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7"/>
  </p:notesMasterIdLst>
  <p:handoutMasterIdLst>
    <p:handoutMasterId r:id="rId28"/>
  </p:handoutMasterIdLst>
  <p:sldIdLst>
    <p:sldId id="257" r:id="rId5"/>
    <p:sldId id="354" r:id="rId6"/>
    <p:sldId id="355" r:id="rId7"/>
    <p:sldId id="361" r:id="rId8"/>
    <p:sldId id="363" r:id="rId9"/>
    <p:sldId id="364" r:id="rId10"/>
    <p:sldId id="3910" r:id="rId11"/>
    <p:sldId id="3896" r:id="rId12"/>
    <p:sldId id="381" r:id="rId13"/>
    <p:sldId id="3897" r:id="rId14"/>
    <p:sldId id="365" r:id="rId15"/>
    <p:sldId id="3907" r:id="rId16"/>
    <p:sldId id="3895" r:id="rId17"/>
    <p:sldId id="3899" r:id="rId18"/>
    <p:sldId id="3900" r:id="rId19"/>
    <p:sldId id="3909" r:id="rId20"/>
    <p:sldId id="375" r:id="rId21"/>
    <p:sldId id="3901" r:id="rId22"/>
    <p:sldId id="3908" r:id="rId23"/>
    <p:sldId id="353" r:id="rId24"/>
    <p:sldId id="377" r:id="rId25"/>
    <p:sldId id="3898" r:id="rId2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7" name="Sean Collins (Clinical Research - HIV)" initials="SC(R-H" lastIdx="9" clrIdx="7">
    <p:extLst>
      <p:ext uri="{19B8F6BF-5375-455C-9EA6-DF929625EA0E}">
        <p15:presenceInfo xmlns:p15="http://schemas.microsoft.com/office/powerpoint/2012/main" userId="S::Sean.Collins@gilead.com::9163f4e2-b9b4-4f9b-bd7d-d5fbc1d2b5c3" providerId="AD"/>
      </p:ext>
    </p:extLst>
  </p:cmAuthor>
  <p:cmAuthor id="1" name="Sarah Arterburn" initials="SA" lastIdx="4" clrIdx="1"/>
  <p:cmAuthor id="8" name="David Piontkowsky" initials="DP" lastIdx="1" clrIdx="8">
    <p:extLst>
      <p:ext uri="{19B8F6BF-5375-455C-9EA6-DF929625EA0E}">
        <p15:presenceInfo xmlns:p15="http://schemas.microsoft.com/office/powerpoint/2012/main" userId="S::david.piontkowsky@gilead.com::8036066d-b6ea-4eb1-97c2-adcd3d8ee6c0" providerId="AD"/>
      </p:ext>
    </p:extLst>
  </p:cmAuthor>
  <p:cmAuthor id="2" name="Jill Denning" initials="JD" lastIdx="1" clrIdx="2"/>
  <p:cmAuthor id="3" name="Kirsten White" initials="KW" lastIdx="16" clrIdx="3">
    <p:extLst>
      <p:ext uri="{19B8F6BF-5375-455C-9EA6-DF929625EA0E}">
        <p15:presenceInfo xmlns:p15="http://schemas.microsoft.com/office/powerpoint/2012/main" userId="S::Kirsten.White@gilead.com::0354f131-81bb-4617-9fa5-9cb79eb7eb11" providerId="AD"/>
      </p:ext>
    </p:extLst>
  </p:cmAuthor>
  <p:cmAuthor id="4" name="Kristen Andreatta" initials="KA" lastIdx="14" clrIdx="4">
    <p:extLst>
      <p:ext uri="{19B8F6BF-5375-455C-9EA6-DF929625EA0E}">
        <p15:presenceInfo xmlns:p15="http://schemas.microsoft.com/office/powerpoint/2012/main" userId="S::Kristen.Andreatta@gilead.com::44530284-8a4a-4b02-bc88-c2774057cee3" providerId="AD"/>
      </p:ext>
    </p:extLst>
  </p:cmAuthor>
  <p:cmAuthor id="5" name="Joel Gallant" initials="JG" lastIdx="7" clrIdx="5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6" name="Michelle D'Antoni Brogan" initials="MDB" lastIdx="2" clrIdx="6">
    <p:extLst>
      <p:ext uri="{19B8F6BF-5375-455C-9EA6-DF929625EA0E}">
        <p15:presenceInfo xmlns:p15="http://schemas.microsoft.com/office/powerpoint/2012/main" userId="S::michelle.dantonibrogan@gilead.com::9f2197be-2a20-44d6-b144-0fdd623cf51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FE5"/>
    <a:srgbClr val="C7C9E2"/>
    <a:srgbClr val="DFD8EA"/>
    <a:srgbClr val="DFE0EE"/>
    <a:srgbClr val="EBE6F2"/>
    <a:srgbClr val="F5EDDF"/>
    <a:srgbClr val="EAEAEA"/>
    <a:srgbClr val="D1D3D4"/>
    <a:srgbClr val="00C0A0"/>
    <a:srgbClr val="9BE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B6F66-D8B6-485D-9BC2-7B0F90597E77}" v="77" dt="2021-10-14T00:31:17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05" autoAdjust="0"/>
  </p:normalViewPr>
  <p:slideViewPr>
    <p:cSldViewPr snapToGrid="0">
      <p:cViewPr varScale="1">
        <p:scale>
          <a:sx n="101" d="100"/>
          <a:sy n="101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noFill/>
              <a:ln w="19050">
                <a:solidFill>
                  <a:srgbClr val="3A417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CE5-46E5-A8F6-34F86729FA31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rgbClr val="3A417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E5-46E5-A8F6-34F86729FA31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rgbClr val="8E60B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E4-4429-A761-930593E0BB04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rgbClr val="8E60B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E4-4429-A761-930593E0BB04}"/>
              </c:ext>
            </c:extLst>
          </c:dPt>
          <c:cat>
            <c:strRef>
              <c:f>Sheet1!$A$2:$A$5</c:f>
              <c:strCache>
                <c:ptCount val="4"/>
                <c:pt idx="0">
                  <c:v>3+ other</c:v>
                </c:pt>
                <c:pt idx="1">
                  <c:v>3+ only</c:v>
                </c:pt>
                <c:pt idx="2">
                  <c:v>1-2 only</c:v>
                </c:pt>
                <c:pt idx="3">
                  <c:v>1-2 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14</c:v>
                </c:pt>
                <c:pt idx="2">
                  <c:v>41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5-46E5-A8F6-34F86729FA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552911612920634E-2"/>
          <c:y val="3.1857888731306613E-2"/>
          <c:w val="0.92710465156613131"/>
          <c:h val="0.8463255092323597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square"/>
            <c:size val="9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Sheet1!$I$2:$I$8</c:f>
                <c:numCache>
                  <c:formatCode>General</c:formatCode>
                  <c:ptCount val="7"/>
                  <c:pt idx="0">
                    <c:v>1.85</c:v>
                  </c:pt>
                  <c:pt idx="1">
                    <c:v>1.3599999999999999</c:v>
                  </c:pt>
                  <c:pt idx="2">
                    <c:v>0.8</c:v>
                  </c:pt>
                  <c:pt idx="3">
                    <c:v>2.9999999999999805E-2</c:v>
                  </c:pt>
                </c:numCache>
              </c:numRef>
            </c:plus>
            <c:minus>
              <c:numRef>
                <c:f>Sheet1!$H$2:$H$8</c:f>
                <c:numCache>
                  <c:formatCode>General</c:formatCode>
                  <c:ptCount val="7"/>
                  <c:pt idx="0">
                    <c:v>1.25</c:v>
                  </c:pt>
                  <c:pt idx="1">
                    <c:v>0.89000000000000012</c:v>
                  </c:pt>
                  <c:pt idx="2">
                    <c:v>0.56000000000000005</c:v>
                  </c:pt>
                  <c:pt idx="3">
                    <c:v>2.0000000000000018E-2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/>
                </a:solidFill>
                <a:round/>
              </a:ln>
              <a:effectLst/>
            </c:spPr>
          </c:errBars>
          <c:xVal>
            <c:numRef>
              <c:f>Sheet1!$A$2:$A$10</c:f>
              <c:numCache>
                <c:formatCode>General</c:formatCode>
                <c:ptCount val="9"/>
                <c:pt idx="0">
                  <c:v>3.82</c:v>
                </c:pt>
                <c:pt idx="1">
                  <c:v>2.62</c:v>
                </c:pt>
                <c:pt idx="2">
                  <c:v>1.84</c:v>
                </c:pt>
                <c:pt idx="3">
                  <c:v>1.1100000000000001</c:v>
                </c:pt>
                <c:pt idx="7">
                  <c:v>1</c:v>
                </c:pt>
                <c:pt idx="8">
                  <c:v>1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6C9-459E-8454-8D4283BD163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1270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3.82</c:v>
                </c:pt>
                <c:pt idx="1">
                  <c:v>2.62</c:v>
                </c:pt>
                <c:pt idx="2">
                  <c:v>1.84</c:v>
                </c:pt>
                <c:pt idx="3">
                  <c:v>1.1100000000000001</c:v>
                </c:pt>
                <c:pt idx="7">
                  <c:v>1</c:v>
                </c:pt>
                <c:pt idx="8">
                  <c:v>1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7">
                  <c:v>8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6C9-459E-8454-8D4283BD16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2928608"/>
        <c:axId val="2113871423"/>
      </c:scatterChart>
      <c:valAx>
        <c:axId val="10729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3871423"/>
        <c:crosses val="autoZero"/>
        <c:crossBetween val="midCat"/>
        <c:majorUnit val="1"/>
      </c:valAx>
      <c:valAx>
        <c:axId val="2113871423"/>
        <c:scaling>
          <c:orientation val="minMax"/>
          <c:max val="4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29286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48268694978385E-2"/>
          <c:y val="3.3770796200652473E-2"/>
          <c:w val="0.8755309546838469"/>
          <c:h val="0.89112201980221573"/>
        </c:manualLayout>
      </c:layout>
      <c:barChart>
        <c:barDir val="bar"/>
        <c:grouping val="clustered"/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pattFill prst="wdDnDiag">
              <a:fgClr>
                <a:schemeClr val="accent2">
                  <a:lumMod val="75000"/>
                </a:schemeClr>
              </a:fgClr>
              <a:bgClr>
                <a:srgbClr val="B3C9E3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rgbClr val="00C0A0"/>
                </a:fgClr>
                <a:bgClr>
                  <a:srgbClr val="9BE1D5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7DB8-4293-BA9E-56E3D635992A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DB8-4293-BA9E-56E3D635992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All B/F/TAF</c:v>
                </c:pt>
                <c:pt idx="1">
                  <c:v>Any TAM</c:v>
                </c:pt>
                <c:pt idx="2">
                  <c:v>1-2 TAMs</c:v>
                </c:pt>
                <c:pt idx="3">
                  <c:v>&gt;=3 TAMs</c:v>
                </c:pt>
                <c:pt idx="4">
                  <c:v>≥3 TAMs w M41L or L210W</c:v>
                </c:pt>
                <c:pt idx="5">
                  <c:v>≥3 TAMs (M41L or L210W) + M184V/I</c:v>
                </c:pt>
                <c:pt idx="6">
                  <c:v>1 TAM only NRTI-R</c:v>
                </c:pt>
                <c:pt idx="7">
                  <c:v>1 TAM + other NRTI-R</c:v>
                </c:pt>
                <c:pt idx="8">
                  <c:v>1 TAM + M184V/I</c:v>
                </c:pt>
                <c:pt idx="9">
                  <c:v>1 TAM + K65R</c:v>
                </c:pt>
                <c:pt idx="10">
                  <c:v>1 TAM + NNRTI-R</c:v>
                </c:pt>
                <c:pt idx="11">
                  <c:v>1 TAM + PI-R</c:v>
                </c:pt>
                <c:pt idx="12">
                  <c:v>1 TAM + 2nd INSTI-R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99.446902654867259</c:v>
                </c:pt>
                <c:pt idx="1">
                  <c:v>98.795180722891573</c:v>
                </c:pt>
                <c:pt idx="2">
                  <c:v>98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98.888888888888886</c:v>
                </c:pt>
                <c:pt idx="7">
                  <c:v>99</c:v>
                </c:pt>
                <c:pt idx="8">
                  <c:v>99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DB8-4293-BA9E-56E3D635992A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10-4D97-BA66-BF55C690C61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E10-4D97-BA66-BF55C690C61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CE10-4D97-BA66-BF55C690C6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E10-4D97-BA66-BF55C690C61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E10-4D97-BA66-BF55C690C61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E10-4D97-BA66-BF55C690C6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E10-4D97-BA66-BF55C690C61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BCA-4477-A90C-E9C0C2BB335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BCA-4477-A90C-E9C0C2BB335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BCA-4477-A90C-E9C0C2BB335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BCA-4477-A90C-E9C0C2BB335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BCA-4477-A90C-E9C0C2BB3351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BCA-4477-A90C-E9C0C2BB33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All B/F/TAF</c:v>
                </c:pt>
                <c:pt idx="1">
                  <c:v>Any TAM</c:v>
                </c:pt>
                <c:pt idx="2">
                  <c:v>1-2 TAMs</c:v>
                </c:pt>
                <c:pt idx="3">
                  <c:v>&gt;=3 TAMs</c:v>
                </c:pt>
                <c:pt idx="4">
                  <c:v>≥3 TAMs w M41L or L210W</c:v>
                </c:pt>
                <c:pt idx="5">
                  <c:v>≥3 TAMs (M41L or L210W) + M184V/I</c:v>
                </c:pt>
                <c:pt idx="6">
                  <c:v>1 TAM only NRTI-R</c:v>
                </c:pt>
                <c:pt idx="7">
                  <c:v>1 TAM + other NRTI-R</c:v>
                </c:pt>
                <c:pt idx="8">
                  <c:v>1 TAM + M184V/I</c:v>
                </c:pt>
                <c:pt idx="9">
                  <c:v>1 TAM + K65R</c:v>
                </c:pt>
                <c:pt idx="10">
                  <c:v>1 TAM + NNRTI-R</c:v>
                </c:pt>
                <c:pt idx="11">
                  <c:v>1 TAM + PI-R</c:v>
                </c:pt>
                <c:pt idx="12">
                  <c:v>1 TAM + 2nd INSTI-R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99</c:v>
                </c:pt>
                <c:pt idx="1">
                  <c:v>98</c:v>
                </c:pt>
                <c:pt idx="2">
                  <c:v>98</c:v>
                </c:pt>
                <c:pt idx="3">
                  <c:v>98</c:v>
                </c:pt>
                <c:pt idx="4">
                  <c:v>97</c:v>
                </c:pt>
                <c:pt idx="5">
                  <c:v>100</c:v>
                </c:pt>
                <c:pt idx="6">
                  <c:v>98</c:v>
                </c:pt>
                <c:pt idx="7">
                  <c:v>99</c:v>
                </c:pt>
                <c:pt idx="8">
                  <c:v>99</c:v>
                </c:pt>
                <c:pt idx="9">
                  <c:v>100</c:v>
                </c:pt>
                <c:pt idx="10">
                  <c:v>99</c:v>
                </c:pt>
                <c:pt idx="11">
                  <c:v>98</c:v>
                </c:pt>
                <c:pt idx="1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C-4838-9253-5132E4BC43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100"/>
        <c:axId val="1185893520"/>
        <c:axId val="1185894832"/>
      </c:barChart>
      <c:catAx>
        <c:axId val="1185893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894832"/>
        <c:crosses val="autoZero"/>
        <c:auto val="1"/>
        <c:lblAlgn val="ctr"/>
        <c:lblOffset val="100"/>
        <c:noMultiLvlLbl val="0"/>
      </c:catAx>
      <c:valAx>
        <c:axId val="1185894832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893520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8BA8D6A-C1EF-4A78-9372-5BBDA04B023E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7% (n=170) HG only</a:t>
            </a:r>
          </a:p>
          <a:p>
            <a:r>
              <a:rPr lang="en-US" dirty="0">
                <a:cs typeface="Calibri"/>
              </a:rPr>
              <a:t>41% (n=948) HG + BL proviral</a:t>
            </a:r>
          </a:p>
          <a:p>
            <a:r>
              <a:rPr lang="en-US" dirty="0">
                <a:cs typeface="Calibri"/>
              </a:rPr>
              <a:t>42% (n=961) BL proviral only</a:t>
            </a:r>
          </a:p>
          <a:p>
            <a:r>
              <a:rPr lang="en-US" dirty="0">
                <a:cs typeface="Calibri"/>
              </a:rPr>
              <a:t>170+948+961=2079; 2079/2286 = 91%</a:t>
            </a:r>
          </a:p>
          <a:p>
            <a:r>
              <a:rPr lang="en-US" dirty="0">
                <a:cs typeface="Calibri"/>
              </a:rPr>
              <a:t>7%+41%+42% = 90%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1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Updated 9/10/20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9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36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18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1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64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737704" y="769436"/>
            <a:ext cx="10716592" cy="2087548"/>
          </a:xfrm>
        </p:spPr>
        <p:txBody>
          <a:bodyPr rIns="0"/>
          <a:lstStyle/>
          <a:p>
            <a:r>
              <a:rPr lang="en-US" sz="3000" dirty="0"/>
              <a:t>Prevalence and Risk Factors of Preexisting </a:t>
            </a:r>
            <a:r>
              <a:rPr lang="en-US" sz="3000" dirty="0" err="1"/>
              <a:t>TAMs</a:t>
            </a:r>
            <a:r>
              <a:rPr lang="en-US" sz="3000" dirty="0"/>
              <a:t> in Clinical Trial Participants and Sustained Viral Suppression After Switching to </a:t>
            </a:r>
            <a:r>
              <a:rPr lang="en-US" sz="3000" dirty="0" err="1"/>
              <a:t>Bictegravir</a:t>
            </a:r>
            <a:r>
              <a:rPr lang="en-US" sz="3000" dirty="0"/>
              <a:t>/Emtricitabine/Tenofovir Alafenamide (B/F/</a:t>
            </a:r>
            <a:r>
              <a:rPr lang="en-US" sz="3000" dirty="0" err="1"/>
              <a:t>TAF</a:t>
            </a:r>
            <a:r>
              <a:rPr lang="en-US" sz="3000" dirty="0"/>
              <a:t>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08993" y="3891776"/>
            <a:ext cx="10174014" cy="1148575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n-US" sz="2000" b="1" dirty="0"/>
              <a:t>Kristen Andreatta, Rima Acosta, Michelle L. D’Antoni, Hui Liu, Silvia Chang, Ross Martin, Sean E. Collins, Hal Martin, Kirsten L. White</a:t>
            </a:r>
            <a:endParaRPr lang="en-US" sz="2000" b="1" baseline="30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08993" y="5174164"/>
            <a:ext cx="10174014" cy="914400"/>
          </a:xfrm>
        </p:spPr>
        <p:txBody>
          <a:bodyPr/>
          <a:lstStyle/>
          <a:p>
            <a:r>
              <a:rPr lang="en-US"/>
              <a:t>Gilead Sciences, Inc., Foster City, California, USA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4B8B25-4DBF-4E24-8AE1-633BD2095A3D}"/>
              </a:ext>
            </a:extLst>
          </p:cNvPr>
          <p:cNvSpPr txBox="1"/>
          <p:nvPr/>
        </p:nvSpPr>
        <p:spPr>
          <a:xfrm>
            <a:off x="877000" y="6550223"/>
            <a:ext cx="104380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400" b="1" dirty="0"/>
              <a:t>18th European AIDS Conference, October 27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dirty="0"/>
              <a:t>30, 2021, London, UK: Poster PE1/6</a:t>
            </a:r>
          </a:p>
        </p:txBody>
      </p:sp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59173"/>
            <a:ext cx="10565728" cy="787400"/>
          </a:xfrm>
        </p:spPr>
        <p:txBody>
          <a:bodyPr/>
          <a:lstStyle/>
          <a:p>
            <a:pPr eaLnBrk="1" hangingPunct="1"/>
            <a:r>
              <a:rPr lang="en-US" dirty="0"/>
              <a:t>Summary of </a:t>
            </a:r>
            <a:r>
              <a:rPr lang="en-US" dirty="0" err="1"/>
              <a:t>TAMs</a:t>
            </a:r>
            <a:r>
              <a:rPr lang="en-US" dirty="0"/>
              <a:t> at Baseline by Study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98E0DA9C-86C1-45BC-B24B-E83F0BB9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910587"/>
              </p:ext>
            </p:extLst>
          </p:nvPr>
        </p:nvGraphicFramePr>
        <p:xfrm>
          <a:off x="643831" y="1700300"/>
          <a:ext cx="10904339" cy="32826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33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7194958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61230532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08314713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30129278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77872553"/>
                    </a:ext>
                  </a:extLst>
                </a:gridCol>
                <a:gridCol w="1003944">
                  <a:extLst>
                    <a:ext uri="{9D8B030D-6E8A-4147-A177-3AD203B41FA5}">
                      <a16:colId xmlns:a16="http://schemas.microsoft.com/office/drawing/2014/main" val="88802399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6801098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11950651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85319041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Participants, </a:t>
                      </a: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(n or n/N)</a:t>
                      </a:r>
                      <a:endParaRPr kumimoji="0" lang="en-US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4030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4580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1844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1878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46A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Study 4449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B/F/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n=284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DTG</a:t>
                      </a: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+ 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n=281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B/F/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n=330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SBR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n=165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B/F/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n=282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DTG/ABC/3TC</a:t>
                      </a:r>
                      <a:endParaRPr kumimoji="0" lang="en-US" sz="11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n=281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B/F/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n=290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SBR</a:t>
                      </a:r>
                      <a:endParaRPr kumimoji="0" lang="en-US" sz="11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n=287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B/F/</a:t>
                      </a: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TAF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n=86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 data available*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 (238)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 (232)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 (315)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(158)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 (268)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 (260)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(277)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 (247)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 (84)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NRTI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 (62/238)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 (55/232)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(44/315)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 (26/158)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(26/268)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(22/260)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(64/277)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 (41/247)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(75/84)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401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≥1 TAM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 (32)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 (34)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(20)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 (16)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(18)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(18)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 (31)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 (28)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 (9)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73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M41L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(9)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(10)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729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D67N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(10)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89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K70R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(18)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 (21)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71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L210W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20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T215F/Y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(11)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64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K219E/N/Q/R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(16)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(9)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(11)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527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1–2 TAMs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(16)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(17)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(15)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(13)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 (21)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933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≥3 TAMs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(16)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 (17)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 (2)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(10)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 (14)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682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≥3 TAMs, including M41L and/or L210W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 (11)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(9)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&lt;1 (1)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(4)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 (5)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(8)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 (3)</a:t>
                      </a:r>
                    </a:p>
                  </a:txBody>
                  <a:tcPr marL="45720" marR="4572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595823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E4852-B68C-48BB-BFAB-5965B0092C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3830" y="5080474"/>
            <a:ext cx="10287655" cy="226621"/>
          </a:xfrm>
        </p:spPr>
        <p:txBody>
          <a:bodyPr/>
          <a:lstStyle/>
          <a:p>
            <a:r>
              <a:rPr lang="en-US" sz="1100" dirty="0"/>
              <a:t>*From cumulative historical and/or BL DNA genotypes.</a:t>
            </a:r>
          </a:p>
        </p:txBody>
      </p:sp>
    </p:spTree>
    <p:extLst>
      <p:ext uri="{BB962C8B-B14F-4D97-AF65-F5344CB8AC3E}">
        <p14:creationId xmlns:p14="http://schemas.microsoft.com/office/powerpoint/2010/main" val="543659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Frequency and Detection of </a:t>
            </a:r>
            <a:r>
              <a:rPr lang="en-US" dirty="0" err="1"/>
              <a:t>TAMs</a:t>
            </a:r>
            <a:r>
              <a:rPr lang="en-US" dirty="0"/>
              <a:t> at Baseline: All Participants Pooled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Group 67">
            <a:extLst>
              <a:ext uri="{FF2B5EF4-FFF2-40B4-BE49-F238E27FC236}">
                <a16:creationId xmlns:a16="http://schemas.microsoft.com/office/drawing/2014/main" id="{41D7020F-1B88-4133-ACFC-BF88DFCC8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214035"/>
              </p:ext>
            </p:extLst>
          </p:nvPr>
        </p:nvGraphicFramePr>
        <p:xfrm>
          <a:off x="1473880" y="1554510"/>
          <a:ext cx="9244241" cy="416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33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3106">
                  <a:extLst>
                    <a:ext uri="{9D8B030D-6E8A-4147-A177-3AD203B41FA5}">
                      <a16:colId xmlns:a16="http://schemas.microsoft.com/office/drawing/2014/main" val="17386627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5421121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060898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 Data Available (cumulative historical and/or BL DNA)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n=2079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5B7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Historical Genotype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n=1118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9324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 DNA Genotype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n=1909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AA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512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Participants, % (n)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246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246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24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TAM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(206)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(57)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(186)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M41L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(91)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(27)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(83)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D67N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(80)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(21)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(69)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58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K70R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(97)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(19)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518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L210W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(42)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(10)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(37)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63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T215F/Y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(74)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(65)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5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K219E/N/Q/R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(24)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(71)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18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(127)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(41)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(117)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125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(79)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(16)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(69)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913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≥3 TAMs, including M41L and/or L210W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(48)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(43)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225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TAM only NRTI-R (no other NRTI-R)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(112)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(37)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(102)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829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TAM + other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NRTI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(94)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(20)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72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≥1 TAM + M184V/I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(87)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(19)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(78)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18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≥1 TAM + K65R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 (4)*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 (1)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 (4)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59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≥1 TAM + L74V/I, Y115F, and/or Q151M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(18)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 (4)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(17)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1240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586B9-B749-45D4-8A20-C47FA44581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73880" y="5757331"/>
            <a:ext cx="9904646" cy="258908"/>
          </a:xfrm>
        </p:spPr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TAMs</a:t>
            </a:r>
            <a:r>
              <a:rPr lang="en-US" dirty="0"/>
              <a:t> present with K65R: M41L (n=1), K70R+K219Q (n=1), and D67N (n=2). </a:t>
            </a:r>
          </a:p>
        </p:txBody>
      </p:sp>
    </p:spTree>
    <p:extLst>
      <p:ext uri="{BB962C8B-B14F-4D97-AF65-F5344CB8AC3E}">
        <p14:creationId xmlns:p14="http://schemas.microsoft.com/office/powerpoint/2010/main" val="158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8DF5-A73B-41C4-AB99-4C854C5CA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No. of </a:t>
            </a:r>
            <a:r>
              <a:rPr lang="en-US" dirty="0" err="1"/>
              <a:t>TAMs</a:t>
            </a:r>
            <a:r>
              <a:rPr lang="en-US" dirty="0"/>
              <a:t> and Presence With Other </a:t>
            </a:r>
            <a:r>
              <a:rPr lang="en-US" dirty="0" err="1"/>
              <a:t>NRTI</a:t>
            </a:r>
            <a:r>
              <a:rPr lang="en-US" dirty="0"/>
              <a:t>-R Substitutions at Baseline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C1C1C-3D8C-40AF-B85B-B52C1272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BCDBF5-1172-4C8E-B930-ECF7EA47903B}"/>
              </a:ext>
            </a:extLst>
          </p:cNvPr>
          <p:cNvSpPr txBox="1"/>
          <p:nvPr/>
        </p:nvSpPr>
        <p:spPr>
          <a:xfrm>
            <a:off x="4061467" y="1210684"/>
            <a:ext cx="4069066" cy="61555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lvl="0" algn="ctr" fontAlgn="base">
              <a:spcAft>
                <a:spcPct val="0"/>
              </a:spcAft>
              <a:buClr>
                <a:srgbClr val="990000"/>
              </a:buClr>
              <a:defRPr/>
            </a:pPr>
            <a:r>
              <a:rPr lang="en-US" b="1" kern="0"/>
              <a:t>206 Participants With </a:t>
            </a:r>
            <a:r>
              <a:rPr lang="en-US" b="1"/>
              <a:t>≥1 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SzTx/>
              <a:buFont typeface="Symbol" pitchFamily="18" charset="2"/>
              <a:buNone/>
              <a:tabLst/>
              <a:defRPr/>
            </a:pPr>
            <a:r>
              <a:rPr lang="en-US" sz="1600" b="1" kern="0"/>
              <a:t>% (n)</a:t>
            </a: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FC461453-93AB-4701-A0C6-376110974DE4}"/>
              </a:ext>
            </a:extLst>
          </p:cNvPr>
          <p:cNvSpPr txBox="1">
            <a:spLocks/>
          </p:cNvSpPr>
          <p:nvPr/>
        </p:nvSpPr>
        <p:spPr>
          <a:xfrm>
            <a:off x="812800" y="5910749"/>
            <a:ext cx="10806162" cy="369332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 most frequent pattern of </a:t>
            </a:r>
            <a:r>
              <a:rPr lang="en-US" sz="1800" kern="0" dirty="0" err="1"/>
              <a:t>TAMs</a:t>
            </a:r>
            <a:r>
              <a:rPr lang="en-US" sz="1800" kern="0" dirty="0"/>
              <a:t> observed was 1–2 </a:t>
            </a:r>
            <a:r>
              <a:rPr lang="en-US" sz="1800" kern="0" dirty="0" err="1"/>
              <a:t>TAMs</a:t>
            </a:r>
            <a:r>
              <a:rPr lang="en-US" sz="1800" kern="0" dirty="0"/>
              <a:t> with no other </a:t>
            </a:r>
            <a:r>
              <a:rPr lang="en-US" sz="1800" kern="0" dirty="0" err="1"/>
              <a:t>NRTI</a:t>
            </a:r>
            <a:r>
              <a:rPr lang="en-US" sz="1800" kern="0" dirty="0"/>
              <a:t>-R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B0265512-34F5-4BE8-B121-8AAABBD9A718}"/>
              </a:ext>
            </a:extLst>
          </p:cNvPr>
          <p:cNvGrpSpPr/>
          <p:nvPr/>
        </p:nvGrpSpPr>
        <p:grpSpPr>
          <a:xfrm>
            <a:off x="4252529" y="2181702"/>
            <a:ext cx="3674214" cy="3990420"/>
            <a:chOff x="4015177" y="1864093"/>
            <a:chExt cx="4088294" cy="4440137"/>
          </a:xfrm>
        </p:grpSpPr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8479177A-4097-4F73-8652-FAED309210A8}"/>
                </a:ext>
              </a:extLst>
            </p:cNvPr>
            <p:cNvSpPr>
              <a:spLocks/>
            </p:cNvSpPr>
            <p:nvPr/>
          </p:nvSpPr>
          <p:spPr bwMode="auto">
            <a:xfrm rot="20479510">
              <a:off x="6001621" y="1864093"/>
              <a:ext cx="2101850" cy="3495675"/>
            </a:xfrm>
            <a:custGeom>
              <a:avLst/>
              <a:gdLst>
                <a:gd name="T0" fmla="*/ 3191 w 11028"/>
                <a:gd name="T1" fmla="*/ 0 h 18352"/>
                <a:gd name="T2" fmla="*/ 9266 w 11028"/>
                <a:gd name="T3" fmla="*/ 12456 h 18352"/>
                <a:gd name="T4" fmla="*/ 3670 w 11028"/>
                <a:gd name="T5" fmla="*/ 18352 h 18352"/>
                <a:gd name="T6" fmla="*/ 0 w 11028"/>
                <a:gd name="T7" fmla="*/ 9265 h 18352"/>
                <a:gd name="T8" fmla="*/ 3191 w 11028"/>
                <a:gd name="T9" fmla="*/ 0 h 18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8" h="18352">
                  <a:moveTo>
                    <a:pt x="3191" y="0"/>
                  </a:moveTo>
                  <a:cubicBezTo>
                    <a:pt x="8308" y="1762"/>
                    <a:pt x="11028" y="7338"/>
                    <a:pt x="9266" y="12456"/>
                  </a:cubicBezTo>
                  <a:cubicBezTo>
                    <a:pt x="8343" y="15139"/>
                    <a:pt x="6301" y="17290"/>
                    <a:pt x="3670" y="18352"/>
                  </a:cubicBezTo>
                  <a:lnTo>
                    <a:pt x="0" y="9265"/>
                  </a:lnTo>
                  <a:lnTo>
                    <a:pt x="3191" y="0"/>
                  </a:lnTo>
                  <a:close/>
                </a:path>
              </a:pathLst>
            </a:custGeom>
            <a:solidFill>
              <a:srgbClr val="6164A8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8D235CF7-63DC-4596-8253-E36BB12F14AA}"/>
                </a:ext>
              </a:extLst>
            </p:cNvPr>
            <p:cNvSpPr>
              <a:spLocks/>
            </p:cNvSpPr>
            <p:nvPr/>
          </p:nvSpPr>
          <p:spPr bwMode="auto">
            <a:xfrm rot="20479510">
              <a:off x="4015177" y="2275155"/>
              <a:ext cx="2817813" cy="4029075"/>
            </a:xfrm>
            <a:custGeom>
              <a:avLst/>
              <a:gdLst>
                <a:gd name="T0" fmla="*/ 14783 w 14783"/>
                <a:gd name="T1" fmla="*/ 19122 h 21149"/>
                <a:gd name="T2" fmla="*/ 2027 w 14783"/>
                <a:gd name="T3" fmla="*/ 13705 h 21149"/>
                <a:gd name="T4" fmla="*/ 7444 w 14783"/>
                <a:gd name="T5" fmla="*/ 949 h 21149"/>
                <a:gd name="T6" fmla="*/ 14304 w 14783"/>
                <a:gd name="T7" fmla="*/ 770 h 21149"/>
                <a:gd name="T8" fmla="*/ 11113 w 14783"/>
                <a:gd name="T9" fmla="*/ 10035 h 21149"/>
                <a:gd name="T10" fmla="*/ 14783 w 14783"/>
                <a:gd name="T11" fmla="*/ 19122 h 2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83" h="21149">
                  <a:moveTo>
                    <a:pt x="14783" y="19122"/>
                  </a:moveTo>
                  <a:cubicBezTo>
                    <a:pt x="9764" y="21149"/>
                    <a:pt x="4053" y="18723"/>
                    <a:pt x="2027" y="13705"/>
                  </a:cubicBezTo>
                  <a:cubicBezTo>
                    <a:pt x="0" y="8686"/>
                    <a:pt x="2425" y="2975"/>
                    <a:pt x="7444" y="949"/>
                  </a:cubicBezTo>
                  <a:cubicBezTo>
                    <a:pt x="9634" y="64"/>
                    <a:pt x="12070" y="0"/>
                    <a:pt x="14304" y="770"/>
                  </a:cubicBezTo>
                  <a:lnTo>
                    <a:pt x="11113" y="10035"/>
                  </a:lnTo>
                  <a:lnTo>
                    <a:pt x="14783" y="19122"/>
                  </a:lnTo>
                  <a:close/>
                </a:path>
              </a:pathLst>
            </a:custGeom>
            <a:solidFill>
              <a:srgbClr val="9A82BE"/>
            </a:solidFill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8294A8A-DB80-4438-AF96-DFBE9BE90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99381"/>
              </p:ext>
            </p:extLst>
          </p:nvPr>
        </p:nvGraphicFramePr>
        <p:xfrm>
          <a:off x="7889960" y="2532264"/>
          <a:ext cx="3125366" cy="128079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2291987015"/>
                    </a:ext>
                  </a:extLst>
                </a:gridCol>
                <a:gridCol w="747926">
                  <a:extLst>
                    <a:ext uri="{9D8B030D-6E8A-4147-A177-3AD203B41FA5}">
                      <a16:colId xmlns:a16="http://schemas.microsoft.com/office/drawing/2014/main" val="3536828928"/>
                    </a:ext>
                  </a:extLst>
                </a:gridCol>
              </a:tblGrid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≥3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+ M184V/I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9050" cap="flat" cmpd="sng" algn="ctr">
                      <a:solidFill>
                        <a:srgbClr val="3A4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24% (50)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61729"/>
                  </a:ext>
                </a:extLst>
              </a:tr>
              <a:tr h="250258">
                <a:tc>
                  <a:txBody>
                    <a:bodyPr/>
                    <a:lstStyle/>
                    <a:p>
                      <a:pPr marL="27432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 (including M41L and/or L210W) + M184V/I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9050" cap="flat" cmpd="sng" algn="ctr">
                      <a:solidFill>
                        <a:srgbClr val="3A4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17% (34)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407338"/>
                  </a:ext>
                </a:extLst>
              </a:tr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 + K65R</a:t>
                      </a:r>
                      <a:r>
                        <a:rPr lang="en-US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9050" cap="flat" cmpd="sng" algn="ctr">
                      <a:solidFill>
                        <a:srgbClr val="3A4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18077"/>
                  </a:ext>
                </a:extLst>
              </a:tr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L74V/I, Y115F, and/or Q151M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9050" cap="flat" cmpd="sng" algn="ctr">
                      <a:solidFill>
                        <a:srgbClr val="3A4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 (9)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69689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41D80E80-0E53-48C4-8901-D989412F7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27774"/>
              </p:ext>
            </p:extLst>
          </p:nvPr>
        </p:nvGraphicFramePr>
        <p:xfrm>
          <a:off x="1892300" y="2532264"/>
          <a:ext cx="2606286" cy="89065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898182">
                  <a:extLst>
                    <a:ext uri="{9D8B030D-6E8A-4147-A177-3AD203B41FA5}">
                      <a16:colId xmlns:a16="http://schemas.microsoft.com/office/drawing/2014/main" val="2291987015"/>
                    </a:ext>
                  </a:extLst>
                </a:gridCol>
                <a:gridCol w="708104">
                  <a:extLst>
                    <a:ext uri="{9D8B030D-6E8A-4147-A177-3AD203B41FA5}">
                      <a16:colId xmlns:a16="http://schemas.microsoft.com/office/drawing/2014/main" val="3536828928"/>
                    </a:ext>
                  </a:extLst>
                </a:gridCol>
              </a:tblGrid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+ M184V/I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18% (37)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E6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61729"/>
                  </a:ext>
                </a:extLst>
              </a:tr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K65R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 (4)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E6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74028"/>
                  </a:ext>
                </a:extLst>
              </a:tr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L74V/I, Y115F, and/or Q151M</a:t>
                      </a:r>
                      <a:r>
                        <a:rPr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4% (9)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E6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696893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613A6A29-704E-41E5-91E7-37A8028A2B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56884"/>
              </p:ext>
            </p:extLst>
          </p:nvPr>
        </p:nvGraphicFramePr>
        <p:xfrm>
          <a:off x="7889960" y="4487646"/>
          <a:ext cx="3127248" cy="25025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377440">
                  <a:extLst>
                    <a:ext uri="{9D8B030D-6E8A-4147-A177-3AD203B41FA5}">
                      <a16:colId xmlns:a16="http://schemas.microsoft.com/office/drawing/2014/main" val="2291987015"/>
                    </a:ext>
                  </a:extLst>
                </a:gridCol>
                <a:gridCol w="749808">
                  <a:extLst>
                    <a:ext uri="{9D8B030D-6E8A-4147-A177-3AD203B41FA5}">
                      <a16:colId xmlns:a16="http://schemas.microsoft.com/office/drawing/2014/main" val="3536828928"/>
                    </a:ext>
                  </a:extLst>
                </a:gridCol>
              </a:tblGrid>
              <a:tr h="25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</a:t>
                      </a:r>
                      <a:r>
                        <a:rPr kumimoji="0" lang="en-US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(including M41L or L210W)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45720" marR="45720" marT="27430" marB="27430" anchor="ctr" horzOverflow="overflow">
                    <a:lnL w="19050" cap="flat" cmpd="sng" algn="ctr">
                      <a:solidFill>
                        <a:srgbClr val="3A41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 (13)</a:t>
                      </a:r>
                    </a:p>
                  </a:txBody>
                  <a:tcPr marL="45720" marR="45720" marT="27430" marB="27430" anchor="ctr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F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61729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9988C12C-230E-454A-9AEF-5B382130362E}"/>
              </a:ext>
            </a:extLst>
          </p:cNvPr>
          <p:cNvGrpSpPr/>
          <p:nvPr/>
        </p:nvGrpSpPr>
        <p:grpSpPr>
          <a:xfrm>
            <a:off x="4421339" y="1835433"/>
            <a:ext cx="3469752" cy="3857415"/>
            <a:chOff x="4421339" y="1835433"/>
            <a:chExt cx="3469752" cy="38574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8042AD4-8648-49B5-BC3F-FDA8712476C3}"/>
                </a:ext>
              </a:extLst>
            </p:cNvPr>
            <p:cNvSpPr txBox="1"/>
            <p:nvPr/>
          </p:nvSpPr>
          <p:spPr>
            <a:xfrm>
              <a:off x="6096000" y="1835433"/>
              <a:ext cx="1371600" cy="4924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kumimoji="0" lang="en-US" sz="1600" b="1" i="0" u="none" strike="noStrike" kern="1200" cap="none" normalizeH="0" baseline="0" dirty="0">
                  <a:ln>
                    <a:noFill/>
                  </a:ln>
                  <a:solidFill>
                    <a:srgbClr val="6164A8"/>
                  </a:solidFill>
                  <a:effectLst/>
                  <a:latin typeface="Arial"/>
                  <a:ea typeface="+mn-ea"/>
                  <a:cs typeface="+mn-cs"/>
                </a:rPr>
                <a:t>38% (79) </a:t>
              </a:r>
            </a:p>
            <a:p>
              <a:pPr algn="ctr"/>
              <a:r>
                <a:rPr kumimoji="0" lang="en-US" sz="1600" b="1" i="0" u="none" strike="noStrike" kern="1200" cap="none" normalizeH="0" baseline="0" dirty="0">
                  <a:ln>
                    <a:noFill/>
                  </a:ln>
                  <a:solidFill>
                    <a:srgbClr val="6164A8"/>
                  </a:solidFill>
                  <a:effectLst/>
                  <a:latin typeface="Arial"/>
                  <a:ea typeface="+mn-ea"/>
                  <a:cs typeface="+mn-cs"/>
                </a:rPr>
                <a:t>≥3 </a:t>
              </a:r>
              <a:r>
                <a:rPr kumimoji="0" lang="en-US" sz="1600" b="1" i="0" u="none" strike="noStrike" kern="1200" cap="none" normalizeH="0" baseline="0" dirty="0" err="1">
                  <a:ln>
                    <a:noFill/>
                  </a:ln>
                  <a:solidFill>
                    <a:srgbClr val="6164A8"/>
                  </a:solidFill>
                  <a:effectLst/>
                  <a:latin typeface="Arial"/>
                  <a:ea typeface="+mn-ea"/>
                  <a:cs typeface="+mn-cs"/>
                </a:rPr>
                <a:t>TAMs</a:t>
              </a:r>
              <a:endParaRPr kumimoji="0" lang="en-US" sz="1600" b="1" i="0" u="none" strike="noStrike" kern="1200" cap="none" normalizeH="0" baseline="0" dirty="0">
                <a:ln>
                  <a:noFill/>
                </a:ln>
                <a:solidFill>
                  <a:srgbClr val="6164A8"/>
                </a:solidFill>
                <a:effectLst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B5BD5DB-29E7-4468-ABA1-315BA738BD81}"/>
                </a:ext>
              </a:extLst>
            </p:cNvPr>
            <p:cNvSpPr txBox="1"/>
            <p:nvPr/>
          </p:nvSpPr>
          <p:spPr>
            <a:xfrm>
              <a:off x="4724064" y="1835433"/>
              <a:ext cx="1371600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600" b="1">
                  <a:solidFill>
                    <a:srgbClr val="9A82BE"/>
                  </a:solidFill>
                </a:rPr>
                <a:t>62% (127)</a:t>
              </a:r>
            </a:p>
            <a:p>
              <a:pPr algn="ctr"/>
              <a:r>
                <a:rPr lang="en-US" sz="1600" b="1">
                  <a:solidFill>
                    <a:srgbClr val="9A82BE"/>
                  </a:solidFill>
                </a:rPr>
                <a:t>1–2 TAMs</a:t>
              </a:r>
              <a:endParaRPr kumimoji="0" lang="en-US" sz="1600" b="1" i="0" u="none" strike="noStrike" kern="1200" cap="none" normalizeH="0" baseline="0">
                <a:ln>
                  <a:noFill/>
                </a:ln>
                <a:solidFill>
                  <a:srgbClr val="9A82BE"/>
                </a:solidFill>
                <a:effectLst/>
                <a:latin typeface="Arial"/>
              </a:endParaRPr>
            </a:p>
          </p:txBody>
        </p:sp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97F65164-BA7B-4335-9E4F-A8EBB8A5372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61046737"/>
                </p:ext>
              </p:extLst>
            </p:nvPr>
          </p:nvGraphicFramePr>
          <p:xfrm>
            <a:off x="4421339" y="2444994"/>
            <a:ext cx="3348032" cy="32478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FF9FC46-1D61-4334-97B4-20B5510BE5FE}"/>
                </a:ext>
              </a:extLst>
            </p:cNvPr>
            <p:cNvSpPr txBox="1"/>
            <p:nvPr/>
          </p:nvSpPr>
          <p:spPr>
            <a:xfrm>
              <a:off x="6175519" y="3189670"/>
              <a:ext cx="1207277" cy="646331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25% (51)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≥3 TAMs + 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other NRTI-R</a:t>
              </a:r>
              <a:endParaRPr kumimoji="0" lang="en-US" sz="14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10B6B1-BAE7-4012-A0E6-6BBAB2B953AC}"/>
                </a:ext>
              </a:extLst>
            </p:cNvPr>
            <p:cNvSpPr txBox="1"/>
            <p:nvPr/>
          </p:nvSpPr>
          <p:spPr>
            <a:xfrm>
              <a:off x="6421757" y="4214734"/>
              <a:ext cx="1207277" cy="58086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14% (28)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≥3 TAMs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only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950DE4E-59F6-42DE-8FAF-E25DBFB41AC3}"/>
                </a:ext>
              </a:extLst>
            </p:cNvPr>
            <p:cNvSpPr txBox="1"/>
            <p:nvPr/>
          </p:nvSpPr>
          <p:spPr>
            <a:xfrm>
              <a:off x="4811978" y="4442813"/>
              <a:ext cx="1444259" cy="58086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41% (84)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1–2 TAMs</a:t>
              </a:r>
            </a:p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only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B85AA6F-60CB-4095-8D33-36216D535157}"/>
                </a:ext>
              </a:extLst>
            </p:cNvPr>
            <p:cNvSpPr txBox="1"/>
            <p:nvPr/>
          </p:nvSpPr>
          <p:spPr>
            <a:xfrm>
              <a:off x="4857455" y="3053017"/>
              <a:ext cx="1207277" cy="646331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21% (43)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1–2 </a:t>
              </a:r>
              <a:r>
                <a:rPr lang="en-US" sz="1400" b="1" dirty="0" err="1">
                  <a:solidFill>
                    <a:schemeClr val="bg1"/>
                  </a:solidFill>
                </a:rPr>
                <a:t>TAMs</a:t>
              </a:r>
              <a:r>
                <a:rPr lang="en-US" sz="1400" b="1" dirty="0">
                  <a:solidFill>
                    <a:schemeClr val="bg1"/>
                  </a:solidFill>
                </a:rPr>
                <a:t> + 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other </a:t>
              </a:r>
              <a:r>
                <a:rPr lang="en-US" sz="1400" b="1" dirty="0" err="1">
                  <a:solidFill>
                    <a:schemeClr val="bg1"/>
                  </a:solidFill>
                </a:rPr>
                <a:t>NRTI</a:t>
              </a:r>
              <a:r>
                <a:rPr lang="en-US" sz="1400" b="1" dirty="0">
                  <a:solidFill>
                    <a:schemeClr val="bg1"/>
                  </a:solidFill>
                </a:rPr>
                <a:t>-R</a:t>
              </a:r>
              <a:endParaRPr kumimoji="0" lang="en-US" sz="1400" b="1" i="0" u="none" strike="noStrike" kern="1200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/>
              </a:endParaRPr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84334CF1-BED3-4424-8291-B2BBAE272D59}"/>
                </a:ext>
              </a:extLst>
            </p:cNvPr>
            <p:cNvSpPr>
              <a:spLocks/>
            </p:cNvSpPr>
            <p:nvPr/>
          </p:nvSpPr>
          <p:spPr bwMode="auto">
            <a:xfrm rot="20479510">
              <a:off x="6070953" y="2383473"/>
              <a:ext cx="628672" cy="3141617"/>
            </a:xfrm>
            <a:custGeom>
              <a:avLst/>
              <a:gdLst>
                <a:gd name="T0" fmla="*/ 3191 w 11028"/>
                <a:gd name="T1" fmla="*/ 0 h 18352"/>
                <a:gd name="T2" fmla="*/ 9266 w 11028"/>
                <a:gd name="T3" fmla="*/ 12456 h 18352"/>
                <a:gd name="T4" fmla="*/ 3670 w 11028"/>
                <a:gd name="T5" fmla="*/ 18352 h 18352"/>
                <a:gd name="T6" fmla="*/ 0 w 11028"/>
                <a:gd name="T7" fmla="*/ 9265 h 18352"/>
                <a:gd name="T8" fmla="*/ 3191 w 11028"/>
                <a:gd name="T9" fmla="*/ 0 h 18352"/>
                <a:gd name="connsiteX0" fmla="*/ 9266 w 10060"/>
                <a:gd name="connsiteY0" fmla="*/ 12456 h 18352"/>
                <a:gd name="connsiteX1" fmla="*/ 3670 w 10060"/>
                <a:gd name="connsiteY1" fmla="*/ 18352 h 18352"/>
                <a:gd name="connsiteX2" fmla="*/ 0 w 10060"/>
                <a:gd name="connsiteY2" fmla="*/ 9265 h 18352"/>
                <a:gd name="connsiteX3" fmla="*/ 3191 w 10060"/>
                <a:gd name="connsiteY3" fmla="*/ 0 h 18352"/>
                <a:gd name="connsiteX4" fmla="*/ 9746 w 10060"/>
                <a:gd name="connsiteY4" fmla="*/ 12936 h 18352"/>
                <a:gd name="connsiteX0" fmla="*/ 9266 w 9266"/>
                <a:gd name="connsiteY0" fmla="*/ 12456 h 18352"/>
                <a:gd name="connsiteX1" fmla="*/ 3670 w 9266"/>
                <a:gd name="connsiteY1" fmla="*/ 18352 h 18352"/>
                <a:gd name="connsiteX2" fmla="*/ 0 w 9266"/>
                <a:gd name="connsiteY2" fmla="*/ 9265 h 18352"/>
                <a:gd name="connsiteX3" fmla="*/ 3191 w 9266"/>
                <a:gd name="connsiteY3" fmla="*/ 0 h 18352"/>
                <a:gd name="connsiteX0" fmla="*/ 3961 w 3961"/>
                <a:gd name="connsiteY0" fmla="*/ 10000 h 10000"/>
                <a:gd name="connsiteX1" fmla="*/ 0 w 3961"/>
                <a:gd name="connsiteY1" fmla="*/ 5048 h 10000"/>
                <a:gd name="connsiteX2" fmla="*/ 3444 w 3961"/>
                <a:gd name="connsiteY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61" h="10000">
                  <a:moveTo>
                    <a:pt x="3961" y="10000"/>
                  </a:moveTo>
                  <a:lnTo>
                    <a:pt x="0" y="5048"/>
                  </a:lnTo>
                  <a:lnTo>
                    <a:pt x="3444" y="0"/>
                  </a:lnTo>
                </a:path>
              </a:pathLst>
            </a:custGeom>
            <a:noFill/>
            <a:ln w="254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C42400D-8739-4EF1-B0E1-21E4BFAC12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07147" y="2977592"/>
              <a:ext cx="583599" cy="0"/>
            </a:xfrm>
            <a:prstGeom prst="line">
              <a:avLst/>
            </a:prstGeom>
            <a:noFill/>
            <a:ln w="19050" cap="flat" cmpd="sng" algn="ctr">
              <a:solidFill>
                <a:srgbClr val="8E60B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E757EC1-1645-4B5E-B97B-8649A91A578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72867" y="3173931"/>
              <a:ext cx="618224" cy="0"/>
            </a:xfrm>
            <a:prstGeom prst="line">
              <a:avLst/>
            </a:prstGeom>
            <a:noFill/>
            <a:ln w="19050" cap="flat" cmpd="sng" algn="ctr">
              <a:solidFill>
                <a:srgbClr val="3A417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1D910ED-C47B-4C81-96D8-E0224B4F68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67600" y="4612775"/>
              <a:ext cx="422360" cy="0"/>
            </a:xfrm>
            <a:prstGeom prst="line">
              <a:avLst/>
            </a:prstGeom>
            <a:noFill/>
            <a:ln w="19050" cap="flat" cmpd="sng" algn="ctr">
              <a:solidFill>
                <a:srgbClr val="3A417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F498F5B-AB3B-40C1-9998-EA10FDC281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49377" y="6446692"/>
            <a:ext cx="10129149" cy="258908"/>
          </a:xfrm>
        </p:spPr>
        <p:txBody>
          <a:bodyPr/>
          <a:lstStyle/>
          <a:p>
            <a:r>
              <a:rPr lang="en-US" dirty="0"/>
              <a:t>*Categories of </a:t>
            </a:r>
            <a:r>
              <a:rPr lang="en-US" dirty="0" err="1"/>
              <a:t>TAMs</a:t>
            </a:r>
            <a:r>
              <a:rPr lang="en-US" dirty="0"/>
              <a:t> + other </a:t>
            </a:r>
            <a:r>
              <a:rPr lang="en-US" dirty="0" err="1"/>
              <a:t>NRTI</a:t>
            </a:r>
            <a:r>
              <a:rPr lang="en-US" dirty="0"/>
              <a:t>-R are not mutually exclusive; participants may be counted in ≥1 category. </a:t>
            </a:r>
          </a:p>
        </p:txBody>
      </p:sp>
    </p:spTree>
    <p:extLst>
      <p:ext uri="{BB962C8B-B14F-4D97-AF65-F5344CB8AC3E}">
        <p14:creationId xmlns:p14="http://schemas.microsoft.com/office/powerpoint/2010/main" val="26888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C6AC-8A36-4AD3-ABDC-FF85CFBB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135" y="152400"/>
            <a:ext cx="10633797" cy="787400"/>
          </a:xfrm>
        </p:spPr>
        <p:txBody>
          <a:bodyPr/>
          <a:lstStyle/>
          <a:p>
            <a:r>
              <a:rPr lang="en-US" dirty="0"/>
              <a:t>No. of Preexisting </a:t>
            </a:r>
            <a:r>
              <a:rPr lang="en-US" dirty="0" err="1"/>
              <a:t>TAMs</a:t>
            </a:r>
            <a:r>
              <a:rPr lang="en-US" dirty="0"/>
              <a:t> and Comparison of Detection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20653-6654-4DDA-AB5A-33F6EA7F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Group 67">
            <a:extLst>
              <a:ext uri="{FF2B5EF4-FFF2-40B4-BE49-F238E27FC236}">
                <a16:creationId xmlns:a16="http://schemas.microsoft.com/office/drawing/2014/main" id="{33258D9C-8C8B-46CB-82F6-E75FE9E6D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54876"/>
              </p:ext>
            </p:extLst>
          </p:nvPr>
        </p:nvGraphicFramePr>
        <p:xfrm>
          <a:off x="1232165" y="1236148"/>
          <a:ext cx="9727670" cy="38770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475">
                  <a:extLst>
                    <a:ext uri="{9D8B030D-6E8A-4147-A177-3AD203B41FA5}">
                      <a16:colId xmlns:a16="http://schemas.microsoft.com/office/drawing/2014/main" val="173866276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554211216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406089830"/>
                    </a:ext>
                  </a:extLst>
                </a:gridCol>
                <a:gridCol w="1983475">
                  <a:extLst>
                    <a:ext uri="{9D8B030D-6E8A-4147-A177-3AD203B41FA5}">
                      <a16:colId xmlns:a16="http://schemas.microsoft.com/office/drawing/2014/main" val="3496757576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 With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TAM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246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24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 Genotype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(cumulative historical and/or BL DNA)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n=206</a:t>
                      </a:r>
                      <a:endParaRPr lang="en-US" dirty="0"/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5B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Historical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n=57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932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 DNA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n=186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BAA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Both Genotypes (cumulative historical and BL DNA)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n=36</a:t>
                      </a:r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25B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75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 no. of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(range)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(1–6)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(1–5)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(1–6)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(1–5)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with ≥1 TAM, % (n)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102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 TAM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 (92)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 (25)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 (87)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 (13)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58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2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 (35)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(16)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 (30)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 (11)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518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3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 (36)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 (7)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 (33)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1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4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(20)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(5)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(17)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209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5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(22)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(4)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 (18)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388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6 TAMs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&lt;1 (1)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(1)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0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Comparison of no. of TAMs, % (n)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63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Historical &gt; BL DNA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(23)</a:t>
                      </a: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530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Historical = BL DNA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 (26)*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 (26)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60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Historical &lt; BL DNA 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 (157)*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—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 (8)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311496"/>
                  </a:ext>
                </a:extLst>
              </a:tr>
            </a:tbl>
          </a:graphicData>
        </a:graphic>
      </p:graphicFrame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D491AE3-75FD-483A-B73E-5BAE92137CF8}"/>
              </a:ext>
            </a:extLst>
          </p:cNvPr>
          <p:cNvSpPr txBox="1">
            <a:spLocks/>
          </p:cNvSpPr>
          <p:nvPr/>
        </p:nvSpPr>
        <p:spPr>
          <a:xfrm>
            <a:off x="812801" y="5621852"/>
            <a:ext cx="10565726" cy="9805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Most participants with </a:t>
            </a:r>
            <a:r>
              <a:rPr lang="en-US" sz="1600" kern="0" dirty="0" err="1"/>
              <a:t>TAMs</a:t>
            </a:r>
            <a:r>
              <a:rPr lang="en-US" sz="1600" kern="0" dirty="0"/>
              <a:t> had only 1 TAM (45% [92/206])</a:t>
            </a:r>
          </a:p>
          <a:p>
            <a:r>
              <a:rPr lang="en-US" sz="1600" kern="0" dirty="0"/>
              <a:t>Previously undocumented </a:t>
            </a:r>
            <a:r>
              <a:rPr lang="en-US" sz="1600" kern="0" dirty="0" err="1"/>
              <a:t>TAMs</a:t>
            </a:r>
            <a:r>
              <a:rPr lang="en-US" sz="1600" kern="0" dirty="0"/>
              <a:t> were detected by BL DNA genotyping in 8% of participants (157/2079)</a:t>
            </a:r>
          </a:p>
          <a:p>
            <a:pPr lvl="1"/>
            <a:r>
              <a:rPr lang="en-US" sz="1400" kern="0" dirty="0"/>
              <a:t>Most had no historical genotype available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4E355B78-E0D6-4F1F-9123-6C8E5547B3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32165" y="5194983"/>
            <a:ext cx="10291406" cy="179672"/>
          </a:xfrm>
        </p:spPr>
        <p:txBody>
          <a:bodyPr/>
          <a:lstStyle/>
          <a:p>
            <a:r>
              <a:rPr lang="en-US" sz="1100" dirty="0"/>
              <a:t>*116 and 9 participants had no historical and BL DNA genotypes,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51646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Resistance by Preexisting TAM Status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3A7CBE-44D2-417B-99D9-F572893EF7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55520" y="4493334"/>
            <a:ext cx="7498080" cy="365125"/>
          </a:xfrm>
        </p:spPr>
        <p:txBody>
          <a:bodyPr/>
          <a:lstStyle/>
          <a:p>
            <a:r>
              <a:rPr lang="en-US" dirty="0"/>
              <a:t>*Determined by Cochran-Mantel-Haenszel test; </a:t>
            </a:r>
            <a:r>
              <a:rPr kumimoji="0" lang="en-US" sz="1200" b="0" i="0" u="none" strike="noStrike" kern="1200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†</a:t>
            </a:r>
            <a:r>
              <a:rPr lang="en-US" dirty="0"/>
              <a:t>IN data not available for 135 participants (≥1 TAM: n=7; no </a:t>
            </a:r>
            <a:r>
              <a:rPr lang="en-US" dirty="0" err="1"/>
              <a:t>TAMs</a:t>
            </a:r>
            <a:r>
              <a:rPr lang="en-US" dirty="0"/>
              <a:t>: n=128).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Group 67">
            <a:extLst>
              <a:ext uri="{FF2B5EF4-FFF2-40B4-BE49-F238E27FC236}">
                <a16:creationId xmlns:a16="http://schemas.microsoft.com/office/drawing/2014/main" id="{675C3B97-0A4F-4AFF-B957-8ECC9F304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780727"/>
              </p:ext>
            </p:extLst>
          </p:nvPr>
        </p:nvGraphicFramePr>
        <p:xfrm>
          <a:off x="2255520" y="1463040"/>
          <a:ext cx="7680960" cy="29260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7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690226961"/>
                    </a:ext>
                  </a:extLst>
                </a:gridCol>
              </a:tblGrid>
              <a:tr h="421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 Genotype, %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≥1 TAM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n=206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ED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</a:t>
                      </a:r>
                      <a:r>
                        <a:rPr kumimoji="0" 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TAMs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n=1873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5ED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p-Value*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543983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NRTI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-R other than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TAMs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M184V/I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68281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NNRTI-R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714898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RPV-R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66486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PI-R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3958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Primary INSTI-R</a:t>
                      </a:r>
                      <a:r>
                        <a:rPr kumimoji="0" lang="en-US" sz="1600" b="0" i="0" u="none" strike="noStrike" kern="1200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†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33844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Secondary 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INSTI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-R</a:t>
                      </a:r>
                      <a:r>
                        <a:rPr kumimoji="0" lang="en-US" sz="16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†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101654"/>
                  </a:ext>
                </a:extLst>
              </a:tr>
            </a:tbl>
          </a:graphicData>
        </a:graphic>
      </p:graphicFrame>
      <p:sp>
        <p:nvSpPr>
          <p:cNvPr id="6" name="Content Placeholder 16">
            <a:extLst>
              <a:ext uri="{FF2B5EF4-FFF2-40B4-BE49-F238E27FC236}">
                <a16:creationId xmlns:a16="http://schemas.microsoft.com/office/drawing/2014/main" id="{F12649F5-3DC1-4985-9C16-4DC737A3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048412"/>
            <a:ext cx="10565728" cy="1024913"/>
          </a:xfrm>
        </p:spPr>
        <p:txBody>
          <a:bodyPr/>
          <a:lstStyle/>
          <a:p>
            <a:r>
              <a:rPr lang="en-US" sz="1800" dirty="0"/>
              <a:t>Participants with TAMs were also more likely to have other NRTI-R (including M184V/I), NNRTI-R (including RPV-R), and PI-R by univariate analysis</a:t>
            </a:r>
          </a:p>
        </p:txBody>
      </p:sp>
    </p:spTree>
    <p:extLst>
      <p:ext uri="{BB962C8B-B14F-4D97-AF65-F5344CB8AC3E}">
        <p14:creationId xmlns:p14="http://schemas.microsoft.com/office/powerpoint/2010/main" val="266926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D6C2D-4413-4975-80D0-C28E520B0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 by Preexisting TAM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97FE2-4481-4629-B669-1A5D0640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9" name="Group 67">
            <a:extLst>
              <a:ext uri="{FF2B5EF4-FFF2-40B4-BE49-F238E27FC236}">
                <a16:creationId xmlns:a16="http://schemas.microsoft.com/office/drawing/2014/main" id="{CC1C6FF4-D85D-4FAA-AC04-ED67A2F5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783858"/>
              </p:ext>
            </p:extLst>
          </p:nvPr>
        </p:nvGraphicFramePr>
        <p:xfrm>
          <a:off x="1877854" y="1404879"/>
          <a:ext cx="8436293" cy="38404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23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690226961"/>
                    </a:ext>
                  </a:extLst>
                </a:gridCol>
              </a:tblGrid>
              <a:tr h="421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≥1 TAM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n=206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ED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</a:t>
                      </a:r>
                      <a:r>
                        <a:rPr kumimoji="0" lang="en-U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TAMs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n=1873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5ED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p-Value*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543983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Demographics, %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713745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Age ≥50 years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Black race or African descent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68281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ARV treatment history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NNRTI treatment, %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901391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PI treatment, %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INSTI treatment, %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0.80</a:t>
                      </a:r>
                      <a:r>
                        <a:rPr kumimoji="0" lang="en-US" sz="16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no. of prior third agents (IQR)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 (2.0, 4.0)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 (1.0, 2.0)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6413"/>
                  </a:ext>
                </a:extLst>
              </a:tr>
              <a:tr h="324346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Median time since ARV start, years (</a:t>
                      </a:r>
                      <a:r>
                        <a:rPr kumimoji="0" lang="en-U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IQR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19.5 (8.9, 23.5)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 (4.0, 14.0)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055402"/>
                  </a:ext>
                </a:extLst>
              </a:tr>
            </a:tbl>
          </a:graphicData>
        </a:graphic>
      </p:graphicFrame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C0B7E394-078F-4DF7-96A1-A24B771EE2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77854" y="5264871"/>
            <a:ext cx="8066797" cy="430327"/>
          </a:xfrm>
        </p:spPr>
        <p:txBody>
          <a:bodyPr/>
          <a:lstStyle/>
          <a:p>
            <a:r>
              <a:rPr lang="en-US" dirty="0"/>
              <a:t>*Determined by Cochran-Mantel-Haenszel test for categorical data and 2-sided Wilcoxon rank-sum test for continuous data; </a:t>
            </a:r>
            <a:r>
              <a:rPr lang="en-US" baseline="30000" dirty="0"/>
              <a:t>†</a:t>
            </a:r>
            <a:r>
              <a:rPr lang="en-US" dirty="0"/>
              <a:t>vs age &lt;50 years, non-Black race, and no prior </a:t>
            </a:r>
            <a:r>
              <a:rPr lang="en-US" dirty="0" err="1"/>
              <a:t>NNRTI</a:t>
            </a:r>
            <a:r>
              <a:rPr lang="en-US" dirty="0"/>
              <a:t>, PI, or </a:t>
            </a:r>
            <a:r>
              <a:rPr lang="en-US" dirty="0" err="1"/>
              <a:t>INSTI</a:t>
            </a:r>
            <a:r>
              <a:rPr lang="en-US" dirty="0"/>
              <a:t> treatment. </a:t>
            </a:r>
            <a:r>
              <a:rPr lang="en-US" dirty="0" err="1"/>
              <a:t>IQR</a:t>
            </a:r>
            <a:r>
              <a:rPr lang="en-US" dirty="0"/>
              <a:t>, interquartile range.</a:t>
            </a:r>
          </a:p>
        </p:txBody>
      </p:sp>
      <p:sp>
        <p:nvSpPr>
          <p:cNvPr id="6" name="Content Placeholder 16">
            <a:extLst>
              <a:ext uri="{FF2B5EF4-FFF2-40B4-BE49-F238E27FC236}">
                <a16:creationId xmlns:a16="http://schemas.microsoft.com/office/drawing/2014/main" id="{C968B724-0FBC-4134-A172-E1BFF7193249}"/>
              </a:ext>
            </a:extLst>
          </p:cNvPr>
          <p:cNvSpPr txBox="1">
            <a:spLocks/>
          </p:cNvSpPr>
          <p:nvPr/>
        </p:nvSpPr>
        <p:spPr>
          <a:xfrm>
            <a:off x="812800" y="5853973"/>
            <a:ext cx="10565728" cy="60787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Older age, prior </a:t>
            </a:r>
            <a:r>
              <a:rPr lang="en-US" sz="1800" kern="0" dirty="0" err="1"/>
              <a:t>NNRTI</a:t>
            </a:r>
            <a:r>
              <a:rPr lang="en-US" sz="1800" kern="0" dirty="0"/>
              <a:t> or PI treatment, higher no. of prior 3</a:t>
            </a:r>
            <a:r>
              <a:rPr lang="en-US" sz="1800" kern="0" baseline="30000" dirty="0"/>
              <a:t>rd</a:t>
            </a:r>
            <a:r>
              <a:rPr lang="en-US" sz="1800" kern="0" dirty="0"/>
              <a:t> agents, and longer duration of ARV therapy were associated with </a:t>
            </a:r>
            <a:r>
              <a:rPr lang="en-US" sz="1800" kern="0" dirty="0" err="1"/>
              <a:t>TAMs</a:t>
            </a:r>
            <a:r>
              <a:rPr lang="en-US" sz="1800" kern="0" dirty="0"/>
              <a:t> by univariate analysis</a:t>
            </a:r>
          </a:p>
        </p:txBody>
      </p:sp>
    </p:spTree>
    <p:extLst>
      <p:ext uri="{BB962C8B-B14F-4D97-AF65-F5344CB8AC3E}">
        <p14:creationId xmlns:p14="http://schemas.microsoft.com/office/powerpoint/2010/main" val="3197836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2B05B-FB45-4921-9D0C-97013C730895}"/>
              </a:ext>
            </a:extLst>
          </p:cNvPr>
          <p:cNvSpPr txBox="1"/>
          <p:nvPr/>
        </p:nvSpPr>
        <p:spPr>
          <a:xfrm>
            <a:off x="1030481" y="4383558"/>
            <a:ext cx="10960429" cy="2585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BMI, body mass index; CKD, chronic kidney disease.</a:t>
            </a:r>
            <a:endParaRPr lang="en-US" sz="1200" spc="-10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BAFD954C-8F24-4DFB-B315-7EEAF28593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86209"/>
              </p:ext>
            </p:extLst>
          </p:nvPr>
        </p:nvGraphicFramePr>
        <p:xfrm>
          <a:off x="1030481" y="2333477"/>
          <a:ext cx="10131039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893751173"/>
                    </a:ext>
                  </a:extLst>
                </a:gridCol>
                <a:gridCol w="8302239">
                  <a:extLst>
                    <a:ext uri="{9D8B030D-6E8A-4147-A177-3AD203B41FA5}">
                      <a16:colId xmlns:a16="http://schemas.microsoft.com/office/drawing/2014/main" val="1030343757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en-US" altLang="en-US" sz="1600" b="1" dirty="0">
                          <a:solidFill>
                            <a:schemeClr val="bg1"/>
                          </a:solidFill>
                        </a:rPr>
                        <a:t>Intrinsic predictors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/>
                        <a:t>Age groups, sex at birth, race, ethnicity, region, BMI, and CKD stage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979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altLang="en-US" sz="1600" b="1">
                          <a:solidFill>
                            <a:schemeClr val="bg1"/>
                          </a:solidFill>
                        </a:rPr>
                        <a:t>HIV-specific variables at BL</a:t>
                      </a:r>
                      <a:endParaRPr lang="en-US" sz="16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/>
                        <a:t>CD4 group, HIV-1 RNA group, HIV disease status, HIV risk factor, time since ARV start, prior treatment with PI, NNRTI, or INSTI, no. of prior 3</a:t>
                      </a:r>
                      <a:r>
                        <a:rPr lang="en-US" altLang="en-US" sz="1600" baseline="0" dirty="0"/>
                        <a:t>rd</a:t>
                      </a:r>
                      <a:r>
                        <a:rPr lang="en-US" altLang="en-US" sz="1600" dirty="0"/>
                        <a:t> agents and prior 3</a:t>
                      </a:r>
                      <a:r>
                        <a:rPr lang="en-US" altLang="en-US" sz="1600" baseline="0" dirty="0"/>
                        <a:t>rd</a:t>
                      </a:r>
                      <a:r>
                        <a:rPr lang="en-US" altLang="en-US" sz="1600" dirty="0"/>
                        <a:t>-agent classes, and duration of BL ARV regimen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2594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altLang="en-US" sz="1600" b="1">
                          <a:solidFill>
                            <a:schemeClr val="bg1"/>
                          </a:solidFill>
                        </a:rPr>
                        <a:t>HIV resistance variables</a:t>
                      </a:r>
                      <a:endParaRPr lang="en-US" sz="16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/>
                        <a:t>Any NRTI-R other than TAMs, M184V/I, PI-R, NNRTI-R, RPV-R, primary INSTI-R, and secondary INSTI-R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47378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1A4DFC6-A6A0-4F04-9750-BF39B108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Potential Factors Assessed for Association With Preexisting TAMs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338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Risk Factors Significantly Associated With Preexisting TAMs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E536F2C6-7118-4CB4-AF90-68AEC1D5150E}"/>
              </a:ext>
            </a:extLst>
          </p:cNvPr>
          <p:cNvSpPr txBox="1">
            <a:spLocks/>
          </p:cNvSpPr>
          <p:nvPr/>
        </p:nvSpPr>
        <p:spPr>
          <a:xfrm>
            <a:off x="792300" y="4640044"/>
            <a:ext cx="10565728" cy="646331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Factors independently associated with TAMs included NRTI-R other than TAMs, PI-R, NNRTI-R, and longer duration of ARV (11% increase in odds/year) by multivariate logistic regression model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D5519037-2D19-49F0-BF25-04A6D2504E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62710" y="3786739"/>
            <a:ext cx="8697356" cy="277006"/>
          </a:xfrm>
        </p:spPr>
        <p:txBody>
          <a:bodyPr/>
          <a:lstStyle/>
          <a:p>
            <a:r>
              <a:rPr lang="en-US"/>
              <a:t>CI, confidence interval.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40718A53-0B74-43A1-BEF5-2EF9D40AFC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868881"/>
              </p:ext>
            </p:extLst>
          </p:nvPr>
        </p:nvGraphicFramePr>
        <p:xfrm>
          <a:off x="1362710" y="1842911"/>
          <a:ext cx="9466580" cy="18804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717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9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101613" marR="101613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Odds Ratio (95% CI)</a:t>
                      </a:r>
                    </a:p>
                  </a:txBody>
                  <a:tcPr marL="135484" marR="1920240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Presence of NRTI-R other than TAMs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3.82 (2.57, 5.67)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241258"/>
                  </a:ext>
                </a:extLst>
              </a:tr>
              <a:tr h="3760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Presence of PI-R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2.62 (1.73, 3.98)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776786"/>
                  </a:ext>
                </a:extLst>
              </a:tr>
              <a:tr h="3760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Presence of NNRTI-R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1.84 (1.28, 2.64)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192012"/>
                  </a:ext>
                </a:extLst>
              </a:tr>
              <a:tr h="3760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since ARV start (/year)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1.11 (1.09, 1.14)</a:t>
                      </a:r>
                    </a:p>
                  </a:txBody>
                  <a:tcPr marL="135484" marR="13548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404671"/>
                  </a:ext>
                </a:extLst>
              </a:tr>
            </a:tbl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BC1BC78-8B3C-4086-B3A7-713E0906D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3243594"/>
              </p:ext>
            </p:extLst>
          </p:nvPr>
        </p:nvGraphicFramePr>
        <p:xfrm>
          <a:off x="4959772" y="2210858"/>
          <a:ext cx="4210897" cy="1837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3369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2578665-93DB-46BF-A88D-6587DC6D7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95262"/>
              </p:ext>
            </p:extLst>
          </p:nvPr>
        </p:nvGraphicFramePr>
        <p:xfrm>
          <a:off x="742128" y="1510751"/>
          <a:ext cx="10701267" cy="461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69287564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59133577"/>
                    </a:ext>
                  </a:extLst>
                </a:gridCol>
                <a:gridCol w="6083547">
                  <a:extLst>
                    <a:ext uri="{9D8B030D-6E8A-4147-A177-3AD203B41FA5}">
                      <a16:colId xmlns:a16="http://schemas.microsoft.com/office/drawing/2014/main" val="357651652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968177216"/>
                    </a:ext>
                  </a:extLst>
                </a:gridCol>
              </a:tblGrid>
              <a:tr h="17724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%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200" b="1" dirty="0"/>
                        <a:t>Median B/F/</a:t>
                      </a:r>
                      <a:r>
                        <a:rPr lang="en-US" altLang="en-US" sz="1200" b="1" dirty="0" err="1"/>
                        <a:t>TAF</a:t>
                      </a:r>
                      <a:r>
                        <a:rPr lang="en-US" altLang="en-US" sz="1200" b="1" dirty="0"/>
                        <a:t> Duration, weeks</a:t>
                      </a:r>
                    </a:p>
                  </a:txBody>
                  <a:tcPr marL="0" marR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660653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Pooled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B/F/TAF with BL data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57338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dirty="0">
                          <a:latin typeface="Arial" panose="020B0604020202020204" pitchFamily="34" charset="0"/>
                        </a:rPr>
                        <a:t>TAM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3991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1–2 </a:t>
                      </a:r>
                      <a:r>
                        <a:rPr lang="en-US" sz="1200" b="1" dirty="0" err="1"/>
                        <a:t>TAMs</a:t>
                      </a:r>
                      <a:endParaRPr lang="en-US" sz="1200" b="1" dirty="0"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latin typeface="Arial" panose="020B0604020202020204" pitchFamily="34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29596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≥3 TAMs</a:t>
                      </a:r>
                      <a:endParaRPr lang="en-US" sz="1200" b="1"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3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44388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r"/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 (M41L and/or L210W)</a:t>
                      </a:r>
                      <a:endParaRPr lang="en-US" sz="1200" b="1" dirty="0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15793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TAMs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(M41L or L210W) + M184V/I</a:t>
                      </a:r>
                      <a:endParaRPr lang="en-US" sz="1200" b="1" dirty="0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1654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≥1 TAM only NRTI-R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1606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≥1 TAM + other NRTI-R</a:t>
                      </a:r>
                      <a:endParaRPr lang="en-US" sz="1200" b="1"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94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≥1 TAM + </a:t>
                      </a: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M184V/I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570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r"/>
                      <a:r>
                        <a:rPr lang="en-US" sz="1200" b="1"/>
                        <a:t>≥1 TAM + </a:t>
                      </a: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K65R</a:t>
                      </a:r>
                      <a:endParaRPr lang="en-US" sz="1200" b="1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&lt;1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50612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≥1 TAM + </a:t>
                      </a: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NNRTI-R</a:t>
                      </a:r>
                      <a:endParaRPr lang="en-US" sz="1200" b="1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90460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≥1 TAM + </a:t>
                      </a: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PI-R</a:t>
                      </a:r>
                      <a:endParaRPr lang="en-US" sz="1200" b="1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083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≥1 TAM + 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secondary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INSTI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-R*</a:t>
                      </a:r>
                      <a:endParaRPr lang="en-US" sz="1200" b="1" dirty="0"/>
                    </a:p>
                  </a:txBody>
                  <a:tcPr marL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73723"/>
                  </a:ext>
                </a:extLst>
              </a:tr>
            </a:tbl>
          </a:graphicData>
        </a:graphic>
      </p:graphicFrame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805F5904-766D-4B42-BA9D-A832DA49C4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9591150"/>
              </p:ext>
            </p:extLst>
          </p:nvPr>
        </p:nvGraphicFramePr>
        <p:xfrm>
          <a:off x="3819886" y="1809835"/>
          <a:ext cx="6297485" cy="467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 11">
            <a:extLst>
              <a:ext uri="{FF2B5EF4-FFF2-40B4-BE49-F238E27FC236}">
                <a16:creationId xmlns:a16="http://schemas.microsoft.com/office/drawing/2014/main" id="{9D934F8E-45B4-4510-995D-4C81004D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dirty="0"/>
              <a:t>Virologic Suppression at Last On-Treatment Study Visit by Preexisting </a:t>
            </a:r>
            <a:r>
              <a:rPr lang="en-US" dirty="0" err="1"/>
              <a:t>TAMs</a:t>
            </a:r>
            <a:r>
              <a:rPr lang="en-US" dirty="0"/>
              <a:t>: Pooled B/F/</a:t>
            </a:r>
            <a:r>
              <a:rPr lang="en-US" dirty="0" err="1"/>
              <a:t>TAF</a:t>
            </a:r>
            <a:r>
              <a:rPr lang="en-US" dirty="0"/>
              <a:t>-Treated Analysis</a:t>
            </a:r>
          </a:p>
        </p:txBody>
      </p:sp>
      <p:sp>
        <p:nvSpPr>
          <p:cNvPr id="34" name="Text Placeholder 1">
            <a:extLst>
              <a:ext uri="{FF2B5EF4-FFF2-40B4-BE49-F238E27FC236}">
                <a16:creationId xmlns:a16="http://schemas.microsoft.com/office/drawing/2014/main" id="{09EA4A84-FE6C-4033-B9FC-8284AC7247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270415"/>
            <a:ext cx="10565726" cy="457200"/>
          </a:xfrm>
        </p:spPr>
        <p:txBody>
          <a:bodyPr/>
          <a:lstStyle/>
          <a:p>
            <a:r>
              <a:rPr lang="en-US" dirty="0"/>
              <a:t>*No participants with ≥1 TAM and primary INSTI-R received B/F/TAF.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D80E5-C5F1-4A88-9A48-79532A6E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4" name="TextBox 5">
            <a:extLst>
              <a:ext uri="{FF2B5EF4-FFF2-40B4-BE49-F238E27FC236}">
                <a16:creationId xmlns:a16="http://schemas.microsoft.com/office/drawing/2014/main" id="{E2F37443-7FFE-4BBA-9152-2ACD8332C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310" y="1510751"/>
            <a:ext cx="5531892" cy="45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Participants With HIV-1 RNA &lt;50 c/mL </a:t>
            </a:r>
            <a:br>
              <a:rPr lang="en-US" altLang="en-US" sz="1200" b="1" dirty="0"/>
            </a:br>
            <a:r>
              <a:rPr lang="en-US" altLang="en-US" sz="1200" b="1" dirty="0"/>
              <a:t>at Last Visit, %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E1B584C-C481-464B-9D4A-AAFFA8F4F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89524"/>
              </p:ext>
            </p:extLst>
          </p:nvPr>
        </p:nvGraphicFramePr>
        <p:xfrm>
          <a:off x="4106443" y="1510751"/>
          <a:ext cx="731520" cy="461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170114418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n/n</a:t>
                      </a:r>
                    </a:p>
                  </a:txBody>
                  <a:tcPr marL="0" marR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6870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1787/1808</a:t>
                      </a:r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65166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163/166</a:t>
                      </a:r>
                      <a:endParaRPr lang="en-GB" sz="1200" b="0">
                        <a:solidFill>
                          <a:schemeClr val="bg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27036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106/108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00119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57/58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030703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36/37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6991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26/26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29099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88/90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83004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75/76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44636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69/70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6478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4/4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83319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71/72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7722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bg1"/>
                          </a:solidFill>
                        </a:rPr>
                        <a:t>47/48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97002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bg1"/>
                          </a:solidFill>
                        </a:rPr>
                        <a:t>68/68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316175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49DAFA5D-1E5B-40A9-B45C-DA1A89B78EFE}"/>
              </a:ext>
            </a:extLst>
          </p:cNvPr>
          <p:cNvGrpSpPr/>
          <p:nvPr/>
        </p:nvGrpSpPr>
        <p:grpSpPr>
          <a:xfrm>
            <a:off x="2470461" y="1210637"/>
            <a:ext cx="7868256" cy="322037"/>
            <a:chOff x="2470461" y="6158259"/>
            <a:chExt cx="7868256" cy="32203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6EA0E6-B8F3-43BB-A88A-216F1E108EF3}"/>
                </a:ext>
              </a:extLst>
            </p:cNvPr>
            <p:cNvSpPr/>
            <p:nvPr/>
          </p:nvSpPr>
          <p:spPr bwMode="auto">
            <a:xfrm>
              <a:off x="2679938" y="6225100"/>
              <a:ext cx="182556" cy="188355"/>
            </a:xfrm>
            <a:prstGeom prst="rect">
              <a:avLst/>
            </a:prstGeom>
            <a:pattFill prst="wdDnDiag">
              <a:fgClr>
                <a:srgbClr val="00C0A0"/>
              </a:fgClr>
              <a:bgClr>
                <a:srgbClr val="9BE1D5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6F07BF9-F5A8-447C-A549-14225E85B3A1}"/>
                </a:ext>
              </a:extLst>
            </p:cNvPr>
            <p:cNvSpPr txBox="1"/>
            <p:nvPr/>
          </p:nvSpPr>
          <p:spPr>
            <a:xfrm>
              <a:off x="2808651" y="6158259"/>
              <a:ext cx="7530066" cy="322037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en-US" sz="1100" dirty="0"/>
                <a:t>% with HIV-1 RNA &lt;50 c/mL, including participants with resuppression on commercial B/F/TAF (no change in regimen) 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523BB6E-2EDB-4E2E-BA3B-B07BEF6060CB}"/>
                </a:ext>
              </a:extLst>
            </p:cNvPr>
            <p:cNvSpPr/>
            <p:nvPr/>
          </p:nvSpPr>
          <p:spPr bwMode="auto">
            <a:xfrm>
              <a:off x="2470461" y="6225100"/>
              <a:ext cx="182556" cy="188355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rgbClr val="B3C9E3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3015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4022F31-844F-4CE8-BF6A-DA97BBFCD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000" dirty="0"/>
              <a:t>High levels of virologic suppression were observed at last on-treatment visit, regardless of preexisting TAMs</a:t>
            </a:r>
          </a:p>
          <a:p>
            <a:pPr lvl="1">
              <a:spcAft>
                <a:spcPts val="300"/>
              </a:spcAft>
            </a:pPr>
            <a:r>
              <a:rPr lang="en-US" sz="1800" dirty="0"/>
              <a:t>Median B/F/TAF treatment duration: 72 weeks</a:t>
            </a:r>
          </a:p>
          <a:p>
            <a:pPr lvl="1">
              <a:spcAft>
                <a:spcPts val="300"/>
              </a:spcAft>
            </a:pPr>
            <a:r>
              <a:rPr lang="en-US" sz="1800" dirty="0"/>
              <a:t>No treatment-emergent resistance to B/F/TAF</a:t>
            </a:r>
          </a:p>
          <a:p>
            <a:pPr lvl="1">
              <a:spcAft>
                <a:spcPts val="300"/>
              </a:spcAft>
            </a:pPr>
            <a:endParaRPr lang="en-US" sz="1800" dirty="0"/>
          </a:p>
          <a:p>
            <a:pPr>
              <a:spcAft>
                <a:spcPts val="300"/>
              </a:spcAft>
            </a:pPr>
            <a:r>
              <a:rPr lang="en-US" sz="2000" dirty="0"/>
              <a:t>3 participants with TAMs had HIV-1 RNA &gt;50 c/mL at last visit: </a:t>
            </a:r>
          </a:p>
          <a:p>
            <a:pPr lvl="1">
              <a:spcAft>
                <a:spcPts val="300"/>
              </a:spcAft>
            </a:pPr>
            <a:r>
              <a:rPr lang="en-US" sz="1800" dirty="0"/>
              <a:t>1 with K70R and M184V experienced confirmed virologic failure with HIV-1 RNA of 2860 c/mL, documented poor adherence, undetectable BIC plasma concentrations, and no treatment-emergent resistance, and discontinued at the following visit with HIV-1 RNA of 1510 c/mL </a:t>
            </a:r>
          </a:p>
          <a:p>
            <a:pPr lvl="1">
              <a:spcAft>
                <a:spcPts val="300"/>
              </a:spcAft>
            </a:pPr>
            <a:r>
              <a:rPr lang="en-US" sz="1800" dirty="0"/>
              <a:t>1 with M41L, D67N, L210W, and K219E completed the study with HIV-1 RNA of 56 c/mL and resuppressed on commercial B/F/TAF</a:t>
            </a:r>
          </a:p>
          <a:p>
            <a:pPr lvl="1">
              <a:spcAft>
                <a:spcPts val="300"/>
              </a:spcAft>
            </a:pPr>
            <a:r>
              <a:rPr lang="en-US" sz="1800" dirty="0"/>
              <a:t>1 with K219R discontinued with HIV-1 RNA of 65 c/mL</a:t>
            </a:r>
          </a:p>
          <a:p>
            <a:pPr>
              <a:spcAft>
                <a:spcPts val="300"/>
              </a:spcAft>
            </a:pPr>
            <a:endParaRPr lang="en-US" sz="2000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50A3ED9-7FE7-4542-B5B0-6F1CA66705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248400"/>
            <a:ext cx="10565726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1DD4A-E775-4CAA-8847-974B2C02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  <a:defRPr/>
            </a:pPr>
            <a:fld id="{2BE16F37-D63B-443C-96C0-C234F1098F79}" type="slidenum">
              <a:rPr lang="en-US" smtClean="0"/>
              <a:pPr>
                <a:spcAft>
                  <a:spcPts val="600"/>
                </a:spcAft>
                <a:defRPr/>
              </a:pPr>
              <a:t>19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73C7C2-882C-4CB8-9E57-88FF7D5FE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Virologic Suppression at Last On-Treatment Study Visit by Preexisting </a:t>
            </a:r>
            <a:r>
              <a:rPr lang="en-US" sz="2800" dirty="0" err="1"/>
              <a:t>TAMs</a:t>
            </a:r>
            <a:r>
              <a:rPr lang="en-US" sz="2800" dirty="0"/>
              <a:t>: Pooled B/F/</a:t>
            </a:r>
            <a:r>
              <a:rPr lang="en-US" sz="2800" dirty="0" err="1"/>
              <a:t>TAF</a:t>
            </a:r>
            <a:r>
              <a:rPr lang="en-US" sz="2800" dirty="0"/>
              <a:t>-Treated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3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Introduction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235766"/>
            <a:ext cx="10565728" cy="527367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Thymidine analog mutations (TAMs)—</a:t>
            </a:r>
            <a:r>
              <a:rPr lang="pt-BR" sz="1600" dirty="0"/>
              <a:t>M41L, D67N, K70R, L210W, T215Y/F, and K219E/N/Q/R in reverse transcriptase (RT)—are </a:t>
            </a:r>
            <a:r>
              <a:rPr lang="en-US" sz="1600" dirty="0"/>
              <a:t>selected by the thymidine analogs zidovudine and stavudine, and can confer cross-resistance to abacavir (ABC), tenofovir disoproxil fumarate (TDF) or tenofovir alafenamide (TAF), and </a:t>
            </a:r>
            <a:r>
              <a:rPr lang="en-US" sz="1600" dirty="0" err="1"/>
              <a:t>didanosine</a:t>
            </a:r>
            <a:endParaRPr lang="en-US" sz="1600" dirty="0">
              <a:cs typeface="Arial"/>
            </a:endParaRPr>
          </a:p>
          <a:p>
            <a:pPr lvl="1">
              <a:spcAft>
                <a:spcPts val="300"/>
              </a:spcAft>
            </a:pPr>
            <a:r>
              <a:rPr lang="en-US" sz="1400" dirty="0"/>
              <a:t>Reduced response to TDF is associated with a specific pattern of ≥3 TAMs that include M41L and/or L210W</a:t>
            </a:r>
            <a:r>
              <a:rPr lang="en-US" sz="1400" baseline="30000" dirty="0"/>
              <a:t>1</a:t>
            </a:r>
            <a:endParaRPr lang="en-US" sz="1400" baseline="30000" dirty="0">
              <a:cs typeface="Arial"/>
            </a:endParaRPr>
          </a:p>
          <a:p>
            <a:pPr lvl="1">
              <a:spcAft>
                <a:spcPts val="300"/>
              </a:spcAft>
            </a:pPr>
            <a:r>
              <a:rPr lang="en-US" sz="1400" dirty="0"/>
              <a:t>TAF has a higher resistance threshold than TDF and can inhibit viruses with ≤4 TAMs due to higher intracellular concentrations of the active form of tenofovir</a:t>
            </a:r>
            <a:r>
              <a:rPr lang="en-US" sz="1400" baseline="30000" dirty="0"/>
              <a:t>2</a:t>
            </a:r>
            <a:endParaRPr lang="en-US" sz="1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TAMs are among the most commonly transmitted nucleoside RT inhibitor (NRTI) resistance mutations,</a:t>
            </a:r>
            <a:r>
              <a:rPr lang="en-US" sz="1600" baseline="30000" dirty="0"/>
              <a:t>3,4</a:t>
            </a:r>
            <a:r>
              <a:rPr lang="en-US" sz="1600" dirty="0"/>
              <a:t> and have been detected in the proviral DNA archive of people with HIV at frequencies of 9–13%, making them the second most frequently detected NRTI resistance mutations and third overall most frequent resistance mutations among &gt;64,000 clinical samples</a:t>
            </a:r>
            <a:r>
              <a:rPr lang="en-US" sz="1600" baseline="30000" dirty="0"/>
              <a:t>5</a:t>
            </a:r>
            <a:endParaRPr lang="en-US" sz="1600" baseline="30000" dirty="0">
              <a:cs typeface="Arial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Proviral DNA genotype can help guide regimen switching and decrease risk of virologic failure</a:t>
            </a:r>
            <a:r>
              <a:rPr lang="en-US" sz="1600" baseline="30000" dirty="0"/>
              <a:t>6,7</a:t>
            </a: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B/F/</a:t>
            </a:r>
            <a:r>
              <a:rPr lang="en-US" sz="1600" dirty="0" err="1"/>
              <a:t>TAF</a:t>
            </a:r>
            <a:r>
              <a:rPr lang="en-US" sz="1600" dirty="0"/>
              <a:t> is an EACS, IAS-USA, and DHHS guidelines-recommended regimen for the treatment of HIV-1 infection in adults, adolescents, and children aged &gt;6 years</a:t>
            </a:r>
            <a:r>
              <a:rPr lang="en-US" sz="1600" baseline="30000" dirty="0">
                <a:latin typeface="ArialMT"/>
              </a:rPr>
              <a:t>8-11</a:t>
            </a:r>
          </a:p>
          <a:p>
            <a:pPr lvl="1">
              <a:spcAft>
                <a:spcPts val="300"/>
              </a:spcAft>
            </a:pPr>
            <a:r>
              <a:rPr lang="en-US" sz="1400" dirty="0"/>
              <a:t>No treatment-emergent resistance to B/F/TAF has been detected in clinical trial participants, including those with preexisting NRTI resistance</a:t>
            </a:r>
            <a:r>
              <a:rPr lang="en-US" sz="1400" baseline="30000" dirty="0"/>
              <a:t>12-14</a:t>
            </a:r>
            <a:endParaRPr lang="en-US" altLang="en-US" sz="1400" baseline="300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Phase 3 Studies 4030 (ClinicalTrials.gov NCT02603120), 4580 (NCT02603107), 1844 (NCT03110380), 1878 (NCT03631732), and 4449 (NCT03405935) demonstrated the safety and efficacy of switching to B/F/TAF in adults with suppressed HIV</a:t>
            </a:r>
            <a:r>
              <a:rPr lang="en-US" sz="1600" baseline="30000" dirty="0"/>
              <a:t>15-19</a:t>
            </a:r>
            <a:endParaRPr lang="en-US" sz="1600" dirty="0"/>
          </a:p>
          <a:p>
            <a:pPr lvl="1">
              <a:spcAft>
                <a:spcPts val="300"/>
              </a:spcAft>
            </a:pPr>
            <a:r>
              <a:rPr lang="en-US" sz="1400" dirty="0"/>
              <a:t>High rates of virologic suppression were maintained after switching to B/F/TAF through 116 weeks</a:t>
            </a:r>
            <a:r>
              <a:rPr lang="en-US" sz="1400" baseline="30000" dirty="0"/>
              <a:t>20</a:t>
            </a:r>
            <a:endParaRPr lang="en-US" sz="1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83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endParaRPr lang="en-US" sz="2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799" y="1422399"/>
            <a:ext cx="10727267" cy="4808007"/>
          </a:xfrm>
        </p:spPr>
        <p:txBody>
          <a:bodyPr/>
          <a:lstStyle/>
          <a:p>
            <a:pPr>
              <a:spcAft>
                <a:spcPts val="200"/>
              </a:spcAft>
            </a:pPr>
            <a:r>
              <a:rPr lang="en-US" sz="1800" dirty="0"/>
              <a:t>TAMs were frequently observed in virologically suppressed adults who enrolled in B/F/TAF switch studies 4030, 4580, 1844, 1878, and 4449: 10% (206/2079) of participants had ≥1 TAM, and 2% (48/2079) had ≥3 TAMs that included M41L and/or L210W, the pattern associated with TFV-R</a:t>
            </a:r>
          </a:p>
          <a:p>
            <a:pPr>
              <a:spcAft>
                <a:spcPts val="200"/>
              </a:spcAft>
            </a:pPr>
            <a:r>
              <a:rPr lang="en-US" sz="1800" dirty="0"/>
              <a:t>BL DNA DNA genotyping uncovered previously undocumented TAMs in 8% of participants (157/2079): most had no historical genotype available</a:t>
            </a:r>
          </a:p>
          <a:p>
            <a:pPr>
              <a:spcAft>
                <a:spcPts val="200"/>
              </a:spcAft>
            </a:pPr>
            <a:r>
              <a:rPr lang="en-US" sz="1800" dirty="0"/>
              <a:t>Preexisting TAMs were associated with the presence of other NRTI-R, PI-R, and </a:t>
            </a:r>
            <a:r>
              <a:rPr lang="en-US" sz="1800" dirty="0" err="1"/>
              <a:t>NNRTI</a:t>
            </a:r>
            <a:r>
              <a:rPr lang="en-US" sz="1800" dirty="0"/>
              <a:t>-R substitutions, and longer duration of ARV therapy</a:t>
            </a:r>
          </a:p>
          <a:p>
            <a:pPr>
              <a:spcAft>
                <a:spcPts val="200"/>
              </a:spcAft>
            </a:pPr>
            <a:r>
              <a:rPr lang="en-US" sz="1800" dirty="0"/>
              <a:t>High levels of virologic suppression were maintained on B/F/TAF through 72 weeks of follow-up</a:t>
            </a:r>
            <a:endParaRPr lang="en-US" sz="1800" dirty="0">
              <a:cs typeface="Arial"/>
            </a:endParaRPr>
          </a:p>
          <a:p>
            <a:pPr lvl="1">
              <a:spcAft>
                <a:spcPts val="200"/>
              </a:spcAft>
            </a:pPr>
            <a:r>
              <a:rPr lang="en-US" sz="1600" dirty="0"/>
              <a:t>98% with ≥1 TAM had HIV-1 RNA &lt;50 c/mL at their last on-treatment study visit</a:t>
            </a:r>
          </a:p>
          <a:p>
            <a:pPr lvl="1">
              <a:spcAft>
                <a:spcPts val="200"/>
              </a:spcAft>
            </a:pPr>
            <a:r>
              <a:rPr lang="en-US" sz="1600" dirty="0"/>
              <a:t>97% with ≥3 TAMs that included M41L and/or L210W had HIV-1 RNA &lt;50 c/mL at their last on-treatment study visit</a:t>
            </a:r>
          </a:p>
          <a:p>
            <a:pPr lvl="1">
              <a:spcAft>
                <a:spcPts val="200"/>
              </a:spcAft>
            </a:pPr>
            <a:r>
              <a:rPr lang="en-US" sz="1600" dirty="0"/>
              <a:t>No treatment-emergent resistance was detected</a:t>
            </a:r>
          </a:p>
          <a:p>
            <a:pPr>
              <a:spcAft>
                <a:spcPts val="200"/>
              </a:spcAft>
            </a:pPr>
            <a:r>
              <a:rPr lang="en-US" sz="1800" dirty="0"/>
              <a:t>For adults with suppressed HIV, switching to B/F/TAF was highly effective regardless of preexisting TAMs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3940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References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2" y="1949546"/>
            <a:ext cx="10565726" cy="4260574"/>
          </a:xfrm>
        </p:spPr>
        <p:txBody>
          <a:bodyPr/>
          <a:lstStyle/>
          <a:p>
            <a:r>
              <a:rPr lang="en-US" sz="2000" b="1" dirty="0"/>
              <a:t>1. </a:t>
            </a:r>
            <a:r>
              <a:rPr lang="en-US" sz="2000" dirty="0"/>
              <a:t>Miller MD, et al. J Infect Dis 2004;189:837-46; </a:t>
            </a:r>
            <a:r>
              <a:rPr lang="en-US" sz="2000" b="1" dirty="0"/>
              <a:t>2. </a:t>
            </a:r>
            <a:r>
              <a:rPr lang="en-US" sz="2000" dirty="0"/>
              <a:t>Margot N, et al. </a:t>
            </a:r>
            <a:r>
              <a:rPr lang="en-US" sz="2000" dirty="0" err="1"/>
              <a:t>Antimicrob</a:t>
            </a:r>
            <a:r>
              <a:rPr lang="en-US" sz="2000" dirty="0"/>
              <a:t> Agents Chemother 2020;64:e02557-19; </a:t>
            </a:r>
            <a:r>
              <a:rPr lang="en-US" sz="2000" b="1" dirty="0"/>
              <a:t>3. </a:t>
            </a:r>
            <a:r>
              <a:rPr lang="en-US" sz="2000" dirty="0"/>
              <a:t>Rhee S-Y, et al. Clin Infect Dis 2019;68:213-21; </a:t>
            </a:r>
            <a:r>
              <a:rPr lang="en-US" sz="2000" b="1" dirty="0"/>
              <a:t>4. </a:t>
            </a:r>
            <a:r>
              <a:rPr lang="en-US" sz="2000" dirty="0"/>
              <a:t>Rhee S-Y, et al. J Int AIDS Soc 2020;23:e25611; </a:t>
            </a:r>
            <a:r>
              <a:rPr lang="en-US" sz="2000" b="1" dirty="0"/>
              <a:t>5. </a:t>
            </a:r>
            <a:r>
              <a:rPr lang="en-US" sz="2000" dirty="0"/>
              <a:t>Yang D, et al. CROI 2019, poster 543; </a:t>
            </a:r>
            <a:r>
              <a:rPr lang="en-US" sz="2000" b="1" dirty="0"/>
              <a:t>6. </a:t>
            </a:r>
            <a:r>
              <a:rPr lang="da-DK" sz="2000" dirty="0"/>
              <a:t>Armenia D, et al. J Clin Virol 2018;104:61-4; </a:t>
            </a:r>
            <a:r>
              <a:rPr lang="da-DK" sz="2000" b="1" dirty="0"/>
              <a:t>7. </a:t>
            </a:r>
            <a:r>
              <a:rPr lang="da-DK" sz="2000" dirty="0"/>
              <a:t>Cutrell AG, et al. AIDS 2021;35:1333-42;</a:t>
            </a:r>
            <a:r>
              <a:rPr lang="en-US" sz="2000" dirty="0"/>
              <a:t> </a:t>
            </a:r>
            <a:r>
              <a:rPr lang="en-US" sz="2000" b="1" dirty="0"/>
              <a:t>8. </a:t>
            </a:r>
            <a:r>
              <a:rPr lang="en-US" sz="2000" dirty="0"/>
              <a:t>European AIDS Clinical Society Guidelines Version 10.1, Oct 2020; </a:t>
            </a:r>
            <a:r>
              <a:rPr lang="en-US" sz="2000" b="1" dirty="0"/>
              <a:t>9.</a:t>
            </a:r>
            <a:r>
              <a:rPr lang="en-US" sz="2000" dirty="0"/>
              <a:t> Panel on Antiretroviral Guidelines for Adults and Adolescents. Guidelines for the Use of Antiretroviral Agents in Adults and Adolescents with HIV. Dept of Health and Human Services, 2019; </a:t>
            </a:r>
            <a:r>
              <a:rPr lang="en-US" sz="2000" b="1" dirty="0"/>
              <a:t>10. </a:t>
            </a:r>
            <a:r>
              <a:rPr lang="en-US" sz="2000" dirty="0"/>
              <a:t>Panel on Antiretroviral Therapy and Medical Management of Children Living With HIV. Dept of Health and Human Services, 2020; </a:t>
            </a:r>
            <a:r>
              <a:rPr lang="en-US" sz="2000" b="1" dirty="0"/>
              <a:t>11. </a:t>
            </a:r>
            <a:r>
              <a:rPr lang="en-US" sz="2000" dirty="0"/>
              <a:t>Saag MS, et al. JAMA 2020;324:1651-69; </a:t>
            </a:r>
            <a:r>
              <a:rPr lang="en-US" sz="2000" b="1" dirty="0"/>
              <a:t>12.</a:t>
            </a:r>
            <a:r>
              <a:rPr lang="en-US" sz="2000" dirty="0"/>
              <a:t> Acosta </a:t>
            </a:r>
            <a:r>
              <a:rPr lang="en-US" sz="2000" dirty="0" err="1"/>
              <a:t>RK</a:t>
            </a:r>
            <a:r>
              <a:rPr lang="en-US" sz="2000" dirty="0"/>
              <a:t>, et al. </a:t>
            </a:r>
            <a:r>
              <a:rPr lang="en-US" sz="2000" dirty="0" err="1"/>
              <a:t>Antimicrob</a:t>
            </a:r>
            <a:r>
              <a:rPr lang="en-US" sz="2000" dirty="0"/>
              <a:t> Agents Chemother 2019;63:e02533-18; </a:t>
            </a:r>
            <a:r>
              <a:rPr lang="en-US" sz="2000" b="1" dirty="0"/>
              <a:t>13.</a:t>
            </a:r>
            <a:r>
              <a:rPr lang="en-US" sz="2000" dirty="0"/>
              <a:t> Acosta </a:t>
            </a:r>
            <a:r>
              <a:rPr lang="en-US" sz="2000" dirty="0" err="1"/>
              <a:t>RK</a:t>
            </a:r>
            <a:r>
              <a:rPr lang="en-US" sz="2000" dirty="0"/>
              <a:t>, et al. </a:t>
            </a:r>
            <a:r>
              <a:rPr lang="fr-FR" sz="2000" dirty="0"/>
              <a:t>J </a:t>
            </a:r>
            <a:r>
              <a:rPr lang="fr-FR" sz="2000" dirty="0" err="1"/>
              <a:t>Acquir</a:t>
            </a:r>
            <a:r>
              <a:rPr lang="fr-FR" sz="2000" dirty="0"/>
              <a:t> Immune </a:t>
            </a:r>
            <a:r>
              <a:rPr lang="fr-FR" sz="2000" dirty="0" err="1"/>
              <a:t>Defic</a:t>
            </a:r>
            <a:r>
              <a:rPr lang="fr-FR" sz="2000" dirty="0"/>
              <a:t> </a:t>
            </a:r>
            <a:r>
              <a:rPr lang="fr-FR" sz="2000" dirty="0" err="1"/>
              <a:t>Syndr</a:t>
            </a:r>
            <a:r>
              <a:rPr lang="en-US" sz="2000" dirty="0"/>
              <a:t> 2020;85:363-71; </a:t>
            </a:r>
            <a:r>
              <a:rPr lang="en-US" sz="2000" b="1" dirty="0"/>
              <a:t>14. </a:t>
            </a:r>
            <a:r>
              <a:rPr lang="en-US" sz="2000" dirty="0"/>
              <a:t>Andreatta K, et al. J </a:t>
            </a:r>
            <a:r>
              <a:rPr lang="en-US" sz="2000" dirty="0" err="1"/>
              <a:t>Antimicrob</a:t>
            </a:r>
            <a:r>
              <a:rPr lang="en-US" sz="2000" dirty="0"/>
              <a:t> Chemother 2019;74:3555-64; </a:t>
            </a:r>
            <a:r>
              <a:rPr lang="it-IT" sz="2000" b="1" dirty="0"/>
              <a:t>15.</a:t>
            </a:r>
            <a:r>
              <a:rPr lang="it-IT" sz="2000" dirty="0"/>
              <a:t> </a:t>
            </a:r>
            <a:r>
              <a:rPr lang="en-GB" altLang="en-US" sz="2000" dirty="0" err="1"/>
              <a:t>Daar</a:t>
            </a:r>
            <a:r>
              <a:rPr lang="en-GB" altLang="en-US" sz="2000" dirty="0"/>
              <a:t> ES, et al. Lancet HIV 2018;5:e347-56; </a:t>
            </a:r>
            <a:r>
              <a:rPr lang="en-GB" altLang="en-US" sz="2000" b="1" dirty="0"/>
              <a:t>16. </a:t>
            </a:r>
            <a:r>
              <a:rPr lang="en-US" sz="2000" dirty="0" err="1"/>
              <a:t>Hagins</a:t>
            </a:r>
            <a:r>
              <a:rPr lang="en-US" sz="2000" dirty="0"/>
              <a:t> D, et al. </a:t>
            </a:r>
            <a:r>
              <a:rPr lang="fr-FR" sz="2000" dirty="0"/>
              <a:t>J </a:t>
            </a:r>
            <a:r>
              <a:rPr lang="fr-FR" sz="2000" dirty="0" err="1"/>
              <a:t>Acquir</a:t>
            </a:r>
            <a:r>
              <a:rPr lang="fr-FR" sz="2000" dirty="0"/>
              <a:t> Immune </a:t>
            </a:r>
            <a:r>
              <a:rPr lang="fr-FR" sz="2000" dirty="0" err="1"/>
              <a:t>Defic</a:t>
            </a:r>
            <a:r>
              <a:rPr lang="fr-FR" sz="2000" dirty="0"/>
              <a:t> </a:t>
            </a:r>
            <a:r>
              <a:rPr lang="fr-FR" sz="2000" dirty="0" err="1"/>
              <a:t>Syndr</a:t>
            </a:r>
            <a:r>
              <a:rPr lang="en-US" sz="2000" dirty="0"/>
              <a:t> 2021;88:86-95; </a:t>
            </a:r>
            <a:r>
              <a:rPr lang="en-GB" altLang="en-US" sz="2000" b="1" dirty="0"/>
              <a:t>17. </a:t>
            </a:r>
            <a:r>
              <a:rPr lang="en-GB" altLang="en-US" sz="2000" dirty="0"/>
              <a:t>Maggiolo F, et al. Infect Dis </a:t>
            </a:r>
            <a:r>
              <a:rPr lang="en-GB" altLang="en-US" sz="2000" dirty="0" err="1"/>
              <a:t>Ther</a:t>
            </a:r>
            <a:r>
              <a:rPr lang="en-GB" altLang="en-US" sz="2000" dirty="0"/>
              <a:t> 2021;10:775-88; </a:t>
            </a:r>
            <a:r>
              <a:rPr lang="en-US" sz="2000" b="1" dirty="0"/>
              <a:t>18.</a:t>
            </a:r>
            <a:r>
              <a:rPr lang="en-US" sz="2000" dirty="0"/>
              <a:t> </a:t>
            </a:r>
            <a:r>
              <a:rPr lang="it-IT" sz="2000" dirty="0"/>
              <a:t>Molina JM, et al. Lancet HIV 2018;5:e357-65; </a:t>
            </a:r>
            <a:r>
              <a:rPr lang="en-US" sz="2000" b="1" dirty="0"/>
              <a:t>19. </a:t>
            </a:r>
            <a:r>
              <a:rPr lang="en-GB" altLang="en-US" sz="2000" dirty="0"/>
              <a:t>Sax PE, et al. Clin Infect Dis 2021;73:e485-93; </a:t>
            </a:r>
            <a:r>
              <a:rPr lang="en-GB" altLang="en-US" sz="2000" b="1" dirty="0"/>
              <a:t>20. </a:t>
            </a:r>
            <a:r>
              <a:rPr lang="en-GB" altLang="en-US" sz="2000" dirty="0"/>
              <a:t>Andreatta K, et al. HIV Glasgow 2020, poster P123; </a:t>
            </a:r>
            <a:r>
              <a:rPr lang="en-GB" altLang="en-US" sz="2000" b="1" dirty="0"/>
              <a:t>21.</a:t>
            </a:r>
            <a:r>
              <a:rPr lang="en-US" sz="2000" b="1" dirty="0"/>
              <a:t> </a:t>
            </a:r>
            <a:r>
              <a:rPr lang="en-US" sz="2000" dirty="0" err="1"/>
              <a:t>Wensing</a:t>
            </a:r>
            <a:r>
              <a:rPr lang="en-US" sz="2000" dirty="0"/>
              <a:t> AM, et al. Top </a:t>
            </a:r>
            <a:r>
              <a:rPr lang="en-US" sz="2000" dirty="0" err="1"/>
              <a:t>Antivir</a:t>
            </a:r>
            <a:r>
              <a:rPr lang="en-US" sz="2000" dirty="0"/>
              <a:t> Med 2019;27:111-21.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44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12799" y="1486829"/>
            <a:ext cx="10565727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2000" kern="1200"/>
              <a:t>We extend our thanks to the participants, their families, and all participating study investigators and staff. These studies were funded by Gilead Sciences, Inc.</a:t>
            </a:r>
          </a:p>
          <a:p>
            <a:pPr marL="0" indent="0">
              <a:buNone/>
              <a:defRPr/>
            </a:pPr>
            <a:endParaRPr lang="en-US" sz="28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569CD-C982-404E-8809-F6648824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59954-47D6-4313-9772-73731756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Acknowledgments</a:t>
            </a:r>
          </a:p>
        </p:txBody>
      </p:sp>
    </p:spTree>
    <p:extLst>
      <p:ext uri="{BB962C8B-B14F-4D97-AF65-F5344CB8AC3E}">
        <p14:creationId xmlns:p14="http://schemas.microsoft.com/office/powerpoint/2010/main" val="175648849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Objectives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 determine the prevalence of preexisting TAMs and associated risk factors in Studies 4030, 4580, 1844, 1878, and 4449</a:t>
            </a:r>
            <a:endParaRPr lang="en-US" sz="2000" strike="sngStrike" dirty="0"/>
          </a:p>
          <a:p>
            <a:r>
              <a:rPr lang="en-US" sz="2000" dirty="0"/>
              <a:t>To evaluate the impact of TAMs on virologic outcomes after switching to B/F/TAF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7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212953"/>
            <a:ext cx="10565728" cy="759823"/>
          </a:xfrm>
        </p:spPr>
        <p:txBody>
          <a:bodyPr/>
          <a:lstStyle/>
          <a:p>
            <a:pPr eaLnBrk="1" hangingPunct="1"/>
            <a:r>
              <a:rPr lang="en-US" dirty="0"/>
              <a:t>Methods: Overview of Studies in Adults With Suppressed HIV Switching to B/F/</a:t>
            </a:r>
            <a:r>
              <a:rPr lang="en-US" dirty="0" err="1"/>
              <a:t>TAF</a:t>
            </a:r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12800" y="6078406"/>
            <a:ext cx="10565727" cy="466771"/>
          </a:xfrm>
        </p:spPr>
        <p:txBody>
          <a:bodyPr/>
          <a:lstStyle/>
          <a:p>
            <a:r>
              <a:rPr lang="en-US" sz="1050" dirty="0"/>
              <a:t>3TC, lamivudine; ARV, antiretroviral; ATV, atazanavir; BIC, </a:t>
            </a:r>
            <a:r>
              <a:rPr lang="en-US" sz="1050" dirty="0" err="1"/>
              <a:t>bictegravir</a:t>
            </a:r>
            <a:r>
              <a:rPr lang="en-US" sz="1050" dirty="0"/>
              <a:t>; BL, baseline; C, cobicistat; DRV, darunavir; DTG, dolutegravir; E, elvitegravir; FTC, emtricitabine; INSTI, integrase (IN) strand transfer inhibitor; MTR, </a:t>
            </a:r>
            <a:r>
              <a:rPr lang="en-US" sz="1050" dirty="0" err="1"/>
              <a:t>multitablet</a:t>
            </a:r>
            <a:r>
              <a:rPr lang="en-US" sz="1050" dirty="0"/>
              <a:t> regimen; NNRTI, non-NRTI; PI, protease (PR) inhibitor; R, resistance; SBR, stay on BL regimen; STR, single-tablet regimen; TFV, tenofovir.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FDCA6F2-D5D0-472E-8873-1935960DB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175651"/>
              </p:ext>
            </p:extLst>
          </p:nvPr>
        </p:nvGraphicFramePr>
        <p:xfrm>
          <a:off x="812800" y="1392687"/>
          <a:ext cx="10565727" cy="44799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6535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6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59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5910">
                  <a:extLst>
                    <a:ext uri="{9D8B030D-6E8A-4147-A177-3AD203B41FA5}">
                      <a16:colId xmlns:a16="http://schemas.microsoft.com/office/drawing/2014/main" val="1450408941"/>
                    </a:ext>
                  </a:extLst>
                </a:gridCol>
                <a:gridCol w="20718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Study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Resistance Criteria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BL ARV Regimen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Participants, n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strike="noStrike" baseline="0" dirty="0">
                          <a:solidFill>
                            <a:schemeClr val="bg1"/>
                          </a:solidFill>
                        </a:rPr>
                        <a:t>Study Regimen</a:t>
                      </a:r>
                      <a:endParaRPr lang="en-US" sz="1200" b="1" strike="sngStrike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BL Through 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Week 48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Week 48 Through End of Study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4030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NRTI-R,</a:t>
                      </a:r>
                      <a:r>
                        <a:rPr lang="en-US" sz="1200" baseline="0" dirty="0"/>
                        <a:t> NNRTI-R, PI-R allowed; </a:t>
                      </a:r>
                      <a:br>
                        <a:rPr lang="en-US" sz="1200" baseline="0" dirty="0"/>
                      </a:br>
                      <a:r>
                        <a:rPr lang="en-US" sz="1200" baseline="0" dirty="0"/>
                        <a:t>INSTI-R excluded</a:t>
                      </a:r>
                      <a:endParaRPr lang="en-US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DTG + either F/TAF</a:t>
                      </a:r>
                      <a:r>
                        <a:rPr lang="en-US" sz="1200" baseline="0" dirty="0"/>
                        <a:t> or F/TDF</a:t>
                      </a:r>
                      <a:endParaRPr lang="en-US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DTG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</a:rPr>
                        <a:t> + F/TAF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4580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NNRTI</a:t>
                      </a:r>
                      <a:r>
                        <a:rPr lang="en-US" sz="1200" dirty="0"/>
                        <a:t>-R or PI-R allowed; </a:t>
                      </a:r>
                      <a:r>
                        <a:rPr lang="en-US" sz="1200" dirty="0" err="1"/>
                        <a:t>INSTI</a:t>
                      </a:r>
                      <a:r>
                        <a:rPr lang="en-US" sz="1200" dirty="0"/>
                        <a:t>-R excluded; </a:t>
                      </a:r>
                      <a:r>
                        <a:rPr lang="en-US" sz="1200" dirty="0" err="1"/>
                        <a:t>NRTI</a:t>
                      </a:r>
                      <a:r>
                        <a:rPr lang="en-US" sz="1200" dirty="0"/>
                        <a:t>-R: M184V/I, ≤2 </a:t>
                      </a:r>
                      <a:r>
                        <a:rPr lang="en-US" sz="1200" dirty="0" err="1"/>
                        <a:t>TAMs</a:t>
                      </a:r>
                      <a:r>
                        <a:rPr lang="en-US" sz="1200" dirty="0"/>
                        <a:t> allowed, K65R/E/N, T69 insertions, ≥3 </a:t>
                      </a:r>
                      <a:r>
                        <a:rPr lang="en-US" sz="1200" dirty="0" err="1"/>
                        <a:t>TAMs</a:t>
                      </a:r>
                      <a:r>
                        <a:rPr lang="en-US" sz="1200" dirty="0"/>
                        <a:t> excluded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Any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agent </a:t>
                      </a:r>
                    </a:p>
                    <a:p>
                      <a:pPr algn="ctr"/>
                      <a:r>
                        <a:rPr lang="en-US" sz="1200" dirty="0"/>
                        <a:t>+ 2 </a:t>
                      </a:r>
                      <a:r>
                        <a:rPr lang="en-US" sz="1200" dirty="0" err="1"/>
                        <a:t>NRTIs</a:t>
                      </a:r>
                      <a:endParaRPr lang="en-US" sz="12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330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985632"/>
                  </a:ext>
                </a:extLst>
              </a:tr>
              <a:tr h="459779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165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SBR 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(BL–Week 24)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  <a:br>
                        <a:rPr lang="en-US" sz="12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050" b="1" dirty="0">
                          <a:solidFill>
                            <a:schemeClr val="bg1"/>
                          </a:solidFill>
                        </a:rPr>
                        <a:t>(Week 24–48)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109003"/>
                  </a:ext>
                </a:extLst>
              </a:tr>
              <a:tr h="40991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1844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FTC-R or TFV-R excluded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DTG + ABC/3TC (either STR or MTR)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91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DTG/ABC/3TC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1878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FTC-R or TFV-R excluded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Boosted DRV or ATV + either F/TDF or ABC/3TC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290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287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SBR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4449</a:t>
                      </a: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FTC-R, TFV-R, and BIC-R excluded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E/C/F/TAF or any 3</a:t>
                      </a:r>
                      <a:r>
                        <a:rPr lang="en-US" sz="1200" baseline="30000"/>
                        <a:t>rd</a:t>
                      </a:r>
                      <a:r>
                        <a:rPr lang="en-US" sz="1200"/>
                        <a:t> agent + F/TDF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33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227667"/>
            <a:ext cx="10607400" cy="2410055"/>
          </a:xfrm>
        </p:spPr>
        <p:txBody>
          <a:bodyPr/>
          <a:lstStyle/>
          <a:p>
            <a:r>
              <a:rPr lang="en-US" altLang="en-US" sz="1800" dirty="0"/>
              <a:t>Historical HIV-1 genotype reports were collected if available after enrollment</a:t>
            </a:r>
          </a:p>
          <a:p>
            <a:r>
              <a:rPr lang="en-US" altLang="en-US" sz="1800" dirty="0"/>
              <a:t>HIV-1 proviral DNA genotype testing (GenoSure Archive</a:t>
            </a:r>
            <a:r>
              <a:rPr lang="en-US" altLang="en-US" sz="1800" baseline="30000" dirty="0"/>
              <a:t>®</a:t>
            </a:r>
            <a:r>
              <a:rPr lang="en-US" altLang="en-US" sz="1800" dirty="0"/>
              <a:t>, Monogram Biosciences, South San Francisco, California, USA) was performed on BL samples (hereafter referred to as BL DNA genotype)</a:t>
            </a:r>
          </a:p>
          <a:p>
            <a:pPr marL="688975" lvl="1" indent="-231775">
              <a:spcBef>
                <a:spcPts val="600"/>
              </a:spcBef>
            </a:pPr>
            <a:r>
              <a:rPr lang="en-US" sz="1600" dirty="0"/>
              <a:t>Bioinformatic filters removed APOBEC-mediated hypermutated deep-sequence reads from GenoSure Archive results to prevent overreporting of E138K, M184I, and M230I in RT and G163R in IN</a:t>
            </a:r>
          </a:p>
          <a:p>
            <a:r>
              <a:rPr lang="en-US" sz="1800" dirty="0"/>
              <a:t>Participants with preexisting resistance detected after enrollment continued on study and were included in all analyses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6F37-D63B-443C-96C0-C234F1098F7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00D441D-2A96-418A-8F4D-ECD5C625E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15644"/>
              </p:ext>
            </p:extLst>
          </p:nvPr>
        </p:nvGraphicFramePr>
        <p:xfrm>
          <a:off x="812800" y="4227195"/>
          <a:ext cx="10565727" cy="21132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47874">
                  <a:extLst>
                    <a:ext uri="{9D8B030D-6E8A-4147-A177-3AD203B41FA5}">
                      <a16:colId xmlns:a16="http://schemas.microsoft.com/office/drawing/2014/main" val="2893751173"/>
                    </a:ext>
                  </a:extLst>
                </a:gridCol>
                <a:gridCol w="9717853">
                  <a:extLst>
                    <a:ext uri="{9D8B030D-6E8A-4147-A177-3AD203B41FA5}">
                      <a16:colId xmlns:a16="http://schemas.microsoft.com/office/drawing/2014/main" val="1030343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en-US" sz="1200" b="1" dirty="0" err="1">
                          <a:solidFill>
                            <a:schemeClr val="bg1"/>
                          </a:solidFill>
                        </a:rPr>
                        <a:t>NRTI</a:t>
                      </a:r>
                      <a:r>
                        <a:rPr lang="en-US" altLang="en-US" sz="1200" b="1" dirty="0">
                          <a:solidFill>
                            <a:schemeClr val="bg1"/>
                          </a:solidFill>
                        </a:rPr>
                        <a:t>-R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K65R/E/N, T69 insertions, K70E, L74V/I, Y115F, Q151M, M184V/I, TAMs (M41L, D67N, K70R, L210W, T215F/Y, K219E/N/Q/R)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9798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NNRTI-R</a:t>
                      </a:r>
                      <a:endParaRPr lang="en-US" sz="12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/>
                        <a:t>L100I, K101E/P, K103N/S, V106A/M, V108I, E138A/G/K/Q/R, V179L, Y181C/I/V, Y188C/H/L, G190A/E/Q/S, H221Y, P225H, F227C, M230I/L</a:t>
                      </a:r>
                      <a:endParaRPr lang="en-US" sz="12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1059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/>
                        <a:t>RPV-</a:t>
                      </a:r>
                      <a:r>
                        <a:rPr lang="en-US" sz="1200" b="1"/>
                        <a:t>R: </a:t>
                      </a:r>
                      <a:r>
                        <a:rPr lang="en-US" sz="1200"/>
                        <a:t>L100I, K101E/P, E138A/G/K/Q/R, V179L, Y181C/I/V, Y188L, H221Y, F227C, M230I/L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2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PI-R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/>
                        <a:t>D30N, V32I, M46I/L, I47A/V, G48V, I50L/V, I54M/L, Q58E, T74P, L76V, V82A/F/L/S/T, N83D, I84V, N88S, L90M</a:t>
                      </a:r>
                      <a:endParaRPr lang="en-US" sz="12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25942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INSTI-R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/>
                        <a:t>Primary: </a:t>
                      </a:r>
                      <a:r>
                        <a:rPr lang="pt-BR" altLang="en-US" sz="1200" b="0"/>
                        <a:t>T66I/A/K, E92Q/G, F121Y, Y143R/H/C, S147G, Q148H/K/R, N155H/S, R263K</a:t>
                      </a:r>
                      <a:endParaRPr lang="en-US" sz="1200" b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963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en-US" sz="1200" b="1" dirty="0"/>
                        <a:t>Secondary: </a:t>
                      </a:r>
                      <a:r>
                        <a:rPr lang="pt-BR" altLang="en-US" sz="1200" b="0" dirty="0"/>
                        <a:t>M50I, H51Y, L68I/V, V72A/N/T, L74M, Q95K/R, T97A, G118R, S119P/R/T, F121C, A128T, E138A/K, G140A/C/S, P145S, Q146I/K/L/P/R, V151A/L, S153A/F/Y, E157K/Q, G163K/R, E170A</a:t>
                      </a:r>
                      <a:endParaRPr lang="en-US" sz="12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951502"/>
                  </a:ext>
                </a:extLst>
              </a:tr>
            </a:tbl>
          </a:graphicData>
        </a:graphic>
      </p:graphicFrame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2DFF71-1460-43EB-82DA-54BD7DAE2340}"/>
              </a:ext>
            </a:extLst>
          </p:cNvPr>
          <p:cNvSpPr txBox="1">
            <a:spLocks/>
          </p:cNvSpPr>
          <p:nvPr/>
        </p:nvSpPr>
        <p:spPr bwMode="auto">
          <a:xfrm>
            <a:off x="812800" y="3790825"/>
            <a:ext cx="10607400" cy="3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2000" b="1" dirty="0"/>
              <a:t>HIV-1 Drug Resistance Substitutions</a:t>
            </a:r>
            <a:r>
              <a:rPr lang="en-US" altLang="en-US" sz="2000" dirty="0"/>
              <a:t> </a:t>
            </a:r>
            <a:r>
              <a:rPr lang="en-US" altLang="en-US" sz="2000" b="1" dirty="0"/>
              <a:t>(based on IAS-USA)</a:t>
            </a:r>
            <a:r>
              <a:rPr lang="en-US" altLang="en-US" sz="2000" b="1" baseline="30000" dirty="0"/>
              <a:t>21</a:t>
            </a:r>
            <a:endParaRPr lang="en-US" altLang="en-US" sz="2000" baseline="30000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A2260D3-40F0-4239-AB18-267A58ED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Genotypic Analyses</a:t>
            </a: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8034869E-474F-4EAC-898B-71D4122FE3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137231"/>
            <a:ext cx="10565727" cy="466771"/>
          </a:xfrm>
        </p:spPr>
        <p:txBody>
          <a:bodyPr/>
          <a:lstStyle/>
          <a:p>
            <a:r>
              <a:rPr lang="en-US" sz="1050"/>
              <a:t>RPV, rilpivirine.</a:t>
            </a:r>
          </a:p>
        </p:txBody>
      </p:sp>
    </p:spTree>
    <p:extLst>
      <p:ext uri="{BB962C8B-B14F-4D97-AF65-F5344CB8AC3E}">
        <p14:creationId xmlns:p14="http://schemas.microsoft.com/office/powerpoint/2010/main" val="134193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3DF57D35-721B-47D6-857A-34863BC8D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261636"/>
            <a:ext cx="10565728" cy="1159933"/>
          </a:xfrm>
        </p:spPr>
        <p:txBody>
          <a:bodyPr/>
          <a:lstStyle/>
          <a:p>
            <a:r>
              <a:rPr lang="en-US" altLang="en-US" sz="1800"/>
              <a:t>Potential risk factors for TAMs were assessed using a multivariate logistic-regression model, with stepwise selection significance level for entry </a:t>
            </a:r>
            <a:r>
              <a:rPr lang="el-GR" altLang="en-US" sz="1800"/>
              <a:t>α</a:t>
            </a:r>
            <a:r>
              <a:rPr lang="en-US" altLang="en-US" sz="1800"/>
              <a:t>=0.20 and significance level for stay </a:t>
            </a:r>
            <a:r>
              <a:rPr lang="el-GR" altLang="en-US" sz="1800"/>
              <a:t>α</a:t>
            </a:r>
            <a:r>
              <a:rPr lang="en-US" altLang="en-US" sz="1800"/>
              <a:t>=0.05, and adjusted for study-specific effects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A4DFC6-A6A0-4F04-9750-BF39B108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Statistical Analyses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725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B/F/</a:t>
            </a:r>
            <a:r>
              <a:rPr lang="en-US" kern="0" dirty="0" err="1"/>
              <a:t>TAF</a:t>
            </a:r>
            <a:r>
              <a:rPr lang="en-US" kern="0" dirty="0"/>
              <a:t> Efficacy Analysis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3136" y="4030134"/>
            <a:ext cx="10565728" cy="2187786"/>
          </a:xfrm>
        </p:spPr>
        <p:txBody>
          <a:bodyPr/>
          <a:lstStyle/>
          <a:p>
            <a:r>
              <a:rPr lang="en-US" altLang="en-US" sz="2000" dirty="0"/>
              <a:t>Analysis included participants who switched to B/F/TAF during randomized or open label extension (OLE) phase and had ≥1 on-treatment HIV-1 RNA measurement</a:t>
            </a:r>
          </a:p>
          <a:p>
            <a:pPr lvl="0"/>
            <a:r>
              <a:rPr lang="en-US" sz="2000" dirty="0"/>
              <a:t>Virologic outcomes based on last available on-treatment HIV-1 RNA using last observation carried forward imputation: &lt;50 copies (c)/mL (success) or ≥50 c/mL (failure)</a:t>
            </a:r>
            <a:endParaRPr lang="en-US" sz="2000" dirty="0">
              <a:cs typeface="Arial"/>
            </a:endParaRPr>
          </a:p>
          <a:p>
            <a:pPr lvl="1">
              <a:spcBef>
                <a:spcPts val="600"/>
              </a:spcBef>
            </a:pPr>
            <a:r>
              <a:rPr lang="en-US" sz="1800" dirty="0"/>
              <a:t>All participants with data, including those with early discontinuation, had virologic outcomes determined</a:t>
            </a:r>
            <a:endParaRPr lang="en-US" sz="1800" dirty="0"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Group 67">
            <a:extLst>
              <a:ext uri="{FF2B5EF4-FFF2-40B4-BE49-F238E27FC236}">
                <a16:creationId xmlns:a16="http://schemas.microsoft.com/office/drawing/2014/main" id="{A822A0B4-6E96-405B-83A7-2B13E5523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3530"/>
              </p:ext>
            </p:extLst>
          </p:nvPr>
        </p:nvGraphicFramePr>
        <p:xfrm>
          <a:off x="812798" y="1375690"/>
          <a:ext cx="10565730" cy="190298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02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3299107817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1496894240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33036703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3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endParaRPr lang="en-US" sz="1400"/>
                    </a:p>
                  </a:txBody>
                  <a:tcPr marT="27430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Pooled B/F/</a:t>
                      </a:r>
                      <a:r>
                        <a:rPr kumimoji="0" lang="en-U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TAF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Study 4030*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Study 4580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Study 1844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Study 1878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Study 4449*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1</a:t>
                      </a:r>
                      <a:r>
                        <a:rPr kumimoji="0" lang="en-US" sz="1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2</a:t>
                      </a:r>
                      <a:r>
                        <a:rPr lang="en-US" sz="1400" baseline="30000">
                          <a:solidFill>
                            <a:schemeClr val="bg1"/>
                          </a:solidFill>
                        </a:rPr>
                        <a:t>†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1*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2</a:t>
                      </a:r>
                      <a:r>
                        <a:rPr kumimoji="0" lang="en-US" sz="1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‡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1*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2</a:t>
                      </a:r>
                      <a:r>
                        <a:rPr kumimoji="0" lang="en-US" sz="1400" b="0" i="0" u="none" strike="noStrike" kern="1200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‡</a:t>
                      </a:r>
                      <a:endParaRPr kumimoji="0" lang="en-US" sz="14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295">
                <a:tc>
                  <a:txBody>
                    <a:bodyPr/>
                    <a:lstStyle/>
                    <a:p>
                      <a:r>
                        <a:rPr lang="en-US" sz="1400" dirty="0"/>
                        <a:t>Participants, n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1934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283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327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289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T="0" marB="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602033"/>
                  </a:ext>
                </a:extLst>
              </a:tr>
              <a:tr h="326309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  With BL data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1808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237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156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267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222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39855"/>
                  </a:ext>
                </a:extLst>
              </a:tr>
              <a:tr h="326309">
                <a:tc>
                  <a:txBody>
                    <a:bodyPr/>
                    <a:lstStyle/>
                    <a:p>
                      <a:r>
                        <a:rPr lang="en-US" sz="1400" dirty="0"/>
                        <a:t>Analysis</a:t>
                      </a:r>
                      <a:r>
                        <a:rPr lang="en-US" sz="1400" baseline="0" dirty="0"/>
                        <a:t> visit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─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48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72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48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§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OLE median Week 117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OLE median Week 50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OLE median Week 116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OLE median Week 71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 96</a:t>
                      </a: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ADA2E68-90A0-49BB-AE84-0166C503FA61}"/>
              </a:ext>
            </a:extLst>
          </p:cNvPr>
          <p:cNvSpPr/>
          <p:nvPr/>
        </p:nvSpPr>
        <p:spPr>
          <a:xfrm>
            <a:off x="812800" y="3274939"/>
            <a:ext cx="10565726" cy="46166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/>
            <a:r>
              <a:rPr lang="en-US" sz="1200" dirty="0"/>
              <a:t>*Switched to B/F/TAF on Day 1; </a:t>
            </a:r>
            <a:r>
              <a:rPr lang="en-US" sz="1200" baseline="30000" dirty="0"/>
              <a:t>†</a:t>
            </a:r>
            <a:r>
              <a:rPr lang="en-US" sz="1200" dirty="0"/>
              <a:t>Switched to B/F/TAF at Week 24 of randomized phase; </a:t>
            </a:r>
            <a:r>
              <a:rPr lang="en-US" sz="1200" baseline="30000" dirty="0"/>
              <a:t>‡</a:t>
            </a:r>
            <a:r>
              <a:rPr lang="en-US" sz="1200" dirty="0"/>
              <a:t>Continued BL regimen during randomized phase and switched to B/F/TAF at Week 48 in open-label extension (OLE); </a:t>
            </a:r>
            <a:r>
              <a:rPr lang="en-US" sz="1200" baseline="30000" dirty="0"/>
              <a:t>§</a:t>
            </a:r>
            <a:r>
              <a:rPr lang="en-US" sz="1200" dirty="0"/>
              <a:t>Derived B/F/TAF Week 48 (equivalent to study Week 72).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3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2800" y="159173"/>
            <a:ext cx="10565728" cy="787400"/>
          </a:xfrm>
        </p:spPr>
        <p:txBody>
          <a:bodyPr/>
          <a:lstStyle/>
          <a:p>
            <a:pPr eaLnBrk="1" hangingPunct="1"/>
            <a:r>
              <a:rPr lang="en-US" dirty="0"/>
              <a:t>Results: Summary of Resistance Data at Baseline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9B10C0-0DD8-754B-AC60-FCE50F1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98E0DA9C-86C1-45BC-B24B-E83F0BB9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999354"/>
              </p:ext>
            </p:extLst>
          </p:nvPr>
        </p:nvGraphicFramePr>
        <p:xfrm>
          <a:off x="2410301" y="1458997"/>
          <a:ext cx="7371398" cy="445002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98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173866276"/>
                    </a:ext>
                  </a:extLst>
                </a:gridCol>
              </a:tblGrid>
              <a:tr h="58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Participants,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(n or n/N)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Participants Pooled</a:t>
                      </a:r>
                      <a:r>
                        <a:rPr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(Studies 4030, 4580, 1844, 1878, 4449)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N=2286</a:t>
                      </a:r>
                    </a:p>
                  </a:txBody>
                  <a:tcPr marL="0" marR="0" marT="27432" marB="2743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PR/RT data available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 (2079)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Historical genotype</a:t>
                      </a:r>
                      <a:r>
                        <a:rPr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 (1118)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59028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 DNA genotype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 (1909)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49138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Resistance-associated substitutions present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 (762/2079)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812154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NRTI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 (349/2079)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401480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4572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 TAM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(206/2079)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66498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(461/2079)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(228/2079)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data available</a:t>
                      </a:r>
                      <a:r>
                        <a:rPr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 (1944)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Historical genotype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(179)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897565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 DNA genotype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 (1909)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325881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Resistance-associated substitutions present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 (992/1944)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256680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INSTI-R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(3/1944)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58909"/>
                  </a:ext>
                </a:extLst>
              </a:tr>
              <a:tr h="219807">
                <a:tc>
                  <a:txBody>
                    <a:bodyPr/>
                    <a:lstStyle/>
                    <a:p>
                      <a:pPr marL="22860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 INSTI-R</a:t>
                      </a: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 (975/1944)</a:t>
                      </a:r>
                    </a:p>
                  </a:txBody>
                  <a:tcPr marL="0" marR="0"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1240"/>
                  </a:ext>
                </a:extLst>
              </a:tr>
            </a:tbl>
          </a:graphicData>
        </a:graphic>
      </p:graphicFrame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576791AA-84BD-47DC-92FD-3ACF3ACC43AC}"/>
              </a:ext>
            </a:extLst>
          </p:cNvPr>
          <p:cNvSpPr>
            <a:spLocks noGrp="1"/>
          </p:cNvSpPr>
          <p:nvPr/>
        </p:nvSpPr>
        <p:spPr bwMode="auto">
          <a:xfrm>
            <a:off x="2410301" y="5978078"/>
            <a:ext cx="7280941" cy="20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Tx/>
            </a:pPr>
            <a:r>
              <a:rPr lang="en-US" dirty="0"/>
              <a:t>*97% of historical genotypes were plasma HIV-1 RNA genotypes and 3% were HIV-1 DNA genotypes.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984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AA2D2A0B-46CD-4032-94AA-7614CEBCB7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73852" y="1993901"/>
            <a:ext cx="5584332" cy="3754772"/>
            <a:chOff x="1709" y="2"/>
            <a:chExt cx="6422" cy="4318"/>
          </a:xfrm>
        </p:grpSpPr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B4B29580-190E-428C-8158-1AE338E6D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519"/>
              <a:ext cx="3282" cy="3283"/>
            </a:xfrm>
            <a:prstGeom prst="ellipse">
              <a:avLst/>
            </a:prstGeom>
            <a:solidFill>
              <a:srgbClr val="1932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6">
              <a:extLst>
                <a:ext uri="{FF2B5EF4-FFF2-40B4-BE49-F238E27FC236}">
                  <a16:creationId xmlns:a16="http://schemas.microsoft.com/office/drawing/2014/main" id="{77B496F0-B997-437E-ADDA-E333E3F7C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09" y="1450"/>
              <a:ext cx="1422" cy="1422"/>
            </a:xfrm>
            <a:prstGeom prst="ellipse">
              <a:avLst/>
            </a:prstGeom>
            <a:solidFill>
              <a:srgbClr val="D1D3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7">
              <a:extLst>
                <a:ext uri="{FF2B5EF4-FFF2-40B4-BE49-F238E27FC236}">
                  <a16:creationId xmlns:a16="http://schemas.microsoft.com/office/drawing/2014/main" id="{FE12EDC3-902A-4882-985A-1FD53278D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1" y="2"/>
              <a:ext cx="4316" cy="4318"/>
            </a:xfrm>
            <a:prstGeom prst="ellipse">
              <a:avLst/>
            </a:prstGeom>
            <a:solidFill>
              <a:srgbClr val="8BAA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3C052867-138E-4F92-9478-35E6A9E882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1" y="387"/>
              <a:ext cx="2893" cy="3547"/>
            </a:xfrm>
            <a:custGeom>
              <a:avLst/>
              <a:gdLst>
                <a:gd name="T0" fmla="*/ 429 w 1823"/>
                <a:gd name="T1" fmla="*/ 2108 h 2234"/>
                <a:gd name="T2" fmla="*/ 0 w 1823"/>
                <a:gd name="T3" fmla="*/ 1117 h 2234"/>
                <a:gd name="T4" fmla="*/ 429 w 1823"/>
                <a:gd name="T5" fmla="*/ 126 h 2234"/>
                <a:gd name="T6" fmla="*/ 1566 w 1823"/>
                <a:gd name="T7" fmla="*/ 516 h 2234"/>
                <a:gd name="T8" fmla="*/ 1566 w 1823"/>
                <a:gd name="T9" fmla="*/ 1718 h 2234"/>
                <a:gd name="T10" fmla="*/ 429 w 1823"/>
                <a:gd name="T11" fmla="*/ 2108 h 2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3" h="2234">
                  <a:moveTo>
                    <a:pt x="429" y="2108"/>
                  </a:moveTo>
                  <a:cubicBezTo>
                    <a:pt x="155" y="1851"/>
                    <a:pt x="0" y="1492"/>
                    <a:pt x="0" y="1117"/>
                  </a:cubicBezTo>
                  <a:cubicBezTo>
                    <a:pt x="0" y="742"/>
                    <a:pt x="155" y="383"/>
                    <a:pt x="429" y="126"/>
                  </a:cubicBezTo>
                  <a:cubicBezTo>
                    <a:pt x="852" y="0"/>
                    <a:pt x="1309" y="156"/>
                    <a:pt x="1566" y="516"/>
                  </a:cubicBezTo>
                  <a:cubicBezTo>
                    <a:pt x="1823" y="875"/>
                    <a:pt x="1823" y="1359"/>
                    <a:pt x="1566" y="1718"/>
                  </a:cubicBezTo>
                  <a:cubicBezTo>
                    <a:pt x="1309" y="2078"/>
                    <a:pt x="852" y="2234"/>
                    <a:pt x="429" y="2108"/>
                  </a:cubicBezTo>
                </a:path>
              </a:pathLst>
            </a:custGeom>
            <a:solidFill>
              <a:srgbClr val="325B7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D33456-D9E0-4E44-AD31-70A08305A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RT Genotypic Data 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5B3E2-071B-4AD3-8A13-B6A00EFB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ADF2B3-967D-4F37-BD81-0C5DD2953168}"/>
              </a:ext>
            </a:extLst>
          </p:cNvPr>
          <p:cNvSpPr txBox="1"/>
          <p:nvPr/>
        </p:nvSpPr>
        <p:spPr>
          <a:xfrm>
            <a:off x="4652256" y="3565427"/>
            <a:ext cx="2062617" cy="73866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41%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Historical + BL DNA genotype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F915E0-63CF-45FE-9BD4-2FA4E67ECC0E}"/>
              </a:ext>
            </a:extLst>
          </p:cNvPr>
          <p:cNvSpPr txBox="1"/>
          <p:nvPr/>
        </p:nvSpPr>
        <p:spPr>
          <a:xfrm>
            <a:off x="7142698" y="3376957"/>
            <a:ext cx="910506" cy="984885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42%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BL DNA  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genotype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600" b="1" dirty="0">
                <a:solidFill>
                  <a:schemeClr val="bg1"/>
                </a:solidFill>
              </a:rPr>
              <a:t>only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AFA92E3-3857-470D-9B82-16AB4FDED81D}"/>
              </a:ext>
            </a:extLst>
          </p:cNvPr>
          <p:cNvSpPr txBox="1"/>
          <p:nvPr/>
        </p:nvSpPr>
        <p:spPr>
          <a:xfrm>
            <a:off x="2561279" y="3442316"/>
            <a:ext cx="1389803" cy="738664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/>
            <a:r>
              <a:rPr lang="en-US" sz="1600" b="1" dirty="0">
                <a:solidFill>
                  <a:srgbClr val="19324D"/>
                </a:solidFill>
              </a:rPr>
              <a:t>7%</a:t>
            </a:r>
          </a:p>
          <a:p>
            <a:pPr algn="ctr"/>
            <a:r>
              <a:rPr lang="en-US" sz="1600" b="1" dirty="0">
                <a:solidFill>
                  <a:srgbClr val="19324D"/>
                </a:solidFill>
              </a:rPr>
              <a:t>Historical</a:t>
            </a:r>
          </a:p>
          <a:p>
            <a:pPr algn="ctr"/>
            <a:r>
              <a:rPr lang="en-US" sz="1600" b="1" dirty="0">
                <a:solidFill>
                  <a:srgbClr val="19324D"/>
                </a:solidFill>
              </a:rPr>
              <a:t>genotype only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A2C297-6683-49F1-A165-C28EB34AE37C}"/>
              </a:ext>
            </a:extLst>
          </p:cNvPr>
          <p:cNvSpPr txBox="1"/>
          <p:nvPr/>
        </p:nvSpPr>
        <p:spPr>
          <a:xfrm>
            <a:off x="8664116" y="3565427"/>
            <a:ext cx="751808" cy="492443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/>
            <a:r>
              <a:rPr lang="en-US" sz="1600" b="1"/>
              <a:t>9%</a:t>
            </a:r>
          </a:p>
          <a:p>
            <a:pPr algn="ctr"/>
            <a:r>
              <a:rPr lang="en-US" sz="1600" b="1"/>
              <a:t>No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BFD54B-5BC7-4094-94D2-A7D552D32F39}"/>
              </a:ext>
            </a:extLst>
          </p:cNvPr>
          <p:cNvSpPr txBox="1"/>
          <p:nvPr/>
        </p:nvSpPr>
        <p:spPr>
          <a:xfrm>
            <a:off x="4980071" y="1404163"/>
            <a:ext cx="2777986" cy="466345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b="1"/>
              <a:t>All Participants: N=2286</a:t>
            </a:r>
          </a:p>
        </p:txBody>
      </p:sp>
    </p:spTree>
    <p:extLst>
      <p:ext uri="{BB962C8B-B14F-4D97-AF65-F5344CB8AC3E}">
        <p14:creationId xmlns:p14="http://schemas.microsoft.com/office/powerpoint/2010/main" val="2893761624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F975238E498744AF284FAF7A45BA73" ma:contentTypeVersion="15" ma:contentTypeDescription="Create a new document." ma:contentTypeScope="" ma:versionID="bd7019213a52cd43c9dec882d5a1153d">
  <xsd:schema xmlns:xsd="http://www.w3.org/2001/XMLSchema" xmlns:xs="http://www.w3.org/2001/XMLSchema" xmlns:p="http://schemas.microsoft.com/office/2006/metadata/properties" xmlns:ns2="60edea78-f798-43ab-bcc9-a5fae2250abf" xmlns:ns3="29b24c07-8edd-4633-8231-6b54beaedadb" targetNamespace="http://schemas.microsoft.com/office/2006/metadata/properties" ma:root="true" ma:fieldsID="4209dd6d2f94ca57dc43e55c6a5d6146" ns2:_="" ns3:_="">
    <xsd:import namespace="60edea78-f798-43ab-bcc9-a5fae2250abf"/>
    <xsd:import namespace="29b24c07-8edd-4633-8231-6b54beaedadb"/>
    <xsd:element name="properties">
      <xsd:complexType>
        <xsd:sequence>
          <xsd:element name="documentManagement">
            <xsd:complexType>
              <xsd:all>
                <xsd:element ref="ns2:Dateand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dea78-f798-43ab-bcc9-a5fae2250abf" elementFormDefault="qualified">
    <xsd:import namespace="http://schemas.microsoft.com/office/2006/documentManagement/types"/>
    <xsd:import namespace="http://schemas.microsoft.com/office/infopath/2007/PartnerControls"/>
    <xsd:element name="DateandTime" ma:index="2" nillable="true" ma:displayName="Date and Time" ma:format="DateOnly" ma:internalName="DateandTime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24c07-8edd-4633-8231-6b54beaeda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60edea78-f798-43ab-bcc9-a5fae2250abf" xsi:nil="true"/>
  </documentManagement>
</p:properties>
</file>

<file path=customXml/itemProps1.xml><?xml version="1.0" encoding="utf-8"?>
<ds:datastoreItem xmlns:ds="http://schemas.openxmlformats.org/officeDocument/2006/customXml" ds:itemID="{10F632D1-FB9B-420B-98E5-46B6D897C2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edea78-f798-43ab-bcc9-a5fae2250abf"/>
    <ds:schemaRef ds:uri="29b24c07-8edd-4633-8231-6b54beaeda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DE2F66-D12C-480C-AE45-FAE0CE8B4B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49AB3F-669B-4EBD-B106-056502491FD2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29b24c07-8edd-4633-8231-6b54beaedadb"/>
    <ds:schemaRef ds:uri="60edea78-f798-43ab-bcc9-a5fae2250abf"/>
    <ds:schemaRef ds:uri="http://www.w3.org/XML/1998/namespace"/>
    <ds:schemaRef ds:uri="http://purl.org/dc/dcmitype/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1247</TotalTime>
  <Words>4614</Words>
  <Application>Microsoft Office PowerPoint</Application>
  <PresentationFormat>Widescreen</PresentationFormat>
  <Paragraphs>713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ArialMT</vt:lpstr>
      <vt:lpstr>Calibri</vt:lpstr>
      <vt:lpstr>Symbol</vt:lpstr>
      <vt:lpstr>Times New Roman</vt:lpstr>
      <vt:lpstr>Wingdings</vt:lpstr>
      <vt:lpstr>7_Default Design</vt:lpstr>
      <vt:lpstr>Prevalence and Risk Factors of Preexisting TAMs in Clinical Trial Participants and Sustained Viral Suppression After Switching to Bictegravir/Emtricitabine/Tenofovir Alafenamide (B/F/TAF)</vt:lpstr>
      <vt:lpstr>Introduction</vt:lpstr>
      <vt:lpstr>Objectives</vt:lpstr>
      <vt:lpstr>Methods: Overview of Studies in Adults With Suppressed HIV Switching to B/F/TAF</vt:lpstr>
      <vt:lpstr>Baseline Genotypic Analyses</vt:lpstr>
      <vt:lpstr>Statistical Analyses</vt:lpstr>
      <vt:lpstr>B/F/TAF Efficacy Analysis</vt:lpstr>
      <vt:lpstr>Results: Summary of Resistance Data at Baseline</vt:lpstr>
      <vt:lpstr>Baseline RT Genotypic Data Sources</vt:lpstr>
      <vt:lpstr>Summary of TAMs at Baseline by Study</vt:lpstr>
      <vt:lpstr>Frequency and Detection of TAMs at Baseline: All Participants Pooled</vt:lpstr>
      <vt:lpstr>No. of TAMs and Presence With Other NRTI-R Substitutions at Baseline</vt:lpstr>
      <vt:lpstr>No. of Preexisting TAMs and Comparison of Detection Type</vt:lpstr>
      <vt:lpstr>Baseline Resistance by Preexisting TAM Status</vt:lpstr>
      <vt:lpstr>Baseline Characteristics by Preexisting TAM Status</vt:lpstr>
      <vt:lpstr>Potential Factors Assessed for Association With Preexisting TAMs</vt:lpstr>
      <vt:lpstr>Risk Factors Significantly Associated With Preexisting TAMs</vt:lpstr>
      <vt:lpstr>Virologic Suppression at Last On-Treatment Study Visit by Preexisting TAMs: Pooled B/F/TAF-Treated Analysis</vt:lpstr>
      <vt:lpstr>Virologic Suppression at Last On-Treatment Study Visit by Preexisting TAMs: Pooled B/F/TAF-Treated Analysis</vt:lpstr>
      <vt:lpstr>Conclusions</vt:lpstr>
      <vt:lpstr>References</vt:lpstr>
      <vt:lpstr>Acknowledgments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Ledipasvir/Sofosbuvir With Ribavirin Is Safe And Efficacious In Decompensated And Post Liver Transplantation Patients With HCV Infection: Preliminary Results Of The Prospective SOLAR 2 Trial</dc:title>
  <dc:creator>Andargachew, Hariyat</dc:creator>
  <cp:lastModifiedBy>Kristen Andreatta</cp:lastModifiedBy>
  <cp:revision>48</cp:revision>
  <cp:lastPrinted>2015-04-16T17:15:22Z</cp:lastPrinted>
  <dcterms:created xsi:type="dcterms:W3CDTF">2015-02-09T17:18:02Z</dcterms:created>
  <dcterms:modified xsi:type="dcterms:W3CDTF">2021-10-15T18:01:09Z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0x01010030F975238E498744AF284FAF7A45BA73</vt:lpwstr>
  </property>
  <property fmtid="{D5CDD505-2E9C-101B-9397-08002B2CF9AE}" pid="3" name="MSIP_Label_a9f6c3cc-f515-4067-8d40-15f492112f6a_Enabled">
    <vt:lpwstr>true</vt:lpwstr>
  </property>
  <property fmtid="{D5CDD505-2E9C-101B-9397-08002B2CF9AE}" pid="4" name="MSIP_Label_a9f6c3cc-f515-4067-8d40-15f492112f6a_SetDate">
    <vt:lpwstr>2021-10-14T12:08:48Z</vt:lpwstr>
  </property>
  <property fmtid="{D5CDD505-2E9C-101B-9397-08002B2CF9AE}" pid="5" name="MSIP_Label_a9f6c3cc-f515-4067-8d40-15f492112f6a_Method">
    <vt:lpwstr>Privileged</vt:lpwstr>
  </property>
  <property fmtid="{D5CDD505-2E9C-101B-9397-08002B2CF9AE}" pid="6" name="MSIP_Label_a9f6c3cc-f515-4067-8d40-15f492112f6a_Name">
    <vt:lpwstr>a9f6c3cc-f515-4067-8d40-15f492112f6a</vt:lpwstr>
  </property>
  <property fmtid="{D5CDD505-2E9C-101B-9397-08002B2CF9AE}" pid="7" name="MSIP_Label_a9f6c3cc-f515-4067-8d40-15f492112f6a_SiteId">
    <vt:lpwstr>a5a8bcaa-3292-41e6-b735-5e8b21f4dbfd</vt:lpwstr>
  </property>
  <property fmtid="{D5CDD505-2E9C-101B-9397-08002B2CF9AE}" pid="8" name="MSIP_Label_a9f6c3cc-f515-4067-8d40-15f492112f6a_ActionId">
    <vt:lpwstr>52e14ab6-07fe-4038-aabb-a6ffebae2e66</vt:lpwstr>
  </property>
  <property fmtid="{D5CDD505-2E9C-101B-9397-08002B2CF9AE}" pid="9" name="MSIP_Label_a9f6c3cc-f515-4067-8d40-15f492112f6a_ContentBits">
    <vt:lpwstr>0</vt:lpwstr>
  </property>
</Properties>
</file>