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4"/>
  </p:sldMasterIdLst>
  <p:notesMasterIdLst>
    <p:notesMasterId r:id="rId6"/>
  </p:notesMasterIdLst>
  <p:handoutMasterIdLst>
    <p:handoutMasterId r:id="rId7"/>
  </p:handoutMasterIdLst>
  <p:sldIdLst>
    <p:sldId id="328" r:id="rId5"/>
  </p:sldIdLst>
  <p:sldSz cx="12192000" cy="6858000"/>
  <p:notesSz cx="7010400" cy="9296400"/>
  <p:custDataLst>
    <p:tags r:id="rId8"/>
  </p:custDataLst>
  <p:defaultTextStyle>
    <a:defPPr>
      <a:defRPr lang="en-US"/>
    </a:defPPr>
    <a:lvl1pPr marL="0" algn="l" defTabSz="870487" rtl="0" eaLnBrk="1" latinLnBrk="0" hangingPunct="1">
      <a:defRPr sz="1721" kern="1200">
        <a:solidFill>
          <a:schemeClr val="tx1"/>
        </a:solidFill>
        <a:latin typeface="+mn-lt"/>
        <a:ea typeface="+mn-ea"/>
        <a:cs typeface="+mn-cs"/>
      </a:defRPr>
    </a:lvl1pPr>
    <a:lvl2pPr marL="435244" algn="l" defTabSz="870487" rtl="0" eaLnBrk="1" latinLnBrk="0" hangingPunct="1">
      <a:defRPr sz="1721" kern="1200">
        <a:solidFill>
          <a:schemeClr val="tx1"/>
        </a:solidFill>
        <a:latin typeface="+mn-lt"/>
        <a:ea typeface="+mn-ea"/>
        <a:cs typeface="+mn-cs"/>
      </a:defRPr>
    </a:lvl2pPr>
    <a:lvl3pPr marL="870487" algn="l" defTabSz="870487" rtl="0" eaLnBrk="1" latinLnBrk="0" hangingPunct="1">
      <a:defRPr sz="1721" kern="1200">
        <a:solidFill>
          <a:schemeClr val="tx1"/>
        </a:solidFill>
        <a:latin typeface="+mn-lt"/>
        <a:ea typeface="+mn-ea"/>
        <a:cs typeface="+mn-cs"/>
      </a:defRPr>
    </a:lvl3pPr>
    <a:lvl4pPr marL="1305731" algn="l" defTabSz="870487" rtl="0" eaLnBrk="1" latinLnBrk="0" hangingPunct="1">
      <a:defRPr sz="1721" kern="1200">
        <a:solidFill>
          <a:schemeClr val="tx1"/>
        </a:solidFill>
        <a:latin typeface="+mn-lt"/>
        <a:ea typeface="+mn-ea"/>
        <a:cs typeface="+mn-cs"/>
      </a:defRPr>
    </a:lvl4pPr>
    <a:lvl5pPr marL="1740974" algn="l" defTabSz="870487" rtl="0" eaLnBrk="1" latinLnBrk="0" hangingPunct="1">
      <a:defRPr sz="1721" kern="1200">
        <a:solidFill>
          <a:schemeClr val="tx1"/>
        </a:solidFill>
        <a:latin typeface="+mn-lt"/>
        <a:ea typeface="+mn-ea"/>
        <a:cs typeface="+mn-cs"/>
      </a:defRPr>
    </a:lvl5pPr>
    <a:lvl6pPr marL="2176218" algn="l" defTabSz="870487" rtl="0" eaLnBrk="1" latinLnBrk="0" hangingPunct="1">
      <a:defRPr sz="1721" kern="1200">
        <a:solidFill>
          <a:schemeClr val="tx1"/>
        </a:solidFill>
        <a:latin typeface="+mn-lt"/>
        <a:ea typeface="+mn-ea"/>
        <a:cs typeface="+mn-cs"/>
      </a:defRPr>
    </a:lvl6pPr>
    <a:lvl7pPr marL="2611461" algn="l" defTabSz="870487" rtl="0" eaLnBrk="1" latinLnBrk="0" hangingPunct="1">
      <a:defRPr sz="1721" kern="1200">
        <a:solidFill>
          <a:schemeClr val="tx1"/>
        </a:solidFill>
        <a:latin typeface="+mn-lt"/>
        <a:ea typeface="+mn-ea"/>
        <a:cs typeface="+mn-cs"/>
      </a:defRPr>
    </a:lvl7pPr>
    <a:lvl8pPr marL="3046704" algn="l" defTabSz="870487" rtl="0" eaLnBrk="1" latinLnBrk="0" hangingPunct="1">
      <a:defRPr sz="1721" kern="1200">
        <a:solidFill>
          <a:schemeClr val="tx1"/>
        </a:solidFill>
        <a:latin typeface="+mn-lt"/>
        <a:ea typeface="+mn-ea"/>
        <a:cs typeface="+mn-cs"/>
      </a:defRPr>
    </a:lvl8pPr>
    <a:lvl9pPr marL="3481948" algn="l" defTabSz="870487" rtl="0" eaLnBrk="1" latinLnBrk="0" hangingPunct="1">
      <a:defRPr sz="172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5" userDrawn="1">
          <p15:clr>
            <a:srgbClr val="A4A3A4"/>
          </p15:clr>
        </p15:guide>
        <p15:guide id="2" orient="horz" pos="288" userDrawn="1">
          <p15:clr>
            <a:srgbClr val="A4A3A4"/>
          </p15:clr>
        </p15:guide>
        <p15:guide id="3" orient="horz" pos="1224" userDrawn="1">
          <p15:clr>
            <a:srgbClr val="A4A3A4"/>
          </p15:clr>
        </p15:guide>
        <p15:guide id="4" orient="horz" pos="1320" userDrawn="1">
          <p15:clr>
            <a:srgbClr val="A4A3A4"/>
          </p15:clr>
        </p15:guide>
        <p15:guide id="5" orient="horz" pos="96" userDrawn="1">
          <p15:clr>
            <a:srgbClr val="A4A3A4"/>
          </p15:clr>
        </p15:guide>
        <p15:guide id="6" pos="800" userDrawn="1">
          <p15:clr>
            <a:srgbClr val="A4A3A4"/>
          </p15:clr>
        </p15:guide>
        <p15:guide id="8" pos="1520" userDrawn="1">
          <p15:clr>
            <a:srgbClr val="A4A3A4"/>
          </p15:clr>
        </p15:guide>
        <p15:guide id="9" orient="horz" pos="1032" userDrawn="1">
          <p15:clr>
            <a:srgbClr val="A4A3A4"/>
          </p15:clr>
        </p15:guide>
        <p15:guide id="10" orient="horz" pos="1214" userDrawn="1">
          <p15:clr>
            <a:srgbClr val="A4A3A4"/>
          </p15:clr>
        </p15:guide>
        <p15:guide id="12" orient="horz" pos="2160" userDrawn="1">
          <p15:clr>
            <a:srgbClr val="A4A3A4"/>
          </p15:clr>
        </p15:guide>
        <p15:guide id="13" orient="horz" pos="936" userDrawn="1">
          <p15:clr>
            <a:srgbClr val="A4A3A4"/>
          </p15:clr>
        </p15:guide>
        <p15:guide id="14" orient="horz" pos="3888" userDrawn="1">
          <p15:clr>
            <a:srgbClr val="A4A3A4"/>
          </p15:clr>
        </p15:guide>
        <p15:guide id="15" orient="horz" pos="4208" userDrawn="1">
          <p15:clr>
            <a:srgbClr val="A4A3A4"/>
          </p15:clr>
        </p15:guide>
        <p15:guide id="16" orient="horz" pos="78" userDrawn="1">
          <p15:clr>
            <a:srgbClr val="A4A3A4"/>
          </p15:clr>
        </p15:guide>
        <p15:guide id="17" orient="horz" pos="3264" userDrawn="1">
          <p15:clr>
            <a:srgbClr val="A4A3A4"/>
          </p15:clr>
        </p15:guide>
        <p15:guide id="18" orient="horz" pos="3887" userDrawn="1">
          <p15:clr>
            <a:srgbClr val="A4A3A4"/>
          </p15:clr>
        </p15:guide>
        <p15:guide id="19" orient="horz" pos="4272" userDrawn="1">
          <p15:clr>
            <a:srgbClr val="A4A3A4"/>
          </p15:clr>
        </p15:guide>
        <p15:guide id="20" orient="horz" pos="546" userDrawn="1">
          <p15:clr>
            <a:srgbClr val="A4A3A4"/>
          </p15:clr>
        </p15:guide>
        <p15:guide id="21" pos="3888" userDrawn="1">
          <p15:clr>
            <a:srgbClr val="A4A3A4"/>
          </p15:clr>
        </p15:guide>
        <p15:guide id="22" pos="90" userDrawn="1">
          <p15:clr>
            <a:srgbClr val="A4A3A4"/>
          </p15:clr>
        </p15:guide>
        <p15:guide id="23" pos="7559" userDrawn="1">
          <p15:clr>
            <a:srgbClr val="A4A3A4"/>
          </p15:clr>
        </p15:guide>
        <p15:guide id="24" pos="2016" userDrawn="1">
          <p15:clr>
            <a:srgbClr val="A4A3A4"/>
          </p15:clr>
        </p15:guide>
        <p15:guide id="25" pos="5784" userDrawn="1">
          <p15:clr>
            <a:srgbClr val="A4A3A4"/>
          </p15:clr>
        </p15:guide>
        <p15:guide id="26" pos="3792" userDrawn="1">
          <p15:clr>
            <a:srgbClr val="A4A3A4"/>
          </p15:clr>
        </p15:guide>
        <p15:guide id="27" pos="1896" userDrawn="1">
          <p15:clr>
            <a:srgbClr val="A4A3A4"/>
          </p15:clr>
        </p15:guide>
        <p15:guide id="28" pos="5664" userDrawn="1">
          <p15:clr>
            <a:srgbClr val="A4A3A4"/>
          </p15:clr>
        </p15:guide>
        <p15:guide id="29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ECDF"/>
    <a:srgbClr val="4472C4"/>
    <a:srgbClr val="2E318A"/>
    <a:srgbClr val="FBF6EF"/>
    <a:srgbClr val="EEDFC6"/>
    <a:srgbClr val="002060"/>
    <a:srgbClr val="D5EBD9"/>
    <a:srgbClr val="E5E5EC"/>
    <a:srgbClr val="A21C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730" autoAdjust="0"/>
    <p:restoredTop sz="95897" autoAdjust="0"/>
  </p:normalViewPr>
  <p:slideViewPr>
    <p:cSldViewPr snapToGrid="0">
      <p:cViewPr>
        <p:scale>
          <a:sx n="130" d="100"/>
          <a:sy n="130" d="100"/>
        </p:scale>
        <p:origin x="516" y="-666"/>
      </p:cViewPr>
      <p:guideLst>
        <p:guide orient="horz" pos="675"/>
        <p:guide orient="horz" pos="288"/>
        <p:guide orient="horz" pos="1224"/>
        <p:guide orient="horz" pos="1320"/>
        <p:guide orient="horz" pos="96"/>
        <p:guide pos="800"/>
        <p:guide pos="1520"/>
        <p:guide orient="horz" pos="1032"/>
        <p:guide orient="horz" pos="1214"/>
        <p:guide orient="horz" pos="2160"/>
        <p:guide orient="horz" pos="936"/>
        <p:guide orient="horz" pos="3888"/>
        <p:guide orient="horz" pos="4208"/>
        <p:guide orient="horz" pos="78"/>
        <p:guide orient="horz" pos="3264"/>
        <p:guide orient="horz" pos="3887"/>
        <p:guide orient="horz" pos="4272"/>
        <p:guide orient="horz" pos="546"/>
        <p:guide pos="3888"/>
        <p:guide pos="90"/>
        <p:guide pos="7559"/>
        <p:guide pos="2016"/>
        <p:guide pos="5784"/>
        <p:guide pos="3792"/>
        <p:guide pos="1896"/>
        <p:guide pos="566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75" d="100"/>
          <a:sy n="75" d="100"/>
        </p:scale>
        <p:origin x="-2712" y="-108"/>
      </p:cViewPr>
      <p:guideLst>
        <p:guide orient="horz" pos="2880"/>
        <p:guide pos="216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hua Gruber" userId="af15cee9-9cdb-46ef-a848-1bac0a089421" providerId="ADAL" clId="{0C35A7BB-8CC2-43FC-B423-F60626D0223D}"/>
    <pc:docChg chg="undo modSld">
      <pc:chgData name="Joshua Gruber" userId="af15cee9-9cdb-46ef-a848-1bac0a089421" providerId="ADAL" clId="{0C35A7BB-8CC2-43FC-B423-F60626D0223D}" dt="2021-10-18T19:19:52.999" v="7" actId="20577"/>
      <pc:docMkLst>
        <pc:docMk/>
      </pc:docMkLst>
      <pc:sldChg chg="modSp">
        <pc:chgData name="Joshua Gruber" userId="af15cee9-9cdb-46ef-a848-1bac0a089421" providerId="ADAL" clId="{0C35A7BB-8CC2-43FC-B423-F60626D0223D}" dt="2021-10-18T19:19:52.999" v="7" actId="20577"/>
        <pc:sldMkLst>
          <pc:docMk/>
          <pc:sldMk cId="3144042238" sldId="328"/>
        </pc:sldMkLst>
        <pc:spChg chg="mod">
          <ac:chgData name="Joshua Gruber" userId="af15cee9-9cdb-46ef-a848-1bac0a089421" providerId="ADAL" clId="{0C35A7BB-8CC2-43FC-B423-F60626D0223D}" dt="2021-10-18T19:16:32.191" v="6" actId="20577"/>
          <ac:spMkLst>
            <pc:docMk/>
            <pc:sldMk cId="3144042238" sldId="328"/>
            <ac:spMk id="154" creationId="{00000000-0000-0000-0000-000000000000}"/>
          </ac:spMkLst>
        </pc:spChg>
        <pc:spChg chg="mod">
          <ac:chgData name="Joshua Gruber" userId="af15cee9-9cdb-46ef-a848-1bac0a089421" providerId="ADAL" clId="{0C35A7BB-8CC2-43FC-B423-F60626D0223D}" dt="2021-10-18T19:19:52.999" v="7" actId="20577"/>
          <ac:spMkLst>
            <pc:docMk/>
            <pc:sldMk cId="3144042238" sldId="328"/>
            <ac:spMk id="164" creationId="{B8AD43F0-B94E-4DD4-89E5-EB3B353CA4CD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nasv0009\ls_share\Dept\heort\Projects\001-139%20Infectious%20Diseases\HIV\93505%20Gilead%20STR%20Persistence\O804404%20GIL%20BIK%20vs%20DTG\Publications\Posters\Gilead_HIV_Poster_Tables_28Sept2021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5640191715166038E-2"/>
          <c:y val="0.13750275017080008"/>
          <c:w val="0.91386635094526225"/>
          <c:h val="0.695756118491407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'Table 4'!$C$114</c:f>
              <c:strCache>
                <c:ptCount val="1"/>
                <c:pt idx="0">
                  <c:v>   Discontinuation of ART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D865B937-4C7A-41F5-90CA-60B7095A5185}" type="VALUE">
                      <a:rPr lang="en-US" smtClean="0"/>
                      <a:pPr/>
                      <a:t>[VALUE]</a:t>
                    </a:fld>
                    <a:r>
                      <a:rPr lang="en-US"/>
                      <a:t>**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CB89-4A0B-9946-4299FCE2C1F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87CDA78D-83D8-41AD-8DC6-98826065039F}" type="VALUE">
                      <a:rPr lang="en-US" smtClean="0"/>
                      <a:pPr/>
                      <a:t>[VALUE]</a:t>
                    </a:fld>
                    <a:r>
                      <a:rPr lang="en-US"/>
                      <a:t>**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B89-4A0B-9946-4299FCE2C1F2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724E9166-C440-42C1-A530-D7997EE66474}" type="VALUE">
                      <a:rPr lang="en-US" smtClean="0"/>
                      <a:pPr/>
                      <a:t>[VALUE]</a:t>
                    </a:fld>
                    <a:r>
                      <a:rPr lang="en-US"/>
                      <a:t>**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CB89-4A0B-9946-4299FCE2C1F2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B29FBA5F-D5BB-433F-92F2-3CFE9079425C}" type="VALUE">
                      <a:rPr lang="en-US" smtClean="0"/>
                      <a:pPr/>
                      <a:t>[VALUE]</a:t>
                    </a:fld>
                    <a:r>
                      <a:rPr lang="en-US"/>
                      <a:t>**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CB89-4A0B-9946-4299FCE2C1F2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E47AB0DA-9921-4D0B-A09F-A14DB028124E}" type="VALUE">
                      <a:rPr lang="en-US" smtClean="0"/>
                      <a:pPr/>
                      <a:t>[VALUE]</a:t>
                    </a:fld>
                    <a:r>
                      <a:rPr lang="en-US"/>
                      <a:t>**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B89-4A0B-9946-4299FCE2C1F2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DD8FDCC2-9C1B-4764-B582-7260C544EED2}" type="VALUE">
                      <a:rPr lang="en-US" smtClean="0"/>
                      <a:pPr/>
                      <a:t>[VALUE]</a:t>
                    </a:fld>
                    <a:r>
                      <a:rPr lang="en-US"/>
                      <a:t>**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CB89-4A0B-9946-4299FCE2C1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4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'Table 4'!$D$113:$P$113</c:f>
              <c:strCache>
                <c:ptCount val="13"/>
                <c:pt idx="0">
                  <c:v>STR - All (REF)</c:v>
                </c:pt>
                <c:pt idx="1">
                  <c:v>MTR - All</c:v>
                </c:pt>
                <c:pt idx="3">
                  <c:v>STR - INSTI (REF)</c:v>
                </c:pt>
                <c:pt idx="4">
                  <c:v>MTR - INSTI</c:v>
                </c:pt>
                <c:pt idx="6">
                  <c:v>STR - TAF (REF)</c:v>
                </c:pt>
                <c:pt idx="7">
                  <c:v>MTR - TAF</c:v>
                </c:pt>
                <c:pt idx="9">
                  <c:v> B/FTC/TAF (REF)</c:v>
                </c:pt>
                <c:pt idx="10">
                  <c:v>ABC/3TC/DTG</c:v>
                </c:pt>
                <c:pt idx="11">
                  <c:v>FTC/TDF+DTG</c:v>
                </c:pt>
                <c:pt idx="12">
                  <c:v>FTC/TAF+DTG</c:v>
                </c:pt>
              </c:strCache>
            </c:strRef>
          </c:cat>
          <c:val>
            <c:numRef>
              <c:f>'Table 4'!$D$114:$P$114</c:f>
              <c:numCache>
                <c:formatCode>#,##0.0</c:formatCode>
                <c:ptCount val="13"/>
                <c:pt idx="0">
                  <c:v>16.7</c:v>
                </c:pt>
                <c:pt idx="1">
                  <c:v>19.739999999999998</c:v>
                </c:pt>
                <c:pt idx="3">
                  <c:v>16.28</c:v>
                </c:pt>
                <c:pt idx="4">
                  <c:v>19.04</c:v>
                </c:pt>
                <c:pt idx="6">
                  <c:v>13.43</c:v>
                </c:pt>
                <c:pt idx="7">
                  <c:v>16.760000000000002</c:v>
                </c:pt>
                <c:pt idx="9">
                  <c:v>7.75</c:v>
                </c:pt>
                <c:pt idx="10">
                  <c:v>28.64</c:v>
                </c:pt>
                <c:pt idx="11">
                  <c:v>34.78</c:v>
                </c:pt>
                <c:pt idx="12">
                  <c:v>17.88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38-4EDD-98B7-A134012B0FFC}"/>
            </c:ext>
          </c:extLst>
        </c:ser>
        <c:ser>
          <c:idx val="1"/>
          <c:order val="1"/>
          <c:tx>
            <c:strRef>
              <c:f>'Table 4'!$C$115</c:f>
              <c:strCache>
                <c:ptCount val="1"/>
                <c:pt idx="0">
                  <c:v>   Started new ART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469513C8-9AEC-4C69-BEBA-B91EE31B4871}" type="VALUE">
                      <a:rPr lang="en-US" smtClean="0"/>
                      <a:pPr/>
                      <a:t>[VALUE]</a:t>
                    </a:fld>
                    <a:r>
                      <a:rPr lang="en-US"/>
                      <a:t>**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CB89-4A0B-9946-4299FCE2C1F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31A42C0-67A1-456E-A26D-6DDE5E3AC0E1}" type="VALUE">
                      <a:rPr lang="en-US" smtClean="0"/>
                      <a:pPr/>
                      <a:t>[VALUE]</a:t>
                    </a:fld>
                    <a:r>
                      <a:rPr lang="en-US"/>
                      <a:t>**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CB89-4A0B-9946-4299FCE2C1F2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E97004FB-AF2A-4500-9217-3E4B3B46BA11}" type="VALUE">
                      <a:rPr lang="en-US" smtClean="0"/>
                      <a:pPr/>
                      <a:t>[VALUE]</a:t>
                    </a:fld>
                    <a:r>
                      <a:rPr lang="en-US"/>
                      <a:t>**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CB89-4A0B-9946-4299FCE2C1F2}"/>
                </c:ext>
              </c:extLst>
            </c:dLbl>
            <c:dLbl>
              <c:idx val="9"/>
              <c:layout>
                <c:manualLayout>
                  <c:x val="0"/>
                  <c:y val="-1.1674569982842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553-48A8-840C-0B25A807AD99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8A161E89-313F-40DC-A563-DA312DE8D14A}" type="VALUE">
                      <a:rPr lang="en-US" smtClean="0"/>
                      <a:pPr/>
                      <a:t>[VALUE]</a:t>
                    </a:fld>
                    <a:r>
                      <a:rPr lang="en-US"/>
                      <a:t>**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B89-4A0B-9946-4299FCE2C1F2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75F23F5E-077A-4545-BB69-9B1084E73342}" type="VALUE">
                      <a:rPr lang="en-US" smtClean="0"/>
                      <a:pPr/>
                      <a:t>[VALUE]</a:t>
                    </a:fld>
                    <a:r>
                      <a:rPr lang="en-US"/>
                      <a:t>**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B89-4A0B-9946-4299FCE2C1F2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E072D92B-CA0E-4FEF-A98C-D98356FE8A04}" type="VALUE">
                      <a:rPr lang="en-US" smtClean="0"/>
                      <a:pPr/>
                      <a:t>[VALUE]</a:t>
                    </a:fld>
                    <a:r>
                      <a:rPr lang="en-US"/>
                      <a:t>**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B89-4A0B-9946-4299FCE2C1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4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'Table 4'!$D$113:$P$113</c:f>
              <c:strCache>
                <c:ptCount val="13"/>
                <c:pt idx="0">
                  <c:v>STR - All (REF)</c:v>
                </c:pt>
                <c:pt idx="1">
                  <c:v>MTR - All</c:v>
                </c:pt>
                <c:pt idx="3">
                  <c:v>STR - INSTI (REF)</c:v>
                </c:pt>
                <c:pt idx="4">
                  <c:v>MTR - INSTI</c:v>
                </c:pt>
                <c:pt idx="6">
                  <c:v>STR - TAF (REF)</c:v>
                </c:pt>
                <c:pt idx="7">
                  <c:v>MTR - TAF</c:v>
                </c:pt>
                <c:pt idx="9">
                  <c:v> B/FTC/TAF (REF)</c:v>
                </c:pt>
                <c:pt idx="10">
                  <c:v>ABC/3TC/DTG</c:v>
                </c:pt>
                <c:pt idx="11">
                  <c:v>FTC/TDF+DTG</c:v>
                </c:pt>
                <c:pt idx="12">
                  <c:v>FTC/TAF+DTG</c:v>
                </c:pt>
              </c:strCache>
            </c:strRef>
          </c:cat>
          <c:val>
            <c:numRef>
              <c:f>'Table 4'!$D$115:$P$115</c:f>
              <c:numCache>
                <c:formatCode>#,##0.0</c:formatCode>
                <c:ptCount val="13"/>
                <c:pt idx="0">
                  <c:v>10.76</c:v>
                </c:pt>
                <c:pt idx="1">
                  <c:v>30.76</c:v>
                </c:pt>
                <c:pt idx="3">
                  <c:v>9.33</c:v>
                </c:pt>
                <c:pt idx="4">
                  <c:v>27.02</c:v>
                </c:pt>
                <c:pt idx="6">
                  <c:v>8.48</c:v>
                </c:pt>
                <c:pt idx="7">
                  <c:v>26.08</c:v>
                </c:pt>
                <c:pt idx="9">
                  <c:v>4.6500000000000004</c:v>
                </c:pt>
                <c:pt idx="10">
                  <c:v>11.76</c:v>
                </c:pt>
                <c:pt idx="11">
                  <c:v>33.909999999999997</c:v>
                </c:pt>
                <c:pt idx="12">
                  <c:v>22.06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38-4EDD-98B7-A134012B0FFC}"/>
            </c:ext>
          </c:extLst>
        </c:ser>
        <c:ser>
          <c:idx val="2"/>
          <c:order val="2"/>
          <c:tx>
            <c:strRef>
              <c:f>'Table 4'!$C$116</c:f>
              <c:strCache>
                <c:ptCount val="1"/>
                <c:pt idx="0">
                  <c:v>    End of study period or disenrollment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8BD9763F-5EB7-4D6A-BFF6-52AC9C95814F}" type="VALUE">
                      <a:rPr lang="en-US" smtClean="0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B89-4A0B-9946-4299FCE2C1F2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A6B92AD3-9E69-43AD-BFEE-F67256FA1479}" type="VALUE">
                      <a:rPr lang="en-US" smtClean="0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CB89-4A0B-9946-4299FCE2C1F2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DDEE0AB7-8A97-49B7-BE83-76919B079D25}" type="VALUE">
                      <a:rPr lang="en-US" smtClean="0"/>
                      <a:pPr/>
                      <a:t>[VALUE]</a:t>
                    </a:fld>
                    <a:r>
                      <a: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**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B89-4A0B-9946-4299FCE2C1F2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1B0C237B-BE4D-4682-9F76-A6A467288D1B}" type="VALUE">
                      <a:rPr lang="en-US" smtClean="0"/>
                      <a:pPr/>
                      <a:t>[VALUE]</a:t>
                    </a:fld>
                    <a:r>
                      <a:rPr lang="en-US"/>
                      <a:t>**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CB89-4A0B-9946-4299FCE2C1F2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1F324BD2-98E9-4D53-BAB4-4B9CF4F2621F}" type="VALUE">
                      <a:rPr lang="en-US" smtClean="0"/>
                      <a:pPr/>
                      <a:t>[VALUE]</a:t>
                    </a:fld>
                    <a:r>
                      <a:rPr lang="en-US"/>
                      <a:t>**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CB89-4A0B-9946-4299FCE2C1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4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'Table 4'!$D$113:$P$113</c:f>
              <c:strCache>
                <c:ptCount val="13"/>
                <c:pt idx="0">
                  <c:v>STR - All (REF)</c:v>
                </c:pt>
                <c:pt idx="1">
                  <c:v>MTR - All</c:v>
                </c:pt>
                <c:pt idx="3">
                  <c:v>STR - INSTI (REF)</c:v>
                </c:pt>
                <c:pt idx="4">
                  <c:v>MTR - INSTI</c:v>
                </c:pt>
                <c:pt idx="6">
                  <c:v>STR - TAF (REF)</c:v>
                </c:pt>
                <c:pt idx="7">
                  <c:v>MTR - TAF</c:v>
                </c:pt>
                <c:pt idx="9">
                  <c:v> B/FTC/TAF (REF)</c:v>
                </c:pt>
                <c:pt idx="10">
                  <c:v>ABC/3TC/DTG</c:v>
                </c:pt>
                <c:pt idx="11">
                  <c:v>FTC/TDF+DTG</c:v>
                </c:pt>
                <c:pt idx="12">
                  <c:v>FTC/TAF+DTG</c:v>
                </c:pt>
              </c:strCache>
            </c:strRef>
          </c:cat>
          <c:val>
            <c:numRef>
              <c:f>'Table 4'!$D$116:$P$116</c:f>
              <c:numCache>
                <c:formatCode>#,##0.0</c:formatCode>
                <c:ptCount val="13"/>
                <c:pt idx="0">
                  <c:v>72.55</c:v>
                </c:pt>
                <c:pt idx="1">
                  <c:v>49.51</c:v>
                </c:pt>
                <c:pt idx="3">
                  <c:v>74.39</c:v>
                </c:pt>
                <c:pt idx="4">
                  <c:v>53.94</c:v>
                </c:pt>
                <c:pt idx="6">
                  <c:v>78.09</c:v>
                </c:pt>
                <c:pt idx="7">
                  <c:v>57.16</c:v>
                </c:pt>
                <c:pt idx="9">
                  <c:v>87.61</c:v>
                </c:pt>
                <c:pt idx="10">
                  <c:v>59.59</c:v>
                </c:pt>
                <c:pt idx="11">
                  <c:v>31.3</c:v>
                </c:pt>
                <c:pt idx="12">
                  <c:v>60.06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38-4EDD-98B7-A134012B0F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293867648"/>
        <c:axId val="293882880"/>
      </c:barChart>
      <c:catAx>
        <c:axId val="293867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93882880"/>
        <c:crosses val="autoZero"/>
        <c:auto val="1"/>
        <c:lblAlgn val="ctr"/>
        <c:lblOffset val="100"/>
        <c:noMultiLvlLbl val="0"/>
      </c:catAx>
      <c:valAx>
        <c:axId val="293882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9386764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823490813648295"/>
          <c:y val="0.926057226535838"/>
          <c:w val="0.77985859104568456"/>
          <c:h val="7.39427734641620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7777777777777779E-3"/>
                  <c:y val="-2.7739251040221999E-2"/>
                </c:manualLayout>
              </c:layout>
              <c:tx>
                <c:rich>
                  <a:bodyPr/>
                  <a:lstStyle/>
                  <a:p>
                    <a:fld id="{D3B0ED19-8FAB-4D38-8B1E-1D459543DCFE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**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BA1-494A-8722-4BFD3F86C306}"/>
                </c:ext>
              </c:extLst>
            </c:dLbl>
            <c:dLbl>
              <c:idx val="1"/>
              <c:layout>
                <c:manualLayout>
                  <c:x val="0"/>
                  <c:y val="-2.7739251040221916E-2"/>
                </c:manualLayout>
              </c:layout>
              <c:tx>
                <c:rich>
                  <a:bodyPr/>
                  <a:lstStyle/>
                  <a:p>
                    <a:fld id="{DC9E4C1E-9265-42B7-BB13-15D462571959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**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BA1-494A-8722-4BFD3F86C306}"/>
                </c:ext>
              </c:extLst>
            </c:dLbl>
            <c:dLbl>
              <c:idx val="2"/>
              <c:layout>
                <c:manualLayout>
                  <c:x val="-5.0925337632079971E-17"/>
                  <c:y val="-2.7739251040221999E-2"/>
                </c:manualLayout>
              </c:layout>
              <c:tx>
                <c:rich>
                  <a:bodyPr/>
                  <a:lstStyle/>
                  <a:p>
                    <a:fld id="{FF1035BE-74C1-402F-B549-4D5A75428423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**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BA1-494A-8722-4BFD3F86C306}"/>
                </c:ext>
              </c:extLst>
            </c:dLbl>
            <c:dLbl>
              <c:idx val="4"/>
              <c:layout>
                <c:manualLayout>
                  <c:x val="0"/>
                  <c:y val="-2.7739251040221957E-2"/>
                </c:manualLayout>
              </c:layout>
              <c:tx>
                <c:rich>
                  <a:bodyPr/>
                  <a:lstStyle/>
                  <a:p>
                    <a:fld id="{E7F20773-072D-4551-9B40-E40EE2947304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BA1-494A-8722-4BFD3F86C306}"/>
                </c:ext>
              </c:extLst>
            </c:dLbl>
            <c:dLbl>
              <c:idx val="5"/>
              <c:layout>
                <c:manualLayout>
                  <c:x val="0"/>
                  <c:y val="-2.7739251040221916E-2"/>
                </c:manualLayout>
              </c:layout>
              <c:tx>
                <c:rich>
                  <a:bodyPr/>
                  <a:lstStyle/>
                  <a:p>
                    <a:fld id="{0C01D433-F7EE-4B43-92DD-BB3990651E89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BA1-494A-8722-4BFD3F86C306}"/>
                </c:ext>
              </c:extLst>
            </c:dLbl>
            <c:dLbl>
              <c:idx val="6"/>
              <c:layout>
                <c:manualLayout>
                  <c:x val="-5.0925337632079971E-17"/>
                  <c:y val="-2.7739251040221916E-2"/>
                </c:manualLayout>
              </c:layout>
              <c:tx>
                <c:rich>
                  <a:bodyPr/>
                  <a:lstStyle/>
                  <a:p>
                    <a:fld id="{677F5DB2-1086-441C-9049-2572B56E37E9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**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BA1-494A-8722-4BFD3F86C3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1"/>
            <c:plus>
              <c:numRef>
                <c:f>Sheet15!$I$118:$I$124</c:f>
                <c:numCache>
                  <c:formatCode>General</c:formatCode>
                  <c:ptCount val="7"/>
                  <c:pt idx="0">
                    <c:v>0.78500000000000014</c:v>
                  </c:pt>
                  <c:pt idx="1">
                    <c:v>2.5060000000000002</c:v>
                  </c:pt>
                  <c:pt idx="2">
                    <c:v>0.68900000000000006</c:v>
                  </c:pt>
                  <c:pt idx="4">
                    <c:v>0.31899999999999995</c:v>
                  </c:pt>
                  <c:pt idx="5">
                    <c:v>0.252</c:v>
                  </c:pt>
                  <c:pt idx="6">
                    <c:v>0.22399999999999998</c:v>
                  </c:pt>
                </c:numCache>
              </c:numRef>
            </c:plus>
            <c:minus>
              <c:numRef>
                <c:f>Sheet15!$H$118:$H$124</c:f>
                <c:numCache>
                  <c:formatCode>General</c:formatCode>
                  <c:ptCount val="7"/>
                  <c:pt idx="0">
                    <c:v>0.65399999999999991</c:v>
                  </c:pt>
                  <c:pt idx="1">
                    <c:v>1.7489999999999997</c:v>
                  </c:pt>
                  <c:pt idx="2">
                    <c:v>0.53300000000000014</c:v>
                  </c:pt>
                  <c:pt idx="4">
                    <c:v>0.25800000000000001</c:v>
                  </c:pt>
                  <c:pt idx="5">
                    <c:v>0.20999999999999996</c:v>
                  </c:pt>
                  <c:pt idx="6">
                    <c:v>0.18999999999999995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 type="oval"/>
                <a:tailEnd w="sm" len="sm"/>
              </a:ln>
              <a:effectLst/>
            </c:spPr>
          </c:errBars>
          <c:cat>
            <c:strRef>
              <c:f>Sheet15!$F$118:$F$124</c:f>
              <c:strCache>
                <c:ptCount val="7"/>
                <c:pt idx="0">
                  <c:v>ABC/3TC/DTG</c:v>
                </c:pt>
                <c:pt idx="1">
                  <c:v>FTC/TDF+DTG</c:v>
                </c:pt>
                <c:pt idx="2">
                  <c:v>FTC/TAF+DTG</c:v>
                </c:pt>
                <c:pt idx="4">
                  <c:v>TAF - MTR</c:v>
                </c:pt>
                <c:pt idx="5">
                  <c:v>INSTI - MTR</c:v>
                </c:pt>
                <c:pt idx="6">
                  <c:v>All - MTR</c:v>
                </c:pt>
              </c:strCache>
            </c:strRef>
          </c:cat>
          <c:val>
            <c:numRef>
              <c:f>Sheet15!$G$118:$G$124</c:f>
              <c:numCache>
                <c:formatCode>General</c:formatCode>
                <c:ptCount val="7"/>
                <c:pt idx="0">
                  <c:v>3.8849999999999998</c:v>
                </c:pt>
                <c:pt idx="1">
                  <c:v>5.7789999999999999</c:v>
                </c:pt>
                <c:pt idx="2">
                  <c:v>2.3660000000000001</c:v>
                </c:pt>
                <c:pt idx="4">
                  <c:v>1.329</c:v>
                </c:pt>
                <c:pt idx="5">
                  <c:v>1.2609999999999999</c:v>
                </c:pt>
                <c:pt idx="6">
                  <c:v>1.292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BA1-494A-8722-4BFD3F86C3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4"/>
        <c:axId val="293873088"/>
        <c:axId val="293873632"/>
      </c:barChart>
      <c:catAx>
        <c:axId val="293873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93873632"/>
        <c:crosses val="autoZero"/>
        <c:auto val="1"/>
        <c:lblAlgn val="ctr"/>
        <c:lblOffset val="100"/>
        <c:noMultiLvlLbl val="0"/>
      </c:catAx>
      <c:valAx>
        <c:axId val="293873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Hazard Ratio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5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93873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5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0083865875461218"/>
          <c:y val="7.8776740222991679E-2"/>
          <c:w val="0.77973800829244166"/>
          <c:h val="0.6692765757228899"/>
        </c:manualLayout>
      </c:layout>
      <c:barChart>
        <c:barDir val="bar"/>
        <c:grouping val="clustered"/>
        <c:varyColors val="0"/>
        <c:ser>
          <c:idx val="0"/>
          <c:order val="0"/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7.4999999999999997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473-4908-B9E1-BC8FACABA7AD}"/>
                </c:ext>
              </c:extLst>
            </c:dLbl>
            <c:dLbl>
              <c:idx val="1"/>
              <c:layout>
                <c:manualLayout>
                  <c:x val="-9.1666666666666716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473-4908-B9E1-BC8FACABA7AD}"/>
                </c:ext>
              </c:extLst>
            </c:dLbl>
            <c:dLbl>
              <c:idx val="2"/>
              <c:layout>
                <c:manualLayout>
                  <c:x val="0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473-4908-B9E1-BC8FACABA7AD}"/>
                </c:ext>
              </c:extLst>
            </c:dLbl>
            <c:dLbl>
              <c:idx val="4"/>
              <c:layout>
                <c:manualLayout>
                  <c:x val="0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473-4908-B9E1-BC8FACABA7AD}"/>
                </c:ext>
              </c:extLst>
            </c:dLbl>
            <c:dLbl>
              <c:idx val="5"/>
              <c:layout>
                <c:manualLayout>
                  <c:x val="-7.4879227053140096E-2"/>
                  <c:y val="-4.11634306505263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473-4908-B9E1-BC8FACABA7AD}"/>
                </c:ext>
              </c:extLst>
            </c:dLbl>
            <c:dLbl>
              <c:idx val="6"/>
              <c:layout>
                <c:manualLayout>
                  <c:x val="0"/>
                  <c:y val="-2.77777777777777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473-4908-B9E1-BC8FACABA7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cust"/>
            <c:noEndCap val="1"/>
            <c:plus>
              <c:numRef>
                <c:f>Sheet16!$H$4:$H$10</c:f>
                <c:numCache>
                  <c:formatCode>General</c:formatCode>
                  <c:ptCount val="7"/>
                  <c:pt idx="0">
                    <c:v>0.59699999999999998</c:v>
                  </c:pt>
                  <c:pt idx="1">
                    <c:v>3.4060000000000006</c:v>
                  </c:pt>
                  <c:pt idx="2">
                    <c:v>0.64599999999999991</c:v>
                  </c:pt>
                  <c:pt idx="4">
                    <c:v>0.57600000000000007</c:v>
                  </c:pt>
                  <c:pt idx="5">
                    <c:v>0.5099999999999999</c:v>
                  </c:pt>
                  <c:pt idx="6">
                    <c:v>0.58499999999999996</c:v>
                  </c:pt>
                </c:numCache>
              </c:numRef>
            </c:plus>
            <c:minus>
              <c:numRef>
                <c:f>Sheet16!$G$4:$G$10</c:f>
                <c:numCache>
                  <c:formatCode>General</c:formatCode>
                  <c:ptCount val="7"/>
                  <c:pt idx="0">
                    <c:v>0.371</c:v>
                  </c:pt>
                  <c:pt idx="1">
                    <c:v>0.66299999999999992</c:v>
                  </c:pt>
                  <c:pt idx="2">
                    <c:v>0.39900000000000002</c:v>
                  </c:pt>
                  <c:pt idx="4">
                    <c:v>0.372</c:v>
                  </c:pt>
                  <c:pt idx="5">
                    <c:v>0.32399999999999995</c:v>
                  </c:pt>
                  <c:pt idx="6">
                    <c:v>0.3909999999999999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 type="oval"/>
              </a:ln>
              <a:effectLst/>
            </c:spPr>
          </c:errBars>
          <c:cat>
            <c:strRef>
              <c:f>Sheet16!$E$4:$E$10</c:f>
              <c:strCache>
                <c:ptCount val="7"/>
                <c:pt idx="0">
                  <c:v>ABC/3TC/DTG</c:v>
                </c:pt>
                <c:pt idx="1">
                  <c:v>FTC/TDF+DTG</c:v>
                </c:pt>
                <c:pt idx="2">
                  <c:v>FTC/TAF+DTG</c:v>
                </c:pt>
                <c:pt idx="4">
                  <c:v>TAF - MTR</c:v>
                </c:pt>
                <c:pt idx="5">
                  <c:v>INSTI - MTR</c:v>
                </c:pt>
                <c:pt idx="6">
                  <c:v>All - MTR</c:v>
                </c:pt>
              </c:strCache>
            </c:strRef>
          </c:cat>
          <c:val>
            <c:numRef>
              <c:f>Sheet16!$F$4:$F$10</c:f>
              <c:numCache>
                <c:formatCode>General</c:formatCode>
                <c:ptCount val="7"/>
                <c:pt idx="0">
                  <c:v>0.98599999999999999</c:v>
                </c:pt>
                <c:pt idx="1">
                  <c:v>0.82399999999999995</c:v>
                </c:pt>
                <c:pt idx="2">
                  <c:v>1.04</c:v>
                </c:pt>
                <c:pt idx="4" formatCode="#,##0.000">
                  <c:v>1.048</c:v>
                </c:pt>
                <c:pt idx="5" formatCode="#,##0.000">
                  <c:v>0.88600000000000001</c:v>
                </c:pt>
                <c:pt idx="6" formatCode="#,##0.000">
                  <c:v>1.1819999999999999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473-4908-B9E1-BC8FACABA7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93874176"/>
        <c:axId val="293875264"/>
      </c:barChart>
      <c:catAx>
        <c:axId val="293874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3875264"/>
        <c:crosses val="autoZero"/>
        <c:auto val="1"/>
        <c:lblAlgn val="ctr"/>
        <c:lblOffset val="100"/>
        <c:noMultiLvlLbl val="0"/>
      </c:catAx>
      <c:valAx>
        <c:axId val="2938752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Hazard Ratio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5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3874176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50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824358011913106E-2"/>
          <c:y val="3.1403928705663588E-2"/>
          <c:w val="0.87058986873137767"/>
          <c:h val="0.65081427667108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4472C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4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STR-All</c:v>
                </c:pt>
                <c:pt idx="1">
                  <c:v>MTR-All</c:v>
                </c:pt>
                <c:pt idx="2">
                  <c:v>STR-INSTI</c:v>
                </c:pt>
                <c:pt idx="3">
                  <c:v>MTR-INSTI</c:v>
                </c:pt>
                <c:pt idx="4">
                  <c:v>STR-TAF</c:v>
                </c:pt>
                <c:pt idx="5">
                  <c:v>MTR-TAF</c:v>
                </c:pt>
                <c:pt idx="6">
                  <c:v>B/FTC/TAF</c:v>
                </c:pt>
                <c:pt idx="7">
                  <c:v>ABC/3TC/DTG</c:v>
                </c:pt>
                <c:pt idx="8">
                  <c:v>FTC/TDF+DTG</c:v>
                </c:pt>
                <c:pt idx="9">
                  <c:v>FTC/TAF+DTG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77.599999999999994</c:v>
                </c:pt>
                <c:pt idx="1">
                  <c:v>60.5</c:v>
                </c:pt>
                <c:pt idx="2">
                  <c:v>79.099999999999994</c:v>
                </c:pt>
                <c:pt idx="3">
                  <c:v>64.8</c:v>
                </c:pt>
                <c:pt idx="4">
                  <c:v>83.2</c:v>
                </c:pt>
                <c:pt idx="5">
                  <c:v>67.2</c:v>
                </c:pt>
                <c:pt idx="6">
                  <c:v>91.6</c:v>
                </c:pt>
                <c:pt idx="7">
                  <c:v>66.900000000000006</c:v>
                </c:pt>
                <c:pt idx="8">
                  <c:v>46.5</c:v>
                </c:pt>
                <c:pt idx="9">
                  <c:v>70.099999999999994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B6-45F5-B032-75533B3F26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overlap val="-27"/>
        <c:axId val="293868192"/>
        <c:axId val="201008656"/>
      </c:barChart>
      <c:catAx>
        <c:axId val="293868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01008656"/>
        <c:crosses val="autoZero"/>
        <c:auto val="1"/>
        <c:lblAlgn val="ctr"/>
        <c:lblOffset val="100"/>
        <c:noMultiLvlLbl val="0"/>
      </c:catAx>
      <c:valAx>
        <c:axId val="201008656"/>
        <c:scaling>
          <c:orientation val="minMax"/>
          <c:max val="100"/>
        </c:scaling>
        <c:delete val="0"/>
        <c:axPos val="l"/>
        <c:numFmt formatCode="#,##0.0" sourceLinked="0"/>
        <c:majorTickMark val="out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9386819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B004553-04C5-4BB3-AD4E-8B2EF3CDDAF9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E6A881F-0910-47D3-BD01-4F68834E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6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B6F0DB-E055-41D0-9102-627A646E4242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19150" y="619125"/>
            <a:ext cx="5372100" cy="3022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7360" y="3873500"/>
            <a:ext cx="6075680" cy="495808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F4FBC3A-A12C-40F9-BB8D-BC30C7901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09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0487" rtl="0" eaLnBrk="1" latinLnBrk="0" hangingPunct="1">
      <a:defRPr sz="1139" kern="1200">
        <a:solidFill>
          <a:schemeClr val="tx1"/>
        </a:solidFill>
        <a:latin typeface="+mn-lt"/>
        <a:ea typeface="+mn-ea"/>
        <a:cs typeface="+mn-cs"/>
      </a:defRPr>
    </a:lvl1pPr>
    <a:lvl2pPr marL="435244" algn="l" defTabSz="870487" rtl="0" eaLnBrk="1" latinLnBrk="0" hangingPunct="1">
      <a:defRPr sz="1139" kern="1200">
        <a:solidFill>
          <a:schemeClr val="tx1"/>
        </a:solidFill>
        <a:latin typeface="+mn-lt"/>
        <a:ea typeface="+mn-ea"/>
        <a:cs typeface="+mn-cs"/>
      </a:defRPr>
    </a:lvl2pPr>
    <a:lvl3pPr marL="870487" algn="l" defTabSz="870487" rtl="0" eaLnBrk="1" latinLnBrk="0" hangingPunct="1">
      <a:defRPr sz="1139" kern="1200">
        <a:solidFill>
          <a:schemeClr val="tx1"/>
        </a:solidFill>
        <a:latin typeface="+mn-lt"/>
        <a:ea typeface="+mn-ea"/>
        <a:cs typeface="+mn-cs"/>
      </a:defRPr>
    </a:lvl3pPr>
    <a:lvl4pPr marL="1305731" algn="l" defTabSz="870487" rtl="0" eaLnBrk="1" latinLnBrk="0" hangingPunct="1">
      <a:defRPr sz="1139" kern="1200">
        <a:solidFill>
          <a:schemeClr val="tx1"/>
        </a:solidFill>
        <a:latin typeface="+mn-lt"/>
        <a:ea typeface="+mn-ea"/>
        <a:cs typeface="+mn-cs"/>
      </a:defRPr>
    </a:lvl4pPr>
    <a:lvl5pPr marL="1740974" algn="l" defTabSz="870487" rtl="0" eaLnBrk="1" latinLnBrk="0" hangingPunct="1">
      <a:defRPr sz="1139" kern="1200">
        <a:solidFill>
          <a:schemeClr val="tx1"/>
        </a:solidFill>
        <a:latin typeface="+mn-lt"/>
        <a:ea typeface="+mn-ea"/>
        <a:cs typeface="+mn-cs"/>
      </a:defRPr>
    </a:lvl5pPr>
    <a:lvl6pPr marL="2176218" algn="l" defTabSz="870487" rtl="0" eaLnBrk="1" latinLnBrk="0" hangingPunct="1">
      <a:defRPr sz="1139" kern="1200">
        <a:solidFill>
          <a:schemeClr val="tx1"/>
        </a:solidFill>
        <a:latin typeface="+mn-lt"/>
        <a:ea typeface="+mn-ea"/>
        <a:cs typeface="+mn-cs"/>
      </a:defRPr>
    </a:lvl6pPr>
    <a:lvl7pPr marL="2611461" algn="l" defTabSz="870487" rtl="0" eaLnBrk="1" latinLnBrk="0" hangingPunct="1">
      <a:defRPr sz="1139" kern="1200">
        <a:solidFill>
          <a:schemeClr val="tx1"/>
        </a:solidFill>
        <a:latin typeface="+mn-lt"/>
        <a:ea typeface="+mn-ea"/>
        <a:cs typeface="+mn-cs"/>
      </a:defRPr>
    </a:lvl7pPr>
    <a:lvl8pPr marL="3046704" algn="l" defTabSz="870487" rtl="0" eaLnBrk="1" latinLnBrk="0" hangingPunct="1">
      <a:defRPr sz="1139" kern="1200">
        <a:solidFill>
          <a:schemeClr val="tx1"/>
        </a:solidFill>
        <a:latin typeface="+mn-lt"/>
        <a:ea typeface="+mn-ea"/>
        <a:cs typeface="+mn-cs"/>
      </a:defRPr>
    </a:lvl8pPr>
    <a:lvl9pPr marL="3481948" algn="l" defTabSz="870487" rtl="0" eaLnBrk="1" latinLnBrk="0" hangingPunct="1">
      <a:defRPr sz="113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160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flipH="1">
            <a:off x="1" y="4495801"/>
            <a:ext cx="12192000" cy="2362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67" tIns="43533" rIns="87067" bIns="43533" rtlCol="0" anchor="ctr"/>
          <a:lstStyle/>
          <a:p>
            <a:pPr algn="ctr"/>
            <a:endParaRPr lang="en-US" sz="1722"/>
          </a:p>
        </p:txBody>
      </p:sp>
      <p:sp>
        <p:nvSpPr>
          <p:cNvPr id="17" name="Rectangle 16"/>
          <p:cNvSpPr/>
          <p:nvPr/>
        </p:nvSpPr>
        <p:spPr>
          <a:xfrm flipH="1">
            <a:off x="1727201" y="4191000"/>
            <a:ext cx="1046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67" tIns="43533" rIns="87067" bIns="43533" rtlCol="0" anchor="ctr"/>
          <a:lstStyle/>
          <a:p>
            <a:pPr algn="ctr"/>
            <a:endParaRPr lang="en-US" sz="1722"/>
          </a:p>
        </p:txBody>
      </p:sp>
      <p:sp>
        <p:nvSpPr>
          <p:cNvPr id="18" name="Rectangle 17"/>
          <p:cNvSpPr/>
          <p:nvPr/>
        </p:nvSpPr>
        <p:spPr>
          <a:xfrm flipH="1">
            <a:off x="0" y="4191000"/>
            <a:ext cx="1682751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67" tIns="43533" rIns="87067" bIns="43533" rtlCol="0" anchor="ctr"/>
          <a:lstStyle/>
          <a:p>
            <a:pPr algn="ctr"/>
            <a:endParaRPr lang="en-US" sz="1722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5694" y="1981201"/>
            <a:ext cx="8749108" cy="1905000"/>
          </a:xfrm>
        </p:spPr>
        <p:txBody>
          <a:bodyPr/>
          <a:lstStyle>
            <a:lvl1pPr>
              <a:defRPr sz="3055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8153" y="4724400"/>
            <a:ext cx="8756649" cy="9906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722">
                <a:solidFill>
                  <a:schemeClr val="tx1"/>
                </a:solidFill>
              </a:defRPr>
            </a:lvl1pPr>
            <a:lvl2pPr marL="435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0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06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41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76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12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4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826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 flipH="1">
            <a:off x="1" y="4495801"/>
            <a:ext cx="12192000" cy="2362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67" tIns="43533" rIns="87067" bIns="43533" rtlCol="0" anchor="ctr"/>
          <a:lstStyle/>
          <a:p>
            <a:pPr algn="ctr"/>
            <a:endParaRPr lang="en-US" sz="1722"/>
          </a:p>
        </p:txBody>
      </p:sp>
      <p:sp>
        <p:nvSpPr>
          <p:cNvPr id="8" name="Rectangle 7"/>
          <p:cNvSpPr/>
          <p:nvPr userDrawn="1"/>
        </p:nvSpPr>
        <p:spPr>
          <a:xfrm flipH="1">
            <a:off x="1727201" y="4191000"/>
            <a:ext cx="1046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67" tIns="43533" rIns="87067" bIns="43533" rtlCol="0" anchor="ctr"/>
          <a:lstStyle/>
          <a:p>
            <a:pPr algn="ctr"/>
            <a:endParaRPr lang="en-US" sz="1722"/>
          </a:p>
        </p:txBody>
      </p:sp>
      <p:sp>
        <p:nvSpPr>
          <p:cNvPr id="9" name="Rectangle 8"/>
          <p:cNvSpPr/>
          <p:nvPr userDrawn="1"/>
        </p:nvSpPr>
        <p:spPr>
          <a:xfrm flipH="1">
            <a:off x="0" y="4191000"/>
            <a:ext cx="1682751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67" tIns="43533" rIns="87067" bIns="43533" rtlCol="0" anchor="ctr"/>
          <a:lstStyle/>
          <a:p>
            <a:pPr algn="ctr"/>
            <a:endParaRPr lang="en-US" sz="1722"/>
          </a:p>
        </p:txBody>
      </p:sp>
    </p:spTree>
    <p:extLst>
      <p:ext uri="{BB962C8B-B14F-4D97-AF65-F5344CB8AC3E}">
        <p14:creationId xmlns:p14="http://schemas.microsoft.com/office/powerpoint/2010/main" val="3383309834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1"/>
            <a:ext cx="5242560" cy="2209800"/>
          </a:xfrm>
        </p:spPr>
        <p:txBody>
          <a:bodyPr/>
          <a:lstStyle>
            <a:lvl1pPr>
              <a:defRPr sz="1722"/>
            </a:lvl1pPr>
            <a:lvl2pPr>
              <a:defRPr sz="1528"/>
            </a:lvl2pPr>
            <a:lvl3pPr>
              <a:defRPr sz="1333"/>
            </a:lvl3pPr>
            <a:lvl4pPr>
              <a:defRPr sz="1139"/>
            </a:lvl4pPr>
            <a:lvl5pPr>
              <a:defRPr sz="1139"/>
            </a:lvl5pPr>
            <a:lvl6pPr>
              <a:defRPr sz="1139"/>
            </a:lvl6pPr>
            <a:lvl7pPr>
              <a:defRPr sz="1139"/>
            </a:lvl7pPr>
            <a:lvl8pPr>
              <a:defRPr sz="1139"/>
            </a:lvl8pPr>
            <a:lvl9pPr>
              <a:defRPr sz="11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38D4-8C5F-459F-A40B-9D661F900336}" type="datetime1">
              <a:rPr lang="en-US" smtClean="0"/>
              <a:t>10/18/2021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9840" y="1524001"/>
            <a:ext cx="5242560" cy="2209800"/>
          </a:xfrm>
        </p:spPr>
        <p:txBody>
          <a:bodyPr/>
          <a:lstStyle>
            <a:lvl1pPr>
              <a:defRPr sz="1722"/>
            </a:lvl1pPr>
            <a:lvl2pPr>
              <a:defRPr sz="1528"/>
            </a:lvl2pPr>
            <a:lvl3pPr>
              <a:defRPr sz="1333"/>
            </a:lvl3pPr>
            <a:lvl4pPr>
              <a:defRPr sz="1139"/>
            </a:lvl4pPr>
            <a:lvl5pPr>
              <a:defRPr sz="1139"/>
            </a:lvl5pPr>
            <a:lvl6pPr>
              <a:defRPr sz="1139"/>
            </a:lvl6pPr>
            <a:lvl7pPr>
              <a:defRPr sz="1139"/>
            </a:lvl7pPr>
            <a:lvl8pPr>
              <a:defRPr sz="1139"/>
            </a:lvl8pPr>
            <a:lvl9pPr>
              <a:defRPr sz="11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609600" y="3962401"/>
            <a:ext cx="5242560" cy="2209800"/>
          </a:xfrm>
        </p:spPr>
        <p:txBody>
          <a:bodyPr/>
          <a:lstStyle>
            <a:lvl1pPr>
              <a:defRPr sz="1722"/>
            </a:lvl1pPr>
            <a:lvl2pPr>
              <a:defRPr sz="1528"/>
            </a:lvl2pPr>
            <a:lvl3pPr>
              <a:defRPr sz="1333"/>
            </a:lvl3pPr>
            <a:lvl4pPr>
              <a:defRPr sz="1139"/>
            </a:lvl4pPr>
            <a:lvl5pPr>
              <a:defRPr sz="1139"/>
            </a:lvl5pPr>
            <a:lvl6pPr>
              <a:defRPr sz="1139"/>
            </a:lvl6pPr>
            <a:lvl7pPr>
              <a:defRPr sz="1139"/>
            </a:lvl7pPr>
            <a:lvl8pPr>
              <a:defRPr sz="1139"/>
            </a:lvl8pPr>
            <a:lvl9pPr>
              <a:defRPr sz="11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6339840" y="3962401"/>
            <a:ext cx="5242560" cy="2209800"/>
          </a:xfrm>
        </p:spPr>
        <p:txBody>
          <a:bodyPr/>
          <a:lstStyle>
            <a:lvl1pPr>
              <a:defRPr sz="1722"/>
            </a:lvl1pPr>
            <a:lvl2pPr>
              <a:defRPr sz="1528"/>
            </a:lvl2pPr>
            <a:lvl3pPr>
              <a:defRPr sz="1333"/>
            </a:lvl3pPr>
            <a:lvl4pPr>
              <a:defRPr sz="1139"/>
            </a:lvl4pPr>
            <a:lvl5pPr>
              <a:defRPr sz="1139"/>
            </a:lvl5pPr>
            <a:lvl6pPr>
              <a:defRPr sz="1139"/>
            </a:lvl6pPr>
            <a:lvl7pPr>
              <a:defRPr sz="1139"/>
            </a:lvl7pPr>
            <a:lvl8pPr>
              <a:defRPr sz="1139"/>
            </a:lvl8pPr>
            <a:lvl9pPr>
              <a:defRPr sz="11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640894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5242560" cy="609600"/>
          </a:xfrm>
        </p:spPr>
        <p:txBody>
          <a:bodyPr anchor="ctr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916" b="1">
                <a:solidFill>
                  <a:schemeClr val="tx1"/>
                </a:solidFill>
              </a:defRPr>
            </a:lvl1pPr>
            <a:lvl2pPr marL="435335" indent="0">
              <a:buNone/>
              <a:defRPr sz="1916" b="1"/>
            </a:lvl2pPr>
            <a:lvl3pPr marL="870671" indent="0">
              <a:buNone/>
              <a:defRPr sz="1722" b="1"/>
            </a:lvl3pPr>
            <a:lvl4pPr marL="1306006" indent="0">
              <a:buNone/>
              <a:defRPr sz="1528" b="1"/>
            </a:lvl4pPr>
            <a:lvl5pPr marL="1741342" indent="0">
              <a:buNone/>
              <a:defRPr sz="1528" b="1"/>
            </a:lvl5pPr>
            <a:lvl6pPr marL="2176677" indent="0">
              <a:buNone/>
              <a:defRPr sz="1528" b="1"/>
            </a:lvl6pPr>
            <a:lvl7pPr marL="2612013" indent="0">
              <a:buNone/>
              <a:defRPr sz="1528" b="1"/>
            </a:lvl7pPr>
            <a:lvl8pPr marL="3047348" indent="0">
              <a:buNone/>
              <a:defRPr sz="1528" b="1"/>
            </a:lvl8pPr>
            <a:lvl9pPr marL="3482684" indent="0">
              <a:buNone/>
              <a:defRPr sz="152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209800"/>
            <a:ext cx="5242560" cy="3962400"/>
          </a:xfrm>
        </p:spPr>
        <p:txBody>
          <a:bodyPr/>
          <a:lstStyle>
            <a:lvl1pPr>
              <a:defRPr sz="1916"/>
            </a:lvl1pPr>
            <a:lvl2pPr>
              <a:defRPr sz="1722"/>
            </a:lvl2pPr>
            <a:lvl3pPr>
              <a:defRPr sz="1528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524000"/>
            <a:ext cx="5242560" cy="609600"/>
          </a:xfrm>
        </p:spPr>
        <p:txBody>
          <a:bodyPr anchor="ctr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916" b="1">
                <a:solidFill>
                  <a:schemeClr val="tx1"/>
                </a:solidFill>
              </a:defRPr>
            </a:lvl1pPr>
            <a:lvl2pPr marL="435335" indent="0">
              <a:buNone/>
              <a:defRPr sz="1916" b="1"/>
            </a:lvl2pPr>
            <a:lvl3pPr marL="870671" indent="0">
              <a:buNone/>
              <a:defRPr sz="1722" b="1"/>
            </a:lvl3pPr>
            <a:lvl4pPr marL="1306006" indent="0">
              <a:buNone/>
              <a:defRPr sz="1528" b="1"/>
            </a:lvl4pPr>
            <a:lvl5pPr marL="1741342" indent="0">
              <a:buNone/>
              <a:defRPr sz="1528" b="1"/>
            </a:lvl5pPr>
            <a:lvl6pPr marL="2176677" indent="0">
              <a:buNone/>
              <a:defRPr sz="1528" b="1"/>
            </a:lvl6pPr>
            <a:lvl7pPr marL="2612013" indent="0">
              <a:buNone/>
              <a:defRPr sz="1528" b="1"/>
            </a:lvl7pPr>
            <a:lvl8pPr marL="3047348" indent="0">
              <a:buNone/>
              <a:defRPr sz="1528" b="1"/>
            </a:lvl8pPr>
            <a:lvl9pPr marL="3482684" indent="0">
              <a:buNone/>
              <a:defRPr sz="152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209800"/>
            <a:ext cx="5242560" cy="3962400"/>
          </a:xfrm>
        </p:spPr>
        <p:txBody>
          <a:bodyPr/>
          <a:lstStyle>
            <a:lvl1pPr>
              <a:defRPr sz="1916"/>
            </a:lvl1pPr>
            <a:lvl2pPr>
              <a:defRPr sz="1722"/>
            </a:lvl2pPr>
            <a:lvl3pPr>
              <a:defRPr sz="1528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44DD-679A-40D3-8399-EF9C34627916}" type="datetime1">
              <a:rPr lang="en-US" smtClean="0"/>
              <a:t>10/18/2021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0686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EA21-E99D-4CC0-BB87-33DBCAE525BB}" type="datetime1">
              <a:rPr lang="en-US" smtClean="0"/>
              <a:t>10/18/2021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36241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1" y="1371601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63A0AD2-A84D-412B-944D-856EF551AE2F}" type="datetime1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201342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6219-472F-4C4F-BCD5-CF779ADE2DAF}" type="datetime1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606719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277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1"/>
            <a:ext cx="7924800" cy="4648200"/>
          </a:xfrm>
        </p:spPr>
        <p:txBody>
          <a:bodyPr/>
          <a:lstStyle>
            <a:lvl1pPr>
              <a:defRPr sz="1916"/>
            </a:lvl1pPr>
            <a:lvl2pPr>
              <a:defRPr sz="1722"/>
            </a:lvl2pPr>
            <a:lvl3pPr>
              <a:defRPr sz="1528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37600" y="1524000"/>
            <a:ext cx="2844800" cy="46482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722">
                <a:solidFill>
                  <a:schemeClr val="tx1"/>
                </a:solidFill>
              </a:defRPr>
            </a:lvl1pPr>
            <a:lvl2pPr marL="0" indent="0">
              <a:buNone/>
              <a:defRPr sz="1722">
                <a:solidFill>
                  <a:schemeClr val="accent4"/>
                </a:solidFill>
              </a:defRPr>
            </a:lvl2pPr>
            <a:lvl3pPr marL="0" indent="0">
              <a:buNone/>
              <a:defRPr sz="1722">
                <a:solidFill>
                  <a:schemeClr val="accent4"/>
                </a:solidFill>
              </a:defRPr>
            </a:lvl3pPr>
            <a:lvl4pPr marL="0" indent="0">
              <a:buNone/>
              <a:defRPr sz="1722">
                <a:solidFill>
                  <a:schemeClr val="accent4"/>
                </a:solidFill>
              </a:defRPr>
            </a:lvl4pPr>
            <a:lvl5pPr marL="0" indent="0">
              <a:buNone/>
              <a:defRPr sz="1722">
                <a:solidFill>
                  <a:schemeClr val="accent4"/>
                </a:solidFill>
              </a:defRPr>
            </a:lvl5pPr>
            <a:lvl6pPr marL="0" indent="0">
              <a:buNone/>
              <a:defRPr sz="1722">
                <a:solidFill>
                  <a:schemeClr val="accent4"/>
                </a:solidFill>
              </a:defRPr>
            </a:lvl6pPr>
            <a:lvl7pPr marL="0" indent="0">
              <a:buNone/>
              <a:defRPr sz="1722">
                <a:solidFill>
                  <a:schemeClr val="accent4"/>
                </a:solidFill>
              </a:defRPr>
            </a:lvl7pPr>
            <a:lvl8pPr marL="0" indent="0">
              <a:buNone/>
              <a:defRPr sz="1722">
                <a:solidFill>
                  <a:schemeClr val="accent4"/>
                </a:solidFill>
              </a:defRPr>
            </a:lvl8pPr>
            <a:lvl9pPr marL="0" indent="0">
              <a:buNone/>
              <a:defRPr sz="1722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D62BA-6B03-4261-A7F0-D9E47EB1C913}" type="datetime1">
              <a:rPr lang="en-US" smtClean="0"/>
              <a:t>10/18/2021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541666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277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524001"/>
            <a:ext cx="7924800" cy="4652513"/>
          </a:xfrm>
        </p:spPr>
        <p:txBody>
          <a:bodyPr tIns="1254008"/>
          <a:lstStyle>
            <a:lvl1pPr marL="0" indent="0" algn="ctr">
              <a:buNone/>
              <a:defRPr sz="1916"/>
            </a:lvl1pPr>
            <a:lvl2pPr marL="435335" indent="0">
              <a:buNone/>
              <a:defRPr sz="2666"/>
            </a:lvl2pPr>
            <a:lvl3pPr marL="870671" indent="0">
              <a:buNone/>
              <a:defRPr sz="2277"/>
            </a:lvl3pPr>
            <a:lvl4pPr marL="1306006" indent="0">
              <a:buNone/>
              <a:defRPr sz="1916"/>
            </a:lvl4pPr>
            <a:lvl5pPr marL="1741342" indent="0">
              <a:buNone/>
              <a:defRPr sz="1916"/>
            </a:lvl5pPr>
            <a:lvl6pPr marL="2176677" indent="0">
              <a:buNone/>
              <a:defRPr sz="1916"/>
            </a:lvl6pPr>
            <a:lvl7pPr marL="2612013" indent="0">
              <a:buNone/>
              <a:defRPr sz="1916"/>
            </a:lvl7pPr>
            <a:lvl8pPr marL="3047348" indent="0">
              <a:buNone/>
              <a:defRPr sz="1916"/>
            </a:lvl8pPr>
            <a:lvl9pPr marL="3482684" indent="0">
              <a:buNone/>
              <a:defRPr sz="1916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37600" y="1524000"/>
            <a:ext cx="2844800" cy="46482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722">
                <a:solidFill>
                  <a:schemeClr val="tx1"/>
                </a:solidFill>
              </a:defRPr>
            </a:lvl1pPr>
            <a:lvl2pPr marL="0" indent="0">
              <a:buNone/>
              <a:defRPr sz="1722">
                <a:solidFill>
                  <a:schemeClr val="accent4"/>
                </a:solidFill>
              </a:defRPr>
            </a:lvl2pPr>
            <a:lvl3pPr marL="0" indent="0">
              <a:buNone/>
              <a:defRPr sz="1722">
                <a:solidFill>
                  <a:schemeClr val="accent4"/>
                </a:solidFill>
              </a:defRPr>
            </a:lvl3pPr>
            <a:lvl4pPr marL="0" indent="0">
              <a:buNone/>
              <a:defRPr sz="1722">
                <a:solidFill>
                  <a:schemeClr val="accent4"/>
                </a:solidFill>
              </a:defRPr>
            </a:lvl4pPr>
            <a:lvl5pPr marL="0" indent="0">
              <a:buNone/>
              <a:defRPr sz="1722">
                <a:solidFill>
                  <a:schemeClr val="accent4"/>
                </a:solidFill>
              </a:defRPr>
            </a:lvl5pPr>
            <a:lvl6pPr marL="0" indent="0">
              <a:buNone/>
              <a:defRPr sz="1722">
                <a:solidFill>
                  <a:schemeClr val="accent4"/>
                </a:solidFill>
              </a:defRPr>
            </a:lvl6pPr>
            <a:lvl7pPr marL="0" indent="0">
              <a:buNone/>
              <a:defRPr sz="1722">
                <a:solidFill>
                  <a:schemeClr val="accent4"/>
                </a:solidFill>
              </a:defRPr>
            </a:lvl7pPr>
            <a:lvl8pPr marL="0" indent="0">
              <a:buNone/>
              <a:defRPr sz="1722">
                <a:solidFill>
                  <a:schemeClr val="accent4"/>
                </a:solidFill>
              </a:defRPr>
            </a:lvl8pPr>
            <a:lvl9pPr marL="0" indent="0">
              <a:buNone/>
              <a:defRPr sz="1722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4695A-5079-40AE-8F08-9FB20ED1EE2F}" type="datetime1">
              <a:rPr lang="en-US" smtClean="0"/>
              <a:t>10/18/2021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99677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Topic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2286001"/>
            <a:ext cx="5279136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627004" tIns="627004" rIns="627004" bIns="313502"/>
          <a:lstStyle>
            <a:lvl1pPr>
              <a:defRPr sz="1722"/>
            </a:lvl1pPr>
            <a:lvl2pPr>
              <a:defRPr sz="1528"/>
            </a:lvl2pPr>
            <a:lvl3pPr>
              <a:defRPr sz="1333"/>
            </a:lvl3pPr>
            <a:lvl4pPr>
              <a:defRPr sz="1139"/>
            </a:lvl4pPr>
            <a:lvl5pPr>
              <a:defRPr sz="1139"/>
            </a:lvl5pPr>
            <a:lvl6pPr>
              <a:defRPr sz="1139"/>
            </a:lvl6pPr>
            <a:lvl7pPr>
              <a:defRPr sz="1139"/>
            </a:lvl7pPr>
            <a:lvl8pPr>
              <a:defRPr sz="1139"/>
            </a:lvl8pPr>
            <a:lvl9pPr>
              <a:defRPr sz="11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2274-598C-486B-B123-C32DB1B4A59B}" type="datetime1">
              <a:rPr lang="en-US" smtClean="0"/>
              <a:t>10/18/2021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09601" y="1524001"/>
            <a:ext cx="5279136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313502" tIns="313502" rIns="313502" bIns="313502" anchor="ctr"/>
          <a:lstStyle>
            <a:lvl1pPr marL="0" indent="0" algn="ctr">
              <a:spcBef>
                <a:spcPts val="0"/>
              </a:spcBef>
              <a:buNone/>
              <a:defRPr sz="1916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722"/>
            </a:lvl2pPr>
            <a:lvl3pPr marL="0" indent="0">
              <a:spcBef>
                <a:spcPts val="0"/>
              </a:spcBef>
              <a:buNone/>
              <a:defRPr sz="1722"/>
            </a:lvl3pPr>
            <a:lvl4pPr marL="0" indent="0">
              <a:spcBef>
                <a:spcPts val="0"/>
              </a:spcBef>
              <a:buNone/>
              <a:defRPr sz="1722"/>
            </a:lvl4pPr>
            <a:lvl5pPr marL="0" indent="0">
              <a:spcBef>
                <a:spcPts val="0"/>
              </a:spcBef>
              <a:buNone/>
              <a:defRPr sz="1722"/>
            </a:lvl5pPr>
            <a:lvl6pPr marL="0" indent="0">
              <a:spcBef>
                <a:spcPts val="0"/>
              </a:spcBef>
              <a:buNone/>
              <a:defRPr sz="1722"/>
            </a:lvl6pPr>
            <a:lvl7pPr marL="0" indent="0">
              <a:spcBef>
                <a:spcPts val="0"/>
              </a:spcBef>
              <a:buNone/>
              <a:defRPr sz="1722"/>
            </a:lvl7pPr>
            <a:lvl8pPr marL="0" indent="0">
              <a:spcBef>
                <a:spcPts val="0"/>
              </a:spcBef>
              <a:buNone/>
              <a:defRPr sz="1722"/>
            </a:lvl8pPr>
            <a:lvl9pPr marL="0" indent="0">
              <a:spcBef>
                <a:spcPts val="0"/>
              </a:spcBef>
              <a:buNone/>
              <a:defRPr sz="17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6303265" y="2286001"/>
            <a:ext cx="5279136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627004" tIns="627004" rIns="627004" bIns="313502"/>
          <a:lstStyle>
            <a:lvl1pPr>
              <a:defRPr sz="1722"/>
            </a:lvl1pPr>
            <a:lvl2pPr>
              <a:defRPr sz="1528"/>
            </a:lvl2pPr>
            <a:lvl3pPr>
              <a:defRPr sz="1333"/>
            </a:lvl3pPr>
            <a:lvl4pPr>
              <a:defRPr sz="1139"/>
            </a:lvl4pPr>
            <a:lvl5pPr>
              <a:defRPr sz="1139"/>
            </a:lvl5pPr>
            <a:lvl6pPr>
              <a:defRPr sz="1139"/>
            </a:lvl6pPr>
            <a:lvl7pPr>
              <a:defRPr sz="1139"/>
            </a:lvl7pPr>
            <a:lvl8pPr>
              <a:defRPr sz="1139"/>
            </a:lvl8pPr>
            <a:lvl9pPr>
              <a:defRPr sz="11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303265" y="1524001"/>
            <a:ext cx="5279136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313502" tIns="313502" rIns="313502" bIns="313502" anchor="ctr"/>
          <a:lstStyle>
            <a:lvl1pPr marL="0" indent="0" algn="ctr">
              <a:spcBef>
                <a:spcPts val="0"/>
              </a:spcBef>
              <a:buNone/>
              <a:defRPr sz="1916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722"/>
            </a:lvl2pPr>
            <a:lvl3pPr marL="0" indent="0">
              <a:spcBef>
                <a:spcPts val="0"/>
              </a:spcBef>
              <a:buNone/>
              <a:defRPr sz="1722"/>
            </a:lvl3pPr>
            <a:lvl4pPr marL="0" indent="0">
              <a:spcBef>
                <a:spcPts val="0"/>
              </a:spcBef>
              <a:buNone/>
              <a:defRPr sz="1722"/>
            </a:lvl4pPr>
            <a:lvl5pPr marL="0" indent="0">
              <a:spcBef>
                <a:spcPts val="0"/>
              </a:spcBef>
              <a:buNone/>
              <a:defRPr sz="1722"/>
            </a:lvl5pPr>
            <a:lvl6pPr marL="0" indent="0">
              <a:spcBef>
                <a:spcPts val="0"/>
              </a:spcBef>
              <a:buNone/>
              <a:defRPr sz="1722"/>
            </a:lvl6pPr>
            <a:lvl7pPr marL="0" indent="0">
              <a:spcBef>
                <a:spcPts val="0"/>
              </a:spcBef>
              <a:buNone/>
              <a:defRPr sz="1722"/>
            </a:lvl7pPr>
            <a:lvl8pPr marL="0" indent="0">
              <a:spcBef>
                <a:spcPts val="0"/>
              </a:spcBef>
              <a:buNone/>
              <a:defRPr sz="1722"/>
            </a:lvl8pPr>
            <a:lvl9pPr marL="0" indent="0">
              <a:spcBef>
                <a:spcPts val="0"/>
              </a:spcBef>
              <a:buNone/>
              <a:defRPr sz="17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8972987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Topic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2286001"/>
            <a:ext cx="347472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627004" tIns="627004" rIns="627004" bIns="313502"/>
          <a:lstStyle>
            <a:lvl1pPr>
              <a:defRPr sz="1722"/>
            </a:lvl1pPr>
            <a:lvl2pPr>
              <a:defRPr sz="1528"/>
            </a:lvl2pPr>
            <a:lvl3pPr>
              <a:defRPr sz="1333"/>
            </a:lvl3pPr>
            <a:lvl4pPr>
              <a:defRPr sz="1139"/>
            </a:lvl4pPr>
            <a:lvl5pPr>
              <a:defRPr sz="1139"/>
            </a:lvl5pPr>
            <a:lvl6pPr>
              <a:defRPr sz="1139"/>
            </a:lvl6pPr>
            <a:lvl7pPr>
              <a:defRPr sz="1139"/>
            </a:lvl7pPr>
            <a:lvl8pPr>
              <a:defRPr sz="1139"/>
            </a:lvl8pPr>
            <a:lvl9pPr>
              <a:defRPr sz="11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5484-7E11-4D63-A351-63239B5F8E44}" type="datetime1">
              <a:rPr lang="en-US" smtClean="0"/>
              <a:t>10/18/2021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09601" y="1524001"/>
            <a:ext cx="347472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313502" tIns="313502" rIns="313502" bIns="313502" anchor="ctr"/>
          <a:lstStyle>
            <a:lvl1pPr marL="0" indent="0" algn="ctr">
              <a:spcBef>
                <a:spcPts val="0"/>
              </a:spcBef>
              <a:buNone/>
              <a:defRPr sz="1916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722"/>
            </a:lvl2pPr>
            <a:lvl3pPr marL="0" indent="0">
              <a:spcBef>
                <a:spcPts val="0"/>
              </a:spcBef>
              <a:buNone/>
              <a:defRPr sz="1722"/>
            </a:lvl3pPr>
            <a:lvl4pPr marL="0" indent="0">
              <a:spcBef>
                <a:spcPts val="0"/>
              </a:spcBef>
              <a:buNone/>
              <a:defRPr sz="1722"/>
            </a:lvl4pPr>
            <a:lvl5pPr marL="0" indent="0">
              <a:spcBef>
                <a:spcPts val="0"/>
              </a:spcBef>
              <a:buNone/>
              <a:defRPr sz="1722"/>
            </a:lvl5pPr>
            <a:lvl6pPr marL="0" indent="0">
              <a:spcBef>
                <a:spcPts val="0"/>
              </a:spcBef>
              <a:buNone/>
              <a:defRPr sz="1722"/>
            </a:lvl6pPr>
            <a:lvl7pPr marL="0" indent="0">
              <a:spcBef>
                <a:spcPts val="0"/>
              </a:spcBef>
              <a:buNone/>
              <a:defRPr sz="1722"/>
            </a:lvl7pPr>
            <a:lvl8pPr marL="0" indent="0">
              <a:spcBef>
                <a:spcPts val="0"/>
              </a:spcBef>
              <a:buNone/>
              <a:defRPr sz="1722"/>
            </a:lvl8pPr>
            <a:lvl9pPr marL="0" indent="0">
              <a:spcBef>
                <a:spcPts val="0"/>
              </a:spcBef>
              <a:buNone/>
              <a:defRPr sz="17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4358641" y="2286001"/>
            <a:ext cx="347472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627004" tIns="627004" rIns="627004" bIns="313502"/>
          <a:lstStyle>
            <a:lvl1pPr>
              <a:defRPr sz="1722"/>
            </a:lvl1pPr>
            <a:lvl2pPr>
              <a:defRPr sz="1528"/>
            </a:lvl2pPr>
            <a:lvl3pPr>
              <a:defRPr sz="1333"/>
            </a:lvl3pPr>
            <a:lvl4pPr>
              <a:defRPr sz="1139"/>
            </a:lvl4pPr>
            <a:lvl5pPr>
              <a:defRPr sz="1139"/>
            </a:lvl5pPr>
            <a:lvl6pPr>
              <a:defRPr sz="1139"/>
            </a:lvl6pPr>
            <a:lvl7pPr>
              <a:defRPr sz="1139"/>
            </a:lvl7pPr>
            <a:lvl8pPr>
              <a:defRPr sz="1139"/>
            </a:lvl8pPr>
            <a:lvl9pPr>
              <a:defRPr sz="11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358641" y="1524001"/>
            <a:ext cx="347472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313502" tIns="313502" rIns="313502" bIns="313502" anchor="ctr"/>
          <a:lstStyle>
            <a:lvl1pPr marL="0" indent="0" algn="ctr">
              <a:spcBef>
                <a:spcPts val="0"/>
              </a:spcBef>
              <a:buNone/>
              <a:defRPr sz="1916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722"/>
            </a:lvl2pPr>
            <a:lvl3pPr marL="0" indent="0">
              <a:spcBef>
                <a:spcPts val="0"/>
              </a:spcBef>
              <a:buNone/>
              <a:defRPr sz="1722"/>
            </a:lvl3pPr>
            <a:lvl4pPr marL="0" indent="0">
              <a:spcBef>
                <a:spcPts val="0"/>
              </a:spcBef>
              <a:buNone/>
              <a:defRPr sz="1722"/>
            </a:lvl4pPr>
            <a:lvl5pPr marL="0" indent="0">
              <a:spcBef>
                <a:spcPts val="0"/>
              </a:spcBef>
              <a:buNone/>
              <a:defRPr sz="1722"/>
            </a:lvl5pPr>
            <a:lvl6pPr marL="0" indent="0">
              <a:spcBef>
                <a:spcPts val="0"/>
              </a:spcBef>
              <a:buNone/>
              <a:defRPr sz="1722"/>
            </a:lvl6pPr>
            <a:lvl7pPr marL="0" indent="0">
              <a:spcBef>
                <a:spcPts val="0"/>
              </a:spcBef>
              <a:buNone/>
              <a:defRPr sz="1722"/>
            </a:lvl7pPr>
            <a:lvl8pPr marL="0" indent="0">
              <a:spcBef>
                <a:spcPts val="0"/>
              </a:spcBef>
              <a:buNone/>
              <a:defRPr sz="1722"/>
            </a:lvl8pPr>
            <a:lvl9pPr marL="0" indent="0">
              <a:spcBef>
                <a:spcPts val="0"/>
              </a:spcBef>
              <a:buNone/>
              <a:defRPr sz="17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7"/>
          </p:nvPr>
        </p:nvSpPr>
        <p:spPr>
          <a:xfrm>
            <a:off x="8107681" y="2286001"/>
            <a:ext cx="347472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627004" tIns="627004" rIns="627004" bIns="313502"/>
          <a:lstStyle>
            <a:lvl1pPr>
              <a:defRPr sz="1722"/>
            </a:lvl1pPr>
            <a:lvl2pPr>
              <a:defRPr sz="1528"/>
            </a:lvl2pPr>
            <a:lvl3pPr>
              <a:defRPr sz="1333"/>
            </a:lvl3pPr>
            <a:lvl4pPr>
              <a:defRPr sz="1139"/>
            </a:lvl4pPr>
            <a:lvl5pPr>
              <a:defRPr sz="1139"/>
            </a:lvl5pPr>
            <a:lvl6pPr>
              <a:defRPr sz="1139"/>
            </a:lvl6pPr>
            <a:lvl7pPr>
              <a:defRPr sz="1139"/>
            </a:lvl7pPr>
            <a:lvl8pPr>
              <a:defRPr sz="1139"/>
            </a:lvl8pPr>
            <a:lvl9pPr>
              <a:defRPr sz="11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8107681" y="1524001"/>
            <a:ext cx="347472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313502" tIns="313502" rIns="313502" bIns="313502" anchor="ctr"/>
          <a:lstStyle>
            <a:lvl1pPr marL="0" indent="0" algn="ctr">
              <a:spcBef>
                <a:spcPts val="0"/>
              </a:spcBef>
              <a:buNone/>
              <a:defRPr sz="1916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722"/>
            </a:lvl2pPr>
            <a:lvl3pPr marL="0" indent="0">
              <a:spcBef>
                <a:spcPts val="0"/>
              </a:spcBef>
              <a:buNone/>
              <a:defRPr sz="1722"/>
            </a:lvl3pPr>
            <a:lvl4pPr marL="0" indent="0">
              <a:spcBef>
                <a:spcPts val="0"/>
              </a:spcBef>
              <a:buNone/>
              <a:defRPr sz="1722"/>
            </a:lvl4pPr>
            <a:lvl5pPr marL="0" indent="0">
              <a:spcBef>
                <a:spcPts val="0"/>
              </a:spcBef>
              <a:buNone/>
              <a:defRPr sz="1722"/>
            </a:lvl5pPr>
            <a:lvl6pPr marL="0" indent="0">
              <a:spcBef>
                <a:spcPts val="0"/>
              </a:spcBef>
              <a:buNone/>
              <a:defRPr sz="1722"/>
            </a:lvl6pPr>
            <a:lvl7pPr marL="0" indent="0">
              <a:spcBef>
                <a:spcPts val="0"/>
              </a:spcBef>
              <a:buNone/>
              <a:defRPr sz="1722"/>
            </a:lvl7pPr>
            <a:lvl8pPr marL="0" indent="0">
              <a:spcBef>
                <a:spcPts val="0"/>
              </a:spcBef>
              <a:buNone/>
              <a:defRPr sz="1722"/>
            </a:lvl8pPr>
            <a:lvl9pPr marL="0" indent="0">
              <a:spcBef>
                <a:spcPts val="0"/>
              </a:spcBef>
              <a:buNone/>
              <a:defRPr sz="17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4810732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E316-D260-4BDE-88B9-20773EC4FEB1}" type="datetime1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92383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466437"/>
            <a:ext cx="10972800" cy="6765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193251" y="6537325"/>
            <a:ext cx="812800" cy="168275"/>
          </a:xfrm>
        </p:spPr>
        <p:txBody>
          <a:bodyPr/>
          <a:lstStyle/>
          <a:p>
            <a:fld id="{23608FE0-1878-4473-BC7A-8428856A701C}" type="datetime1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537326"/>
            <a:ext cx="4064000" cy="16459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Author’s Last Name, Conference Name, Year, Presentation #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52200" y="6537325"/>
            <a:ext cx="330200" cy="168275"/>
          </a:xfrm>
        </p:spPr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8526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675" userDrawn="1">
          <p15:clr>
            <a:srgbClr val="FBAE40"/>
          </p15:clr>
        </p15:guide>
        <p15:guide id="2" pos="80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0518849" y="0"/>
            <a:ext cx="103145" cy="6172200"/>
            <a:chOff x="7889136" y="0"/>
            <a:chExt cx="77359" cy="6172200"/>
          </a:xfrm>
        </p:grpSpPr>
        <p:sp>
          <p:nvSpPr>
            <p:cNvPr id="11" name="Rectangle 10"/>
            <p:cNvSpPr/>
            <p:nvPr/>
          </p:nvSpPr>
          <p:spPr>
            <a:xfrm rot="5400000">
              <a:off x="4835040" y="3054097"/>
              <a:ext cx="6172199" cy="64007"/>
            </a:xfrm>
            <a:prstGeom prst="rect">
              <a:avLst/>
            </a:prstGeom>
            <a:solidFill>
              <a:srgbClr val="9695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22"/>
            </a:p>
          </p:txBody>
        </p:sp>
        <p:sp>
          <p:nvSpPr>
            <p:cNvPr id="12" name="Rectangle 11"/>
            <p:cNvSpPr/>
            <p:nvPr/>
          </p:nvSpPr>
          <p:spPr>
            <a:xfrm rot="5400000">
              <a:off x="7692545" y="196597"/>
              <a:ext cx="457200" cy="64007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22"/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400000">
              <a:off x="7927818" y="418523"/>
              <a:ext cx="0" cy="77354"/>
            </a:xfrm>
            <a:prstGeom prst="line">
              <a:avLst/>
            </a:prstGeom>
            <a:ln w="28575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3"/>
            <p:cNvGrpSpPr/>
            <p:nvPr/>
          </p:nvGrpSpPr>
          <p:grpSpPr>
            <a:xfrm rot="5400000">
              <a:off x="7699218" y="189923"/>
              <a:ext cx="457200" cy="77354"/>
              <a:chOff x="0" y="139700"/>
              <a:chExt cx="457200" cy="77354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153047"/>
                <a:ext cx="457200" cy="64007"/>
              </a:xfrm>
              <a:prstGeom prst="rect">
                <a:avLst/>
              </a:prstGeom>
              <a:solidFill>
                <a:srgbClr val="CC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22"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457200" y="139700"/>
                <a:ext cx="0" cy="77354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68000" y="457202"/>
            <a:ext cx="914400" cy="57149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457202"/>
            <a:ext cx="9550400" cy="571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F88C-E557-4E28-AF44-DBD14F4C6F01}" type="datetime1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101912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udy Name,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609601" y="154546"/>
            <a:ext cx="109728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528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722"/>
            </a:lvl2pPr>
            <a:lvl3pPr marL="0" indent="0">
              <a:spcBef>
                <a:spcPts val="0"/>
              </a:spcBef>
              <a:buNone/>
              <a:defRPr sz="1722"/>
            </a:lvl3pPr>
            <a:lvl4pPr marL="0" indent="0">
              <a:spcBef>
                <a:spcPts val="0"/>
              </a:spcBef>
              <a:buNone/>
              <a:defRPr sz="1722"/>
            </a:lvl4pPr>
            <a:lvl5pPr marL="0" indent="0">
              <a:spcBef>
                <a:spcPts val="0"/>
              </a:spcBef>
              <a:buNone/>
              <a:defRPr sz="1722"/>
            </a:lvl5pPr>
            <a:lvl6pPr marL="0" indent="0">
              <a:spcBef>
                <a:spcPts val="0"/>
              </a:spcBef>
              <a:buNone/>
              <a:defRPr sz="1722"/>
            </a:lvl6pPr>
            <a:lvl7pPr marL="0" indent="0">
              <a:spcBef>
                <a:spcPts val="0"/>
              </a:spcBef>
              <a:buNone/>
              <a:defRPr sz="1722"/>
            </a:lvl7pPr>
            <a:lvl8pPr marL="0" indent="0">
              <a:spcBef>
                <a:spcPts val="0"/>
              </a:spcBef>
              <a:buNone/>
              <a:defRPr sz="1722"/>
            </a:lvl8pPr>
            <a:lvl9pPr marL="0" indent="0">
              <a:spcBef>
                <a:spcPts val="0"/>
              </a:spcBef>
              <a:buNone/>
              <a:defRPr sz="17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828800"/>
            <a:ext cx="109728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1" y="1371601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288561F-BBCB-41E7-B316-FB32C8044A95}" type="datetime1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37923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udy Name,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3BC98-87B0-4CBB-BA11-94DE24705C0C}" type="datetime1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1" y="154546"/>
            <a:ext cx="109728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528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722"/>
            </a:lvl2pPr>
            <a:lvl3pPr marL="0" indent="0">
              <a:spcBef>
                <a:spcPts val="0"/>
              </a:spcBef>
              <a:buNone/>
              <a:defRPr sz="1722"/>
            </a:lvl3pPr>
            <a:lvl4pPr marL="0" indent="0">
              <a:spcBef>
                <a:spcPts val="0"/>
              </a:spcBef>
              <a:buNone/>
              <a:defRPr sz="1722"/>
            </a:lvl4pPr>
            <a:lvl5pPr marL="0" indent="0">
              <a:spcBef>
                <a:spcPts val="0"/>
              </a:spcBef>
              <a:buNone/>
              <a:defRPr sz="1722"/>
            </a:lvl5pPr>
            <a:lvl6pPr marL="0" indent="0">
              <a:spcBef>
                <a:spcPts val="0"/>
              </a:spcBef>
              <a:buNone/>
              <a:defRPr sz="1722"/>
            </a:lvl6pPr>
            <a:lvl7pPr marL="0" indent="0">
              <a:spcBef>
                <a:spcPts val="0"/>
              </a:spcBef>
              <a:buNone/>
              <a:defRPr sz="1722"/>
            </a:lvl7pPr>
            <a:lvl8pPr marL="0" indent="0">
              <a:spcBef>
                <a:spcPts val="0"/>
              </a:spcBef>
              <a:buNone/>
              <a:defRPr sz="1722"/>
            </a:lvl8pPr>
            <a:lvl9pPr marL="0" indent="0">
              <a:spcBef>
                <a:spcPts val="0"/>
              </a:spcBef>
              <a:buNone/>
              <a:defRPr sz="17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1930606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828800"/>
            <a:ext cx="109728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1" y="1371601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8FE62AC-C72D-43DF-9B97-4A42A6E3CBBA}" type="datetime1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04162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udy Name,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609601" y="154546"/>
            <a:ext cx="109728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528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722"/>
            </a:lvl2pPr>
            <a:lvl3pPr marL="0" indent="0">
              <a:spcBef>
                <a:spcPts val="0"/>
              </a:spcBef>
              <a:buNone/>
              <a:defRPr sz="1722"/>
            </a:lvl3pPr>
            <a:lvl4pPr marL="0" indent="0">
              <a:spcBef>
                <a:spcPts val="0"/>
              </a:spcBef>
              <a:buNone/>
              <a:defRPr sz="1722"/>
            </a:lvl4pPr>
            <a:lvl5pPr marL="0" indent="0">
              <a:spcBef>
                <a:spcPts val="0"/>
              </a:spcBef>
              <a:buNone/>
              <a:defRPr sz="1722"/>
            </a:lvl5pPr>
            <a:lvl6pPr marL="0" indent="0">
              <a:spcBef>
                <a:spcPts val="0"/>
              </a:spcBef>
              <a:buNone/>
              <a:defRPr sz="1722"/>
            </a:lvl6pPr>
            <a:lvl7pPr marL="0" indent="0">
              <a:spcBef>
                <a:spcPts val="0"/>
              </a:spcBef>
              <a:buNone/>
              <a:defRPr sz="1722"/>
            </a:lvl7pPr>
            <a:lvl8pPr marL="0" indent="0">
              <a:spcBef>
                <a:spcPts val="0"/>
              </a:spcBef>
              <a:buNone/>
              <a:defRPr sz="1722"/>
            </a:lvl8pPr>
            <a:lvl9pPr marL="0" indent="0">
              <a:spcBef>
                <a:spcPts val="0"/>
              </a:spcBef>
              <a:buNone/>
              <a:defRPr sz="17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828800"/>
            <a:ext cx="109728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1" y="1371601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1916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288561F-BBCB-41E7-B316-FB32C8044A95}" type="datetime1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37923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 flipH="1">
            <a:off x="1" y="3877575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67" tIns="43533" rIns="87067" bIns="43533" rtlCol="0" anchor="ctr"/>
          <a:lstStyle/>
          <a:p>
            <a:pPr algn="ctr"/>
            <a:endParaRPr lang="en-US" sz="1722"/>
          </a:p>
        </p:txBody>
      </p:sp>
      <p:sp>
        <p:nvSpPr>
          <p:cNvPr id="17" name="Rectangle 16"/>
          <p:cNvSpPr/>
          <p:nvPr/>
        </p:nvSpPr>
        <p:spPr>
          <a:xfrm flipH="1">
            <a:off x="1727201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67" tIns="43533" rIns="87067" bIns="43533" rtlCol="0" anchor="ctr"/>
          <a:lstStyle/>
          <a:p>
            <a:pPr algn="ctr"/>
            <a:endParaRPr lang="en-US" sz="1722"/>
          </a:p>
        </p:txBody>
      </p:sp>
      <p:sp>
        <p:nvSpPr>
          <p:cNvPr id="18" name="Rectangle 17"/>
          <p:cNvSpPr/>
          <p:nvPr/>
        </p:nvSpPr>
        <p:spPr>
          <a:xfrm flipH="1">
            <a:off x="-3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67" tIns="43533" rIns="87067" bIns="43533" rtlCol="0" anchor="ctr"/>
          <a:lstStyle/>
          <a:p>
            <a:pPr algn="ctr"/>
            <a:endParaRPr lang="en-US" sz="1722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5694" y="2057401"/>
            <a:ext cx="8749108" cy="1371600"/>
          </a:xfrm>
        </p:spPr>
        <p:txBody>
          <a:bodyPr anchor="b"/>
          <a:lstStyle>
            <a:lvl1pPr algn="l">
              <a:defRPr sz="3055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8151" y="4106174"/>
            <a:ext cx="8756648" cy="990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916">
                <a:solidFill>
                  <a:schemeClr val="tx1"/>
                </a:solidFill>
              </a:defRPr>
            </a:lvl1pPr>
            <a:lvl2pPr marL="0" indent="0">
              <a:buNone/>
              <a:defRPr sz="1916">
                <a:solidFill>
                  <a:schemeClr val="accent4"/>
                </a:solidFill>
              </a:defRPr>
            </a:lvl2pPr>
            <a:lvl3pPr marL="0" indent="0">
              <a:buNone/>
              <a:defRPr sz="1916">
                <a:solidFill>
                  <a:schemeClr val="accent4"/>
                </a:solidFill>
              </a:defRPr>
            </a:lvl3pPr>
            <a:lvl4pPr marL="0" indent="0">
              <a:buNone/>
              <a:defRPr sz="1916">
                <a:solidFill>
                  <a:schemeClr val="accent4"/>
                </a:solidFill>
              </a:defRPr>
            </a:lvl4pPr>
            <a:lvl5pPr marL="0" indent="0">
              <a:buNone/>
              <a:defRPr sz="1916">
                <a:solidFill>
                  <a:schemeClr val="accent4"/>
                </a:solidFill>
              </a:defRPr>
            </a:lvl5pPr>
            <a:lvl6pPr marL="0" indent="0">
              <a:buNone/>
              <a:defRPr sz="1916">
                <a:solidFill>
                  <a:schemeClr val="accent4"/>
                </a:solidFill>
              </a:defRPr>
            </a:lvl6pPr>
            <a:lvl7pPr marL="0" indent="0">
              <a:buNone/>
              <a:defRPr sz="1916">
                <a:solidFill>
                  <a:schemeClr val="accent4"/>
                </a:solidFill>
              </a:defRPr>
            </a:lvl7pPr>
            <a:lvl8pPr marL="0" indent="0">
              <a:buNone/>
              <a:defRPr sz="1916">
                <a:solidFill>
                  <a:schemeClr val="accent4"/>
                </a:solidFill>
              </a:defRPr>
            </a:lvl8pPr>
            <a:lvl9pPr marL="0" indent="0">
              <a:buNone/>
              <a:defRPr sz="1916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 flipH="1">
            <a:off x="1" y="3877575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67" tIns="43533" rIns="87067" bIns="43533" rtlCol="0" anchor="ctr"/>
          <a:lstStyle/>
          <a:p>
            <a:pPr algn="ctr"/>
            <a:endParaRPr lang="en-US" sz="1722"/>
          </a:p>
        </p:txBody>
      </p:sp>
      <p:sp>
        <p:nvSpPr>
          <p:cNvPr id="8" name="Rectangle 7"/>
          <p:cNvSpPr/>
          <p:nvPr userDrawn="1"/>
        </p:nvSpPr>
        <p:spPr>
          <a:xfrm flipH="1">
            <a:off x="1727201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67" tIns="43533" rIns="87067" bIns="43533" rtlCol="0" anchor="ctr"/>
          <a:lstStyle/>
          <a:p>
            <a:pPr algn="ctr"/>
            <a:endParaRPr lang="en-US" sz="1722"/>
          </a:p>
        </p:txBody>
      </p:sp>
      <p:sp>
        <p:nvSpPr>
          <p:cNvPr id="9" name="Rectangle 8"/>
          <p:cNvSpPr/>
          <p:nvPr userDrawn="1"/>
        </p:nvSpPr>
        <p:spPr>
          <a:xfrm flipH="1">
            <a:off x="-3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67" tIns="43533" rIns="87067" bIns="43533" rtlCol="0" anchor="ctr"/>
          <a:lstStyle/>
          <a:p>
            <a:pPr algn="ctr"/>
            <a:endParaRPr lang="en-US" sz="1722"/>
          </a:p>
        </p:txBody>
      </p:sp>
    </p:spTree>
    <p:extLst>
      <p:ext uri="{BB962C8B-B14F-4D97-AF65-F5344CB8AC3E}">
        <p14:creationId xmlns:p14="http://schemas.microsoft.com/office/powerpoint/2010/main" val="889196574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with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 flipH="1">
            <a:off x="1" y="3877575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67" tIns="43533" rIns="87067" bIns="43533" rtlCol="0" anchor="ctr"/>
          <a:lstStyle/>
          <a:p>
            <a:pPr algn="ctr"/>
            <a:endParaRPr lang="en-US" sz="1722"/>
          </a:p>
        </p:txBody>
      </p:sp>
      <p:sp>
        <p:nvSpPr>
          <p:cNvPr id="17" name="Rectangle 16"/>
          <p:cNvSpPr/>
          <p:nvPr/>
        </p:nvSpPr>
        <p:spPr>
          <a:xfrm flipH="1">
            <a:off x="1727201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67" tIns="43533" rIns="87067" bIns="43533" rtlCol="0" anchor="ctr"/>
          <a:lstStyle/>
          <a:p>
            <a:pPr algn="ctr"/>
            <a:endParaRPr lang="en-US" sz="1722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15694" y="2514600"/>
            <a:ext cx="8749108" cy="914400"/>
          </a:xfrm>
        </p:spPr>
        <p:txBody>
          <a:bodyPr anchor="b"/>
          <a:lstStyle>
            <a:lvl1pPr algn="l">
              <a:defRPr sz="3055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8151" y="4106174"/>
            <a:ext cx="8756648" cy="990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916">
                <a:solidFill>
                  <a:schemeClr val="tx1"/>
                </a:solidFill>
              </a:defRPr>
            </a:lvl1pPr>
            <a:lvl2pPr marL="0" indent="0">
              <a:buNone/>
              <a:defRPr sz="1916">
                <a:solidFill>
                  <a:schemeClr val="accent4"/>
                </a:solidFill>
              </a:defRPr>
            </a:lvl2pPr>
            <a:lvl3pPr marL="0" indent="0">
              <a:buNone/>
              <a:defRPr sz="1916">
                <a:solidFill>
                  <a:schemeClr val="accent4"/>
                </a:solidFill>
              </a:defRPr>
            </a:lvl3pPr>
            <a:lvl4pPr marL="0" indent="0">
              <a:buNone/>
              <a:defRPr sz="1916">
                <a:solidFill>
                  <a:schemeClr val="accent4"/>
                </a:solidFill>
              </a:defRPr>
            </a:lvl4pPr>
            <a:lvl5pPr marL="0" indent="0">
              <a:buNone/>
              <a:defRPr sz="1916">
                <a:solidFill>
                  <a:schemeClr val="accent4"/>
                </a:solidFill>
              </a:defRPr>
            </a:lvl5pPr>
            <a:lvl6pPr marL="0" indent="0">
              <a:buNone/>
              <a:defRPr sz="1916">
                <a:solidFill>
                  <a:schemeClr val="accent4"/>
                </a:solidFill>
              </a:defRPr>
            </a:lvl6pPr>
            <a:lvl7pPr marL="0" indent="0">
              <a:buNone/>
              <a:defRPr sz="1916">
                <a:solidFill>
                  <a:schemeClr val="accent4"/>
                </a:solidFill>
              </a:defRPr>
            </a:lvl7pPr>
            <a:lvl8pPr marL="0" indent="0">
              <a:buNone/>
              <a:defRPr sz="1916">
                <a:solidFill>
                  <a:schemeClr val="accent4"/>
                </a:solidFill>
              </a:defRPr>
            </a:lvl8pPr>
            <a:lvl9pPr marL="0" indent="0">
              <a:buNone/>
              <a:defRPr sz="1916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727201" y="1752601"/>
            <a:ext cx="8737600" cy="6858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722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722"/>
            </a:lvl2pPr>
            <a:lvl3pPr marL="0" indent="0">
              <a:spcBef>
                <a:spcPts val="0"/>
              </a:spcBef>
              <a:buNone/>
              <a:defRPr sz="1722"/>
            </a:lvl3pPr>
            <a:lvl4pPr marL="0" indent="0">
              <a:spcBef>
                <a:spcPts val="0"/>
              </a:spcBef>
              <a:buNone/>
              <a:defRPr sz="1722"/>
            </a:lvl4pPr>
            <a:lvl5pPr marL="0" indent="0">
              <a:spcBef>
                <a:spcPts val="0"/>
              </a:spcBef>
              <a:buNone/>
              <a:defRPr sz="1722"/>
            </a:lvl5pPr>
            <a:lvl6pPr marL="0" indent="0">
              <a:spcBef>
                <a:spcPts val="0"/>
              </a:spcBef>
              <a:buNone/>
              <a:defRPr sz="1722"/>
            </a:lvl6pPr>
            <a:lvl7pPr marL="0" indent="0">
              <a:spcBef>
                <a:spcPts val="0"/>
              </a:spcBef>
              <a:buNone/>
              <a:defRPr sz="1722"/>
            </a:lvl7pPr>
            <a:lvl8pPr marL="0" indent="0">
              <a:spcBef>
                <a:spcPts val="0"/>
              </a:spcBef>
              <a:buNone/>
              <a:defRPr sz="1722"/>
            </a:lvl8pPr>
            <a:lvl9pPr marL="0" indent="0">
              <a:spcBef>
                <a:spcPts val="0"/>
              </a:spcBef>
              <a:buNone/>
              <a:defRPr sz="17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/>
          <p:cNvSpPr/>
          <p:nvPr/>
        </p:nvSpPr>
        <p:spPr>
          <a:xfrm flipH="1">
            <a:off x="-3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67" tIns="43533" rIns="87067" bIns="43533" rtlCol="0" anchor="ctr"/>
          <a:lstStyle/>
          <a:p>
            <a:pPr algn="ctr"/>
            <a:endParaRPr lang="en-US" sz="1722"/>
          </a:p>
        </p:txBody>
      </p:sp>
      <p:sp>
        <p:nvSpPr>
          <p:cNvPr id="8" name="Rectangle 7"/>
          <p:cNvSpPr/>
          <p:nvPr userDrawn="1"/>
        </p:nvSpPr>
        <p:spPr>
          <a:xfrm flipH="1">
            <a:off x="1" y="3877575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67" tIns="43533" rIns="87067" bIns="43533" rtlCol="0" anchor="ctr"/>
          <a:lstStyle/>
          <a:p>
            <a:pPr algn="ctr"/>
            <a:endParaRPr lang="en-US" sz="1722"/>
          </a:p>
        </p:txBody>
      </p:sp>
      <p:sp>
        <p:nvSpPr>
          <p:cNvPr id="10" name="Rectangle 9"/>
          <p:cNvSpPr/>
          <p:nvPr userDrawn="1"/>
        </p:nvSpPr>
        <p:spPr>
          <a:xfrm flipH="1">
            <a:off x="1727201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67" tIns="43533" rIns="87067" bIns="43533" rtlCol="0" anchor="ctr"/>
          <a:lstStyle/>
          <a:p>
            <a:pPr algn="ctr"/>
            <a:endParaRPr lang="en-US" sz="1722"/>
          </a:p>
        </p:txBody>
      </p:sp>
      <p:sp>
        <p:nvSpPr>
          <p:cNvPr id="11" name="Rectangle 10"/>
          <p:cNvSpPr/>
          <p:nvPr userDrawn="1"/>
        </p:nvSpPr>
        <p:spPr>
          <a:xfrm flipH="1">
            <a:off x="-3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67" tIns="43533" rIns="87067" bIns="43533" rtlCol="0" anchor="ctr"/>
          <a:lstStyle/>
          <a:p>
            <a:pPr algn="ctr"/>
            <a:endParaRPr lang="en-US" sz="1722"/>
          </a:p>
        </p:txBody>
      </p:sp>
    </p:spTree>
    <p:extLst>
      <p:ext uri="{BB962C8B-B14F-4D97-AF65-F5344CB8AC3E}">
        <p14:creationId xmlns:p14="http://schemas.microsoft.com/office/powerpoint/2010/main" val="3553447110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242560" cy="4648200"/>
          </a:xfrm>
        </p:spPr>
        <p:txBody>
          <a:bodyPr/>
          <a:lstStyle>
            <a:lvl1pPr>
              <a:defRPr sz="1916"/>
            </a:lvl1pPr>
            <a:lvl2pPr>
              <a:defRPr sz="1722"/>
            </a:lvl2pPr>
            <a:lvl3pPr>
              <a:defRPr sz="1528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9840" y="1524000"/>
            <a:ext cx="5242560" cy="4648200"/>
          </a:xfrm>
        </p:spPr>
        <p:txBody>
          <a:bodyPr/>
          <a:lstStyle>
            <a:lvl1pPr>
              <a:defRPr sz="1916"/>
            </a:lvl1pPr>
            <a:lvl2pPr>
              <a:defRPr sz="1722"/>
            </a:lvl2pPr>
            <a:lvl3pPr>
              <a:defRPr sz="1528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E1F0-5A5D-490C-9707-BE54EDD31F7B}" type="datetime1">
              <a:rPr lang="en-US" smtClean="0"/>
              <a:t>10/18/2021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68579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1524000"/>
            <a:ext cx="3474720" cy="4648200"/>
          </a:xfrm>
          <a:ln w="19050">
            <a:noFill/>
            <a:miter lim="800000"/>
          </a:ln>
        </p:spPr>
        <p:txBody>
          <a:bodyPr lIns="0" tIns="0" rIns="0" bIns="0"/>
          <a:lstStyle>
            <a:lvl1pPr>
              <a:defRPr sz="1722"/>
            </a:lvl1pPr>
            <a:lvl2pPr>
              <a:defRPr sz="1528"/>
            </a:lvl2pPr>
            <a:lvl3pPr>
              <a:defRPr sz="1333"/>
            </a:lvl3pPr>
            <a:lvl4pPr>
              <a:defRPr sz="1139"/>
            </a:lvl4pPr>
            <a:lvl5pPr>
              <a:defRPr sz="1139"/>
            </a:lvl5pPr>
            <a:lvl6pPr>
              <a:defRPr sz="1139"/>
            </a:lvl6pPr>
            <a:lvl7pPr>
              <a:defRPr sz="1139"/>
            </a:lvl7pPr>
            <a:lvl8pPr>
              <a:defRPr sz="1139"/>
            </a:lvl8pPr>
            <a:lvl9pPr>
              <a:defRPr sz="11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D2F21-1541-48F3-BC99-D55C1170E3E0}" type="datetime1">
              <a:rPr lang="en-US" smtClean="0"/>
              <a:t>10/18/2021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4358641" y="1524000"/>
            <a:ext cx="3474720" cy="4648200"/>
          </a:xfrm>
          <a:ln w="19050">
            <a:noFill/>
            <a:miter lim="800000"/>
          </a:ln>
        </p:spPr>
        <p:txBody>
          <a:bodyPr lIns="0" tIns="0" rIns="0" bIns="0"/>
          <a:lstStyle>
            <a:lvl1pPr>
              <a:defRPr sz="1722"/>
            </a:lvl1pPr>
            <a:lvl2pPr>
              <a:defRPr sz="1528"/>
            </a:lvl2pPr>
            <a:lvl3pPr>
              <a:defRPr sz="1333"/>
            </a:lvl3pPr>
            <a:lvl4pPr>
              <a:defRPr sz="1139"/>
            </a:lvl4pPr>
            <a:lvl5pPr>
              <a:defRPr sz="1139"/>
            </a:lvl5pPr>
            <a:lvl6pPr>
              <a:defRPr sz="1139"/>
            </a:lvl6pPr>
            <a:lvl7pPr>
              <a:defRPr sz="1139"/>
            </a:lvl7pPr>
            <a:lvl8pPr>
              <a:defRPr sz="1139"/>
            </a:lvl8pPr>
            <a:lvl9pPr>
              <a:defRPr sz="11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sz="half" idx="17"/>
          </p:nvPr>
        </p:nvSpPr>
        <p:spPr>
          <a:xfrm>
            <a:off x="8107681" y="1524000"/>
            <a:ext cx="3474720" cy="4648200"/>
          </a:xfrm>
          <a:ln w="19050">
            <a:noFill/>
            <a:miter lim="800000"/>
          </a:ln>
        </p:spPr>
        <p:txBody>
          <a:bodyPr lIns="0" tIns="0" rIns="0" bIns="0"/>
          <a:lstStyle>
            <a:lvl1pPr>
              <a:defRPr sz="1722"/>
            </a:lvl1pPr>
            <a:lvl2pPr>
              <a:defRPr sz="1528"/>
            </a:lvl2pPr>
            <a:lvl3pPr>
              <a:defRPr sz="1333"/>
            </a:lvl3pPr>
            <a:lvl4pPr>
              <a:defRPr sz="1139"/>
            </a:lvl4pPr>
            <a:lvl5pPr>
              <a:defRPr sz="1139"/>
            </a:lvl5pPr>
            <a:lvl6pPr>
              <a:defRPr sz="1139"/>
            </a:lvl6pPr>
            <a:lvl7pPr>
              <a:defRPr sz="1139"/>
            </a:lvl7pPr>
            <a:lvl8pPr>
              <a:defRPr sz="1139"/>
            </a:lvl8pPr>
            <a:lvl9pPr>
              <a:defRPr sz="11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912346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28651" y="1202528"/>
            <a:ext cx="11563349" cy="6400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67" tIns="43533" rIns="87067" bIns="43533" rtlCol="0" anchor="ctr"/>
          <a:lstStyle/>
          <a:p>
            <a:pPr algn="ctr"/>
            <a:endParaRPr lang="en-US" sz="1722"/>
          </a:p>
        </p:txBody>
      </p:sp>
      <p:sp>
        <p:nvSpPr>
          <p:cNvPr id="17" name="Rectangle 16"/>
          <p:cNvSpPr/>
          <p:nvPr/>
        </p:nvSpPr>
        <p:spPr>
          <a:xfrm>
            <a:off x="0" y="1202528"/>
            <a:ext cx="590551" cy="6400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67" tIns="43533" rIns="87067" bIns="43533" rtlCol="0" anchor="ctr"/>
          <a:lstStyle/>
          <a:p>
            <a:pPr algn="ctr"/>
            <a:endParaRPr lang="en-US" sz="1722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1" y="466437"/>
            <a:ext cx="10972800" cy="67656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24000"/>
            <a:ext cx="10972800" cy="4648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2"/>
          </p:nvPr>
        </p:nvSpPr>
        <p:spPr>
          <a:xfrm>
            <a:off x="10193251" y="6537325"/>
            <a:ext cx="812800" cy="1682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D84677D7-CD19-497B-A166-E031555359A4}" type="datetime1">
              <a:rPr lang="en-US" smtClean="0"/>
              <a:t>10/18/2021</a:t>
            </a:fld>
            <a:endParaRPr lang="en-US" dirty="0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537326"/>
            <a:ext cx="4064000" cy="16459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r>
              <a:rPr lang="en-US"/>
              <a:t>Author’s Last Name, Conference Name, Year, Presentation #</a:t>
            </a:r>
            <a:endParaRPr lang="en-US" dirty="0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52200" y="6537325"/>
            <a:ext cx="330200" cy="1682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94BD5F9E-BC76-487B-A2BC-019AD28A14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8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  <p:sldLayoutId id="2147483765" r:id="rId18"/>
    <p:sldLayoutId id="2147483766" r:id="rId19"/>
    <p:sldLayoutId id="2147483767" r:id="rId20"/>
    <p:sldLayoutId id="2147483731" r:id="rId21"/>
  </p:sldLayoutIdLst>
  <p:hf hdr="0" dt="0"/>
  <p:txStyles>
    <p:titleStyle>
      <a:lvl1pPr algn="l" defTabSz="870671" rtl="0" eaLnBrk="1" latinLnBrk="0" hangingPunct="1">
        <a:lnSpc>
          <a:spcPct val="90000"/>
        </a:lnSpc>
        <a:spcBef>
          <a:spcPct val="0"/>
        </a:spcBef>
        <a:buNone/>
        <a:defRPr sz="2277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17668" indent="-217668" algn="l" defTabSz="870671" rtl="0" eaLnBrk="1" latinLnBrk="0" hangingPunct="1">
        <a:lnSpc>
          <a:spcPct val="90000"/>
        </a:lnSpc>
        <a:spcBef>
          <a:spcPts val="1142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916" kern="1200">
          <a:solidFill>
            <a:schemeClr val="tx1"/>
          </a:solidFill>
          <a:latin typeface="+mn-lt"/>
          <a:ea typeface="+mn-ea"/>
          <a:cs typeface="+mn-cs"/>
        </a:defRPr>
      </a:lvl1pPr>
      <a:lvl2pPr marL="478869" indent="-217668" algn="l" defTabSz="870671" rtl="0" eaLnBrk="1" latinLnBrk="0" hangingPunct="1">
        <a:lnSpc>
          <a:spcPct val="90000"/>
        </a:lnSpc>
        <a:spcBef>
          <a:spcPts val="762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722" kern="1200">
          <a:solidFill>
            <a:schemeClr val="tx1"/>
          </a:solidFill>
          <a:latin typeface="+mn-lt"/>
          <a:ea typeface="+mn-ea"/>
          <a:cs typeface="+mn-cs"/>
        </a:defRPr>
      </a:lvl2pPr>
      <a:lvl3pPr marL="696537" indent="-174134" algn="l" defTabSz="870671" rtl="0" eaLnBrk="1" latinLnBrk="0" hangingPunct="1">
        <a:lnSpc>
          <a:spcPct val="90000"/>
        </a:lnSpc>
        <a:spcBef>
          <a:spcPts val="572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528" kern="1200">
          <a:solidFill>
            <a:schemeClr val="tx1"/>
          </a:solidFill>
          <a:latin typeface="+mn-lt"/>
          <a:ea typeface="+mn-ea"/>
          <a:cs typeface="+mn-cs"/>
        </a:defRPr>
      </a:lvl3pPr>
      <a:lvl4pPr marL="914204" indent="-174134" algn="l" defTabSz="870671" rtl="0" eaLnBrk="1" latinLnBrk="0" hangingPunct="1">
        <a:lnSpc>
          <a:spcPct val="90000"/>
        </a:lnSpc>
        <a:spcBef>
          <a:spcPts val="572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131872" indent="-174134" algn="l" defTabSz="870671" rtl="0" eaLnBrk="1" latinLnBrk="0" hangingPunct="1">
        <a:lnSpc>
          <a:spcPct val="90000"/>
        </a:lnSpc>
        <a:spcBef>
          <a:spcPts val="572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349540" indent="-174134" algn="l" defTabSz="870671" rtl="0" eaLnBrk="1" latinLnBrk="0" hangingPunct="1">
        <a:lnSpc>
          <a:spcPct val="90000"/>
        </a:lnSpc>
        <a:spcBef>
          <a:spcPts val="572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567208" indent="-174134" algn="l" defTabSz="870671" rtl="0" eaLnBrk="1" latinLnBrk="0" hangingPunct="1">
        <a:lnSpc>
          <a:spcPct val="90000"/>
        </a:lnSpc>
        <a:spcBef>
          <a:spcPts val="572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1784875" indent="-174134" algn="l" defTabSz="870671" rtl="0" eaLnBrk="1" latinLnBrk="0" hangingPunct="1">
        <a:lnSpc>
          <a:spcPct val="90000"/>
        </a:lnSpc>
        <a:spcBef>
          <a:spcPts val="572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002543" indent="-174134" algn="l" defTabSz="870671" rtl="0" eaLnBrk="1" latinLnBrk="0" hangingPunct="1">
        <a:lnSpc>
          <a:spcPct val="90000"/>
        </a:lnSpc>
        <a:spcBef>
          <a:spcPts val="572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70671" rtl="0" eaLnBrk="1" latinLnBrk="0" hangingPunct="1">
        <a:defRPr sz="1722" kern="1200">
          <a:solidFill>
            <a:schemeClr val="tx1"/>
          </a:solidFill>
          <a:latin typeface="+mn-lt"/>
          <a:ea typeface="+mn-ea"/>
          <a:cs typeface="+mn-cs"/>
        </a:defRPr>
      </a:lvl1pPr>
      <a:lvl2pPr marL="435335" algn="l" defTabSz="870671" rtl="0" eaLnBrk="1" latinLnBrk="0" hangingPunct="1">
        <a:defRPr sz="1722" kern="1200">
          <a:solidFill>
            <a:schemeClr val="tx1"/>
          </a:solidFill>
          <a:latin typeface="+mn-lt"/>
          <a:ea typeface="+mn-ea"/>
          <a:cs typeface="+mn-cs"/>
        </a:defRPr>
      </a:lvl2pPr>
      <a:lvl3pPr marL="870671" algn="l" defTabSz="870671" rtl="0" eaLnBrk="1" latinLnBrk="0" hangingPunct="1">
        <a:defRPr sz="1722" kern="1200">
          <a:solidFill>
            <a:schemeClr val="tx1"/>
          </a:solidFill>
          <a:latin typeface="+mn-lt"/>
          <a:ea typeface="+mn-ea"/>
          <a:cs typeface="+mn-cs"/>
        </a:defRPr>
      </a:lvl3pPr>
      <a:lvl4pPr marL="1306006" algn="l" defTabSz="870671" rtl="0" eaLnBrk="1" latinLnBrk="0" hangingPunct="1">
        <a:defRPr sz="1722" kern="1200">
          <a:solidFill>
            <a:schemeClr val="tx1"/>
          </a:solidFill>
          <a:latin typeface="+mn-lt"/>
          <a:ea typeface="+mn-ea"/>
          <a:cs typeface="+mn-cs"/>
        </a:defRPr>
      </a:lvl4pPr>
      <a:lvl5pPr marL="1741342" algn="l" defTabSz="870671" rtl="0" eaLnBrk="1" latinLnBrk="0" hangingPunct="1">
        <a:defRPr sz="1722" kern="1200">
          <a:solidFill>
            <a:schemeClr val="tx1"/>
          </a:solidFill>
          <a:latin typeface="+mn-lt"/>
          <a:ea typeface="+mn-ea"/>
          <a:cs typeface="+mn-cs"/>
        </a:defRPr>
      </a:lvl5pPr>
      <a:lvl6pPr marL="2176677" algn="l" defTabSz="870671" rtl="0" eaLnBrk="1" latinLnBrk="0" hangingPunct="1">
        <a:defRPr sz="1722" kern="1200">
          <a:solidFill>
            <a:schemeClr val="tx1"/>
          </a:solidFill>
          <a:latin typeface="+mn-lt"/>
          <a:ea typeface="+mn-ea"/>
          <a:cs typeface="+mn-cs"/>
        </a:defRPr>
      </a:lvl6pPr>
      <a:lvl7pPr marL="2612013" algn="l" defTabSz="870671" rtl="0" eaLnBrk="1" latinLnBrk="0" hangingPunct="1">
        <a:defRPr sz="1722" kern="1200">
          <a:solidFill>
            <a:schemeClr val="tx1"/>
          </a:solidFill>
          <a:latin typeface="+mn-lt"/>
          <a:ea typeface="+mn-ea"/>
          <a:cs typeface="+mn-cs"/>
        </a:defRPr>
      </a:lvl7pPr>
      <a:lvl8pPr marL="3047348" algn="l" defTabSz="870671" rtl="0" eaLnBrk="1" latinLnBrk="0" hangingPunct="1">
        <a:defRPr sz="1722" kern="1200">
          <a:solidFill>
            <a:schemeClr val="tx1"/>
          </a:solidFill>
          <a:latin typeface="+mn-lt"/>
          <a:ea typeface="+mn-ea"/>
          <a:cs typeface="+mn-cs"/>
        </a:defRPr>
      </a:lvl8pPr>
      <a:lvl9pPr marL="3482684" algn="l" defTabSz="870671" rtl="0" eaLnBrk="1" latinLnBrk="0" hangingPunct="1">
        <a:defRPr sz="172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chart" Target="../charts/chart1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chart" Target="../charts/chart4.xml"/><Relationship Id="rId4" Type="http://schemas.openxmlformats.org/officeDocument/2006/relationships/image" Target="../media/image1.png"/><Relationship Id="rId9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8445" y="1030721"/>
            <a:ext cx="2865796" cy="146304"/>
          </a:xfrm>
          <a:prstGeom prst="rect">
            <a:avLst/>
          </a:prstGeom>
          <a:solidFill>
            <a:srgbClr val="2E318A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en-US" sz="945" b="1" dirty="0">
                <a:latin typeface="+mj-lt"/>
              </a:rPr>
              <a:t>Introduction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147836" y="966278"/>
            <a:ext cx="11841480" cy="23086"/>
          </a:xfrm>
          <a:prstGeom prst="rect">
            <a:avLst/>
          </a:prstGeom>
          <a:solidFill>
            <a:srgbClr val="A21C49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2444" dirty="0"/>
          </a:p>
        </p:txBody>
      </p:sp>
      <p:sp>
        <p:nvSpPr>
          <p:cNvPr id="8" name="Rectangle 7"/>
          <p:cNvSpPr/>
          <p:nvPr/>
        </p:nvSpPr>
        <p:spPr>
          <a:xfrm>
            <a:off x="147939" y="6659358"/>
            <a:ext cx="11842763" cy="23086"/>
          </a:xfrm>
          <a:prstGeom prst="rect">
            <a:avLst/>
          </a:prstGeom>
          <a:solidFill>
            <a:srgbClr val="A21C49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1999" dirty="0"/>
          </a:p>
        </p:txBody>
      </p:sp>
      <p:sp>
        <p:nvSpPr>
          <p:cNvPr id="13" name="TextBox 12"/>
          <p:cNvSpPr txBox="1"/>
          <p:nvPr/>
        </p:nvSpPr>
        <p:spPr>
          <a:xfrm>
            <a:off x="1047350" y="152311"/>
            <a:ext cx="10069598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b="1" dirty="0">
                <a:solidFill>
                  <a:srgbClr val="00277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Characteristics, Treatment Patterns, </a:t>
            </a:r>
            <a:r>
              <a:rPr lang="en-US" sz="1600" b="1" dirty="0">
                <a:solidFill>
                  <a:srgbClr val="002774"/>
                </a:solidFill>
                <a:latin typeface="Arial" panose="020B0604020202020204" pitchFamily="34" charset="0"/>
              </a:rPr>
              <a:t>and </a:t>
            </a:r>
            <a:r>
              <a:rPr lang="en-US" sz="1600" b="1" dirty="0" err="1">
                <a:solidFill>
                  <a:srgbClr val="002774"/>
                </a:solidFill>
                <a:latin typeface="Arial" panose="020B0604020202020204" pitchFamily="34" charset="0"/>
              </a:rPr>
              <a:t>Virologic</a:t>
            </a:r>
            <a:r>
              <a:rPr lang="en-US" sz="1600" b="1" dirty="0">
                <a:solidFill>
                  <a:srgbClr val="002774"/>
                </a:solidFill>
                <a:latin typeface="Arial" panose="020B0604020202020204" pitchFamily="34" charset="0"/>
              </a:rPr>
              <a:t> Outcomes </a:t>
            </a:r>
            <a:r>
              <a:rPr lang="en-US" sz="1600" b="1" dirty="0">
                <a:solidFill>
                  <a:srgbClr val="00277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for Treatment-experienced </a:t>
            </a:r>
            <a:br>
              <a:rPr lang="en-US" sz="1600" b="1" dirty="0">
                <a:solidFill>
                  <a:srgbClr val="002774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1600" b="1" dirty="0">
                <a:solidFill>
                  <a:srgbClr val="00277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People Living with HIV Switching to MTR or STR ART since 2018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02955" y="589672"/>
            <a:ext cx="9386416" cy="17215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en-US" sz="1050" b="1" dirty="0">
                <a:latin typeface="Arial" panose="020B0604020202020204" pitchFamily="34" charset="0"/>
                <a:ea typeface="Calibri" panose="020F0502020204030204" pitchFamily="34" charset="0"/>
              </a:rPr>
              <a:t>Ben Chastek</a:t>
            </a:r>
            <a:r>
              <a:rPr lang="en-US" sz="1050" b="1" baseline="30000" dirty="0">
                <a:latin typeface="Arial" panose="020B0604020202020204" pitchFamily="34" charset="0"/>
                <a:ea typeface="Calibri" panose="020F0502020204030204" pitchFamily="34" charset="0"/>
              </a:rPr>
              <a:t>1</a:t>
            </a:r>
            <a:r>
              <a:rPr lang="en-US" sz="1050" b="1" dirty="0">
                <a:latin typeface="Arial" panose="020B0604020202020204" pitchFamily="34" charset="0"/>
                <a:ea typeface="Calibri" panose="020F0502020204030204" pitchFamily="34" charset="0"/>
              </a:rPr>
              <a:t>, Amy Anderson</a:t>
            </a:r>
            <a:r>
              <a:rPr lang="en-US" sz="1050" b="1" baseline="30000" dirty="0">
                <a:latin typeface="Arial" panose="020B0604020202020204" pitchFamily="34" charset="0"/>
                <a:ea typeface="Calibri" panose="020F0502020204030204" pitchFamily="34" charset="0"/>
              </a:rPr>
              <a:t>1</a:t>
            </a:r>
            <a:r>
              <a:rPr lang="en-US" sz="1050" b="1" dirty="0">
                <a:latin typeface="Arial" panose="020B0604020202020204" pitchFamily="34" charset="0"/>
                <a:ea typeface="Calibri" panose="020F0502020204030204" pitchFamily="34" charset="0"/>
              </a:rPr>
              <a:t>, Joshua Gruber</a:t>
            </a:r>
            <a:r>
              <a:rPr lang="en-US" sz="1050" b="1" baseline="30000" dirty="0">
                <a:latin typeface="Arial" panose="020B0604020202020204" pitchFamily="34" charset="0"/>
                <a:ea typeface="Calibri" panose="020F0502020204030204" pitchFamily="34" charset="0"/>
              </a:rPr>
              <a:t>2</a:t>
            </a:r>
            <a:r>
              <a:rPr lang="en-US" sz="1050" b="1" dirty="0">
                <a:latin typeface="Arial" panose="020B0604020202020204" pitchFamily="34" charset="0"/>
                <a:ea typeface="Calibri" panose="020F0502020204030204" pitchFamily="34" charset="0"/>
              </a:rPr>
              <a:t>, Sunil Majethia</a:t>
            </a:r>
            <a:r>
              <a:rPr lang="en-US" sz="1050" b="1" baseline="30000" dirty="0">
                <a:latin typeface="Arial" panose="020B0604020202020204" pitchFamily="34" charset="0"/>
                <a:ea typeface="Calibri" panose="020F0502020204030204" pitchFamily="34" charset="0"/>
              </a:rPr>
              <a:t>2</a:t>
            </a:r>
            <a:r>
              <a:rPr lang="en-US" sz="1050" b="1" dirty="0">
                <a:latin typeface="Arial" panose="020B0604020202020204" pitchFamily="34" charset="0"/>
                <a:ea typeface="Calibri" panose="020F0502020204030204" pitchFamily="34" charset="0"/>
              </a:rPr>
              <a:t>, Woodie Zachry</a:t>
            </a:r>
            <a:r>
              <a:rPr lang="en-US" sz="1050" b="1" baseline="30000" dirty="0">
                <a:latin typeface="Arial" panose="020B0604020202020204" pitchFamily="34" charset="0"/>
                <a:ea typeface="Calibri" panose="020F0502020204030204" pitchFamily="34" charset="0"/>
              </a:rPr>
              <a:t>2</a:t>
            </a:r>
            <a:r>
              <a:rPr lang="en-US" sz="1050" b="1" dirty="0">
                <a:latin typeface="Arial" panose="020B0604020202020204" pitchFamily="34" charset="0"/>
                <a:ea typeface="Calibri" panose="020F0502020204030204" pitchFamily="34" charset="0"/>
              </a:rPr>
              <a:t>, Dylan Mezzio</a:t>
            </a:r>
            <a:r>
              <a:rPr lang="en-US" sz="1050" b="1" baseline="30000" dirty="0">
                <a:latin typeface="Arial" panose="020B0604020202020204" pitchFamily="34" charset="0"/>
                <a:ea typeface="Calibri" panose="020F0502020204030204" pitchFamily="34" charset="0"/>
              </a:rPr>
              <a:t>2</a:t>
            </a:r>
            <a:r>
              <a:rPr lang="en-US" sz="1050" b="1" dirty="0">
                <a:latin typeface="Arial" panose="020B0604020202020204" pitchFamily="34" charset="0"/>
                <a:ea typeface="Calibri" panose="020F0502020204030204" pitchFamily="34" charset="0"/>
              </a:rPr>
              <a:t>, Amy Colson</a:t>
            </a:r>
            <a:r>
              <a:rPr lang="en-US" sz="1050" b="1" baseline="30000" dirty="0">
                <a:latin typeface="Arial" panose="020B0604020202020204" pitchFamily="34" charset="0"/>
                <a:ea typeface="Calibri" panose="020F0502020204030204" pitchFamily="34" charset="0"/>
              </a:rPr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81051" y="790020"/>
            <a:ext cx="5833328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900" baseline="30000" dirty="0">
                <a:latin typeface="Arial" panose="020B0604020202020204" pitchFamily="34" charset="0"/>
                <a:ea typeface="Calibri" panose="020F0502020204030204" pitchFamily="34" charset="0"/>
              </a:rPr>
              <a:t>1</a:t>
            </a:r>
            <a:r>
              <a:rPr lang="en-US" sz="900" dirty="0">
                <a:latin typeface="Arial" panose="020B0604020202020204" pitchFamily="34" charset="0"/>
                <a:ea typeface="Calibri" panose="020F0502020204030204" pitchFamily="34" charset="0"/>
              </a:rPr>
              <a:t>Optum, Eden Prairie, MN; </a:t>
            </a:r>
            <a:r>
              <a:rPr lang="en-US" sz="900" baseline="30000" dirty="0">
                <a:latin typeface="Arial" panose="020B0604020202020204" pitchFamily="34" charset="0"/>
                <a:ea typeface="Calibri" panose="020F0502020204030204" pitchFamily="34" charset="0"/>
              </a:rPr>
              <a:t>2</a:t>
            </a:r>
            <a:r>
              <a:rPr lang="en-US" sz="900" dirty="0">
                <a:latin typeface="Arial" panose="020B0604020202020204" pitchFamily="34" charset="0"/>
                <a:ea typeface="Calibri" panose="020F0502020204030204" pitchFamily="34" charset="0"/>
              </a:rPr>
              <a:t>Gilead Sciences, Foster City, CA; </a:t>
            </a:r>
            <a:r>
              <a:rPr lang="en-US" sz="900" baseline="30000" dirty="0">
                <a:latin typeface="Arial" panose="020B0604020202020204" pitchFamily="34" charset="0"/>
                <a:ea typeface="Calibri" panose="020F0502020204030204" pitchFamily="34" charset="0"/>
              </a:rPr>
              <a:t>3</a:t>
            </a:r>
            <a:r>
              <a:rPr lang="en-US" sz="900" dirty="0">
                <a:latin typeface="Arial" panose="020B0604020202020204" pitchFamily="34" charset="0"/>
                <a:ea typeface="Calibri" panose="020F0502020204030204" pitchFamily="34" charset="0"/>
              </a:rPr>
              <a:t>Community Research Initiative (CRI), Boston, MA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48445" y="1630850"/>
            <a:ext cx="2865274" cy="149902"/>
          </a:xfrm>
          <a:prstGeom prst="rect">
            <a:avLst/>
          </a:prstGeom>
          <a:solidFill>
            <a:srgbClr val="2E318A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en-US" sz="945" b="1" dirty="0">
                <a:latin typeface="+mj-lt"/>
              </a:rPr>
              <a:t>Objective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48445" y="2136084"/>
            <a:ext cx="2863446" cy="149902"/>
          </a:xfrm>
          <a:prstGeom prst="rect">
            <a:avLst/>
          </a:prstGeom>
          <a:solidFill>
            <a:srgbClr val="2E318A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en-US" sz="945" b="1" dirty="0">
                <a:latin typeface="+mj-lt"/>
              </a:rPr>
              <a:t>Methods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203682" y="1030721"/>
            <a:ext cx="8792322" cy="146304"/>
          </a:xfrm>
          <a:prstGeom prst="rect">
            <a:avLst/>
          </a:prstGeom>
          <a:solidFill>
            <a:srgbClr val="2E318A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en-US" sz="945" b="1" dirty="0">
                <a:latin typeface="+mj-lt"/>
              </a:rPr>
              <a:t>Results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176132" y="5626050"/>
            <a:ext cx="5843806" cy="625598"/>
          </a:xfrm>
          <a:prstGeom prst="rect">
            <a:avLst/>
          </a:prstGeom>
          <a:solidFill>
            <a:srgbClr val="E5E5EC"/>
          </a:solidFill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2444" dirty="0"/>
          </a:p>
        </p:txBody>
      </p:sp>
      <p:sp>
        <p:nvSpPr>
          <p:cNvPr id="27" name="TextBox 26"/>
          <p:cNvSpPr txBox="1"/>
          <p:nvPr/>
        </p:nvSpPr>
        <p:spPr>
          <a:xfrm>
            <a:off x="6251850" y="5679086"/>
            <a:ext cx="5698843" cy="538609"/>
          </a:xfrm>
          <a:prstGeom prst="rect">
            <a:avLst/>
          </a:prstGeom>
          <a:noFill/>
        </p:spPr>
        <p:txBody>
          <a:bodyPr wrap="square" lIns="0" tIns="0" rIns="76185" bIns="0" rtlCol="0">
            <a:spAutoFit/>
          </a:bodyPr>
          <a:lstStyle/>
          <a:p>
            <a:pPr marL="177800" lvl="0" indent="-177800" defTabSz="914400">
              <a:buFont typeface="Arial" panose="020B0604020202020204" pitchFamily="34" charset="0"/>
              <a:buChar char="•"/>
              <a:defRPr/>
            </a:pPr>
            <a:r>
              <a:rPr lang="en-US" sz="700" dirty="0">
                <a:latin typeface="Arial" panose="020B0604020202020204" pitchFamily="34" charset="0"/>
                <a:ea typeface="Calibri" panose="020F0502020204030204" pitchFamily="34" charset="0"/>
              </a:rPr>
              <a:t>STR LOTs had longer durations of therapy &amp; were more likely to persist until end of observation (v. All, INSTI-, TAF-based MTR). </a:t>
            </a:r>
          </a:p>
          <a:p>
            <a:pPr marL="177800" lvl="0" indent="-177800" defTabSz="914400">
              <a:buFont typeface="Arial" panose="020B0604020202020204" pitchFamily="34" charset="0"/>
              <a:buChar char="•"/>
              <a:defRPr/>
            </a:pPr>
            <a:r>
              <a:rPr lang="en-US" sz="700" dirty="0">
                <a:latin typeface="Arial" panose="020B0604020202020204" pitchFamily="34" charset="0"/>
                <a:ea typeface="Calibri" panose="020F0502020204030204" pitchFamily="34" charset="0"/>
              </a:rPr>
              <a:t>MTR LOTs had significantly higher risk of discontinuation compared to STR LOTs (All, INSTI-, TAF-based).</a:t>
            </a:r>
          </a:p>
          <a:p>
            <a:pPr marL="177800" lvl="0" indent="-177800" defTabSz="914400">
              <a:buFont typeface="Arial" panose="020B0604020202020204" pitchFamily="34" charset="0"/>
              <a:buChar char="•"/>
              <a:defRPr/>
            </a:pPr>
            <a:r>
              <a:rPr lang="en-US" sz="700" dirty="0">
                <a:latin typeface="Arial" panose="020B0604020202020204" pitchFamily="34" charset="0"/>
                <a:ea typeface="Calibri" panose="020F0502020204030204" pitchFamily="34" charset="0"/>
              </a:rPr>
              <a:t>PLWH on B/FTC/TAF were less likely to discontinue therapy compared to other DHSS recommended INSTI-based regimens.</a:t>
            </a:r>
          </a:p>
          <a:p>
            <a:pPr marL="177800" lvl="0" indent="-177800" defTabSz="914400">
              <a:buFont typeface="Arial" panose="020B0604020202020204" pitchFamily="34" charset="0"/>
              <a:buChar char="•"/>
              <a:defRPr/>
            </a:pPr>
            <a:r>
              <a:rPr lang="en-US" sz="700" dirty="0">
                <a:latin typeface="Arial" panose="020B0604020202020204" pitchFamily="34" charset="0"/>
                <a:ea typeface="Calibri" panose="020F0502020204030204" pitchFamily="34" charset="0"/>
              </a:rPr>
              <a:t>B/FTC/TAF numerically had the lowest risk of VF; no differences in the rate of VF were found between LOTs after adjusting for covariates.</a:t>
            </a:r>
          </a:p>
          <a:p>
            <a:pPr marL="177800" lvl="0" indent="-177800" defTabSz="914400">
              <a:buFont typeface="Arial" panose="020B0604020202020204" pitchFamily="34" charset="0"/>
              <a:buChar char="•"/>
              <a:defRPr/>
            </a:pPr>
            <a:r>
              <a:rPr lang="en-US" sz="700" dirty="0">
                <a:latin typeface="Arial" panose="020B0604020202020204" pitchFamily="34" charset="0"/>
                <a:ea typeface="Calibri" panose="020F0502020204030204" pitchFamily="34" charset="0"/>
              </a:rPr>
              <a:t>B/FTC/TAF was the subsequent regimen for &gt;50% of LOTs that ended in a switch, for all of LOT types (STR, MTR, INSTI, TAF).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168347" y="6276311"/>
            <a:ext cx="5821451" cy="3323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400" b="1" dirty="0">
                <a:solidFill>
                  <a:srgbClr val="2E318A"/>
                </a:solidFill>
              </a:rPr>
              <a:t>References</a:t>
            </a:r>
            <a:r>
              <a:rPr lang="en-US" sz="400" b="1" dirty="0">
                <a:solidFill>
                  <a:schemeClr val="bg2">
                    <a:lumMod val="10000"/>
                  </a:schemeClr>
                </a:solidFill>
              </a:rPr>
              <a:t>: </a:t>
            </a:r>
            <a:r>
              <a:rPr lang="en-US" sz="400" b="1" baseline="30000" dirty="0">
                <a:solidFill>
                  <a:schemeClr val="bg2">
                    <a:lumMod val="10000"/>
                  </a:schemeClr>
                </a:solidFill>
              </a:rPr>
              <a:t>1</a:t>
            </a:r>
            <a:r>
              <a:rPr lang="en-US" sz="400" dirty="0">
                <a:solidFill>
                  <a:schemeClr val="bg2">
                    <a:lumMod val="10000"/>
                  </a:schemeClr>
                </a:solidFill>
              </a:rPr>
              <a:t>El-Sadr WM, Lundgren JD, </a:t>
            </a:r>
            <a:r>
              <a:rPr lang="en-US" sz="400" dirty="0" err="1">
                <a:solidFill>
                  <a:schemeClr val="bg2">
                    <a:lumMod val="10000"/>
                  </a:schemeClr>
                </a:solidFill>
              </a:rPr>
              <a:t>Neaton</a:t>
            </a:r>
            <a:r>
              <a:rPr lang="en-US" sz="400" dirty="0">
                <a:solidFill>
                  <a:schemeClr val="bg2">
                    <a:lumMod val="10000"/>
                  </a:schemeClr>
                </a:solidFill>
              </a:rPr>
              <a:t> JD, et al. CD4+ count-guided interruption of antiretroviral treatment. N </a:t>
            </a:r>
            <a:r>
              <a:rPr lang="en-US" sz="400" dirty="0" err="1">
                <a:solidFill>
                  <a:schemeClr val="bg2">
                    <a:lumMod val="10000"/>
                  </a:schemeClr>
                </a:solidFill>
              </a:rPr>
              <a:t>Engl</a:t>
            </a:r>
            <a:r>
              <a:rPr lang="en-US" sz="400" dirty="0">
                <a:solidFill>
                  <a:schemeClr val="bg2">
                    <a:lumMod val="10000"/>
                  </a:schemeClr>
                </a:solidFill>
              </a:rPr>
              <a:t> J Med. Nov 30 2006;355(22):2283-2296). </a:t>
            </a:r>
            <a:r>
              <a:rPr lang="en-US" sz="400" baseline="30000" dirty="0">
                <a:solidFill>
                  <a:schemeClr val="bg2">
                    <a:lumMod val="10000"/>
                  </a:schemeClr>
                </a:solidFill>
              </a:rPr>
              <a:t>2</a:t>
            </a:r>
            <a:r>
              <a:rPr lang="en-US" sz="400" dirty="0">
                <a:solidFill>
                  <a:schemeClr val="bg2">
                    <a:lumMod val="10000"/>
                  </a:schemeClr>
                </a:solidFill>
              </a:rPr>
              <a:t>Rodger AJ, </a:t>
            </a:r>
            <a:r>
              <a:rPr lang="en-US" sz="400" dirty="0" err="1">
                <a:solidFill>
                  <a:schemeClr val="bg2">
                    <a:lumMod val="10000"/>
                  </a:schemeClr>
                </a:solidFill>
              </a:rPr>
              <a:t>Cambiano</a:t>
            </a:r>
            <a:r>
              <a:rPr lang="en-US" sz="400" dirty="0">
                <a:solidFill>
                  <a:schemeClr val="bg2">
                    <a:lumMod val="10000"/>
                  </a:schemeClr>
                </a:solidFill>
              </a:rPr>
              <a:t> V, </a:t>
            </a:r>
            <a:r>
              <a:rPr lang="en-US" sz="400" dirty="0" err="1">
                <a:solidFill>
                  <a:schemeClr val="bg2">
                    <a:lumMod val="10000"/>
                  </a:schemeClr>
                </a:solidFill>
              </a:rPr>
              <a:t>Bruun</a:t>
            </a:r>
            <a:r>
              <a:rPr lang="en-US" sz="400" dirty="0">
                <a:solidFill>
                  <a:schemeClr val="bg2">
                    <a:lumMod val="10000"/>
                  </a:schemeClr>
                </a:solidFill>
              </a:rPr>
              <a:t> T, et al. Sexual Activity Without Condoms and Risk of HIV Transmission in </a:t>
            </a:r>
            <a:r>
              <a:rPr lang="en-US" sz="400" dirty="0" err="1">
                <a:solidFill>
                  <a:schemeClr val="bg2">
                    <a:lumMod val="10000"/>
                  </a:schemeClr>
                </a:solidFill>
              </a:rPr>
              <a:t>Serodifferent</a:t>
            </a:r>
            <a:r>
              <a:rPr lang="en-US" sz="400" dirty="0">
                <a:solidFill>
                  <a:schemeClr val="bg2">
                    <a:lumMod val="10000"/>
                  </a:schemeClr>
                </a:solidFill>
              </a:rPr>
              <a:t> Couples When the HIV-Positive Partner Is Using Suppressive Antiretroviral Therapy. JAMA. 2016;316(2):171-181 </a:t>
            </a:r>
            <a:r>
              <a:rPr lang="en-US" sz="400" baseline="30000" dirty="0">
                <a:solidFill>
                  <a:schemeClr val="bg2">
                    <a:lumMod val="10000"/>
                  </a:schemeClr>
                </a:solidFill>
              </a:rPr>
              <a:t>3</a:t>
            </a:r>
            <a:r>
              <a:rPr lang="de-DE" sz="400" dirty="0">
                <a:solidFill>
                  <a:schemeClr val="bg2">
                    <a:lumMod val="10000"/>
                  </a:schemeClr>
                </a:solidFill>
              </a:rPr>
              <a:t>DHHS 2021: </a:t>
            </a:r>
            <a:r>
              <a:rPr lang="en-US" sz="400" dirty="0">
                <a:solidFill>
                  <a:schemeClr val="bg2">
                    <a:lumMod val="10000"/>
                  </a:schemeClr>
                </a:solidFill>
              </a:rPr>
              <a:t>Recommended Initial Regimens for Most People with HIV: </a:t>
            </a:r>
            <a:r>
              <a:rPr lang="de-DE" sz="400" dirty="0">
                <a:solidFill>
                  <a:schemeClr val="bg2">
                    <a:lumMod val="10000"/>
                  </a:schemeClr>
                </a:solidFill>
              </a:rPr>
              <a:t>https://clinicalinfo.hiv.gov/sites/default/files/guidelines/documents/AdultandAdolescentGL.pdf. Accessed on Oct 8, 2021. </a:t>
            </a:r>
            <a:r>
              <a:rPr lang="en-US" sz="400" b="1" dirty="0">
                <a:solidFill>
                  <a:srgbClr val="2E318A"/>
                </a:solidFill>
              </a:rPr>
              <a:t>Abbreviations</a:t>
            </a:r>
            <a:r>
              <a:rPr lang="en-US" sz="400" b="1" dirty="0">
                <a:solidFill>
                  <a:schemeClr val="bg2">
                    <a:lumMod val="10000"/>
                  </a:schemeClr>
                </a:solidFill>
              </a:rPr>
              <a:t>: </a:t>
            </a:r>
            <a:r>
              <a:rPr lang="en-US" sz="400" dirty="0">
                <a:solidFill>
                  <a:schemeClr val="bg2">
                    <a:lumMod val="10000"/>
                  </a:schemeClr>
                </a:solidFill>
              </a:rPr>
              <a:t>95% confidence interval (95% CI%); antiretroviral therapy (ART); line of therapy (LOT); multiple tablet regimens (MTR); persons living with HIV (PLWH); single tablet regimen (STR); abacavir (ABC); </a:t>
            </a:r>
            <a:r>
              <a:rPr lang="en-US" sz="400" dirty="0" err="1">
                <a:solidFill>
                  <a:schemeClr val="bg2">
                    <a:lumMod val="10000"/>
                  </a:schemeClr>
                </a:solidFill>
              </a:rPr>
              <a:t>bictegravir</a:t>
            </a:r>
            <a:r>
              <a:rPr lang="en-US" sz="400" dirty="0">
                <a:solidFill>
                  <a:schemeClr val="bg2">
                    <a:lumMod val="10000"/>
                  </a:schemeClr>
                </a:solidFill>
              </a:rPr>
              <a:t> (B); cobicistat (COBI); dolutegravir (DTG); elvitegravir (EVG); emtricitabine (FTC); lamivudine (3TC); tenofovir alafenamide (TAF); tenofovir disoproxil fumarate(TDF); </a:t>
            </a:r>
            <a:r>
              <a:rPr lang="en-US" sz="400" dirty="0" err="1">
                <a:solidFill>
                  <a:schemeClr val="bg2">
                    <a:lumMod val="10000"/>
                  </a:schemeClr>
                </a:solidFill>
              </a:rPr>
              <a:t>raltegravir</a:t>
            </a:r>
            <a:r>
              <a:rPr lang="en-US" sz="400" dirty="0">
                <a:solidFill>
                  <a:schemeClr val="bg2">
                    <a:lumMod val="10000"/>
                  </a:schemeClr>
                </a:solidFill>
              </a:rPr>
              <a:t> (RAL); </a:t>
            </a:r>
            <a:r>
              <a:rPr lang="en-US" sz="400" dirty="0" err="1">
                <a:solidFill>
                  <a:schemeClr val="bg2">
                    <a:lumMod val="10000"/>
                  </a:schemeClr>
                </a:solidFill>
              </a:rPr>
              <a:t>rilpivirine</a:t>
            </a:r>
            <a:r>
              <a:rPr lang="en-US" sz="400" dirty="0">
                <a:solidFill>
                  <a:schemeClr val="bg2">
                    <a:lumMod val="10000"/>
                  </a:schemeClr>
                </a:solidFill>
              </a:rPr>
              <a:t> (RPV) </a:t>
            </a:r>
            <a:r>
              <a:rPr lang="en-US" sz="400" b="1" dirty="0">
                <a:solidFill>
                  <a:srgbClr val="2E318A"/>
                </a:solidFill>
              </a:rPr>
              <a:t>Disclosures</a:t>
            </a:r>
            <a:r>
              <a:rPr lang="en-US" sz="400" b="1" dirty="0">
                <a:solidFill>
                  <a:srgbClr val="A21C49"/>
                </a:solidFill>
              </a:rPr>
              <a:t>: </a:t>
            </a:r>
            <a:r>
              <a:rPr lang="en-US" sz="400" dirty="0"/>
              <a:t>Chastek B and Anderson A are employees of Optum; Gruber J, Majethia S, Zachry W, Mezzio D are employees of Gilead; Colson A is principal investigator for clinical trials sponsored by Gilead Sciences, </a:t>
            </a:r>
            <a:r>
              <a:rPr lang="en-US" sz="400" dirty="0" err="1"/>
              <a:t>Janseen</a:t>
            </a:r>
            <a:r>
              <a:rPr lang="en-US" sz="400" dirty="0"/>
              <a:t> &amp; </a:t>
            </a:r>
            <a:r>
              <a:rPr lang="en-US" sz="400" dirty="0" err="1"/>
              <a:t>ViiV</a:t>
            </a:r>
            <a:r>
              <a:rPr lang="en-US" sz="400" dirty="0"/>
              <a:t>/GSK Speakers Bureau member for (</a:t>
            </a:r>
            <a:r>
              <a:rPr lang="en-US" sz="400" dirty="0" err="1"/>
              <a:t>ViiV</a:t>
            </a:r>
            <a:r>
              <a:rPr lang="en-US" sz="400" dirty="0"/>
              <a:t>/GSK), and a presenter of a product specific educational / user-experience video for </a:t>
            </a:r>
            <a:r>
              <a:rPr lang="en-US" sz="400" dirty="0" err="1"/>
              <a:t>ViiV</a:t>
            </a:r>
            <a:r>
              <a:rPr lang="en-US" sz="400" dirty="0"/>
              <a:t>/GSK</a:t>
            </a:r>
            <a:endParaRPr lang="en-GB" sz="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EC11EF0-CECB-4887-959D-38BBD8A2AE77}"/>
              </a:ext>
            </a:extLst>
          </p:cNvPr>
          <p:cNvSpPr/>
          <p:nvPr/>
        </p:nvSpPr>
        <p:spPr>
          <a:xfrm>
            <a:off x="145439" y="5452744"/>
            <a:ext cx="2868988" cy="1161502"/>
          </a:xfrm>
          <a:prstGeom prst="rect">
            <a:avLst/>
          </a:prstGeom>
          <a:solidFill>
            <a:srgbClr val="F4ECDF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2444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094C65E-ED67-4486-9643-B27D2AB48DD0}"/>
              </a:ext>
            </a:extLst>
          </p:cNvPr>
          <p:cNvSpPr txBox="1"/>
          <p:nvPr/>
        </p:nvSpPr>
        <p:spPr>
          <a:xfrm>
            <a:off x="219588" y="5492608"/>
            <a:ext cx="2553317" cy="969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700" b="1" dirty="0">
                <a:solidFill>
                  <a:srgbClr val="2E31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1. Cohort Sample Size</a:t>
            </a:r>
            <a:endParaRPr lang="en-US" sz="500" b="1" dirty="0">
              <a:solidFill>
                <a:srgbClr val="2E318A"/>
              </a:solidFill>
              <a:latin typeface="Arial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64379E1-98DF-4A96-B4CF-3EAD61C9DAFA}"/>
              </a:ext>
            </a:extLst>
          </p:cNvPr>
          <p:cNvSpPr/>
          <p:nvPr/>
        </p:nvSpPr>
        <p:spPr>
          <a:xfrm>
            <a:off x="6175790" y="3838113"/>
            <a:ext cx="2812000" cy="1602483"/>
          </a:xfrm>
          <a:prstGeom prst="rect">
            <a:avLst/>
          </a:prstGeom>
          <a:solidFill>
            <a:srgbClr val="F4ECDF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endParaRPr lang="en-US" sz="2444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DD7194D-624B-4EFD-AC17-97E4FD0DCDED}"/>
              </a:ext>
            </a:extLst>
          </p:cNvPr>
          <p:cNvSpPr txBox="1"/>
          <p:nvPr/>
        </p:nvSpPr>
        <p:spPr>
          <a:xfrm>
            <a:off x="6251389" y="3881465"/>
            <a:ext cx="2780714" cy="1938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700" b="1" dirty="0">
                <a:solidFill>
                  <a:srgbClr val="2E318A"/>
                </a:solidFill>
              </a:rPr>
              <a:t>Figure 5. Adjusted HR (95% CI) of Discontinuation vs. STR; B/FTC/TAF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5A7DB65-06C2-46D7-BDD7-45EAB7D993C9}"/>
              </a:ext>
            </a:extLst>
          </p:cNvPr>
          <p:cNvSpPr/>
          <p:nvPr/>
        </p:nvSpPr>
        <p:spPr>
          <a:xfrm>
            <a:off x="6179600" y="1246855"/>
            <a:ext cx="2806550" cy="2497140"/>
          </a:xfrm>
          <a:prstGeom prst="rect">
            <a:avLst/>
          </a:prstGeom>
          <a:solidFill>
            <a:srgbClr val="F4ECDF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endParaRPr lang="en-US" sz="2444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674282F-BC6E-45A5-89D9-9BBDBA5730A6}"/>
              </a:ext>
            </a:extLst>
          </p:cNvPr>
          <p:cNvSpPr txBox="1"/>
          <p:nvPr/>
        </p:nvSpPr>
        <p:spPr>
          <a:xfrm>
            <a:off x="6225875" y="1292527"/>
            <a:ext cx="2697786" cy="969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700" b="1" dirty="0">
                <a:solidFill>
                  <a:srgbClr val="2E318A"/>
                </a:solidFill>
              </a:rPr>
              <a:t>Figure 4. </a:t>
            </a:r>
            <a:r>
              <a:rPr lang="en-US" sz="700" b="1" dirty="0">
                <a:solidFill>
                  <a:srgbClr val="2E31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Kaplan</a:t>
            </a:r>
            <a:r>
              <a:rPr lang="en-US" sz="700" b="1" dirty="0">
                <a:solidFill>
                  <a:srgbClr val="2E318A"/>
                </a:solidFill>
              </a:rPr>
              <a:t> Meier Time to Discontinuation of LOT</a:t>
            </a:r>
            <a:r>
              <a:rPr lang="en-US" sz="700" b="1" baseline="30000" dirty="0">
                <a:solidFill>
                  <a:srgbClr val="2E318A"/>
                </a:solidFill>
              </a:rPr>
              <a:t>1</a:t>
            </a:r>
            <a:r>
              <a:rPr lang="en-US" sz="700" b="1" dirty="0">
                <a:solidFill>
                  <a:srgbClr val="2E318A"/>
                </a:solidFill>
              </a:rPr>
              <a:t>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48445" y="1222632"/>
            <a:ext cx="2874913" cy="4301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11125" indent="-111125" defTabSz="914400"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</a:pPr>
            <a:r>
              <a:rPr lang="en-US" sz="600" dirty="0">
                <a:solidFill>
                  <a:prstClr val="black"/>
                </a:solidFill>
                <a:latin typeface="Arial" panose="020B0604020202020204" pitchFamily="34" charset="0"/>
              </a:rPr>
              <a:t>Discontinuation of antiretroviral therapy (ART) is associated with increased morbidity and mortality as well as increased risk of HIV transmission</a:t>
            </a:r>
            <a:r>
              <a:rPr lang="en-US" sz="600" baseline="30000" dirty="0">
                <a:solidFill>
                  <a:prstClr val="black"/>
                </a:solidFill>
                <a:latin typeface="Arial" panose="020B0604020202020204" pitchFamily="34" charset="0"/>
              </a:rPr>
              <a:t>1,2</a:t>
            </a:r>
            <a:r>
              <a:rPr lang="en-US" sz="6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</a:p>
          <a:p>
            <a:pPr marL="111125" indent="-111125" defTabSz="914400"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</a:pPr>
            <a:r>
              <a:rPr lang="en-US" sz="600" dirty="0">
                <a:solidFill>
                  <a:prstClr val="black"/>
                </a:solidFill>
                <a:latin typeface="Arial" panose="020B0604020202020204" pitchFamily="34" charset="0"/>
              </a:rPr>
              <a:t>Understanding persistence patterns of different antiretroviral regimens could assist with selection of optimal treatment for people living with HIV (PLWH).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48445" y="1813280"/>
            <a:ext cx="2855853" cy="38210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17475" indent="-117475"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</a:pPr>
            <a:r>
              <a:rPr lang="en-US" sz="600" dirty="0">
                <a:latin typeface="Arial" panose="020B0604020202020204" pitchFamily="34" charset="0"/>
                <a:ea typeface="Calibri" panose="020F0502020204030204" pitchFamily="34" charset="0"/>
              </a:rPr>
              <a:t>Describe demographic characteristics, treatment patterns and persistence as well as </a:t>
            </a:r>
            <a:r>
              <a:rPr lang="en-US" sz="600" dirty="0" err="1">
                <a:latin typeface="Arial" panose="020B0604020202020204" pitchFamily="34" charset="0"/>
                <a:ea typeface="Calibri" panose="020F0502020204030204" pitchFamily="34" charset="0"/>
              </a:rPr>
              <a:t>virologic</a:t>
            </a:r>
            <a:r>
              <a:rPr lang="en-US" sz="600" dirty="0">
                <a:latin typeface="Arial" panose="020B0604020202020204" pitchFamily="34" charset="0"/>
                <a:ea typeface="Calibri" panose="020F0502020204030204" pitchFamily="34" charset="0"/>
              </a:rPr>
              <a:t> outcomes among PLWH after switching to guideline recommended single-tablet (STR) or multi-tablet (MTR)  regimens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48445" y="2304677"/>
            <a:ext cx="2862237" cy="244161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17475" indent="-117475" defTabSz="914400"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  <a:defRPr/>
            </a:pPr>
            <a:r>
              <a:rPr lang="en-US" sz="560" dirty="0">
                <a:solidFill>
                  <a:prstClr val="black"/>
                </a:solidFill>
                <a:ea typeface="Calibri" panose="020F0502020204030204" pitchFamily="34" charset="0"/>
              </a:rPr>
              <a:t>A retrospective study was performed using commercial and Medicare Advantage claims data from </a:t>
            </a:r>
            <a:r>
              <a:rPr lang="en-US" sz="560" dirty="0" err="1">
                <a:solidFill>
                  <a:prstClr val="black"/>
                </a:solidFill>
                <a:ea typeface="Calibri" panose="020F0502020204030204" pitchFamily="34" charset="0"/>
              </a:rPr>
              <a:t>Optum</a:t>
            </a:r>
            <a:r>
              <a:rPr lang="en-US" sz="560" dirty="0">
                <a:solidFill>
                  <a:prstClr val="black"/>
                </a:solidFill>
                <a:ea typeface="Calibri" panose="020F0502020204030204" pitchFamily="34" charset="0"/>
              </a:rPr>
              <a:t> Research Database. </a:t>
            </a:r>
          </a:p>
          <a:p>
            <a:pPr marL="117475" indent="-117475" defTabSz="914400"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  <a:defRPr/>
            </a:pPr>
            <a:r>
              <a:rPr lang="en-US" sz="560" dirty="0">
                <a:solidFill>
                  <a:prstClr val="black"/>
                </a:solidFill>
                <a:ea typeface="Calibri" panose="020F0502020204030204" pitchFamily="34" charset="0"/>
              </a:rPr>
              <a:t>Lines of therapy (LOTs) were included for treatment-experienced adults who switched to guideline recommended therapies that lasted ≥30 days and started on or after 01/01/2018; individuals were followed through 03/31/2020 and could contribute multiple LOTs to analyses</a:t>
            </a:r>
          </a:p>
          <a:p>
            <a:pPr marL="117475" indent="-117475" defTabSz="914400"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  <a:defRPr/>
            </a:pPr>
            <a:r>
              <a:rPr lang="en-US" sz="560" dirty="0">
                <a:solidFill>
                  <a:prstClr val="black"/>
                </a:solidFill>
                <a:ea typeface="Calibri" panose="020F0502020204030204" pitchFamily="34" charset="0"/>
              </a:rPr>
              <a:t>Up to 14-days was allowed to fill all ART components (MTR LOTs)</a:t>
            </a:r>
          </a:p>
          <a:p>
            <a:pPr marL="117475" lvl="1" indent="-117475" defTabSz="914400"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  <a:defRPr/>
            </a:pPr>
            <a:r>
              <a:rPr lang="en-US" sz="560" dirty="0">
                <a:solidFill>
                  <a:prstClr val="black"/>
                </a:solidFill>
                <a:ea typeface="Calibri" panose="020F0502020204030204" pitchFamily="34" charset="0"/>
              </a:rPr>
              <a:t>Reasons for end of LOT included: switch to a new regimen (no gap in therapy), treatment discontinuation (gap in therapy of </a:t>
            </a:r>
            <a:r>
              <a:rPr lang="en-US" sz="560" dirty="0">
                <a:solidFill>
                  <a:prstClr val="black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≥</a:t>
            </a:r>
            <a:r>
              <a:rPr lang="en-US" sz="560" dirty="0">
                <a:solidFill>
                  <a:prstClr val="black"/>
                </a:solidFill>
                <a:ea typeface="Calibri" panose="020F0502020204030204" pitchFamily="34" charset="0"/>
              </a:rPr>
              <a:t>60 days), end of observation (study period, or disenrolled from health plan).</a:t>
            </a:r>
          </a:p>
          <a:p>
            <a:pPr marL="117475" lvl="0" indent="-117475" defTabSz="914400"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  <a:defRPr/>
            </a:pPr>
            <a:r>
              <a:rPr lang="en-US" sz="560" spc="-20" dirty="0">
                <a:solidFill>
                  <a:prstClr val="black"/>
                </a:solidFill>
                <a:ea typeface="Calibri" panose="020F0502020204030204" pitchFamily="34" charset="0"/>
              </a:rPr>
              <a:t>STR v. MTR outcomes were evaluated for All, INSTI-based, and TAF-based regimens.</a:t>
            </a:r>
          </a:p>
          <a:p>
            <a:pPr marL="117475" lvl="0" indent="-117475" defTabSz="914400"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  <a:defRPr/>
            </a:pPr>
            <a:r>
              <a:rPr lang="en-US" sz="560" dirty="0">
                <a:solidFill>
                  <a:prstClr val="black"/>
                </a:solidFill>
                <a:ea typeface="Calibri" panose="020F0502020204030204" pitchFamily="34" charset="0"/>
              </a:rPr>
              <a:t>LOT level comparisons were conducted for DHHS 2021 recommended INSTI-based regimens</a:t>
            </a:r>
            <a:r>
              <a:rPr lang="en-US" sz="560" baseline="30000" dirty="0">
                <a:solidFill>
                  <a:prstClr val="black"/>
                </a:solidFill>
                <a:ea typeface="Calibri" panose="020F0502020204030204" pitchFamily="34" charset="0"/>
              </a:rPr>
              <a:t>3</a:t>
            </a:r>
            <a:r>
              <a:rPr lang="en-US" sz="560" dirty="0">
                <a:solidFill>
                  <a:prstClr val="black"/>
                </a:solidFill>
                <a:ea typeface="Calibri" panose="020F0502020204030204" pitchFamily="34" charset="0"/>
              </a:rPr>
              <a:t> (B/FTC/TAF v. ABC/3TC/DTG, FTC/TDF+ DTG, and FTC/TAF+ DTG); DTG/3TC was not included in this analysis due to limited follow-up time within study period.</a:t>
            </a:r>
            <a:r>
              <a:rPr lang="en-US" sz="560" dirty="0">
                <a:solidFill>
                  <a:prstClr val="black"/>
                </a:solidFill>
                <a:highlight>
                  <a:srgbClr val="FFFF00"/>
                </a:highlight>
                <a:ea typeface="Calibri" panose="020F0502020204030204" pitchFamily="34" charset="0"/>
              </a:rPr>
              <a:t> </a:t>
            </a:r>
          </a:p>
          <a:p>
            <a:pPr marL="117475" lvl="0" indent="-117475" defTabSz="914400"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  <a:defRPr/>
            </a:pPr>
            <a:r>
              <a:rPr lang="en-US" sz="560" dirty="0">
                <a:solidFill>
                  <a:prstClr val="black"/>
                </a:solidFill>
                <a:ea typeface="Calibri" panose="020F0502020204030204" pitchFamily="34" charset="0"/>
              </a:rPr>
              <a:t>Baseline demographics, prior LOTs, and </a:t>
            </a:r>
            <a:r>
              <a:rPr lang="en-US" sz="560" dirty="0" err="1">
                <a:solidFill>
                  <a:prstClr val="black"/>
                </a:solidFill>
                <a:ea typeface="Calibri" panose="020F0502020204030204" pitchFamily="34" charset="0"/>
              </a:rPr>
              <a:t>virologic</a:t>
            </a:r>
            <a:r>
              <a:rPr lang="en-US" sz="560" dirty="0">
                <a:solidFill>
                  <a:prstClr val="black"/>
                </a:solidFill>
                <a:ea typeface="Calibri" panose="020F0502020204030204" pitchFamily="34" charset="0"/>
              </a:rPr>
              <a:t> data closest to LOT start (-90 to +29 days of switch) were assessed. </a:t>
            </a:r>
          </a:p>
          <a:p>
            <a:pPr marL="117475" lvl="0" indent="-117475" defTabSz="914400"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  <a:defRPr/>
            </a:pPr>
            <a:r>
              <a:rPr lang="en-US" sz="560" dirty="0">
                <a:solidFill>
                  <a:prstClr val="black"/>
                </a:solidFill>
                <a:ea typeface="Calibri" panose="020F0502020204030204" pitchFamily="34" charset="0"/>
              </a:rPr>
              <a:t>Outcomes included: LOT duration (persistence), reason for the observable end of LOT, risk of treatment discontinuation, and virologic failure (≥50 copies/mL) in LOTs with virologic suppression at LOT start (&lt;50 </a:t>
            </a:r>
            <a:r>
              <a:rPr lang="en-US" sz="560" dirty="0">
                <a:solidFill>
                  <a:srgbClr val="202124"/>
                </a:solidFill>
                <a:ea typeface="Calibri" panose="020F0502020204030204" pitchFamily="34" charset="0"/>
              </a:rPr>
              <a:t>copies/mL</a:t>
            </a:r>
            <a:r>
              <a:rPr lang="en-US" sz="560" dirty="0">
                <a:solidFill>
                  <a:prstClr val="black"/>
                </a:solidFill>
                <a:ea typeface="Calibri" panose="020F0502020204030204" pitchFamily="34" charset="0"/>
              </a:rPr>
              <a:t>).</a:t>
            </a:r>
          </a:p>
          <a:p>
            <a:pPr marL="117475" lvl="0" indent="-117475" defTabSz="914400"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  <a:defRPr/>
            </a:pPr>
            <a:r>
              <a:rPr lang="en-US" sz="560" dirty="0">
                <a:solidFill>
                  <a:prstClr val="black"/>
                </a:solidFill>
                <a:ea typeface="Calibri" panose="020F0502020204030204" pitchFamily="34" charset="0"/>
              </a:rPr>
              <a:t>Unadjusted and adjusted (baseline covariates) hazard ratios were calculated using Cox proportional hazard models to estimate risk of discontinuation and virologic failure over time.</a:t>
            </a:r>
          </a:p>
          <a:p>
            <a:pPr marL="117475" lvl="0" indent="-117475" defTabSz="914400"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  <a:defRPr/>
            </a:pPr>
            <a:r>
              <a:rPr lang="en-US" sz="560" dirty="0">
                <a:solidFill>
                  <a:prstClr val="black"/>
                </a:solidFill>
                <a:ea typeface="Calibri" panose="020F0502020204030204" pitchFamily="34" charset="0"/>
              </a:rPr>
              <a:t>Robust standard errors, with clustering at the individual level, were used to account for individuals that contributed multiple LOTs to analyses.</a:t>
            </a:r>
          </a:p>
          <a:p>
            <a:pPr marL="117475" lvl="0" indent="-117475" defTabSz="914400"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  <a:defRPr/>
            </a:pPr>
            <a:r>
              <a:rPr lang="en-US" sz="560" dirty="0">
                <a:solidFill>
                  <a:prstClr val="black"/>
                </a:solidFill>
                <a:ea typeface="Calibri" panose="020F0502020204030204" pitchFamily="34" charset="0"/>
              </a:rPr>
              <a:t>STR and B/FTC/TAF were comparators for MTR and guideline recommended INSTI regimens, respectively. 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204707" y="3230175"/>
            <a:ext cx="2786656" cy="87902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09538" indent="-109538" defTabSz="914400"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  <a:defRPr/>
            </a:pPr>
            <a:r>
              <a:rPr lang="en-US" sz="57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 significantly higher percentage of MTR LOTs ended in a switch to a new ART, while STR LOTs were more likely to persist to the end of study period (All, INSTI-, and TAF-based regimens; Figure 2)</a:t>
            </a:r>
          </a:p>
          <a:p>
            <a:pPr marL="109538" lvl="0" indent="-109538" defTabSz="914400"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  <a:defRPr/>
            </a:pPr>
            <a:r>
              <a:rPr lang="en-US" sz="57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Persistence on each regimen, expressed as mean length of continuous treatment per 100 days of observation, was higher for STR (v. MTR) and higher for B/FTC/TAF (v. other DHHS recommended INSTI-based regimens; Figure 3).</a:t>
            </a:r>
          </a:p>
          <a:p>
            <a:pPr marL="109538" lvl="0" indent="-109538" defTabSz="914400"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  <a:defRPr/>
            </a:pPr>
            <a:r>
              <a:rPr lang="en-US" sz="570" spc="-10" dirty="0">
                <a:solidFill>
                  <a:prstClr val="black"/>
                </a:solidFill>
                <a:latin typeface="Arial" panose="020B0604020202020204" pitchFamily="34" charset="0"/>
              </a:rPr>
              <a:t>Time to discontinuation of treatment was longer for B/FTC/TAF (v. INSTI-based regimens) &amp; STR (v. All, INSTI- and TAF-based MTR; Figure 4) </a:t>
            </a:r>
          </a:p>
          <a:p>
            <a:pPr marL="109538" indent="-109538" defTabSz="914400"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</a:pPr>
            <a:r>
              <a:rPr lang="en-US" sz="570" dirty="0">
                <a:solidFill>
                  <a:prstClr val="black"/>
                </a:solidFill>
                <a:latin typeface="Arial" panose="020B0604020202020204" pitchFamily="34" charset="0"/>
              </a:rPr>
              <a:t>After adjusting for baseline covariates (Figure 5) the rate of discontinuation of treatment was lower for STR LOTs relative to MTR and for B/FTC/TAF relative to other INSTI-based LOTs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64379E1-98DF-4A96-B4CF-3EAD61C9DAFA}"/>
              </a:ext>
            </a:extLst>
          </p:cNvPr>
          <p:cNvSpPr/>
          <p:nvPr/>
        </p:nvSpPr>
        <p:spPr>
          <a:xfrm>
            <a:off x="9187544" y="1818733"/>
            <a:ext cx="2817813" cy="1554527"/>
          </a:xfrm>
          <a:prstGeom prst="rect">
            <a:avLst/>
          </a:prstGeom>
          <a:solidFill>
            <a:srgbClr val="F4ECDF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2444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DD7194D-624B-4EFD-AC17-97E4FD0DCDED}"/>
              </a:ext>
            </a:extLst>
          </p:cNvPr>
          <p:cNvSpPr txBox="1"/>
          <p:nvPr/>
        </p:nvSpPr>
        <p:spPr>
          <a:xfrm>
            <a:off x="9248249" y="1855430"/>
            <a:ext cx="2751664" cy="1938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700" b="1" spc="-20" dirty="0">
                <a:solidFill>
                  <a:srgbClr val="2E31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6. Adjusted HR (95% CI) of </a:t>
            </a:r>
            <a:r>
              <a:rPr lang="en-US" sz="700" b="1" spc="-20" dirty="0" err="1">
                <a:solidFill>
                  <a:srgbClr val="2E31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Virologic</a:t>
            </a:r>
            <a:r>
              <a:rPr lang="en-US" sz="700" b="1" spc="-20" dirty="0">
                <a:solidFill>
                  <a:srgbClr val="2E31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Failure vs. STR; B/FTC/TAF (Among LOTs with Virologic Suppression at Baseline)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176723" y="5477962"/>
            <a:ext cx="5823190" cy="149902"/>
          </a:xfrm>
          <a:prstGeom prst="rect">
            <a:avLst/>
          </a:prstGeom>
          <a:solidFill>
            <a:srgbClr val="2E318A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en-US" sz="945" b="1" dirty="0">
                <a:latin typeface="+mj-lt"/>
              </a:rPr>
              <a:t>Conclusions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64379E1-98DF-4A96-B4CF-3EAD61C9DAFA}"/>
              </a:ext>
            </a:extLst>
          </p:cNvPr>
          <p:cNvSpPr/>
          <p:nvPr/>
        </p:nvSpPr>
        <p:spPr>
          <a:xfrm>
            <a:off x="9187544" y="3603840"/>
            <a:ext cx="2823668" cy="1283783"/>
          </a:xfrm>
          <a:prstGeom prst="rect">
            <a:avLst/>
          </a:prstGeom>
          <a:solidFill>
            <a:srgbClr val="F4ECDF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2444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5DD7194D-624B-4EFD-AC17-97E4FD0DCDED}"/>
              </a:ext>
            </a:extLst>
          </p:cNvPr>
          <p:cNvSpPr txBox="1"/>
          <p:nvPr/>
        </p:nvSpPr>
        <p:spPr>
          <a:xfrm>
            <a:off x="9223082" y="3642284"/>
            <a:ext cx="2780714" cy="1938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700" b="1" dirty="0">
                <a:solidFill>
                  <a:srgbClr val="2E31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 3. Subsequent Regimen Among LOTs Ending due to </a:t>
            </a:r>
            <a:r>
              <a:rPr lang="en-US" sz="700" b="1" dirty="0" err="1">
                <a:solidFill>
                  <a:srgbClr val="2E31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Switch</a:t>
            </a:r>
            <a:r>
              <a:rPr lang="en-US" sz="700" b="1" baseline="30000" dirty="0" err="1">
                <a:solidFill>
                  <a:srgbClr val="2E31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700" b="1" dirty="0">
                <a:solidFill>
                  <a:srgbClr val="2E31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301406" y="6729308"/>
            <a:ext cx="3579058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600" b="1" dirty="0"/>
              <a:t>18</a:t>
            </a:r>
            <a:r>
              <a:rPr lang="en-US" sz="600" b="1" baseline="30000" dirty="0"/>
              <a:t>th</a:t>
            </a:r>
            <a:r>
              <a:rPr lang="en-US" sz="600" b="1" dirty="0"/>
              <a:t> European AIDS Conference (EACS), October 27-30, 2021, Virtual &amp; London, United Kingdom</a:t>
            </a:r>
          </a:p>
        </p:txBody>
      </p:sp>
      <p:sp>
        <p:nvSpPr>
          <p:cNvPr id="72" name="Rectangle 71"/>
          <p:cNvSpPr/>
          <p:nvPr/>
        </p:nvSpPr>
        <p:spPr>
          <a:xfrm>
            <a:off x="154178" y="4613267"/>
            <a:ext cx="2863446" cy="149902"/>
          </a:xfrm>
          <a:prstGeom prst="rect">
            <a:avLst/>
          </a:prstGeom>
          <a:solidFill>
            <a:srgbClr val="2E318A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en-US" sz="945" b="1" dirty="0">
                <a:latin typeface="+mj-lt"/>
              </a:rPr>
              <a:t>Results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51390" y="4777133"/>
            <a:ext cx="2874913" cy="65900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17475" lvl="0" indent="-117475" defTabSz="914400"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  <a:defRPr/>
            </a:pPr>
            <a:r>
              <a:rPr lang="en-US" sz="6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 total of 9,499 LOTs were identified from 7,456 eligible treatment-experienced PLWH (n=7,263 INSTI-based; n=6584 TAF-based LOTs). (See Figure 1 for regimen specific LOTs)</a:t>
            </a:r>
          </a:p>
          <a:p>
            <a:pPr marL="117475" lvl="0" indent="-117475" defTabSz="914400"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  <a:defRPr/>
            </a:pPr>
            <a:r>
              <a:rPr lang="en-US" sz="6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STR and MTR cohorts had similar distributions of age, region and insurance type. (Table 1)</a:t>
            </a:r>
          </a:p>
          <a:p>
            <a:pPr marL="117475" lvl="0" indent="-117475" defTabSz="914400"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  <a:defRPr/>
            </a:pPr>
            <a:r>
              <a:rPr lang="en-US" sz="6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Compared to MTR, individuals on STR were more likely to be male and </a:t>
            </a:r>
            <a:r>
              <a:rPr lang="en-US" sz="6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virologically</a:t>
            </a:r>
            <a:r>
              <a:rPr lang="en-US" sz="6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suppressed at switch (among those with available data; Table 1)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F4FF373D-9052-4AED-ADE8-25F7E7AE41D8}"/>
              </a:ext>
            </a:extLst>
          </p:cNvPr>
          <p:cNvSpPr txBox="1"/>
          <p:nvPr/>
        </p:nvSpPr>
        <p:spPr>
          <a:xfrm>
            <a:off x="162952" y="6330163"/>
            <a:ext cx="277975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00" dirty="0" err="1">
                <a:latin typeface="Arial" panose="020B0604020202020204" pitchFamily="34" charset="0"/>
                <a:cs typeface="Arial" panose="020B0604020202020204" pitchFamily="34" charset="0"/>
              </a:rPr>
              <a:t>Regimens</a:t>
            </a:r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 included: INSTI: EVG/COBI/FTC/TAF, EVG/COBI/FTC/TDF, ABC/3TC/DTG, B/FTC/TAF, DTG/3TC, DTG/RPV, FTC/TDF+DTG, FTC/TAF+DTG, F/TDF+RAL, F/TAF+RAL; PI: DRV/c/r/FTC/TAF, FTC/TDF+DRV/</a:t>
            </a:r>
            <a:r>
              <a:rPr lang="en-US" sz="300" dirty="0" err="1">
                <a:latin typeface="Arial" panose="020B0604020202020204" pitchFamily="34" charset="0"/>
                <a:cs typeface="Arial" panose="020B0604020202020204" pitchFamily="34" charset="0"/>
              </a:rPr>
              <a:t>r,c</a:t>
            </a:r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, FTC/TAF+DRV/</a:t>
            </a:r>
            <a:r>
              <a:rPr lang="en-US" sz="300" dirty="0" err="1">
                <a:latin typeface="Arial" panose="020B0604020202020204" pitchFamily="34" charset="0"/>
                <a:cs typeface="Arial" panose="020B0604020202020204" pitchFamily="34" charset="0"/>
              </a:rPr>
              <a:t>r,c</a:t>
            </a:r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, FTC/TDF+ATV/</a:t>
            </a:r>
            <a:r>
              <a:rPr lang="en-US" sz="300" dirty="0" err="1">
                <a:latin typeface="Arial" panose="020B0604020202020204" pitchFamily="34" charset="0"/>
                <a:cs typeface="Arial" panose="020B0604020202020204" pitchFamily="34" charset="0"/>
              </a:rPr>
              <a:t>r,c</a:t>
            </a:r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, FTC/TAF+ATV/</a:t>
            </a:r>
            <a:r>
              <a:rPr lang="en-US" sz="300" dirty="0" err="1">
                <a:latin typeface="Arial" panose="020B0604020202020204" pitchFamily="34" charset="0"/>
                <a:cs typeface="Arial" panose="020B0604020202020204" pitchFamily="34" charset="0"/>
              </a:rPr>
              <a:t>r,c</a:t>
            </a:r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, ABC/3TC+DRV/</a:t>
            </a:r>
            <a:r>
              <a:rPr lang="en-US" sz="300" dirty="0" err="1">
                <a:latin typeface="Arial" panose="020B0604020202020204" pitchFamily="34" charset="0"/>
                <a:cs typeface="Arial" panose="020B0604020202020204" pitchFamily="34" charset="0"/>
              </a:rPr>
              <a:t>r,c</a:t>
            </a:r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; NNRTI: RPV/FTC/TAF, RPV/FTC/TDF, EFV/FTC/TDF, DTG/RPV</a:t>
            </a:r>
          </a:p>
          <a:p>
            <a:r>
              <a:rPr lang="en-US" sz="3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LOTs containing TAF and INSTI-based therapy are not mutually exclusive. Direct regimens analysis limited to DHSS guideline recommended regimens</a:t>
            </a:r>
          </a:p>
          <a:p>
            <a:r>
              <a:rPr lang="en-US" sz="300" baseline="30000" dirty="0">
                <a:latin typeface="Arial" panose="020B0604020202020204" pitchFamily="34" charset="0"/>
                <a:cs typeface="Arial" panose="020B0604020202020204" pitchFamily="34" charset="0"/>
              </a:rPr>
              <a:t>+ + </a:t>
            </a:r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DTG/3TC was not included in regimen level analysis due to limited follow up time within study period (median 150 days v. &gt;315 days for other regimens).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488377CA-FB2E-4AB4-A733-5B18FC2F0307}"/>
              </a:ext>
            </a:extLst>
          </p:cNvPr>
          <p:cNvCxnSpPr>
            <a:cxnSpLocks/>
          </p:cNvCxnSpPr>
          <p:nvPr/>
        </p:nvCxnSpPr>
        <p:spPr>
          <a:xfrm>
            <a:off x="1615799" y="5863259"/>
            <a:ext cx="2411" cy="137160"/>
          </a:xfrm>
          <a:prstGeom prst="straightConnector1">
            <a:avLst/>
          </a:prstGeom>
          <a:ln w="9525">
            <a:solidFill>
              <a:srgbClr val="0070C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D40A20EC-840B-4A18-82BF-A54FB0744124}"/>
              </a:ext>
            </a:extLst>
          </p:cNvPr>
          <p:cNvCxnSpPr>
            <a:cxnSpLocks/>
          </p:cNvCxnSpPr>
          <p:nvPr/>
        </p:nvCxnSpPr>
        <p:spPr>
          <a:xfrm>
            <a:off x="1233675" y="5860552"/>
            <a:ext cx="2411" cy="137160"/>
          </a:xfrm>
          <a:prstGeom prst="straightConnector1">
            <a:avLst/>
          </a:prstGeom>
          <a:ln w="9525">
            <a:solidFill>
              <a:srgbClr val="0070C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F92DA878-A1D3-4E1E-82B7-28C4C11E843C}"/>
              </a:ext>
            </a:extLst>
          </p:cNvPr>
          <p:cNvSpPr txBox="1"/>
          <p:nvPr/>
        </p:nvSpPr>
        <p:spPr>
          <a:xfrm>
            <a:off x="1047003" y="5817631"/>
            <a:ext cx="348662" cy="105470"/>
          </a:xfrm>
          <a:prstGeom prst="roundRect">
            <a:avLst/>
          </a:prstGeom>
          <a:ln w="952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 algn="ctr"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MTR</a:t>
            </a:r>
          </a:p>
          <a:p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(N = 1216; 13%)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D0443392-7DF9-4126-902F-58EF536CBFF1}"/>
              </a:ext>
            </a:extLst>
          </p:cNvPr>
          <p:cNvSpPr txBox="1"/>
          <p:nvPr/>
        </p:nvSpPr>
        <p:spPr>
          <a:xfrm>
            <a:off x="1443102" y="5820210"/>
            <a:ext cx="363852" cy="105470"/>
          </a:xfrm>
          <a:prstGeom prst="roundRect">
            <a:avLst/>
          </a:prstGeom>
          <a:ln w="952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 algn="ctr"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</a:p>
          <a:p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(N = 8283; 87%)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47CD5EA-A723-4E43-A4D1-DEEEC083289B}"/>
              </a:ext>
            </a:extLst>
          </p:cNvPr>
          <p:cNvSpPr txBox="1"/>
          <p:nvPr/>
        </p:nvSpPr>
        <p:spPr>
          <a:xfrm>
            <a:off x="1057564" y="6008500"/>
            <a:ext cx="338100" cy="109728"/>
          </a:xfrm>
          <a:prstGeom prst="roundRect">
            <a:avLst/>
          </a:prstGeom>
          <a:ln w="952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 algn="ctr"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TAF</a:t>
            </a:r>
            <a:r>
              <a:rPr lang="en-US" sz="3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(N = 901; 9%)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D8B03024-4972-4112-82EA-FB81B3CDBFBD}"/>
              </a:ext>
            </a:extLst>
          </p:cNvPr>
          <p:cNvSpPr txBox="1"/>
          <p:nvPr/>
        </p:nvSpPr>
        <p:spPr>
          <a:xfrm>
            <a:off x="1443102" y="6008500"/>
            <a:ext cx="342187" cy="109728"/>
          </a:xfrm>
          <a:prstGeom prst="roundRect">
            <a:avLst/>
          </a:prstGeom>
          <a:ln w="952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 algn="ctr"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TAF</a:t>
            </a:r>
            <a:r>
              <a:rPr lang="en-US" sz="3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(N = 5683; 60%)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7097B07B-E091-440B-824F-651322416FAB}"/>
              </a:ext>
            </a:extLst>
          </p:cNvPr>
          <p:cNvSpPr txBox="1"/>
          <p:nvPr/>
        </p:nvSpPr>
        <p:spPr>
          <a:xfrm>
            <a:off x="499971" y="6217256"/>
            <a:ext cx="337421" cy="109728"/>
          </a:xfrm>
          <a:prstGeom prst="roundRect">
            <a:avLst/>
          </a:prstGeom>
          <a:ln w="952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 algn="ctr"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FTC/TDF+DTG</a:t>
            </a:r>
          </a:p>
          <a:p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(N = 115; 1%)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DD5C9BF-E2B8-470C-B5A5-820E94C4D101}"/>
              </a:ext>
            </a:extLst>
          </p:cNvPr>
          <p:cNvSpPr txBox="1"/>
          <p:nvPr/>
        </p:nvSpPr>
        <p:spPr>
          <a:xfrm>
            <a:off x="887525" y="6217256"/>
            <a:ext cx="357628" cy="109728"/>
          </a:xfrm>
          <a:prstGeom prst="roundRect">
            <a:avLst/>
          </a:prstGeom>
          <a:ln w="952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 algn="ctr"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FTC/TAF+DTG</a:t>
            </a:r>
          </a:p>
          <a:p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(N = 671; 7%)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AFEC8A0-3DB9-4E22-BB44-82A05676A696}"/>
              </a:ext>
            </a:extLst>
          </p:cNvPr>
          <p:cNvSpPr txBox="1"/>
          <p:nvPr/>
        </p:nvSpPr>
        <p:spPr>
          <a:xfrm>
            <a:off x="1632707" y="6217256"/>
            <a:ext cx="342187" cy="109728"/>
          </a:xfrm>
          <a:prstGeom prst="roundRect">
            <a:avLst/>
          </a:prstGeom>
          <a:ln w="952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 algn="ctr"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B/FTC/TAF</a:t>
            </a:r>
          </a:p>
          <a:p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(N = 3486; 37%)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364E3AD-4A86-412A-897A-DD874B751CCB}"/>
              </a:ext>
            </a:extLst>
          </p:cNvPr>
          <p:cNvSpPr txBox="1"/>
          <p:nvPr/>
        </p:nvSpPr>
        <p:spPr>
          <a:xfrm>
            <a:off x="2023795" y="6217256"/>
            <a:ext cx="342184" cy="109728"/>
          </a:xfrm>
          <a:prstGeom prst="roundRect">
            <a:avLst/>
          </a:prstGeom>
          <a:ln w="952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 algn="ctr"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ABC/3TC/DTG</a:t>
            </a:r>
          </a:p>
          <a:p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(N = 1173; 12%)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63780374-B108-4A4E-8EF2-E6BBA7B496EC}"/>
              </a:ext>
            </a:extLst>
          </p:cNvPr>
          <p:cNvCxnSpPr>
            <a:cxnSpLocks/>
          </p:cNvCxnSpPr>
          <p:nvPr/>
        </p:nvCxnSpPr>
        <p:spPr>
          <a:xfrm>
            <a:off x="1491426" y="5681286"/>
            <a:ext cx="0" cy="137160"/>
          </a:xfrm>
          <a:prstGeom prst="straightConnector1">
            <a:avLst/>
          </a:prstGeom>
          <a:ln w="9525">
            <a:solidFill>
              <a:srgbClr val="0070C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916C6A37-C567-4617-AE3B-4E81A4195752}"/>
              </a:ext>
            </a:extLst>
          </p:cNvPr>
          <p:cNvCxnSpPr>
            <a:cxnSpLocks/>
          </p:cNvCxnSpPr>
          <p:nvPr/>
        </p:nvCxnSpPr>
        <p:spPr>
          <a:xfrm>
            <a:off x="2063165" y="5892820"/>
            <a:ext cx="0" cy="105850"/>
          </a:xfrm>
          <a:prstGeom prst="straightConnector1">
            <a:avLst/>
          </a:prstGeom>
          <a:ln w="9525">
            <a:solidFill>
              <a:srgbClr val="0070C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54D99281-DC35-4384-9438-C2BA9120D971}"/>
              </a:ext>
            </a:extLst>
          </p:cNvPr>
          <p:cNvCxnSpPr>
            <a:cxnSpLocks/>
          </p:cNvCxnSpPr>
          <p:nvPr/>
        </p:nvCxnSpPr>
        <p:spPr>
          <a:xfrm>
            <a:off x="1899007" y="6075966"/>
            <a:ext cx="0" cy="137160"/>
          </a:xfrm>
          <a:prstGeom prst="straightConnector1">
            <a:avLst/>
          </a:prstGeom>
          <a:ln w="9525">
            <a:solidFill>
              <a:srgbClr val="0070C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35669062-5375-4859-9292-91715540AC92}"/>
              </a:ext>
            </a:extLst>
          </p:cNvPr>
          <p:cNvCxnSpPr>
            <a:cxnSpLocks/>
          </p:cNvCxnSpPr>
          <p:nvPr/>
        </p:nvCxnSpPr>
        <p:spPr>
          <a:xfrm>
            <a:off x="2184151" y="6075966"/>
            <a:ext cx="0" cy="137160"/>
          </a:xfrm>
          <a:prstGeom prst="straightConnector1">
            <a:avLst/>
          </a:prstGeom>
          <a:ln w="9525">
            <a:solidFill>
              <a:srgbClr val="0070C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43C88596-8F70-4571-989D-314F61F0D84F}"/>
              </a:ext>
            </a:extLst>
          </p:cNvPr>
          <p:cNvCxnSpPr>
            <a:cxnSpLocks/>
          </p:cNvCxnSpPr>
          <p:nvPr/>
        </p:nvCxnSpPr>
        <p:spPr>
          <a:xfrm>
            <a:off x="1348329" y="5678973"/>
            <a:ext cx="0" cy="137160"/>
          </a:xfrm>
          <a:prstGeom prst="straightConnector1">
            <a:avLst/>
          </a:prstGeom>
          <a:ln w="9525">
            <a:solidFill>
              <a:srgbClr val="0070C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30AD0E1D-7C86-4A6E-9971-0E62AD3B2C21}"/>
              </a:ext>
            </a:extLst>
          </p:cNvPr>
          <p:cNvCxnSpPr>
            <a:cxnSpLocks/>
          </p:cNvCxnSpPr>
          <p:nvPr/>
        </p:nvCxnSpPr>
        <p:spPr>
          <a:xfrm>
            <a:off x="673220" y="6075966"/>
            <a:ext cx="0" cy="137160"/>
          </a:xfrm>
          <a:prstGeom prst="straightConnector1">
            <a:avLst/>
          </a:prstGeom>
          <a:ln w="9525">
            <a:solidFill>
              <a:srgbClr val="0070C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852F772F-5D3C-4FC1-A179-D258C05C27D4}"/>
              </a:ext>
            </a:extLst>
          </p:cNvPr>
          <p:cNvCxnSpPr>
            <a:cxnSpLocks/>
          </p:cNvCxnSpPr>
          <p:nvPr/>
        </p:nvCxnSpPr>
        <p:spPr>
          <a:xfrm flipH="1">
            <a:off x="963606" y="6075966"/>
            <a:ext cx="2239" cy="137160"/>
          </a:xfrm>
          <a:prstGeom prst="straightConnector1">
            <a:avLst/>
          </a:prstGeom>
          <a:ln w="9525">
            <a:solidFill>
              <a:srgbClr val="0070C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79F14E35-A5A6-4BC2-8814-4FDD2EAA45AD}"/>
              </a:ext>
            </a:extLst>
          </p:cNvPr>
          <p:cNvCxnSpPr>
            <a:cxnSpLocks/>
          </p:cNvCxnSpPr>
          <p:nvPr/>
        </p:nvCxnSpPr>
        <p:spPr>
          <a:xfrm>
            <a:off x="891933" y="5892820"/>
            <a:ext cx="0" cy="105850"/>
          </a:xfrm>
          <a:prstGeom prst="straightConnector1">
            <a:avLst/>
          </a:prstGeom>
          <a:ln w="9525">
            <a:solidFill>
              <a:srgbClr val="0070C0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375EB9F2-171F-48C2-B35C-2512F25678BA}"/>
              </a:ext>
            </a:extLst>
          </p:cNvPr>
          <p:cNvCxnSpPr>
            <a:cxnSpLocks/>
          </p:cNvCxnSpPr>
          <p:nvPr/>
        </p:nvCxnSpPr>
        <p:spPr>
          <a:xfrm>
            <a:off x="887525" y="5888290"/>
            <a:ext cx="154866" cy="0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93FF4698-0085-4AB2-8D6A-66F1CB306684}"/>
              </a:ext>
            </a:extLst>
          </p:cNvPr>
          <p:cNvCxnSpPr>
            <a:cxnSpLocks/>
          </p:cNvCxnSpPr>
          <p:nvPr/>
        </p:nvCxnSpPr>
        <p:spPr>
          <a:xfrm>
            <a:off x="1806953" y="5889573"/>
            <a:ext cx="256212" cy="498"/>
          </a:xfrm>
          <a:prstGeom prst="line">
            <a:avLst/>
          </a:prstGeom>
          <a:ln w="95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2637C4DC-A00B-4510-9582-2124FBC1BA44}"/>
              </a:ext>
            </a:extLst>
          </p:cNvPr>
          <p:cNvSpPr txBox="1"/>
          <p:nvPr/>
        </p:nvSpPr>
        <p:spPr>
          <a:xfrm>
            <a:off x="2409696" y="6217256"/>
            <a:ext cx="327665" cy="109728"/>
          </a:xfrm>
          <a:prstGeom prst="roundRect">
            <a:avLst/>
          </a:prstGeom>
          <a:ln w="952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 algn="ctr"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DTG/3TC</a:t>
            </a:r>
            <a:r>
              <a:rPr lang="en-US" sz="300" baseline="30000" dirty="0">
                <a:latin typeface="Arial" panose="020B0604020202020204" pitchFamily="34" charset="0"/>
                <a:cs typeface="Arial" panose="020B0604020202020204" pitchFamily="34" charset="0"/>
              </a:rPr>
              <a:t>++</a:t>
            </a:r>
            <a:endParaRPr lang="en-US" sz="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(N = 210, 2%)</a:t>
            </a:r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181FFECE-9693-4036-B740-48EB65C4446C}"/>
              </a:ext>
            </a:extLst>
          </p:cNvPr>
          <p:cNvCxnSpPr>
            <a:cxnSpLocks/>
          </p:cNvCxnSpPr>
          <p:nvPr/>
        </p:nvCxnSpPr>
        <p:spPr>
          <a:xfrm>
            <a:off x="2541941" y="5892820"/>
            <a:ext cx="0" cy="315682"/>
          </a:xfrm>
          <a:prstGeom prst="straightConnector1">
            <a:avLst/>
          </a:prstGeom>
          <a:ln w="9525">
            <a:solidFill>
              <a:srgbClr val="0070C0"/>
            </a:solidFill>
            <a:prstDash val="dash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B9B5C3A3-3571-4441-B5DD-D2BB11E56205}"/>
              </a:ext>
            </a:extLst>
          </p:cNvPr>
          <p:cNvCxnSpPr>
            <a:cxnSpLocks/>
          </p:cNvCxnSpPr>
          <p:nvPr/>
        </p:nvCxnSpPr>
        <p:spPr>
          <a:xfrm>
            <a:off x="2056045" y="5890698"/>
            <a:ext cx="485896" cy="0"/>
          </a:xfrm>
          <a:prstGeom prst="line">
            <a:avLst/>
          </a:prstGeom>
          <a:ln w="952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tangle 114">
            <a:extLst>
              <a:ext uri="{FF2B5EF4-FFF2-40B4-BE49-F238E27FC236}">
                <a16:creationId xmlns:a16="http://schemas.microsoft.com/office/drawing/2014/main" id="{6EC11EF0-CECB-4887-959D-38BBD8A2AE77}"/>
              </a:ext>
            </a:extLst>
          </p:cNvPr>
          <p:cNvSpPr/>
          <p:nvPr/>
        </p:nvSpPr>
        <p:spPr>
          <a:xfrm>
            <a:off x="3202245" y="1246854"/>
            <a:ext cx="2817555" cy="1915773"/>
          </a:xfrm>
          <a:prstGeom prst="rect">
            <a:avLst/>
          </a:prstGeom>
          <a:solidFill>
            <a:srgbClr val="F4ECDF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2444" dirty="0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C094C65E-ED67-4486-9643-B27D2AB48DD0}"/>
              </a:ext>
            </a:extLst>
          </p:cNvPr>
          <p:cNvSpPr txBox="1"/>
          <p:nvPr/>
        </p:nvSpPr>
        <p:spPr>
          <a:xfrm>
            <a:off x="3272313" y="1263796"/>
            <a:ext cx="2553317" cy="969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700" b="1" dirty="0">
                <a:solidFill>
                  <a:srgbClr val="2E31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 1. Baseline Demographic and Clinical Characteristics 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F0C1C6E-2491-4356-8AEA-C5B960ED0BC1}"/>
              </a:ext>
            </a:extLst>
          </p:cNvPr>
          <p:cNvSpPr/>
          <p:nvPr/>
        </p:nvSpPr>
        <p:spPr>
          <a:xfrm>
            <a:off x="3189759" y="2885628"/>
            <a:ext cx="2464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" dirty="0"/>
              <a:t>*P&lt;0.05 vs STR; B/FTC/TAF</a:t>
            </a:r>
          </a:p>
          <a:p>
            <a:r>
              <a:rPr lang="en-US" sz="300" dirty="0"/>
              <a:t>** P&lt;0.01 vs STR; B/FTC/TAF</a:t>
            </a:r>
          </a:p>
          <a:p>
            <a:r>
              <a:rPr lang="en-US" sz="300" baseline="30000" dirty="0"/>
              <a:t>†</a:t>
            </a:r>
            <a:r>
              <a:rPr lang="en-US" sz="300" dirty="0"/>
              <a:t>All Lines" : "1596 participants contributed 2 or more LOTs to analysis</a:t>
            </a:r>
          </a:p>
          <a:p>
            <a:r>
              <a:rPr lang="en-US" sz="300" baseline="30000" dirty="0"/>
              <a:t>‡</a:t>
            </a:r>
            <a:r>
              <a:rPr lang="en-US" sz="300" dirty="0"/>
              <a:t>INSTI-based Regimens": "1041 participants contributed 2 or more LOTs to analysis"</a:t>
            </a:r>
          </a:p>
        </p:txBody>
      </p:sp>
      <p:graphicFrame>
        <p:nvGraphicFramePr>
          <p:cNvPr id="117" name="Content Placeholder 11">
            <a:extLst>
              <a:ext uri="{FF2B5EF4-FFF2-40B4-BE49-F238E27FC236}">
                <a16:creationId xmlns:a16="http://schemas.microsoft.com/office/drawing/2014/main" id="{EEC276DF-26D7-43FE-A6A5-EAE88919BD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5313466"/>
              </p:ext>
            </p:extLst>
          </p:nvPr>
        </p:nvGraphicFramePr>
        <p:xfrm>
          <a:off x="3269479" y="1376551"/>
          <a:ext cx="2690655" cy="1535589"/>
        </p:xfrm>
        <a:graphic>
          <a:graphicData uri="http://schemas.openxmlformats.org/drawingml/2006/table">
            <a:tbl>
              <a:tblPr firstRow="1" firstCol="1"/>
              <a:tblGrid>
                <a:gridCol w="302017">
                  <a:extLst>
                    <a:ext uri="{9D8B030D-6E8A-4147-A177-3AD203B41FA5}">
                      <a16:colId xmlns:a16="http://schemas.microsoft.com/office/drawing/2014/main" val="2667116007"/>
                    </a:ext>
                  </a:extLst>
                </a:gridCol>
                <a:gridCol w="250594">
                  <a:extLst>
                    <a:ext uri="{9D8B030D-6E8A-4147-A177-3AD203B41FA5}">
                      <a16:colId xmlns:a16="http://schemas.microsoft.com/office/drawing/2014/main" val="3332770986"/>
                    </a:ext>
                  </a:extLst>
                </a:gridCol>
                <a:gridCol w="206059">
                  <a:extLst>
                    <a:ext uri="{9D8B030D-6E8A-4147-A177-3AD203B41FA5}">
                      <a16:colId xmlns:a16="http://schemas.microsoft.com/office/drawing/2014/main" val="2798236627"/>
                    </a:ext>
                  </a:extLst>
                </a:gridCol>
                <a:gridCol w="220243">
                  <a:extLst>
                    <a:ext uri="{9D8B030D-6E8A-4147-A177-3AD203B41FA5}">
                      <a16:colId xmlns:a16="http://schemas.microsoft.com/office/drawing/2014/main" val="4071503945"/>
                    </a:ext>
                  </a:extLst>
                </a:gridCol>
                <a:gridCol w="200053">
                  <a:extLst>
                    <a:ext uri="{9D8B030D-6E8A-4147-A177-3AD203B41FA5}">
                      <a16:colId xmlns:a16="http://schemas.microsoft.com/office/drawing/2014/main" val="2072416927"/>
                    </a:ext>
                  </a:extLst>
                </a:gridCol>
                <a:gridCol w="199686">
                  <a:extLst>
                    <a:ext uri="{9D8B030D-6E8A-4147-A177-3AD203B41FA5}">
                      <a16:colId xmlns:a16="http://schemas.microsoft.com/office/drawing/2014/main" val="3740403997"/>
                    </a:ext>
                  </a:extLst>
                </a:gridCol>
                <a:gridCol w="197826">
                  <a:extLst>
                    <a:ext uri="{9D8B030D-6E8A-4147-A177-3AD203B41FA5}">
                      <a16:colId xmlns:a16="http://schemas.microsoft.com/office/drawing/2014/main" val="264056367"/>
                    </a:ext>
                  </a:extLst>
                </a:gridCol>
                <a:gridCol w="199686">
                  <a:extLst>
                    <a:ext uri="{9D8B030D-6E8A-4147-A177-3AD203B41FA5}">
                      <a16:colId xmlns:a16="http://schemas.microsoft.com/office/drawing/2014/main" val="3122485857"/>
                    </a:ext>
                  </a:extLst>
                </a:gridCol>
                <a:gridCol w="197826">
                  <a:extLst>
                    <a:ext uri="{9D8B030D-6E8A-4147-A177-3AD203B41FA5}">
                      <a16:colId xmlns:a16="http://schemas.microsoft.com/office/drawing/2014/main" val="808138773"/>
                    </a:ext>
                  </a:extLst>
                </a:gridCol>
                <a:gridCol w="242814">
                  <a:extLst>
                    <a:ext uri="{9D8B030D-6E8A-4147-A177-3AD203B41FA5}">
                      <a16:colId xmlns:a16="http://schemas.microsoft.com/office/drawing/2014/main" val="4150283440"/>
                    </a:ext>
                  </a:extLst>
                </a:gridCol>
                <a:gridCol w="238981">
                  <a:extLst>
                    <a:ext uri="{9D8B030D-6E8A-4147-A177-3AD203B41FA5}">
                      <a16:colId xmlns:a16="http://schemas.microsoft.com/office/drawing/2014/main" val="1680359094"/>
                    </a:ext>
                  </a:extLst>
                </a:gridCol>
                <a:gridCol w="234870">
                  <a:extLst>
                    <a:ext uri="{9D8B030D-6E8A-4147-A177-3AD203B41FA5}">
                      <a16:colId xmlns:a16="http://schemas.microsoft.com/office/drawing/2014/main" val="13279642"/>
                    </a:ext>
                  </a:extLst>
                </a:gridCol>
              </a:tblGrid>
              <a:tr h="94449"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18288" anchor="b">
                    <a:lnL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18288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All Lines</a:t>
                      </a:r>
                      <a:r>
                        <a:rPr lang="en-US" sz="300" u="none" strike="noStrike" baseline="30000" dirty="0">
                          <a:effectLst/>
                          <a:latin typeface="+mn-lt"/>
                        </a:rPr>
                        <a:t>†</a:t>
                      </a:r>
                      <a:endParaRPr lang="en-US" sz="300" b="1" i="0" u="none" strike="noStrike" baseline="30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18288" anchor="b">
                    <a:lnL w="635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INSTI-Based Triple</a:t>
                      </a:r>
                      <a:endParaRPr lang="en-US" sz="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18288" anchor="b">
                    <a:lnL w="635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TAF-Based </a:t>
                      </a:r>
                      <a:endParaRPr lang="en-US" sz="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18288" anchor="b">
                    <a:lnL w="635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INSTI-based Regimens</a:t>
                      </a:r>
                      <a:r>
                        <a:rPr lang="en-US" sz="300" u="none" strike="noStrike" baseline="30000" dirty="0">
                          <a:effectLst/>
                          <a:latin typeface="+mn-lt"/>
                        </a:rPr>
                        <a:t>‡</a:t>
                      </a:r>
                      <a:endParaRPr lang="en-US" sz="300" b="1" i="0" u="none" strike="noStrike" baseline="30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18288" anchor="b">
                    <a:lnL w="635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865993"/>
                  </a:ext>
                </a:extLst>
              </a:tr>
              <a:tr h="148794"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b="1" u="none" strike="noStrike" dirty="0">
                          <a:effectLst/>
                          <a:latin typeface="+mn-lt"/>
                        </a:rPr>
                        <a:t>Total (N=9,499)</a:t>
                      </a:r>
                      <a:endParaRPr lang="en-US" sz="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b="1" u="none" strike="noStrike" dirty="0">
                          <a:effectLst/>
                          <a:latin typeface="+mn-lt"/>
                        </a:rPr>
                        <a:t>STR</a:t>
                      </a:r>
                      <a:br>
                        <a:rPr lang="en-US" sz="300" b="1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b="1" u="none" strike="noStrike" dirty="0">
                          <a:effectLst/>
                          <a:latin typeface="+mn-lt"/>
                        </a:rPr>
                        <a:t>(N=8,283)</a:t>
                      </a:r>
                      <a:endParaRPr lang="en-US" sz="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b">
                    <a:lnL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b="1" u="none" strike="noStrike" dirty="0">
                          <a:effectLst/>
                          <a:latin typeface="+mn-lt"/>
                        </a:rPr>
                        <a:t>MTR</a:t>
                      </a:r>
                      <a:br>
                        <a:rPr lang="en-US" sz="300" b="1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b="1" u="none" strike="noStrike" dirty="0">
                          <a:effectLst/>
                          <a:latin typeface="+mn-lt"/>
                        </a:rPr>
                        <a:t>(N=1,216)</a:t>
                      </a:r>
                      <a:endParaRPr lang="en-US" sz="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b="1" u="none" strike="noStrike" dirty="0">
                          <a:effectLst/>
                          <a:latin typeface="+mn-lt"/>
                        </a:rPr>
                        <a:t>STR</a:t>
                      </a:r>
                      <a:br>
                        <a:rPr lang="en-US" sz="300" b="1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b="1" u="none" strike="noStrike" dirty="0">
                          <a:effectLst/>
                          <a:latin typeface="+mn-lt"/>
                        </a:rPr>
                        <a:t>(N=6,260)</a:t>
                      </a:r>
                      <a:endParaRPr lang="en-US" sz="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b="1" u="none" strike="noStrike" dirty="0">
                          <a:effectLst/>
                          <a:latin typeface="+mn-lt"/>
                        </a:rPr>
                        <a:t>MTR</a:t>
                      </a:r>
                      <a:br>
                        <a:rPr lang="en-US" sz="300" b="1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b="1" u="none" strike="noStrike" spc="-10" baseline="0" dirty="0">
                          <a:effectLst/>
                          <a:latin typeface="+mn-lt"/>
                        </a:rPr>
                        <a:t>(N=1,003)</a:t>
                      </a:r>
                      <a:endParaRPr lang="en-US" sz="300" b="1" i="0" u="none" strike="noStrike" spc="-10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b="1" u="none" strike="noStrike" dirty="0">
                          <a:effectLst/>
                          <a:latin typeface="+mn-lt"/>
                        </a:rPr>
                        <a:t>STR </a:t>
                      </a:r>
                      <a:r>
                        <a:rPr lang="en-US" sz="300" b="1" u="none" strike="noStrike" spc="-10" baseline="0" dirty="0">
                          <a:effectLst/>
                          <a:latin typeface="+mn-lt"/>
                        </a:rPr>
                        <a:t>(N=5,683)</a:t>
                      </a:r>
                      <a:endParaRPr lang="en-US" sz="300" b="1" i="0" u="none" strike="noStrike" spc="-10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b="1" u="none" strike="noStrike" dirty="0">
                          <a:effectLst/>
                          <a:latin typeface="+mn-lt"/>
                        </a:rPr>
                        <a:t>MTR</a:t>
                      </a:r>
                      <a:br>
                        <a:rPr lang="en-US" sz="300" b="1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b="1" u="none" strike="noStrike" dirty="0">
                          <a:effectLst/>
                          <a:latin typeface="+mn-lt"/>
                        </a:rPr>
                        <a:t>(N=901)</a:t>
                      </a:r>
                      <a:endParaRPr lang="en-US" sz="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pt-BR" sz="300" b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pt-BR" sz="300" b="1" u="none" strike="noStrike" spc="-10" baseline="0" dirty="0">
                          <a:effectLst/>
                          <a:latin typeface="+mn-lt"/>
                        </a:rPr>
                        <a:t>B/FTC/TAF</a:t>
                      </a:r>
                      <a:br>
                        <a:rPr lang="pt-BR" sz="300" b="1" u="none" strike="noStrike" dirty="0">
                          <a:effectLst/>
                          <a:latin typeface="+mn-lt"/>
                        </a:rPr>
                      </a:br>
                      <a:r>
                        <a:rPr lang="pt-BR" sz="300" b="1" u="none" strike="noStrike" spc="-10" baseline="0" dirty="0">
                          <a:effectLst/>
                          <a:latin typeface="+mn-lt"/>
                        </a:rPr>
                        <a:t>(N=3,486)</a:t>
                      </a:r>
                      <a:endParaRPr lang="pt-BR" sz="300" b="1" i="0" u="none" strike="noStrike" spc="-10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b">
                    <a:lnL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pt-BR" sz="300" b="1" u="none" strike="noStrike" dirty="0">
                          <a:effectLst/>
                          <a:latin typeface="+mn-lt"/>
                        </a:rPr>
                        <a:t>ABC/3TC/ DTG</a:t>
                      </a:r>
                      <a:br>
                        <a:rPr lang="pt-BR" sz="300" b="1" u="none" strike="noStrike" dirty="0">
                          <a:effectLst/>
                          <a:latin typeface="+mn-lt"/>
                        </a:rPr>
                      </a:br>
                      <a:r>
                        <a:rPr lang="pt-BR" sz="300" b="1" u="none" strike="noStrike" dirty="0">
                          <a:effectLst/>
                          <a:latin typeface="+mn-lt"/>
                        </a:rPr>
                        <a:t>(N=1,173)</a:t>
                      </a:r>
                      <a:endParaRPr lang="pt-BR" sz="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pt-BR" sz="300" b="1" u="none" strike="noStrike" dirty="0">
                          <a:effectLst/>
                          <a:latin typeface="+mn-lt"/>
                        </a:rPr>
                        <a:t>FTC/TDF+ DTG</a:t>
                      </a:r>
                      <a:br>
                        <a:rPr lang="pt-BR" sz="300" b="1" u="none" strike="noStrike" dirty="0">
                          <a:effectLst/>
                          <a:latin typeface="+mn-lt"/>
                        </a:rPr>
                      </a:br>
                      <a:r>
                        <a:rPr lang="pt-BR" sz="300" b="1" u="none" strike="noStrike" dirty="0">
                          <a:effectLst/>
                          <a:latin typeface="+mn-lt"/>
                        </a:rPr>
                        <a:t>(N=115)</a:t>
                      </a:r>
                      <a:endParaRPr lang="pt-BR" sz="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pt-BR" sz="300" b="1" u="none" strike="noStrike" dirty="0">
                          <a:effectLst/>
                          <a:latin typeface="+mn-lt"/>
                        </a:rPr>
                        <a:t>FTC/TAF+ DTG</a:t>
                      </a:r>
                      <a:br>
                        <a:rPr lang="pt-BR" sz="300" b="1" u="none" strike="noStrike" dirty="0">
                          <a:effectLst/>
                          <a:latin typeface="+mn-lt"/>
                        </a:rPr>
                      </a:br>
                      <a:r>
                        <a:rPr lang="pt-BR" sz="300" b="1" u="none" strike="noStrike" dirty="0">
                          <a:effectLst/>
                          <a:latin typeface="+mn-lt"/>
                        </a:rPr>
                        <a:t>(N=671)</a:t>
                      </a:r>
                      <a:endParaRPr lang="pt-BR" sz="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676492"/>
                  </a:ext>
                </a:extLst>
              </a:tr>
              <a:tr h="94903"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 algn="l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Age: Mean(SD)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0" marB="0" anchor="b">
                    <a:lnL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51.7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(12.9)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51.6 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(13.0)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52.1 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(12.4)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51.2 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(13.0)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51.7 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(12.6)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51.6 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(12.7)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52.4 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(12.4)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52.8 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(12.5)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49.9 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(14.0**)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48.8 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(12.3**)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51.7 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(12.7*)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971310"/>
                  </a:ext>
                </a:extLst>
              </a:tr>
              <a:tr h="58289"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 algn="l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Female: %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0" marB="0" anchor="b">
                    <a:lnL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18.90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18.3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23.1**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17.3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22.3**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17.9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22.1*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16.4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17.1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20.9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21.6**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493305"/>
                  </a:ext>
                </a:extLst>
              </a:tr>
              <a:tr h="47507"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 algn="l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Region: %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0" marB="0" anchor="b">
                    <a:lnL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756767"/>
                  </a:ext>
                </a:extLst>
              </a:tr>
              <a:tr h="47507"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 algn="l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   Northeast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0" marB="0" anchor="b">
                    <a:lnL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12.64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12.4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14.6*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12.3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15.1*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13.1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13.8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13.7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9.8**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20.9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13.6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055088"/>
                  </a:ext>
                </a:extLst>
              </a:tr>
              <a:tr h="47507"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 algn="l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   Midwest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0" marB="0" anchor="b">
                    <a:lnL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12.90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13.0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12.0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13.6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12.9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13.6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13.3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13.6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13.0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7.0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13.6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65753"/>
                  </a:ext>
                </a:extLst>
              </a:tr>
              <a:tr h="47507"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 algn="l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   South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0" marB="0" anchor="b">
                    <a:lnL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61.75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62.3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58.1*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61.7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56.2**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60.6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55.5*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58.9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67.1**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63.5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54.8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553610"/>
                  </a:ext>
                </a:extLst>
              </a:tr>
              <a:tr h="58289"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 algn="l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   West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0" marB="0" anchor="b">
                    <a:lnL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12.68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12.3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15.3*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12.4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15.9**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12.7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17.4**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13.8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10.1**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8.7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18.0*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551262"/>
                  </a:ext>
                </a:extLst>
              </a:tr>
              <a:tr h="82469"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 algn="l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Commercial insurance: %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0" marB="0" anchor="b">
                    <a:lnL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66.4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66.9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63.5*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67.4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65.4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66.3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64.6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64.4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69.3**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69.6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>
                          <a:effectLst/>
                          <a:latin typeface="+mn-lt"/>
                        </a:rPr>
                        <a:t>67.1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217745"/>
                  </a:ext>
                </a:extLst>
              </a:tr>
              <a:tr h="160431"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 algn="l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Number of baseline LOTs: Mean(SD)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0" marB="0" anchor="b">
                    <a:lnL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t" latinLnBrk="0" hangingPunct="1"/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 </a:t>
                      </a:r>
                      <a:b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(2.6)</a:t>
                      </a:r>
                    </a:p>
                  </a:txBody>
                  <a:tcPr marL="0" marR="0" marT="9144" marB="9144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t" latinLnBrk="0" hangingPunct="1"/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2.8 </a:t>
                      </a:r>
                      <a:b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(2.5)</a:t>
                      </a:r>
                    </a:p>
                  </a:txBody>
                  <a:tcPr marL="0" marR="0" marT="9144" marB="9144">
                    <a:lnL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t" latinLnBrk="0" hangingPunct="1"/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3.6** (3.3)</a:t>
                      </a:r>
                    </a:p>
                  </a:txBody>
                  <a:tcPr marL="0" marR="0" marT="9144" marB="9144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t" latinLnBrk="0" hangingPunct="1"/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2.8 </a:t>
                      </a:r>
                      <a:b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(2.5)</a:t>
                      </a:r>
                    </a:p>
                  </a:txBody>
                  <a:tcPr marL="0" marR="0" marT="9144" marB="9144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t" latinLnBrk="0" hangingPunct="1"/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3.3* (2.8)</a:t>
                      </a:r>
                    </a:p>
                  </a:txBody>
                  <a:tcPr marL="0" marR="0" marT="9144" marB="9144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t" latinLnBrk="0" hangingPunct="1"/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2.7 </a:t>
                      </a:r>
                      <a:b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(2.4)</a:t>
                      </a:r>
                    </a:p>
                  </a:txBody>
                  <a:tcPr marL="0" marR="0" marT="9144" marB="9144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t" latinLnBrk="0" hangingPunct="1"/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3.5** (3.3)</a:t>
                      </a:r>
                    </a:p>
                  </a:txBody>
                  <a:tcPr marL="0" marR="0" marT="9144" marB="9144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t" latinLnBrk="0" hangingPunct="1"/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2.7 </a:t>
                      </a:r>
                      <a:b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(2.4)</a:t>
                      </a:r>
                    </a:p>
                  </a:txBody>
                  <a:tcPr marL="0" marR="0" marT="9144" marB="9144">
                    <a:lnL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t" latinLnBrk="0" hangingPunct="1"/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3.0* 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(2.8)</a:t>
                      </a:r>
                    </a:p>
                  </a:txBody>
                  <a:tcPr marL="0" marR="0" marT="9144" marB="9144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t" latinLnBrk="0" hangingPunct="1"/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3.4* </a:t>
                      </a:r>
                      <a:b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(2.8)</a:t>
                      </a:r>
                    </a:p>
                  </a:txBody>
                  <a:tcPr marL="0" marR="0" marT="9144" marB="9144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t" latinLnBrk="0" hangingPunct="1"/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3.3** </a:t>
                      </a:r>
                      <a:b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(2.7)</a:t>
                      </a:r>
                    </a:p>
                  </a:txBody>
                  <a:tcPr marL="0" marR="0" marT="9144" marB="9144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490254"/>
                  </a:ext>
                </a:extLst>
              </a:tr>
              <a:tr h="189807"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 algn="l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Baseline duration of ART (days): Mean(SD)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0" marB="0" anchor="b">
                    <a:lnL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t" latinLnBrk="0" hangingPunct="1"/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1469 </a:t>
                      </a:r>
                      <a:b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(918)</a:t>
                      </a:r>
                    </a:p>
                  </a:txBody>
                  <a:tcPr marL="0" marR="0" marT="9144" marB="9144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t" latinLnBrk="0" hangingPunct="1"/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1476</a:t>
                      </a:r>
                      <a:b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(914)</a:t>
                      </a:r>
                    </a:p>
                  </a:txBody>
                  <a:tcPr marL="0" marR="0" marT="9144" marB="9144">
                    <a:lnL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t" latinLnBrk="0" hangingPunct="1"/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1420 </a:t>
                      </a:r>
                      <a:b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(943)</a:t>
                      </a:r>
                    </a:p>
                  </a:txBody>
                  <a:tcPr marL="0" marR="0" marT="9144" marB="9144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t" latinLnBrk="0" hangingPunct="1"/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1468 </a:t>
                      </a:r>
                      <a:b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(910)</a:t>
                      </a:r>
                    </a:p>
                  </a:txBody>
                  <a:tcPr marL="0" marR="0" marT="9144" marB="9144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t" latinLnBrk="0" hangingPunct="1"/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1398 </a:t>
                      </a:r>
                      <a:b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(937)</a:t>
                      </a:r>
                    </a:p>
                  </a:txBody>
                  <a:tcPr marL="0" marR="0" marT="9144" marB="9144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t" latinLnBrk="0" hangingPunct="1"/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1491</a:t>
                      </a:r>
                      <a:b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(913)</a:t>
                      </a:r>
                    </a:p>
                  </a:txBody>
                  <a:tcPr marL="0" marR="0" marT="9144" marB="9144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t" latinLnBrk="0" hangingPunct="1"/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1408* </a:t>
                      </a:r>
                      <a:b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(941)</a:t>
                      </a:r>
                    </a:p>
                  </a:txBody>
                  <a:tcPr marL="0" marR="0" marT="9144" marB="9144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t" latinLnBrk="0" hangingPunct="1"/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1568</a:t>
                      </a:r>
                      <a:b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(923)</a:t>
                      </a:r>
                    </a:p>
                  </a:txBody>
                  <a:tcPr marL="0" marR="0" marT="9144" marB="9144">
                    <a:lnL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t" latinLnBrk="0" hangingPunct="1"/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1375* </a:t>
                      </a:r>
                      <a:b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(902)</a:t>
                      </a:r>
                    </a:p>
                  </a:txBody>
                  <a:tcPr marL="0" marR="0" marT="9144" marB="9144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t" latinLnBrk="0" hangingPunct="1"/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1415</a:t>
                      </a:r>
                      <a:b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(977)</a:t>
                      </a:r>
                    </a:p>
                  </a:txBody>
                  <a:tcPr marL="0" marR="0" marT="9144" marB="9144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t" latinLnBrk="0" hangingPunct="1"/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1348** </a:t>
                      </a:r>
                      <a:b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3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(942)</a:t>
                      </a:r>
                    </a:p>
                  </a:txBody>
                  <a:tcPr marL="0" marR="0" marT="9144" marB="9144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697331"/>
                  </a:ext>
                </a:extLst>
              </a:tr>
              <a:tr h="160431"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 algn="l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Had Baseline Viral Load: 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N (%) 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0" marB="0" anchor="b">
                    <a:lnL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3208 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(33.8)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2845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 (34.4)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363 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(29.9**)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2146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 (34.3)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298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 (29.7*)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2006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 (35.3)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278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 (30.9*)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1289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 (37.0)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360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 (30.7**)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34 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(29.6)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207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 (30.9**)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91415"/>
                  </a:ext>
                </a:extLst>
              </a:tr>
              <a:tr h="189807"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 algn="l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Baseline Viral Load Suppressed: 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N (%) 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" marR="0" marT="0" marB="0" anchor="b">
                    <a:lnL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t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2631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 (82.0)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2348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 (82.5)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283 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(78)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1728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 (80.5)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234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 (78.5)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1673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 (83.4)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216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 (77.7*)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1075 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(83.4)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rgbClr val="4472C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253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 (70.3**)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26 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(76.5)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300" u="none" strike="noStrike" dirty="0">
                          <a:effectLst/>
                          <a:latin typeface="+mn-lt"/>
                        </a:rPr>
                        <a:t>162 </a:t>
                      </a:r>
                      <a:br>
                        <a:rPr lang="en-US" sz="300" u="none" strike="noStrike" dirty="0">
                          <a:effectLst/>
                          <a:latin typeface="+mn-lt"/>
                        </a:rPr>
                      </a:br>
                      <a:r>
                        <a:rPr lang="en-US" sz="300" u="none" strike="noStrike" dirty="0">
                          <a:effectLst/>
                          <a:latin typeface="+mn-lt"/>
                        </a:rPr>
                        <a:t>(78.3)</a:t>
                      </a:r>
                      <a:endParaRPr 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9144" marB="9144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508921"/>
                  </a:ext>
                </a:extLst>
              </a:tr>
            </a:tbl>
          </a:graphicData>
        </a:graphic>
      </p:graphicFrame>
      <p:sp>
        <p:nvSpPr>
          <p:cNvPr id="118" name="Rectangle 117">
            <a:extLst>
              <a:ext uri="{FF2B5EF4-FFF2-40B4-BE49-F238E27FC236}">
                <a16:creationId xmlns:a16="http://schemas.microsoft.com/office/drawing/2014/main" id="{6EC11EF0-CECB-4887-959D-38BBD8A2AE77}"/>
              </a:ext>
            </a:extLst>
          </p:cNvPr>
          <p:cNvSpPr/>
          <p:nvPr/>
        </p:nvSpPr>
        <p:spPr>
          <a:xfrm>
            <a:off x="3203349" y="4276694"/>
            <a:ext cx="2816451" cy="1121916"/>
          </a:xfrm>
          <a:prstGeom prst="rect">
            <a:avLst/>
          </a:prstGeom>
          <a:solidFill>
            <a:srgbClr val="F4ECDF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2444" dirty="0"/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C094C65E-ED67-4486-9643-B27D2AB48DD0}"/>
              </a:ext>
            </a:extLst>
          </p:cNvPr>
          <p:cNvSpPr txBox="1"/>
          <p:nvPr/>
        </p:nvSpPr>
        <p:spPr>
          <a:xfrm>
            <a:off x="3257887" y="4315892"/>
            <a:ext cx="2553317" cy="969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700" b="1" dirty="0">
                <a:solidFill>
                  <a:srgbClr val="2E31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2. Reason for End of LOT</a:t>
            </a:r>
          </a:p>
        </p:txBody>
      </p:sp>
      <p:graphicFrame>
        <p:nvGraphicFramePr>
          <p:cNvPr id="121" name="Content Placeholder 5">
            <a:extLst>
              <a:ext uri="{FF2B5EF4-FFF2-40B4-BE49-F238E27FC236}">
                <a16:creationId xmlns:a16="http://schemas.microsoft.com/office/drawing/2014/main" id="{6A48D545-ACCB-491C-81EB-B4D47CABDD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1099455"/>
              </p:ext>
            </p:extLst>
          </p:nvPr>
        </p:nvGraphicFramePr>
        <p:xfrm>
          <a:off x="3257887" y="4465406"/>
          <a:ext cx="2682538" cy="876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Straight Connector 2"/>
          <p:cNvCxnSpPr/>
          <p:nvPr/>
        </p:nvCxnSpPr>
        <p:spPr>
          <a:xfrm flipH="1">
            <a:off x="5037247" y="4511956"/>
            <a:ext cx="8640" cy="559584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sysDot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angle 121">
            <a:extLst>
              <a:ext uri="{FF2B5EF4-FFF2-40B4-BE49-F238E27FC236}">
                <a16:creationId xmlns:a16="http://schemas.microsoft.com/office/drawing/2014/main" id="{1F0C1C6E-2491-4356-8AEA-C5B960ED0BC1}"/>
              </a:ext>
            </a:extLst>
          </p:cNvPr>
          <p:cNvSpPr/>
          <p:nvPr/>
        </p:nvSpPr>
        <p:spPr>
          <a:xfrm>
            <a:off x="3182293" y="5246915"/>
            <a:ext cx="88578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" dirty="0"/>
              <a:t>*P&lt;0.05 vs STR; B/FTC/TAF</a:t>
            </a:r>
          </a:p>
          <a:p>
            <a:r>
              <a:rPr lang="en-US" sz="300" dirty="0"/>
              <a:t>** P&lt;0.01 vs STR; B/FTC/TAF</a:t>
            </a:r>
          </a:p>
        </p:txBody>
      </p:sp>
      <p:sp>
        <p:nvSpPr>
          <p:cNvPr id="123" name="TextBox 1">
            <a:extLst>
              <a:ext uri="{FF2B5EF4-FFF2-40B4-BE49-F238E27FC236}">
                <a16:creationId xmlns:a16="http://schemas.microsoft.com/office/drawing/2014/main" id="{455FB13B-4592-4918-ACE3-6A179C743C45}"/>
              </a:ext>
            </a:extLst>
          </p:cNvPr>
          <p:cNvSpPr txBox="1"/>
          <p:nvPr/>
        </p:nvSpPr>
        <p:spPr>
          <a:xfrm>
            <a:off x="4998203" y="4309882"/>
            <a:ext cx="967893" cy="26418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INSTI-Based Regimens</a:t>
            </a:r>
          </a:p>
        </p:txBody>
      </p:sp>
      <p:sp>
        <p:nvSpPr>
          <p:cNvPr id="124" name="TextBox 1">
            <a:extLst>
              <a:ext uri="{FF2B5EF4-FFF2-40B4-BE49-F238E27FC236}">
                <a16:creationId xmlns:a16="http://schemas.microsoft.com/office/drawing/2014/main" id="{455FB13B-4592-4918-ACE3-6A179C743C45}"/>
              </a:ext>
            </a:extLst>
          </p:cNvPr>
          <p:cNvSpPr txBox="1"/>
          <p:nvPr/>
        </p:nvSpPr>
        <p:spPr>
          <a:xfrm>
            <a:off x="3581079" y="4409060"/>
            <a:ext cx="967893" cy="26418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 vs. MTR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6EC11EF0-CECB-4887-959D-38BBD8A2AE77}"/>
              </a:ext>
            </a:extLst>
          </p:cNvPr>
          <p:cNvSpPr/>
          <p:nvPr/>
        </p:nvSpPr>
        <p:spPr>
          <a:xfrm>
            <a:off x="3204707" y="5436915"/>
            <a:ext cx="2815093" cy="1173591"/>
          </a:xfrm>
          <a:prstGeom prst="rect">
            <a:avLst/>
          </a:prstGeom>
          <a:solidFill>
            <a:srgbClr val="F4ECDF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sz="2444" dirty="0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C094C65E-ED67-4486-9643-B27D2AB48DD0}"/>
              </a:ext>
            </a:extLst>
          </p:cNvPr>
          <p:cNvSpPr txBox="1"/>
          <p:nvPr/>
        </p:nvSpPr>
        <p:spPr>
          <a:xfrm>
            <a:off x="3289099" y="5488623"/>
            <a:ext cx="2553317" cy="1938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700" b="1" dirty="0">
                <a:solidFill>
                  <a:srgbClr val="2E318A"/>
                </a:solidFill>
              </a:rPr>
              <a:t>Figure 3. Mean Number of Days on Continuous Treatment per 100 Days of Observation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6242563" y="1364159"/>
            <a:ext cx="2680625" cy="2217199"/>
            <a:chOff x="3840785" y="1825298"/>
            <a:chExt cx="5857427" cy="4844795"/>
          </a:xfrm>
        </p:grpSpPr>
        <p:pic>
          <p:nvPicPr>
            <p:cNvPr id="128" name="Content Placeholder 3">
              <a:extLst>
                <a:ext uri="{FF2B5EF4-FFF2-40B4-BE49-F238E27FC236}">
                  <a16:creationId xmlns:a16="http://schemas.microsoft.com/office/drawing/2014/main" id="{586F8277-9992-4E54-ADCB-9394196F74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6663" y="2067824"/>
              <a:ext cx="2925775" cy="2194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9" name="Content Placeholder 3">
              <a:extLst>
                <a:ext uri="{FF2B5EF4-FFF2-40B4-BE49-F238E27FC236}">
                  <a16:creationId xmlns:a16="http://schemas.microsoft.com/office/drawing/2014/main" id="{53E9005D-1FB8-4984-8437-1C73EAFEB4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5409" y="4475762"/>
              <a:ext cx="2925774" cy="2194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0" name="Content Placeholder 3">
              <a:extLst>
                <a:ext uri="{FF2B5EF4-FFF2-40B4-BE49-F238E27FC236}">
                  <a16:creationId xmlns:a16="http://schemas.microsoft.com/office/drawing/2014/main" id="{604A0D94-E8D8-420D-8106-9865E1121EF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72438" y="2073132"/>
              <a:ext cx="2925774" cy="2194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16D9E3E2-7CB2-49D9-8712-1119D8F4252E}"/>
                </a:ext>
              </a:extLst>
            </p:cNvPr>
            <p:cNvSpPr txBox="1"/>
            <p:nvPr/>
          </p:nvSpPr>
          <p:spPr>
            <a:xfrm>
              <a:off x="6721560" y="4237398"/>
              <a:ext cx="2911151" cy="3661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00" b="1" dirty="0"/>
                <a:t>INSTI-Based Regimens</a:t>
              </a: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8951EB55-7112-471C-A777-DF53C811A443}"/>
                </a:ext>
              </a:extLst>
            </p:cNvPr>
            <p:cNvSpPr txBox="1"/>
            <p:nvPr/>
          </p:nvSpPr>
          <p:spPr>
            <a:xfrm>
              <a:off x="3855411" y="4242707"/>
              <a:ext cx="2925775" cy="3661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00" b="1" dirty="0"/>
                <a:t>INSTI-Based STR vs. MTR</a:t>
              </a: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9EA63E82-23CC-4301-B5DD-882C679B8D5C}"/>
                </a:ext>
              </a:extLst>
            </p:cNvPr>
            <p:cNvSpPr txBox="1"/>
            <p:nvPr/>
          </p:nvSpPr>
          <p:spPr>
            <a:xfrm>
              <a:off x="3840785" y="1834769"/>
              <a:ext cx="2911151" cy="3661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00" b="1" dirty="0"/>
                <a:t>All STR vs. MTR</a:t>
              </a: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88649407-15BE-4DBB-9A00-FB772631CB9D}"/>
                </a:ext>
              </a:extLst>
            </p:cNvPr>
            <p:cNvSpPr txBox="1"/>
            <p:nvPr/>
          </p:nvSpPr>
          <p:spPr>
            <a:xfrm>
              <a:off x="6765433" y="1825298"/>
              <a:ext cx="2911151" cy="3661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00" b="1" dirty="0"/>
                <a:t>TAF STR vs. MTR</a:t>
              </a:r>
            </a:p>
          </p:txBody>
        </p:sp>
        <p:pic>
          <p:nvPicPr>
            <p:cNvPr id="135" name="Picture 134">
              <a:extLst>
                <a:ext uri="{FF2B5EF4-FFF2-40B4-BE49-F238E27FC236}">
                  <a16:creationId xmlns:a16="http://schemas.microsoft.com/office/drawing/2014/main" id="{0B3BD78D-D794-4486-BFAC-5B48D525364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81183" y="4475761"/>
              <a:ext cx="2911151" cy="2194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6" name="TextBox 135">
            <a:extLst>
              <a:ext uri="{FF2B5EF4-FFF2-40B4-BE49-F238E27FC236}">
                <a16:creationId xmlns:a16="http://schemas.microsoft.com/office/drawing/2014/main" id="{34F06BB9-C018-428D-89EE-578C172EAF80}"/>
              </a:ext>
            </a:extLst>
          </p:cNvPr>
          <p:cNvSpPr txBox="1"/>
          <p:nvPr/>
        </p:nvSpPr>
        <p:spPr>
          <a:xfrm>
            <a:off x="6267757" y="3621421"/>
            <a:ext cx="2664171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00" baseline="30000" dirty="0"/>
              <a:t>1</a:t>
            </a:r>
            <a:r>
              <a:rPr lang="en-US" sz="300" dirty="0"/>
              <a:t>Discontinuation was defined as a gap in therapy of at least 60 days. PLWH were considered censored at end of the study period, disenrolled, or at switched therapy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1B845AAF-1A49-4598-8F4C-742A69A77359}"/>
              </a:ext>
            </a:extLst>
          </p:cNvPr>
          <p:cNvSpPr txBox="1"/>
          <p:nvPr/>
        </p:nvSpPr>
        <p:spPr>
          <a:xfrm>
            <a:off x="6232300" y="5330387"/>
            <a:ext cx="2581885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00" dirty="0"/>
              <a:t>Covariates included: Age group, gender, region, insurance type, </a:t>
            </a:r>
            <a:r>
              <a:rPr lang="en-US" sz="300" dirty="0" err="1"/>
              <a:t>Charlson</a:t>
            </a:r>
            <a:r>
              <a:rPr lang="en-US" sz="300" dirty="0"/>
              <a:t> comorbidity index, and 10 most prevalent baseline AHRQ comorbidities</a:t>
            </a:r>
          </a:p>
          <a:p>
            <a:pPr>
              <a:lnSpc>
                <a:spcPct val="90000"/>
              </a:lnSpc>
            </a:pPr>
            <a:r>
              <a:rPr lang="en-US" sz="300" dirty="0"/>
              <a:t>STR/MTR (ALL) included LOTs with PI, NNRTI and INSTI as described in Figure 1.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64FFF7B5-DD60-4411-A891-B71C617B2478}"/>
              </a:ext>
            </a:extLst>
          </p:cNvPr>
          <p:cNvSpPr txBox="1"/>
          <p:nvPr/>
        </p:nvSpPr>
        <p:spPr>
          <a:xfrm>
            <a:off x="6251851" y="5031471"/>
            <a:ext cx="9552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400" dirty="0">
                <a:solidFill>
                  <a:prstClr val="black"/>
                </a:solidFill>
              </a:rPr>
              <a:t>*P&lt;0.05 vs STR; B/FTC/TAF</a:t>
            </a:r>
          </a:p>
          <a:p>
            <a:pPr defTabSz="914400"/>
            <a:r>
              <a:rPr lang="en-US" sz="400" dirty="0">
                <a:solidFill>
                  <a:prstClr val="black"/>
                </a:solidFill>
              </a:rPr>
              <a:t>** P&lt;0.01 vs STR; B/FTC/TAF</a:t>
            </a:r>
          </a:p>
        </p:txBody>
      </p:sp>
      <p:graphicFrame>
        <p:nvGraphicFramePr>
          <p:cNvPr id="140" name="Content Placeholder 3">
            <a:extLst>
              <a:ext uri="{FF2B5EF4-FFF2-40B4-BE49-F238E27FC236}">
                <a16:creationId xmlns:a16="http://schemas.microsoft.com/office/drawing/2014/main" id="{662A44C1-ACA5-46CF-9436-A9E91DD290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0582752"/>
              </p:ext>
            </p:extLst>
          </p:nvPr>
        </p:nvGraphicFramePr>
        <p:xfrm>
          <a:off x="6295225" y="4052032"/>
          <a:ext cx="2720309" cy="1218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0CEA55E5-EBFA-4EE8-8669-86DA95D31EF9}"/>
              </a:ext>
            </a:extLst>
          </p:cNvPr>
          <p:cNvCxnSpPr>
            <a:cxnSpLocks/>
          </p:cNvCxnSpPr>
          <p:nvPr/>
        </p:nvCxnSpPr>
        <p:spPr>
          <a:xfrm>
            <a:off x="7095425" y="4130379"/>
            <a:ext cx="0" cy="731520"/>
          </a:xfrm>
          <a:prstGeom prst="line">
            <a:avLst/>
          </a:prstGeom>
          <a:noFill/>
          <a:ln w="1270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57376F82-1DE3-427A-BCC1-0134918703F8}"/>
              </a:ext>
            </a:extLst>
          </p:cNvPr>
          <p:cNvCxnSpPr>
            <a:cxnSpLocks/>
          </p:cNvCxnSpPr>
          <p:nvPr/>
        </p:nvCxnSpPr>
        <p:spPr>
          <a:xfrm>
            <a:off x="6874624" y="4544324"/>
            <a:ext cx="2011680" cy="0"/>
          </a:xfrm>
          <a:prstGeom prst="line">
            <a:avLst/>
          </a:prstGeom>
          <a:noFill/>
          <a:ln w="12700" cap="flat" cmpd="sng" algn="ctr">
            <a:solidFill>
              <a:srgbClr val="4472C4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3" name="TextBox 142">
            <a:extLst>
              <a:ext uri="{FF2B5EF4-FFF2-40B4-BE49-F238E27FC236}">
                <a16:creationId xmlns:a16="http://schemas.microsoft.com/office/drawing/2014/main" id="{B8AD43F0-B94E-4DD4-89E5-EB3B353CA4CD}"/>
              </a:ext>
            </a:extLst>
          </p:cNvPr>
          <p:cNvSpPr txBox="1"/>
          <p:nvPr/>
        </p:nvSpPr>
        <p:spPr>
          <a:xfrm>
            <a:off x="6153929" y="4097883"/>
            <a:ext cx="261610" cy="101902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defTabSz="914400"/>
            <a:r>
              <a:rPr lang="en-US" sz="500" dirty="0">
                <a:solidFill>
                  <a:prstClr val="black"/>
                </a:solidFill>
                <a:cs typeface="Arial" panose="020B0604020202020204" pitchFamily="34" charset="0"/>
              </a:rPr>
              <a:t>Ref. = B/FTC/TAF    Ref. = STR </a:t>
            </a:r>
          </a:p>
        </p:txBody>
      </p:sp>
      <p:sp>
        <p:nvSpPr>
          <p:cNvPr id="144" name="Arrow: Right 7">
            <a:extLst>
              <a:ext uri="{FF2B5EF4-FFF2-40B4-BE49-F238E27FC236}">
                <a16:creationId xmlns:a16="http://schemas.microsoft.com/office/drawing/2014/main" id="{619D4F47-ABF0-4295-A818-3CE0AF9DDBC1}"/>
              </a:ext>
            </a:extLst>
          </p:cNvPr>
          <p:cNvSpPr/>
          <p:nvPr/>
        </p:nvSpPr>
        <p:spPr>
          <a:xfrm>
            <a:off x="7089822" y="5059432"/>
            <a:ext cx="565557" cy="187483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Favors STR; B/FTC/TAF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F43A62AE-A0C1-4407-94C3-2DE63F2A1B7F}"/>
              </a:ext>
            </a:extLst>
          </p:cNvPr>
          <p:cNvSpPr txBox="1"/>
          <p:nvPr/>
        </p:nvSpPr>
        <p:spPr>
          <a:xfrm>
            <a:off x="9241583" y="4734772"/>
            <a:ext cx="2714141" cy="124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aA</a:t>
            </a:r>
            <a:r>
              <a:rPr lang="en-US" sz="300" dirty="0" err="1">
                <a:latin typeface="Arial" panose="020B0604020202020204" pitchFamily="34" charset="0"/>
                <a:cs typeface="Arial" panose="020B0604020202020204" pitchFamily="34" charset="0"/>
              </a:rPr>
              <a:t>mong</a:t>
            </a:r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 LOTs that switched to guideline recommended regimens that met study inclusion criteria. Regimens not presented represent less than 5% in each cohort (EFV/FTC/TDF; DRV/c/r/FTC/TAF; EVG/COBI/FTC/TDF; RPV/FTC/TDF; F/TDF + RAL; FTC/TDF + DTG; FTC/TDF+DRV/</a:t>
            </a:r>
            <a:r>
              <a:rPr lang="en-US" sz="300" dirty="0" err="1">
                <a:latin typeface="Arial" panose="020B0604020202020204" pitchFamily="34" charset="0"/>
                <a:cs typeface="Arial" panose="020B0604020202020204" pitchFamily="34" charset="0"/>
              </a:rPr>
              <a:t>r,c</a:t>
            </a:r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; FTC/TAF+DRV/</a:t>
            </a:r>
            <a:r>
              <a:rPr lang="en-US" sz="300" dirty="0" err="1">
                <a:latin typeface="Arial" panose="020B0604020202020204" pitchFamily="34" charset="0"/>
                <a:cs typeface="Arial" panose="020B0604020202020204" pitchFamily="34" charset="0"/>
              </a:rPr>
              <a:t>r,c</a:t>
            </a:r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; FTC/TDF+ATV/</a:t>
            </a:r>
            <a:r>
              <a:rPr lang="en-US" sz="300" dirty="0" err="1">
                <a:latin typeface="Arial" panose="020B0604020202020204" pitchFamily="34" charset="0"/>
                <a:cs typeface="Arial" panose="020B0604020202020204" pitchFamily="34" charset="0"/>
              </a:rPr>
              <a:t>r,c</a:t>
            </a:r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; FTC/TAF+ATV/</a:t>
            </a:r>
            <a:r>
              <a:rPr lang="en-US" sz="300" dirty="0" err="1">
                <a:latin typeface="Arial" panose="020B0604020202020204" pitchFamily="34" charset="0"/>
                <a:cs typeface="Arial" panose="020B0604020202020204" pitchFamily="34" charset="0"/>
              </a:rPr>
              <a:t>r,c</a:t>
            </a:r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; ABC/3TC+DRV/</a:t>
            </a:r>
            <a:r>
              <a:rPr lang="en-US" sz="300" dirty="0" err="1">
                <a:latin typeface="Arial" panose="020B0604020202020204" pitchFamily="34" charset="0"/>
                <a:cs typeface="Arial" panose="020B0604020202020204" pitchFamily="34" charset="0"/>
              </a:rPr>
              <a:t>r,c</a:t>
            </a:r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150" name="Content Placeholder 3">
            <a:extLst>
              <a:ext uri="{FF2B5EF4-FFF2-40B4-BE49-F238E27FC236}">
                <a16:creationId xmlns:a16="http://schemas.microsoft.com/office/drawing/2014/main" id="{C5709E29-8113-4366-840F-FD486F4B85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3078406"/>
              </p:ext>
            </p:extLst>
          </p:nvPr>
        </p:nvGraphicFramePr>
        <p:xfrm>
          <a:off x="9307323" y="3887154"/>
          <a:ext cx="2643371" cy="805938"/>
        </p:xfrm>
        <a:graphic>
          <a:graphicData uri="http://schemas.openxmlformats.org/drawingml/2006/table">
            <a:tbl>
              <a:tblPr firstRow="1" firstCol="1"/>
              <a:tblGrid>
                <a:gridCol w="511684">
                  <a:extLst>
                    <a:ext uri="{9D8B030D-6E8A-4147-A177-3AD203B41FA5}">
                      <a16:colId xmlns:a16="http://schemas.microsoft.com/office/drawing/2014/main" val="227275982"/>
                    </a:ext>
                  </a:extLst>
                </a:gridCol>
                <a:gridCol w="275893">
                  <a:extLst>
                    <a:ext uri="{9D8B030D-6E8A-4147-A177-3AD203B41FA5}">
                      <a16:colId xmlns:a16="http://schemas.microsoft.com/office/drawing/2014/main" val="1513676982"/>
                    </a:ext>
                  </a:extLst>
                </a:gridCol>
                <a:gridCol w="233621">
                  <a:extLst>
                    <a:ext uri="{9D8B030D-6E8A-4147-A177-3AD203B41FA5}">
                      <a16:colId xmlns:a16="http://schemas.microsoft.com/office/drawing/2014/main" val="2048789375"/>
                    </a:ext>
                  </a:extLst>
                </a:gridCol>
                <a:gridCol w="284389">
                  <a:extLst>
                    <a:ext uri="{9D8B030D-6E8A-4147-A177-3AD203B41FA5}">
                      <a16:colId xmlns:a16="http://schemas.microsoft.com/office/drawing/2014/main" val="1489455807"/>
                    </a:ext>
                  </a:extLst>
                </a:gridCol>
                <a:gridCol w="274860">
                  <a:extLst>
                    <a:ext uri="{9D8B030D-6E8A-4147-A177-3AD203B41FA5}">
                      <a16:colId xmlns:a16="http://schemas.microsoft.com/office/drawing/2014/main" val="386111434"/>
                    </a:ext>
                  </a:extLst>
                </a:gridCol>
                <a:gridCol w="244105">
                  <a:extLst>
                    <a:ext uri="{9D8B030D-6E8A-4147-A177-3AD203B41FA5}">
                      <a16:colId xmlns:a16="http://schemas.microsoft.com/office/drawing/2014/main" val="1811355823"/>
                    </a:ext>
                  </a:extLst>
                </a:gridCol>
                <a:gridCol w="279349">
                  <a:extLst>
                    <a:ext uri="{9D8B030D-6E8A-4147-A177-3AD203B41FA5}">
                      <a16:colId xmlns:a16="http://schemas.microsoft.com/office/drawing/2014/main" val="2144031688"/>
                    </a:ext>
                  </a:extLst>
                </a:gridCol>
                <a:gridCol w="304061">
                  <a:extLst>
                    <a:ext uri="{9D8B030D-6E8A-4147-A177-3AD203B41FA5}">
                      <a16:colId xmlns:a16="http://schemas.microsoft.com/office/drawing/2014/main" val="1065872890"/>
                    </a:ext>
                  </a:extLst>
                </a:gridCol>
                <a:gridCol w="235409">
                  <a:extLst>
                    <a:ext uri="{9D8B030D-6E8A-4147-A177-3AD203B41FA5}">
                      <a16:colId xmlns:a16="http://schemas.microsoft.com/office/drawing/2014/main" val="1201076010"/>
                    </a:ext>
                  </a:extLst>
                </a:gridCol>
              </a:tblGrid>
              <a:tr h="153405"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B/FTC/TAF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DTG/3TC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EVG/COBI/FTC/TAF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FTC/TAF+ DTG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DTG/RPV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ABC/3TC/ DTG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RPV/FTC/ TAF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F/TAF + RAL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421353"/>
                  </a:ext>
                </a:extLst>
              </a:tr>
              <a:tr h="81151"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(N=882)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461(56.1)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60(7.3)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54(6.6)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48(5.8)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42(5.1)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38(4.6)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37(4.5)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19(2.3)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54409"/>
                  </a:ext>
                </a:extLst>
              </a:tr>
              <a:tr h="81151"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All: STR (N=891)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332(54.4)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54(8.9)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42(6.9)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27(4.4)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38(6.2)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37(6.1)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34(5.6)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6(1)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22508"/>
                  </a:ext>
                </a:extLst>
              </a:tr>
              <a:tr h="81151"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All: MTR (N=374)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129(60.8)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6(2.8)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12(5.7)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21(9.9)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4(1.9)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1(0.5)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3(1.4)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13(6.1)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725949"/>
                  </a:ext>
                </a:extLst>
              </a:tr>
              <a:tr h="102270"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INSTI: STR (N=584)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218(54.4)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39(9.7)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28(7)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19(4.7)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26(6.5)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20(5)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12(3)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6(1.5)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150250"/>
                  </a:ext>
                </a:extLst>
              </a:tr>
              <a:tr h="102270"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 : MTR (N=271)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114(65.5)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6(3.4)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7(4)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18(10.3)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2(1.1)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1(0.6)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2(1.1)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13(7.5)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292021"/>
                  </a:ext>
                </a:extLst>
              </a:tr>
              <a:tr h="102270"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TAF: STR (N=482)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178(54.4)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29(8.9)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14(4.3)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20(6.1)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21(6.4)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21(6.4)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11(3.4)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4(1.2)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023685"/>
                  </a:ext>
                </a:extLst>
              </a:tr>
              <a:tr h="102270"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TAF: MTR (N=235)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100(70.4)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4(2.8)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5(3.5)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10(7)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2(1.4)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0(0)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2(1.4)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b"/>
                      <a:r>
                        <a:rPr lang="en-US" sz="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9(6.3)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887872"/>
                  </a:ext>
                </a:extLst>
              </a:tr>
            </a:tbl>
          </a:graphicData>
        </a:graphic>
      </p:graphicFrame>
      <p:sp>
        <p:nvSpPr>
          <p:cNvPr id="151" name="TextBox 150">
            <a:extLst>
              <a:ext uri="{FF2B5EF4-FFF2-40B4-BE49-F238E27FC236}">
                <a16:creationId xmlns:a16="http://schemas.microsoft.com/office/drawing/2014/main" id="{01F23408-71AC-4895-A9CE-FC4CEF9204A4}"/>
              </a:ext>
            </a:extLst>
          </p:cNvPr>
          <p:cNvSpPr txBox="1"/>
          <p:nvPr/>
        </p:nvSpPr>
        <p:spPr>
          <a:xfrm>
            <a:off x="9737985" y="3749801"/>
            <a:ext cx="192906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500" b="1" dirty="0">
                <a:solidFill>
                  <a:prstClr val="black"/>
                </a:solidFill>
                <a:cs typeface="Arial" panose="020B0604020202020204" pitchFamily="34" charset="0"/>
              </a:rPr>
              <a:t>Subsequent LOT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AE0339D5-6F7C-4027-812B-A15C55E33099}"/>
              </a:ext>
            </a:extLst>
          </p:cNvPr>
          <p:cNvSpPr txBox="1"/>
          <p:nvPr/>
        </p:nvSpPr>
        <p:spPr>
          <a:xfrm rot="16200000">
            <a:off x="8879029" y="4207257"/>
            <a:ext cx="73844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500" b="1" dirty="0">
                <a:solidFill>
                  <a:prstClr val="black"/>
                </a:solidFill>
                <a:cs typeface="Arial" panose="020B0604020202020204" pitchFamily="34" charset="0"/>
              </a:rPr>
              <a:t>Current LOT</a:t>
            </a:r>
          </a:p>
        </p:txBody>
      </p:sp>
      <p:sp>
        <p:nvSpPr>
          <p:cNvPr id="153" name="Rectangle 152"/>
          <p:cNvSpPr/>
          <p:nvPr/>
        </p:nvSpPr>
        <p:spPr>
          <a:xfrm>
            <a:off x="9187544" y="4938175"/>
            <a:ext cx="2816267" cy="138418"/>
          </a:xfrm>
          <a:prstGeom prst="rect">
            <a:avLst/>
          </a:prstGeom>
          <a:solidFill>
            <a:srgbClr val="2E318A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en-US" sz="945" b="1" dirty="0">
                <a:latin typeface="+mj-lt"/>
              </a:rPr>
              <a:t>Limitations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9187544" y="5096871"/>
            <a:ext cx="2822878" cy="37900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115888" indent="-115888" defTabSz="914400"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</a:pPr>
            <a:r>
              <a:rPr lang="en-US" sz="600" dirty="0">
                <a:solidFill>
                  <a:prstClr val="black"/>
                </a:solidFill>
                <a:latin typeface="Arial" panose="020B0604020202020204" pitchFamily="34" charset="0"/>
              </a:rPr>
              <a:t>PLWH were primarily covered by commercial insurance, and results may differ for Medicaid and Medicare populations.</a:t>
            </a:r>
          </a:p>
          <a:p>
            <a:pPr marL="115888" indent="-115888" defTabSz="914400"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</a:pPr>
            <a:r>
              <a:rPr lang="en-US" sz="600" dirty="0">
                <a:solidFill>
                  <a:prstClr val="black"/>
                </a:solidFill>
                <a:latin typeface="Arial" panose="020B0604020202020204" pitchFamily="34" charset="0"/>
              </a:rPr>
              <a:t>The geographic spread of PLWH is skewed towards the South.</a:t>
            </a:r>
          </a:p>
          <a:p>
            <a:pPr marL="115888" indent="-115888" defTabSz="914400"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</a:pPr>
            <a:r>
              <a:rPr lang="en-US" sz="600" dirty="0">
                <a:solidFill>
                  <a:prstClr val="black"/>
                </a:solidFill>
                <a:latin typeface="Arial" panose="020B0604020202020204" pitchFamily="34" charset="0"/>
              </a:rPr>
              <a:t>Viral load data are only available for a subset of sample.</a:t>
            </a:r>
            <a:endParaRPr lang="en-US" sz="5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334BF333-2238-4C00-97EB-D4D4C12A4AFB}"/>
              </a:ext>
            </a:extLst>
          </p:cNvPr>
          <p:cNvSpPr txBox="1"/>
          <p:nvPr/>
        </p:nvSpPr>
        <p:spPr>
          <a:xfrm>
            <a:off x="9248249" y="3288583"/>
            <a:ext cx="2531375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00" dirty="0"/>
              <a:t>Covariates included: Age group, gender, region, insurance type, </a:t>
            </a:r>
            <a:r>
              <a:rPr lang="en-US" sz="300" dirty="0" err="1"/>
              <a:t>Charlson</a:t>
            </a:r>
            <a:r>
              <a:rPr lang="en-US" sz="300" dirty="0"/>
              <a:t> comorbidity index, and 10 most prevalent baseline AHRQ comorbidities</a:t>
            </a:r>
            <a:br>
              <a:rPr lang="en-US" sz="300" dirty="0"/>
            </a:br>
            <a:r>
              <a:rPr lang="en-US" sz="300" dirty="0"/>
              <a:t>*Sample for STR comparators: All-STR (n=1541), INSTI-MTR (n=1111); TAF-STR (n=1096)</a:t>
            </a: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6EFDAD50-86AD-48C9-851F-E8D6EB779838}"/>
              </a:ext>
            </a:extLst>
          </p:cNvPr>
          <p:cNvSpPr/>
          <p:nvPr/>
        </p:nvSpPr>
        <p:spPr>
          <a:xfrm>
            <a:off x="9182581" y="3336731"/>
            <a:ext cx="2837357" cy="232929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2365" bIns="0" rtlCol="0" anchor="ctr" anchorCtr="0"/>
          <a:lstStyle/>
          <a:p>
            <a:pPr marL="114300" marR="0" lvl="0" indent="-114300" algn="l" defTabSz="914400" rtl="0" eaLnBrk="1" fontAlgn="auto" latinLnBrk="0" hangingPunct="1">
              <a:spcBef>
                <a:spcPts val="0"/>
              </a:spcBef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</a:rPr>
              <a:t>B/FTC/TAF was most common subsequent </a:t>
            </a:r>
            <a:r>
              <a:rPr lang="en-US" sz="6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regimen among LOTs that ended due to switch</a:t>
            </a: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3D72951E-37CD-4927-8F68-47B271386CDC}"/>
              </a:ext>
            </a:extLst>
          </p:cNvPr>
          <p:cNvSpPr/>
          <p:nvPr/>
        </p:nvSpPr>
        <p:spPr>
          <a:xfrm>
            <a:off x="9182100" y="1250371"/>
            <a:ext cx="2883128" cy="424820"/>
          </a:xfrm>
          <a:prstGeom prst="rect">
            <a:avLst/>
          </a:prstGeom>
          <a:noFill/>
          <a:ln w="1270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2365" bIns="0" rtlCol="0" anchor="ctr" anchorCtr="0"/>
          <a:lstStyle/>
          <a:p>
            <a:pPr marL="114300" indent="-114300" defTabSz="914400"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  <a:defRPr/>
            </a:pPr>
            <a:r>
              <a:rPr lang="en-US" sz="55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Follow-up VL data was available for n=1681 LOTs (17%) among LOTs with suppressed VL at start</a:t>
            </a:r>
          </a:p>
          <a:p>
            <a:pPr marL="114300" indent="-114300" defTabSz="914400"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  <a:defRPr/>
            </a:pPr>
            <a:r>
              <a:rPr lang="en-US" sz="55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Proportion of VF among those with suppressed VL at LOT start: All LOTS (STR: 7%, MTR: 10%); INSTI-based regimens (B/FTC/TAF: 6%, ABC/3TC/DTG: 10%; F/TDF+DTG: 9%; F/TAF+DTG: 8%)</a:t>
            </a:r>
          </a:p>
          <a:p>
            <a:pPr marL="114300" indent="-114300" defTabSz="914400">
              <a:buClr>
                <a:srgbClr val="A21C49"/>
              </a:buClr>
              <a:buSzPct val="90000"/>
              <a:buFont typeface="Arial" panose="020B0604020202020204" pitchFamily="34" charset="0"/>
              <a:buChar char="♦"/>
              <a:defRPr/>
            </a:pPr>
            <a:r>
              <a:rPr lang="en-US" sz="55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Rates of VF were similar for STR, MTR and INSTI-based regimens, after adjusting for baseline covariates (Figure 6). </a:t>
            </a:r>
          </a:p>
        </p:txBody>
      </p:sp>
      <p:graphicFrame>
        <p:nvGraphicFramePr>
          <p:cNvPr id="159" name="Content Placeholder 11">
            <a:extLst>
              <a:ext uri="{FF2B5EF4-FFF2-40B4-BE49-F238E27FC236}">
                <a16:creationId xmlns:a16="http://schemas.microsoft.com/office/drawing/2014/main" id="{6435D723-651C-4429-8093-BE9BF54618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6899010"/>
              </p:ext>
            </p:extLst>
          </p:nvPr>
        </p:nvGraphicFramePr>
        <p:xfrm>
          <a:off x="9231117" y="2129522"/>
          <a:ext cx="2780258" cy="1090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60" name="TextBox 159">
            <a:extLst>
              <a:ext uri="{FF2B5EF4-FFF2-40B4-BE49-F238E27FC236}">
                <a16:creationId xmlns:a16="http://schemas.microsoft.com/office/drawing/2014/main" id="{64FFF7B5-DD60-4411-A891-B71C617B2478}"/>
              </a:ext>
            </a:extLst>
          </p:cNvPr>
          <p:cNvSpPr txBox="1"/>
          <p:nvPr/>
        </p:nvSpPr>
        <p:spPr>
          <a:xfrm>
            <a:off x="9252579" y="3056011"/>
            <a:ext cx="9552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400" dirty="0">
                <a:solidFill>
                  <a:prstClr val="black"/>
                </a:solidFill>
              </a:rPr>
              <a:t>*P&lt;0.05 vs STR; B/FTC/TAF</a:t>
            </a:r>
          </a:p>
          <a:p>
            <a:pPr defTabSz="914400"/>
            <a:r>
              <a:rPr lang="en-US" sz="400" dirty="0">
                <a:solidFill>
                  <a:prstClr val="black"/>
                </a:solidFill>
              </a:rPr>
              <a:t>** P&lt;0.01 vs STR; B/FTC/TAF</a:t>
            </a:r>
          </a:p>
        </p:txBody>
      </p:sp>
      <p:sp>
        <p:nvSpPr>
          <p:cNvPr id="161" name="Arrow: Right 7">
            <a:extLst>
              <a:ext uri="{FF2B5EF4-FFF2-40B4-BE49-F238E27FC236}">
                <a16:creationId xmlns:a16="http://schemas.microsoft.com/office/drawing/2014/main" id="{619D4F47-ABF0-4295-A818-3CE0AF9DDBC1}"/>
              </a:ext>
            </a:extLst>
          </p:cNvPr>
          <p:cNvSpPr/>
          <p:nvPr/>
        </p:nvSpPr>
        <p:spPr>
          <a:xfrm>
            <a:off x="10246488" y="3036727"/>
            <a:ext cx="357441" cy="229135"/>
          </a:xfrm>
          <a:prstGeom prst="rightArrow">
            <a:avLst/>
          </a:prstGeom>
          <a:solidFill>
            <a:srgbClr val="4472C4"/>
          </a:solidFill>
          <a:ln w="9525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Favors STR; B/FTC/TAF</a:t>
            </a:r>
          </a:p>
        </p:txBody>
      </p: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0CEA55E5-EBFA-4EE8-8669-86DA95D31EF9}"/>
              </a:ext>
            </a:extLst>
          </p:cNvPr>
          <p:cNvCxnSpPr>
            <a:cxnSpLocks/>
          </p:cNvCxnSpPr>
          <p:nvPr/>
        </p:nvCxnSpPr>
        <p:spPr>
          <a:xfrm>
            <a:off x="10178786" y="2213681"/>
            <a:ext cx="0" cy="731520"/>
          </a:xfrm>
          <a:prstGeom prst="line">
            <a:avLst/>
          </a:prstGeom>
          <a:noFill/>
          <a:ln w="12700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57376F82-1DE3-427A-BCC1-0134918703F8}"/>
              </a:ext>
            </a:extLst>
          </p:cNvPr>
          <p:cNvCxnSpPr>
            <a:cxnSpLocks/>
          </p:cNvCxnSpPr>
          <p:nvPr/>
        </p:nvCxnSpPr>
        <p:spPr>
          <a:xfrm>
            <a:off x="9783531" y="2571270"/>
            <a:ext cx="2103120" cy="0"/>
          </a:xfrm>
          <a:prstGeom prst="line">
            <a:avLst/>
          </a:prstGeom>
          <a:noFill/>
          <a:ln w="12700" cap="flat" cmpd="sng" algn="ctr">
            <a:solidFill>
              <a:srgbClr val="4472C4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64" name="TextBox 163">
            <a:extLst>
              <a:ext uri="{FF2B5EF4-FFF2-40B4-BE49-F238E27FC236}">
                <a16:creationId xmlns:a16="http://schemas.microsoft.com/office/drawing/2014/main" id="{B8AD43F0-B94E-4DD4-89E5-EB3B353CA4CD}"/>
              </a:ext>
            </a:extLst>
          </p:cNvPr>
          <p:cNvSpPr txBox="1"/>
          <p:nvPr/>
        </p:nvSpPr>
        <p:spPr>
          <a:xfrm>
            <a:off x="9107306" y="1895475"/>
            <a:ext cx="246221" cy="125979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defTabSz="914400"/>
            <a:r>
              <a:rPr lang="en-US" sz="400" dirty="0">
                <a:solidFill>
                  <a:prstClr val="black"/>
                </a:solidFill>
                <a:cs typeface="Arial" panose="020B0604020202020204" pitchFamily="34" charset="0"/>
              </a:rPr>
              <a:t>Ref. = B/FTC/TAF (n=720)    Ref. = STR* </a:t>
            </a:r>
          </a:p>
        </p:txBody>
      </p:sp>
      <p:graphicFrame>
        <p:nvGraphicFramePr>
          <p:cNvPr id="165" name="Chart 164"/>
          <p:cNvGraphicFramePr/>
          <p:nvPr>
            <p:extLst>
              <p:ext uri="{D42A27DB-BD31-4B8C-83A1-F6EECF244321}">
                <p14:modId xmlns:p14="http://schemas.microsoft.com/office/powerpoint/2010/main" val="4114860344"/>
              </p:ext>
            </p:extLst>
          </p:nvPr>
        </p:nvGraphicFramePr>
        <p:xfrm>
          <a:off x="3296219" y="5789697"/>
          <a:ext cx="2708111" cy="808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167" name="TextBox 1">
            <a:extLst>
              <a:ext uri="{FF2B5EF4-FFF2-40B4-BE49-F238E27FC236}">
                <a16:creationId xmlns:a16="http://schemas.microsoft.com/office/drawing/2014/main" id="{455FB13B-4592-4918-ACE3-6A179C743C45}"/>
              </a:ext>
            </a:extLst>
          </p:cNvPr>
          <p:cNvSpPr txBox="1"/>
          <p:nvPr/>
        </p:nvSpPr>
        <p:spPr>
          <a:xfrm>
            <a:off x="4935246" y="5664211"/>
            <a:ext cx="967893" cy="26418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INSTI-Based Regimens</a:t>
            </a:r>
          </a:p>
        </p:txBody>
      </p:sp>
      <p:sp>
        <p:nvSpPr>
          <p:cNvPr id="168" name="TextBox 1">
            <a:extLst>
              <a:ext uri="{FF2B5EF4-FFF2-40B4-BE49-F238E27FC236}">
                <a16:creationId xmlns:a16="http://schemas.microsoft.com/office/drawing/2014/main" id="{455FB13B-4592-4918-ACE3-6A179C743C45}"/>
              </a:ext>
            </a:extLst>
          </p:cNvPr>
          <p:cNvSpPr txBox="1"/>
          <p:nvPr/>
        </p:nvSpPr>
        <p:spPr>
          <a:xfrm>
            <a:off x="3680252" y="5662557"/>
            <a:ext cx="967893" cy="26418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 vs. MTR</a:t>
            </a:r>
          </a:p>
        </p:txBody>
      </p:sp>
      <p:cxnSp>
        <p:nvCxnSpPr>
          <p:cNvPr id="169" name="Straight Connector 168"/>
          <p:cNvCxnSpPr/>
          <p:nvPr/>
        </p:nvCxnSpPr>
        <p:spPr>
          <a:xfrm flipH="1">
            <a:off x="4921047" y="5721593"/>
            <a:ext cx="8640" cy="559584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sysDot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2E2AA376-C779-40E7-A1C6-C7DFDFF08B65}"/>
              </a:ext>
            </a:extLst>
          </p:cNvPr>
          <p:cNvSpPr txBox="1"/>
          <p:nvPr/>
        </p:nvSpPr>
        <p:spPr>
          <a:xfrm>
            <a:off x="1226614" y="5620394"/>
            <a:ext cx="370647" cy="109728"/>
          </a:xfrm>
          <a:prstGeom prst="roundRect">
            <a:avLst/>
          </a:prstGeom>
          <a:ln w="952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US" sz="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LOTs</a:t>
            </a:r>
            <a:r>
              <a:rPr lang="en-US" sz="300" baseline="30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300" baseline="30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 = 9499; 100%)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B9A38843-7A80-4FF5-9B1C-8FC8A155559C}"/>
              </a:ext>
            </a:extLst>
          </p:cNvPr>
          <p:cNvSpPr txBox="1"/>
          <p:nvPr/>
        </p:nvSpPr>
        <p:spPr>
          <a:xfrm>
            <a:off x="1832726" y="6006581"/>
            <a:ext cx="455205" cy="109728"/>
          </a:xfrm>
          <a:prstGeom prst="roundRect">
            <a:avLst/>
          </a:prstGeom>
          <a:ln w="952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 algn="ctr"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INSTI-Based</a:t>
            </a:r>
            <a:r>
              <a:rPr lang="en-US" sz="3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(N = 6260; 66%)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5A23A4B7-3B6F-4C2B-AC5C-FB65EB2E7426}"/>
              </a:ext>
            </a:extLst>
          </p:cNvPr>
          <p:cNvSpPr txBox="1"/>
          <p:nvPr/>
        </p:nvSpPr>
        <p:spPr>
          <a:xfrm>
            <a:off x="603774" y="6006581"/>
            <a:ext cx="420650" cy="109728"/>
          </a:xfrm>
          <a:prstGeom prst="roundRect">
            <a:avLst/>
          </a:prstGeom>
          <a:ln w="952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 algn="ctr"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INSTI-Based</a:t>
            </a:r>
            <a:r>
              <a:rPr lang="en-US" sz="3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r>
              <a:rPr lang="en-US" sz="300" dirty="0">
                <a:latin typeface="Arial" panose="020B0604020202020204" pitchFamily="34" charset="0"/>
                <a:cs typeface="Arial" panose="020B0604020202020204" pitchFamily="34" charset="0"/>
              </a:rPr>
              <a:t>(N = 1003; 11%)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F2A91F-85DF-4E23-84DD-237DE40643A8}"/>
              </a:ext>
            </a:extLst>
          </p:cNvPr>
          <p:cNvSpPr txBox="1"/>
          <p:nvPr/>
        </p:nvSpPr>
        <p:spPr>
          <a:xfrm>
            <a:off x="9414718" y="2248114"/>
            <a:ext cx="323268" cy="41550"/>
          </a:xfrm>
          <a:prstGeom prst="rect">
            <a:avLst/>
          </a:prstGeom>
          <a:solidFill>
            <a:srgbClr val="F4ECDF"/>
          </a:solidFill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00" dirty="0"/>
              <a:t>All - MTR (n=167) 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E0F15E47-2B47-4D87-923B-20E91DA72D29}"/>
              </a:ext>
            </a:extLst>
          </p:cNvPr>
          <p:cNvSpPr txBox="1"/>
          <p:nvPr/>
        </p:nvSpPr>
        <p:spPr>
          <a:xfrm>
            <a:off x="9383036" y="2349081"/>
            <a:ext cx="361032" cy="41550"/>
          </a:xfrm>
          <a:prstGeom prst="rect">
            <a:avLst/>
          </a:prstGeom>
          <a:solidFill>
            <a:srgbClr val="F4ECDF"/>
          </a:solidFill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00" dirty="0"/>
              <a:t>INSTI-MTR (n=142)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72AA75A-C3F5-4860-9543-9F940FE85B17}"/>
              </a:ext>
            </a:extLst>
          </p:cNvPr>
          <p:cNvSpPr txBox="1"/>
          <p:nvPr/>
        </p:nvSpPr>
        <p:spPr>
          <a:xfrm>
            <a:off x="9407500" y="2453875"/>
            <a:ext cx="324282" cy="41550"/>
          </a:xfrm>
          <a:prstGeom prst="rect">
            <a:avLst/>
          </a:prstGeom>
          <a:solidFill>
            <a:srgbClr val="F4ECDF"/>
          </a:solidFill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00" dirty="0"/>
              <a:t>TAF-MTR (n=135)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8F83D7F1-8719-4B1F-A0EB-C8BDC73D69B4}"/>
              </a:ext>
            </a:extLst>
          </p:cNvPr>
          <p:cNvSpPr txBox="1"/>
          <p:nvPr/>
        </p:nvSpPr>
        <p:spPr>
          <a:xfrm>
            <a:off x="9272074" y="2659870"/>
            <a:ext cx="465907" cy="48475"/>
          </a:xfrm>
          <a:prstGeom prst="rect">
            <a:avLst/>
          </a:prstGeom>
          <a:solidFill>
            <a:srgbClr val="F4ECDF"/>
          </a:solidFill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350" dirty="0"/>
              <a:t>ABC/3TC/DTG (n=154)</a:t>
            </a:r>
            <a:endParaRPr lang="en-US" sz="350" dirty="0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4DCDA7B1-DBD4-4741-A1EF-A59F3E84CE52}"/>
              </a:ext>
            </a:extLst>
          </p:cNvPr>
          <p:cNvSpPr txBox="1"/>
          <p:nvPr/>
        </p:nvSpPr>
        <p:spPr>
          <a:xfrm>
            <a:off x="9330512" y="2764664"/>
            <a:ext cx="408802" cy="48431"/>
          </a:xfrm>
          <a:prstGeom prst="rect">
            <a:avLst/>
          </a:prstGeom>
          <a:solidFill>
            <a:srgbClr val="F4ECDF"/>
          </a:solidFill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350" dirty="0"/>
              <a:t>F/TDF+DTG (n=13)</a:t>
            </a:r>
            <a:endParaRPr lang="en-US" sz="350" dirty="0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25CC2D9E-2C88-4369-9C1C-23580F24C808}"/>
              </a:ext>
            </a:extLst>
          </p:cNvPr>
          <p:cNvSpPr txBox="1"/>
          <p:nvPr/>
        </p:nvSpPr>
        <p:spPr>
          <a:xfrm>
            <a:off x="9299212" y="2867102"/>
            <a:ext cx="447242" cy="48475"/>
          </a:xfrm>
          <a:prstGeom prst="rect">
            <a:avLst/>
          </a:prstGeom>
          <a:solidFill>
            <a:srgbClr val="F4ECDF"/>
          </a:solidFill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350" dirty="0"/>
              <a:t>F/TAF +DTG (n=108)</a:t>
            </a:r>
            <a:endParaRPr lang="en-US" sz="350" dirty="0"/>
          </a:p>
        </p:txBody>
      </p:sp>
    </p:spTree>
    <p:extLst>
      <p:ext uri="{BB962C8B-B14F-4D97-AF65-F5344CB8AC3E}">
        <p14:creationId xmlns:p14="http://schemas.microsoft.com/office/powerpoint/2010/main" val="31440422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blank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2">
              <a:lumMod val="50000"/>
            </a:schemeClr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0000"/>
          </a:lnSpc>
          <a:defRPr dirty="0" smtClean="0"/>
        </a:defPPr>
      </a:lstStyle>
    </a:txDef>
  </a:objectDefaults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  <a:extLst>
    <a:ext uri="{05A4C25C-085E-4340-85A3-A5531E510DB2}">
      <thm15:themeFamily xmlns:thm15="http://schemas.microsoft.com/office/thememl/2012/main" name="Gilead HIV TemplateV6.potx" id="{88B0C9EA-49A4-4B8F-80AC-673A8C15F9AB}" vid="{1220EA46-7CB4-4D13-8E8B-CCBD94359894}"/>
    </a:ext>
  </a:extLst>
</a:theme>
</file>

<file path=ppt/theme/theme2.xml><?xml version="1.0" encoding="utf-8"?>
<a:theme xmlns:a="http://schemas.openxmlformats.org/drawingml/2006/main" name="Office Theme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</a:theme>
</file>

<file path=ppt/theme/theme3.xml><?xml version="1.0" encoding="utf-8"?>
<a:theme xmlns:a="http://schemas.openxmlformats.org/drawingml/2006/main" name="Office Theme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9E47E04937F24F99366D681DF55CBE" ma:contentTypeVersion="12" ma:contentTypeDescription="Create a new document." ma:contentTypeScope="" ma:versionID="d68ea06a82c9d6effa7502fe192a8488">
  <xsd:schema xmlns:xsd="http://www.w3.org/2001/XMLSchema" xmlns:xs="http://www.w3.org/2001/XMLSchema" xmlns:p="http://schemas.microsoft.com/office/2006/metadata/properties" xmlns:ns3="50efc4d8-fa75-43ea-8f10-b438d2ee9328" xmlns:ns4="3d1eea9a-5428-4500-898e-cc24b14325e6" targetNamespace="http://schemas.microsoft.com/office/2006/metadata/properties" ma:root="true" ma:fieldsID="553d6d1657b943a41409aa5e164221be" ns3:_="" ns4:_="">
    <xsd:import namespace="50efc4d8-fa75-43ea-8f10-b438d2ee9328"/>
    <xsd:import namespace="3d1eea9a-5428-4500-898e-cc24b14325e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efc4d8-fa75-43ea-8f10-b438d2ee93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1eea9a-5428-4500-898e-cc24b14325e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F86ADDE-87E4-43BA-8102-E884F9B73F3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159E76E-E348-42D4-838F-C735D02498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efc4d8-fa75-43ea-8f10-b438d2ee9328"/>
    <ds:schemaRef ds:uri="3d1eea9a-5428-4500-898e-cc24b14325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E6C4BE3-302C-471B-A3C5-DF7A2EB6184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821</TotalTime>
  <Words>3050</Words>
  <Application>Microsoft Office PowerPoint</Application>
  <PresentationFormat>Widescreen</PresentationFormat>
  <Paragraphs>381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blank</vt:lpstr>
      <vt:lpstr>PowerPoint Presentation</vt:lpstr>
    </vt:vector>
  </TitlesOfParts>
  <Company>Gilead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Marsh</dc:creator>
  <cp:lastModifiedBy>Joshua Gruber</cp:lastModifiedBy>
  <cp:revision>95</cp:revision>
  <cp:lastPrinted>2014-10-01T17:23:48Z</cp:lastPrinted>
  <dcterms:created xsi:type="dcterms:W3CDTF">2015-10-02T16:55:04Z</dcterms:created>
  <dcterms:modified xsi:type="dcterms:W3CDTF">2021-10-18T19:20:02Z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0x010100439E47E04937F24F99366D681DF55CBE</vt:lpwstr>
  </property>
</Properties>
</file>