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3" r:id="rId6"/>
  </p:sldMasterIdLst>
  <p:notesMasterIdLst>
    <p:notesMasterId r:id="rId26"/>
  </p:notesMasterIdLst>
  <p:handoutMasterIdLst>
    <p:handoutMasterId r:id="rId27"/>
  </p:handoutMasterIdLst>
  <p:sldIdLst>
    <p:sldId id="2145707623" r:id="rId7"/>
    <p:sldId id="2145707618" r:id="rId8"/>
    <p:sldId id="2141412103" r:id="rId9"/>
    <p:sldId id="2145707621" r:id="rId10"/>
    <p:sldId id="2145707574" r:id="rId11"/>
    <p:sldId id="2145707664" r:id="rId12"/>
    <p:sldId id="2145707669" r:id="rId13"/>
    <p:sldId id="2141412192" r:id="rId14"/>
    <p:sldId id="2145707596" r:id="rId15"/>
    <p:sldId id="2145707670" r:id="rId16"/>
    <p:sldId id="2145707612" r:id="rId17"/>
    <p:sldId id="2145707599" r:id="rId18"/>
    <p:sldId id="2145707665" r:id="rId19"/>
    <p:sldId id="2145707666" r:id="rId20"/>
    <p:sldId id="2145707667" r:id="rId21"/>
    <p:sldId id="2145707668" r:id="rId22"/>
    <p:sldId id="2145707671" r:id="rId23"/>
    <p:sldId id="2145707607" r:id="rId24"/>
    <p:sldId id="2145707645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76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 S Pang" initials="PSP" lastIdx="3" clrIdx="0"/>
  <p:cmAuthor id="1" name="Sarah Arterburn" initials="SA" lastIdx="4" clrIdx="1"/>
  <p:cmAuthor id="2" name="Jill Denning" initials="JD" lastIdx="1" clrIdx="2"/>
  <p:cmAuthor id="3" name="Felipe Rogatto" initials="FR" lastIdx="7" clrIdx="3">
    <p:extLst>
      <p:ext uri="{19B8F6BF-5375-455C-9EA6-DF929625EA0E}">
        <p15:presenceInfo xmlns:p15="http://schemas.microsoft.com/office/powerpoint/2012/main" userId="S::Felipe.Rogatto@gilead.com::1f43ece6-ab17-493f-b2a7-baaba63dd628" providerId="AD"/>
      </p:ext>
    </p:extLst>
  </p:cmAuthor>
  <p:cmAuthor id="4" name="Cal Cohen" initials="CC" lastIdx="17" clrIdx="4">
    <p:extLst>
      <p:ext uri="{19B8F6BF-5375-455C-9EA6-DF929625EA0E}">
        <p15:presenceInfo xmlns:p15="http://schemas.microsoft.com/office/powerpoint/2012/main" userId="S::cal.cohen@gilead.com::206e9c77-93a5-4114-a539-13f10654f44f" providerId="AD"/>
      </p:ext>
    </p:extLst>
  </p:cmAuthor>
  <p:cmAuthor id="5" name="Susan Chuck" initials="SC" lastIdx="13" clrIdx="5">
    <p:extLst>
      <p:ext uri="{19B8F6BF-5375-455C-9EA6-DF929625EA0E}">
        <p15:presenceInfo xmlns:p15="http://schemas.microsoft.com/office/powerpoint/2012/main" userId="S::Susan.Chuck@gilead.com::4b33cfc2-4773-4dc4-aabd-456fafcab1e2" providerId="AD"/>
      </p:ext>
    </p:extLst>
  </p:cmAuthor>
  <p:cmAuthor id="6" name="Nicolas Margot" initials="NM" lastIdx="15" clrIdx="6">
    <p:extLst>
      <p:ext uri="{19B8F6BF-5375-455C-9EA6-DF929625EA0E}">
        <p15:presenceInfo xmlns:p15="http://schemas.microsoft.com/office/powerpoint/2012/main" userId="S::Nicolas.Margot@gilead.com::b2b8264b-e5db-4105-babb-590e20165d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FFCCFF"/>
    <a:srgbClr val="00A3E0"/>
    <a:srgbClr val="FFF2CC"/>
    <a:srgbClr val="497DBC"/>
    <a:srgbClr val="88AAD3"/>
    <a:srgbClr val="00B050"/>
    <a:srgbClr val="B0E6C8"/>
    <a:srgbClr val="009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4490" autoAdjust="0"/>
  </p:normalViewPr>
  <p:slideViewPr>
    <p:cSldViewPr snapToGrid="0">
      <p:cViewPr varScale="1">
        <p:scale>
          <a:sx n="70" d="100"/>
          <a:sy n="70" d="100"/>
        </p:scale>
        <p:origin x="653" y="48"/>
      </p:cViewPr>
      <p:guideLst>
        <p:guide pos="7176"/>
        <p:guide orient="horz" pos="2160"/>
      </p:guideLst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3385566903146997E-2"/>
          <c:y val="6.4114642229322213E-2"/>
          <c:w val="0.946614433096853"/>
          <c:h val="0.84011316739513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&lt;50 c/mL</c:v>
                </c:pt>
              </c:strCache>
            </c:strRef>
          </c:tx>
          <c:spPr>
            <a:solidFill>
              <a:srgbClr val="8C77BF"/>
            </a:solidFill>
            <a:ln w="19055">
              <a:noFill/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b" anchorCtr="1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s 26</c:v>
                </c:pt>
                <c:pt idx="1">
                  <c:v>f 26</c:v>
                </c:pt>
                <c:pt idx="2">
                  <c:v>nd 26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80.599999999999994</c:v>
                </c:pt>
                <c:pt idx="1">
                  <c:v>19.399999999999999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6-4C9D-9EA2-FAA6E3B2C4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&lt;200 c/mL</c:v>
                </c:pt>
              </c:strCache>
            </c:strRef>
          </c:tx>
          <c:spPr>
            <a:solidFill>
              <a:srgbClr val="5C417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876-4C9D-9EA2-FAA6E3B2C4A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876-4C9D-9EA2-FAA6E3B2C4A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876-4C9D-9EA2-FAA6E3B2C4A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0" rIns="38100" bIns="0" anchor="b" anchorCtr="1">
                <a:spAutoFit/>
              </a:bodyPr>
              <a:lstStyle/>
              <a:p>
                <a:pPr>
                  <a:defRPr sz="18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s 26</c:v>
                </c:pt>
                <c:pt idx="1">
                  <c:v>f 26</c:v>
                </c:pt>
                <c:pt idx="2">
                  <c:v>nd 26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88.9</c:v>
                </c:pt>
                <c:pt idx="1">
                  <c:v>11.1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76-4C9D-9EA2-FAA6E3B2C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72619776"/>
        <c:axId val="572638720"/>
      </c:barChart>
      <c:catAx>
        <c:axId val="57261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638720"/>
        <c:crosses val="autoZero"/>
        <c:auto val="1"/>
        <c:lblAlgn val="ctr"/>
        <c:lblOffset val="100"/>
        <c:noMultiLvlLbl val="0"/>
      </c:catAx>
      <c:valAx>
        <c:axId val="57263872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619776"/>
        <c:crosses val="autoZero"/>
        <c:crossBetween val="between"/>
        <c:majorUnit val="20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INSTI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98.591549295774655</c:v>
                </c:pt>
                <c:pt idx="1">
                  <c:v>94.366197183098592</c:v>
                </c:pt>
                <c:pt idx="2">
                  <c:v>83.098591549295776</c:v>
                </c:pt>
                <c:pt idx="3">
                  <c:v>64.788732394366207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8-4E16-B86B-4C28AAB82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320560"/>
        <c:axId val="773325152"/>
      </c:barChart>
      <c:catAx>
        <c:axId val="7733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325152"/>
        <c:crosses val="autoZero"/>
        <c:auto val="1"/>
        <c:lblAlgn val="ctr"/>
        <c:lblOffset val="100"/>
        <c:noMultiLvlLbl val="0"/>
      </c:catAx>
      <c:valAx>
        <c:axId val="77332515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32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Participants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INSTI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3.8</c:v>
                </c:pt>
                <c:pt idx="1">
                  <c:v>2.4</c:v>
                </c:pt>
                <c:pt idx="2">
                  <c:v>4.0999999999999996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AC-4985-8E87-B174BC01C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73320560"/>
        <c:axId val="773325152"/>
      </c:barChart>
      <c:catAx>
        <c:axId val="77332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325152"/>
        <c:crosses val="autoZero"/>
        <c:auto val="1"/>
        <c:lblAlgn val="ctr"/>
        <c:lblOffset val="100"/>
        <c:noMultiLvlLbl val="0"/>
      </c:catAx>
      <c:valAx>
        <c:axId val="773325152"/>
        <c:scaling>
          <c:orientation val="minMax"/>
          <c:max val="5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3320560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55DFEB-23AB-4621-A387-72CAA71FFA33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30AFA4-C1F3-4107-8731-249BBBFE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2783D1-F847-458C-BA27-0F5F923A43E2}" type="datetimeFigureOut">
              <a:rPr lang="en-US" smtClean="0"/>
              <a:t>10/15/2021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B9B8FB-1CC6-4B54-A6D6-186543A50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F232A-D0AC-9B4F-A822-05618EDB3A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6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232A-D0AC-9B4F-A822-05618EDB3A6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73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232A-D0AC-9B4F-A822-05618EDB3A6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8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8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61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25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71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44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1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53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DB5C9C-20E1-4CB3-8AF3-DADB5DB99E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57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7D7E88-0AED-4F38-943D-D9ACC309E9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9B8FB-1CC6-4B54-A6D6-186543A503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1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0934">
              <a:defRPr/>
            </a:pP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8AB9F-5329-4ACB-8CD3-0591E9DC94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66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232A-D0AC-9B4F-A822-05618EDB3A6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232A-D0AC-9B4F-A822-05618EDB3A6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7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8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[Click to add the financial relationships you have with commercial entities. </a:t>
            </a:r>
            <a:br>
              <a:rPr lang="en-US" sz="1200" dirty="0"/>
            </a:br>
            <a:r>
              <a:rPr lang="en-US" sz="1200" dirty="0"/>
              <a:t>If you have no financial relationships, add "None”]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8210CD-D3DA-AC41-9258-6B0466D81EDC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dirty="0"/>
              <a:t>ORAL ABSTRACT</a:t>
            </a:r>
            <a:endParaRPr lang="en-US" baseline="30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D69E1B-9EAC-49D4-8887-BB01FC30F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b="27950"/>
          <a:stretch/>
        </p:blipFill>
        <p:spPr>
          <a:xfrm rot="9667545">
            <a:off x="-2881589" y="31796"/>
            <a:ext cx="6336402" cy="4567775"/>
          </a:xfrm>
          <a:custGeom>
            <a:avLst/>
            <a:gdLst>
              <a:gd name="connsiteX0" fmla="*/ 5761388 w 6336402"/>
              <a:gd name="connsiteY0" fmla="*/ 0 h 4567775"/>
              <a:gd name="connsiteX1" fmla="*/ 6336402 w 6336402"/>
              <a:gd name="connsiteY1" fmla="*/ 0 h 4567775"/>
              <a:gd name="connsiteX2" fmla="*/ 6336402 w 6336402"/>
              <a:gd name="connsiteY2" fmla="*/ 196582 h 4567775"/>
              <a:gd name="connsiteX3" fmla="*/ 2690296 w 6336402"/>
              <a:gd name="connsiteY3" fmla="*/ 4567775 h 4567775"/>
              <a:gd name="connsiteX4" fmla="*/ 0 w 6336402"/>
              <a:gd name="connsiteY4" fmla="*/ 3648031 h 4567775"/>
              <a:gd name="connsiteX5" fmla="*/ 0 w 6336402"/>
              <a:gd name="connsiteY5" fmla="*/ 0 h 4567775"/>
              <a:gd name="connsiteX6" fmla="*/ 4251902 w 6336402"/>
              <a:gd name="connsiteY6" fmla="*/ 0 h 45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402" h="4567775">
                <a:moveTo>
                  <a:pt x="5761388" y="0"/>
                </a:moveTo>
                <a:lnTo>
                  <a:pt x="6336402" y="0"/>
                </a:lnTo>
                <a:lnTo>
                  <a:pt x="6336402" y="196582"/>
                </a:lnTo>
                <a:close/>
                <a:moveTo>
                  <a:pt x="2690296" y="4567775"/>
                </a:moveTo>
                <a:lnTo>
                  <a:pt x="0" y="3648031"/>
                </a:lnTo>
                <a:lnTo>
                  <a:pt x="0" y="0"/>
                </a:lnTo>
                <a:lnTo>
                  <a:pt x="4251902" y="0"/>
                </a:lnTo>
                <a:close/>
              </a:path>
            </a:pathLst>
          </a:custGeom>
          <a:effectLst/>
        </p:spPr>
      </p:pic>
    </p:spTree>
    <p:extLst>
      <p:ext uri="{BB962C8B-B14F-4D97-AF65-F5344CB8AC3E}">
        <p14:creationId xmlns:p14="http://schemas.microsoft.com/office/powerpoint/2010/main" val="384414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37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7133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9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3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4" y="0"/>
            <a:ext cx="12221633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-4233" y="3581400"/>
            <a:ext cx="12227984" cy="3278188"/>
          </a:xfrm>
          <a:prstGeom prst="rect">
            <a:avLst/>
          </a:prstGeom>
          <a:solidFill>
            <a:srgbClr val="DDDDDD"/>
          </a:solidFill>
          <a:ln w="0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-4233" y="3429000"/>
            <a:ext cx="12227984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4233" y="3516313"/>
            <a:ext cx="12227984" cy="0"/>
          </a:xfrm>
          <a:prstGeom prst="line">
            <a:avLst/>
          </a:prstGeom>
          <a:noFill/>
          <a:ln w="57150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457200"/>
            <a:ext cx="10566400" cy="2816352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4114800"/>
            <a:ext cx="10566400" cy="609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12800" y="5029200"/>
            <a:ext cx="10566400" cy="914400"/>
          </a:xfr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51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CC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C0EFA2B-4884-48B4-8F9E-7A8789283AD0}"/>
              </a:ext>
            </a:extLst>
          </p:cNvPr>
          <p:cNvSpPr txBox="1"/>
          <p:nvPr userDrawn="1"/>
        </p:nvSpPr>
        <p:spPr>
          <a:xfrm>
            <a:off x="11887200" y="6605588"/>
            <a:ext cx="274638" cy="12223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54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863"/>
              </a:lnSpc>
            </a:pPr>
            <a:fld id="{383D43EE-C87E-42B3-B466-ACB0088AA3D5}" type="slidenum">
              <a:rPr lang="en-US" altLang="en-US" sz="1000">
                <a:solidFill>
                  <a:srgbClr val="7E7E7E"/>
                </a:solidFill>
                <a:cs typeface="Calibri" panose="020F0502020204030204" pitchFamily="34" charset="0"/>
              </a:rPr>
              <a:pPr eaLnBrk="1" hangingPunct="1">
                <a:lnSpc>
                  <a:spcPts val="863"/>
                </a:lnSpc>
              </a:pPr>
              <a:t>‹#›</a:t>
            </a:fld>
            <a:endParaRPr lang="en-US" altLang="en-US" sz="10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92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2EB5B-4A20-47F0-967B-CDF5F8667F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95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60B3-6ACD-194D-9D44-C086FB470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365125"/>
            <a:ext cx="10972800" cy="987019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C50F3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AE6AD-B7D4-B04A-86FE-7779FC9A23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765651" y="6408817"/>
            <a:ext cx="206592" cy="27545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D8113E-1FCA-604A-96E5-3BF77C5AC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16" y="1572323"/>
            <a:ext cx="10972800" cy="4599878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3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17CF6A-808E-8C4F-9BE1-507266848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015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BEAA09E-D67E-864E-8466-C38E88600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CA6249-8962-9949-96AE-7C11B8F0135F}"/>
              </a:ext>
            </a:extLst>
          </p:cNvPr>
          <p:cNvSpPr txBox="1">
            <a:spLocks/>
          </p:cNvSpPr>
          <p:nvPr userDrawn="1"/>
        </p:nvSpPr>
        <p:spPr>
          <a:xfrm>
            <a:off x="4700337" y="6400799"/>
            <a:ext cx="2743200" cy="291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0" i="0"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BEFB71-690E-D445-B2DD-6DC54B9407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rebuchet MS" panose="020B0703020202090204" pitchFamily="34" charset="0"/>
              </a:rPr>
              <a:t>Confidential – Internal Use Only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B41E3E-4B17-0E40-9A54-06C83720F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0924674" cy="967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DF2369-9D2B-904E-9233-726EF7F00F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598" y="1729807"/>
            <a:ext cx="10924674" cy="44471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Subhead/callout</a:t>
            </a:r>
          </a:p>
          <a:p>
            <a:pPr lvl="2"/>
            <a:r>
              <a:rPr lang="en-GB"/>
              <a:t>Second level</a:t>
            </a:r>
          </a:p>
          <a:p>
            <a:pPr lvl="3"/>
            <a:r>
              <a:rPr lang="en-GB"/>
              <a:t>Third level</a:t>
            </a:r>
          </a:p>
          <a:p>
            <a:pPr lvl="4"/>
            <a:r>
              <a:rPr lang="en-GB"/>
              <a:t>Fourth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5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12A4-17F3-4C7C-9EDB-6022A66D14E5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4FAF7ED-0D70-4F9A-A412-7FF5E9E636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6538384"/>
            <a:ext cx="9508067" cy="167216"/>
          </a:xfr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074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6437"/>
            <a:ext cx="10972800" cy="6765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193251" y="6537327"/>
            <a:ext cx="812800" cy="168275"/>
          </a:xfrm>
        </p:spPr>
        <p:txBody>
          <a:bodyPr/>
          <a:lstStyle/>
          <a:p>
            <a:fld id="{BD232E2E-B866-4CAD-915D-C9787F21E8D8}" type="datetime1">
              <a:rPr lang="en-US" smtClean="0"/>
              <a:t>10/15/2021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52200" y="6537327"/>
            <a:ext cx="330200" cy="168275"/>
          </a:xfrm>
        </p:spPr>
        <p:txBody>
          <a:bodyPr/>
          <a:lstStyle/>
          <a:p>
            <a:fld id="{94BD5F9E-BC76-487B-A2BC-019AD28A14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4CDEA03E-C038-4DB8-BA17-CAAC129CCC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6538384"/>
            <a:ext cx="9508067" cy="167216"/>
          </a:xfrm>
        </p:spPr>
        <p:txBody>
          <a:bodyPr anchor="b" anchorCtr="0"/>
          <a:lstStyle>
            <a:lvl1pPr marL="0" indent="0">
              <a:buNone/>
              <a:defRPr sz="900"/>
            </a:lvl1pPr>
          </a:lstStyle>
          <a:p>
            <a:pPr lvl="0"/>
            <a:r>
              <a:rPr lang="en-GB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044630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0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812800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0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CB466-456C-9D4D-8668-2D079F1A0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68" y="457200"/>
            <a:ext cx="11603864" cy="2816352"/>
          </a:xfrm>
        </p:spPr>
        <p:txBody>
          <a:bodyPr anchor="ctr"/>
          <a:lstStyle/>
          <a:p>
            <a:r>
              <a:rPr lang="en-US" dirty="0"/>
              <a:t>Resistance Analysis of Long-Acting </a:t>
            </a:r>
            <a:r>
              <a:rPr lang="en-US" dirty="0" err="1"/>
              <a:t>Lenacapavir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Highly Treatment-Experienced People with HIV </a:t>
            </a:r>
            <a:br>
              <a:rPr lang="en-US" dirty="0"/>
            </a:br>
            <a:r>
              <a:rPr lang="en-US" dirty="0"/>
              <a:t>after 26 Weeks of Treatment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280AA98-4568-BC42-9F37-43157805A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7501" y="3996937"/>
            <a:ext cx="8796998" cy="646331"/>
          </a:xfrm>
        </p:spPr>
        <p:txBody>
          <a:bodyPr wrap="square" rIns="0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b="1" u="sng" dirty="0"/>
              <a:t>Nicolas Margot</a:t>
            </a:r>
            <a:r>
              <a:rPr lang="en-US" b="1" dirty="0"/>
              <a:t>, Laurie VanderVeen, Vidula Naik, Silvia Chang, PC Parvangada, Ross Martin, Hadas Dvory-Sobol, Martin S. Rhee, and Christian Callebaut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45ADB9-24E6-4768-9B96-14E7866394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4643268"/>
            <a:ext cx="10566400" cy="1052424"/>
          </a:xfrm>
        </p:spPr>
        <p:txBody>
          <a:bodyPr rIns="0" anchor="ctr"/>
          <a:lstStyle/>
          <a:p>
            <a:pPr>
              <a:spcBef>
                <a:spcPts val="0"/>
              </a:spcBef>
            </a:pPr>
            <a:r>
              <a:rPr lang="en-US" sz="1400" dirty="0"/>
              <a:t>Gilead Sciences, Inc., Foster City, USA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8C36C56-7BAC-4C29-83E8-D388433FE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6185" y="6550223"/>
            <a:ext cx="7479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18th European AIDS Conference (EACS) London UK, October 27-30, 2021 : Oral </a:t>
            </a:r>
            <a:r>
              <a:rPr lang="en-US" sz="1400" dirty="0">
                <a:ea typeface="MS PGothic" pitchFamily="34" charset="-128"/>
                <a:cs typeface="Arial" pitchFamily="34" charset="0"/>
              </a:rPr>
              <a:t>OS1/1</a:t>
            </a:r>
          </a:p>
        </p:txBody>
      </p:sp>
    </p:spTree>
    <p:extLst>
      <p:ext uri="{BB962C8B-B14F-4D97-AF65-F5344CB8AC3E}">
        <p14:creationId xmlns:p14="http://schemas.microsoft.com/office/powerpoint/2010/main" val="272738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050F-1B49-4903-9578-51953077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36" y="198774"/>
            <a:ext cx="10565728" cy="7874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Baseline Class Resistance</a:t>
            </a:r>
            <a:br>
              <a:rPr lang="en-US" sz="3200" dirty="0"/>
            </a:br>
            <a:r>
              <a:rPr lang="en-US" sz="2700" dirty="0">
                <a:solidFill>
                  <a:schemeClr val="bg1">
                    <a:lumMod val="50000"/>
                  </a:schemeClr>
                </a:solidFill>
              </a:rPr>
              <a:t>4 Main ARV Classes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3F2CF-1164-4736-B174-32FF22A410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862" y="6459379"/>
            <a:ext cx="10991666" cy="246221"/>
          </a:xfrm>
        </p:spPr>
        <p:txBody>
          <a:bodyPr/>
          <a:lstStyle/>
          <a:p>
            <a:r>
              <a:rPr lang="en-US" sz="800" baseline="30000" dirty="0"/>
              <a:t>a</a:t>
            </a:r>
            <a:r>
              <a:rPr lang="en-US" sz="800" dirty="0"/>
              <a:t> M184V/I alone was not sufficient to fulfill the NRTI resistance criteria in the study.</a:t>
            </a:r>
          </a:p>
          <a:p>
            <a:r>
              <a:rPr lang="en-US" sz="800" dirty="0"/>
              <a:t>ARV = antiretroviral; INSTI = integrase strand-transfer inhibitor; NRTI = nucleoside RT inhibitor; NNRTI = non-nucleoside RT inhibitor; PI = protease inhibitor.</a:t>
            </a:r>
            <a:endParaRPr lang="en-US" sz="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0BABA-597E-4568-8DF3-BFAF2546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E8CA98-7135-4B80-A7D9-D24F51C0AEAE}"/>
              </a:ext>
            </a:extLst>
          </p:cNvPr>
          <p:cNvGrpSpPr/>
          <p:nvPr/>
        </p:nvGrpSpPr>
        <p:grpSpPr>
          <a:xfrm>
            <a:off x="6862534" y="1931585"/>
            <a:ext cx="4718755" cy="4169367"/>
            <a:chOff x="6016978" y="1531521"/>
            <a:chExt cx="4718755" cy="416936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EB56213-F16E-4BD8-8839-9AFC233B13E5}"/>
                </a:ext>
              </a:extLst>
            </p:cNvPr>
            <p:cNvSpPr/>
            <p:nvPr/>
          </p:nvSpPr>
          <p:spPr>
            <a:xfrm>
              <a:off x="7483020" y="1947905"/>
              <a:ext cx="1843088" cy="1934439"/>
            </a:xfrm>
            <a:prstGeom prst="ellipse">
              <a:avLst/>
            </a:prstGeom>
            <a:solidFill>
              <a:srgbClr val="3B577F">
                <a:lumMod val="60000"/>
                <a:lumOff val="40000"/>
                <a:alpha val="20000"/>
              </a:srgbClr>
            </a:solidFill>
            <a:ln w="12700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7064CD2-A880-4ED4-9D48-801C74DBD38F}"/>
                </a:ext>
              </a:extLst>
            </p:cNvPr>
            <p:cNvSpPr/>
            <p:nvPr/>
          </p:nvSpPr>
          <p:spPr>
            <a:xfrm>
              <a:off x="8158938" y="2660349"/>
              <a:ext cx="1843088" cy="1934439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2700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78FB800-0573-4039-8CE0-1471471AE8F3}"/>
                </a:ext>
              </a:extLst>
            </p:cNvPr>
            <p:cNvSpPr/>
            <p:nvPr/>
          </p:nvSpPr>
          <p:spPr>
            <a:xfrm>
              <a:off x="7483020" y="3392039"/>
              <a:ext cx="1843088" cy="1934439"/>
            </a:xfrm>
            <a:prstGeom prst="ellipse">
              <a:avLst/>
            </a:prstGeom>
            <a:solidFill>
              <a:srgbClr val="C50F3C">
                <a:lumMod val="20000"/>
                <a:lumOff val="80000"/>
                <a:alpha val="20000"/>
              </a:srgbClr>
            </a:solidFill>
            <a:ln w="12700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C7D50DC-5567-42B2-9177-43165CE75FB1}"/>
                </a:ext>
              </a:extLst>
            </p:cNvPr>
            <p:cNvSpPr/>
            <p:nvPr/>
          </p:nvSpPr>
          <p:spPr>
            <a:xfrm>
              <a:off x="6834102" y="2660349"/>
              <a:ext cx="1843088" cy="1934439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12700" cap="flat" cmpd="sng" algn="ctr">
              <a:solidFill>
                <a:srgbClr val="54565B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70" name="TextBox 10">
              <a:extLst>
                <a:ext uri="{FF2B5EF4-FFF2-40B4-BE49-F238E27FC236}">
                  <a16:creationId xmlns:a16="http://schemas.microsoft.com/office/drawing/2014/main" id="{51BACD30-2A34-499E-BC1A-5FABA58AF510}"/>
                </a:ext>
              </a:extLst>
            </p:cNvPr>
            <p:cNvSpPr txBox="1"/>
            <p:nvPr/>
          </p:nvSpPr>
          <p:spPr>
            <a:xfrm>
              <a:off x="6096000" y="3489069"/>
              <a:ext cx="80983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INSTI-R</a:t>
              </a:r>
            </a:p>
          </p:txBody>
        </p:sp>
        <p:sp>
          <p:nvSpPr>
            <p:cNvPr id="71" name="TextBox 11">
              <a:extLst>
                <a:ext uri="{FF2B5EF4-FFF2-40B4-BE49-F238E27FC236}">
                  <a16:creationId xmlns:a16="http://schemas.microsoft.com/office/drawing/2014/main" id="{CC7CDBC5-7D65-4C79-95E7-66A3C9F4DEB4}"/>
                </a:ext>
              </a:extLst>
            </p:cNvPr>
            <p:cNvSpPr txBox="1"/>
            <p:nvPr/>
          </p:nvSpPr>
          <p:spPr>
            <a:xfrm>
              <a:off x="8032588" y="1697297"/>
              <a:ext cx="89639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NNRTI-R</a:t>
              </a:r>
            </a:p>
          </p:txBody>
        </p:sp>
        <p:sp>
          <p:nvSpPr>
            <p:cNvPr id="72" name="TextBox 12">
              <a:extLst>
                <a:ext uri="{FF2B5EF4-FFF2-40B4-BE49-F238E27FC236}">
                  <a16:creationId xmlns:a16="http://schemas.microsoft.com/office/drawing/2014/main" id="{B352B1B6-55DC-4413-BCAA-9EEBE6A1D04A}"/>
                </a:ext>
              </a:extLst>
            </p:cNvPr>
            <p:cNvSpPr txBox="1"/>
            <p:nvPr/>
          </p:nvSpPr>
          <p:spPr>
            <a:xfrm>
              <a:off x="8089695" y="5304323"/>
              <a:ext cx="7713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NRTI-R</a:t>
              </a:r>
            </a:p>
          </p:txBody>
        </p:sp>
        <p:sp>
          <p:nvSpPr>
            <p:cNvPr id="73" name="TextBox 13">
              <a:extLst>
                <a:ext uri="{FF2B5EF4-FFF2-40B4-BE49-F238E27FC236}">
                  <a16:creationId xmlns:a16="http://schemas.microsoft.com/office/drawing/2014/main" id="{572DEE44-B878-4EA0-BE9F-02CBDDF6725C}"/>
                </a:ext>
              </a:extLst>
            </p:cNvPr>
            <p:cNvSpPr txBox="1"/>
            <p:nvPr/>
          </p:nvSpPr>
          <p:spPr>
            <a:xfrm>
              <a:off x="9984325" y="3489069"/>
              <a:ext cx="53091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PI-R</a:t>
              </a:r>
            </a:p>
          </p:txBody>
        </p:sp>
        <p:sp>
          <p:nvSpPr>
            <p:cNvPr id="74" name="TextBox 14">
              <a:extLst>
                <a:ext uri="{FF2B5EF4-FFF2-40B4-BE49-F238E27FC236}">
                  <a16:creationId xmlns:a16="http://schemas.microsoft.com/office/drawing/2014/main" id="{0CD11485-5304-437F-AA35-B999FADE4D6C}"/>
                </a:ext>
              </a:extLst>
            </p:cNvPr>
            <p:cNvSpPr txBox="1"/>
            <p:nvPr/>
          </p:nvSpPr>
          <p:spPr>
            <a:xfrm>
              <a:off x="7631365" y="2921925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75" name="TextBox 15">
              <a:extLst>
                <a:ext uri="{FF2B5EF4-FFF2-40B4-BE49-F238E27FC236}">
                  <a16:creationId xmlns:a16="http://schemas.microsoft.com/office/drawing/2014/main" id="{7F8F2E04-E895-4D0B-9187-538BDDC0BC46}"/>
                </a:ext>
              </a:extLst>
            </p:cNvPr>
            <p:cNvSpPr txBox="1"/>
            <p:nvPr/>
          </p:nvSpPr>
          <p:spPr>
            <a:xfrm>
              <a:off x="8248672" y="3908669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sp>
          <p:nvSpPr>
            <p:cNvPr id="76" name="TextBox 16">
              <a:extLst>
                <a:ext uri="{FF2B5EF4-FFF2-40B4-BE49-F238E27FC236}">
                  <a16:creationId xmlns:a16="http://schemas.microsoft.com/office/drawing/2014/main" id="{3E03B187-3F1A-493A-BB8B-87492028329D}"/>
                </a:ext>
              </a:extLst>
            </p:cNvPr>
            <p:cNvSpPr txBox="1"/>
            <p:nvPr/>
          </p:nvSpPr>
          <p:spPr>
            <a:xfrm>
              <a:off x="8225040" y="3489069"/>
              <a:ext cx="39412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33</a:t>
              </a:r>
            </a:p>
          </p:txBody>
        </p:sp>
        <p:sp>
          <p:nvSpPr>
            <p:cNvPr id="77" name="TextBox 17">
              <a:extLst>
                <a:ext uri="{FF2B5EF4-FFF2-40B4-BE49-F238E27FC236}">
                  <a16:creationId xmlns:a16="http://schemas.microsoft.com/office/drawing/2014/main" id="{3850335F-C29D-494C-93C8-3F5E82BE55D5}"/>
                </a:ext>
              </a:extLst>
            </p:cNvPr>
            <p:cNvSpPr txBox="1"/>
            <p:nvPr/>
          </p:nvSpPr>
          <p:spPr>
            <a:xfrm>
              <a:off x="10048725" y="1701564"/>
              <a:ext cx="583814" cy="300082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n=72</a:t>
              </a:r>
            </a:p>
          </p:txBody>
        </p:sp>
        <p:sp>
          <p:nvSpPr>
            <p:cNvPr id="78" name="TextBox 18">
              <a:extLst>
                <a:ext uri="{FF2B5EF4-FFF2-40B4-BE49-F238E27FC236}">
                  <a16:creationId xmlns:a16="http://schemas.microsoft.com/office/drawing/2014/main" id="{6492DBA8-6D71-4737-B3EF-8251DEF69701}"/>
                </a:ext>
              </a:extLst>
            </p:cNvPr>
            <p:cNvSpPr txBox="1"/>
            <p:nvPr/>
          </p:nvSpPr>
          <p:spPr>
            <a:xfrm>
              <a:off x="8248672" y="2237401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79" name="TextBox 19">
              <a:extLst>
                <a:ext uri="{FF2B5EF4-FFF2-40B4-BE49-F238E27FC236}">
                  <a16:creationId xmlns:a16="http://schemas.microsoft.com/office/drawing/2014/main" id="{6E489D45-B36E-41D2-A711-2C270DF5A95C}"/>
                </a:ext>
              </a:extLst>
            </p:cNvPr>
            <p:cNvSpPr txBox="1"/>
            <p:nvPr/>
          </p:nvSpPr>
          <p:spPr>
            <a:xfrm>
              <a:off x="8772763" y="2921925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80" name="TextBox 20">
              <a:extLst>
                <a:ext uri="{FF2B5EF4-FFF2-40B4-BE49-F238E27FC236}">
                  <a16:creationId xmlns:a16="http://schemas.microsoft.com/office/drawing/2014/main" id="{F74B3F4A-9BF8-4784-A2FF-638ED13EDE05}"/>
                </a:ext>
              </a:extLst>
            </p:cNvPr>
            <p:cNvSpPr txBox="1"/>
            <p:nvPr/>
          </p:nvSpPr>
          <p:spPr>
            <a:xfrm>
              <a:off x="8248672" y="4783141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81" name="TextBox 21">
              <a:extLst>
                <a:ext uri="{FF2B5EF4-FFF2-40B4-BE49-F238E27FC236}">
                  <a16:creationId xmlns:a16="http://schemas.microsoft.com/office/drawing/2014/main" id="{6346D55C-6879-4620-BAE1-C738B68CF7C5}"/>
                </a:ext>
              </a:extLst>
            </p:cNvPr>
            <p:cNvSpPr txBox="1"/>
            <p:nvPr/>
          </p:nvSpPr>
          <p:spPr>
            <a:xfrm>
              <a:off x="9366059" y="3489069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82" name="TextBox 22">
              <a:extLst>
                <a:ext uri="{FF2B5EF4-FFF2-40B4-BE49-F238E27FC236}">
                  <a16:creationId xmlns:a16="http://schemas.microsoft.com/office/drawing/2014/main" id="{DB0F988B-0B84-4B05-85DF-07AE123B4DCE}"/>
                </a:ext>
              </a:extLst>
            </p:cNvPr>
            <p:cNvSpPr txBox="1"/>
            <p:nvPr/>
          </p:nvSpPr>
          <p:spPr>
            <a:xfrm>
              <a:off x="7170844" y="3489069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83" name="TextBox 23">
              <a:extLst>
                <a:ext uri="{FF2B5EF4-FFF2-40B4-BE49-F238E27FC236}">
                  <a16:creationId xmlns:a16="http://schemas.microsoft.com/office/drawing/2014/main" id="{E10843AE-A076-4111-A956-D85B03569599}"/>
                </a:ext>
              </a:extLst>
            </p:cNvPr>
            <p:cNvSpPr txBox="1"/>
            <p:nvPr/>
          </p:nvSpPr>
          <p:spPr>
            <a:xfrm>
              <a:off x="8772763" y="4054485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84" name="TextBox 24">
              <a:extLst>
                <a:ext uri="{FF2B5EF4-FFF2-40B4-BE49-F238E27FC236}">
                  <a16:creationId xmlns:a16="http://schemas.microsoft.com/office/drawing/2014/main" id="{C07DD843-F48A-463D-A27B-48915975E9CD}"/>
                </a:ext>
              </a:extLst>
            </p:cNvPr>
            <p:cNvSpPr txBox="1"/>
            <p:nvPr/>
          </p:nvSpPr>
          <p:spPr>
            <a:xfrm>
              <a:off x="7812261" y="3489069"/>
              <a:ext cx="39412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13</a:t>
              </a:r>
            </a:p>
          </p:txBody>
        </p:sp>
        <p:sp>
          <p:nvSpPr>
            <p:cNvPr id="85" name="TextBox 25">
              <a:extLst>
                <a:ext uri="{FF2B5EF4-FFF2-40B4-BE49-F238E27FC236}">
                  <a16:creationId xmlns:a16="http://schemas.microsoft.com/office/drawing/2014/main" id="{28A95BA1-49D5-484D-A53A-DA31C23E3028}"/>
                </a:ext>
              </a:extLst>
            </p:cNvPr>
            <p:cNvSpPr txBox="1"/>
            <p:nvPr/>
          </p:nvSpPr>
          <p:spPr>
            <a:xfrm>
              <a:off x="8272836" y="3118623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86" name="TextBox 26">
              <a:extLst>
                <a:ext uri="{FF2B5EF4-FFF2-40B4-BE49-F238E27FC236}">
                  <a16:creationId xmlns:a16="http://schemas.microsoft.com/office/drawing/2014/main" id="{242EF082-F7A5-4B8C-96A1-9AFFFE278F44}"/>
                </a:ext>
              </a:extLst>
            </p:cNvPr>
            <p:cNvSpPr txBox="1"/>
            <p:nvPr/>
          </p:nvSpPr>
          <p:spPr>
            <a:xfrm>
              <a:off x="7631365" y="4054485"/>
              <a:ext cx="31178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0</a:t>
              </a:r>
            </a:p>
          </p:txBody>
        </p:sp>
        <p:sp>
          <p:nvSpPr>
            <p:cNvPr id="87" name="TextBox 27">
              <a:extLst>
                <a:ext uri="{FF2B5EF4-FFF2-40B4-BE49-F238E27FC236}">
                  <a16:creationId xmlns:a16="http://schemas.microsoft.com/office/drawing/2014/main" id="{032357B4-17F2-4989-88F8-09BD1CA3C8EF}"/>
                </a:ext>
              </a:extLst>
            </p:cNvPr>
            <p:cNvSpPr txBox="1"/>
            <p:nvPr/>
          </p:nvSpPr>
          <p:spPr>
            <a:xfrm>
              <a:off x="8623031" y="3489069"/>
              <a:ext cx="39412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  <a:latin typeface="Arial"/>
                  <a:ea typeface="ＭＳ Ｐゴシック" pitchFamily="34" charset="-128"/>
                  <a:cs typeface="+mn-cs"/>
                </a:rPr>
                <a:t>22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E6CD4EF0-8BBF-49E5-A666-B4D5FD94D26A}"/>
                </a:ext>
              </a:extLst>
            </p:cNvPr>
            <p:cNvGrpSpPr/>
            <p:nvPr/>
          </p:nvGrpSpPr>
          <p:grpSpPr>
            <a:xfrm>
              <a:off x="9640705" y="4432258"/>
              <a:ext cx="899830" cy="1156385"/>
              <a:chOff x="4835675" y="1245753"/>
              <a:chExt cx="1195199" cy="1541844"/>
            </a:xfrm>
          </p:grpSpPr>
          <p:sp>
            <p:nvSpPr>
              <p:cNvPr id="89" name="TextBox 29">
                <a:extLst>
                  <a:ext uri="{FF2B5EF4-FFF2-40B4-BE49-F238E27FC236}">
                    <a16:creationId xmlns:a16="http://schemas.microsoft.com/office/drawing/2014/main" id="{D9043B63-9F87-4082-86BE-811982594986}"/>
                  </a:ext>
                </a:extLst>
              </p:cNvPr>
              <p:cNvSpPr txBox="1"/>
              <p:nvPr/>
            </p:nvSpPr>
            <p:spPr>
              <a:xfrm>
                <a:off x="4835675" y="2006909"/>
                <a:ext cx="1195199" cy="400109"/>
              </a:xfrm>
              <a:prstGeom prst="rect">
                <a:avLst/>
              </a:prstGeom>
              <a:solidFill>
                <a:srgbClr val="FFF2CC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+mn-cs"/>
                  </a:rPr>
                  <a:t>INSTI-R</a:t>
                </a:r>
              </a:p>
            </p:txBody>
          </p:sp>
          <p:sp>
            <p:nvSpPr>
              <p:cNvPr id="90" name="TextBox 30">
                <a:extLst>
                  <a:ext uri="{FF2B5EF4-FFF2-40B4-BE49-F238E27FC236}">
                    <a16:creationId xmlns:a16="http://schemas.microsoft.com/office/drawing/2014/main" id="{AA750614-98D5-4AA2-A162-63D55E1649BC}"/>
                  </a:ext>
                </a:extLst>
              </p:cNvPr>
              <p:cNvSpPr txBox="1"/>
              <p:nvPr/>
            </p:nvSpPr>
            <p:spPr>
              <a:xfrm>
                <a:off x="4835675" y="1245753"/>
                <a:ext cx="1195199" cy="400109"/>
              </a:xfrm>
              <a:prstGeom prst="rect">
                <a:avLst/>
              </a:prstGeom>
              <a:solidFill>
                <a:srgbClr val="E4EAF3"/>
              </a:solidFill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+mn-cs"/>
                  </a:rPr>
                  <a:t>NNRTI-R</a:t>
                </a:r>
              </a:p>
            </p:txBody>
          </p:sp>
          <p:sp>
            <p:nvSpPr>
              <p:cNvPr id="91" name="TextBox 31">
                <a:extLst>
                  <a:ext uri="{FF2B5EF4-FFF2-40B4-BE49-F238E27FC236}">
                    <a16:creationId xmlns:a16="http://schemas.microsoft.com/office/drawing/2014/main" id="{3FE05271-260B-46B8-A9E0-F0A15C142997}"/>
                  </a:ext>
                </a:extLst>
              </p:cNvPr>
              <p:cNvSpPr txBox="1"/>
              <p:nvPr/>
            </p:nvSpPr>
            <p:spPr>
              <a:xfrm>
                <a:off x="4835675" y="2387488"/>
                <a:ext cx="1195199" cy="400109"/>
              </a:xfrm>
              <a:prstGeom prst="rect">
                <a:avLst/>
              </a:prstGeom>
              <a:solidFill>
                <a:srgbClr val="FEF4F6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+mn-cs"/>
                  </a:rPr>
                  <a:t>NRTI-R</a:t>
                </a:r>
              </a:p>
            </p:txBody>
          </p:sp>
          <p:sp>
            <p:nvSpPr>
              <p:cNvPr id="92" name="TextBox 32">
                <a:extLst>
                  <a:ext uri="{FF2B5EF4-FFF2-40B4-BE49-F238E27FC236}">
                    <a16:creationId xmlns:a16="http://schemas.microsoft.com/office/drawing/2014/main" id="{37295698-971A-4709-B190-713FF4E9F48A}"/>
                  </a:ext>
                </a:extLst>
              </p:cNvPr>
              <p:cNvSpPr txBox="1"/>
              <p:nvPr/>
            </p:nvSpPr>
            <p:spPr>
              <a:xfrm>
                <a:off x="4835675" y="1626331"/>
                <a:ext cx="1195199" cy="400109"/>
              </a:xfrm>
              <a:prstGeom prst="rect">
                <a:avLst/>
              </a:prstGeom>
              <a:solidFill>
                <a:srgbClr val="E9F6DC"/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565B"/>
                    </a:solidFill>
                    <a:effectLst/>
                    <a:uLnTx/>
                    <a:uFillTx/>
                    <a:latin typeface="Arial"/>
                    <a:ea typeface="ＭＳ Ｐゴシック" pitchFamily="34" charset="-128"/>
                    <a:cs typeface="+mn-cs"/>
                  </a:rPr>
                  <a:t>PI-R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6A3792-BA63-43D0-B67F-4D541B4D7EE6}"/>
                </a:ext>
              </a:extLst>
            </p:cNvPr>
            <p:cNvSpPr/>
            <p:nvPr/>
          </p:nvSpPr>
          <p:spPr bwMode="auto">
            <a:xfrm>
              <a:off x="6016978" y="1531521"/>
              <a:ext cx="4718755" cy="4169367"/>
            </a:xfrm>
            <a:prstGeom prst="rect">
              <a:avLst/>
            </a:prstGeom>
            <a:noFill/>
            <a:ln w="285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30C36649-3E3A-40DF-A036-216C1CD82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0CB349-F3AD-402F-8696-AC840056A3B2}"/>
              </a:ext>
            </a:extLst>
          </p:cNvPr>
          <p:cNvGrpSpPr/>
          <p:nvPr/>
        </p:nvGrpSpPr>
        <p:grpSpPr>
          <a:xfrm>
            <a:off x="386033" y="1943669"/>
            <a:ext cx="6265192" cy="3193216"/>
            <a:chOff x="168313" y="1543605"/>
            <a:chExt cx="6265192" cy="3193216"/>
          </a:xfrm>
        </p:grpSpPr>
        <p:graphicFrame>
          <p:nvGraphicFramePr>
            <p:cNvPr id="40" name="Table 6">
              <a:extLst>
                <a:ext uri="{FF2B5EF4-FFF2-40B4-BE49-F238E27FC236}">
                  <a16:creationId xmlns:a16="http://schemas.microsoft.com/office/drawing/2014/main" id="{28B4AE4F-83B2-4DB4-A649-CA46C73F585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67667470"/>
                </p:ext>
              </p:extLst>
            </p:nvPr>
          </p:nvGraphicFramePr>
          <p:xfrm>
            <a:off x="168313" y="1543605"/>
            <a:ext cx="6265192" cy="3193216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62829">
                    <a:extLst>
                      <a:ext uri="{9D8B030D-6E8A-4147-A177-3AD203B41FA5}">
                        <a16:colId xmlns:a16="http://schemas.microsoft.com/office/drawing/2014/main" val="530919554"/>
                      </a:ext>
                    </a:extLst>
                  </a:gridCol>
                  <a:gridCol w="762000">
                    <a:extLst>
                      <a:ext uri="{9D8B030D-6E8A-4147-A177-3AD203B41FA5}">
                        <a16:colId xmlns:a16="http://schemas.microsoft.com/office/drawing/2014/main" val="2797270373"/>
                      </a:ext>
                    </a:extLst>
                  </a:gridCol>
                  <a:gridCol w="582698">
                    <a:extLst>
                      <a:ext uri="{9D8B030D-6E8A-4147-A177-3AD203B41FA5}">
                        <a16:colId xmlns:a16="http://schemas.microsoft.com/office/drawing/2014/main" val="1570324989"/>
                      </a:ext>
                    </a:extLst>
                  </a:gridCol>
                  <a:gridCol w="762000">
                    <a:extLst>
                      <a:ext uri="{9D8B030D-6E8A-4147-A177-3AD203B41FA5}">
                        <a16:colId xmlns:a16="http://schemas.microsoft.com/office/drawing/2014/main" val="1924540847"/>
                      </a:ext>
                    </a:extLst>
                  </a:gridCol>
                  <a:gridCol w="1136559">
                    <a:extLst>
                      <a:ext uri="{9D8B030D-6E8A-4147-A177-3AD203B41FA5}">
                        <a16:colId xmlns:a16="http://schemas.microsoft.com/office/drawing/2014/main" val="2025685261"/>
                      </a:ext>
                    </a:extLst>
                  </a:gridCol>
                  <a:gridCol w="1146245">
                    <a:extLst>
                      <a:ext uri="{9D8B030D-6E8A-4147-A177-3AD203B41FA5}">
                        <a16:colId xmlns:a16="http://schemas.microsoft.com/office/drawing/2014/main" val="1750997374"/>
                      </a:ext>
                    </a:extLst>
                  </a:gridCol>
                  <a:gridCol w="1112861">
                    <a:extLst>
                      <a:ext uri="{9D8B030D-6E8A-4147-A177-3AD203B41FA5}">
                        <a16:colId xmlns:a16="http://schemas.microsoft.com/office/drawing/2014/main" val="3988045089"/>
                      </a:ext>
                    </a:extLst>
                  </a:gridCol>
                </a:tblGrid>
                <a:tr h="450016">
                  <a:tc gridSpan="4"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Resistance Class</a:t>
                        </a:r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endParaRPr lang="en-US" sz="1600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endParaRPr lang="en-US" sz="1600" dirty="0"/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endParaRPr lang="en-US" sz="1600" dirty="0"/>
                      </a:p>
                    </a:txBody>
                    <a:tcPr anchor="ctr"/>
                  </a:tc>
                  <a:tc gridSpan="3"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Number (%) of Participants</a:t>
                        </a:r>
                      </a:p>
                    </a:txBody>
                    <a:tcPr anchor="ctr"/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 dirty="0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2569912609"/>
                    </a:ext>
                  </a:extLst>
                </a:tr>
                <a:tr h="474980"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1400" b="1" kern="1200" dirty="0" err="1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NRTI</a:t>
                        </a:r>
                        <a:r>
                          <a:rPr lang="en-US" sz="1400" b="1" kern="1200" baseline="30000" dirty="0" err="1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a</a:t>
                        </a:r>
                        <a:endParaRPr lang="en-US" sz="1400" b="1" kern="1200" baseline="300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endParaRP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NNRTI</a:t>
                        </a: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PI</a:t>
                        </a: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INSTI</a:t>
                        </a:r>
                      </a:p>
                    </a:txBody>
                    <a:tcPr anchor="ctr"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Cohort 1</a:t>
                        </a:r>
                        <a:b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(n = 36)</a:t>
                        </a:r>
                      </a:p>
                    </a:txBody>
                    <a:tcP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Cohort 2</a:t>
                        </a:r>
                        <a:b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(n = 36)</a:t>
                        </a:r>
                      </a:p>
                    </a:txBody>
                    <a:tcP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algn="ctr" defTabSz="914400" rtl="0" eaLnBrk="1" latinLnBrk="0" hangingPunct="1"/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All</a:t>
                        </a:r>
                        <a:b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</a:br>
                        <a:r>
                          <a:rPr lang="en-US" sz="14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rPr>
                          <a:t>(N = 72)</a:t>
                        </a:r>
                      </a:p>
                    </a:txBody>
                    <a:tcPr>
                      <a:solidFill>
                        <a:schemeClr val="accent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790293923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17 (47%)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16 (44%)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</a:rPr>
                          <a:t>33 (46%)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933252246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9 (25%)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13 (36%)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</a:rPr>
                          <a:t>22 (31%)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1604155188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8 (22%)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5 (14%)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solidFill>
                              <a:schemeClr val="tx1"/>
                            </a:solidFill>
                          </a:rPr>
                          <a:t>13 (18%)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276330307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2 6%)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2 (3%)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119306830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0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1 (3%)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1 (1%)</a:t>
                        </a:r>
                      </a:p>
                    </a:txBody>
                    <a:tcPr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228138324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200" dirty="0"/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0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1 (3%)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/>
                          <a:t>1 (1%)</a:t>
                        </a:r>
                      </a:p>
                    </a:txBody>
                    <a:tcP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</a:tcPr>
                  </a:tc>
                  <a:extLst>
                    <a:ext uri="{0D108BD9-81ED-4DB2-BD59-A6C34878D82A}">
                      <a16:rowId xmlns:a16="http://schemas.microsoft.com/office/drawing/2014/main" val="3935107609"/>
                    </a:ext>
                  </a:extLst>
                </a:tr>
              </a:tbl>
            </a:graphicData>
          </a:graphic>
        </p:graphicFrame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7F0736-42F1-4F1B-A796-8EF2BCD6763A}"/>
                </a:ext>
              </a:extLst>
            </p:cNvPr>
            <p:cNvGrpSpPr/>
            <p:nvPr/>
          </p:nvGrpSpPr>
          <p:grpSpPr>
            <a:xfrm>
              <a:off x="368173" y="2510874"/>
              <a:ext cx="2438612" cy="2145209"/>
              <a:chOff x="368173" y="2510874"/>
              <a:chExt cx="2438612" cy="2145209"/>
            </a:xfrm>
          </p:grpSpPr>
          <p:pic>
            <p:nvPicPr>
              <p:cNvPr id="42" name="Graphic 41" descr="Checkmark">
                <a:extLst>
                  <a:ext uri="{FF2B5EF4-FFF2-40B4-BE49-F238E27FC236}">
                    <a16:creationId xmlns:a16="http://schemas.microsoft.com/office/drawing/2014/main" id="{382C96E9-5FAB-48A6-83D7-CAF00BC57B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8173" y="251087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43" name="Graphic 42" descr="Checkmark">
                <a:extLst>
                  <a:ext uri="{FF2B5EF4-FFF2-40B4-BE49-F238E27FC236}">
                    <a16:creationId xmlns:a16="http://schemas.microsoft.com/office/drawing/2014/main" id="{5726CD34-9663-45AC-A17C-AD36624129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8173" y="363296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44" name="Graphic 43" descr="Checkmark">
                <a:extLst>
                  <a:ext uri="{FF2B5EF4-FFF2-40B4-BE49-F238E27FC236}">
                    <a16:creationId xmlns:a16="http://schemas.microsoft.com/office/drawing/2014/main" id="{361B5A23-8AE0-4CAA-8C01-FEAFF8A9D0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8173" y="325893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45" name="Graphic 44" descr="Checkmark">
                <a:extLst>
                  <a:ext uri="{FF2B5EF4-FFF2-40B4-BE49-F238E27FC236}">
                    <a16:creationId xmlns:a16="http://schemas.microsoft.com/office/drawing/2014/main" id="{9B0704AA-DEA3-451D-9505-202EB0849A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68173" y="288490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46" name="Graphic 45" descr="Checkmark">
                <a:extLst>
                  <a:ext uri="{FF2B5EF4-FFF2-40B4-BE49-F238E27FC236}">
                    <a16:creationId xmlns:a16="http://schemas.microsoft.com/office/drawing/2014/main" id="{7FD74B76-44F5-4708-9F1B-767A0D6E0E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9198" y="251087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47" name="Graphic 46" descr="Checkmark">
                <a:extLst>
                  <a:ext uri="{FF2B5EF4-FFF2-40B4-BE49-F238E27FC236}">
                    <a16:creationId xmlns:a16="http://schemas.microsoft.com/office/drawing/2014/main" id="{E8182933-25AD-4822-9E8B-781A243371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9198" y="400699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48" name="Graphic 47" descr="Checkmark">
                <a:extLst>
                  <a:ext uri="{FF2B5EF4-FFF2-40B4-BE49-F238E27FC236}">
                    <a16:creationId xmlns:a16="http://schemas.microsoft.com/office/drawing/2014/main" id="{4780ECA0-5FD1-4F6D-8C0E-8223C91BB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9198" y="325893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49" name="Graphic 48" descr="Checkmark">
                <a:extLst>
                  <a:ext uri="{FF2B5EF4-FFF2-40B4-BE49-F238E27FC236}">
                    <a16:creationId xmlns:a16="http://schemas.microsoft.com/office/drawing/2014/main" id="{71D5DD07-11AE-4FEF-86EA-6602631113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9198" y="288490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0" name="Graphic 49" descr="Checkmark">
                <a:extLst>
                  <a:ext uri="{FF2B5EF4-FFF2-40B4-BE49-F238E27FC236}">
                    <a16:creationId xmlns:a16="http://schemas.microsoft.com/office/drawing/2014/main" id="{6DD8F089-AB26-4DBF-B6C5-F7CCDA037D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79198" y="4381025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1" name="Graphic 50" descr="Checkmark">
                <a:extLst>
                  <a:ext uri="{FF2B5EF4-FFF2-40B4-BE49-F238E27FC236}">
                    <a16:creationId xmlns:a16="http://schemas.microsoft.com/office/drawing/2014/main" id="{AD6D86A7-3F9F-4A45-BDA6-1ECAF86FC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21525" y="251087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2" name="Graphic 51" descr="Checkmark">
                <a:extLst>
                  <a:ext uri="{FF2B5EF4-FFF2-40B4-BE49-F238E27FC236}">
                    <a16:creationId xmlns:a16="http://schemas.microsoft.com/office/drawing/2014/main" id="{D8AE6EB9-9B95-4828-A0A5-78B55B44D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21525" y="400699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3" name="Graphic 52" descr="Checkmark">
                <a:extLst>
                  <a:ext uri="{FF2B5EF4-FFF2-40B4-BE49-F238E27FC236}">
                    <a16:creationId xmlns:a16="http://schemas.microsoft.com/office/drawing/2014/main" id="{44856BF4-ECEE-4EF1-873A-861D50D37A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21525" y="363296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4" name="Graphic 53" descr="Checkmark">
                <a:extLst>
                  <a:ext uri="{FF2B5EF4-FFF2-40B4-BE49-F238E27FC236}">
                    <a16:creationId xmlns:a16="http://schemas.microsoft.com/office/drawing/2014/main" id="{052F7E09-5CBF-4DF4-8956-F84A8656F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21525" y="288490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5" name="Graphic 54" descr="Checkmark">
                <a:extLst>
                  <a:ext uri="{FF2B5EF4-FFF2-40B4-BE49-F238E27FC236}">
                    <a16:creationId xmlns:a16="http://schemas.microsoft.com/office/drawing/2014/main" id="{D4C16DF2-D8D5-45B0-9BC5-E704CEBCC3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31727" y="251087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6" name="Graphic 55" descr="Checkmark">
                <a:extLst>
                  <a:ext uri="{FF2B5EF4-FFF2-40B4-BE49-F238E27FC236}">
                    <a16:creationId xmlns:a16="http://schemas.microsoft.com/office/drawing/2014/main" id="{25F29F88-8590-426B-A430-4143D6800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31727" y="400699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7" name="Graphic 56" descr="Checkmark">
                <a:extLst>
                  <a:ext uri="{FF2B5EF4-FFF2-40B4-BE49-F238E27FC236}">
                    <a16:creationId xmlns:a16="http://schemas.microsoft.com/office/drawing/2014/main" id="{34ACDDB6-589A-4DB9-9FB1-DB6378C71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31727" y="363296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8" name="Graphic 57" descr="Checkmark">
                <a:extLst>
                  <a:ext uri="{FF2B5EF4-FFF2-40B4-BE49-F238E27FC236}">
                    <a16:creationId xmlns:a16="http://schemas.microsoft.com/office/drawing/2014/main" id="{E5AD3407-AAFA-4259-82F2-904D2D1DC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31727" y="3258934"/>
                <a:ext cx="275058" cy="275058"/>
              </a:xfrm>
              <a:prstGeom prst="rect">
                <a:avLst/>
              </a:prstGeom>
            </p:spPr>
          </p:pic>
          <p:pic>
            <p:nvPicPr>
              <p:cNvPr id="59" name="Graphic 58" descr="Checkmark">
                <a:extLst>
                  <a:ext uri="{FF2B5EF4-FFF2-40B4-BE49-F238E27FC236}">
                    <a16:creationId xmlns:a16="http://schemas.microsoft.com/office/drawing/2014/main" id="{B3789813-7ADA-49B9-9085-5EA0FC614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31727" y="4381025"/>
                <a:ext cx="275058" cy="275058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3169478-39CF-4FFB-A49A-A199E4689718}"/>
              </a:ext>
            </a:extLst>
          </p:cNvPr>
          <p:cNvSpPr/>
          <p:nvPr/>
        </p:nvSpPr>
        <p:spPr>
          <a:xfrm>
            <a:off x="812801" y="1302448"/>
            <a:ext cx="9257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Entry Criteria: </a:t>
            </a:r>
            <a:r>
              <a:rPr lang="en-US" dirty="0"/>
              <a:t>Resistance to ≥2 ARVs in ≥ 3 of 4 main ARV classes</a:t>
            </a:r>
          </a:p>
        </p:txBody>
      </p:sp>
    </p:spTree>
    <p:extLst>
      <p:ext uri="{BB962C8B-B14F-4D97-AF65-F5344CB8AC3E}">
        <p14:creationId xmlns:p14="http://schemas.microsoft.com/office/powerpoint/2010/main" val="150402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00EFB-153F-49C0-BCDC-78800637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47850"/>
            <a:ext cx="10565728" cy="787400"/>
          </a:xfrm>
        </p:spPr>
        <p:txBody>
          <a:bodyPr/>
          <a:lstStyle/>
          <a:p>
            <a:r>
              <a:rPr lang="en-US" dirty="0"/>
              <a:t>Baseline Resistance to Lenacapavir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4A03-123B-49E6-8BC3-0E62107B2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4395539"/>
            <a:ext cx="10565728" cy="1567704"/>
          </a:xfrm>
        </p:spPr>
        <p:txBody>
          <a:bodyPr>
            <a:normAutofit/>
          </a:bodyPr>
          <a:lstStyle/>
          <a:p>
            <a:r>
              <a:rPr lang="en-US" sz="2000" dirty="0"/>
              <a:t>Evaluated with Gag-Pro assay (Monogram)</a:t>
            </a:r>
          </a:p>
          <a:p>
            <a:pPr lvl="1"/>
            <a:r>
              <a:rPr lang="en-US" sz="1800" dirty="0"/>
              <a:t>No LEN resistance mutations detected</a:t>
            </a:r>
          </a:p>
          <a:p>
            <a:pPr lvl="1"/>
            <a:r>
              <a:rPr lang="en-US" sz="1800" dirty="0"/>
              <a:t>Wild-type LEN phenotypic susceptibility: mean fold-change = 1.0 (0.3–1.7)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446F2-22BC-48CB-AB42-870941F2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465237-23AB-4888-8335-48DC509EA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32292B5-053F-4D60-85BA-AC22ECAF608B}"/>
              </a:ext>
            </a:extLst>
          </p:cNvPr>
          <p:cNvSpPr txBox="1">
            <a:spLocks/>
          </p:cNvSpPr>
          <p:nvPr/>
        </p:nvSpPr>
        <p:spPr bwMode="auto">
          <a:xfrm>
            <a:off x="812801" y="6420936"/>
            <a:ext cx="105657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28600" indent="-228600">
              <a:buClrTx/>
              <a:buFont typeface="+mj-lt"/>
              <a:buAutoNum type="alphaLcPeriod"/>
            </a:pPr>
            <a:r>
              <a:rPr lang="en-US" sz="800" kern="0" dirty="0"/>
              <a:t>RAM, resistance associated mutation; mutations identified during in vitro resistance selections (</a:t>
            </a:r>
            <a:r>
              <a:rPr lang="da-DK" sz="800" kern="1200" dirty="0">
                <a:latin typeface="+mj-lt"/>
              </a:rPr>
              <a:t>Link JO, et al. Nature 2020;584:614-8). </a:t>
            </a:r>
          </a:p>
          <a:p>
            <a:pPr marL="228600" indent="-228600">
              <a:buClrTx/>
              <a:buFont typeface="+mj-lt"/>
              <a:buAutoNum type="alphaLcPeriod"/>
            </a:pPr>
            <a:r>
              <a:rPr lang="da-DK" sz="800" kern="1200" dirty="0">
                <a:latin typeface="+mj-lt"/>
              </a:rPr>
              <a:t>Data available for 62 participants</a:t>
            </a:r>
          </a:p>
          <a:p>
            <a:pPr marL="228600" indent="-228600">
              <a:buClrTx/>
              <a:buFont typeface="+mj-lt"/>
              <a:buAutoNum type="alphaLcPeriod"/>
            </a:pPr>
            <a:r>
              <a:rPr lang="da-DK" sz="800" dirty="0">
                <a:latin typeface="+mj-lt"/>
              </a:rPr>
              <a:t>Fold change from wild-type control</a:t>
            </a:r>
            <a:endParaRPr lang="da-DK" sz="800" kern="1200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A08F74-7C7E-4DAE-A5F4-2B0FC30830E3}"/>
              </a:ext>
            </a:extLst>
          </p:cNvPr>
          <p:cNvSpPr/>
          <p:nvPr/>
        </p:nvSpPr>
        <p:spPr>
          <a:xfrm>
            <a:off x="9202979" y="4094740"/>
            <a:ext cx="18822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n = 62</a:t>
            </a:r>
          </a:p>
        </p:txBody>
      </p:sp>
      <p:graphicFrame>
        <p:nvGraphicFramePr>
          <p:cNvPr id="14" name="Table 67">
            <a:extLst>
              <a:ext uri="{FF2B5EF4-FFF2-40B4-BE49-F238E27FC236}">
                <a16:creationId xmlns:a16="http://schemas.microsoft.com/office/drawing/2014/main" id="{70D6940C-97DB-440E-BE3E-327E000D5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787504"/>
              </p:ext>
            </p:extLst>
          </p:nvPr>
        </p:nvGraphicFramePr>
        <p:xfrm>
          <a:off x="812800" y="2476764"/>
          <a:ext cx="6390621" cy="10962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5425">
                  <a:extLst>
                    <a:ext uri="{9D8B030D-6E8A-4147-A177-3AD203B41FA5}">
                      <a16:colId xmlns:a16="http://schemas.microsoft.com/office/drawing/2014/main" val="990143561"/>
                    </a:ext>
                  </a:extLst>
                </a:gridCol>
                <a:gridCol w="661007">
                  <a:extLst>
                    <a:ext uri="{9D8B030D-6E8A-4147-A177-3AD203B41FA5}">
                      <a16:colId xmlns:a16="http://schemas.microsoft.com/office/drawing/2014/main" val="536232292"/>
                    </a:ext>
                  </a:extLst>
                </a:gridCol>
                <a:gridCol w="723344">
                  <a:extLst>
                    <a:ext uri="{9D8B030D-6E8A-4147-A177-3AD203B41FA5}">
                      <a16:colId xmlns:a16="http://schemas.microsoft.com/office/drawing/2014/main" val="318755037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90386803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4157260369"/>
                    </a:ext>
                  </a:extLst>
                </a:gridCol>
                <a:gridCol w="936978">
                  <a:extLst>
                    <a:ext uri="{9D8B030D-6E8A-4147-A177-3AD203B41FA5}">
                      <a16:colId xmlns:a16="http://schemas.microsoft.com/office/drawing/2014/main" val="2150040580"/>
                    </a:ext>
                  </a:extLst>
                </a:gridCol>
                <a:gridCol w="959556">
                  <a:extLst>
                    <a:ext uri="{9D8B030D-6E8A-4147-A177-3AD203B41FA5}">
                      <a16:colId xmlns:a16="http://schemas.microsoft.com/office/drawing/2014/main" val="2974199807"/>
                    </a:ext>
                  </a:extLst>
                </a:gridCol>
              </a:tblGrid>
              <a:tr h="5171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LEN </a:t>
                      </a:r>
                      <a:r>
                        <a:rPr lang="en-US" sz="1600" u="none" strike="noStrike" dirty="0" err="1">
                          <a:effectLst/>
                        </a:rPr>
                        <a:t>RAM</a:t>
                      </a:r>
                      <a:r>
                        <a:rPr lang="en-US" sz="1600" u="none" strike="noStrike" baseline="30000" dirty="0" err="1">
                          <a:effectLst/>
                        </a:rPr>
                        <a:t>a</a:t>
                      </a:r>
                      <a:endParaRPr lang="en-US" sz="1600" b="1" i="0" u="none" strike="noStrike" baseline="30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L56I</a:t>
                      </a:r>
                      <a:endParaRPr lang="en-US" sz="1600" b="1" i="0" u="none" strike="noStrike" dirty="0">
                        <a:solidFill>
                          <a:srgbClr val="0769A5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M66I</a:t>
                      </a:r>
                      <a:endParaRPr lang="en-US" sz="1600" b="1" i="0" u="none" strike="noStrike" dirty="0">
                        <a:solidFill>
                          <a:srgbClr val="0769A5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Q67H</a:t>
                      </a:r>
                      <a:endParaRPr lang="en-US" sz="1600" b="1" i="0" u="none" strike="noStrike" dirty="0">
                        <a:solidFill>
                          <a:srgbClr val="0769A5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K70N</a:t>
                      </a:r>
                      <a:endParaRPr lang="en-US" sz="1600" b="1" i="0" u="none" strike="noStrike" dirty="0">
                        <a:solidFill>
                          <a:srgbClr val="0769A5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N74D/S</a:t>
                      </a:r>
                      <a:endParaRPr lang="en-US" sz="1600" b="1" i="0" u="none" strike="noStrike" dirty="0">
                        <a:solidFill>
                          <a:srgbClr val="0769A5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T107N</a:t>
                      </a:r>
                      <a:endParaRPr lang="en-US" sz="1600" b="1" i="0" u="none" strike="noStrike" dirty="0">
                        <a:solidFill>
                          <a:srgbClr val="0769A5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164866"/>
                  </a:ext>
                </a:extLst>
              </a:tr>
              <a:tr h="5171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# Participant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with </a:t>
                      </a:r>
                      <a:r>
                        <a:rPr lang="en-US" sz="1600" u="none" strike="noStrike" dirty="0" err="1">
                          <a:effectLst/>
                        </a:rPr>
                        <a:t>RAM</a:t>
                      </a:r>
                      <a:r>
                        <a:rPr lang="en-US" sz="1600" u="none" strike="noStrike" baseline="30000" dirty="0" err="1">
                          <a:effectLst/>
                        </a:rPr>
                        <a:t>b</a:t>
                      </a:r>
                      <a:endParaRPr lang="en-US" sz="16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838810689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9BD4FF23-425B-4A97-BA84-EA78D4348E95}"/>
              </a:ext>
            </a:extLst>
          </p:cNvPr>
          <p:cNvGrpSpPr/>
          <p:nvPr/>
        </p:nvGrpSpPr>
        <p:grpSpPr>
          <a:xfrm>
            <a:off x="8253978" y="1756186"/>
            <a:ext cx="2885510" cy="2560637"/>
            <a:chOff x="8406378" y="3154363"/>
            <a:chExt cx="2885510" cy="2560637"/>
          </a:xfrm>
        </p:grpSpPr>
        <p:graphicFrame>
          <p:nvGraphicFramePr>
            <p:cNvPr id="16" name="Object 15">
              <a:extLst>
                <a:ext uri="{FF2B5EF4-FFF2-40B4-BE49-F238E27FC236}">
                  <a16:creationId xmlns:a16="http://schemas.microsoft.com/office/drawing/2014/main" id="{08089FCF-650D-4D0D-BC20-2F76D90443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0797285"/>
                </p:ext>
              </p:extLst>
            </p:nvPr>
          </p:nvGraphicFramePr>
          <p:xfrm>
            <a:off x="8786813" y="3154363"/>
            <a:ext cx="2505075" cy="2560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" name="Prism 8" r:id="rId5" imgW="2224877" imgH="2274957" progId="Prism8.Document">
                    <p:embed/>
                  </p:oleObj>
                </mc:Choice>
                <mc:Fallback>
                  <p:oleObj name="Prism 8" r:id="rId5" imgW="2224877" imgH="2274957" progId="Prism8.Document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id="{AFEB84CC-2376-4B39-B9F1-0008CD5F0E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786813" y="3154363"/>
                          <a:ext cx="2505075" cy="25606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1982F2-CC83-48CD-93CA-06FD276A126B}"/>
                </a:ext>
              </a:extLst>
            </p:cNvPr>
            <p:cNvSpPr/>
            <p:nvPr/>
          </p:nvSpPr>
          <p:spPr>
            <a:xfrm rot="16200000">
              <a:off x="7619119" y="4299664"/>
              <a:ext cx="18822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LEN Fold </a:t>
              </a:r>
              <a:r>
                <a:rPr lang="en-US" sz="1400" b="1" dirty="0" err="1"/>
                <a:t>Change</a:t>
              </a:r>
              <a:r>
                <a:rPr lang="en-US" sz="1400" b="1" baseline="30000" dirty="0" err="1"/>
                <a:t>c</a:t>
              </a:r>
              <a:endParaRPr lang="en-US" sz="1400" b="1" baseline="30000" dirty="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8670759-2BAE-47B3-BF6B-CFD8D78A9EC4}"/>
              </a:ext>
            </a:extLst>
          </p:cNvPr>
          <p:cNvCxnSpPr>
            <a:cxnSpLocks/>
          </p:cNvCxnSpPr>
          <p:nvPr/>
        </p:nvCxnSpPr>
        <p:spPr bwMode="auto">
          <a:xfrm>
            <a:off x="7812405" y="1489827"/>
            <a:ext cx="0" cy="291269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34A04C-DE9A-464E-AA39-0460A5BB8D66}"/>
              </a:ext>
            </a:extLst>
          </p:cNvPr>
          <p:cNvCxnSpPr>
            <a:cxnSpLocks/>
          </p:cNvCxnSpPr>
          <p:nvPr/>
        </p:nvCxnSpPr>
        <p:spPr bwMode="auto">
          <a:xfrm>
            <a:off x="8953500" y="3705530"/>
            <a:ext cx="20574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D135F48-C927-4C24-8EC1-0C502E7D450E}"/>
              </a:ext>
            </a:extLst>
          </p:cNvPr>
          <p:cNvSpPr/>
          <p:nvPr/>
        </p:nvSpPr>
        <p:spPr>
          <a:xfrm>
            <a:off x="7885063" y="1394339"/>
            <a:ext cx="2236574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Phenotypic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271BDA-5DC7-4176-8A94-4732228F997F}"/>
              </a:ext>
            </a:extLst>
          </p:cNvPr>
          <p:cNvSpPr/>
          <p:nvPr/>
        </p:nvSpPr>
        <p:spPr>
          <a:xfrm>
            <a:off x="823863" y="1394339"/>
            <a:ext cx="2133982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Genotypic Analysis</a:t>
            </a:r>
          </a:p>
        </p:txBody>
      </p:sp>
    </p:spTree>
    <p:extLst>
      <p:ext uri="{BB962C8B-B14F-4D97-AF65-F5344CB8AC3E}">
        <p14:creationId xmlns:p14="http://schemas.microsoft.com/office/powerpoint/2010/main" val="76506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7C24D-2789-44DA-91BC-994D10569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47850"/>
            <a:ext cx="10565728" cy="7874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Post-Baseline Resistance Analysis</a:t>
            </a:r>
            <a:br>
              <a:rPr lang="en-US" dirty="0"/>
            </a:br>
            <a:r>
              <a:rPr lang="en-US" sz="2700" dirty="0">
                <a:solidFill>
                  <a:schemeClr val="bg1">
                    <a:lumMod val="50000"/>
                  </a:schemeClr>
                </a:solidFill>
              </a:rPr>
              <a:t>Through Week 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3EA20-024D-4C76-B44B-41DF6277C0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574781"/>
            <a:ext cx="10565726" cy="246221"/>
          </a:xfrm>
        </p:spPr>
        <p:txBody>
          <a:bodyPr/>
          <a:lstStyle/>
          <a:p>
            <a:r>
              <a:rPr lang="en-US" sz="800" dirty="0"/>
              <a:t>1- Subcutaneous LEN; 2- Oral LEN followed by SC LEN; 3- Other mutations include Q67Q/H, K70R/S/H, N74D, A105S/T, and T107N</a:t>
            </a:r>
          </a:p>
          <a:p>
            <a:r>
              <a:rPr lang="en-US" sz="800" dirty="0"/>
              <a:t>CA: capsid protein; OBR: optimized background regimen; -R: resistance; RAP: resistance analysis population; SC: subcutaneous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E56EE1-ED71-48E2-90C4-EA010411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0B7916-2FD2-479B-8B6D-F04E9D85D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BD2B7E2F-B141-4353-B6C9-8A91EBF30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73442"/>
              </p:ext>
            </p:extLst>
          </p:nvPr>
        </p:nvGraphicFramePr>
        <p:xfrm>
          <a:off x="812801" y="1220399"/>
          <a:ext cx="10552237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609">
                  <a:extLst>
                    <a:ext uri="{9D8B030D-6E8A-4147-A177-3AD203B41FA5}">
                      <a16:colId xmlns:a16="http://schemas.microsoft.com/office/drawing/2014/main" val="3736736899"/>
                    </a:ext>
                  </a:extLst>
                </a:gridCol>
                <a:gridCol w="2261876">
                  <a:extLst>
                    <a:ext uri="{9D8B030D-6E8A-4147-A177-3AD203B41FA5}">
                      <a16:colId xmlns:a16="http://schemas.microsoft.com/office/drawing/2014/main" val="1075489795"/>
                    </a:ext>
                  </a:extLst>
                </a:gridCol>
                <a:gridCol w="2261876">
                  <a:extLst>
                    <a:ext uri="{9D8B030D-6E8A-4147-A177-3AD203B41FA5}">
                      <a16:colId xmlns:a16="http://schemas.microsoft.com/office/drawing/2014/main" val="3257936607"/>
                    </a:ext>
                  </a:extLst>
                </a:gridCol>
                <a:gridCol w="2261876">
                  <a:extLst>
                    <a:ext uri="{9D8B030D-6E8A-4147-A177-3AD203B41FA5}">
                      <a16:colId xmlns:a16="http://schemas.microsoft.com/office/drawing/2014/main" val="292059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Study Phase/Treatment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Cohort 1A</a:t>
                      </a:r>
                      <a:b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(n = 24)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Cohort 1B </a:t>
                      </a:r>
                      <a:b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 = 12)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All</a:t>
                      </a:r>
                      <a:b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 = 36)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2020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Functional Monotherapy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Oral LEN + Failing Regimen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Placebo + Failing Regimen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 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0395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Maintenance Therapy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OBR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+ OBR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LEN + OBR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9153948"/>
                  </a:ext>
                </a:extLst>
              </a:tr>
              <a:tr h="165947">
                <a:tc>
                  <a:txBody>
                    <a:bodyPr/>
                    <a:lstStyle/>
                    <a:p>
                      <a:pPr algn="l" rtl="0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719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Resistance</a:t>
                      </a:r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Categories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Cohort 1A</a:t>
                      </a:r>
                      <a:b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(n = 24)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Cohort 1B </a:t>
                      </a:r>
                      <a:b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 = 12)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All</a:t>
                      </a:r>
                      <a:b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6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(N = 36)</a:t>
                      </a: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227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Resistance Analysis Population (RAP)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(25%)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(42%)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(31%)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657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With CA-R Emerging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(25%)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9765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M66I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(25%)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(11%)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8107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Others</a:t>
                      </a:r>
                      <a:r>
                        <a:rPr lang="en-US" sz="14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(4%)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(17%)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(8%)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33311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CA-R Emergence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(21%)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(17%)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(19%)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8277532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31F295C-9DCF-43E1-A5D2-C7689FE9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5673751"/>
            <a:ext cx="10063747" cy="666724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11 of 36 participants were analyzed for resistance</a:t>
            </a:r>
          </a:p>
          <a:p>
            <a:r>
              <a:rPr lang="en-US" sz="1800" dirty="0"/>
              <a:t>4 of 36 participants had CA resistance emerging by week 26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677F0-7C29-4D9E-8FBD-54A4E9CB33AF}"/>
              </a:ext>
            </a:extLst>
          </p:cNvPr>
          <p:cNvSpPr/>
          <p:nvPr/>
        </p:nvSpPr>
        <p:spPr>
          <a:xfrm>
            <a:off x="336007" y="2189921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1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9F2917C7-07AD-4AA0-B1FF-101F648207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4953" y="1740969"/>
          <a:ext cx="7929563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Prism 8" r:id="rId4" imgW="7929793" imgH="3914583" progId="Prism8.Document">
                  <p:embed/>
                </p:oleObj>
              </mc:Choice>
              <mc:Fallback>
                <p:oleObj name="Prism 8" r:id="rId4" imgW="7929793" imgH="3914583" progId="Prism8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F2917C7-07AD-4AA0-B1FF-101F648207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4953" y="1740969"/>
                        <a:ext cx="7929563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86E8E-438F-4F69-9D8E-931CB4EBCA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33199" y="6492880"/>
            <a:ext cx="52493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 b="0" baseline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b="0" baseline="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3B8EB2-BA96-4554-A69D-7C228B446AA2}"/>
              </a:ext>
            </a:extLst>
          </p:cNvPr>
          <p:cNvSpPr txBox="1">
            <a:spLocks/>
          </p:cNvSpPr>
          <p:nvPr/>
        </p:nvSpPr>
        <p:spPr>
          <a:xfrm>
            <a:off x="813136" y="198774"/>
            <a:ext cx="10565728" cy="787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100" kern="0" dirty="0"/>
              <a:t>Participant 1</a:t>
            </a:r>
            <a:br>
              <a:rPr lang="en-US" sz="3200" kern="0" dirty="0"/>
            </a:br>
            <a:r>
              <a:rPr lang="en-US" sz="2700" kern="0" dirty="0">
                <a:solidFill>
                  <a:schemeClr val="bg1">
                    <a:lumMod val="50000"/>
                  </a:schemeClr>
                </a:solidFill>
              </a:rPr>
              <a:t>Viral Response and Resistance</a:t>
            </a:r>
            <a:endParaRPr lang="en-US" sz="3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AEF0DD-4626-466B-A52A-FFA04173A87D}"/>
              </a:ext>
            </a:extLst>
          </p:cNvPr>
          <p:cNvSpPr txBox="1"/>
          <p:nvPr/>
        </p:nvSpPr>
        <p:spPr>
          <a:xfrm rot="16200000">
            <a:off x="1526246" y="3139890"/>
            <a:ext cx="2057397" cy="376518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sz="1400" b="1" dirty="0"/>
              <a:t>HIV-1 RNA (copies/mL)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DF1F7-E9F3-4B35-A5A2-6B98E3623BCD}"/>
              </a:ext>
            </a:extLst>
          </p:cNvPr>
          <p:cNvSpPr txBox="1"/>
          <p:nvPr/>
        </p:nvSpPr>
        <p:spPr>
          <a:xfrm>
            <a:off x="5215214" y="5524498"/>
            <a:ext cx="2057397" cy="376518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400" b="1" dirty="0"/>
              <a:t>Time (weeks)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CC850-1480-446B-8146-7CB160DE28DE}"/>
              </a:ext>
            </a:extLst>
          </p:cNvPr>
          <p:cNvSpPr/>
          <p:nvPr/>
        </p:nvSpPr>
        <p:spPr>
          <a:xfrm>
            <a:off x="9439654" y="4600551"/>
            <a:ext cx="129234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50 copies/mL</a:t>
            </a:r>
            <a:endParaRPr lang="en-US" sz="1400" i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E6BE7-CD38-4441-9599-30238A438F0E}"/>
              </a:ext>
            </a:extLst>
          </p:cNvPr>
          <p:cNvSpPr/>
          <p:nvPr/>
        </p:nvSpPr>
        <p:spPr>
          <a:xfrm>
            <a:off x="3735619" y="1528837"/>
            <a:ext cx="5648704" cy="3078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DRV/c  DTG-bid  RPV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A08B99-B449-4C27-A314-16387522BBE6}"/>
              </a:ext>
            </a:extLst>
          </p:cNvPr>
          <p:cNvSpPr/>
          <p:nvPr/>
        </p:nvSpPr>
        <p:spPr>
          <a:xfrm>
            <a:off x="3694203" y="1836711"/>
            <a:ext cx="345605" cy="278448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586649-F2CC-4CB4-91E6-BC8525E11CC2}"/>
              </a:ext>
            </a:extLst>
          </p:cNvPr>
          <p:cNvSpPr/>
          <p:nvPr/>
        </p:nvSpPr>
        <p:spPr>
          <a:xfrm>
            <a:off x="4040215" y="1835970"/>
            <a:ext cx="3648365" cy="282389"/>
          </a:xfrm>
          <a:prstGeom prst="rect">
            <a:avLst/>
          </a:prstGeom>
          <a:solidFill>
            <a:srgbClr val="00A3E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 LEN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3941B-D9A0-40C6-8D37-4AB884074305}"/>
              </a:ext>
            </a:extLst>
          </p:cNvPr>
          <p:cNvSpPr/>
          <p:nvPr/>
        </p:nvSpPr>
        <p:spPr>
          <a:xfrm>
            <a:off x="3395173" y="1839931"/>
            <a:ext cx="345604" cy="275461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65D1B-0896-4D66-A4AA-C1FBCF77A7CC}"/>
              </a:ext>
            </a:extLst>
          </p:cNvPr>
          <p:cNvSpPr/>
          <p:nvPr/>
        </p:nvSpPr>
        <p:spPr>
          <a:xfrm>
            <a:off x="1921934" y="1219209"/>
            <a:ext cx="1813686" cy="29125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DRV/c  </a:t>
            </a:r>
            <a:r>
              <a:rPr lang="en-US" sz="1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FTC  </a:t>
            </a:r>
            <a:r>
              <a:rPr lang="en-US" sz="1600" b="1" dirty="0">
                <a:solidFill>
                  <a:srgbClr val="FF9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0C7ED3-BFF9-455E-8136-9E0B59A3F221}"/>
              </a:ext>
            </a:extLst>
          </p:cNvPr>
          <p:cNvSpPr/>
          <p:nvPr/>
        </p:nvSpPr>
        <p:spPr>
          <a:xfrm>
            <a:off x="7688580" y="1835970"/>
            <a:ext cx="1695743" cy="282389"/>
          </a:xfrm>
          <a:prstGeom prst="rect">
            <a:avLst/>
          </a:prstGeom>
          <a:solidFill>
            <a:srgbClr val="00A3E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 LEN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3A8A55C-DFEA-47A2-A4EF-84A8F1122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4C84C7-06DF-4C40-AA97-387D9ED8D895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7568857" y="3097415"/>
            <a:ext cx="413093" cy="891304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3397EB2F-009A-4617-B952-0F5A690502EC}"/>
              </a:ext>
            </a:extLst>
          </p:cNvPr>
          <p:cNvSpPr/>
          <p:nvPr/>
        </p:nvSpPr>
        <p:spPr>
          <a:xfrm>
            <a:off x="6180430" y="2765829"/>
            <a:ext cx="1388427" cy="66317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Emerging</a:t>
            </a:r>
            <a:endParaRPr lang="en-US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M66I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 FC = 138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E4AA1B6-ED76-4324-BE66-2E0372EAE553}"/>
              </a:ext>
            </a:extLst>
          </p:cNvPr>
          <p:cNvSpPr/>
          <p:nvPr/>
        </p:nvSpPr>
        <p:spPr>
          <a:xfrm>
            <a:off x="9912999" y="1146057"/>
            <a:ext cx="204645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Incoming ARVs</a:t>
            </a:r>
          </a:p>
          <a:p>
            <a:endParaRPr lang="en-US" sz="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OBR</a:t>
            </a:r>
          </a:p>
          <a:p>
            <a:endParaRPr lang="en-US" sz="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LEN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ABAE42-0B51-4895-B713-73A9B80F4209}"/>
              </a:ext>
            </a:extLst>
          </p:cNvPr>
          <p:cNvSpPr txBox="1"/>
          <p:nvPr/>
        </p:nvSpPr>
        <p:spPr>
          <a:xfrm>
            <a:off x="9094573" y="2385382"/>
            <a:ext cx="2864884" cy="1060432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</a:ln>
        </p:spPr>
        <p:txBody>
          <a:bodyPr wrap="none" lIns="60960" tIns="0" rIns="60960" bIns="0" rtlCol="0" anchor="ctr">
            <a:noAutofit/>
          </a:bodyPr>
          <a:lstStyle/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Poor adherence by drug levels</a:t>
            </a:r>
          </a:p>
          <a:p>
            <a:pPr marL="804863" lvl="2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DTG&lt;LLOQ</a:t>
            </a:r>
          </a:p>
          <a:p>
            <a:pPr marL="804863" lvl="2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Inconsistent DRV level</a:t>
            </a:r>
          </a:p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Effective LEN monotherapy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FF6F82-CC87-4567-9300-9A14C0D0F01E}"/>
              </a:ext>
            </a:extLst>
          </p:cNvPr>
          <p:cNvCxnSpPr>
            <a:cxnSpLocks/>
          </p:cNvCxnSpPr>
          <p:nvPr/>
        </p:nvCxnSpPr>
        <p:spPr bwMode="auto">
          <a:xfrm>
            <a:off x="7688580" y="1833982"/>
            <a:ext cx="0" cy="2907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E3DBF5-0071-4853-AED4-A6B06E8976C3}"/>
              </a:ext>
            </a:extLst>
          </p:cNvPr>
          <p:cNvCxnSpPr>
            <a:cxnSpLocks/>
          </p:cNvCxnSpPr>
          <p:nvPr/>
        </p:nvCxnSpPr>
        <p:spPr bwMode="auto">
          <a:xfrm>
            <a:off x="4052970" y="1835970"/>
            <a:ext cx="0" cy="2907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58EF21B5-EF2A-450A-9FCE-EF039C428812}"/>
              </a:ext>
            </a:extLst>
          </p:cNvPr>
          <p:cNvSpPr/>
          <p:nvPr/>
        </p:nvSpPr>
        <p:spPr>
          <a:xfrm>
            <a:off x="343178" y="6171968"/>
            <a:ext cx="11515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Drugs in </a:t>
            </a:r>
            <a:r>
              <a:rPr lang="en-US" sz="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red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not active (OSS = 0); drugs in </a:t>
            </a:r>
            <a:r>
              <a:rPr lang="en-US" sz="800" b="1" dirty="0">
                <a:solidFill>
                  <a:srgbClr val="FF9900"/>
                </a:solidFill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orange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partially active (OSS = 0.5); drugs in </a:t>
            </a:r>
            <a:r>
              <a:rPr lang="en-US" sz="800" b="1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black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fully active (OSS = 1); 3TC = lamivudine; c = cobicistat boosting; CA = Capsid protein; DRV = darunavir; DTG = dolutegravir; FC = fold-change compared to wild-type control; FTC = emtricitabine; IBA = ibalizumab; LEN = lenacapavir; LLOQ = lower limit of quantification; MVC = maraviroc; O = oral LEN; OBR = optimized background regimen; OSS = overall susceptibility score; P = placebo;</a:t>
            </a:r>
          </a:p>
          <a:p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PK = pharmacokinetics; r = ritonavir boosting; T20 = enfuvirtide; TAF = tenofovir alafenamide; TDF = tenofovir disoproxil fumarate; </a:t>
            </a:r>
            <a:b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800" b="1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↓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: SC LEN injection</a:t>
            </a:r>
          </a:p>
        </p:txBody>
      </p:sp>
    </p:spTree>
    <p:extLst>
      <p:ext uri="{BB962C8B-B14F-4D97-AF65-F5344CB8AC3E}">
        <p14:creationId xmlns:p14="http://schemas.microsoft.com/office/powerpoint/2010/main" val="1139847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DF6587-E56C-4BA6-A9EC-AAEAEDFE6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34799" y="6492880"/>
            <a:ext cx="423333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 b="0" baseline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b="0" baseline="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861551C-F93C-4353-8077-C7FEAA6F32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955" y="1738965"/>
          <a:ext cx="7929563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6" name="Prism 8" r:id="rId4" imgW="7929793" imgH="3914583" progId="Prism8.Document">
                  <p:embed/>
                </p:oleObj>
              </mc:Choice>
              <mc:Fallback>
                <p:oleObj name="Prism 8" r:id="rId4" imgW="7929793" imgH="3914583" progId="Prism8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861551C-F93C-4353-8077-C7FEAA6F3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5955" y="1738965"/>
                        <a:ext cx="7929563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1CA1044-7ECB-47B7-9512-045B0DC44383}"/>
              </a:ext>
            </a:extLst>
          </p:cNvPr>
          <p:cNvSpPr txBox="1">
            <a:spLocks/>
          </p:cNvSpPr>
          <p:nvPr/>
        </p:nvSpPr>
        <p:spPr>
          <a:xfrm>
            <a:off x="813136" y="198774"/>
            <a:ext cx="10565728" cy="787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100" kern="0" dirty="0"/>
              <a:t>Participant 2</a:t>
            </a:r>
            <a:br>
              <a:rPr lang="en-US" sz="3200" kern="0" dirty="0"/>
            </a:br>
            <a:r>
              <a:rPr lang="en-US" sz="2700" kern="0" dirty="0">
                <a:solidFill>
                  <a:schemeClr val="bg1">
                    <a:lumMod val="50000"/>
                  </a:schemeClr>
                </a:solidFill>
              </a:rPr>
              <a:t>Viral Response and Resistance</a:t>
            </a:r>
            <a:endParaRPr lang="en-US" sz="3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286E9F-9B62-495F-A831-D90614CC7396}"/>
              </a:ext>
            </a:extLst>
          </p:cNvPr>
          <p:cNvSpPr txBox="1"/>
          <p:nvPr/>
        </p:nvSpPr>
        <p:spPr>
          <a:xfrm rot="16200000">
            <a:off x="1526246" y="3139890"/>
            <a:ext cx="2057397" cy="376518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sz="1400" b="1" dirty="0"/>
              <a:t>HIV-1 RNA (copies/mL)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05AF4-035B-40FC-8AB1-B2A0B021CD67}"/>
              </a:ext>
            </a:extLst>
          </p:cNvPr>
          <p:cNvSpPr txBox="1"/>
          <p:nvPr/>
        </p:nvSpPr>
        <p:spPr>
          <a:xfrm>
            <a:off x="5215214" y="5524498"/>
            <a:ext cx="2057397" cy="376518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400" b="1" dirty="0"/>
              <a:t>Time (weeks)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FA1B8C-D1C9-4F0B-9AEE-C7567CBB9EFD}"/>
              </a:ext>
            </a:extLst>
          </p:cNvPr>
          <p:cNvSpPr/>
          <p:nvPr/>
        </p:nvSpPr>
        <p:spPr>
          <a:xfrm>
            <a:off x="9439654" y="4600551"/>
            <a:ext cx="129234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50 copies/mL</a:t>
            </a:r>
            <a:endParaRPr lang="en-US" sz="1400" i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D54571-8F7D-4EF9-84E2-2DA114FFDE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BB25DD-1696-4684-A4AB-179F9A4F20C4}"/>
              </a:ext>
            </a:extLst>
          </p:cNvPr>
          <p:cNvSpPr/>
          <p:nvPr/>
        </p:nvSpPr>
        <p:spPr>
          <a:xfrm>
            <a:off x="3735619" y="1528837"/>
            <a:ext cx="5648704" cy="3078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3TC DRV/c DTG-bid MVC T20       3TC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en-US" sz="1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FTC</a:t>
            </a: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/TAF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1BF82F-1B69-4024-9E04-80159FAD7875}"/>
              </a:ext>
            </a:extLst>
          </p:cNvPr>
          <p:cNvSpPr/>
          <p:nvPr/>
        </p:nvSpPr>
        <p:spPr>
          <a:xfrm>
            <a:off x="3694203" y="1836711"/>
            <a:ext cx="345605" cy="278448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E1A8DD-3062-4B76-8155-7108809F9B01}"/>
              </a:ext>
            </a:extLst>
          </p:cNvPr>
          <p:cNvSpPr/>
          <p:nvPr/>
        </p:nvSpPr>
        <p:spPr>
          <a:xfrm>
            <a:off x="4040215" y="1835970"/>
            <a:ext cx="3648365" cy="282389"/>
          </a:xfrm>
          <a:prstGeom prst="rect">
            <a:avLst/>
          </a:prstGeom>
          <a:solidFill>
            <a:srgbClr val="00A3E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 LEN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C26B4-5887-44C4-A92F-8116C8FB6F3C}"/>
              </a:ext>
            </a:extLst>
          </p:cNvPr>
          <p:cNvSpPr/>
          <p:nvPr/>
        </p:nvSpPr>
        <p:spPr>
          <a:xfrm>
            <a:off x="3395173" y="1839931"/>
            <a:ext cx="345604" cy="275461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D16C2D-73B5-4309-8744-D1B64BB53C38}"/>
              </a:ext>
            </a:extLst>
          </p:cNvPr>
          <p:cNvSpPr/>
          <p:nvPr/>
        </p:nvSpPr>
        <p:spPr>
          <a:xfrm>
            <a:off x="433139" y="1219210"/>
            <a:ext cx="3302482" cy="30642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3TC  DRV/c  DTG-bid  MVC  T20</a:t>
            </a:r>
            <a:endParaRPr lang="en-US" sz="1600" b="1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86B0EE-F828-4AD6-9BDC-ECA6B6E3430E}"/>
              </a:ext>
            </a:extLst>
          </p:cNvPr>
          <p:cNvSpPr/>
          <p:nvPr/>
        </p:nvSpPr>
        <p:spPr>
          <a:xfrm>
            <a:off x="7688580" y="1835970"/>
            <a:ext cx="1695743" cy="279189"/>
          </a:xfrm>
          <a:prstGeom prst="rect">
            <a:avLst/>
          </a:prstGeom>
          <a:solidFill>
            <a:srgbClr val="00A3E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 LEN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AD7C7DF-5A82-47FA-9853-AAFB6E2E4201}"/>
              </a:ext>
            </a:extLst>
          </p:cNvPr>
          <p:cNvCxnSpPr>
            <a:cxnSpLocks/>
          </p:cNvCxnSpPr>
          <p:nvPr/>
        </p:nvCxnSpPr>
        <p:spPr>
          <a:xfrm>
            <a:off x="6951765" y="1528837"/>
            <a:ext cx="0" cy="3709913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6B9ACB1-1B52-4E01-BD62-FCE9D531D1A7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5218044" y="2871150"/>
            <a:ext cx="117050" cy="736099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97B74EB-468D-4E8F-9202-111A7C5169E9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5717690" y="3528508"/>
            <a:ext cx="322767" cy="466525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14398D8-1A2E-4DAC-85F6-95DF018630BB}"/>
              </a:ext>
            </a:extLst>
          </p:cNvPr>
          <p:cNvSpPr/>
          <p:nvPr/>
        </p:nvSpPr>
        <p:spPr>
          <a:xfrm>
            <a:off x="4340093" y="2182920"/>
            <a:ext cx="1755901" cy="68823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Emerging</a:t>
            </a:r>
            <a:endParaRPr lang="en-US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M66I, N74D, A105T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 FC &gt;1445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5C2AF6-0358-4B04-A7BF-7A37AED41969}"/>
              </a:ext>
            </a:extLst>
          </p:cNvPr>
          <p:cNvSpPr/>
          <p:nvPr/>
        </p:nvSpPr>
        <p:spPr>
          <a:xfrm>
            <a:off x="5172182" y="3995033"/>
            <a:ext cx="1736549" cy="67219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Emerging</a:t>
            </a:r>
            <a:endParaRPr lang="en-US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M66I, N74D, A105T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 FC &gt;884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235635B-59FF-482D-9759-6E3BD039FA15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7107643" y="3730166"/>
            <a:ext cx="346596" cy="622754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1E1FCC9-CA85-4BD4-B2BA-BEBD073A9E16}"/>
              </a:ext>
            </a:extLst>
          </p:cNvPr>
          <p:cNvSpPr/>
          <p:nvPr/>
        </p:nvSpPr>
        <p:spPr>
          <a:xfrm>
            <a:off x="7454239" y="3317539"/>
            <a:ext cx="1430976" cy="825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13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Emerging</a:t>
            </a:r>
            <a:endParaRPr lang="en-US" sz="13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M66I, Q67Q/H,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N74D, A105T</a:t>
            </a:r>
          </a:p>
          <a:p>
            <a:pPr>
              <a:lnSpc>
                <a:spcPct val="90000"/>
              </a:lnSpc>
            </a:pPr>
            <a:r>
              <a:rPr lang="en-US" sz="13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 FC AF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1C6097-B916-48D9-9E26-E1F69AC7A9E5}"/>
              </a:ext>
            </a:extLst>
          </p:cNvPr>
          <p:cNvSpPr/>
          <p:nvPr/>
        </p:nvSpPr>
        <p:spPr>
          <a:xfrm>
            <a:off x="9912999" y="1146057"/>
            <a:ext cx="204645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Incoming ARVs</a:t>
            </a:r>
          </a:p>
          <a:p>
            <a:endParaRPr lang="en-US" sz="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OBR</a:t>
            </a:r>
          </a:p>
          <a:p>
            <a:endParaRPr lang="en-US" sz="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LEN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06B735-F774-4288-B7B7-DDC539DCE839}"/>
              </a:ext>
            </a:extLst>
          </p:cNvPr>
          <p:cNvCxnSpPr>
            <a:cxnSpLocks/>
          </p:cNvCxnSpPr>
          <p:nvPr/>
        </p:nvCxnSpPr>
        <p:spPr bwMode="auto">
          <a:xfrm>
            <a:off x="7688580" y="1833982"/>
            <a:ext cx="0" cy="2907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337C14-43CF-4795-99BE-3C2B8F35F42A}"/>
              </a:ext>
            </a:extLst>
          </p:cNvPr>
          <p:cNvCxnSpPr>
            <a:cxnSpLocks/>
          </p:cNvCxnSpPr>
          <p:nvPr/>
        </p:nvCxnSpPr>
        <p:spPr bwMode="auto">
          <a:xfrm>
            <a:off x="4052970" y="1835970"/>
            <a:ext cx="0" cy="2907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50BF4E7-3F63-486F-8B80-7471C0A2A2AC}"/>
              </a:ext>
            </a:extLst>
          </p:cNvPr>
          <p:cNvSpPr txBox="1"/>
          <p:nvPr/>
        </p:nvSpPr>
        <p:spPr>
          <a:xfrm>
            <a:off x="9094572" y="2385383"/>
            <a:ext cx="2864885" cy="900416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</a:ln>
        </p:spPr>
        <p:txBody>
          <a:bodyPr wrap="none" lIns="60960" tIns="0" rIns="60960" bIns="0" rtlCol="0" anchor="ctr">
            <a:noAutofit/>
          </a:bodyPr>
          <a:lstStyle/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 fully active ARV in OBR</a:t>
            </a:r>
          </a:p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Effective LEN monotherapy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32314B-EF93-4EFB-AC06-56C0DC7C4FDE}"/>
              </a:ext>
            </a:extLst>
          </p:cNvPr>
          <p:cNvSpPr/>
          <p:nvPr/>
        </p:nvSpPr>
        <p:spPr>
          <a:xfrm>
            <a:off x="343178" y="6171968"/>
            <a:ext cx="11515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Drugs in </a:t>
            </a:r>
            <a:r>
              <a:rPr lang="en-US" sz="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red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not active (OSS = 0); drugs in </a:t>
            </a:r>
            <a:r>
              <a:rPr lang="en-US" sz="800" b="1" dirty="0">
                <a:solidFill>
                  <a:srgbClr val="FF9900"/>
                </a:solidFill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orange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partially active (OSS = 0.5); drugs in </a:t>
            </a:r>
            <a:r>
              <a:rPr lang="en-US" sz="800" b="1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black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fully active (OSS = 1); 3TC = lamivudine; c = cobicistat boosting; CA = Capsid protein; DRV = darunavir; DTG = dolutegravir; FC = fold-change compared to wild-type control; FTC = emtricitabine; IBA = ibalizumab; LEN = lenacapavir; LLOQ = lower limit of quantification; MVC = maraviroc; O = oral LEN; OBR = optimized background regimen; OSS = overall susceptibility score; P = placebo;</a:t>
            </a:r>
          </a:p>
          <a:p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PK = pharmacokinetics; r = ritonavir boosting; T20 = enfuvirtide; TAF = tenofovir alafenamide; TDF = tenofovir disoproxil fumarate; </a:t>
            </a:r>
            <a:b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800" b="1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↓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: SC LEN injection</a:t>
            </a:r>
          </a:p>
        </p:txBody>
      </p:sp>
    </p:spTree>
    <p:extLst>
      <p:ext uri="{BB962C8B-B14F-4D97-AF65-F5344CB8AC3E}">
        <p14:creationId xmlns:p14="http://schemas.microsoft.com/office/powerpoint/2010/main" val="343358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BD1266-DED5-442A-A1F9-388B4017A3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9595" y="6492875"/>
            <a:ext cx="2844800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 b="0" baseline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b="0" baseline="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B56032-C2AD-43DF-B88B-B24C315AE2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955" y="1738965"/>
          <a:ext cx="7929563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Prism 8" r:id="rId4" imgW="7929793" imgH="3914583" progId="Prism8.Document">
                  <p:embed/>
                </p:oleObj>
              </mc:Choice>
              <mc:Fallback>
                <p:oleObj name="Prism 8" r:id="rId4" imgW="7929793" imgH="3914583" progId="Prism8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0B56032-C2AD-43DF-B88B-B24C315AE2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5955" y="1738965"/>
                        <a:ext cx="7929563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6F2C43F7-9A79-4A0C-9BD0-467F48A5457D}"/>
              </a:ext>
            </a:extLst>
          </p:cNvPr>
          <p:cNvSpPr txBox="1">
            <a:spLocks/>
          </p:cNvSpPr>
          <p:nvPr/>
        </p:nvSpPr>
        <p:spPr>
          <a:xfrm>
            <a:off x="813136" y="198774"/>
            <a:ext cx="10565728" cy="787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100" kern="0" dirty="0"/>
              <a:t>Participant 3</a:t>
            </a:r>
          </a:p>
          <a:p>
            <a:r>
              <a:rPr lang="en-US" sz="2700" kern="0" dirty="0">
                <a:solidFill>
                  <a:schemeClr val="bg1">
                    <a:lumMod val="50000"/>
                  </a:schemeClr>
                </a:solidFill>
              </a:rPr>
              <a:t>Viral Response and Resistance</a:t>
            </a:r>
            <a:endParaRPr lang="en-US" sz="3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7ADF8-35E1-4D94-9F61-1F81983E5E15}"/>
              </a:ext>
            </a:extLst>
          </p:cNvPr>
          <p:cNvSpPr txBox="1"/>
          <p:nvPr/>
        </p:nvSpPr>
        <p:spPr>
          <a:xfrm rot="16200000">
            <a:off x="1526246" y="3139890"/>
            <a:ext cx="2057397" cy="376518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sz="1400" b="1" dirty="0"/>
              <a:t>HIV-1 RNA (copies/mL)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747C6-36D7-456F-8217-1973CB808339}"/>
              </a:ext>
            </a:extLst>
          </p:cNvPr>
          <p:cNvSpPr txBox="1"/>
          <p:nvPr/>
        </p:nvSpPr>
        <p:spPr>
          <a:xfrm>
            <a:off x="5215214" y="5524498"/>
            <a:ext cx="2057397" cy="376518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400" b="1" dirty="0"/>
              <a:t>Time (weeks)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BDE222-8FE7-42D2-A1B4-F82611121B86}"/>
              </a:ext>
            </a:extLst>
          </p:cNvPr>
          <p:cNvSpPr/>
          <p:nvPr/>
        </p:nvSpPr>
        <p:spPr>
          <a:xfrm>
            <a:off x="9439654" y="4600551"/>
            <a:ext cx="129234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50 copies/mL</a:t>
            </a:r>
            <a:endParaRPr lang="en-US" sz="1400" i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D3675-4B2F-4A48-8888-613111B6A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DBB87D2-5FA3-4288-A3C3-8B3FD1A47C94}"/>
              </a:ext>
            </a:extLst>
          </p:cNvPr>
          <p:cNvSpPr/>
          <p:nvPr/>
        </p:nvSpPr>
        <p:spPr>
          <a:xfrm>
            <a:off x="3735619" y="1528837"/>
            <a:ext cx="5648704" cy="3078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FTC  IBA  </a:t>
            </a:r>
            <a:r>
              <a:rPr lang="en-US" sz="1600" b="1" dirty="0">
                <a:solidFill>
                  <a:srgbClr val="FF9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TAF </a:t>
            </a:r>
            <a:r>
              <a:rPr lang="en-US" sz="16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DRV/r  DTG </a:t>
            </a:r>
            <a:endParaRPr lang="en-US" sz="1600" b="1" dirty="0">
              <a:solidFill>
                <a:srgbClr val="FF99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E17EA1-6832-4364-AA07-B395E5F8A61E}"/>
              </a:ext>
            </a:extLst>
          </p:cNvPr>
          <p:cNvSpPr/>
          <p:nvPr/>
        </p:nvSpPr>
        <p:spPr>
          <a:xfrm>
            <a:off x="3694203" y="1836711"/>
            <a:ext cx="345605" cy="278448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C96376-5F53-4A97-9EA2-F73809FE7632}"/>
              </a:ext>
            </a:extLst>
          </p:cNvPr>
          <p:cNvSpPr/>
          <p:nvPr/>
        </p:nvSpPr>
        <p:spPr>
          <a:xfrm>
            <a:off x="4040215" y="1835970"/>
            <a:ext cx="3648365" cy="282389"/>
          </a:xfrm>
          <a:prstGeom prst="rect">
            <a:avLst/>
          </a:prstGeom>
          <a:solidFill>
            <a:srgbClr val="00A3E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 LEN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EDD165-191E-400F-B962-E2B9028004E3}"/>
              </a:ext>
            </a:extLst>
          </p:cNvPr>
          <p:cNvSpPr/>
          <p:nvPr/>
        </p:nvSpPr>
        <p:spPr>
          <a:xfrm>
            <a:off x="3395173" y="1839931"/>
            <a:ext cx="345604" cy="275461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7BD663-08A5-4009-AE42-6EE59D715B52}"/>
              </a:ext>
            </a:extLst>
          </p:cNvPr>
          <p:cNvSpPr/>
          <p:nvPr/>
        </p:nvSpPr>
        <p:spPr>
          <a:xfrm>
            <a:off x="1921934" y="1219209"/>
            <a:ext cx="1813686" cy="29125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FTC  IBA  </a:t>
            </a:r>
            <a:r>
              <a:rPr lang="en-US" sz="1600" b="1" dirty="0">
                <a:solidFill>
                  <a:srgbClr val="FF9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7B9DC2-F2B4-421F-B0DB-97CC2942DF21}"/>
              </a:ext>
            </a:extLst>
          </p:cNvPr>
          <p:cNvSpPr/>
          <p:nvPr/>
        </p:nvSpPr>
        <p:spPr>
          <a:xfrm>
            <a:off x="7688580" y="1835970"/>
            <a:ext cx="1695743" cy="282389"/>
          </a:xfrm>
          <a:prstGeom prst="rect">
            <a:avLst/>
          </a:prstGeom>
          <a:solidFill>
            <a:srgbClr val="00A3E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 LEN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651858-2152-4A66-955B-3F80247EB33F}"/>
              </a:ext>
            </a:extLst>
          </p:cNvPr>
          <p:cNvCxnSpPr>
            <a:cxnSpLocks/>
          </p:cNvCxnSpPr>
          <p:nvPr/>
        </p:nvCxnSpPr>
        <p:spPr>
          <a:xfrm flipH="1" flipV="1">
            <a:off x="7973968" y="3762142"/>
            <a:ext cx="525260" cy="594249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7223B72-FC1B-4B61-A7B4-06EAC4600398}"/>
              </a:ext>
            </a:extLst>
          </p:cNvPr>
          <p:cNvSpPr/>
          <p:nvPr/>
        </p:nvSpPr>
        <p:spPr>
          <a:xfrm>
            <a:off x="5127054" y="3976864"/>
            <a:ext cx="1464507" cy="69169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13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Emerging </a:t>
            </a:r>
            <a:endParaRPr lang="en-US" sz="1333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M66M/I</a:t>
            </a:r>
          </a:p>
          <a:p>
            <a:pPr>
              <a:lnSpc>
                <a:spcPct val="90000"/>
              </a:lnSpc>
            </a:pPr>
            <a:r>
              <a:rPr lang="en-US" sz="13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 FC AF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D662FE-87A4-4C5D-95CB-9CB6F016C43F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4601796" y="3989344"/>
            <a:ext cx="525258" cy="333368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AA9C0AE-2F9C-4A1B-BA23-E5E52573F507}"/>
              </a:ext>
            </a:extLst>
          </p:cNvPr>
          <p:cNvSpPr/>
          <p:nvPr/>
        </p:nvSpPr>
        <p:spPr>
          <a:xfrm>
            <a:off x="8499227" y="3883378"/>
            <a:ext cx="1687676" cy="69169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13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Emerging </a:t>
            </a:r>
            <a:endParaRPr lang="en-US" sz="1333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M66M/I, A105A/T</a:t>
            </a:r>
          </a:p>
          <a:p>
            <a:pPr>
              <a:lnSpc>
                <a:spcPct val="90000"/>
              </a:lnSpc>
            </a:pPr>
            <a:r>
              <a:rPr lang="en-US" sz="13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 FC = 46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98D91F-7172-4A58-8C2E-CA22F62D8559}"/>
              </a:ext>
            </a:extLst>
          </p:cNvPr>
          <p:cNvSpPr/>
          <p:nvPr/>
        </p:nvSpPr>
        <p:spPr>
          <a:xfrm>
            <a:off x="9912999" y="1146057"/>
            <a:ext cx="204645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Incoming ARVs</a:t>
            </a:r>
          </a:p>
          <a:p>
            <a:endParaRPr lang="en-US" sz="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OBR</a:t>
            </a:r>
          </a:p>
          <a:p>
            <a:endParaRPr lang="en-US" sz="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LEN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FC672C-8B24-46CF-B2E3-AF517E1257BB}"/>
              </a:ext>
            </a:extLst>
          </p:cNvPr>
          <p:cNvCxnSpPr>
            <a:cxnSpLocks/>
          </p:cNvCxnSpPr>
          <p:nvPr/>
        </p:nvCxnSpPr>
        <p:spPr bwMode="auto">
          <a:xfrm>
            <a:off x="7688580" y="1833982"/>
            <a:ext cx="0" cy="2907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A5E360D-6A9D-404E-8B62-7A11350C801F}"/>
              </a:ext>
            </a:extLst>
          </p:cNvPr>
          <p:cNvCxnSpPr>
            <a:cxnSpLocks/>
          </p:cNvCxnSpPr>
          <p:nvPr/>
        </p:nvCxnSpPr>
        <p:spPr bwMode="auto">
          <a:xfrm>
            <a:off x="4052970" y="1835970"/>
            <a:ext cx="0" cy="2907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78B18E6-66EA-4E5E-BF75-FA8CB6CA4D9D}"/>
              </a:ext>
            </a:extLst>
          </p:cNvPr>
          <p:cNvSpPr txBox="1"/>
          <p:nvPr/>
        </p:nvSpPr>
        <p:spPr>
          <a:xfrm>
            <a:off x="9094573" y="2385382"/>
            <a:ext cx="2864884" cy="762907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</a:ln>
        </p:spPr>
        <p:txBody>
          <a:bodyPr wrap="none" lIns="60960" tIns="0" rIns="60960" bIns="0" rtlCol="0" anchor="ctr">
            <a:noAutofit/>
          </a:bodyPr>
          <a:lstStyle/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No fully active ARV in OBR</a:t>
            </a:r>
          </a:p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Effective LEN monotherapy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C410DF-A856-4B3C-A3A3-F4A3F7B59E89}"/>
              </a:ext>
            </a:extLst>
          </p:cNvPr>
          <p:cNvSpPr/>
          <p:nvPr/>
        </p:nvSpPr>
        <p:spPr>
          <a:xfrm>
            <a:off x="343178" y="6171968"/>
            <a:ext cx="11515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Drugs in </a:t>
            </a:r>
            <a:r>
              <a:rPr lang="en-US" sz="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red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not active (OSS = 0); drugs in </a:t>
            </a:r>
            <a:r>
              <a:rPr lang="en-US" sz="800" b="1" dirty="0">
                <a:solidFill>
                  <a:srgbClr val="FF9900"/>
                </a:solidFill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orange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partially active (OSS = 0.5); drugs in </a:t>
            </a:r>
            <a:r>
              <a:rPr lang="en-US" sz="800" b="1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black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fully active (OSS = 1); 3TC = lamivudine; c = cobicistat boosting; CA = Capsid protein; DRV = darunavir; DTG = dolutegravir; FC = fold-change compared to wild-type control; FTC = emtricitabine; IBA = ibalizumab; LEN = lenacapavir; LLOQ = lower limit of quantification; MVC = maraviroc; O = oral LEN; OBR = optimized background regimen; OSS = overall susceptibility score; P = placebo;</a:t>
            </a:r>
          </a:p>
          <a:p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PK = pharmacokinetics; r = ritonavir boosting; T20 = enfuvirtide; TAF = tenofovir alafenamide; TDF = tenofovir disoproxil fumarate; </a:t>
            </a:r>
            <a:b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800" b="1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↓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: SC LEN injection</a:t>
            </a:r>
          </a:p>
        </p:txBody>
      </p:sp>
    </p:spTree>
    <p:extLst>
      <p:ext uri="{BB962C8B-B14F-4D97-AF65-F5344CB8AC3E}">
        <p14:creationId xmlns:p14="http://schemas.microsoft.com/office/powerpoint/2010/main" val="114694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00104-E594-4AD8-85BB-9EF53ECCC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 b="0" baseline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b="0" baseline="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5B8851-087A-4376-97F3-EC172B88A9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5955" y="1738965"/>
          <a:ext cx="7929563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5" name="Prism 8" r:id="rId4" imgW="7929793" imgH="3914583" progId="Prism8.Document">
                  <p:embed/>
                </p:oleObj>
              </mc:Choice>
              <mc:Fallback>
                <p:oleObj name="Prism 8" r:id="rId4" imgW="7929793" imgH="3914583" progId="Prism8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D5B8851-087A-4376-97F3-EC172B88A9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5955" y="1738965"/>
                        <a:ext cx="7929563" cy="391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078BE6DA-53CF-4415-995E-7B9BFC3434AE}"/>
              </a:ext>
            </a:extLst>
          </p:cNvPr>
          <p:cNvSpPr txBox="1">
            <a:spLocks/>
          </p:cNvSpPr>
          <p:nvPr/>
        </p:nvSpPr>
        <p:spPr>
          <a:xfrm>
            <a:off x="813136" y="198774"/>
            <a:ext cx="10565728" cy="7874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100" kern="0" dirty="0"/>
              <a:t>Participant 4</a:t>
            </a:r>
            <a:br>
              <a:rPr lang="en-US" sz="3200" kern="0" dirty="0"/>
            </a:br>
            <a:r>
              <a:rPr lang="en-US" sz="2700" kern="0" dirty="0">
                <a:solidFill>
                  <a:schemeClr val="bg1">
                    <a:lumMod val="50000"/>
                  </a:schemeClr>
                </a:solidFill>
              </a:rPr>
              <a:t>Viral Response and Resistance</a:t>
            </a:r>
            <a:endParaRPr lang="en-US" sz="3200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4220C-577E-4237-B512-A046842E7466}"/>
              </a:ext>
            </a:extLst>
          </p:cNvPr>
          <p:cNvSpPr txBox="1"/>
          <p:nvPr/>
        </p:nvSpPr>
        <p:spPr>
          <a:xfrm rot="16200000">
            <a:off x="1526246" y="3139890"/>
            <a:ext cx="2057397" cy="376518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r>
              <a:rPr lang="en-US" sz="1400" b="1" dirty="0"/>
              <a:t>HIV-1 RNA (copies/mL)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06F6A-ABAE-4BF1-8E16-2F1F9F7F14D6}"/>
              </a:ext>
            </a:extLst>
          </p:cNvPr>
          <p:cNvSpPr txBox="1"/>
          <p:nvPr/>
        </p:nvSpPr>
        <p:spPr>
          <a:xfrm>
            <a:off x="5215214" y="5524498"/>
            <a:ext cx="2057397" cy="376518"/>
          </a:xfrm>
          <a:prstGeom prst="rect">
            <a:avLst/>
          </a:prstGeom>
          <a:noFill/>
        </p:spPr>
        <p:txBody>
          <a:bodyPr wrap="none" rtlCol="0" anchor="b">
            <a:noAutofit/>
          </a:bodyPr>
          <a:lstStyle/>
          <a:p>
            <a:pPr algn="ctr"/>
            <a:r>
              <a:rPr lang="en-US" sz="1400" b="1" dirty="0"/>
              <a:t>Time (weeks)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4CC6A-7343-44D3-A54A-2F0C04C71A9B}"/>
              </a:ext>
            </a:extLst>
          </p:cNvPr>
          <p:cNvSpPr/>
          <p:nvPr/>
        </p:nvSpPr>
        <p:spPr>
          <a:xfrm>
            <a:off x="9439654" y="4600551"/>
            <a:ext cx="1292341" cy="318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50 copies/mL</a:t>
            </a:r>
            <a:endParaRPr lang="en-US" sz="1400" i="1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78ACB-774B-4A45-912C-60B92BF64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23FE3E-BA2F-4873-9464-FE7A651AB32D}"/>
              </a:ext>
            </a:extLst>
          </p:cNvPr>
          <p:cNvSpPr/>
          <p:nvPr/>
        </p:nvSpPr>
        <p:spPr>
          <a:xfrm>
            <a:off x="3719519" y="1528837"/>
            <a:ext cx="5648704" cy="3078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DRV/r-bid  DTG-bid  </a:t>
            </a:r>
            <a:r>
              <a:rPr lang="en-US" sz="1600" b="1" dirty="0">
                <a:solidFill>
                  <a:srgbClr val="FF99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TDF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88EB7E-BC41-4D06-9336-9F3337CD36E0}"/>
              </a:ext>
            </a:extLst>
          </p:cNvPr>
          <p:cNvSpPr/>
          <p:nvPr/>
        </p:nvSpPr>
        <p:spPr>
          <a:xfrm>
            <a:off x="3401595" y="1836710"/>
            <a:ext cx="345605" cy="281649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615141-0371-41F7-8980-1D932BBCC9D7}"/>
              </a:ext>
            </a:extLst>
          </p:cNvPr>
          <p:cNvSpPr/>
          <p:nvPr/>
        </p:nvSpPr>
        <p:spPr>
          <a:xfrm>
            <a:off x="3711031" y="1835970"/>
            <a:ext cx="3648365" cy="282389"/>
          </a:xfrm>
          <a:prstGeom prst="rect">
            <a:avLst/>
          </a:prstGeom>
          <a:solidFill>
            <a:srgbClr val="00A3E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 LEN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77FAB3-7B13-4CAC-8E6B-E6C0913B1101}"/>
              </a:ext>
            </a:extLst>
          </p:cNvPr>
          <p:cNvSpPr/>
          <p:nvPr/>
        </p:nvSpPr>
        <p:spPr>
          <a:xfrm>
            <a:off x="1921934" y="1219209"/>
            <a:ext cx="1797585" cy="29125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3TC</a:t>
            </a:r>
            <a:endParaRPr lang="en-US" sz="1600" b="1" dirty="0">
              <a:solidFill>
                <a:srgbClr val="FFC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B95E98-C40B-4328-A74F-BC2B90B228BF}"/>
              </a:ext>
            </a:extLst>
          </p:cNvPr>
          <p:cNvSpPr/>
          <p:nvPr/>
        </p:nvSpPr>
        <p:spPr>
          <a:xfrm>
            <a:off x="7356232" y="1835970"/>
            <a:ext cx="2011992" cy="282389"/>
          </a:xfrm>
          <a:prstGeom prst="rect">
            <a:avLst/>
          </a:prstGeom>
          <a:solidFill>
            <a:srgbClr val="00A3E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 LEN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F59A3D-863E-4B43-A3D8-78A083960DAF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584192" y="2561881"/>
            <a:ext cx="631022" cy="443521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1D82EF-8300-4A22-9C55-837C13EAFC6D}"/>
              </a:ext>
            </a:extLst>
          </p:cNvPr>
          <p:cNvCxnSpPr>
            <a:cxnSpLocks/>
          </p:cNvCxnSpPr>
          <p:nvPr/>
        </p:nvCxnSpPr>
        <p:spPr>
          <a:xfrm flipV="1">
            <a:off x="4146958" y="3005402"/>
            <a:ext cx="89861" cy="655125"/>
          </a:xfrm>
          <a:prstGeom prst="straightConnector1">
            <a:avLst/>
          </a:prstGeom>
          <a:ln w="19050">
            <a:solidFill>
              <a:schemeClr val="tx1"/>
            </a:solidFill>
            <a:miter lim="800000"/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B654DEC-DFFF-4498-BB40-223793706F5E}"/>
              </a:ext>
            </a:extLst>
          </p:cNvPr>
          <p:cNvSpPr/>
          <p:nvPr/>
        </p:nvSpPr>
        <p:spPr>
          <a:xfrm>
            <a:off x="3496778" y="3660528"/>
            <a:ext cx="1337116" cy="69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13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Emerging </a:t>
            </a:r>
            <a:endParaRPr lang="en-US" sz="1333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M66M/I</a:t>
            </a:r>
          </a:p>
          <a:p>
            <a:pPr>
              <a:lnSpc>
                <a:spcPct val="90000"/>
              </a:lnSpc>
            </a:pPr>
            <a:r>
              <a:rPr lang="en-US" sz="13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 FC AF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04BA43-E9EA-4133-B8F8-F31E2A7BA033}"/>
              </a:ext>
            </a:extLst>
          </p:cNvPr>
          <p:cNvSpPr/>
          <p:nvPr/>
        </p:nvSpPr>
        <p:spPr>
          <a:xfrm>
            <a:off x="5215214" y="2178974"/>
            <a:ext cx="1595685" cy="7658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</a:pPr>
            <a:r>
              <a:rPr lang="en-US" sz="1333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 Emerging</a:t>
            </a:r>
            <a:endParaRPr lang="en-US" sz="1333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3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M66M/I, K70K/S</a:t>
            </a:r>
          </a:p>
          <a:p>
            <a:pPr>
              <a:lnSpc>
                <a:spcPct val="90000"/>
              </a:lnSpc>
            </a:pPr>
            <a:r>
              <a:rPr lang="en-US" sz="1333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LEN FC AF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1F2D34-477B-407E-B8F2-902099CC6150}"/>
              </a:ext>
            </a:extLst>
          </p:cNvPr>
          <p:cNvSpPr/>
          <p:nvPr/>
        </p:nvSpPr>
        <p:spPr>
          <a:xfrm>
            <a:off x="9912999" y="1146057"/>
            <a:ext cx="2046458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Incoming ARVs</a:t>
            </a:r>
          </a:p>
          <a:p>
            <a:endParaRPr lang="en-US" sz="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OBR</a:t>
            </a:r>
          </a:p>
          <a:p>
            <a:endParaRPr lang="en-US" sz="4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US" dirty="0">
                <a:ea typeface="Tahoma" panose="020B0604030504040204" pitchFamily="34" charset="0"/>
                <a:cs typeface="Tahoma" panose="020B0604030504040204" pitchFamily="34" charset="0"/>
              </a:rPr>
              <a:t>LEN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66ADA2D-45B1-4D32-A78F-40EA8C7E9BE6}"/>
              </a:ext>
            </a:extLst>
          </p:cNvPr>
          <p:cNvCxnSpPr>
            <a:cxnSpLocks/>
          </p:cNvCxnSpPr>
          <p:nvPr/>
        </p:nvCxnSpPr>
        <p:spPr bwMode="auto">
          <a:xfrm>
            <a:off x="7353300" y="1833982"/>
            <a:ext cx="0" cy="2907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9B1244-3B0B-43A0-B0F0-552F55B34C3A}"/>
              </a:ext>
            </a:extLst>
          </p:cNvPr>
          <p:cNvCxnSpPr>
            <a:cxnSpLocks/>
          </p:cNvCxnSpPr>
          <p:nvPr/>
        </p:nvCxnSpPr>
        <p:spPr bwMode="auto">
          <a:xfrm>
            <a:off x="3717690" y="1835970"/>
            <a:ext cx="0" cy="29070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DD23319-7832-40AF-ACDB-19D0AEF599C2}"/>
              </a:ext>
            </a:extLst>
          </p:cNvPr>
          <p:cNvSpPr txBox="1"/>
          <p:nvPr/>
        </p:nvSpPr>
        <p:spPr>
          <a:xfrm>
            <a:off x="9094573" y="2385382"/>
            <a:ext cx="2864884" cy="1060432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</a:ln>
        </p:spPr>
        <p:txBody>
          <a:bodyPr wrap="none" lIns="60960" tIns="0" rIns="60960" bIns="0" rtlCol="0" anchor="ctr">
            <a:noAutofit/>
          </a:bodyPr>
          <a:lstStyle/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Poor adherence by drug levels</a:t>
            </a:r>
          </a:p>
          <a:p>
            <a:pPr marL="804863" lvl="2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DTG&lt;LLOQ</a:t>
            </a:r>
          </a:p>
          <a:p>
            <a:pPr marL="804863" lvl="2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DRV&lt;LLOQ</a:t>
            </a:r>
          </a:p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7663" lvl="1" indent="-2270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Effective LEN monotherapy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80B012-3BE6-4D65-A0C7-168B61966F63}"/>
              </a:ext>
            </a:extLst>
          </p:cNvPr>
          <p:cNvSpPr/>
          <p:nvPr/>
        </p:nvSpPr>
        <p:spPr>
          <a:xfrm>
            <a:off x="343178" y="6171968"/>
            <a:ext cx="115154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Drugs in </a:t>
            </a:r>
            <a:r>
              <a:rPr lang="en-US" sz="800" b="1" dirty="0">
                <a:solidFill>
                  <a:srgbClr val="FF0000"/>
                </a:solidFill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red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not active (OSS = 0); drugs in </a:t>
            </a:r>
            <a:r>
              <a:rPr lang="en-US" sz="800" b="1" dirty="0">
                <a:solidFill>
                  <a:srgbClr val="FF9900"/>
                </a:solidFill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orange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partially active (OSS = 0.5); drugs in </a:t>
            </a:r>
            <a:r>
              <a:rPr lang="en-US" sz="800" b="1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black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 are fully active (OSS = 1); 3TC = lamivudine; c = cobicistat boosting; CA = Capsid protein; DRV = darunavir; DTG = dolutegravir; FC = fold-change compared to wild-type control; FTC = emtricitabine; IBA = ibalizumab; LEN = lenacapavir; LLOQ = lower limit of quantification; MVC = maraviroc; O = oral LEN; OBR = optimized background regimen; OSS = overall susceptibility score; P = placebo;</a:t>
            </a:r>
          </a:p>
          <a:p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PK = pharmacokinetics; r = ritonavir boosting; T20 = enfuvirtide; TAF = tenofovir alafenamide; TDF = tenofovir disoproxil fumarate; </a:t>
            </a:r>
            <a:b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en-US" sz="800" b="1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↓</a:t>
            </a:r>
            <a:r>
              <a:rPr lang="en-US" sz="800" dirty="0">
                <a:highlight>
                  <a:srgbClr val="FFFFFF"/>
                </a:highlight>
                <a:latin typeface="+mj-lt"/>
                <a:ea typeface="Tahoma" panose="020B0604030504040204" pitchFamily="34" charset="0"/>
                <a:cs typeface="Calibri" panose="020F0502020204030204" pitchFamily="34" charset="0"/>
              </a:rPr>
              <a:t>: SC LEN injection</a:t>
            </a:r>
          </a:p>
        </p:txBody>
      </p:sp>
    </p:spTree>
    <p:extLst>
      <p:ext uri="{BB962C8B-B14F-4D97-AF65-F5344CB8AC3E}">
        <p14:creationId xmlns:p14="http://schemas.microsoft.com/office/powerpoint/2010/main" val="2915652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4110" y="6395760"/>
            <a:ext cx="8087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aseline="30000" dirty="0">
                <a:solidFill>
                  <a:srgbClr val="000000"/>
                </a:solidFill>
                <a:latin typeface="Tahoma"/>
              </a:rPr>
              <a:t>a</a:t>
            </a:r>
            <a:r>
              <a:rPr lang="en-US" sz="800" dirty="0">
                <a:solidFill>
                  <a:srgbClr val="000000"/>
                </a:solidFill>
                <a:latin typeface="Tahoma"/>
              </a:rPr>
              <a:t> Fold change from Wild-type control</a:t>
            </a:r>
          </a:p>
          <a:p>
            <a:r>
              <a:rPr lang="en-US" sz="800" dirty="0">
                <a:solidFill>
                  <a:srgbClr val="000000"/>
                </a:solidFill>
                <a:latin typeface="Tahoma"/>
              </a:rPr>
              <a:t>ARV: antiretroviral drug; BL: baseline; CA: capsid; CA-R: capsid resistance; OBR: optimized background regimen; RB: viral load rebound; RAM: resistance associated mutation</a:t>
            </a:r>
            <a:endParaRPr lang="en-US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69932-762E-4DD5-A046-49867E588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F42C83D-AA76-4991-9102-D5DB18EE9C65}"/>
              </a:ext>
            </a:extLst>
          </p:cNvPr>
          <p:cNvSpPr txBox="1">
            <a:spLocks/>
          </p:cNvSpPr>
          <p:nvPr/>
        </p:nvSpPr>
        <p:spPr bwMode="auto">
          <a:xfrm>
            <a:off x="844884" y="251922"/>
            <a:ext cx="10565728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0">
                <a:solidFill>
                  <a:srgbClr val="CC0000"/>
                </a:solidFill>
                <a:latin typeface="Calibri"/>
                <a:ea typeface="+mj-ea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latin typeface="+mj-lt"/>
              </a:rPr>
              <a:t>Summary of Participants with CA Resistance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1AFCB16-BCAE-4C07-8E0D-64977E6C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50720"/>
              </p:ext>
            </p:extLst>
          </p:nvPr>
        </p:nvGraphicFramePr>
        <p:xfrm>
          <a:off x="812799" y="1341119"/>
          <a:ext cx="10606315" cy="306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658">
                  <a:extLst>
                    <a:ext uri="{9D8B030D-6E8A-4147-A177-3AD203B41FA5}">
                      <a16:colId xmlns:a16="http://schemas.microsoft.com/office/drawing/2014/main" val="3045436998"/>
                    </a:ext>
                  </a:extLst>
                </a:gridCol>
                <a:gridCol w="1338943">
                  <a:extLst>
                    <a:ext uri="{9D8B030D-6E8A-4147-A177-3AD203B41FA5}">
                      <a16:colId xmlns:a16="http://schemas.microsoft.com/office/drawing/2014/main" val="3249776124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67655652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920293311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580180738"/>
                    </a:ext>
                  </a:extLst>
                </a:gridCol>
                <a:gridCol w="3430814">
                  <a:extLst>
                    <a:ext uri="{9D8B030D-6E8A-4147-A177-3AD203B41FA5}">
                      <a16:colId xmlns:a16="http://schemas.microsoft.com/office/drawing/2014/main" val="883732041"/>
                    </a:ext>
                  </a:extLst>
                </a:gridCol>
              </a:tblGrid>
              <a:tr h="61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Part.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 ID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r>
                        <a:rPr lang="en-US" sz="1600" u="none" strike="noStrike" baseline="30000" dirty="0">
                          <a:effectLst/>
                        </a:rPr>
                        <a:t>st</a:t>
                      </a:r>
                      <a:r>
                        <a:rPr lang="en-US" sz="1600" u="none" strike="noStrike" dirty="0">
                          <a:effectLst/>
                        </a:rPr>
                        <a:t> Visit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with CA-R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CA RAMs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LEN </a:t>
                      </a:r>
                      <a:r>
                        <a:rPr lang="en-US" sz="1600" u="none" strike="noStrike" dirty="0" err="1">
                          <a:effectLst/>
                        </a:rPr>
                        <a:t>FC</a:t>
                      </a:r>
                      <a:r>
                        <a:rPr lang="en-US" sz="1600" u="none" strike="noStrike" baseline="30000" dirty="0" err="1">
                          <a:effectLst/>
                        </a:rPr>
                        <a:t>a</a:t>
                      </a:r>
                      <a:endParaRPr lang="en-US" sz="16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# of Fully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Active Drugs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Comments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2416027190"/>
                  </a:ext>
                </a:extLst>
              </a:tr>
              <a:tr h="61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Week 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M66I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en-US" sz="1600" u="none" strike="noStrike" dirty="0">
                          <a:effectLst/>
                        </a:rPr>
                        <a:t>Effective LEN monotherapy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(OBR adherence issue)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347128231"/>
                  </a:ext>
                </a:extLst>
              </a:tr>
              <a:tr h="61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Week 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M66I, N74D, A105T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&gt;1445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Effective LEN monotherapy 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(no active ARVs in OBR) </a:t>
                      </a: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574410222"/>
                  </a:ext>
                </a:extLst>
              </a:tr>
              <a:tr h="61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Week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M66M/I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Effective LEN monotherapy </a:t>
                      </a:r>
                    </a:p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(no active ARVs in OBR) </a:t>
                      </a: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538174539"/>
                  </a:ext>
                </a:extLst>
              </a:tr>
              <a:tr h="613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Week 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M66M/I, K70K/S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ND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Effective LEN monotherapy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(OBR adherence issue)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:a16="http://schemas.microsoft.com/office/drawing/2014/main" val="2798502380"/>
                  </a:ext>
                </a:extLst>
              </a:tr>
            </a:tbl>
          </a:graphicData>
        </a:graphic>
      </p:graphicFrame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DCC341-8C31-48CC-A5B7-89F0D941B25A}"/>
              </a:ext>
            </a:extLst>
          </p:cNvPr>
          <p:cNvSpPr txBox="1">
            <a:spLocks/>
          </p:cNvSpPr>
          <p:nvPr/>
        </p:nvSpPr>
        <p:spPr bwMode="auto">
          <a:xfrm>
            <a:off x="812800" y="4535384"/>
            <a:ext cx="10565728" cy="173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Emergence of M66I (± others) in all 4 participants with CA resistance</a:t>
            </a:r>
          </a:p>
          <a:p>
            <a:pPr lvl="1"/>
            <a:r>
              <a:rPr lang="en-US" sz="1600" kern="0" dirty="0"/>
              <a:t>LEN susceptibility ranging from 46 to &gt;1445-fold above wild-type control</a:t>
            </a:r>
          </a:p>
          <a:p>
            <a:r>
              <a:rPr lang="en-US" sz="1800" kern="0" dirty="0"/>
              <a:t>Effective LEN monotherapy at the time of CA-R emergence</a:t>
            </a:r>
          </a:p>
          <a:p>
            <a:pPr lvl="1"/>
            <a:r>
              <a:rPr lang="en-US" sz="1400" kern="0" dirty="0"/>
              <a:t>Inadequate OBR drug levels </a:t>
            </a:r>
          </a:p>
          <a:p>
            <a:pPr lvl="1"/>
            <a:r>
              <a:rPr lang="en-US" sz="1400" kern="0" dirty="0"/>
              <a:t>Lack of active agents in OBR</a:t>
            </a:r>
          </a:p>
        </p:txBody>
      </p:sp>
    </p:spTree>
    <p:extLst>
      <p:ext uri="{BB962C8B-B14F-4D97-AF65-F5344CB8AC3E}">
        <p14:creationId xmlns:p14="http://schemas.microsoft.com/office/powerpoint/2010/main" val="138838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DB61-0D08-40A8-AE07-6D039D7A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51922"/>
            <a:ext cx="10565728" cy="787400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F440-954E-416F-A187-24BDBE665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10" y="1245764"/>
            <a:ext cx="10828809" cy="5094711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400"/>
              </a:spcAft>
            </a:pPr>
            <a:r>
              <a:rPr lang="en-US" sz="2000" dirty="0">
                <a:latin typeface="+mj-lt"/>
              </a:rPr>
              <a:t>In heavily treatment-experienced PWH with multidrug resistance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latin typeface="+mj-lt"/>
              </a:rPr>
              <a:t>LEN + OBR led to high rates of virologic suppression (81%) and increases in CD4 cells by Week 26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sz="1800" dirty="0">
                <a:latin typeface="+mj-lt"/>
              </a:rPr>
              <a:t>LEN was well tolerated with no AEs leading to discontinuation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Overall, the level of baseline resistance to the main ARV classes was high and consistent with the enrollment criteria defined in concert with FDA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Post-baseline Cohort 1:  4 of 36 participants with emergence of LEN-associated mutations</a:t>
            </a:r>
          </a:p>
          <a:p>
            <a:pPr lvl="1"/>
            <a:r>
              <a:rPr lang="en-US" sz="1800" dirty="0">
                <a:latin typeface="+mj-lt"/>
              </a:rPr>
              <a:t>no emerging resistance to OBR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Viral rebound cases associated with effective LEN monotherapy at the time of resistance emergence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CC5-D56E-487F-B701-33E0B3F9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34844-BF8C-48C5-ADF0-8D663D5097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E5AF7-3E89-41E6-AC09-D7340C786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0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BDB61-0D08-40A8-AE07-6D039D7A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47850"/>
            <a:ext cx="10565728" cy="787400"/>
          </a:xfrm>
        </p:spPr>
        <p:txBody>
          <a:bodyPr/>
          <a:lstStyle/>
          <a:p>
            <a:r>
              <a:rPr lang="en-US" dirty="0"/>
              <a:t>Acknowledgments</a:t>
            </a:r>
            <a:endParaRPr lang="en-US" b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BF440-954E-416F-A187-24BDBE665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310" y="1245765"/>
            <a:ext cx="10828809" cy="509471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769A5"/>
                </a:solidFill>
              </a:rPr>
              <a:t>We are grateful to all the individuals who participated in this trial, their partners, and families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769A5"/>
                </a:solidFill>
              </a:rPr>
              <a:t>Participating study investigators and their study teams: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fi-F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Canada 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J Brunetto, B Trottier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Dominican Republic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 Koenig;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France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J-M Molina, S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Ronot-Bregigeon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Yazdanpanah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Germany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H-J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Stellbrink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it-IT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Antinori, A Castagna, F Castelli;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Japan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Shirasaka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, Y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Yokomaku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South Africa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Rassool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fi-F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Spain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 J Mallolas; </a:t>
            </a:r>
            <a:r>
              <a:rPr lang="fi-FI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Taiwan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 C-C Hung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Thailand 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Avihingsanon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Chetchotisakd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Siripassorn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Ratanasuwan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United States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DS Berger, 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Berhe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 Brinson, CM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Creticos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Crofoot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DeJesus, D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Hagins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 Hodge, K Lichtenstein, JP McGowan, 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Ogbuagu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Osiyemi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GJ Richmond, MN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Ramgopal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PJ Ruane, W Sanchez, S Segal-Maurer, J Sims, GI Sinclair, DA Wheeler, A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Wiznia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Workowski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 </a:t>
            </a:r>
            <a:r>
              <a:rPr lang="en-US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Zurawski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Monogram Biosciences for resistance analyses</a:t>
            </a:r>
          </a:p>
          <a:p>
            <a:pPr marL="0" indent="0">
              <a:buNone/>
            </a:pPr>
            <a:r>
              <a:rPr lang="en-US" sz="2000" dirty="0"/>
              <a:t>Seq-IT for sequence analyses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769A5"/>
                </a:solidFill>
              </a:rPr>
              <a:t>This study was funded by Gilead Sciences,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CC5-D56E-487F-B701-33E0B3F9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34844-BF8C-48C5-ADF0-8D663D5097A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E5AF7-3E89-41E6-AC09-D7340C786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29946B97-E36C-47F5-917E-E87613341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001" y="4857327"/>
            <a:ext cx="1428750" cy="14287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6DBCA7-6E9B-4C3E-89DE-38EA939E1EBD}"/>
              </a:ext>
            </a:extLst>
          </p:cNvPr>
          <p:cNvSpPr/>
          <p:nvPr/>
        </p:nvSpPr>
        <p:spPr>
          <a:xfrm>
            <a:off x="10168930" y="6301436"/>
            <a:ext cx="1487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Scan for plain</a:t>
            </a:r>
          </a:p>
          <a:p>
            <a:r>
              <a:rPr lang="en-US" sz="1200" dirty="0"/>
              <a:t>language summary</a:t>
            </a:r>
          </a:p>
        </p:txBody>
      </p:sp>
    </p:spTree>
    <p:extLst>
      <p:ext uri="{BB962C8B-B14F-4D97-AF65-F5344CB8AC3E}">
        <p14:creationId xmlns:p14="http://schemas.microsoft.com/office/powerpoint/2010/main" val="321404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962186-8BAB-4755-994E-97C79496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35880"/>
            <a:ext cx="10565728" cy="7874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0D65B-59D7-4D2A-BEAC-2FEF5927F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Nicolas Margot is an employee of Gilead Sciences, Inc.</a:t>
            </a:r>
          </a:p>
          <a:p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5E438F-7462-4F66-923C-C21C5F7821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960BB32-2BED-4782-BB71-740A6746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fld id="{2BE16F37-D63B-443C-96C0-C234F1098F7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4FB7073-F786-46BD-99F0-49505A6BB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33340"/>
            <a:ext cx="10566400" cy="787400"/>
          </a:xfrm>
        </p:spPr>
        <p:txBody>
          <a:bodyPr/>
          <a:lstStyle/>
          <a:p>
            <a:r>
              <a:rPr lang="en-GB" dirty="0" err="1">
                <a:cs typeface="Calibri" panose="020F0502020204030204" pitchFamily="34" charset="0"/>
              </a:rPr>
              <a:t>Lenacapavir</a:t>
            </a:r>
            <a:r>
              <a:rPr lang="en-GB" dirty="0">
                <a:cs typeface="Calibri" panose="020F0502020204030204" pitchFamily="34" charset="0"/>
              </a:rPr>
              <a:t> targets multiple stages of HIV replication cycle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0416F6-52C1-440A-9467-3C0DFEB97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51" y="1592257"/>
            <a:ext cx="10972800" cy="4377209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27C01-CAAE-438E-9394-23880D5852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kern="1200" dirty="0">
                <a:latin typeface="+mj-lt"/>
              </a:rPr>
              <a:t>EC</a:t>
            </a:r>
            <a:r>
              <a:rPr lang="da-DK" kern="1200" baseline="-25000" dirty="0">
                <a:latin typeface="+mj-lt"/>
              </a:rPr>
              <a:t>50</a:t>
            </a:r>
            <a:r>
              <a:rPr lang="da-DK" kern="1200" dirty="0">
                <a:latin typeface="+mj-lt"/>
              </a:rPr>
              <a:t>, half-maximal effective concentration.</a:t>
            </a:r>
          </a:p>
          <a:p>
            <a:r>
              <a:rPr lang="da-DK" kern="1200" dirty="0">
                <a:latin typeface="+mj-lt"/>
              </a:rPr>
              <a:t>Link JO, et al. Nature 2020;584:614-8; Zila V, et al. Cell 2021;184:1032-46.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591BAEE-2130-4564-8119-B6B55EBEE46A}"/>
              </a:ext>
            </a:extLst>
          </p:cNvPr>
          <p:cNvSpPr txBox="1">
            <a:spLocks/>
          </p:cNvSpPr>
          <p:nvPr/>
        </p:nvSpPr>
        <p:spPr>
          <a:xfrm>
            <a:off x="609601" y="6069259"/>
            <a:ext cx="10565726" cy="3693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000" kern="1200" dirty="0">
              <a:latin typeface="+mj-lt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19A7A9F-753C-437B-B12A-80A22B77A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9968" y="6431915"/>
            <a:ext cx="591800" cy="365125"/>
          </a:xfrm>
        </p:spPr>
        <p:txBody>
          <a:bodyPr/>
          <a:lstStyle/>
          <a:p>
            <a:fld id="{2BE16F37-D63B-443C-96C0-C234F1098F79}" type="slidenum">
              <a:rPr lang="en-US" b="0" baseline="0" smtClean="0"/>
              <a:pPr/>
              <a:t>3</a:t>
            </a:fld>
            <a:endParaRPr lang="en-US" b="0" baseline="0" dirty="0"/>
          </a:p>
        </p:txBody>
      </p:sp>
    </p:spTree>
    <p:extLst>
      <p:ext uri="{BB962C8B-B14F-4D97-AF65-F5344CB8AC3E}">
        <p14:creationId xmlns:p14="http://schemas.microsoft.com/office/powerpoint/2010/main" val="309528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D12F15-B098-465A-BAE8-2A28B8FE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35880"/>
            <a:ext cx="10565728" cy="787400"/>
          </a:xfrm>
        </p:spPr>
        <p:txBody>
          <a:bodyPr/>
          <a:lstStyle/>
          <a:p>
            <a:r>
              <a:rPr lang="en-US" altLang="en-US" dirty="0"/>
              <a:t>LEN: Long-Acting Inhibitor of HIV-1 Capsid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31343-5B2E-4073-971B-D45FC905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01692"/>
            <a:ext cx="10922000" cy="4411464"/>
          </a:xfrm>
        </p:spPr>
        <p:txBody>
          <a:bodyPr wrap="square" lIns="0" rIns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Fully active against HIV with resistance to existing drug classes</a:t>
            </a:r>
            <a:r>
              <a:rPr lang="en-US" altLang="en-US" sz="2000" baseline="30000" dirty="0"/>
              <a:t>1-3</a:t>
            </a:r>
            <a:endParaRPr lang="en-US" altLang="en-US" sz="18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NRTI, NNRTI, INSTI, PI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/>
              <a:t>PK of SC LEN supports its use once every 6 months</a:t>
            </a:r>
            <a:r>
              <a:rPr lang="en-US" altLang="en-US" sz="2000" baseline="30000" dirty="0"/>
              <a:t>4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Potent antiviral activity in PWH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Phase 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proof-of-concept study: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2.3 log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HIV-1 RNA decline after 9 days of </a:t>
            </a:r>
            <a:r>
              <a:rPr lang="en-US" sz="1600" kern="1200" dirty="0"/>
              <a:t>a single-dose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monotherapy</a:t>
            </a:r>
            <a:r>
              <a:rPr lang="en-US" altLang="en-US" sz="1600" baseline="30000" dirty="0"/>
              <a:t>5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Phase 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study in </a:t>
            </a:r>
            <a:r>
              <a:rPr lang="en-US" sz="1800" dirty="0"/>
              <a:t>treatment-naïve PWH (CALIBRATE)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High rates of viral suppression (94%) at Week 28 when given SC or PO in combination with F/TAF </a:t>
            </a:r>
            <a:r>
              <a:rPr lang="en-US" sz="1600" baseline="30000" dirty="0"/>
              <a:t>6</a:t>
            </a:r>
            <a:endParaRPr lang="en-US" sz="16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In </a:t>
            </a:r>
            <a:r>
              <a:rPr lang="en-US" sz="1800" b="1" dirty="0"/>
              <a:t>Phase 2/3 </a:t>
            </a:r>
            <a:r>
              <a:rPr lang="en-US" sz="1800" dirty="0"/>
              <a:t>study in viremic, heavily treatment-experienced PWH with MDR (CAPELLA)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High rates of viral suppression (81%) at Week 26 in combination with an optimized background regimen </a:t>
            </a:r>
            <a:r>
              <a:rPr lang="en-US" sz="1600" baseline="30000" dirty="0"/>
              <a:t>7,8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7701C-6483-4CA4-85CB-FB7397C263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6374900"/>
            <a:ext cx="10583746" cy="369332"/>
          </a:xfrm>
        </p:spPr>
        <p:txBody>
          <a:bodyPr/>
          <a:lstStyle/>
          <a:p>
            <a:r>
              <a:rPr lang="fr-FR" sz="800" noProof="0" dirty="0"/>
              <a:t>INSTI, </a:t>
            </a:r>
            <a:r>
              <a:rPr lang="fr-FR" sz="800" noProof="0" dirty="0" err="1"/>
              <a:t>integrase</a:t>
            </a:r>
            <a:r>
              <a:rPr lang="fr-FR" sz="800" noProof="0" dirty="0"/>
              <a:t> </a:t>
            </a:r>
            <a:r>
              <a:rPr lang="fr-FR" sz="800" noProof="0" dirty="0" err="1"/>
              <a:t>strand</a:t>
            </a:r>
            <a:r>
              <a:rPr lang="fr-FR" sz="800" dirty="0"/>
              <a:t>-</a:t>
            </a:r>
            <a:r>
              <a:rPr lang="fr-FR" sz="800" noProof="0" dirty="0" err="1"/>
              <a:t>transfer</a:t>
            </a:r>
            <a:r>
              <a:rPr lang="fr-FR" sz="800" noProof="0" dirty="0"/>
              <a:t> </a:t>
            </a:r>
            <a:r>
              <a:rPr lang="fr-FR" sz="800" noProof="0" dirty="0" err="1"/>
              <a:t>inhibitor</a:t>
            </a:r>
            <a:r>
              <a:rPr lang="fr-FR" sz="800" noProof="0" dirty="0"/>
              <a:t>; MDR: </a:t>
            </a:r>
            <a:r>
              <a:rPr lang="fr-FR" sz="800" noProof="0" dirty="0" err="1"/>
              <a:t>multidrug</a:t>
            </a:r>
            <a:r>
              <a:rPr lang="fr-FR" sz="800" noProof="0" dirty="0"/>
              <a:t> </a:t>
            </a:r>
            <a:r>
              <a:rPr lang="fr-FR" sz="800" noProof="0" dirty="0" err="1"/>
              <a:t>resistance</a:t>
            </a:r>
            <a:r>
              <a:rPr lang="fr-FR" sz="800" noProof="0" dirty="0"/>
              <a:t>; NRTI, </a:t>
            </a:r>
            <a:r>
              <a:rPr lang="fr-FR" sz="800" noProof="0" dirty="0" err="1"/>
              <a:t>nucleos</a:t>
            </a:r>
            <a:r>
              <a:rPr lang="fr-FR" sz="800" noProof="0" dirty="0"/>
              <a:t>(t)ide reverse transcriptase </a:t>
            </a:r>
            <a:r>
              <a:rPr lang="fr-FR" sz="800" noProof="0" dirty="0" err="1"/>
              <a:t>inhibitor</a:t>
            </a:r>
            <a:r>
              <a:rPr lang="fr-FR" sz="800" noProof="0" dirty="0"/>
              <a:t>; PI, </a:t>
            </a:r>
            <a:r>
              <a:rPr lang="fr-FR" sz="800" noProof="0" dirty="0" err="1"/>
              <a:t>protease</a:t>
            </a:r>
            <a:r>
              <a:rPr lang="fr-FR" sz="800" noProof="0" dirty="0"/>
              <a:t> </a:t>
            </a:r>
            <a:r>
              <a:rPr lang="fr-FR" sz="800" noProof="0" dirty="0" err="1"/>
              <a:t>inhibitor</a:t>
            </a:r>
            <a:r>
              <a:rPr lang="fr-FR" sz="800" noProof="0" dirty="0"/>
              <a:t>; PK: </a:t>
            </a:r>
            <a:r>
              <a:rPr lang="fr-FR" sz="800" noProof="0" dirty="0" err="1"/>
              <a:t>pharmacokinetics</a:t>
            </a:r>
            <a:r>
              <a:rPr lang="fr-FR" sz="800" noProof="0" dirty="0"/>
              <a:t>; PWH, people </a:t>
            </a:r>
            <a:r>
              <a:rPr lang="fr-FR" sz="800" noProof="0" dirty="0" err="1"/>
              <a:t>with</a:t>
            </a:r>
            <a:r>
              <a:rPr lang="fr-FR" sz="800" noProof="0" dirty="0"/>
              <a:t> HIV; SC, </a:t>
            </a:r>
            <a:r>
              <a:rPr lang="fr-FR" sz="800" noProof="0" dirty="0" err="1"/>
              <a:t>subcutaneous</a:t>
            </a:r>
            <a:r>
              <a:rPr lang="fr-FR" sz="800" dirty="0"/>
              <a:t>.</a:t>
            </a:r>
          </a:p>
          <a:p>
            <a:r>
              <a:rPr lang="fr-FR" sz="800" noProof="0" dirty="0"/>
              <a:t>1. </a:t>
            </a:r>
            <a:r>
              <a:rPr lang="en-US" sz="800" kern="1200" dirty="0">
                <a:solidFill>
                  <a:prstClr val="black"/>
                </a:solidFill>
              </a:rPr>
              <a:t>Yant SR, et al. CROI </a:t>
            </a:r>
            <a:r>
              <a:rPr lang="en-US" sz="800" kern="1200" dirty="0"/>
              <a:t>2019; 2. Margot N, et al. CROI 2020; 3. VanderVeen L, et al. CROI 2021; </a:t>
            </a:r>
            <a:r>
              <a:rPr lang="fr-FR" sz="800" noProof="0" dirty="0"/>
              <a:t>4. Begley R, et al. AIDS 2020</a:t>
            </a:r>
            <a:r>
              <a:rPr lang="fr-FR" sz="800" dirty="0"/>
              <a:t>; 5. </a:t>
            </a:r>
            <a:r>
              <a:rPr lang="fr-FR" sz="800" dirty="0" err="1"/>
              <a:t>Daar</a:t>
            </a:r>
            <a:r>
              <a:rPr lang="fr-FR" sz="800" dirty="0"/>
              <a:t>, et al. CROI 2020; </a:t>
            </a:r>
            <a:br>
              <a:rPr lang="fr-FR" sz="800" dirty="0"/>
            </a:br>
            <a:r>
              <a:rPr lang="fr-FR" sz="800" dirty="0"/>
              <a:t>6. </a:t>
            </a:r>
            <a:r>
              <a:rPr lang="en-US" sz="800" dirty="0"/>
              <a:t>Gupta S, et al. IAS 2021; 7. </a:t>
            </a:r>
            <a:r>
              <a:rPr lang="fr-FR" sz="800" dirty="0"/>
              <a:t>Segal-Maurer S, et al. CROI 2021; 8. Molina J-M, et al. IAS 2021</a:t>
            </a:r>
            <a:endParaRPr lang="en-US" sz="8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72C46-AAA4-427A-869A-59C4D124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fld id="{2BE16F37-D63B-443C-96C0-C234F1098F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80D674-7DAD-4D8C-AD78-07CE9EBAF02F}"/>
              </a:ext>
            </a:extLst>
          </p:cNvPr>
          <p:cNvSpPr/>
          <p:nvPr/>
        </p:nvSpPr>
        <p:spPr bwMode="auto">
          <a:xfrm>
            <a:off x="9445364" y="1425326"/>
            <a:ext cx="1951182" cy="1790580"/>
          </a:xfrm>
          <a:prstGeom prst="rect">
            <a:avLst/>
          </a:prstGeom>
          <a:noFill/>
          <a:ln w="28575" cap="flat" cmpd="sng" algn="ctr">
            <a:solidFill>
              <a:srgbClr val="0072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20A18A-8E80-4E02-87F7-19701BDAE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271" y="1552213"/>
            <a:ext cx="1805538" cy="13238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45DF2A-FAA2-4EF2-BA57-EFAA373BEE98}"/>
              </a:ext>
            </a:extLst>
          </p:cNvPr>
          <p:cNvSpPr/>
          <p:nvPr/>
        </p:nvSpPr>
        <p:spPr>
          <a:xfrm>
            <a:off x="9806845" y="2872332"/>
            <a:ext cx="1228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err="1"/>
              <a:t>Lenacapavir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538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90CE8-6E14-4703-8C7D-F195A22E5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34861"/>
            <a:ext cx="10565728" cy="787400"/>
          </a:xfrm>
        </p:spPr>
        <p:txBody>
          <a:bodyPr/>
          <a:lstStyle/>
          <a:p>
            <a:r>
              <a:rPr lang="en-US" dirty="0">
                <a:cs typeface="Calibri" panose="020F0502020204030204" pitchFamily="34" charset="0"/>
              </a:rPr>
              <a:t>LEN In Vitro Resistance Characterization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35282D-C0F3-435F-8C5E-DF573C7FD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87" y="1287511"/>
            <a:ext cx="5891560" cy="5087881"/>
          </a:xfrm>
        </p:spPr>
        <p:txBody>
          <a:bodyPr/>
          <a:lstStyle/>
          <a:p>
            <a:r>
              <a:rPr lang="en-US" sz="2000" dirty="0"/>
              <a:t>In vitro resistance selections in MT-2 cells and human PBMCs identified 7 mutations arising at 6 amino acids in capsid</a:t>
            </a:r>
            <a:r>
              <a:rPr lang="en-US" sz="2000" baseline="30000" dirty="0"/>
              <a:t>1</a:t>
            </a:r>
            <a:r>
              <a:rPr lang="en-US" sz="2000" dirty="0"/>
              <a:t> </a:t>
            </a:r>
          </a:p>
          <a:p>
            <a:pPr lvl="1"/>
            <a:r>
              <a:rPr lang="en-US" sz="1800" b="1" dirty="0"/>
              <a:t>L56I, M66I, Q67H, K70N, N74S/D, T107N</a:t>
            </a:r>
          </a:p>
          <a:p>
            <a:pPr lvl="1"/>
            <a:r>
              <a:rPr lang="en-US" sz="1800" dirty="0"/>
              <a:t>All mutations map to LEN binding site</a:t>
            </a:r>
          </a:p>
          <a:p>
            <a:endParaRPr lang="en-US" sz="2000" dirty="0"/>
          </a:p>
          <a:p>
            <a:r>
              <a:rPr lang="en-US" sz="2000" dirty="0"/>
              <a:t>Resistance mutations correlated with low replication capacity for all mutants in vitro, except Q67H</a:t>
            </a:r>
          </a:p>
          <a:p>
            <a:endParaRPr lang="en-US" sz="2000" dirty="0"/>
          </a:p>
          <a:p>
            <a:r>
              <a:rPr lang="en-US" sz="2000" dirty="0"/>
              <a:t>LEN mutations not found in analysis of 1500 HIV clinical isolates</a:t>
            </a:r>
            <a:r>
              <a:rPr lang="en-US" sz="2000" baseline="30000" dirty="0"/>
              <a:t>2</a:t>
            </a:r>
            <a:endParaRPr lang="en-US" sz="2000" dirty="0"/>
          </a:p>
          <a:p>
            <a:pPr lvl="1"/>
            <a:r>
              <a:rPr lang="en-US" sz="1800" dirty="0"/>
              <a:t>Treatment-naïve or -experienced, with or without PI-treatment failure</a:t>
            </a:r>
          </a:p>
          <a:p>
            <a:pPr lvl="1"/>
            <a:r>
              <a:rPr lang="en-GB" sz="1800" dirty="0">
                <a:solidFill>
                  <a:prstClr val="black"/>
                </a:solidFill>
              </a:rPr>
              <a:t>Lack of pre-existing genotypic resistance to LEN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355826-C8F2-4302-BD5E-8DE5B7207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459380"/>
            <a:ext cx="10565727" cy="246221"/>
          </a:xfrm>
        </p:spPr>
        <p:txBody>
          <a:bodyPr/>
          <a:lstStyle/>
          <a:p>
            <a:endParaRPr lang="en-US" sz="800" dirty="0"/>
          </a:p>
          <a:p>
            <a:r>
              <a:rPr lang="en-US" sz="800" dirty="0"/>
              <a:t>1. Link JO, </a:t>
            </a:r>
            <a:r>
              <a:rPr lang="en-US" sz="800" i="1" dirty="0"/>
              <a:t>et al.</a:t>
            </a:r>
            <a:r>
              <a:rPr lang="en-US" sz="800" dirty="0"/>
              <a:t> </a:t>
            </a:r>
            <a:r>
              <a:rPr lang="en-US" sz="800" i="1" dirty="0"/>
              <a:t>Nature</a:t>
            </a:r>
            <a:r>
              <a:rPr lang="en-US" sz="800" dirty="0"/>
              <a:t> 2020; 584:614-618; 2. Marcelin A, </a:t>
            </a:r>
            <a:r>
              <a:rPr lang="en-US" sz="800" i="1" dirty="0"/>
              <a:t>et al</a:t>
            </a:r>
            <a:r>
              <a:rPr lang="en-US" sz="800" dirty="0"/>
              <a:t>. </a:t>
            </a:r>
            <a:r>
              <a:rPr lang="en-US" sz="800" i="1" dirty="0"/>
              <a:t>J </a:t>
            </a:r>
            <a:r>
              <a:rPr lang="en-US" sz="800" i="1" dirty="0" err="1"/>
              <a:t>Antimicrob</a:t>
            </a:r>
            <a:r>
              <a:rPr lang="en-US" sz="800" i="1" dirty="0"/>
              <a:t> Chemother </a:t>
            </a:r>
            <a:r>
              <a:rPr lang="en-US" sz="800" dirty="0"/>
              <a:t>2020 Jun 1;75:1588-1590.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1EA0A6BE-62BC-4A55-826C-0BC2559B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defRPr/>
            </a:pPr>
            <a:fld id="{2BE16F37-D63B-443C-96C0-C234F1098F79}" type="slidenum">
              <a:rPr lang="en-US">
                <a:latin typeface="Arial" pitchFamily="34" charset="0"/>
                <a:ea typeface="ＭＳ Ｐゴシック" pitchFamily="34" charset="-128"/>
              </a:rPr>
              <a:pPr defTabSz="1219170">
                <a:defRPr/>
              </a:pPr>
              <a:t>5</a:t>
            </a:fld>
            <a:endParaRPr lang="en-US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A765DA-81A8-47C8-B775-A414A0B83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2" r="9651"/>
          <a:stretch/>
        </p:blipFill>
        <p:spPr>
          <a:xfrm>
            <a:off x="7185686" y="1726834"/>
            <a:ext cx="4865334" cy="4000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92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3A513A5-6E82-42F8-82A0-36C4FAE4D3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1" y="6109858"/>
            <a:ext cx="10748796" cy="703809"/>
          </a:xfrm>
        </p:spPr>
        <p:txBody>
          <a:bodyPr/>
          <a:lstStyle/>
          <a:p>
            <a:r>
              <a:rPr lang="fr-FR" sz="800" dirty="0"/>
              <a:t>Segal-Maurer S, et al. CROI 2021; Molina J-M, et al. IAS 2021</a:t>
            </a:r>
          </a:p>
          <a:p>
            <a:r>
              <a:rPr lang="en-US" sz="800" b="1" kern="0" baseline="30000" dirty="0"/>
              <a:t>a </a:t>
            </a:r>
            <a:r>
              <a:rPr lang="en-US" sz="800" dirty="0"/>
              <a:t>Oral LEN administered as 600 mg on Days 1 and 2, 300 mg on Day 8 (600 mg on Days 15 and 16, 300 mg on Day 22, for placebo participants); SC LEN administered as 927 mg (2 x 1.5 mL) in the abdomen on Day 15. OBR, (investigational agents, such as fostemsavir, were allowed; atazanavir (ATV), ATV/cobicistat,  ATV/ritonavir, efavirenz, entecavir, nevirapine, tipranavir were not allowed). </a:t>
            </a:r>
            <a:r>
              <a:rPr lang="da-DK" sz="800" dirty="0"/>
              <a:t>OBR, optimised background regimen; </a:t>
            </a:r>
            <a:r>
              <a:rPr lang="en-GB" sz="800" dirty="0"/>
              <a:t>Q6M: once every 6 months. </a:t>
            </a:r>
            <a:endParaRPr lang="en-US" sz="8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C1575B3-64C2-4C9A-8864-5931F9918D6F}"/>
              </a:ext>
            </a:extLst>
          </p:cNvPr>
          <p:cNvSpPr/>
          <p:nvPr/>
        </p:nvSpPr>
        <p:spPr bwMode="auto">
          <a:xfrm>
            <a:off x="4014430" y="1533091"/>
            <a:ext cx="2540537" cy="2334696"/>
          </a:xfrm>
          <a:prstGeom prst="rect">
            <a:avLst/>
          </a:prstGeom>
          <a:solidFill>
            <a:srgbClr val="D5E9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00" b="1" kern="0" baseline="-25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D332B9A-4E91-4A0F-AC9D-2741409C1A20}"/>
              </a:ext>
            </a:extLst>
          </p:cNvPr>
          <p:cNvSpPr/>
          <p:nvPr/>
        </p:nvSpPr>
        <p:spPr bwMode="auto">
          <a:xfrm>
            <a:off x="6695708" y="1533091"/>
            <a:ext cx="4886693" cy="2334696"/>
          </a:xfrm>
          <a:prstGeom prst="rect">
            <a:avLst/>
          </a:prstGeom>
          <a:solidFill>
            <a:srgbClr val="D5E9F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00" b="1" kern="0" baseline="-25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89F8D2B-2B93-4459-BF8E-21F48B6908E0}"/>
              </a:ext>
            </a:extLst>
          </p:cNvPr>
          <p:cNvCxnSpPr>
            <a:cxnSpLocks/>
          </p:cNvCxnSpPr>
          <p:nvPr/>
        </p:nvCxnSpPr>
        <p:spPr bwMode="auto">
          <a:xfrm>
            <a:off x="5063289" y="3429435"/>
            <a:ext cx="1990231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6295E41-7D32-4994-AC4F-F44555EDEFE4}"/>
              </a:ext>
            </a:extLst>
          </p:cNvPr>
          <p:cNvCxnSpPr>
            <a:cxnSpLocks/>
          </p:cNvCxnSpPr>
          <p:nvPr/>
        </p:nvCxnSpPr>
        <p:spPr bwMode="auto">
          <a:xfrm>
            <a:off x="5063289" y="2493765"/>
            <a:ext cx="1990231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6458A9C4-03F0-4C33-95C3-0B4CBB190E75}"/>
              </a:ext>
            </a:extLst>
          </p:cNvPr>
          <p:cNvSpPr txBox="1"/>
          <p:nvPr/>
        </p:nvSpPr>
        <p:spPr>
          <a:xfrm>
            <a:off x="4293969" y="2333306"/>
            <a:ext cx="476436" cy="1492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914354"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n=24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20FE8F4-8854-4C67-9CBC-665F86AAFBEB}"/>
              </a:ext>
            </a:extLst>
          </p:cNvPr>
          <p:cNvSpPr txBox="1"/>
          <p:nvPr/>
        </p:nvSpPr>
        <p:spPr>
          <a:xfrm>
            <a:off x="4293969" y="3268884"/>
            <a:ext cx="476436" cy="1492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914354"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n=12</a:t>
            </a:r>
          </a:p>
        </p:txBody>
      </p:sp>
      <p:sp>
        <p:nvSpPr>
          <p:cNvPr id="64" name="Freeform: Shape 28">
            <a:extLst>
              <a:ext uri="{FF2B5EF4-FFF2-40B4-BE49-F238E27FC236}">
                <a16:creationId xmlns:a16="http://schemas.microsoft.com/office/drawing/2014/main" id="{10A38E5E-24C4-4416-BF10-694436434C62}"/>
              </a:ext>
            </a:extLst>
          </p:cNvPr>
          <p:cNvSpPr/>
          <p:nvPr/>
        </p:nvSpPr>
        <p:spPr>
          <a:xfrm flipV="1">
            <a:off x="3352536" y="2960803"/>
            <a:ext cx="913027" cy="51303"/>
          </a:xfrm>
          <a:custGeom>
            <a:avLst/>
            <a:gdLst>
              <a:gd name="connsiteX0" fmla="*/ 0 w 600075"/>
              <a:gd name="connsiteY0" fmla="*/ 0 h 0"/>
              <a:gd name="connsiteX1" fmla="*/ 600075 w 6000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075">
                <a:moveTo>
                  <a:pt x="0" y="0"/>
                </a:moveTo>
                <a:lnTo>
                  <a:pt x="600075" y="0"/>
                </a:lnTo>
              </a:path>
            </a:pathLst>
          </a:custGeom>
          <a:noFill/>
          <a:ln w="9525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3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BC3748B-7559-4B64-AA84-DED03CD75811}"/>
              </a:ext>
            </a:extLst>
          </p:cNvPr>
          <p:cNvCxnSpPr>
            <a:cxnSpLocks/>
          </p:cNvCxnSpPr>
          <p:nvPr/>
        </p:nvCxnSpPr>
        <p:spPr bwMode="auto">
          <a:xfrm flipV="1">
            <a:off x="9713770" y="2487547"/>
            <a:ext cx="85758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19E02F-9A9E-475F-B959-E71B675E871D}"/>
              </a:ext>
            </a:extLst>
          </p:cNvPr>
          <p:cNvCxnSpPr>
            <a:cxnSpLocks/>
          </p:cNvCxnSpPr>
          <p:nvPr/>
        </p:nvCxnSpPr>
        <p:spPr bwMode="auto">
          <a:xfrm flipV="1">
            <a:off x="10696414" y="3429435"/>
            <a:ext cx="85758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268A908-02EB-42C1-94B2-2B976C810A3B}"/>
              </a:ext>
            </a:extLst>
          </p:cNvPr>
          <p:cNvSpPr txBox="1"/>
          <p:nvPr/>
        </p:nvSpPr>
        <p:spPr>
          <a:xfrm>
            <a:off x="7079929" y="2195188"/>
            <a:ext cx="3295824" cy="307777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SC LEN</a:t>
            </a:r>
            <a:r>
              <a:rPr lang="en-US" sz="1400" b="1" kern="0" baseline="300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a</a:t>
            </a: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Q6M for 52 weeks</a:t>
            </a:r>
            <a:endParaRPr lang="en-US" sz="1400" b="1" kern="0" baseline="3000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5A583E-C652-4173-A391-F335E059769C}"/>
              </a:ext>
            </a:extLst>
          </p:cNvPr>
          <p:cNvSpPr txBox="1"/>
          <p:nvPr/>
        </p:nvSpPr>
        <p:spPr>
          <a:xfrm>
            <a:off x="7079929" y="2493850"/>
            <a:ext cx="3295824" cy="288914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OBR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E158B6C-8031-4F4F-A78F-4628AC2D7518}"/>
              </a:ext>
            </a:extLst>
          </p:cNvPr>
          <p:cNvSpPr txBox="1"/>
          <p:nvPr/>
        </p:nvSpPr>
        <p:spPr>
          <a:xfrm>
            <a:off x="7059870" y="3434881"/>
            <a:ext cx="4298527" cy="298475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OBR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F0EA08F-3392-4BC4-8176-7A42FFA9FA59}"/>
              </a:ext>
            </a:extLst>
          </p:cNvPr>
          <p:cNvSpPr txBox="1"/>
          <p:nvPr/>
        </p:nvSpPr>
        <p:spPr>
          <a:xfrm>
            <a:off x="4786857" y="2195188"/>
            <a:ext cx="1309144" cy="347339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1A-Oral LEN</a:t>
            </a:r>
            <a:r>
              <a:rPr lang="en-US" sz="1400" b="1" kern="0" baseline="300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89A7C55-2816-4E88-9B49-464AAA0A4600}"/>
              </a:ext>
            </a:extLst>
          </p:cNvPr>
          <p:cNvSpPr txBox="1"/>
          <p:nvPr/>
        </p:nvSpPr>
        <p:spPr>
          <a:xfrm>
            <a:off x="4786857" y="2493849"/>
            <a:ext cx="1309144" cy="3473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Failing regimen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66C9EF9-FF89-499E-AA65-E6BCAC55118C}"/>
              </a:ext>
            </a:extLst>
          </p:cNvPr>
          <p:cNvSpPr txBox="1"/>
          <p:nvPr/>
        </p:nvSpPr>
        <p:spPr>
          <a:xfrm>
            <a:off x="4786857" y="3464611"/>
            <a:ext cx="1309144" cy="268745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Failing regimen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C8F273-E107-4594-8F08-A1D38A496844}"/>
              </a:ext>
            </a:extLst>
          </p:cNvPr>
          <p:cNvSpPr txBox="1"/>
          <p:nvPr/>
        </p:nvSpPr>
        <p:spPr>
          <a:xfrm>
            <a:off x="4786857" y="3169395"/>
            <a:ext cx="1309144" cy="268745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1B-Placebo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B922A40-4DE1-440E-B961-3727932F1066}"/>
              </a:ext>
            </a:extLst>
          </p:cNvPr>
          <p:cNvCxnSpPr>
            <a:cxnSpLocks/>
          </p:cNvCxnSpPr>
          <p:nvPr/>
        </p:nvCxnSpPr>
        <p:spPr bwMode="auto">
          <a:xfrm>
            <a:off x="3352536" y="4808543"/>
            <a:ext cx="3700984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FE69E0B-D0FC-417C-A542-BBF372F66A4D}"/>
              </a:ext>
            </a:extLst>
          </p:cNvPr>
          <p:cNvSpPr txBox="1"/>
          <p:nvPr/>
        </p:nvSpPr>
        <p:spPr>
          <a:xfrm>
            <a:off x="4293969" y="4645388"/>
            <a:ext cx="476436" cy="149237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 defTabSz="914354"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n=36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988EDC8-EC3A-4A68-B8E0-4C2DB2DCF824}"/>
              </a:ext>
            </a:extLst>
          </p:cNvPr>
          <p:cNvCxnSpPr>
            <a:cxnSpLocks/>
          </p:cNvCxnSpPr>
          <p:nvPr/>
        </p:nvCxnSpPr>
        <p:spPr bwMode="auto">
          <a:xfrm flipV="1">
            <a:off x="9703813" y="4839412"/>
            <a:ext cx="857585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88010D4-39B6-48AF-828A-A498774BCB26}"/>
              </a:ext>
            </a:extLst>
          </p:cNvPr>
          <p:cNvSpPr txBox="1"/>
          <p:nvPr/>
        </p:nvSpPr>
        <p:spPr>
          <a:xfrm>
            <a:off x="1367679" y="2766601"/>
            <a:ext cx="200463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914354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1- </a:t>
            </a:r>
            <a:r>
              <a:rPr lang="en-US" sz="1400" b="1" kern="0" dirty="0" err="1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Randomised</a:t>
            </a: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cohort</a:t>
            </a:r>
          </a:p>
          <a:p>
            <a:pPr algn="ctr" defTabSz="914354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(Double blind)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CC4B30-AA25-43E1-BA6D-67DB8EE9AFE1}"/>
              </a:ext>
            </a:extLst>
          </p:cNvPr>
          <p:cNvSpPr txBox="1"/>
          <p:nvPr/>
        </p:nvSpPr>
        <p:spPr>
          <a:xfrm>
            <a:off x="1193808" y="4444739"/>
            <a:ext cx="2158728" cy="6044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914354"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2- Non-</a:t>
            </a:r>
            <a:r>
              <a:rPr lang="en-US" sz="1400" b="1" kern="0" dirty="0" err="1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randomised</a:t>
            </a:r>
            <a:r>
              <a:rPr lang="en-US" sz="1400" b="1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cohort (Open label)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DA5519E-E010-4348-A404-14D827C31CF9}"/>
              </a:ext>
            </a:extLst>
          </p:cNvPr>
          <p:cNvSpPr txBox="1"/>
          <p:nvPr/>
        </p:nvSpPr>
        <p:spPr>
          <a:xfrm>
            <a:off x="8062573" y="3139665"/>
            <a:ext cx="3295824" cy="307977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SC LEN</a:t>
            </a:r>
            <a:r>
              <a:rPr lang="en-US" sz="1400" b="1" kern="0" baseline="300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a</a:t>
            </a: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 Q6M for 52 weeks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8B429E5-7BF6-4629-87D7-B5217CFA66A0}"/>
              </a:ext>
            </a:extLst>
          </p:cNvPr>
          <p:cNvSpPr txBox="1"/>
          <p:nvPr/>
        </p:nvSpPr>
        <p:spPr>
          <a:xfrm>
            <a:off x="7059869" y="3139665"/>
            <a:ext cx="1002705" cy="298459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Oral LEN</a:t>
            </a:r>
            <a:r>
              <a:rPr lang="en-US" sz="1400" b="1" kern="0" baseline="300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a</a:t>
            </a:r>
            <a:endParaRPr lang="en-US" sz="1400" b="1" kern="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49F1A07-FEF9-4041-BE35-669F746B0C08}"/>
              </a:ext>
            </a:extLst>
          </p:cNvPr>
          <p:cNvSpPr txBox="1"/>
          <p:nvPr/>
        </p:nvSpPr>
        <p:spPr>
          <a:xfrm>
            <a:off x="7069972" y="4535357"/>
            <a:ext cx="3295824" cy="305648"/>
          </a:xfrm>
          <a:prstGeom prst="rect">
            <a:avLst/>
          </a:prstGeom>
          <a:solidFill>
            <a:srgbClr val="0769A5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SC LEN</a:t>
            </a:r>
            <a:r>
              <a:rPr lang="en-US" sz="1400" b="1" kern="0" baseline="300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a </a:t>
            </a: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Q6M for 52 weeks</a:t>
            </a:r>
          </a:p>
        </p:txBody>
      </p:sp>
      <p:sp>
        <p:nvSpPr>
          <p:cNvPr id="82" name="Right Bracket 81">
            <a:extLst>
              <a:ext uri="{FF2B5EF4-FFF2-40B4-BE49-F238E27FC236}">
                <a16:creationId xmlns:a16="http://schemas.microsoft.com/office/drawing/2014/main" id="{03FE47FF-170B-4C29-808E-1EF4DA1C21B9}"/>
              </a:ext>
            </a:extLst>
          </p:cNvPr>
          <p:cNvSpPr/>
          <p:nvPr/>
        </p:nvSpPr>
        <p:spPr bwMode="auto">
          <a:xfrm flipH="1">
            <a:off x="4265564" y="2493768"/>
            <a:ext cx="521291" cy="934077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00" b="1" kern="0" baseline="-25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5055DD-0625-42D3-A4EB-099218510C69}"/>
              </a:ext>
            </a:extLst>
          </p:cNvPr>
          <p:cNvSpPr txBox="1"/>
          <p:nvPr/>
        </p:nvSpPr>
        <p:spPr>
          <a:xfrm>
            <a:off x="4786857" y="4529029"/>
            <a:ext cx="1309144" cy="281106"/>
          </a:xfrm>
          <a:prstGeom prst="rect">
            <a:avLst/>
          </a:prstGeom>
          <a:solidFill>
            <a:srgbClr val="00A3E0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b="1" kern="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Oral LEN</a:t>
            </a:r>
            <a:r>
              <a:rPr lang="en-US" sz="1400" b="1" kern="0" baseline="30000" dirty="0">
                <a:solidFill>
                  <a:srgbClr val="FFFFFF"/>
                </a:solidFill>
                <a:latin typeface="Arial"/>
                <a:ea typeface="ＭＳ Ｐゴシック" pitchFamily="34" charset="-128"/>
              </a:rPr>
              <a:t>a</a:t>
            </a:r>
            <a:endParaRPr lang="en-US" sz="1400" b="1" kern="0" dirty="0">
              <a:solidFill>
                <a:srgbClr val="FFFFFF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EA470D-4DA6-4C12-96B5-9FB6853021A5}"/>
              </a:ext>
            </a:extLst>
          </p:cNvPr>
          <p:cNvSpPr txBox="1"/>
          <p:nvPr/>
        </p:nvSpPr>
        <p:spPr>
          <a:xfrm>
            <a:off x="4786857" y="4825912"/>
            <a:ext cx="1309144" cy="281106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OBR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67D3FA9-4BFC-4018-8338-7294BE9C5C92}"/>
              </a:ext>
            </a:extLst>
          </p:cNvPr>
          <p:cNvSpPr txBox="1"/>
          <p:nvPr/>
        </p:nvSpPr>
        <p:spPr>
          <a:xfrm>
            <a:off x="7069972" y="4832240"/>
            <a:ext cx="3295824" cy="305648"/>
          </a:xfrm>
          <a:prstGeom prst="rect">
            <a:avLst/>
          </a:prstGeom>
          <a:solidFill>
            <a:srgbClr val="C8C9E1"/>
          </a:solidFill>
        </p:spPr>
        <p:txBody>
          <a:bodyPr wrap="none" rtlCol="0" anchor="ctr">
            <a:noAutofit/>
          </a:bodyPr>
          <a:lstStyle/>
          <a:p>
            <a:pPr defTabSz="914354"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OBR</a:t>
            </a:r>
          </a:p>
        </p:txBody>
      </p:sp>
      <p:sp>
        <p:nvSpPr>
          <p:cNvPr id="86" name="Right Bracket 85">
            <a:extLst>
              <a:ext uri="{FF2B5EF4-FFF2-40B4-BE49-F238E27FC236}">
                <a16:creationId xmlns:a16="http://schemas.microsoft.com/office/drawing/2014/main" id="{3CAFD41F-3B32-499B-99B5-CB599D9F3058}"/>
              </a:ext>
            </a:extLst>
          </p:cNvPr>
          <p:cNvSpPr/>
          <p:nvPr/>
        </p:nvSpPr>
        <p:spPr bwMode="auto">
          <a:xfrm flipH="1">
            <a:off x="1024032" y="2960806"/>
            <a:ext cx="376761" cy="1752479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54"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200" b="1" kern="0" baseline="-25000" dirty="0">
              <a:solidFill>
                <a:srgbClr val="00000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9F8EB9D-C29F-40C7-8557-1FDAE2170E6D}"/>
              </a:ext>
            </a:extLst>
          </p:cNvPr>
          <p:cNvSpPr/>
          <p:nvPr/>
        </p:nvSpPr>
        <p:spPr bwMode="auto">
          <a:xfrm>
            <a:off x="4076468" y="1550046"/>
            <a:ext cx="2576792" cy="5770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1400" b="1" kern="0" dirty="0">
                <a:solidFill>
                  <a:srgbClr val="00A3E0"/>
                </a:solidFill>
                <a:latin typeface="Arial"/>
                <a:ea typeface="ＭＳ Ｐゴシック" pitchFamily="34" charset="-128"/>
              </a:rPr>
              <a:t>Functional monotherapy </a:t>
            </a:r>
          </a:p>
          <a:p>
            <a:pPr algn="ctr" defTabSz="914354" fontAlgn="base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1400" b="1" kern="0" dirty="0">
                <a:solidFill>
                  <a:srgbClr val="00A3E0"/>
                </a:solidFill>
                <a:latin typeface="Arial"/>
                <a:ea typeface="ＭＳ Ｐゴシック" pitchFamily="34" charset="-128"/>
              </a:rPr>
              <a:t>(14-d)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F7AFF93-A7E3-4660-9217-0DD04AA34FBD}"/>
              </a:ext>
            </a:extLst>
          </p:cNvPr>
          <p:cNvSpPr/>
          <p:nvPr/>
        </p:nvSpPr>
        <p:spPr bwMode="auto">
          <a:xfrm>
            <a:off x="7143293" y="1573285"/>
            <a:ext cx="2858615" cy="3077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14354" fontAlgn="base">
              <a:spcBef>
                <a:spcPct val="0"/>
              </a:spcBef>
              <a:spcAft>
                <a:spcPct val="25000"/>
              </a:spcAft>
              <a:defRPr/>
            </a:pPr>
            <a:r>
              <a:rPr lang="en-US" sz="1400" b="1" kern="0" dirty="0">
                <a:solidFill>
                  <a:srgbClr val="00A3E0"/>
                </a:solidFill>
                <a:latin typeface="Arial"/>
                <a:ea typeface="ＭＳ Ｐゴシック" pitchFamily="34" charset="-128"/>
              </a:rPr>
              <a:t>Maintenance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8C81902-1A71-4B22-AD7E-36AC59FE8B52}"/>
              </a:ext>
            </a:extLst>
          </p:cNvPr>
          <p:cNvSpPr txBox="1"/>
          <p:nvPr/>
        </p:nvSpPr>
        <p:spPr>
          <a:xfrm>
            <a:off x="486385" y="4443007"/>
            <a:ext cx="58892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YES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7C9A837-F1BE-4201-8008-8E9B6E3D52C2}"/>
              </a:ext>
            </a:extLst>
          </p:cNvPr>
          <p:cNvSpPr txBox="1"/>
          <p:nvPr/>
        </p:nvSpPr>
        <p:spPr>
          <a:xfrm>
            <a:off x="606157" y="1503386"/>
            <a:ext cx="3107580" cy="8822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 defTabSz="914354">
              <a:spcBef>
                <a:spcPts val="300"/>
              </a:spcBef>
              <a:defRPr/>
            </a:pPr>
            <a:r>
              <a:rPr lang="en-US" sz="1200" b="1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Key eligibility criteria:</a:t>
            </a:r>
          </a:p>
          <a:p>
            <a:pPr marL="182870" indent="-182870" defTabSz="914354">
              <a:spcBef>
                <a:spcPts val="200"/>
              </a:spcBef>
              <a:buClr>
                <a:srgbClr val="E2E2E2">
                  <a:lumMod val="50000"/>
                </a:srgb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HIV-1 RNA ≥400 copies/mL</a:t>
            </a:r>
          </a:p>
          <a:p>
            <a:pPr marL="182870" indent="-182870" defTabSz="914354">
              <a:spcBef>
                <a:spcPts val="200"/>
              </a:spcBef>
              <a:buClr>
                <a:srgbClr val="E2E2E2">
                  <a:lumMod val="50000"/>
                </a:srgb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Resistance to ≥2 agents </a:t>
            </a:r>
            <a:br>
              <a:rPr lang="en-US" sz="1200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</a:br>
            <a:r>
              <a:rPr lang="en-US" sz="1200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from 3 of 4 main ARV classes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603D49E-5CCD-4188-967F-43B6A98BBD6E}"/>
              </a:ext>
            </a:extLst>
          </p:cNvPr>
          <p:cNvSpPr/>
          <p:nvPr/>
        </p:nvSpPr>
        <p:spPr bwMode="auto">
          <a:xfrm>
            <a:off x="599353" y="3292085"/>
            <a:ext cx="3142424" cy="1158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54" fontAlgn="base">
              <a:spcBef>
                <a:spcPts val="300"/>
              </a:spcBef>
              <a:defRPr/>
            </a:pPr>
            <a:r>
              <a:rPr lang="en-US" sz="1200" b="1" kern="0" dirty="0">
                <a:solidFill>
                  <a:srgbClr val="6338A2">
                    <a:lumMod val="75000"/>
                  </a:srgbClr>
                </a:solidFill>
                <a:latin typeface="Arial"/>
                <a:ea typeface="ＭＳ Ｐゴシック" pitchFamily="34" charset="-128"/>
              </a:rPr>
              <a:t>Screening period</a:t>
            </a:r>
            <a:br>
              <a:rPr lang="en-US" sz="1200" b="1" kern="0" dirty="0">
                <a:solidFill>
                  <a:srgbClr val="6338A2">
                    <a:lumMod val="75000"/>
                  </a:srgbClr>
                </a:solidFill>
                <a:latin typeface="Arial"/>
                <a:ea typeface="ＭＳ Ｐゴシック" pitchFamily="34" charset="-128"/>
              </a:rPr>
            </a:br>
            <a:r>
              <a:rPr lang="en-US" sz="1200" b="1" kern="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Pre-randomisation repeat HIV-1 RNA</a:t>
            </a:r>
            <a:endParaRPr lang="en-US" sz="1200" b="1" kern="0" baseline="30000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  <a:p>
            <a:pPr marL="285744" indent="-173034" defTabSz="914377">
              <a:spcBef>
                <a:spcPts val="300"/>
              </a:spcBef>
              <a:buClr>
                <a:srgbClr val="E2E2E2">
                  <a:lumMod val="50000"/>
                </a:srgb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Decline of </a:t>
            </a:r>
            <a:r>
              <a:rPr lang="en-US" sz="120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≥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0.5 log</a:t>
            </a:r>
            <a:r>
              <a:rPr lang="en-US" sz="1200" baseline="-250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10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 copies/mL </a:t>
            </a:r>
            <a:br>
              <a:rPr lang="en-US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</a:b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(vs screening) or </a:t>
            </a:r>
            <a:r>
              <a:rPr lang="en-US" sz="1200" dirty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t>&lt;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400 copies/mL</a:t>
            </a:r>
          </a:p>
          <a:p>
            <a:pPr marL="285744" indent="-173034" defTabSz="914377">
              <a:spcBef>
                <a:spcPts val="300"/>
              </a:spcBef>
              <a:buClr>
                <a:srgbClr val="E2E2E2">
                  <a:lumMod val="50000"/>
                </a:srgbClr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Or if Cohort 1 is fully enrolled</a:t>
            </a:r>
            <a:endParaRPr lang="en-US" sz="1200" kern="0" dirty="0">
              <a:solidFill>
                <a:srgbClr val="00A3E0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82141C8-DDFE-4BC0-935B-B86C4B834887}"/>
              </a:ext>
            </a:extLst>
          </p:cNvPr>
          <p:cNvSpPr txBox="1"/>
          <p:nvPr/>
        </p:nvSpPr>
        <p:spPr>
          <a:xfrm>
            <a:off x="486385" y="2990330"/>
            <a:ext cx="589265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 defTabSz="914377">
              <a:defRPr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pitchFamily="34" charset="-128"/>
              </a:rPr>
              <a:t>NO</a:t>
            </a:r>
          </a:p>
        </p:txBody>
      </p:sp>
      <p:sp>
        <p:nvSpPr>
          <p:cNvPr id="46" name="Title 44">
            <a:extLst>
              <a:ext uri="{FF2B5EF4-FFF2-40B4-BE49-F238E27FC236}">
                <a16:creationId xmlns:a16="http://schemas.microsoft.com/office/drawing/2014/main" id="{5AD85857-5373-4F71-920C-E456E428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40472"/>
            <a:ext cx="8262961" cy="787400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  <a:latin typeface="+mj-lt"/>
              </a:rPr>
              <a:t>CAPELLA Study Design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6D1671F-9C48-485A-880E-45B7F98E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EADFC69-E6BA-483B-8708-2F4F20279E6F}"/>
              </a:ext>
            </a:extLst>
          </p:cNvPr>
          <p:cNvSpPr/>
          <p:nvPr/>
        </p:nvSpPr>
        <p:spPr bwMode="auto">
          <a:xfrm>
            <a:off x="3862057" y="1360021"/>
            <a:ext cx="7843558" cy="2664270"/>
          </a:xfrm>
          <a:prstGeom prst="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FA5B6C27-2CD2-4CA2-9478-7F11B3C9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50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334CDC-71E2-40B9-B8CD-41E01A780734}"/>
              </a:ext>
            </a:extLst>
          </p:cNvPr>
          <p:cNvSpPr/>
          <p:nvPr/>
        </p:nvSpPr>
        <p:spPr bwMode="auto">
          <a:xfrm>
            <a:off x="1659467" y="5560326"/>
            <a:ext cx="3420316" cy="19430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0CF7C7-842C-4AC4-A956-E9B69E7322B7}"/>
              </a:ext>
            </a:extLst>
          </p:cNvPr>
          <p:cNvSpPr/>
          <p:nvPr/>
        </p:nvSpPr>
        <p:spPr bwMode="auto">
          <a:xfrm>
            <a:off x="7304306" y="5560326"/>
            <a:ext cx="4119070" cy="4587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5986" name="Title 1"/>
          <p:cNvSpPr>
            <a:spLocks noGrp="1"/>
          </p:cNvSpPr>
          <p:nvPr>
            <p:ph type="title"/>
          </p:nvPr>
        </p:nvSpPr>
        <p:spPr>
          <a:xfrm>
            <a:off x="826768" y="239418"/>
            <a:ext cx="9067859" cy="787400"/>
          </a:xfrm>
        </p:spPr>
        <p:txBody>
          <a:bodyPr/>
          <a:lstStyle/>
          <a:p>
            <a:pPr>
              <a:tabLst>
                <a:tab pos="2690813" algn="l"/>
              </a:tabLst>
            </a:pPr>
            <a:r>
              <a:rPr lang="en-US" dirty="0"/>
              <a:t>Efficacy at Week 26: </a:t>
            </a:r>
            <a:r>
              <a:rPr lang="en-US" dirty="0" err="1"/>
              <a:t>Randomised</a:t>
            </a:r>
            <a:r>
              <a:rPr lang="en-US" dirty="0"/>
              <a:t> Cohort (n=36) </a:t>
            </a:r>
            <a:br>
              <a:rPr lang="en-US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HIV-1 RNA (FDA-Snapshot) and CD4 Responses</a:t>
            </a: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3BDE4-D0C8-4076-A095-F37A76A8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6F37-D63B-443C-96C0-C234F1098F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60C3CB-D5DB-4E21-B2DF-89E023E97B74}"/>
              </a:ext>
            </a:extLst>
          </p:cNvPr>
          <p:cNvGrpSpPr/>
          <p:nvPr/>
        </p:nvGrpSpPr>
        <p:grpSpPr>
          <a:xfrm>
            <a:off x="986903" y="1708491"/>
            <a:ext cx="4167687" cy="3680196"/>
            <a:chOff x="1293396" y="1708491"/>
            <a:chExt cx="8778257" cy="41055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41CC7-44FE-446D-9BF4-08DDB8B1C360}"/>
                </a:ext>
              </a:extLst>
            </p:cNvPr>
            <p:cNvGrpSpPr/>
            <p:nvPr/>
          </p:nvGrpSpPr>
          <p:grpSpPr>
            <a:xfrm>
              <a:off x="1584516" y="1708491"/>
              <a:ext cx="8487137" cy="4105546"/>
              <a:chOff x="1584516" y="1708491"/>
              <a:chExt cx="8487137" cy="4105546"/>
            </a:xfrm>
          </p:grpSpPr>
          <p:graphicFrame>
            <p:nvGraphicFramePr>
              <p:cNvPr id="54" name="Chart 10">
                <a:extLst>
                  <a:ext uri="{FF2B5EF4-FFF2-40B4-BE49-F238E27FC236}">
                    <a16:creationId xmlns:a16="http://schemas.microsoft.com/office/drawing/2014/main" id="{17CB07BC-BCDC-4C34-841C-4EDC1C3B099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584516" y="1708491"/>
              <a:ext cx="8487137" cy="358414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5" name="TextBox 19">
                <a:extLst>
                  <a:ext uri="{FF2B5EF4-FFF2-40B4-BE49-F238E27FC236}">
                    <a16:creationId xmlns:a16="http://schemas.microsoft.com/office/drawing/2014/main" id="{06906F12-6712-49FA-B9B2-473DBB35D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7560" y="5319405"/>
                <a:ext cx="193459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HIV-1 RNA, </a:t>
                </a:r>
                <a:b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copies/mL</a:t>
                </a:r>
                <a:endParaRPr kumimoji="0" lang="en-US" alt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TextBox 21">
                <a:extLst>
                  <a:ext uri="{FF2B5EF4-FFF2-40B4-BE49-F238E27FC236}">
                    <a16:creationId xmlns:a16="http://schemas.microsoft.com/office/drawing/2014/main" id="{C9C9CA59-3705-4E2D-B5C4-AB6F51F826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57022" y="5007750"/>
                <a:ext cx="1343778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No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Virologic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Data</a:t>
                </a:r>
                <a:endParaRPr kumimoji="0" lang="en-US" alt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TextBox 23">
                <a:extLst>
                  <a:ext uri="{FF2B5EF4-FFF2-40B4-BE49-F238E27FC236}">
                    <a16:creationId xmlns:a16="http://schemas.microsoft.com/office/drawing/2014/main" id="{1219C6D6-F1CC-43F9-BBEF-09A3E94C3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9536" y="5619870"/>
                <a:ext cx="65" cy="183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567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id="{A4AE624C-5C2A-4B79-B97A-E1E6F5BF1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7618" y="5007750"/>
                <a:ext cx="34785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&lt;50</a:t>
                </a:r>
                <a:endParaRPr kumimoji="0" lang="en-US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A0F0864F-4A47-4CCF-9DBB-12EAFDF5C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6017" y="5007751"/>
                <a:ext cx="958886" cy="27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≥50</a:t>
                </a:r>
                <a:endParaRPr kumimoji="0" lang="en-US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TextBox 19">
                <a:extLst>
                  <a:ext uri="{FF2B5EF4-FFF2-40B4-BE49-F238E27FC236}">
                    <a16:creationId xmlns:a16="http://schemas.microsoft.com/office/drawing/2014/main" id="{EE63BF43-F69D-461E-B0E5-238E99AB5A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38679" y="5007751"/>
                <a:ext cx="1458583" cy="27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&lt;200</a:t>
                </a:r>
                <a:endParaRPr kumimoji="0" lang="en-US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TextBox 19">
                <a:extLst>
                  <a:ext uri="{FF2B5EF4-FFF2-40B4-BE49-F238E27FC236}">
                    <a16:creationId xmlns:a16="http://schemas.microsoft.com/office/drawing/2014/main" id="{FEE24991-D6B8-4F26-BBFB-C93947E6A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9400" y="5007751"/>
                <a:ext cx="1563252" cy="274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≥200</a:t>
                </a:r>
                <a:endParaRPr kumimoji="0" lang="en-US" altLang="en-US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TextBox 19">
                <a:extLst>
                  <a:ext uri="{FF2B5EF4-FFF2-40B4-BE49-F238E27FC236}">
                    <a16:creationId xmlns:a16="http://schemas.microsoft.com/office/drawing/2014/main" id="{CF5FF826-B1AB-4286-9B18-C9B1AC1F5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7291" y="5321594"/>
                <a:ext cx="1934599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HIV-1 RNA, </a:t>
                </a:r>
                <a:b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copies/mL</a:t>
                </a:r>
                <a:endParaRPr kumimoji="0" lang="en-US" alt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C12A79E6-1ECC-462A-B6CE-4561DCD3E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2024" y="3305889"/>
              <a:ext cx="13689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Times" pitchFamily="18" charset="0"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P</a:t>
              </a:r>
              <a:r>
                <a:rPr kumimoji="0" lang="en-US" alt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articipants</a:t>
              </a: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MS PGothic" pitchFamily="34" charset="-128"/>
                  <a:cs typeface="+mn-cs"/>
                </a:rPr>
                <a:t>, %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8D15666F-0BB8-4936-9AFB-62ADD96D3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28" name="TextBox 24">
            <a:extLst>
              <a:ext uri="{FF2B5EF4-FFF2-40B4-BE49-F238E27FC236}">
                <a16:creationId xmlns:a16="http://schemas.microsoft.com/office/drawing/2014/main" id="{BD413EC4-29D6-4E86-8FA0-4C11CE6F0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678" y="5571507"/>
            <a:ext cx="3533018" cy="1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n=       29     32           7       4             0        0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627266-9928-48BB-B556-59B1616EF9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5136" y="1748503"/>
          <a:ext cx="5028386" cy="3271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Prism 8" r:id="rId6" imgW="5642643" imgH="3670889" progId="Prism8.Document">
                  <p:embed/>
                </p:oleObj>
              </mc:Choice>
              <mc:Fallback>
                <p:oleObj name="Prism 8" r:id="rId6" imgW="5642643" imgH="3670889" progId="Prism8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2627266-9928-48BB-B556-59B1616EF9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65136" y="1748503"/>
                        <a:ext cx="5028386" cy="3271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3F88A3DF-6318-4B3D-96E6-4419DB07B62D}"/>
              </a:ext>
            </a:extLst>
          </p:cNvPr>
          <p:cNvSpPr txBox="1"/>
          <p:nvPr/>
        </p:nvSpPr>
        <p:spPr>
          <a:xfrm>
            <a:off x="11340400" y="2623958"/>
            <a:ext cx="1037277" cy="51090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+81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cells/</a:t>
            </a:r>
            <a:r>
              <a:rPr kumimoji="0" lang="el-G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BDECB4-5E40-4541-954B-CAA3FEB47FB9}"/>
              </a:ext>
            </a:extLst>
          </p:cNvPr>
          <p:cNvSpPr txBox="1"/>
          <p:nvPr/>
        </p:nvSpPr>
        <p:spPr>
          <a:xfrm rot="16200000">
            <a:off x="5436517" y="3099738"/>
            <a:ext cx="245866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Mean Change in CD4 cells/</a:t>
            </a:r>
            <a:r>
              <a: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μ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 (95% CI)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7CD90E-005C-4388-B6CF-5F3CEBCB21E8}"/>
              </a:ext>
            </a:extLst>
          </p:cNvPr>
          <p:cNvSpPr txBox="1"/>
          <p:nvPr/>
        </p:nvSpPr>
        <p:spPr>
          <a:xfrm>
            <a:off x="8264379" y="5238692"/>
            <a:ext cx="3158997" cy="249299"/>
          </a:xfrm>
          <a:prstGeom prst="rect">
            <a:avLst/>
          </a:prstGeom>
          <a:solidFill>
            <a:srgbClr val="0769A5"/>
          </a:solidFill>
        </p:spPr>
        <p:txBody>
          <a:bodyPr wrap="square" lIns="0" tIns="18288" rIns="0" bIns="18288" rtlCol="0" anchor="ctr">
            <a:no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 Maintenance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BE0F9E-B495-46A1-87F2-E0D6B22BEC85}"/>
              </a:ext>
            </a:extLst>
          </p:cNvPr>
          <p:cNvSpPr txBox="1"/>
          <p:nvPr/>
        </p:nvSpPr>
        <p:spPr>
          <a:xfrm>
            <a:off x="7304307" y="5238692"/>
            <a:ext cx="959600" cy="249299"/>
          </a:xfrm>
          <a:prstGeom prst="rect">
            <a:avLst/>
          </a:prstGeom>
          <a:solidFill>
            <a:srgbClr val="00A3E0"/>
          </a:solidFill>
        </p:spPr>
        <p:txBody>
          <a:bodyPr wrap="square" lIns="0" tIns="45720" rIns="0" bIns="45720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Oral lead-in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444E33-202F-41CF-93D0-65ED81235C32}"/>
              </a:ext>
            </a:extLst>
          </p:cNvPr>
          <p:cNvSpPr txBox="1"/>
          <p:nvPr/>
        </p:nvSpPr>
        <p:spPr>
          <a:xfrm>
            <a:off x="7004766" y="5571507"/>
            <a:ext cx="4526880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=    36    35     35    36          35           36          34    34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1466CD-6F25-43C4-8672-25A4116FAFBE}"/>
              </a:ext>
            </a:extLst>
          </p:cNvPr>
          <p:cNvSpPr txBox="1"/>
          <p:nvPr/>
        </p:nvSpPr>
        <p:spPr>
          <a:xfrm>
            <a:off x="9372357" y="4852208"/>
            <a:ext cx="455188" cy="252377"/>
          </a:xfrm>
          <a:prstGeom prst="rect">
            <a:avLst/>
          </a:prstGeom>
          <a:noFill/>
        </p:spPr>
        <p:txBody>
          <a:bodyPr wrap="none" lIns="0" tIns="18288" rIns="0" bIns="18288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Week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E00E2E-0C7E-4E98-A062-9457B7C5A769}"/>
              </a:ext>
            </a:extLst>
          </p:cNvPr>
          <p:cNvSpPr txBox="1"/>
          <p:nvPr/>
        </p:nvSpPr>
        <p:spPr>
          <a:xfrm>
            <a:off x="7693831" y="4832961"/>
            <a:ext cx="318998" cy="252377"/>
          </a:xfrm>
          <a:prstGeom prst="rect">
            <a:avLst/>
          </a:prstGeom>
          <a:noFill/>
        </p:spPr>
        <p:txBody>
          <a:bodyPr wrap="none" lIns="0" tIns="18288" rIns="0" bIns="18288" rtlCol="0" anchor="ctr">
            <a:spAutoFit/>
          </a:bodyPr>
          <a:lstStyle/>
          <a:p>
            <a:pPr marL="0" marR="0" lvl="0" indent="0" algn="ctr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Day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6EA593-C644-4112-A222-76C03A56B186}"/>
              </a:ext>
            </a:extLst>
          </p:cNvPr>
          <p:cNvSpPr/>
          <p:nvPr/>
        </p:nvSpPr>
        <p:spPr>
          <a:xfrm>
            <a:off x="1398020" y="6543260"/>
            <a:ext cx="142378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Molina J-M, et al. IAS 2021</a:t>
            </a:r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204627-A6DD-4364-B8A5-F64AB867B7C1}"/>
              </a:ext>
            </a:extLst>
          </p:cNvPr>
          <p:cNvSpPr txBox="1"/>
          <p:nvPr/>
        </p:nvSpPr>
        <p:spPr>
          <a:xfrm>
            <a:off x="6079500" y="5803664"/>
            <a:ext cx="5343876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12190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Arial"/>
              </a:rPr>
              <a:t>Median CD4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=  127     -        -       -             -              -            -    197</a:t>
            </a:r>
          </a:p>
        </p:txBody>
      </p:sp>
    </p:spTree>
    <p:extLst>
      <p:ext uri="{BB962C8B-B14F-4D97-AF65-F5344CB8AC3E}">
        <p14:creationId xmlns:p14="http://schemas.microsoft.com/office/powerpoint/2010/main" val="191700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6319-7A40-46C6-B412-3E7A78102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Resistance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B6E3C-7105-487A-892F-622A0007A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157060"/>
            <a:ext cx="10565728" cy="5296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Baseline Resistance Analyses</a:t>
            </a:r>
          </a:p>
          <a:p>
            <a:r>
              <a:rPr lang="en-US" sz="2200" dirty="0"/>
              <a:t>Confirm Baseline resistance criteria are met</a:t>
            </a:r>
          </a:p>
          <a:p>
            <a:pPr lvl="1"/>
            <a:r>
              <a:rPr lang="en-US" sz="2000" dirty="0"/>
              <a:t>Resistance to ≥2 ARVs in ≥ 3 of 4 main ARV classes</a:t>
            </a:r>
          </a:p>
          <a:p>
            <a:pPr lvl="2"/>
            <a:r>
              <a:rPr lang="en-US" sz="1800" dirty="0"/>
              <a:t>Monogram Biosciences Assays (45 of 72)</a:t>
            </a:r>
          </a:p>
          <a:p>
            <a:pPr lvl="2"/>
            <a:r>
              <a:rPr lang="en-US" sz="1800" dirty="0"/>
              <a:t>Historical resistance reports (27 of 72)</a:t>
            </a:r>
          </a:p>
          <a:p>
            <a:r>
              <a:rPr lang="en-US" sz="2200" dirty="0"/>
              <a:t>Test susceptibility to entry inhibitors</a:t>
            </a:r>
            <a:r>
              <a:rPr lang="en-US" sz="2200" baseline="30000" dirty="0"/>
              <a:t>2</a:t>
            </a:r>
            <a:r>
              <a:rPr lang="en-US" sz="2200" dirty="0"/>
              <a:t> (61 of 72)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Post-Baseline Resistance Analyses</a:t>
            </a:r>
          </a:p>
          <a:p>
            <a:r>
              <a:rPr lang="en-US" sz="2200" dirty="0"/>
              <a:t>Suboptimal Virologic Response (SVR)</a:t>
            </a:r>
          </a:p>
          <a:p>
            <a:pPr lvl="1"/>
            <a:r>
              <a:rPr lang="en-US" sz="2000" dirty="0"/>
              <a:t>Confirmed HIV-1 RNA ≥ 50 c/mL and &lt; 1 log</a:t>
            </a:r>
            <a:r>
              <a:rPr lang="en-US" sz="2000" baseline="-25000" dirty="0"/>
              <a:t>10</a:t>
            </a:r>
            <a:r>
              <a:rPr lang="en-US" sz="2000" dirty="0"/>
              <a:t> </a:t>
            </a:r>
            <a:r>
              <a:rPr lang="en-US" sz="2000" b="1" dirty="0"/>
              <a:t>↓</a:t>
            </a:r>
            <a:r>
              <a:rPr lang="en-US" sz="2000" dirty="0"/>
              <a:t> from LEN start (assessed at Week 4)</a:t>
            </a:r>
          </a:p>
          <a:p>
            <a:r>
              <a:rPr lang="en-US" sz="2200" dirty="0"/>
              <a:t>Virologic Rebound (VR)</a:t>
            </a:r>
          </a:p>
          <a:p>
            <a:pPr lvl="1"/>
            <a:r>
              <a:rPr lang="en-US" sz="2000" dirty="0"/>
              <a:t>After suppression, confirmed HIV-1 RNA ≥ 50 c/mL or &gt;1 log</a:t>
            </a:r>
            <a:r>
              <a:rPr lang="en-US" sz="2000" baseline="-25000" dirty="0"/>
              <a:t>10</a:t>
            </a:r>
            <a:r>
              <a:rPr lang="en-US" sz="2000" dirty="0"/>
              <a:t> </a:t>
            </a:r>
            <a:r>
              <a:rPr lang="en-US" sz="2000" b="1" dirty="0"/>
              <a:t>↑</a:t>
            </a:r>
            <a:r>
              <a:rPr lang="en-US" sz="2000" dirty="0"/>
              <a:t> from nadir</a:t>
            </a:r>
          </a:p>
          <a:p>
            <a:r>
              <a:rPr lang="en-US" sz="2200" dirty="0"/>
              <a:t>Viremia at Last Visit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F5270-B2B5-4B23-BF9F-75C67026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34DE5C-14C8-4268-8490-88FCA1381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32BF1CEB-E85E-48B4-830C-1DE3FF8F2C60}"/>
              </a:ext>
            </a:extLst>
          </p:cNvPr>
          <p:cNvSpPr/>
          <p:nvPr/>
        </p:nvSpPr>
        <p:spPr>
          <a:xfrm>
            <a:off x="7581950" y="2068668"/>
            <a:ext cx="255373" cy="864587"/>
          </a:xfrm>
          <a:prstGeom prst="rightBrace">
            <a:avLst>
              <a:gd name="adj1" fmla="val 38948"/>
              <a:gd name="adj2" fmla="val 50000"/>
            </a:avLst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05F07-575B-404D-BC8C-1DA37FE16859}"/>
              </a:ext>
            </a:extLst>
          </p:cNvPr>
          <p:cNvSpPr/>
          <p:nvPr/>
        </p:nvSpPr>
        <p:spPr>
          <a:xfrm>
            <a:off x="7892187" y="2068668"/>
            <a:ext cx="3942105" cy="92333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Resistance assessment based on</a:t>
            </a:r>
            <a:br>
              <a:rPr lang="en-US" dirty="0"/>
            </a:br>
            <a:r>
              <a:rPr lang="en-US" dirty="0"/>
              <a:t>Overall Susceptibility Scores (OSS)</a:t>
            </a:r>
            <a:r>
              <a:rPr lang="en-US" baseline="30000" dirty="0"/>
              <a:t>1</a:t>
            </a:r>
          </a:p>
          <a:p>
            <a:r>
              <a:rPr lang="en-US" dirty="0"/>
              <a:t>for each ARV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144D36-6CD3-483A-A1E7-EE8BE015335A}"/>
              </a:ext>
            </a:extLst>
          </p:cNvPr>
          <p:cNvSpPr/>
          <p:nvPr/>
        </p:nvSpPr>
        <p:spPr>
          <a:xfrm>
            <a:off x="812800" y="6471484"/>
            <a:ext cx="34788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/>
              <a:t>1 </a:t>
            </a:r>
            <a:r>
              <a:rPr lang="fr-FR" sz="800" dirty="0"/>
              <a:t>OSS </a:t>
            </a:r>
            <a:r>
              <a:rPr lang="fr-FR" sz="800" dirty="0" err="1"/>
              <a:t>is</a:t>
            </a:r>
            <a:r>
              <a:rPr lang="fr-FR" sz="800" dirty="0"/>
              <a:t> </a:t>
            </a:r>
            <a:r>
              <a:rPr lang="fr-FR" sz="800" dirty="0" err="1"/>
              <a:t>based</a:t>
            </a:r>
            <a:r>
              <a:rPr lang="fr-FR" sz="800" dirty="0"/>
              <a:t> on </a:t>
            </a:r>
            <a:r>
              <a:rPr lang="fr-FR" sz="800" dirty="0" err="1"/>
              <a:t>both</a:t>
            </a:r>
            <a:r>
              <a:rPr lang="fr-FR" sz="800" dirty="0"/>
              <a:t> </a:t>
            </a:r>
            <a:r>
              <a:rPr lang="fr-FR" sz="800" dirty="0" err="1"/>
              <a:t>genotypic</a:t>
            </a:r>
            <a:r>
              <a:rPr lang="fr-FR" sz="800" dirty="0"/>
              <a:t> and </a:t>
            </a:r>
            <a:r>
              <a:rPr lang="fr-FR" sz="800" dirty="0" err="1"/>
              <a:t>phenotypic</a:t>
            </a:r>
            <a:r>
              <a:rPr lang="fr-FR" sz="800" dirty="0"/>
              <a:t> data</a:t>
            </a:r>
          </a:p>
          <a:p>
            <a:r>
              <a:rPr lang="fr-FR" sz="800" dirty="0"/>
              <a:t>2 Entry </a:t>
            </a:r>
            <a:r>
              <a:rPr lang="fr-FR" sz="800" dirty="0" err="1"/>
              <a:t>inhibitors</a:t>
            </a:r>
            <a:r>
              <a:rPr lang="fr-FR" sz="800" dirty="0"/>
              <a:t> are </a:t>
            </a:r>
            <a:r>
              <a:rPr lang="fr-FR" sz="800" dirty="0" err="1"/>
              <a:t>enfuvirtide</a:t>
            </a:r>
            <a:r>
              <a:rPr lang="fr-FR" sz="800" dirty="0"/>
              <a:t>, </a:t>
            </a:r>
            <a:r>
              <a:rPr lang="fr-FR" sz="800" dirty="0" err="1"/>
              <a:t>fostemsavir</a:t>
            </a:r>
            <a:r>
              <a:rPr lang="fr-FR" sz="800" dirty="0"/>
              <a:t>, </a:t>
            </a:r>
            <a:r>
              <a:rPr lang="fr-FR" sz="800" dirty="0" err="1"/>
              <a:t>ibalizumab</a:t>
            </a:r>
            <a:r>
              <a:rPr lang="fr-FR" sz="800" dirty="0"/>
              <a:t> and </a:t>
            </a:r>
            <a:r>
              <a:rPr lang="fr-FR" sz="800" dirty="0" err="1"/>
              <a:t>maraviroc</a:t>
            </a:r>
            <a:r>
              <a:rPr lang="fr-FR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37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4EDE-5705-4447-A5E5-4A28585C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167642"/>
            <a:ext cx="10980614" cy="787400"/>
          </a:xfrm>
        </p:spPr>
        <p:txBody>
          <a:bodyPr>
            <a:noAutofit/>
          </a:bodyPr>
          <a:lstStyle/>
          <a:p>
            <a:r>
              <a:rPr lang="en-US" dirty="0"/>
              <a:t>Baseline Resistance-Associated Mutations</a:t>
            </a:r>
            <a:br>
              <a:rPr lang="en-US" dirty="0"/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Main ARV Classes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9AA7D50-DC53-40F5-9D80-8916CD87FC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307271"/>
              </p:ext>
            </p:extLst>
          </p:nvPr>
        </p:nvGraphicFramePr>
        <p:xfrm>
          <a:off x="804478" y="2042874"/>
          <a:ext cx="4986726" cy="400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E4526-E8D3-43A4-AC7E-F4E22693DE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2" y="6459379"/>
            <a:ext cx="10565726" cy="246221"/>
          </a:xfrm>
        </p:spPr>
        <p:txBody>
          <a:bodyPr/>
          <a:lstStyle/>
          <a:p>
            <a:r>
              <a:rPr lang="en-US" sz="800" dirty="0"/>
              <a:t>ARV = antiretroviral; INSTI = integrase strand-transfer inhibitor; NRTI = nucleoside RT inhibitor; NNRTI = non-nucleoside RT inhibitor; PI = protease inhibitor; R = resistance; RAM: resistance-associated mutation (primary); . Number of RAMs tallied: NRTI = 16; NNRTI = 14; PI = 15; INSTI = 10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6799F-00FA-496E-946D-68FC1C4F1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D3F70-F33C-45E2-A272-11837D77244D}"/>
              </a:ext>
            </a:extLst>
          </p:cNvPr>
          <p:cNvSpPr txBox="1"/>
          <p:nvPr/>
        </p:nvSpPr>
        <p:spPr>
          <a:xfrm rot="16200000">
            <a:off x="-346223" y="384807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of Participants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7DA608-19B3-465C-84A8-194248887C37}"/>
              </a:ext>
            </a:extLst>
          </p:cNvPr>
          <p:cNvSpPr txBox="1"/>
          <p:nvPr/>
        </p:nvSpPr>
        <p:spPr>
          <a:xfrm>
            <a:off x="1551059" y="214756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99%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F7664E-A870-451A-9662-A9CA4A7EC2EE}"/>
              </a:ext>
            </a:extLst>
          </p:cNvPr>
          <p:cNvSpPr txBox="1"/>
          <p:nvPr/>
        </p:nvSpPr>
        <p:spPr>
          <a:xfrm>
            <a:off x="2627721" y="219445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94%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610F49-E034-49AF-B14E-F5364B6EAD7C}"/>
              </a:ext>
            </a:extLst>
          </p:cNvPr>
          <p:cNvSpPr txBox="1"/>
          <p:nvPr/>
        </p:nvSpPr>
        <p:spPr>
          <a:xfrm>
            <a:off x="3718429" y="2489919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83%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131B1F-0C2B-413E-813D-AAC69B36B70B}"/>
              </a:ext>
            </a:extLst>
          </p:cNvPr>
          <p:cNvSpPr txBox="1"/>
          <p:nvPr/>
        </p:nvSpPr>
        <p:spPr>
          <a:xfrm>
            <a:off x="4801163" y="29955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65%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A3015F-673C-4B0A-9FE6-ECE71747295A}"/>
              </a:ext>
            </a:extLst>
          </p:cNvPr>
          <p:cNvSpPr txBox="1"/>
          <p:nvPr/>
        </p:nvSpPr>
        <p:spPr>
          <a:xfrm>
            <a:off x="11050904" y="1401359"/>
            <a:ext cx="7425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N=72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61F1F9-31A5-4DD4-8CBC-405C45355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339" y="259021"/>
            <a:ext cx="1880700" cy="618723"/>
          </a:xfrm>
          <a:prstGeom prst="rect">
            <a:avLst/>
          </a:prstGeom>
        </p:spPr>
      </p:pic>
      <p:graphicFrame>
        <p:nvGraphicFramePr>
          <p:cNvPr id="22" name="Content Placeholder 7">
            <a:extLst>
              <a:ext uri="{FF2B5EF4-FFF2-40B4-BE49-F238E27FC236}">
                <a16:creationId xmlns:a16="http://schemas.microsoft.com/office/drawing/2014/main" id="{4549A2D2-19A3-4B58-BDCE-F85B127FD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354971"/>
              </p:ext>
            </p:extLst>
          </p:nvPr>
        </p:nvGraphicFramePr>
        <p:xfrm>
          <a:off x="6686086" y="2042874"/>
          <a:ext cx="4986726" cy="40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0CE60C-7866-4114-ACA5-CEE727208F28}"/>
              </a:ext>
            </a:extLst>
          </p:cNvPr>
          <p:cNvSpPr txBox="1"/>
          <p:nvPr/>
        </p:nvSpPr>
        <p:spPr>
          <a:xfrm>
            <a:off x="7405017" y="324303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3.8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17F897-1D19-4C3A-8CF8-40DB9A6F4443}"/>
              </a:ext>
            </a:extLst>
          </p:cNvPr>
          <p:cNvSpPr txBox="1"/>
          <p:nvPr/>
        </p:nvSpPr>
        <p:spPr>
          <a:xfrm>
            <a:off x="8512428" y="409465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2.4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9DBD35-1F71-49BD-B0CD-3699269CEE56}"/>
              </a:ext>
            </a:extLst>
          </p:cNvPr>
          <p:cNvSpPr txBox="1"/>
          <p:nvPr/>
        </p:nvSpPr>
        <p:spPr>
          <a:xfrm>
            <a:off x="9621671" y="30633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84D411-083A-46FE-808F-B018AF214EB1}"/>
              </a:ext>
            </a:extLst>
          </p:cNvPr>
          <p:cNvSpPr txBox="1"/>
          <p:nvPr/>
        </p:nvSpPr>
        <p:spPr>
          <a:xfrm>
            <a:off x="10720447" y="478341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1.3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33129C-BB1C-44C5-A3E4-490B3B3434F6}"/>
              </a:ext>
            </a:extLst>
          </p:cNvPr>
          <p:cNvSpPr txBox="1"/>
          <p:nvPr/>
        </p:nvSpPr>
        <p:spPr>
          <a:xfrm>
            <a:off x="7535377" y="1410613"/>
            <a:ext cx="32881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Mean # RAMs per ARV class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49B2810-B70E-478D-9A28-226B50A08CD1}"/>
              </a:ext>
            </a:extLst>
          </p:cNvPr>
          <p:cNvSpPr txBox="1"/>
          <p:nvPr/>
        </p:nvSpPr>
        <p:spPr>
          <a:xfrm>
            <a:off x="986919" y="1410613"/>
            <a:ext cx="46218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% Participants with RAMs per ARV class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B5B706A-9F92-4568-B860-D71C4C5629EA}"/>
              </a:ext>
            </a:extLst>
          </p:cNvPr>
          <p:cNvSpPr txBox="1"/>
          <p:nvPr/>
        </p:nvSpPr>
        <p:spPr>
          <a:xfrm rot="16200000">
            <a:off x="5510585" y="376670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Number of RAMs</a:t>
            </a:r>
          </a:p>
        </p:txBody>
      </p:sp>
    </p:spTree>
    <p:extLst>
      <p:ext uri="{BB962C8B-B14F-4D97-AF65-F5344CB8AC3E}">
        <p14:creationId xmlns:p14="http://schemas.microsoft.com/office/powerpoint/2010/main" val="3678139113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CEC3B1"/>
    </a:dk2>
    <a:lt2>
      <a:srgbClr val="D5E8FA"/>
    </a:lt2>
    <a:accent1>
      <a:srgbClr val="7278B4"/>
    </a:accent1>
    <a:accent2>
      <a:srgbClr val="88AAD3"/>
    </a:accent2>
    <a:accent3>
      <a:srgbClr val="79A67F"/>
    </a:accent3>
    <a:accent4>
      <a:srgbClr val="306B7A"/>
    </a:accent4>
    <a:accent5>
      <a:srgbClr val="FFA004"/>
    </a:accent5>
    <a:accent6>
      <a:srgbClr val="DC460B"/>
    </a:accent6>
    <a:hlink>
      <a:srgbClr val="56C7AA"/>
    </a:hlink>
    <a:folHlink>
      <a:srgbClr val="59A8D1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F6A09814B76A43B1298BB8FEF67674" ma:contentTypeVersion="0" ma:contentTypeDescription="Create a new document." ma:contentTypeScope="" ma:versionID="28ff5ff440c4a170ab3c0ce6542789d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b554bb59c5be6f37364c9ff83428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c2f875ff-20bd-4758-bb3f-3226c8545cda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C7BA2F-6C03-4BDF-936E-32F1071E6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1E3D34-0858-4FD8-B71A-BE21EF22517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4DA909B-0783-4FFA-A5A4-EBBEAB29F5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22B2A1-3F6B-4B2A-ABDD-1A098F9FB9CB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30384</TotalTime>
  <Words>2984</Words>
  <Application>Microsoft Office PowerPoint</Application>
  <PresentationFormat>Widescreen</PresentationFormat>
  <Paragraphs>450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Oriya MN</vt:lpstr>
      <vt:lpstr>Symbol</vt:lpstr>
      <vt:lpstr>Tahoma</vt:lpstr>
      <vt:lpstr>Times</vt:lpstr>
      <vt:lpstr>Trebuchet MS</vt:lpstr>
      <vt:lpstr>Wingdings</vt:lpstr>
      <vt:lpstr>7_Default Design</vt:lpstr>
      <vt:lpstr>Office Theme</vt:lpstr>
      <vt:lpstr>Prism 8</vt:lpstr>
      <vt:lpstr>Resistance Analysis of Long-Acting Lenacapavir  in Highly Treatment-Experienced People with HIV  after 26 Weeks of Treatment</vt:lpstr>
      <vt:lpstr>Disclosures</vt:lpstr>
      <vt:lpstr>Lenacapavir targets multiple stages of HIV replication cycle</vt:lpstr>
      <vt:lpstr>LEN: Long-Acting Inhibitor of HIV-1 Capsid</vt:lpstr>
      <vt:lpstr>LEN In Vitro Resistance Characterization</vt:lpstr>
      <vt:lpstr>CAPELLA Study Design</vt:lpstr>
      <vt:lpstr>Efficacy at Week 26: Randomised Cohort (n=36)  HIV-1 RNA (FDA-Snapshot) and CD4 Responses</vt:lpstr>
      <vt:lpstr>Resistance Analyses</vt:lpstr>
      <vt:lpstr>Baseline Resistance-Associated Mutations Main ARV Classes</vt:lpstr>
      <vt:lpstr>Baseline Class Resistance 4 Main ARV Classes</vt:lpstr>
      <vt:lpstr>Baseline Resistance to Lenacapavir</vt:lpstr>
      <vt:lpstr>Post-Baseline Resistance Analysis Through Week 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Acknowledgments</vt:lpstr>
    </vt:vector>
  </TitlesOfParts>
  <Company>DJE Holdings,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Ledipasvir/Sofosbuvir With Ribavirin Is Safe And Efficacious In Decompensated And Post Liver Transplantation Patients With HCV Infection: Preliminary Results Of The Prospective SOLAR 2 Trial</dc:title>
  <dc:creator>Andargachew, Hariyat</dc:creator>
  <cp:lastModifiedBy>Nicolas Margot</cp:lastModifiedBy>
  <cp:revision>1167</cp:revision>
  <cp:lastPrinted>2015-04-16T17:15:22Z</cp:lastPrinted>
  <dcterms:created xsi:type="dcterms:W3CDTF">2015-02-09T17:18:02Z</dcterms:created>
  <dcterms:modified xsi:type="dcterms:W3CDTF">2021-10-15T23:33:52Z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0x01010008F6A09814B76A43B1298BB8FEF67674</vt:lpwstr>
  </property>
</Properties>
</file>