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4" r:id="rId2"/>
    <p:sldId id="274" r:id="rId3"/>
    <p:sldId id="275" r:id="rId4"/>
    <p:sldId id="281" r:id="rId5"/>
    <p:sldId id="282" r:id="rId6"/>
    <p:sldId id="283" r:id="rId7"/>
    <p:sldId id="285" r:id="rId8"/>
    <p:sldId id="284" r:id="rId9"/>
    <p:sldId id="2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29" userDrawn="1">
          <p15:clr>
            <a:srgbClr val="A4A3A4"/>
          </p15:clr>
        </p15:guide>
        <p15:guide id="2" pos="3840" userDrawn="1">
          <p15:clr>
            <a:srgbClr val="A4A3A4"/>
          </p15:clr>
        </p15:guide>
        <p15:guide id="3" orient="horz" pos="25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Massey" initials="KM" lastIdx="42" clrIdx="0">
    <p:extLst>
      <p:ext uri="{19B8F6BF-5375-455C-9EA6-DF929625EA0E}">
        <p15:presenceInfo xmlns:p15="http://schemas.microsoft.com/office/powerpoint/2012/main" userId="S::katherine.massey@CostelloMedical.com::1b701874-e4e7-48c8-994e-66afc6c30f1e" providerId="AD"/>
      </p:ext>
    </p:extLst>
  </p:cmAuthor>
  <p:cmAuthor id="2" name="Kara Griffiths" initials="KG" lastIdx="4" clrIdx="1">
    <p:extLst>
      <p:ext uri="{19B8F6BF-5375-455C-9EA6-DF929625EA0E}">
        <p15:presenceInfo xmlns:p15="http://schemas.microsoft.com/office/powerpoint/2012/main" userId="S::Kara.Griffiths@gilead.com::ee2bf724-c5aa-435f-9d20-fb00f06b6270" providerId="AD"/>
      </p:ext>
    </p:extLst>
  </p:cmAuthor>
  <p:cmAuthor id="3" name="Lucy Eddowes" initials="LE" lastIdx="14" clrIdx="2">
    <p:extLst>
      <p:ext uri="{19B8F6BF-5375-455C-9EA6-DF929625EA0E}">
        <p15:presenceInfo xmlns:p15="http://schemas.microsoft.com/office/powerpoint/2012/main" userId="S::lucy.eddowes@costellomedical.com::7d0a4c87-8037-435d-ab31-7c197b3f20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E5F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20" autoAdjust="0"/>
  </p:normalViewPr>
  <p:slideViewPr>
    <p:cSldViewPr snapToGrid="0" showGuides="1">
      <p:cViewPr varScale="1">
        <p:scale>
          <a:sx n="53" d="100"/>
          <a:sy n="53" d="100"/>
        </p:scale>
        <p:origin x="1140" y="48"/>
      </p:cViewPr>
      <p:guideLst>
        <p:guide orient="horz" pos="3929"/>
        <p:guide pos="3840"/>
        <p:guide orient="horz" pos="255"/>
      </p:guideLst>
    </p:cSldViewPr>
  </p:slid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DD297A-8944-40FC-8CA0-31FA9FE647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28EA974-4C12-41FE-BC5F-47FA4572A1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C789A-B304-4A47-8FD4-5412AEB97787}" type="datetimeFigureOut">
              <a:rPr lang="en-GB" smtClean="0"/>
              <a:t>15/10/2021</a:t>
            </a:fld>
            <a:endParaRPr lang="en-GB"/>
          </a:p>
        </p:txBody>
      </p:sp>
      <p:sp>
        <p:nvSpPr>
          <p:cNvPr id="4" name="Footer Placeholder 3">
            <a:extLst>
              <a:ext uri="{FF2B5EF4-FFF2-40B4-BE49-F238E27FC236}">
                <a16:creationId xmlns:a16="http://schemas.microsoft.com/office/drawing/2014/main" id="{EF5C1C72-C513-4FE8-B403-4599587BB27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56DFD68-888F-49E4-B9F1-CC603EFB45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8534A9-13D4-4390-97C1-047354DAEE87}" type="slidenum">
              <a:rPr lang="en-GB" smtClean="0"/>
              <a:t>‹#›</a:t>
            </a:fld>
            <a:endParaRPr lang="en-GB"/>
          </a:p>
        </p:txBody>
      </p:sp>
    </p:spTree>
    <p:extLst>
      <p:ext uri="{BB962C8B-B14F-4D97-AF65-F5344CB8AC3E}">
        <p14:creationId xmlns:p14="http://schemas.microsoft.com/office/powerpoint/2010/main" val="584338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F0F326-2B85-4085-B8DC-9024913D69F6}" type="datetimeFigureOut">
              <a:rPr lang="en-GB" smtClean="0"/>
              <a:t>15/10/2021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C1FA4-FEBC-4832-852F-38180A093D87}" type="slidenum">
              <a:rPr lang="en-GB" smtClean="0"/>
              <a:t>‹#›</a:t>
            </a:fld>
            <a:endParaRPr lang="en-GB"/>
          </a:p>
        </p:txBody>
      </p:sp>
    </p:spTree>
    <p:extLst>
      <p:ext uri="{BB962C8B-B14F-4D97-AF65-F5344CB8AC3E}">
        <p14:creationId xmlns:p14="http://schemas.microsoft.com/office/powerpoint/2010/main" val="279689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7C1FA4-FEBC-4832-852F-38180A093D87}" type="slidenum">
              <a:rPr lang="en-GB" smtClean="0"/>
              <a:t>7</a:t>
            </a:fld>
            <a:endParaRPr lang="en-GB"/>
          </a:p>
        </p:txBody>
      </p:sp>
    </p:spTree>
    <p:extLst>
      <p:ext uri="{BB962C8B-B14F-4D97-AF65-F5344CB8AC3E}">
        <p14:creationId xmlns:p14="http://schemas.microsoft.com/office/powerpoint/2010/main" val="150814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7C1FA4-FEBC-4832-852F-38180A093D87}" type="slidenum">
              <a:rPr lang="en-GB" smtClean="0"/>
              <a:t>8</a:t>
            </a:fld>
            <a:endParaRPr lang="en-GB"/>
          </a:p>
        </p:txBody>
      </p:sp>
    </p:spTree>
    <p:extLst>
      <p:ext uri="{BB962C8B-B14F-4D97-AF65-F5344CB8AC3E}">
        <p14:creationId xmlns:p14="http://schemas.microsoft.com/office/powerpoint/2010/main" val="286407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7180-1A19-4144-9480-66BFEA1A19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CCD953-5971-452B-BBD0-44595B8D3A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DB6CA5-08D8-48EE-B127-B48DBD84863C}"/>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5509E09E-0353-4258-B269-5F0ED83CE3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E21243-AEFF-4C0C-990C-F2834C57FC45}"/>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915662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43009-79BB-4C94-B513-29A89927949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59B184-019C-4CBF-A5D9-6C1305A420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55CA61-4019-4B6E-AF57-909135E250D3}"/>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7127461E-F12B-4483-901B-5A2E14C490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86FE2B-7D66-49A2-8E9A-5EC276D3261E}"/>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415078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94D27-7744-4FB4-9772-39150B8A10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39C466-2565-4604-A3B2-C0CB655B4C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1618E5-7AE3-48EF-83B2-20B8195DC227}"/>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83B0DFD6-BD50-4223-95DB-02C25097E5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AE195C-F145-4563-B25A-2653CA7F948A}"/>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313766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over Page 1">
    <p:spTree>
      <p:nvGrpSpPr>
        <p:cNvPr id="1" name=""/>
        <p:cNvGrpSpPr/>
        <p:nvPr/>
      </p:nvGrpSpPr>
      <p:grpSpPr>
        <a:xfrm>
          <a:off x="0" y="0"/>
          <a:ext cx="0" cy="0"/>
          <a:chOff x="0" y="0"/>
          <a:chExt cx="0" cy="0"/>
        </a:xfrm>
      </p:grpSpPr>
      <p:sp>
        <p:nvSpPr>
          <p:cNvPr id="57" name="Title 8"/>
          <p:cNvSpPr>
            <a:spLocks noGrp="1"/>
          </p:cNvSpPr>
          <p:nvPr>
            <p:ph type="title"/>
          </p:nvPr>
        </p:nvSpPr>
        <p:spPr>
          <a:xfrm>
            <a:off x="4002092" y="1556792"/>
            <a:ext cx="7560345" cy="1728192"/>
          </a:xfrm>
          <a:prstGeom prst="rect">
            <a:avLst/>
          </a:prstGeom>
        </p:spPr>
        <p:txBody>
          <a:bodyPr lIns="0" tIns="0" rIns="0" bIns="0" anchor="b"/>
          <a:lstStyle>
            <a:lvl1pPr algn="r">
              <a:defRPr sz="4000">
                <a:solidFill>
                  <a:srgbClr val="FFFFFF"/>
                </a:solidFill>
              </a:defRPr>
            </a:lvl1pPr>
          </a:lstStyle>
          <a:p>
            <a:r>
              <a:rPr lang="en-US"/>
              <a:t>Click to edit Master title style</a:t>
            </a:r>
            <a:endParaRPr lang="en-GB" dirty="0"/>
          </a:p>
        </p:txBody>
      </p:sp>
      <p:sp>
        <p:nvSpPr>
          <p:cNvPr id="3" name="Text Placeholder 2"/>
          <p:cNvSpPr>
            <a:spLocks noGrp="1"/>
          </p:cNvSpPr>
          <p:nvPr>
            <p:ph type="body" sz="quarter" idx="10"/>
          </p:nvPr>
        </p:nvSpPr>
        <p:spPr>
          <a:xfrm>
            <a:off x="4002092" y="3716387"/>
            <a:ext cx="7560345" cy="720725"/>
          </a:xfrm>
          <a:prstGeom prst="rect">
            <a:avLst/>
          </a:prstGeom>
        </p:spPr>
        <p:txBody>
          <a:bodyPr/>
          <a:lstStyle>
            <a:lvl1pPr marL="0" indent="0" algn="r">
              <a:buNone/>
              <a:defRPr sz="2400">
                <a:solidFill>
                  <a:srgbClr val="FFFFFF"/>
                </a:solidFill>
                <a:latin typeface="ITC Kabel Std Book" panose="020D0402020204020904" pitchFamily="34" charset="0"/>
              </a:defRPr>
            </a:lvl1pPr>
          </a:lstStyle>
          <a:p>
            <a:pPr lvl="0"/>
            <a:r>
              <a:rPr lang="en-US"/>
              <a:t>Click to edit Master text styles</a:t>
            </a:r>
          </a:p>
        </p:txBody>
      </p:sp>
    </p:spTree>
    <p:extLst>
      <p:ext uri="{BB962C8B-B14F-4D97-AF65-F5344CB8AC3E}">
        <p14:creationId xmlns:p14="http://schemas.microsoft.com/office/powerpoint/2010/main" val="173133350"/>
      </p:ext>
    </p:extLst>
  </p:cSld>
  <p:clrMapOvr>
    <a:masterClrMapping/>
  </p:clrMapOvr>
  <p:extLst>
    <p:ext uri="{DCECCB84-F9BA-43D5-87BE-67443E8EF086}">
      <p15:sldGuideLst xmlns:p15="http://schemas.microsoft.com/office/powerpoint/2012/main">
        <p15:guide id="2" orient="horz" pos="3566">
          <p15:clr>
            <a:srgbClr val="FBAE40"/>
          </p15:clr>
        </p15:guide>
        <p15:guide id="3" pos="157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404813"/>
            <a:ext cx="10944225" cy="719931"/>
          </a:xfrm>
        </p:spPr>
        <p:txBody>
          <a:bodyPr/>
          <a:lstStyle>
            <a:lvl1pPr>
              <a:defRPr/>
            </a:lvl1pPr>
          </a:lstStyle>
          <a:p>
            <a:r>
              <a:rPr lang="en-US" dirty="0"/>
              <a:t>Click to edit heading</a:t>
            </a:r>
            <a:endParaRPr lang="en-GB" dirty="0"/>
          </a:p>
        </p:txBody>
      </p:sp>
      <p:sp>
        <p:nvSpPr>
          <p:cNvPr id="5" name="Text Placeholder 4"/>
          <p:cNvSpPr>
            <a:spLocks noGrp="1"/>
          </p:cNvSpPr>
          <p:nvPr>
            <p:ph type="body" sz="quarter" idx="11"/>
          </p:nvPr>
        </p:nvSpPr>
        <p:spPr>
          <a:xfrm>
            <a:off x="623391" y="1484313"/>
            <a:ext cx="10944721" cy="42489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4"/>
          </p:nvPr>
        </p:nvSpPr>
        <p:spPr/>
        <p:txBody>
          <a:bodyPr/>
          <a:lstStyle/>
          <a:p>
            <a:endParaRPr lang="en-GB" dirty="0"/>
          </a:p>
        </p:txBody>
      </p:sp>
    </p:spTree>
    <p:extLst>
      <p:ext uri="{BB962C8B-B14F-4D97-AF65-F5344CB8AC3E}">
        <p14:creationId xmlns:p14="http://schemas.microsoft.com/office/powerpoint/2010/main" val="420692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1A83F-47E8-4B5C-BDD7-3C5522927A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45A3358-2A28-47FB-B16C-AE772BE6EF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2AAD2A-268E-4011-BA0E-150CA3D9F458}"/>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BDFAB0FA-A072-4BE0-9B74-CC4CE55996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BB2577-849C-4EB8-920C-0BF5C2F3B31C}"/>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174147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0931-0195-499D-B8F0-7474BB49E4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39D702-F082-4D3F-8DE2-3B6FB2B3C5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A78907-F80A-457F-B130-8ACC0A4D92C5}"/>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239557C1-B07A-4B3A-877C-8F06A26EFF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7DF721-BC06-4CEA-9D87-A948984934E3}"/>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3605631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E2FB-FC84-48C2-BC2E-DD73D7840D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BA572F-0BC7-4A75-8AE4-A6359D7767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18B0B6-E2D0-46B5-BE3F-35D511E8C3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9638CA1-5B15-49A7-A37D-01B3F7AC86FC}"/>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6" name="Footer Placeholder 5">
            <a:extLst>
              <a:ext uri="{FF2B5EF4-FFF2-40B4-BE49-F238E27FC236}">
                <a16:creationId xmlns:a16="http://schemas.microsoft.com/office/drawing/2014/main" id="{C6B376EF-9E80-488E-BF57-35ADCA66C8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14B472-6A50-47D6-8DDB-D994E22CFE40}"/>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1671353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8968F-A7FA-4DAB-A45A-3A9A215C11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DAE515-0A56-4BAA-8CBC-CE0BA3E24E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14C9E5-3650-4368-8243-0A3764B053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CB6788-47A5-429D-9DBF-EE30C9D47B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3CF774-0ACB-4701-8D97-D51109C697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4D5A69-0CCB-49ED-8A28-EC3B53E9506F}"/>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8" name="Footer Placeholder 7">
            <a:extLst>
              <a:ext uri="{FF2B5EF4-FFF2-40B4-BE49-F238E27FC236}">
                <a16:creationId xmlns:a16="http://schemas.microsoft.com/office/drawing/2014/main" id="{6F6332CE-32B8-450E-B093-6C947110514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ACF6F93-2157-417B-BF5F-C42A929EFEC2}"/>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70130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E92D4-2A33-4BC8-836E-450DC5C604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EA4777-4653-4BB5-A7DC-958715E8048F}"/>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4" name="Footer Placeholder 3">
            <a:extLst>
              <a:ext uri="{FF2B5EF4-FFF2-40B4-BE49-F238E27FC236}">
                <a16:creationId xmlns:a16="http://schemas.microsoft.com/office/drawing/2014/main" id="{8474D4F9-D279-4D41-8765-FCE3E6A8E7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8E3E08-BEF5-46F2-8784-3A5C7F90B89E}"/>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593547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50BBC0-CAD1-4C26-BA3D-B671F4CE1ECE}"/>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3" name="Footer Placeholder 2">
            <a:extLst>
              <a:ext uri="{FF2B5EF4-FFF2-40B4-BE49-F238E27FC236}">
                <a16:creationId xmlns:a16="http://schemas.microsoft.com/office/drawing/2014/main" id="{4FD2C188-F292-4A81-AE91-41EA3540320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213549D-A75D-4942-AF55-B79C58481B1A}"/>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417894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9E49-2260-4EDE-8818-1154D8F31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27E6C-D7C9-4B59-A920-854D6000F4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770CDD-0D99-4B85-BB65-03B556E4E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DAC121-392E-43D2-9491-07F87A584B5A}"/>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6" name="Footer Placeholder 5">
            <a:extLst>
              <a:ext uri="{FF2B5EF4-FFF2-40B4-BE49-F238E27FC236}">
                <a16:creationId xmlns:a16="http://schemas.microsoft.com/office/drawing/2014/main" id="{6F32142B-1744-4C4B-9EFB-77922242CB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F670D3-A2AA-46F6-9D1A-042CEE19C63B}"/>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345702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E5B8A-1D65-4243-86C9-6F362BBD9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828205-F210-4709-9A0D-1582F7607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A9706B7-0ACC-4A30-99A8-3EEBC8E78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C0872A-38FF-4D58-89FC-8A1750CCCEE2}"/>
              </a:ext>
            </a:extLst>
          </p:cNvPr>
          <p:cNvSpPr>
            <a:spLocks noGrp="1"/>
          </p:cNvSpPr>
          <p:nvPr>
            <p:ph type="dt" sz="half" idx="10"/>
          </p:nvPr>
        </p:nvSpPr>
        <p:spPr/>
        <p:txBody>
          <a:bodyPr/>
          <a:lstStyle/>
          <a:p>
            <a:fld id="{037630BD-D734-4A98-B463-7A535D8641BB}" type="datetimeFigureOut">
              <a:rPr lang="en-GB" smtClean="0"/>
              <a:t>15/10/2021</a:t>
            </a:fld>
            <a:endParaRPr lang="en-GB"/>
          </a:p>
        </p:txBody>
      </p:sp>
      <p:sp>
        <p:nvSpPr>
          <p:cNvPr id="6" name="Footer Placeholder 5">
            <a:extLst>
              <a:ext uri="{FF2B5EF4-FFF2-40B4-BE49-F238E27FC236}">
                <a16:creationId xmlns:a16="http://schemas.microsoft.com/office/drawing/2014/main" id="{FD584022-45F8-4BAB-9FF1-4147BA7560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7F1E89-4927-4B45-B8B7-16D62EDBD2D3}"/>
              </a:ext>
            </a:extLst>
          </p:cNvPr>
          <p:cNvSpPr>
            <a:spLocks noGrp="1"/>
          </p:cNvSpPr>
          <p:nvPr>
            <p:ph type="sldNum" sz="quarter" idx="12"/>
          </p:nvPr>
        </p:nvSpPr>
        <p:spPr/>
        <p:txBody>
          <a:bodyPr/>
          <a:lstStyle/>
          <a:p>
            <a:fld id="{03A813B9-8443-4ACE-9411-4AB77163E329}" type="slidenum">
              <a:rPr lang="en-GB" smtClean="0"/>
              <a:t>‹#›</a:t>
            </a:fld>
            <a:endParaRPr lang="en-GB"/>
          </a:p>
        </p:txBody>
      </p:sp>
    </p:spTree>
    <p:extLst>
      <p:ext uri="{BB962C8B-B14F-4D97-AF65-F5344CB8AC3E}">
        <p14:creationId xmlns:p14="http://schemas.microsoft.com/office/powerpoint/2010/main" val="390070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A53EAD-87AD-40EF-AB4D-F11BCDC8A6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5F025E-21AD-47E8-A681-1C3F15963C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B9199F-BBC9-4870-9061-1A94DBA5E8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630BD-D734-4A98-B463-7A535D8641BB}" type="datetimeFigureOut">
              <a:rPr lang="en-GB" smtClean="0"/>
              <a:t>15/10/2021</a:t>
            </a:fld>
            <a:endParaRPr lang="en-GB"/>
          </a:p>
        </p:txBody>
      </p:sp>
      <p:sp>
        <p:nvSpPr>
          <p:cNvPr id="5" name="Footer Placeholder 4">
            <a:extLst>
              <a:ext uri="{FF2B5EF4-FFF2-40B4-BE49-F238E27FC236}">
                <a16:creationId xmlns:a16="http://schemas.microsoft.com/office/drawing/2014/main" id="{A77B0F35-3B57-42D2-BFEA-8B160ACE71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0400683-9139-4182-8DAB-B89E3822B1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813B9-8443-4ACE-9411-4AB77163E329}" type="slidenum">
              <a:rPr lang="en-GB" smtClean="0"/>
              <a:t>‹#›</a:t>
            </a:fld>
            <a:endParaRPr lang="en-GB"/>
          </a:p>
        </p:txBody>
      </p:sp>
    </p:spTree>
    <p:extLst>
      <p:ext uri="{BB962C8B-B14F-4D97-AF65-F5344CB8AC3E}">
        <p14:creationId xmlns:p14="http://schemas.microsoft.com/office/powerpoint/2010/main" val="10786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939478/hpr2020_hiv19.pd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3C53A-8DC9-4B25-A0DF-E00A6C5FE85E}"/>
              </a:ext>
            </a:extLst>
          </p:cNvPr>
          <p:cNvSpPr>
            <a:spLocks noGrp="1"/>
          </p:cNvSpPr>
          <p:nvPr>
            <p:ph type="title"/>
          </p:nvPr>
        </p:nvSpPr>
        <p:spPr/>
        <p:txBody>
          <a:bodyPr/>
          <a:lstStyle/>
          <a:p>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Investigating Zero Transmission of HIV in the MSM Population: A UK Modelling Study</a:t>
            </a:r>
          </a:p>
        </p:txBody>
      </p:sp>
      <p:sp>
        <p:nvSpPr>
          <p:cNvPr id="3" name="Text Placeholder 2">
            <a:extLst>
              <a:ext uri="{FF2B5EF4-FFF2-40B4-BE49-F238E27FC236}">
                <a16:creationId xmlns:a16="http://schemas.microsoft.com/office/drawing/2014/main" id="{5EDA5F73-CF8B-4877-A87C-CED4F0226E2A}"/>
              </a:ext>
            </a:extLst>
          </p:cNvPr>
          <p:cNvSpPr>
            <a:spLocks noGrp="1"/>
          </p:cNvSpPr>
          <p:nvPr>
            <p:ph type="body" sz="quarter" idx="10"/>
          </p:nvPr>
        </p:nvSpPr>
        <p:spPr>
          <a:xfrm>
            <a:off x="1423686" y="3716387"/>
            <a:ext cx="10138751" cy="720725"/>
          </a:xfrm>
        </p:spPr>
        <p:txBody>
          <a:bodyPr>
            <a:normAutofit/>
          </a:bodyPr>
          <a:lstStyle/>
          <a:p>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K. Massey,</a:t>
            </a:r>
            <a:r>
              <a:rPr lang="en-GB" baseline="30000" dirty="0">
                <a:solidFill>
                  <a:schemeClr val="tx2"/>
                </a:solidFill>
                <a:latin typeface="Tahoma" panose="020B0604030504040204" pitchFamily="34" charset="0"/>
                <a:ea typeface="Tahoma" panose="020B0604030504040204" pitchFamily="34" charset="0"/>
                <a:cs typeface="Tahoma" panose="020B0604030504040204" pitchFamily="34" charset="0"/>
              </a:rPr>
              <a:t>1</a:t>
            </a:r>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 V. Vardanega,</a:t>
            </a:r>
            <a:r>
              <a:rPr lang="en-GB" baseline="30000" dirty="0">
                <a:solidFill>
                  <a:schemeClr val="tx2"/>
                </a:solidFill>
                <a:latin typeface="Tahoma" panose="020B0604030504040204" pitchFamily="34" charset="0"/>
                <a:ea typeface="Tahoma" panose="020B0604030504040204" pitchFamily="34" charset="0"/>
                <a:cs typeface="Tahoma" panose="020B0604030504040204" pitchFamily="34" charset="0"/>
              </a:rPr>
              <a:t>2</a:t>
            </a:r>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 </a:t>
            </a:r>
            <a:r>
              <a:rPr lang="en-GB" b="1" u="sng" dirty="0">
                <a:solidFill>
                  <a:schemeClr val="tx2"/>
                </a:solidFill>
                <a:latin typeface="Tahoma" panose="020B0604030504040204" pitchFamily="34" charset="0"/>
                <a:ea typeface="Tahoma" panose="020B0604030504040204" pitchFamily="34" charset="0"/>
                <a:cs typeface="Tahoma" panose="020B0604030504040204" pitchFamily="34" charset="0"/>
              </a:rPr>
              <a:t>M. Chaponda</a:t>
            </a:r>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a:t>
            </a:r>
            <a:r>
              <a:rPr lang="en-GB" baseline="30000" dirty="0">
                <a:solidFill>
                  <a:schemeClr val="tx2"/>
                </a:solidFill>
                <a:latin typeface="Tahoma" panose="020B0604030504040204" pitchFamily="34" charset="0"/>
                <a:ea typeface="Tahoma" panose="020B0604030504040204" pitchFamily="34" charset="0"/>
                <a:cs typeface="Tahoma" panose="020B0604030504040204" pitchFamily="34" charset="0"/>
              </a:rPr>
              <a:t>3</a:t>
            </a:r>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 L.A. Eddowes,</a:t>
            </a:r>
            <a:r>
              <a:rPr lang="en-GB" baseline="30000" dirty="0">
                <a:solidFill>
                  <a:schemeClr val="tx2"/>
                </a:solidFill>
                <a:latin typeface="Tahoma" panose="020B0604030504040204" pitchFamily="34" charset="0"/>
                <a:ea typeface="Tahoma" panose="020B0604030504040204" pitchFamily="34" charset="0"/>
                <a:cs typeface="Tahoma" panose="020B0604030504040204" pitchFamily="34" charset="0"/>
              </a:rPr>
              <a:t>1</a:t>
            </a:r>
            <a:r>
              <a:rPr lang="en-GB" dirty="0">
                <a:solidFill>
                  <a:schemeClr val="tx2"/>
                </a:solidFill>
                <a:latin typeface="Tahoma" panose="020B0604030504040204" pitchFamily="34" charset="0"/>
                <a:ea typeface="Tahoma" panose="020B0604030504040204" pitchFamily="34" charset="0"/>
                <a:cs typeface="Tahoma" panose="020B0604030504040204" pitchFamily="34" charset="0"/>
              </a:rPr>
              <a:t> N. Hearmon</a:t>
            </a:r>
            <a:r>
              <a:rPr lang="en-GB" baseline="30000" dirty="0">
                <a:solidFill>
                  <a:schemeClr val="tx2"/>
                </a:solidFill>
                <a:latin typeface="Tahoma" panose="020B0604030504040204" pitchFamily="34" charset="0"/>
                <a:ea typeface="Tahoma" panose="020B0604030504040204" pitchFamily="34" charset="0"/>
                <a:cs typeface="Tahoma" panose="020B0604030504040204" pitchFamily="34" charset="0"/>
              </a:rPr>
              <a:t>2</a:t>
            </a:r>
            <a:endParaRPr lang="en-GB" b="1" u="sng"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a16="http://schemas.microsoft.com/office/drawing/2014/main" id="{422769EA-F6E3-4DA2-A540-674121DD22B1}"/>
              </a:ext>
            </a:extLst>
          </p:cNvPr>
          <p:cNvSpPr txBox="1"/>
          <p:nvPr/>
        </p:nvSpPr>
        <p:spPr>
          <a:xfrm>
            <a:off x="12432704" y="4283223"/>
            <a:ext cx="3096344" cy="307777"/>
          </a:xfrm>
          <a:prstGeom prst="rect">
            <a:avLst/>
          </a:prstGeom>
          <a:noFill/>
        </p:spPr>
        <p:txBody>
          <a:bodyPr wrap="square" rtlCol="0">
            <a:spAutoFit/>
          </a:bodyPr>
          <a:lstStyle/>
          <a:p>
            <a:r>
              <a:rPr lang="en-GB" sz="1400" dirty="0">
                <a:solidFill>
                  <a:schemeClr val="bg2"/>
                </a:solidFill>
              </a:rPr>
              <a:t>Additional Palettes – Recruitment</a:t>
            </a:r>
          </a:p>
        </p:txBody>
      </p:sp>
      <p:sp>
        <p:nvSpPr>
          <p:cNvPr id="13" name="TextBox 12">
            <a:extLst>
              <a:ext uri="{FF2B5EF4-FFF2-40B4-BE49-F238E27FC236}">
                <a16:creationId xmlns:a16="http://schemas.microsoft.com/office/drawing/2014/main" id="{BE7A9DCA-84A2-42E2-B72F-17EF0B32EE8D}"/>
              </a:ext>
            </a:extLst>
          </p:cNvPr>
          <p:cNvSpPr txBox="1"/>
          <p:nvPr/>
        </p:nvSpPr>
        <p:spPr>
          <a:xfrm>
            <a:off x="12432704" y="6040783"/>
            <a:ext cx="3096344" cy="307777"/>
          </a:xfrm>
          <a:prstGeom prst="rect">
            <a:avLst/>
          </a:prstGeom>
          <a:noFill/>
        </p:spPr>
        <p:txBody>
          <a:bodyPr wrap="square" rtlCol="0">
            <a:spAutoFit/>
          </a:bodyPr>
          <a:lstStyle/>
          <a:p>
            <a:r>
              <a:rPr lang="en-GB" sz="1400" dirty="0">
                <a:solidFill>
                  <a:schemeClr val="bg2"/>
                </a:solidFill>
              </a:rPr>
              <a:t>Tints</a:t>
            </a:r>
          </a:p>
        </p:txBody>
      </p:sp>
      <p:sp>
        <p:nvSpPr>
          <p:cNvPr id="6" name="TextBox 5">
            <a:extLst>
              <a:ext uri="{FF2B5EF4-FFF2-40B4-BE49-F238E27FC236}">
                <a16:creationId xmlns:a16="http://schemas.microsoft.com/office/drawing/2014/main" id="{7B1B9429-4E57-4E24-B916-22F9E2DFF5F1}"/>
              </a:ext>
            </a:extLst>
          </p:cNvPr>
          <p:cNvSpPr txBox="1"/>
          <p:nvPr/>
        </p:nvSpPr>
        <p:spPr>
          <a:xfrm>
            <a:off x="235669" y="6237288"/>
            <a:ext cx="11956331" cy="338554"/>
          </a:xfrm>
          <a:prstGeom prst="rect">
            <a:avLst/>
          </a:prstGeom>
          <a:noFill/>
        </p:spPr>
        <p:txBody>
          <a:bodyPr wrap="square" rtlCol="0">
            <a:spAutoFit/>
          </a:bodyPr>
          <a:lstStyle/>
          <a:p>
            <a:pPr algn="r"/>
            <a:r>
              <a:rPr lang="en-GB" sz="1600" baseline="30000" dirty="0">
                <a:solidFill>
                  <a:schemeClr val="tx2"/>
                </a:solidFill>
                <a:latin typeface="Tahoma" panose="020B0604030504040204" pitchFamily="34" charset="0"/>
                <a:ea typeface="Tahoma" panose="020B0604030504040204" pitchFamily="34" charset="0"/>
                <a:cs typeface="Tahoma" panose="020B0604030504040204" pitchFamily="34" charset="0"/>
              </a:rPr>
              <a:t>1</a:t>
            </a:r>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rPr>
              <a:t>Costello Medical, Cambridge, UK; </a:t>
            </a:r>
            <a:r>
              <a:rPr lang="en-GB" sz="1600" baseline="30000" dirty="0">
                <a:solidFill>
                  <a:schemeClr val="tx2"/>
                </a:solidFill>
                <a:latin typeface="Tahoma" panose="020B0604030504040204" pitchFamily="34" charset="0"/>
                <a:ea typeface="Tahoma" panose="020B0604030504040204" pitchFamily="34" charset="0"/>
                <a:cs typeface="Tahoma" panose="020B0604030504040204" pitchFamily="34" charset="0"/>
              </a:rPr>
              <a:t>2</a:t>
            </a:r>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rPr>
              <a:t>Costello Medical, London, UK; </a:t>
            </a:r>
            <a:r>
              <a:rPr lang="en-GB" sz="1600" baseline="30000" dirty="0">
                <a:solidFill>
                  <a:schemeClr val="tx2"/>
                </a:solidFill>
                <a:latin typeface="Tahoma" panose="020B0604030504040204" pitchFamily="34" charset="0"/>
                <a:ea typeface="Tahoma" panose="020B0604030504040204" pitchFamily="34" charset="0"/>
                <a:cs typeface="Tahoma" panose="020B0604030504040204" pitchFamily="34" charset="0"/>
              </a:rPr>
              <a:t>3</a:t>
            </a:r>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rPr>
              <a:t>Royal Liverpool University Hospital, Liverpool, UK.</a:t>
            </a:r>
            <a:endParaRPr lang="en-GB" sz="1600" baseline="300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83702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A91A-07CB-4605-A4FE-299D6D065F39}"/>
              </a:ext>
            </a:extLst>
          </p:cNvPr>
          <p:cNvSpPr>
            <a:spLocks noGrp="1"/>
          </p:cNvSpPr>
          <p:nvPr>
            <p:ph type="title"/>
          </p:nvPr>
        </p:nvSpPr>
        <p:spPr/>
        <p:txBody>
          <a:bodyPr>
            <a:normAutofit/>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Presenter disclosure information</a:t>
            </a:r>
          </a:p>
        </p:txBody>
      </p:sp>
      <p:sp>
        <p:nvSpPr>
          <p:cNvPr id="3" name="Text Placeholder 2">
            <a:extLst>
              <a:ext uri="{FF2B5EF4-FFF2-40B4-BE49-F238E27FC236}">
                <a16:creationId xmlns:a16="http://schemas.microsoft.com/office/drawing/2014/main" id="{518A9ABC-FD5E-4371-92A7-18E770D227AB}"/>
              </a:ext>
            </a:extLst>
          </p:cNvPr>
          <p:cNvSpPr>
            <a:spLocks noGrp="1"/>
          </p:cNvSpPr>
          <p:nvPr>
            <p:ph type="body" sz="quarter" idx="11"/>
          </p:nvPr>
        </p:nvSpPr>
        <p:spPr/>
        <p:txBody>
          <a:bodyPr>
            <a:normAutofit/>
          </a:bodyPr>
          <a:lstStyle/>
          <a:p>
            <a:pPr marL="0" indent="0">
              <a:buNone/>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Mas Chaponda has received educational grants from AbbVie, Gilead, Merck, Sharpe and Dohme and </a:t>
            </a:r>
            <a:r>
              <a:rPr lang="en-GB" sz="2400" dirty="0" err="1">
                <a:solidFill>
                  <a:schemeClr val="tx2"/>
                </a:solidFill>
                <a:latin typeface="Tahoma" panose="020B0604030504040204" pitchFamily="34" charset="0"/>
                <a:ea typeface="Tahoma" panose="020B0604030504040204" pitchFamily="34" charset="0"/>
                <a:cs typeface="Tahoma" panose="020B0604030504040204" pitchFamily="34" charset="0"/>
              </a:rPr>
              <a:t>ViiV</a:t>
            </a:r>
            <a:endParaRPr lang="en-GB" sz="24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GB" sz="24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Katherine Massey, Vittoria Vardanega, Lucy A. Eddowes and Natalie Hearmon are employees of Costello Medical Consulting Ltd., which was funded by Gilead to conduct this study</a:t>
            </a:r>
          </a:p>
          <a:p>
            <a:pPr marL="0" indent="0">
              <a:buNone/>
            </a:pPr>
            <a:endParaRPr lang="en-GB" sz="24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Model development was funded by Gilead. Gilead contributed to model design, specification and final draft and participated in data analysis and interpretation. Gilead participated in the writing, review and approval of this presentation</a:t>
            </a:r>
          </a:p>
        </p:txBody>
      </p:sp>
    </p:spTree>
    <p:extLst>
      <p:ext uri="{BB962C8B-B14F-4D97-AF65-F5344CB8AC3E}">
        <p14:creationId xmlns:p14="http://schemas.microsoft.com/office/powerpoint/2010/main" val="403884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4BEC-AD74-40C7-A97B-1F8C9E286CBE}"/>
              </a:ext>
            </a:extLst>
          </p:cNvPr>
          <p:cNvSpPr>
            <a:spLocks noGrp="1"/>
          </p:cNvSpPr>
          <p:nvPr>
            <p:ph type="title"/>
          </p:nvPr>
        </p:nvSpPr>
        <p:spPr/>
        <p:txBody>
          <a:bodyPr>
            <a:normAutofit/>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Targeting zero transmission</a:t>
            </a:r>
          </a:p>
        </p:txBody>
      </p:sp>
      <p:sp>
        <p:nvSpPr>
          <p:cNvPr id="3" name="Text Placeholder 2">
            <a:extLst>
              <a:ext uri="{FF2B5EF4-FFF2-40B4-BE49-F238E27FC236}">
                <a16:creationId xmlns:a16="http://schemas.microsoft.com/office/drawing/2014/main" id="{DB283C8C-B50E-4D45-BA9C-144CBE4F0788}"/>
              </a:ext>
            </a:extLst>
          </p:cNvPr>
          <p:cNvSpPr>
            <a:spLocks noGrp="1"/>
          </p:cNvSpPr>
          <p:nvPr>
            <p:ph type="body" sz="quarter" idx="11"/>
          </p:nvPr>
        </p:nvSpPr>
        <p:spPr>
          <a:xfrm>
            <a:off x="623887" y="1440346"/>
            <a:ext cx="10944721" cy="719931"/>
          </a:xfrm>
        </p:spPr>
        <p:txBody>
          <a:bodyPr>
            <a:normAutofit lnSpcReduction="10000"/>
          </a:bodyPr>
          <a:lstStyle/>
          <a:p>
            <a:pPr marL="0" indent="0" algn="ctr">
              <a:buNone/>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The UK has met the UNAIDS 90-90-90 goals and has now targeted </a:t>
            </a:r>
            <a:r>
              <a:rPr lang="en-GB" sz="2400" b="1" dirty="0">
                <a:solidFill>
                  <a:schemeClr val="tx2"/>
                </a:solidFill>
                <a:latin typeface="Tahoma" panose="020B0604030504040204" pitchFamily="34" charset="0"/>
                <a:ea typeface="Tahoma" panose="020B0604030504040204" pitchFamily="34" charset="0"/>
                <a:cs typeface="Tahoma" panose="020B0604030504040204" pitchFamily="34" charset="0"/>
              </a:rPr>
              <a:t>zero transmission of HIV by 2030</a:t>
            </a: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 how can this ambitious goal be reached?</a:t>
            </a:r>
          </a:p>
        </p:txBody>
      </p:sp>
      <p:grpSp>
        <p:nvGrpSpPr>
          <p:cNvPr id="10" name="Group 9">
            <a:extLst>
              <a:ext uri="{FF2B5EF4-FFF2-40B4-BE49-F238E27FC236}">
                <a16:creationId xmlns:a16="http://schemas.microsoft.com/office/drawing/2014/main" id="{85A31520-AF54-489C-A33B-C1FC0E8E03B8}"/>
              </a:ext>
            </a:extLst>
          </p:cNvPr>
          <p:cNvGrpSpPr/>
          <p:nvPr/>
        </p:nvGrpSpPr>
        <p:grpSpPr>
          <a:xfrm>
            <a:off x="1338612" y="2505877"/>
            <a:ext cx="9522638" cy="2704274"/>
            <a:chOff x="763572" y="1424666"/>
            <a:chExt cx="9522638" cy="3167406"/>
          </a:xfrm>
        </p:grpSpPr>
        <p:sp>
          <p:nvSpPr>
            <p:cNvPr id="6" name="Callout: Right Arrow 5">
              <a:extLst>
                <a:ext uri="{FF2B5EF4-FFF2-40B4-BE49-F238E27FC236}">
                  <a16:creationId xmlns:a16="http://schemas.microsoft.com/office/drawing/2014/main" id="{5C2C7FD2-DEAB-4004-B6CC-1A3EDE699A95}"/>
                </a:ext>
              </a:extLst>
            </p:cNvPr>
            <p:cNvSpPr/>
            <p:nvPr/>
          </p:nvSpPr>
          <p:spPr>
            <a:xfrm>
              <a:off x="763572" y="1424666"/>
              <a:ext cx="3308808" cy="3167406"/>
            </a:xfrm>
            <a:prstGeom prst="rightArrowCallout">
              <a:avLst/>
            </a:prstGeom>
            <a:solidFill>
              <a:schemeClr val="accent1">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2"/>
                  </a:solidFill>
                  <a:latin typeface="Tahoma" panose="020B0604030504040204" pitchFamily="34" charset="0"/>
                  <a:ea typeface="Tahoma" panose="020B0604030504040204" pitchFamily="34" charset="0"/>
                  <a:cs typeface="Tahoma" panose="020B0604030504040204" pitchFamily="34" charset="0"/>
                </a:rPr>
                <a:t>94%</a:t>
              </a:r>
            </a:p>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of people living with HIV (PLWH; 98,600) are aware of their status</a:t>
              </a:r>
            </a:p>
          </p:txBody>
        </p:sp>
        <p:sp>
          <p:nvSpPr>
            <p:cNvPr id="7" name="Callout: Right Arrow 6">
              <a:extLst>
                <a:ext uri="{FF2B5EF4-FFF2-40B4-BE49-F238E27FC236}">
                  <a16:creationId xmlns:a16="http://schemas.microsoft.com/office/drawing/2014/main" id="{82AFA456-FA57-4B1C-A656-873ECEFFAD06}"/>
                </a:ext>
              </a:extLst>
            </p:cNvPr>
            <p:cNvSpPr/>
            <p:nvPr/>
          </p:nvSpPr>
          <p:spPr>
            <a:xfrm>
              <a:off x="4451019" y="1424666"/>
              <a:ext cx="3308808" cy="3167406"/>
            </a:xfrm>
            <a:prstGeom prst="rightArrowCallou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2"/>
                  </a:solidFill>
                  <a:latin typeface="Tahoma" panose="020B0604030504040204" pitchFamily="34" charset="0"/>
                  <a:ea typeface="Tahoma" panose="020B0604030504040204" pitchFamily="34" charset="0"/>
                  <a:cs typeface="Tahoma" panose="020B0604030504040204" pitchFamily="34" charset="0"/>
                </a:rPr>
                <a:t>98%</a:t>
              </a:r>
            </a:p>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of PLWH (96,866) are aware of their HIV status are on HIV treatment</a:t>
              </a:r>
            </a:p>
          </p:txBody>
        </p:sp>
        <p:sp>
          <p:nvSpPr>
            <p:cNvPr id="9" name="Rectangle 8">
              <a:extLst>
                <a:ext uri="{FF2B5EF4-FFF2-40B4-BE49-F238E27FC236}">
                  <a16:creationId xmlns:a16="http://schemas.microsoft.com/office/drawing/2014/main" id="{DBC3A62E-6FE8-4A8F-A298-02F6AD227EC1}"/>
                </a:ext>
              </a:extLst>
            </p:cNvPr>
            <p:cNvSpPr/>
            <p:nvPr/>
          </p:nvSpPr>
          <p:spPr>
            <a:xfrm>
              <a:off x="8138466" y="1424666"/>
              <a:ext cx="2147744" cy="3167406"/>
            </a:xfrm>
            <a:prstGeom prst="rect">
              <a:avLst/>
            </a:prstGeom>
            <a:solidFill>
              <a:schemeClr val="accent3">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2"/>
                  </a:solidFill>
                  <a:latin typeface="Tahoma" panose="020B0604030504040204" pitchFamily="34" charset="0"/>
                  <a:ea typeface="Tahoma" panose="020B0604030504040204" pitchFamily="34" charset="0"/>
                  <a:cs typeface="Tahoma" panose="020B0604030504040204" pitchFamily="34" charset="0"/>
                </a:rPr>
                <a:t>97%</a:t>
              </a:r>
            </a:p>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of PLWH (93,960) on HIV treatment are virologically suppressed</a:t>
              </a:r>
            </a:p>
          </p:txBody>
        </p:sp>
      </p:grpSp>
      <p:sp>
        <p:nvSpPr>
          <p:cNvPr id="12" name="Text Placeholder 2">
            <a:extLst>
              <a:ext uri="{FF2B5EF4-FFF2-40B4-BE49-F238E27FC236}">
                <a16:creationId xmlns:a16="http://schemas.microsoft.com/office/drawing/2014/main" id="{61A9BA96-B45A-4322-B7C3-70D11A944D20}"/>
              </a:ext>
            </a:extLst>
          </p:cNvPr>
          <p:cNvSpPr txBox="1">
            <a:spLocks/>
          </p:cNvSpPr>
          <p:nvPr/>
        </p:nvSpPr>
        <p:spPr>
          <a:xfrm>
            <a:off x="623392" y="5542756"/>
            <a:ext cx="10944721" cy="4002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UK 90-90-90 Status (2019 data)</a:t>
            </a:r>
          </a:p>
        </p:txBody>
      </p:sp>
      <p:sp>
        <p:nvSpPr>
          <p:cNvPr id="13" name="TextBox 12">
            <a:extLst>
              <a:ext uri="{FF2B5EF4-FFF2-40B4-BE49-F238E27FC236}">
                <a16:creationId xmlns:a16="http://schemas.microsoft.com/office/drawing/2014/main" id="{29576CD9-3428-47C6-81AE-EEF305A63640}"/>
              </a:ext>
            </a:extLst>
          </p:cNvPr>
          <p:cNvSpPr txBox="1"/>
          <p:nvPr/>
        </p:nvSpPr>
        <p:spPr>
          <a:xfrm>
            <a:off x="235669" y="6237288"/>
            <a:ext cx="11956331" cy="584775"/>
          </a:xfrm>
          <a:prstGeom prst="rect">
            <a:avLst/>
          </a:prstGeom>
          <a:noFill/>
        </p:spPr>
        <p:txBody>
          <a:bodyPr wrap="square" rtlCol="0">
            <a:spAutoFit/>
          </a:bodyPr>
          <a:lstStyle/>
          <a:p>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rPr>
              <a:t>Source: Public Health England 2020. Available at </a:t>
            </a:r>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hlinkClick r:id="rId2"/>
              </a:rPr>
              <a:t>https://assets.publishing.service.gov.uk/government/uploads/system/uploads/attachment_data/file/939478/hpr2020_hiv19.pdf</a:t>
            </a:r>
            <a:r>
              <a:rPr lang="en-GB" sz="1600" dirty="0">
                <a:solidFill>
                  <a:schemeClr val="tx2"/>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772134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3CD55B-6E4C-43DF-908E-AFF7B3FEEAE3}"/>
              </a:ext>
            </a:extLst>
          </p:cNvPr>
          <p:cNvGraphicFramePr>
            <a:graphicFrameLocks noGrp="1"/>
          </p:cNvGraphicFramePr>
          <p:nvPr>
            <p:extLst>
              <p:ext uri="{D42A27DB-BD31-4B8C-83A1-F6EECF244321}">
                <p14:modId xmlns:p14="http://schemas.microsoft.com/office/powerpoint/2010/main" val="1921238490"/>
              </p:ext>
            </p:extLst>
          </p:nvPr>
        </p:nvGraphicFramePr>
        <p:xfrm>
          <a:off x="623391" y="1160718"/>
          <a:ext cx="10944225" cy="5486400"/>
        </p:xfrm>
        <a:graphic>
          <a:graphicData uri="http://schemas.openxmlformats.org/drawingml/2006/table">
            <a:tbl>
              <a:tblPr firstRow="1" bandRow="1">
                <a:tableStyleId>{69CF1AB2-1976-4502-BF36-3FF5EA218861}</a:tableStyleId>
              </a:tblPr>
              <a:tblGrid>
                <a:gridCol w="2911661">
                  <a:extLst>
                    <a:ext uri="{9D8B030D-6E8A-4147-A177-3AD203B41FA5}">
                      <a16:colId xmlns:a16="http://schemas.microsoft.com/office/drawing/2014/main" val="1106196763"/>
                    </a:ext>
                  </a:extLst>
                </a:gridCol>
                <a:gridCol w="8032564">
                  <a:extLst>
                    <a:ext uri="{9D8B030D-6E8A-4147-A177-3AD203B41FA5}">
                      <a16:colId xmlns:a16="http://schemas.microsoft.com/office/drawing/2014/main" val="3014372326"/>
                    </a:ext>
                  </a:extLst>
                </a:gridCol>
              </a:tblGrid>
              <a:tr h="370840">
                <a:tc gridSpan="2">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Key model characteristics</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tc hMerge="1">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Key model characteristics</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521967505"/>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Model design</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l"/>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State transition Markov model</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703958942"/>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Zero transmission definition</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l"/>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60% incidence reduction compared with 2010 incidence</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365689109"/>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Key parameters</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Rate of pre-exposure prophylaxis (</a:t>
                      </a:r>
                      <a:r>
                        <a:rPr lang="en-GB" sz="2400" dirty="0" err="1">
                          <a:solidFill>
                            <a:schemeClr val="tx2"/>
                          </a:solidFill>
                          <a:latin typeface="Tahoma" panose="020B0604030504040204" pitchFamily="34" charset="0"/>
                          <a:ea typeface="Tahoma" panose="020B0604030504040204" pitchFamily="34" charset="0"/>
                          <a:cs typeface="Tahoma" panose="020B0604030504040204" pitchFamily="34" charset="0"/>
                        </a:rPr>
                        <a:t>PrEP</a:t>
                      </a: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 uptake</a:t>
                      </a:r>
                    </a:p>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Proportion of PLWH diagnosed within 3 months of infection</a:t>
                      </a:r>
                    </a:p>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Annual probability of having a HIV test</a:t>
                      </a:r>
                    </a:p>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Probability of starting treatment within 6 months of diagnosis</a:t>
                      </a:r>
                    </a:p>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Probability of starting treatment within 3 months of diagnosis</a:t>
                      </a:r>
                    </a:p>
                    <a:p>
                      <a:pPr marL="342900" indent="-342900" algn="l">
                        <a:buFont typeface="Arial" panose="020B0604020202020204" pitchFamily="34" charset="0"/>
                        <a:buChar char="•"/>
                      </a:pP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Proportion of patients on antiretroviral therapy (ART) who are virologically suppressed</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042864656"/>
                  </a:ext>
                </a:extLst>
              </a:tr>
            </a:tbl>
          </a:graphicData>
        </a:graphic>
      </p:graphicFrame>
      <p:sp>
        <p:nvSpPr>
          <p:cNvPr id="2" name="Title 1">
            <a:extLst>
              <a:ext uri="{FF2B5EF4-FFF2-40B4-BE49-F238E27FC236}">
                <a16:creationId xmlns:a16="http://schemas.microsoft.com/office/drawing/2014/main" id="{2B439AF9-E09D-4E53-A9F7-2BF0036BC38F}"/>
              </a:ext>
            </a:extLst>
          </p:cNvPr>
          <p:cNvSpPr>
            <a:spLocks noGrp="1"/>
          </p:cNvSpPr>
          <p:nvPr>
            <p:ph type="title"/>
          </p:nvPr>
        </p:nvSpPr>
        <p:spPr/>
        <p:txBody>
          <a:bodyPr>
            <a:normAutofit/>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Model methodology</a:t>
            </a:r>
          </a:p>
        </p:txBody>
      </p:sp>
    </p:spTree>
    <p:extLst>
      <p:ext uri="{BB962C8B-B14F-4D97-AF65-F5344CB8AC3E}">
        <p14:creationId xmlns:p14="http://schemas.microsoft.com/office/powerpoint/2010/main" val="132474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F7284-43B8-4711-ACBF-52A5A272741A}"/>
              </a:ext>
            </a:extLst>
          </p:cNvPr>
          <p:cNvSpPr>
            <a:spLocks noGrp="1"/>
          </p:cNvSpPr>
          <p:nvPr>
            <p:ph type="title"/>
          </p:nvPr>
        </p:nvSpPr>
        <p:spPr>
          <a:xfrm>
            <a:off x="623887" y="404813"/>
            <a:ext cx="10944225" cy="933793"/>
          </a:xfrm>
        </p:spPr>
        <p:txBody>
          <a:bodyPr>
            <a:noAutofit/>
          </a:bodyPr>
          <a:lstStyle/>
          <a:p>
            <a:r>
              <a:rPr lang="en-GB" sz="3200" dirty="0">
                <a:solidFill>
                  <a:schemeClr val="tx2"/>
                </a:solidFill>
                <a:latin typeface="Tahoma" panose="020B0604030504040204" pitchFamily="34" charset="0"/>
                <a:ea typeface="Tahoma" panose="020B0604030504040204" pitchFamily="34" charset="0"/>
                <a:cs typeface="Tahoma" panose="020B0604030504040204" pitchFamily="34" charset="0"/>
              </a:rPr>
              <a:t>Results: Given the current trajectory of the HIV epidemic, zero transmission will not be reached in UK MSM by 2030</a:t>
            </a:r>
          </a:p>
        </p:txBody>
      </p:sp>
      <p:pic>
        <p:nvPicPr>
          <p:cNvPr id="6" name="Picture 5">
            <a:extLst>
              <a:ext uri="{FF2B5EF4-FFF2-40B4-BE49-F238E27FC236}">
                <a16:creationId xmlns:a16="http://schemas.microsoft.com/office/drawing/2014/main" id="{376016C6-B1F1-4144-A910-A7A6B8C575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6445" y="1440459"/>
            <a:ext cx="7808276" cy="5620331"/>
          </a:xfrm>
          <a:prstGeom prst="rect">
            <a:avLst/>
          </a:prstGeom>
        </p:spPr>
      </p:pic>
    </p:spTree>
    <p:extLst>
      <p:ext uri="{BB962C8B-B14F-4D97-AF65-F5344CB8AC3E}">
        <p14:creationId xmlns:p14="http://schemas.microsoft.com/office/powerpoint/2010/main" val="320108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5F32-BAC4-4595-8F05-DFDC8775ED7E}"/>
              </a:ext>
            </a:extLst>
          </p:cNvPr>
          <p:cNvSpPr>
            <a:spLocks noGrp="1"/>
          </p:cNvSpPr>
          <p:nvPr>
            <p:ph type="title"/>
          </p:nvPr>
        </p:nvSpPr>
        <p:spPr>
          <a:xfrm>
            <a:off x="623888" y="404813"/>
            <a:ext cx="10944225" cy="896086"/>
          </a:xfrm>
        </p:spPr>
        <p:txBody>
          <a:bodyPr>
            <a:noAutofit/>
          </a:bodyPr>
          <a:lstStyle/>
          <a:p>
            <a:r>
              <a:rPr lang="en-GB" sz="3200" dirty="0">
                <a:solidFill>
                  <a:schemeClr val="tx2"/>
                </a:solidFill>
                <a:latin typeface="Tahoma" panose="020B0604030504040204" pitchFamily="34" charset="0"/>
                <a:ea typeface="Tahoma" panose="020B0604030504040204" pitchFamily="34" charset="0"/>
                <a:cs typeface="Tahoma" panose="020B0604030504040204" pitchFamily="34" charset="0"/>
              </a:rPr>
              <a:t>Results: Individual changes to key screening, treatment or prevention parameters are not a realistic route to zero</a:t>
            </a:r>
          </a:p>
        </p:txBody>
      </p:sp>
      <p:sp>
        <p:nvSpPr>
          <p:cNvPr id="5" name="Text Placeholder 2">
            <a:extLst>
              <a:ext uri="{FF2B5EF4-FFF2-40B4-BE49-F238E27FC236}">
                <a16:creationId xmlns:a16="http://schemas.microsoft.com/office/drawing/2014/main" id="{8D19275B-5468-41CE-BBE5-8C82C1F45C7E}"/>
              </a:ext>
            </a:extLst>
          </p:cNvPr>
          <p:cNvSpPr>
            <a:spLocks noGrp="1"/>
          </p:cNvSpPr>
          <p:nvPr>
            <p:ph type="body" sz="quarter" idx="11"/>
          </p:nvPr>
        </p:nvSpPr>
        <p:spPr/>
        <p:txBody>
          <a:bodyPr>
            <a:normAutofit/>
          </a:bodyPr>
          <a:lstStyle/>
          <a:p>
            <a:pPr marL="0" indent="0">
              <a:buNone/>
            </a:pPr>
            <a:r>
              <a:rPr lang="en-US" sz="2400" dirty="0">
                <a:solidFill>
                  <a:schemeClr val="tx2"/>
                </a:solidFill>
                <a:latin typeface="Tahoma" panose="020B0604030504040204" pitchFamily="34" charset="0"/>
                <a:ea typeface="Tahoma" panose="020B0604030504040204" pitchFamily="34" charset="0"/>
                <a:cs typeface="Tahoma" panose="020B0604030504040204" pitchFamily="34" charset="0"/>
              </a:rPr>
              <a:t>Making individual changes to key screening, treatment or prevention parameters individually allows zero transmission to be reached by 2030 in some cases, however, unrealistic increases in these parameters are required</a:t>
            </a:r>
            <a:endParaRPr lang="en-GB" sz="24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Table 4">
            <a:extLst>
              <a:ext uri="{FF2B5EF4-FFF2-40B4-BE49-F238E27FC236}">
                <a16:creationId xmlns:a16="http://schemas.microsoft.com/office/drawing/2014/main" id="{B87A9FA9-CE3D-4D78-AEE5-2415D3335507}"/>
              </a:ext>
            </a:extLst>
          </p:cNvPr>
          <p:cNvGraphicFramePr>
            <a:graphicFrameLocks noGrp="1"/>
          </p:cNvGraphicFramePr>
          <p:nvPr>
            <p:extLst>
              <p:ext uri="{D42A27DB-BD31-4B8C-83A1-F6EECF244321}">
                <p14:modId xmlns:p14="http://schemas.microsoft.com/office/powerpoint/2010/main" val="3382608501"/>
              </p:ext>
            </p:extLst>
          </p:nvPr>
        </p:nvGraphicFramePr>
        <p:xfrm>
          <a:off x="623391" y="2753850"/>
          <a:ext cx="10944720" cy="3291840"/>
        </p:xfrm>
        <a:graphic>
          <a:graphicData uri="http://schemas.openxmlformats.org/drawingml/2006/table">
            <a:tbl>
              <a:tblPr firstRow="1" bandRow="1">
                <a:tableStyleId>{69CF1AB2-1976-4502-BF36-3FF5EA218861}</a:tableStyleId>
              </a:tblPr>
              <a:tblGrid>
                <a:gridCol w="4391670">
                  <a:extLst>
                    <a:ext uri="{9D8B030D-6E8A-4147-A177-3AD203B41FA5}">
                      <a16:colId xmlns:a16="http://schemas.microsoft.com/office/drawing/2014/main" val="1106196763"/>
                    </a:ext>
                  </a:extLst>
                </a:gridCol>
                <a:gridCol w="3601039">
                  <a:extLst>
                    <a:ext uri="{9D8B030D-6E8A-4147-A177-3AD203B41FA5}">
                      <a16:colId xmlns:a16="http://schemas.microsoft.com/office/drawing/2014/main" val="3014372326"/>
                    </a:ext>
                  </a:extLst>
                </a:gridCol>
                <a:gridCol w="2952011">
                  <a:extLst>
                    <a:ext uri="{9D8B030D-6E8A-4147-A177-3AD203B41FA5}">
                      <a16:colId xmlns:a16="http://schemas.microsoft.com/office/drawing/2014/main" val="1730437776"/>
                    </a:ext>
                  </a:extLst>
                </a:gridCol>
              </a:tblGrid>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Parameter</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Input value required (2020 value)</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Zero transmission year</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521967505"/>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Rate of </a:t>
                      </a:r>
                      <a:r>
                        <a:rPr lang="en-GB" sz="2400" dirty="0" err="1">
                          <a:solidFill>
                            <a:schemeClr val="tx2"/>
                          </a:solidFill>
                          <a:latin typeface="Tahoma" panose="020B0604030504040204" pitchFamily="34" charset="0"/>
                          <a:ea typeface="Tahoma" panose="020B0604030504040204" pitchFamily="34" charset="0"/>
                          <a:cs typeface="Tahoma" panose="020B0604030504040204" pitchFamily="34" charset="0"/>
                        </a:rPr>
                        <a:t>PrEP</a:t>
                      </a: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 uptake</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9.08% (0.08%)</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2030</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703958942"/>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Annual probability of having a HIV test</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96.85% (22.35%)</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2030</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243200150"/>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Probability of starting treatment within three months of HIV diagnosis</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100% (78%)</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2032</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365689109"/>
                  </a:ext>
                </a:extLst>
              </a:tr>
            </a:tbl>
          </a:graphicData>
        </a:graphic>
      </p:graphicFrame>
    </p:spTree>
    <p:extLst>
      <p:ext uri="{BB962C8B-B14F-4D97-AF65-F5344CB8AC3E}">
        <p14:creationId xmlns:p14="http://schemas.microsoft.com/office/powerpoint/2010/main" val="1277806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B931A-63C3-4E32-833C-1A1270926C4A}"/>
              </a:ext>
            </a:extLst>
          </p:cNvPr>
          <p:cNvSpPr>
            <a:spLocks noGrp="1"/>
          </p:cNvSpPr>
          <p:nvPr>
            <p:ph type="title"/>
          </p:nvPr>
        </p:nvSpPr>
        <p:spPr>
          <a:xfrm>
            <a:off x="623888" y="404813"/>
            <a:ext cx="10944225" cy="896086"/>
          </a:xfrm>
        </p:spPr>
        <p:txBody>
          <a:bodyPr>
            <a:normAutofit fontScale="90000"/>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Results: A combination approach to </a:t>
            </a:r>
            <a:r>
              <a:rPr lang="en-US" sz="3600" dirty="0">
                <a:solidFill>
                  <a:schemeClr val="tx2"/>
                </a:solidFill>
                <a:latin typeface="Tahoma" panose="020B0604030504040204" pitchFamily="34" charset="0"/>
                <a:ea typeface="Tahoma" panose="020B0604030504040204" pitchFamily="34" charset="0"/>
                <a:cs typeface="Tahoma" panose="020B0604030504040204" pitchFamily="34" charset="0"/>
              </a:rPr>
              <a:t>screening, treatment and prevention</a:t>
            </a:r>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 is needed to achieve zero by 2030 (1)</a:t>
            </a:r>
          </a:p>
        </p:txBody>
      </p:sp>
      <p:graphicFrame>
        <p:nvGraphicFramePr>
          <p:cNvPr id="9" name="Table 4">
            <a:extLst>
              <a:ext uri="{FF2B5EF4-FFF2-40B4-BE49-F238E27FC236}">
                <a16:creationId xmlns:a16="http://schemas.microsoft.com/office/drawing/2014/main" id="{B49DA0BE-DD34-482A-8EBA-4F98DB93E0F9}"/>
              </a:ext>
            </a:extLst>
          </p:cNvPr>
          <p:cNvGraphicFramePr>
            <a:graphicFrameLocks noGrp="1"/>
          </p:cNvGraphicFramePr>
          <p:nvPr>
            <p:extLst>
              <p:ext uri="{D42A27DB-BD31-4B8C-83A1-F6EECF244321}">
                <p14:modId xmlns:p14="http://schemas.microsoft.com/office/powerpoint/2010/main" val="1376789924"/>
              </p:ext>
            </p:extLst>
          </p:nvPr>
        </p:nvGraphicFramePr>
        <p:xfrm>
          <a:off x="623391" y="1584961"/>
          <a:ext cx="10944721" cy="4663440"/>
        </p:xfrm>
        <a:graphic>
          <a:graphicData uri="http://schemas.openxmlformats.org/drawingml/2006/table">
            <a:tbl>
              <a:tblPr firstRow="1" bandRow="1">
                <a:tableStyleId>{69CF1AB2-1976-4502-BF36-3FF5EA218861}</a:tableStyleId>
              </a:tblPr>
              <a:tblGrid>
                <a:gridCol w="6889772">
                  <a:extLst>
                    <a:ext uri="{9D8B030D-6E8A-4147-A177-3AD203B41FA5}">
                      <a16:colId xmlns:a16="http://schemas.microsoft.com/office/drawing/2014/main" val="1106196763"/>
                    </a:ext>
                  </a:extLst>
                </a:gridCol>
                <a:gridCol w="4054949">
                  <a:extLst>
                    <a:ext uri="{9D8B030D-6E8A-4147-A177-3AD203B41FA5}">
                      <a16:colId xmlns:a16="http://schemas.microsoft.com/office/drawing/2014/main" val="3014372326"/>
                    </a:ext>
                  </a:extLst>
                </a:gridCol>
              </a:tblGrid>
              <a:tr h="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Parameter</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Input value (2020 value)</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521967505"/>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Rate of </a:t>
                      </a:r>
                      <a:r>
                        <a:rPr lang="en-GB" sz="2400" dirty="0" err="1">
                          <a:solidFill>
                            <a:schemeClr val="tx2"/>
                          </a:solidFill>
                          <a:latin typeface="Tahoma" panose="020B0604030504040204" pitchFamily="34" charset="0"/>
                          <a:ea typeface="Tahoma" panose="020B0604030504040204" pitchFamily="34" charset="0"/>
                          <a:cs typeface="Tahoma" panose="020B0604030504040204" pitchFamily="34" charset="0"/>
                        </a:rPr>
                        <a:t>PrEP</a:t>
                      </a: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 uptake</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0.25% (0.08%)</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703958942"/>
                  </a:ext>
                </a:extLst>
              </a:tr>
              <a:tr h="370840">
                <a:tc>
                  <a:txBody>
                    <a:bodyPr/>
                    <a:lstStyle/>
                    <a:p>
                      <a:r>
                        <a:rPr lang="en-US" sz="2400" dirty="0">
                          <a:solidFill>
                            <a:schemeClr val="tx2"/>
                          </a:solidFill>
                          <a:latin typeface="Tahoma" panose="020B0604030504040204" pitchFamily="34" charset="0"/>
                          <a:ea typeface="Tahoma" panose="020B0604030504040204" pitchFamily="34" charset="0"/>
                          <a:cs typeface="Tahoma" panose="020B0604030504040204" pitchFamily="34" charset="0"/>
                        </a:rPr>
                        <a:t>Proportion of PLWH diagnosed within 3 months of infection</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40% (26%)</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59957811"/>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Annual probability of having a HIV test</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40% (22.35%)</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243200150"/>
                  </a:ext>
                </a:extLst>
              </a:tr>
              <a:tr h="370840">
                <a:tc>
                  <a:txBody>
                    <a:bodyPr/>
                    <a:lstStyle/>
                    <a:p>
                      <a:r>
                        <a:rPr lang="en-US" sz="2400" dirty="0">
                          <a:solidFill>
                            <a:schemeClr val="tx2"/>
                          </a:solidFill>
                          <a:latin typeface="Tahoma" panose="020B0604030504040204" pitchFamily="34" charset="0"/>
                          <a:ea typeface="Tahoma" panose="020B0604030504040204" pitchFamily="34" charset="0"/>
                          <a:cs typeface="Tahoma" panose="020B0604030504040204" pitchFamily="34" charset="0"/>
                        </a:rPr>
                        <a:t>Probability of starting treatment within 6 months of diagnosis</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98% (95.17%)</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7000836"/>
                  </a:ext>
                </a:extLst>
              </a:tr>
              <a:tr h="370840">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Probability of starting treatment within three months of HIV diagnosis</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90% (78%)</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365689109"/>
                  </a:ext>
                </a:extLst>
              </a:tr>
              <a:tr h="370840">
                <a:tc>
                  <a:txBody>
                    <a:bodyPr/>
                    <a:lstStyle/>
                    <a:p>
                      <a:r>
                        <a:rPr lang="en-US" sz="2400" dirty="0">
                          <a:solidFill>
                            <a:schemeClr val="tx2"/>
                          </a:solidFill>
                          <a:latin typeface="Tahoma" panose="020B0604030504040204" pitchFamily="34" charset="0"/>
                          <a:ea typeface="Tahoma" panose="020B0604030504040204" pitchFamily="34" charset="0"/>
                          <a:cs typeface="Tahoma" panose="020B0604030504040204" pitchFamily="34" charset="0"/>
                        </a:rPr>
                        <a:t>Proportion of patients on ART who are virologically suppressed</a:t>
                      </a:r>
                    </a:p>
                  </a:txBody>
                  <a:tcP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99% (97%)</a:t>
                      </a:r>
                    </a:p>
                  </a:txBody>
                  <a:tcPr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688424937"/>
                  </a:ext>
                </a:extLst>
              </a:tr>
            </a:tbl>
          </a:graphicData>
        </a:graphic>
      </p:graphicFrame>
    </p:spTree>
    <p:extLst>
      <p:ext uri="{BB962C8B-B14F-4D97-AF65-F5344CB8AC3E}">
        <p14:creationId xmlns:p14="http://schemas.microsoft.com/office/powerpoint/2010/main" val="259567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B931A-63C3-4E32-833C-1A1270926C4A}"/>
              </a:ext>
            </a:extLst>
          </p:cNvPr>
          <p:cNvSpPr>
            <a:spLocks noGrp="1"/>
          </p:cNvSpPr>
          <p:nvPr>
            <p:ph type="title"/>
          </p:nvPr>
        </p:nvSpPr>
        <p:spPr>
          <a:xfrm>
            <a:off x="623888" y="404813"/>
            <a:ext cx="10944225" cy="914940"/>
          </a:xfrm>
        </p:spPr>
        <p:txBody>
          <a:bodyPr>
            <a:normAutofit fontScale="90000"/>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Results: A combination approach to </a:t>
            </a:r>
            <a:r>
              <a:rPr lang="en-US" sz="3600" dirty="0">
                <a:solidFill>
                  <a:schemeClr val="tx2"/>
                </a:solidFill>
                <a:latin typeface="Tahoma" panose="020B0604030504040204" pitchFamily="34" charset="0"/>
                <a:ea typeface="Tahoma" panose="020B0604030504040204" pitchFamily="34" charset="0"/>
                <a:cs typeface="Tahoma" panose="020B0604030504040204" pitchFamily="34" charset="0"/>
              </a:rPr>
              <a:t>screening, treatment and prevention</a:t>
            </a:r>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 is needed to achieve zero by 2030 (2)</a:t>
            </a:r>
          </a:p>
        </p:txBody>
      </p:sp>
      <p:sp>
        <p:nvSpPr>
          <p:cNvPr id="5" name="Text Placeholder 2">
            <a:extLst>
              <a:ext uri="{FF2B5EF4-FFF2-40B4-BE49-F238E27FC236}">
                <a16:creationId xmlns:a16="http://schemas.microsoft.com/office/drawing/2014/main" id="{E9E83B6F-90BA-4482-A7AB-0C6272760A80}"/>
              </a:ext>
            </a:extLst>
          </p:cNvPr>
          <p:cNvSpPr>
            <a:spLocks noGrp="1"/>
          </p:cNvSpPr>
          <p:nvPr>
            <p:ph type="body" sz="quarter" idx="11"/>
          </p:nvPr>
        </p:nvSpPr>
        <p:spPr>
          <a:xfrm>
            <a:off x="623391" y="1484314"/>
            <a:ext cx="10944721" cy="1214962"/>
          </a:xfrm>
        </p:spPr>
        <p:txBody>
          <a:bodyPr>
            <a:normAutofit/>
          </a:bodyPr>
          <a:lstStyle/>
          <a:p>
            <a:pPr marL="0" indent="0">
              <a:buNone/>
            </a:pPr>
            <a:r>
              <a:rPr lang="en-US" sz="2400" dirty="0">
                <a:solidFill>
                  <a:schemeClr val="tx2"/>
                </a:solidFill>
                <a:latin typeface="Tahoma" panose="020B0604030504040204" pitchFamily="34" charset="0"/>
                <a:ea typeface="Tahoma" panose="020B0604030504040204" pitchFamily="34" charset="0"/>
                <a:cs typeface="Tahoma" panose="020B0604030504040204" pitchFamily="34" charset="0"/>
              </a:rPr>
              <a:t>Zero transmission can be reached in UK MSM by 2030 using a combination approach to screening, treatment and prevention, increasing all six key parameters to achievable levels</a:t>
            </a:r>
            <a:endParaRPr lang="en-GB" sz="24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descr="A screenshot of a computer&#10;&#10;Description automatically generated with medium confidence">
            <a:extLst>
              <a:ext uri="{FF2B5EF4-FFF2-40B4-BE49-F238E27FC236}">
                <a16:creationId xmlns:a16="http://schemas.microsoft.com/office/drawing/2014/main" id="{5AA77BC8-E075-4CEA-BAEC-4EB0BBC335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651" y="2652018"/>
            <a:ext cx="11520000" cy="4028156"/>
          </a:xfrm>
          <a:prstGeom prst="rect">
            <a:avLst/>
          </a:prstGeom>
        </p:spPr>
      </p:pic>
    </p:spTree>
    <p:extLst>
      <p:ext uri="{BB962C8B-B14F-4D97-AF65-F5344CB8AC3E}">
        <p14:creationId xmlns:p14="http://schemas.microsoft.com/office/powerpoint/2010/main" val="1418435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4F885-C184-42D2-AE09-5D15A7036D7B}"/>
              </a:ext>
            </a:extLst>
          </p:cNvPr>
          <p:cNvSpPr>
            <a:spLocks noGrp="1"/>
          </p:cNvSpPr>
          <p:nvPr>
            <p:ph type="title"/>
          </p:nvPr>
        </p:nvSpPr>
        <p:spPr/>
        <p:txBody>
          <a:bodyPr>
            <a:normAutofit/>
          </a:bodyPr>
          <a:lstStyle/>
          <a:p>
            <a:r>
              <a:rPr lang="en-GB" sz="3600" dirty="0">
                <a:solidFill>
                  <a:schemeClr val="tx2"/>
                </a:solidFill>
                <a:latin typeface="Tahoma" panose="020B0604030504040204" pitchFamily="34" charset="0"/>
                <a:ea typeface="Tahoma" panose="020B0604030504040204" pitchFamily="34" charset="0"/>
                <a:cs typeface="Tahoma" panose="020B0604030504040204" pitchFamily="34" charset="0"/>
              </a:rPr>
              <a:t>Conclusions</a:t>
            </a:r>
          </a:p>
        </p:txBody>
      </p:sp>
      <p:sp>
        <p:nvSpPr>
          <p:cNvPr id="3" name="Text Placeholder 2">
            <a:extLst>
              <a:ext uri="{FF2B5EF4-FFF2-40B4-BE49-F238E27FC236}">
                <a16:creationId xmlns:a16="http://schemas.microsoft.com/office/drawing/2014/main" id="{3C91D2B2-5493-45A8-B83F-5D6775A7D59C}"/>
              </a:ext>
            </a:extLst>
          </p:cNvPr>
          <p:cNvSpPr>
            <a:spLocks noGrp="1"/>
          </p:cNvSpPr>
          <p:nvPr>
            <p:ph type="body" sz="quarter" idx="11"/>
          </p:nvPr>
        </p:nvSpPr>
        <p:spPr/>
        <p:txBody>
          <a:bodyPr>
            <a:normAutofit/>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A combination approach, increasing HIV screening, treatment and prevention parameters, is the most feasible way for the UK to reach its goal of zero HIV transmission by 2030</a:t>
            </a:r>
          </a:p>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Study design and results align with other HIV modelling studies and with the independent UK HIV Commission targets and recommendations</a:t>
            </a:r>
          </a:p>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The impact of COVID-19 on HIV transmission in the UK was not taken into account as the impact is not yet known; policy changes aimed at reaching zero transmission will need to account for the impact of COVID-19</a:t>
            </a:r>
          </a:p>
        </p:txBody>
      </p:sp>
    </p:spTree>
    <p:extLst>
      <p:ext uri="{BB962C8B-B14F-4D97-AF65-F5344CB8AC3E}">
        <p14:creationId xmlns:p14="http://schemas.microsoft.com/office/powerpoint/2010/main" val="4085846114"/>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733</Words>
  <Application>Microsoft Office PowerPoint</Application>
  <PresentationFormat>Widescreen</PresentationFormat>
  <Paragraphs>72</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ITC Kabel Std Book</vt:lpstr>
      <vt:lpstr>Tahoma</vt:lpstr>
      <vt:lpstr>Office Theme</vt:lpstr>
      <vt:lpstr>Investigating Zero Transmission of HIV in the MSM Population: A UK Modelling Study</vt:lpstr>
      <vt:lpstr>Presenter disclosure information</vt:lpstr>
      <vt:lpstr>Targeting zero transmission</vt:lpstr>
      <vt:lpstr>Model methodology</vt:lpstr>
      <vt:lpstr>Results: Given the current trajectory of the HIV epidemic, zero transmission will not be reached in UK MSM by 2030</vt:lpstr>
      <vt:lpstr>Results: Individual changes to key screening, treatment or prevention parameters are not a realistic route to zero</vt:lpstr>
      <vt:lpstr>Results: A combination approach to screening, treatment and prevention is needed to achieve zero by 2030 (1)</vt:lpstr>
      <vt:lpstr>Results: A combination approach to screening, treatment and prevention is needed to achieve zero by 2030 (2)</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Zero Transmission of HIV in the MSM Population: a UK Modelling Study</dc:title>
  <dc:creator>Katherine Massey</dc:creator>
  <cp:lastModifiedBy>Kristin Baker</cp:lastModifiedBy>
  <cp:revision>52</cp:revision>
  <dcterms:created xsi:type="dcterms:W3CDTF">2021-09-27T07:53:49Z</dcterms:created>
  <dcterms:modified xsi:type="dcterms:W3CDTF">2021-10-15T16:17:47Z</dcterms:modified>
</cp:coreProperties>
</file>