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4"/>
  </p:sldMasterIdLst>
  <p:notesMasterIdLst>
    <p:notesMasterId r:id="rId24"/>
  </p:notesMasterIdLst>
  <p:handoutMasterIdLst>
    <p:handoutMasterId r:id="rId25"/>
  </p:handoutMasterIdLst>
  <p:sldIdLst>
    <p:sldId id="327" r:id="rId5"/>
    <p:sldId id="2145706888" r:id="rId6"/>
    <p:sldId id="2145706900" r:id="rId7"/>
    <p:sldId id="2145706901" r:id="rId8"/>
    <p:sldId id="2145706885" r:id="rId9"/>
    <p:sldId id="2145706903" r:id="rId10"/>
    <p:sldId id="2145706890" r:id="rId11"/>
    <p:sldId id="2145706893" r:id="rId12"/>
    <p:sldId id="2145706891" r:id="rId13"/>
    <p:sldId id="3560" r:id="rId14"/>
    <p:sldId id="2145706904" r:id="rId15"/>
    <p:sldId id="2145706898" r:id="rId16"/>
    <p:sldId id="2145706897" r:id="rId17"/>
    <p:sldId id="2145706892" r:id="rId18"/>
    <p:sldId id="2145706894" r:id="rId19"/>
    <p:sldId id="3564" r:id="rId20"/>
    <p:sldId id="3565" r:id="rId21"/>
    <p:sldId id="2145706883" r:id="rId22"/>
    <p:sldId id="2145706905" r:id="rId23"/>
  </p:sldIdLst>
  <p:sldSz cx="9144000" cy="5143500" type="screen16x9"/>
  <p:notesSz cx="6797675" cy="9925050"/>
  <p:custDataLst>
    <p:tags r:id="rId2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4" orient="horz" pos="4224">
          <p15:clr>
            <a:srgbClr val="A4A3A4"/>
          </p15:clr>
        </p15:guide>
        <p15:guide id="21" orient="horz" pos="713" userDrawn="1">
          <p15:clr>
            <a:srgbClr val="A4A3A4"/>
          </p15:clr>
        </p15:guide>
        <p15:guide id="28" pos="5738" userDrawn="1">
          <p15:clr>
            <a:srgbClr val="A4A3A4"/>
          </p15:clr>
        </p15:guide>
        <p15:guide id="29" orient="horz" pos="22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75" userDrawn="1">
          <p15:clr>
            <a:srgbClr val="A4A3A4"/>
          </p15:clr>
        </p15:guide>
        <p15:guide id="2" pos="2094" userDrawn="1">
          <p15:clr>
            <a:srgbClr val="A4A3A4"/>
          </p15:clr>
        </p15:guide>
        <p15:guide id="3" orient="horz" pos="3126" userDrawn="1">
          <p15:clr>
            <a:srgbClr val="A4A3A4"/>
          </p15:clr>
        </p15:guide>
        <p15:guide id="4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9" name="Ishveen Chopra" initials="IC [2]" lastIdx="4" clrIdx="28">
    <p:extLst>
      <p:ext uri="{19B8F6BF-5375-455C-9EA6-DF929625EA0E}">
        <p15:presenceInfo xmlns:p15="http://schemas.microsoft.com/office/powerpoint/2012/main" userId="Ishveen Chopra" providerId="None"/>
      </p:ext>
    </p:extLst>
  </p:cmAuthor>
  <p:cmAuthor id="1" name="David Thorpe" initials="DT" lastIdx="48" clrIdx="0">
    <p:extLst>
      <p:ext uri="{19B8F6BF-5375-455C-9EA6-DF929625EA0E}">
        <p15:presenceInfo xmlns:p15="http://schemas.microsoft.com/office/powerpoint/2012/main" userId="S-1-5-21-1901866898-1842235720-617630493-12369" providerId="AD"/>
      </p:ext>
    </p:extLst>
  </p:cmAuthor>
  <p:cmAuthor id="2" name="Emma McConnell" initials="EM" lastIdx="35" clrIdx="1">
    <p:extLst>
      <p:ext uri="{19B8F6BF-5375-455C-9EA6-DF929625EA0E}">
        <p15:presenceInfo xmlns:p15="http://schemas.microsoft.com/office/powerpoint/2012/main" userId="Emma McConnell" providerId="None"/>
      </p:ext>
    </p:extLst>
  </p:cmAuthor>
  <p:cmAuthor id="3" name="Connie Kim" initials="CK" lastIdx="97" clrIdx="2">
    <p:extLst>
      <p:ext uri="{19B8F6BF-5375-455C-9EA6-DF929625EA0E}">
        <p15:presenceInfo xmlns:p15="http://schemas.microsoft.com/office/powerpoint/2012/main" userId="S::connie.kim@gilead.com::00ad5e01-6dab-4eb1-b4fa-f378476de1f1" providerId="AD"/>
      </p:ext>
    </p:extLst>
  </p:cmAuthor>
  <p:cmAuthor id="4" name="Harout Tossonian" initials="HT" lastIdx="14" clrIdx="3">
    <p:extLst>
      <p:ext uri="{19B8F6BF-5375-455C-9EA6-DF929625EA0E}">
        <p15:presenceInfo xmlns:p15="http://schemas.microsoft.com/office/powerpoint/2012/main" userId="S::harout.tossonian@gilead.com::1d49685f-8038-4003-9e39-a7912d2b3af0" providerId="AD"/>
      </p:ext>
    </p:extLst>
  </p:cmAuthor>
  <p:cmAuthor id="5" name="Almudena Torres Cornejo" initials="AC" lastIdx="1" clrIdx="4">
    <p:extLst>
      <p:ext uri="{19B8F6BF-5375-455C-9EA6-DF929625EA0E}">
        <p15:presenceInfo xmlns:p15="http://schemas.microsoft.com/office/powerpoint/2012/main" userId="S::almudena.torrescornejo@gilead.com::14654cdc-edec-4bc5-8db5-64fd55bd2b50" providerId="AD"/>
      </p:ext>
    </p:extLst>
  </p:cmAuthor>
  <p:cmAuthor id="6" name="Hal Martin" initials="HM" lastIdx="2" clrIdx="5">
    <p:extLst>
      <p:ext uri="{19B8F6BF-5375-455C-9EA6-DF929625EA0E}">
        <p15:presenceInfo xmlns:p15="http://schemas.microsoft.com/office/powerpoint/2012/main" userId="S::hal.martin@gilead.com::cfe03137-f242-47ec-b43a-e17c42111893" providerId="AD"/>
      </p:ext>
    </p:extLst>
  </p:cmAuthor>
  <p:cmAuthor id="7" name="Fernando Bognar" initials="FB" lastIdx="9" clrIdx="6">
    <p:extLst>
      <p:ext uri="{19B8F6BF-5375-455C-9EA6-DF929625EA0E}">
        <p15:presenceInfo xmlns:p15="http://schemas.microsoft.com/office/powerpoint/2012/main" userId="S::fernando.bognar@gilead.com::2fa254ef-bff3-4547-bb8c-bbc45b07a3ec" providerId="AD"/>
      </p:ext>
    </p:extLst>
  </p:cmAuthor>
  <p:cmAuthor id="8" name="Peter Borg" initials="PB" lastIdx="12" clrIdx="7">
    <p:extLst>
      <p:ext uri="{19B8F6BF-5375-455C-9EA6-DF929625EA0E}">
        <p15:presenceInfo xmlns:p15="http://schemas.microsoft.com/office/powerpoint/2012/main" userId="S::Peter.Borg@gilead.com::21f0d358-b564-4dbd-8aaf-259c5a4ecc40" providerId="AD"/>
      </p:ext>
    </p:extLst>
  </p:cmAuthor>
  <p:cmAuthor id="9" name="Joel Gallant" initials="JG" lastIdx="10" clrIdx="8">
    <p:extLst>
      <p:ext uri="{19B8F6BF-5375-455C-9EA6-DF929625EA0E}">
        <p15:presenceInfo xmlns:p15="http://schemas.microsoft.com/office/powerpoint/2012/main" userId="S::joel.gallant@gilead.com::7e27f87a-bc32-4b70-989b-0e37c31dfdc7" providerId="AD"/>
      </p:ext>
    </p:extLst>
  </p:cmAuthor>
  <p:cmAuthor id="10" name="David Piontkowsky" initials="DP" lastIdx="2" clrIdx="9">
    <p:extLst>
      <p:ext uri="{19B8F6BF-5375-455C-9EA6-DF929625EA0E}">
        <p15:presenceInfo xmlns:p15="http://schemas.microsoft.com/office/powerpoint/2012/main" userId="S::david.piontkowsky@gilead.com::8036066d-b6ea-4eb1-97c2-adcd3d8ee6c0" providerId="AD"/>
      </p:ext>
    </p:extLst>
  </p:cmAuthor>
  <p:cmAuthor id="11" name="Editor" initials="A" lastIdx="33" clrIdx="10">
    <p:extLst>
      <p:ext uri="{19B8F6BF-5375-455C-9EA6-DF929625EA0E}">
        <p15:presenceInfo xmlns:p15="http://schemas.microsoft.com/office/powerpoint/2012/main" userId="Editor" providerId="None"/>
      </p:ext>
    </p:extLst>
  </p:cmAuthor>
  <p:cmAuthor id="12" name="Aspire Scientific" initials="AS" lastIdx="101" clrIdx="11">
    <p:extLst>
      <p:ext uri="{19B8F6BF-5375-455C-9EA6-DF929625EA0E}">
        <p15:presenceInfo xmlns:p15="http://schemas.microsoft.com/office/powerpoint/2012/main" userId="Aspire Scientific" providerId="None"/>
      </p:ext>
    </p:extLst>
  </p:cmAuthor>
  <p:cmAuthor id="13" name="Author" initials="Author" lastIdx="30" clrIdx="12">
    <p:extLst>
      <p:ext uri="{19B8F6BF-5375-455C-9EA6-DF929625EA0E}">
        <p15:presenceInfo xmlns:p15="http://schemas.microsoft.com/office/powerpoint/2012/main" userId="Author" providerId="None"/>
      </p:ext>
    </p:extLst>
  </p:cmAuthor>
  <p:cmAuthor id="14" name="Frank Mack" initials="FM" lastIdx="7" clrIdx="13">
    <p:extLst>
      <p:ext uri="{19B8F6BF-5375-455C-9EA6-DF929625EA0E}">
        <p15:presenceInfo xmlns:p15="http://schemas.microsoft.com/office/powerpoint/2012/main" userId="S::Frank.Mack@gilead.com::748d2e6b-6012-43dc-aa30-c954b43f0f6f" providerId="AD"/>
      </p:ext>
    </p:extLst>
  </p:cmAuthor>
  <p:cmAuthor id="15" name="David Thorpe" initials="DT [2]" lastIdx="42" clrIdx="14">
    <p:extLst>
      <p:ext uri="{19B8F6BF-5375-455C-9EA6-DF929625EA0E}">
        <p15:presenceInfo xmlns:p15="http://schemas.microsoft.com/office/powerpoint/2012/main" userId="S::David.Thorpe@gilead.com::0ea01918-afd9-4b81-9ef3-85ffb13bf0db" providerId="AD"/>
      </p:ext>
    </p:extLst>
  </p:cmAuthor>
  <p:cmAuthor id="16" name="Medical writer" initials="3" lastIdx="2" clrIdx="15"/>
  <p:cmAuthor id="17" name="Tim Ibbotson" initials="TI" lastIdx="17" clrIdx="16">
    <p:extLst>
      <p:ext uri="{19B8F6BF-5375-455C-9EA6-DF929625EA0E}">
        <p15:presenceInfo xmlns:p15="http://schemas.microsoft.com/office/powerpoint/2012/main" userId="Tim Ibbotson" providerId="None"/>
      </p:ext>
    </p:extLst>
  </p:cmAuthor>
  <p:cmAuthor id="18" name="Heather Davies" initials="HD" lastIdx="5" clrIdx="17">
    <p:extLst>
      <p:ext uri="{19B8F6BF-5375-455C-9EA6-DF929625EA0E}">
        <p15:presenceInfo xmlns:p15="http://schemas.microsoft.com/office/powerpoint/2012/main" userId="Heather Davies" providerId="None"/>
      </p:ext>
    </p:extLst>
  </p:cmAuthor>
  <p:cmAuthor id="19" name="Rachel Mason" initials="RM" lastIdx="40" clrIdx="18">
    <p:extLst>
      <p:ext uri="{19B8F6BF-5375-455C-9EA6-DF929625EA0E}">
        <p15:presenceInfo xmlns:p15="http://schemas.microsoft.com/office/powerpoint/2012/main" userId="Rachel Mason" providerId="None"/>
      </p:ext>
    </p:extLst>
  </p:cmAuthor>
  <p:cmAuthor id="20" name="Sandra Schreiber" initials="SS" lastIdx="1" clrIdx="19">
    <p:extLst>
      <p:ext uri="{19B8F6BF-5375-455C-9EA6-DF929625EA0E}">
        <p15:presenceInfo xmlns:p15="http://schemas.microsoft.com/office/powerpoint/2012/main" userId="S::sandra.schreiber@gilead.com::914c9f5f-1142-46c4-bdce-ce595500ce04" providerId="AD"/>
      </p:ext>
    </p:extLst>
  </p:cmAuthor>
  <p:cmAuthor id="21" name="Medical Writer" initials="MW" lastIdx="6" clrIdx="20">
    <p:extLst>
      <p:ext uri="{19B8F6BF-5375-455C-9EA6-DF929625EA0E}">
        <p15:presenceInfo xmlns:p15="http://schemas.microsoft.com/office/powerpoint/2012/main" userId="Medical Writer" providerId="None"/>
      </p:ext>
    </p:extLst>
  </p:cmAuthor>
  <p:cmAuthor id="22" name="Andrea Marongiu" initials="AM" lastIdx="1" clrIdx="21">
    <p:extLst>
      <p:ext uri="{19B8F6BF-5375-455C-9EA6-DF929625EA0E}">
        <p15:presenceInfo xmlns:p15="http://schemas.microsoft.com/office/powerpoint/2012/main" userId="S::andrea.marongiu@gilead.com::28cada63-b0d0-4e50-9241-ed64eb9d49f0" providerId="AD"/>
      </p:ext>
    </p:extLst>
  </p:cmAuthor>
  <p:cmAuthor id="23" name="Marvin Rock" initials="MR" lastIdx="13" clrIdx="22">
    <p:extLst>
      <p:ext uri="{19B8F6BF-5375-455C-9EA6-DF929625EA0E}">
        <p15:presenceInfo xmlns:p15="http://schemas.microsoft.com/office/powerpoint/2012/main" userId="S::marvin.rock@gilead.com::8c0d43c3-a1a3-44b0-a68b-38eefe3301e6" providerId="AD"/>
      </p:ext>
    </p:extLst>
  </p:cmAuthor>
  <p:cmAuthor id="24" name="Ishveen Chopra" initials="IC" lastIdx="56" clrIdx="23">
    <p:extLst>
      <p:ext uri="{19B8F6BF-5375-455C-9EA6-DF929625EA0E}">
        <p15:presenceInfo xmlns:p15="http://schemas.microsoft.com/office/powerpoint/2012/main" userId="S::ichopra@statinmed.com::cf8394ba-85f6-49c5-8a19-27c6ed569380" providerId="AD"/>
      </p:ext>
    </p:extLst>
  </p:cmAuthor>
  <p:cmAuthor id="25" name="Vasantha Pedarla" initials="VP" lastIdx="41" clrIdx="24">
    <p:extLst>
      <p:ext uri="{19B8F6BF-5375-455C-9EA6-DF929625EA0E}">
        <p15:presenceInfo xmlns:p15="http://schemas.microsoft.com/office/powerpoint/2012/main" userId="S::vpedarla@statinmed.com::98fa43c4-9d54-4f85-acf3-c5852b6e0625" providerId="AD"/>
      </p:ext>
    </p:extLst>
  </p:cmAuthor>
  <p:cmAuthor id="26" name="Joshua Cohen" initials="JC" lastIdx="3" clrIdx="25">
    <p:extLst>
      <p:ext uri="{19B8F6BF-5375-455C-9EA6-DF929625EA0E}">
        <p15:presenceInfo xmlns:p15="http://schemas.microsoft.com/office/powerpoint/2012/main" userId="c882463cdac95e8a" providerId="Windows Live"/>
      </p:ext>
    </p:extLst>
  </p:cmAuthor>
  <p:cmAuthor id="27" name="Darya Rose" initials="DR" lastIdx="12" clrIdx="26">
    <p:extLst>
      <p:ext uri="{19B8F6BF-5375-455C-9EA6-DF929625EA0E}">
        <p15:presenceInfo xmlns:p15="http://schemas.microsoft.com/office/powerpoint/2012/main" userId="S::darya.rose@gilead.com::b8e5a7a6-54d1-4f69-b357-962482c60641" providerId="AD"/>
      </p:ext>
    </p:extLst>
  </p:cmAuthor>
  <p:cmAuthor id="28" name="Dylan Mezzio" initials="DM" lastIdx="21" clrIdx="27">
    <p:extLst>
      <p:ext uri="{19B8F6BF-5375-455C-9EA6-DF929625EA0E}">
        <p15:presenceInfo xmlns:p15="http://schemas.microsoft.com/office/powerpoint/2012/main" userId="S::dylan.mezzio@gilead.com::473cb0c5-1f10-4bca-b367-289ad0dd22f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FFE1"/>
    <a:srgbClr val="CCFFCC"/>
    <a:srgbClr val="CCECFF"/>
    <a:srgbClr val="0A2AC8"/>
    <a:srgbClr val="400AC8"/>
    <a:srgbClr val="990000"/>
    <a:srgbClr val="717074"/>
    <a:srgbClr val="9C9C9C"/>
    <a:srgbClr val="CC0000"/>
    <a:srgbClr val="1717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5391B20-B2CE-4712-9861-DBDF9B096C28}" v="31" dt="2021-10-13T20:45:35.764"/>
  </p1510:revLst>
</p1510:revInfo>
</file>

<file path=ppt/tableStyles.xml><?xml version="1.0" encoding="utf-8"?>
<a:tblStyleLst xmlns:a="http://schemas.openxmlformats.org/drawingml/2006/main" def="{8EC20E35-A176-4012-BC5E-935CFFF8708E}"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09" autoAdjust="0"/>
    <p:restoredTop sz="93080" autoAdjust="0"/>
  </p:normalViewPr>
  <p:slideViewPr>
    <p:cSldViewPr snapToGrid="0">
      <p:cViewPr varScale="1">
        <p:scale>
          <a:sx n="77" d="100"/>
          <a:sy n="77" d="100"/>
        </p:scale>
        <p:origin x="1080" y="56"/>
      </p:cViewPr>
      <p:guideLst>
        <p:guide orient="horz" pos="4224"/>
        <p:guide orient="horz" pos="713"/>
        <p:guide pos="5738"/>
        <p:guide orient="horz" pos="22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184"/>
    </p:cViewPr>
  </p:sorter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075"/>
        <p:guide pos="2094"/>
        <p:guide orient="horz" pos="3126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gs" Target="tags/tag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32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4119050967962147E-2"/>
          <c:y val="7.5180363761062532E-2"/>
          <c:w val="0.92395131834393318"/>
          <c:h val="0.39870665664279409"/>
        </c:manualLayout>
      </c:layout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1636325151"/>
        <c:axId val="1636321823"/>
      </c:barChart>
      <c:catAx>
        <c:axId val="1636325151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low"/>
        <c:crossAx val="1636321823"/>
        <c:crosses val="autoZero"/>
        <c:auto val="1"/>
        <c:lblAlgn val="ctr"/>
        <c:lblOffset val="0"/>
        <c:noMultiLvlLbl val="0"/>
      </c:catAx>
      <c:valAx>
        <c:axId val="1636321823"/>
        <c:scaling>
          <c:orientation val="minMax"/>
          <c:max val="100"/>
        </c:scaling>
        <c:delete val="1"/>
        <c:axPos val="l"/>
        <c:numFmt formatCode="0" sourceLinked="0"/>
        <c:majorTickMark val="out"/>
        <c:minorTickMark val="none"/>
        <c:tickLblPos val="nextTo"/>
        <c:crossAx val="1636325151"/>
        <c:crosses val="autoZero"/>
        <c:crossBetween val="between"/>
        <c:majorUnit val="20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4119050967962147E-2"/>
          <c:y val="7.5180363761062532E-2"/>
          <c:w val="0.92395131834393318"/>
          <c:h val="0.39870665664279409"/>
        </c:manualLayout>
      </c:layout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1636325151"/>
        <c:axId val="1636321823"/>
      </c:barChart>
      <c:catAx>
        <c:axId val="1636325151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low"/>
        <c:crossAx val="1636321823"/>
        <c:crosses val="autoZero"/>
        <c:auto val="1"/>
        <c:lblAlgn val="ctr"/>
        <c:lblOffset val="0"/>
        <c:noMultiLvlLbl val="0"/>
      </c:catAx>
      <c:valAx>
        <c:axId val="1636321823"/>
        <c:scaling>
          <c:orientation val="minMax"/>
          <c:max val="100"/>
        </c:scaling>
        <c:delete val="1"/>
        <c:axPos val="l"/>
        <c:numFmt formatCode="0" sourceLinked="0"/>
        <c:majorTickMark val="out"/>
        <c:minorTickMark val="none"/>
        <c:tickLblPos val="nextTo"/>
        <c:crossAx val="1636325151"/>
        <c:crosses val="autoZero"/>
        <c:crossBetween val="between"/>
        <c:majorUnit val="20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253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253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B004553-04C5-4BB3-AD4E-8B2EF3CDDAF9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7075"/>
            <a:ext cx="2945659" cy="49625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7075"/>
            <a:ext cx="2945659" cy="49625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E6A881F-0910-47D3-BD01-4F68834EC3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66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253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253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CB6F0DB-E055-41D0-9102-627A646E4242}" type="datetimeFigureOut">
              <a:rPr lang="en-US" smtClean="0"/>
              <a:t>10/14/2021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30225" y="660400"/>
            <a:ext cx="5737225" cy="3227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453179" y="4135438"/>
            <a:ext cx="5891318" cy="529336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7075"/>
            <a:ext cx="2945659" cy="49625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7075"/>
            <a:ext cx="2945659" cy="49625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F4FBC3A-A12C-40F9-BB8D-BC30C7901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909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530225" y="660400"/>
            <a:ext cx="5737225" cy="32273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4FBC3A-A12C-40F9-BB8D-BC30C790139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7305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4FBC3A-A12C-40F9-BB8D-BC30C790139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318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 flipH="1">
            <a:off x="0" y="3371850"/>
            <a:ext cx="9144000" cy="177165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flipH="1">
            <a:off x="1295400" y="3143250"/>
            <a:ext cx="7848600" cy="2286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 flipH="1">
            <a:off x="0" y="3143250"/>
            <a:ext cx="1262063" cy="228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86770" y="1485900"/>
            <a:ext cx="6561831" cy="1428750"/>
          </a:xfrm>
        </p:spPr>
        <p:txBody>
          <a:bodyPr/>
          <a:lstStyle>
            <a:lvl1pPr>
              <a:defRPr sz="3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1114" y="3543300"/>
            <a:ext cx="6567487" cy="742950"/>
          </a:xfrm>
        </p:spPr>
        <p:txBody>
          <a:bodyPr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6"/>
          <p:cNvSpPr/>
          <p:nvPr userDrawn="1"/>
        </p:nvSpPr>
        <p:spPr>
          <a:xfrm flipH="1">
            <a:off x="0" y="3371850"/>
            <a:ext cx="9144000" cy="177165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flipH="1">
            <a:off x="1295400" y="3143250"/>
            <a:ext cx="7848600" cy="2286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flipH="1">
            <a:off x="0" y="3143250"/>
            <a:ext cx="1262063" cy="228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309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3931920" cy="16573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09C8D-91FC-45C5-86C9-2A26271D909A}" type="datetime1">
              <a:rPr lang="en-US" smtClean="0"/>
              <a:t>10/14/2021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Author’s Last Name, Conference Name, Year, Presentation #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4880" y="1143000"/>
            <a:ext cx="3931920" cy="16573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3"/>
          </p:nvPr>
        </p:nvSpPr>
        <p:spPr>
          <a:xfrm>
            <a:off x="457200" y="2971800"/>
            <a:ext cx="3931920" cy="16573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4"/>
          </p:nvPr>
        </p:nvSpPr>
        <p:spPr>
          <a:xfrm>
            <a:off x="4754880" y="2971800"/>
            <a:ext cx="3931920" cy="16573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20640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0"/>
            <a:ext cx="3931920" cy="457200"/>
          </a:xfrm>
        </p:spPr>
        <p:txBody>
          <a:bodyPr anchor="ctr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18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57350"/>
            <a:ext cx="3931920" cy="29718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143000"/>
            <a:ext cx="3931920" cy="457200"/>
          </a:xfrm>
        </p:spPr>
        <p:txBody>
          <a:bodyPr anchor="ctr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18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1657350"/>
            <a:ext cx="3931920" cy="29718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AFCFA-9C97-469C-A9CB-283115696878}" type="datetime1">
              <a:rPr lang="en-US" smtClean="0"/>
              <a:t>10/14/2021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Author’s Last Name, Conference Name, Year, Presentation #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7068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07D3B-C816-4ACE-94AA-9F10B7399CCE}" type="datetime1">
              <a:rPr lang="en-US" smtClean="0"/>
              <a:t>10/14/2021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Author’s Last Name, Conference Name, Year, Presentation #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1362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1028700"/>
            <a:ext cx="8229600" cy="22860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1800">
                <a:solidFill>
                  <a:schemeClr val="tx1"/>
                </a:solidFill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2pPr>
            <a:lvl3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3pPr>
            <a:lvl4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4pPr>
            <a:lvl5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5pPr>
            <a:lvl6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6pPr>
            <a:lvl7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7pPr>
            <a:lvl8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8pPr>
            <a:lvl9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/>
              <a:t>Click to add subtitle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6501E1B-A171-4714-860B-B94B5997AAC5}" type="datetime1">
              <a:rPr lang="en-US" smtClean="0"/>
              <a:t>10/14/2021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Author’s Last Name, Conference Name, Year, Presentation #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2013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37AC4-C3A8-4E10-B6D5-A9E2D031AF00}" type="datetime1">
              <a:rPr lang="en-US" smtClean="0"/>
              <a:t>10/14/2021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Author’s Last Name, Conference Name, Year, Presentation #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6067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5943600" cy="34861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53200" y="1143000"/>
            <a:ext cx="2133600" cy="3486150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1600">
                <a:solidFill>
                  <a:schemeClr val="tx1"/>
                </a:solidFill>
              </a:defRPr>
            </a:lvl1pPr>
            <a:lvl2pPr marL="0" indent="0">
              <a:buNone/>
              <a:defRPr sz="1800">
                <a:solidFill>
                  <a:schemeClr val="accent4"/>
                </a:solidFill>
              </a:defRPr>
            </a:lvl2pPr>
            <a:lvl3pPr marL="0" indent="0">
              <a:buNone/>
              <a:defRPr sz="1800">
                <a:solidFill>
                  <a:schemeClr val="accent4"/>
                </a:solidFill>
              </a:defRPr>
            </a:lvl3pPr>
            <a:lvl4pPr marL="0" indent="0">
              <a:buNone/>
              <a:defRPr sz="1800">
                <a:solidFill>
                  <a:schemeClr val="accent4"/>
                </a:solidFill>
              </a:defRPr>
            </a:lvl4pPr>
            <a:lvl5pPr marL="0" indent="0">
              <a:buNone/>
              <a:defRPr sz="1800">
                <a:solidFill>
                  <a:schemeClr val="accent4"/>
                </a:solidFill>
              </a:defRPr>
            </a:lvl5pPr>
            <a:lvl6pPr marL="0" indent="0">
              <a:buNone/>
              <a:defRPr sz="1800">
                <a:solidFill>
                  <a:schemeClr val="accent4"/>
                </a:solidFill>
              </a:defRPr>
            </a:lvl6pPr>
            <a:lvl7pPr marL="0" indent="0">
              <a:buNone/>
              <a:defRPr sz="1800">
                <a:solidFill>
                  <a:schemeClr val="accent4"/>
                </a:solidFill>
              </a:defRPr>
            </a:lvl7pPr>
            <a:lvl8pPr marL="0" indent="0">
              <a:buNone/>
              <a:defRPr sz="1800">
                <a:solidFill>
                  <a:schemeClr val="accent4"/>
                </a:solidFill>
              </a:defRPr>
            </a:lvl8pPr>
            <a:lvl9pPr marL="0" indent="0">
              <a:buNone/>
              <a:defRPr sz="1800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DFA1C-C75D-4A52-96E7-2EA3B1B20616}" type="datetime1">
              <a:rPr lang="en-US" smtClean="0"/>
              <a:t>10/14/2021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Author’s Last Name, Conference Name, Year, Presentation #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5416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143000"/>
            <a:ext cx="5943600" cy="3489385"/>
          </a:xfrm>
        </p:spPr>
        <p:txBody>
          <a:bodyPr tIns="365760"/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53200" y="1143000"/>
            <a:ext cx="2133600" cy="348615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1800">
                <a:solidFill>
                  <a:schemeClr val="tx1"/>
                </a:solidFill>
              </a:defRPr>
            </a:lvl1pPr>
            <a:lvl2pPr marL="0" indent="0">
              <a:buNone/>
              <a:defRPr sz="1800">
                <a:solidFill>
                  <a:schemeClr val="accent4"/>
                </a:solidFill>
              </a:defRPr>
            </a:lvl2pPr>
            <a:lvl3pPr marL="0" indent="0">
              <a:buNone/>
              <a:defRPr sz="1800">
                <a:solidFill>
                  <a:schemeClr val="accent4"/>
                </a:solidFill>
              </a:defRPr>
            </a:lvl3pPr>
            <a:lvl4pPr marL="0" indent="0">
              <a:buNone/>
              <a:defRPr sz="1800">
                <a:solidFill>
                  <a:schemeClr val="accent4"/>
                </a:solidFill>
              </a:defRPr>
            </a:lvl4pPr>
            <a:lvl5pPr marL="0" indent="0">
              <a:buNone/>
              <a:defRPr sz="1800">
                <a:solidFill>
                  <a:schemeClr val="accent4"/>
                </a:solidFill>
              </a:defRPr>
            </a:lvl5pPr>
            <a:lvl6pPr marL="0" indent="0">
              <a:buNone/>
              <a:defRPr sz="1800">
                <a:solidFill>
                  <a:schemeClr val="accent4"/>
                </a:solidFill>
              </a:defRPr>
            </a:lvl6pPr>
            <a:lvl7pPr marL="0" indent="0">
              <a:buNone/>
              <a:defRPr sz="1800">
                <a:solidFill>
                  <a:schemeClr val="accent4"/>
                </a:solidFill>
              </a:defRPr>
            </a:lvl7pPr>
            <a:lvl8pPr marL="0" indent="0">
              <a:buNone/>
              <a:defRPr sz="1800">
                <a:solidFill>
                  <a:schemeClr val="accent4"/>
                </a:solidFill>
              </a:defRPr>
            </a:lvl8pPr>
            <a:lvl9pPr marL="0" indent="0">
              <a:buNone/>
              <a:defRPr sz="1800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DD3AD-5413-4C6F-B130-2E9F9D0DF868}" type="datetime1">
              <a:rPr lang="en-US" smtClean="0"/>
              <a:t>10/14/2021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Author’s Last Name, Conference Name, Year, Presentation #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3996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Topics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4500"/>
            <a:ext cx="3959352" cy="2914650"/>
          </a:xfrm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182880" tIns="182880" rIns="182880" bIns="9144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41CD4-9E19-48E1-BBAB-C1EA50DC3DE6}" type="datetime1">
              <a:rPr lang="en-US" smtClean="0"/>
              <a:t>10/14/2021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Author’s Last Name, Conference Name, Year, Presentation #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457200" y="1143000"/>
            <a:ext cx="3959352" cy="571500"/>
          </a:xfrm>
          <a:solidFill>
            <a:schemeClr val="bg1">
              <a:lumMod val="50000"/>
            </a:schemeClr>
          </a:solidFill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91440" tIns="91440" rIns="91440" bIns="91440" anchor="ctr"/>
          <a:lstStyle>
            <a:lvl1pPr marL="0" indent="0" algn="ctr">
              <a:spcBef>
                <a:spcPts val="0"/>
              </a:spcBef>
              <a:buNone/>
              <a:defRPr sz="1800" b="1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  <a:lvl6pPr marL="0" indent="0">
              <a:spcBef>
                <a:spcPts val="0"/>
              </a:spcBef>
              <a:buNone/>
              <a:defRPr sz="1800"/>
            </a:lvl6pPr>
            <a:lvl7pPr marL="0" indent="0">
              <a:spcBef>
                <a:spcPts val="0"/>
              </a:spcBef>
              <a:buNone/>
              <a:defRPr sz="1800"/>
            </a:lvl7pPr>
            <a:lvl8pPr marL="0" indent="0">
              <a:spcBef>
                <a:spcPts val="0"/>
              </a:spcBef>
              <a:buNone/>
              <a:defRPr sz="1800"/>
            </a:lvl8pPr>
            <a:lvl9pPr marL="0" indent="0">
              <a:spcBef>
                <a:spcPts val="0"/>
              </a:spcBef>
              <a:buNone/>
              <a:defRPr sz="1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sz="half" idx="15"/>
          </p:nvPr>
        </p:nvSpPr>
        <p:spPr>
          <a:xfrm>
            <a:off x="4727448" y="1714500"/>
            <a:ext cx="3959352" cy="2914650"/>
          </a:xfrm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182880" tIns="182880" rIns="182880" bIns="9144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4727448" y="1143000"/>
            <a:ext cx="3959352" cy="571500"/>
          </a:xfrm>
          <a:solidFill>
            <a:schemeClr val="bg1">
              <a:lumMod val="50000"/>
            </a:schemeClr>
          </a:solidFill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91440" tIns="91440" rIns="91440" bIns="91440" anchor="ctr"/>
          <a:lstStyle>
            <a:lvl1pPr marL="0" indent="0" algn="ctr">
              <a:spcBef>
                <a:spcPts val="0"/>
              </a:spcBef>
              <a:buNone/>
              <a:defRPr sz="1800" b="1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  <a:lvl6pPr marL="0" indent="0">
              <a:spcBef>
                <a:spcPts val="0"/>
              </a:spcBef>
              <a:buNone/>
              <a:defRPr sz="1800"/>
            </a:lvl6pPr>
            <a:lvl7pPr marL="0" indent="0">
              <a:spcBef>
                <a:spcPts val="0"/>
              </a:spcBef>
              <a:buNone/>
              <a:defRPr sz="1800"/>
            </a:lvl7pPr>
            <a:lvl8pPr marL="0" indent="0">
              <a:spcBef>
                <a:spcPts val="0"/>
              </a:spcBef>
              <a:buNone/>
              <a:defRPr sz="1800"/>
            </a:lvl8pPr>
            <a:lvl9pPr marL="0" indent="0">
              <a:spcBef>
                <a:spcPts val="0"/>
              </a:spcBef>
              <a:buNone/>
              <a:defRPr sz="18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89729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Topics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4500"/>
            <a:ext cx="2606040" cy="2914650"/>
          </a:xfrm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182880" tIns="182880" rIns="182880" bIns="9144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E2D14-2EC8-445A-B2C8-222B25BCD2DC}" type="datetime1">
              <a:rPr lang="en-US" smtClean="0"/>
              <a:t>10/14/2021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Author’s Last Name, Conference Name, Year, Presentation #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457200" y="1143000"/>
            <a:ext cx="2606040" cy="571500"/>
          </a:xfrm>
          <a:solidFill>
            <a:schemeClr val="bg1">
              <a:lumMod val="50000"/>
            </a:schemeClr>
          </a:solidFill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91440" tIns="91440" rIns="91440" bIns="91440" anchor="ctr"/>
          <a:lstStyle>
            <a:lvl1pPr marL="0" indent="0" algn="ctr">
              <a:spcBef>
                <a:spcPts val="0"/>
              </a:spcBef>
              <a:buNone/>
              <a:defRPr sz="1800" b="1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  <a:lvl6pPr marL="0" indent="0">
              <a:spcBef>
                <a:spcPts val="0"/>
              </a:spcBef>
              <a:buNone/>
              <a:defRPr sz="1800"/>
            </a:lvl6pPr>
            <a:lvl7pPr marL="0" indent="0">
              <a:spcBef>
                <a:spcPts val="0"/>
              </a:spcBef>
              <a:buNone/>
              <a:defRPr sz="1800"/>
            </a:lvl7pPr>
            <a:lvl8pPr marL="0" indent="0">
              <a:spcBef>
                <a:spcPts val="0"/>
              </a:spcBef>
              <a:buNone/>
              <a:defRPr sz="1800"/>
            </a:lvl8pPr>
            <a:lvl9pPr marL="0" indent="0">
              <a:spcBef>
                <a:spcPts val="0"/>
              </a:spcBef>
              <a:buNone/>
              <a:defRPr sz="1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sz="half" idx="15"/>
          </p:nvPr>
        </p:nvSpPr>
        <p:spPr>
          <a:xfrm>
            <a:off x="3268980" y="1714500"/>
            <a:ext cx="2606040" cy="2914650"/>
          </a:xfrm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182880" tIns="182880" rIns="182880" bIns="9144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3268980" y="1143000"/>
            <a:ext cx="2606040" cy="571500"/>
          </a:xfrm>
          <a:solidFill>
            <a:schemeClr val="bg1">
              <a:lumMod val="50000"/>
            </a:schemeClr>
          </a:solidFill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91440" tIns="91440" rIns="91440" bIns="91440" anchor="ctr"/>
          <a:lstStyle>
            <a:lvl1pPr marL="0" indent="0" algn="ctr">
              <a:spcBef>
                <a:spcPts val="0"/>
              </a:spcBef>
              <a:buNone/>
              <a:defRPr sz="1800" b="1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  <a:lvl6pPr marL="0" indent="0">
              <a:spcBef>
                <a:spcPts val="0"/>
              </a:spcBef>
              <a:buNone/>
              <a:defRPr sz="1800"/>
            </a:lvl6pPr>
            <a:lvl7pPr marL="0" indent="0">
              <a:spcBef>
                <a:spcPts val="0"/>
              </a:spcBef>
              <a:buNone/>
              <a:defRPr sz="1800"/>
            </a:lvl7pPr>
            <a:lvl8pPr marL="0" indent="0">
              <a:spcBef>
                <a:spcPts val="0"/>
              </a:spcBef>
              <a:buNone/>
              <a:defRPr sz="1800"/>
            </a:lvl8pPr>
            <a:lvl9pPr marL="0" indent="0">
              <a:spcBef>
                <a:spcPts val="0"/>
              </a:spcBef>
              <a:buNone/>
              <a:defRPr sz="1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sz="half" idx="17"/>
          </p:nvPr>
        </p:nvSpPr>
        <p:spPr>
          <a:xfrm>
            <a:off x="6080760" y="1714500"/>
            <a:ext cx="2606040" cy="2914650"/>
          </a:xfrm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182880" tIns="182880" rIns="182880" bIns="9144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6080760" y="1143000"/>
            <a:ext cx="2606040" cy="571500"/>
          </a:xfrm>
          <a:solidFill>
            <a:schemeClr val="bg1">
              <a:lumMod val="50000"/>
            </a:schemeClr>
          </a:solidFill>
          <a:ln w="19050">
            <a:solidFill>
              <a:schemeClr val="bg1">
                <a:lumMod val="50000"/>
              </a:schemeClr>
            </a:solidFill>
            <a:miter lim="800000"/>
          </a:ln>
        </p:spPr>
        <p:txBody>
          <a:bodyPr lIns="91440" tIns="91440" rIns="91440" bIns="91440" anchor="ctr"/>
          <a:lstStyle>
            <a:lvl1pPr marL="0" indent="0" algn="ctr">
              <a:spcBef>
                <a:spcPts val="0"/>
              </a:spcBef>
              <a:buNone/>
              <a:defRPr sz="1800" b="1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  <a:lvl6pPr marL="0" indent="0">
              <a:spcBef>
                <a:spcPts val="0"/>
              </a:spcBef>
              <a:buNone/>
              <a:defRPr sz="1800"/>
            </a:lvl6pPr>
            <a:lvl7pPr marL="0" indent="0">
              <a:spcBef>
                <a:spcPts val="0"/>
              </a:spcBef>
              <a:buNone/>
              <a:defRPr sz="1800"/>
            </a:lvl7pPr>
            <a:lvl8pPr marL="0" indent="0">
              <a:spcBef>
                <a:spcPts val="0"/>
              </a:spcBef>
              <a:buNone/>
              <a:defRPr sz="1800"/>
            </a:lvl8pPr>
            <a:lvl9pPr marL="0" indent="0">
              <a:spcBef>
                <a:spcPts val="0"/>
              </a:spcBef>
              <a:buNone/>
              <a:defRPr sz="18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48107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80CB4-532B-4D43-A0DB-EF13B600012C}" type="datetime1">
              <a:rPr lang="en-US" smtClean="0"/>
              <a:t>10/14/2021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Author’s Last Name, Conference Name, Year, Presentation #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092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9827"/>
            <a:ext cx="8229600" cy="50742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644938" y="4902994"/>
            <a:ext cx="609600" cy="126206"/>
          </a:xfrm>
        </p:spPr>
        <p:txBody>
          <a:bodyPr/>
          <a:lstStyle/>
          <a:p>
            <a:fld id="{FE928071-00C3-4462-9C9F-834819BF6FE1}" type="datetime1">
              <a:rPr lang="en-US" smtClean="0"/>
              <a:t>10/14/2021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4902994"/>
            <a:ext cx="3048000" cy="123444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Author’s Last Name, Conference Name, Year, Presentation #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439150" y="4902994"/>
            <a:ext cx="247650" cy="126206"/>
          </a:xfrm>
        </p:spPr>
        <p:txBody>
          <a:bodyPr/>
          <a:lstStyle/>
          <a:p>
            <a:fld id="{94BD5F9E-BC76-487B-A2BC-019AD28A14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985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7889137" y="0"/>
            <a:ext cx="77359" cy="4629150"/>
            <a:chOff x="7889136" y="0"/>
            <a:chExt cx="77359" cy="6172200"/>
          </a:xfrm>
        </p:grpSpPr>
        <p:sp>
          <p:nvSpPr>
            <p:cNvPr id="11" name="Rectangle 10"/>
            <p:cNvSpPr/>
            <p:nvPr/>
          </p:nvSpPr>
          <p:spPr>
            <a:xfrm rot="5400000">
              <a:off x="4835040" y="3054097"/>
              <a:ext cx="6172199" cy="64007"/>
            </a:xfrm>
            <a:prstGeom prst="rect">
              <a:avLst/>
            </a:prstGeom>
            <a:solidFill>
              <a:srgbClr val="9695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 rot="5400000">
              <a:off x="7692545" y="196597"/>
              <a:ext cx="457200" cy="64007"/>
            </a:xfrm>
            <a:prstGeom prst="rect">
              <a:avLst/>
            </a:prstGeom>
            <a:solidFill>
              <a:srgbClr val="C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Connector 12"/>
            <p:cNvCxnSpPr/>
            <p:nvPr/>
          </p:nvCxnSpPr>
          <p:spPr>
            <a:xfrm rot="5400000">
              <a:off x="7927818" y="418523"/>
              <a:ext cx="0" cy="77354"/>
            </a:xfrm>
            <a:prstGeom prst="line">
              <a:avLst/>
            </a:prstGeom>
            <a:ln w="28575">
              <a:solidFill>
                <a:schemeClr val="bg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" name="Group 13"/>
            <p:cNvGrpSpPr/>
            <p:nvPr/>
          </p:nvGrpSpPr>
          <p:grpSpPr>
            <a:xfrm rot="5400000">
              <a:off x="7699218" y="189923"/>
              <a:ext cx="457200" cy="77354"/>
              <a:chOff x="0" y="139700"/>
              <a:chExt cx="457200" cy="77354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0" y="153047"/>
                <a:ext cx="457200" cy="64007"/>
              </a:xfrm>
              <a:prstGeom prst="rect">
                <a:avLst/>
              </a:prstGeom>
              <a:solidFill>
                <a:srgbClr val="CC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457200" y="139700"/>
                <a:ext cx="0" cy="77354"/>
              </a:xfrm>
              <a:prstGeom prst="line">
                <a:avLst/>
              </a:prstGeom>
              <a:ln w="28575">
                <a:solidFill>
                  <a:schemeClr val="bg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01000" y="342901"/>
            <a:ext cx="685800" cy="428624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42901"/>
            <a:ext cx="7162800" cy="4286249"/>
          </a:xfrm>
        </p:spPr>
        <p:txBody>
          <a:bodyPr vert="eaVert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B4E85-30ED-4AC1-BD26-35C79431CE2B}" type="datetime1">
              <a:rPr lang="en-US" smtClean="0"/>
              <a:t>10/14/2021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Author’s Last Name, Conference Name, Year, Presentation #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1019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tudy Name, 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457200" y="115909"/>
            <a:ext cx="8229600" cy="226991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  <a:lvl6pPr marL="0" indent="0">
              <a:spcBef>
                <a:spcPts val="0"/>
              </a:spcBef>
              <a:buNone/>
              <a:defRPr sz="1800"/>
            </a:lvl6pPr>
            <a:lvl7pPr marL="0" indent="0">
              <a:spcBef>
                <a:spcPts val="0"/>
              </a:spcBef>
              <a:buNone/>
              <a:defRPr sz="1800"/>
            </a:lvl7pPr>
            <a:lvl8pPr marL="0" indent="0">
              <a:spcBef>
                <a:spcPts val="0"/>
              </a:spcBef>
              <a:buNone/>
              <a:defRPr sz="1800"/>
            </a:lvl8pPr>
            <a:lvl9pPr marL="0" indent="0">
              <a:spcBef>
                <a:spcPts val="0"/>
              </a:spcBef>
              <a:buNone/>
              <a:defRPr sz="1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3143250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1028700"/>
            <a:ext cx="8229600" cy="22860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1800">
                <a:solidFill>
                  <a:schemeClr val="tx1"/>
                </a:solidFill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2pPr>
            <a:lvl3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3pPr>
            <a:lvl4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4pPr>
            <a:lvl5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5pPr>
            <a:lvl6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6pPr>
            <a:lvl7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7pPr>
            <a:lvl8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8pPr>
            <a:lvl9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/>
              <a:t>Click to add subtitle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5E8E55-0D25-4451-A5A4-7FE7106242D1}" type="datetime1">
              <a:rPr lang="en-US" smtClean="0"/>
              <a:t>10/14/2021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Author’s Last Name, Conference Name, Year, Presentation #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1379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8460B3-6ACD-194D-9D44-C086FB4701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3137" y="273844"/>
            <a:ext cx="8229600" cy="740264"/>
          </a:xfrm>
        </p:spPr>
        <p:txBody>
          <a:bodyPr/>
          <a:lstStyle>
            <a:lvl1pPr algn="l">
              <a:lnSpc>
                <a:spcPct val="80000"/>
              </a:lnSpc>
              <a:defRPr b="1" i="0">
                <a:solidFill>
                  <a:schemeClr val="accent1"/>
                </a:solidFill>
                <a:latin typeface="Trebuchet MS" panose="020B070302020209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6BAE6AD-B7D4-B04A-86FE-7779FC9A23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24238" y="4806613"/>
            <a:ext cx="154944" cy="206592"/>
          </a:xfrm>
          <a:prstGeom prst="rect">
            <a:avLst/>
          </a:prstGeom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CD8113E-1FCA-604A-96E5-3BF77C5AC38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33137" y="1457008"/>
            <a:ext cx="8229600" cy="3172143"/>
          </a:xfrm>
        </p:spPr>
        <p:txBody>
          <a:bodyPr/>
          <a:lstStyle>
            <a:lvl1pPr>
              <a:lnSpc>
                <a:spcPct val="110000"/>
              </a:lnSpc>
              <a:spcAft>
                <a:spcPts val="600"/>
              </a:spcAft>
              <a:defRPr/>
            </a:lvl1pPr>
            <a:lvl2pPr marL="11906" indent="0">
              <a:lnSpc>
                <a:spcPct val="110000"/>
              </a:lnSpc>
              <a:buNone/>
              <a:tabLst/>
              <a:defRPr sz="1350" b="0">
                <a:solidFill>
                  <a:schemeClr val="tx1"/>
                </a:solidFill>
              </a:defRPr>
            </a:lvl2pPr>
            <a:lvl3pPr marL="215504" indent="-127397">
              <a:lnSpc>
                <a:spcPct val="110000"/>
              </a:lnSpc>
              <a:tabLst/>
              <a:defRPr sz="1200"/>
            </a:lvl3pPr>
            <a:lvl4pPr marL="520304" indent="-127397">
              <a:lnSpc>
                <a:spcPct val="110000"/>
              </a:lnSpc>
              <a:tabLst/>
              <a:defRPr sz="1050"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817CF6A-808E-8C4F-9BE1-5072668480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58261" y="4800599"/>
            <a:ext cx="2057400" cy="21861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>
                <a:solidFill>
                  <a:schemeClr val="bg2"/>
                </a:solidFill>
              </a:defRPr>
            </a:lvl1pPr>
          </a:lstStyle>
          <a:p>
            <a:fld id="{4BEAA09E-D67E-864E-8466-C38E88600C4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6CCA6249-8962-9949-96AE-7C11B8F0135F}"/>
              </a:ext>
            </a:extLst>
          </p:cNvPr>
          <p:cNvSpPr txBox="1">
            <a:spLocks/>
          </p:cNvSpPr>
          <p:nvPr/>
        </p:nvSpPr>
        <p:spPr>
          <a:xfrm>
            <a:off x="3525253" y="4800599"/>
            <a:ext cx="2057400" cy="218619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l" defTabSz="914400" rtl="0" eaLnBrk="1" latinLnBrk="0" hangingPunct="1">
              <a:defRPr sz="8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0" i="0">
                <a:latin typeface="Trebuchet MS" panose="020B0703020202090204" pitchFamily="34" charset="0"/>
              </a:rPr>
              <a:t>Confidential – Internal Use Only</a:t>
            </a:r>
          </a:p>
        </p:txBody>
      </p:sp>
    </p:spTree>
    <p:extLst>
      <p:ext uri="{BB962C8B-B14F-4D97-AF65-F5344CB8AC3E}">
        <p14:creationId xmlns:p14="http://schemas.microsoft.com/office/powerpoint/2010/main" val="4176687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udy Name,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B06F0-E55E-40AC-9C95-B6DA2D55D6BC}" type="datetime1">
              <a:rPr lang="en-US" smtClean="0"/>
              <a:t>10/14/2021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Author’s Last Name, Conference Name, Year, Presentation #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57200" y="115909"/>
            <a:ext cx="8229600" cy="226991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  <a:lvl6pPr marL="0" indent="0">
              <a:spcBef>
                <a:spcPts val="0"/>
              </a:spcBef>
              <a:buNone/>
              <a:defRPr sz="1800"/>
            </a:lvl6pPr>
            <a:lvl7pPr marL="0" indent="0">
              <a:spcBef>
                <a:spcPts val="0"/>
              </a:spcBef>
              <a:buNone/>
              <a:defRPr sz="1800"/>
            </a:lvl7pPr>
            <a:lvl8pPr marL="0" indent="0">
              <a:spcBef>
                <a:spcPts val="0"/>
              </a:spcBef>
              <a:buNone/>
              <a:defRPr sz="1800"/>
            </a:lvl8pPr>
            <a:lvl9pPr marL="0" indent="0">
              <a:spcBef>
                <a:spcPts val="0"/>
              </a:spcBef>
              <a:buNone/>
              <a:defRPr sz="18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71930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31432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1028700"/>
            <a:ext cx="8229600" cy="22860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1800">
                <a:solidFill>
                  <a:schemeClr val="tx1"/>
                </a:solidFill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2pPr>
            <a:lvl3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3pPr>
            <a:lvl4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4pPr>
            <a:lvl5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5pPr>
            <a:lvl6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6pPr>
            <a:lvl7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7pPr>
            <a:lvl8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8pPr>
            <a:lvl9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/>
              <a:t>Click to add subtitle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7D131A4-B8E6-4A5D-9048-ADE7F7547DFA}" type="datetime1">
              <a:rPr lang="en-US" smtClean="0"/>
              <a:t>10/14/2021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Author’s Last Name, Conference Name, Year, Presentation #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041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udy Name, 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4"/>
          <p:cNvSpPr>
            <a:spLocks noGrp="1"/>
          </p:cNvSpPr>
          <p:nvPr>
            <p:ph type="body" sz="quarter" idx="17"/>
          </p:nvPr>
        </p:nvSpPr>
        <p:spPr>
          <a:xfrm>
            <a:off x="457200" y="115909"/>
            <a:ext cx="8229600" cy="226991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  <a:lvl6pPr marL="0" indent="0">
              <a:spcBef>
                <a:spcPts val="0"/>
              </a:spcBef>
              <a:buNone/>
              <a:defRPr sz="1800"/>
            </a:lvl6pPr>
            <a:lvl7pPr marL="0" indent="0">
              <a:spcBef>
                <a:spcPts val="0"/>
              </a:spcBef>
              <a:buNone/>
              <a:defRPr sz="1800"/>
            </a:lvl7pPr>
            <a:lvl8pPr marL="0" indent="0">
              <a:spcBef>
                <a:spcPts val="0"/>
              </a:spcBef>
              <a:buNone/>
              <a:defRPr sz="1800"/>
            </a:lvl8pPr>
            <a:lvl9pPr marL="0" indent="0">
              <a:spcBef>
                <a:spcPts val="0"/>
              </a:spcBef>
              <a:buNone/>
              <a:defRPr sz="1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314325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1028700"/>
            <a:ext cx="8229600" cy="228600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1800">
                <a:solidFill>
                  <a:schemeClr val="tx1"/>
                </a:solidFill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2pPr>
            <a:lvl3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3pPr>
            <a:lvl4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4pPr>
            <a:lvl5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5pPr>
            <a:lvl6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6pPr>
            <a:lvl7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7pPr>
            <a:lvl8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8pPr>
            <a:lvl9pPr marL="0" indent="0">
              <a:lnSpc>
                <a:spcPct val="90000"/>
              </a:lnSpc>
              <a:spcBef>
                <a:spcPts val="0"/>
              </a:spcBef>
              <a:buNone/>
              <a:defRPr sz="2000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/>
              <a:t>Click to add subtitle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FC173D4-9796-42D8-B384-409122462D21}" type="datetime1">
              <a:rPr lang="en-US" smtClean="0"/>
              <a:t>10/14/2021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Author’s Last Name, Conference Name, Year, Presentation #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137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 flipH="1">
            <a:off x="0" y="2908180"/>
            <a:ext cx="9144000" cy="22353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flipH="1">
            <a:off x="1295400" y="2851031"/>
            <a:ext cx="7848600" cy="5715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 flipH="1">
            <a:off x="-3" y="2851031"/>
            <a:ext cx="1262063" cy="571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6770" y="1543050"/>
            <a:ext cx="6561831" cy="1028700"/>
          </a:xfrm>
        </p:spPr>
        <p:txBody>
          <a:bodyPr anchor="b"/>
          <a:lstStyle>
            <a:lvl1pPr algn="l">
              <a:defRPr sz="3200" b="0" cap="none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1113" y="3079631"/>
            <a:ext cx="6567486" cy="74295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0" indent="0">
              <a:buNone/>
              <a:defRPr sz="2000">
                <a:solidFill>
                  <a:schemeClr val="accent4"/>
                </a:solidFill>
              </a:defRPr>
            </a:lvl2pPr>
            <a:lvl3pPr marL="0" indent="0">
              <a:buNone/>
              <a:defRPr sz="2000">
                <a:solidFill>
                  <a:schemeClr val="accent4"/>
                </a:solidFill>
              </a:defRPr>
            </a:lvl3pPr>
            <a:lvl4pPr marL="0" indent="0">
              <a:buNone/>
              <a:defRPr sz="2000">
                <a:solidFill>
                  <a:schemeClr val="accent4"/>
                </a:solidFill>
              </a:defRPr>
            </a:lvl4pPr>
            <a:lvl5pPr marL="0" indent="0">
              <a:buNone/>
              <a:defRPr sz="2000">
                <a:solidFill>
                  <a:schemeClr val="accent4"/>
                </a:solidFill>
              </a:defRPr>
            </a:lvl5pPr>
            <a:lvl6pPr marL="0" indent="0">
              <a:buNone/>
              <a:defRPr sz="2000">
                <a:solidFill>
                  <a:schemeClr val="accent4"/>
                </a:solidFill>
              </a:defRPr>
            </a:lvl6pPr>
            <a:lvl7pPr marL="0" indent="0">
              <a:buNone/>
              <a:defRPr sz="2000">
                <a:solidFill>
                  <a:schemeClr val="accent4"/>
                </a:solidFill>
              </a:defRPr>
            </a:lvl7pPr>
            <a:lvl8pPr marL="0" indent="0">
              <a:buNone/>
              <a:defRPr sz="2000">
                <a:solidFill>
                  <a:schemeClr val="accent4"/>
                </a:solidFill>
              </a:defRPr>
            </a:lvl8pPr>
            <a:lvl9pPr marL="0" indent="0">
              <a:buNone/>
              <a:defRPr sz="2000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Rectangle 6"/>
          <p:cNvSpPr/>
          <p:nvPr userDrawn="1"/>
        </p:nvSpPr>
        <p:spPr>
          <a:xfrm flipH="1">
            <a:off x="0" y="2908180"/>
            <a:ext cx="9144000" cy="22353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flipH="1">
            <a:off x="1295400" y="2851031"/>
            <a:ext cx="7848600" cy="5715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flipH="1">
            <a:off x="-3" y="2851031"/>
            <a:ext cx="1262063" cy="571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19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 with #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 flipH="1">
            <a:off x="0" y="2908180"/>
            <a:ext cx="9144000" cy="22353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flipH="1">
            <a:off x="1295400" y="2851031"/>
            <a:ext cx="7848600" cy="5715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286770" y="1714500"/>
            <a:ext cx="6561831" cy="857250"/>
          </a:xfrm>
        </p:spPr>
        <p:txBody>
          <a:bodyPr anchor="b"/>
          <a:lstStyle>
            <a:lvl1pPr algn="l">
              <a:defRPr sz="3200" b="0" cap="none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</a:t>
            </a:r>
            <a:br>
              <a:rPr lang="en-US"/>
            </a:br>
            <a:r>
              <a:rPr lang="en-US"/>
              <a:t>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1113" y="3079631"/>
            <a:ext cx="6567486" cy="74295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0" indent="0">
              <a:buNone/>
              <a:defRPr sz="2000">
                <a:solidFill>
                  <a:schemeClr val="accent4"/>
                </a:solidFill>
              </a:defRPr>
            </a:lvl2pPr>
            <a:lvl3pPr marL="0" indent="0">
              <a:buNone/>
              <a:defRPr sz="2000">
                <a:solidFill>
                  <a:schemeClr val="accent4"/>
                </a:solidFill>
              </a:defRPr>
            </a:lvl3pPr>
            <a:lvl4pPr marL="0" indent="0">
              <a:buNone/>
              <a:defRPr sz="2000">
                <a:solidFill>
                  <a:schemeClr val="accent4"/>
                </a:solidFill>
              </a:defRPr>
            </a:lvl4pPr>
            <a:lvl5pPr marL="0" indent="0">
              <a:buNone/>
              <a:defRPr sz="2000">
                <a:solidFill>
                  <a:schemeClr val="accent4"/>
                </a:solidFill>
              </a:defRPr>
            </a:lvl5pPr>
            <a:lvl6pPr marL="0" indent="0">
              <a:buNone/>
              <a:defRPr sz="2000">
                <a:solidFill>
                  <a:schemeClr val="accent4"/>
                </a:solidFill>
              </a:defRPr>
            </a:lvl6pPr>
            <a:lvl7pPr marL="0" indent="0">
              <a:buNone/>
              <a:defRPr sz="2000">
                <a:solidFill>
                  <a:schemeClr val="accent4"/>
                </a:solidFill>
              </a:defRPr>
            </a:lvl7pPr>
            <a:lvl8pPr marL="0" indent="0">
              <a:buNone/>
              <a:defRPr sz="2000">
                <a:solidFill>
                  <a:schemeClr val="accent4"/>
                </a:solidFill>
              </a:defRPr>
            </a:lvl8pPr>
            <a:lvl9pPr marL="0" indent="0">
              <a:buNone/>
              <a:defRPr sz="2000">
                <a:solidFill>
                  <a:schemeClr val="accent4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1295400" y="1200150"/>
            <a:ext cx="6553200" cy="514350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tx2"/>
                </a:solidFill>
              </a:defRPr>
            </a:lvl1pPr>
            <a:lvl2pPr marL="0" indent="0">
              <a:spcBef>
                <a:spcPts val="0"/>
              </a:spcBef>
              <a:buNone/>
              <a:defRPr sz="1800"/>
            </a:lvl2pPr>
            <a:lvl3pPr marL="0" indent="0">
              <a:spcBef>
                <a:spcPts val="0"/>
              </a:spcBef>
              <a:buNone/>
              <a:defRPr sz="1800"/>
            </a:lvl3pPr>
            <a:lvl4pPr marL="0" indent="0">
              <a:spcBef>
                <a:spcPts val="0"/>
              </a:spcBef>
              <a:buNone/>
              <a:defRPr sz="1800"/>
            </a:lvl4pPr>
            <a:lvl5pPr marL="0" indent="0">
              <a:spcBef>
                <a:spcPts val="0"/>
              </a:spcBef>
              <a:buNone/>
              <a:defRPr sz="1800"/>
            </a:lvl5pPr>
            <a:lvl6pPr marL="0" indent="0">
              <a:spcBef>
                <a:spcPts val="0"/>
              </a:spcBef>
              <a:buNone/>
              <a:defRPr sz="1800"/>
            </a:lvl6pPr>
            <a:lvl7pPr marL="0" indent="0">
              <a:spcBef>
                <a:spcPts val="0"/>
              </a:spcBef>
              <a:buNone/>
              <a:defRPr sz="1800"/>
            </a:lvl7pPr>
            <a:lvl8pPr marL="0" indent="0">
              <a:spcBef>
                <a:spcPts val="0"/>
              </a:spcBef>
              <a:buNone/>
              <a:defRPr sz="1800"/>
            </a:lvl8pPr>
            <a:lvl9pPr marL="0" indent="0">
              <a:spcBef>
                <a:spcPts val="0"/>
              </a:spcBef>
              <a:buNone/>
              <a:defRPr sz="1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Rectangle 11"/>
          <p:cNvSpPr/>
          <p:nvPr/>
        </p:nvSpPr>
        <p:spPr>
          <a:xfrm flipH="1">
            <a:off x="-3" y="2851031"/>
            <a:ext cx="1262063" cy="571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flipH="1">
            <a:off x="0" y="2908180"/>
            <a:ext cx="9144000" cy="22353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 flipH="1">
            <a:off x="1295400" y="2851031"/>
            <a:ext cx="7848600" cy="5715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 flipH="1">
            <a:off x="-3" y="2851031"/>
            <a:ext cx="1262063" cy="571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447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3931920" cy="34861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4880" y="1143000"/>
            <a:ext cx="3931920" cy="34861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C27B7-5C17-452D-B1A9-F1F57CEEC64C}" type="datetime1">
              <a:rPr lang="en-US" smtClean="0"/>
              <a:t>10/14/2021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Author’s Last Name, Conference Name, Year, Presentation #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268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2606040" cy="3486150"/>
          </a:xfrm>
          <a:ln w="19050">
            <a:noFill/>
            <a:miter lim="800000"/>
          </a:ln>
        </p:spPr>
        <p:txBody>
          <a:bodyPr lIns="0" tIns="0" rIns="0" bIns="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35C12-DA02-46E8-8EE5-A0C2D826A48C}" type="datetime1">
              <a:rPr lang="en-US" smtClean="0"/>
              <a:t>10/14/2021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Author’s Last Name, Conference Name, Year, Presentation #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Content Placeholder 2"/>
          <p:cNvSpPr>
            <a:spLocks noGrp="1"/>
          </p:cNvSpPr>
          <p:nvPr>
            <p:ph sz="half" idx="15"/>
          </p:nvPr>
        </p:nvSpPr>
        <p:spPr>
          <a:xfrm>
            <a:off x="3268980" y="1143000"/>
            <a:ext cx="2606040" cy="3486150"/>
          </a:xfrm>
          <a:ln w="19050">
            <a:noFill/>
            <a:miter lim="800000"/>
          </a:ln>
        </p:spPr>
        <p:txBody>
          <a:bodyPr lIns="0" tIns="0" rIns="0" bIns="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sz="half" idx="17"/>
          </p:nvPr>
        </p:nvSpPr>
        <p:spPr>
          <a:xfrm>
            <a:off x="6080760" y="1143000"/>
            <a:ext cx="2606040" cy="3486150"/>
          </a:xfrm>
          <a:ln w="19050">
            <a:noFill/>
            <a:miter lim="800000"/>
          </a:ln>
        </p:spPr>
        <p:txBody>
          <a:bodyPr lIns="0" tIns="0" rIns="0" bIns="0"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56912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471488" y="901896"/>
            <a:ext cx="8672512" cy="48005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-1" y="901896"/>
            <a:ext cx="442913" cy="4800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49827"/>
            <a:ext cx="8229600" cy="507423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0"/>
            <a:ext cx="8229600" cy="34861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5" name="Date Placeholder 3"/>
          <p:cNvSpPr>
            <a:spLocks noGrp="1"/>
          </p:cNvSpPr>
          <p:nvPr>
            <p:ph type="dt" sz="half" idx="2"/>
          </p:nvPr>
        </p:nvSpPr>
        <p:spPr>
          <a:xfrm>
            <a:off x="7644938" y="4937284"/>
            <a:ext cx="609600" cy="126206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DC937797-36B0-49BA-8968-35E31E196FFD}" type="datetime1">
              <a:rPr lang="en-US" smtClean="0"/>
              <a:t>10/14/2021</a:t>
            </a:fld>
            <a:endParaRPr lang="en-US"/>
          </a:p>
        </p:txBody>
      </p:sp>
      <p:sp>
        <p:nvSpPr>
          <p:cNvPr id="2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4919178"/>
            <a:ext cx="3048000" cy="12344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r>
              <a:rPr lang="en-US"/>
              <a:t>Author’s Last Name, Conference Name, Year, Presentation #</a:t>
            </a:r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39150" y="4937284"/>
            <a:ext cx="247650" cy="126206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94BD5F9E-BC76-487B-A2BC-019AD28A14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782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  <p:sldLayoutId id="2147483759" r:id="rId12"/>
    <p:sldLayoutId id="2147483760" r:id="rId13"/>
    <p:sldLayoutId id="2147483761" r:id="rId14"/>
    <p:sldLayoutId id="2147483762" r:id="rId15"/>
    <p:sldLayoutId id="2147483763" r:id="rId16"/>
    <p:sldLayoutId id="2147483764" r:id="rId17"/>
    <p:sldLayoutId id="2147483765" r:id="rId18"/>
    <p:sldLayoutId id="2147483766" r:id="rId19"/>
    <p:sldLayoutId id="2147483767" r:id="rId20"/>
    <p:sldLayoutId id="2147483731" r:id="rId21"/>
    <p:sldLayoutId id="2147483768" r:id="rId2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200"/>
        </a:spcBef>
        <a:buClr>
          <a:schemeClr val="bg2">
            <a:lumMod val="75000"/>
          </a:schemeClr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bg2">
            <a:lumMod val="75000"/>
          </a:schemeClr>
        </a:buClr>
        <a:buSzPct val="90000"/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498" userDrawn="1">
          <p15:clr>
            <a:srgbClr val="F26B43"/>
          </p15:clr>
        </p15:guide>
        <p15:guide id="4" pos="290" userDrawn="1">
          <p15:clr>
            <a:srgbClr val="F26B43"/>
          </p15:clr>
        </p15:guide>
        <p15:guide id="5" pos="5474" userDrawn="1">
          <p15:clr>
            <a:srgbClr val="F26B43"/>
          </p15:clr>
        </p15:guide>
        <p15:guide id="7" orient="horz" pos="316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clinicalinfo.hiv.gov/sites/default/files/guidelines/documents/AdultandAdolescentGL.pdf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2.xml"/><Relationship Id="rId2" Type="http://schemas.openxmlformats.org/officeDocument/2006/relationships/tags" Target="../tags/tag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8342" y="1097280"/>
            <a:ext cx="7938457" cy="939338"/>
          </a:xfrm>
        </p:spPr>
        <p:txBody>
          <a:bodyPr/>
          <a:lstStyle/>
          <a:p>
            <a:pPr fontAlgn="base"/>
            <a:r>
              <a:rPr lang="en-GB" sz="2000" b="1" dirty="0"/>
              <a:t>Persistence on Guideline-Recommended HIV Treatment: Comparison Among US Medicaid Beneficiaries Newly Initiating Treatment with Single- versus Multiple-Tablet Regimens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8342" y="2396540"/>
            <a:ext cx="7938457" cy="490351"/>
          </a:xfrm>
        </p:spPr>
        <p:txBody>
          <a:bodyPr/>
          <a:lstStyle/>
          <a:p>
            <a:pPr marL="7983" indent="-6273" algn="ctr">
              <a:lnSpc>
                <a:spcPct val="110000"/>
              </a:lnSpc>
              <a:spcAft>
                <a:spcPts val="593"/>
              </a:spcAft>
            </a:pPr>
            <a:r>
              <a:rPr lang="en-GB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Dylan Mezzio,</a:t>
            </a:r>
            <a:r>
              <a:rPr lang="en-GB" sz="1000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en-GB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Joshua Gruber,</a:t>
            </a:r>
            <a:r>
              <a:rPr lang="en-GB" sz="1000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en-GB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Woodie Zachry,</a:t>
            </a:r>
            <a:r>
              <a:rPr lang="en-GB" sz="1000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</a:t>
            </a:r>
            <a:r>
              <a:rPr lang="en-GB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Ishveen Chopra,</a:t>
            </a:r>
            <a:r>
              <a:rPr lang="en-GB" sz="1000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en-GB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GB" sz="1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Qiao</a:t>
            </a:r>
            <a:r>
              <a:rPr lang="en-GB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Mu,</a:t>
            </a:r>
            <a:r>
              <a:rPr lang="en-GB" sz="1000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en-GB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Vasantha Pedarla,</a:t>
            </a:r>
            <a:r>
              <a:rPr lang="en-GB" sz="1000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</a:t>
            </a:r>
            <a:r>
              <a:rPr lang="en-GB" sz="1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Joshua Cohen</a:t>
            </a:r>
            <a:r>
              <a:rPr lang="en-GB" sz="1000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</a:t>
            </a:r>
          </a:p>
          <a:p>
            <a:pPr marL="7983" indent="-6273" algn="ctr">
              <a:lnSpc>
                <a:spcPct val="110000"/>
              </a:lnSpc>
              <a:spcAft>
                <a:spcPts val="593"/>
              </a:spcAft>
            </a:pPr>
            <a:r>
              <a:rPr lang="en-GB" sz="1000" baseline="30000" dirty="0">
                <a:solidFill>
                  <a:schemeClr val="bg2">
                    <a:lumMod val="10000"/>
                  </a:schemeClr>
                </a:solidFill>
                <a:latin typeface="+mj-lt"/>
                <a:ea typeface="Calibri" panose="020F0502020204030204" pitchFamily="34" charset="0"/>
              </a:rPr>
              <a:t> 1</a:t>
            </a:r>
            <a:r>
              <a:rPr lang="en-GB" sz="1000" dirty="0">
                <a:solidFill>
                  <a:schemeClr val="bg2">
                    <a:lumMod val="10000"/>
                  </a:schemeClr>
                </a:solidFill>
                <a:latin typeface="+mj-lt"/>
                <a:ea typeface="Calibri" panose="020F0502020204030204" pitchFamily="34" charset="0"/>
              </a:rPr>
              <a:t>Gilead Sciences, Inc., Foster City, CA, USA; </a:t>
            </a:r>
            <a:r>
              <a:rPr lang="en-GB" sz="1000" baseline="30000" dirty="0">
                <a:solidFill>
                  <a:schemeClr val="bg2">
                    <a:lumMod val="10000"/>
                  </a:schemeClr>
                </a:solidFill>
                <a:latin typeface="+mj-lt"/>
                <a:ea typeface="Calibri" panose="020F0502020204030204" pitchFamily="34" charset="0"/>
              </a:rPr>
              <a:t>2</a:t>
            </a:r>
            <a:r>
              <a:rPr lang="en-GB" sz="1000" dirty="0">
                <a:solidFill>
                  <a:schemeClr val="bg2">
                    <a:lumMod val="10000"/>
                  </a:schemeClr>
                </a:solidFill>
                <a:latin typeface="+mj-lt"/>
                <a:ea typeface="Calibri" panose="020F0502020204030204" pitchFamily="34" charset="0"/>
              </a:rPr>
              <a:t>StatInMed, Plano, TX, USA; </a:t>
            </a:r>
            <a:r>
              <a:rPr lang="en-GB" sz="1000" baseline="30000" dirty="0">
                <a:solidFill>
                  <a:schemeClr val="bg2">
                    <a:lumMod val="10000"/>
                  </a:schemeClr>
                </a:solidFill>
                <a:latin typeface="+mj-lt"/>
                <a:ea typeface="Calibri" panose="020F0502020204030204" pitchFamily="34" charset="0"/>
              </a:rPr>
              <a:t>3</a:t>
            </a:r>
            <a:r>
              <a:rPr lang="en-GB" sz="1000" dirty="0">
                <a:solidFill>
                  <a:schemeClr val="bg2">
                    <a:lumMod val="10000"/>
                  </a:schemeClr>
                </a:solidFill>
                <a:latin typeface="+mj-lt"/>
                <a:ea typeface="Calibri" panose="020F0502020204030204" pitchFamily="34" charset="0"/>
              </a:rPr>
              <a:t>Tufts University, Boston, MA, US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51380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93"/>
    </mc:Choice>
    <mc:Fallback xmlns="">
      <p:transition spd="slow" advTm="2393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FDB40-D52E-4BDC-9087-059906E6B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138" y="361891"/>
            <a:ext cx="8204662" cy="507423"/>
          </a:xfrm>
        </p:spPr>
        <p:txBody>
          <a:bodyPr/>
          <a:lstStyle/>
          <a:p>
            <a:pPr>
              <a:lnSpc>
                <a:spcPct val="80000"/>
              </a:lnSpc>
              <a:spcAft>
                <a:spcPts val="269"/>
              </a:spcAft>
              <a:buClr>
                <a:srgbClr val="A21C49"/>
              </a:buClr>
            </a:pPr>
            <a:r>
              <a:rPr lang="en-GB" sz="28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Table 3: Mean and Median Persistence by Treatment Regimen</a:t>
            </a:r>
          </a:p>
        </p:txBody>
      </p:sp>
      <p:graphicFrame>
        <p:nvGraphicFramePr>
          <p:cNvPr id="5" name="Content Placeholder 6">
            <a:extLst>
              <a:ext uri="{FF2B5EF4-FFF2-40B4-BE49-F238E27FC236}">
                <a16:creationId xmlns:a16="http://schemas.microsoft.com/office/drawing/2014/main" id="{429C200D-952F-4DA3-ACFA-1369C2D3E26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9102047"/>
              </p:ext>
            </p:extLst>
          </p:nvPr>
        </p:nvGraphicFramePr>
        <p:xfrm>
          <a:off x="-114300" y="973149"/>
          <a:ext cx="8929688" cy="31012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08B2898D-2390-4EAF-97CB-6D62F4CF2728}"/>
              </a:ext>
            </a:extLst>
          </p:cNvPr>
          <p:cNvSpPr txBox="1"/>
          <p:nvPr/>
        </p:nvSpPr>
        <p:spPr>
          <a:xfrm rot="19010075">
            <a:off x="4958814" y="2718438"/>
            <a:ext cx="156257" cy="831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GB" sz="600" b="0" i="0" baseline="30000" noProof="0">
                <a:latin typeface="Arial" panose="020B0604020202020204" pitchFamily="34" charset="0"/>
                <a:cs typeface="Arial" panose="020B0604020202020204" pitchFamily="34" charset="0"/>
              </a:rPr>
              <a:t>†</a:t>
            </a:r>
            <a:endParaRPr lang="en-GB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F9BF0C5-37F2-42B4-995B-1584DB400762}"/>
              </a:ext>
            </a:extLst>
          </p:cNvPr>
          <p:cNvSpPr txBox="1"/>
          <p:nvPr/>
        </p:nvSpPr>
        <p:spPr>
          <a:xfrm rot="19010075">
            <a:off x="7432933" y="2703093"/>
            <a:ext cx="156257" cy="831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GB" sz="600" b="1" baseline="30000" noProof="0">
                <a:latin typeface="Arial" panose="020B0604020202020204" pitchFamily="34" charset="0"/>
                <a:cs typeface="Arial" panose="020B0604020202020204" pitchFamily="34" charset="0"/>
              </a:rPr>
              <a:t>‡</a:t>
            </a:r>
            <a:endParaRPr lang="en-GB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D7A66F2-A447-4A69-ACC3-158182B8078B}"/>
              </a:ext>
            </a:extLst>
          </p:cNvPr>
          <p:cNvSpPr txBox="1"/>
          <p:nvPr/>
        </p:nvSpPr>
        <p:spPr>
          <a:xfrm rot="19010075">
            <a:off x="7828219" y="2703092"/>
            <a:ext cx="156257" cy="831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GB" sz="600" baseline="3000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§</a:t>
            </a:r>
            <a:endParaRPr lang="en-GB" sz="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CF87D337-01A6-4E87-9652-2E5863E3DD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1947016"/>
              </p:ext>
            </p:extLst>
          </p:nvPr>
        </p:nvGraphicFramePr>
        <p:xfrm>
          <a:off x="482139" y="1131888"/>
          <a:ext cx="8088284" cy="2800032"/>
        </p:xfrm>
        <a:graphic>
          <a:graphicData uri="http://schemas.openxmlformats.org/drawingml/2006/table">
            <a:tbl>
              <a:tblPr/>
              <a:tblGrid>
                <a:gridCol w="1857930">
                  <a:extLst>
                    <a:ext uri="{9D8B030D-6E8A-4147-A177-3AD203B41FA5}">
                      <a16:colId xmlns:a16="http://schemas.microsoft.com/office/drawing/2014/main" val="2330454533"/>
                    </a:ext>
                  </a:extLst>
                </a:gridCol>
                <a:gridCol w="553273">
                  <a:extLst>
                    <a:ext uri="{9D8B030D-6E8A-4147-A177-3AD203B41FA5}">
                      <a16:colId xmlns:a16="http://schemas.microsoft.com/office/drawing/2014/main" val="1265736305"/>
                    </a:ext>
                  </a:extLst>
                </a:gridCol>
                <a:gridCol w="1021318">
                  <a:extLst>
                    <a:ext uri="{9D8B030D-6E8A-4147-A177-3AD203B41FA5}">
                      <a16:colId xmlns:a16="http://schemas.microsoft.com/office/drawing/2014/main" val="45027769"/>
                    </a:ext>
                  </a:extLst>
                </a:gridCol>
                <a:gridCol w="930821">
                  <a:extLst>
                    <a:ext uri="{9D8B030D-6E8A-4147-A177-3AD203B41FA5}">
                      <a16:colId xmlns:a16="http://schemas.microsoft.com/office/drawing/2014/main" val="3931498032"/>
                    </a:ext>
                  </a:extLst>
                </a:gridCol>
                <a:gridCol w="1797003">
                  <a:extLst>
                    <a:ext uri="{9D8B030D-6E8A-4147-A177-3AD203B41FA5}">
                      <a16:colId xmlns:a16="http://schemas.microsoft.com/office/drawing/2014/main" val="1441291537"/>
                    </a:ext>
                  </a:extLst>
                </a:gridCol>
                <a:gridCol w="1927939">
                  <a:extLst>
                    <a:ext uri="{9D8B030D-6E8A-4147-A177-3AD203B41FA5}">
                      <a16:colId xmlns:a16="http://schemas.microsoft.com/office/drawing/2014/main" val="2206800407"/>
                    </a:ext>
                  </a:extLst>
                </a:gridCol>
              </a:tblGrid>
              <a:tr h="331242">
                <a:tc>
                  <a:txBody>
                    <a:bodyPr/>
                    <a:lstStyle/>
                    <a:p>
                      <a:pPr marL="91440" algn="l" fontAlgn="ctr"/>
                      <a:r>
                        <a:rPr lang="en-US" sz="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Regimen*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Mean**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Median**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Patients with 6-month persistence (n, %)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Patients with 12-month persistence (n, %)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4315287"/>
                  </a:ext>
                </a:extLst>
              </a:tr>
              <a:tr h="180643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STR Overall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34,787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0898337"/>
                  </a:ext>
                </a:extLst>
              </a:tr>
              <a:tr h="180643">
                <a:tc>
                  <a:txBody>
                    <a:bodyPr/>
                    <a:lstStyle/>
                    <a:p>
                      <a:pPr marL="91440" algn="l" fontAlgn="t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B/F/TAF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9,052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4267301"/>
                  </a:ext>
                </a:extLst>
              </a:tr>
              <a:tr h="180643">
                <a:tc>
                  <a:txBody>
                    <a:bodyPr/>
                    <a:lstStyle/>
                    <a:p>
                      <a:pPr marL="91440"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DTG/ABC/3TC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7,384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4378070"/>
                  </a:ext>
                </a:extLst>
              </a:tr>
              <a:tr h="180643">
                <a:tc>
                  <a:txBody>
                    <a:bodyPr/>
                    <a:lstStyle/>
                    <a:p>
                      <a:pPr marL="91440" algn="l" fontAlgn="t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EVG/COBI/FTC/TAF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9,500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4188457"/>
                  </a:ext>
                </a:extLst>
              </a:tr>
              <a:tr h="180643">
                <a:tc>
                  <a:txBody>
                    <a:bodyPr/>
                    <a:lstStyle/>
                    <a:p>
                      <a:pPr marL="91440" algn="l" fontAlgn="t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EVG/COBI/FTC/TDF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1,569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5820490"/>
                  </a:ext>
                </a:extLst>
              </a:tr>
              <a:tr h="180643">
                <a:tc>
                  <a:txBody>
                    <a:bodyPr/>
                    <a:lstStyle/>
                    <a:p>
                      <a:pPr marL="91440"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RPV/FTC/TAF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2,699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66%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0512333"/>
                  </a:ext>
                </a:extLst>
              </a:tr>
              <a:tr h="180643">
                <a:tc>
                  <a:txBody>
                    <a:bodyPr/>
                    <a:lstStyle/>
                    <a:p>
                      <a:pPr marL="91440" algn="l" fontAlgn="t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RPV/FTC/TDF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1,112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9573938"/>
                  </a:ext>
                </a:extLst>
              </a:tr>
              <a:tr h="180643">
                <a:tc>
                  <a:txBody>
                    <a:bodyPr/>
                    <a:lstStyle/>
                    <a:p>
                      <a:pPr marL="91440" algn="l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EFV/FTC/TDF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1,986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7053264"/>
                  </a:ext>
                </a:extLst>
              </a:tr>
              <a:tr h="180643">
                <a:tc>
                  <a:txBody>
                    <a:bodyPr/>
                    <a:lstStyle/>
                    <a:p>
                      <a:pPr marL="91440" algn="l" fontAlgn="t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DRV/c/r/FTC/TAF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873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7403563"/>
                  </a:ext>
                </a:extLst>
              </a:tr>
              <a:tr h="180643">
                <a:tc>
                  <a:txBody>
                    <a:bodyPr/>
                    <a:lstStyle/>
                    <a:p>
                      <a:pPr marL="91440" algn="l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MTR Overall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9,977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2990141"/>
                  </a:ext>
                </a:extLst>
              </a:tr>
              <a:tr h="165590">
                <a:tc>
                  <a:txBody>
                    <a:bodyPr/>
                    <a:lstStyle/>
                    <a:p>
                      <a:pPr marL="91440" algn="l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FTC/TDF+DTG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2,122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5717715"/>
                  </a:ext>
                </a:extLst>
              </a:tr>
              <a:tr h="165590">
                <a:tc>
                  <a:txBody>
                    <a:bodyPr/>
                    <a:lstStyle/>
                    <a:p>
                      <a:pPr marL="91440" algn="l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FTC/TAF+DTG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5,487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2196793"/>
                  </a:ext>
                </a:extLst>
              </a:tr>
              <a:tr h="165590">
                <a:tc>
                  <a:txBody>
                    <a:bodyPr/>
                    <a:lstStyle/>
                    <a:p>
                      <a:pPr marL="91440" algn="l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FTC/TDF+RAL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1,697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4231261"/>
                  </a:ext>
                </a:extLst>
              </a:tr>
              <a:tr h="165590">
                <a:tc>
                  <a:txBody>
                    <a:bodyPr/>
                    <a:lstStyle/>
                    <a:p>
                      <a:pPr marL="91440" algn="l" fontAlgn="ctr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FTC/TAF+RAL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0220465"/>
                  </a:ext>
                </a:extLst>
              </a:tr>
            </a:tbl>
          </a:graphicData>
        </a:graphic>
      </p:graphicFrame>
      <p:sp>
        <p:nvSpPr>
          <p:cNvPr id="15" name="Title 1">
            <a:extLst>
              <a:ext uri="{FF2B5EF4-FFF2-40B4-BE49-F238E27FC236}">
                <a16:creationId xmlns:a16="http://schemas.microsoft.com/office/drawing/2014/main" id="{72CC5074-CA89-4801-9DA9-DA9389207BAF}"/>
              </a:ext>
            </a:extLst>
          </p:cNvPr>
          <p:cNvSpPr txBox="1">
            <a:spLocks/>
          </p:cNvSpPr>
          <p:nvPr/>
        </p:nvSpPr>
        <p:spPr>
          <a:xfrm>
            <a:off x="469669" y="3856631"/>
            <a:ext cx="8204662" cy="643259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  <a:spcAft>
                <a:spcPts val="269"/>
              </a:spcAft>
              <a:buClr>
                <a:srgbClr val="A21C49"/>
              </a:buClr>
            </a:pP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ABC: Abacavir, B: </a:t>
            </a:r>
            <a:r>
              <a:rPr lang="en-GB" sz="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Bictegravir</a:t>
            </a: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COBI: Cobicistat, </a:t>
            </a:r>
            <a:r>
              <a:rPr lang="en-GB" sz="700" dirty="0">
                <a:solidFill>
                  <a:schemeClr val="tx1"/>
                </a:solidFill>
              </a:rPr>
              <a:t> </a:t>
            </a: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DRV: Darunavir, DTG: Dolutegravir, EFV: Efavirenz, EVG: Elvitegravir, F: Emtricitabine, FTC: Emtricitabine, RAL: </a:t>
            </a:r>
            <a:r>
              <a:rPr lang="en-GB" sz="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Raltegravir</a:t>
            </a: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RPV: </a:t>
            </a:r>
            <a:r>
              <a:rPr lang="en-GB" sz="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Rilpivirine</a:t>
            </a:r>
            <a:r>
              <a:rPr lang="en-GB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TAF: Tenofovir alafenamide fumarate, TDF: Tenofovir disoproxil fumarate, 3TC: Lamivudine</a:t>
            </a:r>
          </a:p>
          <a:p>
            <a:pPr>
              <a:lnSpc>
                <a:spcPct val="80000"/>
              </a:lnSpc>
              <a:spcAft>
                <a:spcPts val="269"/>
              </a:spcAft>
              <a:buClr>
                <a:srgbClr val="A21C49"/>
              </a:buClr>
            </a:pPr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Mean and median number of days persistent assessed during 12 months follow-up</a:t>
            </a:r>
          </a:p>
          <a:p>
            <a:pPr>
              <a:lnSpc>
                <a:spcPct val="80000"/>
              </a:lnSpc>
              <a:spcAft>
                <a:spcPts val="269"/>
              </a:spcAft>
              <a:buClr>
                <a:srgbClr val="A21C49"/>
              </a:buClr>
            </a:pPr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** Regimens only with sample size &gt;=500 were assessed for persistence outcomes</a:t>
            </a:r>
          </a:p>
        </p:txBody>
      </p:sp>
    </p:spTree>
    <p:extLst>
      <p:ext uri="{BB962C8B-B14F-4D97-AF65-F5344CB8AC3E}">
        <p14:creationId xmlns:p14="http://schemas.microsoft.com/office/powerpoint/2010/main" val="42659436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288F2-2B01-41C1-B7EA-9D9E8B86C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60585"/>
            <a:ext cx="8229600" cy="507423"/>
          </a:xfrm>
        </p:spPr>
        <p:txBody>
          <a:bodyPr/>
          <a:lstStyle/>
          <a:p>
            <a:pPr>
              <a:lnSpc>
                <a:spcPct val="80000"/>
              </a:lnSpc>
              <a:spcAft>
                <a:spcPts val="269"/>
              </a:spcAft>
              <a:buClr>
                <a:srgbClr val="A21C49"/>
              </a:buClr>
            </a:pPr>
            <a:r>
              <a:rPr lang="en-US" sz="2800" b="1" dirty="0">
                <a:solidFill>
                  <a:schemeClr val="accent1"/>
                </a:solidFill>
                <a:latin typeface="Trebuchet MS" panose="020B0703020202090204" pitchFamily="34" charset="0"/>
              </a:rPr>
              <a:t>Results: </a:t>
            </a:r>
            <a:r>
              <a:rPr lang="en-US" sz="2800" b="1" i="1" dirty="0">
                <a:solidFill>
                  <a:schemeClr val="accent1"/>
                </a:solidFill>
                <a:latin typeface="Trebuchet MS" panose="020B0703020202090204" pitchFamily="34" charset="0"/>
              </a:rPr>
              <a:t>Persistent Outcomes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128254-C2A6-4B1B-82DD-11B823F9E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224BD05-C304-4919-A73B-A47E07C1BB6A}"/>
              </a:ext>
            </a:extLst>
          </p:cNvPr>
          <p:cNvSpPr txBox="1">
            <a:spLocks/>
          </p:cNvSpPr>
          <p:nvPr/>
        </p:nvSpPr>
        <p:spPr>
          <a:xfrm>
            <a:off x="4994477" y="1144800"/>
            <a:ext cx="3961176" cy="34861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bg2">
                  <a:lumMod val="75000"/>
                </a:schemeClr>
              </a:buClr>
              <a:buSzPct val="90000"/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601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Arial" panose="020B0604020202020204" pitchFamily="34" charset="0"/>
              <a:buChar char="–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73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459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745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031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</a:pPr>
            <a:endParaRPr lang="en-GB" sz="105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2C31724-07F7-44D5-9E1B-65C516E4C1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3486150"/>
          </a:xfrm>
        </p:spPr>
        <p:txBody>
          <a:bodyPr/>
          <a:lstStyle/>
          <a:p>
            <a:pPr marL="457200" lvl="1" indent="-457200">
              <a:lnSpc>
                <a:spcPct val="120000"/>
              </a:lnSpc>
              <a:spcBef>
                <a:spcPts val="269"/>
              </a:spcBef>
              <a:spcAft>
                <a:spcPts val="350"/>
              </a:spcAft>
              <a:buClr>
                <a:srgbClr val="A21C49"/>
              </a:buClr>
              <a:buFont typeface="Arial" panose="020B0604020202020204" pitchFamily="34" charset="0"/>
              <a:buChar char="•"/>
              <a:defRPr/>
            </a:pPr>
            <a:r>
              <a:rPr lang="en-US" sz="1800" kern="1000" dirty="0"/>
              <a:t>Kaplan-Meier analyses demonstrated that patients on STRs had more days on therapy than those on MTRs, that is, were more persistent.</a:t>
            </a:r>
          </a:p>
          <a:p>
            <a:pPr marL="685800" lvl="2" indent="-457200">
              <a:lnSpc>
                <a:spcPct val="120000"/>
              </a:lnSpc>
              <a:spcBef>
                <a:spcPts val="269"/>
              </a:spcBef>
              <a:spcAft>
                <a:spcPts val="350"/>
              </a:spcAft>
              <a:buClr>
                <a:srgbClr val="A21C49"/>
              </a:buClr>
              <a:buFont typeface="Arial" panose="020B0604020202020204" pitchFamily="34" charset="0"/>
              <a:buChar char="•"/>
              <a:defRPr/>
            </a:pPr>
            <a:r>
              <a:rPr lang="en-US" sz="1600" kern="1000" dirty="0"/>
              <a:t>STR had more days on therapy than those on MTR (Figure 2)</a:t>
            </a:r>
          </a:p>
          <a:p>
            <a:pPr marL="685800" lvl="2" indent="-457200">
              <a:lnSpc>
                <a:spcPct val="120000"/>
              </a:lnSpc>
              <a:spcBef>
                <a:spcPts val="269"/>
              </a:spcBef>
              <a:spcAft>
                <a:spcPts val="350"/>
              </a:spcAft>
              <a:buClr>
                <a:srgbClr val="A21C49"/>
              </a:buClr>
              <a:buFont typeface="Arial" panose="020B0604020202020204" pitchFamily="34" charset="0"/>
              <a:buChar char="•"/>
              <a:defRPr/>
            </a:pPr>
            <a:r>
              <a:rPr lang="en-US" sz="1600" kern="1000" dirty="0"/>
              <a:t>Patients on B/F/TAF had more days on therapy than those on DTG/ABC/3TC, FTC/TDF+DTG, and FTC/TAF+DTG (Figure 3)</a:t>
            </a:r>
          </a:p>
          <a:p>
            <a:pPr marL="457200" indent="-457200">
              <a:lnSpc>
                <a:spcPct val="120000"/>
              </a:lnSpc>
              <a:spcBef>
                <a:spcPts val="269"/>
              </a:spcBef>
              <a:spcAft>
                <a:spcPts val="350"/>
              </a:spcAft>
              <a:buClr>
                <a:srgbClr val="A21C49"/>
              </a:buClr>
              <a:buFont typeface="Arial" panose="020B0604020202020204" pitchFamily="34" charset="0"/>
              <a:buChar char="•"/>
            </a:pPr>
            <a:endParaRPr lang="en-US" kern="1000" dirty="0"/>
          </a:p>
          <a:p>
            <a:pPr marL="457200" indent="-457200">
              <a:lnSpc>
                <a:spcPct val="120000"/>
              </a:lnSpc>
              <a:spcBef>
                <a:spcPts val="269"/>
              </a:spcBef>
              <a:spcAft>
                <a:spcPts val="350"/>
              </a:spcAft>
              <a:buClr>
                <a:srgbClr val="A21C49"/>
              </a:buClr>
              <a:buFont typeface="Arial" panose="020B0604020202020204" pitchFamily="34" charset="0"/>
              <a:buChar char="•"/>
            </a:pPr>
            <a:endParaRPr lang="en-US" kern="1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23162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FDB40-D52E-4BDC-9087-059906E6B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138" y="349827"/>
            <a:ext cx="8204662" cy="507423"/>
          </a:xfrm>
        </p:spPr>
        <p:txBody>
          <a:bodyPr/>
          <a:lstStyle/>
          <a:p>
            <a:pPr>
              <a:lnSpc>
                <a:spcPct val="80000"/>
              </a:lnSpc>
              <a:spcAft>
                <a:spcPts val="269"/>
              </a:spcAft>
              <a:buClr>
                <a:srgbClr val="A21C49"/>
              </a:buClr>
            </a:pPr>
            <a:r>
              <a:rPr lang="en-GB" sz="2800" b="1" dirty="0">
                <a:solidFill>
                  <a:schemeClr val="accent1"/>
                </a:solidFill>
                <a:latin typeface="Trebuchet MS" panose="020B0703020202090204" pitchFamily="34" charset="0"/>
              </a:rPr>
              <a:t>Figure 2: Persistence STR vs MTR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8B2898D-2390-4EAF-97CB-6D62F4CF2728}"/>
              </a:ext>
            </a:extLst>
          </p:cNvPr>
          <p:cNvSpPr txBox="1"/>
          <p:nvPr/>
        </p:nvSpPr>
        <p:spPr>
          <a:xfrm rot="19010075">
            <a:off x="4958814" y="2718438"/>
            <a:ext cx="156257" cy="831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GB" sz="600" b="0" i="0" baseline="30000" noProof="0">
                <a:latin typeface="+mj-lt"/>
                <a:cs typeface="Arial"/>
              </a:rPr>
              <a:t>†</a:t>
            </a:r>
            <a:endParaRPr lang="en-GB" sz="160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F9BF0C5-37F2-42B4-995B-1584DB400762}"/>
              </a:ext>
            </a:extLst>
          </p:cNvPr>
          <p:cNvSpPr txBox="1"/>
          <p:nvPr/>
        </p:nvSpPr>
        <p:spPr>
          <a:xfrm rot="19010075">
            <a:off x="7432933" y="2703093"/>
            <a:ext cx="156257" cy="831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GB" sz="600" b="1" baseline="30000" noProof="0">
                <a:cs typeface="Arial"/>
              </a:rPr>
              <a:t>‡</a:t>
            </a:r>
            <a:endParaRPr lang="en-GB" sz="160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D7A66F2-A447-4A69-ACC3-158182B8078B}"/>
              </a:ext>
            </a:extLst>
          </p:cNvPr>
          <p:cNvSpPr txBox="1"/>
          <p:nvPr/>
        </p:nvSpPr>
        <p:spPr>
          <a:xfrm rot="19010075">
            <a:off x="7828219" y="2703092"/>
            <a:ext cx="156257" cy="831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GB" sz="600" baseline="300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§</a:t>
            </a:r>
            <a:endParaRPr lang="en-GB" sz="600"/>
          </a:p>
        </p:txBody>
      </p:sp>
      <p:pic>
        <p:nvPicPr>
          <p:cNvPr id="4" name="Picture 3" descr="Chart, line chart&#10;&#10;Description automatically generated">
            <a:extLst>
              <a:ext uri="{FF2B5EF4-FFF2-40B4-BE49-F238E27FC236}">
                <a16:creationId xmlns:a16="http://schemas.microsoft.com/office/drawing/2014/main" id="{AA55485A-2C4F-43CA-AC3D-1CB8AF6BB0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715" y="1152723"/>
            <a:ext cx="6765221" cy="364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5452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FDB40-D52E-4BDC-9087-059906E6B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138" y="349827"/>
            <a:ext cx="8204662" cy="507423"/>
          </a:xfrm>
        </p:spPr>
        <p:txBody>
          <a:bodyPr/>
          <a:lstStyle/>
          <a:p>
            <a:pPr>
              <a:lnSpc>
                <a:spcPct val="80000"/>
              </a:lnSpc>
              <a:spcAft>
                <a:spcPts val="269"/>
              </a:spcAft>
              <a:buClr>
                <a:srgbClr val="A21C49"/>
              </a:buClr>
            </a:pPr>
            <a:r>
              <a:rPr lang="en-GB" sz="2800" b="1" dirty="0">
                <a:solidFill>
                  <a:schemeClr val="accent1"/>
                </a:solidFill>
                <a:latin typeface="Trebuchet MS" panose="020B0703020202090204" pitchFamily="34" charset="0"/>
              </a:rPr>
              <a:t>Figure 3: Treatment Persistence Among Regimens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8B2898D-2390-4EAF-97CB-6D62F4CF2728}"/>
              </a:ext>
            </a:extLst>
          </p:cNvPr>
          <p:cNvSpPr txBox="1"/>
          <p:nvPr/>
        </p:nvSpPr>
        <p:spPr>
          <a:xfrm rot="19010075">
            <a:off x="4958814" y="2718438"/>
            <a:ext cx="156257" cy="831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GB" sz="600" b="0" i="0" baseline="30000" noProof="0">
                <a:latin typeface="+mj-lt"/>
                <a:cs typeface="Arial"/>
              </a:rPr>
              <a:t>†</a:t>
            </a:r>
            <a:endParaRPr lang="en-GB" sz="160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0D4CD86-22ED-44A9-8F04-3551BEC38BA7}"/>
              </a:ext>
            </a:extLst>
          </p:cNvPr>
          <p:cNvSpPr txBox="1">
            <a:spLocks/>
          </p:cNvSpPr>
          <p:nvPr/>
        </p:nvSpPr>
        <p:spPr>
          <a:xfrm>
            <a:off x="952704" y="4687142"/>
            <a:ext cx="5943396" cy="213062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  <a:spcAft>
                <a:spcPts val="269"/>
              </a:spcAft>
              <a:buClr>
                <a:srgbClr val="A21C49"/>
              </a:buClr>
            </a:pPr>
            <a:r>
              <a:rPr lang="en-GB" sz="700" dirty="0">
                <a:solidFill>
                  <a:schemeClr val="tx1"/>
                </a:solidFill>
              </a:rPr>
              <a:t>ABC: Abacavir, B: </a:t>
            </a:r>
            <a:r>
              <a:rPr lang="en-GB" sz="700" dirty="0" err="1">
                <a:solidFill>
                  <a:schemeClr val="tx1"/>
                </a:solidFill>
              </a:rPr>
              <a:t>Bictegravir</a:t>
            </a:r>
            <a:r>
              <a:rPr lang="en-GB" sz="700" dirty="0">
                <a:solidFill>
                  <a:schemeClr val="tx1"/>
                </a:solidFill>
              </a:rPr>
              <a:t>, 3TC: Lamivudine, DHHS: </a:t>
            </a:r>
            <a:r>
              <a:rPr lang="en-US" sz="700" dirty="0">
                <a:solidFill>
                  <a:schemeClr val="tx1"/>
                </a:solidFill>
              </a:rPr>
              <a:t>Department of Health and Human Services, </a:t>
            </a:r>
            <a:r>
              <a:rPr lang="en-GB" sz="700" dirty="0">
                <a:solidFill>
                  <a:schemeClr val="tx1"/>
                </a:solidFill>
              </a:rPr>
              <a:t>DTG: Dolutegravir, F: Emtricitabine, FTC: Emtricitabine, MTR: multiple-tablet regimen, STR: single-tablet regimen, TAF: Tenofovir alafenamide fumarate, TDF: Tenofovir disoproxil fumarate, </a:t>
            </a:r>
          </a:p>
          <a:p>
            <a:pPr>
              <a:lnSpc>
                <a:spcPct val="80000"/>
              </a:lnSpc>
              <a:spcAft>
                <a:spcPts val="269"/>
              </a:spcAft>
              <a:buClr>
                <a:srgbClr val="A21C49"/>
              </a:buClr>
            </a:pPr>
            <a:endParaRPr lang="en-GB" sz="700" dirty="0">
              <a:solidFill>
                <a:schemeClr val="tx1"/>
              </a:solidFill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CFB544B2-0D0A-47F5-8225-1005F7B3A0BD}"/>
              </a:ext>
            </a:extLst>
          </p:cNvPr>
          <p:cNvGrpSpPr/>
          <p:nvPr/>
        </p:nvGrpSpPr>
        <p:grpSpPr>
          <a:xfrm>
            <a:off x="952704" y="1180407"/>
            <a:ext cx="6071551" cy="3233651"/>
            <a:chOff x="9551660" y="1320800"/>
            <a:chExt cx="2130752" cy="1684476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DB4EDA6F-5865-4195-893E-52B4EACE2FC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551660" y="1320800"/>
              <a:ext cx="2130752" cy="1684476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14FD0C9F-6FAC-42A4-BB0D-DDCD12BEE860}"/>
                </a:ext>
              </a:extLst>
            </p:cNvPr>
            <p:cNvSpPr txBox="1"/>
            <p:nvPr/>
          </p:nvSpPr>
          <p:spPr>
            <a:xfrm>
              <a:off x="9992909" y="1323975"/>
              <a:ext cx="1341702" cy="865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200" b="1" dirty="0">
                  <a:latin typeface="Arial Narrow" panose="020B0606020202030204" pitchFamily="34" charset="0"/>
                </a:rPr>
                <a:t>DHHS Recommended Initial Regimens for Most People with HIV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702136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288F2-2B01-41C1-B7EA-9D9E8B86C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0000"/>
              </a:lnSpc>
              <a:spcAft>
                <a:spcPts val="269"/>
              </a:spcAft>
              <a:buClr>
                <a:srgbClr val="A21C49"/>
              </a:buClr>
            </a:pPr>
            <a:r>
              <a:rPr lang="en-US" sz="2800" b="1" dirty="0">
                <a:solidFill>
                  <a:schemeClr val="accent1"/>
                </a:solidFill>
                <a:latin typeface="Trebuchet MS" panose="020B0703020202090204" pitchFamily="34" charset="0"/>
              </a:rPr>
              <a:t>Results: </a:t>
            </a:r>
            <a:r>
              <a:rPr lang="en-US" sz="2800" b="1" i="1" dirty="0">
                <a:solidFill>
                  <a:schemeClr val="accent1"/>
                </a:solidFill>
                <a:latin typeface="Trebuchet MS" panose="020B0703020202090204" pitchFamily="34" charset="0"/>
              </a:rPr>
              <a:t>Persistence  Outcomes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128254-C2A6-4B1B-82DD-11B823F9E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224BD05-C304-4919-A73B-A47E07C1BB6A}"/>
              </a:ext>
            </a:extLst>
          </p:cNvPr>
          <p:cNvSpPr txBox="1">
            <a:spLocks/>
          </p:cNvSpPr>
          <p:nvPr/>
        </p:nvSpPr>
        <p:spPr>
          <a:xfrm>
            <a:off x="4994477" y="1144800"/>
            <a:ext cx="3961176" cy="34861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bg2">
                  <a:lumMod val="75000"/>
                </a:schemeClr>
              </a:buClr>
              <a:buSzPct val="90000"/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601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Arial" panose="020B0604020202020204" pitchFamily="34" charset="0"/>
              <a:buChar char="–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73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459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745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031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</a:pPr>
            <a:endParaRPr lang="en-GB" sz="105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2C31724-07F7-44D5-9E1B-65C516E4C1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488" y="1053452"/>
            <a:ext cx="8452312" cy="3577498"/>
          </a:xfrm>
        </p:spPr>
        <p:txBody>
          <a:bodyPr/>
          <a:lstStyle/>
          <a:p>
            <a:pPr marL="457200" indent="-457200">
              <a:lnSpc>
                <a:spcPct val="120000"/>
              </a:lnSpc>
              <a:spcBef>
                <a:spcPts val="269"/>
              </a:spcBef>
              <a:spcAft>
                <a:spcPts val="350"/>
              </a:spcAft>
              <a:buClr>
                <a:srgbClr val="A21C49"/>
              </a:buClr>
              <a:buFont typeface="Arial" panose="020B0604020202020204" pitchFamily="34" charset="0"/>
              <a:buChar char="•"/>
              <a:defRPr/>
            </a:pPr>
            <a:r>
              <a:rPr lang="en-US" dirty="0"/>
              <a:t>After controlling for baseline characteristics, Figure 4 shows the adjusted results:</a:t>
            </a:r>
          </a:p>
          <a:p>
            <a:pPr marL="457200" lvl="0" indent="-457200">
              <a:lnSpc>
                <a:spcPct val="120000"/>
              </a:lnSpc>
              <a:spcBef>
                <a:spcPts val="269"/>
              </a:spcBef>
              <a:spcAft>
                <a:spcPts val="350"/>
              </a:spcAft>
              <a:buClr>
                <a:srgbClr val="A21C49"/>
              </a:buClr>
              <a:buFont typeface="Arial" panose="020B0604020202020204" pitchFamily="34" charset="0"/>
              <a:buChar char="•"/>
              <a:defRPr/>
            </a:pPr>
            <a:r>
              <a:rPr lang="en-US" dirty="0"/>
              <a:t>MTRs were associated with 1.71 greater risk of treatment discontinuation compared to STRs (p&lt;0.001)</a:t>
            </a:r>
          </a:p>
          <a:p>
            <a:pPr marL="457200" lvl="0" indent="-457200">
              <a:lnSpc>
                <a:spcPct val="120000"/>
              </a:lnSpc>
              <a:spcBef>
                <a:spcPts val="269"/>
              </a:spcBef>
              <a:spcAft>
                <a:spcPts val="350"/>
              </a:spcAft>
              <a:buClr>
                <a:srgbClr val="A21C49"/>
              </a:buClr>
              <a:buFont typeface="Arial" panose="020B0604020202020204" pitchFamily="34" charset="0"/>
              <a:buChar char="•"/>
              <a:defRPr/>
            </a:pPr>
            <a:r>
              <a:rPr lang="en-US" dirty="0"/>
              <a:t>When compared to B/F/TAF, the risks of treatment discontinuation based on hazard ratios were:</a:t>
            </a:r>
          </a:p>
          <a:p>
            <a:pPr marL="731520" lvl="1" indent="-457200">
              <a:lnSpc>
                <a:spcPct val="120000"/>
              </a:lnSpc>
              <a:spcBef>
                <a:spcPts val="269"/>
              </a:spcBef>
              <a:spcAft>
                <a:spcPts val="350"/>
              </a:spcAft>
              <a:buClr>
                <a:srgbClr val="A21C49"/>
              </a:buClr>
              <a:buFont typeface="Arial" panose="020B0604020202020204" pitchFamily="34" charset="0"/>
              <a:buChar char="•"/>
              <a:defRPr/>
            </a:pPr>
            <a:r>
              <a:rPr lang="en-US" dirty="0"/>
              <a:t>1.25 times higher for DTG/ABC/3TC (p&lt;0.001)</a:t>
            </a:r>
          </a:p>
          <a:p>
            <a:pPr marL="731520" lvl="1" indent="-457200">
              <a:lnSpc>
                <a:spcPct val="120000"/>
              </a:lnSpc>
              <a:spcBef>
                <a:spcPts val="269"/>
              </a:spcBef>
              <a:spcAft>
                <a:spcPts val="350"/>
              </a:spcAft>
              <a:buClr>
                <a:srgbClr val="A21C49"/>
              </a:buClr>
              <a:buFont typeface="Arial" panose="020B0604020202020204" pitchFamily="34" charset="0"/>
              <a:buChar char="•"/>
              <a:defRPr/>
            </a:pPr>
            <a:r>
              <a:rPr lang="en-US" dirty="0"/>
              <a:t>3.75 times higher for FTC/TDF+DTG (p&lt;0.001)</a:t>
            </a:r>
          </a:p>
          <a:p>
            <a:pPr marL="731520" lvl="1" indent="-457200">
              <a:lnSpc>
                <a:spcPct val="120000"/>
              </a:lnSpc>
              <a:spcBef>
                <a:spcPts val="269"/>
              </a:spcBef>
              <a:spcAft>
                <a:spcPts val="350"/>
              </a:spcAft>
              <a:buClr>
                <a:srgbClr val="A21C49"/>
              </a:buClr>
              <a:buFont typeface="Arial" panose="020B0604020202020204" pitchFamily="34" charset="0"/>
              <a:buChar char="•"/>
              <a:defRPr/>
            </a:pPr>
            <a:r>
              <a:rPr lang="en-US" dirty="0"/>
              <a:t>1.57 times higher for FTC/TAF+DTG (p&lt;0.001)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6095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FDB40-D52E-4BDC-9087-059906E6B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138" y="166255"/>
            <a:ext cx="8204662" cy="690995"/>
          </a:xfrm>
        </p:spPr>
        <p:txBody>
          <a:bodyPr/>
          <a:lstStyle/>
          <a:p>
            <a:pPr>
              <a:lnSpc>
                <a:spcPct val="80000"/>
              </a:lnSpc>
              <a:spcAft>
                <a:spcPts val="269"/>
              </a:spcAft>
              <a:buClr>
                <a:srgbClr val="A21C49"/>
              </a:buClr>
            </a:pPr>
            <a:r>
              <a:rPr lang="en-GB" sz="2400" b="1" dirty="0">
                <a:solidFill>
                  <a:schemeClr val="accent1"/>
                </a:solidFill>
                <a:latin typeface="Trebuchet MS" panose="020B0703020202090204" pitchFamily="34" charset="0"/>
              </a:rPr>
              <a:t>Figure 4: Adjusted Hazard Ratio for Treatment Discontinuation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8B2898D-2390-4EAF-97CB-6D62F4CF2728}"/>
              </a:ext>
            </a:extLst>
          </p:cNvPr>
          <p:cNvSpPr txBox="1"/>
          <p:nvPr/>
        </p:nvSpPr>
        <p:spPr>
          <a:xfrm rot="19010075">
            <a:off x="4958814" y="2718438"/>
            <a:ext cx="156257" cy="831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GB" sz="600" b="0" i="0" baseline="30000" noProof="0">
                <a:latin typeface="+mj-lt"/>
                <a:cs typeface="Arial"/>
              </a:rPr>
              <a:t>†</a:t>
            </a:r>
            <a:endParaRPr lang="en-GB" sz="160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F9BF0C5-37F2-42B4-995B-1584DB400762}"/>
              </a:ext>
            </a:extLst>
          </p:cNvPr>
          <p:cNvSpPr txBox="1"/>
          <p:nvPr/>
        </p:nvSpPr>
        <p:spPr>
          <a:xfrm rot="19010075">
            <a:off x="7432933" y="2703093"/>
            <a:ext cx="156257" cy="831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GB" sz="600" b="1" baseline="30000" noProof="0">
                <a:cs typeface="Arial"/>
              </a:rPr>
              <a:t>‡</a:t>
            </a:r>
            <a:endParaRPr lang="en-GB" sz="160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D7A66F2-A447-4A69-ACC3-158182B8078B}"/>
              </a:ext>
            </a:extLst>
          </p:cNvPr>
          <p:cNvSpPr txBox="1"/>
          <p:nvPr/>
        </p:nvSpPr>
        <p:spPr>
          <a:xfrm rot="19010075">
            <a:off x="7828219" y="2703092"/>
            <a:ext cx="156257" cy="831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GB" sz="600" baseline="300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§</a:t>
            </a:r>
            <a:endParaRPr lang="en-GB" sz="60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45DE399-0194-44D2-BE47-0116E2F1D6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600" y="1080530"/>
            <a:ext cx="7932051" cy="3328224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9B7BC5B5-ECF7-472E-93E1-EDF018E129B8}"/>
              </a:ext>
            </a:extLst>
          </p:cNvPr>
          <p:cNvSpPr txBox="1">
            <a:spLocks/>
          </p:cNvSpPr>
          <p:nvPr/>
        </p:nvSpPr>
        <p:spPr>
          <a:xfrm>
            <a:off x="704313" y="4793890"/>
            <a:ext cx="6596600" cy="29246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  <a:spcAft>
                <a:spcPts val="269"/>
              </a:spcAft>
              <a:buClr>
                <a:srgbClr val="A21C49"/>
              </a:buClr>
            </a:pPr>
            <a:r>
              <a:rPr lang="en-GB" sz="500" dirty="0">
                <a:solidFill>
                  <a:schemeClr val="tx1"/>
                </a:solidFill>
              </a:rPr>
              <a:t>ABC: Abacavir, B: </a:t>
            </a:r>
            <a:r>
              <a:rPr lang="en-GB" sz="500" dirty="0" err="1">
                <a:solidFill>
                  <a:schemeClr val="tx1"/>
                </a:solidFill>
              </a:rPr>
              <a:t>Bictegravir</a:t>
            </a:r>
            <a:r>
              <a:rPr lang="en-GB" sz="500" dirty="0">
                <a:solidFill>
                  <a:schemeClr val="tx1"/>
                </a:solidFill>
              </a:rPr>
              <a:t>, 3TC: Lamivudine, DTG: Dolutegravir, F: Emtricitabine, FTC: Emtricitabine, MTR: multiple-tablet regimen, STR: single-tablet regimen, TAF: Tenofovir alafenamide fumarate, TDF: Tenofovir disoproxil fumarate</a:t>
            </a:r>
          </a:p>
        </p:txBody>
      </p:sp>
    </p:spTree>
    <p:extLst>
      <p:ext uri="{BB962C8B-B14F-4D97-AF65-F5344CB8AC3E}">
        <p14:creationId xmlns:p14="http://schemas.microsoft.com/office/powerpoint/2010/main" val="4537201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FDB40-D52E-4BDC-9087-059906E6B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138" y="349827"/>
            <a:ext cx="8204662" cy="507423"/>
          </a:xfrm>
        </p:spPr>
        <p:txBody>
          <a:bodyPr/>
          <a:lstStyle/>
          <a:p>
            <a:pPr>
              <a:lnSpc>
                <a:spcPct val="80000"/>
              </a:lnSpc>
              <a:spcAft>
                <a:spcPts val="269"/>
              </a:spcAft>
              <a:buClr>
                <a:srgbClr val="A21C49"/>
              </a:buClr>
            </a:pPr>
            <a:r>
              <a:rPr lang="en-GB" sz="2800" b="1" dirty="0">
                <a:solidFill>
                  <a:schemeClr val="accent1"/>
                </a:solidFill>
                <a:latin typeface="Trebuchet MS" panose="020B0703020202090204" pitchFamily="34" charset="0"/>
              </a:rPr>
              <a:t>Limitations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8B2898D-2390-4EAF-97CB-6D62F4CF2728}"/>
              </a:ext>
            </a:extLst>
          </p:cNvPr>
          <p:cNvSpPr txBox="1"/>
          <p:nvPr/>
        </p:nvSpPr>
        <p:spPr>
          <a:xfrm rot="19010075">
            <a:off x="4958814" y="2718438"/>
            <a:ext cx="156257" cy="831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GB" sz="600" b="0" i="0" baseline="30000" noProof="0">
                <a:latin typeface="+mj-lt"/>
                <a:cs typeface="Arial"/>
              </a:rPr>
              <a:t>†</a:t>
            </a:r>
            <a:endParaRPr lang="en-GB" sz="160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F9BF0C5-37F2-42B4-995B-1584DB400762}"/>
              </a:ext>
            </a:extLst>
          </p:cNvPr>
          <p:cNvSpPr txBox="1"/>
          <p:nvPr/>
        </p:nvSpPr>
        <p:spPr>
          <a:xfrm rot="19010075">
            <a:off x="7432933" y="2703093"/>
            <a:ext cx="156257" cy="831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GB" sz="600" b="1" baseline="30000" noProof="0">
                <a:cs typeface="Arial"/>
              </a:rPr>
              <a:t>‡</a:t>
            </a:r>
            <a:endParaRPr lang="en-GB" sz="160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D7A66F2-A447-4A69-ACC3-158182B8078B}"/>
              </a:ext>
            </a:extLst>
          </p:cNvPr>
          <p:cNvSpPr txBox="1"/>
          <p:nvPr/>
        </p:nvSpPr>
        <p:spPr>
          <a:xfrm rot="19010075">
            <a:off x="7828219" y="2703092"/>
            <a:ext cx="156257" cy="831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GB" sz="600" baseline="300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§</a:t>
            </a:r>
            <a:endParaRPr lang="en-GB" sz="60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3B4987-BEBE-4B07-981C-FB49558F00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lnSpc>
                <a:spcPct val="120000"/>
              </a:lnSpc>
              <a:spcBef>
                <a:spcPts val="269"/>
              </a:spcBef>
              <a:spcAft>
                <a:spcPts val="350"/>
              </a:spcAft>
              <a:buClr>
                <a:srgbClr val="A21C49"/>
              </a:buClr>
              <a:buFont typeface="Arial" panose="020B0604020202020204" pitchFamily="34" charset="0"/>
              <a:buChar char="•"/>
            </a:pPr>
            <a:r>
              <a:rPr lang="en-US" dirty="0"/>
              <a:t>This analysis focused on those covered by Medicaid insurance, and results may differ for commercial insurance populations</a:t>
            </a:r>
          </a:p>
          <a:p>
            <a:pPr marL="457200" indent="-457200">
              <a:lnSpc>
                <a:spcPct val="120000"/>
              </a:lnSpc>
              <a:spcBef>
                <a:spcPts val="269"/>
              </a:spcBef>
              <a:spcAft>
                <a:spcPts val="350"/>
              </a:spcAft>
              <a:buClr>
                <a:srgbClr val="A21C49"/>
              </a:buClr>
              <a:buFont typeface="Arial" panose="020B0604020202020204" pitchFamily="34" charset="0"/>
              <a:buChar char="•"/>
            </a:pPr>
            <a:r>
              <a:rPr lang="en-US" dirty="0"/>
              <a:t>The geographic spread of Medicaid beneficiaries in the analysis is skewed towards the South.</a:t>
            </a:r>
          </a:p>
        </p:txBody>
      </p:sp>
    </p:spTree>
    <p:extLst>
      <p:ext uri="{BB962C8B-B14F-4D97-AF65-F5344CB8AC3E}">
        <p14:creationId xmlns:p14="http://schemas.microsoft.com/office/powerpoint/2010/main" val="27505556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FDB40-D52E-4BDC-9087-059906E6B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138" y="349827"/>
            <a:ext cx="8204662" cy="507423"/>
          </a:xfrm>
        </p:spPr>
        <p:txBody>
          <a:bodyPr/>
          <a:lstStyle/>
          <a:p>
            <a:pPr>
              <a:lnSpc>
                <a:spcPct val="80000"/>
              </a:lnSpc>
              <a:spcAft>
                <a:spcPts val="269"/>
              </a:spcAft>
              <a:buClr>
                <a:srgbClr val="A21C49"/>
              </a:buClr>
            </a:pPr>
            <a:r>
              <a:rPr lang="en-GB" sz="2800" b="1" dirty="0">
                <a:solidFill>
                  <a:schemeClr val="accent1"/>
                </a:solidFill>
                <a:latin typeface="Trebuchet MS" panose="020B0703020202090204" pitchFamily="34" charset="0"/>
              </a:rPr>
              <a:t>Conclusion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B0F671-C34F-4A82-B889-3FBA21917F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lnSpc>
                <a:spcPct val="120000"/>
              </a:lnSpc>
              <a:spcBef>
                <a:spcPts val="269"/>
              </a:spcBef>
              <a:spcAft>
                <a:spcPts val="350"/>
              </a:spcAft>
              <a:buClr>
                <a:srgbClr val="A21C49"/>
              </a:buClr>
              <a:buFont typeface="Arial" panose="020B0604020202020204" pitchFamily="34" charset="0"/>
              <a:buChar char="•"/>
            </a:pPr>
            <a:r>
              <a:rPr lang="en-GB" dirty="0"/>
              <a:t>Among adult US Medicaid beneficiaries living with HIV, STRs were associated with longer persistence on a first-line therapy compared to MTRs.</a:t>
            </a:r>
            <a:endParaRPr lang="en-US" dirty="0"/>
          </a:p>
          <a:p>
            <a:pPr marL="457200" indent="-457200">
              <a:lnSpc>
                <a:spcPct val="120000"/>
              </a:lnSpc>
              <a:spcBef>
                <a:spcPts val="269"/>
              </a:spcBef>
              <a:spcAft>
                <a:spcPts val="350"/>
              </a:spcAft>
              <a:buClr>
                <a:srgbClr val="A21C49"/>
              </a:buClr>
              <a:buFont typeface="Arial" panose="020B0604020202020204" pitchFamily="34" charset="0"/>
              <a:buChar char="•"/>
            </a:pPr>
            <a:r>
              <a:rPr lang="en-US" dirty="0"/>
              <a:t>Among adult US Medicaid beneficiaries living with HIV, B/F/TAF had the highest persistence rate compared to DTG/ABC/3TC, FTC/TDF+DTG, and FTC/TAF+DTG.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8B2898D-2390-4EAF-97CB-6D62F4CF2728}"/>
              </a:ext>
            </a:extLst>
          </p:cNvPr>
          <p:cNvSpPr txBox="1"/>
          <p:nvPr/>
        </p:nvSpPr>
        <p:spPr>
          <a:xfrm rot="19010075">
            <a:off x="4958814" y="2718438"/>
            <a:ext cx="156257" cy="831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GB" sz="600" b="0" i="0" baseline="30000" noProof="0">
                <a:latin typeface="+mj-lt"/>
                <a:cs typeface="Arial"/>
              </a:rPr>
              <a:t>†</a:t>
            </a:r>
            <a:endParaRPr lang="en-GB" sz="160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F9BF0C5-37F2-42B4-995B-1584DB400762}"/>
              </a:ext>
            </a:extLst>
          </p:cNvPr>
          <p:cNvSpPr txBox="1"/>
          <p:nvPr/>
        </p:nvSpPr>
        <p:spPr>
          <a:xfrm rot="19010075">
            <a:off x="7432933" y="2703093"/>
            <a:ext cx="156257" cy="831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GB" sz="600" b="1" baseline="30000" noProof="0">
                <a:cs typeface="Arial"/>
              </a:rPr>
              <a:t>‡</a:t>
            </a:r>
            <a:endParaRPr lang="en-GB" sz="160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D7A66F2-A447-4A69-ACC3-158182B8078B}"/>
              </a:ext>
            </a:extLst>
          </p:cNvPr>
          <p:cNvSpPr txBox="1"/>
          <p:nvPr/>
        </p:nvSpPr>
        <p:spPr>
          <a:xfrm rot="19010075">
            <a:off x="7828219" y="2703092"/>
            <a:ext cx="156257" cy="831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GB" sz="600" baseline="300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§</a:t>
            </a:r>
            <a:endParaRPr lang="en-GB" sz="600"/>
          </a:p>
        </p:txBody>
      </p:sp>
    </p:spTree>
    <p:extLst>
      <p:ext uri="{BB962C8B-B14F-4D97-AF65-F5344CB8AC3E}">
        <p14:creationId xmlns:p14="http://schemas.microsoft.com/office/powerpoint/2010/main" val="31011486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FDB40-D52E-4BDC-9087-059906E6B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138" y="349827"/>
            <a:ext cx="8204662" cy="507423"/>
          </a:xfrm>
        </p:spPr>
        <p:txBody>
          <a:bodyPr/>
          <a:lstStyle/>
          <a:p>
            <a:pPr>
              <a:lnSpc>
                <a:spcPct val="80000"/>
              </a:lnSpc>
              <a:spcAft>
                <a:spcPts val="269"/>
              </a:spcAft>
              <a:buClr>
                <a:srgbClr val="A21C49"/>
              </a:buClr>
            </a:pPr>
            <a:r>
              <a:rPr lang="en-GB" sz="2800" b="1" dirty="0">
                <a:solidFill>
                  <a:schemeClr val="accent1"/>
                </a:solidFill>
                <a:latin typeface="Trebuchet MS" panose="020B0703020202090204" pitchFamily="34" charset="0"/>
              </a:rPr>
              <a:t>References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8B2898D-2390-4EAF-97CB-6D62F4CF2728}"/>
              </a:ext>
            </a:extLst>
          </p:cNvPr>
          <p:cNvSpPr txBox="1"/>
          <p:nvPr/>
        </p:nvSpPr>
        <p:spPr>
          <a:xfrm rot="19010075">
            <a:off x="4958814" y="2718438"/>
            <a:ext cx="156257" cy="831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GB" sz="600" b="0" i="0" baseline="30000" noProof="0">
                <a:latin typeface="+mj-lt"/>
                <a:cs typeface="Arial"/>
              </a:rPr>
              <a:t>†</a:t>
            </a:r>
            <a:endParaRPr lang="en-GB" sz="160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F9BF0C5-37F2-42B4-995B-1584DB400762}"/>
              </a:ext>
            </a:extLst>
          </p:cNvPr>
          <p:cNvSpPr txBox="1"/>
          <p:nvPr/>
        </p:nvSpPr>
        <p:spPr>
          <a:xfrm rot="19010075">
            <a:off x="7432933" y="2703093"/>
            <a:ext cx="156257" cy="831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GB" sz="600" b="1" baseline="30000" noProof="0">
                <a:cs typeface="Arial"/>
              </a:rPr>
              <a:t>‡</a:t>
            </a:r>
            <a:endParaRPr lang="en-GB" sz="160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D7A66F2-A447-4A69-ACC3-158182B8078B}"/>
              </a:ext>
            </a:extLst>
          </p:cNvPr>
          <p:cNvSpPr txBox="1"/>
          <p:nvPr/>
        </p:nvSpPr>
        <p:spPr>
          <a:xfrm rot="19010075">
            <a:off x="7828219" y="2703092"/>
            <a:ext cx="156257" cy="831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GB" sz="600" baseline="300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§</a:t>
            </a:r>
            <a:endParaRPr lang="en-GB" sz="60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B0F671-C34F-4A82-B889-3FBA21917F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342900" indent="-342900">
              <a:buAutoNum type="arabicPeriod"/>
            </a:pPr>
            <a:r>
              <a:rPr lang="en-US" dirty="0">
                <a:ea typeface="+mn-lt"/>
                <a:cs typeface="+mn-lt"/>
              </a:rPr>
              <a:t>DHHS Panel on Antiretroviral Guidelines for Adults and Adolescents – A Working Group of the Office of AIDS Research Advisory </a:t>
            </a:r>
            <a:r>
              <a:rPr lang="en-US" b="0" i="0" dirty="0">
                <a:effectLst/>
                <a:ea typeface="+mn-lt"/>
                <a:cs typeface="+mn-lt"/>
              </a:rPr>
              <a:t>Council</a:t>
            </a:r>
            <a:r>
              <a:rPr lang="en-US" b="0" i="0" dirty="0">
                <a:solidFill>
                  <a:srgbClr val="222222"/>
                </a:solidFill>
                <a:effectLst/>
                <a:latin typeface="Arial"/>
                <a:cs typeface="Arial"/>
              </a:rPr>
              <a:t>. Guidelines for the Use of Antiretroviral Agents in Adults and Adolescents with HIV.</a:t>
            </a:r>
            <a:r>
              <a:rPr lang="en-US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lang="en-US" b="0" i="0" dirty="0">
                <a:solidFill>
                  <a:srgbClr val="222222"/>
                </a:solidFill>
                <a:effectLst/>
                <a:latin typeface="Arial"/>
                <a:cs typeface="Arial"/>
              </a:rPr>
              <a:t>2021</a:t>
            </a:r>
            <a:r>
              <a:rPr lang="en-US" dirty="0">
                <a:solidFill>
                  <a:srgbClr val="222222"/>
                </a:solidFill>
                <a:latin typeface="Arial"/>
                <a:cs typeface="Arial"/>
              </a:rPr>
              <a:t>. Available at: </a:t>
            </a:r>
            <a:r>
              <a:rPr lang="en-US" dirty="0">
                <a:ea typeface="+mn-lt"/>
                <a:cs typeface="+mn-lt"/>
                <a:hlinkClick r:id="rId2"/>
              </a:rPr>
              <a:t>https://clinicalinfo.hiv.gov/sites/default/files/guidelines/documents/AdultandAdolescentGL.pdf</a:t>
            </a:r>
            <a:r>
              <a:rPr lang="en-US" dirty="0">
                <a:ea typeface="+mn-lt"/>
                <a:cs typeface="+mn-lt"/>
              </a:rPr>
              <a:t> </a:t>
            </a:r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680702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FDB40-D52E-4BDC-9087-059906E6B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138" y="349827"/>
            <a:ext cx="8204662" cy="507423"/>
          </a:xfrm>
        </p:spPr>
        <p:txBody>
          <a:bodyPr/>
          <a:lstStyle/>
          <a:p>
            <a:pPr>
              <a:lnSpc>
                <a:spcPct val="80000"/>
              </a:lnSpc>
              <a:spcAft>
                <a:spcPts val="269"/>
              </a:spcAft>
              <a:buClr>
                <a:srgbClr val="A21C49"/>
              </a:buClr>
            </a:pPr>
            <a:r>
              <a:rPr lang="en-GB" sz="2800" b="1" dirty="0">
                <a:solidFill>
                  <a:schemeClr val="accent1"/>
                </a:solidFill>
                <a:latin typeface="Trebuchet MS" panose="020B0703020202090204" pitchFamily="34" charset="0"/>
              </a:rPr>
              <a:t>Disclosures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8B2898D-2390-4EAF-97CB-6D62F4CF2728}"/>
              </a:ext>
            </a:extLst>
          </p:cNvPr>
          <p:cNvSpPr txBox="1"/>
          <p:nvPr/>
        </p:nvSpPr>
        <p:spPr>
          <a:xfrm rot="19010075">
            <a:off x="4958814" y="2718438"/>
            <a:ext cx="156257" cy="831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GB" sz="600" b="0" i="0" baseline="30000" noProof="0">
                <a:latin typeface="+mj-lt"/>
                <a:cs typeface="Arial"/>
              </a:rPr>
              <a:t>†</a:t>
            </a:r>
            <a:endParaRPr lang="en-GB" sz="160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F9BF0C5-37F2-42B4-995B-1584DB400762}"/>
              </a:ext>
            </a:extLst>
          </p:cNvPr>
          <p:cNvSpPr txBox="1"/>
          <p:nvPr/>
        </p:nvSpPr>
        <p:spPr>
          <a:xfrm rot="19010075">
            <a:off x="7432933" y="2703093"/>
            <a:ext cx="156257" cy="831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GB" sz="600" b="1" baseline="30000" noProof="0">
                <a:cs typeface="Arial"/>
              </a:rPr>
              <a:t>‡</a:t>
            </a:r>
            <a:endParaRPr lang="en-GB" sz="160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D7A66F2-A447-4A69-ACC3-158182B8078B}"/>
              </a:ext>
            </a:extLst>
          </p:cNvPr>
          <p:cNvSpPr txBox="1"/>
          <p:nvPr/>
        </p:nvSpPr>
        <p:spPr>
          <a:xfrm rot="19010075">
            <a:off x="7828219" y="2703092"/>
            <a:ext cx="156257" cy="831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GB" sz="600" baseline="300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§</a:t>
            </a:r>
            <a:endParaRPr lang="en-GB" sz="60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B0F671-C34F-4A82-B889-3FBA21917F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0" indent="0">
              <a:buNone/>
            </a:pPr>
            <a:r>
              <a:rPr lang="en-US" dirty="0"/>
              <a:t>Ishveen Chopra, Qiao Mu, Vasantha Pedarla, of </a:t>
            </a:r>
            <a:r>
              <a:rPr lang="en-US" dirty="0" err="1"/>
              <a:t>StatInMed</a:t>
            </a:r>
            <a:r>
              <a:rPr lang="en-US" dirty="0"/>
              <a:t> Research; Joshua Gruber, Woodie Zachry, Dylan Mezzio are employees of Gilead; Joshua Cohen is an employee of Tufts University.</a:t>
            </a:r>
            <a:endParaRPr lang="en-US" sz="4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01159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6821A-7B09-4451-8AD1-5AC1F33371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137" y="135532"/>
            <a:ext cx="8229600" cy="740264"/>
          </a:xfrm>
        </p:spPr>
        <p:txBody>
          <a:bodyPr/>
          <a:lstStyle/>
          <a:p>
            <a:r>
              <a:rPr lang="en-GB" sz="2800" dirty="0"/>
              <a:t>Introduction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6AB74F-54FD-434C-BD8B-68C9971BE0B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lnSpc>
                <a:spcPct val="120000"/>
              </a:lnSpc>
              <a:spcBef>
                <a:spcPts val="269"/>
              </a:spcBef>
              <a:spcAft>
                <a:spcPts val="350"/>
              </a:spcAft>
              <a:buClr>
                <a:srgbClr val="A21C49"/>
              </a:buClr>
            </a:pPr>
            <a:r>
              <a:rPr lang="en-US" sz="1800" kern="1000" dirty="0">
                <a:solidFill>
                  <a:schemeClr val="tx1"/>
                </a:solidFill>
              </a:rPr>
              <a:t>There is a paucity of persistence data on adult US Medicaid beneficiaries  </a:t>
            </a:r>
            <a:r>
              <a:rPr lang="en-GB" dirty="0">
                <a:latin typeface="Arial" panose="020B0604020202020204" pitchFamily="34" charset="0"/>
                <a:ea typeface="Calibri" panose="020F0502020204030204" pitchFamily="34" charset="0"/>
              </a:rPr>
              <a:t>living with HIV that detail the </a:t>
            </a:r>
            <a:r>
              <a:rPr lang="en-US" sz="1800" kern="1000" dirty="0">
                <a:solidFill>
                  <a:schemeClr val="tx1"/>
                </a:solidFill>
              </a:rPr>
              <a:t>Department of Health &amp; Human Services (DHHS) guideline-recommended antiretroviral treatment (ART) regimens.</a:t>
            </a:r>
            <a:r>
              <a:rPr lang="en-US" sz="1800" kern="1000" baseline="30000" dirty="0">
                <a:solidFill>
                  <a:schemeClr val="tx1"/>
                </a:solidFill>
              </a:rPr>
              <a:t>1</a:t>
            </a:r>
            <a:endParaRPr lang="en-US" sz="1800" kern="1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86AD08-6581-4A4B-B8B2-39850A220B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AA09E-D67E-864E-8466-C38E88600C4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756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6821A-7B09-4451-8AD1-5AC1F33371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137" y="135532"/>
            <a:ext cx="8229600" cy="740264"/>
          </a:xfrm>
        </p:spPr>
        <p:txBody>
          <a:bodyPr/>
          <a:lstStyle/>
          <a:p>
            <a:r>
              <a:rPr lang="en-GB" sz="2800" dirty="0"/>
              <a:t>Objective 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6AB74F-54FD-434C-BD8B-68C9971BE0B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lnSpc>
                <a:spcPct val="120000"/>
              </a:lnSpc>
              <a:spcBef>
                <a:spcPts val="269"/>
              </a:spcBef>
              <a:spcAft>
                <a:spcPts val="350"/>
              </a:spcAft>
              <a:buClr>
                <a:srgbClr val="A21C49"/>
              </a:buClr>
            </a:pPr>
            <a:r>
              <a:rPr lang="en-US" sz="1800" kern="1000" dirty="0"/>
              <a:t>The purpose of this study is to compare the persistence newer DHHS guideline-recommended single- and multiple-tablet regimens (STRs and MTRs) for treatment-naïve patients.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86AD08-6581-4A4B-B8B2-39850A220B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AA09E-D67E-864E-8466-C38E88600C4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765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288F2-2B01-41C1-B7EA-9D9E8B86C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0000"/>
              </a:lnSpc>
              <a:spcAft>
                <a:spcPts val="269"/>
              </a:spcAft>
              <a:buClr>
                <a:srgbClr val="A21C49"/>
              </a:buClr>
            </a:pPr>
            <a:r>
              <a:rPr lang="en-US" sz="2800" b="1" dirty="0">
                <a:solidFill>
                  <a:schemeClr val="accent1"/>
                </a:solidFill>
                <a:latin typeface="Trebuchet MS" panose="020B0703020202090204" pitchFamily="34" charset="0"/>
              </a:rPr>
              <a:t>Methods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128254-C2A6-4B1B-82DD-11B823F9E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224BD05-C304-4919-A73B-A47E07C1BB6A}"/>
              </a:ext>
            </a:extLst>
          </p:cNvPr>
          <p:cNvSpPr txBox="1">
            <a:spLocks/>
          </p:cNvSpPr>
          <p:nvPr/>
        </p:nvSpPr>
        <p:spPr>
          <a:xfrm>
            <a:off x="4994477" y="1144800"/>
            <a:ext cx="3961176" cy="34861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bg2">
                  <a:lumMod val="75000"/>
                </a:schemeClr>
              </a:buClr>
              <a:buSzPct val="90000"/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601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Arial" panose="020B0604020202020204" pitchFamily="34" charset="0"/>
              <a:buChar char="–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73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459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745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031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</a:pPr>
            <a:endParaRPr lang="en-GB" sz="105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2C31724-07F7-44D5-9E1B-65C516E4C1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3886200"/>
          </a:xfrm>
        </p:spPr>
        <p:txBody>
          <a:bodyPr/>
          <a:lstStyle/>
          <a:p>
            <a:pPr marL="457200" indent="-457200">
              <a:lnSpc>
                <a:spcPct val="120000"/>
              </a:lnSpc>
              <a:spcBef>
                <a:spcPts val="269"/>
              </a:spcBef>
              <a:spcAft>
                <a:spcPts val="350"/>
              </a:spcAft>
              <a:buClr>
                <a:srgbClr val="A21C49"/>
              </a:buClr>
              <a:buFont typeface="Arial" panose="020B0604020202020204" pitchFamily="34" charset="0"/>
              <a:buChar char="•"/>
            </a:pPr>
            <a:r>
              <a:rPr lang="en-US" sz="1200" kern="1000" dirty="0"/>
              <a:t>A retrospective analysis was conducted using the All-Payer Claims Database (APCD) for persons living with HIV initiating ART between Jan 1, 2017, and Mar 31, 2020, with 12 months continuous capture </a:t>
            </a:r>
            <a:r>
              <a:rPr lang="en-US" sz="1200" dirty="0">
                <a:solidFill>
                  <a:prstClr val="black"/>
                </a:solidFill>
                <a:latin typeface="Arial" panose="020B0604020202020204" pitchFamily="34" charset="0"/>
              </a:rPr>
              <a:t>pre- and post- index date</a:t>
            </a:r>
            <a:r>
              <a:rPr lang="en-US" sz="1200" kern="1000" dirty="0"/>
              <a:t>.</a:t>
            </a:r>
          </a:p>
          <a:p>
            <a:pPr marL="914400" lvl="1" indent="-342900">
              <a:spcAft>
                <a:spcPts val="350"/>
              </a:spcAft>
              <a:buClr>
                <a:srgbClr val="A41142"/>
              </a:buClr>
              <a:buFont typeface="Arial" panose="020B0604020202020204" pitchFamily="34" charset="0"/>
              <a:buChar char="ꟷ"/>
            </a:pPr>
            <a:r>
              <a:rPr lang="en-US" sz="1100" dirty="0">
                <a:latin typeface="Arial" panose="020B0604020202020204" pitchFamily="34" charset="0"/>
              </a:rPr>
              <a:t>APCD provides insight into nearly 80% of the US health care system; 300 million unique patients across all payers.</a:t>
            </a:r>
          </a:p>
          <a:p>
            <a:pPr marL="914400" lvl="1" indent="-342900">
              <a:spcAft>
                <a:spcPts val="350"/>
              </a:spcAft>
              <a:buClr>
                <a:srgbClr val="A41142"/>
              </a:buClr>
              <a:buFont typeface="Arial" panose="020B0604020202020204" pitchFamily="34" charset="0"/>
              <a:buChar char="ꟷ"/>
            </a:pPr>
            <a:r>
              <a:rPr lang="en-US" sz="1100" dirty="0">
                <a:latin typeface="Arial" panose="020B0604020202020204" pitchFamily="34" charset="0"/>
              </a:rPr>
              <a:t>APCD is nationally representative of the US population and includes patients from all geographic regions, providing comprehensive insight into treatment patterns among the Medicaid population.</a:t>
            </a:r>
          </a:p>
          <a:p>
            <a:pPr marL="457200" lvl="1" indent="-457200">
              <a:lnSpc>
                <a:spcPct val="120000"/>
              </a:lnSpc>
              <a:spcBef>
                <a:spcPts val="269"/>
              </a:spcBef>
              <a:spcAft>
                <a:spcPts val="350"/>
              </a:spcAft>
              <a:buClr>
                <a:srgbClr val="A21C49"/>
              </a:buClr>
              <a:buFont typeface="Arial" panose="020B0604020202020204" pitchFamily="34" charset="0"/>
              <a:buChar char="•"/>
            </a:pPr>
            <a:r>
              <a:rPr lang="en-US" sz="1200" kern="1000" dirty="0"/>
              <a:t>Index date was defined as the date of the first ART claim</a:t>
            </a:r>
            <a:endParaRPr lang="en-US" sz="1100" dirty="0">
              <a:latin typeface="Arial" panose="020B0604020202020204" pitchFamily="34" charset="0"/>
            </a:endParaRPr>
          </a:p>
          <a:p>
            <a:pPr marL="914400" lvl="1" indent="-342900">
              <a:spcAft>
                <a:spcPts val="350"/>
              </a:spcAft>
              <a:buClr>
                <a:srgbClr val="A41142"/>
              </a:buClr>
              <a:buFont typeface="Arial" panose="020B0604020202020204" pitchFamily="34" charset="0"/>
              <a:buChar char="ꟷ"/>
            </a:pPr>
            <a:r>
              <a:rPr lang="en-US" sz="1100" dirty="0">
                <a:latin typeface="Arial" panose="020B0604020202020204" pitchFamily="34" charset="0"/>
              </a:rPr>
              <a:t>For STRs, the date of the first ART claim within the period Jan 1, 2017 – March 31, 2020, was the index date</a:t>
            </a:r>
          </a:p>
          <a:p>
            <a:pPr marL="914400" lvl="1" indent="-342900">
              <a:spcAft>
                <a:spcPts val="350"/>
              </a:spcAft>
              <a:buClr>
                <a:srgbClr val="A41142"/>
              </a:buClr>
              <a:buFont typeface="Arial" panose="020B0604020202020204" pitchFamily="34" charset="0"/>
              <a:buChar char="ꟷ"/>
            </a:pPr>
            <a:r>
              <a:rPr lang="en-US" sz="1100" dirty="0">
                <a:solidFill>
                  <a:prstClr val="black"/>
                </a:solidFill>
                <a:latin typeface="Arial" panose="020B0604020202020204" pitchFamily="34" charset="0"/>
              </a:rPr>
              <a:t>For MTRs, the fill date for the last medication in the regimen was the index date (±5-day window between fills for components comprising the regimen was allowed).</a:t>
            </a:r>
          </a:p>
          <a:p>
            <a:pPr marL="457200" lvl="1" indent="-457200">
              <a:lnSpc>
                <a:spcPct val="120000"/>
              </a:lnSpc>
              <a:spcBef>
                <a:spcPts val="269"/>
              </a:spcBef>
              <a:spcAft>
                <a:spcPts val="350"/>
              </a:spcAft>
              <a:buClr>
                <a:srgbClr val="A21C49"/>
              </a:buClr>
              <a:buFont typeface="Arial" panose="020B0604020202020204" pitchFamily="34" charset="0"/>
              <a:buChar char="•"/>
            </a:pPr>
            <a:r>
              <a:rPr lang="en-US" sz="1200" kern="1000" dirty="0"/>
              <a:t>Persistence was measured from the index date until treatment discontinuation (≥90-day gap between fills of index regimen) or the end of the study period, whichever occurred first. </a:t>
            </a:r>
          </a:p>
          <a:p>
            <a:pPr marL="914400" lvl="1" indent="-342900">
              <a:spcAft>
                <a:spcPts val="350"/>
              </a:spcAft>
              <a:buClr>
                <a:srgbClr val="A41142"/>
              </a:buClr>
              <a:buFont typeface="Arial" panose="020B0604020202020204" pitchFamily="34" charset="0"/>
              <a:buChar char="ꟷ"/>
            </a:pPr>
            <a:r>
              <a:rPr lang="en-US" sz="1100" dirty="0">
                <a:latin typeface="Arial" panose="020B0604020202020204" pitchFamily="34" charset="0"/>
              </a:rPr>
              <a:t>For MTRs, patients must remain on all therapies in the initial regimen to be counted as persistent.</a:t>
            </a:r>
            <a:endParaRPr lang="en-US" sz="11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marL="457200" lvl="1" indent="-457200">
              <a:lnSpc>
                <a:spcPct val="120000"/>
              </a:lnSpc>
              <a:spcBef>
                <a:spcPts val="269"/>
              </a:spcBef>
              <a:spcAft>
                <a:spcPts val="350"/>
              </a:spcAft>
              <a:buClr>
                <a:srgbClr val="A21C49"/>
              </a:buClr>
              <a:buFont typeface="Arial" panose="020B0604020202020204" pitchFamily="34" charset="0"/>
              <a:buChar char="•"/>
              <a:defRPr/>
            </a:pPr>
            <a:r>
              <a:rPr lang="en-US" sz="1200" kern="1000" dirty="0"/>
              <a:t>Patient selection criteria presented in </a:t>
            </a:r>
            <a:r>
              <a:rPr lang="en-US" sz="1200" b="1" kern="1000" dirty="0"/>
              <a:t>Figure 1</a:t>
            </a:r>
            <a:r>
              <a:rPr lang="en-US" sz="1200" kern="1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52338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FDB40-D52E-4BDC-9087-059906E6B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601" y="261841"/>
            <a:ext cx="8229600" cy="507423"/>
          </a:xfrm>
        </p:spPr>
        <p:txBody>
          <a:bodyPr vert="horz" lIns="0" tIns="0" rIns="0" bIns="0" rtlCol="0" anchor="b">
            <a:noAutofit/>
          </a:bodyPr>
          <a:lstStyle/>
          <a:p>
            <a:pPr>
              <a:lnSpc>
                <a:spcPct val="80000"/>
              </a:lnSpc>
              <a:spcAft>
                <a:spcPts val="269"/>
              </a:spcAft>
              <a:buClr>
                <a:srgbClr val="A21C49"/>
              </a:buClr>
            </a:pPr>
            <a:r>
              <a:rPr lang="en-GB" sz="2800" b="1" dirty="0">
                <a:solidFill>
                  <a:schemeClr val="accent1"/>
                </a:solidFill>
                <a:latin typeface="Trebuchet MS" panose="020B0703020202090204" pitchFamily="34" charset="0"/>
              </a:rPr>
              <a:t>Figure 1: Sample Selection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52A1B64-F296-4CC5-B86A-789DAF58A6DF}"/>
              </a:ext>
            </a:extLst>
          </p:cNvPr>
          <p:cNvSpPr/>
          <p:nvPr/>
        </p:nvSpPr>
        <p:spPr>
          <a:xfrm>
            <a:off x="1443600" y="1019194"/>
            <a:ext cx="6256800" cy="25941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rgbClr val="0972C9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≥2 prescription claims for an ART of interest during the identification period [Jan 1, 2017 – Mar 31, 2020] (N= 111,035)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93097B0-BD57-4582-BB91-3F3640F678A0}"/>
              </a:ext>
            </a:extLst>
          </p:cNvPr>
          <p:cNvSpPr/>
          <p:nvPr/>
        </p:nvSpPr>
        <p:spPr>
          <a:xfrm>
            <a:off x="1443600" y="1884307"/>
            <a:ext cx="6256800" cy="25941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rgbClr val="0972C9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 months continuous capture pre- and post-index date; ≥1 pharmacy or medical claim at any point during the 12-month period </a:t>
            </a:r>
          </a:p>
          <a:p>
            <a:pPr algn="ctr">
              <a:lnSpc>
                <a:spcPct val="90000"/>
              </a:lnSpc>
            </a:pPr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(N= 97,091)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D04382F-A399-448F-B97E-92FD5E35E991}"/>
              </a:ext>
            </a:extLst>
          </p:cNvPr>
          <p:cNvSpPr/>
          <p:nvPr/>
        </p:nvSpPr>
        <p:spPr>
          <a:xfrm>
            <a:off x="2906100" y="2365767"/>
            <a:ext cx="3310200" cy="24439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rgbClr val="0972C9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Aged ≥18 years as of the index date (N= 96,360)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6F17AB8-628A-4FC2-ABE9-1D63F2A67169}"/>
              </a:ext>
            </a:extLst>
          </p:cNvPr>
          <p:cNvSpPr/>
          <p:nvPr/>
        </p:nvSpPr>
        <p:spPr>
          <a:xfrm>
            <a:off x="2962564" y="4014033"/>
            <a:ext cx="3197272" cy="25859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rgbClr val="0972C9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Patients remaining in sample (N=44,764)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0F1F4C6-F81C-483E-98A9-E60C7389046C}"/>
              </a:ext>
            </a:extLst>
          </p:cNvPr>
          <p:cNvSpPr/>
          <p:nvPr/>
        </p:nvSpPr>
        <p:spPr>
          <a:xfrm>
            <a:off x="5944251" y="4663964"/>
            <a:ext cx="2962800" cy="25941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rgbClr val="0972C9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Patients who received MTR as index </a:t>
            </a:r>
            <a:r>
              <a:rPr lang="en-US"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regimen (N=9,977)</a:t>
            </a:r>
            <a:endParaRPr lang="en-US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213B143-53FD-4A34-A6EA-695DFE2E86E4}"/>
              </a:ext>
            </a:extLst>
          </p:cNvPr>
          <p:cNvSpPr/>
          <p:nvPr/>
        </p:nvSpPr>
        <p:spPr>
          <a:xfrm>
            <a:off x="781800" y="4663964"/>
            <a:ext cx="2962800" cy="25941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rgbClr val="0972C9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Patients who received STR as index </a:t>
            </a:r>
            <a:r>
              <a:rPr lang="en-US"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regimen (N=34,787) </a:t>
            </a:r>
            <a:endParaRPr lang="en-US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DC07D9D-C654-4DEE-97D2-71F70D4852FF}"/>
              </a:ext>
            </a:extLst>
          </p:cNvPr>
          <p:cNvSpPr/>
          <p:nvPr/>
        </p:nvSpPr>
        <p:spPr>
          <a:xfrm>
            <a:off x="5820665" y="2736056"/>
            <a:ext cx="2501691" cy="117055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rgbClr val="0972C9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 bIns="91440" rtlCol="0" anchor="ctr"/>
          <a:lstStyle/>
          <a:p>
            <a:pPr marL="91440" indent="-9144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Only 1 regimen at index date (N=3,296)</a:t>
            </a:r>
          </a:p>
          <a:p>
            <a:pPr marL="91440" indent="-9144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 use in the 12 months prior to the index date (N=47,201)</a:t>
            </a:r>
          </a:p>
          <a:p>
            <a:pPr marL="91440" indent="-9144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HIV-2 diagnosis claim during baseline period (on or 12 months prior to index date) (N=196)</a:t>
            </a:r>
          </a:p>
          <a:p>
            <a:pPr marL="91440" indent="-9144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 use other than index drugs on the index date (N=203)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C96A046A-9B9A-498D-AEF6-CC96018EB2A1}"/>
              </a:ext>
            </a:extLst>
          </p:cNvPr>
          <p:cNvCxnSpPr>
            <a:cxnSpLocks/>
          </p:cNvCxnSpPr>
          <p:nvPr/>
        </p:nvCxnSpPr>
        <p:spPr>
          <a:xfrm>
            <a:off x="4568400" y="1701427"/>
            <a:ext cx="0" cy="182880"/>
          </a:xfrm>
          <a:prstGeom prst="straightConnector1">
            <a:avLst/>
          </a:prstGeom>
          <a:ln w="19050">
            <a:solidFill>
              <a:srgbClr val="0070C0"/>
            </a:solidFill>
            <a:miter lim="800000"/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DD56B52F-EE59-466D-9ED3-B9AB2BF232AC}"/>
              </a:ext>
            </a:extLst>
          </p:cNvPr>
          <p:cNvCxnSpPr>
            <a:cxnSpLocks/>
            <a:stCxn id="14" idx="2"/>
          </p:cNvCxnSpPr>
          <p:nvPr/>
        </p:nvCxnSpPr>
        <p:spPr>
          <a:xfrm>
            <a:off x="4572000" y="2143724"/>
            <a:ext cx="0" cy="214425"/>
          </a:xfrm>
          <a:prstGeom prst="straightConnector1">
            <a:avLst/>
          </a:prstGeom>
          <a:ln w="19050">
            <a:solidFill>
              <a:srgbClr val="0070C0"/>
            </a:solidFill>
            <a:miter lim="800000"/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8D79D45E-E6ED-48B4-8C07-67DA290B85AF}"/>
              </a:ext>
            </a:extLst>
          </p:cNvPr>
          <p:cNvCxnSpPr>
            <a:cxnSpLocks/>
            <a:stCxn id="15" idx="2"/>
          </p:cNvCxnSpPr>
          <p:nvPr/>
        </p:nvCxnSpPr>
        <p:spPr>
          <a:xfrm>
            <a:off x="4561200" y="2610161"/>
            <a:ext cx="7200" cy="1403872"/>
          </a:xfrm>
          <a:prstGeom prst="straightConnector1">
            <a:avLst/>
          </a:prstGeom>
          <a:ln w="19050">
            <a:solidFill>
              <a:srgbClr val="0070C0"/>
            </a:solidFill>
            <a:miter lim="800000"/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D6257774-FDB8-4A9B-959A-DC26BA560629}"/>
              </a:ext>
            </a:extLst>
          </p:cNvPr>
          <p:cNvCxnSpPr>
            <a:cxnSpLocks/>
            <a:endCxn id="19" idx="1"/>
          </p:cNvCxnSpPr>
          <p:nvPr/>
        </p:nvCxnSpPr>
        <p:spPr>
          <a:xfrm>
            <a:off x="4569252" y="3308289"/>
            <a:ext cx="1251413" cy="13045"/>
          </a:xfrm>
          <a:prstGeom prst="straightConnector1">
            <a:avLst/>
          </a:prstGeom>
          <a:ln w="19050">
            <a:solidFill>
              <a:srgbClr val="0070C0"/>
            </a:solidFill>
            <a:miter lim="800000"/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>
            <a:extLst>
              <a:ext uri="{FF2B5EF4-FFF2-40B4-BE49-F238E27FC236}">
                <a16:creationId xmlns:a16="http://schemas.microsoft.com/office/drawing/2014/main" id="{E26943BB-6DAE-4F72-B4D5-ABBFA2370EE2}"/>
              </a:ext>
            </a:extLst>
          </p:cNvPr>
          <p:cNvSpPr/>
          <p:nvPr/>
        </p:nvSpPr>
        <p:spPr>
          <a:xfrm>
            <a:off x="4687401" y="2916728"/>
            <a:ext cx="1013414" cy="259417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rgbClr val="0972C9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Excluded (N=51,596)</a:t>
            </a:r>
            <a:endParaRPr lang="en-US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5CE25BF-BF26-4D01-A8D1-556E4EBCFDA9}"/>
              </a:ext>
            </a:extLst>
          </p:cNvPr>
          <p:cNvSpPr/>
          <p:nvPr/>
        </p:nvSpPr>
        <p:spPr>
          <a:xfrm>
            <a:off x="1440000" y="1443612"/>
            <a:ext cx="6256800" cy="23876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rgbClr val="0972C9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Alive at any point during the 12-month pre and post index period (N= 110,614)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9BAB771F-CF7B-48D9-8FB3-EB30D016840B}"/>
              </a:ext>
            </a:extLst>
          </p:cNvPr>
          <p:cNvCxnSpPr>
            <a:cxnSpLocks/>
          </p:cNvCxnSpPr>
          <p:nvPr/>
        </p:nvCxnSpPr>
        <p:spPr>
          <a:xfrm>
            <a:off x="4572000" y="1278611"/>
            <a:ext cx="0" cy="182880"/>
          </a:xfrm>
          <a:prstGeom prst="straightConnector1">
            <a:avLst/>
          </a:prstGeom>
          <a:ln w="19050">
            <a:solidFill>
              <a:srgbClr val="0070C0"/>
            </a:solidFill>
            <a:miter lim="800000"/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213E818-95CE-4B11-B765-01363FECD212}"/>
              </a:ext>
            </a:extLst>
          </p:cNvPr>
          <p:cNvCxnSpPr>
            <a:cxnSpLocks/>
          </p:cNvCxnSpPr>
          <p:nvPr/>
        </p:nvCxnSpPr>
        <p:spPr>
          <a:xfrm flipV="1">
            <a:off x="2263200" y="4109228"/>
            <a:ext cx="0" cy="548640"/>
          </a:xfrm>
          <a:prstGeom prst="line">
            <a:avLst/>
          </a:prstGeom>
          <a:ln w="19050">
            <a:solidFill>
              <a:srgbClr val="0070C0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91426AEB-BFC9-4A0D-9629-1268D535A1FE}"/>
              </a:ext>
            </a:extLst>
          </p:cNvPr>
          <p:cNvCxnSpPr>
            <a:cxnSpLocks/>
          </p:cNvCxnSpPr>
          <p:nvPr/>
        </p:nvCxnSpPr>
        <p:spPr>
          <a:xfrm>
            <a:off x="2263200" y="4117161"/>
            <a:ext cx="704088" cy="0"/>
          </a:xfrm>
          <a:prstGeom prst="straightConnector1">
            <a:avLst/>
          </a:prstGeom>
          <a:ln w="19050">
            <a:solidFill>
              <a:srgbClr val="0070C0"/>
            </a:solidFill>
            <a:miter lim="800000"/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D1C0DF49-91C1-47DE-9D53-D76CBEC41E83}"/>
              </a:ext>
            </a:extLst>
          </p:cNvPr>
          <p:cNvCxnSpPr>
            <a:cxnSpLocks/>
          </p:cNvCxnSpPr>
          <p:nvPr/>
        </p:nvCxnSpPr>
        <p:spPr>
          <a:xfrm flipH="1">
            <a:off x="6159836" y="4117161"/>
            <a:ext cx="704088" cy="0"/>
          </a:xfrm>
          <a:prstGeom prst="straightConnector1">
            <a:avLst/>
          </a:prstGeom>
          <a:ln w="19050">
            <a:solidFill>
              <a:srgbClr val="0070C0"/>
            </a:solidFill>
            <a:miter lim="800000"/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7606E343-F33E-43C8-B807-78C2DFE53E9A}"/>
              </a:ext>
            </a:extLst>
          </p:cNvPr>
          <p:cNvCxnSpPr>
            <a:cxnSpLocks/>
          </p:cNvCxnSpPr>
          <p:nvPr/>
        </p:nvCxnSpPr>
        <p:spPr>
          <a:xfrm flipV="1">
            <a:off x="6865508" y="4109228"/>
            <a:ext cx="0" cy="548640"/>
          </a:xfrm>
          <a:prstGeom prst="line">
            <a:avLst/>
          </a:prstGeom>
          <a:ln w="19050">
            <a:solidFill>
              <a:srgbClr val="0070C0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0330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950A637D-4A6F-4D77-8514-FBFFF150342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191" y="1191"/>
          <a:ext cx="1191" cy="1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think-cell Slide" r:id="rId4" imgW="306" imgH="306" progId="TCLayout.ActiveDocument.1">
                  <p:embed/>
                </p:oleObj>
              </mc:Choice>
              <mc:Fallback>
                <p:oleObj name="think-cell Slide" r:id="rId4" imgW="306" imgH="306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950A637D-4A6F-4D77-8514-FBFFF150342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91" y="1191"/>
                        <a:ext cx="1191" cy="1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EE3D10-04E3-4B47-B655-BE4CBF8A84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BEAA09E-D67E-864E-8466-C38E88600C4F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0291D7E8-63A9-489F-A629-5122D3663DC2}"/>
              </a:ext>
            </a:extLst>
          </p:cNvPr>
          <p:cNvSpPr txBox="1">
            <a:spLocks/>
          </p:cNvSpPr>
          <p:nvPr/>
        </p:nvSpPr>
        <p:spPr>
          <a:xfrm>
            <a:off x="482138" y="349827"/>
            <a:ext cx="8204662" cy="507423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2000" b="1" i="0" kern="1200">
                <a:solidFill>
                  <a:schemeClr val="accent1"/>
                </a:solidFill>
                <a:latin typeface="Trebuchet MS" panose="020B0703020202090204" pitchFamily="34" charset="0"/>
                <a:ea typeface="+mj-ea"/>
                <a:cs typeface="+mj-cs"/>
              </a:defRPr>
            </a:lvl1pPr>
          </a:lstStyle>
          <a:p>
            <a:pPr>
              <a:spcAft>
                <a:spcPts val="269"/>
              </a:spcAft>
              <a:buClr>
                <a:srgbClr val="A21C49"/>
              </a:buClr>
            </a:pPr>
            <a:r>
              <a:rPr lang="en-GB" sz="2800" dirty="0"/>
              <a:t>Table 1: Patient Distribution STRs &amp; MTRs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39675A57-DB64-48DF-ACEE-6418FE3D87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8664554"/>
              </p:ext>
            </p:extLst>
          </p:nvPr>
        </p:nvGraphicFramePr>
        <p:xfrm>
          <a:off x="482138" y="1085848"/>
          <a:ext cx="8204661" cy="2927819"/>
        </p:xfrm>
        <a:graphic>
          <a:graphicData uri="http://schemas.openxmlformats.org/drawingml/2006/table">
            <a:tbl>
              <a:tblPr/>
              <a:tblGrid>
                <a:gridCol w="2062368">
                  <a:extLst>
                    <a:ext uri="{9D8B030D-6E8A-4147-A177-3AD203B41FA5}">
                      <a16:colId xmlns:a16="http://schemas.microsoft.com/office/drawing/2014/main" val="2084423959"/>
                    </a:ext>
                  </a:extLst>
                </a:gridCol>
                <a:gridCol w="821947">
                  <a:extLst>
                    <a:ext uri="{9D8B030D-6E8A-4147-A177-3AD203B41FA5}">
                      <a16:colId xmlns:a16="http://schemas.microsoft.com/office/drawing/2014/main" val="1922149988"/>
                    </a:ext>
                  </a:extLst>
                </a:gridCol>
                <a:gridCol w="1449036">
                  <a:extLst>
                    <a:ext uri="{9D8B030D-6E8A-4147-A177-3AD203B41FA5}">
                      <a16:colId xmlns:a16="http://schemas.microsoft.com/office/drawing/2014/main" val="3726409501"/>
                    </a:ext>
                  </a:extLst>
                </a:gridCol>
                <a:gridCol w="1870772">
                  <a:extLst>
                    <a:ext uri="{9D8B030D-6E8A-4147-A177-3AD203B41FA5}">
                      <a16:colId xmlns:a16="http://schemas.microsoft.com/office/drawing/2014/main" val="4252007409"/>
                    </a:ext>
                  </a:extLst>
                </a:gridCol>
                <a:gridCol w="778586">
                  <a:extLst>
                    <a:ext uri="{9D8B030D-6E8A-4147-A177-3AD203B41FA5}">
                      <a16:colId xmlns:a16="http://schemas.microsoft.com/office/drawing/2014/main" val="4279544703"/>
                    </a:ext>
                  </a:extLst>
                </a:gridCol>
                <a:gridCol w="1221952">
                  <a:extLst>
                    <a:ext uri="{9D8B030D-6E8A-4147-A177-3AD203B41FA5}">
                      <a16:colId xmlns:a16="http://schemas.microsoft.com/office/drawing/2014/main" val="1481938565"/>
                    </a:ext>
                  </a:extLst>
                </a:gridCol>
              </a:tblGrid>
              <a:tr h="204664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STRs (N=34,787)</a:t>
                      </a:r>
                    </a:p>
                  </a:txBody>
                  <a:tcPr marL="6553" marR="6553" marT="655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972C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9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53" marR="6553" marT="655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972C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9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53" marR="6553" marT="655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972C9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MTRs (N=9,977)</a:t>
                      </a:r>
                    </a:p>
                  </a:txBody>
                  <a:tcPr marL="6553" marR="6553" marT="655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600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9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53" marR="6553" marT="655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972C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n-US" sz="9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53" marR="6553" marT="655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972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758094"/>
                  </a:ext>
                </a:extLst>
              </a:tr>
              <a:tr h="204664">
                <a:tc>
                  <a:txBody>
                    <a:bodyPr/>
                    <a:lstStyle/>
                    <a:p>
                      <a:pPr marL="91440" algn="l" defTabSz="914400" rtl="0" eaLnBrk="1" fontAlgn="ctr" latinLnBrk="0" hangingPunct="1"/>
                      <a:r>
                        <a:rPr lang="en-US" sz="9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Regimen</a:t>
                      </a:r>
                    </a:p>
                  </a:txBody>
                  <a:tcPr marL="6553" marR="6553" marT="655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972C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</a:p>
                  </a:txBody>
                  <a:tcPr marL="6553" marR="6553" marT="655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972C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6553" marR="6553" marT="655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972C9"/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l" rtl="0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Regimen</a:t>
                      </a:r>
                    </a:p>
                  </a:txBody>
                  <a:tcPr marL="6553" marR="6553" marT="655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600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</a:p>
                  </a:txBody>
                  <a:tcPr marL="6553" marR="6553" marT="655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600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6553" marR="6553" marT="655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9600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8240591"/>
                  </a:ext>
                </a:extLst>
              </a:tr>
              <a:tr h="204664">
                <a:tc>
                  <a:txBody>
                    <a:bodyPr/>
                    <a:lstStyle/>
                    <a:p>
                      <a:pPr marL="91440" algn="l" defTabSz="914400" rtl="0" eaLnBrk="1" fontAlgn="ctr" latinLnBrk="0" hangingPunct="1"/>
                      <a:r>
                        <a:rPr lang="en-US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B/F/TAF</a:t>
                      </a:r>
                    </a:p>
                  </a:txBody>
                  <a:tcPr marL="6553" marR="6553" marT="655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9052</a:t>
                      </a:r>
                    </a:p>
                  </a:txBody>
                  <a:tcPr marL="6553" marR="6553" marT="655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914400" rtl="0" eaLnBrk="1" fontAlgn="b" latinLnBrk="0" hangingPunct="1"/>
                      <a:r>
                        <a:rPr lang="en-US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26.02%</a:t>
                      </a:r>
                    </a:p>
                  </a:txBody>
                  <a:tcPr marL="6553" marR="6553" marT="655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FTC/TDF+DTG</a:t>
                      </a:r>
                    </a:p>
                  </a:txBody>
                  <a:tcPr marL="6553" marR="6553" marT="655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F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2122</a:t>
                      </a:r>
                    </a:p>
                  </a:txBody>
                  <a:tcPr marL="6553" marR="6553" marT="655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FE1"/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914400" rtl="0" eaLnBrk="1" fontAlgn="b" latinLnBrk="0" hangingPunct="1"/>
                      <a:r>
                        <a:rPr lang="en-US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21.27%</a:t>
                      </a:r>
                    </a:p>
                  </a:txBody>
                  <a:tcPr marL="6553" marR="6553" marT="655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F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23877"/>
                  </a:ext>
                </a:extLst>
              </a:tr>
              <a:tr h="230248">
                <a:tc>
                  <a:txBody>
                    <a:bodyPr/>
                    <a:lstStyle/>
                    <a:p>
                      <a:pPr marL="91440" algn="l" defTabSz="914400" rtl="0" eaLnBrk="1" fontAlgn="ctr" latinLnBrk="0" hangingPunct="1"/>
                      <a:r>
                        <a:rPr lang="en-US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DTG/3TC</a:t>
                      </a:r>
                    </a:p>
                  </a:txBody>
                  <a:tcPr marL="6553" marR="6553" marT="655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157</a:t>
                      </a:r>
                    </a:p>
                  </a:txBody>
                  <a:tcPr marL="6553" marR="6553" marT="655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914400" rtl="0" eaLnBrk="1" fontAlgn="b" latinLnBrk="0" hangingPunct="1"/>
                      <a:r>
                        <a:rPr lang="en-US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0.45%</a:t>
                      </a:r>
                    </a:p>
                  </a:txBody>
                  <a:tcPr marL="6553" marR="6553" marT="655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FTC/TAF+DTG</a:t>
                      </a:r>
                    </a:p>
                  </a:txBody>
                  <a:tcPr marL="6553" marR="6553" marT="655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F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5487</a:t>
                      </a:r>
                    </a:p>
                  </a:txBody>
                  <a:tcPr marL="6553" marR="6553" marT="655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FE1"/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914400" rtl="0" eaLnBrk="1" fontAlgn="b" latinLnBrk="0" hangingPunct="1"/>
                      <a:r>
                        <a:rPr lang="en-US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55.00%</a:t>
                      </a:r>
                    </a:p>
                  </a:txBody>
                  <a:tcPr marL="6553" marR="6553" marT="655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F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6393992"/>
                  </a:ext>
                </a:extLst>
              </a:tr>
              <a:tr h="204664">
                <a:tc>
                  <a:txBody>
                    <a:bodyPr/>
                    <a:lstStyle/>
                    <a:p>
                      <a:pPr marL="91440" algn="l" defTabSz="914400" rtl="0" eaLnBrk="1" fontAlgn="ctr" latinLnBrk="0" hangingPunct="1"/>
                      <a:r>
                        <a:rPr lang="en-US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DTG/RPV</a:t>
                      </a:r>
                    </a:p>
                  </a:txBody>
                  <a:tcPr marL="6553" marR="6553" marT="655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424</a:t>
                      </a:r>
                    </a:p>
                  </a:txBody>
                  <a:tcPr marL="6553" marR="6553" marT="655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914400" rtl="0" eaLnBrk="1" fontAlgn="b" latinLnBrk="0" hangingPunct="1"/>
                      <a:r>
                        <a:rPr lang="en-US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1.22%</a:t>
                      </a:r>
                    </a:p>
                  </a:txBody>
                  <a:tcPr marL="6553" marR="6553" marT="655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3TC/TDF+DTG</a:t>
                      </a:r>
                    </a:p>
                  </a:txBody>
                  <a:tcPr marL="6553" marR="6553" marT="655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F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553" marR="6553" marT="655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FE1"/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914400" rtl="0" eaLnBrk="1" fontAlgn="b" latinLnBrk="0" hangingPunct="1"/>
                      <a:r>
                        <a:rPr lang="en-US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0.01%</a:t>
                      </a:r>
                    </a:p>
                  </a:txBody>
                  <a:tcPr marL="6553" marR="6553" marT="655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F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4922388"/>
                  </a:ext>
                </a:extLst>
              </a:tr>
              <a:tr h="204664">
                <a:tc>
                  <a:txBody>
                    <a:bodyPr/>
                    <a:lstStyle/>
                    <a:p>
                      <a:pPr marL="91440" algn="l" defTabSz="914400" rtl="0" eaLnBrk="1" fontAlgn="ctr" latinLnBrk="0" hangingPunct="1"/>
                      <a:r>
                        <a:rPr lang="en-US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DTG/ABC/3TC</a:t>
                      </a:r>
                    </a:p>
                  </a:txBody>
                  <a:tcPr marL="6553" marR="6553" marT="655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7384</a:t>
                      </a:r>
                    </a:p>
                  </a:txBody>
                  <a:tcPr marL="6553" marR="6553" marT="655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914400" rtl="0" eaLnBrk="1" fontAlgn="b" latinLnBrk="0" hangingPunct="1"/>
                      <a:r>
                        <a:rPr lang="en-US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21.23%</a:t>
                      </a:r>
                    </a:p>
                  </a:txBody>
                  <a:tcPr marL="6553" marR="6553" marT="655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FTC/TDF+RAL</a:t>
                      </a:r>
                    </a:p>
                  </a:txBody>
                  <a:tcPr marL="6553" marR="6553" marT="655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F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1697</a:t>
                      </a:r>
                    </a:p>
                  </a:txBody>
                  <a:tcPr marL="6553" marR="6553" marT="655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FE1"/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914400" rtl="0" eaLnBrk="1" fontAlgn="b" latinLnBrk="0" hangingPunct="1"/>
                      <a:r>
                        <a:rPr lang="en-US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17.01%</a:t>
                      </a:r>
                    </a:p>
                  </a:txBody>
                  <a:tcPr marL="6553" marR="6553" marT="655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F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4250009"/>
                  </a:ext>
                </a:extLst>
              </a:tr>
              <a:tr h="204664">
                <a:tc>
                  <a:txBody>
                    <a:bodyPr/>
                    <a:lstStyle/>
                    <a:p>
                      <a:pPr marL="91440" algn="l" defTabSz="914400" rtl="0" eaLnBrk="1" fontAlgn="ctr" latinLnBrk="0" hangingPunct="1"/>
                      <a:r>
                        <a:rPr lang="en-US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EVG/COBI/FTC/TAF</a:t>
                      </a:r>
                    </a:p>
                  </a:txBody>
                  <a:tcPr marL="6553" marR="6553" marT="655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9500</a:t>
                      </a:r>
                    </a:p>
                  </a:txBody>
                  <a:tcPr marL="6553" marR="6553" marT="655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914400" rtl="0" eaLnBrk="1" fontAlgn="b" latinLnBrk="0" hangingPunct="1"/>
                      <a:r>
                        <a:rPr lang="en-US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27.31%</a:t>
                      </a:r>
                    </a:p>
                  </a:txBody>
                  <a:tcPr marL="6553" marR="6553" marT="655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l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FTC/TAF+RAL</a:t>
                      </a:r>
                    </a:p>
                  </a:txBody>
                  <a:tcPr marL="6553" marR="6553" marT="655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F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657</a:t>
                      </a:r>
                    </a:p>
                  </a:txBody>
                  <a:tcPr marL="6553" marR="6553" marT="655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FE1"/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914400" rtl="0" eaLnBrk="1" fontAlgn="b" latinLnBrk="0" hangingPunct="1"/>
                      <a:r>
                        <a:rPr lang="en-US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6.59%</a:t>
                      </a:r>
                    </a:p>
                  </a:txBody>
                  <a:tcPr marL="6553" marR="6553" marT="655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F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5955548"/>
                  </a:ext>
                </a:extLst>
              </a:tr>
              <a:tr h="204664">
                <a:tc>
                  <a:txBody>
                    <a:bodyPr/>
                    <a:lstStyle/>
                    <a:p>
                      <a:pPr marL="91440" algn="l" defTabSz="914400" rtl="0" eaLnBrk="1" fontAlgn="ctr" latinLnBrk="0" hangingPunct="1"/>
                      <a:r>
                        <a:rPr lang="en-US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EVG/COBI/FTC/TDF</a:t>
                      </a:r>
                    </a:p>
                  </a:txBody>
                  <a:tcPr marL="6553" marR="6553" marT="655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1569</a:t>
                      </a:r>
                    </a:p>
                  </a:txBody>
                  <a:tcPr marL="6553" marR="6553" marT="655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914400" rtl="0" eaLnBrk="1" fontAlgn="b" latinLnBrk="0" hangingPunct="1"/>
                      <a:r>
                        <a:rPr lang="en-US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4.51%</a:t>
                      </a:r>
                    </a:p>
                  </a:txBody>
                  <a:tcPr marL="6553" marR="6553" marT="655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l" fontAlgn="ctr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FTC/TDF+DRV/r,c*</a:t>
                      </a:r>
                    </a:p>
                  </a:txBody>
                  <a:tcPr marL="6553" marR="6553" marT="655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F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553" marR="6553" marT="655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FE1"/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914400" rtl="0" eaLnBrk="1" fontAlgn="b" latinLnBrk="0" hangingPunct="1"/>
                      <a:r>
                        <a:rPr lang="en-US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0.03%</a:t>
                      </a:r>
                    </a:p>
                  </a:txBody>
                  <a:tcPr marL="6553" marR="6553" marT="655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F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0218813"/>
                  </a:ext>
                </a:extLst>
              </a:tr>
              <a:tr h="204664">
                <a:tc>
                  <a:txBody>
                    <a:bodyPr/>
                    <a:lstStyle/>
                    <a:p>
                      <a:pPr marL="91440" algn="l" defTabSz="914400" rtl="0" eaLnBrk="1" fontAlgn="ctr" latinLnBrk="0" hangingPunct="1"/>
                      <a:r>
                        <a:rPr lang="en-US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RPV/FTC/TAF</a:t>
                      </a:r>
                    </a:p>
                  </a:txBody>
                  <a:tcPr marL="6553" marR="6553" marT="655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2699</a:t>
                      </a:r>
                    </a:p>
                  </a:txBody>
                  <a:tcPr marL="6553" marR="6553" marT="655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914400" rtl="0" eaLnBrk="1" fontAlgn="b" latinLnBrk="0" hangingPunct="1"/>
                      <a:r>
                        <a:rPr lang="en-US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7.76%</a:t>
                      </a:r>
                    </a:p>
                  </a:txBody>
                  <a:tcPr marL="6553" marR="6553" marT="655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l" fontAlgn="ctr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FTC/TAF+DRV/r,c*</a:t>
                      </a:r>
                    </a:p>
                  </a:txBody>
                  <a:tcPr marL="6553" marR="6553" marT="655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F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6553" marR="6553" marT="655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FE1"/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914400" rtl="0" eaLnBrk="1" fontAlgn="b" latinLnBrk="0" hangingPunct="1"/>
                      <a:r>
                        <a:rPr lang="en-US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0.07%</a:t>
                      </a:r>
                    </a:p>
                  </a:txBody>
                  <a:tcPr marL="6553" marR="6553" marT="655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F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330643"/>
                  </a:ext>
                </a:extLst>
              </a:tr>
              <a:tr h="204664">
                <a:tc>
                  <a:txBody>
                    <a:bodyPr/>
                    <a:lstStyle/>
                    <a:p>
                      <a:pPr marL="91440" algn="l" defTabSz="914400" rtl="0" eaLnBrk="1" fontAlgn="ctr" latinLnBrk="0" hangingPunct="1"/>
                      <a:r>
                        <a:rPr lang="en-US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RPV/FTC/TDF</a:t>
                      </a:r>
                    </a:p>
                  </a:txBody>
                  <a:tcPr marL="6553" marR="6553" marT="655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1112</a:t>
                      </a:r>
                    </a:p>
                  </a:txBody>
                  <a:tcPr marL="6553" marR="6553" marT="655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914400" rtl="0" eaLnBrk="1" fontAlgn="b" latinLnBrk="0" hangingPunct="1"/>
                      <a:r>
                        <a:rPr lang="en-US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3.20%</a:t>
                      </a:r>
                    </a:p>
                  </a:txBody>
                  <a:tcPr marL="6553" marR="6553" marT="655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l" fontAlgn="ctr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FTC/TDF+ATV/r,c*</a:t>
                      </a:r>
                    </a:p>
                  </a:txBody>
                  <a:tcPr marL="6553" marR="6553" marT="655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F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553" marR="6553" marT="655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FE1"/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914400" rtl="0" eaLnBrk="1" fontAlgn="b" latinLnBrk="0" hangingPunct="1"/>
                      <a:r>
                        <a:rPr lang="en-US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0.02%</a:t>
                      </a:r>
                    </a:p>
                  </a:txBody>
                  <a:tcPr marL="6553" marR="6553" marT="655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F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0356407"/>
                  </a:ext>
                </a:extLst>
              </a:tr>
              <a:tr h="204664">
                <a:tc>
                  <a:txBody>
                    <a:bodyPr/>
                    <a:lstStyle/>
                    <a:p>
                      <a:pPr marL="91440" algn="l" defTabSz="914400" rtl="0" eaLnBrk="1" fontAlgn="ctr" latinLnBrk="0" hangingPunct="1"/>
                      <a:r>
                        <a:rPr lang="en-US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EFV/FTC/TDF</a:t>
                      </a:r>
                    </a:p>
                  </a:txBody>
                  <a:tcPr marL="6553" marR="6553" marT="655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1986</a:t>
                      </a:r>
                    </a:p>
                  </a:txBody>
                  <a:tcPr marL="6553" marR="6553" marT="655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914400" rtl="0" eaLnBrk="1" fontAlgn="b" latinLnBrk="0" hangingPunct="1"/>
                      <a:r>
                        <a:rPr lang="en-US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5.71%</a:t>
                      </a:r>
                    </a:p>
                  </a:txBody>
                  <a:tcPr marL="6553" marR="6553" marT="655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91440" algn="l" fontAlgn="ctr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FTC/TAF+ATV/r,c*</a:t>
                      </a:r>
                    </a:p>
                  </a:txBody>
                  <a:tcPr marL="6553" marR="6553" marT="655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FE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553" marR="6553" marT="655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FE1"/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914400" rtl="0" eaLnBrk="1" fontAlgn="b" latinLnBrk="0" hangingPunct="1"/>
                      <a:r>
                        <a:rPr lang="en-US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0.01%</a:t>
                      </a:r>
                    </a:p>
                  </a:txBody>
                  <a:tcPr marL="6553" marR="6553" marT="655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FF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6529668"/>
                  </a:ext>
                </a:extLst>
              </a:tr>
              <a:tr h="204664">
                <a:tc>
                  <a:txBody>
                    <a:bodyPr/>
                    <a:lstStyle/>
                    <a:p>
                      <a:pPr marL="91440" algn="l" defTabSz="914400" rtl="0" eaLnBrk="1" fontAlgn="ctr" latinLnBrk="0" hangingPunct="1"/>
                      <a:r>
                        <a:rPr lang="en-US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EFV/3TC/TDF</a:t>
                      </a:r>
                    </a:p>
                  </a:txBody>
                  <a:tcPr marL="6553" marR="6553" marT="655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6553" marR="6553" marT="655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914400" rtl="0" eaLnBrk="1" fontAlgn="b" latinLnBrk="0" hangingPunct="1"/>
                      <a:r>
                        <a:rPr lang="en-US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0.03%</a:t>
                      </a:r>
                    </a:p>
                  </a:txBody>
                  <a:tcPr marL="6553" marR="6553" marT="655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53" marR="6553" marT="655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53" marR="6553" marT="655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9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553" marR="6553" marT="655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0577188"/>
                  </a:ext>
                </a:extLst>
              </a:tr>
              <a:tr h="233075">
                <a:tc>
                  <a:txBody>
                    <a:bodyPr/>
                    <a:lstStyle/>
                    <a:p>
                      <a:pPr marL="91440" algn="l" defTabSz="914400" rtl="0" eaLnBrk="1" fontAlgn="ctr" latinLnBrk="0" hangingPunct="1"/>
                      <a:r>
                        <a:rPr lang="pt-BR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DRV/c/r/FTC/TAF</a:t>
                      </a:r>
                    </a:p>
                  </a:txBody>
                  <a:tcPr marL="6553" marR="6553" marT="655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873</a:t>
                      </a:r>
                    </a:p>
                  </a:txBody>
                  <a:tcPr marL="6553" marR="6553" marT="655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914400" rtl="0" eaLnBrk="1" fontAlgn="b" latinLnBrk="0" hangingPunct="1"/>
                      <a:r>
                        <a:rPr lang="en-US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2.51%</a:t>
                      </a:r>
                    </a:p>
                  </a:txBody>
                  <a:tcPr marL="6553" marR="6553" marT="655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53" marR="6553" marT="655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53" marR="6553" marT="655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53" marR="6553" marT="655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5784085"/>
                  </a:ext>
                </a:extLst>
              </a:tr>
              <a:tr h="213192">
                <a:tc>
                  <a:txBody>
                    <a:bodyPr/>
                    <a:lstStyle/>
                    <a:p>
                      <a:pPr marL="91440" algn="l" defTabSz="914400" rtl="0" eaLnBrk="1" fontAlgn="ctr" latinLnBrk="0" hangingPunct="1"/>
                      <a:r>
                        <a:rPr lang="en-US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DOR/3TC/TDF</a:t>
                      </a:r>
                    </a:p>
                  </a:txBody>
                  <a:tcPr marL="6553" marR="6553" marT="655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marL="6553" marR="6553" marT="655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>
                      <a:lvl1pPr marL="0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35335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870671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06006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741342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176677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612013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047348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482684" algn="l" defTabSz="870671" rtl="0" eaLnBrk="1" latinLnBrk="0" hangingPunct="1">
                        <a:defRPr sz="1722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algn="ctr" defTabSz="914400" rtl="0" eaLnBrk="1" fontAlgn="b" latinLnBrk="0" hangingPunct="1"/>
                      <a:r>
                        <a:rPr lang="en-US" sz="9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0.06%</a:t>
                      </a:r>
                    </a:p>
                  </a:txBody>
                  <a:tcPr marL="6553" marR="6553" marT="655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53" marR="6553" marT="655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53" marR="6553" marT="655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553" marR="6553" marT="6553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2518345"/>
                  </a:ext>
                </a:extLst>
              </a:tr>
            </a:tbl>
          </a:graphicData>
        </a:graphic>
      </p:graphicFrame>
      <p:sp>
        <p:nvSpPr>
          <p:cNvPr id="7" name="Title 1">
            <a:extLst>
              <a:ext uri="{FF2B5EF4-FFF2-40B4-BE49-F238E27FC236}">
                <a16:creationId xmlns:a16="http://schemas.microsoft.com/office/drawing/2014/main" id="{07DFEA72-68C5-4315-8E24-0771BB8C8D54}"/>
              </a:ext>
            </a:extLst>
          </p:cNvPr>
          <p:cNvSpPr txBox="1">
            <a:spLocks/>
          </p:cNvSpPr>
          <p:nvPr/>
        </p:nvSpPr>
        <p:spPr>
          <a:xfrm>
            <a:off x="482138" y="4242265"/>
            <a:ext cx="7898660" cy="68449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  <a:spcAft>
                <a:spcPts val="269"/>
              </a:spcAft>
              <a:buClr>
                <a:srgbClr val="A21C49"/>
              </a:buClr>
            </a:pPr>
            <a:r>
              <a:rPr lang="en-GB" sz="600" dirty="0">
                <a:solidFill>
                  <a:schemeClr val="tx1"/>
                </a:solidFill>
              </a:rPr>
              <a:t>ABC: Abacavir, ATV: Atazanavir, B: </a:t>
            </a:r>
            <a:r>
              <a:rPr lang="en-GB" sz="600" dirty="0" err="1">
                <a:solidFill>
                  <a:schemeClr val="tx1"/>
                </a:solidFill>
              </a:rPr>
              <a:t>Bictegravir</a:t>
            </a:r>
            <a:r>
              <a:rPr lang="en-GB" sz="600" dirty="0">
                <a:solidFill>
                  <a:schemeClr val="tx1"/>
                </a:solidFill>
              </a:rPr>
              <a:t>, COBI or /c: Cobicistat, DOR: </a:t>
            </a:r>
            <a:r>
              <a:rPr lang="en-GB" sz="600" dirty="0" err="1">
                <a:solidFill>
                  <a:schemeClr val="tx1"/>
                </a:solidFill>
              </a:rPr>
              <a:t>doravirine</a:t>
            </a:r>
            <a:r>
              <a:rPr lang="en-GB" sz="600" dirty="0">
                <a:solidFill>
                  <a:schemeClr val="tx1"/>
                </a:solidFill>
              </a:rPr>
              <a:t>, DRV: Darunavir, DTG: Dolutegravir, EFV: Efavirenz, EVG: Elvitegravir, F: Emtricitabine, FTC: Emtricitabine, MTR: multiple-tabled regimen, RAL: </a:t>
            </a:r>
            <a:r>
              <a:rPr lang="en-GB" sz="600" dirty="0" err="1">
                <a:solidFill>
                  <a:schemeClr val="tx1"/>
                </a:solidFill>
              </a:rPr>
              <a:t>Raltegravir</a:t>
            </a:r>
            <a:r>
              <a:rPr lang="en-GB" sz="600" dirty="0">
                <a:solidFill>
                  <a:schemeClr val="tx1"/>
                </a:solidFill>
              </a:rPr>
              <a:t>, RPV: </a:t>
            </a:r>
            <a:r>
              <a:rPr lang="en-GB" sz="600" dirty="0" err="1">
                <a:solidFill>
                  <a:schemeClr val="tx1"/>
                </a:solidFill>
              </a:rPr>
              <a:t>Rilpivirine</a:t>
            </a:r>
            <a:r>
              <a:rPr lang="en-GB" sz="600" dirty="0">
                <a:solidFill>
                  <a:schemeClr val="tx1"/>
                </a:solidFill>
              </a:rPr>
              <a:t>, r: Ritonavir, STR: single-tablet regimen, TAF: Tenofovir alafenamide fumarate, 3TC: Lamivudine, TDF: Tenofovir disoproxil fumarate </a:t>
            </a:r>
          </a:p>
          <a:p>
            <a:pPr>
              <a:lnSpc>
                <a:spcPct val="80000"/>
              </a:lnSpc>
              <a:spcAft>
                <a:spcPts val="269"/>
              </a:spcAft>
              <a:buClr>
                <a:srgbClr val="A21C49"/>
              </a:buClr>
            </a:pPr>
            <a:r>
              <a:rPr lang="en-GB" sz="600" dirty="0">
                <a:solidFill>
                  <a:schemeClr val="tx1"/>
                </a:solidFill>
              </a:rPr>
              <a:t>Boosted with cobicistat or ritonavir.</a:t>
            </a:r>
          </a:p>
          <a:p>
            <a:pPr>
              <a:lnSpc>
                <a:spcPct val="80000"/>
              </a:lnSpc>
              <a:spcAft>
                <a:spcPts val="269"/>
              </a:spcAft>
              <a:buClr>
                <a:srgbClr val="A21C49"/>
              </a:buClr>
            </a:pPr>
            <a:endParaRPr lang="en-GB" sz="600" dirty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spcAft>
                <a:spcPts val="269"/>
              </a:spcAft>
              <a:buClr>
                <a:srgbClr val="A21C49"/>
              </a:buClr>
            </a:pPr>
            <a:r>
              <a:rPr lang="en-US" sz="600" dirty="0">
                <a:solidFill>
                  <a:schemeClr val="tx1"/>
                </a:solidFill>
              </a:rPr>
              <a:t>Patient distribution by DHHS-recommended Initial ART regimens</a:t>
            </a:r>
            <a:endParaRPr lang="en-GB" sz="600" dirty="0">
              <a:solidFill>
                <a:schemeClr val="tx1"/>
              </a:solidFill>
            </a:endParaRPr>
          </a:p>
          <a:p>
            <a:pPr marL="171450" indent="-171450">
              <a:lnSpc>
                <a:spcPct val="80000"/>
              </a:lnSpc>
              <a:spcAft>
                <a:spcPts val="269"/>
              </a:spcAft>
              <a:buClr>
                <a:srgbClr val="A21C49"/>
              </a:buClr>
              <a:buFont typeface="Arial" panose="020B0604020202020204" pitchFamily="34" charset="0"/>
              <a:buChar char="•"/>
            </a:pPr>
            <a:endParaRPr lang="en-GB" sz="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08887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FDB40-D52E-4BDC-9087-059906E6B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138" y="349827"/>
            <a:ext cx="8204662" cy="507423"/>
          </a:xfrm>
        </p:spPr>
        <p:txBody>
          <a:bodyPr vert="horz" lIns="0" tIns="0" rIns="0" bIns="0" rtlCol="0" anchor="b">
            <a:noAutofit/>
          </a:bodyPr>
          <a:lstStyle/>
          <a:p>
            <a:pPr>
              <a:lnSpc>
                <a:spcPct val="80000"/>
              </a:lnSpc>
              <a:spcAft>
                <a:spcPts val="269"/>
              </a:spcAft>
              <a:buClr>
                <a:srgbClr val="A21C49"/>
              </a:buClr>
            </a:pPr>
            <a:r>
              <a:rPr lang="en-GB" sz="2800" b="1" dirty="0">
                <a:solidFill>
                  <a:schemeClr val="accent1"/>
                </a:solidFill>
                <a:latin typeface="Trebuchet MS" panose="020B0703020202090204" pitchFamily="34" charset="0"/>
              </a:rPr>
              <a:t>Results: Baseline Demographics and Clinical Characteristics (Table 2)</a:t>
            </a:r>
          </a:p>
        </p:txBody>
      </p:sp>
      <p:graphicFrame>
        <p:nvGraphicFramePr>
          <p:cNvPr id="5" name="Content Placeholder 6">
            <a:extLst>
              <a:ext uri="{FF2B5EF4-FFF2-40B4-BE49-F238E27FC236}">
                <a16:creationId xmlns:a16="http://schemas.microsoft.com/office/drawing/2014/main" id="{429C200D-952F-4DA3-ACFA-1369C2D3E26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9054120"/>
              </p:ext>
            </p:extLst>
          </p:nvPr>
        </p:nvGraphicFramePr>
        <p:xfrm>
          <a:off x="214312" y="1184167"/>
          <a:ext cx="8929688" cy="35609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08B2898D-2390-4EAF-97CB-6D62F4CF2728}"/>
              </a:ext>
            </a:extLst>
          </p:cNvPr>
          <p:cNvSpPr txBox="1"/>
          <p:nvPr/>
        </p:nvSpPr>
        <p:spPr>
          <a:xfrm rot="19010075">
            <a:off x="4958814" y="2718438"/>
            <a:ext cx="156257" cy="831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GB" sz="600" b="0" i="0" baseline="30000" noProof="0">
                <a:latin typeface="+mj-lt"/>
                <a:cs typeface="Arial"/>
              </a:rPr>
              <a:t>†</a:t>
            </a:r>
            <a:endParaRPr lang="en-GB" sz="160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F9BF0C5-37F2-42B4-995B-1584DB400762}"/>
              </a:ext>
            </a:extLst>
          </p:cNvPr>
          <p:cNvSpPr txBox="1"/>
          <p:nvPr/>
        </p:nvSpPr>
        <p:spPr>
          <a:xfrm rot="19010075">
            <a:off x="7432933" y="2703093"/>
            <a:ext cx="156257" cy="831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GB" sz="600" b="1" baseline="30000" noProof="0">
                <a:cs typeface="Arial"/>
              </a:rPr>
              <a:t>‡</a:t>
            </a:r>
            <a:endParaRPr lang="en-GB" sz="160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D7A66F2-A447-4A69-ACC3-158182B8078B}"/>
              </a:ext>
            </a:extLst>
          </p:cNvPr>
          <p:cNvSpPr txBox="1"/>
          <p:nvPr/>
        </p:nvSpPr>
        <p:spPr>
          <a:xfrm rot="19010075">
            <a:off x="7828219" y="2703092"/>
            <a:ext cx="156257" cy="831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GB" sz="600" baseline="300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§</a:t>
            </a:r>
            <a:endParaRPr lang="en-GB" sz="60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C8A1D04-BC00-4A14-BC88-730508CCA890}"/>
              </a:ext>
            </a:extLst>
          </p:cNvPr>
          <p:cNvSpPr txBox="1"/>
          <p:nvPr/>
        </p:nvSpPr>
        <p:spPr>
          <a:xfrm>
            <a:off x="327135" y="1225227"/>
            <a:ext cx="8489730" cy="25681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120000"/>
              </a:lnSpc>
              <a:spcBef>
                <a:spcPts val="269"/>
              </a:spcBef>
              <a:spcAft>
                <a:spcPts val="350"/>
              </a:spcAft>
              <a:buClr>
                <a:srgbClr val="A21C49"/>
              </a:buClr>
              <a:buSzPct val="90000"/>
              <a:buFont typeface="Arial" panose="020B0604020202020204" pitchFamily="34" charset="0"/>
              <a:buChar char="•"/>
            </a:pPr>
            <a:r>
              <a:rPr lang="en-GB" kern="1000" dirty="0"/>
              <a:t>We identified 44,764 (STRs=34,787; MTRs=9,977) Medicaid beneficiaries who newly initiated ART. </a:t>
            </a:r>
          </a:p>
          <a:p>
            <a:pPr marL="457200" indent="-457200">
              <a:lnSpc>
                <a:spcPct val="120000"/>
              </a:lnSpc>
              <a:spcBef>
                <a:spcPts val="269"/>
              </a:spcBef>
              <a:spcAft>
                <a:spcPts val="350"/>
              </a:spcAft>
              <a:buClr>
                <a:srgbClr val="A21C49"/>
              </a:buClr>
              <a:buSzPct val="90000"/>
              <a:buFont typeface="Arial" panose="020B0604020202020204" pitchFamily="34" charset="0"/>
              <a:buChar char="•"/>
            </a:pPr>
            <a:r>
              <a:rPr lang="en-GB" kern="1000" dirty="0"/>
              <a:t>Sample average age was 44±12 years, was predominantly male (65%), and resided in the southern US (37%).</a:t>
            </a:r>
          </a:p>
          <a:p>
            <a:pPr marL="457200" indent="-457200">
              <a:lnSpc>
                <a:spcPct val="120000"/>
              </a:lnSpc>
              <a:spcBef>
                <a:spcPts val="269"/>
              </a:spcBef>
              <a:spcAft>
                <a:spcPts val="350"/>
              </a:spcAft>
              <a:buClr>
                <a:srgbClr val="A21C49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kern="1000" dirty="0"/>
              <a:t>In the 12-month pre-index period, the most used drug classes were respiratory drugs (6%), antibiotics (5%), antipsychotics (5%), and antihypertensives (5%).</a:t>
            </a:r>
          </a:p>
        </p:txBody>
      </p:sp>
    </p:spTree>
    <p:extLst>
      <p:ext uri="{BB962C8B-B14F-4D97-AF65-F5344CB8AC3E}">
        <p14:creationId xmlns:p14="http://schemas.microsoft.com/office/powerpoint/2010/main" val="1327205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FDB40-D52E-4BDC-9087-059906E6B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138" y="349827"/>
            <a:ext cx="8204662" cy="507423"/>
          </a:xfrm>
        </p:spPr>
        <p:txBody>
          <a:bodyPr/>
          <a:lstStyle/>
          <a:p>
            <a:pPr>
              <a:lnSpc>
                <a:spcPct val="80000"/>
              </a:lnSpc>
              <a:spcAft>
                <a:spcPts val="269"/>
              </a:spcAft>
              <a:buClr>
                <a:srgbClr val="A21C49"/>
              </a:buClr>
            </a:pPr>
            <a:r>
              <a:rPr lang="en-GB" sz="2800" b="1" dirty="0">
                <a:solidFill>
                  <a:schemeClr val="accent1"/>
                </a:solidFill>
                <a:latin typeface="Trebuchet MS" panose="020B0703020202090204" pitchFamily="34" charset="0"/>
              </a:rPr>
              <a:t>Table 2: Baseline Demographics and Clinical Characteristics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8B2898D-2390-4EAF-97CB-6D62F4CF2728}"/>
              </a:ext>
            </a:extLst>
          </p:cNvPr>
          <p:cNvSpPr txBox="1"/>
          <p:nvPr/>
        </p:nvSpPr>
        <p:spPr>
          <a:xfrm rot="19010075">
            <a:off x="4958814" y="2718438"/>
            <a:ext cx="156257" cy="831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GB" sz="600" b="0" i="0" baseline="30000" noProof="0">
                <a:latin typeface="+mj-lt"/>
                <a:cs typeface="Arial"/>
              </a:rPr>
              <a:t>†</a:t>
            </a:r>
            <a:endParaRPr lang="en-GB" sz="160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F9BF0C5-37F2-42B4-995B-1584DB400762}"/>
              </a:ext>
            </a:extLst>
          </p:cNvPr>
          <p:cNvSpPr txBox="1"/>
          <p:nvPr/>
        </p:nvSpPr>
        <p:spPr>
          <a:xfrm rot="19010075">
            <a:off x="7432933" y="2703093"/>
            <a:ext cx="156257" cy="831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GB" sz="600" b="1" baseline="30000" noProof="0">
                <a:cs typeface="Arial"/>
              </a:rPr>
              <a:t>‡</a:t>
            </a:r>
            <a:endParaRPr lang="en-GB" sz="160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D7A66F2-A447-4A69-ACC3-158182B8078B}"/>
              </a:ext>
            </a:extLst>
          </p:cNvPr>
          <p:cNvSpPr txBox="1"/>
          <p:nvPr/>
        </p:nvSpPr>
        <p:spPr>
          <a:xfrm rot="19010075">
            <a:off x="7828219" y="2703092"/>
            <a:ext cx="156257" cy="831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GB" sz="600" baseline="300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§</a:t>
            </a:r>
            <a:endParaRPr lang="en-GB" sz="60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2613BC6-1798-4F5A-AB73-417518BA23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016867"/>
              </p:ext>
            </p:extLst>
          </p:nvPr>
        </p:nvGraphicFramePr>
        <p:xfrm>
          <a:off x="671511" y="1133583"/>
          <a:ext cx="8115042" cy="3381910"/>
        </p:xfrm>
        <a:graphic>
          <a:graphicData uri="http://schemas.openxmlformats.org/drawingml/2006/table">
            <a:tbl>
              <a:tblPr/>
              <a:tblGrid>
                <a:gridCol w="3184593">
                  <a:extLst>
                    <a:ext uri="{9D8B030D-6E8A-4147-A177-3AD203B41FA5}">
                      <a16:colId xmlns:a16="http://schemas.microsoft.com/office/drawing/2014/main" val="159261218"/>
                    </a:ext>
                  </a:extLst>
                </a:gridCol>
                <a:gridCol w="906039">
                  <a:extLst>
                    <a:ext uri="{9D8B030D-6E8A-4147-A177-3AD203B41FA5}">
                      <a16:colId xmlns:a16="http://schemas.microsoft.com/office/drawing/2014/main" val="3249058005"/>
                    </a:ext>
                  </a:extLst>
                </a:gridCol>
                <a:gridCol w="803934">
                  <a:extLst>
                    <a:ext uri="{9D8B030D-6E8A-4147-A177-3AD203B41FA5}">
                      <a16:colId xmlns:a16="http://schemas.microsoft.com/office/drawing/2014/main" val="3608315852"/>
                    </a:ext>
                  </a:extLst>
                </a:gridCol>
                <a:gridCol w="923980">
                  <a:extLst>
                    <a:ext uri="{9D8B030D-6E8A-4147-A177-3AD203B41FA5}">
                      <a16:colId xmlns:a16="http://schemas.microsoft.com/office/drawing/2014/main" val="3913628125"/>
                    </a:ext>
                  </a:extLst>
                </a:gridCol>
                <a:gridCol w="735596">
                  <a:extLst>
                    <a:ext uri="{9D8B030D-6E8A-4147-A177-3AD203B41FA5}">
                      <a16:colId xmlns:a16="http://schemas.microsoft.com/office/drawing/2014/main" val="1521461269"/>
                    </a:ext>
                  </a:extLst>
                </a:gridCol>
                <a:gridCol w="870156">
                  <a:extLst>
                    <a:ext uri="{9D8B030D-6E8A-4147-A177-3AD203B41FA5}">
                      <a16:colId xmlns:a16="http://schemas.microsoft.com/office/drawing/2014/main" val="4119749153"/>
                    </a:ext>
                  </a:extLst>
                </a:gridCol>
                <a:gridCol w="690744">
                  <a:extLst>
                    <a:ext uri="{9D8B030D-6E8A-4147-A177-3AD203B41FA5}">
                      <a16:colId xmlns:a16="http://schemas.microsoft.com/office/drawing/2014/main" val="3438646396"/>
                    </a:ext>
                  </a:extLst>
                </a:gridCol>
              </a:tblGrid>
              <a:tr h="14612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 Demographics and Clinical Characteristics</a:t>
                      </a:r>
                    </a:p>
                  </a:txBody>
                  <a:tcPr marL="5219" marR="5219" marT="5219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sz="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Total (N=44,764)</a:t>
                      </a:r>
                    </a:p>
                  </a:txBody>
                  <a:tcPr marL="5219" marR="5219" marT="5219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en-US" sz="6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5219" marR="5219" marT="5219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sz="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STR (N=34,787)</a:t>
                      </a:r>
                    </a:p>
                  </a:txBody>
                  <a:tcPr marL="5219" marR="5219" marT="5219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en-US" sz="7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5219" marR="5219" marT="5219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sz="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MTR (N=9,977)</a:t>
                      </a:r>
                    </a:p>
                  </a:txBody>
                  <a:tcPr marL="5219" marR="5219" marT="5219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en-US" sz="700" b="1" i="0" u="none" strike="noStrike" dirty="0"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5219" marR="5219" marT="5219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072157"/>
                  </a:ext>
                </a:extLst>
              </a:tr>
              <a:tr h="104376">
                <a:tc>
                  <a:txBody>
                    <a:bodyPr/>
                    <a:lstStyle/>
                    <a:p>
                      <a:pPr marL="18288" algn="l" rtl="0" fontAlgn="b"/>
                      <a:r>
                        <a:rPr lang="en-US" sz="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Age, mean (SD)</a:t>
                      </a: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sz="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43.5 (12.4)</a:t>
                      </a: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en-US" sz="6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sz="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43.7 (12.3)</a:t>
                      </a: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sz="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42.6 (12.8)</a:t>
                      </a: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6394327"/>
                  </a:ext>
                </a:extLst>
              </a:tr>
              <a:tr h="10437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18-34 years </a:t>
                      </a:r>
                    </a:p>
                  </a:txBody>
                  <a:tcPr marL="62625" marR="5219" marT="5219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13,031</a:t>
                      </a: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29.1%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9,825</a:t>
                      </a: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28.2%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3,206</a:t>
                      </a: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32.1%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2966188"/>
                  </a:ext>
                </a:extLst>
              </a:tr>
              <a:tr h="10437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35-49 years</a:t>
                      </a:r>
                    </a:p>
                  </a:txBody>
                  <a:tcPr marL="62625" marR="5219" marT="5219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14,615</a:t>
                      </a: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32.6%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11,482</a:t>
                      </a: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33.0%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3,133</a:t>
                      </a: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31.4%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63899"/>
                  </a:ext>
                </a:extLst>
              </a:tr>
              <a:tr h="10437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50-64 years </a:t>
                      </a:r>
                    </a:p>
                  </a:txBody>
                  <a:tcPr marL="62625" marR="5219" marT="5219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16,377</a:t>
                      </a: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36.6%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12,883</a:t>
                      </a: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37.0%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3,494</a:t>
                      </a: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35.0%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0655726"/>
                  </a:ext>
                </a:extLst>
              </a:tr>
              <a:tr h="10437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≥65 years</a:t>
                      </a:r>
                    </a:p>
                  </a:txBody>
                  <a:tcPr marL="62625" marR="5219" marT="5219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741</a:t>
                      </a: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1.7%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597</a:t>
                      </a: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1.7%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144</a:t>
                      </a: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1.4%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4131552"/>
                  </a:ext>
                </a:extLst>
              </a:tr>
              <a:tr h="104376">
                <a:tc>
                  <a:txBody>
                    <a:bodyPr/>
                    <a:lstStyle/>
                    <a:p>
                      <a:pPr marL="18288" algn="l" defTabSz="914400" rtl="0" eaLnBrk="1" fontAlgn="b" latinLnBrk="0" hangingPunct="1"/>
                      <a:r>
                        <a:rPr lang="en-US" sz="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Gender (n,%)</a:t>
                      </a: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1884617"/>
                  </a:ext>
                </a:extLst>
              </a:tr>
              <a:tr h="104376">
                <a:tc>
                  <a:txBody>
                    <a:bodyPr/>
                    <a:lstStyle/>
                    <a:p>
                      <a:pPr marL="0" lvl="1" algn="l" defTabSz="914400" rtl="0" eaLnBrk="1" fontAlgn="ctr" latinLnBrk="0" hangingPunct="1"/>
                      <a:r>
                        <a:rPr lang="en-US" sz="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Male </a:t>
                      </a:r>
                    </a:p>
                  </a:txBody>
                  <a:tcPr marL="62625" marR="5219" marT="5219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29,162</a:t>
                      </a: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65.1%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23,259</a:t>
                      </a: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66.9%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5,903</a:t>
                      </a: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59.2%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8563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1" algn="l" defTabSz="914400" rtl="0" eaLnBrk="1" fontAlgn="ctr" latinLnBrk="0" hangingPunct="1"/>
                      <a:r>
                        <a:rPr lang="en-US" sz="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Female</a:t>
                      </a:r>
                    </a:p>
                  </a:txBody>
                  <a:tcPr marL="62625" marR="5219" marT="5219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15,602</a:t>
                      </a: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34.9%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11,528</a:t>
                      </a: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33.1%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4,074</a:t>
                      </a: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40.8%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2966954"/>
                  </a:ext>
                </a:extLst>
              </a:tr>
              <a:tr h="104376">
                <a:tc>
                  <a:txBody>
                    <a:bodyPr/>
                    <a:lstStyle/>
                    <a:p>
                      <a:pPr marL="18288" algn="l" defTabSz="914400" rtl="0" eaLnBrk="1" fontAlgn="b" latinLnBrk="0" hangingPunct="1"/>
                      <a:r>
                        <a:rPr lang="en-US" sz="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US Geographic </a:t>
                      </a:r>
                      <a:r>
                        <a:rPr lang="en-US" sz="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Region (n, %)</a:t>
                      </a:r>
                      <a:endParaRPr lang="en-US" sz="6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1319830"/>
                  </a:ext>
                </a:extLst>
              </a:tr>
              <a:tr h="104376">
                <a:tc>
                  <a:txBody>
                    <a:bodyPr/>
                    <a:lstStyle/>
                    <a:p>
                      <a:pPr marL="64008" lvl="1" algn="l" defTabSz="914400" rtl="0" eaLnBrk="1" fontAlgn="ctr" latinLnBrk="0" hangingPunct="1"/>
                      <a:r>
                        <a:rPr lang="en-US" sz="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Northeast</a:t>
                      </a: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10,958</a:t>
                      </a: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24.5%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8,628</a:t>
                      </a: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24.8%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2,330</a:t>
                      </a: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23.4%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3577515"/>
                  </a:ext>
                </a:extLst>
              </a:tr>
              <a:tr h="104376">
                <a:tc>
                  <a:txBody>
                    <a:bodyPr/>
                    <a:lstStyle/>
                    <a:p>
                      <a:pPr marL="64008" lvl="1" algn="l" defTabSz="914400" rtl="0" eaLnBrk="1" fontAlgn="ctr" latinLnBrk="0" hangingPunct="1"/>
                      <a:r>
                        <a:rPr lang="en-US" sz="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North Central </a:t>
                      </a: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7,189</a:t>
                      </a: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16.1%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5,652</a:t>
                      </a: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16.2%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1,537</a:t>
                      </a: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15.4%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8783168"/>
                  </a:ext>
                </a:extLst>
              </a:tr>
              <a:tr h="104376">
                <a:tc>
                  <a:txBody>
                    <a:bodyPr/>
                    <a:lstStyle/>
                    <a:p>
                      <a:pPr marL="64008" lvl="1" algn="l" defTabSz="914400" rtl="0" eaLnBrk="1" fontAlgn="ctr" latinLnBrk="0" hangingPunct="1"/>
                      <a:r>
                        <a:rPr lang="en-US" sz="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South</a:t>
                      </a: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16,742</a:t>
                      </a: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37.4%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13,060</a:t>
                      </a: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37.5%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3,682</a:t>
                      </a: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36.9%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058995"/>
                  </a:ext>
                </a:extLst>
              </a:tr>
              <a:tr h="104376">
                <a:tc>
                  <a:txBody>
                    <a:bodyPr/>
                    <a:lstStyle/>
                    <a:p>
                      <a:pPr marL="64008" lvl="1" algn="l" defTabSz="914400" rtl="0" eaLnBrk="1" fontAlgn="ctr" latinLnBrk="0" hangingPunct="1"/>
                      <a:r>
                        <a:rPr lang="en-US" sz="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West </a:t>
                      </a: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8,917</a:t>
                      </a: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19.9%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6,814</a:t>
                      </a: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19.6%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2,103</a:t>
                      </a: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21.1%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9222256"/>
                  </a:ext>
                </a:extLst>
              </a:tr>
              <a:tr h="106877">
                <a:tc>
                  <a:txBody>
                    <a:bodyPr/>
                    <a:lstStyle/>
                    <a:p>
                      <a:pPr marL="64008" lvl="1" algn="l" defTabSz="914400" rtl="0" eaLnBrk="1" fontAlgn="ctr" latinLnBrk="0" hangingPunct="1"/>
                      <a:r>
                        <a:rPr lang="en-US" sz="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Other</a:t>
                      </a: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958</a:t>
                      </a: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633</a:t>
                      </a: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1.8%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325</a:t>
                      </a: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3.3%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6258049"/>
                  </a:ext>
                </a:extLst>
              </a:tr>
              <a:tr h="114936">
                <a:tc>
                  <a:txBody>
                    <a:bodyPr/>
                    <a:lstStyle/>
                    <a:p>
                      <a:pPr marL="18288" algn="l" defTabSz="914400" rtl="0" eaLnBrk="1" fontAlgn="b" latinLnBrk="0" hangingPunct="1"/>
                      <a:r>
                        <a:rPr lang="en-US" sz="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Pre-index medication use (n, %)</a:t>
                      </a: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8627289"/>
                  </a:ext>
                </a:extLst>
              </a:tr>
              <a:tr h="104376">
                <a:tc>
                  <a:txBody>
                    <a:bodyPr/>
                    <a:lstStyle/>
                    <a:p>
                      <a:pPr marL="64008" lvl="1" algn="l" defTabSz="914400" rtl="0" eaLnBrk="1" fontAlgn="ctr" latinLnBrk="0" hangingPunct="1"/>
                      <a:r>
                        <a:rPr lang="en-US" sz="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Antihypertensives</a:t>
                      </a: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2,205</a:t>
                      </a: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4.9%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1,709</a:t>
                      </a: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4.9%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496</a:t>
                      </a: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5.0%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889818"/>
                  </a:ext>
                </a:extLst>
              </a:tr>
              <a:tr h="104376">
                <a:tc>
                  <a:txBody>
                    <a:bodyPr/>
                    <a:lstStyle/>
                    <a:p>
                      <a:pPr marL="64008" lvl="1" algn="l" defTabSz="914400" rtl="0" eaLnBrk="1" fontAlgn="ctr" latinLnBrk="0" hangingPunct="1"/>
                      <a:r>
                        <a:rPr lang="en-US" sz="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Antidiabetics</a:t>
                      </a: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1,980</a:t>
                      </a: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4.4%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1,509</a:t>
                      </a: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4.3%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471</a:t>
                      </a: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4.7%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9795963"/>
                  </a:ext>
                </a:extLst>
              </a:tr>
              <a:tr h="104376">
                <a:tc>
                  <a:txBody>
                    <a:bodyPr/>
                    <a:lstStyle/>
                    <a:p>
                      <a:pPr marL="64008" lvl="1" algn="l" defTabSz="914400" rtl="0" eaLnBrk="1" fontAlgn="ctr" latinLnBrk="0" hangingPunct="1"/>
                      <a:r>
                        <a:rPr lang="en-US" sz="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Anticoagulants</a:t>
                      </a: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189</a:t>
                      </a: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0.4%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37</a:t>
                      </a: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0.1%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152</a:t>
                      </a: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1.5%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3319347"/>
                  </a:ext>
                </a:extLst>
              </a:tr>
              <a:tr h="104376">
                <a:tc>
                  <a:txBody>
                    <a:bodyPr/>
                    <a:lstStyle/>
                    <a:p>
                      <a:pPr marL="64008" lvl="1" algn="l" defTabSz="914400" rtl="0" eaLnBrk="1" fontAlgn="ctr" latinLnBrk="0" hangingPunct="1"/>
                      <a:r>
                        <a:rPr lang="en-US" sz="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Lipid-lowering therapy</a:t>
                      </a: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62</a:t>
                      </a: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0.1%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53</a:t>
                      </a: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0.2%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0.1%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3646715"/>
                  </a:ext>
                </a:extLst>
              </a:tr>
              <a:tr h="104376">
                <a:tc>
                  <a:txBody>
                    <a:bodyPr/>
                    <a:lstStyle/>
                    <a:p>
                      <a:pPr marL="64008" lvl="1" algn="l" defTabSz="914400" rtl="0" eaLnBrk="1" fontAlgn="ctr" latinLnBrk="0" hangingPunct="1"/>
                      <a:r>
                        <a:rPr lang="en-US" sz="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Antibiotics</a:t>
                      </a: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2,022</a:t>
                      </a: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4.5%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1,523</a:t>
                      </a: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4.4%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499</a:t>
                      </a: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5.0%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6124211"/>
                  </a:ext>
                </a:extLst>
              </a:tr>
              <a:tr h="104376">
                <a:tc>
                  <a:txBody>
                    <a:bodyPr/>
                    <a:lstStyle/>
                    <a:p>
                      <a:pPr marL="64008" lvl="1" algn="l" defTabSz="914400" rtl="0" eaLnBrk="1" fontAlgn="ctr" latinLnBrk="0" hangingPunct="1"/>
                      <a:r>
                        <a:rPr lang="en-US" sz="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Respiratory drugs</a:t>
                      </a: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2,583</a:t>
                      </a: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6.0%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1,928</a:t>
                      </a: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6.0%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655</a:t>
                      </a: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7.0%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2579316"/>
                  </a:ext>
                </a:extLst>
              </a:tr>
              <a:tr h="106877">
                <a:tc>
                  <a:txBody>
                    <a:bodyPr/>
                    <a:lstStyle/>
                    <a:p>
                      <a:pPr marL="64008" lvl="1" algn="l" defTabSz="914400" rtl="0" eaLnBrk="1" fontAlgn="ctr" latinLnBrk="0" hangingPunct="1"/>
                      <a:r>
                        <a:rPr lang="en-US" sz="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Antipsychotics</a:t>
                      </a: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2,111</a:t>
                      </a: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4.7%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1,467</a:t>
                      </a: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4.2%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644</a:t>
                      </a: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6.5%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9408383"/>
                  </a:ext>
                </a:extLst>
              </a:tr>
              <a:tr h="104376">
                <a:tc>
                  <a:txBody>
                    <a:bodyPr/>
                    <a:lstStyle/>
                    <a:p>
                      <a:pPr marL="18288" algn="l" defTabSz="914400" rtl="0" eaLnBrk="1" fontAlgn="b" latinLnBrk="0" hangingPunct="1"/>
                      <a:r>
                        <a:rPr lang="en-US" sz="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Number of unique medications on index </a:t>
                      </a:r>
                      <a:r>
                        <a:rPr lang="en-US" sz="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date (n, %)</a:t>
                      </a:r>
                      <a:endParaRPr lang="en-US" sz="6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n-US" sz="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152640"/>
                  </a:ext>
                </a:extLst>
              </a:tr>
              <a:tr h="104376">
                <a:tc>
                  <a:txBody>
                    <a:bodyPr/>
                    <a:lstStyle/>
                    <a:p>
                      <a:pPr marL="64008" lvl="1" algn="l" defTabSz="914400" rtl="0" eaLnBrk="1" fontAlgn="ctr" latinLnBrk="0" hangingPunct="1"/>
                      <a:r>
                        <a:rPr lang="en-US" sz="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Patients with only ART on the index date</a:t>
                      </a:r>
                    </a:p>
                  </a:txBody>
                  <a:tcPr marL="5219" marR="5219" marT="5219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40,880</a:t>
                      </a: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91.0%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31,859</a:t>
                      </a: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92.0%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9,021</a:t>
                      </a: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90.0%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5275848"/>
                  </a:ext>
                </a:extLst>
              </a:tr>
              <a:tr h="104376">
                <a:tc>
                  <a:txBody>
                    <a:bodyPr/>
                    <a:lstStyle/>
                    <a:p>
                      <a:pPr marL="64008" lvl="1" algn="l" defTabSz="914400" rtl="0" eaLnBrk="1" fontAlgn="ctr" latinLnBrk="0" hangingPunct="1"/>
                      <a:r>
                        <a:rPr lang="en-US" sz="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Patients with ≥1 non-ART on the index date</a:t>
                      </a:r>
                    </a:p>
                  </a:txBody>
                  <a:tcPr marL="5219" marR="5219" marT="5219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3,004</a:t>
                      </a: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7.0%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2,269</a:t>
                      </a: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7.0%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735</a:t>
                      </a: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7.0%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643190"/>
                  </a:ext>
                </a:extLst>
              </a:tr>
              <a:tr h="104376">
                <a:tc>
                  <a:txBody>
                    <a:bodyPr/>
                    <a:lstStyle/>
                    <a:p>
                      <a:pPr marL="18288" algn="l" defTabSz="914400" rtl="0" eaLnBrk="1" fontAlgn="b" latinLnBrk="0" hangingPunct="1"/>
                      <a:r>
                        <a:rPr lang="en-US" sz="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Post-index observation days, mean (SD)</a:t>
                      </a: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sz="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966.6 (338.8)</a:t>
                      </a: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en-US" sz="6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sz="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957.9 (341.8)</a:t>
                      </a: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sz="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996.8 (326.5)</a:t>
                      </a: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0791561"/>
                  </a:ext>
                </a:extLst>
              </a:tr>
              <a:tr h="104376">
                <a:tc>
                  <a:txBody>
                    <a:bodyPr/>
                    <a:lstStyle/>
                    <a:p>
                      <a:pPr marL="18288" algn="l" defTabSz="914400" rtl="0" eaLnBrk="1" fontAlgn="b" latinLnBrk="0" hangingPunct="1"/>
                      <a:r>
                        <a:rPr lang="en-US" sz="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Quan-Charlson Comorbidity Index (CCI) Score, mean (SD) </a:t>
                      </a: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sz="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1.4 (2.3)</a:t>
                      </a: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en-US" sz="6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sz="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1.4 (2.3)</a:t>
                      </a: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sz="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1.4 (2.4)</a:t>
                      </a: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en-US" sz="7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5267106"/>
                  </a:ext>
                </a:extLst>
              </a:tr>
              <a:tr h="104376">
                <a:tc>
                  <a:txBody>
                    <a:bodyPr/>
                    <a:lstStyle/>
                    <a:p>
                      <a:pPr marL="18288" algn="l" defTabSz="914400" rtl="0" eaLnBrk="1" fontAlgn="b" latinLnBrk="0" hangingPunct="1"/>
                      <a:r>
                        <a:rPr lang="en-US" sz="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Baseline Individual Clinical Comorbidities (n, %)*</a:t>
                      </a: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endParaRPr lang="en-US" sz="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en-US" sz="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endParaRPr lang="en-US" sz="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en-US" sz="7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endParaRPr lang="en-US" sz="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b"/>
                      <a:endParaRPr lang="en-US" sz="7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1179319"/>
                  </a:ext>
                </a:extLst>
              </a:tr>
              <a:tr h="104376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Central Nervous System Toxicity</a:t>
                      </a:r>
                    </a:p>
                  </a:txBody>
                  <a:tcPr marL="62625" marR="5219" marT="5219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11,650</a:t>
                      </a: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26.0%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8,794</a:t>
                      </a: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25.3%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2,856</a:t>
                      </a: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28.6%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1875396"/>
                  </a:ext>
                </a:extLst>
              </a:tr>
              <a:tr h="104376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Lipid Disorders</a:t>
                      </a:r>
                    </a:p>
                  </a:txBody>
                  <a:tcPr marL="62625" marR="5219" marT="5219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5,398</a:t>
                      </a: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12.1%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4,382</a:t>
                      </a: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12.6%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1,016</a:t>
                      </a: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10.2%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84985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Hypertension</a:t>
                      </a:r>
                    </a:p>
                  </a:txBody>
                  <a:tcPr marL="62625" marR="5219" marT="5219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9,476</a:t>
                      </a: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21.2%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7,478</a:t>
                      </a: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21.5%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1,998</a:t>
                      </a:r>
                    </a:p>
                  </a:txBody>
                  <a:tcPr marL="5219" marR="5219" marT="5219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20.0%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7851427"/>
                  </a:ext>
                </a:extLst>
              </a:tr>
            </a:tbl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99055545-D40D-49F3-977E-62EA6DA2BBB4}"/>
              </a:ext>
            </a:extLst>
          </p:cNvPr>
          <p:cNvSpPr txBox="1">
            <a:spLocks/>
          </p:cNvSpPr>
          <p:nvPr/>
        </p:nvSpPr>
        <p:spPr>
          <a:xfrm>
            <a:off x="671512" y="4649035"/>
            <a:ext cx="4822088" cy="291265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Aft>
                <a:spcPts val="300"/>
              </a:spcAft>
              <a:buClr>
                <a:srgbClr val="A21C49"/>
              </a:buClr>
            </a:pPr>
            <a:r>
              <a:rPr lang="en-GB" sz="600" dirty="0">
                <a:solidFill>
                  <a:schemeClr val="tx1"/>
                </a:solidFill>
              </a:rPr>
              <a:t>ART: antiretroviral treatment, MTR: multiple-tablet regimen, STR: single-tablet regimen, SD: standard deviation, US: United States</a:t>
            </a:r>
          </a:p>
          <a:p>
            <a:pPr>
              <a:lnSpc>
                <a:spcPct val="100000"/>
              </a:lnSpc>
              <a:spcAft>
                <a:spcPts val="300"/>
              </a:spcAft>
              <a:buClr>
                <a:srgbClr val="A21C49"/>
              </a:buClr>
            </a:pPr>
            <a:r>
              <a:rPr lang="en-GB" sz="600" dirty="0">
                <a:solidFill>
                  <a:schemeClr val="tx1"/>
                </a:solidFill>
              </a:rPr>
              <a:t>* Presented top 3 baseline individual comorbidities prevalent in at least 10% of patients on ART</a:t>
            </a:r>
          </a:p>
          <a:p>
            <a:pPr indent="-171450">
              <a:lnSpc>
                <a:spcPct val="100000"/>
              </a:lnSpc>
              <a:spcAft>
                <a:spcPts val="300"/>
              </a:spcAft>
              <a:buClr>
                <a:srgbClr val="A21C49"/>
              </a:buClr>
              <a:buFont typeface="Arial" panose="020B0604020202020204" pitchFamily="34" charset="0"/>
              <a:buChar char="•"/>
            </a:pPr>
            <a:endParaRPr lang="en-GB" sz="600" dirty="0">
              <a:solidFill>
                <a:schemeClr val="tx1"/>
              </a:solidFill>
            </a:endParaRPr>
          </a:p>
          <a:p>
            <a:pPr indent="-171450">
              <a:lnSpc>
                <a:spcPct val="100000"/>
              </a:lnSpc>
              <a:spcAft>
                <a:spcPts val="300"/>
              </a:spcAft>
              <a:buClr>
                <a:srgbClr val="A21C49"/>
              </a:buClr>
              <a:buFont typeface="Arial" panose="020B0604020202020204" pitchFamily="34" charset="0"/>
              <a:buChar char="•"/>
            </a:pPr>
            <a:endParaRPr lang="en-GB" sz="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0960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288F2-2B01-41C1-B7EA-9D9E8B86C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60585"/>
            <a:ext cx="8229600" cy="507423"/>
          </a:xfrm>
        </p:spPr>
        <p:txBody>
          <a:bodyPr/>
          <a:lstStyle/>
          <a:p>
            <a:pPr>
              <a:lnSpc>
                <a:spcPct val="80000"/>
              </a:lnSpc>
              <a:spcAft>
                <a:spcPts val="269"/>
              </a:spcAft>
              <a:buClr>
                <a:srgbClr val="A21C49"/>
              </a:buClr>
            </a:pPr>
            <a:r>
              <a:rPr lang="en-US" sz="2800" b="1" dirty="0">
                <a:solidFill>
                  <a:schemeClr val="accent1"/>
                </a:solidFill>
                <a:latin typeface="Trebuchet MS" panose="020B0703020202090204" pitchFamily="34" charset="0"/>
              </a:rPr>
              <a:t>Results: </a:t>
            </a:r>
            <a:r>
              <a:rPr lang="en-US" sz="2800" b="1" i="1" dirty="0">
                <a:solidFill>
                  <a:schemeClr val="accent1"/>
                </a:solidFill>
                <a:latin typeface="Trebuchet MS" panose="020B0703020202090204" pitchFamily="34" charset="0"/>
              </a:rPr>
              <a:t>Persistent Outcomes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128254-C2A6-4B1B-82DD-11B823F9E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224BD05-C304-4919-A73B-A47E07C1BB6A}"/>
              </a:ext>
            </a:extLst>
          </p:cNvPr>
          <p:cNvSpPr txBox="1">
            <a:spLocks/>
          </p:cNvSpPr>
          <p:nvPr/>
        </p:nvSpPr>
        <p:spPr>
          <a:xfrm>
            <a:off x="4994477" y="1144800"/>
            <a:ext cx="3961176" cy="34861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bg2">
                  <a:lumMod val="75000"/>
                </a:schemeClr>
              </a:buClr>
              <a:buSzPct val="90000"/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601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Arial" panose="020B0604020202020204" pitchFamily="34" charset="0"/>
              <a:buChar char="–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Char char="§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73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459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745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031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</a:pPr>
            <a:endParaRPr lang="en-GB" sz="105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2C31724-07F7-44D5-9E1B-65C516E4C1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3486150"/>
          </a:xfrm>
        </p:spPr>
        <p:txBody>
          <a:bodyPr/>
          <a:lstStyle/>
          <a:p>
            <a:pPr marL="457200" indent="-457200">
              <a:lnSpc>
                <a:spcPct val="120000"/>
              </a:lnSpc>
              <a:spcBef>
                <a:spcPts val="269"/>
              </a:spcBef>
              <a:spcAft>
                <a:spcPts val="350"/>
              </a:spcAft>
              <a:buClr>
                <a:srgbClr val="A21C49"/>
              </a:buClr>
              <a:buFont typeface="Arial" panose="020B0604020202020204" pitchFamily="34" charset="0"/>
              <a:buChar char="•"/>
            </a:pPr>
            <a:r>
              <a:rPr lang="en-US" kern="1000" dirty="0"/>
              <a:t>At 6 months, 62% of patients on STRs were persistent, compared to 41% for MTRs (Table 3)</a:t>
            </a:r>
          </a:p>
          <a:p>
            <a:pPr marL="457200" indent="-457200">
              <a:lnSpc>
                <a:spcPct val="120000"/>
              </a:lnSpc>
              <a:spcBef>
                <a:spcPts val="269"/>
              </a:spcBef>
              <a:spcAft>
                <a:spcPts val="350"/>
              </a:spcAft>
              <a:buClr>
                <a:srgbClr val="A21C49"/>
              </a:buClr>
              <a:buFont typeface="Arial" panose="020B0604020202020204" pitchFamily="34" charset="0"/>
              <a:buChar char="•"/>
            </a:pPr>
            <a:r>
              <a:rPr lang="en-US" kern="1000" dirty="0"/>
              <a:t>Among all patients, persistence was highest with B/F/TAF 68% at 6 months;  44% at 12 months </a:t>
            </a:r>
          </a:p>
          <a:p>
            <a:pPr marL="457200" indent="-457200">
              <a:lnSpc>
                <a:spcPct val="120000"/>
              </a:lnSpc>
              <a:spcBef>
                <a:spcPts val="269"/>
              </a:spcBef>
              <a:spcAft>
                <a:spcPts val="350"/>
              </a:spcAft>
              <a:buClr>
                <a:srgbClr val="A21C49"/>
              </a:buClr>
              <a:buFont typeface="Arial" panose="020B0604020202020204" pitchFamily="34" charset="0"/>
              <a:buChar char="•"/>
            </a:pPr>
            <a:endParaRPr lang="en-US" kern="1000" dirty="0"/>
          </a:p>
          <a:p>
            <a:pPr marL="0" indent="0">
              <a:lnSpc>
                <a:spcPct val="120000"/>
              </a:lnSpc>
              <a:spcBef>
                <a:spcPts val="269"/>
              </a:spcBef>
              <a:spcAft>
                <a:spcPts val="350"/>
              </a:spcAft>
              <a:buClr>
                <a:srgbClr val="A21C49"/>
              </a:buClr>
              <a:buNone/>
            </a:pPr>
            <a:endParaRPr lang="en-US" kern="1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158857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UNT" val="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Gilead HIV TemplateV6">
  <a:themeElements>
    <a:clrScheme name="HIV">
      <a:dk1>
        <a:sysClr val="windowText" lastClr="000000"/>
      </a:dk1>
      <a:lt1>
        <a:sysClr val="window" lastClr="FFFFFF"/>
      </a:lt1>
      <a:dk2>
        <a:srgbClr val="CC0000"/>
      </a:dk2>
      <a:lt2>
        <a:srgbClr val="E2E2E2"/>
      </a:lt2>
      <a:accent1>
        <a:srgbClr val="CC0000"/>
      </a:accent1>
      <a:accent2>
        <a:srgbClr val="717074"/>
      </a:accent2>
      <a:accent3>
        <a:srgbClr val="0CB5EA"/>
      </a:accent3>
      <a:accent4>
        <a:srgbClr val="FBB040"/>
      </a:accent4>
      <a:accent5>
        <a:srgbClr val="6338A2"/>
      </a:accent5>
      <a:accent6>
        <a:srgbClr val="F66900"/>
      </a:accent6>
      <a:hlink>
        <a:srgbClr val="0972C9"/>
      </a:hlink>
      <a:folHlink>
        <a:srgbClr val="BFBFB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9050">
          <a:solidFill>
            <a:schemeClr val="accent1"/>
          </a:solidFill>
          <a:miter lim="800000"/>
        </a:ln>
      </a:spPr>
      <a:bodyPr rtlCol="0" anchor="ctr"/>
      <a:lstStyle>
        <a:defPPr algn="ctr">
          <a:lnSpc>
            <a:spcPct val="90000"/>
          </a:lnSpc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bg2">
              <a:lumMod val="50000"/>
            </a:schemeClr>
          </a:solidFill>
          <a:miter lim="800000"/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lnSpc>
            <a:spcPct val="90000"/>
          </a:lnSpc>
          <a:defRPr dirty="0" smtClean="0"/>
        </a:defPPr>
      </a:lstStyle>
    </a:txDef>
  </a:objectDefaults>
  <a:extraClrSchemeLst/>
  <a:custClrLst>
    <a:custClr name="R127 G127 B127">
      <a:srgbClr val="7F7F7F"/>
    </a:custClr>
    <a:custClr name="R0 G196 B42">
      <a:srgbClr val="00C42A"/>
    </a:custClr>
    <a:custClr name="R0 G22 B66">
      <a:srgbClr val="002774"/>
    </a:custClr>
    <a:custClr name="R41 G96 B4">
      <a:srgbClr val="296004"/>
    </a:custClr>
    <a:custClr name="R0 G192 B60">
      <a:srgbClr val="00C0A0"/>
    </a:custClr>
    <a:custClr name="R202 G32 B85">
      <a:srgbClr val="C23C82"/>
    </a:custClr>
    <a:custClr name="R9 G114 B201">
      <a:srgbClr val="0972C9"/>
    </a:custClr>
    <a:custClr name="R6 G158 B35">
      <a:srgbClr val="069E23"/>
    </a:custClr>
    <a:custClr name="R160 G50 B250">
      <a:srgbClr val="A032FA"/>
    </a:custClr>
  </a:custClrLst>
  <a:extLst>
    <a:ext uri="{05A4C25C-085E-4340-85A3-A5531E510DB2}">
      <thm15:themeFamily xmlns:thm15="http://schemas.microsoft.com/office/thememl/2012/main" name="Gilead HIV TemplateV6.potx" id="{88B0C9EA-49A4-4B8F-80AC-673A8C15F9AB}" vid="{1220EA46-7CB4-4D13-8E8B-CCBD94359894}"/>
    </a:ext>
  </a:extLst>
</a:theme>
</file>

<file path=ppt/theme/theme2.xml><?xml version="1.0" encoding="utf-8"?>
<a:theme xmlns:a="http://schemas.openxmlformats.org/drawingml/2006/main" name="Office Theme">
  <a:themeElements>
    <a:clrScheme name="Gilead HIV">
      <a:dk1>
        <a:sysClr val="windowText" lastClr="000000"/>
      </a:dk1>
      <a:lt1>
        <a:sysClr val="window" lastClr="FFFFFF"/>
      </a:lt1>
      <a:dk2>
        <a:srgbClr val="CC0000"/>
      </a:dk2>
      <a:lt2>
        <a:srgbClr val="E2E2E2"/>
      </a:lt2>
      <a:accent1>
        <a:srgbClr val="CC0000"/>
      </a:accent1>
      <a:accent2>
        <a:srgbClr val="717074"/>
      </a:accent2>
      <a:accent3>
        <a:srgbClr val="0CB5EA"/>
      </a:accent3>
      <a:accent4>
        <a:srgbClr val="FBB040"/>
      </a:accent4>
      <a:accent5>
        <a:srgbClr val="6338A2"/>
      </a:accent5>
      <a:accent6>
        <a:srgbClr val="F66900"/>
      </a:accent6>
      <a:hlink>
        <a:srgbClr val="0972C9"/>
      </a:hlink>
      <a:folHlink>
        <a:srgbClr val="969696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custClrLst>
    <a:custClr name="R127 G127 B127">
      <a:srgbClr val="7F7F7F"/>
    </a:custClr>
    <a:custClr name="R0 G196 B42">
      <a:srgbClr val="00C42A"/>
    </a:custClr>
    <a:custClr name="R0 G22 B66">
      <a:srgbClr val="002774"/>
    </a:custClr>
    <a:custClr name="R41 G96 B4">
      <a:srgbClr val="296004"/>
    </a:custClr>
    <a:custClr name="R0 G192 B60">
      <a:srgbClr val="00C0A0"/>
    </a:custClr>
    <a:custClr name="R202 G32 B85">
      <a:srgbClr val="C23C82"/>
    </a:custClr>
    <a:custClr name="R9 G114 B201">
      <a:srgbClr val="0972C9"/>
    </a:custClr>
    <a:custClr name="R6 G158 B35">
      <a:srgbClr val="069E23"/>
    </a:custClr>
    <a:custClr name="R160 G50 B250">
      <a:srgbClr val="A032FA"/>
    </a:custClr>
  </a:custClrLst>
</a:theme>
</file>

<file path=ppt/theme/theme3.xml><?xml version="1.0" encoding="utf-8"?>
<a:theme xmlns:a="http://schemas.openxmlformats.org/drawingml/2006/main" name="Office Theme">
  <a:themeElements>
    <a:clrScheme name="Gilead HIV">
      <a:dk1>
        <a:sysClr val="windowText" lastClr="000000"/>
      </a:dk1>
      <a:lt1>
        <a:sysClr val="window" lastClr="FFFFFF"/>
      </a:lt1>
      <a:dk2>
        <a:srgbClr val="CC0000"/>
      </a:dk2>
      <a:lt2>
        <a:srgbClr val="E2E2E2"/>
      </a:lt2>
      <a:accent1>
        <a:srgbClr val="CC0000"/>
      </a:accent1>
      <a:accent2>
        <a:srgbClr val="717074"/>
      </a:accent2>
      <a:accent3>
        <a:srgbClr val="0CB5EA"/>
      </a:accent3>
      <a:accent4>
        <a:srgbClr val="FBB040"/>
      </a:accent4>
      <a:accent5>
        <a:srgbClr val="6338A2"/>
      </a:accent5>
      <a:accent6>
        <a:srgbClr val="F66900"/>
      </a:accent6>
      <a:hlink>
        <a:srgbClr val="0972C9"/>
      </a:hlink>
      <a:folHlink>
        <a:srgbClr val="969696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custClrLst>
    <a:custClr name="R127 G127 B127">
      <a:srgbClr val="7F7F7F"/>
    </a:custClr>
    <a:custClr name="R0 G196 B42">
      <a:srgbClr val="00C42A"/>
    </a:custClr>
    <a:custClr name="R0 G22 B66">
      <a:srgbClr val="002774"/>
    </a:custClr>
    <a:custClr name="R41 G96 B4">
      <a:srgbClr val="296004"/>
    </a:custClr>
    <a:custClr name="R0 G192 B60">
      <a:srgbClr val="00C0A0"/>
    </a:custClr>
    <a:custClr name="R202 G32 B85">
      <a:srgbClr val="C23C82"/>
    </a:custClr>
    <a:custClr name="R9 G114 B201">
      <a:srgbClr val="0972C9"/>
    </a:custClr>
    <a:custClr name="R6 G158 B35">
      <a:srgbClr val="069E23"/>
    </a:custClr>
    <a:custClr name="R160 G50 B250">
      <a:srgbClr val="A032FA"/>
    </a:custClr>
  </a:custClrLst>
</a:theme>
</file>

<file path=ppt/theme/themeOverride1.xml><?xml version="1.0" encoding="utf-8"?>
<a:themeOverride xmlns:a="http://schemas.openxmlformats.org/drawingml/2006/main">
  <a:clrScheme name="HIV">
    <a:dk1>
      <a:sysClr val="windowText" lastClr="000000"/>
    </a:dk1>
    <a:lt1>
      <a:sysClr val="window" lastClr="FFFFFF"/>
    </a:lt1>
    <a:dk2>
      <a:srgbClr val="CC0000"/>
    </a:dk2>
    <a:lt2>
      <a:srgbClr val="E2E2E2"/>
    </a:lt2>
    <a:accent1>
      <a:srgbClr val="CC0000"/>
    </a:accent1>
    <a:accent2>
      <a:srgbClr val="717074"/>
    </a:accent2>
    <a:accent3>
      <a:srgbClr val="0CB5EA"/>
    </a:accent3>
    <a:accent4>
      <a:srgbClr val="FBB040"/>
    </a:accent4>
    <a:accent5>
      <a:srgbClr val="6338A2"/>
    </a:accent5>
    <a:accent6>
      <a:srgbClr val="F66900"/>
    </a:accent6>
    <a:hlink>
      <a:srgbClr val="0972C9"/>
    </a:hlink>
    <a:folHlink>
      <a:srgbClr val="BFBFBF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6A49BA8F3CCDC438916267D49B782DB" ma:contentTypeVersion="10" ma:contentTypeDescription="Create a new document." ma:contentTypeScope="" ma:versionID="323f5c168f22e0ca682794e0dec2af19">
  <xsd:schema xmlns:xsd="http://www.w3.org/2001/XMLSchema" xmlns:xs="http://www.w3.org/2001/XMLSchema" xmlns:p="http://schemas.microsoft.com/office/2006/metadata/properties" xmlns:ns2="e5961b49-cc90-4290-9de7-4156daece605" xmlns:ns3="f9f27ec7-d3f2-4b31-a235-b7a6c36ebb1b" targetNamespace="http://schemas.microsoft.com/office/2006/metadata/properties" ma:root="true" ma:fieldsID="e0c7dc8a927a6e2113c4d2d94099537c" ns2:_="" ns3:_="">
    <xsd:import namespace="e5961b49-cc90-4290-9de7-4156daece605"/>
    <xsd:import namespace="f9f27ec7-d3f2-4b31-a235-b7a6c36ebb1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961b49-cc90-4290-9de7-4156daece60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f27ec7-d3f2-4b31-a235-b7a6c36ebb1b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4221A7D-F404-49F9-8BD8-2856DB0A8A8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54FD465-DDBC-420D-8F89-002E888FE46F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e5961b49-cc90-4290-9de7-4156daece605"/>
    <ds:schemaRef ds:uri="http://www.w3.org/XML/1998/namespace"/>
    <ds:schemaRef ds:uri="f9f27ec7-d3f2-4b31-a235-b7a6c36ebb1b"/>
    <ds:schemaRef ds:uri="http://schemas.microsoft.com/office/2006/metadata/properties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8C4CBE4D-11FE-4166-8131-CE135A1D64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5961b49-cc90-4290-9de7-4156daece605"/>
    <ds:schemaRef ds:uri="f9f27ec7-d3f2-4b31-a235-b7a6c36ebb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9676</TotalTime>
  <Words>2259</Words>
  <Application>Microsoft Office PowerPoint</Application>
  <PresentationFormat>On-screen Show (16:9)</PresentationFormat>
  <Paragraphs>459</Paragraphs>
  <Slides>19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Arial Narrow</vt:lpstr>
      <vt:lpstr>Calibri</vt:lpstr>
      <vt:lpstr>Trebuchet MS</vt:lpstr>
      <vt:lpstr>Wingdings</vt:lpstr>
      <vt:lpstr>Gilead HIV TemplateV6</vt:lpstr>
      <vt:lpstr>think-cell Slide</vt:lpstr>
      <vt:lpstr>Persistence on Guideline-Recommended HIV Treatment: Comparison Among US Medicaid Beneficiaries Newly Initiating Treatment with Single- versus Multiple-Tablet Regimens</vt:lpstr>
      <vt:lpstr>Introduction</vt:lpstr>
      <vt:lpstr>Objective </vt:lpstr>
      <vt:lpstr>Methods </vt:lpstr>
      <vt:lpstr>Figure 1: Sample Selection</vt:lpstr>
      <vt:lpstr>PowerPoint Presentation</vt:lpstr>
      <vt:lpstr>Results: Baseline Demographics and Clinical Characteristics (Table 2)</vt:lpstr>
      <vt:lpstr>Table 2: Baseline Demographics and Clinical Characteristics</vt:lpstr>
      <vt:lpstr>Results: Persistent Outcomes</vt:lpstr>
      <vt:lpstr>Table 3: Mean and Median Persistence by Treatment Regimen</vt:lpstr>
      <vt:lpstr>Results: Persistent Outcomes</vt:lpstr>
      <vt:lpstr>Figure 2: Persistence STR vs MTR</vt:lpstr>
      <vt:lpstr>Figure 3: Treatment Persistence Among Regimens</vt:lpstr>
      <vt:lpstr>Results: Persistence  Outcomes</vt:lpstr>
      <vt:lpstr>Figure 4: Adjusted Hazard Ratio for Treatment Discontinuation </vt:lpstr>
      <vt:lpstr>Limitations</vt:lpstr>
      <vt:lpstr>Conclusion</vt:lpstr>
      <vt:lpstr>References</vt:lpstr>
      <vt:lpstr>Disclosures</vt:lpstr>
    </vt:vector>
  </TitlesOfParts>
  <Company>Gilead Sciences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BICSTaR prospective cohort:  Real-world effectiveness, safety and tolerability of bictegravir/emtricitabine/tenofovir alafenamide (B/F/TAF) in routine clinical practice in people living with HIV (PLWH)</dc:title>
  <dc:creator>David Thorpe</dc:creator>
  <cp:lastModifiedBy>Marvin Rock</cp:lastModifiedBy>
  <cp:revision>255</cp:revision>
  <cp:lastPrinted>2021-09-23T12:24:51Z</cp:lastPrinted>
  <dcterms:created xsi:type="dcterms:W3CDTF">2020-04-30T09:34:35Z</dcterms:created>
  <dcterms:modified xsi:type="dcterms:W3CDTF">2021-10-15T00:42:41Z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0x010100B6A49BA8F3CCDC438916267D49B782DB</vt:lpwstr>
  </property>
</Properties>
</file>