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2" r:id="rId4"/>
  </p:sldMasterIdLst>
  <p:notesMasterIdLst>
    <p:notesMasterId r:id="rId27"/>
  </p:notesMasterIdLst>
  <p:handoutMasterIdLst>
    <p:handoutMasterId r:id="rId28"/>
  </p:handoutMasterIdLst>
  <p:sldIdLst>
    <p:sldId id="996" r:id="rId5"/>
    <p:sldId id="1034" r:id="rId6"/>
    <p:sldId id="501" r:id="rId7"/>
    <p:sldId id="514" r:id="rId8"/>
    <p:sldId id="1015" r:id="rId9"/>
    <p:sldId id="477" r:id="rId10"/>
    <p:sldId id="1020" r:id="rId11"/>
    <p:sldId id="1046" r:id="rId12"/>
    <p:sldId id="1054" r:id="rId13"/>
    <p:sldId id="1056" r:id="rId14"/>
    <p:sldId id="1043" r:id="rId15"/>
    <p:sldId id="479" r:id="rId16"/>
    <p:sldId id="493" r:id="rId17"/>
    <p:sldId id="1017" r:id="rId18"/>
    <p:sldId id="1041" r:id="rId19"/>
    <p:sldId id="1037" r:id="rId20"/>
    <p:sldId id="399" r:id="rId21"/>
    <p:sldId id="997" r:id="rId22"/>
    <p:sldId id="469" r:id="rId23"/>
    <p:sldId id="1051" r:id="rId24"/>
    <p:sldId id="1055" r:id="rId25"/>
    <p:sldId id="1050" r:id="rId26"/>
  </p:sldIdLst>
  <p:sldSz cx="12192000" cy="6858000"/>
  <p:notesSz cx="7010400" cy="92964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7176" userDrawn="1">
          <p15:clr>
            <a:srgbClr val="A4A3A4"/>
          </p15:clr>
        </p15:guide>
        <p15:guide id="7" pos="504" userDrawn="1">
          <p15:clr>
            <a:srgbClr val="A4A3A4"/>
          </p15:clr>
        </p15:guide>
        <p15:guide id="9" orient="horz" pos="3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x, Geoffrey" initials="MG" lastIdx="13" clrIdx="0"/>
  <p:cmAuthor id="2" name="Erin Quirk" initials="EQ" lastIdx="3" clrIdx="1"/>
  <p:cmAuthor id="3" name="Anna Kido" initials="AK" lastIdx="41" clrIdx="2"/>
  <p:cmAuthor id="4" name="Sean Collins" initials="SC" lastIdx="40" clrIdx="3"/>
  <p:cmAuthor id="5" name="Lijie Zhong" initials="LZ" lastIdx="9" clrIdx="4"/>
  <p:cmAuthor id="6" name="schuck01" initials="skc" lastIdx="11" clrIdx="5"/>
  <p:cmAuthor id="7" name="Jennifer Chau DeMorin" initials="JCD" lastIdx="2" clrIdx="6"/>
  <p:cmAuthor id="8" name="YaPei Liu" initials="YL" lastIdx="23" clrIdx="7"/>
  <p:cmAuthor id="9" name="Edwin DeJesus, MD" initials="EDM" lastIdx="1" clrIdx="8"/>
  <p:cmAuthor id="10" name="Hal Martin" initials="HM" lastIdx="33" clrIdx="9"/>
  <p:cmAuthor id="11" name="Hailin Huang" initials="HH" lastIdx="10" clrIdx="10">
    <p:extLst>
      <p:ext uri="{19B8F6BF-5375-455C-9EA6-DF929625EA0E}">
        <p15:presenceInfo xmlns:p15="http://schemas.microsoft.com/office/powerpoint/2012/main" userId="S-1-5-21-790525478-854245398-839522115-5944311" providerId="AD"/>
      </p:ext>
    </p:extLst>
  </p:cmAuthor>
  <p:cmAuthor id="12" name="Sean Collins (Clinical Research - HIV)" initials="SC(R-H" lastIdx="4" clrIdx="11">
    <p:extLst>
      <p:ext uri="{19B8F6BF-5375-455C-9EA6-DF929625EA0E}">
        <p15:presenceInfo xmlns:p15="http://schemas.microsoft.com/office/powerpoint/2012/main" userId="S-1-5-21-790525478-854245398-839522115-4482629" providerId="AD"/>
      </p:ext>
    </p:extLst>
  </p:cmAuthor>
  <p:cmAuthor id="13" name="Rima Acosta" initials="RA" lastIdx="2" clrIdx="12">
    <p:extLst>
      <p:ext uri="{19B8F6BF-5375-455C-9EA6-DF929625EA0E}">
        <p15:presenceInfo xmlns:p15="http://schemas.microsoft.com/office/powerpoint/2012/main" userId="S-1-5-21-790525478-854245398-839522115-25990" providerId="AD"/>
      </p:ext>
    </p:extLst>
  </p:cmAuthor>
  <p:cmAuthor id="14" name="Jason Hindman" initials="JH" lastIdx="51" clrIdx="13">
    <p:extLst>
      <p:ext uri="{19B8F6BF-5375-455C-9EA6-DF929625EA0E}">
        <p15:presenceInfo xmlns:p15="http://schemas.microsoft.com/office/powerpoint/2012/main" userId="S::jhindman@gilead.com::b07eb334-14bd-4d12-9fe0-0b55d4fb6b83" providerId="AD"/>
      </p:ext>
    </p:extLst>
  </p:cmAuthor>
  <p:cmAuthor id="15" name="Jason Hindman" initials="JH [2]" lastIdx="16" clrIdx="14">
    <p:extLst>
      <p:ext uri="{19B8F6BF-5375-455C-9EA6-DF929625EA0E}">
        <p15:presenceInfo xmlns:p15="http://schemas.microsoft.com/office/powerpoint/2012/main" userId="Jason Hindman" providerId="None"/>
      </p:ext>
    </p:extLst>
  </p:cmAuthor>
  <p:cmAuthor id="16" name="Joel Gallant" initials="JG" lastIdx="12" clrIdx="15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7" name="Rima Acosta" initials="RA [2]" lastIdx="6" clrIdx="16">
    <p:extLst>
      <p:ext uri="{19B8F6BF-5375-455C-9EA6-DF929625EA0E}">
        <p15:presenceInfo xmlns:p15="http://schemas.microsoft.com/office/powerpoint/2012/main" userId="S::racosta01@gilead.com::b5e1dbd2-1b04-4c43-93b3-0628283ac322" providerId="AD"/>
      </p:ext>
    </p:extLst>
  </p:cmAuthor>
  <p:cmAuthor id="18" name="Hailin Huang" initials="HH [2]" lastIdx="9" clrIdx="17">
    <p:extLst>
      <p:ext uri="{19B8F6BF-5375-455C-9EA6-DF929625EA0E}">
        <p15:presenceInfo xmlns:p15="http://schemas.microsoft.com/office/powerpoint/2012/main" userId="S::hailin.huang2@gilead.com::12702ce7-dbcf-46b6-8486-6b0e69f7d3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4E8C"/>
    <a:srgbClr val="A50021"/>
    <a:srgbClr val="B8E2D8"/>
    <a:srgbClr val="1976CF"/>
    <a:srgbClr val="7F7F7F"/>
    <a:srgbClr val="00C0A0"/>
    <a:srgbClr val="C00000"/>
    <a:srgbClr val="000000"/>
    <a:srgbClr val="203661"/>
    <a:srgbClr val="145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4" d="100"/>
          <a:sy n="154" d="100"/>
        </p:scale>
        <p:origin x="456" y="72"/>
      </p:cViewPr>
      <p:guideLst>
        <p:guide pos="7176"/>
        <p:guide pos="504"/>
        <p:guide orient="horz" pos="3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3732688759887E-2"/>
          <c:y val="0.15638566989773872"/>
          <c:w val="0.87145757457271589"/>
          <c:h val="0.73161247058566281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DTG/ABC/3TC M=E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C0A0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99881525214527E-2"/>
                  <c:y val="-8.0052116726941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65-42CA-AA87-370B655C10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96.5</c:v>
                </c:pt>
                <c:pt idx="1">
                  <c:v>100</c:v>
                </c:pt>
                <c:pt idx="2">
                  <c:v>100</c:v>
                </c:pt>
                <c:pt idx="3">
                  <c:v>99.6</c:v>
                </c:pt>
                <c:pt idx="4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3AC-4139-98E8-DC2DB5091F1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DTG/ABC/3TC M=F</c:v>
                </c:pt>
              </c:strCache>
            </c:strRef>
          </c:tx>
          <c:spPr>
            <a:ln w="28575" cap="flat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rgbClr val="00C0A0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99881525214527E-2"/>
                  <c:y val="6.6747055775094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65-4CB7-A90E-B2E54C4CA58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96.5</c:v>
                </c:pt>
                <c:pt idx="1">
                  <c:v>98.4</c:v>
                </c:pt>
                <c:pt idx="2">
                  <c:v>94.9</c:v>
                </c:pt>
                <c:pt idx="3">
                  <c:v>93.3</c:v>
                </c:pt>
                <c:pt idx="4">
                  <c:v>83.5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640-4D70-9B4C-7940A96B5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807680"/>
        <c:axId val="106809600"/>
      </c:scatterChart>
      <c:valAx>
        <c:axId val="106807680"/>
        <c:scaling>
          <c:orientation val="minMax"/>
          <c:max val="48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9600"/>
        <c:crosses val="autoZero"/>
        <c:crossBetween val="midCat"/>
        <c:majorUnit val="12"/>
      </c:valAx>
      <c:valAx>
        <c:axId val="106809600"/>
        <c:scaling>
          <c:orientation val="minMax"/>
          <c:max val="1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7680"/>
        <c:crosses val="autoZero"/>
        <c:crossBetween val="midCat"/>
        <c:majorUnit val="20"/>
      </c:valAx>
      <c:spPr>
        <a:noFill/>
        <a:ln w="25400"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3732688759887E-2"/>
          <c:y val="0.15638566989773872"/>
          <c:w val="0.87145757457271589"/>
          <c:h val="0.731612470585662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DTG+F/TAF M=E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9660163630392576E-2"/>
                  <c:y val="-7.1182076092376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5D-4C5D-8676-7863E747A64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99.2</c:v>
                </c:pt>
                <c:pt idx="1">
                  <c:v>99.2</c:v>
                </c:pt>
                <c:pt idx="2">
                  <c:v>99.2</c:v>
                </c:pt>
                <c:pt idx="3">
                  <c:v>98</c:v>
                </c:pt>
                <c:pt idx="4">
                  <c:v>99.6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156-4234-B4FB-6F8E31D7D7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DTG+F/TAF M=F</c:v>
                </c:pt>
              </c:strCache>
            </c:strRef>
          </c:tx>
          <c:spPr>
            <a:ln w="28575" cap="flat">
              <a:solidFill>
                <a:srgbClr val="7F7F7F"/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rgbClr val="00C0A0"/>
              </a:solidFill>
              <a:ln w="9525">
                <a:solidFill>
                  <a:srgbClr val="7F7F7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9660163630392576E-2"/>
                  <c:y val="7.1182076092376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5D-4C5D-8676-7863E747A6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99.2</c:v>
                </c:pt>
                <c:pt idx="1">
                  <c:v>98.9</c:v>
                </c:pt>
                <c:pt idx="2">
                  <c:v>96.6</c:v>
                </c:pt>
                <c:pt idx="3">
                  <c:v>92.8</c:v>
                </c:pt>
                <c:pt idx="4">
                  <c:v>84.5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0CF-4F0D-A3C9-4B450657C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807680"/>
        <c:axId val="106809600"/>
      </c:scatterChart>
      <c:valAx>
        <c:axId val="106807680"/>
        <c:scaling>
          <c:orientation val="minMax"/>
          <c:max val="48"/>
        </c:scaling>
        <c:delete val="0"/>
        <c:axPos val="b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9600"/>
        <c:crosses val="autoZero"/>
        <c:crossBetween val="midCat"/>
        <c:majorUnit val="12"/>
      </c:valAx>
      <c:valAx>
        <c:axId val="106809600"/>
        <c:scaling>
          <c:orientation val="minMax"/>
          <c:max val="1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7680"/>
        <c:crosses val="autoZero"/>
        <c:crossBetween val="midCat"/>
        <c:majorUnit val="20"/>
      </c:valAx>
      <c:spPr>
        <a:noFill/>
        <a:ln w="25400"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weight!$A$25</c:f>
              <c:strCache>
                <c:ptCount val="1"/>
                <c:pt idx="0">
                  <c:v>48</c:v>
                </c:pt>
              </c:strCache>
            </c:strRef>
          </c:tx>
          <c:spPr>
            <a:solidFill>
              <a:srgbClr val="8DC56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34-408F-A7E5-AC824932816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34-408F-A7E5-AC8249328166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weight!$B$1:$F$1</c:f>
              <c:strCache>
                <c:ptCount val="5"/>
                <c:pt idx="0">
                  <c:v>B/F/TAF</c:v>
                </c:pt>
                <c:pt idx="1">
                  <c:v>DTG/ABC/3TC→B/F/TAF</c:v>
                </c:pt>
                <c:pt idx="3">
                  <c:v>B/F/TAF</c:v>
                </c:pt>
                <c:pt idx="4">
                  <c:v>DTG + F/TAF→B/F/TAF</c:v>
                </c:pt>
              </c:strCache>
            </c:strRef>
          </c:cat>
          <c:val>
            <c:numRef>
              <c:f>weight!$B$25:$F$25</c:f>
              <c:numCache>
                <c:formatCode>General</c:formatCode>
                <c:ptCount val="5"/>
                <c:pt idx="0">
                  <c:v>2.9</c:v>
                </c:pt>
                <c:pt idx="1">
                  <c:v>1.6</c:v>
                </c:pt>
                <c:pt idx="3">
                  <c:v>3</c:v>
                </c:pt>
                <c:pt idx="4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34-408F-A7E5-AC8249328166}"/>
            </c:ext>
          </c:extLst>
        </c:ser>
        <c:ser>
          <c:idx val="1"/>
          <c:order val="1"/>
          <c:tx>
            <c:strRef>
              <c:f>weight!$A$26</c:f>
              <c:strCache>
                <c:ptCount val="1"/>
                <c:pt idx="0">
                  <c:v>96</c:v>
                </c:pt>
              </c:strCache>
            </c:strRef>
          </c:tx>
          <c:spPr>
            <a:solidFill>
              <a:srgbClr val="2FAF7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834-408F-A7E5-AC824932816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834-408F-A7E5-AC82493281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weight!$B$1:$F$1</c:f>
              <c:strCache>
                <c:ptCount val="5"/>
                <c:pt idx="0">
                  <c:v>B/F/TAF</c:v>
                </c:pt>
                <c:pt idx="1">
                  <c:v>DTG/ABC/3TC→B/F/TAF</c:v>
                </c:pt>
                <c:pt idx="3">
                  <c:v>B/F/TAF</c:v>
                </c:pt>
                <c:pt idx="4">
                  <c:v>DTG + F/TAF→B/F/TAF</c:v>
                </c:pt>
              </c:strCache>
            </c:strRef>
          </c:cat>
          <c:val>
            <c:numRef>
              <c:f>weight!$B$26:$F$26</c:f>
              <c:numCache>
                <c:formatCode>General</c:formatCode>
                <c:ptCount val="5"/>
                <c:pt idx="0">
                  <c:v>0.70000000000000018</c:v>
                </c:pt>
                <c:pt idx="1">
                  <c:v>0.79999999999999982</c:v>
                </c:pt>
                <c:pt idx="3">
                  <c:v>0.39999999999999991</c:v>
                </c:pt>
                <c:pt idx="4">
                  <c:v>1.1999999999999997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34-408F-A7E5-AC8249328166}"/>
            </c:ext>
          </c:extLst>
        </c:ser>
        <c:ser>
          <c:idx val="2"/>
          <c:order val="2"/>
          <c:tx>
            <c:strRef>
              <c:f>weight!$A$27</c:f>
              <c:strCache>
                <c:ptCount val="1"/>
                <c:pt idx="0">
                  <c:v>144</c:v>
                </c:pt>
              </c:strCache>
            </c:strRef>
          </c:tx>
          <c:spPr>
            <a:solidFill>
              <a:srgbClr val="20799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34-408F-A7E5-AC824932816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834-408F-A7E5-AC82493281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weight!$B$1:$F$1</c:f>
              <c:strCache>
                <c:ptCount val="5"/>
                <c:pt idx="0">
                  <c:v>B/F/TAF</c:v>
                </c:pt>
                <c:pt idx="1">
                  <c:v>DTG/ABC/3TC→B/F/TAF</c:v>
                </c:pt>
                <c:pt idx="3">
                  <c:v>B/F/TAF</c:v>
                </c:pt>
                <c:pt idx="4">
                  <c:v>DTG + F/TAF→B/F/TAF</c:v>
                </c:pt>
              </c:strCache>
            </c:strRef>
          </c:cat>
          <c:val>
            <c:numRef>
              <c:f>weight!$B$27:$F$27</c:f>
              <c:numCache>
                <c:formatCode>General</c:formatCode>
                <c:ptCount val="5"/>
                <c:pt idx="0">
                  <c:v>0.39999999999999991</c:v>
                </c:pt>
                <c:pt idx="1">
                  <c:v>1.1000000000000001</c:v>
                </c:pt>
                <c:pt idx="3">
                  <c:v>0.89999999999999991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34-408F-A7E5-AC8249328166}"/>
            </c:ext>
          </c:extLst>
        </c:ser>
        <c:ser>
          <c:idx val="3"/>
          <c:order val="3"/>
          <c:tx>
            <c:strRef>
              <c:f>weight!$A$28</c:f>
              <c:strCache>
                <c:ptCount val="1"/>
                <c:pt idx="0">
                  <c:v>192</c:v>
                </c:pt>
              </c:strCache>
            </c:strRef>
          </c:tx>
          <c:spPr>
            <a:solidFill>
              <a:srgbClr val="3C52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ltDnDiag">
                <a:fgClr>
                  <a:srgbClr val="00C0A0"/>
                </a:fgClr>
                <a:bgClr>
                  <a:srgbClr val="006050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2834-408F-A7E5-AC8249328166}"/>
              </c:ext>
            </c:extLst>
          </c:dPt>
          <c:dPt>
            <c:idx val="4"/>
            <c:invertIfNegative val="0"/>
            <c:bubble3D val="0"/>
            <c:spPr>
              <a:pattFill prst="ltDnDiag">
                <a:fgClr>
                  <a:srgbClr val="B8E2D8"/>
                </a:fgClr>
                <a:bgClr>
                  <a:schemeClr val="accent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2834-408F-A7E5-AC8249328166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weight!$B$1:$F$1</c:f>
              <c:strCache>
                <c:ptCount val="5"/>
                <c:pt idx="0">
                  <c:v>B/F/TAF</c:v>
                </c:pt>
                <c:pt idx="1">
                  <c:v>DTG/ABC/3TC→B/F/TAF</c:v>
                </c:pt>
                <c:pt idx="3">
                  <c:v>B/F/TAF</c:v>
                </c:pt>
                <c:pt idx="4">
                  <c:v>DTG + F/TAF→B/F/TAF</c:v>
                </c:pt>
              </c:strCache>
            </c:strRef>
          </c:cat>
          <c:val>
            <c:numRef>
              <c:f>weight!$B$28:$F$28</c:f>
              <c:numCache>
                <c:formatCode>General</c:formatCode>
                <c:ptCount val="5"/>
                <c:pt idx="0">
                  <c:v>1</c:v>
                </c:pt>
                <c:pt idx="1">
                  <c:v>2.4</c:v>
                </c:pt>
                <c:pt idx="3">
                  <c:v>0.29999999999999982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34-408F-A7E5-AC82493281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523874815"/>
        <c:axId val="1523875231"/>
      </c:barChart>
      <c:catAx>
        <c:axId val="152387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875231"/>
        <c:crosses val="autoZero"/>
        <c:auto val="1"/>
        <c:lblAlgn val="ctr"/>
        <c:lblOffset val="20"/>
        <c:noMultiLvlLbl val="0"/>
      </c:catAx>
      <c:valAx>
        <c:axId val="15238752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874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09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42334">
              <a:defRPr/>
            </a:pPr>
            <a:fld id="{B7F87559-B3B0-45DA-A913-E02DE51FD038}" type="slidenum">
              <a:rPr lang="en-US">
                <a:solidFill>
                  <a:prstClr val="black"/>
                </a:solidFill>
                <a:latin typeface="Calibri"/>
              </a:rPr>
              <a:pPr defTabSz="1242334">
                <a:defRPr/>
              </a:pPr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3351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42334">
              <a:defRPr/>
            </a:pPr>
            <a:fld id="{B7F87559-B3B0-45DA-A913-E02DE51FD038}" type="slidenum">
              <a:rPr lang="en-US">
                <a:solidFill>
                  <a:prstClr val="black"/>
                </a:solidFill>
                <a:latin typeface="Calibri"/>
              </a:rPr>
              <a:pPr defTabSz="1242334">
                <a:defRPr/>
              </a:pPr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080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73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ED25A0-E09D-4763-8474-FE73E6A3CF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761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(Participant 1277) </a:t>
            </a:r>
            <a:r>
              <a:rPr lang="en-US" sz="1800">
                <a:effectLst/>
                <a:latin typeface="Segoe UI" panose="020B0502040204020203" pitchFamily="34" charset="0"/>
              </a:rPr>
              <a:t>while on DTG/ABC/3TC adherence by pill count was 93%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4FBC3A-A12C-40F9-BB8D-BC30C79013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54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105997" cy="47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67" tIns="47432" rIns="94867" bIns="47432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4058568" y="0"/>
            <a:ext cx="3105997" cy="47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67" tIns="47432" rIns="94867" bIns="47432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10/12/2021</a:t>
            </a:fld>
            <a:endParaRPr lang="en-US" altLang="en-US" sz="110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0" y="8976836"/>
            <a:ext cx="3105997" cy="47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67" tIns="47432" rIns="94867" bIns="47432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4058568" y="8976836"/>
            <a:ext cx="3105997" cy="47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67" tIns="47432" rIns="94867" bIns="47432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10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6563" y="706438"/>
            <a:ext cx="6300787" cy="35448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54193" y="4490033"/>
            <a:ext cx="5257800" cy="42511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858" tIns="47430" rIns="94858" bIns="4743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GB" altLang="en-US" sz="9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179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66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n=6 DTG/ABC/3TC people in the Week 144 RAP, none were in the ‘Week 144 to Unblinding portion’ (the n=4) and the DTG/ABC/3TC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B/F/TAF person at OLW48 was also new, so these are unduplicated study participants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n=7 DTG+F/TAF people in the Week 144 RAP, 1 had additional failure in the ‘Week 144 to Unblinding portion’ (so the n=1 was from the n=7), and that same person had failure after switching to B/F/TAF (the n=1 in the OL portion), so here that same person was duplicated at every timepoint listed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B7968-18A4-4BEB-AA3F-14F83DF1BC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204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08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baseline="0">
                <a:latin typeface="CourierNew,Bold"/>
              </a:rPr>
              <a:t>req10133.16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9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baseline="0">
                <a:latin typeface="CourierNew,Bold"/>
              </a:rPr>
              <a:t>req10133.16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7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13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9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9C22A27E-95C2-484A-871C-5BB81897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15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8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81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20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920713"/>
            <a:ext cx="10566400" cy="2155951"/>
          </a:xfrm>
        </p:spPr>
        <p:txBody>
          <a:bodyPr/>
          <a:lstStyle/>
          <a:p>
            <a:r>
              <a:rPr lang="en-US"/>
              <a:t>Outcomes 48 Weeks After Switching From DTG/ABC/3TC or DTG + F/TAF to B/F/TAF </a:t>
            </a:r>
            <a:endParaRPr lang="en-US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" y="3781336"/>
            <a:ext cx="10566400" cy="1200329"/>
          </a:xfrm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b="1"/>
              <a:t>Anton Pozniak,</a:t>
            </a:r>
            <a:r>
              <a:rPr lang="en-US" sz="1800" b="1" baseline="30000"/>
              <a:t>1</a:t>
            </a:r>
            <a:r>
              <a:rPr lang="en-US" sz="1800" b="1"/>
              <a:t> Franco Maggiolo,</a:t>
            </a:r>
            <a:r>
              <a:rPr lang="en-US" sz="1800" b="1" baseline="30000"/>
              <a:t>2</a:t>
            </a:r>
            <a:r>
              <a:rPr lang="en-US" sz="1800" b="1"/>
              <a:t> Daniel Podzamczer,</a:t>
            </a:r>
            <a:r>
              <a:rPr lang="en-US" sz="1800" b="1" baseline="30000"/>
              <a:t>3</a:t>
            </a:r>
            <a:r>
              <a:rPr lang="en-US" sz="1800" b="1"/>
              <a:t> </a:t>
            </a:r>
            <a:r>
              <a:rPr lang="en-US" sz="1800" b="1" err="1"/>
              <a:t>Yazdan</a:t>
            </a:r>
            <a:r>
              <a:rPr lang="en-US" sz="1800" b="1"/>
              <a:t> Yazdanpanah,</a:t>
            </a:r>
            <a:r>
              <a:rPr lang="en-US" sz="1800" b="1" baseline="30000"/>
              <a:t>4</a:t>
            </a:r>
            <a:r>
              <a:rPr lang="en-US" sz="1800" b="1"/>
              <a:t> Samir Gupta,</a:t>
            </a:r>
            <a:r>
              <a:rPr lang="en-US" sz="1800" b="1" baseline="30000"/>
              <a:t>5</a:t>
            </a:r>
            <a:r>
              <a:rPr lang="en-US" sz="1800" b="1"/>
              <a:t> Stefan Esser,</a:t>
            </a:r>
            <a:r>
              <a:rPr lang="en-US" sz="1800" b="1" baseline="30000"/>
              <a:t>6</a:t>
            </a:r>
            <a:r>
              <a:rPr lang="en-US" sz="1800" b="1"/>
              <a:t> Karam Mounzer,</a:t>
            </a:r>
            <a:r>
              <a:rPr lang="en-US" sz="1800" b="1" baseline="30000"/>
              <a:t>7</a:t>
            </a:r>
            <a:r>
              <a:rPr lang="en-US" sz="1800" b="1"/>
              <a:t> Robert Grossberg,</a:t>
            </a:r>
            <a:r>
              <a:rPr lang="en-US" sz="1800" b="1" baseline="30000"/>
              <a:t>8</a:t>
            </a:r>
            <a:r>
              <a:rPr lang="en-US" sz="1800" b="1"/>
              <a:t> Frank Post,</a:t>
            </a:r>
            <a:r>
              <a:rPr lang="en-US" sz="1800" b="1" baseline="30000"/>
              <a:t>9</a:t>
            </a:r>
            <a:r>
              <a:rPr lang="en-US" sz="1800" b="1"/>
              <a:t> Hailin Huang,</a:t>
            </a:r>
            <a:r>
              <a:rPr lang="en-US" sz="1800" b="1" baseline="30000"/>
              <a:t>10</a:t>
            </a:r>
            <a:r>
              <a:rPr lang="en-US" sz="1800" b="1"/>
              <a:t> Rima Acosta,</a:t>
            </a:r>
            <a:r>
              <a:rPr lang="en-US" sz="1800" b="1" baseline="30000"/>
              <a:t>10</a:t>
            </a:r>
            <a:r>
              <a:rPr lang="en-US" sz="1800" b="1"/>
              <a:t> Jared Baeten,</a:t>
            </a:r>
            <a:r>
              <a:rPr lang="en-US" sz="1800" b="1" baseline="30000"/>
              <a:t>10</a:t>
            </a:r>
            <a:r>
              <a:rPr lang="en-US" sz="1800" b="1"/>
              <a:t> Jason Hindman,</a:t>
            </a:r>
            <a:r>
              <a:rPr lang="en-US" sz="1800" b="1" baseline="30000"/>
              <a:t>10</a:t>
            </a:r>
            <a:r>
              <a:rPr lang="en-US" sz="1800" b="1"/>
              <a:t> Hal Martin,</a:t>
            </a:r>
            <a:r>
              <a:rPr lang="en-US" sz="1800" b="1" baseline="30000"/>
              <a:t>10</a:t>
            </a:r>
            <a:r>
              <a:rPr lang="en-US" sz="1800" b="1"/>
              <a:t> Chloe Orkin,</a:t>
            </a:r>
            <a:r>
              <a:rPr lang="en-US" sz="1800" b="1" baseline="30000"/>
              <a:t>11 </a:t>
            </a:r>
            <a:r>
              <a:rPr lang="en-US" sz="1800" b="1"/>
              <a:t>on behalf of the GS-US-380-1489 and GS-US-380-1490 Study Teams</a:t>
            </a:r>
            <a:endParaRPr lang="en-US" sz="1800" b="1" baseline="300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835B1-A348-4331-A3A0-B398BC268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5029200"/>
            <a:ext cx="10566400" cy="1281500"/>
          </a:xfrm>
        </p:spPr>
        <p:txBody>
          <a:bodyPr anchor="ctr"/>
          <a:lstStyle/>
          <a:p>
            <a:r>
              <a:rPr lang="en-US" sz="1400" baseline="30000"/>
              <a:t>1</a:t>
            </a:r>
            <a:r>
              <a:rPr lang="en-US" sz="1400"/>
              <a:t>Chelsea and Westminster Hospital, London, UK; </a:t>
            </a:r>
            <a:r>
              <a:rPr lang="en-US" baseline="30000"/>
              <a:t>2</a:t>
            </a:r>
            <a:r>
              <a:rPr lang="en-US" sz="1400"/>
              <a:t>ASST Papa Giovanni XXIII, Bergamo, Italy; </a:t>
            </a:r>
            <a:r>
              <a:rPr lang="en-US" baseline="30000"/>
              <a:t>3</a:t>
            </a:r>
            <a:r>
              <a:rPr lang="es-ES" sz="1400"/>
              <a:t> Bellvitge Hospital </a:t>
            </a:r>
            <a:r>
              <a:rPr lang="es-ES" sz="1400" err="1"/>
              <a:t>Universitari</a:t>
            </a:r>
            <a:r>
              <a:rPr lang="en-US" sz="1400"/>
              <a:t>, Barcelona, Spain; </a:t>
            </a:r>
            <a:r>
              <a:rPr lang="en-US" sz="1400" baseline="30000"/>
              <a:t>4</a:t>
            </a:r>
            <a:r>
              <a:rPr lang="en-US" sz="1400">
                <a:latin typeface="Arial" panose="020B0604020202020204" pitchFamily="34" charset="0"/>
                <a:ea typeface="Malgun Gothic" panose="020B0503020000020004" pitchFamily="34" charset="-127"/>
              </a:rPr>
              <a:t>Hôpital Bichat–Claud-Bernard, Paris, France;</a:t>
            </a:r>
            <a:r>
              <a:rPr lang="en-US" sz="1400"/>
              <a:t> </a:t>
            </a:r>
            <a:r>
              <a:rPr lang="en-US" sz="1400" baseline="30000"/>
              <a:t>5</a:t>
            </a:r>
            <a:r>
              <a:rPr lang="en-US" sz="1400"/>
              <a:t>Indiana University Bloomington, Indiana, USA; </a:t>
            </a:r>
            <a:r>
              <a:rPr lang="en-US" sz="1400" baseline="30000"/>
              <a:t>6</a:t>
            </a:r>
            <a:r>
              <a:rPr lang="en-US" sz="1400"/>
              <a:t>Universitaetsklinikum Essen, Germany; </a:t>
            </a:r>
            <a:r>
              <a:rPr lang="en-US" sz="1400" baseline="30000"/>
              <a:t>7</a:t>
            </a:r>
            <a:r>
              <a:rPr lang="en-US" sz="1400">
                <a:latin typeface="Arial" panose="020B0604020202020204" pitchFamily="34" charset="0"/>
                <a:ea typeface="Malgun Gothic" panose="020B0503020000020004" pitchFamily="34" charset="-127"/>
              </a:rPr>
              <a:t>Philadelphia FIGHT/Perelman School of Medicine, University of Pennsylvania, Philadelphia, USA; </a:t>
            </a:r>
            <a:r>
              <a:rPr lang="en-US" sz="1400" baseline="30000"/>
              <a:t>8</a:t>
            </a:r>
            <a:r>
              <a:rPr lang="en-US" sz="1400"/>
              <a:t>Albert Einstein College of Medicine, Bronx, New York, USA; </a:t>
            </a:r>
            <a:r>
              <a:rPr lang="en-US" sz="1400" baseline="30000"/>
              <a:t>9</a:t>
            </a:r>
            <a:r>
              <a:rPr lang="en-US" sz="1400">
                <a:latin typeface="Arial" panose="020B0604020202020204" pitchFamily="34" charset="0"/>
                <a:ea typeface="Malgun Gothic" panose="020B0503020000020004" pitchFamily="34" charset="-127"/>
              </a:rPr>
              <a:t>King's College Hospital, London;</a:t>
            </a:r>
            <a:r>
              <a:rPr lang="en-US" sz="1400"/>
              <a:t> </a:t>
            </a:r>
            <a:r>
              <a:rPr lang="en-US" sz="1400" baseline="30000"/>
              <a:t>10</a:t>
            </a:r>
            <a:r>
              <a:rPr lang="en-US" sz="1400"/>
              <a:t>Gilead Sciences, Inc., Foster City, California, USA; </a:t>
            </a:r>
            <a:r>
              <a:rPr lang="en-US" sz="1400" baseline="30000"/>
              <a:t>11</a:t>
            </a:r>
            <a:r>
              <a:rPr lang="en-US" sz="1400"/>
              <a:t>Queen Mary University of London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4A8BA6-217A-4599-BB99-7975C307B800}"/>
              </a:ext>
            </a:extLst>
          </p:cNvPr>
          <p:cNvSpPr txBox="1"/>
          <p:nvPr/>
        </p:nvSpPr>
        <p:spPr>
          <a:xfrm>
            <a:off x="877000" y="6550223"/>
            <a:ext cx="104380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400" b="1"/>
              <a:t>18th European AIDS Conference, October 27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/>
              <a:t>30, 2021, London, UK: Poster PE2/68 </a:t>
            </a:r>
          </a:p>
        </p:txBody>
      </p:sp>
    </p:spTree>
    <p:extLst>
      <p:ext uri="{BB962C8B-B14F-4D97-AF65-F5344CB8AC3E}">
        <p14:creationId xmlns:p14="http://schemas.microsoft.com/office/powerpoint/2010/main" val="244093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Object 105">
            <a:extLst>
              <a:ext uri="{FF2B5EF4-FFF2-40B4-BE49-F238E27FC236}">
                <a16:creationId xmlns:a16="http://schemas.microsoft.com/office/drawing/2014/main" id="{20A6B6EB-8278-4E5A-B0DE-395FF956A6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715118"/>
              </p:ext>
            </p:extLst>
          </p:nvPr>
        </p:nvGraphicFramePr>
        <p:xfrm>
          <a:off x="985308" y="1684338"/>
          <a:ext cx="5727700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ism 9" r:id="rId4" imgW="5727959" imgH="3639717" progId="Prism9.Document">
                  <p:embed/>
                </p:oleObj>
              </mc:Choice>
              <mc:Fallback>
                <p:oleObj name="Prism 9" r:id="rId4" imgW="5727959" imgH="3639717" progId="Prism9.Document">
                  <p:embed/>
                  <p:pic>
                    <p:nvPicPr>
                      <p:cNvPr id="106" name="Object 105">
                        <a:extLst>
                          <a:ext uri="{FF2B5EF4-FFF2-40B4-BE49-F238E27FC236}">
                            <a16:creationId xmlns:a16="http://schemas.microsoft.com/office/drawing/2014/main" id="{20A6B6EB-8278-4E5A-B0DE-395FF956A6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5308" y="1684338"/>
                        <a:ext cx="5727700" cy="364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>
            <a:extLst>
              <a:ext uri="{FF2B5EF4-FFF2-40B4-BE49-F238E27FC236}">
                <a16:creationId xmlns:a16="http://schemas.microsoft.com/office/drawing/2014/main" id="{D02FA043-DDF9-47A0-A119-89E2593061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977504"/>
              </p:ext>
            </p:extLst>
          </p:nvPr>
        </p:nvGraphicFramePr>
        <p:xfrm>
          <a:off x="5999163" y="1684338"/>
          <a:ext cx="5586412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rism 9" r:id="rId6" imgW="5586065" imgH="3639717" progId="Prism9.Document">
                  <p:embed/>
                </p:oleObj>
              </mc:Choice>
              <mc:Fallback>
                <p:oleObj name="Prism 9" r:id="rId6" imgW="5586065" imgH="3639717" progId="Prism9.Document">
                  <p:embed/>
                  <p:pic>
                    <p:nvPicPr>
                      <p:cNvPr id="107" name="Object 106">
                        <a:extLst>
                          <a:ext uri="{FF2B5EF4-FFF2-40B4-BE49-F238E27FC236}">
                            <a16:creationId xmlns:a16="http://schemas.microsoft.com/office/drawing/2014/main" id="{D02FA043-DDF9-47A0-A119-89E2593061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99163" y="1684338"/>
                        <a:ext cx="5586412" cy="3640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DE1CB6F-F570-437D-B8F3-2379EF4C46CB}"/>
              </a:ext>
            </a:extLst>
          </p:cNvPr>
          <p:cNvSpPr/>
          <p:nvPr/>
        </p:nvSpPr>
        <p:spPr bwMode="auto">
          <a:xfrm>
            <a:off x="4865210" y="2061654"/>
            <a:ext cx="1251956" cy="2751047"/>
          </a:xfrm>
          <a:prstGeom prst="rect">
            <a:avLst/>
          </a:prstGeom>
          <a:solidFill>
            <a:schemeClr val="accent1">
              <a:alpha val="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D8876C3-368E-4224-816C-B6BA31C7C709}"/>
              </a:ext>
            </a:extLst>
          </p:cNvPr>
          <p:cNvSpPr/>
          <p:nvPr/>
        </p:nvSpPr>
        <p:spPr bwMode="auto">
          <a:xfrm>
            <a:off x="9732430" y="2061654"/>
            <a:ext cx="1260743" cy="2751047"/>
          </a:xfrm>
          <a:prstGeom prst="rect">
            <a:avLst/>
          </a:prstGeom>
          <a:solidFill>
            <a:schemeClr val="accent1">
              <a:alpha val="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BD73A1-CC0A-43BD-8303-91A0CAA7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Nausea Incidence and Prevalence Through Week 192*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75144-EE55-44EB-A1F4-2B0B8635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758690"/>
            <a:ext cx="10565728" cy="581788"/>
          </a:xfrm>
        </p:spPr>
        <p:txBody>
          <a:bodyPr/>
          <a:lstStyle/>
          <a:p>
            <a:pPr marL="340995" indent="-340995"/>
            <a:r>
              <a:rPr lang="en-US" sz="1600" kern="0">
                <a:solidFill>
                  <a:srgbClr val="000000"/>
                </a:solidFill>
              </a:rPr>
              <a:t>Among participants randomized to </a:t>
            </a:r>
            <a:r>
              <a:rPr lang="en-US" sz="1600" kern="0" err="1">
                <a:solidFill>
                  <a:srgbClr val="000000"/>
                </a:solidFill>
              </a:rPr>
              <a:t>DTG</a:t>
            </a:r>
            <a:r>
              <a:rPr lang="en-US" sz="1600" kern="0">
                <a:solidFill>
                  <a:srgbClr val="000000"/>
                </a:solidFill>
              </a:rPr>
              <a:t>/ABC/3TC (Study 1489) or </a:t>
            </a:r>
            <a:r>
              <a:rPr lang="en-US" sz="1600" kern="0" err="1">
                <a:solidFill>
                  <a:srgbClr val="000000"/>
                </a:solidFill>
              </a:rPr>
              <a:t>DTG</a:t>
            </a:r>
            <a:r>
              <a:rPr lang="en-US" sz="1600" kern="0">
                <a:solidFill>
                  <a:srgbClr val="000000"/>
                </a:solidFill>
              </a:rPr>
              <a:t> + F/</a:t>
            </a:r>
            <a:r>
              <a:rPr lang="en-US" sz="1600" kern="0" err="1">
                <a:solidFill>
                  <a:srgbClr val="000000"/>
                </a:solidFill>
              </a:rPr>
              <a:t>TAF</a:t>
            </a:r>
            <a:r>
              <a:rPr lang="en-US" sz="1600" kern="0">
                <a:solidFill>
                  <a:srgbClr val="000000"/>
                </a:solidFill>
              </a:rPr>
              <a:t> (Study 1490), the incidence and prevalence of nausea declined numerically after switching to B/F/</a:t>
            </a:r>
            <a:r>
              <a:rPr lang="en-US" sz="1600" kern="0" err="1">
                <a:solidFill>
                  <a:srgbClr val="000000"/>
                </a:solidFill>
              </a:rPr>
              <a:t>TAF</a:t>
            </a:r>
            <a:r>
              <a:rPr lang="en-US" sz="1600" kern="0">
                <a:solidFill>
                  <a:srgbClr val="000000"/>
                </a:solidFill>
              </a:rPr>
              <a:t> in the OLE</a:t>
            </a:r>
            <a:endParaRPr lang="en-US" sz="1600" kern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A31ECE-68DB-42CF-A181-C93BD3BA9E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*</a:t>
            </a:r>
            <a:r>
              <a:rPr lang="en-US" i="1"/>
              <a:t>Hashmarks</a:t>
            </a:r>
            <a:r>
              <a:rPr lang="en-US"/>
              <a:t> indicate transition from randomized phase to OLE; prevalence reset at OLE start.</a:t>
            </a:r>
          </a:p>
        </p:txBody>
      </p:sp>
      <p:sp>
        <p:nvSpPr>
          <p:cNvPr id="62" name="Slide Number Placeholder 1">
            <a:extLst>
              <a:ext uri="{FF2B5EF4-FFF2-40B4-BE49-F238E27FC236}">
                <a16:creationId xmlns:a16="http://schemas.microsoft.com/office/drawing/2014/main" id="{32C18FF1-8B72-4246-9B35-C210DAF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C071E09-4CC9-441D-B4C8-834170DE002E}"/>
              </a:ext>
            </a:extLst>
          </p:cNvPr>
          <p:cNvGrpSpPr/>
          <p:nvPr/>
        </p:nvGrpSpPr>
        <p:grpSpPr>
          <a:xfrm>
            <a:off x="1720850" y="1855445"/>
            <a:ext cx="4395967" cy="206210"/>
            <a:chOff x="1720850" y="1855445"/>
            <a:chExt cx="4395967" cy="2062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3840A6-F5E0-46A8-BCAB-F0D1FFC68498}"/>
                </a:ext>
              </a:extLst>
            </p:cNvPr>
            <p:cNvSpPr txBox="1"/>
            <p:nvPr/>
          </p:nvSpPr>
          <p:spPr>
            <a:xfrm>
              <a:off x="4864861" y="1855445"/>
              <a:ext cx="1251956" cy="2062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17F91BD-721C-4581-AA7B-99ED10932B94}"/>
                </a:ext>
              </a:extLst>
            </p:cNvPr>
            <p:cNvSpPr txBox="1"/>
            <p:nvPr/>
          </p:nvSpPr>
          <p:spPr>
            <a:xfrm>
              <a:off x="1720850" y="1855445"/>
              <a:ext cx="3078744" cy="2062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DTG/ABC/3TC</a:t>
              </a:r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8DD2EF-B924-4C6D-9CB6-667E8A03B3DF}"/>
              </a:ext>
            </a:extLst>
          </p:cNvPr>
          <p:cNvCxnSpPr/>
          <p:nvPr/>
        </p:nvCxnSpPr>
        <p:spPr>
          <a:xfrm>
            <a:off x="3429248" y="1353762"/>
            <a:ext cx="312821" cy="0"/>
          </a:xfrm>
          <a:prstGeom prst="line">
            <a:avLst/>
          </a:prstGeom>
          <a:ln w="25400">
            <a:solidFill>
              <a:srgbClr val="714E8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D50DBD6-7BF3-4201-97A2-F0453B2ADD31}"/>
              </a:ext>
            </a:extLst>
          </p:cNvPr>
          <p:cNvSpPr/>
          <p:nvPr/>
        </p:nvSpPr>
        <p:spPr>
          <a:xfrm>
            <a:off x="3764880" y="1235490"/>
            <a:ext cx="2157201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Study drug-related prevalence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3131EA-0AFA-4308-A1E9-1546A656321F}"/>
              </a:ext>
            </a:extLst>
          </p:cNvPr>
          <p:cNvSpPr/>
          <p:nvPr/>
        </p:nvSpPr>
        <p:spPr>
          <a:xfrm>
            <a:off x="6447365" y="1235490"/>
            <a:ext cx="759382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Incidence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66AC86-63F3-428F-B444-CBFBE728C0CD}"/>
              </a:ext>
            </a:extLst>
          </p:cNvPr>
          <p:cNvSpPr>
            <a:spLocks noChangeAspect="1"/>
          </p:cNvSpPr>
          <p:nvPr/>
        </p:nvSpPr>
        <p:spPr>
          <a:xfrm>
            <a:off x="6313689" y="1286924"/>
            <a:ext cx="133676" cy="133676"/>
          </a:xfrm>
          <a:prstGeom prst="rect">
            <a:avLst/>
          </a:prstGeom>
          <a:solidFill>
            <a:srgbClr val="62A5EE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658B2-4592-4BB3-A67E-31305FC6A60B}"/>
              </a:ext>
            </a:extLst>
          </p:cNvPr>
          <p:cNvCxnSpPr/>
          <p:nvPr/>
        </p:nvCxnSpPr>
        <p:spPr>
          <a:xfrm>
            <a:off x="2088844" y="1353762"/>
            <a:ext cx="312821" cy="0"/>
          </a:xfrm>
          <a:prstGeom prst="line">
            <a:avLst/>
          </a:prstGeom>
          <a:ln w="25400">
            <a:solidFill>
              <a:srgbClr val="C099D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9544A25-B3F1-431F-9251-041464DFB83A}"/>
              </a:ext>
            </a:extLst>
          </p:cNvPr>
          <p:cNvSpPr/>
          <p:nvPr/>
        </p:nvSpPr>
        <p:spPr>
          <a:xfrm>
            <a:off x="2424476" y="1235490"/>
            <a:ext cx="869989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Prevalence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2F3932-42FB-48CB-807F-B48296BA7919}"/>
              </a:ext>
            </a:extLst>
          </p:cNvPr>
          <p:cNvSpPr/>
          <p:nvPr/>
        </p:nvSpPr>
        <p:spPr>
          <a:xfrm>
            <a:off x="7450665" y="1235490"/>
            <a:ext cx="2054608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Study drug-related incidence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CF22F9-74E2-4267-A60E-ED79B900E3A8}"/>
              </a:ext>
            </a:extLst>
          </p:cNvPr>
          <p:cNvSpPr>
            <a:spLocks noChangeAspect="1"/>
          </p:cNvSpPr>
          <p:nvPr/>
        </p:nvSpPr>
        <p:spPr>
          <a:xfrm>
            <a:off x="7316989" y="1286924"/>
            <a:ext cx="133676" cy="133676"/>
          </a:xfrm>
          <a:prstGeom prst="rect">
            <a:avLst/>
          </a:prstGeom>
          <a:solidFill>
            <a:srgbClr val="145FB1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152618-3CD7-410C-A319-6F8DD670B21B}"/>
              </a:ext>
            </a:extLst>
          </p:cNvPr>
          <p:cNvSpPr txBox="1"/>
          <p:nvPr/>
        </p:nvSpPr>
        <p:spPr>
          <a:xfrm>
            <a:off x="4219471" y="5091083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833E832-125C-47B5-9FBF-F690BC619F47}"/>
              </a:ext>
            </a:extLst>
          </p:cNvPr>
          <p:cNvSpPr txBox="1"/>
          <p:nvPr/>
        </p:nvSpPr>
        <p:spPr>
          <a:xfrm>
            <a:off x="5886857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07F596-D2BA-4527-B158-43DAFDFDC74D}"/>
              </a:ext>
            </a:extLst>
          </p:cNvPr>
          <p:cNvSpPr txBox="1"/>
          <p:nvPr/>
        </p:nvSpPr>
        <p:spPr>
          <a:xfrm>
            <a:off x="5039981" y="5091083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5BFCC7-7D77-40D7-A311-5BD32CDF1A68}"/>
              </a:ext>
            </a:extLst>
          </p:cNvPr>
          <p:cNvSpPr txBox="1"/>
          <p:nvPr/>
        </p:nvSpPr>
        <p:spPr>
          <a:xfrm>
            <a:off x="5402136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06C678-BCEE-4982-AABC-D4C01A0639FA}"/>
              </a:ext>
            </a:extLst>
          </p:cNvPr>
          <p:cNvSpPr txBox="1"/>
          <p:nvPr/>
        </p:nvSpPr>
        <p:spPr>
          <a:xfrm>
            <a:off x="10762004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F4FA6F-2958-45EE-9ADC-3F509ACE93BC}"/>
              </a:ext>
            </a:extLst>
          </p:cNvPr>
          <p:cNvSpPr txBox="1"/>
          <p:nvPr/>
        </p:nvSpPr>
        <p:spPr>
          <a:xfrm>
            <a:off x="9918526" y="5091083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39BC4DB-A095-4B76-8695-782A084A0E95}"/>
              </a:ext>
            </a:extLst>
          </p:cNvPr>
          <p:cNvSpPr txBox="1"/>
          <p:nvPr/>
        </p:nvSpPr>
        <p:spPr>
          <a:xfrm>
            <a:off x="10278975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A69D87-59C0-4892-B843-C412B72D66A7}"/>
              </a:ext>
            </a:extLst>
          </p:cNvPr>
          <p:cNvSpPr txBox="1"/>
          <p:nvPr/>
        </p:nvSpPr>
        <p:spPr>
          <a:xfrm>
            <a:off x="3240017" y="1546226"/>
            <a:ext cx="1218282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1489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BB65AB5-E437-4CDE-8D3D-1D45BBD71212}"/>
              </a:ext>
            </a:extLst>
          </p:cNvPr>
          <p:cNvSpPr txBox="1"/>
          <p:nvPr/>
        </p:nvSpPr>
        <p:spPr>
          <a:xfrm>
            <a:off x="8183228" y="1546226"/>
            <a:ext cx="1218282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1490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FB5839-05B9-40BB-AE54-52CA1A0C8148}"/>
              </a:ext>
            </a:extLst>
          </p:cNvPr>
          <p:cNvSpPr txBox="1"/>
          <p:nvPr/>
        </p:nvSpPr>
        <p:spPr>
          <a:xfrm>
            <a:off x="5858804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C7619C-D150-4C70-81D1-0BB268ADA5E0}"/>
              </a:ext>
            </a:extLst>
          </p:cNvPr>
          <p:cNvSpPr txBox="1"/>
          <p:nvPr/>
        </p:nvSpPr>
        <p:spPr>
          <a:xfrm>
            <a:off x="4458430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269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3DD4FB-8F71-4ADC-A4D6-308471878E44}"/>
              </a:ext>
            </a:extLst>
          </p:cNvPr>
          <p:cNvSpPr txBox="1"/>
          <p:nvPr/>
        </p:nvSpPr>
        <p:spPr>
          <a:xfrm>
            <a:off x="5374083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248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3C9AC0-DF1A-4D6E-81D6-5A2321830CA7}"/>
              </a:ext>
            </a:extLst>
          </p:cNvPr>
          <p:cNvSpPr txBox="1"/>
          <p:nvPr/>
        </p:nvSpPr>
        <p:spPr>
          <a:xfrm>
            <a:off x="3980966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5A70E35-4CEC-46CC-9C8B-3CC6916179C6}"/>
              </a:ext>
            </a:extLst>
          </p:cNvPr>
          <p:cNvSpPr txBox="1"/>
          <p:nvPr/>
        </p:nvSpPr>
        <p:spPr>
          <a:xfrm>
            <a:off x="302075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685908-C036-49CF-8F7B-6318701BFCC5}"/>
              </a:ext>
            </a:extLst>
          </p:cNvPr>
          <p:cNvSpPr txBox="1"/>
          <p:nvPr/>
        </p:nvSpPr>
        <p:spPr>
          <a:xfrm>
            <a:off x="349927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61885C-D726-418B-8913-E4A0B0791FFC}"/>
              </a:ext>
            </a:extLst>
          </p:cNvPr>
          <p:cNvSpPr txBox="1"/>
          <p:nvPr/>
        </p:nvSpPr>
        <p:spPr>
          <a:xfrm>
            <a:off x="254223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B1E5D72-7D8D-4EBD-8207-4C1F1B2FEDDC}"/>
              </a:ext>
            </a:extLst>
          </p:cNvPr>
          <p:cNvSpPr txBox="1"/>
          <p:nvPr/>
        </p:nvSpPr>
        <p:spPr>
          <a:xfrm>
            <a:off x="2063711" y="5363872"/>
            <a:ext cx="226023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238C2A-8D77-481F-9C4E-DFCD4D545D36}"/>
              </a:ext>
            </a:extLst>
          </p:cNvPr>
          <p:cNvSpPr txBox="1"/>
          <p:nvPr/>
        </p:nvSpPr>
        <p:spPr>
          <a:xfrm>
            <a:off x="1663050" y="5363872"/>
            <a:ext cx="226023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66BD32-9A0A-4104-871E-8C1C1D5B6CDD}"/>
              </a:ext>
            </a:extLst>
          </p:cNvPr>
          <p:cNvSpPr txBox="1"/>
          <p:nvPr/>
        </p:nvSpPr>
        <p:spPr>
          <a:xfrm>
            <a:off x="1446729" y="5363872"/>
            <a:ext cx="153888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n=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6B69D00-6EF7-4466-991D-55A21240F1B8}"/>
              </a:ext>
            </a:extLst>
          </p:cNvPr>
          <p:cNvSpPr txBox="1"/>
          <p:nvPr/>
        </p:nvSpPr>
        <p:spPr>
          <a:xfrm>
            <a:off x="1073395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255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DCBE4B-0F9F-4C13-B4F8-AB5D67958F11}"/>
              </a:ext>
            </a:extLst>
          </p:cNvPr>
          <p:cNvSpPr txBox="1"/>
          <p:nvPr/>
        </p:nvSpPr>
        <p:spPr>
          <a:xfrm>
            <a:off x="9847993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9DF9E1-E590-4B6F-9018-60AFEEBC9B0D}"/>
              </a:ext>
            </a:extLst>
          </p:cNvPr>
          <p:cNvSpPr txBox="1"/>
          <p:nvPr/>
        </p:nvSpPr>
        <p:spPr>
          <a:xfrm>
            <a:off x="10250922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602A86-E191-435C-9F87-88619752B7D1}"/>
              </a:ext>
            </a:extLst>
          </p:cNvPr>
          <p:cNvSpPr txBox="1"/>
          <p:nvPr/>
        </p:nvSpPr>
        <p:spPr>
          <a:xfrm>
            <a:off x="8849796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284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97880B-4F62-4775-AF92-37434027B04B}"/>
              </a:ext>
            </a:extLst>
          </p:cNvPr>
          <p:cNvSpPr txBox="1"/>
          <p:nvPr/>
        </p:nvSpPr>
        <p:spPr>
          <a:xfrm>
            <a:off x="7891839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EAED48F-2DD5-41AC-BA9C-B0E35959DB99}"/>
              </a:ext>
            </a:extLst>
          </p:cNvPr>
          <p:cNvSpPr txBox="1"/>
          <p:nvPr/>
        </p:nvSpPr>
        <p:spPr>
          <a:xfrm>
            <a:off x="8368699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46523C-2ECB-462C-8080-0CEFEBEDC57F}"/>
              </a:ext>
            </a:extLst>
          </p:cNvPr>
          <p:cNvSpPr txBox="1"/>
          <p:nvPr/>
        </p:nvSpPr>
        <p:spPr>
          <a:xfrm>
            <a:off x="7410743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307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073A14D-51E1-448C-B7CA-059BE88D4177}"/>
              </a:ext>
            </a:extLst>
          </p:cNvPr>
          <p:cNvSpPr txBox="1"/>
          <p:nvPr/>
        </p:nvSpPr>
        <p:spPr>
          <a:xfrm>
            <a:off x="6933878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316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1D05FC8-2F0F-4164-A18A-4791140C1548}"/>
              </a:ext>
            </a:extLst>
          </p:cNvPr>
          <p:cNvSpPr txBox="1"/>
          <p:nvPr/>
        </p:nvSpPr>
        <p:spPr>
          <a:xfrm>
            <a:off x="6533418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FD3403-ABFA-40D7-BC3D-830A64A2B989}"/>
              </a:ext>
            </a:extLst>
          </p:cNvPr>
          <p:cNvSpPr txBox="1"/>
          <p:nvPr/>
        </p:nvSpPr>
        <p:spPr>
          <a:xfrm>
            <a:off x="4969448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254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418C73-6CDF-4BB1-8C8E-1CF78B5FD8E9}"/>
              </a:ext>
            </a:extLst>
          </p:cNvPr>
          <p:cNvGrpSpPr/>
          <p:nvPr/>
        </p:nvGrpSpPr>
        <p:grpSpPr>
          <a:xfrm>
            <a:off x="6582735" y="1855445"/>
            <a:ext cx="4410486" cy="206210"/>
            <a:chOff x="6582735" y="1855445"/>
            <a:chExt cx="4410486" cy="20621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CD2CCB8-19FB-4D48-B81D-6DCE15FA9BA5}"/>
                </a:ext>
              </a:extLst>
            </p:cNvPr>
            <p:cNvSpPr txBox="1"/>
            <p:nvPr/>
          </p:nvSpPr>
          <p:spPr>
            <a:xfrm>
              <a:off x="6582735" y="1855445"/>
              <a:ext cx="3081966" cy="2062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DTG + F/TAF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779F16C-2DC3-4CA6-B104-451C32FC5EAA}"/>
                </a:ext>
              </a:extLst>
            </p:cNvPr>
            <p:cNvSpPr txBox="1"/>
            <p:nvPr/>
          </p:nvSpPr>
          <p:spPr>
            <a:xfrm>
              <a:off x="9735053" y="1855445"/>
              <a:ext cx="1258168" cy="2062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F79287EC-9393-4C29-94D5-B2BD8E752DAA}"/>
              </a:ext>
            </a:extLst>
          </p:cNvPr>
          <p:cNvSpPr txBox="1"/>
          <p:nvPr/>
        </p:nvSpPr>
        <p:spPr>
          <a:xfrm>
            <a:off x="9328773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BFEEF14-7197-4D85-984D-4EFF3A29D2BC}"/>
              </a:ext>
            </a:extLst>
          </p:cNvPr>
          <p:cNvSpPr txBox="1"/>
          <p:nvPr/>
        </p:nvSpPr>
        <p:spPr>
          <a:xfrm>
            <a:off x="9089989" y="5091083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6C900F2-2AFD-4D0E-9641-B29FD8B2E870}"/>
              </a:ext>
            </a:extLst>
          </p:cNvPr>
          <p:cNvSpPr txBox="1"/>
          <p:nvPr/>
        </p:nvSpPr>
        <p:spPr>
          <a:xfrm>
            <a:off x="4602336" y="4225073"/>
            <a:ext cx="187552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3.7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DEBA9BF-F56C-4330-8358-65AA932525F3}"/>
              </a:ext>
            </a:extLst>
          </p:cNvPr>
          <p:cNvSpPr txBox="1"/>
          <p:nvPr/>
        </p:nvSpPr>
        <p:spPr>
          <a:xfrm>
            <a:off x="9460508" y="4632206"/>
            <a:ext cx="187552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0.7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D274D12-87D6-47FD-8C42-D46AFD8DC339}"/>
              </a:ext>
            </a:extLst>
          </p:cNvPr>
          <p:cNvSpPr txBox="1"/>
          <p:nvPr/>
        </p:nvSpPr>
        <p:spPr>
          <a:xfrm>
            <a:off x="10863513" y="4656868"/>
            <a:ext cx="75341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DFD6BEB-AE76-4FDE-95A6-A6102BB34A1F}"/>
              </a:ext>
            </a:extLst>
          </p:cNvPr>
          <p:cNvSpPr txBox="1"/>
          <p:nvPr/>
        </p:nvSpPr>
        <p:spPr>
          <a:xfrm>
            <a:off x="6010886" y="4665960"/>
            <a:ext cx="75341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98975601-F42A-47E3-BB7D-3DCC144A475B}"/>
              </a:ext>
            </a:extLst>
          </p:cNvPr>
          <p:cNvGrpSpPr/>
          <p:nvPr/>
        </p:nvGrpSpPr>
        <p:grpSpPr>
          <a:xfrm>
            <a:off x="4758509" y="4783068"/>
            <a:ext cx="139077" cy="59873"/>
            <a:chOff x="9732142" y="4783068"/>
            <a:chExt cx="139077" cy="59873"/>
          </a:xfrm>
        </p:grpSpPr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8442CAEB-B338-415D-A872-52DAF8D8F76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2142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63C438F-6FB9-465E-B775-F1332107897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99871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09AB73B8-2E18-4FFB-9082-E722F6386E3A}"/>
              </a:ext>
            </a:extLst>
          </p:cNvPr>
          <p:cNvSpPr txBox="1"/>
          <p:nvPr/>
        </p:nvSpPr>
        <p:spPr>
          <a:xfrm>
            <a:off x="800100" y="4870071"/>
            <a:ext cx="825996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Week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1C88C5F2-81C8-47BA-BA51-65A4461B96C8}"/>
              </a:ext>
            </a:extLst>
          </p:cNvPr>
          <p:cNvGrpSpPr/>
          <p:nvPr/>
        </p:nvGrpSpPr>
        <p:grpSpPr>
          <a:xfrm>
            <a:off x="9630267" y="4783068"/>
            <a:ext cx="139077" cy="59873"/>
            <a:chOff x="9732142" y="4783068"/>
            <a:chExt cx="139077" cy="59873"/>
          </a:xfrm>
        </p:grpSpPr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F5DAD0-6D13-46E6-B443-550E79EDA12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2142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6C74D35-DDFF-46AE-A124-550BACAE247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99871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513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2C3F5B39-7A4B-402D-A693-9B478CFEE1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038772"/>
              </p:ext>
            </p:extLst>
          </p:nvPr>
        </p:nvGraphicFramePr>
        <p:xfrm>
          <a:off x="983192" y="1685925"/>
          <a:ext cx="5727700" cy="3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rism 9" r:id="rId4" imgW="5727959" imgH="3639717" progId="Prism9.Document">
                  <p:embed/>
                </p:oleObj>
              </mc:Choice>
              <mc:Fallback>
                <p:oleObj name="Prism 9" r:id="rId4" imgW="5727959" imgH="3639717" progId="Prism9.Document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2C3F5B39-7A4B-402D-A693-9B478CFEE1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3192" y="1685925"/>
                        <a:ext cx="5727700" cy="3640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E3BF7A02-E757-4456-884B-04FF0F5519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541405"/>
              </p:ext>
            </p:extLst>
          </p:nvPr>
        </p:nvGraphicFramePr>
        <p:xfrm>
          <a:off x="5999163" y="1685925"/>
          <a:ext cx="5586412" cy="3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rism 9" r:id="rId6" imgW="5586065" imgH="3639717" progId="Prism9.Document">
                  <p:embed/>
                </p:oleObj>
              </mc:Choice>
              <mc:Fallback>
                <p:oleObj name="Prism 9" r:id="rId6" imgW="5586065" imgH="3639717" progId="Prism9.Document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E3BF7A02-E757-4456-884B-04FF0F5519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99163" y="1685925"/>
                        <a:ext cx="5586412" cy="3640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4BD73A1-CC0A-43BD-8303-91A0CAA7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Diarrhea Incidence and Prevalence Through Week 192*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1CD37-A9F2-4CA7-A87E-CC8744506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760720"/>
            <a:ext cx="10565728" cy="584775"/>
          </a:xfrm>
        </p:spPr>
        <p:txBody>
          <a:bodyPr>
            <a:spAutoFit/>
          </a:bodyPr>
          <a:lstStyle/>
          <a:p>
            <a:pPr marL="340995" indent="-340995">
              <a:defRPr/>
            </a:pPr>
            <a:r>
              <a:rPr lang="en-US" sz="1600" kern="0">
                <a:solidFill>
                  <a:srgbClr val="000000"/>
                </a:solidFill>
              </a:rPr>
              <a:t>Among participants treated with </a:t>
            </a:r>
            <a:r>
              <a:rPr lang="en-US" sz="1600" kern="0" err="1">
                <a:solidFill>
                  <a:srgbClr val="000000"/>
                </a:solidFill>
              </a:rPr>
              <a:t>DTG</a:t>
            </a:r>
            <a:r>
              <a:rPr lang="en-US" sz="1600" kern="0">
                <a:solidFill>
                  <a:srgbClr val="000000"/>
                </a:solidFill>
              </a:rPr>
              <a:t>/ABC/3TC or </a:t>
            </a:r>
            <a:r>
              <a:rPr lang="en-US" sz="1600" kern="0" err="1">
                <a:solidFill>
                  <a:srgbClr val="000000"/>
                </a:solidFill>
              </a:rPr>
              <a:t>DTG</a:t>
            </a:r>
            <a:r>
              <a:rPr lang="en-US" sz="1600" kern="0">
                <a:solidFill>
                  <a:srgbClr val="000000"/>
                </a:solidFill>
              </a:rPr>
              <a:t> + F/</a:t>
            </a:r>
            <a:r>
              <a:rPr lang="en-US" sz="1600" kern="0" err="1">
                <a:solidFill>
                  <a:srgbClr val="000000"/>
                </a:solidFill>
              </a:rPr>
              <a:t>TAF</a:t>
            </a:r>
            <a:r>
              <a:rPr lang="en-US" sz="1600" kern="0">
                <a:solidFill>
                  <a:srgbClr val="000000"/>
                </a:solidFill>
              </a:rPr>
              <a:t>, the incidence and prevalence of diarrhea declined numerically after switching to B/F/</a:t>
            </a:r>
            <a:r>
              <a:rPr lang="en-US" sz="1600" kern="0" err="1">
                <a:solidFill>
                  <a:srgbClr val="000000"/>
                </a:solidFill>
              </a:rPr>
              <a:t>TAF</a:t>
            </a:r>
            <a:r>
              <a:rPr lang="en-US" sz="1600" kern="0">
                <a:solidFill>
                  <a:srgbClr val="000000"/>
                </a:solidFill>
              </a:rPr>
              <a:t> in the OLE</a:t>
            </a:r>
            <a:endParaRPr lang="en-US" sz="160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5D725C-BAED-4DDC-8AB0-2335247C3B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/>
              <a:t>*</a:t>
            </a:r>
            <a:r>
              <a:rPr lang="en-US" i="1"/>
              <a:t>Hashmarks</a:t>
            </a:r>
            <a:r>
              <a:rPr lang="en-US"/>
              <a:t> indicate transition from randomized phase to OLE; prevalence reset at OLE start.</a:t>
            </a:r>
          </a:p>
        </p:txBody>
      </p:sp>
      <p:sp>
        <p:nvSpPr>
          <p:cNvPr id="63" name="Slide Number Placeholder 1">
            <a:extLst>
              <a:ext uri="{FF2B5EF4-FFF2-40B4-BE49-F238E27FC236}">
                <a16:creationId xmlns:a16="http://schemas.microsoft.com/office/drawing/2014/main" id="{0A0F962C-34F5-4970-AA6E-89D724E4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8DD2EF-B924-4C6D-9CB6-667E8A03B3DF}"/>
              </a:ext>
            </a:extLst>
          </p:cNvPr>
          <p:cNvCxnSpPr/>
          <p:nvPr/>
        </p:nvCxnSpPr>
        <p:spPr>
          <a:xfrm>
            <a:off x="3429248" y="1353762"/>
            <a:ext cx="312821" cy="0"/>
          </a:xfrm>
          <a:prstGeom prst="line">
            <a:avLst/>
          </a:prstGeom>
          <a:ln w="25400">
            <a:solidFill>
              <a:srgbClr val="714E8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D50DBD6-7BF3-4201-97A2-F0453B2ADD31}"/>
              </a:ext>
            </a:extLst>
          </p:cNvPr>
          <p:cNvSpPr/>
          <p:nvPr/>
        </p:nvSpPr>
        <p:spPr>
          <a:xfrm>
            <a:off x="3764880" y="1235490"/>
            <a:ext cx="2157201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Study drug-related prevalence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3131EA-0AFA-4308-A1E9-1546A656321F}"/>
              </a:ext>
            </a:extLst>
          </p:cNvPr>
          <p:cNvSpPr/>
          <p:nvPr/>
        </p:nvSpPr>
        <p:spPr>
          <a:xfrm>
            <a:off x="6447365" y="1235490"/>
            <a:ext cx="759382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Incidence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66AC86-63F3-428F-B444-CBFBE728C0CD}"/>
              </a:ext>
            </a:extLst>
          </p:cNvPr>
          <p:cNvSpPr>
            <a:spLocks noChangeAspect="1"/>
          </p:cNvSpPr>
          <p:nvPr/>
        </p:nvSpPr>
        <p:spPr>
          <a:xfrm>
            <a:off x="6313689" y="1286924"/>
            <a:ext cx="133676" cy="133676"/>
          </a:xfrm>
          <a:prstGeom prst="rect">
            <a:avLst/>
          </a:prstGeom>
          <a:solidFill>
            <a:srgbClr val="62A5EE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658B2-4592-4BB3-A67E-31305FC6A60B}"/>
              </a:ext>
            </a:extLst>
          </p:cNvPr>
          <p:cNvCxnSpPr/>
          <p:nvPr/>
        </p:nvCxnSpPr>
        <p:spPr>
          <a:xfrm>
            <a:off x="2088844" y="1353762"/>
            <a:ext cx="312821" cy="0"/>
          </a:xfrm>
          <a:prstGeom prst="line">
            <a:avLst/>
          </a:prstGeom>
          <a:ln w="25400">
            <a:solidFill>
              <a:srgbClr val="C099D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9544A25-B3F1-431F-9251-041464DFB83A}"/>
              </a:ext>
            </a:extLst>
          </p:cNvPr>
          <p:cNvSpPr/>
          <p:nvPr/>
        </p:nvSpPr>
        <p:spPr>
          <a:xfrm>
            <a:off x="2424476" y="1235490"/>
            <a:ext cx="869989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Prevalence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CF22F9-74E2-4267-A60E-ED79B900E3A8}"/>
              </a:ext>
            </a:extLst>
          </p:cNvPr>
          <p:cNvSpPr>
            <a:spLocks noChangeAspect="1"/>
          </p:cNvSpPr>
          <p:nvPr/>
        </p:nvSpPr>
        <p:spPr>
          <a:xfrm>
            <a:off x="7316989" y="1286924"/>
            <a:ext cx="133676" cy="133676"/>
          </a:xfrm>
          <a:prstGeom prst="rect">
            <a:avLst/>
          </a:prstGeom>
          <a:solidFill>
            <a:srgbClr val="145FB1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3D4F4594-C295-44C9-BBCC-86DC0AF3677E}"/>
              </a:ext>
            </a:extLst>
          </p:cNvPr>
          <p:cNvSpPr txBox="1"/>
          <p:nvPr/>
        </p:nvSpPr>
        <p:spPr>
          <a:xfrm>
            <a:off x="5858803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D9F061C-5D62-438B-B2ED-678805041A2A}"/>
              </a:ext>
            </a:extLst>
          </p:cNvPr>
          <p:cNvSpPr txBox="1"/>
          <p:nvPr/>
        </p:nvSpPr>
        <p:spPr>
          <a:xfrm>
            <a:off x="4457280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269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E86ACD9-85A0-4541-8BA5-6114C82867D1}"/>
              </a:ext>
            </a:extLst>
          </p:cNvPr>
          <p:cNvSpPr txBox="1"/>
          <p:nvPr/>
        </p:nvSpPr>
        <p:spPr>
          <a:xfrm>
            <a:off x="5376199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248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653069B-7379-4536-B05A-8A85F1798F90}"/>
              </a:ext>
            </a:extLst>
          </p:cNvPr>
          <p:cNvSpPr txBox="1"/>
          <p:nvPr/>
        </p:nvSpPr>
        <p:spPr>
          <a:xfrm>
            <a:off x="398299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6341E2F-75FC-4F83-BF1F-543C24DD39E3}"/>
              </a:ext>
            </a:extLst>
          </p:cNvPr>
          <p:cNvSpPr txBox="1"/>
          <p:nvPr/>
        </p:nvSpPr>
        <p:spPr>
          <a:xfrm>
            <a:off x="302595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E478E58D-D98F-4BE7-A8D9-A586D2ECFFE3}"/>
              </a:ext>
            </a:extLst>
          </p:cNvPr>
          <p:cNvSpPr txBox="1"/>
          <p:nvPr/>
        </p:nvSpPr>
        <p:spPr>
          <a:xfrm>
            <a:off x="3504470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684B8F2-7163-4934-80B8-671CB367D642}"/>
              </a:ext>
            </a:extLst>
          </p:cNvPr>
          <p:cNvSpPr txBox="1"/>
          <p:nvPr/>
        </p:nvSpPr>
        <p:spPr>
          <a:xfrm>
            <a:off x="2536130" y="5363872"/>
            <a:ext cx="248626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A139229-AC4C-47C4-90A3-6E42FEF128B4}"/>
              </a:ext>
            </a:extLst>
          </p:cNvPr>
          <p:cNvSpPr txBox="1"/>
          <p:nvPr/>
        </p:nvSpPr>
        <p:spPr>
          <a:xfrm>
            <a:off x="2055494" y="5363872"/>
            <a:ext cx="248625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2CBB148-8560-41C5-A3B0-223DCE63B420}"/>
              </a:ext>
            </a:extLst>
          </p:cNvPr>
          <p:cNvSpPr txBox="1"/>
          <p:nvPr/>
        </p:nvSpPr>
        <p:spPr>
          <a:xfrm>
            <a:off x="1656950" y="5363872"/>
            <a:ext cx="248625" cy="1615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6EB59F89-802C-40BC-A3D8-AA1C7FF8C4A5}"/>
              </a:ext>
            </a:extLst>
          </p:cNvPr>
          <p:cNvSpPr txBox="1"/>
          <p:nvPr/>
        </p:nvSpPr>
        <p:spPr>
          <a:xfrm>
            <a:off x="10733954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255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B696EBB-2A13-4751-8F25-E796D4A0791E}"/>
              </a:ext>
            </a:extLst>
          </p:cNvPr>
          <p:cNvSpPr txBox="1"/>
          <p:nvPr/>
        </p:nvSpPr>
        <p:spPr>
          <a:xfrm>
            <a:off x="9844099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80B5CAB-436F-40B4-9D32-106C694DA487}"/>
              </a:ext>
            </a:extLst>
          </p:cNvPr>
          <p:cNvSpPr txBox="1"/>
          <p:nvPr/>
        </p:nvSpPr>
        <p:spPr>
          <a:xfrm>
            <a:off x="10250925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262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25507E35-D382-4399-B491-5E047DD22F3F}"/>
              </a:ext>
            </a:extLst>
          </p:cNvPr>
          <p:cNvSpPr txBox="1"/>
          <p:nvPr/>
        </p:nvSpPr>
        <p:spPr>
          <a:xfrm>
            <a:off x="8849791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284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5654D58-DE2A-405C-BBBC-CFB271189E7A}"/>
              </a:ext>
            </a:extLst>
          </p:cNvPr>
          <p:cNvSpPr txBox="1"/>
          <p:nvPr/>
        </p:nvSpPr>
        <p:spPr>
          <a:xfrm>
            <a:off x="7891835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300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42C6D08-0F94-4B56-8271-279342BA23BA}"/>
              </a:ext>
            </a:extLst>
          </p:cNvPr>
          <p:cNvSpPr txBox="1"/>
          <p:nvPr/>
        </p:nvSpPr>
        <p:spPr>
          <a:xfrm>
            <a:off x="8368697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291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962647F-1957-4436-A4C1-3933FE9F5EEE}"/>
              </a:ext>
            </a:extLst>
          </p:cNvPr>
          <p:cNvSpPr txBox="1"/>
          <p:nvPr/>
        </p:nvSpPr>
        <p:spPr>
          <a:xfrm>
            <a:off x="7412857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307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2EFD1E8-CE0B-415C-807F-ED0177350C95}"/>
              </a:ext>
            </a:extLst>
          </p:cNvPr>
          <p:cNvSpPr txBox="1"/>
          <p:nvPr/>
        </p:nvSpPr>
        <p:spPr>
          <a:xfrm>
            <a:off x="6933880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316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12356AF-84D4-4E2B-8F42-CEA3531FA1C1}"/>
              </a:ext>
            </a:extLst>
          </p:cNvPr>
          <p:cNvSpPr txBox="1"/>
          <p:nvPr/>
        </p:nvSpPr>
        <p:spPr>
          <a:xfrm>
            <a:off x="6533418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325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71FEAF3-9664-4B9A-98D3-0FA814972AEF}"/>
              </a:ext>
            </a:extLst>
          </p:cNvPr>
          <p:cNvSpPr txBox="1"/>
          <p:nvPr/>
        </p:nvSpPr>
        <p:spPr>
          <a:xfrm>
            <a:off x="4971564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254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5A16F7F-1F78-46E4-B806-AF4B6FC76944}"/>
              </a:ext>
            </a:extLst>
          </p:cNvPr>
          <p:cNvSpPr txBox="1"/>
          <p:nvPr/>
        </p:nvSpPr>
        <p:spPr>
          <a:xfrm>
            <a:off x="9326654" y="5363872"/>
            <a:ext cx="226024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282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57FB195-E373-40AE-A7AB-8BD42D28A4D4}"/>
              </a:ext>
            </a:extLst>
          </p:cNvPr>
          <p:cNvSpPr/>
          <p:nvPr/>
        </p:nvSpPr>
        <p:spPr>
          <a:xfrm>
            <a:off x="7450665" y="1235490"/>
            <a:ext cx="2054608" cy="236544"/>
          </a:xfrm>
          <a:prstGeom prst="rect">
            <a:avLst/>
          </a:prstGeom>
        </p:spPr>
        <p:txBody>
          <a:bodyPr wrap="none" lIns="51375" tIns="25688" rIns="51375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Study drug-related incidence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F50440-0DCD-4616-A492-C28BF2A5E325}"/>
              </a:ext>
            </a:extLst>
          </p:cNvPr>
          <p:cNvCxnSpPr/>
          <p:nvPr/>
        </p:nvCxnSpPr>
        <p:spPr bwMode="auto">
          <a:xfrm flipV="1">
            <a:off x="4963095" y="5011358"/>
            <a:ext cx="17270" cy="125987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95B138B-D884-4F98-8C10-BC172DCC9936}"/>
              </a:ext>
            </a:extLst>
          </p:cNvPr>
          <p:cNvSpPr txBox="1"/>
          <p:nvPr/>
        </p:nvSpPr>
        <p:spPr>
          <a:xfrm>
            <a:off x="4468473" y="4581406"/>
            <a:ext cx="187552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0.4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FDBE15E-5893-4C02-8387-8D930F8CE83D}"/>
              </a:ext>
            </a:extLst>
          </p:cNvPr>
          <p:cNvSpPr txBox="1"/>
          <p:nvPr/>
        </p:nvSpPr>
        <p:spPr>
          <a:xfrm>
            <a:off x="9466215" y="4572524"/>
            <a:ext cx="187552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1.1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AF493C-20FE-4CFD-8488-F417C9F5074B}"/>
              </a:ext>
            </a:extLst>
          </p:cNvPr>
          <p:cNvSpPr txBox="1"/>
          <p:nvPr/>
        </p:nvSpPr>
        <p:spPr>
          <a:xfrm>
            <a:off x="10901184" y="4658046"/>
            <a:ext cx="75341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384D993-BF02-431B-A810-CE3AED14DAA6}"/>
              </a:ext>
            </a:extLst>
          </p:cNvPr>
          <p:cNvSpPr txBox="1"/>
          <p:nvPr/>
        </p:nvSpPr>
        <p:spPr>
          <a:xfrm>
            <a:off x="5947204" y="4615538"/>
            <a:ext cx="75341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714E8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rgbClr val="714E8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8A7C739-5A2B-4C8C-A885-3167BF676960}"/>
              </a:ext>
            </a:extLst>
          </p:cNvPr>
          <p:cNvSpPr/>
          <p:nvPr/>
        </p:nvSpPr>
        <p:spPr bwMode="auto">
          <a:xfrm>
            <a:off x="4865210" y="2061654"/>
            <a:ext cx="1251956" cy="2751047"/>
          </a:xfrm>
          <a:prstGeom prst="rect">
            <a:avLst/>
          </a:prstGeom>
          <a:solidFill>
            <a:schemeClr val="accent1">
              <a:alpha val="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6E0B2DA-08B9-46CD-B5E8-C238BC289085}"/>
              </a:ext>
            </a:extLst>
          </p:cNvPr>
          <p:cNvSpPr/>
          <p:nvPr/>
        </p:nvSpPr>
        <p:spPr bwMode="auto">
          <a:xfrm>
            <a:off x="9732430" y="2061654"/>
            <a:ext cx="1260743" cy="2751047"/>
          </a:xfrm>
          <a:prstGeom prst="rect">
            <a:avLst/>
          </a:prstGeom>
          <a:solidFill>
            <a:schemeClr val="accent1">
              <a:alpha val="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A63A3D2-CB5E-4AF4-8B27-E27ADF59FD30}"/>
              </a:ext>
            </a:extLst>
          </p:cNvPr>
          <p:cNvGrpSpPr/>
          <p:nvPr/>
        </p:nvGrpSpPr>
        <p:grpSpPr>
          <a:xfrm>
            <a:off x="1720850" y="1855445"/>
            <a:ext cx="4395967" cy="206210"/>
            <a:chOff x="1720850" y="1855445"/>
            <a:chExt cx="4395967" cy="20621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A69C558-6233-439A-AD0D-6014B58067CA}"/>
                </a:ext>
              </a:extLst>
            </p:cNvPr>
            <p:cNvSpPr txBox="1"/>
            <p:nvPr/>
          </p:nvSpPr>
          <p:spPr>
            <a:xfrm>
              <a:off x="4864861" y="1855445"/>
              <a:ext cx="1251956" cy="2062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B3B134-247A-416D-BD27-890A6D0B0AAF}"/>
                </a:ext>
              </a:extLst>
            </p:cNvPr>
            <p:cNvSpPr txBox="1"/>
            <p:nvPr/>
          </p:nvSpPr>
          <p:spPr>
            <a:xfrm>
              <a:off x="1720850" y="1855445"/>
              <a:ext cx="3078744" cy="2062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DTG/ABC/3TC</a:t>
              </a: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E067B367-C748-45BE-99DB-1AF6F475EE40}"/>
              </a:ext>
            </a:extLst>
          </p:cNvPr>
          <p:cNvSpPr txBox="1"/>
          <p:nvPr/>
        </p:nvSpPr>
        <p:spPr>
          <a:xfrm>
            <a:off x="4219471" y="5091083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106E52E-A347-47CB-9B05-54B5560A323E}"/>
              </a:ext>
            </a:extLst>
          </p:cNvPr>
          <p:cNvSpPr txBox="1"/>
          <p:nvPr/>
        </p:nvSpPr>
        <p:spPr>
          <a:xfrm>
            <a:off x="5886857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D33425F-7301-4475-B897-11E7B0B546BA}"/>
              </a:ext>
            </a:extLst>
          </p:cNvPr>
          <p:cNvSpPr txBox="1"/>
          <p:nvPr/>
        </p:nvSpPr>
        <p:spPr>
          <a:xfrm>
            <a:off x="5039981" y="5091083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388BCA9-2C7F-4425-B70E-DAEDF4125E4E}"/>
              </a:ext>
            </a:extLst>
          </p:cNvPr>
          <p:cNvSpPr txBox="1"/>
          <p:nvPr/>
        </p:nvSpPr>
        <p:spPr>
          <a:xfrm>
            <a:off x="5402136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6843DCA-08CE-48CA-8282-28F30E44B05A}"/>
              </a:ext>
            </a:extLst>
          </p:cNvPr>
          <p:cNvSpPr txBox="1"/>
          <p:nvPr/>
        </p:nvSpPr>
        <p:spPr>
          <a:xfrm>
            <a:off x="10762007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A917C77-086A-451B-B977-8FBADEBBBBD3}"/>
              </a:ext>
            </a:extLst>
          </p:cNvPr>
          <p:cNvSpPr txBox="1"/>
          <p:nvPr/>
        </p:nvSpPr>
        <p:spPr>
          <a:xfrm>
            <a:off x="9914632" y="5091083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935267C-2EAE-48EA-ADAD-AE58D54BA2DB}"/>
              </a:ext>
            </a:extLst>
          </p:cNvPr>
          <p:cNvSpPr txBox="1"/>
          <p:nvPr/>
        </p:nvSpPr>
        <p:spPr>
          <a:xfrm>
            <a:off x="10278978" y="5091083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4FFA5E6-8EE3-436C-A12E-C2B8A62A9854}"/>
              </a:ext>
            </a:extLst>
          </p:cNvPr>
          <p:cNvGrpSpPr/>
          <p:nvPr/>
        </p:nvGrpSpPr>
        <p:grpSpPr>
          <a:xfrm>
            <a:off x="6582735" y="1855445"/>
            <a:ext cx="4410486" cy="206210"/>
            <a:chOff x="6582735" y="1855445"/>
            <a:chExt cx="4410486" cy="206210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5EBEA4E-D17F-4B83-9D64-6D857406FBB4}"/>
                </a:ext>
              </a:extLst>
            </p:cNvPr>
            <p:cNvSpPr txBox="1"/>
            <p:nvPr/>
          </p:nvSpPr>
          <p:spPr>
            <a:xfrm>
              <a:off x="6582735" y="1855445"/>
              <a:ext cx="3081966" cy="2062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DTG + F/TAF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72FBE23-897C-4E1C-AC42-22539C797DD6}"/>
                </a:ext>
              </a:extLst>
            </p:cNvPr>
            <p:cNvSpPr txBox="1"/>
            <p:nvPr/>
          </p:nvSpPr>
          <p:spPr>
            <a:xfrm>
              <a:off x="9735053" y="1855445"/>
              <a:ext cx="1258168" cy="2062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18288" rIns="0" bIns="18288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</a:t>
              </a: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F3FC6CCC-FFDB-4F91-9D0C-0CED693AE9B6}"/>
              </a:ext>
            </a:extLst>
          </p:cNvPr>
          <p:cNvSpPr txBox="1"/>
          <p:nvPr/>
        </p:nvSpPr>
        <p:spPr>
          <a:xfrm>
            <a:off x="9089989" y="5091083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868FDF1-DD4E-48C3-99DB-56B765BE68A1}"/>
              </a:ext>
            </a:extLst>
          </p:cNvPr>
          <p:cNvSpPr txBox="1"/>
          <p:nvPr/>
        </p:nvSpPr>
        <p:spPr>
          <a:xfrm>
            <a:off x="800100" y="4870071"/>
            <a:ext cx="825996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Week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F557CB3-CB4E-45F3-879C-F5F4210B9C71}"/>
              </a:ext>
            </a:extLst>
          </p:cNvPr>
          <p:cNvGrpSpPr/>
          <p:nvPr/>
        </p:nvGrpSpPr>
        <p:grpSpPr>
          <a:xfrm>
            <a:off x="4758509" y="4783068"/>
            <a:ext cx="139077" cy="59873"/>
            <a:chOff x="9732142" y="4783068"/>
            <a:chExt cx="139077" cy="59873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C7235AD-783C-4417-9961-BCA0CCA0F51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2142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D47E976-3ADF-44CD-BBAC-234ED2A35D3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99871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BC165C6-BA29-4C19-A06F-92A88E687151}"/>
              </a:ext>
            </a:extLst>
          </p:cNvPr>
          <p:cNvGrpSpPr/>
          <p:nvPr/>
        </p:nvGrpSpPr>
        <p:grpSpPr>
          <a:xfrm>
            <a:off x="9630267" y="4783068"/>
            <a:ext cx="139077" cy="59873"/>
            <a:chOff x="9732142" y="4783068"/>
            <a:chExt cx="139077" cy="59873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69BF3173-50E3-41E1-98C0-E505A3053F4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2142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057E25C-F135-43AD-B282-2A9F8E2197E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99871" y="4783068"/>
              <a:ext cx="71348" cy="5987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A8E21E53-8193-4B97-B1CE-8FD5FBF846CA}"/>
              </a:ext>
            </a:extLst>
          </p:cNvPr>
          <p:cNvSpPr txBox="1"/>
          <p:nvPr/>
        </p:nvSpPr>
        <p:spPr>
          <a:xfrm>
            <a:off x="1446729" y="5363872"/>
            <a:ext cx="153888" cy="1615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n=</a:t>
            </a:r>
            <a:endParaRPr kumimoji="0" lang="en-US" sz="105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AC11DD5-6EB0-4910-8A14-58AB42D10E59}"/>
              </a:ext>
            </a:extLst>
          </p:cNvPr>
          <p:cNvSpPr txBox="1"/>
          <p:nvPr/>
        </p:nvSpPr>
        <p:spPr>
          <a:xfrm>
            <a:off x="3240017" y="1546226"/>
            <a:ext cx="1218282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1489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C5A68F2-34B9-4EB2-A99F-093C8833F504}"/>
              </a:ext>
            </a:extLst>
          </p:cNvPr>
          <p:cNvSpPr txBox="1"/>
          <p:nvPr/>
        </p:nvSpPr>
        <p:spPr>
          <a:xfrm>
            <a:off x="8183228" y="1546226"/>
            <a:ext cx="1218282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1490</a:t>
            </a:r>
          </a:p>
        </p:txBody>
      </p:sp>
    </p:spTree>
    <p:extLst>
      <p:ext uri="{BB962C8B-B14F-4D97-AF65-F5344CB8AC3E}">
        <p14:creationId xmlns:p14="http://schemas.microsoft.com/office/powerpoint/2010/main" val="160131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2"/>
            <a:ext cx="10858499" cy="787400"/>
          </a:xfrm>
        </p:spPr>
        <p:txBody>
          <a:bodyPr/>
          <a:lstStyle/>
          <a:p>
            <a:r>
              <a:rPr lang="en-US"/>
              <a:t>Adverse Events Leading to Discontinuation: Weeks 144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/>
              <a:t>192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6B51716-0E48-48D9-8A5E-430DEBFB5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24841"/>
            <a:ext cx="10565726" cy="1473933"/>
          </a:xfrm>
        </p:spPr>
        <p:txBody>
          <a:bodyPr/>
          <a:lstStyle/>
          <a:p>
            <a:r>
              <a:rPr lang="en-US" sz="2000"/>
              <a:t>1 participant who switched from </a:t>
            </a:r>
            <a:r>
              <a:rPr lang="en-US" sz="2000" err="1"/>
              <a:t>DTG</a:t>
            </a:r>
            <a:r>
              <a:rPr lang="en-US" sz="2000"/>
              <a:t>/ABC/3TC to B/F/</a:t>
            </a:r>
            <a:r>
              <a:rPr lang="en-US" sz="2000" err="1"/>
              <a:t>TAF</a:t>
            </a:r>
            <a:r>
              <a:rPr lang="en-US" sz="2000"/>
              <a:t> (Study 1489) died due to seizure unrelated to study drug on OLE Day 335/Study Week 192</a:t>
            </a:r>
            <a:endParaRPr lang="en-US" sz="180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B73D49-FA99-47AD-A938-93FABD570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8518BDC0-9E8A-483C-8FDF-1819F356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1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/>
              <a:t>Laboratory Abnormalities: Weeks 144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/>
              <a:t>192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492265" y="4606554"/>
            <a:ext cx="9207470" cy="185220"/>
          </a:xfrm>
        </p:spPr>
        <p:txBody>
          <a:bodyPr/>
          <a:lstStyle/>
          <a:p>
            <a:r>
              <a:rPr lang="en-US"/>
              <a:t>LDL, low-density lipoprotein.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233AEA63-59C5-44A6-A758-0D269991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fld id="{2BE16F37-D63B-443C-96C0-C234F1098F79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C0CF86-BAE0-4E6C-B93E-B5F6633C90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60078"/>
              </p:ext>
            </p:extLst>
          </p:nvPr>
        </p:nvGraphicFramePr>
        <p:xfrm>
          <a:off x="1492265" y="2101606"/>
          <a:ext cx="9207470" cy="238963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08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99273131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Participants, %</a:t>
                      </a:r>
                    </a:p>
                  </a:txBody>
                  <a:tcPr marL="45720" marR="45720" marT="36576" marB="3657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DTG/ABC/3TC→B/F/TAF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n=254</a:t>
                      </a:r>
                    </a:p>
                  </a:txBody>
                  <a:tcPr marL="0" marR="0" marT="36576" marB="36576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00C0A0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DTG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 + F/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TAF→B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/F/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TAF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ea typeface="MS PGothic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n=265</a:t>
                      </a:r>
                    </a:p>
                  </a:txBody>
                  <a:tcPr marT="36576" marB="3657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Any Grade 3 or 4 laboratory abnormality</a:t>
                      </a:r>
                    </a:p>
                  </a:txBody>
                  <a:tcPr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8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14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≥2% in either group</a:t>
                      </a:r>
                      <a:endParaRPr kumimoji="0" lang="en-US" alt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  <a:cs typeface="+mn-cs"/>
                      </a:endParaRPr>
                    </a:p>
                  </a:txBody>
                  <a:tcPr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3356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27432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Nonfasting</a:t>
                      </a: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 hyperglycemia</a:t>
                      </a:r>
                    </a:p>
                  </a:txBody>
                  <a:tcPr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3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1904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27432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Increased fasting LDL</a:t>
                      </a:r>
                    </a:p>
                  </a:txBody>
                  <a:tcPr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3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8415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27432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Glycosuria</a:t>
                      </a:r>
                    </a:p>
                  </a:txBody>
                  <a:tcPr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2</a:t>
                      </a:r>
                    </a:p>
                  </a:txBody>
                  <a:tcPr marT="36576" marB="3657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3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633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eGFR Changes: Weeks 144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/>
              <a:t>192</a:t>
            </a:r>
          </a:p>
        </p:txBody>
      </p:sp>
      <p:sp>
        <p:nvSpPr>
          <p:cNvPr id="30" name="TextBox 34">
            <a:extLst>
              <a:ext uri="{FF2B5EF4-FFF2-40B4-BE49-F238E27FC236}">
                <a16:creationId xmlns:a16="http://schemas.microsoft.com/office/drawing/2014/main" id="{9A37BA85-A883-4411-A563-997DDFEA726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86278" y="3175891"/>
            <a:ext cx="1731243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1219170" rtl="0" eaLnBrk="0" fontAlgn="auto" latinLnBrk="0" hangingPunc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Median eGFR</a:t>
            </a:r>
            <a:r>
              <a:rPr lang="en-US" altLang="en-US" sz="1200" baseline="-25000">
                <a:solidFill>
                  <a:srgbClr val="000000"/>
                </a:solidFill>
              </a:rPr>
              <a:t>CG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Change,</a:t>
            </a:r>
          </a:p>
          <a:p>
            <a:pPr marL="0" marR="0" lvl="0" indent="0" algn="ctr" defTabSz="1219170" rtl="0" eaLnBrk="0" fontAlgn="auto" latinLnBrk="0" hangingPunc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>
                <a:solidFill>
                  <a:srgbClr val="000000"/>
                </a:solidFill>
              </a:rPr>
              <a:t>mL/min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(IQR)</a:t>
            </a:r>
          </a:p>
        </p:txBody>
      </p:sp>
      <p:sp>
        <p:nvSpPr>
          <p:cNvPr id="50" name="Content Placeholder 5">
            <a:extLst>
              <a:ext uri="{FF2B5EF4-FFF2-40B4-BE49-F238E27FC236}">
                <a16:creationId xmlns:a16="http://schemas.microsoft.com/office/drawing/2014/main" id="{D0C0CC58-ECC2-46CA-BFAC-46BFEDFC2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959220"/>
            <a:ext cx="10565726" cy="562167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1800"/>
              <a:t>No reported cases of proximal renal tubulopathy or D/C due to renal AEs were observed on B/F/</a:t>
            </a:r>
            <a:r>
              <a:rPr lang="en-US" sz="1800" err="1"/>
              <a:t>TAF</a:t>
            </a:r>
            <a:r>
              <a:rPr lang="en-US" sz="1800"/>
              <a:t> 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D78284C-1711-41A1-A38D-98D100C506B3}"/>
              </a:ext>
            </a:extLst>
          </p:cNvPr>
          <p:cNvGrpSpPr/>
          <p:nvPr/>
        </p:nvGrpSpPr>
        <p:grpSpPr>
          <a:xfrm>
            <a:off x="3823225" y="1279450"/>
            <a:ext cx="4545551" cy="236544"/>
            <a:chOff x="5040643" y="1201886"/>
            <a:chExt cx="4545551" cy="236544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A34BF83-52E1-41D1-A931-A744A39E7890}"/>
                </a:ext>
              </a:extLst>
            </p:cNvPr>
            <p:cNvCxnSpPr/>
            <p:nvPr/>
          </p:nvCxnSpPr>
          <p:spPr>
            <a:xfrm>
              <a:off x="5040643" y="1320158"/>
              <a:ext cx="31282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F543EA5-A11A-4295-8ED2-02316B4D069C}"/>
                </a:ext>
              </a:extLst>
            </p:cNvPr>
            <p:cNvSpPr/>
            <p:nvPr/>
          </p:nvSpPr>
          <p:spPr>
            <a:xfrm>
              <a:off x="5376275" y="1201886"/>
              <a:ext cx="1894308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DTG/ABC/3TC→B/F/TAF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EC3D8051-DAA3-4441-9630-405BB9271AEB}"/>
                </a:ext>
              </a:extLst>
            </p:cNvPr>
            <p:cNvCxnSpPr/>
            <p:nvPr/>
          </p:nvCxnSpPr>
          <p:spPr>
            <a:xfrm>
              <a:off x="7441535" y="1320158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B5AD940-FA4F-417E-89E7-2C256E126CC8}"/>
                </a:ext>
              </a:extLst>
            </p:cNvPr>
            <p:cNvSpPr/>
            <p:nvPr/>
          </p:nvSpPr>
          <p:spPr>
            <a:xfrm>
              <a:off x="7778448" y="1201886"/>
              <a:ext cx="1807746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 + F/TAF→B/F/TAF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CAB665E-9B28-4FED-B6FC-857203C6E7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1333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925B99E-7E3D-4679-AB52-9E49D3115C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52225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</p:grp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6C092E1-A873-4897-B522-2311B5FF13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546955"/>
              </p:ext>
            </p:extLst>
          </p:nvPr>
        </p:nvGraphicFramePr>
        <p:xfrm>
          <a:off x="1438421" y="1710182"/>
          <a:ext cx="4630738" cy="31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rism 9" r:id="rId4" imgW="4630265" imgH="3188577" progId="Prism9.Document">
                  <p:embed/>
                </p:oleObj>
              </mc:Choice>
              <mc:Fallback>
                <p:oleObj name="Prism 9" r:id="rId4" imgW="4630265" imgH="3188577" progId="Prism9.Document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6C092E1-A873-4897-B522-2311B5FF13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8421" y="1710182"/>
                        <a:ext cx="4630738" cy="318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D13051-2607-47B1-8DAD-9B905B27AE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4" name="Content Placeholder 6">
            <a:extLst>
              <a:ext uri="{FF2B5EF4-FFF2-40B4-BE49-F238E27FC236}">
                <a16:creationId xmlns:a16="http://schemas.microsoft.com/office/drawing/2014/main" id="{285CAC0D-9761-41B3-8A2C-6751F3ED7F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423385"/>
              </p:ext>
            </p:extLst>
          </p:nvPr>
        </p:nvGraphicFramePr>
        <p:xfrm>
          <a:off x="1065564" y="5364047"/>
          <a:ext cx="5352981" cy="18097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680686">
                  <a:extLst>
                    <a:ext uri="{9D8B030D-6E8A-4147-A177-3AD203B41FA5}">
                      <a16:colId xmlns:a16="http://schemas.microsoft.com/office/drawing/2014/main" val="3381960374"/>
                    </a:ext>
                  </a:extLst>
                </a:gridCol>
                <a:gridCol w="648935">
                  <a:extLst>
                    <a:ext uri="{9D8B030D-6E8A-4147-A177-3AD203B41FA5}">
                      <a16:colId xmlns:a16="http://schemas.microsoft.com/office/drawing/2014/main" val="390541169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24752459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33497743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5369935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7328254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</a:rPr>
                        <a:t>n=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254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250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244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238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213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261072"/>
                  </a:ext>
                </a:extLst>
              </a:tr>
            </a:tbl>
          </a:graphicData>
        </a:graphic>
      </p:graphicFrame>
      <p:sp>
        <p:nvSpPr>
          <p:cNvPr id="66" name="Text Box 16">
            <a:extLst>
              <a:ext uri="{FF2B5EF4-FFF2-40B4-BE49-F238E27FC236}">
                <a16:creationId xmlns:a16="http://schemas.microsoft.com/office/drawing/2014/main" id="{E587D6E4-F058-4788-A1D8-456713EC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727" y="2889160"/>
            <a:ext cx="4187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+1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342B074-B55D-4DB4-AFF1-0463FB7A64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875212"/>
              </p:ext>
            </p:extLst>
          </p:nvPr>
        </p:nvGraphicFramePr>
        <p:xfrm>
          <a:off x="6437979" y="1710182"/>
          <a:ext cx="4630737" cy="31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rism 9" r:id="rId6" imgW="4630265" imgH="3188577" progId="Prism9.Document">
                  <p:embed/>
                </p:oleObj>
              </mc:Choice>
              <mc:Fallback>
                <p:oleObj name="Prism 9" r:id="rId6" imgW="4630265" imgH="3188577" progId="Prism9.Document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8342B074-B55D-4DB4-AFF1-0463FB7A64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37979" y="1710182"/>
                        <a:ext cx="4630737" cy="3189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14">
            <a:extLst>
              <a:ext uri="{FF2B5EF4-FFF2-40B4-BE49-F238E27FC236}">
                <a16:creationId xmlns:a16="http://schemas.microsoft.com/office/drawing/2014/main" id="{89D158DD-854D-4566-A706-08512DACD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5214" y="3373590"/>
            <a:ext cx="5389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b="1">
                <a:ea typeface="MS PGothic" panose="020B0600070205080204" pitchFamily="34" charset="-128"/>
              </a:rPr>
              <a:t>-0.4</a:t>
            </a:r>
            <a:endParaRPr kumimoji="0" lang="en-US" altLang="en-US" sz="1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24" name="Content Placeholder 6">
            <a:extLst>
              <a:ext uri="{FF2B5EF4-FFF2-40B4-BE49-F238E27FC236}">
                <a16:creationId xmlns:a16="http://schemas.microsoft.com/office/drawing/2014/main" id="{7D371508-CFC4-4225-A854-B3120D49B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01171"/>
              </p:ext>
            </p:extLst>
          </p:nvPr>
        </p:nvGraphicFramePr>
        <p:xfrm>
          <a:off x="6361969" y="5364047"/>
          <a:ext cx="5029200" cy="18097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390541169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24752459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33497743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5369935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7328254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265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264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259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252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223</a:t>
                      </a:r>
                      <a:endParaRPr lang="en-US" sz="105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512800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556A468E-708D-4342-B615-67D9AD3762DB}"/>
              </a:ext>
            </a:extLst>
          </p:cNvPr>
          <p:cNvSpPr txBox="1"/>
          <p:nvPr/>
        </p:nvSpPr>
        <p:spPr>
          <a:xfrm>
            <a:off x="3265524" y="1677505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1489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3F2024-EEFA-489B-BE64-B42E0B650348}"/>
              </a:ext>
            </a:extLst>
          </p:cNvPr>
          <p:cNvSpPr txBox="1"/>
          <p:nvPr/>
        </p:nvSpPr>
        <p:spPr>
          <a:xfrm>
            <a:off x="8263912" y="1677505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8D9B20-54AB-4E99-B47A-350BEAD12B82}"/>
              </a:ext>
            </a:extLst>
          </p:cNvPr>
          <p:cNvSpPr txBox="1"/>
          <p:nvPr/>
        </p:nvSpPr>
        <p:spPr>
          <a:xfrm>
            <a:off x="871284" y="5031390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299DBD-A16E-4956-AC07-C33505E9ABB6}"/>
              </a:ext>
            </a:extLst>
          </p:cNvPr>
          <p:cNvSpPr txBox="1"/>
          <p:nvPr/>
        </p:nvSpPr>
        <p:spPr>
          <a:xfrm>
            <a:off x="2781333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C5F515-BAAF-44B0-952F-18532C98F2A7}"/>
              </a:ext>
            </a:extLst>
          </p:cNvPr>
          <p:cNvSpPr txBox="1"/>
          <p:nvPr/>
        </p:nvSpPr>
        <p:spPr>
          <a:xfrm>
            <a:off x="3790532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36DAEE-E8B6-4418-B164-CBFDBE9C7525}"/>
              </a:ext>
            </a:extLst>
          </p:cNvPr>
          <p:cNvSpPr txBox="1"/>
          <p:nvPr/>
        </p:nvSpPr>
        <p:spPr>
          <a:xfrm>
            <a:off x="4800277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9694BE4-C44F-436F-86A5-4236E954777F}"/>
              </a:ext>
            </a:extLst>
          </p:cNvPr>
          <p:cNvSpPr txBox="1"/>
          <p:nvPr/>
        </p:nvSpPr>
        <p:spPr>
          <a:xfrm>
            <a:off x="5801804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3D317D-177D-4021-9CA2-BB5ABDC95CB8}"/>
              </a:ext>
            </a:extLst>
          </p:cNvPr>
          <p:cNvSpPr txBox="1"/>
          <p:nvPr/>
        </p:nvSpPr>
        <p:spPr>
          <a:xfrm>
            <a:off x="786326" y="4831993"/>
            <a:ext cx="825995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Week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8F8E226-D7B4-4B07-8E0F-B890C03B71B9}"/>
              </a:ext>
            </a:extLst>
          </p:cNvPr>
          <p:cNvSpPr txBox="1"/>
          <p:nvPr/>
        </p:nvSpPr>
        <p:spPr>
          <a:xfrm>
            <a:off x="2738853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05C75D5-6854-4564-A268-5B88036E25C7}"/>
              </a:ext>
            </a:extLst>
          </p:cNvPr>
          <p:cNvSpPr txBox="1"/>
          <p:nvPr/>
        </p:nvSpPr>
        <p:spPr>
          <a:xfrm>
            <a:off x="3748052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134AA4A-9B4F-43DE-BCDB-A9AE8EFE8F12}"/>
              </a:ext>
            </a:extLst>
          </p:cNvPr>
          <p:cNvSpPr txBox="1"/>
          <p:nvPr/>
        </p:nvSpPr>
        <p:spPr>
          <a:xfrm>
            <a:off x="4757797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180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C636393-2013-4828-B14E-CFA17787035A}"/>
              </a:ext>
            </a:extLst>
          </p:cNvPr>
          <p:cNvSpPr txBox="1"/>
          <p:nvPr/>
        </p:nvSpPr>
        <p:spPr>
          <a:xfrm>
            <a:off x="5759324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192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22CB01-3AB7-4030-A3E6-F84418CB87AB}"/>
              </a:ext>
            </a:extLst>
          </p:cNvPr>
          <p:cNvSpPr txBox="1"/>
          <p:nvPr/>
        </p:nvSpPr>
        <p:spPr>
          <a:xfrm>
            <a:off x="1737020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144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5DCC16-CCF5-4AC9-9EBC-7A82753CA4D6}"/>
              </a:ext>
            </a:extLst>
          </p:cNvPr>
          <p:cNvSpPr txBox="1"/>
          <p:nvPr/>
        </p:nvSpPr>
        <p:spPr>
          <a:xfrm>
            <a:off x="1821980" y="5031390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A4018E8-77E0-48DA-82C7-27CD269E3E61}"/>
              </a:ext>
            </a:extLst>
          </p:cNvPr>
          <p:cNvSpPr txBox="1"/>
          <p:nvPr/>
        </p:nvSpPr>
        <p:spPr>
          <a:xfrm>
            <a:off x="7786629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0E2E78C-2922-4AB5-9613-4166172A0666}"/>
              </a:ext>
            </a:extLst>
          </p:cNvPr>
          <p:cNvSpPr txBox="1"/>
          <p:nvPr/>
        </p:nvSpPr>
        <p:spPr>
          <a:xfrm>
            <a:off x="8795828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54D3D77-8C62-4879-AC62-4F66B8518AD1}"/>
              </a:ext>
            </a:extLst>
          </p:cNvPr>
          <p:cNvSpPr txBox="1"/>
          <p:nvPr/>
        </p:nvSpPr>
        <p:spPr>
          <a:xfrm>
            <a:off x="9805573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F79AD21-0D7D-4A3F-B809-57AB5D3B45F5}"/>
              </a:ext>
            </a:extLst>
          </p:cNvPr>
          <p:cNvSpPr txBox="1"/>
          <p:nvPr/>
        </p:nvSpPr>
        <p:spPr>
          <a:xfrm>
            <a:off x="10807100" y="5031390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8832BC-C0CE-44BC-B5ED-DA8FEB073638}"/>
              </a:ext>
            </a:extLst>
          </p:cNvPr>
          <p:cNvSpPr txBox="1"/>
          <p:nvPr/>
        </p:nvSpPr>
        <p:spPr>
          <a:xfrm>
            <a:off x="7744149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36F5BBF-4B3E-4D27-B113-DC4CC7C6007D}"/>
              </a:ext>
            </a:extLst>
          </p:cNvPr>
          <p:cNvSpPr txBox="1"/>
          <p:nvPr/>
        </p:nvSpPr>
        <p:spPr>
          <a:xfrm>
            <a:off x="8753348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BBAD779-492A-4DA4-BEA8-B54BE97C4376}"/>
              </a:ext>
            </a:extLst>
          </p:cNvPr>
          <p:cNvSpPr txBox="1"/>
          <p:nvPr/>
        </p:nvSpPr>
        <p:spPr>
          <a:xfrm>
            <a:off x="9763093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180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65DF6AD-24AF-482B-8031-CC92105DFCD2}"/>
              </a:ext>
            </a:extLst>
          </p:cNvPr>
          <p:cNvSpPr txBox="1"/>
          <p:nvPr/>
        </p:nvSpPr>
        <p:spPr>
          <a:xfrm>
            <a:off x="10764620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192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D9E6E3A-3B94-4B80-A4E6-370312E986FB}"/>
              </a:ext>
            </a:extLst>
          </p:cNvPr>
          <p:cNvSpPr txBox="1"/>
          <p:nvPr/>
        </p:nvSpPr>
        <p:spPr>
          <a:xfrm>
            <a:off x="6737552" y="4831993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144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6CEA0C4-9C02-42C8-AC48-40F1C6AB82C8}"/>
              </a:ext>
            </a:extLst>
          </p:cNvPr>
          <p:cNvSpPr txBox="1"/>
          <p:nvPr/>
        </p:nvSpPr>
        <p:spPr>
          <a:xfrm>
            <a:off x="6822512" y="5031390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491603-2FAD-43CB-A5BF-FC195572755B}"/>
              </a:ext>
            </a:extLst>
          </p:cNvPr>
          <p:cNvSpPr/>
          <p:nvPr/>
        </p:nvSpPr>
        <p:spPr bwMode="auto">
          <a:xfrm>
            <a:off x="1866205" y="4658311"/>
            <a:ext cx="4214878" cy="71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EE6D901F-D796-4B82-8EA6-A8834D9EC701}"/>
              </a:ext>
            </a:extLst>
          </p:cNvPr>
          <p:cNvSpPr/>
          <p:nvPr/>
        </p:nvSpPr>
        <p:spPr bwMode="auto">
          <a:xfrm>
            <a:off x="1796990" y="4497432"/>
            <a:ext cx="134938" cy="19685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7A95FD5-FA1E-4F8D-914F-9063C015C1A9}"/>
              </a:ext>
            </a:extLst>
          </p:cNvPr>
          <p:cNvSpPr txBox="1"/>
          <p:nvPr/>
        </p:nvSpPr>
        <p:spPr>
          <a:xfrm>
            <a:off x="1397777" y="4385948"/>
            <a:ext cx="933364" cy="16158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 </a:t>
            </a:r>
            <a:r>
              <a:rPr lang="en-US" sz="1050" b="1">
                <a:solidFill>
                  <a:schemeClr val="bg1"/>
                </a:solidFill>
                <a:latin typeface="Arial" charset="0"/>
                <a:cs typeface="Arial" charset="0"/>
              </a:rPr>
              <a:t>Start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0549B56-F3FD-48B4-88A4-3363AF5CF35F}"/>
              </a:ext>
            </a:extLst>
          </p:cNvPr>
          <p:cNvSpPr/>
          <p:nvPr/>
        </p:nvSpPr>
        <p:spPr bwMode="auto">
          <a:xfrm>
            <a:off x="6865762" y="4658311"/>
            <a:ext cx="4214878" cy="71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Arrow: Down 79">
            <a:extLst>
              <a:ext uri="{FF2B5EF4-FFF2-40B4-BE49-F238E27FC236}">
                <a16:creationId xmlns:a16="http://schemas.microsoft.com/office/drawing/2014/main" id="{28770F7E-8A99-49DD-9179-CE59028D9103}"/>
              </a:ext>
            </a:extLst>
          </p:cNvPr>
          <p:cNvSpPr/>
          <p:nvPr/>
        </p:nvSpPr>
        <p:spPr bwMode="auto">
          <a:xfrm>
            <a:off x="6797522" y="4497432"/>
            <a:ext cx="134938" cy="19685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1C9F286-9699-41BC-89FF-2E7B2D9A8C61}"/>
              </a:ext>
            </a:extLst>
          </p:cNvPr>
          <p:cNvSpPr txBox="1"/>
          <p:nvPr/>
        </p:nvSpPr>
        <p:spPr>
          <a:xfrm>
            <a:off x="6398309" y="4385948"/>
            <a:ext cx="933364" cy="16158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 </a:t>
            </a:r>
            <a:r>
              <a:rPr lang="en-US" sz="1050" b="1">
                <a:solidFill>
                  <a:schemeClr val="bg1"/>
                </a:solidFill>
                <a:latin typeface="Arial" charset="0"/>
                <a:cs typeface="Arial" charset="0"/>
              </a:rPr>
              <a:t>Start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2" name="Slide Number Placeholder 1">
            <a:extLst>
              <a:ext uri="{FF2B5EF4-FFF2-40B4-BE49-F238E27FC236}">
                <a16:creationId xmlns:a16="http://schemas.microsoft.com/office/drawing/2014/main" id="{2858A414-F67A-4F8F-ABB2-5C65A525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0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 Changes From Randomized Phase Baseline Through Week 192</a:t>
            </a:r>
          </a:p>
        </p:txBody>
      </p:sp>
      <p:sp>
        <p:nvSpPr>
          <p:cNvPr id="30" name="TextBox 34">
            <a:extLst>
              <a:ext uri="{FF2B5EF4-FFF2-40B4-BE49-F238E27FC236}">
                <a16:creationId xmlns:a16="http://schemas.microsoft.com/office/drawing/2014/main" id="{9A37BA85-A883-4411-A563-997DDFEA726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44945" y="2944527"/>
            <a:ext cx="1867434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1219170" rtl="0" eaLnBrk="0" fontAlgn="auto" latinLnBrk="0" hangingPunc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Median Weight Change</a:t>
            </a:r>
            <a:b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 Baseline, kg/y*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F9E380-E35A-4744-A79A-1D096B61B24A}"/>
              </a:ext>
            </a:extLst>
          </p:cNvPr>
          <p:cNvSpPr txBox="1"/>
          <p:nvPr/>
        </p:nvSpPr>
        <p:spPr>
          <a:xfrm>
            <a:off x="2862901" y="1283673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1489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79753F-8B6A-4C71-8DFC-EC979A935F21}"/>
              </a:ext>
            </a:extLst>
          </p:cNvPr>
          <p:cNvSpPr txBox="1"/>
          <p:nvPr/>
        </p:nvSpPr>
        <p:spPr>
          <a:xfrm>
            <a:off x="8034856" y="1283673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1490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4C64AC7-7A66-4A7A-8D34-20C732F41F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90138"/>
              </p:ext>
            </p:extLst>
          </p:nvPr>
        </p:nvGraphicFramePr>
        <p:xfrm>
          <a:off x="1354667" y="1292819"/>
          <a:ext cx="9324732" cy="357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A19149-57B6-4DF2-91FF-E9B34480C7E8}"/>
              </a:ext>
            </a:extLst>
          </p:cNvPr>
          <p:cNvSpPr txBox="1"/>
          <p:nvPr/>
        </p:nvSpPr>
        <p:spPr>
          <a:xfrm>
            <a:off x="5686434" y="2647088"/>
            <a:ext cx="81913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/>
              <a:t>192/OLE 48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AF03BD-6010-450B-BF85-1E40219C54B4}"/>
              </a:ext>
            </a:extLst>
          </p:cNvPr>
          <p:cNvSpPr/>
          <p:nvPr/>
        </p:nvSpPr>
        <p:spPr bwMode="auto">
          <a:xfrm>
            <a:off x="5494509" y="2656311"/>
            <a:ext cx="166220" cy="166220"/>
          </a:xfrm>
          <a:prstGeom prst="rect">
            <a:avLst/>
          </a:prstGeom>
          <a:pattFill prst="ltDnDiag">
            <a:fgClr>
              <a:srgbClr val="00C0A0"/>
            </a:fgClr>
            <a:bgClr>
              <a:srgbClr val="006050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C9BD93-5401-4F85-8746-9F95C94D91D9}"/>
              </a:ext>
            </a:extLst>
          </p:cNvPr>
          <p:cNvSpPr txBox="1"/>
          <p:nvPr/>
        </p:nvSpPr>
        <p:spPr>
          <a:xfrm>
            <a:off x="5968561" y="2895760"/>
            <a:ext cx="25487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/>
              <a:t>144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536359-E814-42E0-A7B2-81A738E6672F}"/>
              </a:ext>
            </a:extLst>
          </p:cNvPr>
          <p:cNvSpPr/>
          <p:nvPr/>
        </p:nvSpPr>
        <p:spPr bwMode="auto">
          <a:xfrm>
            <a:off x="5494509" y="2904983"/>
            <a:ext cx="166220" cy="166220"/>
          </a:xfrm>
          <a:prstGeom prst="rect">
            <a:avLst/>
          </a:prstGeom>
          <a:solidFill>
            <a:srgbClr val="4040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A2EAF8-F8B6-425A-B036-FEC40C826815}"/>
              </a:ext>
            </a:extLst>
          </p:cNvPr>
          <p:cNvSpPr txBox="1"/>
          <p:nvPr/>
        </p:nvSpPr>
        <p:spPr>
          <a:xfrm>
            <a:off x="6011040" y="3162646"/>
            <a:ext cx="16991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/>
              <a:t>96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496865-4368-4375-8C3B-5E4A0014E73F}"/>
              </a:ext>
            </a:extLst>
          </p:cNvPr>
          <p:cNvSpPr/>
          <p:nvPr/>
        </p:nvSpPr>
        <p:spPr bwMode="auto">
          <a:xfrm>
            <a:off x="5494509" y="3171869"/>
            <a:ext cx="166220" cy="166220"/>
          </a:xfrm>
          <a:prstGeom prst="rect">
            <a:avLst/>
          </a:prstGeom>
          <a:solidFill>
            <a:srgbClr val="59595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78E64C-B1BE-4DF3-8ED1-318FA9F405E3}"/>
              </a:ext>
            </a:extLst>
          </p:cNvPr>
          <p:cNvSpPr txBox="1"/>
          <p:nvPr/>
        </p:nvSpPr>
        <p:spPr>
          <a:xfrm>
            <a:off x="6011040" y="3429532"/>
            <a:ext cx="16991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/>
              <a:t>48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967A42-3722-4217-8E22-A0CA6D968B22}"/>
              </a:ext>
            </a:extLst>
          </p:cNvPr>
          <p:cNvSpPr/>
          <p:nvPr/>
        </p:nvSpPr>
        <p:spPr bwMode="auto">
          <a:xfrm>
            <a:off x="5494509" y="3438755"/>
            <a:ext cx="166220" cy="166220"/>
          </a:xfrm>
          <a:prstGeom prst="rect">
            <a:avLst/>
          </a:prstGeom>
          <a:solidFill>
            <a:srgbClr val="7F7F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65DB83-A2D3-4E85-A30C-3F430AD0B104}"/>
              </a:ext>
            </a:extLst>
          </p:cNvPr>
          <p:cNvSpPr/>
          <p:nvPr/>
        </p:nvSpPr>
        <p:spPr bwMode="auto">
          <a:xfrm>
            <a:off x="5283403" y="2656311"/>
            <a:ext cx="166220" cy="166220"/>
          </a:xfrm>
          <a:prstGeom prst="rect">
            <a:avLst/>
          </a:prstGeom>
          <a:solidFill>
            <a:srgbClr val="3C528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A803E0-7296-4355-A345-5AE906C447A7}"/>
              </a:ext>
            </a:extLst>
          </p:cNvPr>
          <p:cNvSpPr/>
          <p:nvPr/>
        </p:nvSpPr>
        <p:spPr bwMode="auto">
          <a:xfrm>
            <a:off x="5283403" y="2904983"/>
            <a:ext cx="166220" cy="166220"/>
          </a:xfrm>
          <a:prstGeom prst="rect">
            <a:avLst/>
          </a:prstGeom>
          <a:solidFill>
            <a:srgbClr val="20799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866247-3842-4388-8006-12B5C8516A71}"/>
              </a:ext>
            </a:extLst>
          </p:cNvPr>
          <p:cNvSpPr/>
          <p:nvPr/>
        </p:nvSpPr>
        <p:spPr bwMode="auto">
          <a:xfrm>
            <a:off x="5283403" y="3171869"/>
            <a:ext cx="166220" cy="166220"/>
          </a:xfrm>
          <a:prstGeom prst="rect">
            <a:avLst/>
          </a:prstGeom>
          <a:solidFill>
            <a:srgbClr val="2FAF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EA522F1-176C-43BF-AA6B-8073DF40C669}"/>
              </a:ext>
            </a:extLst>
          </p:cNvPr>
          <p:cNvSpPr/>
          <p:nvPr/>
        </p:nvSpPr>
        <p:spPr bwMode="auto">
          <a:xfrm>
            <a:off x="5283403" y="3438755"/>
            <a:ext cx="166220" cy="166220"/>
          </a:xfrm>
          <a:prstGeom prst="rect">
            <a:avLst/>
          </a:prstGeom>
          <a:solidFill>
            <a:srgbClr val="8DC56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F02516-925A-46B7-85D4-CA11DBA42AA2}"/>
              </a:ext>
            </a:extLst>
          </p:cNvPr>
          <p:cNvSpPr/>
          <p:nvPr/>
        </p:nvSpPr>
        <p:spPr bwMode="auto">
          <a:xfrm>
            <a:off x="6784855" y="2656311"/>
            <a:ext cx="166220" cy="166220"/>
          </a:xfrm>
          <a:prstGeom prst="rect">
            <a:avLst/>
          </a:prstGeom>
          <a:pattFill prst="ltDnDiag">
            <a:fgClr>
              <a:srgbClr val="B8E2D8"/>
            </a:fgClr>
            <a:bgClr>
              <a:schemeClr val="accent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EEF6CA-635B-4D03-86FA-F68EB0269245}"/>
              </a:ext>
            </a:extLst>
          </p:cNvPr>
          <p:cNvSpPr/>
          <p:nvPr/>
        </p:nvSpPr>
        <p:spPr bwMode="auto">
          <a:xfrm>
            <a:off x="6784855" y="2904983"/>
            <a:ext cx="166220" cy="166220"/>
          </a:xfrm>
          <a:prstGeom prst="rect">
            <a:avLst/>
          </a:prstGeom>
          <a:solidFill>
            <a:srgbClr val="A6A6A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BE85E25-F41B-41A3-820E-6A0390599C6E}"/>
              </a:ext>
            </a:extLst>
          </p:cNvPr>
          <p:cNvSpPr/>
          <p:nvPr/>
        </p:nvSpPr>
        <p:spPr bwMode="auto">
          <a:xfrm>
            <a:off x="6784855" y="3171869"/>
            <a:ext cx="166220" cy="166220"/>
          </a:xfrm>
          <a:prstGeom prst="rect">
            <a:avLst/>
          </a:prstGeom>
          <a:solidFill>
            <a:srgbClr val="BFBFB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3BA858A-EC4B-40B6-BD28-8F333DBB718F}"/>
              </a:ext>
            </a:extLst>
          </p:cNvPr>
          <p:cNvSpPr/>
          <p:nvPr/>
        </p:nvSpPr>
        <p:spPr bwMode="auto">
          <a:xfrm>
            <a:off x="6784855" y="3438755"/>
            <a:ext cx="166220" cy="166220"/>
          </a:xfrm>
          <a:prstGeom prst="rect">
            <a:avLst/>
          </a:prstGeom>
          <a:solidFill>
            <a:srgbClr val="D9D9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98EB169-8BE1-4897-BACD-5A1671A43251}"/>
              </a:ext>
            </a:extLst>
          </p:cNvPr>
          <p:cNvSpPr/>
          <p:nvPr/>
        </p:nvSpPr>
        <p:spPr bwMode="auto">
          <a:xfrm>
            <a:off x="6573749" y="2656311"/>
            <a:ext cx="166220" cy="166220"/>
          </a:xfrm>
          <a:prstGeom prst="rect">
            <a:avLst/>
          </a:prstGeom>
          <a:solidFill>
            <a:srgbClr val="3C528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642131-0F5C-44E5-8869-FFBB0F788918}"/>
              </a:ext>
            </a:extLst>
          </p:cNvPr>
          <p:cNvSpPr/>
          <p:nvPr/>
        </p:nvSpPr>
        <p:spPr bwMode="auto">
          <a:xfrm>
            <a:off x="6573749" y="2904983"/>
            <a:ext cx="166220" cy="166220"/>
          </a:xfrm>
          <a:prstGeom prst="rect">
            <a:avLst/>
          </a:prstGeom>
          <a:solidFill>
            <a:srgbClr val="20799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8D78FBB-EE0A-4F02-97D7-D75516B2AE95}"/>
              </a:ext>
            </a:extLst>
          </p:cNvPr>
          <p:cNvSpPr/>
          <p:nvPr/>
        </p:nvSpPr>
        <p:spPr bwMode="auto">
          <a:xfrm>
            <a:off x="6573749" y="3171869"/>
            <a:ext cx="166220" cy="166220"/>
          </a:xfrm>
          <a:prstGeom prst="rect">
            <a:avLst/>
          </a:prstGeom>
          <a:solidFill>
            <a:srgbClr val="2FAF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F7D9F21-6140-4B03-8604-FAEC87239167}"/>
              </a:ext>
            </a:extLst>
          </p:cNvPr>
          <p:cNvSpPr/>
          <p:nvPr/>
        </p:nvSpPr>
        <p:spPr bwMode="auto">
          <a:xfrm>
            <a:off x="6573749" y="3438755"/>
            <a:ext cx="166220" cy="166220"/>
          </a:xfrm>
          <a:prstGeom prst="rect">
            <a:avLst/>
          </a:prstGeom>
          <a:solidFill>
            <a:srgbClr val="8DC56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8143AEB-5E6E-451D-BF1B-2956355D2A91}"/>
              </a:ext>
            </a:extLst>
          </p:cNvPr>
          <p:cNvSpPr txBox="1"/>
          <p:nvPr/>
        </p:nvSpPr>
        <p:spPr>
          <a:xfrm>
            <a:off x="5901013" y="2409321"/>
            <a:ext cx="38997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/>
              <a:t>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7D9787-E9AA-4F5A-9563-E0DB7419E550}"/>
              </a:ext>
            </a:extLst>
          </p:cNvPr>
          <p:cNvSpPr txBox="1"/>
          <p:nvPr/>
        </p:nvSpPr>
        <p:spPr>
          <a:xfrm>
            <a:off x="2130425" y="2045582"/>
            <a:ext cx="88265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/>
              <a:t>5.0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BA3D60-0C92-4432-8C50-36B010F797CF}"/>
              </a:ext>
            </a:extLst>
          </p:cNvPr>
          <p:cNvSpPr txBox="1"/>
          <p:nvPr/>
        </p:nvSpPr>
        <p:spPr>
          <a:xfrm>
            <a:off x="3894619" y="1653705"/>
            <a:ext cx="88696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/>
              <a:t>5.9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AC5293-3EF0-4C08-964D-0757CBB272A4}"/>
              </a:ext>
            </a:extLst>
          </p:cNvPr>
          <p:cNvSpPr txBox="1"/>
          <p:nvPr/>
        </p:nvSpPr>
        <p:spPr>
          <a:xfrm>
            <a:off x="9195797" y="1567762"/>
            <a:ext cx="88696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/>
              <a:t>6.1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57BB91-F894-46A7-990C-5BCFF2C11F7D}"/>
              </a:ext>
            </a:extLst>
          </p:cNvPr>
          <p:cNvSpPr txBox="1"/>
          <p:nvPr/>
        </p:nvSpPr>
        <p:spPr>
          <a:xfrm>
            <a:off x="7428380" y="2219840"/>
            <a:ext cx="88696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/>
              <a:t>4.6</a:t>
            </a:r>
          </a:p>
        </p:txBody>
      </p:sp>
      <p:sp>
        <p:nvSpPr>
          <p:cNvPr id="42" name="Content Placeholder 5">
            <a:extLst>
              <a:ext uri="{FF2B5EF4-FFF2-40B4-BE49-F238E27FC236}">
                <a16:creationId xmlns:a16="http://schemas.microsoft.com/office/drawing/2014/main" id="{5E91F1D2-FED2-4020-B687-8FD3E1A92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4972780"/>
            <a:ext cx="10565728" cy="1479399"/>
          </a:xfrm>
        </p:spPr>
        <p:txBody>
          <a:bodyPr>
            <a:noAutofit/>
          </a:bodyPr>
          <a:lstStyle/>
          <a:p>
            <a:pPr lvl="0">
              <a:spcBef>
                <a:spcPts val="300"/>
              </a:spcBef>
            </a:pPr>
            <a:r>
              <a:rPr lang="en-US" sz="1400"/>
              <a:t>Numerically greater weight changes were observed in those who switched from </a:t>
            </a:r>
            <a:r>
              <a:rPr lang="en-US" sz="1400" err="1"/>
              <a:t>DTG</a:t>
            </a:r>
            <a:r>
              <a:rPr lang="en-US" sz="1400"/>
              <a:t>/ABC/3TC (Study 1489) at OLE Week 48 </a:t>
            </a:r>
            <a:r>
              <a:rPr lang="en-US" sz="1400" err="1"/>
              <a:t>postswitch</a:t>
            </a:r>
            <a:r>
              <a:rPr lang="en-US" sz="1400"/>
              <a:t> than in those who switched from </a:t>
            </a:r>
            <a:r>
              <a:rPr lang="en-US" sz="1400" err="1"/>
              <a:t>DTG</a:t>
            </a:r>
            <a:r>
              <a:rPr lang="en-US" sz="1400"/>
              <a:t> + F/</a:t>
            </a:r>
            <a:r>
              <a:rPr lang="en-US" sz="1400" err="1"/>
              <a:t>TAF</a:t>
            </a:r>
            <a:r>
              <a:rPr lang="en-US" sz="1400"/>
              <a:t> (Study 1490): 2.4 vs 1.1 kg</a:t>
            </a:r>
          </a:p>
          <a:p>
            <a:pPr lvl="0">
              <a:spcBef>
                <a:spcPts val="300"/>
              </a:spcBef>
            </a:pPr>
            <a:r>
              <a:rPr lang="en-US" sz="1400"/>
              <a:t>Switch from ABC to </a:t>
            </a:r>
            <a:r>
              <a:rPr lang="en-US" sz="1400" err="1"/>
              <a:t>TAF</a:t>
            </a:r>
            <a:r>
              <a:rPr lang="en-US" sz="1400"/>
              <a:t> has been associated with statistically significant weight gain, with one potential explanation being worse gastrointestinal tolerability with ABC vs TAF</a:t>
            </a:r>
            <a:r>
              <a:rPr lang="en-US" sz="1400" baseline="30000"/>
              <a:t>9,10</a:t>
            </a:r>
          </a:p>
          <a:p>
            <a:pPr lvl="0">
              <a:spcBef>
                <a:spcPts val="300"/>
              </a:spcBef>
            </a:pPr>
            <a:r>
              <a:rPr lang="en-US" sz="1400"/>
              <a:t>The difference in weight gain in Study 1489 at Week 48 (1.3 kg less with </a:t>
            </a:r>
            <a:r>
              <a:rPr lang="en-US" sz="1400" err="1"/>
              <a:t>DTG</a:t>
            </a:r>
            <a:r>
              <a:rPr lang="en-US" sz="1400"/>
              <a:t>/ABC/3TC) was similar to the difference in additional weight gain at OLE Week 48 (+1.4 kg when switching from </a:t>
            </a:r>
            <a:r>
              <a:rPr lang="en-US" sz="1400" err="1"/>
              <a:t>DTG</a:t>
            </a:r>
            <a:r>
              <a:rPr lang="en-US" sz="1400"/>
              <a:t>/ABC/3TC to B/F/</a:t>
            </a:r>
            <a:r>
              <a:rPr lang="en-US" sz="1400" err="1"/>
              <a:t>TAF</a:t>
            </a:r>
            <a:r>
              <a:rPr lang="en-US" sz="1400"/>
              <a:t>)</a:t>
            </a:r>
          </a:p>
        </p:txBody>
      </p:sp>
      <p:sp>
        <p:nvSpPr>
          <p:cNvPr id="43" name="Slide Number Placeholder 1">
            <a:extLst>
              <a:ext uri="{FF2B5EF4-FFF2-40B4-BE49-F238E27FC236}">
                <a16:creationId xmlns:a16="http://schemas.microsoft.com/office/drawing/2014/main" id="{9C39AF34-AD82-421E-927D-6F95CF82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4" name="TextBox 34">
            <a:extLst>
              <a:ext uri="{FF2B5EF4-FFF2-40B4-BE49-F238E27FC236}">
                <a16:creationId xmlns:a16="http://schemas.microsoft.com/office/drawing/2014/main" id="{054671D0-A8EB-4717-8A83-95C138516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711" y="6553254"/>
            <a:ext cx="3359894" cy="15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1219170" rtl="0" eaLnBrk="0" fontAlgn="auto" latinLnBrk="0" hangingPunc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*Randomized phase baseline for all treatment groups.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69AEA98-5775-4196-803B-3AD498872A34}"/>
              </a:ext>
            </a:extLst>
          </p:cNvPr>
          <p:cNvCxnSpPr>
            <a:cxnSpLocks/>
          </p:cNvCxnSpPr>
          <p:nvPr/>
        </p:nvCxnSpPr>
        <p:spPr bwMode="auto">
          <a:xfrm>
            <a:off x="3360738" y="2978496"/>
            <a:ext cx="528637" cy="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2D7DAE4F-0DF3-4D7D-9E61-49E14BC5C4D8}"/>
              </a:ext>
            </a:extLst>
          </p:cNvPr>
          <p:cNvSpPr txBox="1"/>
          <p:nvPr/>
        </p:nvSpPr>
        <p:spPr>
          <a:xfrm>
            <a:off x="3360738" y="2755697"/>
            <a:ext cx="3590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/>
              <a:t>OLE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BEF9CC-8C80-4CC2-818B-30C79C7711AA}"/>
              </a:ext>
            </a:extLst>
          </p:cNvPr>
          <p:cNvCxnSpPr>
            <a:cxnSpLocks/>
          </p:cNvCxnSpPr>
          <p:nvPr/>
        </p:nvCxnSpPr>
        <p:spPr bwMode="auto">
          <a:xfrm>
            <a:off x="8662474" y="2324093"/>
            <a:ext cx="528637" cy="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8AE7FD1-D57B-4459-B167-B0D9A8236F0C}"/>
              </a:ext>
            </a:extLst>
          </p:cNvPr>
          <p:cNvSpPr txBox="1"/>
          <p:nvPr/>
        </p:nvSpPr>
        <p:spPr>
          <a:xfrm>
            <a:off x="8662474" y="2101294"/>
            <a:ext cx="359074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/>
              <a:t>OLE</a:t>
            </a:r>
          </a:p>
        </p:txBody>
      </p:sp>
    </p:spTree>
    <p:extLst>
      <p:ext uri="{BB962C8B-B14F-4D97-AF65-F5344CB8AC3E}">
        <p14:creationId xmlns:p14="http://schemas.microsoft.com/office/powerpoint/2010/main" val="4162657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18F3-7DFE-45C0-9981-AA4EF12F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Fasting Lipid Changes: Weeks 144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/>
              <a:t>192</a:t>
            </a:r>
            <a:endParaRPr lang="en-US"/>
          </a:p>
        </p:txBody>
      </p:sp>
      <p:sp>
        <p:nvSpPr>
          <p:cNvPr id="45" name="Content Placeholder 5">
            <a:extLst>
              <a:ext uri="{FF2B5EF4-FFF2-40B4-BE49-F238E27FC236}">
                <a16:creationId xmlns:a16="http://schemas.microsoft.com/office/drawing/2014/main" id="{FCD02919-F506-4BF4-A4AE-A9F972CB0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940250"/>
            <a:ext cx="10565726" cy="701576"/>
          </a:xfrm>
          <a:noFill/>
        </p:spPr>
        <p:txBody>
          <a:bodyPr>
            <a:normAutofit/>
          </a:bodyPr>
          <a:lstStyle/>
          <a:p>
            <a:pPr lvl="0"/>
            <a:r>
              <a:rPr lang="en-US" sz="1400"/>
              <a:t>Small changes in lipids were observed among participants who switched to B/F/</a:t>
            </a:r>
            <a:r>
              <a:rPr lang="en-US" sz="1400" err="1"/>
              <a:t>TAF</a:t>
            </a:r>
            <a:r>
              <a:rPr lang="en-US" sz="1400"/>
              <a:t> for 48 </a:t>
            </a:r>
            <a:r>
              <a:rPr lang="en-US" sz="1400" err="1"/>
              <a:t>wk</a:t>
            </a:r>
            <a:r>
              <a:rPr lang="en-US" sz="1400"/>
              <a:t> and small numbers of participants initiated lipid-lowering agents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7600A-B5C7-489B-B0EF-DF512381F8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7"/>
            <a:ext cx="10565726" cy="184666"/>
          </a:xfrm>
        </p:spPr>
        <p:txBody>
          <a:bodyPr/>
          <a:lstStyle/>
          <a:p>
            <a:r>
              <a:rPr lang="en-US"/>
              <a:t>HDL, high-density lipoprotein; TC, total cholesterol; TG, triglycerides.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2BD2C20-9083-467D-A035-5E0A60951A97}"/>
              </a:ext>
            </a:extLst>
          </p:cNvPr>
          <p:cNvGrpSpPr/>
          <p:nvPr/>
        </p:nvGrpSpPr>
        <p:grpSpPr>
          <a:xfrm>
            <a:off x="3823225" y="1221126"/>
            <a:ext cx="4545551" cy="236544"/>
            <a:chOff x="5040643" y="1201886"/>
            <a:chExt cx="4545551" cy="23654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743DB7-92D9-48F8-9B78-D8E14B43FCE5}"/>
                </a:ext>
              </a:extLst>
            </p:cNvPr>
            <p:cNvCxnSpPr/>
            <p:nvPr/>
          </p:nvCxnSpPr>
          <p:spPr>
            <a:xfrm>
              <a:off x="5040643" y="1320158"/>
              <a:ext cx="31282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AF5EDB7-CCC1-43C6-BD2D-22FDD51D5595}"/>
                </a:ext>
              </a:extLst>
            </p:cNvPr>
            <p:cNvSpPr/>
            <p:nvPr/>
          </p:nvSpPr>
          <p:spPr>
            <a:xfrm>
              <a:off x="5376275" y="1201886"/>
              <a:ext cx="1894308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DTG/ABC/3TC→B/F/TAF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717AE7-9E04-4809-941A-975C14E253AA}"/>
                </a:ext>
              </a:extLst>
            </p:cNvPr>
            <p:cNvCxnSpPr/>
            <p:nvPr/>
          </p:nvCxnSpPr>
          <p:spPr>
            <a:xfrm>
              <a:off x="7441535" y="1320158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3F44FCD-9CFA-4572-B55B-C299D2343439}"/>
                </a:ext>
              </a:extLst>
            </p:cNvPr>
            <p:cNvSpPr/>
            <p:nvPr/>
          </p:nvSpPr>
          <p:spPr>
            <a:xfrm>
              <a:off x="7778448" y="1201886"/>
              <a:ext cx="1807746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 + F/TAF→B/F/TAF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9F89C07-6EB3-4037-BC99-7C575E809E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1333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FC1BADE-80BA-4E6B-815B-95123E72E8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52225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</p:grpSp>
      <p:graphicFrame>
        <p:nvGraphicFramePr>
          <p:cNvPr id="24" name="Content Placeholder 5">
            <a:extLst>
              <a:ext uri="{FF2B5EF4-FFF2-40B4-BE49-F238E27FC236}">
                <a16:creationId xmlns:a16="http://schemas.microsoft.com/office/drawing/2014/main" id="{DA8282AB-E0FE-4A63-950D-93F3444D8D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161898"/>
              </p:ext>
            </p:extLst>
          </p:nvPr>
        </p:nvGraphicFramePr>
        <p:xfrm>
          <a:off x="2546316" y="4874764"/>
          <a:ext cx="7099368" cy="95097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8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933">
                  <a:extLst>
                    <a:ext uri="{9D8B030D-6E8A-4147-A177-3AD203B41FA5}">
                      <a16:colId xmlns:a16="http://schemas.microsoft.com/office/drawing/2014/main" val="199273131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%</a:t>
                      </a:r>
                    </a:p>
                  </a:txBody>
                  <a:tcPr marR="45720"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/ABC/3TC→B/F/</a:t>
                      </a:r>
                      <a:r>
                        <a:rPr kumimoji="0" lang="en-US" alt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TAF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n=254</a:t>
                      </a:r>
                    </a:p>
                  </a:txBody>
                  <a:tcPr marL="0" marR="0" marT="18288" marB="18288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00C0A0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 + F/</a:t>
                      </a:r>
                      <a:r>
                        <a:rPr kumimoji="0" lang="en-US" alt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TAF→B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/F/</a:t>
                      </a:r>
                      <a:r>
                        <a:rPr kumimoji="0" lang="en-US" alt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TAF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n=265</a:t>
                      </a: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Taking lipid-lowering agents at B/F/TAF start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10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Initiated lipid-lowering agents while on B/F/</a:t>
                      </a:r>
                      <a:r>
                        <a:rPr kumimoji="0" lang="en-US" altLang="en-US" sz="1200" b="0" i="0" u="none" strike="noStrike" kern="1200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TAF</a:t>
                      </a:r>
                      <a:endParaRPr kumimoji="0" lang="en-US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1298"/>
                  </a:ext>
                </a:extLst>
              </a:tr>
            </a:tbl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9E7D2A6E-FB54-4515-8D09-A8284979B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778" y="1510448"/>
            <a:ext cx="2725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TC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525DB5B-C19E-4B25-910C-9BFF4BCCC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343" y="1510448"/>
            <a:ext cx="3975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  <a:cs typeface="Arial" charset="0"/>
              </a:rPr>
              <a:t>LDL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2F6F65B-E368-4B72-9307-AC8A9AD3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988" y="1510448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TG</a:t>
            </a:r>
            <a:endParaRPr kumimoji="0" lang="en-GB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D1A32E-6AC8-4960-93B8-76AFF979D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216" y="1510448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  <a:cs typeface="Arial" charset="0"/>
              </a:rPr>
              <a:t>HDL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563287C3-3F6A-42E8-8409-085584A2F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8031" y="1510448"/>
            <a:ext cx="7614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TC:HDL</a:t>
            </a:r>
          </a:p>
        </p:txBody>
      </p:sp>
      <p:sp>
        <p:nvSpPr>
          <p:cNvPr id="46" name="Slide Number Placeholder 1">
            <a:extLst>
              <a:ext uri="{FF2B5EF4-FFF2-40B4-BE49-F238E27FC236}">
                <a16:creationId xmlns:a16="http://schemas.microsoft.com/office/drawing/2014/main" id="{215846D9-3514-423A-99D9-1F9C5728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7AB8192A-71A9-40D0-9F96-436E7C31AB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765912"/>
              </p:ext>
            </p:extLst>
          </p:nvPr>
        </p:nvGraphicFramePr>
        <p:xfrm>
          <a:off x="1226605" y="1545336"/>
          <a:ext cx="7304087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rism 9" r:id="rId3" imgW="5900103" imgH="2595580" progId="Prism9.Document">
                  <p:embed/>
                </p:oleObj>
              </mc:Choice>
              <mc:Fallback>
                <p:oleObj name="Prism 9" r:id="rId3" imgW="5900103" imgH="2595580" progId="Prism9.Document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7AB8192A-71A9-40D0-9F96-436E7C31AB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6605" y="1545336"/>
                        <a:ext cx="7304087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C1C8F23D-8B84-4809-9060-EB4F79151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615"/>
              </p:ext>
            </p:extLst>
          </p:nvPr>
        </p:nvGraphicFramePr>
        <p:xfrm>
          <a:off x="8610067" y="1545336"/>
          <a:ext cx="2343150" cy="321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rism 9" r:id="rId5" imgW="1893594" imgH="2595580" progId="Prism9.Document">
                  <p:embed/>
                </p:oleObj>
              </mc:Choice>
              <mc:Fallback>
                <p:oleObj name="Prism 9" r:id="rId5" imgW="1893594" imgH="2595580" progId="Prism9.Document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C1C8F23D-8B84-4809-9060-EB4F791519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10067" y="1545336"/>
                        <a:ext cx="2343150" cy="321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8EFE8A5-7B47-4E88-BB53-482B525D31A0}"/>
              </a:ext>
            </a:extLst>
          </p:cNvPr>
          <p:cNvSpPr txBox="1"/>
          <p:nvPr/>
        </p:nvSpPr>
        <p:spPr>
          <a:xfrm rot="16200000">
            <a:off x="7383837" y="3010252"/>
            <a:ext cx="2599989" cy="215444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 (IQR)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55E71D-76D8-4BCA-B516-050CE1CA7FFD}"/>
              </a:ext>
            </a:extLst>
          </p:cNvPr>
          <p:cNvSpPr txBox="1"/>
          <p:nvPr/>
        </p:nvSpPr>
        <p:spPr>
          <a:xfrm>
            <a:off x="1827821" y="2002483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4.4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6D377CE-2A0B-4B81-A2C9-6C45F2D9DF64}"/>
              </a:ext>
            </a:extLst>
          </p:cNvPr>
          <p:cNvSpPr txBox="1"/>
          <p:nvPr/>
        </p:nvSpPr>
        <p:spPr>
          <a:xfrm>
            <a:off x="2656907" y="1877136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4.7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5B204FA-A792-405A-8BD9-68BD0659AFD2}"/>
              </a:ext>
            </a:extLst>
          </p:cNvPr>
          <p:cNvSpPr txBox="1"/>
          <p:nvPr/>
        </p:nvSpPr>
        <p:spPr>
          <a:xfrm>
            <a:off x="3488904" y="2497998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D5D4CFE-E61B-49A9-898B-7F13F8C5DF8A}"/>
              </a:ext>
            </a:extLst>
          </p:cNvPr>
          <p:cNvSpPr txBox="1"/>
          <p:nvPr/>
        </p:nvSpPr>
        <p:spPr>
          <a:xfrm>
            <a:off x="3488905" y="3392391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2.9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3CEA3A-953E-4845-8200-A054F41B6D3B}"/>
              </a:ext>
            </a:extLst>
          </p:cNvPr>
          <p:cNvSpPr txBox="1"/>
          <p:nvPr/>
        </p:nvSpPr>
        <p:spPr>
          <a:xfrm>
            <a:off x="4317990" y="2497998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3CA1B3-C048-4366-9954-ED1A6EB984ED}"/>
              </a:ext>
            </a:extLst>
          </p:cNvPr>
          <p:cNvSpPr txBox="1"/>
          <p:nvPr/>
        </p:nvSpPr>
        <p:spPr>
          <a:xfrm>
            <a:off x="4317991" y="3378945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2.9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6C1EA6A-D14A-46C1-A8EB-14EA92514990}"/>
              </a:ext>
            </a:extLst>
          </p:cNvPr>
          <p:cNvSpPr txBox="1"/>
          <p:nvPr/>
        </p:nvSpPr>
        <p:spPr>
          <a:xfrm>
            <a:off x="5145998" y="3935572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8C6A0EA-FB46-44F3-82A0-44B4CCC3DB6B}"/>
              </a:ext>
            </a:extLst>
          </p:cNvPr>
          <p:cNvSpPr txBox="1"/>
          <p:nvPr/>
        </p:nvSpPr>
        <p:spPr>
          <a:xfrm>
            <a:off x="5145999" y="3482534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8EEE9DA-91AD-4265-9D8E-A9E15CCA232D}"/>
              </a:ext>
            </a:extLst>
          </p:cNvPr>
          <p:cNvSpPr txBox="1"/>
          <p:nvPr/>
        </p:nvSpPr>
        <p:spPr>
          <a:xfrm>
            <a:off x="5975084" y="3935572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2E7010A-CD3F-4DFF-AAE6-D7386EA7987B}"/>
              </a:ext>
            </a:extLst>
          </p:cNvPr>
          <p:cNvSpPr txBox="1"/>
          <p:nvPr/>
        </p:nvSpPr>
        <p:spPr>
          <a:xfrm>
            <a:off x="5975085" y="3495980"/>
            <a:ext cx="285336" cy="246221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53C85F7-4813-434A-ACA4-3F0FE6062C92}"/>
              </a:ext>
            </a:extLst>
          </p:cNvPr>
          <p:cNvSpPr txBox="1"/>
          <p:nvPr/>
        </p:nvSpPr>
        <p:spPr>
          <a:xfrm>
            <a:off x="6807081" y="4033025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1BE570-2967-4F76-AC41-ED3BEB08297D}"/>
              </a:ext>
            </a:extLst>
          </p:cNvPr>
          <p:cNvSpPr txBox="1"/>
          <p:nvPr/>
        </p:nvSpPr>
        <p:spPr>
          <a:xfrm>
            <a:off x="6807082" y="3386279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8316D61-EFB9-4E0B-8315-A1543B4B966A}"/>
              </a:ext>
            </a:extLst>
          </p:cNvPr>
          <p:cNvSpPr txBox="1"/>
          <p:nvPr/>
        </p:nvSpPr>
        <p:spPr>
          <a:xfrm>
            <a:off x="7636168" y="4033024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D95AD26-77B4-4857-BC47-0C443895FABF}"/>
              </a:ext>
            </a:extLst>
          </p:cNvPr>
          <p:cNvSpPr txBox="1"/>
          <p:nvPr/>
        </p:nvSpPr>
        <p:spPr>
          <a:xfrm>
            <a:off x="7636169" y="3372869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1.1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7559B9-B94E-4C38-8B90-FA95579C6ABF}"/>
              </a:ext>
            </a:extLst>
          </p:cNvPr>
          <p:cNvSpPr txBox="1"/>
          <p:nvPr/>
        </p:nvSpPr>
        <p:spPr>
          <a:xfrm>
            <a:off x="9216594" y="2955976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7E3778B-3072-47CF-B644-4D30617214B2}"/>
              </a:ext>
            </a:extLst>
          </p:cNvPr>
          <p:cNvSpPr txBox="1"/>
          <p:nvPr/>
        </p:nvSpPr>
        <p:spPr>
          <a:xfrm>
            <a:off x="9216595" y="1900587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745E663-90CD-4A56-A77F-F0290B03E574}"/>
              </a:ext>
            </a:extLst>
          </p:cNvPr>
          <p:cNvSpPr txBox="1"/>
          <p:nvPr/>
        </p:nvSpPr>
        <p:spPr>
          <a:xfrm>
            <a:off x="10045681" y="2852880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20498F-18C8-48ED-864B-E565BE632F58}"/>
              </a:ext>
            </a:extLst>
          </p:cNvPr>
          <p:cNvSpPr txBox="1"/>
          <p:nvPr/>
        </p:nvSpPr>
        <p:spPr>
          <a:xfrm>
            <a:off x="10045682" y="1788530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3.6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992F983-C7A9-42F6-92E6-DC1BD76D56AC}"/>
              </a:ext>
            </a:extLst>
          </p:cNvPr>
          <p:cNvSpPr txBox="1"/>
          <p:nvPr/>
        </p:nvSpPr>
        <p:spPr>
          <a:xfrm>
            <a:off x="1827822" y="2815954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4.3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8617C10-5525-406F-9C40-AD822A64901E}"/>
              </a:ext>
            </a:extLst>
          </p:cNvPr>
          <p:cNvSpPr txBox="1"/>
          <p:nvPr/>
        </p:nvSpPr>
        <p:spPr>
          <a:xfrm>
            <a:off x="2656908" y="2737663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4.5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140C95D-93DA-4789-B157-685B68946D8A}"/>
              </a:ext>
            </a:extLst>
          </p:cNvPr>
          <p:cNvSpPr txBox="1"/>
          <p:nvPr/>
        </p:nvSpPr>
        <p:spPr>
          <a:xfrm rot="16200000">
            <a:off x="-96863" y="3017946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Median, mmol/L (</a:t>
            </a:r>
            <a:r>
              <a:rPr kumimoji="0" lang="en-US" sz="13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IQR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7241757-0DF1-441E-AED8-7CDFA8EC78C6}"/>
              </a:ext>
            </a:extLst>
          </p:cNvPr>
          <p:cNvSpPr txBox="1"/>
          <p:nvPr/>
        </p:nvSpPr>
        <p:spPr>
          <a:xfrm>
            <a:off x="3578653" y="4651907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OL Week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9305057-97FD-41EF-A3AE-38043B3F86B7}"/>
              </a:ext>
            </a:extLst>
          </p:cNvPr>
          <p:cNvSpPr txBox="1"/>
          <p:nvPr/>
        </p:nvSpPr>
        <p:spPr>
          <a:xfrm>
            <a:off x="8488908" y="4651907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OL Week</a:t>
            </a:r>
          </a:p>
        </p:txBody>
      </p:sp>
    </p:spTree>
    <p:extLst>
      <p:ext uri="{BB962C8B-B14F-4D97-AF65-F5344CB8AC3E}">
        <p14:creationId xmlns:p14="http://schemas.microsoft.com/office/powerpoint/2010/main" val="3365812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419174"/>
            <a:ext cx="10565728" cy="492907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/>
              <a:t>Over 4 y of follow-up of treatment-naïve </a:t>
            </a:r>
            <a:r>
              <a:rPr lang="en-US" sz="2000" err="1"/>
              <a:t>PWH</a:t>
            </a:r>
            <a:r>
              <a:rPr lang="en-US" sz="2000"/>
              <a:t> who were initially randomized to </a:t>
            </a:r>
            <a:r>
              <a:rPr lang="en-US" sz="2000" err="1"/>
              <a:t>DTG</a:t>
            </a:r>
            <a:r>
              <a:rPr lang="en-US" sz="2000"/>
              <a:t>/ABC/3TC or </a:t>
            </a:r>
            <a:r>
              <a:rPr lang="en-US" sz="2000" err="1"/>
              <a:t>DTG</a:t>
            </a:r>
            <a:r>
              <a:rPr lang="en-US" sz="2000"/>
              <a:t> + F/</a:t>
            </a:r>
            <a:r>
              <a:rPr lang="en-US" sz="2000" err="1"/>
              <a:t>TAF</a:t>
            </a:r>
            <a:r>
              <a:rPr lang="en-US" sz="2000"/>
              <a:t> for 144 </a:t>
            </a:r>
            <a:r>
              <a:rPr lang="en-US" sz="2000" err="1"/>
              <a:t>wk</a:t>
            </a:r>
            <a:r>
              <a:rPr lang="en-US" sz="2000"/>
              <a:t> and then switched to 48 </a:t>
            </a:r>
            <a:r>
              <a:rPr lang="en-US" sz="2000" err="1"/>
              <a:t>wk</a:t>
            </a:r>
            <a:r>
              <a:rPr lang="en-US" sz="2000"/>
              <a:t> of OL B/F/</a:t>
            </a:r>
            <a:r>
              <a:rPr lang="en-US" sz="2000" err="1"/>
              <a:t>TAF</a:t>
            </a:r>
            <a:r>
              <a:rPr lang="en-US" sz="2000"/>
              <a:t>, we observed:</a:t>
            </a:r>
          </a:p>
          <a:p>
            <a:pPr lvl="1">
              <a:spcAft>
                <a:spcPts val="600"/>
              </a:spcAft>
            </a:pPr>
            <a:r>
              <a:rPr lang="en-US" sz="1800"/>
              <a:t>High rates of virologic suppression with no treatment-emergent resistance to B/F/</a:t>
            </a:r>
            <a:r>
              <a:rPr lang="en-US" sz="1800" err="1"/>
              <a:t>TAF</a:t>
            </a:r>
            <a:endParaRPr lang="en-US" sz="1800">
              <a:highlight>
                <a:srgbClr val="FFFF00"/>
              </a:highlight>
            </a:endParaRPr>
          </a:p>
          <a:p>
            <a:pPr lvl="1">
              <a:spcAft>
                <a:spcPts val="600"/>
              </a:spcAft>
            </a:pPr>
            <a:r>
              <a:rPr lang="en-US" sz="1800"/>
              <a:t>Few AEs leading to D/C and no renal related D/Cs</a:t>
            </a:r>
          </a:p>
          <a:p>
            <a:pPr lvl="1">
              <a:spcAft>
                <a:spcPts val="600"/>
              </a:spcAft>
            </a:pPr>
            <a:r>
              <a:rPr lang="en-US" sz="1800"/>
              <a:t>Declines in nausea and diarrhea incidence and prevalence after switching from </a:t>
            </a:r>
            <a:r>
              <a:rPr lang="en-US" sz="1800" err="1"/>
              <a:t>DTG</a:t>
            </a:r>
            <a:r>
              <a:rPr lang="en-US" sz="1800"/>
              <a:t>/ABC/3TC or </a:t>
            </a:r>
            <a:r>
              <a:rPr lang="en-US" sz="1800" err="1"/>
              <a:t>DTG</a:t>
            </a:r>
            <a:r>
              <a:rPr lang="en-US" sz="1800"/>
              <a:t> + F/</a:t>
            </a:r>
            <a:r>
              <a:rPr lang="en-US" sz="1800" err="1"/>
              <a:t>TAF</a:t>
            </a:r>
            <a:r>
              <a:rPr lang="en-US" sz="1800"/>
              <a:t> to B/F/</a:t>
            </a:r>
            <a:r>
              <a:rPr lang="en-US" sz="1800" err="1"/>
              <a:t>TAF</a:t>
            </a:r>
            <a:endParaRPr lang="en-US" sz="180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>
                <a:solidFill>
                  <a:srgbClr val="000000"/>
                </a:solidFill>
              </a:rPr>
              <a:t>Small median lipid changes and minimal impact on </a:t>
            </a:r>
            <a:r>
              <a:rPr lang="en-US" sz="1800" err="1">
                <a:solidFill>
                  <a:srgbClr val="000000"/>
                </a:solidFill>
              </a:rPr>
              <a:t>TC:HDL</a:t>
            </a:r>
            <a:r>
              <a:rPr lang="en-US" sz="1800">
                <a:solidFill>
                  <a:srgbClr val="000000"/>
                </a:solidFill>
              </a:rPr>
              <a:t> ratio</a:t>
            </a:r>
            <a:endParaRPr lang="en-US" sz="1800"/>
          </a:p>
          <a:p>
            <a:pPr lvl="1">
              <a:spcAft>
                <a:spcPts val="600"/>
              </a:spcAft>
            </a:pPr>
            <a:r>
              <a:rPr lang="en-US" sz="1800"/>
              <a:t>Numerically greater weight changes in those who switched from DTG/ABC/3TC than from     DTG + F/TAF</a:t>
            </a:r>
          </a:p>
          <a:p>
            <a:pPr>
              <a:spcAft>
                <a:spcPts val="600"/>
              </a:spcAft>
            </a:pPr>
            <a:r>
              <a:rPr lang="en-US" sz="2000"/>
              <a:t>These results confirm the safety and efficacy of B/F/</a:t>
            </a:r>
            <a:r>
              <a:rPr lang="en-US" sz="2000" err="1"/>
              <a:t>TAF</a:t>
            </a:r>
            <a:r>
              <a:rPr lang="en-US" sz="2000"/>
              <a:t> among people who switch from </a:t>
            </a:r>
            <a:r>
              <a:rPr lang="en-US" sz="2000" err="1"/>
              <a:t>DTG</a:t>
            </a:r>
            <a:r>
              <a:rPr lang="en-US" sz="2000"/>
              <a:t>/ABC/3TC or </a:t>
            </a:r>
            <a:r>
              <a:rPr lang="en-US" sz="2000" err="1"/>
              <a:t>DTG</a:t>
            </a:r>
            <a:r>
              <a:rPr lang="en-US" sz="2000"/>
              <a:t> + F/</a:t>
            </a:r>
            <a:r>
              <a:rPr lang="en-US" sz="2000" err="1"/>
              <a:t>TAF</a:t>
            </a:r>
            <a:endParaRPr lang="en-US" sz="200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E901B128-C832-4A75-8F24-D216C8C4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27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5255-4DE2-4FBE-AE18-E0CFA210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F76A4E-48AF-41BA-974F-BD8F00670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/>
              <a:t>1. </a:t>
            </a:r>
            <a:r>
              <a:rPr lang="en-US" sz="2000"/>
              <a:t>DHHS. Guidelines for the Use of Antiretroviral Agents in Adults and Adolescents With HIV; 12/18/19; </a:t>
            </a:r>
            <a:r>
              <a:rPr lang="en-US" sz="2000" b="1"/>
              <a:t>2.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 EACS Guidelines Version 10.0 November 2019;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3. 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Saag MS, et al. JAMA 2018;320:379-96;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4. 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Gallant J, et al. Lancet 2017;390:2063-72;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5. 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Orkin C, et al. Lancet HIV 2020;7:e389-400;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6. 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Sax PE, et al. Lancet 2017;390:2073-82;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7. </a:t>
            </a:r>
            <a:r>
              <a:rPr lang="en-US" altLang="en-US" sz="2000" err="1">
                <a:solidFill>
                  <a:srgbClr val="000000"/>
                </a:solidFill>
                <a:ea typeface="MS PGothic" charset="-128"/>
              </a:rPr>
              <a:t>Stellbrink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 H-J, et al. Lancet HIV 2019;6:e364-72; </a:t>
            </a:r>
            <a:r>
              <a:rPr lang="en-US" altLang="en-US" sz="2000" b="1">
                <a:solidFill>
                  <a:srgbClr val="000000"/>
                </a:solidFill>
                <a:ea typeface="MS PGothic" charset="-128"/>
              </a:rPr>
              <a:t>8. </a:t>
            </a:r>
            <a:r>
              <a:rPr lang="en-US" altLang="en-US" sz="2000">
                <a:solidFill>
                  <a:srgbClr val="000000"/>
                </a:solidFill>
                <a:ea typeface="MS PGothic" charset="-128"/>
              </a:rPr>
              <a:t>Wohl DA, et al. Lancet HIV 2019;6:e355-63; </a:t>
            </a:r>
            <a:r>
              <a:rPr lang="fr-FR" altLang="en-US" sz="2000" b="1">
                <a:solidFill>
                  <a:srgbClr val="000000"/>
                </a:solidFill>
                <a:ea typeface="MS PGothic" charset="-128"/>
              </a:rPr>
              <a:t>9. </a:t>
            </a:r>
            <a:r>
              <a:rPr lang="fr-FR" altLang="en-US" sz="2000" err="1">
                <a:solidFill>
                  <a:srgbClr val="000000"/>
                </a:solidFill>
                <a:ea typeface="MS PGothic" charset="-128"/>
              </a:rPr>
              <a:t>Lakey</a:t>
            </a:r>
            <a:r>
              <a:rPr lang="fr-FR" altLang="en-US" sz="2000">
                <a:solidFill>
                  <a:srgbClr val="000000"/>
                </a:solidFill>
                <a:ea typeface="MS PGothic" charset="-128"/>
              </a:rPr>
              <a:t> W, et al. AIDS </a:t>
            </a:r>
            <a:r>
              <a:rPr lang="fr-FR" altLang="en-US" sz="2000" err="1">
                <a:solidFill>
                  <a:srgbClr val="000000"/>
                </a:solidFill>
                <a:ea typeface="MS PGothic" charset="-128"/>
              </a:rPr>
              <a:t>Res</a:t>
            </a:r>
            <a:r>
              <a:rPr lang="fr-FR" altLang="en-US" sz="2000">
                <a:solidFill>
                  <a:srgbClr val="000000"/>
                </a:solidFill>
                <a:ea typeface="MS PGothic" charset="-128"/>
              </a:rPr>
              <a:t> Hum </a:t>
            </a:r>
            <a:r>
              <a:rPr lang="fr-FR" altLang="en-US" sz="2000" err="1">
                <a:solidFill>
                  <a:srgbClr val="000000"/>
                </a:solidFill>
                <a:ea typeface="MS PGothic" charset="-128"/>
              </a:rPr>
              <a:t>Retroviruses</a:t>
            </a:r>
            <a:r>
              <a:rPr lang="fr-FR" altLang="en-US" sz="2000">
                <a:solidFill>
                  <a:srgbClr val="000000"/>
                </a:solidFill>
                <a:ea typeface="MS PGothic" charset="-128"/>
              </a:rPr>
              <a:t> 2013;29:435-40; </a:t>
            </a:r>
            <a:r>
              <a:rPr lang="fr-FR" altLang="en-US" sz="2000" b="1">
                <a:solidFill>
                  <a:srgbClr val="000000"/>
                </a:solidFill>
                <a:ea typeface="MS PGothic" charset="-128"/>
              </a:rPr>
              <a:t>10.</a:t>
            </a:r>
            <a:r>
              <a:rPr lang="fr-FR" altLang="en-US" sz="2000">
                <a:solidFill>
                  <a:srgbClr val="000000"/>
                </a:solidFill>
                <a:ea typeface="MS PGothic" charset="-128"/>
              </a:rPr>
              <a:t> Sax PE, et al. Clin Infect Dis 2020;71:1379-89.</a:t>
            </a:r>
            <a:endParaRPr lang="en-US" altLang="en-US" sz="200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988512-76BF-4F58-A949-75E9AD0778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C1E5CA9F-94D5-44C8-B533-72B89CEC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33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Acknowledgments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C0D36-0B9A-4EC4-AC02-7DDF59D0C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en-US" altLang="en-US" sz="2000"/>
              <a:t>We extend our thanks to the participants, their partners and families, and all GS-US-380-1489 and GS-US-380-1490 investigators. Special thanks to the 1489 and 1490 study teams. These studies were funded by Gilead Sciences, Inc.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BD9CC-9365-4134-A039-114CE89107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B760148B-7F0C-46CA-A4D4-A8F5D4C5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1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Introduction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1" y="1737360"/>
            <a:ext cx="10565728" cy="4595556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US" sz="2000" err="1"/>
              <a:t>Bictegravir</a:t>
            </a:r>
            <a:r>
              <a:rPr lang="en-US" sz="2000"/>
              <a:t> (B; BIC)/emtricitabine (F; FTC)/tenofovir alafenamide (</a:t>
            </a:r>
            <a:r>
              <a:rPr lang="en-US" sz="2000" err="1"/>
              <a:t>TAF</a:t>
            </a:r>
            <a:r>
              <a:rPr lang="en-US" sz="2000"/>
              <a:t>; B/F/</a:t>
            </a:r>
            <a:r>
              <a:rPr lang="en-US" sz="2000" err="1"/>
              <a:t>TAF</a:t>
            </a:r>
            <a:r>
              <a:rPr lang="en-US" sz="2000"/>
              <a:t>) is a guidelines-recommended, single-tablet regimen for people with HIV-1 (</a:t>
            </a:r>
            <a:r>
              <a:rPr lang="en-US" sz="2000" err="1"/>
              <a:t>PWH</a:t>
            </a:r>
            <a:r>
              <a:rPr lang="en-US" sz="2000"/>
              <a:t>)</a:t>
            </a:r>
            <a:r>
              <a:rPr lang="en-US" sz="2000" baseline="30000"/>
              <a:t>1-3</a:t>
            </a:r>
            <a:endParaRPr lang="en-US" sz="2000"/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US" sz="2000"/>
              <a:t>B/F/</a:t>
            </a:r>
            <a:r>
              <a:rPr lang="en-US" sz="2000" err="1"/>
              <a:t>TAF</a:t>
            </a:r>
            <a:r>
              <a:rPr lang="en-US" sz="2000"/>
              <a:t> has a high barrier to resistance, favorable drug-drug interaction profile, and ability to be given once daily without food restrictions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US" sz="2000"/>
              <a:t>Safety and efficacy through Week 144 have been demonstrated in two Phase 3 studies (GS-US-380-1489 [ClinicalTrials.gov NCT02607930] and GS-US-380-1490 [NCT02607956]) of B/F/</a:t>
            </a:r>
            <a:r>
              <a:rPr lang="en-US" sz="2000" err="1"/>
              <a:t>TAF</a:t>
            </a:r>
            <a:r>
              <a:rPr lang="en-US" sz="2000"/>
              <a:t> compared with 3-drug dolutegravir (</a:t>
            </a:r>
            <a:r>
              <a:rPr lang="en-US" sz="2000" err="1"/>
              <a:t>DTG</a:t>
            </a:r>
            <a:r>
              <a:rPr lang="en-US" sz="2000"/>
              <a:t>)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000"/>
              <a:t>containing regimens in treatment-naïve adults</a:t>
            </a:r>
            <a:r>
              <a:rPr lang="en-US" sz="2000" baseline="30000"/>
              <a:t>4-8</a:t>
            </a:r>
            <a:endParaRPr lang="en-US" sz="2000"/>
          </a:p>
          <a:p>
            <a:pPr lvl="1">
              <a:spcBef>
                <a:spcPts val="900"/>
              </a:spcBef>
              <a:spcAft>
                <a:spcPts val="600"/>
              </a:spcAft>
            </a:pPr>
            <a:r>
              <a:rPr lang="en-US" sz="1800"/>
              <a:t>All participants were offered enrollment in an open-label extension (OLE) after completing 144 </a:t>
            </a:r>
            <a:r>
              <a:rPr lang="en-US" sz="1800" err="1"/>
              <a:t>wk</a:t>
            </a:r>
            <a:r>
              <a:rPr lang="en-US" sz="1800"/>
              <a:t> of the randomized portions of the studies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937A9-7D93-4A41-A869-AB81F1E8CF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846E05C-866E-4D8C-89DD-AB8F98DB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94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5AD2-7BE7-43DB-AFC7-33A4811C3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98E53-3A48-47DC-9F06-8F1DC7575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D24A094-CC9E-4904-95E9-DE0F5A8B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118F3-7DFE-45C0-9981-AA4EF12F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Fasting Lipid Changes: Weeks 144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/>
              <a:t>192</a:t>
            </a:r>
            <a:endParaRPr lang="en-US"/>
          </a:p>
        </p:txBody>
      </p:sp>
      <p:sp>
        <p:nvSpPr>
          <p:cNvPr id="45" name="Content Placeholder 5">
            <a:extLst>
              <a:ext uri="{FF2B5EF4-FFF2-40B4-BE49-F238E27FC236}">
                <a16:creationId xmlns:a16="http://schemas.microsoft.com/office/drawing/2014/main" id="{FCD02919-F506-4BF4-A4AE-A9F972CB0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940250"/>
            <a:ext cx="10565726" cy="701576"/>
          </a:xfrm>
          <a:noFill/>
        </p:spPr>
        <p:txBody>
          <a:bodyPr>
            <a:normAutofit/>
          </a:bodyPr>
          <a:lstStyle/>
          <a:p>
            <a:pPr lvl="0"/>
            <a:r>
              <a:rPr lang="en-US" sz="1400"/>
              <a:t>Small changes in lipids were observed among participants who switched to B/F/</a:t>
            </a:r>
            <a:r>
              <a:rPr lang="en-US" sz="1400" err="1"/>
              <a:t>TAF</a:t>
            </a:r>
            <a:r>
              <a:rPr lang="en-US" sz="1400"/>
              <a:t> for 48 </a:t>
            </a:r>
            <a:r>
              <a:rPr lang="en-US" sz="1400" err="1"/>
              <a:t>wk</a:t>
            </a:r>
            <a:r>
              <a:rPr lang="en-US" sz="1400"/>
              <a:t> and small numbers of participants initiated lipid-lowering agents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7600A-B5C7-489B-B0EF-DF512381F8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7"/>
            <a:ext cx="10565726" cy="184666"/>
          </a:xfrm>
        </p:spPr>
        <p:txBody>
          <a:bodyPr/>
          <a:lstStyle/>
          <a:p>
            <a:r>
              <a:rPr lang="en-US"/>
              <a:t>HDL, high-density lipoprotein; TC, total cholesterol; TG, triglycerides.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2BD2C20-9083-467D-A035-5E0A60951A97}"/>
              </a:ext>
            </a:extLst>
          </p:cNvPr>
          <p:cNvGrpSpPr/>
          <p:nvPr/>
        </p:nvGrpSpPr>
        <p:grpSpPr>
          <a:xfrm>
            <a:off x="3823225" y="1221126"/>
            <a:ext cx="4545551" cy="236544"/>
            <a:chOff x="5040643" y="1201886"/>
            <a:chExt cx="4545551" cy="23654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743DB7-92D9-48F8-9B78-D8E14B43FCE5}"/>
                </a:ext>
              </a:extLst>
            </p:cNvPr>
            <p:cNvCxnSpPr/>
            <p:nvPr/>
          </p:nvCxnSpPr>
          <p:spPr>
            <a:xfrm>
              <a:off x="5040643" y="1320158"/>
              <a:ext cx="312821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AF5EDB7-CCC1-43C6-BD2D-22FDD51D5595}"/>
                </a:ext>
              </a:extLst>
            </p:cNvPr>
            <p:cNvSpPr/>
            <p:nvPr/>
          </p:nvSpPr>
          <p:spPr>
            <a:xfrm>
              <a:off x="5376275" y="1201886"/>
              <a:ext cx="1894308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DTG/ABC/3TC→B/F/TAF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717AE7-9E04-4809-941A-975C14E253AA}"/>
                </a:ext>
              </a:extLst>
            </p:cNvPr>
            <p:cNvCxnSpPr/>
            <p:nvPr/>
          </p:nvCxnSpPr>
          <p:spPr>
            <a:xfrm>
              <a:off x="7441535" y="1320158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3F44FCD-9CFA-4572-B55B-C299D2343439}"/>
                </a:ext>
              </a:extLst>
            </p:cNvPr>
            <p:cNvSpPr/>
            <p:nvPr/>
          </p:nvSpPr>
          <p:spPr>
            <a:xfrm>
              <a:off x="7778448" y="1201886"/>
              <a:ext cx="1807746" cy="236544"/>
            </a:xfrm>
            <a:prstGeom prst="rect">
              <a:avLst/>
            </a:prstGeom>
          </p:spPr>
          <p:txBody>
            <a:bodyPr wrap="none" lIns="51375" tIns="25688" rIns="51375" bIns="25688">
              <a:spAutoFit/>
            </a:bodyPr>
            <a:lstStyle/>
            <a:p>
              <a:pPr defTabSz="513624">
                <a:defRPr/>
              </a:pPr>
              <a:r>
                <a:rPr lang="en-US" sz="1200" kern="0">
                  <a:cs typeface="Arial" pitchFamily="34" charset="0"/>
                </a:rPr>
                <a:t>DTG + F/TAF→B/F/TAF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9F89C07-6EB3-4037-BC99-7C575E809E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1333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FC1BADE-80BA-4E6B-815B-95123E72E8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52225" y="127443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</p:grpSp>
      <p:graphicFrame>
        <p:nvGraphicFramePr>
          <p:cNvPr id="24" name="Content Placeholder 5">
            <a:extLst>
              <a:ext uri="{FF2B5EF4-FFF2-40B4-BE49-F238E27FC236}">
                <a16:creationId xmlns:a16="http://schemas.microsoft.com/office/drawing/2014/main" id="{DA8282AB-E0FE-4A63-950D-93F3444D8D9D}"/>
              </a:ext>
            </a:extLst>
          </p:cNvPr>
          <p:cNvGraphicFramePr>
            <a:graphicFrameLocks/>
          </p:cNvGraphicFramePr>
          <p:nvPr/>
        </p:nvGraphicFramePr>
        <p:xfrm>
          <a:off x="2546316" y="4874764"/>
          <a:ext cx="7099368" cy="95097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8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933">
                  <a:extLst>
                    <a:ext uri="{9D8B030D-6E8A-4147-A177-3AD203B41FA5}">
                      <a16:colId xmlns:a16="http://schemas.microsoft.com/office/drawing/2014/main" val="199273131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%</a:t>
                      </a:r>
                    </a:p>
                  </a:txBody>
                  <a:tcPr marR="45720"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DTG/ABC/3TC→B/F/TAF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n=254</a:t>
                      </a:r>
                    </a:p>
                  </a:txBody>
                  <a:tcPr marL="0" marR="0" marT="18288" marB="18288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00C0A0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 + F/TAF→B/F/TAF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n=265</a:t>
                      </a: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Taking lipid-lowering agents at B/F/TAF start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10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Initiated lipid-lowering agents while on B/F/</a:t>
                      </a:r>
                      <a:r>
                        <a:rPr kumimoji="0" lang="en-US" altLang="en-US" sz="1200" b="0" i="0" u="none" strike="noStrike" kern="1200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TAF</a:t>
                      </a:r>
                      <a:endParaRPr kumimoji="0" lang="en-US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1298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646403-7D17-4D84-B985-D8F65C3269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26605" y="1529757"/>
          <a:ext cx="7304087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Prism 9" r:id="rId3" imgW="5900103" imgH="2595580" progId="Prism9.Document">
                  <p:embed/>
                </p:oleObj>
              </mc:Choice>
              <mc:Fallback>
                <p:oleObj name="Prism 9" r:id="rId3" imgW="5900103" imgH="2595580" progId="Prism9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646403-7D17-4D84-B985-D8F65C3269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6605" y="1529757"/>
                        <a:ext cx="7304087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CD89A34-5D7F-49D8-A59A-360236AB48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10067" y="1531344"/>
          <a:ext cx="2343150" cy="321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rism 9" r:id="rId5" imgW="1893594" imgH="2595580" progId="Prism9.Document">
                  <p:embed/>
                </p:oleObj>
              </mc:Choice>
              <mc:Fallback>
                <p:oleObj name="Prism 9" r:id="rId5" imgW="1893594" imgH="2595580" progId="Prism9.Document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CD89A34-5D7F-49D8-A59A-360236AB48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10067" y="1531344"/>
                        <a:ext cx="2343150" cy="321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6C14214-5FEF-4EDD-93FE-38D18B04EB76}"/>
              </a:ext>
            </a:extLst>
          </p:cNvPr>
          <p:cNvSpPr txBox="1"/>
          <p:nvPr/>
        </p:nvSpPr>
        <p:spPr>
          <a:xfrm rot="16200000">
            <a:off x="-96863" y="3000278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Median, mg/dL (</a:t>
            </a:r>
            <a:r>
              <a:rPr kumimoji="0" lang="en-US" sz="13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IQR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A2CD6C-339F-4310-92D6-FF3F7DD29992}"/>
              </a:ext>
            </a:extLst>
          </p:cNvPr>
          <p:cNvSpPr txBox="1"/>
          <p:nvPr/>
        </p:nvSpPr>
        <p:spPr>
          <a:xfrm rot="16200000">
            <a:off x="7383837" y="3000278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 (IQR)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CD9384-A823-478B-8BF2-08D886EB1FA5}"/>
              </a:ext>
            </a:extLst>
          </p:cNvPr>
          <p:cNvSpPr txBox="1"/>
          <p:nvPr/>
        </p:nvSpPr>
        <p:spPr>
          <a:xfrm>
            <a:off x="3578653" y="4634239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OLE Week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E7D2A6E-FB54-4515-8D09-A8284979B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778" y="1510448"/>
            <a:ext cx="2725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TC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525DB5B-C19E-4B25-910C-9BFF4BCCC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343" y="1510448"/>
            <a:ext cx="3975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  <a:cs typeface="Arial" charset="0"/>
              </a:rPr>
              <a:t>LDL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2F6F65B-E368-4B72-9307-AC8A9AD3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988" y="1510448"/>
            <a:ext cx="28533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TG</a:t>
            </a:r>
            <a:endParaRPr kumimoji="0" lang="en-GB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D1A32E-6AC8-4960-93B8-76AFF979D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216" y="1510448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PGothic" pitchFamily="34" charset="-128"/>
                <a:cs typeface="Arial" charset="0"/>
              </a:rPr>
              <a:t>HDL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563287C3-3F6A-42E8-8409-085584A2F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8031" y="1510448"/>
            <a:ext cx="7614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TC:HDL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72131C-D3AC-4CE0-945C-6682429DBA1B}"/>
              </a:ext>
            </a:extLst>
          </p:cNvPr>
          <p:cNvSpPr txBox="1"/>
          <p:nvPr/>
        </p:nvSpPr>
        <p:spPr>
          <a:xfrm>
            <a:off x="8488908" y="4634239"/>
            <a:ext cx="2599989" cy="200055"/>
          </a:xfrm>
          <a:prstGeom prst="rect">
            <a:avLst/>
          </a:prstGeom>
          <a:noFill/>
        </p:spPr>
        <p:txBody>
          <a:bodyPr vert="horz" wrap="squar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OLE Week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B25548-E1CD-49D7-B945-0CA4130C921E}"/>
              </a:ext>
            </a:extLst>
          </p:cNvPr>
          <p:cNvSpPr txBox="1"/>
          <p:nvPr/>
        </p:nvSpPr>
        <p:spPr>
          <a:xfrm>
            <a:off x="1799769" y="2917234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latin typeface="Arial"/>
                <a:ea typeface="MS PGothic"/>
                <a:cs typeface="Arial"/>
              </a:rPr>
              <a:t>165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MS PGothic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A1FB43-80C0-47CE-A26C-DE488D728EAD}"/>
              </a:ext>
            </a:extLst>
          </p:cNvPr>
          <p:cNvSpPr txBox="1"/>
          <p:nvPr/>
        </p:nvSpPr>
        <p:spPr>
          <a:xfrm>
            <a:off x="1799770" y="2109486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171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DFAC37-56AF-4E7A-B6F2-7F1F5572A868}"/>
              </a:ext>
            </a:extLst>
          </p:cNvPr>
          <p:cNvSpPr txBox="1"/>
          <p:nvPr/>
        </p:nvSpPr>
        <p:spPr>
          <a:xfrm>
            <a:off x="2628855" y="2841031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175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E4A478-C061-4F35-98A9-9305F10448B1}"/>
              </a:ext>
            </a:extLst>
          </p:cNvPr>
          <p:cNvSpPr txBox="1"/>
          <p:nvPr/>
        </p:nvSpPr>
        <p:spPr>
          <a:xfrm>
            <a:off x="2628856" y="1997427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181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A4D78E-CC40-4BB1-94A7-F21757E68304}"/>
              </a:ext>
            </a:extLst>
          </p:cNvPr>
          <p:cNvSpPr txBox="1"/>
          <p:nvPr/>
        </p:nvSpPr>
        <p:spPr>
          <a:xfrm>
            <a:off x="3466527" y="3475899"/>
            <a:ext cx="33009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112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4DA0F52-C4C9-4C4E-AED6-4B56DC28D23E}"/>
              </a:ext>
            </a:extLst>
          </p:cNvPr>
          <p:cNvSpPr txBox="1"/>
          <p:nvPr/>
        </p:nvSpPr>
        <p:spPr>
          <a:xfrm>
            <a:off x="3466528" y="2632285"/>
            <a:ext cx="33009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119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63C0C7-C1DB-4697-9073-AD68FE98DDF9}"/>
              </a:ext>
            </a:extLst>
          </p:cNvPr>
          <p:cNvSpPr txBox="1"/>
          <p:nvPr/>
        </p:nvSpPr>
        <p:spPr>
          <a:xfrm>
            <a:off x="4295613" y="3462446"/>
            <a:ext cx="33009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114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DA74D2-CE74-42C5-9E97-564DC76F9C9D}"/>
              </a:ext>
            </a:extLst>
          </p:cNvPr>
          <p:cNvSpPr txBox="1"/>
          <p:nvPr/>
        </p:nvSpPr>
        <p:spPr>
          <a:xfrm>
            <a:off x="4295614" y="2596426"/>
            <a:ext cx="33009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117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8B80CB-745A-4B82-B4A2-8DBF6A66D36A}"/>
              </a:ext>
            </a:extLst>
          </p:cNvPr>
          <p:cNvSpPr txBox="1"/>
          <p:nvPr/>
        </p:nvSpPr>
        <p:spPr>
          <a:xfrm>
            <a:off x="5174853" y="3489521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8B22B2-3970-435C-984F-355A1125EF19}"/>
              </a:ext>
            </a:extLst>
          </p:cNvPr>
          <p:cNvSpPr txBox="1"/>
          <p:nvPr/>
        </p:nvSpPr>
        <p:spPr>
          <a:xfrm>
            <a:off x="5174854" y="3968489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8D0901-4676-4B5C-9559-4E56FDAB22B4}"/>
              </a:ext>
            </a:extLst>
          </p:cNvPr>
          <p:cNvSpPr txBox="1"/>
          <p:nvPr/>
        </p:nvSpPr>
        <p:spPr>
          <a:xfrm>
            <a:off x="6003939" y="3974431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03529E-3805-4436-8FEF-7B79567D2A65}"/>
              </a:ext>
            </a:extLst>
          </p:cNvPr>
          <p:cNvSpPr txBox="1"/>
          <p:nvPr/>
        </p:nvSpPr>
        <p:spPr>
          <a:xfrm>
            <a:off x="6003940" y="3502859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48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A9DDBD-856E-454C-845F-E71F78FFCD06}"/>
              </a:ext>
            </a:extLst>
          </p:cNvPr>
          <p:cNvSpPr txBox="1"/>
          <p:nvPr/>
        </p:nvSpPr>
        <p:spPr>
          <a:xfrm>
            <a:off x="6835936" y="3686820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96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748961-239B-4C67-93B7-15D00CC5CF40}"/>
              </a:ext>
            </a:extLst>
          </p:cNvPr>
          <p:cNvSpPr txBox="1"/>
          <p:nvPr/>
        </p:nvSpPr>
        <p:spPr>
          <a:xfrm>
            <a:off x="6835937" y="2538170"/>
            <a:ext cx="227627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99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F51607-74A9-4A3F-A725-477C6DEA7668}"/>
              </a:ext>
            </a:extLst>
          </p:cNvPr>
          <p:cNvSpPr txBox="1"/>
          <p:nvPr/>
        </p:nvSpPr>
        <p:spPr>
          <a:xfrm>
            <a:off x="7608116" y="3655181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F6311B-1199-4830-85AD-D7796F8DA7A0}"/>
              </a:ext>
            </a:extLst>
          </p:cNvPr>
          <p:cNvSpPr txBox="1"/>
          <p:nvPr/>
        </p:nvSpPr>
        <p:spPr>
          <a:xfrm>
            <a:off x="7608117" y="2538166"/>
            <a:ext cx="341440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101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41E919-3B74-42A6-88C1-0452063F8E21}"/>
              </a:ext>
            </a:extLst>
          </p:cNvPr>
          <p:cNvSpPr txBox="1"/>
          <p:nvPr/>
        </p:nvSpPr>
        <p:spPr>
          <a:xfrm>
            <a:off x="9216594" y="2956781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A1734B-73BF-45BD-B60C-DCD5DA891C35}"/>
              </a:ext>
            </a:extLst>
          </p:cNvPr>
          <p:cNvSpPr txBox="1"/>
          <p:nvPr/>
        </p:nvSpPr>
        <p:spPr>
          <a:xfrm>
            <a:off x="9216595" y="1889071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87DFE98-F9C6-4074-B4C6-A208570C4980}"/>
              </a:ext>
            </a:extLst>
          </p:cNvPr>
          <p:cNvSpPr txBox="1"/>
          <p:nvPr/>
        </p:nvSpPr>
        <p:spPr>
          <a:xfrm>
            <a:off x="10045681" y="2844721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509D19-455D-487A-8A9B-6909290A5F67}"/>
              </a:ext>
            </a:extLst>
          </p:cNvPr>
          <p:cNvSpPr txBox="1"/>
          <p:nvPr/>
        </p:nvSpPr>
        <p:spPr>
          <a:xfrm>
            <a:off x="10045682" y="1777014"/>
            <a:ext cx="285336" cy="246221"/>
          </a:xfrm>
          <a:prstGeom prst="rect">
            <a:avLst/>
          </a:prstGeom>
          <a:noFill/>
        </p:spPr>
        <p:txBody>
          <a:bodyPr vert="horz" wrap="none" lIns="0" tIns="0" rIns="0" bIns="0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3.6</a:t>
            </a:r>
          </a:p>
        </p:txBody>
      </p:sp>
      <p:sp>
        <p:nvSpPr>
          <p:cNvPr id="46" name="Slide Number Placeholder 1">
            <a:extLst>
              <a:ext uri="{FF2B5EF4-FFF2-40B4-BE49-F238E27FC236}">
                <a16:creationId xmlns:a16="http://schemas.microsoft.com/office/drawing/2014/main" id="{215846D9-3514-423A-99D9-1F9C5728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37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C934A1AE-729E-4C47-A07E-02E2FB7E70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603" y="1644650"/>
          <a:ext cx="5995987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rism 9" r:id="rId4" imgW="5453535" imgH="3586430" progId="Prism9.Document">
                  <p:embed/>
                </p:oleObj>
              </mc:Choice>
              <mc:Fallback>
                <p:oleObj name="Prism 9" r:id="rId4" imgW="5453535" imgH="3586430" progId="Prism9.Document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C934A1AE-729E-4C47-A07E-02E2FB7E70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3" y="1644650"/>
                        <a:ext cx="5995987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49D73E-45C2-4965-8151-24245353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Participants With Resistance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9A72609-4EC9-4DE4-A5B9-1105E940BE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VL, viral load.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6EEEA97C-8B9D-4D58-BE54-DD7BCF98A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245" y="1615845"/>
            <a:ext cx="3107966" cy="3079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DTG/ABC/3TC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B6687D39-9ADC-472D-B93E-CCBB69DB5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212" y="1615845"/>
            <a:ext cx="1420282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B/F/TAF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9B2B3F54-C2DE-44E5-83DF-C2424C96B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886" y="2746216"/>
            <a:ext cx="15840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VL: 2,660 copies/mL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RT: </a:t>
            </a: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M184V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IN: none</a:t>
            </a: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77F1ACB7-B4D7-426C-BE6C-F0D362165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245" y="2323442"/>
            <a:ext cx="1754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VL: 122,000 copies/mL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RT: none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IN: none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2968BD-7AB4-4750-8C32-D94455804935}"/>
              </a:ext>
            </a:extLst>
          </p:cNvPr>
          <p:cNvSpPr txBox="1"/>
          <p:nvPr/>
        </p:nvSpPr>
        <p:spPr>
          <a:xfrm>
            <a:off x="1202824" y="1213558"/>
            <a:ext cx="510909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en-US" sz="1600" b="1" kern="0">
                <a:solidFill>
                  <a:schemeClr val="tx1">
                    <a:lumMod val="50000"/>
                    <a:lumOff val="50000"/>
                  </a:schemeClr>
                </a:solidFill>
              </a:rPr>
              <a:t>US Black/African-American Woman Aged 46 Years</a:t>
            </a:r>
            <a:endParaRPr lang="en-US" sz="1600"/>
          </a:p>
        </p:txBody>
      </p:sp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160BEA13-7ABB-452C-805A-CAEA14217B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82088" y="1644650"/>
          <a:ext cx="5656616" cy="3945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Prism 9" r:id="rId6" imgW="5142378" imgH="3586430" progId="Prism9.Document">
                  <p:embed/>
                </p:oleObj>
              </mc:Choice>
              <mc:Fallback>
                <p:oleObj name="Prism 9" r:id="rId6" imgW="5142378" imgH="3586430" progId="Prism9.Document">
                  <p:embed/>
                  <p:pic>
                    <p:nvPicPr>
                      <p:cNvPr id="17" name="Object 4">
                        <a:extLst>
                          <a:ext uri="{FF2B5EF4-FFF2-40B4-BE49-F238E27FC236}">
                            <a16:creationId xmlns:a16="http://schemas.microsoft.com/office/drawing/2014/main" id="{160BEA13-7ABB-452C-805A-CAEA14217B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2088" y="1644650"/>
                        <a:ext cx="5656616" cy="39450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5">
            <a:extLst>
              <a:ext uri="{FF2B5EF4-FFF2-40B4-BE49-F238E27FC236}">
                <a16:creationId xmlns:a16="http://schemas.microsoft.com/office/drawing/2014/main" id="{7A5CD82D-A719-4E0E-B0B9-37C06EB0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350" y="1615845"/>
            <a:ext cx="3088810" cy="3079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DTG/ABC/3TC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907B1D4F-BD5B-484B-AF80-C2A368008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6161" y="1615845"/>
            <a:ext cx="1432560" cy="30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B/F/TAF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17EF8347-3411-400D-B454-7E5A1E9D1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8104" y="2746216"/>
            <a:ext cx="18361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VL: 279 copies/mL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RT: </a:t>
            </a: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M184V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IN: assay failure</a:t>
            </a: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E84AC972-8E68-4188-9EA4-103B0553C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350" y="2016358"/>
            <a:ext cx="20249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VL: 5,650 copies/mL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RT: none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IN: S119P</a:t>
            </a: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33FAF234-75FF-44C7-BDC7-86DEF83F1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5724" y="2746216"/>
            <a:ext cx="18361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VL: 262 copies/mL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RT: assay failure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i="0" u="none" strike="noStrike" kern="1200" cap="none" spc="0" normalizeH="0" baseline="0" noProof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IN: assay failure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F54CA1-A513-4763-B89A-B9F782F95643}"/>
              </a:ext>
            </a:extLst>
          </p:cNvPr>
          <p:cNvSpPr txBox="1"/>
          <p:nvPr/>
        </p:nvSpPr>
        <p:spPr>
          <a:xfrm>
            <a:off x="7784343" y="1213558"/>
            <a:ext cx="319510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en-US" sz="1600" b="1" kern="0">
                <a:solidFill>
                  <a:schemeClr val="tx1">
                    <a:lumMod val="50000"/>
                    <a:lumOff val="50000"/>
                  </a:schemeClr>
                </a:solidFill>
              </a:rPr>
              <a:t>GBR White Man Aged 24 Years</a:t>
            </a:r>
            <a:endParaRPr lang="en-US" sz="1600"/>
          </a:p>
        </p:txBody>
      </p:sp>
      <p:sp>
        <p:nvSpPr>
          <p:cNvPr id="24" name="Slide Number Placeholder 1">
            <a:extLst>
              <a:ext uri="{FF2B5EF4-FFF2-40B4-BE49-F238E27FC236}">
                <a16:creationId xmlns:a16="http://schemas.microsoft.com/office/drawing/2014/main" id="{DE2FBEA4-F354-467E-95F1-810FBDEC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Objective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45388-1241-4C4E-A4FE-7870CE4ECB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7AED6D-D8E1-4A8E-857B-D94938927E84}"/>
              </a:ext>
            </a:extLst>
          </p:cNvPr>
          <p:cNvSpPr txBox="1">
            <a:spLocks/>
          </p:cNvSpPr>
          <p:nvPr/>
        </p:nvSpPr>
        <p:spPr bwMode="auto">
          <a:xfrm>
            <a:off x="812801" y="1478118"/>
            <a:ext cx="10565728" cy="49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310896" marR="0" indent="-342900">
              <a:spcBef>
                <a:spcPts val="0"/>
              </a:spcBef>
              <a:spcAft>
                <a:spcPts val="0"/>
              </a:spcAft>
            </a:pPr>
            <a:r>
              <a:rPr lang="en-US" sz="2000">
                <a:latin typeface="Arial" panose="020B0604020202020204" pitchFamily="34" charset="0"/>
                <a:ea typeface="Malgun Gothic" panose="020B0503020000020004" pitchFamily="34" charset="-127"/>
              </a:rPr>
              <a:t>To evaluate 48-wk outcomes on B/F/TAF in an OLE that followed 144 wk of blinded DTG-based treatment in two Phase 3 studies of treatment-naïve PWH</a:t>
            </a:r>
            <a:endParaRPr lang="en-US" sz="1600"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5F30E6E4-CE20-4574-A76D-92CA5FDF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1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"/>
          <p:cNvSpPr>
            <a:spLocks noChangeArrowheads="1"/>
          </p:cNvSpPr>
          <p:nvPr/>
        </p:nvSpPr>
        <p:spPr bwMode="auto">
          <a:xfrm>
            <a:off x="4338945" y="2679017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1:1</a:t>
            </a:r>
            <a:endParaRPr lang="en-US" altLang="en-US" sz="1200"/>
          </a:p>
        </p:txBody>
      </p:sp>
      <p:sp>
        <p:nvSpPr>
          <p:cNvPr id="77" name="Rectangle 6"/>
          <p:cNvSpPr>
            <a:spLocks noChangeArrowheads="1"/>
          </p:cNvSpPr>
          <p:nvPr/>
        </p:nvSpPr>
        <p:spPr bwMode="auto">
          <a:xfrm>
            <a:off x="4338945" y="4770237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1:1</a:t>
            </a:r>
            <a:endParaRPr lang="en-US" altLang="en-US" sz="1200"/>
          </a:p>
        </p:txBody>
      </p:sp>
      <p:sp>
        <p:nvSpPr>
          <p:cNvPr id="105" name="Rectangle 47">
            <a:extLst>
              <a:ext uri="{FF2B5EF4-FFF2-40B4-BE49-F238E27FC236}">
                <a16:creationId xmlns:a16="http://schemas.microsoft.com/office/drawing/2014/main" id="{FCC48974-F486-4C5C-9B52-DDFFDA2F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Study Designs: Randomized, Double Blind, Active Controlled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BB7583-0B9F-472E-8551-44F4494FE4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336268"/>
            <a:ext cx="10565726" cy="369332"/>
          </a:xfrm>
        </p:spPr>
        <p:txBody>
          <a:bodyPr/>
          <a:lstStyle/>
          <a:p>
            <a:r>
              <a:rPr lang="en-US"/>
              <a:t>3TC, lamivudine; ABC, abacavir; eGFR</a:t>
            </a:r>
            <a:r>
              <a:rPr lang="en-US" baseline="-25000"/>
              <a:t>CG</a:t>
            </a:r>
            <a:r>
              <a:rPr lang="en-US"/>
              <a:t>, estimated glomerular filtration rate by Cockcroft-Gault equation; HBV, hepatitis B virus; HCV, hepatitis C virus; HLA, human leukocyte antigen.</a:t>
            </a:r>
          </a:p>
        </p:txBody>
      </p:sp>
      <p:sp>
        <p:nvSpPr>
          <p:cNvPr id="44" name="Line 126"/>
          <p:cNvSpPr>
            <a:spLocks noChangeShapeType="1"/>
          </p:cNvSpPr>
          <p:nvPr/>
        </p:nvSpPr>
        <p:spPr bwMode="auto">
          <a:xfrm>
            <a:off x="4154097" y="2900276"/>
            <a:ext cx="457200" cy="0"/>
          </a:xfrm>
          <a:prstGeom prst="line">
            <a:avLst/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818152" y="2305916"/>
            <a:ext cx="3473666" cy="11887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6350">
              <a:spcBef>
                <a:spcPts val="200"/>
              </a:spcBef>
            </a:pPr>
            <a:r>
              <a:rPr lang="en-US" sz="1400" b="1"/>
              <a:t>Study 1489</a:t>
            </a:r>
            <a:r>
              <a:rPr lang="en-US" sz="1400" b="0"/>
              <a:t> </a:t>
            </a:r>
          </a:p>
          <a:p>
            <a:pPr marL="230188" indent="-223838" eaLnBrk="1" hangingPunct="1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/>
              <a:t>HLA B*5701 negative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/>
              <a:t>Negative for chronic HBV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/>
              <a:t>eGFR</a:t>
            </a:r>
            <a:r>
              <a:rPr lang="de-DE" altLang="en-US" sz="1400" b="0" baseline="-25000"/>
              <a:t>CG</a:t>
            </a:r>
            <a:r>
              <a:rPr lang="de-DE" altLang="en-US" sz="1400" b="0"/>
              <a:t> ≥50 mL/min</a:t>
            </a:r>
          </a:p>
        </p:txBody>
      </p:sp>
      <p:sp>
        <p:nvSpPr>
          <p:cNvPr id="61" name="TextBox 11"/>
          <p:cNvSpPr txBox="1">
            <a:spLocks noChangeArrowheads="1"/>
          </p:cNvSpPr>
          <p:nvPr/>
        </p:nvSpPr>
        <p:spPr bwMode="auto">
          <a:xfrm>
            <a:off x="6174228" y="1658943"/>
            <a:ext cx="3545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itchFamily="34" charset="-128"/>
              </a:rPr>
              <a:t>48</a:t>
            </a: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4540574" y="1658943"/>
            <a:ext cx="7108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itchFamily="34" charset="-128"/>
              </a:rPr>
              <a:t>Week 0</a:t>
            </a: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4622982" y="2277768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n=314</a:t>
            </a:r>
            <a:endParaRPr lang="en-US" altLang="en-US" sz="120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4622982" y="3342707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n=315</a:t>
            </a:r>
            <a:endParaRPr lang="en-US" altLang="en-US" sz="1200"/>
          </a:p>
        </p:txBody>
      </p:sp>
      <p:sp>
        <p:nvSpPr>
          <p:cNvPr id="67" name="Line 126"/>
          <p:cNvSpPr>
            <a:spLocks noChangeShapeType="1"/>
          </p:cNvSpPr>
          <p:nvPr/>
        </p:nvSpPr>
        <p:spPr bwMode="auto">
          <a:xfrm>
            <a:off x="4154097" y="4984462"/>
            <a:ext cx="457200" cy="0"/>
          </a:xfrm>
          <a:prstGeom prst="line">
            <a:avLst/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AutoShape 6"/>
          <p:cNvSpPr>
            <a:spLocks noChangeArrowheads="1"/>
          </p:cNvSpPr>
          <p:nvPr/>
        </p:nvSpPr>
        <p:spPr bwMode="auto">
          <a:xfrm>
            <a:off x="818150" y="4390102"/>
            <a:ext cx="3473667" cy="11887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6350">
              <a:spcBef>
                <a:spcPts val="200"/>
              </a:spcBef>
            </a:pPr>
            <a:r>
              <a:rPr lang="en-US" sz="1400" b="1"/>
              <a:t>Study 1490 </a:t>
            </a:r>
            <a:r>
              <a:rPr lang="en-US" sz="1400" b="0"/>
              <a:t> 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altLang="en-US" sz="1400" b="0"/>
              <a:t>Chronic HBV or HCV infection allowed</a:t>
            </a:r>
          </a:p>
          <a:p>
            <a:pPr marL="230188" indent="-223838">
              <a:spcBef>
                <a:spcPts val="200"/>
              </a:spcBef>
              <a:buSzPct val="90000"/>
              <a:buFont typeface="Wingdings" panose="05000000000000000000" pitchFamily="2" charset="2"/>
              <a:buChar char="§"/>
            </a:pPr>
            <a:r>
              <a:rPr lang="de-DE" altLang="en-US" sz="1400" b="0"/>
              <a:t>eGFR</a:t>
            </a:r>
            <a:r>
              <a:rPr lang="de-DE" altLang="en-US" sz="1400" b="0" baseline="-25000"/>
              <a:t>CG</a:t>
            </a:r>
            <a:r>
              <a:rPr lang="de-DE" altLang="en-US" sz="1400" b="0"/>
              <a:t> </a:t>
            </a:r>
            <a:r>
              <a:rPr lang="de-DE" altLang="en-US" sz="1400"/>
              <a:t>≥30 </a:t>
            </a:r>
            <a:r>
              <a:rPr lang="de-DE" altLang="en-US" sz="1400" b="0"/>
              <a:t>mL/min</a:t>
            </a:r>
            <a:endParaRPr lang="en-US" altLang="en-US" sz="1400" b="0"/>
          </a:p>
        </p:txBody>
      </p:sp>
      <p:sp>
        <p:nvSpPr>
          <p:cNvPr id="78" name="Rectangle 6"/>
          <p:cNvSpPr>
            <a:spLocks noChangeArrowheads="1"/>
          </p:cNvSpPr>
          <p:nvPr/>
        </p:nvSpPr>
        <p:spPr bwMode="auto">
          <a:xfrm>
            <a:off x="4622982" y="4366678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n=320</a:t>
            </a:r>
            <a:endParaRPr lang="en-US" altLang="en-US" sz="1200"/>
          </a:p>
        </p:txBody>
      </p:sp>
      <p:sp>
        <p:nvSpPr>
          <p:cNvPr id="79" name="Rectangle 6"/>
          <p:cNvSpPr>
            <a:spLocks noChangeArrowheads="1"/>
          </p:cNvSpPr>
          <p:nvPr/>
        </p:nvSpPr>
        <p:spPr bwMode="auto">
          <a:xfrm>
            <a:off x="4622982" y="5433243"/>
            <a:ext cx="4296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n=325</a:t>
            </a:r>
            <a:endParaRPr lang="en-US" altLang="en-US" sz="1200"/>
          </a:p>
        </p:txBody>
      </p:sp>
      <p:sp>
        <p:nvSpPr>
          <p:cNvPr id="80" name="Isosceles Triangle 79"/>
          <p:cNvSpPr/>
          <p:nvPr/>
        </p:nvSpPr>
        <p:spPr bwMode="auto">
          <a:xfrm flipV="1">
            <a:off x="6282134" y="1548761"/>
            <a:ext cx="138772" cy="120644"/>
          </a:xfrm>
          <a:prstGeom prst="triangle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00" ker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 bwMode="auto">
          <a:xfrm>
            <a:off x="5829582" y="1294243"/>
            <a:ext cx="104387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tx1">
                    <a:lumMod val="50000"/>
                    <a:lumOff val="50000"/>
                  </a:schemeClr>
                </a:solidFill>
              </a:rPr>
              <a:t>1° Endpoint</a:t>
            </a:r>
            <a:endParaRPr lang="en-GB" sz="1200" b="1" ker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2" name="Content Placeholder 9">
            <a:extLst>
              <a:ext uri="{FF2B5EF4-FFF2-40B4-BE49-F238E27FC236}">
                <a16:creationId xmlns:a16="http://schemas.microsoft.com/office/drawing/2014/main" id="{6150FF2A-D4CC-294F-A2FE-8CB3F3EBD7D1}"/>
              </a:ext>
            </a:extLst>
          </p:cNvPr>
          <p:cNvSpPr txBox="1">
            <a:spLocks/>
          </p:cNvSpPr>
          <p:nvPr/>
        </p:nvSpPr>
        <p:spPr>
          <a:xfrm>
            <a:off x="818152" y="3619204"/>
            <a:ext cx="4042773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400" b="0"/>
              <a:t>Key inclusion criteria for both: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altLang="en-US" sz="1400" b="0" kern="0">
                <a:solidFill>
                  <a:prstClr val="black"/>
                </a:solidFill>
              </a:rPr>
              <a:t>No known resistance to FTC, </a:t>
            </a:r>
            <a:r>
              <a:rPr lang="en-US" altLang="en-US" sz="1400" b="0" kern="0" err="1">
                <a:solidFill>
                  <a:prstClr val="black"/>
                </a:solidFill>
              </a:rPr>
              <a:t>TAF</a:t>
            </a:r>
            <a:r>
              <a:rPr lang="en-US" altLang="en-US" sz="1400" b="0" kern="0">
                <a:solidFill>
                  <a:prstClr val="black"/>
                </a:solidFill>
              </a:rPr>
              <a:t>, ABC, or 3TC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de-DE" altLang="en-US" sz="1400"/>
              <a:t>HIV-1 RNA ≥500 copies/mL</a:t>
            </a:r>
            <a:endParaRPr lang="en-US" altLang="en-US" sz="1400" b="0" kern="0">
              <a:solidFill>
                <a:prstClr val="black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18152" y="1935942"/>
            <a:ext cx="2434577" cy="33855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r>
              <a:rPr lang="en-US" sz="1600" b="1"/>
              <a:t>Treatment-Naïve Adults </a:t>
            </a:r>
          </a:p>
        </p:txBody>
      </p:sp>
      <p:sp>
        <p:nvSpPr>
          <p:cNvPr id="85" name="TextBox 11"/>
          <p:cNvSpPr txBox="1">
            <a:spLocks noChangeArrowheads="1"/>
          </p:cNvSpPr>
          <p:nvPr/>
        </p:nvSpPr>
        <p:spPr bwMode="auto">
          <a:xfrm>
            <a:off x="7401879" y="1658943"/>
            <a:ext cx="3545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itchFamily="34" charset="-128"/>
              </a:rPr>
              <a:t>96</a:t>
            </a:r>
          </a:p>
        </p:txBody>
      </p:sp>
      <p:sp>
        <p:nvSpPr>
          <p:cNvPr id="86" name="Isosceles Triangle 85"/>
          <p:cNvSpPr/>
          <p:nvPr/>
        </p:nvSpPr>
        <p:spPr bwMode="auto">
          <a:xfrm flipV="1">
            <a:off x="8746515" y="1548761"/>
            <a:ext cx="138772" cy="120644"/>
          </a:xfrm>
          <a:prstGeom prst="triangle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00" kern="0">
              <a:solidFill>
                <a:prstClr val="white"/>
              </a:solidFill>
            </a:endParaRPr>
          </a:p>
        </p:txBody>
      </p:sp>
      <p:sp>
        <p:nvSpPr>
          <p:cNvPr id="87" name="TextBox 86"/>
          <p:cNvSpPr txBox="1"/>
          <p:nvPr/>
        </p:nvSpPr>
        <p:spPr bwMode="auto">
          <a:xfrm>
            <a:off x="8293963" y="1294243"/>
            <a:ext cx="104387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tx1">
                    <a:lumMod val="50000"/>
                    <a:lumOff val="50000"/>
                  </a:schemeClr>
                </a:solidFill>
              </a:rPr>
              <a:t>2° Endpoint</a:t>
            </a:r>
            <a:endParaRPr lang="en-GB" sz="1200" b="1" ker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TextBox 11">
            <a:extLst>
              <a:ext uri="{FF2B5EF4-FFF2-40B4-BE49-F238E27FC236}">
                <a16:creationId xmlns:a16="http://schemas.microsoft.com/office/drawing/2014/main" id="{4D5F2F80-10A8-46F6-8963-3782F7CB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129" y="1658943"/>
            <a:ext cx="4395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itchFamily="34" charset="-128"/>
              </a:rPr>
              <a:t>144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86F517D5-DCAC-4C18-8B3B-A382297265C2}"/>
              </a:ext>
            </a:extLst>
          </p:cNvPr>
          <p:cNvSpPr/>
          <p:nvPr/>
        </p:nvSpPr>
        <p:spPr bwMode="auto">
          <a:xfrm flipV="1">
            <a:off x="7509785" y="1548761"/>
            <a:ext cx="138772" cy="120644"/>
          </a:xfrm>
          <a:prstGeom prst="triangle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00" ker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85AB729-7AFF-4C9F-A530-DF17EC283E91}"/>
              </a:ext>
            </a:extLst>
          </p:cNvPr>
          <p:cNvSpPr txBox="1"/>
          <p:nvPr/>
        </p:nvSpPr>
        <p:spPr bwMode="auto">
          <a:xfrm>
            <a:off x="7057233" y="1294243"/>
            <a:ext cx="104387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tx1">
                    <a:lumMod val="50000"/>
                    <a:lumOff val="50000"/>
                  </a:schemeClr>
                </a:solidFill>
              </a:rPr>
              <a:t>2° Endpoint</a:t>
            </a:r>
            <a:endParaRPr lang="en-GB" sz="1200" b="1" ker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0" name="TextBox 11">
            <a:extLst>
              <a:ext uri="{FF2B5EF4-FFF2-40B4-BE49-F238E27FC236}">
                <a16:creationId xmlns:a16="http://schemas.microsoft.com/office/drawing/2014/main" id="{5A1D0B65-6A81-4943-A9AD-265BAEBEE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74515" y="1658943"/>
            <a:ext cx="4395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ＭＳ Ｐゴシック" pitchFamily="34" charset="-128"/>
              </a:rPr>
              <a:t>240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A6C0F057-9895-4B2A-B499-099BDC420374}"/>
              </a:ext>
            </a:extLst>
          </p:cNvPr>
          <p:cNvSpPr/>
          <p:nvPr/>
        </p:nvSpPr>
        <p:spPr bwMode="auto">
          <a:xfrm flipV="1">
            <a:off x="9986538" y="1538304"/>
            <a:ext cx="138772" cy="120644"/>
          </a:xfrm>
          <a:prstGeom prst="triangle">
            <a:avLst/>
          </a:prstGeom>
          <a:solidFill>
            <a:srgbClr val="A5002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00" kern="0">
              <a:solidFill>
                <a:srgbClr val="A5002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706D567-5681-4498-B1B7-53FDCB033270}"/>
              </a:ext>
            </a:extLst>
          </p:cNvPr>
          <p:cNvSpPr txBox="1"/>
          <p:nvPr/>
        </p:nvSpPr>
        <p:spPr bwMode="auto">
          <a:xfrm>
            <a:off x="9533986" y="1283786"/>
            <a:ext cx="104387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rgbClr val="A50021"/>
                </a:solidFill>
              </a:rPr>
              <a:t>2° Endpoint</a:t>
            </a:r>
            <a:endParaRPr lang="en-GB" sz="1200" b="1" kern="0">
              <a:solidFill>
                <a:srgbClr val="A50021"/>
              </a:solidFill>
            </a:endParaRPr>
          </a:p>
        </p:txBody>
      </p:sp>
      <p:sp>
        <p:nvSpPr>
          <p:cNvPr id="71" name="TextBox 11">
            <a:extLst>
              <a:ext uri="{FF2B5EF4-FFF2-40B4-BE49-F238E27FC236}">
                <a16:creationId xmlns:a16="http://schemas.microsoft.com/office/drawing/2014/main" id="{BDAE56E0-E5C8-44F6-881D-64DCADDB1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152" y="1658943"/>
            <a:ext cx="4395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A50021"/>
                </a:solidFill>
                <a:latin typeface="+mn-lt"/>
                <a:ea typeface="ＭＳ Ｐゴシック" pitchFamily="34" charset="-128"/>
              </a:rPr>
              <a:t>192</a:t>
            </a:r>
          </a:p>
        </p:txBody>
      </p:sp>
      <p:sp>
        <p:nvSpPr>
          <p:cNvPr id="88" name="Freeform 68">
            <a:extLst>
              <a:ext uri="{FF2B5EF4-FFF2-40B4-BE49-F238E27FC236}">
                <a16:creationId xmlns:a16="http://schemas.microsoft.com/office/drawing/2014/main" id="{C4EE51EF-C9A0-4039-BD4C-237FC6BD579B}"/>
              </a:ext>
            </a:extLst>
          </p:cNvPr>
          <p:cNvSpPr>
            <a:spLocks/>
          </p:cNvSpPr>
          <p:nvPr/>
        </p:nvSpPr>
        <p:spPr bwMode="auto">
          <a:xfrm>
            <a:off x="10057669" y="1896653"/>
            <a:ext cx="1237981" cy="91440"/>
          </a:xfrm>
          <a:custGeom>
            <a:avLst/>
            <a:gdLst>
              <a:gd name="T0" fmla="*/ 108422 w 2663825"/>
              <a:gd name="T1" fmla="*/ 0 h 127000"/>
              <a:gd name="T2" fmla="*/ 108422 w 2663825"/>
              <a:gd name="T3" fmla="*/ 253876 h 127000"/>
              <a:gd name="T4" fmla="*/ 0 w 2663825"/>
              <a:gd name="T5" fmla="*/ 253876 h 127000"/>
              <a:gd name="T6" fmla="*/ 0 w 2663825"/>
              <a:gd name="T7" fmla="*/ 6346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+mn-lt"/>
            </a:endParaRPr>
          </a:p>
        </p:txBody>
      </p:sp>
      <p:sp>
        <p:nvSpPr>
          <p:cNvPr id="91" name="Rectangle 10">
            <a:extLst>
              <a:ext uri="{FF2B5EF4-FFF2-40B4-BE49-F238E27FC236}">
                <a16:creationId xmlns:a16="http://schemas.microsoft.com/office/drawing/2014/main" id="{E0ADF02F-7CAF-4048-A0F5-FED3865ED860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65594" y="2099545"/>
            <a:ext cx="2329084" cy="1601464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tIns="0" bIns="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solidFill>
                  <a:schemeClr val="bg1"/>
                </a:solidFill>
                <a:ea typeface="MS Mincho" charset="-128"/>
              </a:rPr>
              <a:t>Open-label B/F/TAF</a:t>
            </a:r>
          </a:p>
        </p:txBody>
      </p:sp>
      <p:sp>
        <p:nvSpPr>
          <p:cNvPr id="103" name="Rectangle 10">
            <a:extLst>
              <a:ext uri="{FF2B5EF4-FFF2-40B4-BE49-F238E27FC236}">
                <a16:creationId xmlns:a16="http://schemas.microsoft.com/office/drawing/2014/main" id="{9E3174B3-EF70-4587-A091-51EDF84473A1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65594" y="4183730"/>
            <a:ext cx="2329084" cy="1601465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tIns="0" bIns="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solidFill>
                  <a:schemeClr val="bg1"/>
                </a:solidFill>
                <a:ea typeface="MS Mincho" charset="-128"/>
              </a:rPr>
              <a:t>Open-label B/F/TAF</a:t>
            </a:r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gray">
          <a:xfrm>
            <a:off x="5113501" y="2969722"/>
            <a:ext cx="3701434" cy="36576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9144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en-US" altLang="en-US" sz="1600" b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DTG/ABC/3TC qd</a:t>
            </a:r>
            <a:endParaRPr lang="en-US" altLang="en-US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gray">
          <a:xfrm>
            <a:off x="5113501" y="2464702"/>
            <a:ext cx="3701434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Times" panose="02020603050405020304" pitchFamily="18" charset="0"/>
              <a:buNone/>
              <a:defRPr/>
            </a:pPr>
            <a:r>
              <a:rPr lang="en-US" altLang="en-US" sz="1600" b="1">
                <a:latin typeface="Arial" panose="020B0604020202020204" pitchFamily="34" charset="0"/>
                <a:ea typeface="MS Mincho" panose="02020609040205080304" pitchFamily="49" charset="-128"/>
              </a:rPr>
              <a:t>DTG/ABC/3TC placebo qd</a:t>
            </a:r>
            <a:endParaRPr lang="en-US" altLang="en-US" sz="1600" b="1">
              <a:latin typeface="Arial" panose="020B0604020202020204" pitchFamily="34" charset="0"/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gray">
          <a:xfrm>
            <a:off x="5113501" y="3335250"/>
            <a:ext cx="3701434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B/F/TAF placebo qd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gray">
          <a:xfrm>
            <a:off x="5113501" y="5053908"/>
            <a:ext cx="3701434" cy="3657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9144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en-US" altLang="en-US" sz="1600" b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DTG + F/TAF qd</a:t>
            </a:r>
            <a:endParaRPr lang="en-US" altLang="en-US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5" name="Rectangle 60"/>
          <p:cNvSpPr>
            <a:spLocks noChangeArrowheads="1"/>
          </p:cNvSpPr>
          <p:nvPr/>
        </p:nvSpPr>
        <p:spPr bwMode="gray">
          <a:xfrm>
            <a:off x="5113501" y="4548888"/>
            <a:ext cx="3701434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Times" panose="02020603050405020304" pitchFamily="18" charset="0"/>
              <a:buNone/>
              <a:defRPr/>
            </a:pPr>
            <a:r>
              <a:rPr lang="en-US" altLang="en-US" sz="1600" b="1">
                <a:latin typeface="Arial" panose="020B0604020202020204" pitchFamily="34" charset="0"/>
                <a:ea typeface="MS Mincho" panose="02020609040205080304" pitchFamily="49" charset="-128"/>
              </a:rPr>
              <a:t>DTG + F/TAF placebo qd</a:t>
            </a:r>
            <a:endParaRPr lang="en-US" altLang="en-US" sz="1600" b="1">
              <a:latin typeface="Arial" panose="020B0604020202020204" pitchFamily="34" charset="0"/>
            </a:endParaRPr>
          </a:p>
        </p:txBody>
      </p:sp>
      <p:sp>
        <p:nvSpPr>
          <p:cNvPr id="76" name="Rectangle 60"/>
          <p:cNvSpPr>
            <a:spLocks noChangeArrowheads="1"/>
          </p:cNvSpPr>
          <p:nvPr/>
        </p:nvSpPr>
        <p:spPr bwMode="gray">
          <a:xfrm>
            <a:off x="5113501" y="5419436"/>
            <a:ext cx="3701434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lIns="91440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B/F/TAF</a:t>
            </a:r>
            <a:r>
              <a:rPr lang="en-US" altLang="en-US" sz="1600" b="1">
                <a:solidFill>
                  <a:schemeClr val="bg1"/>
                </a:solidFill>
                <a:ea typeface="MS Mincho" charset="-128"/>
              </a:rPr>
              <a:t> </a:t>
            </a:r>
            <a:r>
              <a:rPr lang="en-US" altLang="en-US" sz="1600" b="1">
                <a:latin typeface="Arial" panose="020B0604020202020204" pitchFamily="34" charset="0"/>
                <a:ea typeface="MS Mincho" panose="02020609040205080304" pitchFamily="49" charset="-128"/>
                <a:cs typeface="+mn-cs"/>
              </a:rPr>
              <a:t>placebo qd</a:t>
            </a:r>
          </a:p>
        </p:txBody>
      </p:sp>
      <p:sp>
        <p:nvSpPr>
          <p:cNvPr id="63" name="Freeform 68"/>
          <p:cNvSpPr>
            <a:spLocks/>
          </p:cNvSpPr>
          <p:nvPr/>
        </p:nvSpPr>
        <p:spPr bwMode="auto">
          <a:xfrm>
            <a:off x="5113501" y="1896653"/>
            <a:ext cx="2469755" cy="91440"/>
          </a:xfrm>
          <a:custGeom>
            <a:avLst/>
            <a:gdLst>
              <a:gd name="T0" fmla="*/ 108422 w 2663825"/>
              <a:gd name="T1" fmla="*/ 0 h 127000"/>
              <a:gd name="T2" fmla="*/ 108422 w 2663825"/>
              <a:gd name="T3" fmla="*/ 253876 h 127000"/>
              <a:gd name="T4" fmla="*/ 0 w 2663825"/>
              <a:gd name="T5" fmla="*/ 253876 h 127000"/>
              <a:gd name="T6" fmla="*/ 0 w 2663825"/>
              <a:gd name="T7" fmla="*/ 6346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+mn-lt"/>
            </a:endParaRPr>
          </a:p>
        </p:txBody>
      </p:sp>
      <p:sp>
        <p:nvSpPr>
          <p:cNvPr id="84" name="Freeform 68"/>
          <p:cNvSpPr>
            <a:spLocks/>
          </p:cNvSpPr>
          <p:nvPr/>
        </p:nvSpPr>
        <p:spPr bwMode="auto">
          <a:xfrm>
            <a:off x="5113501" y="1896653"/>
            <a:ext cx="1234877" cy="91440"/>
          </a:xfrm>
          <a:custGeom>
            <a:avLst/>
            <a:gdLst>
              <a:gd name="T0" fmla="*/ 108422 w 2663825"/>
              <a:gd name="T1" fmla="*/ 0 h 127000"/>
              <a:gd name="T2" fmla="*/ 108422 w 2663825"/>
              <a:gd name="T3" fmla="*/ 253876 h 127000"/>
              <a:gd name="T4" fmla="*/ 0 w 2663825"/>
              <a:gd name="T5" fmla="*/ 253876 h 127000"/>
              <a:gd name="T6" fmla="*/ 0 w 2663825"/>
              <a:gd name="T7" fmla="*/ 6346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+mn-lt"/>
            </a:endParaRPr>
          </a:p>
        </p:txBody>
      </p:sp>
      <p:sp>
        <p:nvSpPr>
          <p:cNvPr id="47" name="Freeform 68">
            <a:extLst>
              <a:ext uri="{FF2B5EF4-FFF2-40B4-BE49-F238E27FC236}">
                <a16:creationId xmlns:a16="http://schemas.microsoft.com/office/drawing/2014/main" id="{F0118E6B-39C3-434F-BC05-69E71AC82C77}"/>
              </a:ext>
            </a:extLst>
          </p:cNvPr>
          <p:cNvSpPr>
            <a:spLocks/>
          </p:cNvSpPr>
          <p:nvPr/>
        </p:nvSpPr>
        <p:spPr bwMode="auto">
          <a:xfrm>
            <a:off x="7584357" y="1896653"/>
            <a:ext cx="1234877" cy="91440"/>
          </a:xfrm>
          <a:custGeom>
            <a:avLst/>
            <a:gdLst>
              <a:gd name="T0" fmla="*/ 108422 w 2663825"/>
              <a:gd name="T1" fmla="*/ 0 h 127000"/>
              <a:gd name="T2" fmla="*/ 108422 w 2663825"/>
              <a:gd name="T3" fmla="*/ 253876 h 127000"/>
              <a:gd name="T4" fmla="*/ 0 w 2663825"/>
              <a:gd name="T5" fmla="*/ 253876 h 127000"/>
              <a:gd name="T6" fmla="*/ 0 w 2663825"/>
              <a:gd name="T7" fmla="*/ 6346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+mn-lt"/>
            </a:endParaRPr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gray">
          <a:xfrm>
            <a:off x="5113501" y="2099544"/>
            <a:ext cx="3701433" cy="365760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solidFill>
                  <a:schemeClr val="bg1"/>
                </a:solidFill>
                <a:ea typeface="MS Mincho" charset="-128"/>
              </a:rPr>
              <a:t>B/F/TAF qd</a:t>
            </a:r>
            <a:endParaRPr lang="en-US" altLang="en-US" sz="1600" b="1" baseline="30000">
              <a:solidFill>
                <a:schemeClr val="bg1"/>
              </a:solidFill>
              <a:ea typeface="MS Mincho" charset="-128"/>
            </a:endParaRPr>
          </a:p>
        </p:txBody>
      </p:sp>
      <p:sp>
        <p:nvSpPr>
          <p:cNvPr id="73" name="Rectangle 10"/>
          <p:cNvSpPr>
            <a:spLocks noChangeArrowheads="1"/>
          </p:cNvSpPr>
          <p:nvPr/>
        </p:nvSpPr>
        <p:spPr bwMode="gray">
          <a:xfrm>
            <a:off x="5113501" y="4183730"/>
            <a:ext cx="3701433" cy="365760"/>
          </a:xfrm>
          <a:prstGeom prst="rect">
            <a:avLst/>
          </a:prstGeom>
          <a:solidFill>
            <a:srgbClr val="00C0A0"/>
          </a:solidFill>
          <a:ln>
            <a:noFill/>
          </a:ln>
          <a:effectLst/>
        </p:spPr>
        <p:txBody>
          <a:bodyPr lIns="91440" anchor="ctr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Times" charset="0"/>
              <a:buNone/>
            </a:pPr>
            <a:r>
              <a:rPr lang="en-US" altLang="en-US" sz="1600" b="1">
                <a:solidFill>
                  <a:schemeClr val="bg1"/>
                </a:solidFill>
                <a:ea typeface="MS Mincho" charset="-128"/>
              </a:rPr>
              <a:t>B/F/TAF qd</a:t>
            </a:r>
            <a:endParaRPr lang="en-US" altLang="en-US" sz="1600" b="1" baseline="30000">
              <a:solidFill>
                <a:schemeClr val="bg1"/>
              </a:solidFill>
              <a:ea typeface="MS Mincho" charset="-128"/>
            </a:endParaRPr>
          </a:p>
        </p:txBody>
      </p:sp>
      <p:sp>
        <p:nvSpPr>
          <p:cNvPr id="92" name="Freeform 68">
            <a:extLst>
              <a:ext uri="{FF2B5EF4-FFF2-40B4-BE49-F238E27FC236}">
                <a16:creationId xmlns:a16="http://schemas.microsoft.com/office/drawing/2014/main" id="{3118A4C5-3854-4730-9AB6-489117F75D92}"/>
              </a:ext>
            </a:extLst>
          </p:cNvPr>
          <p:cNvSpPr>
            <a:spLocks/>
          </p:cNvSpPr>
          <p:nvPr/>
        </p:nvSpPr>
        <p:spPr bwMode="auto">
          <a:xfrm>
            <a:off x="8819689" y="1910191"/>
            <a:ext cx="1237981" cy="77551"/>
          </a:xfrm>
          <a:custGeom>
            <a:avLst/>
            <a:gdLst>
              <a:gd name="T0" fmla="*/ 108422 w 2663825"/>
              <a:gd name="T1" fmla="*/ 0 h 127000"/>
              <a:gd name="T2" fmla="*/ 108422 w 2663825"/>
              <a:gd name="T3" fmla="*/ 253876 h 127000"/>
              <a:gd name="T4" fmla="*/ 0 w 2663825"/>
              <a:gd name="T5" fmla="*/ 253876 h 127000"/>
              <a:gd name="T6" fmla="*/ 0 w 2663825"/>
              <a:gd name="T7" fmla="*/ 6346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200">
              <a:latin typeface="+mn-lt"/>
            </a:endParaRPr>
          </a:p>
        </p:txBody>
      </p:sp>
      <p:sp>
        <p:nvSpPr>
          <p:cNvPr id="89" name="Slide Number Placeholder 1">
            <a:extLst>
              <a:ext uri="{FF2B5EF4-FFF2-40B4-BE49-F238E27FC236}">
                <a16:creationId xmlns:a16="http://schemas.microsoft.com/office/drawing/2014/main" id="{2E497ACC-1D57-49B8-ADA3-9BA9AEEF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60FF95-A8FA-4C09-80A3-19C920CF7CAD}"/>
              </a:ext>
            </a:extLst>
          </p:cNvPr>
          <p:cNvSpPr/>
          <p:nvPr/>
        </p:nvSpPr>
        <p:spPr bwMode="auto">
          <a:xfrm>
            <a:off x="4611850" y="2462434"/>
            <a:ext cx="501650" cy="872583"/>
          </a:xfrm>
          <a:custGeom>
            <a:avLst/>
            <a:gdLst>
              <a:gd name="connsiteX0" fmla="*/ 0 w 664630"/>
              <a:gd name="connsiteY0" fmla="*/ 0 h 872583"/>
              <a:gd name="connsiteX1" fmla="*/ 664630 w 664630"/>
              <a:gd name="connsiteY1" fmla="*/ 0 h 872583"/>
              <a:gd name="connsiteX2" fmla="*/ 664630 w 664630"/>
              <a:gd name="connsiteY2" fmla="*/ 872583 h 872583"/>
              <a:gd name="connsiteX3" fmla="*/ 0 w 664630"/>
              <a:gd name="connsiteY3" fmla="*/ 872583 h 872583"/>
              <a:gd name="connsiteX4" fmla="*/ 0 w 664630"/>
              <a:gd name="connsiteY4" fmla="*/ 0 h 872583"/>
              <a:gd name="connsiteX0" fmla="*/ 0 w 665000"/>
              <a:gd name="connsiteY0" fmla="*/ 0 h 872583"/>
              <a:gd name="connsiteX1" fmla="*/ 664630 w 665000"/>
              <a:gd name="connsiteY1" fmla="*/ 0 h 872583"/>
              <a:gd name="connsiteX2" fmla="*/ 665000 w 665000"/>
              <a:gd name="connsiteY2" fmla="*/ 423641 h 872583"/>
              <a:gd name="connsiteX3" fmla="*/ 664630 w 665000"/>
              <a:gd name="connsiteY3" fmla="*/ 872583 h 872583"/>
              <a:gd name="connsiteX4" fmla="*/ 0 w 665000"/>
              <a:gd name="connsiteY4" fmla="*/ 872583 h 872583"/>
              <a:gd name="connsiteX5" fmla="*/ 0 w 665000"/>
              <a:gd name="connsiteY5" fmla="*/ 0 h 872583"/>
              <a:gd name="connsiteX0" fmla="*/ 665000 w 756440"/>
              <a:gd name="connsiteY0" fmla="*/ 423641 h 872583"/>
              <a:gd name="connsiteX1" fmla="*/ 664630 w 756440"/>
              <a:gd name="connsiteY1" fmla="*/ 872583 h 872583"/>
              <a:gd name="connsiteX2" fmla="*/ 0 w 756440"/>
              <a:gd name="connsiteY2" fmla="*/ 872583 h 872583"/>
              <a:gd name="connsiteX3" fmla="*/ 0 w 756440"/>
              <a:gd name="connsiteY3" fmla="*/ 0 h 872583"/>
              <a:gd name="connsiteX4" fmla="*/ 664630 w 756440"/>
              <a:gd name="connsiteY4" fmla="*/ 0 h 872583"/>
              <a:gd name="connsiteX5" fmla="*/ 756440 w 756440"/>
              <a:gd name="connsiteY5" fmla="*/ 515081 h 872583"/>
              <a:gd name="connsiteX0" fmla="*/ 665000 w 665000"/>
              <a:gd name="connsiteY0" fmla="*/ 423641 h 872583"/>
              <a:gd name="connsiteX1" fmla="*/ 664630 w 665000"/>
              <a:gd name="connsiteY1" fmla="*/ 872583 h 872583"/>
              <a:gd name="connsiteX2" fmla="*/ 0 w 665000"/>
              <a:gd name="connsiteY2" fmla="*/ 872583 h 872583"/>
              <a:gd name="connsiteX3" fmla="*/ 0 w 665000"/>
              <a:gd name="connsiteY3" fmla="*/ 0 h 872583"/>
              <a:gd name="connsiteX4" fmla="*/ 664630 w 665000"/>
              <a:gd name="connsiteY4" fmla="*/ 0 h 872583"/>
              <a:gd name="connsiteX0" fmla="*/ 664630 w 664630"/>
              <a:gd name="connsiteY0" fmla="*/ 872583 h 872583"/>
              <a:gd name="connsiteX1" fmla="*/ 0 w 664630"/>
              <a:gd name="connsiteY1" fmla="*/ 872583 h 872583"/>
              <a:gd name="connsiteX2" fmla="*/ 0 w 664630"/>
              <a:gd name="connsiteY2" fmla="*/ 0 h 872583"/>
              <a:gd name="connsiteX3" fmla="*/ 664630 w 664630"/>
              <a:gd name="connsiteY3" fmla="*/ 0 h 87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630" h="872583">
                <a:moveTo>
                  <a:pt x="664630" y="872583"/>
                </a:moveTo>
                <a:lnTo>
                  <a:pt x="0" y="872583"/>
                </a:lnTo>
                <a:lnTo>
                  <a:pt x="0" y="0"/>
                </a:lnTo>
                <a:lnTo>
                  <a:pt x="664630" y="0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302E493-1C2F-48CA-A176-23D51C4B9307}"/>
              </a:ext>
            </a:extLst>
          </p:cNvPr>
          <p:cNvGrpSpPr/>
          <p:nvPr/>
        </p:nvGrpSpPr>
        <p:grpSpPr>
          <a:xfrm rot="10800000">
            <a:off x="8814934" y="2462433"/>
            <a:ext cx="150659" cy="872583"/>
            <a:chOff x="6348655" y="2462434"/>
            <a:chExt cx="182636" cy="872583"/>
          </a:xfrm>
        </p:grpSpPr>
        <p:sp>
          <p:nvSpPr>
            <p:cNvPr id="95" name="Line 126">
              <a:extLst>
                <a:ext uri="{FF2B5EF4-FFF2-40B4-BE49-F238E27FC236}">
                  <a16:creationId xmlns:a16="http://schemas.microsoft.com/office/drawing/2014/main" id="{F4C07907-4897-491A-AE3F-0F64A3FC7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8655" y="2900276"/>
              <a:ext cx="91440" cy="0"/>
            </a:xfrm>
            <a:prstGeom prst="line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Rectangle 3">
              <a:extLst>
                <a:ext uri="{FF2B5EF4-FFF2-40B4-BE49-F238E27FC236}">
                  <a16:creationId xmlns:a16="http://schemas.microsoft.com/office/drawing/2014/main" id="{00C66A6A-7BE4-431F-AA5B-BD3FBC80B271}"/>
                </a:ext>
              </a:extLst>
            </p:cNvPr>
            <p:cNvSpPr/>
            <p:nvPr/>
          </p:nvSpPr>
          <p:spPr bwMode="auto">
            <a:xfrm>
              <a:off x="6439851" y="2462434"/>
              <a:ext cx="91440" cy="872583"/>
            </a:xfrm>
            <a:custGeom>
              <a:avLst/>
              <a:gdLst>
                <a:gd name="connsiteX0" fmla="*/ 0 w 664630"/>
                <a:gd name="connsiteY0" fmla="*/ 0 h 872583"/>
                <a:gd name="connsiteX1" fmla="*/ 664630 w 664630"/>
                <a:gd name="connsiteY1" fmla="*/ 0 h 872583"/>
                <a:gd name="connsiteX2" fmla="*/ 664630 w 664630"/>
                <a:gd name="connsiteY2" fmla="*/ 872583 h 872583"/>
                <a:gd name="connsiteX3" fmla="*/ 0 w 664630"/>
                <a:gd name="connsiteY3" fmla="*/ 872583 h 872583"/>
                <a:gd name="connsiteX4" fmla="*/ 0 w 664630"/>
                <a:gd name="connsiteY4" fmla="*/ 0 h 872583"/>
                <a:gd name="connsiteX0" fmla="*/ 0 w 665000"/>
                <a:gd name="connsiteY0" fmla="*/ 0 h 872583"/>
                <a:gd name="connsiteX1" fmla="*/ 664630 w 665000"/>
                <a:gd name="connsiteY1" fmla="*/ 0 h 872583"/>
                <a:gd name="connsiteX2" fmla="*/ 665000 w 665000"/>
                <a:gd name="connsiteY2" fmla="*/ 423641 h 872583"/>
                <a:gd name="connsiteX3" fmla="*/ 664630 w 665000"/>
                <a:gd name="connsiteY3" fmla="*/ 872583 h 872583"/>
                <a:gd name="connsiteX4" fmla="*/ 0 w 665000"/>
                <a:gd name="connsiteY4" fmla="*/ 872583 h 872583"/>
                <a:gd name="connsiteX5" fmla="*/ 0 w 665000"/>
                <a:gd name="connsiteY5" fmla="*/ 0 h 872583"/>
                <a:gd name="connsiteX0" fmla="*/ 665000 w 756440"/>
                <a:gd name="connsiteY0" fmla="*/ 423641 h 872583"/>
                <a:gd name="connsiteX1" fmla="*/ 664630 w 756440"/>
                <a:gd name="connsiteY1" fmla="*/ 872583 h 872583"/>
                <a:gd name="connsiteX2" fmla="*/ 0 w 756440"/>
                <a:gd name="connsiteY2" fmla="*/ 872583 h 872583"/>
                <a:gd name="connsiteX3" fmla="*/ 0 w 756440"/>
                <a:gd name="connsiteY3" fmla="*/ 0 h 872583"/>
                <a:gd name="connsiteX4" fmla="*/ 664630 w 756440"/>
                <a:gd name="connsiteY4" fmla="*/ 0 h 872583"/>
                <a:gd name="connsiteX5" fmla="*/ 756440 w 756440"/>
                <a:gd name="connsiteY5" fmla="*/ 515081 h 872583"/>
                <a:gd name="connsiteX0" fmla="*/ 665000 w 665000"/>
                <a:gd name="connsiteY0" fmla="*/ 423641 h 872583"/>
                <a:gd name="connsiteX1" fmla="*/ 664630 w 665000"/>
                <a:gd name="connsiteY1" fmla="*/ 872583 h 872583"/>
                <a:gd name="connsiteX2" fmla="*/ 0 w 665000"/>
                <a:gd name="connsiteY2" fmla="*/ 872583 h 872583"/>
                <a:gd name="connsiteX3" fmla="*/ 0 w 665000"/>
                <a:gd name="connsiteY3" fmla="*/ 0 h 872583"/>
                <a:gd name="connsiteX4" fmla="*/ 664630 w 665000"/>
                <a:gd name="connsiteY4" fmla="*/ 0 h 872583"/>
                <a:gd name="connsiteX0" fmla="*/ 664630 w 664630"/>
                <a:gd name="connsiteY0" fmla="*/ 872583 h 872583"/>
                <a:gd name="connsiteX1" fmla="*/ 0 w 664630"/>
                <a:gd name="connsiteY1" fmla="*/ 872583 h 872583"/>
                <a:gd name="connsiteX2" fmla="*/ 0 w 664630"/>
                <a:gd name="connsiteY2" fmla="*/ 0 h 872583"/>
                <a:gd name="connsiteX3" fmla="*/ 664630 w 664630"/>
                <a:gd name="connsiteY3" fmla="*/ 0 h 872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630" h="872583">
                  <a:moveTo>
                    <a:pt x="664630" y="872583"/>
                  </a:moveTo>
                  <a:lnTo>
                    <a:pt x="0" y="872583"/>
                  </a:lnTo>
                  <a:lnTo>
                    <a:pt x="0" y="0"/>
                  </a:lnTo>
                  <a:lnTo>
                    <a:pt x="664630" y="0"/>
                  </a:lnTo>
                </a:path>
              </a:pathLst>
            </a:cu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5" name="Rectangle 3">
            <a:extLst>
              <a:ext uri="{FF2B5EF4-FFF2-40B4-BE49-F238E27FC236}">
                <a16:creationId xmlns:a16="http://schemas.microsoft.com/office/drawing/2014/main" id="{7223E1B2-910D-484C-B7B7-CC943EDEE92C}"/>
              </a:ext>
            </a:extLst>
          </p:cNvPr>
          <p:cNvSpPr/>
          <p:nvPr/>
        </p:nvSpPr>
        <p:spPr bwMode="auto">
          <a:xfrm>
            <a:off x="4611850" y="4541094"/>
            <a:ext cx="501650" cy="872583"/>
          </a:xfrm>
          <a:custGeom>
            <a:avLst/>
            <a:gdLst>
              <a:gd name="connsiteX0" fmla="*/ 0 w 664630"/>
              <a:gd name="connsiteY0" fmla="*/ 0 h 872583"/>
              <a:gd name="connsiteX1" fmla="*/ 664630 w 664630"/>
              <a:gd name="connsiteY1" fmla="*/ 0 h 872583"/>
              <a:gd name="connsiteX2" fmla="*/ 664630 w 664630"/>
              <a:gd name="connsiteY2" fmla="*/ 872583 h 872583"/>
              <a:gd name="connsiteX3" fmla="*/ 0 w 664630"/>
              <a:gd name="connsiteY3" fmla="*/ 872583 h 872583"/>
              <a:gd name="connsiteX4" fmla="*/ 0 w 664630"/>
              <a:gd name="connsiteY4" fmla="*/ 0 h 872583"/>
              <a:gd name="connsiteX0" fmla="*/ 0 w 665000"/>
              <a:gd name="connsiteY0" fmla="*/ 0 h 872583"/>
              <a:gd name="connsiteX1" fmla="*/ 664630 w 665000"/>
              <a:gd name="connsiteY1" fmla="*/ 0 h 872583"/>
              <a:gd name="connsiteX2" fmla="*/ 665000 w 665000"/>
              <a:gd name="connsiteY2" fmla="*/ 423641 h 872583"/>
              <a:gd name="connsiteX3" fmla="*/ 664630 w 665000"/>
              <a:gd name="connsiteY3" fmla="*/ 872583 h 872583"/>
              <a:gd name="connsiteX4" fmla="*/ 0 w 665000"/>
              <a:gd name="connsiteY4" fmla="*/ 872583 h 872583"/>
              <a:gd name="connsiteX5" fmla="*/ 0 w 665000"/>
              <a:gd name="connsiteY5" fmla="*/ 0 h 872583"/>
              <a:gd name="connsiteX0" fmla="*/ 665000 w 756440"/>
              <a:gd name="connsiteY0" fmla="*/ 423641 h 872583"/>
              <a:gd name="connsiteX1" fmla="*/ 664630 w 756440"/>
              <a:gd name="connsiteY1" fmla="*/ 872583 h 872583"/>
              <a:gd name="connsiteX2" fmla="*/ 0 w 756440"/>
              <a:gd name="connsiteY2" fmla="*/ 872583 h 872583"/>
              <a:gd name="connsiteX3" fmla="*/ 0 w 756440"/>
              <a:gd name="connsiteY3" fmla="*/ 0 h 872583"/>
              <a:gd name="connsiteX4" fmla="*/ 664630 w 756440"/>
              <a:gd name="connsiteY4" fmla="*/ 0 h 872583"/>
              <a:gd name="connsiteX5" fmla="*/ 756440 w 756440"/>
              <a:gd name="connsiteY5" fmla="*/ 515081 h 872583"/>
              <a:gd name="connsiteX0" fmla="*/ 665000 w 665000"/>
              <a:gd name="connsiteY0" fmla="*/ 423641 h 872583"/>
              <a:gd name="connsiteX1" fmla="*/ 664630 w 665000"/>
              <a:gd name="connsiteY1" fmla="*/ 872583 h 872583"/>
              <a:gd name="connsiteX2" fmla="*/ 0 w 665000"/>
              <a:gd name="connsiteY2" fmla="*/ 872583 h 872583"/>
              <a:gd name="connsiteX3" fmla="*/ 0 w 665000"/>
              <a:gd name="connsiteY3" fmla="*/ 0 h 872583"/>
              <a:gd name="connsiteX4" fmla="*/ 664630 w 665000"/>
              <a:gd name="connsiteY4" fmla="*/ 0 h 872583"/>
              <a:gd name="connsiteX0" fmla="*/ 664630 w 664630"/>
              <a:gd name="connsiteY0" fmla="*/ 872583 h 872583"/>
              <a:gd name="connsiteX1" fmla="*/ 0 w 664630"/>
              <a:gd name="connsiteY1" fmla="*/ 872583 h 872583"/>
              <a:gd name="connsiteX2" fmla="*/ 0 w 664630"/>
              <a:gd name="connsiteY2" fmla="*/ 0 h 872583"/>
              <a:gd name="connsiteX3" fmla="*/ 664630 w 664630"/>
              <a:gd name="connsiteY3" fmla="*/ 0 h 87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630" h="872583">
                <a:moveTo>
                  <a:pt x="664630" y="872583"/>
                </a:moveTo>
                <a:lnTo>
                  <a:pt x="0" y="872583"/>
                </a:lnTo>
                <a:lnTo>
                  <a:pt x="0" y="0"/>
                </a:lnTo>
                <a:lnTo>
                  <a:pt x="664630" y="0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F742A6B9-CF9B-43A5-A0AA-601D46D5D71B}"/>
              </a:ext>
            </a:extLst>
          </p:cNvPr>
          <p:cNvGrpSpPr/>
          <p:nvPr/>
        </p:nvGrpSpPr>
        <p:grpSpPr>
          <a:xfrm rot="10800000">
            <a:off x="8814934" y="4541093"/>
            <a:ext cx="150659" cy="872583"/>
            <a:chOff x="6348655" y="2462434"/>
            <a:chExt cx="182636" cy="872583"/>
          </a:xfrm>
        </p:grpSpPr>
        <p:sp>
          <p:nvSpPr>
            <p:cNvPr id="117" name="Line 126">
              <a:extLst>
                <a:ext uri="{FF2B5EF4-FFF2-40B4-BE49-F238E27FC236}">
                  <a16:creationId xmlns:a16="http://schemas.microsoft.com/office/drawing/2014/main" id="{784F9227-ECAC-4590-A620-39295F206F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8655" y="2900276"/>
              <a:ext cx="91440" cy="0"/>
            </a:xfrm>
            <a:prstGeom prst="line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Rectangle 3">
              <a:extLst>
                <a:ext uri="{FF2B5EF4-FFF2-40B4-BE49-F238E27FC236}">
                  <a16:creationId xmlns:a16="http://schemas.microsoft.com/office/drawing/2014/main" id="{91EB0C05-7210-45AB-8ADB-B05092F49BD7}"/>
                </a:ext>
              </a:extLst>
            </p:cNvPr>
            <p:cNvSpPr/>
            <p:nvPr/>
          </p:nvSpPr>
          <p:spPr bwMode="auto">
            <a:xfrm>
              <a:off x="6439851" y="2462434"/>
              <a:ext cx="91440" cy="872583"/>
            </a:xfrm>
            <a:custGeom>
              <a:avLst/>
              <a:gdLst>
                <a:gd name="connsiteX0" fmla="*/ 0 w 664630"/>
                <a:gd name="connsiteY0" fmla="*/ 0 h 872583"/>
                <a:gd name="connsiteX1" fmla="*/ 664630 w 664630"/>
                <a:gd name="connsiteY1" fmla="*/ 0 h 872583"/>
                <a:gd name="connsiteX2" fmla="*/ 664630 w 664630"/>
                <a:gd name="connsiteY2" fmla="*/ 872583 h 872583"/>
                <a:gd name="connsiteX3" fmla="*/ 0 w 664630"/>
                <a:gd name="connsiteY3" fmla="*/ 872583 h 872583"/>
                <a:gd name="connsiteX4" fmla="*/ 0 w 664630"/>
                <a:gd name="connsiteY4" fmla="*/ 0 h 872583"/>
                <a:gd name="connsiteX0" fmla="*/ 0 w 665000"/>
                <a:gd name="connsiteY0" fmla="*/ 0 h 872583"/>
                <a:gd name="connsiteX1" fmla="*/ 664630 w 665000"/>
                <a:gd name="connsiteY1" fmla="*/ 0 h 872583"/>
                <a:gd name="connsiteX2" fmla="*/ 665000 w 665000"/>
                <a:gd name="connsiteY2" fmla="*/ 423641 h 872583"/>
                <a:gd name="connsiteX3" fmla="*/ 664630 w 665000"/>
                <a:gd name="connsiteY3" fmla="*/ 872583 h 872583"/>
                <a:gd name="connsiteX4" fmla="*/ 0 w 665000"/>
                <a:gd name="connsiteY4" fmla="*/ 872583 h 872583"/>
                <a:gd name="connsiteX5" fmla="*/ 0 w 665000"/>
                <a:gd name="connsiteY5" fmla="*/ 0 h 872583"/>
                <a:gd name="connsiteX0" fmla="*/ 665000 w 756440"/>
                <a:gd name="connsiteY0" fmla="*/ 423641 h 872583"/>
                <a:gd name="connsiteX1" fmla="*/ 664630 w 756440"/>
                <a:gd name="connsiteY1" fmla="*/ 872583 h 872583"/>
                <a:gd name="connsiteX2" fmla="*/ 0 w 756440"/>
                <a:gd name="connsiteY2" fmla="*/ 872583 h 872583"/>
                <a:gd name="connsiteX3" fmla="*/ 0 w 756440"/>
                <a:gd name="connsiteY3" fmla="*/ 0 h 872583"/>
                <a:gd name="connsiteX4" fmla="*/ 664630 w 756440"/>
                <a:gd name="connsiteY4" fmla="*/ 0 h 872583"/>
                <a:gd name="connsiteX5" fmla="*/ 756440 w 756440"/>
                <a:gd name="connsiteY5" fmla="*/ 515081 h 872583"/>
                <a:gd name="connsiteX0" fmla="*/ 665000 w 665000"/>
                <a:gd name="connsiteY0" fmla="*/ 423641 h 872583"/>
                <a:gd name="connsiteX1" fmla="*/ 664630 w 665000"/>
                <a:gd name="connsiteY1" fmla="*/ 872583 h 872583"/>
                <a:gd name="connsiteX2" fmla="*/ 0 w 665000"/>
                <a:gd name="connsiteY2" fmla="*/ 872583 h 872583"/>
                <a:gd name="connsiteX3" fmla="*/ 0 w 665000"/>
                <a:gd name="connsiteY3" fmla="*/ 0 h 872583"/>
                <a:gd name="connsiteX4" fmla="*/ 664630 w 665000"/>
                <a:gd name="connsiteY4" fmla="*/ 0 h 872583"/>
                <a:gd name="connsiteX0" fmla="*/ 664630 w 664630"/>
                <a:gd name="connsiteY0" fmla="*/ 872583 h 872583"/>
                <a:gd name="connsiteX1" fmla="*/ 0 w 664630"/>
                <a:gd name="connsiteY1" fmla="*/ 872583 h 872583"/>
                <a:gd name="connsiteX2" fmla="*/ 0 w 664630"/>
                <a:gd name="connsiteY2" fmla="*/ 0 h 872583"/>
                <a:gd name="connsiteX3" fmla="*/ 664630 w 664630"/>
                <a:gd name="connsiteY3" fmla="*/ 0 h 872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630" h="872583">
                  <a:moveTo>
                    <a:pt x="664630" y="872583"/>
                  </a:moveTo>
                  <a:lnTo>
                    <a:pt x="0" y="872583"/>
                  </a:lnTo>
                  <a:lnTo>
                    <a:pt x="0" y="0"/>
                  </a:lnTo>
                  <a:lnTo>
                    <a:pt x="664630" y="0"/>
                  </a:lnTo>
                </a:path>
              </a:pathLst>
            </a:cu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26757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CA4ABF04-9264-4085-9385-9D9C6DDF03E4}"/>
              </a:ext>
            </a:extLst>
          </p:cNvPr>
          <p:cNvSpPr/>
          <p:nvPr/>
        </p:nvSpPr>
        <p:spPr bwMode="auto">
          <a:xfrm>
            <a:off x="740319" y="1498461"/>
            <a:ext cx="4418338" cy="485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anchor="t">
            <a:noAutofit/>
          </a:bodyPr>
          <a:lstStyle/>
          <a:p>
            <a:pPr algn="ctr" eaLnBrk="0" hangingPunct="0">
              <a:defRPr/>
            </a:pPr>
            <a:endParaRPr lang="en-US" sz="1400" b="1" kern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6D5F01A-704C-4DD4-9E06-701B084EC2F9}"/>
              </a:ext>
            </a:extLst>
          </p:cNvPr>
          <p:cNvSpPr/>
          <p:nvPr/>
        </p:nvSpPr>
        <p:spPr bwMode="auto">
          <a:xfrm>
            <a:off x="7033344" y="1498461"/>
            <a:ext cx="4418338" cy="485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anchor="t">
            <a:noAutofit/>
          </a:bodyPr>
          <a:lstStyle/>
          <a:p>
            <a:pPr algn="ctr" eaLnBrk="0" hangingPunct="0">
              <a:defRPr/>
            </a:pPr>
            <a:endParaRPr lang="en-US" sz="1400" b="1" kern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F30D66-F090-46FB-A1BE-CA7DBDBC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Participant Disposition From Baseline to Week 192</a:t>
            </a:r>
            <a:endParaRPr lang="en-GB" sz="2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708D9-2F12-4153-8A07-6500AB96E0BF}"/>
              </a:ext>
            </a:extLst>
          </p:cNvPr>
          <p:cNvSpPr/>
          <p:nvPr/>
        </p:nvSpPr>
        <p:spPr bwMode="auto">
          <a:xfrm>
            <a:off x="740319" y="1368921"/>
            <a:ext cx="4418340" cy="240066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bg1"/>
                </a:solidFill>
              </a:rPr>
              <a:t>Study 1489 randomized: N=631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9E3398-570E-483E-9113-29A4CD906BD5}"/>
              </a:ext>
            </a:extLst>
          </p:cNvPr>
          <p:cNvSpPr/>
          <p:nvPr/>
        </p:nvSpPr>
        <p:spPr bwMode="auto">
          <a:xfrm>
            <a:off x="740319" y="1944979"/>
            <a:ext cx="2121408" cy="240066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B/F/</a:t>
            </a:r>
            <a:r>
              <a:rPr lang="en-US" sz="1200" b="1" kern="0" err="1">
                <a:solidFill>
                  <a:prstClr val="white"/>
                </a:solidFill>
              </a:rPr>
              <a:t>TAF</a:t>
            </a:r>
            <a:r>
              <a:rPr lang="en-US" sz="1200" b="1" kern="0">
                <a:solidFill>
                  <a:prstClr val="white"/>
                </a:solidFill>
              </a:rPr>
              <a:t>: n=316*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B88782-55B8-4256-B936-4DFBE47033B4}"/>
              </a:ext>
            </a:extLst>
          </p:cNvPr>
          <p:cNvSpPr/>
          <p:nvPr/>
        </p:nvSpPr>
        <p:spPr bwMode="auto">
          <a:xfrm>
            <a:off x="3040296" y="1944979"/>
            <a:ext cx="2121408" cy="240066"/>
          </a:xfrm>
          <a:prstGeom prst="rect">
            <a:avLst/>
          </a:prstGeom>
          <a:solidFill>
            <a:schemeClr val="tx1"/>
          </a:solid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 err="1">
                <a:solidFill>
                  <a:prstClr val="white"/>
                </a:solidFill>
              </a:rPr>
              <a:t>DTG</a:t>
            </a:r>
            <a:r>
              <a:rPr lang="en-US" sz="1200" b="1" kern="0">
                <a:solidFill>
                  <a:prstClr val="white"/>
                </a:solidFill>
              </a:rPr>
              <a:t>/ABC/3TC: n=315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62E068-1552-4DB5-88F9-3558D40F6ED2}"/>
              </a:ext>
            </a:extLst>
          </p:cNvPr>
          <p:cNvSpPr/>
          <p:nvPr/>
        </p:nvSpPr>
        <p:spPr bwMode="auto">
          <a:xfrm>
            <a:off x="740319" y="3009776"/>
            <a:ext cx="2121408" cy="240066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lIns="91440" tIns="27432" rIns="91440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bg1"/>
                </a:solidFill>
              </a:rPr>
              <a:t>n=259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075A10-8EEE-4202-9A3C-46307B01E71E}"/>
              </a:ext>
            </a:extLst>
          </p:cNvPr>
          <p:cNvSpPr/>
          <p:nvPr/>
        </p:nvSpPr>
        <p:spPr bwMode="auto">
          <a:xfrm>
            <a:off x="1888784" y="4176300"/>
            <a:ext cx="2121408" cy="240066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accent1">
                <a:lumMod val="50000"/>
              </a:schemeClr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n=254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3D3C9FD-EF20-4966-8018-4DCD603E3A71}"/>
              </a:ext>
            </a:extLst>
          </p:cNvPr>
          <p:cNvSpPr/>
          <p:nvPr/>
        </p:nvSpPr>
        <p:spPr bwMode="auto">
          <a:xfrm>
            <a:off x="3040297" y="3009776"/>
            <a:ext cx="2118360" cy="240066"/>
          </a:xfrm>
          <a:prstGeom prst="rect">
            <a:avLst/>
          </a:prstGeom>
          <a:solidFill>
            <a:schemeClr val="tx1"/>
          </a:solid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lIns="91440" tIns="27432" rIns="91440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bg1"/>
                </a:solidFill>
              </a:rPr>
              <a:t>n=260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E91D765-B448-4AB2-B21C-FC7E2D513F90}"/>
              </a:ext>
            </a:extLst>
          </p:cNvPr>
          <p:cNvSpPr/>
          <p:nvPr/>
        </p:nvSpPr>
        <p:spPr bwMode="auto">
          <a:xfrm>
            <a:off x="740319" y="3440688"/>
            <a:ext cx="2121408" cy="424732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Continued B/F/TAF </a:t>
            </a:r>
          </a:p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n=252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F6E5DB0-A454-4EA4-8B49-B0A9A1D9ADAA}"/>
              </a:ext>
            </a:extLst>
          </p:cNvPr>
          <p:cNvSpPr/>
          <p:nvPr/>
        </p:nvSpPr>
        <p:spPr bwMode="auto">
          <a:xfrm>
            <a:off x="1888784" y="5999826"/>
            <a:ext cx="2121408" cy="240066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accent1">
                <a:lumMod val="50000"/>
              </a:schemeClr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n=240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D235BE0-A27D-47F6-B1BA-096778DA5082}"/>
              </a:ext>
            </a:extLst>
          </p:cNvPr>
          <p:cNvSpPr/>
          <p:nvPr/>
        </p:nvSpPr>
        <p:spPr bwMode="auto">
          <a:xfrm>
            <a:off x="1801023" y="2337791"/>
            <a:ext cx="2299976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t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D/C prior to Week 144, n (%)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7990CE8-E739-495E-83CD-8AB5135978B3}"/>
              </a:ext>
            </a:extLst>
          </p:cNvPr>
          <p:cNvSpPr/>
          <p:nvPr/>
        </p:nvSpPr>
        <p:spPr bwMode="auto">
          <a:xfrm>
            <a:off x="5421630" y="1944979"/>
            <a:ext cx="1348740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Treated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57F1D60-F3F6-4A67-BF3E-64ED0C88C650}"/>
              </a:ext>
            </a:extLst>
          </p:cNvPr>
          <p:cNvSpPr/>
          <p:nvPr/>
        </p:nvSpPr>
        <p:spPr bwMode="auto">
          <a:xfrm>
            <a:off x="2057316" y="2578864"/>
            <a:ext cx="804411" cy="240066"/>
          </a:xfrm>
          <a:prstGeom prst="rect">
            <a:avLst/>
          </a:prstGeom>
          <a:solidFill>
            <a:srgbClr val="C1EFE6"/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55 (17)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7D6BC2-2FF6-4234-A285-541A477D7069}"/>
              </a:ext>
            </a:extLst>
          </p:cNvPr>
          <p:cNvSpPr/>
          <p:nvPr/>
        </p:nvSpPr>
        <p:spPr bwMode="auto">
          <a:xfrm>
            <a:off x="3040296" y="2578864"/>
            <a:ext cx="804411" cy="240066"/>
          </a:xfrm>
          <a:prstGeom prst="rect">
            <a:avLst/>
          </a:prstGeom>
          <a:solidFill>
            <a:srgbClr val="595959"/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bg1"/>
                </a:solidFill>
              </a:rPr>
              <a:t>55 (17)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D2A38C-3B1A-4126-8367-77B7876CD947}"/>
              </a:ext>
            </a:extLst>
          </p:cNvPr>
          <p:cNvSpPr/>
          <p:nvPr/>
        </p:nvSpPr>
        <p:spPr bwMode="auto">
          <a:xfrm>
            <a:off x="5171915" y="3009776"/>
            <a:ext cx="1848170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Completed Week 144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AF8AE9-E2C6-4A97-BA09-54D9F4C5C11B}"/>
              </a:ext>
            </a:extLst>
          </p:cNvPr>
          <p:cNvSpPr/>
          <p:nvPr/>
        </p:nvSpPr>
        <p:spPr bwMode="auto">
          <a:xfrm>
            <a:off x="5421630" y="3533021"/>
            <a:ext cx="1348740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Entered OLE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7313F3D-B85C-4FC2-8512-C9FCAE534938}"/>
              </a:ext>
            </a:extLst>
          </p:cNvPr>
          <p:cNvSpPr/>
          <p:nvPr/>
        </p:nvSpPr>
        <p:spPr bwMode="auto">
          <a:xfrm>
            <a:off x="3040297" y="3440688"/>
            <a:ext cx="2118360" cy="42473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accent1">
                <a:lumMod val="50000"/>
              </a:schemeClr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Delayed switch to B/F/TAF</a:t>
            </a:r>
          </a:p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n=254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D59D5CB-769B-48F4-A007-6825C68A37D1}"/>
              </a:ext>
            </a:extLst>
          </p:cNvPr>
          <p:cNvSpPr/>
          <p:nvPr/>
        </p:nvSpPr>
        <p:spPr bwMode="auto">
          <a:xfrm>
            <a:off x="5421630" y="4176300"/>
            <a:ext cx="1348740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Treated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7E926E4-E2E1-4B89-876A-F55AC5C4AD4C}"/>
              </a:ext>
            </a:extLst>
          </p:cNvPr>
          <p:cNvSpPr/>
          <p:nvPr/>
        </p:nvSpPr>
        <p:spPr bwMode="auto">
          <a:xfrm>
            <a:off x="5095757" y="5999826"/>
            <a:ext cx="2000486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Completed Week 192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A490862-E287-4C53-95CB-F453BB5C6509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 bwMode="auto">
          <a:xfrm rot="5400000">
            <a:off x="2207260" y="1202750"/>
            <a:ext cx="335992" cy="1148466"/>
          </a:xfrm>
          <a:prstGeom prst="bentConnector3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3C72D96E-900B-4E8E-8D47-BB8A5AF38444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 bwMode="auto">
          <a:xfrm rot="16200000" flipH="1">
            <a:off x="3357248" y="1201227"/>
            <a:ext cx="335992" cy="115151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7209DB-68C0-441C-8BE6-9237F48CA987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 bwMode="auto">
          <a:xfrm>
            <a:off x="1801023" y="2185045"/>
            <a:ext cx="0" cy="8247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B7D1781-C94F-4F69-95D4-67AFD8E14370}"/>
              </a:ext>
            </a:extLst>
          </p:cNvPr>
          <p:cNvCxnSpPr>
            <a:cxnSpLocks/>
            <a:stCxn id="86" idx="2"/>
            <a:endCxn id="42" idx="0"/>
          </p:cNvCxnSpPr>
          <p:nvPr/>
        </p:nvCxnSpPr>
        <p:spPr bwMode="auto">
          <a:xfrm>
            <a:off x="4099477" y="3249842"/>
            <a:ext cx="0" cy="190846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D53E615-76E8-4894-BB29-AB168053D50C}"/>
              </a:ext>
            </a:extLst>
          </p:cNvPr>
          <p:cNvCxnSpPr>
            <a:cxnSpLocks/>
            <a:stCxn id="15" idx="2"/>
            <a:endCxn id="88" idx="0"/>
          </p:cNvCxnSpPr>
          <p:nvPr/>
        </p:nvCxnSpPr>
        <p:spPr bwMode="auto">
          <a:xfrm>
            <a:off x="1801023" y="3249842"/>
            <a:ext cx="0" cy="190846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A84C2C0-6E84-4AD9-BE14-9C036A91237D}"/>
              </a:ext>
            </a:extLst>
          </p:cNvPr>
          <p:cNvCxnSpPr>
            <a:cxnSpLocks/>
          </p:cNvCxnSpPr>
          <p:nvPr/>
        </p:nvCxnSpPr>
        <p:spPr bwMode="auto">
          <a:xfrm flipH="1">
            <a:off x="1801024" y="2698897"/>
            <a:ext cx="25629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4E738D2-24C2-4FE9-94A8-78AA8CD89606}"/>
              </a:ext>
            </a:extLst>
          </p:cNvPr>
          <p:cNvCxnSpPr>
            <a:cxnSpLocks/>
          </p:cNvCxnSpPr>
          <p:nvPr/>
        </p:nvCxnSpPr>
        <p:spPr bwMode="auto">
          <a:xfrm flipH="1">
            <a:off x="3844707" y="2698897"/>
            <a:ext cx="25629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5F480EF-A1B1-4A7D-A23D-AF62013B675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7962" y="4644036"/>
            <a:ext cx="140323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55F027-3AD0-45D5-A62C-4B1613A54B37}"/>
              </a:ext>
            </a:extLst>
          </p:cNvPr>
          <p:cNvCxnSpPr>
            <a:cxnSpLocks/>
            <a:stCxn id="16" idx="2"/>
            <a:endCxn id="101" idx="0"/>
          </p:cNvCxnSpPr>
          <p:nvPr/>
        </p:nvCxnSpPr>
        <p:spPr bwMode="auto">
          <a:xfrm>
            <a:off x="2949488" y="4416366"/>
            <a:ext cx="0" cy="1583460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F79342F4-13DC-4271-8034-87BB565E1AEE}"/>
              </a:ext>
            </a:extLst>
          </p:cNvPr>
          <p:cNvSpPr/>
          <p:nvPr/>
        </p:nvSpPr>
        <p:spPr bwMode="auto">
          <a:xfrm>
            <a:off x="7033344" y="1368921"/>
            <a:ext cx="4418340" cy="240066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schemeClr val="bg1"/>
                </a:solidFill>
              </a:rPr>
              <a:t>Study 1490 randomized: N=657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1442787-9EDA-4F88-8288-E1C49BA3D1BE}"/>
              </a:ext>
            </a:extLst>
          </p:cNvPr>
          <p:cNvSpPr/>
          <p:nvPr/>
        </p:nvSpPr>
        <p:spPr bwMode="auto">
          <a:xfrm>
            <a:off x="7033344" y="1944979"/>
            <a:ext cx="2121408" cy="240066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B/F/</a:t>
            </a:r>
            <a:r>
              <a:rPr lang="en-US" sz="1200" b="1" kern="0" err="1">
                <a:solidFill>
                  <a:prstClr val="white"/>
                </a:solidFill>
              </a:rPr>
              <a:t>TAF</a:t>
            </a:r>
            <a:r>
              <a:rPr lang="en-US" sz="1200" b="1" kern="0">
                <a:solidFill>
                  <a:prstClr val="white"/>
                </a:solidFill>
              </a:rPr>
              <a:t>: n=320</a:t>
            </a:r>
            <a:r>
              <a:rPr lang="en-US" sz="1200" b="1" kern="0" baseline="30000">
                <a:solidFill>
                  <a:prstClr val="white"/>
                </a:solidFill>
              </a:rPr>
              <a:t>†</a:t>
            </a:r>
            <a:endParaRPr lang="en-US" sz="1200" b="1" kern="0">
              <a:solidFill>
                <a:prstClr val="white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5395B2C-7730-4788-9152-776DB900FDA6}"/>
              </a:ext>
            </a:extLst>
          </p:cNvPr>
          <p:cNvSpPr/>
          <p:nvPr/>
        </p:nvSpPr>
        <p:spPr bwMode="auto">
          <a:xfrm>
            <a:off x="9333321" y="1944979"/>
            <a:ext cx="2121408" cy="2400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 err="1">
                <a:solidFill>
                  <a:prstClr val="white"/>
                </a:solidFill>
              </a:rPr>
              <a:t>DTG</a:t>
            </a:r>
            <a:r>
              <a:rPr lang="en-US" sz="1200" b="1" kern="0">
                <a:solidFill>
                  <a:prstClr val="white"/>
                </a:solidFill>
              </a:rPr>
              <a:t> + F/</a:t>
            </a:r>
            <a:r>
              <a:rPr lang="en-US" sz="1200" b="1" kern="0" err="1">
                <a:solidFill>
                  <a:prstClr val="white"/>
                </a:solidFill>
              </a:rPr>
              <a:t>TAF</a:t>
            </a:r>
            <a:r>
              <a:rPr lang="en-US" sz="1200" b="1" kern="0">
                <a:solidFill>
                  <a:prstClr val="white"/>
                </a:solidFill>
              </a:rPr>
              <a:t>: n=325</a:t>
            </a:r>
            <a:r>
              <a:rPr lang="en-US" sz="1200" b="1" kern="0" baseline="30000">
                <a:solidFill>
                  <a:prstClr val="white"/>
                </a:solidFill>
              </a:rPr>
              <a:t>‡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B784688-E9B0-4360-A0A4-A37E77139271}"/>
              </a:ext>
            </a:extLst>
          </p:cNvPr>
          <p:cNvSpPr/>
          <p:nvPr/>
        </p:nvSpPr>
        <p:spPr bwMode="auto">
          <a:xfrm>
            <a:off x="7033344" y="3009776"/>
            <a:ext cx="2121408" cy="240066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n=260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D80A469-84A2-404F-8FE5-74D5FB27C4E7}"/>
              </a:ext>
            </a:extLst>
          </p:cNvPr>
          <p:cNvSpPr/>
          <p:nvPr/>
        </p:nvSpPr>
        <p:spPr bwMode="auto">
          <a:xfrm>
            <a:off x="8181809" y="4176300"/>
            <a:ext cx="2121408" cy="240066"/>
          </a:xfrm>
          <a:prstGeom prst="rect">
            <a:avLst/>
          </a:prstGeom>
          <a:pattFill prst="ltDnDiag">
            <a:fgClr>
              <a:srgbClr val="B8E2D8"/>
            </a:fgClr>
            <a:bgClr>
              <a:schemeClr val="accent1"/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n=265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413BCB8-60E8-48A9-9BBE-353DF9BA05DD}"/>
              </a:ext>
            </a:extLst>
          </p:cNvPr>
          <p:cNvSpPr/>
          <p:nvPr/>
        </p:nvSpPr>
        <p:spPr bwMode="auto">
          <a:xfrm>
            <a:off x="9333322" y="3009776"/>
            <a:ext cx="2118360" cy="24006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n=274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EF227FD-0A27-47B9-BD64-4D05E07585B6}"/>
              </a:ext>
            </a:extLst>
          </p:cNvPr>
          <p:cNvSpPr/>
          <p:nvPr/>
        </p:nvSpPr>
        <p:spPr bwMode="auto">
          <a:xfrm>
            <a:off x="7033344" y="3440688"/>
            <a:ext cx="2121408" cy="424732"/>
          </a:xfrm>
          <a:prstGeom prst="rect">
            <a:avLst/>
          </a:prstGeom>
          <a:solidFill>
            <a:srgbClr val="00C0A0"/>
          </a:solidFill>
          <a:ln w="12700" cap="flat" cmpd="sng" algn="ctr">
            <a:noFill/>
            <a:prstDash val="solid"/>
          </a:ln>
          <a:effectLst/>
        </p:spPr>
        <p:txBody>
          <a:bodyPr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Continued B/F/TAF </a:t>
            </a:r>
          </a:p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n=254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3330B479-00B8-4F60-B794-1B8B7517CF84}"/>
              </a:ext>
            </a:extLst>
          </p:cNvPr>
          <p:cNvSpPr/>
          <p:nvPr/>
        </p:nvSpPr>
        <p:spPr bwMode="auto">
          <a:xfrm>
            <a:off x="8181809" y="5999826"/>
            <a:ext cx="2121408" cy="240066"/>
          </a:xfrm>
          <a:prstGeom prst="rect">
            <a:avLst/>
          </a:prstGeom>
          <a:pattFill prst="ltDnDiag">
            <a:fgClr>
              <a:srgbClr val="B8E2D8"/>
            </a:fgClr>
            <a:bgClr>
              <a:schemeClr val="accent1"/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n=254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F43CD75-A7CC-41B2-AE19-18BC8DB58642}"/>
              </a:ext>
            </a:extLst>
          </p:cNvPr>
          <p:cNvSpPr/>
          <p:nvPr/>
        </p:nvSpPr>
        <p:spPr bwMode="auto">
          <a:xfrm>
            <a:off x="8094048" y="2337791"/>
            <a:ext cx="2299976" cy="24006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D/C prior to Week 144, n (%)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8AB02F5-1E0D-4405-BC33-22A33FACE00C}"/>
              </a:ext>
            </a:extLst>
          </p:cNvPr>
          <p:cNvSpPr/>
          <p:nvPr/>
        </p:nvSpPr>
        <p:spPr bwMode="auto">
          <a:xfrm>
            <a:off x="8350341" y="2578864"/>
            <a:ext cx="804411" cy="240066"/>
          </a:xfrm>
          <a:prstGeom prst="rect">
            <a:avLst/>
          </a:prstGeom>
          <a:solidFill>
            <a:srgbClr val="C1EFE6"/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60 (19)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5CD28BA-724F-4657-B63F-5E36166356CD}"/>
              </a:ext>
            </a:extLst>
          </p:cNvPr>
          <p:cNvSpPr/>
          <p:nvPr/>
        </p:nvSpPr>
        <p:spPr bwMode="auto">
          <a:xfrm>
            <a:off x="9333321" y="2578864"/>
            <a:ext cx="804411" cy="24006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/>
              <a:t>51 (16)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B6254B-B28F-4C31-9742-2EA01DA2160B}"/>
              </a:ext>
            </a:extLst>
          </p:cNvPr>
          <p:cNvSpPr/>
          <p:nvPr/>
        </p:nvSpPr>
        <p:spPr bwMode="auto">
          <a:xfrm>
            <a:off x="9333322" y="3440688"/>
            <a:ext cx="2118360" cy="424732"/>
          </a:xfrm>
          <a:prstGeom prst="rect">
            <a:avLst/>
          </a:prstGeom>
          <a:pattFill prst="ltDnDiag">
            <a:fgClr>
              <a:srgbClr val="B8E2D8"/>
            </a:fgClr>
            <a:bgClr>
              <a:schemeClr val="accent1"/>
            </a:bgClr>
          </a:pattFill>
          <a:ln w="31750" cap="flat" cmpd="sng" algn="ctr">
            <a:solidFill>
              <a:srgbClr val="A50021"/>
            </a:solidFill>
            <a:prstDash val="solid"/>
            <a:miter lim="800000"/>
          </a:ln>
          <a:effectLst/>
        </p:spPr>
        <p:txBody>
          <a:bodyPr wrap="square" tIns="27432" bIns="27432" anchor="ctr">
            <a:spAutoFit/>
          </a:bodyPr>
          <a:lstStyle/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Delayed switch to B/F/TAF</a:t>
            </a:r>
          </a:p>
          <a:p>
            <a:pPr algn="ctr" eaLnBrk="0" hangingPunct="0">
              <a:defRPr/>
            </a:pPr>
            <a:r>
              <a:rPr lang="en-US" sz="1200" b="1" kern="0">
                <a:solidFill>
                  <a:prstClr val="white"/>
                </a:solidFill>
              </a:rPr>
              <a:t>n=265</a:t>
            </a:r>
          </a:p>
        </p:txBody>
      </p: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C7ADE7A8-0DE1-4B48-B374-287CAF511CE9}"/>
              </a:ext>
            </a:extLst>
          </p:cNvPr>
          <p:cNvCxnSpPr>
            <a:cxnSpLocks/>
            <a:stCxn id="89" idx="2"/>
            <a:endCxn id="90" idx="0"/>
          </p:cNvCxnSpPr>
          <p:nvPr/>
        </p:nvCxnSpPr>
        <p:spPr bwMode="auto">
          <a:xfrm rot="5400000">
            <a:off x="8500285" y="1202750"/>
            <a:ext cx="335992" cy="1148466"/>
          </a:xfrm>
          <a:prstGeom prst="bentConnector3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0C9E6C90-758A-4459-ABC0-2CCB33A792D2}"/>
              </a:ext>
            </a:extLst>
          </p:cNvPr>
          <p:cNvCxnSpPr>
            <a:cxnSpLocks/>
            <a:stCxn id="89" idx="2"/>
            <a:endCxn id="92" idx="0"/>
          </p:cNvCxnSpPr>
          <p:nvPr/>
        </p:nvCxnSpPr>
        <p:spPr bwMode="auto">
          <a:xfrm rot="16200000" flipH="1">
            <a:off x="9650273" y="1201227"/>
            <a:ext cx="335992" cy="115151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3278262-ADC1-4BE4-9B58-4079A9A54C31}"/>
              </a:ext>
            </a:extLst>
          </p:cNvPr>
          <p:cNvCxnSpPr>
            <a:cxnSpLocks/>
            <a:stCxn id="90" idx="2"/>
            <a:endCxn id="94" idx="0"/>
          </p:cNvCxnSpPr>
          <p:nvPr/>
        </p:nvCxnSpPr>
        <p:spPr bwMode="auto">
          <a:xfrm>
            <a:off x="8094048" y="2185045"/>
            <a:ext cx="0" cy="8247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0525B40C-0BBB-4C80-9482-565E4977D55D}"/>
              </a:ext>
            </a:extLst>
          </p:cNvPr>
          <p:cNvCxnSpPr>
            <a:cxnSpLocks/>
            <a:stCxn id="96" idx="2"/>
            <a:endCxn id="109" idx="0"/>
          </p:cNvCxnSpPr>
          <p:nvPr/>
        </p:nvCxnSpPr>
        <p:spPr bwMode="auto">
          <a:xfrm>
            <a:off x="10392502" y="3249842"/>
            <a:ext cx="0" cy="190846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087CE557-4B87-4F9B-9D72-EA4EB858B4E0}"/>
              </a:ext>
            </a:extLst>
          </p:cNvPr>
          <p:cNvCxnSpPr>
            <a:cxnSpLocks/>
            <a:stCxn id="94" idx="2"/>
            <a:endCxn id="97" idx="0"/>
          </p:cNvCxnSpPr>
          <p:nvPr/>
        </p:nvCxnSpPr>
        <p:spPr bwMode="auto">
          <a:xfrm>
            <a:off x="8094048" y="3249842"/>
            <a:ext cx="0" cy="190846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CF6CD08A-8CB3-4C47-9FD0-0661B204687B}"/>
              </a:ext>
            </a:extLst>
          </p:cNvPr>
          <p:cNvCxnSpPr>
            <a:cxnSpLocks/>
            <a:stCxn id="109" idx="2"/>
            <a:endCxn id="95" idx="0"/>
          </p:cNvCxnSpPr>
          <p:nvPr/>
        </p:nvCxnSpPr>
        <p:spPr bwMode="auto">
          <a:xfrm rot="5400000">
            <a:off x="9662068" y="3445866"/>
            <a:ext cx="310880" cy="1149989"/>
          </a:xfrm>
          <a:prstGeom prst="bentConnector3">
            <a:avLst>
              <a:gd name="adj1" fmla="val 50000"/>
            </a:avLst>
          </a:prstGeom>
          <a:noFill/>
          <a:ln w="31750" cap="flat" cmpd="sng" algn="ctr">
            <a:solidFill>
              <a:srgbClr val="A5002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EE43A4EE-D5C5-4F29-97C8-B0BFCFC953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094049" y="2698897"/>
            <a:ext cx="25629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890FC3D-FEEC-4AC6-88D6-D18734818826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37732" y="2698897"/>
            <a:ext cx="25629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734ABA2-AEF3-47F7-A0D6-76C9E9EE64EE}"/>
              </a:ext>
            </a:extLst>
          </p:cNvPr>
          <p:cNvCxnSpPr>
            <a:cxnSpLocks/>
          </p:cNvCxnSpPr>
          <p:nvPr/>
        </p:nvCxnSpPr>
        <p:spPr bwMode="auto">
          <a:xfrm flipH="1">
            <a:off x="7840806" y="4644036"/>
            <a:ext cx="1401707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FCCBEF9-87FB-42BF-BB98-30F28AF080A0}"/>
              </a:ext>
            </a:extLst>
          </p:cNvPr>
          <p:cNvCxnSpPr>
            <a:cxnSpLocks/>
            <a:stCxn id="95" idx="2"/>
            <a:endCxn id="99" idx="0"/>
          </p:cNvCxnSpPr>
          <p:nvPr/>
        </p:nvCxnSpPr>
        <p:spPr bwMode="auto">
          <a:xfrm>
            <a:off x="9242513" y="4416366"/>
            <a:ext cx="0" cy="1583460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aphicFrame>
        <p:nvGraphicFramePr>
          <p:cNvPr id="122" name="Group 16">
            <a:extLst>
              <a:ext uri="{FF2B5EF4-FFF2-40B4-BE49-F238E27FC236}">
                <a16:creationId xmlns:a16="http://schemas.microsoft.com/office/drawing/2014/main" id="{398585B9-2A1F-4B58-8940-F6E0772EB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977318"/>
              </p:ext>
            </p:extLst>
          </p:nvPr>
        </p:nvGraphicFramePr>
        <p:xfrm>
          <a:off x="4125277" y="4539437"/>
          <a:ext cx="3941446" cy="13168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027015">
                  <a:extLst>
                    <a:ext uri="{9D8B030D-6E8A-4147-A177-3AD203B41FA5}">
                      <a16:colId xmlns:a16="http://schemas.microsoft.com/office/drawing/2014/main" val="3522314622"/>
                    </a:ext>
                  </a:extLst>
                </a:gridCol>
                <a:gridCol w="1881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n=14 (6%)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D/C prior to Week 192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n=11 (4%)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Participant decision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34159"/>
                  </a:ext>
                </a:extLst>
              </a:tr>
              <a:tr h="182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Lost to follow-up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183140"/>
                  </a:ext>
                </a:extLst>
              </a:tr>
              <a:tr h="182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Death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006234"/>
                  </a:ext>
                </a:extLst>
              </a:tr>
              <a:tr h="182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Protocol violation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45439"/>
                  </a:ext>
                </a:extLst>
              </a:tr>
              <a:tr h="182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Investigator’s discretion</a:t>
                      </a: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18295" marB="1829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EF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03940"/>
                  </a:ext>
                </a:extLst>
              </a:tr>
            </a:tbl>
          </a:graphicData>
        </a:graphic>
      </p:graphicFrame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D7186C81-E8BA-4308-8464-E0055CDCA00B}"/>
              </a:ext>
            </a:extLst>
          </p:cNvPr>
          <p:cNvCxnSpPr>
            <a:cxnSpLocks/>
            <a:stCxn id="42" idx="2"/>
            <a:endCxn id="16" idx="0"/>
          </p:cNvCxnSpPr>
          <p:nvPr/>
        </p:nvCxnSpPr>
        <p:spPr bwMode="auto">
          <a:xfrm rot="5400000">
            <a:off x="3369043" y="3445866"/>
            <a:ext cx="310880" cy="1149989"/>
          </a:xfrm>
          <a:prstGeom prst="bentConnector3">
            <a:avLst>
              <a:gd name="adj1" fmla="val 50000"/>
            </a:avLst>
          </a:prstGeom>
          <a:noFill/>
          <a:ln w="31750" cap="flat" cmpd="sng" algn="ctr">
            <a:solidFill>
              <a:srgbClr val="A5002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0" name="Text Placeholder 1">
            <a:extLst>
              <a:ext uri="{FF2B5EF4-FFF2-40B4-BE49-F238E27FC236}">
                <a16:creationId xmlns:a16="http://schemas.microsoft.com/office/drawing/2014/main" id="{BFCFF311-F4E5-4294-A96C-D93F99E69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7"/>
            <a:ext cx="10565726" cy="184666"/>
          </a:xfrm>
        </p:spPr>
        <p:txBody>
          <a:bodyPr/>
          <a:lstStyle/>
          <a:p>
            <a:r>
              <a:rPr lang="en-US"/>
              <a:t>*2 participants randomized and not treated; </a:t>
            </a:r>
            <a:r>
              <a:rPr lang="en-US" baseline="30000"/>
              <a:t>†</a:t>
            </a:r>
            <a:r>
              <a:rPr lang="en-US"/>
              <a:t>7 randomized and not treated; </a:t>
            </a:r>
            <a:r>
              <a:rPr lang="en-US" baseline="30000"/>
              <a:t>‡</a:t>
            </a:r>
            <a:r>
              <a:rPr lang="en-US"/>
              <a:t>5 randomized and not treated. D/C, discontinuation.</a:t>
            </a:r>
          </a:p>
        </p:txBody>
      </p:sp>
      <p:sp>
        <p:nvSpPr>
          <p:cNvPr id="67" name="Slide Number Placeholder 1">
            <a:extLst>
              <a:ext uri="{FF2B5EF4-FFF2-40B4-BE49-F238E27FC236}">
                <a16:creationId xmlns:a16="http://schemas.microsoft.com/office/drawing/2014/main" id="{30A5BCC1-594D-48D3-BF95-25DD5F5B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1A70325-0447-44C5-89EA-5F8BFD8749DE}"/>
              </a:ext>
            </a:extLst>
          </p:cNvPr>
          <p:cNvCxnSpPr>
            <a:cxnSpLocks/>
            <a:stCxn id="14" idx="2"/>
            <a:endCxn id="86" idx="0"/>
          </p:cNvCxnSpPr>
          <p:nvPr/>
        </p:nvCxnSpPr>
        <p:spPr bwMode="auto">
          <a:xfrm flipH="1">
            <a:off x="4099477" y="2185045"/>
            <a:ext cx="1523" cy="824731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E8F35AF-70C1-472D-A4DF-27A969189C57}"/>
              </a:ext>
            </a:extLst>
          </p:cNvPr>
          <p:cNvCxnSpPr>
            <a:cxnSpLocks/>
            <a:stCxn id="92" idx="2"/>
            <a:endCxn id="96" idx="0"/>
          </p:cNvCxnSpPr>
          <p:nvPr/>
        </p:nvCxnSpPr>
        <p:spPr bwMode="auto">
          <a:xfrm flipH="1">
            <a:off x="10392502" y="2185045"/>
            <a:ext cx="1523" cy="824731"/>
          </a:xfrm>
          <a:prstGeom prst="line">
            <a:avLst/>
          </a:prstGeom>
          <a:noFill/>
          <a:ln w="3175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5339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altLang="en-US"/>
              <a:t>Characteristics at B/F/</a:t>
            </a:r>
            <a:r>
              <a:rPr lang="en-US" altLang="en-US" err="1"/>
              <a:t>TAF</a:t>
            </a:r>
            <a:r>
              <a:rPr lang="en-US" altLang="en-US"/>
              <a:t> Start*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fr-FR"/>
              <a:t>*</a:t>
            </a:r>
            <a:r>
              <a:rPr lang="en-US"/>
              <a:t>All participants completed 144 </a:t>
            </a:r>
            <a:r>
              <a:rPr lang="en-US" err="1"/>
              <a:t>wk</a:t>
            </a:r>
            <a:r>
              <a:rPr lang="en-US"/>
              <a:t> on blinded </a:t>
            </a:r>
            <a:r>
              <a:rPr lang="en-US" err="1"/>
              <a:t>DTG</a:t>
            </a:r>
            <a:r>
              <a:rPr lang="en-US"/>
              <a:t>/ABC/3TC or </a:t>
            </a:r>
            <a:r>
              <a:rPr lang="en-US" err="1"/>
              <a:t>DTG</a:t>
            </a:r>
            <a:r>
              <a:rPr lang="en-US"/>
              <a:t> + F/</a:t>
            </a:r>
            <a:r>
              <a:rPr lang="en-US" err="1"/>
              <a:t>TAF</a:t>
            </a:r>
            <a:r>
              <a:rPr lang="en-US"/>
              <a:t> before entering OLE. </a:t>
            </a:r>
            <a:r>
              <a:rPr lang="fr-FR"/>
              <a:t>CD4, cluster of differentiation-4; </a:t>
            </a:r>
            <a:r>
              <a:rPr lang="fr-FR" err="1"/>
              <a:t>IQR</a:t>
            </a:r>
            <a:r>
              <a:rPr lang="fr-FR"/>
              <a:t>, interquartile range.</a:t>
            </a:r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731524"/>
              </p:ext>
            </p:extLst>
          </p:nvPr>
        </p:nvGraphicFramePr>
        <p:xfrm>
          <a:off x="1781175" y="1452238"/>
          <a:ext cx="8629650" cy="430967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2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632129593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150006186"/>
                    </a:ext>
                  </a:extLst>
                </a:gridCol>
              </a:tblGrid>
              <a:tr h="24394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Study 1489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Study 1490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8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DTG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/ABC/3TC</a:t>
                      </a:r>
                      <a:r>
                        <a:rPr lang="en-US" sz="1600" b="1" kern="0">
                          <a:solidFill>
                            <a:schemeClr val="bg1"/>
                          </a:solidFill>
                          <a:cs typeface="Arial"/>
                        </a:rPr>
                        <a:t>→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B/F/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TAF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ea typeface="MS PGothic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n=254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chemeClr val="accent1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DTG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 + F/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TAF</a:t>
                      </a:r>
                      <a:r>
                        <a:rPr lang="en-US" sz="1600" b="1" kern="0" err="1">
                          <a:solidFill>
                            <a:schemeClr val="bg1"/>
                          </a:solidFill>
                          <a:cs typeface="Arial"/>
                        </a:rPr>
                        <a:t>→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B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/F/</a:t>
                      </a:r>
                      <a:r>
                        <a:rPr kumimoji="0" lang="en-US" altLang="en-US" sz="16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TAF</a:t>
                      </a:r>
                      <a:b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/>
                          <a:ea typeface="MS PGothic"/>
                        </a:rPr>
                      </a:b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</a:rPr>
                        <a:t>n=265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88966842"/>
                  </a:ext>
                </a:extLst>
              </a:tr>
              <a:tr h="33952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Median age, y (range)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36 (22–71)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38 (21–80)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2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Female at birth, n (%) 	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29 (11)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26 (10)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Race/ethnicity, n (%) 	</a:t>
                      </a:r>
                      <a:endParaRPr lang="en-US" sz="160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pPr marL="233045" indent="0"/>
                      <a:r>
                        <a:rPr lang="en-US" sz="1600"/>
                        <a:t>Black or African descent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94 (37)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80 (30)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pPr marL="233045" indent="0"/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Hispanic/Latinx ethnicity 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54 (21)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73 (28)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Median body weight, kg (</a:t>
                      </a:r>
                      <a:r>
                        <a:rPr kumimoji="0" lang="en-US" sz="1600" b="0" i="0" u="none" strike="noStrike" kern="1200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IQR</a:t>
                      </a: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83 (73, 94)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82 (71, 96)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8341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HIV-1 RNA ≥50 copies/mL, n (%)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9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6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603316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CD4 cells/</a:t>
                      </a:r>
                      <a:r>
                        <a:rPr lang="el-GR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 (</a:t>
                      </a:r>
                      <a:r>
                        <a:rPr lang="en-US" sz="1600" b="0" i="0" u="none" strike="noStrike" kern="1200" baseline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IQR</a:t>
                      </a:r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766 (599, 1023)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730 (550, 958)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Asymptomatic HIV infection, n (%)</a:t>
                      </a:r>
                      <a:endParaRPr kumimoji="0" 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229 (90)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234 (88)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527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eGFR</a:t>
                      </a:r>
                      <a:r>
                        <a:rPr lang="en-US" sz="1600" b="0" i="0" u="none" strike="noStrike" kern="1200" baseline="-25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CG</a:t>
                      </a:r>
                      <a:r>
                        <a:rPr lang="en-US" sz="16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mL/min (IQR)</a:t>
                      </a:r>
                      <a:endParaRPr kumimoji="0" lang="en-US" sz="16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116 (99, 138)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+mn-cs"/>
                        </a:rPr>
                        <a:t>111 (95, 135)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89270"/>
                  </a:ext>
                </a:extLst>
              </a:tr>
            </a:tbl>
          </a:graphicData>
        </a:graphic>
      </p:graphicFrame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5B5DE9C2-85A5-40BE-AE2E-0534FFE7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2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6F7E5A-5E13-4388-91DD-0AA0FDC38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 altLang="en-US"/>
              <a:t>Virologic Outcomes: Weeks 144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/>
              <a:t>192</a:t>
            </a:r>
            <a:br>
              <a:rPr lang="en-US" altLang="en-US"/>
            </a:b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HIV-1 RNA &lt;50 Copies/mL</a:t>
            </a:r>
            <a:endParaRPr lang="en-US" sz="2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3176E9-D4E6-45CE-A8EC-D9A2A8AC0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7"/>
            <a:ext cx="10565726" cy="184666"/>
          </a:xfrm>
        </p:spPr>
        <p:txBody>
          <a:bodyPr/>
          <a:lstStyle/>
          <a:p>
            <a:r>
              <a:rPr lang="en-US"/>
              <a:t>*Participants with </a:t>
            </a:r>
            <a:r>
              <a:rPr lang="en-US" err="1"/>
              <a:t>nonmissing</a:t>
            </a:r>
            <a:r>
              <a:rPr lang="en-US"/>
              <a:t> HIV-1 RNA at each visit. M=E, missing=excluded; M=F, missing=failure.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C4E277-A620-42F6-9FC3-D3F82B994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5278871"/>
            <a:ext cx="10565726" cy="1047005"/>
          </a:xfrm>
        </p:spPr>
        <p:txBody>
          <a:bodyPr/>
          <a:lstStyle/>
          <a:p>
            <a:r>
              <a:rPr lang="en-US" sz="1400"/>
              <a:t>Participants who switched from </a:t>
            </a:r>
            <a:r>
              <a:rPr lang="en-US" sz="1400" err="1"/>
              <a:t>DTG</a:t>
            </a:r>
            <a:r>
              <a:rPr lang="en-US" sz="1400"/>
              <a:t>/ABC/3TC or </a:t>
            </a:r>
            <a:r>
              <a:rPr lang="en-US" sz="1400" err="1"/>
              <a:t>DTG</a:t>
            </a:r>
            <a:r>
              <a:rPr lang="en-US" sz="1400"/>
              <a:t> + F/</a:t>
            </a:r>
            <a:r>
              <a:rPr lang="en-US" sz="1400" err="1"/>
              <a:t>TAF</a:t>
            </a:r>
            <a:r>
              <a:rPr lang="en-US" sz="1400"/>
              <a:t> to B/F/</a:t>
            </a:r>
            <a:r>
              <a:rPr lang="en-US" sz="1400" err="1"/>
              <a:t>TAF</a:t>
            </a:r>
            <a:r>
              <a:rPr lang="en-US" sz="1400"/>
              <a:t> in the OLE maintained high levels of virologic suppression through Week 192/OLE Week 48 (M=E)</a:t>
            </a:r>
          </a:p>
          <a:p>
            <a:r>
              <a:rPr lang="en-US" sz="1400"/>
              <a:t>Median CD4 changes from B/F/</a:t>
            </a:r>
            <a:r>
              <a:rPr lang="en-US" sz="1400" err="1"/>
              <a:t>TAF</a:t>
            </a:r>
            <a:r>
              <a:rPr lang="en-US" sz="1400"/>
              <a:t> start to Week 192/OLE Week 48, </a:t>
            </a:r>
            <a:r>
              <a:rPr lang="en-US" sz="1400" b="0" i="0" u="none" strike="noStrike" kern="1200" baseline="0">
                <a:latin typeface="+mn-lt"/>
                <a:ea typeface="+mn-ea"/>
                <a:cs typeface="+mn-cs"/>
              </a:rPr>
              <a:t>cells/</a:t>
            </a:r>
            <a:r>
              <a:rPr lang="el-GR" sz="1400" b="0" i="0" u="none" strike="noStrike" kern="1200" baseline="0">
                <a:latin typeface="+mn-lt"/>
                <a:ea typeface="+mn-ea"/>
                <a:cs typeface="+mn-cs"/>
              </a:rPr>
              <a:t>μ</a:t>
            </a:r>
            <a:r>
              <a:rPr lang="en-US" sz="1400" b="0" i="0" u="none" strike="noStrike" kern="1200" baseline="0">
                <a:latin typeface="+mn-lt"/>
                <a:ea typeface="+mn-ea"/>
                <a:cs typeface="+mn-cs"/>
              </a:rPr>
              <a:t>L (</a:t>
            </a:r>
            <a:r>
              <a:rPr lang="en-US" sz="1400" b="0" i="0" u="none" strike="noStrike" kern="1200" baseline="0" err="1">
                <a:latin typeface="+mn-lt"/>
                <a:ea typeface="+mn-ea"/>
                <a:cs typeface="+mn-cs"/>
              </a:rPr>
              <a:t>IQR</a:t>
            </a:r>
            <a:r>
              <a:rPr lang="en-US" sz="1400" b="0" i="0" u="none" strike="noStrike" kern="1200" baseline="0">
                <a:latin typeface="+mn-lt"/>
                <a:ea typeface="+mn-ea"/>
                <a:cs typeface="+mn-cs"/>
              </a:rPr>
              <a:t>)</a:t>
            </a:r>
            <a:r>
              <a:rPr lang="en-US" sz="1400"/>
              <a:t>: </a:t>
            </a:r>
            <a:r>
              <a:rPr lang="en-US" sz="1400" err="1"/>
              <a:t>DTG</a:t>
            </a:r>
            <a:r>
              <a:rPr lang="en-US" sz="1400"/>
              <a:t>/ABC/3TC→B/F/</a:t>
            </a:r>
            <a:r>
              <a:rPr lang="en-US" sz="1400" err="1"/>
              <a:t>TAF</a:t>
            </a:r>
            <a:r>
              <a:rPr lang="en-US" sz="1400"/>
              <a:t>, -6 (-113, 104); </a:t>
            </a:r>
            <a:r>
              <a:rPr lang="en-US" sz="1400" err="1"/>
              <a:t>DTG</a:t>
            </a:r>
            <a:r>
              <a:rPr lang="en-US" sz="1400"/>
              <a:t> + F/</a:t>
            </a:r>
            <a:r>
              <a:rPr lang="en-US" sz="1400" err="1"/>
              <a:t>TAF→B</a:t>
            </a:r>
            <a:r>
              <a:rPr lang="en-US" sz="1400"/>
              <a:t>/F/</a:t>
            </a:r>
            <a:r>
              <a:rPr lang="en-US" sz="1400" err="1"/>
              <a:t>TAF</a:t>
            </a:r>
            <a:r>
              <a:rPr lang="en-US" sz="1400"/>
              <a:t>, 14 (-83, 117)</a:t>
            </a:r>
            <a:endParaRPr lang="en-US" sz="1400">
              <a:cs typeface="Arial"/>
            </a:endParaRP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F33BB359-29D3-43CF-81BB-25ED3A4A74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689725"/>
              </p:ext>
            </p:extLst>
          </p:nvPr>
        </p:nvGraphicFramePr>
        <p:xfrm>
          <a:off x="1456884" y="1719261"/>
          <a:ext cx="4600979" cy="286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4D163E00-76B9-41E9-B274-CB47053153A0}"/>
              </a:ext>
            </a:extLst>
          </p:cNvPr>
          <p:cNvSpPr txBox="1"/>
          <p:nvPr/>
        </p:nvSpPr>
        <p:spPr>
          <a:xfrm rot="16200000">
            <a:off x="529591" y="3127702"/>
            <a:ext cx="15045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Participants, %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502513A5-BB4F-4B01-BEBB-55554D1DF7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4132403"/>
              </p:ext>
            </p:extLst>
          </p:nvPr>
        </p:nvGraphicFramePr>
        <p:xfrm>
          <a:off x="6426247" y="1723743"/>
          <a:ext cx="4600979" cy="286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CCAEEA0-ED53-4F42-AB45-6341891A84AD}"/>
              </a:ext>
            </a:extLst>
          </p:cNvPr>
          <p:cNvSpPr txBox="1"/>
          <p:nvPr/>
        </p:nvSpPr>
        <p:spPr>
          <a:xfrm>
            <a:off x="3265770" y="1478732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1489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4BF029-D808-4493-B681-55907A8871B5}"/>
              </a:ext>
            </a:extLst>
          </p:cNvPr>
          <p:cNvSpPr txBox="1"/>
          <p:nvPr/>
        </p:nvSpPr>
        <p:spPr>
          <a:xfrm>
            <a:off x="8235133" y="1478732"/>
            <a:ext cx="1218283" cy="2492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1490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1CFED57-3F41-459D-8F91-27901EFB9964}"/>
              </a:ext>
            </a:extLst>
          </p:cNvPr>
          <p:cNvSpPr txBox="1"/>
          <p:nvPr/>
        </p:nvSpPr>
        <p:spPr>
          <a:xfrm>
            <a:off x="783623" y="4567957"/>
            <a:ext cx="741037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OLE Week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544B6B-CFE7-469C-9F8C-D1EF69C777D8}"/>
              </a:ext>
            </a:extLst>
          </p:cNvPr>
          <p:cNvSpPr txBox="1"/>
          <p:nvPr/>
        </p:nvSpPr>
        <p:spPr>
          <a:xfrm>
            <a:off x="2774126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A3E0E9-33C2-49A8-9C70-34CC998B4E9C}"/>
              </a:ext>
            </a:extLst>
          </p:cNvPr>
          <p:cNvSpPr txBox="1"/>
          <p:nvPr/>
        </p:nvSpPr>
        <p:spPr>
          <a:xfrm>
            <a:off x="3778821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59BC8C-C697-4071-B178-428BCACB9003}"/>
              </a:ext>
            </a:extLst>
          </p:cNvPr>
          <p:cNvSpPr txBox="1"/>
          <p:nvPr/>
        </p:nvSpPr>
        <p:spPr>
          <a:xfrm>
            <a:off x="4784062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2963EE-6452-497C-A3D8-06FBBEFAA517}"/>
              </a:ext>
            </a:extLst>
          </p:cNvPr>
          <p:cNvSpPr txBox="1"/>
          <p:nvPr/>
        </p:nvSpPr>
        <p:spPr>
          <a:xfrm>
            <a:off x="5781085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4926F0-6305-4C32-A0D1-6D1A5AA91325}"/>
              </a:ext>
            </a:extLst>
          </p:cNvPr>
          <p:cNvSpPr txBox="1"/>
          <p:nvPr/>
        </p:nvSpPr>
        <p:spPr>
          <a:xfrm>
            <a:off x="783623" y="4347101"/>
            <a:ext cx="825995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Study Week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988084-CAD8-4DE4-B045-ADB4D8746635}"/>
              </a:ext>
            </a:extLst>
          </p:cNvPr>
          <p:cNvSpPr txBox="1"/>
          <p:nvPr/>
        </p:nvSpPr>
        <p:spPr>
          <a:xfrm>
            <a:off x="2731646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919854D-0150-4FF2-AED3-D972F63C00B9}"/>
              </a:ext>
            </a:extLst>
          </p:cNvPr>
          <p:cNvSpPr txBox="1"/>
          <p:nvPr/>
        </p:nvSpPr>
        <p:spPr>
          <a:xfrm>
            <a:off x="3736341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15F2B4D-EBAC-4718-8A26-C0725E6D9CED}"/>
              </a:ext>
            </a:extLst>
          </p:cNvPr>
          <p:cNvSpPr txBox="1"/>
          <p:nvPr/>
        </p:nvSpPr>
        <p:spPr>
          <a:xfrm>
            <a:off x="4741582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180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673898-FE8D-4BBA-BC5E-FBC814A4A694}"/>
              </a:ext>
            </a:extLst>
          </p:cNvPr>
          <p:cNvSpPr txBox="1"/>
          <p:nvPr/>
        </p:nvSpPr>
        <p:spPr>
          <a:xfrm>
            <a:off x="5738605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192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1FBF88-99E1-4D0E-870F-1B2CF5928363}"/>
              </a:ext>
            </a:extLst>
          </p:cNvPr>
          <p:cNvSpPr txBox="1"/>
          <p:nvPr/>
        </p:nvSpPr>
        <p:spPr>
          <a:xfrm>
            <a:off x="1734317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144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3EFABCF-0465-4C12-987E-7D351041052B}"/>
              </a:ext>
            </a:extLst>
          </p:cNvPr>
          <p:cNvSpPr/>
          <p:nvPr/>
        </p:nvSpPr>
        <p:spPr bwMode="auto">
          <a:xfrm>
            <a:off x="1794287" y="4065573"/>
            <a:ext cx="134938" cy="19685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0587E4D-7298-4DB0-AF90-6C367AE03D8E}"/>
              </a:ext>
            </a:extLst>
          </p:cNvPr>
          <p:cNvSpPr txBox="1"/>
          <p:nvPr/>
        </p:nvSpPr>
        <p:spPr>
          <a:xfrm>
            <a:off x="1395074" y="3954089"/>
            <a:ext cx="933364" cy="16158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 </a:t>
            </a:r>
            <a:r>
              <a:rPr lang="en-US" sz="1050" b="1">
                <a:solidFill>
                  <a:schemeClr val="bg1"/>
                </a:solidFill>
                <a:latin typeface="Arial" charset="0"/>
                <a:cs typeface="Arial" charset="0"/>
              </a:rPr>
              <a:t>Start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0C54081-14DC-4DE1-9BA6-17CD341CBC71}"/>
              </a:ext>
            </a:extLst>
          </p:cNvPr>
          <p:cNvSpPr txBox="1"/>
          <p:nvPr/>
        </p:nvSpPr>
        <p:spPr>
          <a:xfrm>
            <a:off x="1819277" y="4567957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3FA8B1-7E37-424A-BB8E-86947A9704F5}"/>
              </a:ext>
            </a:extLst>
          </p:cNvPr>
          <p:cNvSpPr txBox="1"/>
          <p:nvPr/>
        </p:nvSpPr>
        <p:spPr>
          <a:xfrm>
            <a:off x="7743933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D328009-9EC0-459A-B368-752A46B9D81C}"/>
              </a:ext>
            </a:extLst>
          </p:cNvPr>
          <p:cNvSpPr txBox="1"/>
          <p:nvPr/>
        </p:nvSpPr>
        <p:spPr>
          <a:xfrm>
            <a:off x="8748628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C2429C2-BDAA-4C0E-B740-F6BBB20FF914}"/>
              </a:ext>
            </a:extLst>
          </p:cNvPr>
          <p:cNvSpPr txBox="1"/>
          <p:nvPr/>
        </p:nvSpPr>
        <p:spPr>
          <a:xfrm>
            <a:off x="9753869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B7779A2-7BA0-41B6-A63C-090E0CE624AF}"/>
              </a:ext>
            </a:extLst>
          </p:cNvPr>
          <p:cNvSpPr txBox="1"/>
          <p:nvPr/>
        </p:nvSpPr>
        <p:spPr>
          <a:xfrm>
            <a:off x="10750892" y="4567957"/>
            <a:ext cx="16991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410976-6F16-4F49-835F-2FCAC0F2EC88}"/>
              </a:ext>
            </a:extLst>
          </p:cNvPr>
          <p:cNvSpPr txBox="1"/>
          <p:nvPr/>
        </p:nvSpPr>
        <p:spPr>
          <a:xfrm>
            <a:off x="7701453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156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5C30164-43F5-4DE8-98ED-7132ACE8A787}"/>
              </a:ext>
            </a:extLst>
          </p:cNvPr>
          <p:cNvSpPr txBox="1"/>
          <p:nvPr/>
        </p:nvSpPr>
        <p:spPr>
          <a:xfrm>
            <a:off x="8706148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168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96841E9-0631-414E-BD92-4393CC1F7B68}"/>
              </a:ext>
            </a:extLst>
          </p:cNvPr>
          <p:cNvSpPr txBox="1"/>
          <p:nvPr/>
        </p:nvSpPr>
        <p:spPr>
          <a:xfrm>
            <a:off x="9711389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180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B6BF1B-6E08-4D16-8B94-CB7A13161900}"/>
              </a:ext>
            </a:extLst>
          </p:cNvPr>
          <p:cNvSpPr txBox="1"/>
          <p:nvPr/>
        </p:nvSpPr>
        <p:spPr>
          <a:xfrm>
            <a:off x="10708412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192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007DECB-E7BB-475F-A4AC-65E1678A6F83}"/>
              </a:ext>
            </a:extLst>
          </p:cNvPr>
          <p:cNvSpPr txBox="1"/>
          <p:nvPr/>
        </p:nvSpPr>
        <p:spPr>
          <a:xfrm>
            <a:off x="6704124" y="4347101"/>
            <a:ext cx="254878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144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EDE4BF56-06B8-4AA8-9010-EA0AD2C3ADF0}"/>
              </a:ext>
            </a:extLst>
          </p:cNvPr>
          <p:cNvSpPr/>
          <p:nvPr/>
        </p:nvSpPr>
        <p:spPr bwMode="auto">
          <a:xfrm>
            <a:off x="6764094" y="4065573"/>
            <a:ext cx="134938" cy="19685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8C6DC6B-D045-4E78-BA6C-BD40A00AE374}"/>
              </a:ext>
            </a:extLst>
          </p:cNvPr>
          <p:cNvSpPr txBox="1"/>
          <p:nvPr/>
        </p:nvSpPr>
        <p:spPr>
          <a:xfrm>
            <a:off x="6364881" y="3954089"/>
            <a:ext cx="933364" cy="161583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 </a:t>
            </a:r>
            <a:r>
              <a:rPr lang="en-US" sz="1050" b="1">
                <a:solidFill>
                  <a:schemeClr val="bg1"/>
                </a:solidFill>
                <a:latin typeface="Arial" charset="0"/>
                <a:cs typeface="Arial" charset="0"/>
              </a:rPr>
              <a:t>Start</a:t>
            </a:r>
            <a:endParaRPr kumimoji="0" lang="en-US" sz="1050" b="1" i="0" u="none" strike="noStrike" kern="1200" cap="none" spc="0" normalizeH="0" baseline="3000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1EDB305-8733-4A7C-814D-6880DF7699BA}"/>
              </a:ext>
            </a:extLst>
          </p:cNvPr>
          <p:cNvSpPr txBox="1"/>
          <p:nvPr/>
        </p:nvSpPr>
        <p:spPr>
          <a:xfrm>
            <a:off x="6789084" y="4567957"/>
            <a:ext cx="84959" cy="18466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0</a:t>
            </a:r>
            <a:endParaRPr kumimoji="0" lang="en-US" sz="12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AA1C165E-6EF9-4F07-A38B-EC54B5244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678588"/>
              </p:ext>
            </p:extLst>
          </p:nvPr>
        </p:nvGraphicFramePr>
        <p:xfrm>
          <a:off x="976358" y="4838700"/>
          <a:ext cx="5404103" cy="15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942">
                  <a:extLst>
                    <a:ext uri="{9D8B030D-6E8A-4147-A177-3AD203B41FA5}">
                      <a16:colId xmlns:a16="http://schemas.microsoft.com/office/drawing/2014/main" val="1648549186"/>
                    </a:ext>
                  </a:extLst>
                </a:gridCol>
                <a:gridCol w="605445">
                  <a:extLst>
                    <a:ext uri="{9D8B030D-6E8A-4147-A177-3AD203B41FA5}">
                      <a16:colId xmlns:a16="http://schemas.microsoft.com/office/drawing/2014/main" val="3574384285"/>
                    </a:ext>
                  </a:extLst>
                </a:gridCol>
                <a:gridCol w="1002429">
                  <a:extLst>
                    <a:ext uri="{9D8B030D-6E8A-4147-A177-3AD203B41FA5}">
                      <a16:colId xmlns:a16="http://schemas.microsoft.com/office/drawing/2014/main" val="1445455982"/>
                    </a:ext>
                  </a:extLst>
                </a:gridCol>
                <a:gridCol w="1002429">
                  <a:extLst>
                    <a:ext uri="{9D8B030D-6E8A-4147-A177-3AD203B41FA5}">
                      <a16:colId xmlns:a16="http://schemas.microsoft.com/office/drawing/2014/main" val="2817623607"/>
                    </a:ext>
                  </a:extLst>
                </a:gridCol>
                <a:gridCol w="1002429">
                  <a:extLst>
                    <a:ext uri="{9D8B030D-6E8A-4147-A177-3AD203B41FA5}">
                      <a16:colId xmlns:a16="http://schemas.microsoft.com/office/drawing/2014/main" val="3163957067"/>
                    </a:ext>
                  </a:extLst>
                </a:gridCol>
                <a:gridCol w="1002429">
                  <a:extLst>
                    <a:ext uri="{9D8B030D-6E8A-4147-A177-3AD203B41FA5}">
                      <a16:colId xmlns:a16="http://schemas.microsoft.com/office/drawing/2014/main" val="3809083697"/>
                    </a:ext>
                  </a:extLst>
                </a:gridCol>
              </a:tblGrid>
              <a:tr h="10932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n=*</a:t>
                      </a:r>
                    </a:p>
                  </a:txBody>
                  <a:tcPr marL="0" marR="4572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546694"/>
                  </a:ext>
                </a:extLst>
              </a:tr>
            </a:tbl>
          </a:graphicData>
        </a:graphic>
      </p:graphicFrame>
      <p:graphicFrame>
        <p:nvGraphicFramePr>
          <p:cNvPr id="83" name="Table 82">
            <a:extLst>
              <a:ext uri="{FF2B5EF4-FFF2-40B4-BE49-F238E27FC236}">
                <a16:creationId xmlns:a16="http://schemas.microsoft.com/office/drawing/2014/main" id="{9C498519-876E-458A-BEC7-405B60356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482920"/>
              </p:ext>
            </p:extLst>
          </p:nvPr>
        </p:nvGraphicFramePr>
        <p:xfrm>
          <a:off x="6339483" y="4838700"/>
          <a:ext cx="5010910" cy="15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2182">
                  <a:extLst>
                    <a:ext uri="{9D8B030D-6E8A-4147-A177-3AD203B41FA5}">
                      <a16:colId xmlns:a16="http://schemas.microsoft.com/office/drawing/2014/main" val="3574384285"/>
                    </a:ext>
                  </a:extLst>
                </a:gridCol>
                <a:gridCol w="1002182">
                  <a:extLst>
                    <a:ext uri="{9D8B030D-6E8A-4147-A177-3AD203B41FA5}">
                      <a16:colId xmlns:a16="http://schemas.microsoft.com/office/drawing/2014/main" val="1445455982"/>
                    </a:ext>
                  </a:extLst>
                </a:gridCol>
                <a:gridCol w="1002182">
                  <a:extLst>
                    <a:ext uri="{9D8B030D-6E8A-4147-A177-3AD203B41FA5}">
                      <a16:colId xmlns:a16="http://schemas.microsoft.com/office/drawing/2014/main" val="2817623607"/>
                    </a:ext>
                  </a:extLst>
                </a:gridCol>
                <a:gridCol w="1002182">
                  <a:extLst>
                    <a:ext uri="{9D8B030D-6E8A-4147-A177-3AD203B41FA5}">
                      <a16:colId xmlns:a16="http://schemas.microsoft.com/office/drawing/2014/main" val="3163957067"/>
                    </a:ext>
                  </a:extLst>
                </a:gridCol>
                <a:gridCol w="1002182">
                  <a:extLst>
                    <a:ext uri="{9D8B030D-6E8A-4147-A177-3AD203B41FA5}">
                      <a16:colId xmlns:a16="http://schemas.microsoft.com/office/drawing/2014/main" val="3809083697"/>
                    </a:ext>
                  </a:extLst>
                </a:gridCol>
              </a:tblGrid>
              <a:tr h="624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6469"/>
                  </a:ext>
                </a:extLst>
              </a:tr>
            </a:tbl>
          </a:graphicData>
        </a:graphic>
      </p:graphicFrame>
      <p:sp>
        <p:nvSpPr>
          <p:cNvPr id="67" name="Slide Number Placeholder 1">
            <a:extLst>
              <a:ext uri="{FF2B5EF4-FFF2-40B4-BE49-F238E27FC236}">
                <a16:creationId xmlns:a16="http://schemas.microsoft.com/office/drawing/2014/main" id="{D1D3B317-A8F1-41D0-854C-45F77BC1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32581AD-1CC6-490B-A62C-5E2C1A3292E8}"/>
              </a:ext>
            </a:extLst>
          </p:cNvPr>
          <p:cNvGrpSpPr/>
          <p:nvPr/>
        </p:nvGrpSpPr>
        <p:grpSpPr>
          <a:xfrm>
            <a:off x="4141835" y="3537813"/>
            <a:ext cx="1747273" cy="686954"/>
            <a:chOff x="4141835" y="3537813"/>
            <a:chExt cx="1747273" cy="686954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A82813B-DD19-4B83-994A-459ECA6D7233}"/>
                </a:ext>
              </a:extLst>
            </p:cNvPr>
            <p:cNvSpPr/>
            <p:nvPr/>
          </p:nvSpPr>
          <p:spPr>
            <a:xfrm>
              <a:off x="4141835" y="3537813"/>
              <a:ext cx="1747273" cy="184666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513624">
                <a:defRPr/>
              </a:pPr>
              <a:r>
                <a:rPr lang="en-US" sz="1200" kern="0" err="1">
                  <a:cs typeface="Arial" pitchFamily="34" charset="0"/>
                </a:rPr>
                <a:t>DTG</a:t>
              </a:r>
              <a:r>
                <a:rPr lang="en-US" sz="1200" kern="0">
                  <a:cs typeface="Arial" pitchFamily="34" charset="0"/>
                </a:rPr>
                <a:t>/ABC/3TC→B/F/</a:t>
              </a:r>
              <a:r>
                <a:rPr lang="en-US" sz="1200" kern="0" err="1">
                  <a:cs typeface="Arial" pitchFamily="34" charset="0"/>
                </a:rPr>
                <a:t>TAF</a:t>
              </a:r>
              <a:endParaRPr lang="en-US" sz="1200" kern="0">
                <a:cs typeface="Arial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5C61373-60A5-4CA2-9D63-FA74EFF3A599}"/>
                </a:ext>
              </a:extLst>
            </p:cNvPr>
            <p:cNvGrpSpPr/>
            <p:nvPr/>
          </p:nvGrpSpPr>
          <p:grpSpPr>
            <a:xfrm>
              <a:off x="5188871" y="3766624"/>
              <a:ext cx="700237" cy="458143"/>
              <a:chOff x="5188871" y="3766624"/>
              <a:chExt cx="700237" cy="458143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6F30124-204D-4963-8D38-F0740F8E8CFC}"/>
                  </a:ext>
                </a:extLst>
              </p:cNvPr>
              <p:cNvSpPr/>
              <p:nvPr/>
            </p:nvSpPr>
            <p:spPr>
              <a:xfrm>
                <a:off x="5568507" y="3766624"/>
                <a:ext cx="320601" cy="236544"/>
              </a:xfrm>
              <a:prstGeom prst="rect">
                <a:avLst/>
              </a:prstGeom>
            </p:spPr>
            <p:txBody>
              <a:bodyPr wrap="none" lIns="0" tIns="25688" rIns="0" bIns="25688">
                <a:spAutoFit/>
              </a:bodyPr>
              <a:lstStyle/>
              <a:p>
                <a:pPr defTabSz="513624">
                  <a:defRPr/>
                </a:pPr>
                <a:r>
                  <a:rPr lang="en-US" sz="1200" kern="0">
                    <a:cs typeface="Arial" pitchFamily="34" charset="0"/>
                  </a:rPr>
                  <a:t>M=E</a:t>
                </a: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8F24872-2741-422F-8F54-810B7E4BBD89}"/>
                  </a:ext>
                </a:extLst>
              </p:cNvPr>
              <p:cNvGrpSpPr/>
              <p:nvPr/>
            </p:nvGrpSpPr>
            <p:grpSpPr>
              <a:xfrm>
                <a:off x="5188871" y="3839176"/>
                <a:ext cx="312821" cy="91440"/>
                <a:chOff x="3823225" y="1352002"/>
                <a:chExt cx="312821" cy="91440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4ED2BA7E-38B1-4344-A9FD-DB553D401431}"/>
                    </a:ext>
                  </a:extLst>
                </p:cNvPr>
                <p:cNvCxnSpPr/>
                <p:nvPr/>
              </p:nvCxnSpPr>
              <p:spPr>
                <a:xfrm>
                  <a:off x="3823225" y="1397722"/>
                  <a:ext cx="312821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1820E63-FD2B-4126-9B1A-9793169BFAF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33915" y="1352002"/>
                  <a:ext cx="91440" cy="914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FB13C38-3F83-40D8-824E-033F1A213DAB}"/>
                  </a:ext>
                </a:extLst>
              </p:cNvPr>
              <p:cNvGrpSpPr/>
              <p:nvPr/>
            </p:nvGrpSpPr>
            <p:grpSpPr>
              <a:xfrm>
                <a:off x="5188871" y="4060775"/>
                <a:ext cx="312821" cy="91440"/>
                <a:chOff x="1215575" y="1573601"/>
                <a:chExt cx="312821" cy="91440"/>
              </a:xfrm>
            </p:grpSpPr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19972CDC-152A-492E-A6CA-D1F4B28FA4CC}"/>
                    </a:ext>
                  </a:extLst>
                </p:cNvPr>
                <p:cNvCxnSpPr/>
                <p:nvPr/>
              </p:nvCxnSpPr>
              <p:spPr>
                <a:xfrm>
                  <a:off x="1215575" y="1619321"/>
                  <a:ext cx="312821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B39B45B1-4328-451D-BD1E-AE06AE1A91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26265" y="1573601"/>
                  <a:ext cx="91440" cy="91440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/>
                </a:p>
              </p:txBody>
            </p:sp>
          </p:grp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1B35EDED-1D4F-4F69-923E-AE827AE870AA}"/>
                  </a:ext>
                </a:extLst>
              </p:cNvPr>
              <p:cNvSpPr/>
              <p:nvPr/>
            </p:nvSpPr>
            <p:spPr>
              <a:xfrm>
                <a:off x="5576522" y="3988223"/>
                <a:ext cx="312586" cy="236544"/>
              </a:xfrm>
              <a:prstGeom prst="rect">
                <a:avLst/>
              </a:prstGeom>
            </p:spPr>
            <p:txBody>
              <a:bodyPr wrap="none" lIns="0" tIns="25688" rIns="0" bIns="25688">
                <a:spAutoFit/>
              </a:bodyPr>
              <a:lstStyle/>
              <a:p>
                <a:pPr defTabSz="513624">
                  <a:defRPr/>
                </a:pPr>
                <a:r>
                  <a:rPr lang="en-US" sz="1200" kern="0">
                    <a:cs typeface="Arial" pitchFamily="34" charset="0"/>
                  </a:rPr>
                  <a:t>M=F</a:t>
                </a:r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C82B7A2-B5DD-4981-A951-261484E1492D}"/>
              </a:ext>
            </a:extLst>
          </p:cNvPr>
          <p:cNvSpPr/>
          <p:nvPr/>
        </p:nvSpPr>
        <p:spPr>
          <a:xfrm>
            <a:off x="10515250" y="3763018"/>
            <a:ext cx="320601" cy="236544"/>
          </a:xfrm>
          <a:prstGeom prst="rect">
            <a:avLst/>
          </a:prstGeom>
        </p:spPr>
        <p:txBody>
          <a:bodyPr wrap="none" lIns="0" tIns="25688" rIns="0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M=E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0BC743-5D6E-4688-8DD3-C4C3B9FF3FE3}"/>
              </a:ext>
            </a:extLst>
          </p:cNvPr>
          <p:cNvGrpSpPr/>
          <p:nvPr/>
        </p:nvGrpSpPr>
        <p:grpSpPr>
          <a:xfrm>
            <a:off x="10134636" y="3835570"/>
            <a:ext cx="312821" cy="91440"/>
            <a:chOff x="6224117" y="1352002"/>
            <a:chExt cx="312821" cy="9144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BE7A42E-4A66-4589-AC35-AE572BD88514}"/>
                </a:ext>
              </a:extLst>
            </p:cNvPr>
            <p:cNvCxnSpPr/>
            <p:nvPr/>
          </p:nvCxnSpPr>
          <p:spPr>
            <a:xfrm>
              <a:off x="6224117" y="1397722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4EDB9C0-B7B5-4D06-9C87-070DA1B136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34807" y="1352002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9C4A8012-D471-4EBD-AD60-B7630DA386EC}"/>
              </a:ext>
            </a:extLst>
          </p:cNvPr>
          <p:cNvSpPr/>
          <p:nvPr/>
        </p:nvSpPr>
        <p:spPr>
          <a:xfrm>
            <a:off x="10523265" y="3987357"/>
            <a:ext cx="312586" cy="236544"/>
          </a:xfrm>
          <a:prstGeom prst="rect">
            <a:avLst/>
          </a:prstGeom>
        </p:spPr>
        <p:txBody>
          <a:bodyPr wrap="none" lIns="0" tIns="25688" rIns="0" bIns="25688">
            <a:spAutoFit/>
          </a:bodyPr>
          <a:lstStyle/>
          <a:p>
            <a:pPr defTabSz="513624">
              <a:defRPr/>
            </a:pPr>
            <a:r>
              <a:rPr lang="en-US" sz="1200" kern="0">
                <a:cs typeface="Arial" pitchFamily="34" charset="0"/>
              </a:rPr>
              <a:t>M=F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978582C-620E-41D5-A5B6-435984DFA889}"/>
              </a:ext>
            </a:extLst>
          </p:cNvPr>
          <p:cNvGrpSpPr/>
          <p:nvPr/>
        </p:nvGrpSpPr>
        <p:grpSpPr>
          <a:xfrm>
            <a:off x="10131873" y="4059909"/>
            <a:ext cx="312821" cy="91440"/>
            <a:chOff x="9120500" y="4059909"/>
            <a:chExt cx="312821" cy="91440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A7AA039-76CC-4B9B-AD5D-461E6B582EDC}"/>
                </a:ext>
              </a:extLst>
            </p:cNvPr>
            <p:cNvCxnSpPr/>
            <p:nvPr/>
          </p:nvCxnSpPr>
          <p:spPr>
            <a:xfrm>
              <a:off x="9120500" y="4105629"/>
              <a:ext cx="31282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5911C01-BB64-47D0-9187-CEABE420BA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31190" y="405990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/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BBCE7F41-A032-4A0F-B7B6-76E6E7AAC307}"/>
              </a:ext>
            </a:extLst>
          </p:cNvPr>
          <p:cNvSpPr/>
          <p:nvPr/>
        </p:nvSpPr>
        <p:spPr>
          <a:xfrm>
            <a:off x="9123263" y="3507253"/>
            <a:ext cx="1712588" cy="236544"/>
          </a:xfrm>
          <a:prstGeom prst="rect">
            <a:avLst/>
          </a:prstGeom>
        </p:spPr>
        <p:txBody>
          <a:bodyPr wrap="none" lIns="0" tIns="25688" rIns="0" bIns="25688">
            <a:spAutoFit/>
          </a:bodyPr>
          <a:lstStyle/>
          <a:p>
            <a:pPr algn="r" defTabSz="513624">
              <a:defRPr/>
            </a:pPr>
            <a:r>
              <a:rPr lang="en-US" sz="1200" kern="0" err="1">
                <a:cs typeface="Arial" pitchFamily="34" charset="0"/>
              </a:rPr>
              <a:t>DTG</a:t>
            </a:r>
            <a:r>
              <a:rPr lang="en-US" sz="1200" kern="0">
                <a:cs typeface="Arial" pitchFamily="34" charset="0"/>
              </a:rPr>
              <a:t> + F/</a:t>
            </a:r>
            <a:r>
              <a:rPr lang="en-US" sz="1200" kern="0" err="1">
                <a:cs typeface="Arial" pitchFamily="34" charset="0"/>
              </a:rPr>
              <a:t>TAF→B</a:t>
            </a:r>
            <a:r>
              <a:rPr lang="en-US" sz="1200" kern="0">
                <a:cs typeface="Arial" pitchFamily="34" charset="0"/>
              </a:rPr>
              <a:t>/F/</a:t>
            </a:r>
            <a:r>
              <a:rPr lang="en-US" sz="1200" kern="0" err="1">
                <a:cs typeface="Arial" pitchFamily="34" charset="0"/>
              </a:rPr>
              <a:t>TAF</a:t>
            </a:r>
            <a:endParaRPr lang="en-US" sz="1200" ker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81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D397A8E1-ECE4-45A8-8A46-C072BEDE0C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326772"/>
              </p:ext>
            </p:extLst>
          </p:nvPr>
        </p:nvGraphicFramePr>
        <p:xfrm>
          <a:off x="812800" y="1534357"/>
          <a:ext cx="10565728" cy="17373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13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2378580777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1992731310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1179953345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3980333538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2564594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Baseline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charset="-128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144</a:t>
                      </a:r>
                    </a:p>
                  </a:txBody>
                  <a:tcPr marL="0" marR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97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Week 144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charset="-128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Unblinding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97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OLE B/F/TAF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41246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n</a:t>
                      </a:r>
                    </a:p>
                  </a:txBody>
                  <a:tcPr marL="45720" marR="45720" anchor="b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 </a:t>
                      </a:r>
                      <a:b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</a:b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n=315</a:t>
                      </a:r>
                    </a:p>
                  </a:txBody>
                  <a:tcPr marL="0" marR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 + F/TAF </a:t>
                      </a:r>
                      <a:b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</a:b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n=325</a:t>
                      </a:r>
                    </a:p>
                  </a:txBody>
                  <a:tcPr marL="0" marR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DTG/ABC/3TC </a:t>
                      </a:r>
                      <a:b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</a:b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n=269</a:t>
                      </a:r>
                    </a:p>
                  </a:txBody>
                  <a:tcPr marL="0" marR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 + F/TAF </a:t>
                      </a:r>
                      <a:b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</a:b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n=281</a:t>
                      </a:r>
                    </a:p>
                  </a:txBody>
                  <a:tcPr marL="0" marR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DTG/ABC/3TC→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n=254</a:t>
                      </a:r>
                    </a:p>
                  </a:txBody>
                  <a:tcPr marL="0" marR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00C0A0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 + F/TAF→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n=265</a:t>
                      </a:r>
                    </a:p>
                  </a:txBody>
                  <a:tcPr marL="0" marR="0"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Met criteria for resistance testing*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4</a:t>
                      </a:r>
                      <a:endParaRPr kumimoji="0" lang="en-US" sz="1200" b="0" i="0" u="none" strike="noStrike" kern="1200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</a:t>
                      </a:r>
                      <a:endParaRPr kumimoji="0" lang="en-US" sz="1200" b="0" i="0" u="none" strike="noStrike" kern="1200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NRTI resistance detected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 (M184V)</a:t>
                      </a:r>
                      <a:r>
                        <a:rPr kumimoji="0" lang="en-US" sz="1200" b="0" i="0" u="none" strike="noStrike" kern="1200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3466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INSTI resistance detected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56466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7B029A8-D1D7-42CB-AAC9-81AB78B7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/>
              <a:t>Virologic Resistance Through Week 192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716591-B3A9-4CF7-B584-3BC7F6E3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799" y="4353649"/>
            <a:ext cx="10565729" cy="969994"/>
          </a:xfrm>
        </p:spPr>
        <p:txBody>
          <a:bodyPr/>
          <a:lstStyle/>
          <a:p>
            <a:pPr marL="341313" indent="-341313"/>
            <a:r>
              <a:rPr lang="en-US" sz="1800" kern="0"/>
              <a:t>No resistance to any components of B/F/</a:t>
            </a:r>
            <a:r>
              <a:rPr lang="en-US" sz="1800" kern="0" err="1"/>
              <a:t>TAF</a:t>
            </a:r>
            <a:r>
              <a:rPr lang="en-US" sz="1800" kern="0"/>
              <a:t> occurred in any group</a:t>
            </a:r>
          </a:p>
          <a:p>
            <a:pPr marL="341313" indent="-341313"/>
            <a:r>
              <a:rPr lang="en-US" sz="1800" kern="0"/>
              <a:t>Post-Week 144 but prior to switch, 2 participants on blinded study drug of DTG/ABC/3TC developed M184V, switched to B/F/TAF, and achieved HIV-1 RNA &lt;50 copies/mL at their next visit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3CBEDE6-0D25-4E5F-A076-8048A37D7387}"/>
              </a:ext>
            </a:extLst>
          </p:cNvPr>
          <p:cNvSpPr txBox="1">
            <a:spLocks/>
          </p:cNvSpPr>
          <p:nvPr/>
        </p:nvSpPr>
        <p:spPr>
          <a:xfrm>
            <a:off x="812800" y="3349478"/>
            <a:ext cx="10565726" cy="8548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Tx/>
              <a:buNone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Tx/>
              <a:buNone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Tx/>
              <a:buNone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Tx/>
              <a:buNone/>
              <a:def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2">
                  <a:lumMod val="75000"/>
                </a:schemeClr>
              </a:buClr>
              <a:buSzPct val="90000"/>
              <a:buFontTx/>
              <a:buNone/>
              <a:def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D5E8FA">
                  <a:lumMod val="75000"/>
                </a:srgbClr>
              </a:buClr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*Resistance testing performed for participants with confirmed HIV-1 RNA ≥200 copies/mL or ≥200 copies/mL at last visit, with no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resuppression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HIV-1 RNA to &lt;50 copies/mL while on study drug; </a:t>
            </a:r>
            <a:r>
              <a: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†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1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DTG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/ABC/3TC participant developed M184V and had no resistance to integrase (IN); adherence by pill count was 93%; 1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DTG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charset="-128"/>
                <a:cs typeface="+mn-cs"/>
              </a:rPr>
              <a:t>/ABC/3TC participant developed M184V and had assay failure for IN; adherence by pill count was 86%. </a:t>
            </a:r>
            <a:r>
              <a:rPr lang="en-US" sz="1100" kern="1200" err="1">
                <a:solidFill>
                  <a:srgbClr val="000000"/>
                </a:solidFill>
              </a:rPr>
              <a:t>INSTI</a:t>
            </a:r>
            <a:r>
              <a:rPr lang="en-US" sz="1100" kern="1200">
                <a:solidFill>
                  <a:srgbClr val="000000"/>
                </a:solidFill>
              </a:rPr>
              <a:t>, IN strand transfer inhibitor; </a:t>
            </a:r>
            <a:r>
              <a:rPr lang="en-US" sz="1100" kern="1200" err="1">
                <a:solidFill>
                  <a:srgbClr val="000000"/>
                </a:solidFill>
              </a:rPr>
              <a:t>NRTI</a:t>
            </a:r>
            <a:r>
              <a:rPr lang="en-US" sz="1100" kern="1200">
                <a:solidFill>
                  <a:srgbClr val="000000"/>
                </a:solidFill>
              </a:rPr>
              <a:t>, nucleoside reverse-transcriptase (RT) inhibitor.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77F27-B7A6-413D-B536-3F74814389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2081012-ED20-4A69-8B62-D8BDD5DB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23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</p:spPr>
        <p:txBody>
          <a:bodyPr/>
          <a:lstStyle/>
          <a:p>
            <a:r>
              <a:rPr lang="en-US"/>
              <a:t>Adverse Events: Weeks 144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en-US"/>
              <a:t>92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020E0A-79DF-4FFB-A3C7-73F6ADC5AA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4576738"/>
            <a:ext cx="10565726" cy="184666"/>
          </a:xfrm>
        </p:spPr>
        <p:txBody>
          <a:bodyPr/>
          <a:lstStyle/>
          <a:p>
            <a:r>
              <a:rPr lang="en-US"/>
              <a:t>AE, adverse event.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A850A6C8-F306-45DB-8A37-00E95729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47770F0F-9F08-4BF2-BE01-FBD2D55B2B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454403"/>
              </p:ext>
            </p:extLst>
          </p:nvPr>
        </p:nvGraphicFramePr>
        <p:xfrm>
          <a:off x="813138" y="2351106"/>
          <a:ext cx="10565724" cy="20726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9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1908">
                  <a:extLst>
                    <a:ext uri="{9D8B030D-6E8A-4147-A177-3AD203B41FA5}">
                      <a16:colId xmlns:a16="http://schemas.microsoft.com/office/drawing/2014/main" val="199273131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Participants, %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DTG/ABC/3TC→B/F/TAF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n=254</a:t>
                      </a:r>
                    </a:p>
                  </a:txBody>
                  <a:tcPr anchor="b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chemeClr val="accent1"/>
                      </a:fgClr>
                      <a:bgClr>
                        <a:schemeClr val="accent1">
                          <a:lumMod val="5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DTG + F/TAF→B/F/TAF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n=265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tDnDiag">
                      <a:fgClr>
                        <a:srgbClr val="B8E2D8"/>
                      </a:fgClr>
                      <a:bgClr>
                        <a:schemeClr val="accent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/>
                        <a:t>Any AE</a:t>
                      </a:r>
                      <a:endParaRPr lang="en-GB" sz="1600" b="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Any study drug-related AE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904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41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All occurred in 1 participant unless otherwise specified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Diarrhea (n=2), headache, abnormal dreams, alopecia, libido decreased, nausea, obesity, rash pruritic, and vomiting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  <a:cs typeface="+mn-cs"/>
                        </a:rPr>
                        <a:t>Diabetes mellitus, fatigue, flatulence, headache, lethargy, migraine, and weight decreased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06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2659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IAS 2019">
  <a:themeElements>
    <a:clrScheme name="Custom 7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F975238E498744AF284FAF7A45BA73" ma:contentTypeVersion="15" ma:contentTypeDescription="Create a new document." ma:contentTypeScope="" ma:versionID="bd7019213a52cd43c9dec882d5a1153d">
  <xsd:schema xmlns:xsd="http://www.w3.org/2001/XMLSchema" xmlns:xs="http://www.w3.org/2001/XMLSchema" xmlns:p="http://schemas.microsoft.com/office/2006/metadata/properties" xmlns:ns2="60edea78-f798-43ab-bcc9-a5fae2250abf" xmlns:ns3="29b24c07-8edd-4633-8231-6b54beaedadb" targetNamespace="http://schemas.microsoft.com/office/2006/metadata/properties" ma:root="true" ma:fieldsID="4209dd6d2f94ca57dc43e55c6a5d6146" ns2:_="" ns3:_="">
    <xsd:import namespace="60edea78-f798-43ab-bcc9-a5fae2250abf"/>
    <xsd:import namespace="29b24c07-8edd-4633-8231-6b54beaedadb"/>
    <xsd:element name="properties">
      <xsd:complexType>
        <xsd:sequence>
          <xsd:element name="documentManagement">
            <xsd:complexType>
              <xsd:all>
                <xsd:element ref="ns2:Dateand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dea78-f798-43ab-bcc9-a5fae2250abf" elementFormDefault="qualified">
    <xsd:import namespace="http://schemas.microsoft.com/office/2006/documentManagement/types"/>
    <xsd:import namespace="http://schemas.microsoft.com/office/infopath/2007/PartnerControls"/>
    <xsd:element name="DateandTime" ma:index="2" nillable="true" ma:displayName="Date and Time" ma:format="DateOnly" ma:internalName="DateandTime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24c07-8edd-4633-8231-6b54beaeda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60edea78-f798-43ab-bcc9-a5fae2250abf" xsi:nil="true"/>
  </documentManagement>
</p:properties>
</file>

<file path=customXml/itemProps1.xml><?xml version="1.0" encoding="utf-8"?>
<ds:datastoreItem xmlns:ds="http://schemas.openxmlformats.org/officeDocument/2006/customXml" ds:itemID="{B8AC533E-9B9A-4BD8-ABBD-C22D9FFD05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933ACC-4BC9-4438-BBF4-64F080AEC343}">
  <ds:schemaRefs>
    <ds:schemaRef ds:uri="29b24c07-8edd-4633-8231-6b54beaedadb"/>
    <ds:schemaRef ds:uri="60edea78-f798-43ab-bcc9-a5fae2250a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44F1254-3D88-41E6-BF0D-337689AEAE2D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29b24c07-8edd-4633-8231-6b54beaedadb"/>
    <ds:schemaRef ds:uri="60edea78-f798-43ab-bcc9-a5fae2250ab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3302</Words>
  <Application>Microsoft Office PowerPoint</Application>
  <PresentationFormat>Widescreen</PresentationFormat>
  <Paragraphs>590</Paragraphs>
  <Slides>22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CourierNew,Bold</vt:lpstr>
      <vt:lpstr>Segoe UI</vt:lpstr>
      <vt:lpstr>Symbol</vt:lpstr>
      <vt:lpstr>Times</vt:lpstr>
      <vt:lpstr>Times New Roman</vt:lpstr>
      <vt:lpstr>Wingdings</vt:lpstr>
      <vt:lpstr>1_IAS 2019</vt:lpstr>
      <vt:lpstr>Prism 9</vt:lpstr>
      <vt:lpstr>Outcomes 48 Weeks After Switching From DTG/ABC/3TC or DTG + F/TAF to B/F/TAF </vt:lpstr>
      <vt:lpstr>Introduction</vt:lpstr>
      <vt:lpstr>Objective</vt:lpstr>
      <vt:lpstr>Study Designs: Randomized, Double Blind, Active Controlled</vt:lpstr>
      <vt:lpstr>Results: Participant Disposition From Baseline to Week 192</vt:lpstr>
      <vt:lpstr>Characteristics at B/F/TAF Start*</vt:lpstr>
      <vt:lpstr>Virologic Outcomes: Weeks 144–192 HIV-1 RNA &lt;50 Copies/mL</vt:lpstr>
      <vt:lpstr>Virologic Resistance Through Week 192</vt:lpstr>
      <vt:lpstr>Adverse Events: Weeks 144–192</vt:lpstr>
      <vt:lpstr>Nausea Incidence and Prevalence Through Week 192*</vt:lpstr>
      <vt:lpstr>Diarrhea Incidence and Prevalence Through Week 192*</vt:lpstr>
      <vt:lpstr>Adverse Events Leading to Discontinuation: Weeks 144–192</vt:lpstr>
      <vt:lpstr>Laboratory Abnormalities: Weeks 144–192</vt:lpstr>
      <vt:lpstr>eGFR Changes: Weeks 144–192</vt:lpstr>
      <vt:lpstr>Weight Changes From Randomized Phase Baseline Through Week 192</vt:lpstr>
      <vt:lpstr>Fasting Lipid Changes: Weeks 144–192</vt:lpstr>
      <vt:lpstr>Conclusions</vt:lpstr>
      <vt:lpstr>References</vt:lpstr>
      <vt:lpstr>Acknowledgments</vt:lpstr>
      <vt:lpstr>Backups</vt:lpstr>
      <vt:lpstr>Fasting Lipid Changes: Weeks 144–192</vt:lpstr>
      <vt:lpstr>Participants With Resistance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lee</dc:creator>
  <cp:lastModifiedBy>Tse, Sarah</cp:lastModifiedBy>
  <cp:revision>1</cp:revision>
  <cp:lastPrinted>2021-08-16T15:26:11Z</cp:lastPrinted>
  <dcterms:created xsi:type="dcterms:W3CDTF">2015-08-06T14:38:44Z</dcterms:created>
  <dcterms:modified xsi:type="dcterms:W3CDTF">2021-10-12T18:31:00Z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0x01010030F975238E498744AF284FAF7A45BA73</vt:lpwstr>
  </property>
</Properties>
</file>