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4"/>
  </p:notesMasterIdLst>
  <p:handoutMasterIdLst>
    <p:handoutMasterId r:id="rId25"/>
  </p:handoutMasterIdLst>
  <p:sldIdLst>
    <p:sldId id="368" r:id="rId5"/>
    <p:sldId id="2141412103" r:id="rId6"/>
    <p:sldId id="2145707500" r:id="rId7"/>
    <p:sldId id="313" r:id="rId8"/>
    <p:sldId id="2141411933" r:id="rId9"/>
    <p:sldId id="2141411939" r:id="rId10"/>
    <p:sldId id="2145707492" r:id="rId11"/>
    <p:sldId id="3843" r:id="rId12"/>
    <p:sldId id="2145707496" r:id="rId13"/>
    <p:sldId id="2145707493" r:id="rId14"/>
    <p:sldId id="2145707495" r:id="rId15"/>
    <p:sldId id="2145707497" r:id="rId16"/>
    <p:sldId id="2145707494" r:id="rId17"/>
    <p:sldId id="2145707498" r:id="rId18"/>
    <p:sldId id="2145707502" r:id="rId19"/>
    <p:sldId id="2145707499" r:id="rId20"/>
    <p:sldId id="2141411898" r:id="rId21"/>
    <p:sldId id="997" r:id="rId22"/>
    <p:sldId id="2145707503"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l S Pang" initials="PSP" lastIdx="3" clrIdx="0"/>
  <p:cmAuthor id="1" name="Sarah Arterburn" initials="SA" lastIdx="4" clrIdx="1"/>
  <p:cmAuthor id="2" name="Jill Denning" initials="JD" lastIdx="1" clrIdx="2"/>
  <p:cmAuthor id="3" name="Kristen Andreatta" initials="KA" lastIdx="13" clrIdx="3">
    <p:extLst>
      <p:ext uri="{19B8F6BF-5375-455C-9EA6-DF929625EA0E}">
        <p15:presenceInfo xmlns:p15="http://schemas.microsoft.com/office/powerpoint/2012/main" userId="S-1-5-21-790525478-854245398-839522115-50889" providerId="AD"/>
      </p:ext>
    </p:extLst>
  </p:cmAuthor>
  <p:cmAuthor id="4" name="Kirsten White" initials="KW" lastIdx="8" clrIdx="4">
    <p:extLst>
      <p:ext uri="{19B8F6BF-5375-455C-9EA6-DF929625EA0E}">
        <p15:presenceInfo xmlns:p15="http://schemas.microsoft.com/office/powerpoint/2012/main" userId="S-1-5-21-790525478-854245398-839522115-4811" providerId="AD"/>
      </p:ext>
    </p:extLst>
  </p:cmAuthor>
  <p:cmAuthor id="5" name="Sean Collins (Clinical Research - HIV)" initials="SC(R-H" lastIdx="1" clrIdx="5">
    <p:extLst>
      <p:ext uri="{19B8F6BF-5375-455C-9EA6-DF929625EA0E}">
        <p15:presenceInfo xmlns:p15="http://schemas.microsoft.com/office/powerpoint/2012/main" userId="S-1-5-21-790525478-854245398-839522115-4482629" providerId="AD"/>
      </p:ext>
    </p:extLst>
  </p:cmAuthor>
  <p:cmAuthor id="6" name="Martin Rhee" initials="MRhee" lastIdx="56" clrIdx="6">
    <p:extLst>
      <p:ext uri="{19B8F6BF-5375-455C-9EA6-DF929625EA0E}">
        <p15:presenceInfo xmlns:p15="http://schemas.microsoft.com/office/powerpoint/2012/main" userId="Martin Rhee" providerId="None"/>
      </p:ext>
    </p:extLst>
  </p:cmAuthor>
  <p:cmAuthor id="7" name="Hadas Dvory-Sobol" initials="HD" lastIdx="93" clrIdx="7">
    <p:extLst>
      <p:ext uri="{19B8F6BF-5375-455C-9EA6-DF929625EA0E}">
        <p15:presenceInfo xmlns:p15="http://schemas.microsoft.com/office/powerpoint/2012/main" userId="Hadas Dvory-Sobol" providerId="None"/>
      </p:ext>
    </p:extLst>
  </p:cmAuthor>
  <p:cmAuthor id="8" name="Pamela Price" initials="PP" lastIdx="1" clrIdx="8">
    <p:extLst>
      <p:ext uri="{19B8F6BF-5375-455C-9EA6-DF929625EA0E}">
        <p15:presenceInfo xmlns:p15="http://schemas.microsoft.com/office/powerpoint/2012/main" userId="S::pamela.price@gilead.com::083cbff9-8eba-4c64-9631-417db249b671" providerId="AD"/>
      </p:ext>
    </p:extLst>
  </p:cmAuthor>
  <p:cmAuthor id="9" name="Christopher Aguilar" initials="CA" lastIdx="3" clrIdx="9">
    <p:extLst>
      <p:ext uri="{19B8F6BF-5375-455C-9EA6-DF929625EA0E}">
        <p15:presenceInfo xmlns:p15="http://schemas.microsoft.com/office/powerpoint/2012/main" userId="S::Christopher.Aguilar@gilead.com::c2c27ac5-390d-40db-a742-33d70f02fd42" providerId="AD"/>
      </p:ext>
    </p:extLst>
  </p:cmAuthor>
  <p:cmAuthor id="10" name="Joel Gallant" initials="JG" lastIdx="20" clrIdx="10">
    <p:extLst>
      <p:ext uri="{19B8F6BF-5375-455C-9EA6-DF929625EA0E}">
        <p15:presenceInfo xmlns:p15="http://schemas.microsoft.com/office/powerpoint/2012/main" userId="S::joel.gallant@gilead.com::7e27f87a-bc32-4b70-989b-0e37c31dfdc7" providerId="AD"/>
      </p:ext>
    </p:extLst>
  </p:cmAuthor>
  <p:cmAuthor id="11" name="David Piontkowsky" initials="DP" lastIdx="16" clrIdx="11">
    <p:extLst>
      <p:ext uri="{19B8F6BF-5375-455C-9EA6-DF929625EA0E}">
        <p15:presenceInfo xmlns:p15="http://schemas.microsoft.com/office/powerpoint/2012/main" userId="S::david.piontkowsky@gilead.com::8036066d-b6ea-4eb1-97c2-adcd3d8ee6c0" providerId="AD"/>
      </p:ext>
    </p:extLst>
  </p:cmAuthor>
  <p:cmAuthor id="12" name="Fernando Bognar" initials="FB" lastIdx="15" clrIdx="12">
    <p:extLst>
      <p:ext uri="{19B8F6BF-5375-455C-9EA6-DF929625EA0E}">
        <p15:presenceInfo xmlns:p15="http://schemas.microsoft.com/office/powerpoint/2012/main" userId="S::fernando.bognar@gilead.com::2fa254ef-bff3-4547-bb8c-bbc45b07a3ec" providerId="AD"/>
      </p:ext>
    </p:extLst>
  </p:cmAuthor>
  <p:cmAuthor id="13" name="Christian Callebaut" initials="CC" lastIdx="6" clrIdx="13">
    <p:extLst>
      <p:ext uri="{19B8F6BF-5375-455C-9EA6-DF929625EA0E}">
        <p15:presenceInfo xmlns:p15="http://schemas.microsoft.com/office/powerpoint/2012/main" userId="S::christian.callebaut@gilead.com::c6f4e1fa-ae47-46ef-91a5-1c01f98e686a" providerId="AD"/>
      </p:ext>
    </p:extLst>
  </p:cmAuthor>
  <p:cmAuthor id="14" name="Jared Baeten" initials="JB" lastIdx="22" clrIdx="14">
    <p:extLst>
      <p:ext uri="{19B8F6BF-5375-455C-9EA6-DF929625EA0E}">
        <p15:presenceInfo xmlns:p15="http://schemas.microsoft.com/office/powerpoint/2012/main" userId="S::jared.baeten@gilead.com::a292379d-c597-4c9b-976d-0a5bff64e29c" providerId="AD"/>
      </p:ext>
    </p:extLst>
  </p:cmAuthor>
  <p:cmAuthor id="15" name="Cal Cohen" initials="CC" lastIdx="42" clrIdx="15">
    <p:extLst>
      <p:ext uri="{19B8F6BF-5375-455C-9EA6-DF929625EA0E}">
        <p15:presenceInfo xmlns:p15="http://schemas.microsoft.com/office/powerpoint/2012/main" userId="S::cal.cohen@gilead.com::206e9c77-93a5-4114-a539-13f10654f44f" providerId="AD"/>
      </p:ext>
    </p:extLst>
  </p:cmAuthor>
  <p:cmAuthor id="16" name="Susanne Kähler" initials="SK" lastIdx="13" clrIdx="16">
    <p:extLst>
      <p:ext uri="{19B8F6BF-5375-455C-9EA6-DF929625EA0E}">
        <p15:presenceInfo xmlns:p15="http://schemas.microsoft.com/office/powerpoint/2012/main" userId="Susanne Kähler" providerId="None"/>
      </p:ext>
    </p:extLst>
  </p:cmAuthor>
  <p:cmAuthor id="17" name="Felipe Rogatto" initials="FR" lastIdx="11" clrIdx="17">
    <p:extLst>
      <p:ext uri="{19B8F6BF-5375-455C-9EA6-DF929625EA0E}">
        <p15:presenceInfo xmlns:p15="http://schemas.microsoft.com/office/powerpoint/2012/main" userId="S::felipe.rogatto@gilead.com::1f43ece6-ab17-493f-b2a7-baaba63dd628" providerId="AD"/>
      </p:ext>
    </p:extLst>
  </p:cmAuthor>
  <p:cmAuthor id="18" name="Brian Carlson" initials="BC" lastIdx="1" clrIdx="18">
    <p:extLst>
      <p:ext uri="{19B8F6BF-5375-455C-9EA6-DF929625EA0E}">
        <p15:presenceInfo xmlns:p15="http://schemas.microsoft.com/office/powerpoint/2012/main" userId="S::brian.carlson@gilead.com::4bfc19cd-1a8f-4947-a71e-d3743d7baef9" providerId="AD"/>
      </p:ext>
    </p:extLst>
  </p:cmAuthor>
  <p:cmAuthor id="19" name="Hui Wang" initials="HW" lastIdx="14" clrIdx="19">
    <p:extLst>
      <p:ext uri="{19B8F6BF-5375-455C-9EA6-DF929625EA0E}">
        <p15:presenceInfo xmlns:p15="http://schemas.microsoft.com/office/powerpoint/2012/main" userId="S::hwang@gilead.com::0194354a-9505-4602-b124-756cc1441b36" providerId="AD"/>
      </p:ext>
    </p:extLst>
  </p:cmAuthor>
  <p:cmAuthor id="20" name="Terry Farrow" initials="TF" lastIdx="2" clrIdx="20">
    <p:extLst>
      <p:ext uri="{19B8F6BF-5375-455C-9EA6-DF929625EA0E}">
        <p15:presenceInfo xmlns:p15="http://schemas.microsoft.com/office/powerpoint/2012/main" userId="S::Terry.Farrow@gilead.com::d3055659-005d-40c3-af2f-1fd8866597f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7E1F2"/>
    <a:srgbClr val="CEC3E5"/>
    <a:srgbClr val="C8C9E1"/>
    <a:srgbClr val="D2D2D2"/>
    <a:srgbClr val="F8F3EA"/>
    <a:srgbClr val="66FFFF"/>
    <a:srgbClr val="00A3E0"/>
    <a:srgbClr val="EADEC5"/>
    <a:srgbClr val="FDE5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C802B7-3A23-46C2-BCCC-BAEBE797B91C}" v="10" dt="2021-10-12T16:27:16.892"/>
    <p1510:client id="{CE89E664-36FA-4815-9FA5-1E3B2D1DAECA}" v="275" dt="2021-10-12T17:01:02.5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996" y="72"/>
      </p:cViewPr>
      <p:guideLst>
        <p:guide orient="horz" pos="309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3385566903146997E-2"/>
          <c:y val="6.4114642229322213E-2"/>
          <c:w val="0.946614433096853"/>
          <c:h val="0.84011316739513231"/>
        </c:manualLayout>
      </c:layout>
      <c:barChart>
        <c:barDir val="col"/>
        <c:grouping val="clustered"/>
        <c:varyColors val="0"/>
        <c:ser>
          <c:idx val="0"/>
          <c:order val="0"/>
          <c:tx>
            <c:strRef>
              <c:f>Sheet1!$B$1</c:f>
              <c:strCache>
                <c:ptCount val="1"/>
                <c:pt idx="0">
                  <c:v>&lt;50 c/mL</c:v>
                </c:pt>
              </c:strCache>
            </c:strRef>
          </c:tx>
          <c:spPr>
            <a:solidFill>
              <a:srgbClr val="8C77BF"/>
            </a:solidFill>
            <a:ln w="19055">
              <a:noFill/>
            </a:ln>
          </c:spPr>
          <c:invertIfNegative val="0"/>
          <c:dLbls>
            <c:numFmt formatCode="#,##0" sourceLinked="0"/>
            <c:spPr>
              <a:noFill/>
              <a:ln>
                <a:noFill/>
              </a:ln>
              <a:effectLst/>
            </c:spPr>
            <c:txPr>
              <a:bodyPr wrap="square" lIns="38100" tIns="0" rIns="38100" bIns="0" anchor="b" anchorCtr="1">
                <a:spAutoFit/>
              </a:bodyPr>
              <a:lstStyle/>
              <a:p>
                <a:pPr>
                  <a:defRPr sz="18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Sheet1!$A$2:$A$4</c:f>
              <c:strCache>
                <c:ptCount val="3"/>
                <c:pt idx="0">
                  <c:v>s 26</c:v>
                </c:pt>
                <c:pt idx="1">
                  <c:v>f 26</c:v>
                </c:pt>
                <c:pt idx="2">
                  <c:v>nd 26</c:v>
                </c:pt>
              </c:strCache>
            </c:strRef>
          </c:cat>
          <c:val>
            <c:numRef>
              <c:f>Sheet1!$B$2:$B$4</c:f>
              <c:numCache>
                <c:formatCode>General</c:formatCode>
                <c:ptCount val="3"/>
                <c:pt idx="0">
                  <c:v>80.599999999999994</c:v>
                </c:pt>
                <c:pt idx="1">
                  <c:v>19.399999999999999</c:v>
                </c:pt>
                <c:pt idx="2">
                  <c:v>0</c:v>
                </c:pt>
              </c:numCache>
            </c:numRef>
          </c:val>
          <c:extLst>
            <c:ext xmlns:c16="http://schemas.microsoft.com/office/drawing/2014/chart" uri="{C3380CC4-5D6E-409C-BE32-E72D297353CC}">
              <c16:uniqueId val="{00000000-5876-4C9D-9EA2-FAA6E3B2C4AC}"/>
            </c:ext>
          </c:extLst>
        </c:ser>
        <c:ser>
          <c:idx val="1"/>
          <c:order val="1"/>
          <c:tx>
            <c:strRef>
              <c:f>Sheet1!$C$1</c:f>
              <c:strCache>
                <c:ptCount val="1"/>
                <c:pt idx="0">
                  <c:v>&lt;200 c/mL</c:v>
                </c:pt>
              </c:strCache>
            </c:strRef>
          </c:tx>
          <c:spPr>
            <a:solidFill>
              <a:srgbClr val="5C4177"/>
            </a:solidFill>
            <a:ln>
              <a:noFill/>
            </a:ln>
            <a:effectLst/>
          </c:spPr>
          <c:invertIfNegative val="0"/>
          <c:dPt>
            <c:idx val="0"/>
            <c:invertIfNegative val="0"/>
            <c:bubble3D val="0"/>
            <c:extLst>
              <c:ext xmlns:c16="http://schemas.microsoft.com/office/drawing/2014/chart" uri="{C3380CC4-5D6E-409C-BE32-E72D297353CC}">
                <c16:uniqueId val="{00000001-5876-4C9D-9EA2-FAA6E3B2C4AC}"/>
              </c:ext>
            </c:extLst>
          </c:dPt>
          <c:dPt>
            <c:idx val="1"/>
            <c:invertIfNegative val="0"/>
            <c:bubble3D val="0"/>
            <c:extLst>
              <c:ext xmlns:c16="http://schemas.microsoft.com/office/drawing/2014/chart" uri="{C3380CC4-5D6E-409C-BE32-E72D297353CC}">
                <c16:uniqueId val="{00000002-5876-4C9D-9EA2-FAA6E3B2C4AC}"/>
              </c:ext>
            </c:extLst>
          </c:dPt>
          <c:dPt>
            <c:idx val="2"/>
            <c:invertIfNegative val="0"/>
            <c:bubble3D val="0"/>
            <c:extLst>
              <c:ext xmlns:c16="http://schemas.microsoft.com/office/drawing/2014/chart" uri="{C3380CC4-5D6E-409C-BE32-E72D297353CC}">
                <c16:uniqueId val="{00000003-5876-4C9D-9EA2-FAA6E3B2C4AC}"/>
              </c:ext>
            </c:extLst>
          </c:dPt>
          <c:dLbls>
            <c:numFmt formatCode="#,##0" sourceLinked="0"/>
            <c:spPr>
              <a:noFill/>
              <a:ln>
                <a:noFill/>
              </a:ln>
              <a:effectLst/>
            </c:spPr>
            <c:txPr>
              <a:bodyPr wrap="square" lIns="38100" tIns="0" rIns="38100" bIns="0" anchor="b" anchorCtr="1">
                <a:spAutoFit/>
              </a:bodyPr>
              <a:lstStyle/>
              <a:p>
                <a:pPr>
                  <a:defRPr sz="18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Sheet1!$A$2:$A$4</c:f>
              <c:strCache>
                <c:ptCount val="3"/>
                <c:pt idx="0">
                  <c:v>s 26</c:v>
                </c:pt>
                <c:pt idx="1">
                  <c:v>f 26</c:v>
                </c:pt>
                <c:pt idx="2">
                  <c:v>nd 26</c:v>
                </c:pt>
              </c:strCache>
            </c:strRef>
          </c:cat>
          <c:val>
            <c:numRef>
              <c:f>Sheet1!$C$2:$C$4</c:f>
              <c:numCache>
                <c:formatCode>General</c:formatCode>
                <c:ptCount val="3"/>
                <c:pt idx="0">
                  <c:v>88.9</c:v>
                </c:pt>
                <c:pt idx="1">
                  <c:v>11.1</c:v>
                </c:pt>
                <c:pt idx="2">
                  <c:v>0</c:v>
                </c:pt>
              </c:numCache>
            </c:numRef>
          </c:val>
          <c:extLst>
            <c:ext xmlns:c16="http://schemas.microsoft.com/office/drawing/2014/chart" uri="{C3380CC4-5D6E-409C-BE32-E72D297353CC}">
              <c16:uniqueId val="{00000004-5876-4C9D-9EA2-FAA6E3B2C4AC}"/>
            </c:ext>
          </c:extLst>
        </c:ser>
        <c:dLbls>
          <c:showLegendKey val="0"/>
          <c:showVal val="0"/>
          <c:showCatName val="0"/>
          <c:showSerName val="0"/>
          <c:showPercent val="0"/>
          <c:showBubbleSize val="0"/>
        </c:dLbls>
        <c:gapWidth val="100"/>
        <c:axId val="572619776"/>
        <c:axId val="572638720"/>
      </c:barChart>
      <c:catAx>
        <c:axId val="572619776"/>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350" b="0" i="0" u="none" strike="noStrike" kern="1200" baseline="0">
                <a:solidFill>
                  <a:schemeClr val="tx1"/>
                </a:solidFill>
                <a:latin typeface="+mn-lt"/>
                <a:ea typeface="+mn-ea"/>
                <a:cs typeface="+mn-cs"/>
              </a:defRPr>
            </a:pPr>
            <a:endParaRPr lang="en-US"/>
          </a:p>
        </c:txPr>
        <c:crossAx val="572638720"/>
        <c:crosses val="autoZero"/>
        <c:auto val="1"/>
        <c:lblAlgn val="ctr"/>
        <c:lblOffset val="100"/>
        <c:noMultiLvlLbl val="0"/>
      </c:catAx>
      <c:valAx>
        <c:axId val="572638720"/>
        <c:scaling>
          <c:orientation val="minMax"/>
          <c:max val="1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2619776"/>
        <c:crosses val="autoZero"/>
        <c:crossBetween val="between"/>
        <c:majorUnit val="20"/>
      </c:valAx>
      <c:spPr>
        <a:noFill/>
        <a:ln w="19055">
          <a:noFill/>
        </a:ln>
      </c:spPr>
    </c:plotArea>
    <c:plotVisOnly val="1"/>
    <c:dispBlanksAs val="gap"/>
    <c:showDLblsOverMax val="0"/>
  </c:chart>
  <c:spPr>
    <a:noFill/>
    <a:ln>
      <a:noFill/>
    </a:ln>
  </c:spPr>
  <c:txPr>
    <a:bodyPr/>
    <a:lstStyle/>
    <a:p>
      <a:pPr>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155DFEB-23AB-4621-A387-72CAA71FFA33}" type="datetimeFigureOut">
              <a:rPr lang="en-US" smtClean="0"/>
              <a:t>10/14/2021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630AFA4-C1F3-4107-8731-249BBBFE7D90}" type="slidenum">
              <a:rPr lang="en-US" smtClean="0"/>
              <a:t>‹#›</a:t>
            </a:fld>
            <a:endParaRPr lang="en-US" dirty="0"/>
          </a:p>
        </p:txBody>
      </p:sp>
    </p:spTree>
    <p:extLst>
      <p:ext uri="{BB962C8B-B14F-4D97-AF65-F5344CB8AC3E}">
        <p14:creationId xmlns:p14="http://schemas.microsoft.com/office/powerpoint/2010/main" val="1572279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22783D1-F847-458C-BA27-0F5F923A43E2}" type="datetimeFigureOut">
              <a:rPr lang="en-US" smtClean="0"/>
              <a:t>10/14/2021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FB9B8FB-1CC6-4B54-A6D6-186543A503CB}" type="slidenum">
              <a:rPr lang="en-US" smtClean="0"/>
              <a:t>‹#›</a:t>
            </a:fld>
            <a:endParaRPr lang="en-US" dirty="0"/>
          </a:p>
        </p:txBody>
      </p:sp>
    </p:spTree>
    <p:extLst>
      <p:ext uri="{BB962C8B-B14F-4D97-AF65-F5344CB8AC3E}">
        <p14:creationId xmlns:p14="http://schemas.microsoft.com/office/powerpoint/2010/main" val="1882864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sngStrike" dirty="0"/>
          </a:p>
        </p:txBody>
      </p:sp>
      <p:sp>
        <p:nvSpPr>
          <p:cNvPr id="4" name="Slide Number Placeholder 3"/>
          <p:cNvSpPr>
            <a:spLocks noGrp="1"/>
          </p:cNvSpPr>
          <p:nvPr>
            <p:ph type="sldNum" sz="quarter" idx="5"/>
          </p:nvPr>
        </p:nvSpPr>
        <p:spPr/>
        <p:txBody>
          <a:bodyPr/>
          <a:lstStyle/>
          <a:p>
            <a:fld id="{CFB9B8FB-1CC6-4B54-A6D6-186543A503CB}" type="slidenum">
              <a:rPr lang="en-US" smtClean="0"/>
              <a:t>1</a:t>
            </a:fld>
            <a:endParaRPr lang="en-US" dirty="0"/>
          </a:p>
        </p:txBody>
      </p:sp>
    </p:spTree>
    <p:extLst>
      <p:ext uri="{BB962C8B-B14F-4D97-AF65-F5344CB8AC3E}">
        <p14:creationId xmlns:p14="http://schemas.microsoft.com/office/powerpoint/2010/main" val="3437952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B9B8FB-1CC6-4B54-A6D6-186543A503C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9922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Efficacy by subgroup, bar graph based on </a:t>
            </a:r>
            <a:r>
              <a:rPr lang="en-US" sz="1800" b="1" i="0" u="none" strike="noStrike" baseline="0" dirty="0">
                <a:latin typeface="Courier New" panose="02070309020205020404" pitchFamily="49" charset="0"/>
              </a:rPr>
              <a:t>Table 15.9.2.3:</a:t>
            </a:r>
            <a:r>
              <a:rPr lang="en-US" sz="1800" dirty="0">
                <a:effectLst/>
                <a:latin typeface="Calibri" panose="020F0502020204030204" pitchFamily="34" charset="0"/>
                <a:ea typeface="Times New Roman" panose="02020603050405020304" pitchFamily="18" charset="0"/>
              </a:rPr>
              <a:t> with total (n=42) only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FB9B8FB-1CC6-4B54-A6D6-186543A503CB}" type="slidenum">
              <a:rPr lang="en-US" smtClean="0"/>
              <a:t>12</a:t>
            </a:fld>
            <a:endParaRPr lang="en-US" dirty="0"/>
          </a:p>
        </p:txBody>
      </p:sp>
    </p:spTree>
    <p:extLst>
      <p:ext uri="{BB962C8B-B14F-4D97-AF65-F5344CB8AC3E}">
        <p14:creationId xmlns:p14="http://schemas.microsoft.com/office/powerpoint/2010/main" val="1667587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Gulim" panose="020B0600000101010101" pitchFamily="34" charset="-127"/>
              </a:rPr>
              <a:t>Efficacy by Demographics and Baseline Characteristics</a:t>
            </a:r>
            <a:r>
              <a:rPr lang="en-US" sz="1400" dirty="0">
                <a:solidFill>
                  <a:srgbClr val="000000"/>
                </a:solidFill>
                <a:effectLst/>
                <a:latin typeface="Times New Roman" panose="02020603050405020304" pitchFamily="18" charset="0"/>
                <a:ea typeface="Gulim" panose="020B0600000101010101" pitchFamily="34" charset="-127"/>
              </a:rPr>
              <a:t> </a:t>
            </a:r>
            <a:r>
              <a:rPr lang="en-US" sz="1800" dirty="0">
                <a:effectLst/>
                <a:latin typeface="Calibri" panose="020F0502020204030204" pitchFamily="34" charset="0"/>
                <a:ea typeface="Times New Roman" panose="02020603050405020304" pitchFamily="18" charset="0"/>
              </a:rPr>
              <a:t>based on </a:t>
            </a:r>
            <a:r>
              <a:rPr lang="en-US" sz="1800" b="1" i="0" u="none" strike="noStrike" baseline="0" dirty="0">
                <a:latin typeface="Courier New" panose="02070309020205020404" pitchFamily="49" charset="0"/>
              </a:rPr>
              <a:t>Table 15.9.2.3:</a:t>
            </a:r>
            <a:r>
              <a:rPr lang="en-US" sz="1800" dirty="0">
                <a:effectLst/>
                <a:latin typeface="Calibri" panose="020F0502020204030204" pitchFamily="34" charset="0"/>
                <a:ea typeface="Times New Roman" panose="02020603050405020304" pitchFamily="18" charset="0"/>
              </a:rPr>
              <a:t> with randomized cohort all len (n=36) only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FB9B8FB-1CC6-4B54-A6D6-186543A503CB}" type="slidenum">
              <a:rPr lang="en-US" smtClean="0"/>
              <a:t>13</a:t>
            </a:fld>
            <a:endParaRPr lang="en-US" dirty="0"/>
          </a:p>
        </p:txBody>
      </p:sp>
    </p:spTree>
    <p:extLst>
      <p:ext uri="{BB962C8B-B14F-4D97-AF65-F5344CB8AC3E}">
        <p14:creationId xmlns:p14="http://schemas.microsoft.com/office/powerpoint/2010/main" val="2418602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B9B8FB-1CC6-4B54-A6D6-186543A503CB}" type="slidenum">
              <a:rPr lang="en-US" smtClean="0"/>
              <a:t>14</a:t>
            </a:fld>
            <a:endParaRPr lang="en-US" dirty="0"/>
          </a:p>
        </p:txBody>
      </p:sp>
    </p:spTree>
    <p:extLst>
      <p:ext uri="{BB962C8B-B14F-4D97-AF65-F5344CB8AC3E}">
        <p14:creationId xmlns:p14="http://schemas.microsoft.com/office/powerpoint/2010/main" val="4028710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B9B8FB-1CC6-4B54-A6D6-186543A503CB}" type="slidenum">
              <a:rPr lang="en-US" smtClean="0"/>
              <a:t>15</a:t>
            </a:fld>
            <a:endParaRPr lang="en-US" dirty="0"/>
          </a:p>
        </p:txBody>
      </p:sp>
    </p:spTree>
    <p:extLst>
      <p:ext uri="{BB962C8B-B14F-4D97-AF65-F5344CB8AC3E}">
        <p14:creationId xmlns:p14="http://schemas.microsoft.com/office/powerpoint/2010/main" val="4028710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B9B8FB-1CC6-4B54-A6D6-186543A503CB}" type="slidenum">
              <a:rPr lang="en-US" smtClean="0"/>
              <a:t>16</a:t>
            </a:fld>
            <a:endParaRPr lang="en-US" dirty="0"/>
          </a:p>
        </p:txBody>
      </p:sp>
    </p:spTree>
    <p:extLst>
      <p:ext uri="{BB962C8B-B14F-4D97-AF65-F5344CB8AC3E}">
        <p14:creationId xmlns:p14="http://schemas.microsoft.com/office/powerpoint/2010/main" val="900975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B9B8FB-1CC6-4B54-A6D6-186543A503CB}" type="slidenum">
              <a:rPr lang="en-US" smtClean="0"/>
              <a:t>17</a:t>
            </a:fld>
            <a:endParaRPr lang="en-US" dirty="0"/>
          </a:p>
        </p:txBody>
      </p:sp>
    </p:spTree>
    <p:extLst>
      <p:ext uri="{BB962C8B-B14F-4D97-AF65-F5344CB8AC3E}">
        <p14:creationId xmlns:p14="http://schemas.microsoft.com/office/powerpoint/2010/main" val="2879011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63E4FC-F7D2-402F-A013-43C00E818BAE}" type="slidenum">
              <a:rPr lang="en-US" smtClean="0"/>
              <a:pPr>
                <a:defRPr/>
              </a:pPr>
              <a:t>19</a:t>
            </a:fld>
            <a:endParaRPr lang="en-US"/>
          </a:p>
        </p:txBody>
      </p:sp>
    </p:spTree>
    <p:extLst>
      <p:ext uri="{BB962C8B-B14F-4D97-AF65-F5344CB8AC3E}">
        <p14:creationId xmlns:p14="http://schemas.microsoft.com/office/powerpoint/2010/main" val="2484484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DB5C9C-20E1-4CB3-8AF3-DADB5DB99E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761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B9B8FB-1CC6-4B54-A6D6-186543A503C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9067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B9B8FB-1CC6-4B54-A6D6-186543A503C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573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CFB9B8FB-1CC6-4B54-A6D6-186543A503CB}" type="slidenum">
              <a:rPr lang="en-US" smtClean="0"/>
              <a:t>6</a:t>
            </a:fld>
            <a:endParaRPr lang="en-US" dirty="0"/>
          </a:p>
        </p:txBody>
      </p:sp>
    </p:spTree>
    <p:extLst>
      <p:ext uri="{BB962C8B-B14F-4D97-AF65-F5344CB8AC3E}">
        <p14:creationId xmlns:p14="http://schemas.microsoft.com/office/powerpoint/2010/main" val="3022757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B9B8FB-1CC6-4B54-A6D6-186543A503CB}" type="slidenum">
              <a:rPr lang="en-US" smtClean="0"/>
              <a:t>7</a:t>
            </a:fld>
            <a:endParaRPr lang="en-US" dirty="0"/>
          </a:p>
        </p:txBody>
      </p:sp>
    </p:spTree>
    <p:extLst>
      <p:ext uri="{BB962C8B-B14F-4D97-AF65-F5344CB8AC3E}">
        <p14:creationId xmlns:p14="http://schemas.microsoft.com/office/powerpoint/2010/main" val="900363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1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80934">
              <a:defRPr/>
            </a:pPr>
            <a:endParaRPr lang="en-US" altLang="en-US" sz="1100" dirty="0">
              <a:solidFill>
                <a:srgbClr val="000000"/>
              </a:solidFill>
            </a:endParaRPr>
          </a:p>
        </p:txBody>
      </p:sp>
      <p:sp>
        <p:nvSpPr>
          <p:cNvPr id="4" name="Slide Number Placeholder 3"/>
          <p:cNvSpPr>
            <a:spLocks noGrp="1"/>
          </p:cNvSpPr>
          <p:nvPr>
            <p:ph type="sldNum" sz="quarter" idx="5"/>
          </p:nvPr>
        </p:nvSpPr>
        <p:spPr/>
        <p:txBody>
          <a:bodyPr/>
          <a:lstStyle/>
          <a:p>
            <a:pPr>
              <a:defRPr/>
            </a:pPr>
            <a:fld id="{9328AB9F-5329-4ACB-8CD3-0591E9DC94DB}"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3123004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Gulim" panose="020B0600000101010101" pitchFamily="34" charset="-127"/>
              </a:rPr>
              <a:t>Efficacy by Demographics and Baseline Characteristics</a:t>
            </a:r>
            <a:r>
              <a:rPr lang="en-US" sz="1400" dirty="0">
                <a:solidFill>
                  <a:srgbClr val="000000"/>
                </a:solidFill>
                <a:effectLst/>
                <a:latin typeface="Times New Roman" panose="02020603050405020304" pitchFamily="18" charset="0"/>
                <a:ea typeface="Gulim" panose="020B0600000101010101" pitchFamily="34" charset="-127"/>
              </a:rPr>
              <a:t> </a:t>
            </a:r>
            <a:r>
              <a:rPr lang="en-US" sz="1800" dirty="0">
                <a:effectLst/>
                <a:latin typeface="Calibri" panose="020F0502020204030204" pitchFamily="34" charset="0"/>
                <a:ea typeface="Times New Roman" panose="02020603050405020304" pitchFamily="18" charset="0"/>
              </a:rPr>
              <a:t>based on </a:t>
            </a:r>
            <a:r>
              <a:rPr lang="en-US" sz="1800" b="1" i="0" u="none" strike="noStrike" baseline="0" dirty="0">
                <a:latin typeface="Courier New" panose="02070309020205020404" pitchFamily="49" charset="0"/>
              </a:rPr>
              <a:t>Table 15.9.2.3:</a:t>
            </a:r>
            <a:r>
              <a:rPr lang="en-US" sz="1800" dirty="0">
                <a:effectLst/>
                <a:latin typeface="Calibri" panose="020F0502020204030204" pitchFamily="34" charset="0"/>
                <a:ea typeface="Times New Roman" panose="02020603050405020304" pitchFamily="18" charset="0"/>
              </a:rPr>
              <a:t> with randomized cohort all len (n=36) only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FB9B8FB-1CC6-4B54-A6D6-186543A503CB}" type="slidenum">
              <a:rPr lang="en-US" smtClean="0"/>
              <a:t>9</a:t>
            </a:fld>
            <a:endParaRPr lang="en-US" dirty="0"/>
          </a:p>
        </p:txBody>
      </p:sp>
    </p:spTree>
    <p:extLst>
      <p:ext uri="{BB962C8B-B14F-4D97-AF65-F5344CB8AC3E}">
        <p14:creationId xmlns:p14="http://schemas.microsoft.com/office/powerpoint/2010/main" val="3957638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Gulim" panose="020B0600000101010101" pitchFamily="34" charset="-127"/>
              </a:rPr>
              <a:t>Efficacy by Demographics and Baseline Characteristics</a:t>
            </a:r>
            <a:r>
              <a:rPr lang="en-US" sz="1400" dirty="0">
                <a:solidFill>
                  <a:srgbClr val="000000"/>
                </a:solidFill>
                <a:effectLst/>
                <a:latin typeface="Times New Roman" panose="02020603050405020304" pitchFamily="18" charset="0"/>
                <a:ea typeface="Gulim" panose="020B0600000101010101" pitchFamily="34" charset="-127"/>
              </a:rPr>
              <a:t> </a:t>
            </a:r>
            <a:r>
              <a:rPr lang="en-US" sz="1800" dirty="0">
                <a:effectLst/>
                <a:latin typeface="Calibri" panose="020F0502020204030204" pitchFamily="34" charset="0"/>
                <a:ea typeface="Times New Roman" panose="02020603050405020304" pitchFamily="18" charset="0"/>
              </a:rPr>
              <a:t>based on </a:t>
            </a:r>
            <a:r>
              <a:rPr lang="en-US" sz="1800" b="1" i="0" u="none" strike="noStrike" baseline="0" dirty="0">
                <a:latin typeface="Courier New" panose="02070309020205020404" pitchFamily="49" charset="0"/>
              </a:rPr>
              <a:t>Table 15.9.2.3:</a:t>
            </a:r>
            <a:r>
              <a:rPr lang="en-US" sz="1800" dirty="0">
                <a:effectLst/>
                <a:latin typeface="Calibri" panose="020F0502020204030204" pitchFamily="34" charset="0"/>
                <a:ea typeface="Times New Roman" panose="02020603050405020304" pitchFamily="18" charset="0"/>
              </a:rPr>
              <a:t> with randomized cohort all len (n=36) only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FB9B8FB-1CC6-4B54-A6D6-186543A503CB}" type="slidenum">
              <a:rPr lang="en-US" smtClean="0"/>
              <a:t>10</a:t>
            </a:fld>
            <a:endParaRPr lang="en-US" dirty="0"/>
          </a:p>
        </p:txBody>
      </p:sp>
    </p:spTree>
    <p:extLst>
      <p:ext uri="{BB962C8B-B14F-4D97-AF65-F5344CB8AC3E}">
        <p14:creationId xmlns:p14="http://schemas.microsoft.com/office/powerpoint/2010/main" val="3249309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167640"/>
            <a:ext cx="10565728" cy="787400"/>
          </a:xfrm>
          <a:noFill/>
        </p:spPr>
        <p:txBody>
          <a:bodyPr/>
          <a:lstStyle/>
          <a:p>
            <a:r>
              <a:rPr lang="en-US"/>
              <a:t>Click to edit Master title style</a:t>
            </a:r>
          </a:p>
        </p:txBody>
      </p:sp>
      <p:sp>
        <p:nvSpPr>
          <p:cNvPr id="3" name="Content Placeholder 2"/>
          <p:cNvSpPr>
            <a:spLocks noGrp="1"/>
          </p:cNvSpPr>
          <p:nvPr>
            <p:ph idx="1"/>
          </p:nvPr>
        </p:nvSpPr>
        <p:spPr>
          <a:xfrm>
            <a:off x="812800" y="1676400"/>
            <a:ext cx="10565728" cy="4419600"/>
          </a:xfrm>
        </p:spPr>
        <p:txBody>
          <a:bodyPr/>
          <a:lstStyle>
            <a:lvl1pPr>
              <a:spcBef>
                <a:spcPts val="900"/>
              </a:spcBef>
              <a:defRPr/>
            </a:lvl1pPr>
            <a:lvl2pPr>
              <a:spcBef>
                <a:spcPts val="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p:cNvSpPr>
            <a:spLocks noGrp="1"/>
          </p:cNvSpPr>
          <p:nvPr>
            <p:ph type="body" sz="quarter" idx="11"/>
          </p:nvPr>
        </p:nvSpPr>
        <p:spPr>
          <a:xfrm>
            <a:off x="812801" y="6248400"/>
            <a:ext cx="10565726" cy="457200"/>
          </a:xfrm>
        </p:spPr>
        <p:txBody>
          <a:bodyPr lIns="0" tIns="0" rIns="0" bIns="0" anchor="b"/>
          <a:lstStyle>
            <a:lvl1pPr marL="0" indent="0">
              <a:spcBef>
                <a:spcPts val="0"/>
              </a:spcBef>
              <a:buNone/>
              <a:defRPr sz="1200"/>
            </a:lvl1pPr>
          </a:lstStyle>
          <a:p>
            <a:pPr lvl="0"/>
            <a:r>
              <a:rPr lang="en-US"/>
              <a:t>Click to edit Master text styles</a:t>
            </a:r>
          </a:p>
        </p:txBody>
      </p:sp>
      <p:sp>
        <p:nvSpPr>
          <p:cNvPr id="8" name="Slide Number Placeholder 1"/>
          <p:cNvSpPr>
            <a:spLocks noGrp="1"/>
          </p:cNvSpPr>
          <p:nvPr>
            <p:ph type="sldNum" sz="quarter" idx="12"/>
          </p:nvPr>
        </p:nvSpPr>
        <p:spPr>
          <a:xfrm>
            <a:off x="11378528" y="6340475"/>
            <a:ext cx="591800" cy="365125"/>
          </a:xfrm>
        </p:spPr>
        <p:txBody>
          <a:bodyPr lIns="0" tIns="0" rIns="0" bIns="0" anchor="b" anchorCtr="0"/>
          <a:lstStyle>
            <a:lvl1pPr algn="r" fontAlgn="auto">
              <a:spcBef>
                <a:spcPts val="0"/>
              </a:spcBef>
              <a:spcAft>
                <a:spcPts val="0"/>
              </a:spcAft>
              <a:defRPr sz="1200" b="0" baseline="0">
                <a:solidFill>
                  <a:srgbClr val="000000">
                    <a:tint val="75000"/>
                  </a:srgbClr>
                </a:solidFill>
              </a:defRPr>
            </a:lvl1pPr>
          </a:lstStyle>
          <a:p>
            <a:pPr>
              <a:defRPr/>
            </a:pPr>
            <a:fld id="{2BE16F37-D63B-443C-96C0-C234F1098F79}" type="slidenum">
              <a:rPr lang="en-US"/>
              <a:pPr>
                <a:defRPr/>
              </a:pPr>
              <a:t>‹#›</a:t>
            </a:fld>
            <a:endParaRPr lang="en-US" dirty="0"/>
          </a:p>
        </p:txBody>
      </p:sp>
    </p:spTree>
    <p:extLst>
      <p:ext uri="{BB962C8B-B14F-4D97-AF65-F5344CB8AC3E}">
        <p14:creationId xmlns:p14="http://schemas.microsoft.com/office/powerpoint/2010/main" val="1306686934"/>
      </p:ext>
    </p:extLst>
  </p:cSld>
  <p:clrMapOvr>
    <a:masterClrMapping/>
  </p:clrMapOvr>
  <p:extLst>
    <p:ext uri="{DCECCB84-F9BA-43D5-87BE-67443E8EF086}">
      <p15:sldGuideLst xmlns:p15="http://schemas.microsoft.com/office/powerpoint/2012/main">
        <p15:guide id="1" pos="51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167640"/>
            <a:ext cx="10565728" cy="787400"/>
          </a:xfrm>
        </p:spPr>
        <p:txBody>
          <a:bodyPr/>
          <a:lstStyle/>
          <a:p>
            <a:r>
              <a:rPr lang="en-US"/>
              <a:t>Click to edit Master title style</a:t>
            </a:r>
          </a:p>
        </p:txBody>
      </p:sp>
      <p:sp>
        <p:nvSpPr>
          <p:cNvPr id="7" name="Text Placeholder 5"/>
          <p:cNvSpPr>
            <a:spLocks noGrp="1"/>
          </p:cNvSpPr>
          <p:nvPr>
            <p:ph type="body" sz="quarter" idx="11"/>
          </p:nvPr>
        </p:nvSpPr>
        <p:spPr>
          <a:xfrm>
            <a:off x="812801" y="6248400"/>
            <a:ext cx="10565726" cy="457200"/>
          </a:xfrm>
        </p:spPr>
        <p:txBody>
          <a:bodyPr lIns="0" tIns="0" rIns="0" bIns="0" anchor="b"/>
          <a:lstStyle>
            <a:lvl1pPr marL="0" indent="0">
              <a:spcBef>
                <a:spcPts val="0"/>
              </a:spcBef>
              <a:buNone/>
              <a:defRPr sz="1200"/>
            </a:lvl1pPr>
          </a:lstStyle>
          <a:p>
            <a:pPr lvl="0"/>
            <a:r>
              <a:rPr lang="en-US"/>
              <a:t>Click to edit Master text styles</a:t>
            </a:r>
          </a:p>
        </p:txBody>
      </p:sp>
      <p:sp>
        <p:nvSpPr>
          <p:cNvPr id="8" name="Slide Number Placeholder 1"/>
          <p:cNvSpPr>
            <a:spLocks noGrp="1"/>
          </p:cNvSpPr>
          <p:nvPr>
            <p:ph type="sldNum" sz="quarter" idx="12"/>
          </p:nvPr>
        </p:nvSpPr>
        <p:spPr>
          <a:xfrm>
            <a:off x="11378528" y="6340475"/>
            <a:ext cx="591800" cy="365125"/>
          </a:xfrm>
        </p:spPr>
        <p:txBody>
          <a:bodyPr lIns="0" tIns="0" rIns="0" bIns="0" anchor="b" anchorCtr="0"/>
          <a:lstStyle>
            <a:lvl1pPr algn="r" fontAlgn="auto">
              <a:spcBef>
                <a:spcPts val="0"/>
              </a:spcBef>
              <a:spcAft>
                <a:spcPts val="0"/>
              </a:spcAft>
              <a:defRPr sz="1200" b="0" baseline="0">
                <a:solidFill>
                  <a:srgbClr val="000000">
                    <a:tint val="75000"/>
                  </a:srgbClr>
                </a:solidFill>
              </a:defRPr>
            </a:lvl1pPr>
          </a:lstStyle>
          <a:p>
            <a:pPr>
              <a:defRPr/>
            </a:pPr>
            <a:fld id="{2BE16F37-D63B-443C-96C0-C234F1098F79}" type="slidenum">
              <a:rPr lang="en-US"/>
              <a:pPr>
                <a:defRPr/>
              </a:pPr>
              <a:t>‹#›</a:t>
            </a:fld>
            <a:endParaRPr lang="en-US" dirty="0"/>
          </a:p>
        </p:txBody>
      </p:sp>
    </p:spTree>
    <p:extLst>
      <p:ext uri="{BB962C8B-B14F-4D97-AF65-F5344CB8AC3E}">
        <p14:creationId xmlns:p14="http://schemas.microsoft.com/office/powerpoint/2010/main" val="978434370"/>
      </p:ext>
    </p:extLst>
  </p:cSld>
  <p:clrMapOvr>
    <a:masterClrMapping/>
  </p:clrMapOvr>
  <p:extLst>
    <p:ext uri="{DCECCB84-F9BA-43D5-87BE-67443E8EF086}">
      <p15:sldGuideLst xmlns:p15="http://schemas.microsoft.com/office/powerpoint/2012/main">
        <p15:guide id="1" pos="51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5" name="Rectangle 4"/>
          <p:cNvSpPr/>
          <p:nvPr/>
        </p:nvSpPr>
        <p:spPr bwMode="auto">
          <a:xfrm>
            <a:off x="5" y="0"/>
            <a:ext cx="12221633" cy="6858000"/>
          </a:xfrm>
          <a:prstGeom prst="rect">
            <a:avLst/>
          </a:prstGeom>
          <a:solidFill>
            <a:schemeClr val="bg1"/>
          </a:solidFill>
          <a:ln w="9525" cap="flat" cmpd="sng" algn="ctr">
            <a:noFill/>
            <a:prstDash val="solid"/>
            <a:round/>
            <a:headEnd type="none" w="med" len="med"/>
            <a:tailEnd type="none" w="med" len="med"/>
          </a:ln>
          <a:effectLst/>
        </p:spPr>
        <p:txBody>
          <a:bodyPr/>
          <a:lstStyle/>
          <a:p>
            <a:pPr fontAlgn="base">
              <a:spcBef>
                <a:spcPct val="0"/>
              </a:spcBef>
              <a:spcAft>
                <a:spcPct val="25000"/>
              </a:spcAft>
              <a:buFontTx/>
              <a:buChar char="•"/>
              <a:defRPr/>
            </a:pPr>
            <a:endParaRPr lang="en-US" sz="2160" b="1" baseline="-25000" dirty="0">
              <a:solidFill>
                <a:srgbClr val="000000"/>
              </a:solidFill>
              <a:cs typeface="Arial" pitchFamily="34" charset="0"/>
            </a:endParaRPr>
          </a:p>
        </p:txBody>
      </p:sp>
      <p:sp>
        <p:nvSpPr>
          <p:cNvPr id="6" name="Rectangle 2"/>
          <p:cNvSpPr>
            <a:spLocks noChangeArrowheads="1"/>
          </p:cNvSpPr>
          <p:nvPr userDrawn="1"/>
        </p:nvSpPr>
        <p:spPr bwMode="auto">
          <a:xfrm>
            <a:off x="-4233" y="3581402"/>
            <a:ext cx="12227984" cy="3278188"/>
          </a:xfrm>
          <a:prstGeom prst="rect">
            <a:avLst/>
          </a:prstGeom>
          <a:solidFill>
            <a:srgbClr val="DDDDDD"/>
          </a:solidFill>
          <a:ln w="0" algn="ctr">
            <a:noFill/>
            <a:miter lim="800000"/>
            <a:headEnd/>
            <a:tailEnd/>
          </a:ln>
        </p:spPr>
        <p:txBody>
          <a:bodyPr wrap="none" lIns="0" tIns="0" rIns="0" bIns="0" anchor="ctr"/>
          <a:lstStyle/>
          <a:p>
            <a:pPr algn="ctr" fontAlgn="base">
              <a:spcBef>
                <a:spcPct val="0"/>
              </a:spcBef>
              <a:spcAft>
                <a:spcPct val="25000"/>
              </a:spcAft>
              <a:defRPr/>
            </a:pPr>
            <a:endParaRPr lang="en-GB" sz="2160" b="1" dirty="0">
              <a:solidFill>
                <a:srgbClr val="000000"/>
              </a:solidFill>
              <a:cs typeface="Arial" pitchFamily="34" charset="0"/>
            </a:endParaRPr>
          </a:p>
        </p:txBody>
      </p:sp>
      <p:sp>
        <p:nvSpPr>
          <p:cNvPr id="7" name="Line 7"/>
          <p:cNvSpPr>
            <a:spLocks noChangeShapeType="1"/>
          </p:cNvSpPr>
          <p:nvPr/>
        </p:nvSpPr>
        <p:spPr bwMode="auto">
          <a:xfrm>
            <a:off x="-4233" y="3429000"/>
            <a:ext cx="12227984" cy="0"/>
          </a:xfrm>
          <a:prstGeom prst="line">
            <a:avLst/>
          </a:prstGeom>
          <a:noFill/>
          <a:ln w="57150">
            <a:solidFill>
              <a:srgbClr val="B2B2B2"/>
            </a:solidFill>
            <a:round/>
            <a:headEnd/>
            <a:tailEnd/>
          </a:ln>
        </p:spPr>
        <p:txBody>
          <a:bodyPr/>
          <a:lstStyle/>
          <a:p>
            <a:pPr fontAlgn="base">
              <a:spcBef>
                <a:spcPct val="0"/>
              </a:spcBef>
              <a:spcAft>
                <a:spcPct val="0"/>
              </a:spcAft>
              <a:defRPr/>
            </a:pPr>
            <a:endParaRPr lang="en-US" sz="2160" b="1" dirty="0">
              <a:solidFill>
                <a:srgbClr val="000000"/>
              </a:solidFill>
              <a:cs typeface="Arial" pitchFamily="34" charset="0"/>
            </a:endParaRPr>
          </a:p>
        </p:txBody>
      </p:sp>
      <p:sp>
        <p:nvSpPr>
          <p:cNvPr id="8" name="Line 8"/>
          <p:cNvSpPr>
            <a:spLocks noChangeShapeType="1"/>
          </p:cNvSpPr>
          <p:nvPr/>
        </p:nvSpPr>
        <p:spPr bwMode="auto">
          <a:xfrm>
            <a:off x="-4233" y="3516313"/>
            <a:ext cx="12227984" cy="0"/>
          </a:xfrm>
          <a:prstGeom prst="line">
            <a:avLst/>
          </a:prstGeom>
          <a:noFill/>
          <a:ln w="57150">
            <a:solidFill>
              <a:srgbClr val="A50021"/>
            </a:solidFill>
            <a:round/>
            <a:headEnd/>
            <a:tailEnd/>
          </a:ln>
        </p:spPr>
        <p:txBody>
          <a:bodyPr/>
          <a:lstStyle/>
          <a:p>
            <a:pPr fontAlgn="base">
              <a:spcBef>
                <a:spcPct val="0"/>
              </a:spcBef>
              <a:spcAft>
                <a:spcPct val="0"/>
              </a:spcAft>
              <a:defRPr/>
            </a:pPr>
            <a:endParaRPr lang="en-US" sz="2160" b="1" dirty="0">
              <a:solidFill>
                <a:srgbClr val="000000"/>
              </a:solidFill>
              <a:cs typeface="Arial" pitchFamily="34" charset="0"/>
            </a:endParaRPr>
          </a:p>
        </p:txBody>
      </p:sp>
      <p:sp>
        <p:nvSpPr>
          <p:cNvPr id="2" name="Title 1"/>
          <p:cNvSpPr>
            <a:spLocks noGrp="1"/>
          </p:cNvSpPr>
          <p:nvPr>
            <p:ph type="ctrTitle"/>
          </p:nvPr>
        </p:nvSpPr>
        <p:spPr>
          <a:xfrm>
            <a:off x="826559" y="457200"/>
            <a:ext cx="10566400" cy="2816352"/>
          </a:xfrm>
        </p:spPr>
        <p:txBody>
          <a:bodyPr/>
          <a:lstStyle>
            <a:lvl1pPr algn="ctr">
              <a:defRPr sz="3200"/>
            </a:lvl1pPr>
          </a:lstStyle>
          <a:p>
            <a:r>
              <a:rPr lang="en-US"/>
              <a:t>Click to edit Master title style</a:t>
            </a:r>
          </a:p>
        </p:txBody>
      </p:sp>
      <p:sp>
        <p:nvSpPr>
          <p:cNvPr id="3" name="Subtitle 2"/>
          <p:cNvSpPr>
            <a:spLocks noGrp="1"/>
          </p:cNvSpPr>
          <p:nvPr>
            <p:ph type="subTitle" idx="1"/>
          </p:nvPr>
        </p:nvSpPr>
        <p:spPr>
          <a:xfrm>
            <a:off x="827619" y="4114800"/>
            <a:ext cx="10566400" cy="609600"/>
          </a:xfrm>
        </p:spPr>
        <p:txBody>
          <a:bodyPr/>
          <a:lstStyle>
            <a:lvl1pPr marL="0" indent="0" algn="ctr">
              <a:buNone/>
              <a:defRPr sz="1800" b="1"/>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a:t>Click to edit Master subtitle style</a:t>
            </a:r>
          </a:p>
        </p:txBody>
      </p:sp>
      <p:sp>
        <p:nvSpPr>
          <p:cNvPr id="11" name="Text Placeholder 10"/>
          <p:cNvSpPr>
            <a:spLocks noGrp="1"/>
          </p:cNvSpPr>
          <p:nvPr>
            <p:ph type="body" sz="quarter" idx="11"/>
          </p:nvPr>
        </p:nvSpPr>
        <p:spPr>
          <a:xfrm>
            <a:off x="827619" y="5029200"/>
            <a:ext cx="10566400" cy="914400"/>
          </a:xfrm>
        </p:spPr>
        <p:txBody>
          <a:bodyPr/>
          <a:lstStyle>
            <a:lvl1pPr marL="0" indent="0" algn="ctr">
              <a:buNone/>
              <a:defRPr sz="1600"/>
            </a:lvl1pPr>
          </a:lstStyle>
          <a:p>
            <a:pPr lvl="0"/>
            <a:r>
              <a:rPr lang="en-US"/>
              <a:t>Click to edit Master text styles</a:t>
            </a:r>
          </a:p>
        </p:txBody>
      </p:sp>
    </p:spTree>
    <p:extLst>
      <p:ext uri="{BB962C8B-B14F-4D97-AF65-F5344CB8AC3E}">
        <p14:creationId xmlns:p14="http://schemas.microsoft.com/office/powerpoint/2010/main" val="35448585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2800" y="165100"/>
            <a:ext cx="10566400" cy="787400"/>
          </a:xfrm>
          <a:prstGeom prst="rect">
            <a:avLst/>
          </a:prstGeom>
          <a:solidFill>
            <a:schemeClr val="bg1"/>
          </a:solidFill>
          <a:ln w="9525">
            <a:noFill/>
            <a:miter lim="800000"/>
            <a:headEnd/>
            <a:tailEnd/>
          </a:ln>
        </p:spPr>
        <p:txBody>
          <a:bodyPr vert="horz" wrap="square" lIns="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12800" y="1676400"/>
            <a:ext cx="10566400" cy="44196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87204" name="Line 4"/>
          <p:cNvSpPr>
            <a:spLocks noChangeShapeType="1"/>
          </p:cNvSpPr>
          <p:nvPr/>
        </p:nvSpPr>
        <p:spPr bwMode="auto">
          <a:xfrm>
            <a:off x="812800" y="1066800"/>
            <a:ext cx="10566400" cy="0"/>
          </a:xfrm>
          <a:prstGeom prst="line">
            <a:avLst/>
          </a:prstGeom>
          <a:noFill/>
          <a:ln w="53975">
            <a:solidFill>
              <a:srgbClr val="969696"/>
            </a:solidFill>
            <a:round/>
            <a:headEnd/>
            <a:tailEnd/>
          </a:ln>
          <a:effectLst/>
        </p:spPr>
        <p:txBody>
          <a:bodyPr wrap="none" anchor="ctr"/>
          <a:lstStyle/>
          <a:p>
            <a:pPr fontAlgn="base">
              <a:spcBef>
                <a:spcPct val="0"/>
              </a:spcBef>
              <a:spcAft>
                <a:spcPct val="25000"/>
              </a:spcAft>
              <a:buFontTx/>
              <a:buChar char="•"/>
              <a:defRPr/>
            </a:pPr>
            <a:endParaRPr lang="en-US" sz="3600" b="1" baseline="-25000" dirty="0">
              <a:solidFill>
                <a:srgbClr val="000000"/>
              </a:solidFill>
            </a:endParaRPr>
          </a:p>
        </p:txBody>
      </p:sp>
      <p:sp>
        <p:nvSpPr>
          <p:cNvPr id="1587225" name="Line 25"/>
          <p:cNvSpPr>
            <a:spLocks noChangeShapeType="1"/>
          </p:cNvSpPr>
          <p:nvPr userDrawn="1"/>
        </p:nvSpPr>
        <p:spPr bwMode="auto">
          <a:xfrm>
            <a:off x="812800" y="1143000"/>
            <a:ext cx="10566400" cy="0"/>
          </a:xfrm>
          <a:prstGeom prst="line">
            <a:avLst/>
          </a:prstGeom>
          <a:noFill/>
          <a:ln w="53975">
            <a:solidFill>
              <a:srgbClr val="A50021"/>
            </a:solidFill>
            <a:round/>
            <a:headEnd/>
            <a:tailEnd/>
          </a:ln>
          <a:effectLst/>
        </p:spPr>
        <p:txBody>
          <a:bodyPr wrap="none" anchor="ctr"/>
          <a:lstStyle/>
          <a:p>
            <a:pPr fontAlgn="base">
              <a:spcBef>
                <a:spcPct val="0"/>
              </a:spcBef>
              <a:spcAft>
                <a:spcPct val="25000"/>
              </a:spcAft>
              <a:buFontTx/>
              <a:buChar char="•"/>
              <a:defRPr/>
            </a:pPr>
            <a:endParaRPr lang="en-US" sz="3600" b="1" baseline="-25000" dirty="0">
              <a:solidFill>
                <a:srgbClr val="000000"/>
              </a:solidFill>
            </a:endParaRPr>
          </a:p>
        </p:txBody>
      </p:sp>
      <p:sp>
        <p:nvSpPr>
          <p:cNvPr id="2" name="Slide Number Placeholder 1"/>
          <p:cNvSpPr>
            <a:spLocks noGrp="1"/>
          </p:cNvSpPr>
          <p:nvPr>
            <p:ph type="sldNum" sz="quarter" idx="4"/>
          </p:nvPr>
        </p:nvSpPr>
        <p:spPr>
          <a:xfrm>
            <a:off x="9313333" y="6492880"/>
            <a:ext cx="2844800" cy="365125"/>
          </a:xfrm>
          <a:prstGeom prst="rect">
            <a:avLst/>
          </a:prstGeom>
        </p:spPr>
        <p:txBody>
          <a:bodyPr vert="horz" lIns="91440" tIns="45720" rIns="91440" bIns="45720" rtlCol="0" anchor="ctr"/>
          <a:lstStyle>
            <a:lvl1pPr algn="r">
              <a:defRPr sz="1200" b="1" baseline="-25000">
                <a:solidFill>
                  <a:srgbClr val="000000">
                    <a:tint val="75000"/>
                  </a:srgbClr>
                </a:solidFill>
                <a:latin typeface="+mn-lt"/>
              </a:defRPr>
            </a:lvl1pPr>
          </a:lstStyle>
          <a:p>
            <a:pPr fontAlgn="base">
              <a:spcBef>
                <a:spcPct val="0"/>
              </a:spcBef>
              <a:spcAft>
                <a:spcPct val="0"/>
              </a:spcAft>
              <a:defRPr/>
            </a:pPr>
            <a:fld id="{C4B6E519-2B19-4FD1-9DB5-C3407DF9395F}" type="slidenum">
              <a:rPr lang="en-US"/>
              <a:pPr fontAlgn="base">
                <a:spcBef>
                  <a:spcPct val="0"/>
                </a:spcBef>
                <a:spcAft>
                  <a:spcPct val="0"/>
                </a:spcAft>
                <a:defRPr/>
              </a:pPr>
              <a:t>‹#›</a:t>
            </a:fld>
            <a:endParaRPr lang="en-US" dirty="0"/>
          </a:p>
        </p:txBody>
      </p:sp>
      <p:sp>
        <p:nvSpPr>
          <p:cNvPr id="7" name="TextBox 6"/>
          <p:cNvSpPr txBox="1"/>
          <p:nvPr userDrawn="1"/>
        </p:nvSpPr>
        <p:spPr>
          <a:xfrm>
            <a:off x="914400" y="6497638"/>
            <a:ext cx="9144000" cy="277812"/>
          </a:xfrm>
          <a:prstGeom prst="rect">
            <a:avLst/>
          </a:prstGeom>
          <a:noFill/>
        </p:spPr>
        <p:txBody>
          <a:bodyPr>
            <a:spAutoFit/>
          </a:bodyPr>
          <a:lstStyle/>
          <a:p>
            <a:pPr fontAlgn="base">
              <a:spcBef>
                <a:spcPct val="0"/>
              </a:spcBef>
              <a:spcAft>
                <a:spcPct val="0"/>
              </a:spcAft>
              <a:defRPr/>
            </a:pPr>
            <a:endParaRPr lang="en-US" sz="1200" b="1" dirty="0">
              <a:solidFill>
                <a:srgbClr val="000000"/>
              </a:solidFill>
            </a:endParaRPr>
          </a:p>
        </p:txBody>
      </p:sp>
      <p:sp>
        <p:nvSpPr>
          <p:cNvPr id="4" name="TextBox 3"/>
          <p:cNvSpPr txBox="1"/>
          <p:nvPr userDrawn="1"/>
        </p:nvSpPr>
        <p:spPr>
          <a:xfrm>
            <a:off x="914400" y="6407155"/>
            <a:ext cx="8229600" cy="366713"/>
          </a:xfrm>
          <a:prstGeom prst="rect">
            <a:avLst/>
          </a:prstGeom>
          <a:noFill/>
        </p:spPr>
        <p:txBody>
          <a:bodyPr anchor="b"/>
          <a:lstStyle/>
          <a:p>
            <a:pPr fontAlgn="base">
              <a:spcBef>
                <a:spcPct val="0"/>
              </a:spcBef>
              <a:spcAft>
                <a:spcPct val="0"/>
              </a:spcAft>
              <a:defRPr/>
            </a:pPr>
            <a:endParaRPr lang="en-US" sz="1200" dirty="0">
              <a:solidFill>
                <a:srgbClr val="000000"/>
              </a:solidFill>
            </a:endParaRPr>
          </a:p>
        </p:txBody>
      </p:sp>
    </p:spTree>
    <p:extLst>
      <p:ext uri="{BB962C8B-B14F-4D97-AF65-F5344CB8AC3E}">
        <p14:creationId xmlns:p14="http://schemas.microsoft.com/office/powerpoint/2010/main" val="2255503598"/>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779" r:id="rId3"/>
  </p:sldLayoutIdLst>
  <p:hf hdr="0" ft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342900" indent="-342900" algn="l" rtl="0" eaLnBrk="0" fontAlgn="base" hangingPunct="0">
        <a:spcBef>
          <a:spcPct val="20000"/>
        </a:spcBef>
        <a:spcAft>
          <a:spcPct val="0"/>
        </a:spcAft>
        <a:buClr>
          <a:srgbClr val="990000"/>
        </a:buClr>
        <a:buFont typeface="Symbol" pitchFamily="18"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image" Target="../media/image6.e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png"/><Relationship Id="rId5" Type="http://schemas.openxmlformats.org/officeDocument/2006/relationships/image" Target="../media/image7.e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8.emf"/><Relationship Id="rId5" Type="http://schemas.openxmlformats.org/officeDocument/2006/relationships/oleObject" Target="../embeddings/oleObject6.bin"/><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png"/><Relationship Id="rId5" Type="http://schemas.openxmlformats.org/officeDocument/2006/relationships/image" Target="../media/image9.emf"/><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png"/><Relationship Id="rId5" Type="http://schemas.openxmlformats.org/officeDocument/2006/relationships/image" Target="../media/image10.emf"/><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21221-07E2-414B-AAB7-A97450E3C606}"/>
              </a:ext>
            </a:extLst>
          </p:cNvPr>
          <p:cNvSpPr>
            <a:spLocks noGrp="1"/>
          </p:cNvSpPr>
          <p:nvPr>
            <p:ph type="ctrTitle"/>
          </p:nvPr>
        </p:nvSpPr>
        <p:spPr>
          <a:xfrm>
            <a:off x="1376220" y="494145"/>
            <a:ext cx="9439560" cy="2816352"/>
          </a:xfrm>
        </p:spPr>
        <p:txBody>
          <a:bodyPr anchor="ctr">
            <a:noAutofit/>
          </a:bodyPr>
          <a:lstStyle/>
          <a:p>
            <a:r>
              <a:rPr lang="en-US" dirty="0"/>
              <a:t>Subgroup Efficacy Analyses of </a:t>
            </a:r>
            <a:br>
              <a:rPr lang="en-US" dirty="0"/>
            </a:br>
            <a:r>
              <a:rPr lang="en-US" dirty="0"/>
              <a:t>Long-Acting Subcutaneous Lenacapavir in </a:t>
            </a:r>
            <a:br>
              <a:rPr lang="en-US" dirty="0"/>
            </a:br>
            <a:r>
              <a:rPr lang="en-US" dirty="0"/>
              <a:t>Heavily Treatment-Experienced People With HIV in the Phase 2/3 CAPELLA Study</a:t>
            </a:r>
          </a:p>
        </p:txBody>
      </p:sp>
      <p:sp>
        <p:nvSpPr>
          <p:cNvPr id="5" name="Text Placeholder 4">
            <a:extLst>
              <a:ext uri="{FF2B5EF4-FFF2-40B4-BE49-F238E27FC236}">
                <a16:creationId xmlns:a16="http://schemas.microsoft.com/office/drawing/2014/main" id="{89D9D8B7-9DF2-CB43-A7AF-1A9E93AF9201}"/>
              </a:ext>
            </a:extLst>
          </p:cNvPr>
          <p:cNvSpPr>
            <a:spLocks noGrp="1"/>
          </p:cNvSpPr>
          <p:nvPr>
            <p:ph type="body" sz="quarter" idx="11"/>
          </p:nvPr>
        </p:nvSpPr>
        <p:spPr>
          <a:xfrm>
            <a:off x="587474" y="4849063"/>
            <a:ext cx="10566400" cy="1456809"/>
          </a:xfrm>
        </p:spPr>
        <p:txBody>
          <a:bodyPr anchor="ctr">
            <a:spAutoFit/>
          </a:bodyPr>
          <a:lstStyle/>
          <a:p>
            <a:pPr>
              <a:spcBef>
                <a:spcPts val="0"/>
              </a:spcBef>
            </a:pPr>
            <a:endParaRPr lang="en-US" sz="1400" b="0" baseline="30000" dirty="0"/>
          </a:p>
          <a:p>
            <a:pPr>
              <a:spcBef>
                <a:spcPts val="0"/>
              </a:spcBef>
            </a:pPr>
            <a:endParaRPr lang="en-US" sz="1400" baseline="30000" dirty="0"/>
          </a:p>
          <a:p>
            <a:pPr>
              <a:spcBef>
                <a:spcPts val="0"/>
              </a:spcBef>
            </a:pPr>
            <a:r>
              <a:rPr lang="en-US" sz="1400" baseline="30000" dirty="0"/>
              <a:t>1</a:t>
            </a:r>
            <a:r>
              <a:rPr lang="en-US" sz="1400" dirty="0"/>
              <a:t>ICH Study Center Hamburg, Germany; </a:t>
            </a:r>
            <a:r>
              <a:rPr lang="en-US" sz="1400" baseline="30000" dirty="0"/>
              <a:t>2</a:t>
            </a:r>
            <a:r>
              <a:rPr lang="en-US" sz="1400" dirty="0"/>
              <a:t>Orlando Immunology Center, Orlando, Florida, USA; </a:t>
            </a:r>
            <a:r>
              <a:rPr lang="en-US" sz="1400" baseline="30000" dirty="0"/>
              <a:t>3</a:t>
            </a:r>
            <a:r>
              <a:rPr lang="en-US" sz="1400" dirty="0"/>
              <a:t>New York Presbyterian Queens, Flushing, New York, USA; </a:t>
            </a:r>
            <a:r>
              <a:rPr lang="en-US" sz="1400" baseline="30000" dirty="0"/>
              <a:t>4</a:t>
            </a:r>
            <a:r>
              <a:rPr lang="en-US" sz="1400" dirty="0"/>
              <a:t>I.R.C.C.S. Ospedale San Raffaele, Milano, Italy; </a:t>
            </a:r>
            <a:r>
              <a:rPr lang="en-US" sz="1400" baseline="30000" dirty="0"/>
              <a:t>5</a:t>
            </a:r>
            <a:r>
              <a:rPr lang="en-US" sz="1400" dirty="0"/>
              <a:t>Thai Red Cross AIDS Research Centre, Bangkok, Thailand; </a:t>
            </a:r>
            <a:r>
              <a:rPr lang="en-US" sz="1400" baseline="30000" dirty="0"/>
              <a:t>6</a:t>
            </a:r>
            <a:r>
              <a:rPr lang="en-US" sz="1400" dirty="0"/>
              <a:t>Hospital Clínic de Barcelona, Spain; </a:t>
            </a:r>
            <a:r>
              <a:rPr lang="en-US" sz="1400" baseline="30000" dirty="0"/>
              <a:t>7</a:t>
            </a:r>
            <a:r>
              <a:rPr lang="it-IT" sz="1400" dirty="0"/>
              <a:t>Università Degli Studi di Brescia</a:t>
            </a:r>
            <a:r>
              <a:rPr lang="en-US" sz="1400" dirty="0"/>
              <a:t>, Italy; </a:t>
            </a:r>
            <a:r>
              <a:rPr lang="en-US" sz="1400" baseline="30000" dirty="0"/>
              <a:t>8</a:t>
            </a:r>
            <a:r>
              <a:rPr lang="it-IT" sz="1400" dirty="0"/>
              <a:t>Istituto Nazionale per le Malattie Infettive "L. Spallanzani,"</a:t>
            </a:r>
            <a:r>
              <a:rPr lang="en-US" sz="1400" dirty="0"/>
              <a:t> Roma, Italy; </a:t>
            </a:r>
            <a:r>
              <a:rPr lang="en-US" sz="1400" baseline="30000" dirty="0"/>
              <a:t>9</a:t>
            </a:r>
            <a:r>
              <a:rPr lang="en-US" sz="1400" dirty="0"/>
              <a:t>Hôpital Bichat</a:t>
            </a:r>
            <a:r>
              <a:rPr lang="en-US" sz="1400" dirty="0">
                <a:latin typeface="Arial" panose="020B0604020202020204" pitchFamily="34" charset="0"/>
                <a:cs typeface="Arial" panose="020B0604020202020204" pitchFamily="34" charset="0"/>
              </a:rPr>
              <a:t>–</a:t>
            </a:r>
            <a:r>
              <a:rPr lang="en-US" sz="1400" dirty="0"/>
              <a:t>Claude-Bernard, France; </a:t>
            </a:r>
            <a:r>
              <a:rPr lang="en-US" sz="1400" baseline="30000" dirty="0"/>
              <a:t>10</a:t>
            </a:r>
            <a:r>
              <a:rPr lang="en-US" sz="1400" dirty="0"/>
              <a:t>Hôpital Sainte Marguerite, Marseille, France; </a:t>
            </a:r>
            <a:r>
              <a:rPr lang="en-US" sz="1400" baseline="30000" dirty="0"/>
              <a:t>11</a:t>
            </a:r>
            <a:r>
              <a:rPr lang="en-US" sz="1400" dirty="0"/>
              <a:t>Gilead Sciences, Inc., Foster City, California, USA; </a:t>
            </a:r>
            <a:r>
              <a:rPr lang="en-US" sz="1400" baseline="30000" dirty="0"/>
              <a:t>12</a:t>
            </a:r>
            <a:r>
              <a:rPr lang="en-US" sz="1400" dirty="0"/>
              <a:t>Hôpital Saint-Louis, Paris</a:t>
            </a:r>
            <a:endParaRPr lang="en-US" sz="1400" b="0" baseline="30000" dirty="0"/>
          </a:p>
        </p:txBody>
      </p:sp>
      <p:sp>
        <p:nvSpPr>
          <p:cNvPr id="6" name="Subtitle 5">
            <a:extLst>
              <a:ext uri="{FF2B5EF4-FFF2-40B4-BE49-F238E27FC236}">
                <a16:creationId xmlns:a16="http://schemas.microsoft.com/office/drawing/2014/main" id="{F67B5FB1-1003-4B37-9C5B-9E5D6CA066D2}"/>
              </a:ext>
            </a:extLst>
          </p:cNvPr>
          <p:cNvSpPr>
            <a:spLocks noGrp="1"/>
          </p:cNvSpPr>
          <p:nvPr>
            <p:ph type="subTitle" idx="1"/>
          </p:nvPr>
        </p:nvSpPr>
        <p:spPr>
          <a:xfrm>
            <a:off x="726018" y="3813215"/>
            <a:ext cx="10089762" cy="1164119"/>
          </a:xfrm>
        </p:spPr>
        <p:txBody>
          <a:bodyPr anchor="ctr"/>
          <a:lstStyle/>
          <a:p>
            <a:pPr>
              <a:spcBef>
                <a:spcPts val="0"/>
              </a:spcBef>
            </a:pPr>
            <a:r>
              <a:rPr lang="en-US" dirty="0"/>
              <a:t>Hans-Jürgen Stellbrink,</a:t>
            </a:r>
            <a:r>
              <a:rPr lang="en-US" baseline="30000" dirty="0"/>
              <a:t>1</a:t>
            </a:r>
            <a:r>
              <a:rPr lang="en-US" dirty="0"/>
              <a:t> Edwin DeJesus,</a:t>
            </a:r>
            <a:r>
              <a:rPr lang="en-US" baseline="30000" dirty="0"/>
              <a:t>2 </a:t>
            </a:r>
            <a:r>
              <a:rPr lang="en-US" dirty="0" err="1"/>
              <a:t>Sorana</a:t>
            </a:r>
            <a:r>
              <a:rPr lang="en-US" dirty="0"/>
              <a:t> </a:t>
            </a:r>
            <a:r>
              <a:rPr lang="en-US" sz="1800" dirty="0"/>
              <a:t>Segal-Maurer,</a:t>
            </a:r>
            <a:r>
              <a:rPr lang="en-US" sz="1800" baseline="30000" dirty="0"/>
              <a:t>3</a:t>
            </a:r>
            <a:r>
              <a:rPr lang="en-US" sz="1800" dirty="0"/>
              <a:t> Antonella Castagna,</a:t>
            </a:r>
            <a:r>
              <a:rPr lang="en-US" sz="1800" baseline="30000" dirty="0"/>
              <a:t>4</a:t>
            </a:r>
            <a:r>
              <a:rPr lang="en-US" sz="1800" dirty="0"/>
              <a:t> </a:t>
            </a:r>
            <a:r>
              <a:rPr lang="en-US" dirty="0" err="1"/>
              <a:t>Anchalee</a:t>
            </a:r>
            <a:r>
              <a:rPr lang="en-US" dirty="0"/>
              <a:t> Avihingsanon,</a:t>
            </a:r>
            <a:r>
              <a:rPr lang="en-US" baseline="30000" dirty="0"/>
              <a:t>5</a:t>
            </a:r>
            <a:r>
              <a:rPr lang="en-US" dirty="0"/>
              <a:t> Jos</a:t>
            </a:r>
            <a:r>
              <a:rPr lang="en-US" sz="1800" dirty="0">
                <a:solidFill>
                  <a:srgbClr val="000000"/>
                </a:solidFill>
                <a:latin typeface="Arial" panose="020B0604020202020204" pitchFamily="34" charset="0"/>
              </a:rPr>
              <a:t>é</a:t>
            </a:r>
            <a:r>
              <a:rPr lang="en-US" dirty="0"/>
              <a:t> Luis Blanco Ar</a:t>
            </a:r>
            <a:r>
              <a:rPr lang="en-US" sz="1800" dirty="0">
                <a:solidFill>
                  <a:srgbClr val="000000"/>
                </a:solidFill>
                <a:latin typeface="Arial" panose="020B0604020202020204" pitchFamily="34" charset="0"/>
              </a:rPr>
              <a:t>é</a:t>
            </a:r>
            <a:r>
              <a:rPr lang="en-US" dirty="0"/>
              <a:t>valo,</a:t>
            </a:r>
            <a:r>
              <a:rPr lang="en-US" baseline="30000" dirty="0"/>
              <a:t>6</a:t>
            </a:r>
            <a:r>
              <a:rPr lang="en-US" dirty="0"/>
              <a:t> Francesco Castelli,</a:t>
            </a:r>
            <a:r>
              <a:rPr lang="en-US" baseline="30000" dirty="0"/>
              <a:t>7</a:t>
            </a:r>
            <a:r>
              <a:rPr lang="en-US" dirty="0"/>
              <a:t> Andrea Antinori,</a:t>
            </a:r>
            <a:r>
              <a:rPr lang="en-US" baseline="30000" dirty="0"/>
              <a:t>8 </a:t>
            </a:r>
            <a:r>
              <a:rPr lang="en-US" dirty="0" err="1"/>
              <a:t>Yazdan</a:t>
            </a:r>
            <a:r>
              <a:rPr lang="en-US" dirty="0"/>
              <a:t> Yazdanpanah,</a:t>
            </a:r>
            <a:r>
              <a:rPr lang="en-US" baseline="30000" dirty="0"/>
              <a:t>9</a:t>
            </a:r>
            <a:r>
              <a:rPr lang="en-US" dirty="0"/>
              <a:t> Sylvie Ronot-Bregigeon,</a:t>
            </a:r>
            <a:r>
              <a:rPr lang="en-US" baseline="30000" dirty="0"/>
              <a:t>10</a:t>
            </a:r>
            <a:r>
              <a:rPr lang="en-US" dirty="0"/>
              <a:t> Hui Wang,</a:t>
            </a:r>
            <a:r>
              <a:rPr lang="en-US" baseline="30000" dirty="0"/>
              <a:t>11</a:t>
            </a:r>
            <a:r>
              <a:rPr lang="en-US" dirty="0"/>
              <a:t> Nicolas Margot,</a:t>
            </a:r>
            <a:r>
              <a:rPr lang="en-US" baseline="30000" dirty="0"/>
              <a:t>11</a:t>
            </a:r>
            <a:r>
              <a:rPr lang="en-US" dirty="0"/>
              <a:t> Hadas Dvory-Sobol,</a:t>
            </a:r>
            <a:r>
              <a:rPr lang="en-US" baseline="30000" dirty="0"/>
              <a:t>11 </a:t>
            </a:r>
            <a:r>
              <a:rPr lang="en-US" dirty="0"/>
              <a:t>Martin Rhee,</a:t>
            </a:r>
            <a:r>
              <a:rPr lang="en-US" baseline="30000" dirty="0"/>
              <a:t>11</a:t>
            </a:r>
            <a:r>
              <a:rPr lang="en-US" dirty="0"/>
              <a:t> Jared M. Baeten,</a:t>
            </a:r>
            <a:r>
              <a:rPr lang="en-US" baseline="30000" dirty="0"/>
              <a:t>11</a:t>
            </a:r>
            <a:r>
              <a:rPr lang="en-US" dirty="0"/>
              <a:t> Jean-Michel Molina</a:t>
            </a:r>
            <a:r>
              <a:rPr lang="en-US" baseline="30000" dirty="0"/>
              <a:t>12</a:t>
            </a:r>
            <a:endParaRPr lang="en-US" dirty="0"/>
          </a:p>
        </p:txBody>
      </p:sp>
      <p:sp>
        <p:nvSpPr>
          <p:cNvPr id="7" name="TextBox 6">
            <a:extLst>
              <a:ext uri="{FF2B5EF4-FFF2-40B4-BE49-F238E27FC236}">
                <a16:creationId xmlns:a16="http://schemas.microsoft.com/office/drawing/2014/main" id="{A4D6D07D-0A48-41A4-8521-E63D8FF92AB4}"/>
              </a:ext>
            </a:extLst>
          </p:cNvPr>
          <p:cNvSpPr txBox="1"/>
          <p:nvPr/>
        </p:nvSpPr>
        <p:spPr>
          <a:xfrm>
            <a:off x="2809813" y="6550223"/>
            <a:ext cx="6572377" cy="307777"/>
          </a:xfrm>
          <a:prstGeom prst="rect">
            <a:avLst/>
          </a:prstGeom>
          <a:noFill/>
        </p:spPr>
        <p:txBody>
          <a:bodyPr wrap="none" rtlCol="0" anchor="ctr">
            <a:spAutoFit/>
          </a:bodyPr>
          <a:lstStyle/>
          <a:p>
            <a:pPr algn="ctr"/>
            <a:r>
              <a:rPr lang="en-US" sz="1400" b="1" dirty="0">
                <a:ea typeface="MS PGothic" pitchFamily="34" charset="-128"/>
                <a:cs typeface="Arial" pitchFamily="34" charset="0"/>
              </a:rPr>
              <a:t>18th European AIDS Conference, October 27–30, 2021, London, UK: PE2/69</a:t>
            </a:r>
            <a:endParaRPr lang="en-US" sz="1400" b="1" dirty="0"/>
          </a:p>
        </p:txBody>
      </p:sp>
    </p:spTree>
    <p:extLst>
      <p:ext uri="{BB962C8B-B14F-4D97-AF65-F5344CB8AC3E}">
        <p14:creationId xmlns:p14="http://schemas.microsoft.com/office/powerpoint/2010/main" val="2238408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0683DB1A-C370-49DE-A98A-4975BFA1C29C}"/>
              </a:ext>
            </a:extLst>
          </p:cNvPr>
          <p:cNvSpPr/>
          <p:nvPr/>
        </p:nvSpPr>
        <p:spPr bwMode="auto">
          <a:xfrm>
            <a:off x="3318444" y="1740453"/>
            <a:ext cx="1218880" cy="4150488"/>
          </a:xfrm>
          <a:prstGeom prst="rect">
            <a:avLst/>
          </a:prstGeom>
          <a:solidFill>
            <a:srgbClr val="E7E1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tabLst/>
            </a:pPr>
            <a:endParaRPr kumimoji="0" lang="en-US" sz="1200" i="0" u="none" strike="noStrike" cap="none" normalizeH="0" dirty="0">
              <a:ln>
                <a:noFill/>
              </a:ln>
              <a:solidFill>
                <a:schemeClr val="tx1"/>
              </a:solidFill>
              <a:effectLst/>
              <a:latin typeface="Arial" charset="0"/>
            </a:endParaRPr>
          </a:p>
        </p:txBody>
      </p:sp>
      <p:graphicFrame>
        <p:nvGraphicFramePr>
          <p:cNvPr id="48" name="Object 47">
            <a:extLst>
              <a:ext uri="{FF2B5EF4-FFF2-40B4-BE49-F238E27FC236}">
                <a16:creationId xmlns:a16="http://schemas.microsoft.com/office/drawing/2014/main" id="{FAA93EEC-3C55-4C0C-9EE6-C00FD02A1648}"/>
              </a:ext>
            </a:extLst>
          </p:cNvPr>
          <p:cNvGraphicFramePr>
            <a:graphicFrameLocks noChangeAspect="1"/>
          </p:cNvGraphicFramePr>
          <p:nvPr>
            <p:extLst>
              <p:ext uri="{D42A27DB-BD31-4B8C-83A1-F6EECF244321}">
                <p14:modId xmlns:p14="http://schemas.microsoft.com/office/powerpoint/2010/main" val="434151552"/>
              </p:ext>
            </p:extLst>
          </p:nvPr>
        </p:nvGraphicFramePr>
        <p:xfrm>
          <a:off x="1733843" y="1443038"/>
          <a:ext cx="8775700" cy="3598862"/>
        </p:xfrm>
        <a:graphic>
          <a:graphicData uri="http://schemas.openxmlformats.org/presentationml/2006/ole">
            <mc:AlternateContent xmlns:mc="http://schemas.openxmlformats.org/markup-compatibility/2006">
              <mc:Choice xmlns:v="urn:schemas-microsoft-com:vml" Requires="v">
                <p:oleObj spid="_x0000_s2050" name="Prism 9" r:id="rId4" imgW="8775427" imgH="3598671" progId="Prism9.Document">
                  <p:embed/>
                </p:oleObj>
              </mc:Choice>
              <mc:Fallback>
                <p:oleObj name="Prism 9" r:id="rId4" imgW="8775427" imgH="3598671" progId="Prism9.Document">
                  <p:embed/>
                  <p:pic>
                    <p:nvPicPr>
                      <p:cNvPr id="48" name="Object 47">
                        <a:extLst>
                          <a:ext uri="{FF2B5EF4-FFF2-40B4-BE49-F238E27FC236}">
                            <a16:creationId xmlns:a16="http://schemas.microsoft.com/office/drawing/2014/main" id="{FAA93EEC-3C55-4C0C-9EE6-C00FD02A1648}"/>
                          </a:ext>
                        </a:extLst>
                      </p:cNvPr>
                      <p:cNvPicPr/>
                      <p:nvPr/>
                    </p:nvPicPr>
                    <p:blipFill>
                      <a:blip r:embed="rId5"/>
                      <a:stretch>
                        <a:fillRect/>
                      </a:stretch>
                    </p:blipFill>
                    <p:spPr>
                      <a:xfrm>
                        <a:off x="1733843" y="1443038"/>
                        <a:ext cx="8775700" cy="3598862"/>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DBCB1BC-EF51-411D-8073-4CE7A796821F}"/>
              </a:ext>
            </a:extLst>
          </p:cNvPr>
          <p:cNvSpPr>
            <a:spLocks noGrp="1"/>
          </p:cNvSpPr>
          <p:nvPr>
            <p:ph type="title"/>
          </p:nvPr>
        </p:nvSpPr>
        <p:spPr>
          <a:noFill/>
        </p:spPr>
        <p:txBody>
          <a:bodyPr/>
          <a:lstStyle/>
          <a:p>
            <a:r>
              <a:rPr lang="en-US" dirty="0"/>
              <a:t>Efficacy by Baseline CD4 and HIV-1 RNA*</a:t>
            </a:r>
            <a:endParaRPr lang="en-US" strike="sngStrike" dirty="0"/>
          </a:p>
        </p:txBody>
      </p:sp>
      <p:sp>
        <p:nvSpPr>
          <p:cNvPr id="3" name="Text Placeholder 2">
            <a:extLst>
              <a:ext uri="{FF2B5EF4-FFF2-40B4-BE49-F238E27FC236}">
                <a16:creationId xmlns:a16="http://schemas.microsoft.com/office/drawing/2014/main" id="{2CAED6A1-9EA1-4F5E-B320-DD3167A16EE0}"/>
              </a:ext>
            </a:extLst>
          </p:cNvPr>
          <p:cNvSpPr>
            <a:spLocks noGrp="1"/>
          </p:cNvSpPr>
          <p:nvPr>
            <p:ph type="body" sz="quarter" idx="11"/>
          </p:nvPr>
        </p:nvSpPr>
        <p:spPr>
          <a:xfrm>
            <a:off x="812801" y="6520934"/>
            <a:ext cx="10565726" cy="184666"/>
          </a:xfrm>
        </p:spPr>
        <p:txBody>
          <a:bodyPr lIns="0">
            <a:spAutoFit/>
          </a:bodyPr>
          <a:lstStyle/>
          <a:p>
            <a:r>
              <a:rPr lang="en-US" dirty="0"/>
              <a:t>*Prespecified subgroup analyses; </a:t>
            </a:r>
            <a:r>
              <a:rPr lang="en-US" baseline="30000" dirty="0"/>
              <a:t>†</a:t>
            </a:r>
            <a:r>
              <a:rPr lang="en-US" dirty="0"/>
              <a:t>Total n in each subgroup.</a:t>
            </a:r>
          </a:p>
        </p:txBody>
      </p:sp>
      <p:sp>
        <p:nvSpPr>
          <p:cNvPr id="4" name="Slide Number Placeholder 3">
            <a:extLst>
              <a:ext uri="{FF2B5EF4-FFF2-40B4-BE49-F238E27FC236}">
                <a16:creationId xmlns:a16="http://schemas.microsoft.com/office/drawing/2014/main" id="{D96A89D0-9F72-4D87-897D-B1DE136E6CF9}"/>
              </a:ext>
            </a:extLst>
          </p:cNvPr>
          <p:cNvSpPr>
            <a:spLocks noGrp="1"/>
          </p:cNvSpPr>
          <p:nvPr>
            <p:ph type="sldNum" sz="quarter" idx="12"/>
          </p:nvPr>
        </p:nvSpPr>
        <p:spPr/>
        <p:txBody>
          <a:bodyPr/>
          <a:lstStyle/>
          <a:p>
            <a:pPr>
              <a:defRPr/>
            </a:pPr>
            <a:fld id="{2BE16F37-D63B-443C-96C0-C234F1098F79}" type="slidenum">
              <a:rPr lang="en-US" smtClean="0"/>
              <a:pPr>
                <a:defRPr/>
              </a:pPr>
              <a:t>10</a:t>
            </a:fld>
            <a:endParaRPr lang="en-US" dirty="0"/>
          </a:p>
        </p:txBody>
      </p:sp>
      <p:sp>
        <p:nvSpPr>
          <p:cNvPr id="29" name="TextBox 19">
            <a:extLst>
              <a:ext uri="{FF2B5EF4-FFF2-40B4-BE49-F238E27FC236}">
                <a16:creationId xmlns:a16="http://schemas.microsoft.com/office/drawing/2014/main" id="{07FCD4C6-05DC-4121-82EF-E84075CB6E29}"/>
              </a:ext>
            </a:extLst>
          </p:cNvPr>
          <p:cNvSpPr txBox="1">
            <a:spLocks noChangeArrowheads="1"/>
          </p:cNvSpPr>
          <p:nvPr/>
        </p:nvSpPr>
        <p:spPr bwMode="auto">
          <a:xfrm>
            <a:off x="5560890" y="5319036"/>
            <a:ext cx="107080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effectLst/>
                <a:uLnTx/>
                <a:uFillTx/>
                <a:latin typeface="Arial"/>
                <a:ea typeface="+mn-ea"/>
                <a:cs typeface="+mn-cs"/>
              </a:rPr>
              <a:t>CD4, cells/</a:t>
            </a:r>
            <a:r>
              <a:rPr kumimoji="0" lang="el-GR" altLang="en-US" sz="1400" b="0" i="0" u="none" strike="noStrike" kern="0" cap="none" spc="0" normalizeH="0" baseline="0" noProof="0" dirty="0">
                <a:ln>
                  <a:noFill/>
                </a:ln>
                <a:effectLst/>
                <a:uLnTx/>
                <a:uFillTx/>
                <a:latin typeface="Arial"/>
                <a:ea typeface="+mn-ea"/>
                <a:cs typeface="+mn-cs"/>
              </a:rPr>
              <a:t>μ</a:t>
            </a:r>
            <a:r>
              <a:rPr kumimoji="0" lang="en-US" altLang="en-US" sz="1400" b="0" i="0" u="none" strike="noStrike" kern="0" cap="none" spc="0" normalizeH="0" baseline="0" noProof="0" dirty="0">
                <a:ln>
                  <a:noFill/>
                </a:ln>
                <a:effectLst/>
                <a:uLnTx/>
                <a:uFillTx/>
                <a:latin typeface="Arial"/>
                <a:ea typeface="+mn-ea"/>
                <a:cs typeface="+mn-cs"/>
              </a:rPr>
              <a:t>L</a:t>
            </a:r>
            <a:endParaRPr kumimoji="0" lang="en-US" altLang="en-US" sz="1400" b="0" i="0" u="none" strike="noStrike" kern="0" cap="none" spc="0" normalizeH="0" baseline="30000" noProof="0" dirty="0">
              <a:ln>
                <a:noFill/>
              </a:ln>
              <a:effectLst/>
              <a:uLnTx/>
              <a:uFillTx/>
              <a:latin typeface="Arial"/>
              <a:ea typeface="+mn-ea"/>
              <a:cs typeface="+mn-cs"/>
            </a:endParaRPr>
          </a:p>
        </p:txBody>
      </p:sp>
      <p:sp>
        <p:nvSpPr>
          <p:cNvPr id="36" name="TextBox 19">
            <a:extLst>
              <a:ext uri="{FF2B5EF4-FFF2-40B4-BE49-F238E27FC236}">
                <a16:creationId xmlns:a16="http://schemas.microsoft.com/office/drawing/2014/main" id="{DF11AB11-6CC5-4436-A3C8-E22C362ADA45}"/>
              </a:ext>
            </a:extLst>
          </p:cNvPr>
          <p:cNvSpPr txBox="1">
            <a:spLocks noChangeArrowheads="1"/>
          </p:cNvSpPr>
          <p:nvPr/>
        </p:nvSpPr>
        <p:spPr bwMode="auto">
          <a:xfrm>
            <a:off x="5459834" y="5002609"/>
            <a:ext cx="4023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&lt;</a:t>
            </a:r>
            <a:r>
              <a:rPr lang="en-US" altLang="en-US" sz="1400" dirty="0">
                <a:solidFill>
                  <a:srgbClr val="000000"/>
                </a:solidFill>
                <a:latin typeface="Arial"/>
              </a:rPr>
              <a:t>200</a:t>
            </a:r>
            <a:endParaRPr kumimoji="0" lang="en-US" altLang="en-US" sz="14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37" name="TextBox 36">
            <a:extLst>
              <a:ext uri="{FF2B5EF4-FFF2-40B4-BE49-F238E27FC236}">
                <a16:creationId xmlns:a16="http://schemas.microsoft.com/office/drawing/2014/main" id="{CA449F64-B74D-4B1B-A3C7-7B0E41AF550D}"/>
              </a:ext>
            </a:extLst>
          </p:cNvPr>
          <p:cNvSpPr txBox="1">
            <a:spLocks noChangeArrowheads="1"/>
          </p:cNvSpPr>
          <p:nvPr/>
        </p:nvSpPr>
        <p:spPr bwMode="auto">
          <a:xfrm>
            <a:off x="7877423" y="5002609"/>
            <a:ext cx="7437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≤100,000</a:t>
            </a:r>
            <a:endParaRPr kumimoji="0" lang="en-US" altLang="en-US" sz="14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38" name="TextBox 19">
            <a:extLst>
              <a:ext uri="{FF2B5EF4-FFF2-40B4-BE49-F238E27FC236}">
                <a16:creationId xmlns:a16="http://schemas.microsoft.com/office/drawing/2014/main" id="{5D2CF5DD-FC27-4C5A-936E-9A185D893964}"/>
              </a:ext>
            </a:extLst>
          </p:cNvPr>
          <p:cNvSpPr txBox="1">
            <a:spLocks noChangeArrowheads="1"/>
          </p:cNvSpPr>
          <p:nvPr/>
        </p:nvSpPr>
        <p:spPr bwMode="auto">
          <a:xfrm>
            <a:off x="6321027" y="5002609"/>
            <a:ext cx="3959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≥200</a:t>
            </a:r>
            <a:endParaRPr kumimoji="0" lang="en-US" altLang="en-US" sz="14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39" name="TextBox 19">
            <a:extLst>
              <a:ext uri="{FF2B5EF4-FFF2-40B4-BE49-F238E27FC236}">
                <a16:creationId xmlns:a16="http://schemas.microsoft.com/office/drawing/2014/main" id="{5CA55E7F-4EBD-48FC-9623-5B7D9E99CAA1}"/>
              </a:ext>
            </a:extLst>
          </p:cNvPr>
          <p:cNvSpPr txBox="1">
            <a:spLocks noChangeArrowheads="1"/>
          </p:cNvSpPr>
          <p:nvPr/>
        </p:nvSpPr>
        <p:spPr bwMode="auto">
          <a:xfrm>
            <a:off x="8740466" y="5002609"/>
            <a:ext cx="75020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&gt;100,000</a:t>
            </a:r>
            <a:endParaRPr kumimoji="0" lang="en-US" altLang="en-US" sz="14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42" name="TextBox 19">
            <a:extLst>
              <a:ext uri="{FF2B5EF4-FFF2-40B4-BE49-F238E27FC236}">
                <a16:creationId xmlns:a16="http://schemas.microsoft.com/office/drawing/2014/main" id="{563CFA06-E1E7-4D26-AFF4-A90B54A762C4}"/>
              </a:ext>
            </a:extLst>
          </p:cNvPr>
          <p:cNvSpPr txBox="1">
            <a:spLocks noChangeArrowheads="1"/>
          </p:cNvSpPr>
          <p:nvPr/>
        </p:nvSpPr>
        <p:spPr bwMode="auto">
          <a:xfrm>
            <a:off x="7995114" y="5319036"/>
            <a:ext cx="13753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a:ea typeface="+mn-ea"/>
                <a:cs typeface="+mn-cs"/>
              </a:rPr>
              <a:t>HIV-1 RNA, c/mL</a:t>
            </a:r>
            <a:endParaRPr kumimoji="0" lang="en-US" altLang="en-US" sz="1400" b="0" i="0" u="none" strike="noStrike" kern="0" cap="none" spc="0" normalizeH="0" baseline="30000" noProof="0" dirty="0">
              <a:ln>
                <a:noFill/>
              </a:ln>
              <a:solidFill>
                <a:srgbClr val="000000"/>
              </a:solidFill>
              <a:effectLst/>
              <a:uLnTx/>
              <a:uFillTx/>
              <a:latin typeface="Arial"/>
              <a:ea typeface="+mn-ea"/>
              <a:cs typeface="+mn-cs"/>
            </a:endParaRPr>
          </a:p>
        </p:txBody>
      </p:sp>
      <p:sp>
        <p:nvSpPr>
          <p:cNvPr id="47" name="TextBox 19">
            <a:extLst>
              <a:ext uri="{FF2B5EF4-FFF2-40B4-BE49-F238E27FC236}">
                <a16:creationId xmlns:a16="http://schemas.microsoft.com/office/drawing/2014/main" id="{B0087F9F-C0E3-478C-96DC-244AE6BE2767}"/>
              </a:ext>
            </a:extLst>
          </p:cNvPr>
          <p:cNvSpPr txBox="1">
            <a:spLocks noChangeArrowheads="1"/>
          </p:cNvSpPr>
          <p:nvPr/>
        </p:nvSpPr>
        <p:spPr bwMode="auto">
          <a:xfrm>
            <a:off x="3652130" y="5002609"/>
            <a:ext cx="5674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Overall</a:t>
            </a:r>
            <a:endParaRPr kumimoji="0" lang="en-US" altLang="en-US" sz="14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61" name="TextBox 19">
            <a:extLst>
              <a:ext uri="{FF2B5EF4-FFF2-40B4-BE49-F238E27FC236}">
                <a16:creationId xmlns:a16="http://schemas.microsoft.com/office/drawing/2014/main" id="{58AD6621-D025-4EAF-918D-422084AE2DCB}"/>
              </a:ext>
            </a:extLst>
          </p:cNvPr>
          <p:cNvSpPr txBox="1">
            <a:spLocks noChangeArrowheads="1"/>
          </p:cNvSpPr>
          <p:nvPr/>
        </p:nvSpPr>
        <p:spPr bwMode="auto">
          <a:xfrm>
            <a:off x="5547198" y="2198193"/>
            <a:ext cx="227627" cy="246221"/>
          </a:xfrm>
          <a:prstGeom prst="rect">
            <a:avLst/>
          </a:prstGeom>
          <a:solidFill>
            <a:schemeClr val="bg1"/>
          </a:solidFill>
          <a:ln>
            <a:noFill/>
          </a:ln>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a:ea typeface="+mn-ea"/>
                <a:cs typeface="+mn-cs"/>
              </a:rPr>
              <a:t>78</a:t>
            </a:r>
            <a:endParaRPr kumimoji="0" lang="en-US" altLang="en-US" sz="1600" b="1" i="0" u="none" strike="noStrike" kern="1200" cap="none" spc="0" normalizeH="0" baseline="30000" noProof="0" dirty="0">
              <a:ln>
                <a:noFill/>
              </a:ln>
              <a:solidFill>
                <a:srgbClr val="000000"/>
              </a:solidFill>
              <a:effectLst/>
              <a:uLnTx/>
              <a:uFillTx/>
              <a:latin typeface="Arial"/>
              <a:ea typeface="+mn-ea"/>
              <a:cs typeface="+mn-cs"/>
            </a:endParaRPr>
          </a:p>
        </p:txBody>
      </p:sp>
      <p:sp>
        <p:nvSpPr>
          <p:cNvPr id="62" name="TextBox 61">
            <a:extLst>
              <a:ext uri="{FF2B5EF4-FFF2-40B4-BE49-F238E27FC236}">
                <a16:creationId xmlns:a16="http://schemas.microsoft.com/office/drawing/2014/main" id="{184B7367-F1FD-4197-A4C9-E5783945DE24}"/>
              </a:ext>
            </a:extLst>
          </p:cNvPr>
          <p:cNvSpPr txBox="1">
            <a:spLocks noChangeArrowheads="1"/>
          </p:cNvSpPr>
          <p:nvPr/>
        </p:nvSpPr>
        <p:spPr bwMode="auto">
          <a:xfrm>
            <a:off x="8135505" y="1929595"/>
            <a:ext cx="227627" cy="246221"/>
          </a:xfrm>
          <a:prstGeom prst="rect">
            <a:avLst/>
          </a:prstGeom>
          <a:solidFill>
            <a:schemeClr val="bg1"/>
          </a:solidFill>
          <a:ln>
            <a:noFill/>
          </a:ln>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a:ea typeface="+mn-ea"/>
                <a:cs typeface="+mn-cs"/>
              </a:rPr>
              <a:t>86</a:t>
            </a:r>
            <a:endParaRPr kumimoji="0" lang="en-US" altLang="en-US" sz="1600" b="1" i="0" u="none" strike="noStrike" kern="1200" cap="none" spc="0" normalizeH="0" baseline="30000" noProof="0" dirty="0">
              <a:ln>
                <a:noFill/>
              </a:ln>
              <a:solidFill>
                <a:srgbClr val="000000"/>
              </a:solidFill>
              <a:effectLst/>
              <a:uLnTx/>
              <a:uFillTx/>
              <a:latin typeface="Arial"/>
              <a:ea typeface="+mn-ea"/>
              <a:cs typeface="+mn-cs"/>
            </a:endParaRPr>
          </a:p>
        </p:txBody>
      </p:sp>
      <p:sp>
        <p:nvSpPr>
          <p:cNvPr id="63" name="TextBox 19">
            <a:extLst>
              <a:ext uri="{FF2B5EF4-FFF2-40B4-BE49-F238E27FC236}">
                <a16:creationId xmlns:a16="http://schemas.microsoft.com/office/drawing/2014/main" id="{8F605342-8691-4F42-BD3A-5DA78BA89286}"/>
              </a:ext>
            </a:extLst>
          </p:cNvPr>
          <p:cNvSpPr txBox="1">
            <a:spLocks noChangeArrowheads="1"/>
          </p:cNvSpPr>
          <p:nvPr/>
        </p:nvSpPr>
        <p:spPr bwMode="auto">
          <a:xfrm>
            <a:off x="6405185" y="1838956"/>
            <a:ext cx="227627" cy="246221"/>
          </a:xfrm>
          <a:prstGeom prst="rect">
            <a:avLst/>
          </a:prstGeom>
          <a:solidFill>
            <a:schemeClr val="bg1"/>
          </a:solidFill>
          <a:ln>
            <a:noFill/>
          </a:ln>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a:ea typeface="+mn-ea"/>
                <a:cs typeface="+mn-cs"/>
              </a:rPr>
              <a:t>89</a:t>
            </a:r>
            <a:endParaRPr kumimoji="0" lang="en-US" altLang="en-US" sz="1600" b="1" i="0" u="none" strike="noStrike" kern="1200" cap="none" spc="0" normalizeH="0" baseline="30000" noProof="0" dirty="0">
              <a:ln>
                <a:noFill/>
              </a:ln>
              <a:solidFill>
                <a:srgbClr val="000000"/>
              </a:solidFill>
              <a:effectLst/>
              <a:uLnTx/>
              <a:uFillTx/>
              <a:latin typeface="Arial"/>
              <a:ea typeface="+mn-ea"/>
              <a:cs typeface="+mn-cs"/>
            </a:endParaRPr>
          </a:p>
        </p:txBody>
      </p:sp>
      <p:sp>
        <p:nvSpPr>
          <p:cNvPr id="64" name="TextBox 19">
            <a:extLst>
              <a:ext uri="{FF2B5EF4-FFF2-40B4-BE49-F238E27FC236}">
                <a16:creationId xmlns:a16="http://schemas.microsoft.com/office/drawing/2014/main" id="{5841E7A4-FD0E-46AC-8164-FED336F40AB5}"/>
              </a:ext>
            </a:extLst>
          </p:cNvPr>
          <p:cNvSpPr txBox="1">
            <a:spLocks noChangeArrowheads="1"/>
          </p:cNvSpPr>
          <p:nvPr/>
        </p:nvSpPr>
        <p:spPr bwMode="auto">
          <a:xfrm>
            <a:off x="9001755" y="2852965"/>
            <a:ext cx="227627" cy="246221"/>
          </a:xfrm>
          <a:prstGeom prst="rect">
            <a:avLst/>
          </a:prstGeom>
          <a:solidFill>
            <a:schemeClr val="bg1"/>
          </a:solidFill>
          <a:ln>
            <a:noFill/>
          </a:ln>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a:ea typeface="+mn-ea"/>
                <a:cs typeface="+mn-cs"/>
              </a:rPr>
              <a:t>57</a:t>
            </a:r>
            <a:endParaRPr kumimoji="0" lang="en-US" altLang="en-US" sz="1600" b="1" i="0" u="none" strike="noStrike" kern="1200" cap="none" spc="0" normalizeH="0" baseline="30000" noProof="0" dirty="0">
              <a:ln>
                <a:noFill/>
              </a:ln>
              <a:solidFill>
                <a:srgbClr val="000000"/>
              </a:solidFill>
              <a:effectLst/>
              <a:uLnTx/>
              <a:uFillTx/>
              <a:latin typeface="Arial"/>
              <a:ea typeface="+mn-ea"/>
              <a:cs typeface="+mn-cs"/>
            </a:endParaRPr>
          </a:p>
        </p:txBody>
      </p:sp>
      <p:sp>
        <p:nvSpPr>
          <p:cNvPr id="67" name="TextBox 19">
            <a:extLst>
              <a:ext uri="{FF2B5EF4-FFF2-40B4-BE49-F238E27FC236}">
                <a16:creationId xmlns:a16="http://schemas.microsoft.com/office/drawing/2014/main" id="{52BC91F4-BF98-4A16-BC78-EB4F8BA10E5E}"/>
              </a:ext>
            </a:extLst>
          </p:cNvPr>
          <p:cNvSpPr txBox="1">
            <a:spLocks noChangeArrowheads="1"/>
          </p:cNvSpPr>
          <p:nvPr/>
        </p:nvSpPr>
        <p:spPr bwMode="auto">
          <a:xfrm>
            <a:off x="3822048" y="2105497"/>
            <a:ext cx="227626" cy="246221"/>
          </a:xfrm>
          <a:prstGeom prst="rect">
            <a:avLst/>
          </a:prstGeom>
          <a:solidFill>
            <a:srgbClr val="E7E1F2"/>
          </a:solidFill>
          <a:ln>
            <a:noFill/>
          </a:ln>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a:ea typeface="+mn-ea"/>
                <a:cs typeface="+mn-cs"/>
              </a:rPr>
              <a:t>81</a:t>
            </a:r>
            <a:endParaRPr kumimoji="0" lang="en-US" altLang="en-US" sz="1600" b="1" i="0" u="none" strike="noStrike" kern="1200" cap="none" spc="0" normalizeH="0" baseline="30000" noProof="0" dirty="0">
              <a:ln>
                <a:noFill/>
              </a:ln>
              <a:solidFill>
                <a:srgbClr val="000000"/>
              </a:solidFill>
              <a:effectLst/>
              <a:uLnTx/>
              <a:uFillTx/>
              <a:latin typeface="Arial"/>
              <a:ea typeface="+mn-ea"/>
              <a:cs typeface="+mn-cs"/>
            </a:endParaRPr>
          </a:p>
        </p:txBody>
      </p:sp>
      <p:sp>
        <p:nvSpPr>
          <p:cNvPr id="76" name="TextBox 19">
            <a:extLst>
              <a:ext uri="{FF2B5EF4-FFF2-40B4-BE49-F238E27FC236}">
                <a16:creationId xmlns:a16="http://schemas.microsoft.com/office/drawing/2014/main" id="{FF38F13E-790E-4A96-B22A-693269879A52}"/>
              </a:ext>
            </a:extLst>
          </p:cNvPr>
          <p:cNvSpPr txBox="1">
            <a:spLocks noChangeArrowheads="1"/>
          </p:cNvSpPr>
          <p:nvPr/>
        </p:nvSpPr>
        <p:spPr bwMode="auto">
          <a:xfrm>
            <a:off x="5576051" y="563773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27</a:t>
            </a:r>
            <a:endParaRPr kumimoji="0" lang="en-US" altLang="en-US" sz="12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77" name="TextBox 76">
            <a:extLst>
              <a:ext uri="{FF2B5EF4-FFF2-40B4-BE49-F238E27FC236}">
                <a16:creationId xmlns:a16="http://schemas.microsoft.com/office/drawing/2014/main" id="{61D628A4-5B98-42C1-9136-2328A6C4A677}"/>
              </a:ext>
            </a:extLst>
          </p:cNvPr>
          <p:cNvSpPr txBox="1">
            <a:spLocks noChangeArrowheads="1"/>
          </p:cNvSpPr>
          <p:nvPr/>
        </p:nvSpPr>
        <p:spPr bwMode="auto">
          <a:xfrm>
            <a:off x="8164359" y="563773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29</a:t>
            </a:r>
            <a:endParaRPr kumimoji="0" lang="en-US" altLang="en-US" sz="12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78" name="TextBox 19">
            <a:extLst>
              <a:ext uri="{FF2B5EF4-FFF2-40B4-BE49-F238E27FC236}">
                <a16:creationId xmlns:a16="http://schemas.microsoft.com/office/drawing/2014/main" id="{DEE59968-0902-4BBA-BC80-0A6EAC8496EB}"/>
              </a:ext>
            </a:extLst>
          </p:cNvPr>
          <p:cNvSpPr txBox="1">
            <a:spLocks noChangeArrowheads="1"/>
          </p:cNvSpPr>
          <p:nvPr/>
        </p:nvSpPr>
        <p:spPr bwMode="auto">
          <a:xfrm>
            <a:off x="6476518" y="5637737"/>
            <a:ext cx="84959" cy="184666"/>
          </a:xfrm>
          <a:prstGeom prst="rect">
            <a:avLst/>
          </a:prstGeom>
          <a:noFill/>
          <a:ln>
            <a:noFill/>
          </a:ln>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9</a:t>
            </a:r>
            <a:endParaRPr kumimoji="0" lang="en-US" altLang="en-US" sz="12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79" name="TextBox 19">
            <a:extLst>
              <a:ext uri="{FF2B5EF4-FFF2-40B4-BE49-F238E27FC236}">
                <a16:creationId xmlns:a16="http://schemas.microsoft.com/office/drawing/2014/main" id="{E5C5ED34-49AB-497D-A2EA-051372E5949B}"/>
              </a:ext>
            </a:extLst>
          </p:cNvPr>
          <p:cNvSpPr txBox="1">
            <a:spLocks noChangeArrowheads="1"/>
          </p:cNvSpPr>
          <p:nvPr/>
        </p:nvSpPr>
        <p:spPr bwMode="auto">
          <a:xfrm>
            <a:off x="9073088" y="5637737"/>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7</a:t>
            </a:r>
            <a:endParaRPr kumimoji="0" lang="en-US" altLang="en-US" sz="12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82" name="TextBox 19">
            <a:extLst>
              <a:ext uri="{FF2B5EF4-FFF2-40B4-BE49-F238E27FC236}">
                <a16:creationId xmlns:a16="http://schemas.microsoft.com/office/drawing/2014/main" id="{42BE7C42-6078-4076-AE37-0EF53AE21432}"/>
              </a:ext>
            </a:extLst>
          </p:cNvPr>
          <p:cNvSpPr txBox="1">
            <a:spLocks noChangeArrowheads="1"/>
          </p:cNvSpPr>
          <p:nvPr/>
        </p:nvSpPr>
        <p:spPr bwMode="auto">
          <a:xfrm>
            <a:off x="3850901" y="563773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36</a:t>
            </a:r>
            <a:endParaRPr kumimoji="0" lang="en-US" altLang="en-US" sz="12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91" name="TextBox 19">
            <a:extLst>
              <a:ext uri="{FF2B5EF4-FFF2-40B4-BE49-F238E27FC236}">
                <a16:creationId xmlns:a16="http://schemas.microsoft.com/office/drawing/2014/main" id="{28E49577-E270-4280-BEAF-893A0102DECF}"/>
              </a:ext>
            </a:extLst>
          </p:cNvPr>
          <p:cNvSpPr txBox="1">
            <a:spLocks noChangeArrowheads="1"/>
          </p:cNvSpPr>
          <p:nvPr/>
        </p:nvSpPr>
        <p:spPr bwMode="auto">
          <a:xfrm>
            <a:off x="2914357" y="5637737"/>
            <a:ext cx="27571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 n=</a:t>
            </a:r>
            <a:r>
              <a:rPr kumimoji="0" lang="en-US" altLang="en-US" sz="1200" b="0" i="0" u="none" strike="noStrike" kern="1200" cap="none" spc="0" normalizeH="0" baseline="30000" noProof="0" dirty="0">
                <a:ln>
                  <a:noFill/>
                </a:ln>
                <a:solidFill>
                  <a:srgbClr val="000000"/>
                </a:solidFill>
                <a:effectLst/>
                <a:uLnTx/>
                <a:uFillTx/>
                <a:latin typeface="Arial"/>
                <a:ea typeface="+mn-ea"/>
                <a:cs typeface="+mn-cs"/>
              </a:rPr>
              <a:t>†</a:t>
            </a:r>
          </a:p>
        </p:txBody>
      </p:sp>
      <p:pic>
        <p:nvPicPr>
          <p:cNvPr id="25" name="Picture 24">
            <a:extLst>
              <a:ext uri="{FF2B5EF4-FFF2-40B4-BE49-F238E27FC236}">
                <a16:creationId xmlns:a16="http://schemas.microsoft.com/office/drawing/2014/main" id="{77181048-7D63-448F-807E-14F5E84F8A4D}"/>
              </a:ext>
            </a:extLst>
          </p:cNvPr>
          <p:cNvPicPr>
            <a:picLocks noChangeAspect="1"/>
          </p:cNvPicPr>
          <p:nvPr/>
        </p:nvPicPr>
        <p:blipFill>
          <a:blip r:embed="rId6"/>
          <a:stretch>
            <a:fillRect/>
          </a:stretch>
        </p:blipFill>
        <p:spPr>
          <a:xfrm>
            <a:off x="10699749" y="58397"/>
            <a:ext cx="1428035" cy="469803"/>
          </a:xfrm>
          <a:prstGeom prst="rect">
            <a:avLst/>
          </a:prstGeom>
        </p:spPr>
      </p:pic>
    </p:spTree>
    <p:extLst>
      <p:ext uri="{BB962C8B-B14F-4D97-AF65-F5344CB8AC3E}">
        <p14:creationId xmlns:p14="http://schemas.microsoft.com/office/powerpoint/2010/main" val="977524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25A8AC3-D4D9-4955-9858-D8E50501EA84}"/>
              </a:ext>
            </a:extLst>
          </p:cNvPr>
          <p:cNvSpPr/>
          <p:nvPr/>
        </p:nvSpPr>
        <p:spPr bwMode="auto">
          <a:xfrm>
            <a:off x="3522390" y="1740453"/>
            <a:ext cx="1441604" cy="4150488"/>
          </a:xfrm>
          <a:prstGeom prst="rect">
            <a:avLst/>
          </a:prstGeom>
          <a:solidFill>
            <a:srgbClr val="E7E1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tabLst/>
            </a:pPr>
            <a:endParaRPr kumimoji="0" lang="en-US" sz="1200" i="0" u="none" strike="noStrike" cap="none" normalizeH="0" dirty="0">
              <a:ln>
                <a:noFill/>
              </a:ln>
              <a:solidFill>
                <a:schemeClr val="tx1"/>
              </a:solidFill>
              <a:effectLst/>
              <a:latin typeface="Arial" charset="0"/>
            </a:endParaRPr>
          </a:p>
        </p:txBody>
      </p:sp>
      <p:graphicFrame>
        <p:nvGraphicFramePr>
          <p:cNvPr id="3" name="Object 2">
            <a:extLst>
              <a:ext uri="{FF2B5EF4-FFF2-40B4-BE49-F238E27FC236}">
                <a16:creationId xmlns:a16="http://schemas.microsoft.com/office/drawing/2014/main" id="{1A02064B-8A5D-4913-85AE-7BCBADEE1F66}"/>
              </a:ext>
            </a:extLst>
          </p:cNvPr>
          <p:cNvGraphicFramePr>
            <a:graphicFrameLocks noChangeAspect="1"/>
          </p:cNvGraphicFramePr>
          <p:nvPr>
            <p:extLst>
              <p:ext uri="{D42A27DB-BD31-4B8C-83A1-F6EECF244321}">
                <p14:modId xmlns:p14="http://schemas.microsoft.com/office/powerpoint/2010/main" val="3746621729"/>
              </p:ext>
            </p:extLst>
          </p:nvPr>
        </p:nvGraphicFramePr>
        <p:xfrm>
          <a:off x="2245678" y="1446213"/>
          <a:ext cx="7404100" cy="3598863"/>
        </p:xfrm>
        <a:graphic>
          <a:graphicData uri="http://schemas.openxmlformats.org/presentationml/2006/ole">
            <mc:AlternateContent xmlns:mc="http://schemas.openxmlformats.org/markup-compatibility/2006">
              <mc:Choice xmlns:v="urn:schemas-microsoft-com:vml" Requires="v">
                <p:oleObj spid="_x0000_s3074" name="Prism 9" r:id="rId4" imgW="7403310" imgH="3598671" progId="Prism9.Document">
                  <p:embed/>
                </p:oleObj>
              </mc:Choice>
              <mc:Fallback>
                <p:oleObj name="Prism 9" r:id="rId4" imgW="7403310" imgH="3598671" progId="Prism9.Document">
                  <p:embed/>
                  <p:pic>
                    <p:nvPicPr>
                      <p:cNvPr id="3" name="Object 2">
                        <a:extLst>
                          <a:ext uri="{FF2B5EF4-FFF2-40B4-BE49-F238E27FC236}">
                            <a16:creationId xmlns:a16="http://schemas.microsoft.com/office/drawing/2014/main" id="{1A02064B-8A5D-4913-85AE-7BCBADEE1F66}"/>
                          </a:ext>
                        </a:extLst>
                      </p:cNvPr>
                      <p:cNvPicPr/>
                      <p:nvPr/>
                    </p:nvPicPr>
                    <p:blipFill>
                      <a:blip r:embed="rId5"/>
                      <a:stretch>
                        <a:fillRect/>
                      </a:stretch>
                    </p:blipFill>
                    <p:spPr>
                      <a:xfrm>
                        <a:off x="2245678" y="1446213"/>
                        <a:ext cx="7404100" cy="3598863"/>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DBCB1BC-EF51-411D-8073-4CE7A796821F}"/>
              </a:ext>
            </a:extLst>
          </p:cNvPr>
          <p:cNvSpPr>
            <a:spLocks noGrp="1"/>
          </p:cNvSpPr>
          <p:nvPr>
            <p:ph type="title"/>
          </p:nvPr>
        </p:nvSpPr>
        <p:spPr>
          <a:noFill/>
        </p:spPr>
        <p:txBody>
          <a:bodyPr/>
          <a:lstStyle/>
          <a:p>
            <a:r>
              <a:rPr lang="en-US" dirty="0"/>
              <a:t>Efficacy by No. of Fully Active Agents in OBR* </a:t>
            </a:r>
          </a:p>
        </p:txBody>
      </p:sp>
      <p:sp>
        <p:nvSpPr>
          <p:cNvPr id="4" name="Slide Number Placeholder 3">
            <a:extLst>
              <a:ext uri="{FF2B5EF4-FFF2-40B4-BE49-F238E27FC236}">
                <a16:creationId xmlns:a16="http://schemas.microsoft.com/office/drawing/2014/main" id="{D96A89D0-9F72-4D87-897D-B1DE136E6CF9}"/>
              </a:ext>
            </a:extLst>
          </p:cNvPr>
          <p:cNvSpPr>
            <a:spLocks noGrp="1"/>
          </p:cNvSpPr>
          <p:nvPr>
            <p:ph type="sldNum" sz="quarter" idx="12"/>
          </p:nvPr>
        </p:nvSpPr>
        <p:spPr/>
        <p:txBody>
          <a:bodyPr/>
          <a:lstStyle/>
          <a:p>
            <a:pPr lvl="0"/>
            <a:fld id="{2BE16F37-D63B-443C-96C0-C234F1098F79}" type="slidenum">
              <a:rPr lang="en-US" noProof="0" smtClean="0"/>
              <a:pPr lvl="0"/>
              <a:t>11</a:t>
            </a:fld>
            <a:endParaRPr lang="en-US" noProof="0" dirty="0"/>
          </a:p>
        </p:txBody>
      </p:sp>
      <p:sp>
        <p:nvSpPr>
          <p:cNvPr id="98" name="TextBox 19">
            <a:extLst>
              <a:ext uri="{FF2B5EF4-FFF2-40B4-BE49-F238E27FC236}">
                <a16:creationId xmlns:a16="http://schemas.microsoft.com/office/drawing/2014/main" id="{F6A4594E-4E19-4A3C-A70F-6266F0A41EBA}"/>
              </a:ext>
            </a:extLst>
          </p:cNvPr>
          <p:cNvSpPr txBox="1">
            <a:spLocks noChangeArrowheads="1"/>
          </p:cNvSpPr>
          <p:nvPr/>
        </p:nvSpPr>
        <p:spPr bwMode="auto">
          <a:xfrm>
            <a:off x="6057575" y="5002609"/>
            <a:ext cx="99386" cy="215444"/>
          </a:xfrm>
          <a:prstGeom prst="rect">
            <a:avLst/>
          </a:prstGeom>
          <a:noFill/>
          <a:ln>
            <a:noFill/>
          </a:ln>
        </p:spPr>
        <p:txBody>
          <a:bodyPr wrap="none" lIns="0" tIns="0" rIns="0" bIns="0" anchor="b">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0</a:t>
            </a:r>
            <a:endParaRPr kumimoji="0" lang="en-US" altLang="en-US" sz="14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99" name="TextBox 98">
            <a:extLst>
              <a:ext uri="{FF2B5EF4-FFF2-40B4-BE49-F238E27FC236}">
                <a16:creationId xmlns:a16="http://schemas.microsoft.com/office/drawing/2014/main" id="{DACB926F-FFE2-46F0-AE8C-F1C1175D0FAB}"/>
              </a:ext>
            </a:extLst>
          </p:cNvPr>
          <p:cNvSpPr txBox="1">
            <a:spLocks noChangeArrowheads="1"/>
          </p:cNvSpPr>
          <p:nvPr/>
        </p:nvSpPr>
        <p:spPr bwMode="auto">
          <a:xfrm>
            <a:off x="8359028" y="5002609"/>
            <a:ext cx="197169" cy="215444"/>
          </a:xfrm>
          <a:prstGeom prst="rect">
            <a:avLst/>
          </a:prstGeom>
          <a:noFill/>
          <a:ln>
            <a:noFill/>
          </a:ln>
        </p:spPr>
        <p:txBody>
          <a:bodyPr wrap="none" lIns="0" tIns="0" rIns="0" bIns="0" anchor="b">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≥2</a:t>
            </a:r>
            <a:endParaRPr kumimoji="0" lang="en-US" altLang="en-US" sz="14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100" name="TextBox 19">
            <a:extLst>
              <a:ext uri="{FF2B5EF4-FFF2-40B4-BE49-F238E27FC236}">
                <a16:creationId xmlns:a16="http://schemas.microsoft.com/office/drawing/2014/main" id="{A385D722-5CB4-4ECB-AE9D-5E01034888A0}"/>
              </a:ext>
            </a:extLst>
          </p:cNvPr>
          <p:cNvSpPr txBox="1">
            <a:spLocks noChangeArrowheads="1"/>
          </p:cNvSpPr>
          <p:nvPr/>
        </p:nvSpPr>
        <p:spPr bwMode="auto">
          <a:xfrm>
            <a:off x="7227129" y="5002609"/>
            <a:ext cx="99386" cy="215444"/>
          </a:xfrm>
          <a:prstGeom prst="rect">
            <a:avLst/>
          </a:prstGeom>
          <a:noFill/>
          <a:ln>
            <a:noFill/>
          </a:ln>
        </p:spPr>
        <p:txBody>
          <a:bodyPr wrap="none" lIns="0" tIns="0" rIns="0" bIns="0" anchor="b">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1</a:t>
            </a:r>
            <a:endParaRPr kumimoji="0" lang="en-US" altLang="en-US" sz="14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40" name="TextBox 19">
            <a:extLst>
              <a:ext uri="{FF2B5EF4-FFF2-40B4-BE49-F238E27FC236}">
                <a16:creationId xmlns:a16="http://schemas.microsoft.com/office/drawing/2014/main" id="{3A41FBB7-AC63-4D46-AD89-0F72CBF29A59}"/>
              </a:ext>
            </a:extLst>
          </p:cNvPr>
          <p:cNvSpPr txBox="1">
            <a:spLocks noChangeArrowheads="1"/>
          </p:cNvSpPr>
          <p:nvPr/>
        </p:nvSpPr>
        <p:spPr bwMode="auto">
          <a:xfrm>
            <a:off x="6064787" y="5637737"/>
            <a:ext cx="84960" cy="184666"/>
          </a:xfrm>
          <a:prstGeom prst="rect">
            <a:avLst/>
          </a:prstGeom>
          <a:noFill/>
          <a:ln>
            <a:noFill/>
          </a:ln>
        </p:spPr>
        <p:txBody>
          <a:bodyPr wrap="none" lIns="0" tIns="0" rIns="0" bIns="0" anchor="b">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6</a:t>
            </a:r>
            <a:endParaRPr kumimoji="0" lang="en-US" altLang="en-US" sz="12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41" name="TextBox 40">
            <a:extLst>
              <a:ext uri="{FF2B5EF4-FFF2-40B4-BE49-F238E27FC236}">
                <a16:creationId xmlns:a16="http://schemas.microsoft.com/office/drawing/2014/main" id="{50FBDDA8-FF2F-48CE-BF6F-18D705848366}"/>
              </a:ext>
            </a:extLst>
          </p:cNvPr>
          <p:cNvSpPr txBox="1">
            <a:spLocks noChangeArrowheads="1"/>
          </p:cNvSpPr>
          <p:nvPr/>
        </p:nvSpPr>
        <p:spPr bwMode="auto">
          <a:xfrm>
            <a:off x="8372654" y="5637737"/>
            <a:ext cx="169918" cy="184666"/>
          </a:xfrm>
          <a:prstGeom prst="rect">
            <a:avLst/>
          </a:prstGeom>
          <a:noFill/>
          <a:ln>
            <a:noFill/>
          </a:ln>
        </p:spPr>
        <p:txBody>
          <a:bodyPr wrap="none" lIns="0" tIns="0" rIns="0" bIns="0" anchor="b">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16</a:t>
            </a:r>
            <a:endParaRPr kumimoji="0" lang="en-US" altLang="en-US" sz="12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42" name="TextBox 19">
            <a:extLst>
              <a:ext uri="{FF2B5EF4-FFF2-40B4-BE49-F238E27FC236}">
                <a16:creationId xmlns:a16="http://schemas.microsoft.com/office/drawing/2014/main" id="{FC64F897-64F7-4811-A3E4-EC072A62F6C8}"/>
              </a:ext>
            </a:extLst>
          </p:cNvPr>
          <p:cNvSpPr txBox="1">
            <a:spLocks noChangeArrowheads="1"/>
          </p:cNvSpPr>
          <p:nvPr/>
        </p:nvSpPr>
        <p:spPr bwMode="auto">
          <a:xfrm>
            <a:off x="7191863" y="5637737"/>
            <a:ext cx="169918" cy="184666"/>
          </a:xfrm>
          <a:prstGeom prst="rect">
            <a:avLst/>
          </a:prstGeom>
          <a:noFill/>
          <a:ln>
            <a:noFill/>
          </a:ln>
        </p:spPr>
        <p:txBody>
          <a:bodyPr wrap="none" lIns="0" tIns="0" rIns="0" bIns="0" anchor="b">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14</a:t>
            </a:r>
            <a:endParaRPr kumimoji="0" lang="en-US" altLang="en-US" sz="12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14" name="TextBox 19">
            <a:extLst>
              <a:ext uri="{FF2B5EF4-FFF2-40B4-BE49-F238E27FC236}">
                <a16:creationId xmlns:a16="http://schemas.microsoft.com/office/drawing/2014/main" id="{7A03992C-33C0-4F24-86CF-F7432A5462D7}"/>
              </a:ext>
            </a:extLst>
          </p:cNvPr>
          <p:cNvSpPr txBox="1">
            <a:spLocks noChangeArrowheads="1"/>
          </p:cNvSpPr>
          <p:nvPr/>
        </p:nvSpPr>
        <p:spPr bwMode="auto">
          <a:xfrm>
            <a:off x="5982946" y="2523362"/>
            <a:ext cx="227626" cy="283154"/>
          </a:xfrm>
          <a:prstGeom prst="rect">
            <a:avLst/>
          </a:prstGeom>
          <a:solidFill>
            <a:schemeClr val="bg1"/>
          </a:solidFill>
          <a:ln>
            <a:noFill/>
          </a:ln>
        </p:spPr>
        <p:txBody>
          <a:bodyPr wrap="none" lIns="0" tIns="18288" rIns="0" bIns="18288" anchor="b">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a:ea typeface="+mn-ea"/>
                <a:cs typeface="+mn-cs"/>
              </a:rPr>
              <a:t>67</a:t>
            </a:r>
            <a:endParaRPr kumimoji="0" lang="en-US" altLang="en-US" sz="1600" b="1" i="0" u="none" strike="noStrike" kern="1200" cap="none" spc="0" normalizeH="0" baseline="30000" noProof="0" dirty="0">
              <a:ln>
                <a:noFill/>
              </a:ln>
              <a:solidFill>
                <a:srgbClr val="000000"/>
              </a:solidFill>
              <a:effectLst/>
              <a:uLnTx/>
              <a:uFillTx/>
              <a:latin typeface="Arial"/>
              <a:ea typeface="+mn-ea"/>
              <a:cs typeface="+mn-cs"/>
            </a:endParaRPr>
          </a:p>
        </p:txBody>
      </p:sp>
      <p:sp>
        <p:nvSpPr>
          <p:cNvPr id="15" name="TextBox 14">
            <a:extLst>
              <a:ext uri="{FF2B5EF4-FFF2-40B4-BE49-F238E27FC236}">
                <a16:creationId xmlns:a16="http://schemas.microsoft.com/office/drawing/2014/main" id="{4EF17E61-7159-4486-8AF3-0438B2269B4E}"/>
              </a:ext>
            </a:extLst>
          </p:cNvPr>
          <p:cNvSpPr txBox="1">
            <a:spLocks noChangeArrowheads="1"/>
          </p:cNvSpPr>
          <p:nvPr/>
        </p:nvSpPr>
        <p:spPr bwMode="auto">
          <a:xfrm>
            <a:off x="8343800" y="2051785"/>
            <a:ext cx="227626" cy="283154"/>
          </a:xfrm>
          <a:prstGeom prst="rect">
            <a:avLst/>
          </a:prstGeom>
          <a:solidFill>
            <a:schemeClr val="bg1"/>
          </a:solidFill>
          <a:ln>
            <a:noFill/>
          </a:ln>
        </p:spPr>
        <p:txBody>
          <a:bodyPr wrap="none" lIns="0" tIns="18288" rIns="0" bIns="18288" anchor="b">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a:ea typeface="+mn-ea"/>
                <a:cs typeface="+mn-cs"/>
              </a:rPr>
              <a:t>81</a:t>
            </a:r>
            <a:endParaRPr kumimoji="0" lang="en-US" altLang="en-US" sz="1600" b="1" i="0" u="none" strike="noStrike" kern="1200" cap="none" spc="0" normalizeH="0" baseline="30000" noProof="0" dirty="0">
              <a:ln>
                <a:noFill/>
              </a:ln>
              <a:solidFill>
                <a:srgbClr val="000000"/>
              </a:solidFill>
              <a:effectLst/>
              <a:uLnTx/>
              <a:uFillTx/>
              <a:latin typeface="Arial"/>
              <a:ea typeface="+mn-ea"/>
              <a:cs typeface="+mn-cs"/>
            </a:endParaRPr>
          </a:p>
        </p:txBody>
      </p:sp>
      <p:sp>
        <p:nvSpPr>
          <p:cNvPr id="16" name="TextBox 19">
            <a:extLst>
              <a:ext uri="{FF2B5EF4-FFF2-40B4-BE49-F238E27FC236}">
                <a16:creationId xmlns:a16="http://schemas.microsoft.com/office/drawing/2014/main" id="{02FDF64A-95EC-4CC0-8A8F-93B4B151536F}"/>
              </a:ext>
            </a:extLst>
          </p:cNvPr>
          <p:cNvSpPr txBox="1">
            <a:spLocks noChangeArrowheads="1"/>
          </p:cNvSpPr>
          <p:nvPr/>
        </p:nvSpPr>
        <p:spPr bwMode="auto">
          <a:xfrm>
            <a:off x="7163009" y="1913300"/>
            <a:ext cx="227626" cy="283154"/>
          </a:xfrm>
          <a:prstGeom prst="rect">
            <a:avLst/>
          </a:prstGeom>
          <a:solidFill>
            <a:schemeClr val="bg1"/>
          </a:solidFill>
          <a:ln>
            <a:noFill/>
          </a:ln>
        </p:spPr>
        <p:txBody>
          <a:bodyPr wrap="none" lIns="0" tIns="18288" rIns="0" bIns="18288" anchor="b">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a:ea typeface="+mn-ea"/>
                <a:cs typeface="+mn-cs"/>
              </a:rPr>
              <a:t>86</a:t>
            </a:r>
            <a:endParaRPr kumimoji="0" lang="en-US" altLang="en-US" sz="1600" b="1" i="0" u="none" strike="noStrike" kern="1200" cap="none" spc="0" normalizeH="0" baseline="30000" noProof="0" dirty="0">
              <a:ln>
                <a:noFill/>
              </a:ln>
              <a:solidFill>
                <a:srgbClr val="000000"/>
              </a:solidFill>
              <a:effectLst/>
              <a:uLnTx/>
              <a:uFillTx/>
              <a:latin typeface="Arial"/>
              <a:ea typeface="+mn-ea"/>
              <a:cs typeface="+mn-cs"/>
            </a:endParaRPr>
          </a:p>
        </p:txBody>
      </p:sp>
      <p:sp>
        <p:nvSpPr>
          <p:cNvPr id="17" name="TextBox 37">
            <a:extLst>
              <a:ext uri="{FF2B5EF4-FFF2-40B4-BE49-F238E27FC236}">
                <a16:creationId xmlns:a16="http://schemas.microsoft.com/office/drawing/2014/main" id="{41349F83-5105-490A-9CBD-5CA8FB6CBF5D}"/>
              </a:ext>
            </a:extLst>
          </p:cNvPr>
          <p:cNvSpPr txBox="1">
            <a:spLocks noChangeArrowheads="1"/>
          </p:cNvSpPr>
          <p:nvPr/>
        </p:nvSpPr>
        <p:spPr bwMode="auto">
          <a:xfrm>
            <a:off x="5936711" y="5286619"/>
            <a:ext cx="26802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 typeface="Times" pitchFamily="18" charset="0"/>
              <a:buNone/>
              <a:tabLst/>
              <a:defRPr/>
            </a:pPr>
            <a:r>
              <a:rPr lang="en-US" altLang="en-US" sz="1400" kern="0" dirty="0">
                <a:solidFill>
                  <a:srgbClr val="000000"/>
                </a:solidFill>
                <a:ea typeface="MS PGothic" pitchFamily="34" charset="-128"/>
              </a:rPr>
              <a:t>No. of Fully Active Agents in OBR</a:t>
            </a:r>
            <a:endParaRPr kumimoji="0" lang="en-US" altLang="en-US" sz="1400" b="0" i="0" u="none" strike="noStrike" kern="0" cap="none" spc="0" normalizeH="0" baseline="0" noProof="0" dirty="0">
              <a:ln>
                <a:noFill/>
              </a:ln>
              <a:solidFill>
                <a:srgbClr val="000000"/>
              </a:solidFill>
              <a:effectLst/>
              <a:uLnTx/>
              <a:uFillTx/>
              <a:ea typeface="MS PGothic" pitchFamily="34" charset="-128"/>
            </a:endParaRPr>
          </a:p>
        </p:txBody>
      </p:sp>
      <p:sp>
        <p:nvSpPr>
          <p:cNvPr id="18" name="Text Placeholder 2">
            <a:extLst>
              <a:ext uri="{FF2B5EF4-FFF2-40B4-BE49-F238E27FC236}">
                <a16:creationId xmlns:a16="http://schemas.microsoft.com/office/drawing/2014/main" id="{7ED04C46-6C2E-4C2C-BC74-A175A6A78B44}"/>
              </a:ext>
            </a:extLst>
          </p:cNvPr>
          <p:cNvSpPr txBox="1">
            <a:spLocks/>
          </p:cNvSpPr>
          <p:nvPr/>
        </p:nvSpPr>
        <p:spPr bwMode="auto">
          <a:xfrm>
            <a:off x="812801" y="6520934"/>
            <a:ext cx="10565726" cy="184666"/>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marL="0" indent="0" algn="l" rtl="0" eaLnBrk="0" fontAlgn="base" hangingPunct="0">
              <a:spcBef>
                <a:spcPts val="0"/>
              </a:spcBef>
              <a:spcAft>
                <a:spcPct val="0"/>
              </a:spcAft>
              <a:buClr>
                <a:srgbClr val="990000"/>
              </a:buClr>
              <a:buFont typeface="Symbol" pitchFamily="18" charset="2"/>
              <a:buNone/>
              <a:defRPr sz="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US" dirty="0"/>
              <a:t>*Post hoc subgroup analyses; </a:t>
            </a:r>
            <a:r>
              <a:rPr lang="en-US" baseline="30000" dirty="0"/>
              <a:t>†</a:t>
            </a:r>
            <a:r>
              <a:rPr lang="en-US" dirty="0"/>
              <a:t>Total n in each subgroup.</a:t>
            </a:r>
            <a:endParaRPr lang="en-US" kern="0" dirty="0"/>
          </a:p>
        </p:txBody>
      </p:sp>
      <p:sp>
        <p:nvSpPr>
          <p:cNvPr id="23" name="TextBox 19">
            <a:extLst>
              <a:ext uri="{FF2B5EF4-FFF2-40B4-BE49-F238E27FC236}">
                <a16:creationId xmlns:a16="http://schemas.microsoft.com/office/drawing/2014/main" id="{CEF5FCEE-F209-445C-8B03-8F6BD1B7656B}"/>
              </a:ext>
            </a:extLst>
          </p:cNvPr>
          <p:cNvSpPr txBox="1">
            <a:spLocks noChangeArrowheads="1"/>
          </p:cNvSpPr>
          <p:nvPr/>
        </p:nvSpPr>
        <p:spPr bwMode="auto">
          <a:xfrm>
            <a:off x="3967438" y="5002609"/>
            <a:ext cx="5674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Overall</a:t>
            </a:r>
            <a:endParaRPr kumimoji="0" lang="en-US" altLang="en-US" sz="14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24" name="TextBox 19">
            <a:extLst>
              <a:ext uri="{FF2B5EF4-FFF2-40B4-BE49-F238E27FC236}">
                <a16:creationId xmlns:a16="http://schemas.microsoft.com/office/drawing/2014/main" id="{87AF82C5-253A-4FF4-A17D-47984950F08C}"/>
              </a:ext>
            </a:extLst>
          </p:cNvPr>
          <p:cNvSpPr txBox="1">
            <a:spLocks noChangeArrowheads="1"/>
          </p:cNvSpPr>
          <p:nvPr/>
        </p:nvSpPr>
        <p:spPr bwMode="auto">
          <a:xfrm>
            <a:off x="4137356" y="2105497"/>
            <a:ext cx="227626" cy="246221"/>
          </a:xfrm>
          <a:prstGeom prst="rect">
            <a:avLst/>
          </a:prstGeom>
          <a:solidFill>
            <a:srgbClr val="E7E1F2"/>
          </a:solidFill>
          <a:ln>
            <a:noFill/>
          </a:ln>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a:ea typeface="+mn-ea"/>
                <a:cs typeface="+mn-cs"/>
              </a:rPr>
              <a:t>81</a:t>
            </a:r>
            <a:endParaRPr kumimoji="0" lang="en-US" altLang="en-US" sz="1600" b="1" i="0" u="none" strike="noStrike" kern="1200" cap="none" spc="0" normalizeH="0" baseline="30000" noProof="0" dirty="0">
              <a:ln>
                <a:noFill/>
              </a:ln>
              <a:solidFill>
                <a:srgbClr val="000000"/>
              </a:solidFill>
              <a:effectLst/>
              <a:uLnTx/>
              <a:uFillTx/>
              <a:latin typeface="Arial"/>
              <a:ea typeface="+mn-ea"/>
              <a:cs typeface="+mn-cs"/>
            </a:endParaRPr>
          </a:p>
        </p:txBody>
      </p:sp>
      <p:sp>
        <p:nvSpPr>
          <p:cNvPr id="25" name="TextBox 19">
            <a:extLst>
              <a:ext uri="{FF2B5EF4-FFF2-40B4-BE49-F238E27FC236}">
                <a16:creationId xmlns:a16="http://schemas.microsoft.com/office/drawing/2014/main" id="{19EDD60F-AF8E-4C01-B68E-186F1BA9A8BA}"/>
              </a:ext>
            </a:extLst>
          </p:cNvPr>
          <p:cNvSpPr txBox="1">
            <a:spLocks noChangeArrowheads="1"/>
          </p:cNvSpPr>
          <p:nvPr/>
        </p:nvSpPr>
        <p:spPr bwMode="auto">
          <a:xfrm>
            <a:off x="4166209" y="563773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36</a:t>
            </a:r>
            <a:endParaRPr kumimoji="0" lang="en-US" altLang="en-US" sz="12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26" name="TextBox 19">
            <a:extLst>
              <a:ext uri="{FF2B5EF4-FFF2-40B4-BE49-F238E27FC236}">
                <a16:creationId xmlns:a16="http://schemas.microsoft.com/office/drawing/2014/main" id="{AFB39AFE-4709-482E-AE79-E39B09AA0381}"/>
              </a:ext>
            </a:extLst>
          </p:cNvPr>
          <p:cNvSpPr txBox="1">
            <a:spLocks noChangeArrowheads="1"/>
          </p:cNvSpPr>
          <p:nvPr/>
        </p:nvSpPr>
        <p:spPr bwMode="auto">
          <a:xfrm>
            <a:off x="3155336" y="5637737"/>
            <a:ext cx="27571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 n=</a:t>
            </a:r>
            <a:r>
              <a:rPr kumimoji="0" lang="en-US" altLang="en-US" sz="1200" b="0" i="0" u="none" strike="noStrike" kern="1200" cap="none" spc="0" normalizeH="0" baseline="30000" noProof="0" dirty="0">
                <a:ln>
                  <a:noFill/>
                </a:ln>
                <a:solidFill>
                  <a:srgbClr val="000000"/>
                </a:solidFill>
                <a:effectLst/>
                <a:uLnTx/>
                <a:uFillTx/>
                <a:latin typeface="Arial"/>
                <a:ea typeface="+mn-ea"/>
                <a:cs typeface="+mn-cs"/>
              </a:rPr>
              <a:t>†</a:t>
            </a:r>
          </a:p>
        </p:txBody>
      </p:sp>
      <p:pic>
        <p:nvPicPr>
          <p:cNvPr id="21" name="Picture 20">
            <a:extLst>
              <a:ext uri="{FF2B5EF4-FFF2-40B4-BE49-F238E27FC236}">
                <a16:creationId xmlns:a16="http://schemas.microsoft.com/office/drawing/2014/main" id="{EB6AE86D-8574-42D2-96D8-A169791F1395}"/>
              </a:ext>
            </a:extLst>
          </p:cNvPr>
          <p:cNvPicPr>
            <a:picLocks noChangeAspect="1"/>
          </p:cNvPicPr>
          <p:nvPr/>
        </p:nvPicPr>
        <p:blipFill>
          <a:blip r:embed="rId6"/>
          <a:stretch>
            <a:fillRect/>
          </a:stretch>
        </p:blipFill>
        <p:spPr>
          <a:xfrm>
            <a:off x="10699749" y="58397"/>
            <a:ext cx="1428035" cy="469803"/>
          </a:xfrm>
          <a:prstGeom prst="rect">
            <a:avLst/>
          </a:prstGeom>
        </p:spPr>
      </p:pic>
    </p:spTree>
    <p:extLst>
      <p:ext uri="{BB962C8B-B14F-4D97-AF65-F5344CB8AC3E}">
        <p14:creationId xmlns:p14="http://schemas.microsoft.com/office/powerpoint/2010/main" val="2953531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488E2A8-0F2B-4BC0-8655-3F96E5700E56}"/>
              </a:ext>
            </a:extLst>
          </p:cNvPr>
          <p:cNvSpPr/>
          <p:nvPr/>
        </p:nvSpPr>
        <p:spPr bwMode="auto">
          <a:xfrm>
            <a:off x="3522390" y="1740453"/>
            <a:ext cx="1441604" cy="4150488"/>
          </a:xfrm>
          <a:prstGeom prst="rect">
            <a:avLst/>
          </a:prstGeom>
          <a:solidFill>
            <a:srgbClr val="E7E1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tabLst/>
            </a:pPr>
            <a:endParaRPr kumimoji="0" lang="en-US" sz="1200" i="0" u="none" strike="noStrike" cap="none" normalizeH="0" dirty="0">
              <a:ln>
                <a:noFill/>
              </a:ln>
              <a:solidFill>
                <a:schemeClr val="tx1"/>
              </a:solidFill>
              <a:effectLst/>
              <a:latin typeface="Arial" charset="0"/>
            </a:endParaRPr>
          </a:p>
        </p:txBody>
      </p:sp>
      <p:sp>
        <p:nvSpPr>
          <p:cNvPr id="23" name="TextBox 19">
            <a:extLst>
              <a:ext uri="{FF2B5EF4-FFF2-40B4-BE49-F238E27FC236}">
                <a16:creationId xmlns:a16="http://schemas.microsoft.com/office/drawing/2014/main" id="{DBE2F333-4ADD-4194-8626-540D1D56015B}"/>
              </a:ext>
            </a:extLst>
          </p:cNvPr>
          <p:cNvSpPr txBox="1">
            <a:spLocks noChangeArrowheads="1"/>
          </p:cNvSpPr>
          <p:nvPr/>
        </p:nvSpPr>
        <p:spPr bwMode="auto">
          <a:xfrm>
            <a:off x="3155336" y="5637737"/>
            <a:ext cx="27571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 n=</a:t>
            </a:r>
            <a:r>
              <a:rPr kumimoji="0" lang="en-US" altLang="en-US" sz="1200" b="0" i="0" u="none" strike="noStrike" kern="1200" cap="none" spc="0" normalizeH="0" baseline="30000" noProof="0" dirty="0">
                <a:ln>
                  <a:noFill/>
                </a:ln>
                <a:solidFill>
                  <a:srgbClr val="000000"/>
                </a:solidFill>
                <a:effectLst/>
                <a:uLnTx/>
                <a:uFillTx/>
                <a:latin typeface="Arial"/>
                <a:ea typeface="+mn-ea"/>
                <a:cs typeface="+mn-cs"/>
              </a:rPr>
              <a:t>†</a:t>
            </a:r>
          </a:p>
        </p:txBody>
      </p:sp>
      <p:graphicFrame>
        <p:nvGraphicFramePr>
          <p:cNvPr id="8" name="Object 7">
            <a:extLst>
              <a:ext uri="{FF2B5EF4-FFF2-40B4-BE49-F238E27FC236}">
                <a16:creationId xmlns:a16="http://schemas.microsoft.com/office/drawing/2014/main" id="{CFDDBAAE-5D7F-4744-A0ED-A39F912A23E3}"/>
              </a:ext>
            </a:extLst>
          </p:cNvPr>
          <p:cNvGraphicFramePr>
            <a:graphicFrameLocks noChangeAspect="1"/>
          </p:cNvGraphicFramePr>
          <p:nvPr>
            <p:extLst>
              <p:ext uri="{D42A27DB-BD31-4B8C-83A1-F6EECF244321}">
                <p14:modId xmlns:p14="http://schemas.microsoft.com/office/powerpoint/2010/main" val="3039259847"/>
              </p:ext>
            </p:extLst>
          </p:nvPr>
        </p:nvGraphicFramePr>
        <p:xfrm>
          <a:off x="2245995" y="1446213"/>
          <a:ext cx="7404100" cy="3598862"/>
        </p:xfrm>
        <a:graphic>
          <a:graphicData uri="http://schemas.openxmlformats.org/presentationml/2006/ole">
            <mc:AlternateContent xmlns:mc="http://schemas.openxmlformats.org/markup-compatibility/2006">
              <mc:Choice xmlns:v="urn:schemas-microsoft-com:vml" Requires="v">
                <p:oleObj spid="_x0000_s4098" name="Prism 9" r:id="rId4" imgW="7403310" imgH="3598671" progId="Prism9.Document">
                  <p:embed/>
                </p:oleObj>
              </mc:Choice>
              <mc:Fallback>
                <p:oleObj name="Prism 9" r:id="rId4" imgW="7403310" imgH="3598671" progId="Prism9.Document">
                  <p:embed/>
                  <p:pic>
                    <p:nvPicPr>
                      <p:cNvPr id="8" name="Object 7">
                        <a:extLst>
                          <a:ext uri="{FF2B5EF4-FFF2-40B4-BE49-F238E27FC236}">
                            <a16:creationId xmlns:a16="http://schemas.microsoft.com/office/drawing/2014/main" id="{CFDDBAAE-5D7F-4744-A0ED-A39F912A23E3}"/>
                          </a:ext>
                        </a:extLst>
                      </p:cNvPr>
                      <p:cNvPicPr/>
                      <p:nvPr/>
                    </p:nvPicPr>
                    <p:blipFill>
                      <a:blip r:embed="rId5"/>
                      <a:stretch>
                        <a:fillRect/>
                      </a:stretch>
                    </p:blipFill>
                    <p:spPr>
                      <a:xfrm>
                        <a:off x="2245995" y="1446213"/>
                        <a:ext cx="7404100" cy="3598862"/>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DBCB1BC-EF51-411D-8073-4CE7A796821F}"/>
              </a:ext>
            </a:extLst>
          </p:cNvPr>
          <p:cNvSpPr>
            <a:spLocks noGrp="1"/>
          </p:cNvSpPr>
          <p:nvPr>
            <p:ph type="title"/>
          </p:nvPr>
        </p:nvSpPr>
        <p:spPr>
          <a:noFill/>
        </p:spPr>
        <p:txBody>
          <a:bodyPr/>
          <a:lstStyle/>
          <a:p>
            <a:r>
              <a:rPr lang="en-US" dirty="0"/>
              <a:t>Efficacy by Baseline OBR Sensitivity Score*</a:t>
            </a:r>
            <a:endParaRPr lang="en-US" strike="sngStrike" dirty="0">
              <a:solidFill>
                <a:srgbClr val="FF0000"/>
              </a:solidFill>
            </a:endParaRPr>
          </a:p>
        </p:txBody>
      </p:sp>
      <p:sp>
        <p:nvSpPr>
          <p:cNvPr id="3" name="Text Placeholder 2">
            <a:extLst>
              <a:ext uri="{FF2B5EF4-FFF2-40B4-BE49-F238E27FC236}">
                <a16:creationId xmlns:a16="http://schemas.microsoft.com/office/drawing/2014/main" id="{2CAED6A1-9EA1-4F5E-B320-DD3167A16EE0}"/>
              </a:ext>
            </a:extLst>
          </p:cNvPr>
          <p:cNvSpPr>
            <a:spLocks noGrp="1"/>
          </p:cNvSpPr>
          <p:nvPr>
            <p:ph type="body" sz="quarter" idx="11"/>
          </p:nvPr>
        </p:nvSpPr>
        <p:spPr>
          <a:xfrm>
            <a:off x="812801" y="6520934"/>
            <a:ext cx="10565726" cy="184666"/>
          </a:xfrm>
        </p:spPr>
        <p:txBody>
          <a:bodyPr lIns="0">
            <a:spAutoFit/>
          </a:bodyPr>
          <a:lstStyle/>
          <a:p>
            <a:r>
              <a:rPr lang="en-US" dirty="0"/>
              <a:t>*Prespecified subgroup analyses; </a:t>
            </a:r>
            <a:r>
              <a:rPr lang="en-US" baseline="30000" dirty="0"/>
              <a:t>†</a:t>
            </a:r>
            <a:r>
              <a:rPr lang="en-US" dirty="0"/>
              <a:t>Total n in each subgroup.</a:t>
            </a:r>
            <a:endParaRPr lang="en-US" kern="0" dirty="0"/>
          </a:p>
        </p:txBody>
      </p:sp>
      <p:sp>
        <p:nvSpPr>
          <p:cNvPr id="4" name="Slide Number Placeholder 3">
            <a:extLst>
              <a:ext uri="{FF2B5EF4-FFF2-40B4-BE49-F238E27FC236}">
                <a16:creationId xmlns:a16="http://schemas.microsoft.com/office/drawing/2014/main" id="{D96A89D0-9F72-4D87-897D-B1DE136E6CF9}"/>
              </a:ext>
            </a:extLst>
          </p:cNvPr>
          <p:cNvSpPr>
            <a:spLocks noGrp="1"/>
          </p:cNvSpPr>
          <p:nvPr>
            <p:ph type="sldNum" sz="quarter" idx="12"/>
          </p:nvPr>
        </p:nvSpPr>
        <p:spPr/>
        <p:txBody>
          <a:bodyPr/>
          <a:lstStyle/>
          <a:p>
            <a:pPr>
              <a:defRPr/>
            </a:pPr>
            <a:fld id="{2BE16F37-D63B-443C-96C0-C234F1098F79}" type="slidenum">
              <a:rPr lang="en-US" smtClean="0"/>
              <a:pPr>
                <a:defRPr/>
              </a:pPr>
              <a:t>12</a:t>
            </a:fld>
            <a:endParaRPr lang="en-US" dirty="0"/>
          </a:p>
        </p:txBody>
      </p:sp>
      <p:sp>
        <p:nvSpPr>
          <p:cNvPr id="29" name="TextBox 19">
            <a:extLst>
              <a:ext uri="{FF2B5EF4-FFF2-40B4-BE49-F238E27FC236}">
                <a16:creationId xmlns:a16="http://schemas.microsoft.com/office/drawing/2014/main" id="{07FCD4C6-05DC-4121-82EF-E84075CB6E29}"/>
              </a:ext>
            </a:extLst>
          </p:cNvPr>
          <p:cNvSpPr txBox="1">
            <a:spLocks noChangeArrowheads="1"/>
          </p:cNvSpPr>
          <p:nvPr/>
        </p:nvSpPr>
        <p:spPr bwMode="auto">
          <a:xfrm>
            <a:off x="7115297" y="5286619"/>
            <a:ext cx="3799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a:ea typeface="+mn-ea"/>
                <a:cs typeface="+mn-cs"/>
              </a:rPr>
              <a:t>OSS</a:t>
            </a:r>
            <a:endParaRPr kumimoji="0" lang="en-US" altLang="en-US" sz="1400" b="0" i="0" u="none" strike="noStrike" kern="0" cap="none" spc="0" normalizeH="0" baseline="30000" noProof="0" dirty="0">
              <a:ln>
                <a:noFill/>
              </a:ln>
              <a:solidFill>
                <a:srgbClr val="000000"/>
              </a:solidFill>
              <a:effectLst/>
              <a:uLnTx/>
              <a:uFillTx/>
              <a:latin typeface="Arial"/>
              <a:ea typeface="+mn-ea"/>
              <a:cs typeface="+mn-cs"/>
            </a:endParaRPr>
          </a:p>
        </p:txBody>
      </p:sp>
      <p:sp>
        <p:nvSpPr>
          <p:cNvPr id="61" name="TextBox 19">
            <a:extLst>
              <a:ext uri="{FF2B5EF4-FFF2-40B4-BE49-F238E27FC236}">
                <a16:creationId xmlns:a16="http://schemas.microsoft.com/office/drawing/2014/main" id="{58AD6621-D025-4EAF-918D-422084AE2DCB}"/>
              </a:ext>
            </a:extLst>
          </p:cNvPr>
          <p:cNvSpPr txBox="1">
            <a:spLocks noChangeArrowheads="1"/>
          </p:cNvSpPr>
          <p:nvPr/>
        </p:nvSpPr>
        <p:spPr bwMode="auto">
          <a:xfrm>
            <a:off x="7162512" y="1803970"/>
            <a:ext cx="227626" cy="202632"/>
          </a:xfrm>
          <a:prstGeom prst="rect">
            <a:avLst/>
          </a:prstGeom>
          <a:solidFill>
            <a:schemeClr val="bg1"/>
          </a:solidFill>
          <a:ln>
            <a:noFill/>
          </a:ln>
        </p:spPr>
        <p:txBody>
          <a:bodyPr wrap="non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a:ea typeface="+mn-ea"/>
                <a:cs typeface="+mn-cs"/>
              </a:rPr>
              <a:t>92</a:t>
            </a:r>
            <a:endParaRPr kumimoji="0" lang="en-US" altLang="en-US" sz="1600" b="1" i="0" u="none" strike="noStrike" kern="1200" cap="none" spc="0" normalizeH="0" baseline="30000" noProof="0" dirty="0">
              <a:ln>
                <a:noFill/>
              </a:ln>
              <a:solidFill>
                <a:srgbClr val="000000"/>
              </a:solidFill>
              <a:effectLst/>
              <a:uLnTx/>
              <a:uFillTx/>
              <a:latin typeface="Arial"/>
              <a:ea typeface="+mn-ea"/>
              <a:cs typeface="+mn-cs"/>
            </a:endParaRPr>
          </a:p>
        </p:txBody>
      </p:sp>
      <p:sp>
        <p:nvSpPr>
          <p:cNvPr id="63" name="TextBox 19">
            <a:extLst>
              <a:ext uri="{FF2B5EF4-FFF2-40B4-BE49-F238E27FC236}">
                <a16:creationId xmlns:a16="http://schemas.microsoft.com/office/drawing/2014/main" id="{8F605342-8691-4F42-BD3A-5DA78BA89286}"/>
              </a:ext>
            </a:extLst>
          </p:cNvPr>
          <p:cNvSpPr txBox="1">
            <a:spLocks noChangeArrowheads="1"/>
          </p:cNvSpPr>
          <p:nvPr/>
        </p:nvSpPr>
        <p:spPr bwMode="auto">
          <a:xfrm>
            <a:off x="8343385" y="2203888"/>
            <a:ext cx="227626" cy="246221"/>
          </a:xfrm>
          <a:prstGeom prst="rect">
            <a:avLst/>
          </a:prstGeom>
          <a:solidFill>
            <a:schemeClr val="bg1"/>
          </a:solidFill>
          <a:ln>
            <a:noFill/>
          </a:ln>
        </p:spPr>
        <p:txBody>
          <a:bodyPr wrap="none" lIns="0" tIns="0" rIns="0" bIns="0" anchor="b">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a:ea typeface="+mn-ea"/>
                <a:cs typeface="+mn-cs"/>
              </a:rPr>
              <a:t>78</a:t>
            </a:r>
            <a:endParaRPr kumimoji="0" lang="en-US" altLang="en-US" sz="1600" b="1" i="0" u="none" strike="noStrike" kern="1200" cap="none" spc="0" normalizeH="0" baseline="30000" noProof="0" dirty="0">
              <a:ln>
                <a:noFill/>
              </a:ln>
              <a:solidFill>
                <a:srgbClr val="000000"/>
              </a:solidFill>
              <a:effectLst/>
              <a:uLnTx/>
              <a:uFillTx/>
              <a:latin typeface="Arial"/>
              <a:ea typeface="+mn-ea"/>
              <a:cs typeface="+mn-cs"/>
            </a:endParaRPr>
          </a:p>
        </p:txBody>
      </p:sp>
      <p:sp>
        <p:nvSpPr>
          <p:cNvPr id="67" name="TextBox 19">
            <a:extLst>
              <a:ext uri="{FF2B5EF4-FFF2-40B4-BE49-F238E27FC236}">
                <a16:creationId xmlns:a16="http://schemas.microsoft.com/office/drawing/2014/main" id="{52BC91F4-BF98-4A16-BC78-EB4F8BA10E5E}"/>
              </a:ext>
            </a:extLst>
          </p:cNvPr>
          <p:cNvSpPr txBox="1">
            <a:spLocks noChangeArrowheads="1"/>
          </p:cNvSpPr>
          <p:nvPr/>
        </p:nvSpPr>
        <p:spPr bwMode="auto">
          <a:xfrm>
            <a:off x="5987240" y="2554689"/>
            <a:ext cx="227626" cy="246221"/>
          </a:xfrm>
          <a:prstGeom prst="rect">
            <a:avLst/>
          </a:prstGeom>
          <a:solidFill>
            <a:schemeClr val="bg1"/>
          </a:solidFill>
          <a:ln>
            <a:noFill/>
          </a:ln>
        </p:spPr>
        <p:txBody>
          <a:bodyPr wrap="none" lIns="0" tIns="0" rIns="0" bIns="0" anchor="b">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a:ea typeface="+mn-ea"/>
                <a:cs typeface="+mn-cs"/>
              </a:rPr>
              <a:t>67</a:t>
            </a:r>
            <a:endParaRPr kumimoji="0" lang="en-US" altLang="en-US" sz="1600" b="1" i="0" u="none" strike="noStrike" kern="1200" cap="none" spc="0" normalizeH="0" baseline="30000" noProof="0" dirty="0">
              <a:ln>
                <a:noFill/>
              </a:ln>
              <a:solidFill>
                <a:srgbClr val="000000"/>
              </a:solidFill>
              <a:effectLst/>
              <a:uLnTx/>
              <a:uFillTx/>
              <a:latin typeface="Arial"/>
              <a:ea typeface="+mn-ea"/>
              <a:cs typeface="+mn-cs"/>
            </a:endParaRPr>
          </a:p>
        </p:txBody>
      </p:sp>
      <p:sp>
        <p:nvSpPr>
          <p:cNvPr id="98" name="TextBox 19">
            <a:extLst>
              <a:ext uri="{FF2B5EF4-FFF2-40B4-BE49-F238E27FC236}">
                <a16:creationId xmlns:a16="http://schemas.microsoft.com/office/drawing/2014/main" id="{F6A4594E-4E19-4A3C-A70F-6266F0A41EBA}"/>
              </a:ext>
            </a:extLst>
          </p:cNvPr>
          <p:cNvSpPr txBox="1">
            <a:spLocks noChangeArrowheads="1"/>
          </p:cNvSpPr>
          <p:nvPr/>
        </p:nvSpPr>
        <p:spPr bwMode="auto">
          <a:xfrm>
            <a:off x="7191365" y="5637737"/>
            <a:ext cx="169918" cy="184666"/>
          </a:xfrm>
          <a:prstGeom prst="rect">
            <a:avLst/>
          </a:prstGeom>
          <a:solidFill>
            <a:schemeClr val="bg1"/>
          </a:solidFill>
          <a:ln>
            <a:noFill/>
          </a:ln>
        </p:spPr>
        <p:txBody>
          <a:bodyPr wrap="none" lIns="0" tIns="0" rIns="0" bIns="0" anchor="b">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i="0" u="none" strike="noStrike" kern="1200" cap="none" spc="0" normalizeH="0" baseline="0" noProof="0" dirty="0">
                <a:ln>
                  <a:noFill/>
                </a:ln>
                <a:effectLst/>
                <a:uLnTx/>
                <a:uFillTx/>
                <a:latin typeface="Arial"/>
                <a:ea typeface="+mn-ea"/>
                <a:cs typeface="+mn-cs"/>
              </a:rPr>
              <a:t>12</a:t>
            </a:r>
            <a:endParaRPr kumimoji="0" lang="en-US" altLang="en-US" sz="1200" i="0" u="none" strike="noStrike" kern="1200" cap="none" spc="0" normalizeH="0" baseline="30000" noProof="0" dirty="0">
              <a:ln>
                <a:noFill/>
              </a:ln>
              <a:effectLst/>
              <a:uLnTx/>
              <a:uFillTx/>
              <a:latin typeface="Arial"/>
              <a:ea typeface="+mn-ea"/>
              <a:cs typeface="+mn-cs"/>
            </a:endParaRPr>
          </a:p>
        </p:txBody>
      </p:sp>
      <p:sp>
        <p:nvSpPr>
          <p:cNvPr id="100" name="TextBox 19">
            <a:extLst>
              <a:ext uri="{FF2B5EF4-FFF2-40B4-BE49-F238E27FC236}">
                <a16:creationId xmlns:a16="http://schemas.microsoft.com/office/drawing/2014/main" id="{A385D722-5CB4-4ECB-AE9D-5E01034888A0}"/>
              </a:ext>
            </a:extLst>
          </p:cNvPr>
          <p:cNvSpPr txBox="1">
            <a:spLocks noChangeArrowheads="1"/>
          </p:cNvSpPr>
          <p:nvPr/>
        </p:nvSpPr>
        <p:spPr bwMode="auto">
          <a:xfrm>
            <a:off x="8372238" y="5637737"/>
            <a:ext cx="169918" cy="184666"/>
          </a:xfrm>
          <a:prstGeom prst="rect">
            <a:avLst/>
          </a:prstGeom>
          <a:solidFill>
            <a:schemeClr val="bg1"/>
          </a:solidFill>
          <a:ln>
            <a:noFill/>
          </a:ln>
        </p:spPr>
        <p:txBody>
          <a:bodyPr wrap="none" lIns="0" tIns="0" rIns="0" bIns="0" anchor="b">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i="0" u="none" strike="noStrike" kern="1200" cap="none" spc="0" normalizeH="0" baseline="0" noProof="0" dirty="0">
                <a:ln>
                  <a:noFill/>
                </a:ln>
                <a:effectLst/>
                <a:uLnTx/>
                <a:uFillTx/>
                <a:latin typeface="Arial"/>
                <a:ea typeface="+mn-ea"/>
                <a:cs typeface="+mn-cs"/>
              </a:rPr>
              <a:t>18</a:t>
            </a:r>
            <a:endParaRPr kumimoji="0" lang="en-US" altLang="en-US" sz="1200" i="0" u="none" strike="noStrike" kern="1200" cap="none" spc="0" normalizeH="0" baseline="30000" noProof="0" dirty="0">
              <a:ln>
                <a:noFill/>
              </a:ln>
              <a:effectLst/>
              <a:uLnTx/>
              <a:uFillTx/>
              <a:latin typeface="Arial"/>
              <a:ea typeface="+mn-ea"/>
              <a:cs typeface="+mn-cs"/>
            </a:endParaRPr>
          </a:p>
        </p:txBody>
      </p:sp>
      <p:sp>
        <p:nvSpPr>
          <p:cNvPr id="104" name="TextBox 19">
            <a:extLst>
              <a:ext uri="{FF2B5EF4-FFF2-40B4-BE49-F238E27FC236}">
                <a16:creationId xmlns:a16="http://schemas.microsoft.com/office/drawing/2014/main" id="{74E2C13C-A938-4A79-8261-B771CD40E64A}"/>
              </a:ext>
            </a:extLst>
          </p:cNvPr>
          <p:cNvSpPr txBox="1">
            <a:spLocks noChangeArrowheads="1"/>
          </p:cNvSpPr>
          <p:nvPr/>
        </p:nvSpPr>
        <p:spPr bwMode="auto">
          <a:xfrm>
            <a:off x="6058573" y="5637737"/>
            <a:ext cx="84959" cy="184666"/>
          </a:xfrm>
          <a:prstGeom prst="rect">
            <a:avLst/>
          </a:prstGeom>
          <a:solidFill>
            <a:schemeClr val="bg1"/>
          </a:solidFill>
          <a:ln>
            <a:noFill/>
          </a:ln>
        </p:spPr>
        <p:txBody>
          <a:bodyPr wrap="none" lIns="0" tIns="0" rIns="0" bIns="0" anchor="b">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i="0" u="none" strike="noStrike" kern="1200" cap="none" spc="0" normalizeH="0" baseline="0" noProof="0" dirty="0">
                <a:ln>
                  <a:noFill/>
                </a:ln>
                <a:effectLst/>
                <a:uLnTx/>
                <a:uFillTx/>
                <a:latin typeface="Arial"/>
                <a:ea typeface="+mn-ea"/>
                <a:cs typeface="+mn-cs"/>
              </a:rPr>
              <a:t>6</a:t>
            </a:r>
            <a:endParaRPr kumimoji="0" lang="en-US" altLang="en-US" sz="1200" i="0" u="none" strike="noStrike" kern="1200" cap="none" spc="0" normalizeH="0" baseline="30000" noProof="0" dirty="0">
              <a:ln>
                <a:noFill/>
              </a:ln>
              <a:effectLst/>
              <a:uLnTx/>
              <a:uFillTx/>
              <a:latin typeface="Arial"/>
              <a:ea typeface="+mn-ea"/>
              <a:cs typeface="+mn-cs"/>
            </a:endParaRPr>
          </a:p>
        </p:txBody>
      </p:sp>
      <p:sp>
        <p:nvSpPr>
          <p:cNvPr id="78" name="TextBox 19">
            <a:extLst>
              <a:ext uri="{FF2B5EF4-FFF2-40B4-BE49-F238E27FC236}">
                <a16:creationId xmlns:a16="http://schemas.microsoft.com/office/drawing/2014/main" id="{8DEB3C9E-1C5C-41E7-A721-E1D541BB5A32}"/>
              </a:ext>
            </a:extLst>
          </p:cNvPr>
          <p:cNvSpPr txBox="1">
            <a:spLocks noChangeArrowheads="1"/>
          </p:cNvSpPr>
          <p:nvPr/>
        </p:nvSpPr>
        <p:spPr bwMode="auto">
          <a:xfrm>
            <a:off x="3966481" y="5002609"/>
            <a:ext cx="5674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Overall</a:t>
            </a:r>
            <a:endParaRPr kumimoji="0" lang="en-US" altLang="en-US" sz="14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79" name="TextBox 19">
            <a:extLst>
              <a:ext uri="{FF2B5EF4-FFF2-40B4-BE49-F238E27FC236}">
                <a16:creationId xmlns:a16="http://schemas.microsoft.com/office/drawing/2014/main" id="{96FF912A-F36E-46D5-9811-42AE974AA752}"/>
              </a:ext>
            </a:extLst>
          </p:cNvPr>
          <p:cNvSpPr txBox="1">
            <a:spLocks noChangeArrowheads="1"/>
          </p:cNvSpPr>
          <p:nvPr/>
        </p:nvSpPr>
        <p:spPr bwMode="auto">
          <a:xfrm>
            <a:off x="4136399" y="2103607"/>
            <a:ext cx="227626" cy="246221"/>
          </a:xfrm>
          <a:prstGeom prst="rect">
            <a:avLst/>
          </a:prstGeom>
          <a:solidFill>
            <a:srgbClr val="E7E1F2"/>
          </a:solidFill>
          <a:ln>
            <a:noFill/>
          </a:ln>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a:ea typeface="+mn-ea"/>
                <a:cs typeface="+mn-cs"/>
              </a:rPr>
              <a:t>81</a:t>
            </a:r>
            <a:endParaRPr kumimoji="0" lang="en-US" altLang="en-US" sz="1600" b="1" i="0" u="none" strike="noStrike" kern="1200" cap="none" spc="0" normalizeH="0" baseline="30000" noProof="0" dirty="0">
              <a:ln>
                <a:noFill/>
              </a:ln>
              <a:solidFill>
                <a:srgbClr val="000000"/>
              </a:solidFill>
              <a:effectLst/>
              <a:uLnTx/>
              <a:uFillTx/>
              <a:latin typeface="Arial"/>
              <a:ea typeface="+mn-ea"/>
              <a:cs typeface="+mn-cs"/>
            </a:endParaRPr>
          </a:p>
        </p:txBody>
      </p:sp>
      <p:sp>
        <p:nvSpPr>
          <p:cNvPr id="80" name="TextBox 19">
            <a:extLst>
              <a:ext uri="{FF2B5EF4-FFF2-40B4-BE49-F238E27FC236}">
                <a16:creationId xmlns:a16="http://schemas.microsoft.com/office/drawing/2014/main" id="{CA0D104D-74A0-4DC3-83FC-D55024F8107A}"/>
              </a:ext>
            </a:extLst>
          </p:cNvPr>
          <p:cNvSpPr txBox="1">
            <a:spLocks noChangeArrowheads="1"/>
          </p:cNvSpPr>
          <p:nvPr/>
        </p:nvSpPr>
        <p:spPr bwMode="auto">
          <a:xfrm>
            <a:off x="4165252" y="563773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36</a:t>
            </a:r>
            <a:endParaRPr kumimoji="0" lang="en-US" altLang="en-US" sz="12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82" name="TextBox 19">
            <a:extLst>
              <a:ext uri="{FF2B5EF4-FFF2-40B4-BE49-F238E27FC236}">
                <a16:creationId xmlns:a16="http://schemas.microsoft.com/office/drawing/2014/main" id="{3F06A63E-2F6F-4AC2-A960-01646732A7B6}"/>
              </a:ext>
            </a:extLst>
          </p:cNvPr>
          <p:cNvSpPr txBox="1">
            <a:spLocks noChangeArrowheads="1"/>
          </p:cNvSpPr>
          <p:nvPr/>
        </p:nvSpPr>
        <p:spPr bwMode="auto">
          <a:xfrm>
            <a:off x="5899875" y="5002609"/>
            <a:ext cx="4023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0–&lt;1</a:t>
            </a:r>
            <a:endParaRPr kumimoji="0" lang="en-US" altLang="en-US" sz="14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83" name="TextBox 19">
            <a:extLst>
              <a:ext uri="{FF2B5EF4-FFF2-40B4-BE49-F238E27FC236}">
                <a16:creationId xmlns:a16="http://schemas.microsoft.com/office/drawing/2014/main" id="{FAA14482-4EA4-401A-B4D9-E18F3A5CC451}"/>
              </a:ext>
            </a:extLst>
          </p:cNvPr>
          <p:cNvSpPr txBox="1">
            <a:spLocks noChangeArrowheads="1"/>
          </p:cNvSpPr>
          <p:nvPr/>
        </p:nvSpPr>
        <p:spPr bwMode="auto">
          <a:xfrm>
            <a:off x="7075147" y="5002609"/>
            <a:ext cx="4023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1–&lt;2</a:t>
            </a:r>
            <a:endParaRPr kumimoji="0" lang="en-US" altLang="en-US" sz="14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84" name="TextBox 19">
            <a:extLst>
              <a:ext uri="{FF2B5EF4-FFF2-40B4-BE49-F238E27FC236}">
                <a16:creationId xmlns:a16="http://schemas.microsoft.com/office/drawing/2014/main" id="{2DA7A154-2771-4C6F-9AF2-323C205F1D4F}"/>
              </a:ext>
            </a:extLst>
          </p:cNvPr>
          <p:cNvSpPr txBox="1">
            <a:spLocks noChangeArrowheads="1"/>
          </p:cNvSpPr>
          <p:nvPr/>
        </p:nvSpPr>
        <p:spPr bwMode="auto">
          <a:xfrm>
            <a:off x="8358613" y="5002609"/>
            <a:ext cx="1971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≥2</a:t>
            </a:r>
            <a:endParaRPr kumimoji="0" lang="en-US" altLang="en-US" sz="1400" b="0" i="0" u="none" strike="noStrike" kern="1200" cap="none" spc="0" normalizeH="0" baseline="30000" noProof="0" dirty="0">
              <a:ln>
                <a:noFill/>
              </a:ln>
              <a:solidFill>
                <a:srgbClr val="000000"/>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C05B62A8-0310-481B-AE47-8D0E1E8FF5A0}"/>
              </a:ext>
            </a:extLst>
          </p:cNvPr>
          <p:cNvPicPr>
            <a:picLocks noChangeAspect="1"/>
          </p:cNvPicPr>
          <p:nvPr/>
        </p:nvPicPr>
        <p:blipFill>
          <a:blip r:embed="rId6"/>
          <a:stretch>
            <a:fillRect/>
          </a:stretch>
        </p:blipFill>
        <p:spPr>
          <a:xfrm>
            <a:off x="10699749" y="58397"/>
            <a:ext cx="1428035" cy="469803"/>
          </a:xfrm>
          <a:prstGeom prst="rect">
            <a:avLst/>
          </a:prstGeom>
        </p:spPr>
      </p:pic>
    </p:spTree>
    <p:extLst>
      <p:ext uri="{BB962C8B-B14F-4D97-AF65-F5344CB8AC3E}">
        <p14:creationId xmlns:p14="http://schemas.microsoft.com/office/powerpoint/2010/main" val="3798210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F7E5CFE-8686-4F9A-937B-FFC7CD0FE603}"/>
              </a:ext>
            </a:extLst>
          </p:cNvPr>
          <p:cNvSpPr/>
          <p:nvPr/>
        </p:nvSpPr>
        <p:spPr bwMode="auto">
          <a:xfrm>
            <a:off x="3720119" y="1740453"/>
            <a:ext cx="2099550" cy="4150488"/>
          </a:xfrm>
          <a:prstGeom prst="rect">
            <a:avLst/>
          </a:prstGeom>
          <a:solidFill>
            <a:srgbClr val="E7E1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tabLst/>
            </a:pPr>
            <a:endParaRPr kumimoji="0" lang="en-US" sz="1200" i="0" u="none" strike="noStrike" cap="none" normalizeH="0" dirty="0">
              <a:ln>
                <a:noFill/>
              </a:ln>
              <a:solidFill>
                <a:schemeClr val="tx1"/>
              </a:solidFill>
              <a:effectLst/>
              <a:latin typeface="Arial" charset="0"/>
            </a:endParaRPr>
          </a:p>
        </p:txBody>
      </p:sp>
      <p:graphicFrame>
        <p:nvGraphicFramePr>
          <p:cNvPr id="48" name="Object 47">
            <a:extLst>
              <a:ext uri="{FF2B5EF4-FFF2-40B4-BE49-F238E27FC236}">
                <a16:creationId xmlns:a16="http://schemas.microsoft.com/office/drawing/2014/main" id="{FAA93EEC-3C55-4C0C-9EE6-C00FD02A1648}"/>
              </a:ext>
            </a:extLst>
          </p:cNvPr>
          <p:cNvGraphicFramePr>
            <a:graphicFrameLocks noChangeAspect="1"/>
          </p:cNvGraphicFramePr>
          <p:nvPr>
            <p:extLst>
              <p:ext uri="{D42A27DB-BD31-4B8C-83A1-F6EECF244321}">
                <p14:modId xmlns:p14="http://schemas.microsoft.com/office/powerpoint/2010/main" val="254810727"/>
              </p:ext>
            </p:extLst>
          </p:nvPr>
        </p:nvGraphicFramePr>
        <p:xfrm>
          <a:off x="2268001" y="1443038"/>
          <a:ext cx="7404100" cy="3598862"/>
        </p:xfrm>
        <a:graphic>
          <a:graphicData uri="http://schemas.openxmlformats.org/presentationml/2006/ole">
            <mc:AlternateContent xmlns:mc="http://schemas.openxmlformats.org/markup-compatibility/2006">
              <mc:Choice xmlns:v="urn:schemas-microsoft-com:vml" Requires="v">
                <p:oleObj spid="_x0000_s5122" name="Prism 9" r:id="rId4" imgW="7403310" imgH="3598671" progId="Prism9.Document">
                  <p:embed/>
                </p:oleObj>
              </mc:Choice>
              <mc:Fallback>
                <p:oleObj name="Prism 9" r:id="rId4" imgW="7403310" imgH="3598671" progId="Prism9.Document">
                  <p:embed/>
                  <p:pic>
                    <p:nvPicPr>
                      <p:cNvPr id="48" name="Object 47">
                        <a:extLst>
                          <a:ext uri="{FF2B5EF4-FFF2-40B4-BE49-F238E27FC236}">
                            <a16:creationId xmlns:a16="http://schemas.microsoft.com/office/drawing/2014/main" id="{FAA93EEC-3C55-4C0C-9EE6-C00FD02A1648}"/>
                          </a:ext>
                        </a:extLst>
                      </p:cNvPr>
                      <p:cNvPicPr/>
                      <p:nvPr/>
                    </p:nvPicPr>
                    <p:blipFill>
                      <a:blip r:embed="rId5"/>
                      <a:stretch>
                        <a:fillRect/>
                      </a:stretch>
                    </p:blipFill>
                    <p:spPr>
                      <a:xfrm>
                        <a:off x="2268001" y="1443038"/>
                        <a:ext cx="7404100" cy="3598862"/>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DBCB1BC-EF51-411D-8073-4CE7A796821F}"/>
              </a:ext>
            </a:extLst>
          </p:cNvPr>
          <p:cNvSpPr>
            <a:spLocks noGrp="1"/>
          </p:cNvSpPr>
          <p:nvPr>
            <p:ph type="title"/>
          </p:nvPr>
        </p:nvSpPr>
        <p:spPr>
          <a:xfrm>
            <a:off x="812800" y="167640"/>
            <a:ext cx="10565728" cy="787400"/>
          </a:xfrm>
          <a:noFill/>
        </p:spPr>
        <p:txBody>
          <a:bodyPr/>
          <a:lstStyle/>
          <a:p>
            <a:r>
              <a:rPr lang="en-US" dirty="0"/>
              <a:t>Efficacy by Baseline INSTI Resistance*</a:t>
            </a:r>
            <a:endParaRPr lang="en-US" strike="sngStrike" dirty="0">
              <a:solidFill>
                <a:srgbClr val="FF0000"/>
              </a:solidFill>
            </a:endParaRPr>
          </a:p>
        </p:txBody>
      </p:sp>
      <p:sp>
        <p:nvSpPr>
          <p:cNvPr id="3" name="Text Placeholder 2">
            <a:extLst>
              <a:ext uri="{FF2B5EF4-FFF2-40B4-BE49-F238E27FC236}">
                <a16:creationId xmlns:a16="http://schemas.microsoft.com/office/drawing/2014/main" id="{2CAED6A1-9EA1-4F5E-B320-DD3167A16EE0}"/>
              </a:ext>
            </a:extLst>
          </p:cNvPr>
          <p:cNvSpPr>
            <a:spLocks noGrp="1"/>
          </p:cNvSpPr>
          <p:nvPr>
            <p:ph type="body" sz="quarter" idx="11"/>
          </p:nvPr>
        </p:nvSpPr>
        <p:spPr>
          <a:xfrm>
            <a:off x="812802" y="6340475"/>
            <a:ext cx="10565726" cy="369332"/>
          </a:xfrm>
        </p:spPr>
        <p:txBody>
          <a:bodyPr lIns="0">
            <a:spAutoFit/>
          </a:bodyPr>
          <a:lstStyle/>
          <a:p>
            <a:r>
              <a:rPr lang="en-US" dirty="0"/>
              <a:t>*Prespecified subgroup analyses; </a:t>
            </a:r>
            <a:r>
              <a:rPr lang="en-US" baseline="30000" dirty="0"/>
              <a:t>†</a:t>
            </a:r>
            <a:r>
              <a:rPr lang="en-US" dirty="0"/>
              <a:t>Total n in each subgroup; </a:t>
            </a:r>
            <a:r>
              <a:rPr lang="en-US" baseline="30000" dirty="0"/>
              <a:t>‡</a:t>
            </a:r>
            <a:r>
              <a:rPr lang="en-US" dirty="0"/>
              <a:t>Included phenotypic and genotypic resistance to bictegravir, cabotegravir, dolutegravir (DTG), elvitegravir, and raltegravir; 1 participant had missing baseline INSTI resistance data.</a:t>
            </a:r>
          </a:p>
        </p:txBody>
      </p:sp>
      <p:sp>
        <p:nvSpPr>
          <p:cNvPr id="4" name="Slide Number Placeholder 3">
            <a:extLst>
              <a:ext uri="{FF2B5EF4-FFF2-40B4-BE49-F238E27FC236}">
                <a16:creationId xmlns:a16="http://schemas.microsoft.com/office/drawing/2014/main" id="{D96A89D0-9F72-4D87-897D-B1DE136E6CF9}"/>
              </a:ext>
            </a:extLst>
          </p:cNvPr>
          <p:cNvSpPr>
            <a:spLocks noGrp="1"/>
          </p:cNvSpPr>
          <p:nvPr>
            <p:ph type="sldNum" sz="quarter" idx="12"/>
          </p:nvPr>
        </p:nvSpPr>
        <p:spPr>
          <a:xfrm>
            <a:off x="11378528" y="6344682"/>
            <a:ext cx="591800" cy="365125"/>
          </a:xfrm>
        </p:spPr>
        <p:txBody>
          <a:bodyPr/>
          <a:lstStyle/>
          <a:p>
            <a:pPr>
              <a:defRPr/>
            </a:pPr>
            <a:fld id="{2BE16F37-D63B-443C-96C0-C234F1098F79}" type="slidenum">
              <a:rPr lang="en-US" smtClean="0"/>
              <a:pPr>
                <a:defRPr/>
              </a:pPr>
              <a:t>13</a:t>
            </a:fld>
            <a:endParaRPr lang="en-US" dirty="0"/>
          </a:p>
        </p:txBody>
      </p:sp>
      <p:sp>
        <p:nvSpPr>
          <p:cNvPr id="29" name="TextBox 19">
            <a:extLst>
              <a:ext uri="{FF2B5EF4-FFF2-40B4-BE49-F238E27FC236}">
                <a16:creationId xmlns:a16="http://schemas.microsoft.com/office/drawing/2014/main" id="{07FCD4C6-05DC-4121-82EF-E84075CB6E29}"/>
              </a:ext>
            </a:extLst>
          </p:cNvPr>
          <p:cNvSpPr txBox="1">
            <a:spLocks noChangeArrowheads="1"/>
          </p:cNvSpPr>
          <p:nvPr/>
        </p:nvSpPr>
        <p:spPr bwMode="auto">
          <a:xfrm>
            <a:off x="6708988" y="5319036"/>
            <a:ext cx="14619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a:ea typeface="+mn-ea"/>
                <a:cs typeface="+mn-cs"/>
              </a:rPr>
              <a:t>INSTI Resistance</a:t>
            </a:r>
            <a:r>
              <a:rPr kumimoji="0" lang="en-US" altLang="en-US" sz="1400" b="0" i="0" u="none" strike="noStrike" kern="0" cap="none" spc="0" normalizeH="0" baseline="30000" noProof="0" dirty="0">
                <a:ln>
                  <a:noFill/>
                </a:ln>
                <a:solidFill>
                  <a:srgbClr val="000000"/>
                </a:solidFill>
                <a:effectLst/>
                <a:uLnTx/>
                <a:uFillTx/>
                <a:latin typeface="Arial"/>
                <a:ea typeface="+mn-ea"/>
                <a:cs typeface="+mn-cs"/>
              </a:rPr>
              <a:t>‡</a:t>
            </a:r>
          </a:p>
        </p:txBody>
      </p:sp>
      <p:sp>
        <p:nvSpPr>
          <p:cNvPr id="36" name="TextBox 19">
            <a:extLst>
              <a:ext uri="{FF2B5EF4-FFF2-40B4-BE49-F238E27FC236}">
                <a16:creationId xmlns:a16="http://schemas.microsoft.com/office/drawing/2014/main" id="{DF11AB11-6CC5-4436-A3C8-E22C362ADA45}"/>
              </a:ext>
            </a:extLst>
          </p:cNvPr>
          <p:cNvSpPr txBox="1">
            <a:spLocks noChangeArrowheads="1"/>
          </p:cNvSpPr>
          <p:nvPr/>
        </p:nvSpPr>
        <p:spPr bwMode="auto">
          <a:xfrm>
            <a:off x="6757890" y="5002609"/>
            <a:ext cx="2929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Yes</a:t>
            </a:r>
            <a:endParaRPr kumimoji="0" lang="en-US" altLang="en-US" sz="14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38" name="TextBox 19">
            <a:extLst>
              <a:ext uri="{FF2B5EF4-FFF2-40B4-BE49-F238E27FC236}">
                <a16:creationId xmlns:a16="http://schemas.microsoft.com/office/drawing/2014/main" id="{5D2CF5DD-FC27-4C5A-936E-9A185D893964}"/>
              </a:ext>
            </a:extLst>
          </p:cNvPr>
          <p:cNvSpPr txBox="1">
            <a:spLocks noChangeArrowheads="1"/>
          </p:cNvSpPr>
          <p:nvPr/>
        </p:nvSpPr>
        <p:spPr bwMode="auto">
          <a:xfrm>
            <a:off x="7855993" y="5002609"/>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No</a:t>
            </a:r>
            <a:endParaRPr kumimoji="0" lang="en-US" altLang="en-US" sz="14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47" name="TextBox 19">
            <a:extLst>
              <a:ext uri="{FF2B5EF4-FFF2-40B4-BE49-F238E27FC236}">
                <a16:creationId xmlns:a16="http://schemas.microsoft.com/office/drawing/2014/main" id="{B0087F9F-C0E3-478C-96DC-244AE6BE2767}"/>
              </a:ext>
            </a:extLst>
          </p:cNvPr>
          <p:cNvSpPr txBox="1">
            <a:spLocks noChangeArrowheads="1"/>
          </p:cNvSpPr>
          <p:nvPr/>
        </p:nvSpPr>
        <p:spPr bwMode="auto">
          <a:xfrm>
            <a:off x="4494140" y="5002609"/>
            <a:ext cx="5674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Overall</a:t>
            </a:r>
            <a:endParaRPr kumimoji="0" lang="en-US" altLang="en-US" sz="14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61" name="TextBox 19">
            <a:extLst>
              <a:ext uri="{FF2B5EF4-FFF2-40B4-BE49-F238E27FC236}">
                <a16:creationId xmlns:a16="http://schemas.microsoft.com/office/drawing/2014/main" id="{58AD6621-D025-4EAF-918D-422084AE2DCB}"/>
              </a:ext>
            </a:extLst>
          </p:cNvPr>
          <p:cNvSpPr txBox="1">
            <a:spLocks noChangeArrowheads="1"/>
          </p:cNvSpPr>
          <p:nvPr/>
        </p:nvSpPr>
        <p:spPr bwMode="auto">
          <a:xfrm>
            <a:off x="6790528" y="1959433"/>
            <a:ext cx="227627" cy="246221"/>
          </a:xfrm>
          <a:prstGeom prst="rect">
            <a:avLst/>
          </a:prstGeom>
          <a:solidFill>
            <a:schemeClr val="bg1"/>
          </a:solidFill>
          <a:ln>
            <a:noFill/>
          </a:ln>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a:ea typeface="+mn-ea"/>
                <a:cs typeface="+mn-cs"/>
              </a:rPr>
              <a:t>85</a:t>
            </a:r>
            <a:endParaRPr kumimoji="0" lang="en-US" altLang="en-US" sz="1600" b="1" i="0" u="none" strike="noStrike" kern="1200" cap="none" spc="0" normalizeH="0" baseline="30000" noProof="0" dirty="0">
              <a:ln>
                <a:noFill/>
              </a:ln>
              <a:solidFill>
                <a:srgbClr val="000000"/>
              </a:solidFill>
              <a:effectLst/>
              <a:uLnTx/>
              <a:uFillTx/>
              <a:latin typeface="Arial"/>
              <a:ea typeface="+mn-ea"/>
              <a:cs typeface="+mn-cs"/>
            </a:endParaRPr>
          </a:p>
        </p:txBody>
      </p:sp>
      <p:sp>
        <p:nvSpPr>
          <p:cNvPr id="63" name="TextBox 19">
            <a:extLst>
              <a:ext uri="{FF2B5EF4-FFF2-40B4-BE49-F238E27FC236}">
                <a16:creationId xmlns:a16="http://schemas.microsoft.com/office/drawing/2014/main" id="{8F605342-8691-4F42-BD3A-5DA78BA89286}"/>
              </a:ext>
            </a:extLst>
          </p:cNvPr>
          <p:cNvSpPr txBox="1">
            <a:spLocks noChangeArrowheads="1"/>
          </p:cNvSpPr>
          <p:nvPr/>
        </p:nvSpPr>
        <p:spPr bwMode="auto">
          <a:xfrm>
            <a:off x="7856795" y="2685960"/>
            <a:ext cx="227627" cy="246221"/>
          </a:xfrm>
          <a:prstGeom prst="rect">
            <a:avLst/>
          </a:prstGeom>
          <a:solidFill>
            <a:schemeClr val="bg1"/>
          </a:solidFill>
          <a:ln>
            <a:noFill/>
          </a:ln>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a:ea typeface="+mn-ea"/>
                <a:cs typeface="+mn-cs"/>
              </a:rPr>
              <a:t>63</a:t>
            </a:r>
            <a:endParaRPr kumimoji="0" lang="en-US" altLang="en-US" sz="1600" b="1" i="0" u="none" strike="noStrike" kern="1200" cap="none" spc="0" normalizeH="0" baseline="30000" noProof="0" dirty="0">
              <a:ln>
                <a:noFill/>
              </a:ln>
              <a:solidFill>
                <a:srgbClr val="000000"/>
              </a:solidFill>
              <a:effectLst/>
              <a:uLnTx/>
              <a:uFillTx/>
              <a:latin typeface="Arial"/>
              <a:ea typeface="+mn-ea"/>
              <a:cs typeface="+mn-cs"/>
            </a:endParaRPr>
          </a:p>
        </p:txBody>
      </p:sp>
      <p:sp>
        <p:nvSpPr>
          <p:cNvPr id="67" name="TextBox 19">
            <a:extLst>
              <a:ext uri="{FF2B5EF4-FFF2-40B4-BE49-F238E27FC236}">
                <a16:creationId xmlns:a16="http://schemas.microsoft.com/office/drawing/2014/main" id="{52BC91F4-BF98-4A16-BC78-EB4F8BA10E5E}"/>
              </a:ext>
            </a:extLst>
          </p:cNvPr>
          <p:cNvSpPr txBox="1">
            <a:spLocks noChangeArrowheads="1"/>
          </p:cNvSpPr>
          <p:nvPr/>
        </p:nvSpPr>
        <p:spPr bwMode="auto">
          <a:xfrm>
            <a:off x="4664058" y="2105497"/>
            <a:ext cx="227626" cy="246221"/>
          </a:xfrm>
          <a:prstGeom prst="rect">
            <a:avLst/>
          </a:prstGeom>
          <a:solidFill>
            <a:srgbClr val="E7E1F2"/>
          </a:solidFill>
          <a:ln>
            <a:noFill/>
          </a:ln>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a:ea typeface="+mn-ea"/>
                <a:cs typeface="+mn-cs"/>
              </a:rPr>
              <a:t>81</a:t>
            </a:r>
            <a:endParaRPr kumimoji="0" lang="en-US" altLang="en-US" sz="1600" b="1" i="0" u="none" strike="noStrike" kern="1200" cap="none" spc="0" normalizeH="0" baseline="30000" noProof="0" dirty="0">
              <a:ln>
                <a:noFill/>
              </a:ln>
              <a:solidFill>
                <a:srgbClr val="000000"/>
              </a:solidFill>
              <a:effectLst/>
              <a:uLnTx/>
              <a:uFillTx/>
              <a:latin typeface="Arial"/>
              <a:ea typeface="+mn-ea"/>
              <a:cs typeface="+mn-cs"/>
            </a:endParaRPr>
          </a:p>
        </p:txBody>
      </p:sp>
      <p:sp>
        <p:nvSpPr>
          <p:cNvPr id="76" name="TextBox 19">
            <a:extLst>
              <a:ext uri="{FF2B5EF4-FFF2-40B4-BE49-F238E27FC236}">
                <a16:creationId xmlns:a16="http://schemas.microsoft.com/office/drawing/2014/main" id="{FF38F13E-790E-4A96-B22A-693269879A52}"/>
              </a:ext>
            </a:extLst>
          </p:cNvPr>
          <p:cNvSpPr txBox="1">
            <a:spLocks noChangeArrowheads="1"/>
          </p:cNvSpPr>
          <p:nvPr/>
        </p:nvSpPr>
        <p:spPr bwMode="auto">
          <a:xfrm>
            <a:off x="6819381" y="563773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27</a:t>
            </a:r>
            <a:endParaRPr kumimoji="0" lang="en-US" altLang="en-US" sz="12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78" name="TextBox 19">
            <a:extLst>
              <a:ext uri="{FF2B5EF4-FFF2-40B4-BE49-F238E27FC236}">
                <a16:creationId xmlns:a16="http://schemas.microsoft.com/office/drawing/2014/main" id="{DEE59968-0902-4BBA-BC80-0A6EAC8496EB}"/>
              </a:ext>
            </a:extLst>
          </p:cNvPr>
          <p:cNvSpPr txBox="1">
            <a:spLocks noChangeArrowheads="1"/>
          </p:cNvSpPr>
          <p:nvPr/>
        </p:nvSpPr>
        <p:spPr bwMode="auto">
          <a:xfrm>
            <a:off x="7928128" y="5637737"/>
            <a:ext cx="84959" cy="184666"/>
          </a:xfrm>
          <a:prstGeom prst="rect">
            <a:avLst/>
          </a:prstGeom>
          <a:noFill/>
          <a:ln>
            <a:noFill/>
          </a:ln>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8</a:t>
            </a:r>
            <a:endParaRPr kumimoji="0" lang="en-US" altLang="en-US" sz="12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82" name="TextBox 19">
            <a:extLst>
              <a:ext uri="{FF2B5EF4-FFF2-40B4-BE49-F238E27FC236}">
                <a16:creationId xmlns:a16="http://schemas.microsoft.com/office/drawing/2014/main" id="{42BE7C42-6078-4076-AE37-0EF53AE21432}"/>
              </a:ext>
            </a:extLst>
          </p:cNvPr>
          <p:cNvSpPr txBox="1">
            <a:spLocks noChangeArrowheads="1"/>
          </p:cNvSpPr>
          <p:nvPr/>
        </p:nvSpPr>
        <p:spPr bwMode="auto">
          <a:xfrm>
            <a:off x="4692911" y="563773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36</a:t>
            </a:r>
            <a:endParaRPr kumimoji="0" lang="en-US" altLang="en-US" sz="12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32" name="TextBox 19">
            <a:extLst>
              <a:ext uri="{FF2B5EF4-FFF2-40B4-BE49-F238E27FC236}">
                <a16:creationId xmlns:a16="http://schemas.microsoft.com/office/drawing/2014/main" id="{8B7AF219-FEEB-4DBF-8040-87FBD55AE248}"/>
              </a:ext>
            </a:extLst>
          </p:cNvPr>
          <p:cNvSpPr txBox="1">
            <a:spLocks noChangeArrowheads="1"/>
          </p:cNvSpPr>
          <p:nvPr/>
        </p:nvSpPr>
        <p:spPr bwMode="auto">
          <a:xfrm>
            <a:off x="3403359" y="5637737"/>
            <a:ext cx="23243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n=</a:t>
            </a:r>
            <a:r>
              <a:rPr kumimoji="0" lang="en-US" altLang="en-US" sz="1200" b="0" i="0" u="none" kern="1200" cap="none" spc="0" normalizeH="0" baseline="30000" noProof="0" dirty="0">
                <a:ln>
                  <a:noFill/>
                </a:ln>
                <a:solidFill>
                  <a:srgbClr val="000000"/>
                </a:solidFill>
                <a:effectLst/>
                <a:uLnTx/>
                <a:uFillTx/>
                <a:latin typeface="Arial"/>
                <a:ea typeface="+mn-ea"/>
                <a:cs typeface="+mn-cs"/>
              </a:rPr>
              <a:t>†</a:t>
            </a:r>
          </a:p>
        </p:txBody>
      </p:sp>
      <p:pic>
        <p:nvPicPr>
          <p:cNvPr id="18" name="Picture 17">
            <a:extLst>
              <a:ext uri="{FF2B5EF4-FFF2-40B4-BE49-F238E27FC236}">
                <a16:creationId xmlns:a16="http://schemas.microsoft.com/office/drawing/2014/main" id="{0D58DF4A-1009-4460-B216-96E07D686F12}"/>
              </a:ext>
            </a:extLst>
          </p:cNvPr>
          <p:cNvPicPr>
            <a:picLocks noChangeAspect="1"/>
          </p:cNvPicPr>
          <p:nvPr/>
        </p:nvPicPr>
        <p:blipFill>
          <a:blip r:embed="rId6"/>
          <a:stretch>
            <a:fillRect/>
          </a:stretch>
        </p:blipFill>
        <p:spPr>
          <a:xfrm>
            <a:off x="10699749" y="58397"/>
            <a:ext cx="1428035" cy="469803"/>
          </a:xfrm>
          <a:prstGeom prst="rect">
            <a:avLst/>
          </a:prstGeom>
        </p:spPr>
      </p:pic>
    </p:spTree>
    <p:extLst>
      <p:ext uri="{BB962C8B-B14F-4D97-AF65-F5344CB8AC3E}">
        <p14:creationId xmlns:p14="http://schemas.microsoft.com/office/powerpoint/2010/main" val="236572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7E6593-FE30-4A89-8171-1C78150D7B4A}"/>
              </a:ext>
            </a:extLst>
          </p:cNvPr>
          <p:cNvPicPr>
            <a:picLocks noChangeAspect="1"/>
          </p:cNvPicPr>
          <p:nvPr/>
        </p:nvPicPr>
        <p:blipFill>
          <a:blip r:embed="rId4"/>
          <a:stretch>
            <a:fillRect/>
          </a:stretch>
        </p:blipFill>
        <p:spPr>
          <a:xfrm>
            <a:off x="10699749" y="58397"/>
            <a:ext cx="1428035" cy="469803"/>
          </a:xfrm>
          <a:prstGeom prst="rect">
            <a:avLst/>
          </a:prstGeom>
        </p:spPr>
      </p:pic>
      <p:sp>
        <p:nvSpPr>
          <p:cNvPr id="2" name="Title 1">
            <a:extLst>
              <a:ext uri="{FF2B5EF4-FFF2-40B4-BE49-F238E27FC236}">
                <a16:creationId xmlns:a16="http://schemas.microsoft.com/office/drawing/2014/main" id="{ADBCB1BC-EF51-411D-8073-4CE7A796821F}"/>
              </a:ext>
            </a:extLst>
          </p:cNvPr>
          <p:cNvSpPr>
            <a:spLocks noGrp="1"/>
          </p:cNvSpPr>
          <p:nvPr>
            <p:ph type="title"/>
          </p:nvPr>
        </p:nvSpPr>
        <p:spPr>
          <a:noFill/>
        </p:spPr>
        <p:txBody>
          <a:bodyPr/>
          <a:lstStyle/>
          <a:p>
            <a:r>
              <a:rPr lang="en-US" dirty="0"/>
              <a:t>Efficacy by Baseline Use of Dolutegravir and/or Darunavir*</a:t>
            </a:r>
            <a:endParaRPr lang="en-US" strike="sngStrike" dirty="0">
              <a:solidFill>
                <a:srgbClr val="FF0000"/>
              </a:solidFill>
            </a:endParaRPr>
          </a:p>
        </p:txBody>
      </p:sp>
      <p:sp>
        <p:nvSpPr>
          <p:cNvPr id="4" name="Slide Number Placeholder 3">
            <a:extLst>
              <a:ext uri="{FF2B5EF4-FFF2-40B4-BE49-F238E27FC236}">
                <a16:creationId xmlns:a16="http://schemas.microsoft.com/office/drawing/2014/main" id="{D96A89D0-9F72-4D87-897D-B1DE136E6CF9}"/>
              </a:ext>
            </a:extLst>
          </p:cNvPr>
          <p:cNvSpPr>
            <a:spLocks noGrp="1"/>
          </p:cNvSpPr>
          <p:nvPr>
            <p:ph type="sldNum" sz="quarter" idx="12"/>
          </p:nvPr>
        </p:nvSpPr>
        <p:spPr/>
        <p:txBody>
          <a:bodyPr/>
          <a:lstStyle/>
          <a:p>
            <a:pPr>
              <a:defRPr/>
            </a:pPr>
            <a:fld id="{2BE16F37-D63B-443C-96C0-C234F1098F79}" type="slidenum">
              <a:rPr lang="en-US" smtClean="0"/>
              <a:pPr>
                <a:defRPr/>
              </a:pPr>
              <a:t>14</a:t>
            </a:fld>
            <a:endParaRPr lang="en-US" dirty="0"/>
          </a:p>
        </p:txBody>
      </p:sp>
      <p:grpSp>
        <p:nvGrpSpPr>
          <p:cNvPr id="5" name="Group 4">
            <a:extLst>
              <a:ext uri="{FF2B5EF4-FFF2-40B4-BE49-F238E27FC236}">
                <a16:creationId xmlns:a16="http://schemas.microsoft.com/office/drawing/2014/main" id="{56838787-A500-494E-B56A-C26AC9A5D135}"/>
              </a:ext>
            </a:extLst>
          </p:cNvPr>
          <p:cNvGrpSpPr/>
          <p:nvPr/>
        </p:nvGrpSpPr>
        <p:grpSpPr>
          <a:xfrm>
            <a:off x="1038384" y="1446150"/>
            <a:ext cx="10146103" cy="4447540"/>
            <a:chOff x="1038384" y="1446150"/>
            <a:chExt cx="10146103" cy="4447540"/>
          </a:xfrm>
        </p:grpSpPr>
        <p:sp>
          <p:nvSpPr>
            <p:cNvPr id="110" name="Rectangle 109">
              <a:extLst>
                <a:ext uri="{FF2B5EF4-FFF2-40B4-BE49-F238E27FC236}">
                  <a16:creationId xmlns:a16="http://schemas.microsoft.com/office/drawing/2014/main" id="{48A5C8B7-C6CC-4558-804A-272ABABC08CE}"/>
                </a:ext>
              </a:extLst>
            </p:cNvPr>
            <p:cNvSpPr/>
            <p:nvPr/>
          </p:nvSpPr>
          <p:spPr bwMode="auto">
            <a:xfrm>
              <a:off x="2308372" y="1743202"/>
              <a:ext cx="1467448" cy="4150488"/>
            </a:xfrm>
            <a:prstGeom prst="rect">
              <a:avLst/>
            </a:prstGeom>
            <a:solidFill>
              <a:srgbClr val="E7E1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tabLst/>
              </a:pPr>
              <a:endParaRPr kumimoji="0" lang="en-US" sz="1200" i="0" u="none" strike="noStrike" cap="none" normalizeH="0" dirty="0">
                <a:ln>
                  <a:noFill/>
                </a:ln>
                <a:solidFill>
                  <a:schemeClr val="tx1"/>
                </a:solidFill>
                <a:effectLst/>
                <a:latin typeface="Arial" charset="0"/>
              </a:endParaRPr>
            </a:p>
          </p:txBody>
        </p:sp>
        <p:graphicFrame>
          <p:nvGraphicFramePr>
            <p:cNvPr id="111" name="Object 110">
              <a:extLst>
                <a:ext uri="{FF2B5EF4-FFF2-40B4-BE49-F238E27FC236}">
                  <a16:creationId xmlns:a16="http://schemas.microsoft.com/office/drawing/2014/main" id="{2321968D-D78C-44E7-A641-13A07E1BA3EA}"/>
                </a:ext>
              </a:extLst>
            </p:cNvPr>
            <p:cNvGraphicFramePr>
              <a:graphicFrameLocks noChangeAspect="1"/>
            </p:cNvGraphicFramePr>
            <p:nvPr>
              <p:extLst>
                <p:ext uri="{D42A27DB-BD31-4B8C-83A1-F6EECF244321}">
                  <p14:modId xmlns:p14="http://schemas.microsoft.com/office/powerpoint/2010/main" val="1613908498"/>
                </p:ext>
              </p:extLst>
            </p:nvPr>
          </p:nvGraphicFramePr>
          <p:xfrm>
            <a:off x="1038384" y="1446150"/>
            <a:ext cx="10146103" cy="3598671"/>
          </p:xfrm>
          <a:graphic>
            <a:graphicData uri="http://schemas.openxmlformats.org/presentationml/2006/ole">
              <mc:AlternateContent xmlns:mc="http://schemas.openxmlformats.org/markup-compatibility/2006">
                <mc:Choice xmlns:v="urn:schemas-microsoft-com:vml" Requires="v">
                  <p:oleObj spid="_x0000_s6146" name="Prism 9" r:id="rId5" imgW="10146103" imgH="3598671" progId="Prism9.Document">
                    <p:embed/>
                  </p:oleObj>
                </mc:Choice>
                <mc:Fallback>
                  <p:oleObj name="Prism 9" r:id="rId5" imgW="10146103" imgH="3598671" progId="Prism9.Document">
                    <p:embed/>
                    <p:pic>
                      <p:nvPicPr>
                        <p:cNvPr id="111" name="Object 110">
                          <a:extLst>
                            <a:ext uri="{FF2B5EF4-FFF2-40B4-BE49-F238E27FC236}">
                              <a16:creationId xmlns:a16="http://schemas.microsoft.com/office/drawing/2014/main" id="{2321968D-D78C-44E7-A641-13A07E1BA3EA}"/>
                            </a:ext>
                          </a:extLst>
                        </p:cNvPr>
                        <p:cNvPicPr/>
                        <p:nvPr/>
                      </p:nvPicPr>
                      <p:blipFill>
                        <a:blip r:embed="rId6"/>
                        <a:stretch>
                          <a:fillRect/>
                        </a:stretch>
                      </p:blipFill>
                      <p:spPr>
                        <a:xfrm>
                          <a:off x="1038384" y="1446150"/>
                          <a:ext cx="10146103" cy="3598671"/>
                        </a:xfrm>
                        <a:prstGeom prst="rect">
                          <a:avLst/>
                        </a:prstGeom>
                      </p:spPr>
                    </p:pic>
                  </p:oleObj>
                </mc:Fallback>
              </mc:AlternateContent>
            </a:graphicData>
          </a:graphic>
        </p:graphicFrame>
        <p:sp>
          <p:nvSpPr>
            <p:cNvPr id="112" name="TextBox 19">
              <a:extLst>
                <a:ext uri="{FF2B5EF4-FFF2-40B4-BE49-F238E27FC236}">
                  <a16:creationId xmlns:a16="http://schemas.microsoft.com/office/drawing/2014/main" id="{C6A33478-70FF-4BCE-8567-9651EF0442DF}"/>
                </a:ext>
              </a:extLst>
            </p:cNvPr>
            <p:cNvSpPr txBox="1">
              <a:spLocks noChangeArrowheads="1"/>
            </p:cNvSpPr>
            <p:nvPr/>
          </p:nvSpPr>
          <p:spPr bwMode="auto">
            <a:xfrm>
              <a:off x="4758065" y="5321785"/>
              <a:ext cx="37830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noProof="0" dirty="0">
                  <a:ln>
                    <a:noFill/>
                  </a:ln>
                  <a:solidFill>
                    <a:srgbClr val="000000"/>
                  </a:solidFill>
                  <a:effectLst/>
                  <a:uLnTx/>
                  <a:uFillTx/>
                  <a:latin typeface="Arial"/>
                  <a:ea typeface="+mn-ea"/>
                  <a:cs typeface="+mn-cs"/>
                </a:rPr>
                <a:t>DTG</a:t>
              </a:r>
            </a:p>
          </p:txBody>
        </p:sp>
        <p:sp>
          <p:nvSpPr>
            <p:cNvPr id="113" name="TextBox 19">
              <a:extLst>
                <a:ext uri="{FF2B5EF4-FFF2-40B4-BE49-F238E27FC236}">
                  <a16:creationId xmlns:a16="http://schemas.microsoft.com/office/drawing/2014/main" id="{ED3E6CC8-D9C7-4D25-B1E3-78679BADCB6A}"/>
                </a:ext>
              </a:extLst>
            </p:cNvPr>
            <p:cNvSpPr txBox="1">
              <a:spLocks noChangeArrowheads="1"/>
            </p:cNvSpPr>
            <p:nvPr/>
          </p:nvSpPr>
          <p:spPr bwMode="auto">
            <a:xfrm>
              <a:off x="4376432" y="5005357"/>
              <a:ext cx="2929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Yes</a:t>
              </a:r>
              <a:endParaRPr kumimoji="0" lang="en-US" altLang="en-US" sz="14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114" name="TextBox 113">
              <a:extLst>
                <a:ext uri="{FF2B5EF4-FFF2-40B4-BE49-F238E27FC236}">
                  <a16:creationId xmlns:a16="http://schemas.microsoft.com/office/drawing/2014/main" id="{E4DBA53B-924E-4FF5-940C-94976ADA437D}"/>
                </a:ext>
              </a:extLst>
            </p:cNvPr>
            <p:cNvSpPr txBox="1">
              <a:spLocks noChangeArrowheads="1"/>
            </p:cNvSpPr>
            <p:nvPr/>
          </p:nvSpPr>
          <p:spPr bwMode="auto">
            <a:xfrm>
              <a:off x="6697196" y="5005357"/>
              <a:ext cx="2929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Yes</a:t>
              </a:r>
              <a:endParaRPr kumimoji="0" lang="en-US" altLang="en-US" sz="14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115" name="TextBox 19">
              <a:extLst>
                <a:ext uri="{FF2B5EF4-FFF2-40B4-BE49-F238E27FC236}">
                  <a16:creationId xmlns:a16="http://schemas.microsoft.com/office/drawing/2014/main" id="{3393876B-D4EA-45F4-8DC9-FA954E037F6D}"/>
                </a:ext>
              </a:extLst>
            </p:cNvPr>
            <p:cNvSpPr txBox="1">
              <a:spLocks noChangeArrowheads="1"/>
            </p:cNvSpPr>
            <p:nvPr/>
          </p:nvSpPr>
          <p:spPr bwMode="auto">
            <a:xfrm>
              <a:off x="5240849" y="5005357"/>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No</a:t>
              </a:r>
              <a:endParaRPr kumimoji="0" lang="en-US" altLang="en-US" sz="14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116" name="TextBox 19">
              <a:extLst>
                <a:ext uri="{FF2B5EF4-FFF2-40B4-BE49-F238E27FC236}">
                  <a16:creationId xmlns:a16="http://schemas.microsoft.com/office/drawing/2014/main" id="{3F6D231E-B1C9-4BE8-B2DA-D9A96DBF4600}"/>
                </a:ext>
              </a:extLst>
            </p:cNvPr>
            <p:cNvSpPr txBox="1">
              <a:spLocks noChangeArrowheads="1"/>
            </p:cNvSpPr>
            <p:nvPr/>
          </p:nvSpPr>
          <p:spPr bwMode="auto">
            <a:xfrm>
              <a:off x="7564131" y="5005357"/>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No</a:t>
              </a:r>
              <a:endParaRPr kumimoji="0" lang="en-US" altLang="en-US" sz="14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117" name="TextBox 19">
              <a:extLst>
                <a:ext uri="{FF2B5EF4-FFF2-40B4-BE49-F238E27FC236}">
                  <a16:creationId xmlns:a16="http://schemas.microsoft.com/office/drawing/2014/main" id="{C1A6DFF5-2FFA-4D6C-B759-DADCD88060FE}"/>
                </a:ext>
              </a:extLst>
            </p:cNvPr>
            <p:cNvSpPr txBox="1">
              <a:spLocks noChangeArrowheads="1"/>
            </p:cNvSpPr>
            <p:nvPr/>
          </p:nvSpPr>
          <p:spPr bwMode="auto">
            <a:xfrm>
              <a:off x="7078913" y="5321785"/>
              <a:ext cx="3799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400" kern="0" dirty="0">
                  <a:solidFill>
                    <a:srgbClr val="000000"/>
                  </a:solidFill>
                  <a:latin typeface="Arial"/>
                </a:rPr>
                <a:t>DRV</a:t>
              </a:r>
              <a:endParaRPr kumimoji="0" lang="en-US" altLang="en-US" sz="1400" b="0" i="0" u="none" strike="noStrike" kern="0" cap="none" spc="0" normalizeH="0" baseline="30000" noProof="0" dirty="0">
                <a:ln>
                  <a:noFill/>
                </a:ln>
                <a:solidFill>
                  <a:srgbClr val="000000"/>
                </a:solidFill>
                <a:effectLst/>
                <a:uLnTx/>
                <a:uFillTx/>
                <a:latin typeface="Arial"/>
                <a:ea typeface="+mn-ea"/>
                <a:cs typeface="+mn-cs"/>
              </a:endParaRPr>
            </a:p>
          </p:txBody>
        </p:sp>
        <p:sp>
          <p:nvSpPr>
            <p:cNvPr id="118" name="TextBox 117">
              <a:extLst>
                <a:ext uri="{FF2B5EF4-FFF2-40B4-BE49-F238E27FC236}">
                  <a16:creationId xmlns:a16="http://schemas.microsoft.com/office/drawing/2014/main" id="{344CD6F0-F558-449B-AAE3-4460F7C54E88}"/>
                </a:ext>
              </a:extLst>
            </p:cNvPr>
            <p:cNvSpPr txBox="1">
              <a:spLocks noChangeArrowheads="1"/>
            </p:cNvSpPr>
            <p:nvPr/>
          </p:nvSpPr>
          <p:spPr bwMode="auto">
            <a:xfrm>
              <a:off x="9025092" y="5005357"/>
              <a:ext cx="2929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Yes</a:t>
              </a:r>
              <a:endParaRPr kumimoji="0" lang="en-US" altLang="en-US" sz="14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119" name="TextBox 19">
              <a:extLst>
                <a:ext uri="{FF2B5EF4-FFF2-40B4-BE49-F238E27FC236}">
                  <a16:creationId xmlns:a16="http://schemas.microsoft.com/office/drawing/2014/main" id="{4FB8B5AD-3458-4D56-B273-C7BE20E1A119}"/>
                </a:ext>
              </a:extLst>
            </p:cNvPr>
            <p:cNvSpPr txBox="1">
              <a:spLocks noChangeArrowheads="1"/>
            </p:cNvSpPr>
            <p:nvPr/>
          </p:nvSpPr>
          <p:spPr bwMode="auto">
            <a:xfrm>
              <a:off x="9882896" y="5005357"/>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No</a:t>
              </a:r>
              <a:endParaRPr kumimoji="0" lang="en-US" altLang="en-US" sz="14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120" name="TextBox 19">
              <a:extLst>
                <a:ext uri="{FF2B5EF4-FFF2-40B4-BE49-F238E27FC236}">
                  <a16:creationId xmlns:a16="http://schemas.microsoft.com/office/drawing/2014/main" id="{E9D8AF64-59C5-4A55-927B-A975E7FA323D}"/>
                </a:ext>
              </a:extLst>
            </p:cNvPr>
            <p:cNvSpPr txBox="1">
              <a:spLocks noChangeArrowheads="1"/>
            </p:cNvSpPr>
            <p:nvPr/>
          </p:nvSpPr>
          <p:spPr bwMode="auto">
            <a:xfrm>
              <a:off x="9097361" y="5321785"/>
              <a:ext cx="10163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a:ea typeface="+mn-ea"/>
                  <a:cs typeface="+mn-cs"/>
                </a:rPr>
                <a:t>DTG or DRV</a:t>
              </a:r>
              <a:endParaRPr kumimoji="0" lang="en-US" altLang="en-US" sz="1400" b="0" i="0" u="none" strike="noStrike" kern="0" cap="none" spc="0" normalizeH="0" baseline="30000" noProof="0" dirty="0">
                <a:ln>
                  <a:noFill/>
                </a:ln>
                <a:solidFill>
                  <a:srgbClr val="000000"/>
                </a:solidFill>
                <a:effectLst/>
                <a:uLnTx/>
                <a:uFillTx/>
                <a:latin typeface="Arial"/>
                <a:ea typeface="+mn-ea"/>
                <a:cs typeface="+mn-cs"/>
              </a:endParaRPr>
            </a:p>
          </p:txBody>
        </p:sp>
        <p:sp>
          <p:nvSpPr>
            <p:cNvPr id="121" name="TextBox 19">
              <a:extLst>
                <a:ext uri="{FF2B5EF4-FFF2-40B4-BE49-F238E27FC236}">
                  <a16:creationId xmlns:a16="http://schemas.microsoft.com/office/drawing/2014/main" id="{C0A8EFCE-A1D4-4E50-8E1F-EEFC4997CC4A}"/>
                </a:ext>
              </a:extLst>
            </p:cNvPr>
            <p:cNvSpPr txBox="1">
              <a:spLocks noChangeArrowheads="1"/>
            </p:cNvSpPr>
            <p:nvPr/>
          </p:nvSpPr>
          <p:spPr bwMode="auto">
            <a:xfrm>
              <a:off x="2766342" y="5005357"/>
              <a:ext cx="5674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Overall</a:t>
              </a:r>
              <a:endParaRPr kumimoji="0" lang="en-US" altLang="en-US" sz="14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125" name="TextBox 19">
              <a:extLst>
                <a:ext uri="{FF2B5EF4-FFF2-40B4-BE49-F238E27FC236}">
                  <a16:creationId xmlns:a16="http://schemas.microsoft.com/office/drawing/2014/main" id="{7E88D985-C37B-4196-A5E0-30B80473E876}"/>
                </a:ext>
              </a:extLst>
            </p:cNvPr>
            <p:cNvSpPr txBox="1">
              <a:spLocks noChangeArrowheads="1"/>
            </p:cNvSpPr>
            <p:nvPr/>
          </p:nvSpPr>
          <p:spPr bwMode="auto">
            <a:xfrm>
              <a:off x="4409069" y="2022211"/>
              <a:ext cx="227627" cy="246221"/>
            </a:xfrm>
            <a:prstGeom prst="rect">
              <a:avLst/>
            </a:prstGeom>
            <a:solidFill>
              <a:schemeClr val="bg1"/>
            </a:solidFill>
            <a:ln>
              <a:noFill/>
            </a:ln>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a:ea typeface="+mn-ea"/>
                  <a:cs typeface="+mn-cs"/>
                </a:rPr>
                <a:t>83</a:t>
              </a:r>
              <a:endParaRPr kumimoji="0" lang="en-US" altLang="en-US" sz="1600" b="1" i="0" u="none" strike="noStrike" kern="1200" cap="none" spc="0" normalizeH="0" baseline="30000" noProof="0" dirty="0">
                <a:ln>
                  <a:noFill/>
                </a:ln>
                <a:solidFill>
                  <a:srgbClr val="000000"/>
                </a:solidFill>
                <a:effectLst/>
                <a:uLnTx/>
                <a:uFillTx/>
                <a:latin typeface="Arial"/>
                <a:ea typeface="+mn-ea"/>
                <a:cs typeface="+mn-cs"/>
              </a:endParaRPr>
            </a:p>
          </p:txBody>
        </p:sp>
        <p:sp>
          <p:nvSpPr>
            <p:cNvPr id="126" name="TextBox 125">
              <a:extLst>
                <a:ext uri="{FF2B5EF4-FFF2-40B4-BE49-F238E27FC236}">
                  <a16:creationId xmlns:a16="http://schemas.microsoft.com/office/drawing/2014/main" id="{24833306-C3B2-4725-9AA6-8114DB896C71}"/>
                </a:ext>
              </a:extLst>
            </p:cNvPr>
            <p:cNvSpPr txBox="1">
              <a:spLocks noChangeArrowheads="1"/>
            </p:cNvSpPr>
            <p:nvPr/>
          </p:nvSpPr>
          <p:spPr bwMode="auto">
            <a:xfrm>
              <a:off x="6729833" y="2087777"/>
              <a:ext cx="227627" cy="246221"/>
            </a:xfrm>
            <a:prstGeom prst="rect">
              <a:avLst/>
            </a:prstGeom>
            <a:solidFill>
              <a:schemeClr val="bg1"/>
            </a:solidFill>
            <a:ln>
              <a:noFill/>
            </a:ln>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a:ea typeface="+mn-ea"/>
                  <a:cs typeface="+mn-cs"/>
                </a:rPr>
                <a:t>81</a:t>
              </a:r>
              <a:endParaRPr kumimoji="0" lang="en-US" altLang="en-US" sz="1600" b="1" i="0" u="none" strike="noStrike" kern="1200" cap="none" spc="0" normalizeH="0" baseline="30000" noProof="0" dirty="0">
                <a:ln>
                  <a:noFill/>
                </a:ln>
                <a:solidFill>
                  <a:srgbClr val="000000"/>
                </a:solidFill>
                <a:effectLst/>
                <a:uLnTx/>
                <a:uFillTx/>
                <a:latin typeface="Arial"/>
                <a:ea typeface="+mn-ea"/>
                <a:cs typeface="+mn-cs"/>
              </a:endParaRPr>
            </a:p>
          </p:txBody>
        </p:sp>
        <p:sp>
          <p:nvSpPr>
            <p:cNvPr id="127" name="TextBox 19">
              <a:extLst>
                <a:ext uri="{FF2B5EF4-FFF2-40B4-BE49-F238E27FC236}">
                  <a16:creationId xmlns:a16="http://schemas.microsoft.com/office/drawing/2014/main" id="{CEC22C30-0B91-42DC-A0DB-194AA85AF0C2}"/>
                </a:ext>
              </a:extLst>
            </p:cNvPr>
            <p:cNvSpPr txBox="1">
              <a:spLocks noChangeArrowheads="1"/>
            </p:cNvSpPr>
            <p:nvPr/>
          </p:nvSpPr>
          <p:spPr bwMode="auto">
            <a:xfrm>
              <a:off x="5241651" y="2192780"/>
              <a:ext cx="227627" cy="246221"/>
            </a:xfrm>
            <a:prstGeom prst="rect">
              <a:avLst/>
            </a:prstGeom>
            <a:solidFill>
              <a:schemeClr val="bg1"/>
            </a:solidFill>
            <a:ln>
              <a:noFill/>
            </a:ln>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a:ea typeface="+mn-ea"/>
                  <a:cs typeface="+mn-cs"/>
                </a:rPr>
                <a:t>78</a:t>
              </a:r>
              <a:endParaRPr kumimoji="0" lang="en-US" altLang="en-US" sz="1600" b="1" i="0" u="none" strike="noStrike" kern="1200" cap="none" spc="0" normalizeH="0" baseline="30000" noProof="0" dirty="0">
                <a:ln>
                  <a:noFill/>
                </a:ln>
                <a:solidFill>
                  <a:srgbClr val="000000"/>
                </a:solidFill>
                <a:effectLst/>
                <a:uLnTx/>
                <a:uFillTx/>
                <a:latin typeface="Arial"/>
                <a:ea typeface="+mn-ea"/>
                <a:cs typeface="+mn-cs"/>
              </a:endParaRPr>
            </a:p>
          </p:txBody>
        </p:sp>
        <p:sp>
          <p:nvSpPr>
            <p:cNvPr id="128" name="TextBox 19">
              <a:extLst>
                <a:ext uri="{FF2B5EF4-FFF2-40B4-BE49-F238E27FC236}">
                  <a16:creationId xmlns:a16="http://schemas.microsoft.com/office/drawing/2014/main" id="{901BC10F-743D-4E94-8ED4-08CF44021209}"/>
                </a:ext>
              </a:extLst>
            </p:cNvPr>
            <p:cNvSpPr txBox="1">
              <a:spLocks noChangeArrowheads="1"/>
            </p:cNvSpPr>
            <p:nvPr/>
          </p:nvSpPr>
          <p:spPr bwMode="auto">
            <a:xfrm>
              <a:off x="7564933" y="2120685"/>
              <a:ext cx="227627" cy="246221"/>
            </a:xfrm>
            <a:prstGeom prst="rect">
              <a:avLst/>
            </a:prstGeom>
            <a:solidFill>
              <a:schemeClr val="bg1"/>
            </a:solidFill>
            <a:ln>
              <a:noFill/>
            </a:ln>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a:ea typeface="+mn-ea"/>
                  <a:cs typeface="+mn-cs"/>
                </a:rPr>
                <a:t>80</a:t>
              </a:r>
              <a:endParaRPr kumimoji="0" lang="en-US" altLang="en-US" sz="1600" b="1" i="0" u="none" strike="noStrike" kern="1200" cap="none" spc="0" normalizeH="0" baseline="30000" noProof="0" dirty="0">
                <a:ln>
                  <a:noFill/>
                </a:ln>
                <a:solidFill>
                  <a:srgbClr val="000000"/>
                </a:solidFill>
                <a:effectLst/>
                <a:uLnTx/>
                <a:uFillTx/>
                <a:latin typeface="Arial"/>
                <a:ea typeface="+mn-ea"/>
                <a:cs typeface="+mn-cs"/>
              </a:endParaRPr>
            </a:p>
          </p:txBody>
        </p:sp>
        <p:sp>
          <p:nvSpPr>
            <p:cNvPr id="129" name="TextBox 128">
              <a:extLst>
                <a:ext uri="{FF2B5EF4-FFF2-40B4-BE49-F238E27FC236}">
                  <a16:creationId xmlns:a16="http://schemas.microsoft.com/office/drawing/2014/main" id="{C3EC6B89-D3B7-4187-A5E8-DDDAB6B23391}"/>
                </a:ext>
              </a:extLst>
            </p:cNvPr>
            <p:cNvSpPr txBox="1">
              <a:spLocks noChangeArrowheads="1"/>
            </p:cNvSpPr>
            <p:nvPr/>
          </p:nvSpPr>
          <p:spPr bwMode="auto">
            <a:xfrm>
              <a:off x="9057729" y="2077617"/>
              <a:ext cx="227627" cy="246221"/>
            </a:xfrm>
            <a:prstGeom prst="rect">
              <a:avLst/>
            </a:prstGeom>
            <a:solidFill>
              <a:schemeClr val="bg1"/>
            </a:solidFill>
            <a:ln>
              <a:noFill/>
            </a:ln>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a:ea typeface="+mn-ea"/>
                  <a:cs typeface="+mn-cs"/>
                </a:rPr>
                <a:t>81</a:t>
              </a:r>
              <a:endParaRPr kumimoji="0" lang="en-US" altLang="en-US" sz="1600" b="1" i="0" u="none" strike="noStrike" kern="1200" cap="none" spc="0" normalizeH="0" baseline="30000" noProof="0" dirty="0">
                <a:ln>
                  <a:noFill/>
                </a:ln>
                <a:solidFill>
                  <a:srgbClr val="000000"/>
                </a:solidFill>
                <a:effectLst/>
                <a:uLnTx/>
                <a:uFillTx/>
                <a:latin typeface="Arial"/>
                <a:ea typeface="+mn-ea"/>
                <a:cs typeface="+mn-cs"/>
              </a:endParaRPr>
            </a:p>
          </p:txBody>
        </p:sp>
        <p:sp>
          <p:nvSpPr>
            <p:cNvPr id="130" name="TextBox 19">
              <a:extLst>
                <a:ext uri="{FF2B5EF4-FFF2-40B4-BE49-F238E27FC236}">
                  <a16:creationId xmlns:a16="http://schemas.microsoft.com/office/drawing/2014/main" id="{723489A3-A63A-4BAF-B43D-EAFE5D5EE31A}"/>
                </a:ext>
              </a:extLst>
            </p:cNvPr>
            <p:cNvSpPr txBox="1">
              <a:spLocks noChangeArrowheads="1"/>
            </p:cNvSpPr>
            <p:nvPr/>
          </p:nvSpPr>
          <p:spPr bwMode="auto">
            <a:xfrm>
              <a:off x="9883698" y="2192779"/>
              <a:ext cx="227627" cy="246221"/>
            </a:xfrm>
            <a:prstGeom prst="rect">
              <a:avLst/>
            </a:prstGeom>
            <a:solidFill>
              <a:schemeClr val="bg1"/>
            </a:solidFill>
            <a:ln>
              <a:noFill/>
            </a:ln>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600" b="1" dirty="0">
                  <a:solidFill>
                    <a:srgbClr val="000000"/>
                  </a:solidFill>
                  <a:latin typeface="Arial"/>
                </a:rPr>
                <a:t>78</a:t>
              </a:r>
              <a:endParaRPr kumimoji="0" lang="en-US" altLang="en-US" sz="1600" b="1" i="0" u="none" strike="noStrike" kern="1200" cap="none" spc="0" normalizeH="0" baseline="30000" noProof="0" dirty="0">
                <a:ln>
                  <a:noFill/>
                </a:ln>
                <a:solidFill>
                  <a:srgbClr val="000000"/>
                </a:solidFill>
                <a:effectLst/>
                <a:uLnTx/>
                <a:uFillTx/>
                <a:latin typeface="Arial"/>
              </a:endParaRPr>
            </a:p>
          </p:txBody>
        </p:sp>
        <p:sp>
          <p:nvSpPr>
            <p:cNvPr id="131" name="TextBox 19">
              <a:extLst>
                <a:ext uri="{FF2B5EF4-FFF2-40B4-BE49-F238E27FC236}">
                  <a16:creationId xmlns:a16="http://schemas.microsoft.com/office/drawing/2014/main" id="{74A62419-2986-41AE-A41E-20D1CED7A731}"/>
                </a:ext>
              </a:extLst>
            </p:cNvPr>
            <p:cNvSpPr txBox="1">
              <a:spLocks noChangeArrowheads="1"/>
            </p:cNvSpPr>
            <p:nvPr/>
          </p:nvSpPr>
          <p:spPr bwMode="auto">
            <a:xfrm>
              <a:off x="2907405" y="2103017"/>
              <a:ext cx="227626" cy="246221"/>
            </a:xfrm>
            <a:prstGeom prst="rect">
              <a:avLst/>
            </a:prstGeom>
            <a:solidFill>
              <a:srgbClr val="E7E1F2"/>
            </a:solidFill>
            <a:ln>
              <a:noFill/>
            </a:ln>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a:ea typeface="+mn-ea"/>
                  <a:cs typeface="+mn-cs"/>
                </a:rPr>
                <a:t>81</a:t>
              </a:r>
              <a:endParaRPr kumimoji="0" lang="en-US" altLang="en-US" sz="1600" b="1" i="0" u="none" strike="noStrike" kern="1200" cap="none" spc="0" normalizeH="0" baseline="30000" noProof="0" dirty="0">
                <a:ln>
                  <a:noFill/>
                </a:ln>
                <a:solidFill>
                  <a:srgbClr val="000000"/>
                </a:solidFill>
                <a:effectLst/>
                <a:uLnTx/>
                <a:uFillTx/>
                <a:latin typeface="Arial"/>
                <a:ea typeface="+mn-ea"/>
                <a:cs typeface="+mn-cs"/>
              </a:endParaRPr>
            </a:p>
          </p:txBody>
        </p:sp>
        <p:sp>
          <p:nvSpPr>
            <p:cNvPr id="134" name="TextBox 19">
              <a:extLst>
                <a:ext uri="{FF2B5EF4-FFF2-40B4-BE49-F238E27FC236}">
                  <a16:creationId xmlns:a16="http://schemas.microsoft.com/office/drawing/2014/main" id="{B3BBAA40-D712-40EC-8691-1ABC8867578D}"/>
                </a:ext>
              </a:extLst>
            </p:cNvPr>
            <p:cNvSpPr txBox="1">
              <a:spLocks noChangeArrowheads="1"/>
            </p:cNvSpPr>
            <p:nvPr/>
          </p:nvSpPr>
          <p:spPr bwMode="auto">
            <a:xfrm>
              <a:off x="4448083" y="564048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18</a:t>
              </a:r>
              <a:endParaRPr kumimoji="0" lang="en-US" altLang="en-US" sz="12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135" name="TextBox 134">
              <a:extLst>
                <a:ext uri="{FF2B5EF4-FFF2-40B4-BE49-F238E27FC236}">
                  <a16:creationId xmlns:a16="http://schemas.microsoft.com/office/drawing/2014/main" id="{37F4CB2F-D76F-42E4-9962-4F25938752F8}"/>
                </a:ext>
              </a:extLst>
            </p:cNvPr>
            <p:cNvSpPr txBox="1">
              <a:spLocks noChangeArrowheads="1"/>
            </p:cNvSpPr>
            <p:nvPr/>
          </p:nvSpPr>
          <p:spPr bwMode="auto">
            <a:xfrm>
              <a:off x="6758687" y="564048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21</a:t>
              </a:r>
              <a:endParaRPr kumimoji="0" lang="en-US" altLang="en-US" sz="12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136" name="TextBox 19">
              <a:extLst>
                <a:ext uri="{FF2B5EF4-FFF2-40B4-BE49-F238E27FC236}">
                  <a16:creationId xmlns:a16="http://schemas.microsoft.com/office/drawing/2014/main" id="{D2EA2F77-C758-4B5A-B5EE-09BC45A17E87}"/>
                </a:ext>
              </a:extLst>
            </p:cNvPr>
            <p:cNvSpPr txBox="1">
              <a:spLocks noChangeArrowheads="1"/>
            </p:cNvSpPr>
            <p:nvPr/>
          </p:nvSpPr>
          <p:spPr bwMode="auto">
            <a:xfrm>
              <a:off x="5270505" y="5640486"/>
              <a:ext cx="169918" cy="184666"/>
            </a:xfrm>
            <a:prstGeom prst="rect">
              <a:avLst/>
            </a:prstGeom>
            <a:noFill/>
            <a:ln>
              <a:noFill/>
            </a:ln>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18</a:t>
              </a:r>
              <a:endParaRPr kumimoji="0" lang="en-US" altLang="en-US" sz="12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137" name="TextBox 19">
              <a:extLst>
                <a:ext uri="{FF2B5EF4-FFF2-40B4-BE49-F238E27FC236}">
                  <a16:creationId xmlns:a16="http://schemas.microsoft.com/office/drawing/2014/main" id="{AADDF4B3-AF22-4C0A-A584-3C1C53F6E00D}"/>
                </a:ext>
              </a:extLst>
            </p:cNvPr>
            <p:cNvSpPr txBox="1">
              <a:spLocks noChangeArrowheads="1"/>
            </p:cNvSpPr>
            <p:nvPr/>
          </p:nvSpPr>
          <p:spPr bwMode="auto">
            <a:xfrm>
              <a:off x="7593787" y="564048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15</a:t>
              </a:r>
              <a:endParaRPr kumimoji="0" lang="en-US" altLang="en-US" sz="12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138" name="TextBox 137">
              <a:extLst>
                <a:ext uri="{FF2B5EF4-FFF2-40B4-BE49-F238E27FC236}">
                  <a16:creationId xmlns:a16="http://schemas.microsoft.com/office/drawing/2014/main" id="{0A8A06E2-89AE-4730-A627-16A117040EBE}"/>
                </a:ext>
              </a:extLst>
            </p:cNvPr>
            <p:cNvSpPr txBox="1">
              <a:spLocks noChangeArrowheads="1"/>
            </p:cNvSpPr>
            <p:nvPr/>
          </p:nvSpPr>
          <p:spPr bwMode="auto">
            <a:xfrm>
              <a:off x="9086583" y="564048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27</a:t>
              </a:r>
              <a:endParaRPr kumimoji="0" lang="en-US" altLang="en-US" sz="12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139" name="TextBox 19">
              <a:extLst>
                <a:ext uri="{FF2B5EF4-FFF2-40B4-BE49-F238E27FC236}">
                  <a16:creationId xmlns:a16="http://schemas.microsoft.com/office/drawing/2014/main" id="{3A060856-BA36-45DF-A1F6-3D4FFBF46D85}"/>
                </a:ext>
              </a:extLst>
            </p:cNvPr>
            <p:cNvSpPr txBox="1">
              <a:spLocks noChangeArrowheads="1"/>
            </p:cNvSpPr>
            <p:nvPr/>
          </p:nvSpPr>
          <p:spPr bwMode="auto">
            <a:xfrm>
              <a:off x="9955031" y="5640486"/>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9</a:t>
              </a:r>
              <a:endParaRPr kumimoji="0" lang="en-US" altLang="en-US" sz="12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140" name="TextBox 19">
              <a:extLst>
                <a:ext uri="{FF2B5EF4-FFF2-40B4-BE49-F238E27FC236}">
                  <a16:creationId xmlns:a16="http://schemas.microsoft.com/office/drawing/2014/main" id="{E59D0501-22B9-48F9-976F-BBA30ABE0946}"/>
                </a:ext>
              </a:extLst>
            </p:cNvPr>
            <p:cNvSpPr txBox="1">
              <a:spLocks noChangeArrowheads="1"/>
            </p:cNvSpPr>
            <p:nvPr/>
          </p:nvSpPr>
          <p:spPr bwMode="auto">
            <a:xfrm>
              <a:off x="2965113" y="564048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36</a:t>
              </a:r>
              <a:endParaRPr kumimoji="0" lang="en-US" altLang="en-US" sz="12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143" name="TextBox 19">
              <a:extLst>
                <a:ext uri="{FF2B5EF4-FFF2-40B4-BE49-F238E27FC236}">
                  <a16:creationId xmlns:a16="http://schemas.microsoft.com/office/drawing/2014/main" id="{6BA95898-5943-4FD5-AC0A-3D36C373B6B1}"/>
                </a:ext>
              </a:extLst>
            </p:cNvPr>
            <p:cNvSpPr txBox="1">
              <a:spLocks noChangeArrowheads="1"/>
            </p:cNvSpPr>
            <p:nvPr/>
          </p:nvSpPr>
          <p:spPr bwMode="auto">
            <a:xfrm>
              <a:off x="1980863" y="5640486"/>
              <a:ext cx="23243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n=</a:t>
              </a:r>
              <a:r>
                <a:rPr kumimoji="0" lang="en-US" altLang="en-US" sz="1200" b="0" i="0" u="none" strike="noStrike" kern="1200" cap="none" spc="0" normalizeH="0" baseline="30000" noProof="0" dirty="0">
                  <a:ln>
                    <a:noFill/>
                  </a:ln>
                  <a:solidFill>
                    <a:srgbClr val="000000"/>
                  </a:solidFill>
                  <a:effectLst/>
                  <a:uLnTx/>
                  <a:uFillTx/>
                  <a:latin typeface="Arial"/>
                  <a:ea typeface="+mn-ea"/>
                  <a:cs typeface="+mn-cs"/>
                </a:rPr>
                <a:t>†</a:t>
              </a:r>
            </a:p>
          </p:txBody>
        </p:sp>
      </p:grpSp>
      <p:sp>
        <p:nvSpPr>
          <p:cNvPr id="6" name="Text Placeholder 5">
            <a:extLst>
              <a:ext uri="{FF2B5EF4-FFF2-40B4-BE49-F238E27FC236}">
                <a16:creationId xmlns:a16="http://schemas.microsoft.com/office/drawing/2014/main" id="{BAB8D6DB-8E23-491A-8135-2AB58D44CA0F}"/>
              </a:ext>
            </a:extLst>
          </p:cNvPr>
          <p:cNvSpPr>
            <a:spLocks noGrp="1"/>
          </p:cNvSpPr>
          <p:nvPr>
            <p:ph type="body" sz="quarter" idx="11"/>
          </p:nvPr>
        </p:nvSpPr>
        <p:spPr/>
        <p:txBody>
          <a:bodyPr/>
          <a:lstStyle/>
          <a:p>
            <a:r>
              <a:rPr lang="en-US" dirty="0"/>
              <a:t>*Post hoc subgroup analyses; </a:t>
            </a:r>
            <a:r>
              <a:rPr lang="en-US" baseline="30000" dirty="0"/>
              <a:t>†</a:t>
            </a:r>
            <a:r>
              <a:rPr lang="en-US" dirty="0"/>
              <a:t>Total n in each subgroup. DRV, darunavir.</a:t>
            </a:r>
            <a:endParaRPr lang="en-US" kern="0" dirty="0"/>
          </a:p>
        </p:txBody>
      </p:sp>
    </p:spTree>
    <p:extLst>
      <p:ext uri="{BB962C8B-B14F-4D97-AF65-F5344CB8AC3E}">
        <p14:creationId xmlns:p14="http://schemas.microsoft.com/office/powerpoint/2010/main" val="4079131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6A89D0-9F72-4D87-897D-B1DE136E6CF9}"/>
              </a:ext>
            </a:extLst>
          </p:cNvPr>
          <p:cNvSpPr>
            <a:spLocks noGrp="1"/>
          </p:cNvSpPr>
          <p:nvPr>
            <p:ph type="sldNum" sz="quarter" idx="12"/>
          </p:nvPr>
        </p:nvSpPr>
        <p:spPr/>
        <p:txBody>
          <a:bodyPr/>
          <a:lstStyle/>
          <a:p>
            <a:pPr>
              <a:defRPr/>
            </a:pPr>
            <a:fld id="{2BE16F37-D63B-443C-96C0-C234F1098F79}" type="slidenum">
              <a:rPr lang="en-US" smtClean="0"/>
              <a:pPr>
                <a:defRPr/>
              </a:pPr>
              <a:t>15</a:t>
            </a:fld>
            <a:endParaRPr lang="en-US" dirty="0"/>
          </a:p>
        </p:txBody>
      </p:sp>
      <p:grpSp>
        <p:nvGrpSpPr>
          <p:cNvPr id="2" name="Group 1">
            <a:extLst>
              <a:ext uri="{FF2B5EF4-FFF2-40B4-BE49-F238E27FC236}">
                <a16:creationId xmlns:a16="http://schemas.microsoft.com/office/drawing/2014/main" id="{B58020B9-7821-4378-87CD-55226A511EE3}"/>
              </a:ext>
            </a:extLst>
          </p:cNvPr>
          <p:cNvGrpSpPr/>
          <p:nvPr/>
        </p:nvGrpSpPr>
        <p:grpSpPr>
          <a:xfrm>
            <a:off x="1021556" y="1439863"/>
            <a:ext cx="10148888" cy="4174172"/>
            <a:chOff x="1021556" y="1439863"/>
            <a:chExt cx="10148888" cy="4174172"/>
          </a:xfrm>
        </p:grpSpPr>
        <p:sp>
          <p:nvSpPr>
            <p:cNvPr id="110" name="Rectangle 109">
              <a:extLst>
                <a:ext uri="{FF2B5EF4-FFF2-40B4-BE49-F238E27FC236}">
                  <a16:creationId xmlns:a16="http://schemas.microsoft.com/office/drawing/2014/main" id="{48A5C8B7-C6CC-4558-804A-272ABABC08CE}"/>
                </a:ext>
              </a:extLst>
            </p:cNvPr>
            <p:cNvSpPr/>
            <p:nvPr/>
          </p:nvSpPr>
          <p:spPr bwMode="auto">
            <a:xfrm>
              <a:off x="2551153" y="1722967"/>
              <a:ext cx="1189368" cy="3891068"/>
            </a:xfrm>
            <a:prstGeom prst="rect">
              <a:avLst/>
            </a:prstGeom>
            <a:solidFill>
              <a:srgbClr val="E7E1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tabLst/>
              </a:pPr>
              <a:endParaRPr kumimoji="0" lang="en-US" sz="1200" i="0" u="none" strike="noStrike" cap="none" normalizeH="0" dirty="0">
                <a:ln>
                  <a:noFill/>
                </a:ln>
                <a:solidFill>
                  <a:schemeClr val="tx1"/>
                </a:solidFill>
                <a:effectLst/>
                <a:latin typeface="Arial" charset="0"/>
              </a:endParaRPr>
            </a:p>
          </p:txBody>
        </p:sp>
        <p:graphicFrame>
          <p:nvGraphicFramePr>
            <p:cNvPr id="111" name="Object 110">
              <a:extLst>
                <a:ext uri="{FF2B5EF4-FFF2-40B4-BE49-F238E27FC236}">
                  <a16:creationId xmlns:a16="http://schemas.microsoft.com/office/drawing/2014/main" id="{2321968D-D78C-44E7-A641-13A07E1BA3EA}"/>
                </a:ext>
              </a:extLst>
            </p:cNvPr>
            <p:cNvGraphicFramePr>
              <a:graphicFrameLocks noChangeAspect="1"/>
            </p:cNvGraphicFramePr>
            <p:nvPr>
              <p:extLst>
                <p:ext uri="{D42A27DB-BD31-4B8C-83A1-F6EECF244321}">
                  <p14:modId xmlns:p14="http://schemas.microsoft.com/office/powerpoint/2010/main" val="644697704"/>
                </p:ext>
              </p:extLst>
            </p:nvPr>
          </p:nvGraphicFramePr>
          <p:xfrm>
            <a:off x="1021556" y="1439863"/>
            <a:ext cx="10148888" cy="3598862"/>
          </p:xfrm>
          <a:graphic>
            <a:graphicData uri="http://schemas.openxmlformats.org/presentationml/2006/ole">
              <mc:AlternateContent xmlns:mc="http://schemas.openxmlformats.org/markup-compatibility/2006">
                <mc:Choice xmlns:v="urn:schemas-microsoft-com:vml" Requires="v">
                  <p:oleObj spid="_x0000_s7170" name="Prism 9" r:id="rId4" imgW="10148985" imgH="3598671" progId="Prism9.Document">
                    <p:embed/>
                  </p:oleObj>
                </mc:Choice>
                <mc:Fallback>
                  <p:oleObj name="Prism 9" r:id="rId4" imgW="10148985" imgH="3598671" progId="Prism9.Document">
                    <p:embed/>
                    <p:pic>
                      <p:nvPicPr>
                        <p:cNvPr id="111" name="Object 110">
                          <a:extLst>
                            <a:ext uri="{FF2B5EF4-FFF2-40B4-BE49-F238E27FC236}">
                              <a16:creationId xmlns:a16="http://schemas.microsoft.com/office/drawing/2014/main" id="{2321968D-D78C-44E7-A641-13A07E1BA3EA}"/>
                            </a:ext>
                          </a:extLst>
                        </p:cNvPr>
                        <p:cNvPicPr/>
                        <p:nvPr/>
                      </p:nvPicPr>
                      <p:blipFill>
                        <a:blip r:embed="rId5"/>
                        <a:stretch>
                          <a:fillRect/>
                        </a:stretch>
                      </p:blipFill>
                      <p:spPr>
                        <a:xfrm>
                          <a:off x="1021556" y="1439863"/>
                          <a:ext cx="10148888" cy="3598862"/>
                        </a:xfrm>
                        <a:prstGeom prst="rect">
                          <a:avLst/>
                        </a:prstGeom>
                      </p:spPr>
                    </p:pic>
                  </p:oleObj>
                </mc:Fallback>
              </mc:AlternateContent>
            </a:graphicData>
          </a:graphic>
        </p:graphicFrame>
        <p:sp>
          <p:nvSpPr>
            <p:cNvPr id="112" name="TextBox 19">
              <a:extLst>
                <a:ext uri="{FF2B5EF4-FFF2-40B4-BE49-F238E27FC236}">
                  <a16:creationId xmlns:a16="http://schemas.microsoft.com/office/drawing/2014/main" id="{C6A33478-70FF-4BCE-8567-9651EF0442DF}"/>
                </a:ext>
              </a:extLst>
            </p:cNvPr>
            <p:cNvSpPr txBox="1">
              <a:spLocks noChangeArrowheads="1"/>
            </p:cNvSpPr>
            <p:nvPr/>
          </p:nvSpPr>
          <p:spPr bwMode="auto">
            <a:xfrm>
              <a:off x="5951408" y="5007152"/>
              <a:ext cx="11060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noProof="0" dirty="0">
                  <a:ln>
                    <a:noFill/>
                  </a:ln>
                  <a:solidFill>
                    <a:srgbClr val="000000"/>
                  </a:solidFill>
                  <a:effectLst/>
                  <a:uLnTx/>
                  <a:uFillTx/>
                  <a:latin typeface="Arial"/>
                  <a:ea typeface="+mn-ea"/>
                  <a:cs typeface="+mn-cs"/>
                </a:rPr>
                <a:t>DTG, no DRV</a:t>
              </a:r>
            </a:p>
          </p:txBody>
        </p:sp>
        <p:sp>
          <p:nvSpPr>
            <p:cNvPr id="120" name="TextBox 19">
              <a:extLst>
                <a:ext uri="{FF2B5EF4-FFF2-40B4-BE49-F238E27FC236}">
                  <a16:creationId xmlns:a16="http://schemas.microsoft.com/office/drawing/2014/main" id="{E9D8AF64-59C5-4A55-927B-A975E7FA323D}"/>
                </a:ext>
              </a:extLst>
            </p:cNvPr>
            <p:cNvSpPr txBox="1">
              <a:spLocks noChangeArrowheads="1"/>
            </p:cNvSpPr>
            <p:nvPr/>
          </p:nvSpPr>
          <p:spPr bwMode="auto">
            <a:xfrm>
              <a:off x="7629601" y="5007152"/>
              <a:ext cx="11060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a:ea typeface="+mn-ea"/>
                  <a:cs typeface="+mn-cs"/>
                </a:rPr>
                <a:t>DRV, no DTG</a:t>
              </a:r>
              <a:endParaRPr kumimoji="0" lang="en-US" altLang="en-US" sz="1400" b="0" i="0" u="none" strike="noStrike" kern="0" cap="none" spc="0" normalizeH="0" baseline="30000" noProof="0" dirty="0">
                <a:ln>
                  <a:noFill/>
                </a:ln>
                <a:solidFill>
                  <a:srgbClr val="000000"/>
                </a:solidFill>
                <a:effectLst/>
                <a:uLnTx/>
                <a:uFillTx/>
                <a:latin typeface="Arial"/>
                <a:ea typeface="+mn-ea"/>
                <a:cs typeface="+mn-cs"/>
              </a:endParaRPr>
            </a:p>
          </p:txBody>
        </p:sp>
        <p:sp>
          <p:nvSpPr>
            <p:cNvPr id="121" name="TextBox 19">
              <a:extLst>
                <a:ext uri="{FF2B5EF4-FFF2-40B4-BE49-F238E27FC236}">
                  <a16:creationId xmlns:a16="http://schemas.microsoft.com/office/drawing/2014/main" id="{C0A8EFCE-A1D4-4E50-8E1F-EEFC4997CC4A}"/>
                </a:ext>
              </a:extLst>
            </p:cNvPr>
            <p:cNvSpPr txBox="1">
              <a:spLocks noChangeArrowheads="1"/>
            </p:cNvSpPr>
            <p:nvPr/>
          </p:nvSpPr>
          <p:spPr bwMode="auto">
            <a:xfrm>
              <a:off x="2862106" y="5007152"/>
              <a:ext cx="5674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Overall</a:t>
              </a:r>
              <a:endParaRPr kumimoji="0" lang="en-US" altLang="en-US" sz="14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124" name="TextBox 19">
              <a:extLst>
                <a:ext uri="{FF2B5EF4-FFF2-40B4-BE49-F238E27FC236}">
                  <a16:creationId xmlns:a16="http://schemas.microsoft.com/office/drawing/2014/main" id="{C27C7AB9-E237-468B-85C9-64A859910E31}"/>
                </a:ext>
              </a:extLst>
            </p:cNvPr>
            <p:cNvSpPr txBox="1">
              <a:spLocks noChangeArrowheads="1"/>
            </p:cNvSpPr>
            <p:nvPr/>
          </p:nvSpPr>
          <p:spPr bwMode="auto">
            <a:xfrm>
              <a:off x="4243897" y="5007152"/>
              <a:ext cx="11557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400" kern="0" dirty="0">
                  <a:solidFill>
                    <a:srgbClr val="000000"/>
                  </a:solidFill>
                  <a:latin typeface="Arial"/>
                </a:rPr>
                <a:t>DTG and DRV</a:t>
              </a:r>
              <a:endParaRPr kumimoji="0" lang="en-US" altLang="en-US" sz="1400" b="0" i="0" u="none" strike="noStrike" kern="0" cap="none" spc="0" normalizeH="0" noProof="0" dirty="0">
                <a:ln>
                  <a:noFill/>
                </a:ln>
                <a:solidFill>
                  <a:srgbClr val="000000"/>
                </a:solidFill>
                <a:effectLst/>
                <a:uLnTx/>
                <a:uFillTx/>
                <a:latin typeface="Arial"/>
              </a:endParaRPr>
            </a:p>
          </p:txBody>
        </p:sp>
        <p:sp>
          <p:nvSpPr>
            <p:cNvPr id="125" name="TextBox 19">
              <a:extLst>
                <a:ext uri="{FF2B5EF4-FFF2-40B4-BE49-F238E27FC236}">
                  <a16:creationId xmlns:a16="http://schemas.microsoft.com/office/drawing/2014/main" id="{7E88D985-C37B-4196-A5E0-30B80473E876}"/>
                </a:ext>
              </a:extLst>
            </p:cNvPr>
            <p:cNvSpPr txBox="1">
              <a:spLocks noChangeArrowheads="1"/>
            </p:cNvSpPr>
            <p:nvPr/>
          </p:nvSpPr>
          <p:spPr bwMode="auto">
            <a:xfrm>
              <a:off x="4707967" y="2021865"/>
              <a:ext cx="227627" cy="246221"/>
            </a:xfrm>
            <a:prstGeom prst="rect">
              <a:avLst/>
            </a:prstGeom>
            <a:solidFill>
              <a:schemeClr val="bg1"/>
            </a:solidFill>
            <a:ln>
              <a:noFill/>
            </a:ln>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a:ea typeface="+mn-ea"/>
                  <a:cs typeface="+mn-cs"/>
                </a:rPr>
                <a:t>83</a:t>
              </a:r>
              <a:endParaRPr kumimoji="0" lang="en-US" altLang="en-US" sz="1600" b="1" i="0" u="none" strike="noStrike" kern="1200" cap="none" spc="0" normalizeH="0" baseline="30000" noProof="0" dirty="0">
                <a:ln>
                  <a:noFill/>
                </a:ln>
                <a:solidFill>
                  <a:srgbClr val="000000"/>
                </a:solidFill>
                <a:effectLst/>
                <a:uLnTx/>
                <a:uFillTx/>
                <a:latin typeface="Arial"/>
                <a:ea typeface="+mn-ea"/>
                <a:cs typeface="+mn-cs"/>
              </a:endParaRPr>
            </a:p>
          </p:txBody>
        </p:sp>
        <p:sp>
          <p:nvSpPr>
            <p:cNvPr id="126" name="TextBox 125">
              <a:extLst>
                <a:ext uri="{FF2B5EF4-FFF2-40B4-BE49-F238E27FC236}">
                  <a16:creationId xmlns:a16="http://schemas.microsoft.com/office/drawing/2014/main" id="{24833306-C3B2-4725-9AA6-8114DB896C71}"/>
                </a:ext>
              </a:extLst>
            </p:cNvPr>
            <p:cNvSpPr txBox="1">
              <a:spLocks noChangeArrowheads="1"/>
            </p:cNvSpPr>
            <p:nvPr/>
          </p:nvSpPr>
          <p:spPr bwMode="auto">
            <a:xfrm>
              <a:off x="6390631" y="2021865"/>
              <a:ext cx="227627" cy="246221"/>
            </a:xfrm>
            <a:prstGeom prst="rect">
              <a:avLst/>
            </a:prstGeom>
            <a:solidFill>
              <a:schemeClr val="bg1"/>
            </a:solidFill>
            <a:ln>
              <a:noFill/>
            </a:ln>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a:ea typeface="+mn-ea"/>
                  <a:cs typeface="+mn-cs"/>
                </a:rPr>
                <a:t>83</a:t>
              </a:r>
              <a:endParaRPr kumimoji="0" lang="en-US" altLang="en-US" sz="1600" b="1" i="0" u="none" strike="noStrike" kern="1200" cap="none" spc="0" normalizeH="0" baseline="30000" noProof="0" dirty="0">
                <a:ln>
                  <a:noFill/>
                </a:ln>
                <a:solidFill>
                  <a:srgbClr val="000000"/>
                </a:solidFill>
                <a:effectLst/>
                <a:uLnTx/>
                <a:uFillTx/>
                <a:latin typeface="Arial"/>
                <a:ea typeface="+mn-ea"/>
                <a:cs typeface="+mn-cs"/>
              </a:endParaRPr>
            </a:p>
          </p:txBody>
        </p:sp>
        <p:sp>
          <p:nvSpPr>
            <p:cNvPr id="129" name="TextBox 128">
              <a:extLst>
                <a:ext uri="{FF2B5EF4-FFF2-40B4-BE49-F238E27FC236}">
                  <a16:creationId xmlns:a16="http://schemas.microsoft.com/office/drawing/2014/main" id="{C3EC6B89-D3B7-4187-A5E8-DDDAB6B23391}"/>
                </a:ext>
              </a:extLst>
            </p:cNvPr>
            <p:cNvSpPr txBox="1">
              <a:spLocks noChangeArrowheads="1"/>
            </p:cNvSpPr>
            <p:nvPr/>
          </p:nvSpPr>
          <p:spPr bwMode="auto">
            <a:xfrm>
              <a:off x="8068824" y="2197032"/>
              <a:ext cx="227627" cy="246221"/>
            </a:xfrm>
            <a:prstGeom prst="rect">
              <a:avLst/>
            </a:prstGeom>
            <a:solidFill>
              <a:schemeClr val="bg1"/>
            </a:solidFill>
            <a:ln>
              <a:noFill/>
            </a:ln>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a:ea typeface="+mn-ea"/>
                  <a:cs typeface="+mn-cs"/>
                </a:rPr>
                <a:t>78</a:t>
              </a:r>
              <a:endParaRPr kumimoji="0" lang="en-US" altLang="en-US" sz="1600" b="1" i="0" u="none" strike="noStrike" kern="1200" cap="none" spc="0" normalizeH="0" baseline="30000" noProof="0" dirty="0">
                <a:ln>
                  <a:noFill/>
                </a:ln>
                <a:solidFill>
                  <a:srgbClr val="000000"/>
                </a:solidFill>
                <a:effectLst/>
                <a:uLnTx/>
                <a:uFillTx/>
                <a:latin typeface="Arial"/>
                <a:ea typeface="+mn-ea"/>
                <a:cs typeface="+mn-cs"/>
              </a:endParaRPr>
            </a:p>
          </p:txBody>
        </p:sp>
        <p:sp>
          <p:nvSpPr>
            <p:cNvPr id="131" name="TextBox 19">
              <a:extLst>
                <a:ext uri="{FF2B5EF4-FFF2-40B4-BE49-F238E27FC236}">
                  <a16:creationId xmlns:a16="http://schemas.microsoft.com/office/drawing/2014/main" id="{74A62419-2986-41AE-A41E-20D1CED7A731}"/>
                </a:ext>
              </a:extLst>
            </p:cNvPr>
            <p:cNvSpPr txBox="1">
              <a:spLocks noChangeArrowheads="1"/>
            </p:cNvSpPr>
            <p:nvPr/>
          </p:nvSpPr>
          <p:spPr bwMode="auto">
            <a:xfrm>
              <a:off x="3032024" y="2100835"/>
              <a:ext cx="227626" cy="246221"/>
            </a:xfrm>
            <a:prstGeom prst="rect">
              <a:avLst/>
            </a:prstGeom>
            <a:solidFill>
              <a:srgbClr val="E7E1F2"/>
            </a:solidFill>
            <a:ln>
              <a:noFill/>
            </a:ln>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a:ea typeface="+mn-ea"/>
                  <a:cs typeface="+mn-cs"/>
                </a:rPr>
                <a:t>81</a:t>
              </a:r>
              <a:endParaRPr kumimoji="0" lang="en-US" altLang="en-US" sz="1600" b="1" i="0" u="none" strike="noStrike" kern="1200" cap="none" spc="0" normalizeH="0" baseline="30000" noProof="0" dirty="0">
                <a:ln>
                  <a:noFill/>
                </a:ln>
                <a:solidFill>
                  <a:srgbClr val="000000"/>
                </a:solidFill>
                <a:effectLst/>
                <a:uLnTx/>
                <a:uFillTx/>
                <a:latin typeface="Arial"/>
                <a:ea typeface="+mn-ea"/>
                <a:cs typeface="+mn-cs"/>
              </a:endParaRPr>
            </a:p>
          </p:txBody>
        </p:sp>
        <p:sp>
          <p:nvSpPr>
            <p:cNvPr id="132" name="TextBox 131">
              <a:extLst>
                <a:ext uri="{FF2B5EF4-FFF2-40B4-BE49-F238E27FC236}">
                  <a16:creationId xmlns:a16="http://schemas.microsoft.com/office/drawing/2014/main" id="{8D19E66E-C08C-4B54-9F27-DAD6F1B747BE}"/>
                </a:ext>
              </a:extLst>
            </p:cNvPr>
            <p:cNvSpPr txBox="1">
              <a:spLocks noChangeArrowheads="1"/>
            </p:cNvSpPr>
            <p:nvPr/>
          </p:nvSpPr>
          <p:spPr bwMode="auto">
            <a:xfrm>
              <a:off x="9752043" y="2197032"/>
              <a:ext cx="227627" cy="246221"/>
            </a:xfrm>
            <a:prstGeom prst="rect">
              <a:avLst/>
            </a:prstGeom>
            <a:solidFill>
              <a:schemeClr val="bg1"/>
            </a:solidFill>
            <a:ln>
              <a:noFill/>
            </a:ln>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a:ea typeface="+mn-ea"/>
                  <a:cs typeface="+mn-cs"/>
                </a:rPr>
                <a:t>78</a:t>
              </a:r>
              <a:endParaRPr kumimoji="0" lang="en-US" altLang="en-US" sz="1600" b="1" i="0" u="none" strike="noStrike" kern="1200" cap="none" spc="0" normalizeH="0" baseline="30000" noProof="0" dirty="0">
                <a:ln>
                  <a:noFill/>
                </a:ln>
                <a:solidFill>
                  <a:srgbClr val="000000"/>
                </a:solidFill>
                <a:effectLst/>
                <a:uLnTx/>
                <a:uFillTx/>
                <a:latin typeface="Arial"/>
                <a:ea typeface="+mn-ea"/>
                <a:cs typeface="+mn-cs"/>
              </a:endParaRPr>
            </a:p>
          </p:txBody>
        </p:sp>
        <p:sp>
          <p:nvSpPr>
            <p:cNvPr id="136" name="TextBox 19">
              <a:extLst>
                <a:ext uri="{FF2B5EF4-FFF2-40B4-BE49-F238E27FC236}">
                  <a16:creationId xmlns:a16="http://schemas.microsoft.com/office/drawing/2014/main" id="{D2EA2F77-C758-4B5A-B5EE-09BC45A17E87}"/>
                </a:ext>
              </a:extLst>
            </p:cNvPr>
            <p:cNvSpPr txBox="1">
              <a:spLocks noChangeArrowheads="1"/>
            </p:cNvSpPr>
            <p:nvPr/>
          </p:nvSpPr>
          <p:spPr bwMode="auto">
            <a:xfrm>
              <a:off x="4736821" y="5311390"/>
              <a:ext cx="169918" cy="184666"/>
            </a:xfrm>
            <a:prstGeom prst="rect">
              <a:avLst/>
            </a:prstGeom>
            <a:noFill/>
            <a:ln>
              <a:noFill/>
            </a:ln>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effectLst/>
                  <a:uLnTx/>
                  <a:uFillTx/>
                  <a:latin typeface="Arial"/>
                  <a:ea typeface="+mn-ea"/>
                  <a:cs typeface="+mn-cs"/>
                </a:rPr>
                <a:t>12</a:t>
              </a:r>
              <a:endParaRPr kumimoji="0" lang="en-US" altLang="en-US" sz="1200" b="0" i="0" u="none" strike="noStrike" kern="1200" cap="none" spc="0" normalizeH="0" baseline="30000" noProof="0" dirty="0">
                <a:ln>
                  <a:noFill/>
                </a:ln>
                <a:effectLst/>
                <a:uLnTx/>
                <a:uFillTx/>
                <a:latin typeface="Arial"/>
                <a:ea typeface="+mn-ea"/>
                <a:cs typeface="+mn-cs"/>
              </a:endParaRPr>
            </a:p>
          </p:txBody>
        </p:sp>
        <p:sp>
          <p:nvSpPr>
            <p:cNvPr id="137" name="TextBox 19">
              <a:extLst>
                <a:ext uri="{FF2B5EF4-FFF2-40B4-BE49-F238E27FC236}">
                  <a16:creationId xmlns:a16="http://schemas.microsoft.com/office/drawing/2014/main" id="{AADDF4B3-AF22-4C0A-A584-3C1C53F6E00D}"/>
                </a:ext>
              </a:extLst>
            </p:cNvPr>
            <p:cNvSpPr txBox="1">
              <a:spLocks noChangeArrowheads="1"/>
            </p:cNvSpPr>
            <p:nvPr/>
          </p:nvSpPr>
          <p:spPr bwMode="auto">
            <a:xfrm>
              <a:off x="6461965" y="5311390"/>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effectLst/>
                  <a:uLnTx/>
                  <a:uFillTx/>
                  <a:latin typeface="Arial"/>
                  <a:ea typeface="+mn-ea"/>
                  <a:cs typeface="+mn-cs"/>
                </a:rPr>
                <a:t>6</a:t>
              </a:r>
              <a:endParaRPr kumimoji="0" lang="en-US" altLang="en-US" sz="1200" b="0" i="0" u="none" strike="noStrike" kern="1200" cap="none" spc="0" normalizeH="0" baseline="30000" noProof="0" dirty="0">
                <a:ln>
                  <a:noFill/>
                </a:ln>
                <a:effectLst/>
                <a:uLnTx/>
                <a:uFillTx/>
                <a:latin typeface="Arial"/>
                <a:ea typeface="+mn-ea"/>
                <a:cs typeface="+mn-cs"/>
              </a:endParaRPr>
            </a:p>
          </p:txBody>
        </p:sp>
        <p:sp>
          <p:nvSpPr>
            <p:cNvPr id="139" name="TextBox 19">
              <a:extLst>
                <a:ext uri="{FF2B5EF4-FFF2-40B4-BE49-F238E27FC236}">
                  <a16:creationId xmlns:a16="http://schemas.microsoft.com/office/drawing/2014/main" id="{3A060856-BA36-45DF-A1F6-3D4FFBF46D85}"/>
                </a:ext>
              </a:extLst>
            </p:cNvPr>
            <p:cNvSpPr txBox="1">
              <a:spLocks noChangeArrowheads="1"/>
            </p:cNvSpPr>
            <p:nvPr/>
          </p:nvSpPr>
          <p:spPr bwMode="auto">
            <a:xfrm>
              <a:off x="8097678" y="5311390"/>
              <a:ext cx="16991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effectLst/>
                  <a:uLnTx/>
                  <a:uFillTx/>
                  <a:latin typeface="Arial"/>
                  <a:ea typeface="+mn-ea"/>
                  <a:cs typeface="+mn-cs"/>
                </a:rPr>
                <a:t>9</a:t>
              </a:r>
              <a:endParaRPr kumimoji="0" lang="en-US" altLang="en-US" sz="1200" b="0" i="0" u="none" strike="noStrike" kern="1200" cap="none" spc="0" normalizeH="0" baseline="30000" noProof="0" dirty="0">
                <a:ln>
                  <a:noFill/>
                </a:ln>
                <a:effectLst/>
                <a:uLnTx/>
                <a:uFillTx/>
                <a:latin typeface="Arial"/>
                <a:ea typeface="+mn-ea"/>
                <a:cs typeface="+mn-cs"/>
              </a:endParaRPr>
            </a:p>
          </p:txBody>
        </p:sp>
        <p:sp>
          <p:nvSpPr>
            <p:cNvPr id="140" name="TextBox 19">
              <a:extLst>
                <a:ext uri="{FF2B5EF4-FFF2-40B4-BE49-F238E27FC236}">
                  <a16:creationId xmlns:a16="http://schemas.microsoft.com/office/drawing/2014/main" id="{E59D0501-22B9-48F9-976F-BBA30ABE0946}"/>
                </a:ext>
              </a:extLst>
            </p:cNvPr>
            <p:cNvSpPr txBox="1">
              <a:spLocks noChangeArrowheads="1"/>
            </p:cNvSpPr>
            <p:nvPr/>
          </p:nvSpPr>
          <p:spPr bwMode="auto">
            <a:xfrm>
              <a:off x="3060878" y="5311390"/>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effectLst/>
                  <a:uLnTx/>
                  <a:uFillTx/>
                  <a:latin typeface="Arial"/>
                  <a:ea typeface="+mn-ea"/>
                  <a:cs typeface="+mn-cs"/>
                </a:rPr>
                <a:t>36</a:t>
              </a:r>
              <a:endParaRPr kumimoji="0" lang="en-US" altLang="en-US" sz="1200" b="0" i="0" u="none" strike="noStrike" kern="1200" cap="none" spc="0" normalizeH="0" baseline="30000" noProof="0" dirty="0">
                <a:ln>
                  <a:noFill/>
                </a:ln>
                <a:effectLst/>
                <a:uLnTx/>
                <a:uFillTx/>
                <a:latin typeface="Arial"/>
                <a:ea typeface="+mn-ea"/>
                <a:cs typeface="+mn-cs"/>
              </a:endParaRPr>
            </a:p>
          </p:txBody>
        </p:sp>
        <p:sp>
          <p:nvSpPr>
            <p:cNvPr id="141" name="TextBox 140">
              <a:extLst>
                <a:ext uri="{FF2B5EF4-FFF2-40B4-BE49-F238E27FC236}">
                  <a16:creationId xmlns:a16="http://schemas.microsoft.com/office/drawing/2014/main" id="{B8BC09D5-D98B-4F56-817F-3FDE30C2E608}"/>
                </a:ext>
              </a:extLst>
            </p:cNvPr>
            <p:cNvSpPr txBox="1">
              <a:spLocks noChangeArrowheads="1"/>
            </p:cNvSpPr>
            <p:nvPr/>
          </p:nvSpPr>
          <p:spPr bwMode="auto">
            <a:xfrm>
              <a:off x="9823377" y="5311390"/>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effectLst/>
                  <a:uLnTx/>
                  <a:uFillTx/>
                  <a:latin typeface="Arial"/>
                  <a:ea typeface="+mn-ea"/>
                  <a:cs typeface="+mn-cs"/>
                </a:rPr>
                <a:t>9</a:t>
              </a:r>
              <a:endParaRPr kumimoji="0" lang="en-US" altLang="en-US" sz="1200" b="0" i="0" u="none" strike="noStrike" kern="1200" cap="none" spc="0" normalizeH="0" baseline="30000" noProof="0" dirty="0">
                <a:ln>
                  <a:noFill/>
                </a:ln>
                <a:effectLst/>
                <a:uLnTx/>
                <a:uFillTx/>
                <a:latin typeface="Arial"/>
                <a:ea typeface="+mn-ea"/>
                <a:cs typeface="+mn-cs"/>
              </a:endParaRPr>
            </a:p>
          </p:txBody>
        </p:sp>
        <p:sp>
          <p:nvSpPr>
            <p:cNvPr id="143" name="TextBox 19">
              <a:extLst>
                <a:ext uri="{FF2B5EF4-FFF2-40B4-BE49-F238E27FC236}">
                  <a16:creationId xmlns:a16="http://schemas.microsoft.com/office/drawing/2014/main" id="{6BA95898-5943-4FD5-AC0A-3D36C373B6B1}"/>
                </a:ext>
              </a:extLst>
            </p:cNvPr>
            <p:cNvSpPr txBox="1">
              <a:spLocks noChangeArrowheads="1"/>
            </p:cNvSpPr>
            <p:nvPr/>
          </p:nvSpPr>
          <p:spPr bwMode="auto">
            <a:xfrm>
              <a:off x="2130699" y="5311390"/>
              <a:ext cx="23243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effectLst/>
                  <a:uLnTx/>
                  <a:uFillTx/>
                  <a:latin typeface="Arial"/>
                  <a:ea typeface="+mn-ea"/>
                  <a:cs typeface="+mn-cs"/>
                </a:rPr>
                <a:t>n=</a:t>
              </a:r>
              <a:r>
                <a:rPr kumimoji="0" lang="en-US" altLang="en-US" sz="1200" b="0" i="0" u="none" strike="noStrike" kern="1200" cap="none" spc="0" normalizeH="0" baseline="30000" noProof="0" dirty="0">
                  <a:ln>
                    <a:noFill/>
                  </a:ln>
                  <a:effectLst/>
                  <a:uLnTx/>
                  <a:uFillTx/>
                  <a:latin typeface="Arial"/>
                  <a:ea typeface="+mn-ea"/>
                  <a:cs typeface="+mn-cs"/>
                </a:rPr>
                <a:t>†</a:t>
              </a:r>
            </a:p>
          </p:txBody>
        </p:sp>
        <p:sp>
          <p:nvSpPr>
            <p:cNvPr id="38" name="TextBox 19">
              <a:extLst>
                <a:ext uri="{FF2B5EF4-FFF2-40B4-BE49-F238E27FC236}">
                  <a16:creationId xmlns:a16="http://schemas.microsoft.com/office/drawing/2014/main" id="{A1553CB0-7B6C-4AE5-9891-E321DD3B9043}"/>
                </a:ext>
              </a:extLst>
            </p:cNvPr>
            <p:cNvSpPr txBox="1">
              <a:spLocks noChangeArrowheads="1"/>
            </p:cNvSpPr>
            <p:nvPr/>
          </p:nvSpPr>
          <p:spPr bwMode="auto">
            <a:xfrm>
              <a:off x="9218243" y="5007152"/>
              <a:ext cx="12952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a:ea typeface="+mn-ea"/>
                  <a:cs typeface="+mn-cs"/>
                </a:rPr>
                <a:t>No DTG or DRV</a:t>
              </a:r>
              <a:endParaRPr kumimoji="0" lang="en-US" altLang="en-US" sz="1400" b="0" i="0" u="none" strike="noStrike" kern="0" cap="none" spc="0" normalizeH="0" baseline="30000" noProof="0" dirty="0">
                <a:ln>
                  <a:noFill/>
                </a:ln>
                <a:solidFill>
                  <a:srgbClr val="000000"/>
                </a:solidFill>
                <a:effectLst/>
                <a:uLnTx/>
                <a:uFillTx/>
                <a:latin typeface="Arial"/>
                <a:ea typeface="+mn-ea"/>
                <a:cs typeface="+mn-cs"/>
              </a:endParaRPr>
            </a:p>
          </p:txBody>
        </p:sp>
      </p:grpSp>
      <p:sp>
        <p:nvSpPr>
          <p:cNvPr id="6" name="Title 5">
            <a:extLst>
              <a:ext uri="{FF2B5EF4-FFF2-40B4-BE49-F238E27FC236}">
                <a16:creationId xmlns:a16="http://schemas.microsoft.com/office/drawing/2014/main" id="{0B14221D-2CED-4B16-9A70-27504758CB2C}"/>
              </a:ext>
            </a:extLst>
          </p:cNvPr>
          <p:cNvSpPr>
            <a:spLocks noGrp="1"/>
          </p:cNvSpPr>
          <p:nvPr>
            <p:ph type="title"/>
          </p:nvPr>
        </p:nvSpPr>
        <p:spPr/>
        <p:txBody>
          <a:bodyPr/>
          <a:lstStyle/>
          <a:p>
            <a:r>
              <a:rPr lang="en-US" sz="2800" dirty="0"/>
              <a:t>Efficacy by Baseline Use of Dolutegravir and/or Darunavir*</a:t>
            </a:r>
            <a:endParaRPr lang="en-US" dirty="0"/>
          </a:p>
        </p:txBody>
      </p:sp>
      <p:sp>
        <p:nvSpPr>
          <p:cNvPr id="27" name="Text Placeholder 2">
            <a:extLst>
              <a:ext uri="{FF2B5EF4-FFF2-40B4-BE49-F238E27FC236}">
                <a16:creationId xmlns:a16="http://schemas.microsoft.com/office/drawing/2014/main" id="{5C2081F0-634B-4582-AB13-DDD0F4224E06}"/>
              </a:ext>
            </a:extLst>
          </p:cNvPr>
          <p:cNvSpPr>
            <a:spLocks noGrp="1"/>
          </p:cNvSpPr>
          <p:nvPr>
            <p:ph type="body" sz="quarter" idx="11"/>
          </p:nvPr>
        </p:nvSpPr>
        <p:spPr>
          <a:xfrm>
            <a:off x="812801" y="6248400"/>
            <a:ext cx="10565726" cy="457200"/>
          </a:xfrm>
        </p:spPr>
        <p:txBody>
          <a:bodyPr lIns="0"/>
          <a:lstStyle/>
          <a:p>
            <a:r>
              <a:rPr lang="en-US" dirty="0"/>
              <a:t>*Post hoc subgroup analyses; </a:t>
            </a:r>
            <a:r>
              <a:rPr lang="en-US" baseline="30000" dirty="0"/>
              <a:t>†</a:t>
            </a:r>
            <a:r>
              <a:rPr lang="en-US" dirty="0"/>
              <a:t>Total n in each subgroup. </a:t>
            </a:r>
            <a:endParaRPr lang="en-US" kern="0" dirty="0"/>
          </a:p>
        </p:txBody>
      </p:sp>
      <p:pic>
        <p:nvPicPr>
          <p:cNvPr id="23" name="Picture 22">
            <a:extLst>
              <a:ext uri="{FF2B5EF4-FFF2-40B4-BE49-F238E27FC236}">
                <a16:creationId xmlns:a16="http://schemas.microsoft.com/office/drawing/2014/main" id="{FC2085CE-6293-4A38-8254-789838DB3BE2}"/>
              </a:ext>
            </a:extLst>
          </p:cNvPr>
          <p:cNvPicPr>
            <a:picLocks noChangeAspect="1"/>
          </p:cNvPicPr>
          <p:nvPr/>
        </p:nvPicPr>
        <p:blipFill>
          <a:blip r:embed="rId6"/>
          <a:stretch>
            <a:fillRect/>
          </a:stretch>
        </p:blipFill>
        <p:spPr>
          <a:xfrm>
            <a:off x="10699749" y="58397"/>
            <a:ext cx="1428035" cy="469803"/>
          </a:xfrm>
          <a:prstGeom prst="rect">
            <a:avLst/>
          </a:prstGeom>
        </p:spPr>
      </p:pic>
    </p:spTree>
    <p:extLst>
      <p:ext uri="{BB962C8B-B14F-4D97-AF65-F5344CB8AC3E}">
        <p14:creationId xmlns:p14="http://schemas.microsoft.com/office/powerpoint/2010/main" val="4248243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CB1BC-EF51-411D-8073-4CE7A796821F}"/>
              </a:ext>
            </a:extLst>
          </p:cNvPr>
          <p:cNvSpPr>
            <a:spLocks noGrp="1"/>
          </p:cNvSpPr>
          <p:nvPr>
            <p:ph type="title"/>
          </p:nvPr>
        </p:nvSpPr>
        <p:spPr>
          <a:noFill/>
        </p:spPr>
        <p:txBody>
          <a:bodyPr/>
          <a:lstStyle/>
          <a:p>
            <a:r>
              <a:rPr lang="en-US" dirty="0"/>
              <a:t>Efficacy by Baseline Use of Ibalizumab*</a:t>
            </a:r>
            <a:endParaRPr lang="en-US" strike="sngStrike" baseline="30000" dirty="0"/>
          </a:p>
        </p:txBody>
      </p:sp>
      <p:sp>
        <p:nvSpPr>
          <p:cNvPr id="3" name="Text Placeholder 2">
            <a:extLst>
              <a:ext uri="{FF2B5EF4-FFF2-40B4-BE49-F238E27FC236}">
                <a16:creationId xmlns:a16="http://schemas.microsoft.com/office/drawing/2014/main" id="{2CAED6A1-9EA1-4F5E-B320-DD3167A16EE0}"/>
              </a:ext>
            </a:extLst>
          </p:cNvPr>
          <p:cNvSpPr>
            <a:spLocks noGrp="1"/>
          </p:cNvSpPr>
          <p:nvPr>
            <p:ph type="body" sz="quarter" idx="11"/>
          </p:nvPr>
        </p:nvSpPr>
        <p:spPr>
          <a:xfrm>
            <a:off x="812801" y="6520934"/>
            <a:ext cx="10565726" cy="184666"/>
          </a:xfrm>
        </p:spPr>
        <p:txBody>
          <a:bodyPr lIns="0">
            <a:spAutoFit/>
          </a:bodyPr>
          <a:lstStyle/>
          <a:p>
            <a:r>
              <a:rPr lang="en-US" dirty="0"/>
              <a:t>*Post hoc subgroup analyses; 3 participants were on fostemsavir and all had HIV-1 RNA &lt;50 </a:t>
            </a:r>
            <a:r>
              <a:rPr lang="en-US" altLang="en-US" dirty="0">
                <a:solidFill>
                  <a:srgbClr val="000000"/>
                </a:solidFill>
              </a:rPr>
              <a:t>c/mL </a:t>
            </a:r>
            <a:r>
              <a:rPr lang="en-US" dirty="0"/>
              <a:t>at Week 26; </a:t>
            </a:r>
            <a:r>
              <a:rPr lang="en-US" baseline="30000" dirty="0"/>
              <a:t>†</a:t>
            </a:r>
            <a:r>
              <a:rPr lang="en-US" dirty="0"/>
              <a:t>Total n in each subgroup.</a:t>
            </a:r>
          </a:p>
        </p:txBody>
      </p:sp>
      <p:sp>
        <p:nvSpPr>
          <p:cNvPr id="4" name="Slide Number Placeholder 3">
            <a:extLst>
              <a:ext uri="{FF2B5EF4-FFF2-40B4-BE49-F238E27FC236}">
                <a16:creationId xmlns:a16="http://schemas.microsoft.com/office/drawing/2014/main" id="{D96A89D0-9F72-4D87-897D-B1DE136E6CF9}"/>
              </a:ext>
            </a:extLst>
          </p:cNvPr>
          <p:cNvSpPr>
            <a:spLocks noGrp="1"/>
          </p:cNvSpPr>
          <p:nvPr>
            <p:ph type="sldNum" sz="quarter" idx="12"/>
          </p:nvPr>
        </p:nvSpPr>
        <p:spPr/>
        <p:txBody>
          <a:bodyPr/>
          <a:lstStyle/>
          <a:p>
            <a:pPr>
              <a:defRPr/>
            </a:pPr>
            <a:fld id="{2BE16F37-D63B-443C-96C0-C234F1098F79}" type="slidenum">
              <a:rPr lang="en-US" smtClean="0"/>
              <a:pPr>
                <a:defRPr/>
              </a:pPr>
              <a:t>16</a:t>
            </a:fld>
            <a:endParaRPr lang="en-US" dirty="0"/>
          </a:p>
        </p:txBody>
      </p:sp>
      <p:grpSp>
        <p:nvGrpSpPr>
          <p:cNvPr id="5" name="Group 4">
            <a:extLst>
              <a:ext uri="{FF2B5EF4-FFF2-40B4-BE49-F238E27FC236}">
                <a16:creationId xmlns:a16="http://schemas.microsoft.com/office/drawing/2014/main" id="{BCAF38BC-E537-491C-B96C-B3395ADEAEF8}"/>
              </a:ext>
            </a:extLst>
          </p:cNvPr>
          <p:cNvGrpSpPr/>
          <p:nvPr/>
        </p:nvGrpSpPr>
        <p:grpSpPr>
          <a:xfrm>
            <a:off x="2274351" y="1443038"/>
            <a:ext cx="7404100" cy="4447903"/>
            <a:chOff x="2274351" y="1443038"/>
            <a:chExt cx="7404100" cy="4447903"/>
          </a:xfrm>
        </p:grpSpPr>
        <p:sp>
          <p:nvSpPr>
            <p:cNvPr id="93" name="Rectangle 92">
              <a:extLst>
                <a:ext uri="{FF2B5EF4-FFF2-40B4-BE49-F238E27FC236}">
                  <a16:creationId xmlns:a16="http://schemas.microsoft.com/office/drawing/2014/main" id="{0683DB1A-C370-49DE-A98A-4975BFA1C29C}"/>
                </a:ext>
              </a:extLst>
            </p:cNvPr>
            <p:cNvSpPr/>
            <p:nvPr/>
          </p:nvSpPr>
          <p:spPr bwMode="auto">
            <a:xfrm>
              <a:off x="3726469" y="1740453"/>
              <a:ext cx="2099550" cy="4150488"/>
            </a:xfrm>
            <a:prstGeom prst="rect">
              <a:avLst/>
            </a:prstGeom>
            <a:solidFill>
              <a:srgbClr val="E7E1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tabLst/>
              </a:pPr>
              <a:endParaRPr kumimoji="0" lang="en-US" sz="1200" i="0" u="none" strike="noStrike" cap="none" normalizeH="0" dirty="0">
                <a:ln>
                  <a:noFill/>
                </a:ln>
                <a:solidFill>
                  <a:schemeClr val="tx1"/>
                </a:solidFill>
                <a:effectLst/>
                <a:latin typeface="Arial" charset="0"/>
              </a:endParaRPr>
            </a:p>
          </p:txBody>
        </p:sp>
        <p:graphicFrame>
          <p:nvGraphicFramePr>
            <p:cNvPr id="48" name="Object 47">
              <a:extLst>
                <a:ext uri="{FF2B5EF4-FFF2-40B4-BE49-F238E27FC236}">
                  <a16:creationId xmlns:a16="http://schemas.microsoft.com/office/drawing/2014/main" id="{FAA93EEC-3C55-4C0C-9EE6-C00FD02A1648}"/>
                </a:ext>
              </a:extLst>
            </p:cNvPr>
            <p:cNvGraphicFramePr>
              <a:graphicFrameLocks noChangeAspect="1"/>
            </p:cNvGraphicFramePr>
            <p:nvPr>
              <p:extLst>
                <p:ext uri="{D42A27DB-BD31-4B8C-83A1-F6EECF244321}">
                  <p14:modId xmlns:p14="http://schemas.microsoft.com/office/powerpoint/2010/main" val="4035877866"/>
                </p:ext>
              </p:extLst>
            </p:nvPr>
          </p:nvGraphicFramePr>
          <p:xfrm>
            <a:off x="2274351" y="1443038"/>
            <a:ext cx="7404100" cy="3598862"/>
          </p:xfrm>
          <a:graphic>
            <a:graphicData uri="http://schemas.openxmlformats.org/presentationml/2006/ole">
              <mc:AlternateContent xmlns:mc="http://schemas.openxmlformats.org/markup-compatibility/2006">
                <mc:Choice xmlns:v="urn:schemas-microsoft-com:vml" Requires="v">
                  <p:oleObj spid="_x0000_s8194" name="Prism 9" r:id="rId4" imgW="7403310" imgH="3598671" progId="Prism9.Document">
                    <p:embed/>
                  </p:oleObj>
                </mc:Choice>
                <mc:Fallback>
                  <p:oleObj name="Prism 9" r:id="rId4" imgW="7403310" imgH="3598671" progId="Prism9.Document">
                    <p:embed/>
                    <p:pic>
                      <p:nvPicPr>
                        <p:cNvPr id="48" name="Object 47">
                          <a:extLst>
                            <a:ext uri="{FF2B5EF4-FFF2-40B4-BE49-F238E27FC236}">
                              <a16:creationId xmlns:a16="http://schemas.microsoft.com/office/drawing/2014/main" id="{FAA93EEC-3C55-4C0C-9EE6-C00FD02A1648}"/>
                            </a:ext>
                          </a:extLst>
                        </p:cNvPr>
                        <p:cNvPicPr/>
                        <p:nvPr/>
                      </p:nvPicPr>
                      <p:blipFill>
                        <a:blip r:embed="rId5"/>
                        <a:stretch>
                          <a:fillRect/>
                        </a:stretch>
                      </p:blipFill>
                      <p:spPr>
                        <a:xfrm>
                          <a:off x="2274351" y="1443038"/>
                          <a:ext cx="7404100" cy="3598862"/>
                        </a:xfrm>
                        <a:prstGeom prst="rect">
                          <a:avLst/>
                        </a:prstGeom>
                      </p:spPr>
                    </p:pic>
                  </p:oleObj>
                </mc:Fallback>
              </mc:AlternateContent>
            </a:graphicData>
          </a:graphic>
        </p:graphicFrame>
        <p:sp>
          <p:nvSpPr>
            <p:cNvPr id="29" name="TextBox 19">
              <a:extLst>
                <a:ext uri="{FF2B5EF4-FFF2-40B4-BE49-F238E27FC236}">
                  <a16:creationId xmlns:a16="http://schemas.microsoft.com/office/drawing/2014/main" id="{07FCD4C6-05DC-4121-82EF-E84075CB6E29}"/>
                </a:ext>
              </a:extLst>
            </p:cNvPr>
            <p:cNvSpPr txBox="1">
              <a:spLocks noChangeArrowheads="1"/>
            </p:cNvSpPr>
            <p:nvPr/>
          </p:nvSpPr>
          <p:spPr bwMode="auto">
            <a:xfrm>
              <a:off x="7226695" y="5319036"/>
              <a:ext cx="43922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a:ea typeface="+mn-ea"/>
                  <a:cs typeface="+mn-cs"/>
                </a:rPr>
                <a:t>IMAB</a:t>
              </a:r>
              <a:endParaRPr kumimoji="0" lang="en-US" altLang="en-US" sz="1400" b="0" i="0" u="none" strike="noStrike" kern="0" cap="none" spc="0" normalizeH="0" baseline="30000" noProof="0" dirty="0">
                <a:ln>
                  <a:noFill/>
                </a:ln>
                <a:solidFill>
                  <a:srgbClr val="000000"/>
                </a:solidFill>
                <a:effectLst/>
                <a:uLnTx/>
                <a:uFillTx/>
                <a:latin typeface="Arial"/>
                <a:ea typeface="+mn-ea"/>
                <a:cs typeface="+mn-cs"/>
              </a:endParaRPr>
            </a:p>
          </p:txBody>
        </p:sp>
        <p:sp>
          <p:nvSpPr>
            <p:cNvPr id="36" name="TextBox 19">
              <a:extLst>
                <a:ext uri="{FF2B5EF4-FFF2-40B4-BE49-F238E27FC236}">
                  <a16:creationId xmlns:a16="http://schemas.microsoft.com/office/drawing/2014/main" id="{DF11AB11-6CC5-4436-A3C8-E22C362ADA45}"/>
                </a:ext>
              </a:extLst>
            </p:cNvPr>
            <p:cNvSpPr txBox="1">
              <a:spLocks noChangeArrowheads="1"/>
            </p:cNvSpPr>
            <p:nvPr/>
          </p:nvSpPr>
          <p:spPr bwMode="auto">
            <a:xfrm>
              <a:off x="6764240" y="5002609"/>
              <a:ext cx="2929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Yes</a:t>
              </a:r>
              <a:endParaRPr kumimoji="0" lang="en-US" altLang="en-US" sz="14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38" name="TextBox 19">
              <a:extLst>
                <a:ext uri="{FF2B5EF4-FFF2-40B4-BE49-F238E27FC236}">
                  <a16:creationId xmlns:a16="http://schemas.microsoft.com/office/drawing/2014/main" id="{5D2CF5DD-FC27-4C5A-936E-9A185D893964}"/>
                </a:ext>
              </a:extLst>
            </p:cNvPr>
            <p:cNvSpPr txBox="1">
              <a:spLocks noChangeArrowheads="1"/>
            </p:cNvSpPr>
            <p:nvPr/>
          </p:nvSpPr>
          <p:spPr bwMode="auto">
            <a:xfrm>
              <a:off x="7862343" y="5002609"/>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No</a:t>
              </a:r>
              <a:endParaRPr kumimoji="0" lang="en-US" altLang="en-US" sz="14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47" name="TextBox 19">
              <a:extLst>
                <a:ext uri="{FF2B5EF4-FFF2-40B4-BE49-F238E27FC236}">
                  <a16:creationId xmlns:a16="http://schemas.microsoft.com/office/drawing/2014/main" id="{B0087F9F-C0E3-478C-96DC-244AE6BE2767}"/>
                </a:ext>
              </a:extLst>
            </p:cNvPr>
            <p:cNvSpPr txBox="1">
              <a:spLocks noChangeArrowheads="1"/>
            </p:cNvSpPr>
            <p:nvPr/>
          </p:nvSpPr>
          <p:spPr bwMode="auto">
            <a:xfrm>
              <a:off x="4500490" y="5002609"/>
              <a:ext cx="5674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Overall</a:t>
              </a:r>
              <a:endParaRPr kumimoji="0" lang="en-US" altLang="en-US" sz="14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61" name="TextBox 19">
              <a:extLst>
                <a:ext uri="{FF2B5EF4-FFF2-40B4-BE49-F238E27FC236}">
                  <a16:creationId xmlns:a16="http://schemas.microsoft.com/office/drawing/2014/main" id="{58AD6621-D025-4EAF-918D-422084AE2DCB}"/>
                </a:ext>
              </a:extLst>
            </p:cNvPr>
            <p:cNvSpPr txBox="1">
              <a:spLocks noChangeArrowheads="1"/>
            </p:cNvSpPr>
            <p:nvPr/>
          </p:nvSpPr>
          <p:spPr bwMode="auto">
            <a:xfrm>
              <a:off x="6796878" y="2283321"/>
              <a:ext cx="227627" cy="246221"/>
            </a:xfrm>
            <a:prstGeom prst="rect">
              <a:avLst/>
            </a:prstGeom>
            <a:solidFill>
              <a:schemeClr val="bg1"/>
            </a:solidFill>
            <a:ln>
              <a:noFill/>
            </a:ln>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a:ea typeface="+mn-ea"/>
                  <a:cs typeface="+mn-cs"/>
                </a:rPr>
                <a:t>75</a:t>
              </a:r>
              <a:endParaRPr kumimoji="0" lang="en-US" altLang="en-US" sz="1600" b="1" i="0" u="none" strike="noStrike" kern="1200" cap="none" spc="0" normalizeH="0" baseline="30000" noProof="0" dirty="0">
                <a:ln>
                  <a:noFill/>
                </a:ln>
                <a:solidFill>
                  <a:srgbClr val="000000"/>
                </a:solidFill>
                <a:effectLst/>
                <a:uLnTx/>
                <a:uFillTx/>
                <a:latin typeface="Arial"/>
                <a:ea typeface="+mn-ea"/>
                <a:cs typeface="+mn-cs"/>
              </a:endParaRPr>
            </a:p>
          </p:txBody>
        </p:sp>
        <p:sp>
          <p:nvSpPr>
            <p:cNvPr id="63" name="TextBox 19">
              <a:extLst>
                <a:ext uri="{FF2B5EF4-FFF2-40B4-BE49-F238E27FC236}">
                  <a16:creationId xmlns:a16="http://schemas.microsoft.com/office/drawing/2014/main" id="{8F605342-8691-4F42-BD3A-5DA78BA89286}"/>
                </a:ext>
              </a:extLst>
            </p:cNvPr>
            <p:cNvSpPr txBox="1">
              <a:spLocks noChangeArrowheads="1"/>
            </p:cNvSpPr>
            <p:nvPr/>
          </p:nvSpPr>
          <p:spPr bwMode="auto">
            <a:xfrm>
              <a:off x="7863145" y="2011700"/>
              <a:ext cx="227627" cy="246221"/>
            </a:xfrm>
            <a:prstGeom prst="rect">
              <a:avLst/>
            </a:prstGeom>
            <a:solidFill>
              <a:schemeClr val="bg1"/>
            </a:solidFill>
            <a:ln>
              <a:noFill/>
            </a:ln>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a:ea typeface="+mn-ea"/>
                  <a:cs typeface="+mn-cs"/>
                </a:rPr>
                <a:t>83</a:t>
              </a:r>
              <a:endParaRPr kumimoji="0" lang="en-US" altLang="en-US" sz="1600" b="1" i="0" u="none" strike="noStrike" kern="1200" cap="none" spc="0" normalizeH="0" baseline="30000" noProof="0" dirty="0">
                <a:ln>
                  <a:noFill/>
                </a:ln>
                <a:solidFill>
                  <a:srgbClr val="000000"/>
                </a:solidFill>
                <a:effectLst/>
                <a:uLnTx/>
                <a:uFillTx/>
                <a:latin typeface="Arial"/>
                <a:ea typeface="+mn-ea"/>
                <a:cs typeface="+mn-cs"/>
              </a:endParaRPr>
            </a:p>
          </p:txBody>
        </p:sp>
        <p:sp>
          <p:nvSpPr>
            <p:cNvPr id="67" name="TextBox 19">
              <a:extLst>
                <a:ext uri="{FF2B5EF4-FFF2-40B4-BE49-F238E27FC236}">
                  <a16:creationId xmlns:a16="http://schemas.microsoft.com/office/drawing/2014/main" id="{52BC91F4-BF98-4A16-BC78-EB4F8BA10E5E}"/>
                </a:ext>
              </a:extLst>
            </p:cNvPr>
            <p:cNvSpPr txBox="1">
              <a:spLocks noChangeArrowheads="1"/>
            </p:cNvSpPr>
            <p:nvPr/>
          </p:nvSpPr>
          <p:spPr bwMode="auto">
            <a:xfrm>
              <a:off x="4670408" y="2105497"/>
              <a:ext cx="227626" cy="246221"/>
            </a:xfrm>
            <a:prstGeom prst="rect">
              <a:avLst/>
            </a:prstGeom>
            <a:solidFill>
              <a:srgbClr val="E7E1F2"/>
            </a:solidFill>
            <a:ln>
              <a:noFill/>
            </a:ln>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a:ea typeface="+mn-ea"/>
                  <a:cs typeface="+mn-cs"/>
                </a:rPr>
                <a:t>81</a:t>
              </a:r>
              <a:endParaRPr kumimoji="0" lang="en-US" altLang="en-US" sz="1600" b="1" i="0" u="none" strike="noStrike" kern="1200" cap="none" spc="0" normalizeH="0" baseline="30000" noProof="0" dirty="0">
                <a:ln>
                  <a:noFill/>
                </a:ln>
                <a:solidFill>
                  <a:srgbClr val="000000"/>
                </a:solidFill>
                <a:effectLst/>
                <a:uLnTx/>
                <a:uFillTx/>
                <a:latin typeface="Arial"/>
                <a:ea typeface="+mn-ea"/>
                <a:cs typeface="+mn-cs"/>
              </a:endParaRPr>
            </a:p>
          </p:txBody>
        </p:sp>
        <p:sp>
          <p:nvSpPr>
            <p:cNvPr id="76" name="TextBox 19">
              <a:extLst>
                <a:ext uri="{FF2B5EF4-FFF2-40B4-BE49-F238E27FC236}">
                  <a16:creationId xmlns:a16="http://schemas.microsoft.com/office/drawing/2014/main" id="{FF38F13E-790E-4A96-B22A-693269879A52}"/>
                </a:ext>
              </a:extLst>
            </p:cNvPr>
            <p:cNvSpPr txBox="1">
              <a:spLocks noChangeArrowheads="1"/>
            </p:cNvSpPr>
            <p:nvPr/>
          </p:nvSpPr>
          <p:spPr bwMode="auto">
            <a:xfrm>
              <a:off x="6825731" y="563773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12</a:t>
              </a:r>
              <a:endParaRPr kumimoji="0" lang="en-US" altLang="en-US" sz="12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78" name="TextBox 19">
              <a:extLst>
                <a:ext uri="{FF2B5EF4-FFF2-40B4-BE49-F238E27FC236}">
                  <a16:creationId xmlns:a16="http://schemas.microsoft.com/office/drawing/2014/main" id="{DEE59968-0902-4BBA-BC80-0A6EAC8496EB}"/>
                </a:ext>
              </a:extLst>
            </p:cNvPr>
            <p:cNvSpPr txBox="1">
              <a:spLocks noChangeArrowheads="1"/>
            </p:cNvSpPr>
            <p:nvPr/>
          </p:nvSpPr>
          <p:spPr bwMode="auto">
            <a:xfrm>
              <a:off x="7891999" y="5637737"/>
              <a:ext cx="169918" cy="184666"/>
            </a:xfrm>
            <a:prstGeom prst="rect">
              <a:avLst/>
            </a:prstGeom>
            <a:noFill/>
            <a:ln>
              <a:noFill/>
            </a:ln>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24</a:t>
              </a:r>
              <a:endParaRPr kumimoji="0" lang="en-US" altLang="en-US" sz="12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82" name="TextBox 19">
              <a:extLst>
                <a:ext uri="{FF2B5EF4-FFF2-40B4-BE49-F238E27FC236}">
                  <a16:creationId xmlns:a16="http://schemas.microsoft.com/office/drawing/2014/main" id="{42BE7C42-6078-4076-AE37-0EF53AE21432}"/>
                </a:ext>
              </a:extLst>
            </p:cNvPr>
            <p:cNvSpPr txBox="1">
              <a:spLocks noChangeArrowheads="1"/>
            </p:cNvSpPr>
            <p:nvPr/>
          </p:nvSpPr>
          <p:spPr bwMode="auto">
            <a:xfrm>
              <a:off x="4699261" y="563773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36</a:t>
              </a:r>
              <a:endParaRPr kumimoji="0" lang="en-US" altLang="en-US" sz="12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91" name="TextBox 19">
              <a:extLst>
                <a:ext uri="{FF2B5EF4-FFF2-40B4-BE49-F238E27FC236}">
                  <a16:creationId xmlns:a16="http://schemas.microsoft.com/office/drawing/2014/main" id="{28E49577-E270-4280-BEAF-893A0102DECF}"/>
                </a:ext>
              </a:extLst>
            </p:cNvPr>
            <p:cNvSpPr txBox="1">
              <a:spLocks noChangeArrowheads="1"/>
            </p:cNvSpPr>
            <p:nvPr/>
          </p:nvSpPr>
          <p:spPr bwMode="auto">
            <a:xfrm>
              <a:off x="3408907" y="5637737"/>
              <a:ext cx="2340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n=</a:t>
              </a:r>
              <a:r>
                <a:rPr kumimoji="0" lang="en-US" altLang="en-US" sz="1200" b="0" i="0" u="none" strike="noStrike" kern="1200" cap="none" spc="0" normalizeH="0" baseline="30000" noProof="0" dirty="0">
                  <a:ln>
                    <a:noFill/>
                  </a:ln>
                  <a:solidFill>
                    <a:srgbClr val="000000"/>
                  </a:solidFill>
                  <a:effectLst/>
                  <a:uLnTx/>
                  <a:uFillTx/>
                  <a:latin typeface="Arial"/>
                  <a:ea typeface="+mn-ea"/>
                  <a:cs typeface="+mn-cs"/>
                </a:rPr>
                <a:t>†</a:t>
              </a:r>
            </a:p>
          </p:txBody>
        </p:sp>
      </p:grpSp>
      <p:pic>
        <p:nvPicPr>
          <p:cNvPr id="18" name="Picture 17">
            <a:extLst>
              <a:ext uri="{FF2B5EF4-FFF2-40B4-BE49-F238E27FC236}">
                <a16:creationId xmlns:a16="http://schemas.microsoft.com/office/drawing/2014/main" id="{D0D60E28-8779-4D3C-976F-D1E990E682F1}"/>
              </a:ext>
            </a:extLst>
          </p:cNvPr>
          <p:cNvPicPr>
            <a:picLocks noChangeAspect="1"/>
          </p:cNvPicPr>
          <p:nvPr/>
        </p:nvPicPr>
        <p:blipFill>
          <a:blip r:embed="rId6"/>
          <a:stretch>
            <a:fillRect/>
          </a:stretch>
        </p:blipFill>
        <p:spPr>
          <a:xfrm>
            <a:off x="10699749" y="58397"/>
            <a:ext cx="1428035" cy="469803"/>
          </a:xfrm>
          <a:prstGeom prst="rect">
            <a:avLst/>
          </a:prstGeom>
        </p:spPr>
      </p:pic>
    </p:spTree>
    <p:extLst>
      <p:ext uri="{BB962C8B-B14F-4D97-AF65-F5344CB8AC3E}">
        <p14:creationId xmlns:p14="http://schemas.microsoft.com/office/powerpoint/2010/main" val="3570852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BDB61-0D08-40A8-AE07-6D039D7AE6A3}"/>
              </a:ext>
            </a:extLst>
          </p:cNvPr>
          <p:cNvSpPr>
            <a:spLocks noGrp="1"/>
          </p:cNvSpPr>
          <p:nvPr>
            <p:ph type="title"/>
          </p:nvPr>
        </p:nvSpPr>
        <p:spPr/>
        <p:txBody>
          <a:bodyPr/>
          <a:lstStyle/>
          <a:p>
            <a:r>
              <a:rPr lang="en-US" sz="2800" dirty="0"/>
              <a:t>Conclusions</a:t>
            </a:r>
            <a:endParaRPr lang="en-US" dirty="0"/>
          </a:p>
        </p:txBody>
      </p:sp>
      <p:sp>
        <p:nvSpPr>
          <p:cNvPr id="3" name="Content Placeholder 2">
            <a:extLst>
              <a:ext uri="{FF2B5EF4-FFF2-40B4-BE49-F238E27FC236}">
                <a16:creationId xmlns:a16="http://schemas.microsoft.com/office/drawing/2014/main" id="{83DBF440-954E-416F-A187-24BDBE665816}"/>
              </a:ext>
            </a:extLst>
          </p:cNvPr>
          <p:cNvSpPr>
            <a:spLocks noGrp="1"/>
          </p:cNvSpPr>
          <p:nvPr>
            <p:ph idx="1"/>
          </p:nvPr>
        </p:nvSpPr>
        <p:spPr>
          <a:xfrm>
            <a:off x="812800" y="1437957"/>
            <a:ext cx="10565728" cy="5058536"/>
          </a:xfrm>
        </p:spPr>
        <p:txBody>
          <a:bodyPr/>
          <a:lstStyle/>
          <a:p>
            <a:pPr>
              <a:spcBef>
                <a:spcPts val="1200"/>
              </a:spcBef>
              <a:spcAft>
                <a:spcPts val="400"/>
              </a:spcAft>
            </a:pPr>
            <a:r>
              <a:rPr lang="en-US" sz="2000" dirty="0"/>
              <a:t>In HTE PWH with limited treatment options due to multidrug resistance, LEN demonstrated a clinically meaningful contribution towards virologic suppression in combination with an OBR</a:t>
            </a:r>
          </a:p>
          <a:p>
            <a:pPr>
              <a:spcBef>
                <a:spcPts val="1200"/>
              </a:spcBef>
              <a:spcAft>
                <a:spcPts val="400"/>
              </a:spcAft>
            </a:pPr>
            <a:r>
              <a:rPr lang="en-US" sz="2000" dirty="0"/>
              <a:t>No clinically relevant differences were seen in efficacy among subgroups who were considered more difficult to treat (eg, those with low CD4 count, INSTI resistance, no fully active agents, or no DTG or DRV in the OBR)</a:t>
            </a:r>
          </a:p>
          <a:p>
            <a:pPr>
              <a:spcBef>
                <a:spcPts val="1200"/>
              </a:spcBef>
              <a:spcAft>
                <a:spcPts val="400"/>
              </a:spcAft>
            </a:pPr>
            <a:r>
              <a:rPr lang="en-US" sz="2000" dirty="0"/>
              <a:t>LEN has the potential to become an important agent for HTE PWH with multidrug resistance</a:t>
            </a:r>
          </a:p>
          <a:p>
            <a:pPr>
              <a:spcBef>
                <a:spcPts val="1200"/>
              </a:spcBef>
              <a:spcAft>
                <a:spcPts val="400"/>
              </a:spcAft>
            </a:pPr>
            <a:r>
              <a:rPr lang="en-US" sz="2000" dirty="0"/>
              <a:t>These data support the ongoing evaluation of LEN for treatment and prevention of HIV</a:t>
            </a:r>
          </a:p>
          <a:p>
            <a:endParaRPr lang="en-US" sz="1800" dirty="0"/>
          </a:p>
        </p:txBody>
      </p:sp>
      <p:sp>
        <p:nvSpPr>
          <p:cNvPr id="4" name="Slide Number Placeholder 3">
            <a:extLst>
              <a:ext uri="{FF2B5EF4-FFF2-40B4-BE49-F238E27FC236}">
                <a16:creationId xmlns:a16="http://schemas.microsoft.com/office/drawing/2014/main" id="{24F25CC5-D56E-487F-B701-33E0B3F930CD}"/>
              </a:ext>
            </a:extLst>
          </p:cNvPr>
          <p:cNvSpPr>
            <a:spLocks noGrp="1"/>
          </p:cNvSpPr>
          <p:nvPr>
            <p:ph type="sldNum" sz="quarter" idx="12"/>
          </p:nvPr>
        </p:nvSpPr>
        <p:spPr>
          <a:xfrm>
            <a:off x="11378528" y="6340475"/>
            <a:ext cx="591800" cy="365125"/>
          </a:xfrm>
        </p:spPr>
        <p:txBody>
          <a:bodyPr/>
          <a:lstStyle/>
          <a:p>
            <a:fld id="{48B34844-BF8C-48C5-ADF0-8D663D5097A1}" type="slidenum">
              <a:rPr lang="en-US" altLang="en-US" smtClean="0"/>
              <a:pPr/>
              <a:t>17</a:t>
            </a:fld>
            <a:endParaRPr lang="en-US" altLang="en-US" dirty="0"/>
          </a:p>
        </p:txBody>
      </p:sp>
      <p:pic>
        <p:nvPicPr>
          <p:cNvPr id="5" name="Picture 4">
            <a:extLst>
              <a:ext uri="{FF2B5EF4-FFF2-40B4-BE49-F238E27FC236}">
                <a16:creationId xmlns:a16="http://schemas.microsoft.com/office/drawing/2014/main" id="{611105FB-81B3-4F62-8B0A-E7794747958C}"/>
              </a:ext>
            </a:extLst>
          </p:cNvPr>
          <p:cNvPicPr>
            <a:picLocks noChangeAspect="1"/>
          </p:cNvPicPr>
          <p:nvPr/>
        </p:nvPicPr>
        <p:blipFill>
          <a:blip r:embed="rId3"/>
          <a:stretch>
            <a:fillRect/>
          </a:stretch>
        </p:blipFill>
        <p:spPr>
          <a:xfrm>
            <a:off x="10699749" y="58397"/>
            <a:ext cx="1428035" cy="469803"/>
          </a:xfrm>
          <a:prstGeom prst="rect">
            <a:avLst/>
          </a:prstGeom>
        </p:spPr>
      </p:pic>
    </p:spTree>
    <p:extLst>
      <p:ext uri="{BB962C8B-B14F-4D97-AF65-F5344CB8AC3E}">
        <p14:creationId xmlns:p14="http://schemas.microsoft.com/office/powerpoint/2010/main" val="2394695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05255-4DE2-4FBE-AE18-E0CFA21005C2}"/>
              </a:ext>
            </a:extLst>
          </p:cNvPr>
          <p:cNvSpPr>
            <a:spLocks noGrp="1"/>
          </p:cNvSpPr>
          <p:nvPr>
            <p:ph type="title"/>
          </p:nvPr>
        </p:nvSpPr>
        <p:spPr/>
        <p:txBody>
          <a:bodyPr/>
          <a:lstStyle/>
          <a:p>
            <a:r>
              <a:rPr lang="en-US" dirty="0"/>
              <a:t>References</a:t>
            </a:r>
          </a:p>
        </p:txBody>
      </p:sp>
      <p:sp>
        <p:nvSpPr>
          <p:cNvPr id="5" name="Content Placeholder 4">
            <a:extLst>
              <a:ext uri="{FF2B5EF4-FFF2-40B4-BE49-F238E27FC236}">
                <a16:creationId xmlns:a16="http://schemas.microsoft.com/office/drawing/2014/main" id="{D7F76A4E-48AF-41BA-974F-BD8F00670980}"/>
              </a:ext>
            </a:extLst>
          </p:cNvPr>
          <p:cNvSpPr>
            <a:spLocks noGrp="1"/>
          </p:cNvSpPr>
          <p:nvPr>
            <p:ph idx="1"/>
          </p:nvPr>
        </p:nvSpPr>
        <p:spPr/>
        <p:txBody>
          <a:bodyPr/>
          <a:lstStyle/>
          <a:p>
            <a:pPr marL="0" indent="0">
              <a:spcBef>
                <a:spcPts val="0"/>
              </a:spcBef>
              <a:buNone/>
            </a:pPr>
            <a:r>
              <a:rPr lang="da-DK" sz="2000" b="1" kern="1200" dirty="0">
                <a:latin typeface="+mj-lt"/>
              </a:rPr>
              <a:t>1. </a:t>
            </a:r>
            <a:r>
              <a:rPr lang="da-DK" sz="2000" kern="1200" dirty="0">
                <a:latin typeface="+mj-lt"/>
              </a:rPr>
              <a:t>Bester SM, et al. Science 2020;370:360-4; </a:t>
            </a:r>
            <a:r>
              <a:rPr lang="da-DK" sz="2000" b="1" kern="1200" dirty="0">
                <a:latin typeface="+mj-lt"/>
              </a:rPr>
              <a:t>2. </a:t>
            </a:r>
            <a:r>
              <a:rPr lang="da-DK" sz="2000" kern="1200" dirty="0">
                <a:latin typeface="+mj-lt"/>
              </a:rPr>
              <a:t>Link JO, et al. Nature 2020;584:614-8; </a:t>
            </a:r>
            <a:r>
              <a:rPr lang="en-US" sz="2000" b="1" dirty="0">
                <a:latin typeface="+mj-lt"/>
              </a:rPr>
              <a:t>3</a:t>
            </a:r>
            <a:r>
              <a:rPr lang="en-US" sz="2000" b="1" kern="0" dirty="0"/>
              <a:t>. </a:t>
            </a:r>
            <a:r>
              <a:rPr lang="en-US" sz="2000" kern="0" dirty="0"/>
              <a:t>Margot N, et al. CROI 2020, poster 529; </a:t>
            </a:r>
            <a:r>
              <a:rPr lang="en-US" sz="2000" b="1" dirty="0"/>
              <a:t>4</a:t>
            </a:r>
            <a:r>
              <a:rPr lang="en-US" sz="2000" b="1" kern="0" dirty="0"/>
              <a:t>. </a:t>
            </a:r>
            <a:r>
              <a:rPr lang="en-US" sz="2000" kern="0" dirty="0"/>
              <a:t>VanderVeen L, et al. CROI 2021, oral 01781; </a:t>
            </a:r>
            <a:r>
              <a:rPr lang="en-US" sz="2000" b="1" dirty="0"/>
              <a:t>5</a:t>
            </a:r>
            <a:r>
              <a:rPr lang="en-US" sz="2000" b="1" kern="0" dirty="0"/>
              <a:t>. </a:t>
            </a:r>
            <a:r>
              <a:rPr lang="en-US" sz="2000" kern="0" dirty="0"/>
              <a:t>Yant SR, et al. CROI 2019, poster 480;</a:t>
            </a:r>
            <a:r>
              <a:rPr lang="en-US" sz="2000" b="1" kern="0" dirty="0"/>
              <a:t> 6. </a:t>
            </a:r>
            <a:r>
              <a:rPr lang="en-US" sz="2000" kern="0" dirty="0"/>
              <a:t>VanderVeen L, et al. IDWeek 2021, oral 73; </a:t>
            </a:r>
            <a:r>
              <a:rPr lang="en-US" sz="2000" b="1" kern="0" dirty="0"/>
              <a:t>7. </a:t>
            </a:r>
            <a:r>
              <a:rPr lang="en-US" sz="2000" kern="0" dirty="0"/>
              <a:t>Begley R, et al. AIDS 2020, poster PEB0265; </a:t>
            </a:r>
            <a:r>
              <a:rPr lang="en-US" sz="2000" b="1" kern="0" dirty="0"/>
              <a:t>8. </a:t>
            </a:r>
            <a:r>
              <a:rPr lang="en-US" sz="2000" kern="0" dirty="0"/>
              <a:t>Daar E, et al. CROI 2020, poster 3691; </a:t>
            </a:r>
            <a:r>
              <a:rPr lang="en-US" sz="2000" b="1" kern="0" dirty="0"/>
              <a:t>9</a:t>
            </a:r>
            <a:r>
              <a:rPr lang="en-US" sz="2000" kern="0" dirty="0"/>
              <a:t>. Gupta SK, et al. IAS 2021, oral OALB0302</a:t>
            </a:r>
            <a:r>
              <a:rPr lang="en-US" sz="2000" b="1" kern="0" dirty="0"/>
              <a:t>; 10. </a:t>
            </a:r>
            <a:r>
              <a:rPr lang="en-US" sz="2000" kern="0" dirty="0"/>
              <a:t>Segal-Maurer S, et al. CROI 2021, oral 2228. </a:t>
            </a:r>
            <a:r>
              <a:rPr lang="en-US" sz="2000" b="1" kern="0" dirty="0"/>
              <a:t>11. </a:t>
            </a:r>
            <a:r>
              <a:rPr lang="en-US" sz="2000" kern="0" dirty="0"/>
              <a:t>Molina JM, et al. IAS 2021, oral OALX01LB02.</a:t>
            </a:r>
          </a:p>
        </p:txBody>
      </p:sp>
      <p:sp>
        <p:nvSpPr>
          <p:cNvPr id="6" name="Text Placeholder 5">
            <a:extLst>
              <a:ext uri="{FF2B5EF4-FFF2-40B4-BE49-F238E27FC236}">
                <a16:creationId xmlns:a16="http://schemas.microsoft.com/office/drawing/2014/main" id="{5D988512-76BF-4F58-A949-75E9AD077805}"/>
              </a:ext>
            </a:extLst>
          </p:cNvPr>
          <p:cNvSpPr>
            <a:spLocks noGrp="1"/>
          </p:cNvSpPr>
          <p:nvPr>
            <p:ph type="body" sz="quarter" idx="11"/>
          </p:nvPr>
        </p:nvSpPr>
        <p:spPr/>
        <p:txBody>
          <a:bodyPr/>
          <a:lstStyle/>
          <a:p>
            <a:endParaRPr lang="en-US" dirty="0"/>
          </a:p>
        </p:txBody>
      </p:sp>
      <p:sp>
        <p:nvSpPr>
          <p:cNvPr id="7" name="Slide Number Placeholder 2">
            <a:extLst>
              <a:ext uri="{FF2B5EF4-FFF2-40B4-BE49-F238E27FC236}">
                <a16:creationId xmlns:a16="http://schemas.microsoft.com/office/drawing/2014/main" id="{91A0F3F0-B23D-4513-8758-269B7BA8D650}"/>
              </a:ext>
            </a:extLst>
          </p:cNvPr>
          <p:cNvSpPr>
            <a:spLocks noGrp="1"/>
          </p:cNvSpPr>
          <p:nvPr>
            <p:ph type="sldNum" sz="quarter" idx="12"/>
          </p:nvPr>
        </p:nvSpPr>
        <p:spPr>
          <a:xfrm>
            <a:off x="11378529" y="6340478"/>
            <a:ext cx="591800" cy="365125"/>
          </a:xfrm>
        </p:spPr>
        <p:txBody>
          <a:bodyPr/>
          <a:lstStyle/>
          <a:p>
            <a:fld id="{2BE16F37-D63B-443C-96C0-C234F1098F79}" type="slidenum">
              <a:rPr lang="en-US" smtClean="0"/>
              <a:pPr/>
              <a:t>18</a:t>
            </a:fld>
            <a:endParaRPr lang="en-US" dirty="0"/>
          </a:p>
        </p:txBody>
      </p:sp>
    </p:spTree>
    <p:extLst>
      <p:ext uri="{BB962C8B-B14F-4D97-AF65-F5344CB8AC3E}">
        <p14:creationId xmlns:p14="http://schemas.microsoft.com/office/powerpoint/2010/main" val="704733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Acknowledgments</a:t>
            </a:r>
          </a:p>
        </p:txBody>
      </p:sp>
      <p:sp>
        <p:nvSpPr>
          <p:cNvPr id="3" name="Content Placeholder 2"/>
          <p:cNvSpPr>
            <a:spLocks noGrp="1"/>
          </p:cNvSpPr>
          <p:nvPr>
            <p:ph idx="1"/>
          </p:nvPr>
        </p:nvSpPr>
        <p:spPr>
          <a:xfrm>
            <a:off x="812800" y="1391920"/>
            <a:ext cx="10565728" cy="4138930"/>
          </a:xfrm>
        </p:spPr>
        <p:txBody>
          <a:bodyPr/>
          <a:lstStyle/>
          <a:p>
            <a:pPr marL="0" lvl="0" indent="0">
              <a:spcBef>
                <a:spcPts val="600"/>
              </a:spcBef>
              <a:spcAft>
                <a:spcPts val="300"/>
              </a:spcAft>
              <a:buClr>
                <a:srgbClr val="E2E2E2">
                  <a:lumMod val="75000"/>
                </a:srgbClr>
              </a:buClr>
              <a:buNone/>
            </a:pPr>
            <a:r>
              <a:rPr lang="en-US" altLang="en-US" sz="2200" b="1" dirty="0">
                <a:solidFill>
                  <a:srgbClr val="0070C0"/>
                </a:solidFill>
              </a:rPr>
              <a:t>We extend our thanks to:</a:t>
            </a:r>
          </a:p>
          <a:p>
            <a:pPr marL="0" lvl="0" indent="0">
              <a:spcBef>
                <a:spcPts val="600"/>
              </a:spcBef>
              <a:spcAft>
                <a:spcPts val="300"/>
              </a:spcAft>
              <a:buClr>
                <a:srgbClr val="E2E2E2">
                  <a:lumMod val="75000"/>
                </a:srgbClr>
              </a:buClr>
              <a:buNone/>
            </a:pPr>
            <a:r>
              <a:rPr lang="en-US" altLang="en-US" sz="2200" dirty="0"/>
              <a:t>The study participants and their families</a:t>
            </a:r>
          </a:p>
          <a:p>
            <a:pPr marL="0" lvl="0" indent="0">
              <a:spcBef>
                <a:spcPts val="600"/>
              </a:spcBef>
              <a:spcAft>
                <a:spcPts val="300"/>
              </a:spcAft>
              <a:buClr>
                <a:srgbClr val="E2E2E2">
                  <a:lumMod val="75000"/>
                </a:srgbClr>
              </a:buClr>
              <a:buNone/>
            </a:pPr>
            <a:r>
              <a:rPr lang="en-US" altLang="en-US" sz="2200" b="1" dirty="0">
                <a:solidFill>
                  <a:srgbClr val="0070C0"/>
                </a:solidFill>
              </a:rPr>
              <a:t>Participating study investigators and staff: </a:t>
            </a:r>
            <a:endParaRPr lang="en-US" altLang="en-US" sz="2200" b="1" dirty="0">
              <a:solidFill>
                <a:srgbClr val="0070C0"/>
              </a:solidFill>
              <a:highlight>
                <a:srgbClr val="FFFF00"/>
              </a:highlight>
            </a:endParaRPr>
          </a:p>
          <a:p>
            <a:pPr marL="0" indent="0">
              <a:spcBef>
                <a:spcPts val="600"/>
              </a:spcBef>
              <a:spcAft>
                <a:spcPts val="0"/>
              </a:spcAft>
              <a:buNone/>
            </a:pPr>
            <a:r>
              <a:rPr lang="fi-FI" sz="2000" b="1" dirty="0">
                <a:ea typeface="Calibri" panose="020F0502020204030204" pitchFamily="34" charset="0"/>
                <a:cs typeface="Times New Roman" panose="02020603050405020304" pitchFamily="18" charset="0"/>
              </a:rPr>
              <a:t>Canada: </a:t>
            </a:r>
            <a:r>
              <a:rPr lang="fi-FI" sz="2000" dirty="0">
                <a:ea typeface="Calibri" panose="020F0502020204030204" pitchFamily="34" charset="0"/>
                <a:cs typeface="Times New Roman" panose="02020603050405020304" pitchFamily="18" charset="0"/>
              </a:rPr>
              <a:t>J Brunetta, B Trottier</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b="1" dirty="0">
                <a:ea typeface="Calibri" panose="020F0502020204030204" pitchFamily="34" charset="0"/>
                <a:cs typeface="Times New Roman" panose="02020603050405020304" pitchFamily="18" charset="0"/>
              </a:rPr>
              <a:t>Dominican Republic: </a:t>
            </a:r>
            <a:r>
              <a:rPr lang="en-US" sz="2000" dirty="0">
                <a:ea typeface="Calibri" panose="020F0502020204030204" pitchFamily="34" charset="0"/>
                <a:cs typeface="Times New Roman" panose="02020603050405020304" pitchFamily="18" charset="0"/>
              </a:rPr>
              <a:t>E Koenig; </a:t>
            </a:r>
            <a:r>
              <a:rPr lang="en-US" sz="2000" b="1" dirty="0">
                <a:ea typeface="Calibri" panose="020F0502020204030204" pitchFamily="34" charset="0"/>
                <a:cs typeface="Times New Roman" panose="02020603050405020304" pitchFamily="18" charset="0"/>
              </a:rPr>
              <a:t>France:</a:t>
            </a:r>
            <a:r>
              <a:rPr lang="en-US" sz="2000" dirty="0">
                <a:ea typeface="Calibri" panose="020F0502020204030204" pitchFamily="34" charset="0"/>
                <a:cs typeface="Times New Roman" panose="02020603050405020304" pitchFamily="18" charset="0"/>
              </a:rPr>
              <a:t> J-M Molina, S </a:t>
            </a:r>
            <a:r>
              <a:rPr lang="en-US" sz="2000" dirty="0" err="1">
                <a:ea typeface="Calibri" panose="020F0502020204030204" pitchFamily="34" charset="0"/>
                <a:cs typeface="Times New Roman" panose="02020603050405020304" pitchFamily="18" charset="0"/>
              </a:rPr>
              <a:t>Ronot-Bregigeon</a:t>
            </a:r>
            <a:r>
              <a:rPr lang="en-US" sz="2000" dirty="0">
                <a:ea typeface="Calibri" panose="020F0502020204030204" pitchFamily="34" charset="0"/>
                <a:cs typeface="Times New Roman" panose="02020603050405020304" pitchFamily="18" charset="0"/>
              </a:rPr>
              <a:t>, Y </a:t>
            </a:r>
            <a:r>
              <a:rPr lang="en-US" sz="2000" dirty="0" err="1">
                <a:ea typeface="Calibri" panose="020F0502020204030204" pitchFamily="34" charset="0"/>
                <a:cs typeface="Times New Roman" panose="02020603050405020304" pitchFamily="18" charset="0"/>
              </a:rPr>
              <a:t>Yazdanpanah</a:t>
            </a:r>
            <a:r>
              <a:rPr lang="en-US" sz="2000" dirty="0">
                <a:ea typeface="Calibri" panose="020F0502020204030204" pitchFamily="34" charset="0"/>
                <a:cs typeface="Times New Roman" panose="02020603050405020304" pitchFamily="18" charset="0"/>
              </a:rPr>
              <a:t>; </a:t>
            </a:r>
            <a:r>
              <a:rPr lang="en-US" sz="2000" b="1" dirty="0">
                <a:ea typeface="Calibri" panose="020F0502020204030204" pitchFamily="34" charset="0"/>
                <a:cs typeface="Times New Roman" panose="02020603050405020304" pitchFamily="18" charset="0"/>
              </a:rPr>
              <a:t>Germany:</a:t>
            </a:r>
            <a:r>
              <a:rPr lang="en-US" sz="2000" dirty="0">
                <a:ea typeface="Calibri" panose="020F0502020204030204" pitchFamily="34" charset="0"/>
                <a:cs typeface="Times New Roman" panose="02020603050405020304" pitchFamily="18" charset="0"/>
              </a:rPr>
              <a:t> H-J </a:t>
            </a:r>
            <a:r>
              <a:rPr lang="en-US" sz="2000" dirty="0" err="1">
                <a:ea typeface="Calibri" panose="020F0502020204030204" pitchFamily="34" charset="0"/>
                <a:cs typeface="Times New Roman" panose="02020603050405020304" pitchFamily="18" charset="0"/>
              </a:rPr>
              <a:t>Stellbrink</a:t>
            </a:r>
            <a:r>
              <a:rPr lang="en-US" sz="2000" dirty="0">
                <a:ea typeface="Calibri" panose="020F0502020204030204" pitchFamily="34" charset="0"/>
                <a:cs typeface="Times New Roman" panose="02020603050405020304" pitchFamily="18" charset="0"/>
              </a:rPr>
              <a:t>; </a:t>
            </a:r>
            <a:r>
              <a:rPr lang="it-IT" sz="2000" b="1" dirty="0">
                <a:effectLst/>
                <a:latin typeface="Arial" panose="020B0604020202020204" pitchFamily="34" charset="0"/>
                <a:ea typeface="Calibri" panose="020F0502020204030204" pitchFamily="34" charset="0"/>
                <a:cs typeface="Times New Roman" panose="02020603050405020304" pitchFamily="18" charset="0"/>
              </a:rPr>
              <a:t>Italy:</a:t>
            </a:r>
            <a:r>
              <a:rPr lang="it-IT" sz="2000" dirty="0">
                <a:effectLst/>
                <a:latin typeface="Arial" panose="020B0604020202020204" pitchFamily="34" charset="0"/>
                <a:ea typeface="Calibri" panose="020F0502020204030204" pitchFamily="34" charset="0"/>
                <a:cs typeface="Times New Roman" panose="02020603050405020304" pitchFamily="18" charset="0"/>
              </a:rPr>
              <a:t> A Antinori, A Castagna, F Castelli;</a:t>
            </a:r>
            <a:r>
              <a:rPr lang="fi-FI" sz="2000" dirty="0">
                <a:effectLst/>
                <a:ea typeface="Calibri" panose="020F0502020204030204" pitchFamily="34" charset="0"/>
                <a:cs typeface="Times New Roman" panose="02020603050405020304" pitchFamily="18" charset="0"/>
              </a:rPr>
              <a:t> </a:t>
            </a:r>
            <a:r>
              <a:rPr lang="en-US" sz="2000" b="1" dirty="0">
                <a:effectLst/>
                <a:ea typeface="Calibri" panose="020F0502020204030204" pitchFamily="34" charset="0"/>
                <a:cs typeface="Times New Roman" panose="02020603050405020304" pitchFamily="18" charset="0"/>
              </a:rPr>
              <a:t>Japan: </a:t>
            </a:r>
            <a:r>
              <a:rPr lang="en-US" sz="2000" dirty="0">
                <a:effectLst/>
                <a:ea typeface="Calibri" panose="020F0502020204030204" pitchFamily="34" charset="0"/>
                <a:cs typeface="Times New Roman" panose="02020603050405020304" pitchFamily="18" charset="0"/>
              </a:rPr>
              <a:t>T </a:t>
            </a:r>
            <a:r>
              <a:rPr lang="en-US" sz="2000" dirty="0" err="1">
                <a:effectLst/>
                <a:ea typeface="Calibri" panose="020F0502020204030204" pitchFamily="34" charset="0"/>
                <a:cs typeface="Times New Roman" panose="02020603050405020304" pitchFamily="18" charset="0"/>
              </a:rPr>
              <a:t>Shirasaka</a:t>
            </a:r>
            <a:r>
              <a:rPr lang="en-US" sz="2000" dirty="0">
                <a:effectLst/>
                <a:ea typeface="Calibri" panose="020F0502020204030204" pitchFamily="34" charset="0"/>
                <a:cs typeface="Times New Roman" panose="02020603050405020304" pitchFamily="18" charset="0"/>
              </a:rPr>
              <a:t>, Y </a:t>
            </a:r>
            <a:r>
              <a:rPr lang="en-US" sz="2000" dirty="0" err="1">
                <a:effectLst/>
                <a:ea typeface="Calibri" panose="020F0502020204030204" pitchFamily="34" charset="0"/>
                <a:cs typeface="Times New Roman" panose="02020603050405020304" pitchFamily="18" charset="0"/>
              </a:rPr>
              <a:t>Yokomaku</a:t>
            </a:r>
            <a:r>
              <a:rPr lang="en-US" sz="2000" dirty="0">
                <a:effectLst/>
                <a:ea typeface="Calibri" panose="020F0502020204030204" pitchFamily="34" charset="0"/>
                <a:cs typeface="Times New Roman" panose="02020603050405020304" pitchFamily="18" charset="0"/>
              </a:rPr>
              <a:t>; </a:t>
            </a:r>
            <a:r>
              <a:rPr lang="en-US" sz="2000" b="1" dirty="0">
                <a:effectLst/>
                <a:ea typeface="Calibri" panose="020F0502020204030204" pitchFamily="34" charset="0"/>
                <a:cs typeface="Times New Roman" panose="02020603050405020304" pitchFamily="18" charset="0"/>
              </a:rPr>
              <a:t>South Africa: </a:t>
            </a:r>
            <a:r>
              <a:rPr lang="en-US" sz="2000" dirty="0">
                <a:effectLst/>
                <a:ea typeface="Calibri" panose="020F0502020204030204" pitchFamily="34" charset="0"/>
                <a:cs typeface="Times New Roman" panose="02020603050405020304" pitchFamily="18" charset="0"/>
              </a:rPr>
              <a:t>M </a:t>
            </a:r>
            <a:r>
              <a:rPr lang="en-US" sz="2000" dirty="0" err="1">
                <a:effectLst/>
                <a:ea typeface="Calibri" panose="020F0502020204030204" pitchFamily="34" charset="0"/>
                <a:cs typeface="Times New Roman" panose="02020603050405020304" pitchFamily="18" charset="0"/>
              </a:rPr>
              <a:t>Rassool</a:t>
            </a:r>
            <a:r>
              <a:rPr lang="en-US" sz="2000" dirty="0">
                <a:effectLst/>
                <a:ea typeface="Calibri" panose="020F0502020204030204" pitchFamily="34" charset="0"/>
                <a:cs typeface="Times New Roman" panose="02020603050405020304" pitchFamily="18" charset="0"/>
              </a:rPr>
              <a:t>; </a:t>
            </a:r>
            <a:r>
              <a:rPr lang="fi-FI" sz="2000" b="1" dirty="0">
                <a:effectLst/>
                <a:ea typeface="Calibri" panose="020F0502020204030204" pitchFamily="34" charset="0"/>
                <a:cs typeface="Times New Roman" panose="02020603050405020304" pitchFamily="18" charset="0"/>
              </a:rPr>
              <a:t>Spain:</a:t>
            </a:r>
            <a:r>
              <a:rPr lang="fi-FI" sz="2000" dirty="0">
                <a:effectLst/>
                <a:ea typeface="Calibri" panose="020F0502020204030204" pitchFamily="34" charset="0"/>
                <a:cs typeface="Times New Roman" panose="02020603050405020304" pitchFamily="18" charset="0"/>
              </a:rPr>
              <a:t> J Mallolas; </a:t>
            </a:r>
            <a:r>
              <a:rPr lang="fi-FI" sz="2000" b="1" dirty="0">
                <a:effectLst/>
                <a:ea typeface="Calibri" panose="020F0502020204030204" pitchFamily="34" charset="0"/>
                <a:cs typeface="Times New Roman" panose="02020603050405020304" pitchFamily="18" charset="0"/>
              </a:rPr>
              <a:t>Taiwan:</a:t>
            </a:r>
            <a:r>
              <a:rPr lang="fi-FI" sz="2000" dirty="0">
                <a:effectLst/>
                <a:ea typeface="Calibri" panose="020F0502020204030204" pitchFamily="34" charset="0"/>
                <a:cs typeface="Times New Roman" panose="02020603050405020304" pitchFamily="18" charset="0"/>
              </a:rPr>
              <a:t> C-C Hung</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sz="2000" b="1" dirty="0">
                <a:latin typeface="Arial" panose="020B0604020202020204" pitchFamily="34" charset="0"/>
                <a:ea typeface="Calibri" panose="020F0502020204030204" pitchFamily="34" charset="0"/>
                <a:cs typeface="Times New Roman" panose="02020603050405020304" pitchFamily="18" charset="0"/>
              </a:rPr>
              <a:t>Thailand: </a:t>
            </a:r>
            <a:r>
              <a:rPr lang="en-US" sz="2000" dirty="0">
                <a:latin typeface="Arial" panose="020B0604020202020204" pitchFamily="34" charset="0"/>
                <a:ea typeface="Calibri" panose="020F0502020204030204" pitchFamily="34" charset="0"/>
                <a:cs typeface="Times New Roman" panose="02020603050405020304" pitchFamily="18" charset="0"/>
              </a:rPr>
              <a:t>A </a:t>
            </a:r>
            <a:r>
              <a:rPr lang="en-US" sz="2000" dirty="0" err="1">
                <a:latin typeface="Arial" panose="020B0604020202020204" pitchFamily="34" charset="0"/>
                <a:ea typeface="Calibri" panose="020F0502020204030204" pitchFamily="34" charset="0"/>
                <a:cs typeface="Times New Roman" panose="02020603050405020304" pitchFamily="18" charset="0"/>
              </a:rPr>
              <a:t>Avihingsanon</a:t>
            </a:r>
            <a:r>
              <a:rPr lang="en-US" sz="2000" dirty="0">
                <a:latin typeface="Arial" panose="020B0604020202020204" pitchFamily="34" charset="0"/>
                <a:ea typeface="Calibri" panose="020F0502020204030204" pitchFamily="34" charset="0"/>
                <a:cs typeface="Times New Roman" panose="02020603050405020304" pitchFamily="18" charset="0"/>
              </a:rPr>
              <a:t>, P </a:t>
            </a:r>
            <a:r>
              <a:rPr lang="en-US" sz="2000" dirty="0" err="1">
                <a:latin typeface="Arial" panose="020B0604020202020204" pitchFamily="34" charset="0"/>
                <a:ea typeface="Calibri" panose="020F0502020204030204" pitchFamily="34" charset="0"/>
                <a:cs typeface="Times New Roman" panose="02020603050405020304" pitchFamily="18" charset="0"/>
              </a:rPr>
              <a:t>Chetchotisakd</a:t>
            </a:r>
            <a:r>
              <a:rPr lang="en-US" sz="2000" dirty="0">
                <a:latin typeface="Arial" panose="020B0604020202020204" pitchFamily="34" charset="0"/>
                <a:ea typeface="Calibri" panose="020F0502020204030204" pitchFamily="34" charset="0"/>
                <a:cs typeface="Times New Roman" panose="02020603050405020304" pitchFamily="18" charset="0"/>
              </a:rPr>
              <a:t>, W </a:t>
            </a:r>
            <a:r>
              <a:rPr lang="en-US" sz="2000" dirty="0" err="1">
                <a:latin typeface="Arial" panose="020B0604020202020204" pitchFamily="34" charset="0"/>
                <a:ea typeface="Calibri" panose="020F0502020204030204" pitchFamily="34" charset="0"/>
                <a:cs typeface="Times New Roman" panose="02020603050405020304" pitchFamily="18" charset="0"/>
              </a:rPr>
              <a:t>Ratanasuwan</a:t>
            </a:r>
            <a:r>
              <a:rPr lang="en-US" sz="2000" dirty="0">
                <a:latin typeface="Arial" panose="020B0604020202020204" pitchFamily="34" charset="0"/>
                <a:ea typeface="Calibri" panose="020F0502020204030204" pitchFamily="34" charset="0"/>
                <a:cs typeface="Times New Roman" panose="02020603050405020304" pitchFamily="18" charset="0"/>
              </a:rPr>
              <a:t>, K </a:t>
            </a:r>
            <a:r>
              <a:rPr lang="en-US" sz="2000" dirty="0" err="1">
                <a:latin typeface="Arial" panose="020B0604020202020204" pitchFamily="34" charset="0"/>
                <a:ea typeface="Calibri" panose="020F0502020204030204" pitchFamily="34" charset="0"/>
                <a:cs typeface="Times New Roman" panose="02020603050405020304" pitchFamily="18" charset="0"/>
              </a:rPr>
              <a:t>Siripassorn</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b="1" dirty="0">
                <a:latin typeface="Arial" panose="020B0604020202020204" pitchFamily="34" charset="0"/>
                <a:ea typeface="Calibri" panose="020F0502020204030204" pitchFamily="34" charset="0"/>
                <a:cs typeface="Times New Roman" panose="02020603050405020304" pitchFamily="18" charset="0"/>
              </a:rPr>
              <a:t>United States:</a:t>
            </a:r>
            <a:r>
              <a:rPr lang="en-US" sz="2000" dirty="0">
                <a:latin typeface="Arial" panose="020B0604020202020204" pitchFamily="34" charset="0"/>
                <a:ea typeface="Calibri" panose="020F0502020204030204" pitchFamily="34" charset="0"/>
                <a:cs typeface="Times New Roman" panose="02020603050405020304" pitchFamily="18" charset="0"/>
              </a:rPr>
              <a:t> DS Berger, M </a:t>
            </a:r>
            <a:r>
              <a:rPr lang="en-US" sz="2000" dirty="0" err="1">
                <a:latin typeface="Arial" panose="020B0604020202020204" pitchFamily="34" charset="0"/>
                <a:ea typeface="Calibri" panose="020F0502020204030204" pitchFamily="34" charset="0"/>
                <a:cs typeface="Times New Roman" panose="02020603050405020304" pitchFamily="18" charset="0"/>
              </a:rPr>
              <a:t>Berhe</a:t>
            </a:r>
            <a:r>
              <a:rPr lang="en-US" sz="2000" dirty="0">
                <a:latin typeface="Arial" panose="020B0604020202020204" pitchFamily="34" charset="0"/>
                <a:ea typeface="Calibri" panose="020F0502020204030204" pitchFamily="34" charset="0"/>
                <a:cs typeface="Times New Roman" panose="02020603050405020304" pitchFamily="18" charset="0"/>
              </a:rPr>
              <a:t>, C Brinson, CM </a:t>
            </a:r>
            <a:r>
              <a:rPr lang="en-US" sz="2000" dirty="0" err="1">
                <a:latin typeface="Arial" panose="020B0604020202020204" pitchFamily="34" charset="0"/>
                <a:ea typeface="Calibri" panose="020F0502020204030204" pitchFamily="34" charset="0"/>
                <a:cs typeface="Times New Roman" panose="02020603050405020304" pitchFamily="18" charset="0"/>
              </a:rPr>
              <a:t>Creticos</a:t>
            </a:r>
            <a:r>
              <a:rPr lang="en-US" sz="2000" dirty="0">
                <a:latin typeface="Arial" panose="020B0604020202020204" pitchFamily="34" charset="0"/>
                <a:ea typeface="Calibri" panose="020F0502020204030204" pitchFamily="34" charset="0"/>
                <a:cs typeface="Times New Roman" panose="02020603050405020304" pitchFamily="18" charset="0"/>
              </a:rPr>
              <a:t>, GE </a:t>
            </a:r>
            <a:r>
              <a:rPr lang="en-US" sz="2000" dirty="0" err="1">
                <a:latin typeface="Arial" panose="020B0604020202020204" pitchFamily="34" charset="0"/>
                <a:ea typeface="Calibri" panose="020F0502020204030204" pitchFamily="34" charset="0"/>
                <a:cs typeface="Times New Roman" panose="02020603050405020304" pitchFamily="18" charset="0"/>
              </a:rPr>
              <a:t>Crofoot</a:t>
            </a:r>
            <a:r>
              <a:rPr lang="en-US" sz="2000" dirty="0">
                <a:latin typeface="Arial" panose="020B0604020202020204" pitchFamily="34" charset="0"/>
                <a:ea typeface="Calibri" panose="020F0502020204030204" pitchFamily="34" charset="0"/>
                <a:cs typeface="Times New Roman" panose="02020603050405020304" pitchFamily="18" charset="0"/>
              </a:rPr>
              <a:t>, E DeJesus, D </a:t>
            </a:r>
            <a:r>
              <a:rPr lang="en-US" sz="2000" dirty="0" err="1">
                <a:latin typeface="Arial" panose="020B0604020202020204" pitchFamily="34" charset="0"/>
                <a:ea typeface="Calibri" panose="020F0502020204030204" pitchFamily="34" charset="0"/>
                <a:cs typeface="Times New Roman" panose="02020603050405020304" pitchFamily="18" charset="0"/>
              </a:rPr>
              <a:t>Hagins</a:t>
            </a:r>
            <a:r>
              <a:rPr lang="en-US" sz="2000" dirty="0">
                <a:latin typeface="Arial" panose="020B0604020202020204" pitchFamily="34" charset="0"/>
                <a:ea typeface="Calibri" panose="020F0502020204030204" pitchFamily="34" charset="0"/>
                <a:cs typeface="Times New Roman" panose="02020603050405020304" pitchFamily="18" charset="0"/>
              </a:rPr>
              <a:t>, T Hodge, K Lichtenstein, JP McGowan, O Ogbuagu, O </a:t>
            </a:r>
            <a:r>
              <a:rPr lang="en-US" sz="2000" dirty="0" err="1">
                <a:latin typeface="Arial" panose="020B0604020202020204" pitchFamily="34" charset="0"/>
                <a:ea typeface="Calibri" panose="020F0502020204030204" pitchFamily="34" charset="0"/>
                <a:cs typeface="Times New Roman" panose="02020603050405020304" pitchFamily="18" charset="0"/>
              </a:rPr>
              <a:t>Osiyemi</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GJ</a:t>
            </a:r>
            <a:r>
              <a:rPr lang="en-US" sz="2000" dirty="0">
                <a:latin typeface="Arial" panose="020B0604020202020204" pitchFamily="34" charset="0"/>
                <a:ea typeface="Calibri" panose="020F0502020204030204" pitchFamily="34" charset="0"/>
                <a:cs typeface="Times New Roman" panose="02020603050405020304" pitchFamily="18" charset="0"/>
              </a:rPr>
              <a:t> Richmond, MN </a:t>
            </a:r>
            <a:r>
              <a:rPr lang="en-US" sz="2000" dirty="0" err="1">
                <a:latin typeface="Arial" panose="020B0604020202020204" pitchFamily="34" charset="0"/>
                <a:ea typeface="Calibri" panose="020F0502020204030204" pitchFamily="34" charset="0"/>
                <a:cs typeface="Times New Roman" panose="02020603050405020304" pitchFamily="18" charset="0"/>
              </a:rPr>
              <a:t>Ramgopal</a:t>
            </a:r>
            <a:r>
              <a:rPr lang="en-US" sz="2000" dirty="0">
                <a:latin typeface="Arial" panose="020B0604020202020204" pitchFamily="34" charset="0"/>
                <a:ea typeface="Calibri" panose="020F0502020204030204" pitchFamily="34" charset="0"/>
                <a:cs typeface="Times New Roman" panose="02020603050405020304" pitchFamily="18" charset="0"/>
              </a:rPr>
              <a:t>, PJ Ruane, W Sanchez, S Segal-Maurer, J Sims, GI Sinclair, DA Wheeler, A </a:t>
            </a:r>
            <a:r>
              <a:rPr lang="en-US" sz="2000" dirty="0" err="1">
                <a:latin typeface="Arial" panose="020B0604020202020204" pitchFamily="34" charset="0"/>
                <a:ea typeface="Calibri" panose="020F0502020204030204" pitchFamily="34" charset="0"/>
                <a:cs typeface="Times New Roman" panose="02020603050405020304" pitchFamily="18" charset="0"/>
              </a:rPr>
              <a:t>Wiznia</a:t>
            </a:r>
            <a:r>
              <a:rPr lang="en-US" sz="2000" dirty="0">
                <a:latin typeface="Arial" panose="020B0604020202020204" pitchFamily="34" charset="0"/>
                <a:ea typeface="Calibri" panose="020F0502020204030204" pitchFamily="34" charset="0"/>
                <a:cs typeface="Times New Roman" panose="02020603050405020304" pitchFamily="18" charset="0"/>
              </a:rPr>
              <a:t>, K </a:t>
            </a:r>
            <a:r>
              <a:rPr lang="en-US" sz="2000" dirty="0" err="1">
                <a:latin typeface="Arial" panose="020B0604020202020204" pitchFamily="34" charset="0"/>
                <a:ea typeface="Calibri" panose="020F0502020204030204" pitchFamily="34" charset="0"/>
                <a:cs typeface="Times New Roman" panose="02020603050405020304" pitchFamily="18" charset="0"/>
              </a:rPr>
              <a:t>Workowski</a:t>
            </a:r>
            <a:r>
              <a:rPr lang="en-US" sz="2000" dirty="0">
                <a:latin typeface="Arial" panose="020B0604020202020204" pitchFamily="34" charset="0"/>
                <a:ea typeface="Calibri" panose="020F0502020204030204" pitchFamily="34" charset="0"/>
                <a:cs typeface="Times New Roman" panose="02020603050405020304" pitchFamily="18" charset="0"/>
              </a:rPr>
              <a:t>, C </a:t>
            </a:r>
            <a:r>
              <a:rPr lang="en-US" sz="2000" dirty="0" err="1">
                <a:latin typeface="Arial" panose="020B0604020202020204" pitchFamily="34" charset="0"/>
                <a:ea typeface="Calibri" panose="020F0502020204030204" pitchFamily="34" charset="0"/>
                <a:cs typeface="Times New Roman" panose="02020603050405020304" pitchFamily="18" charset="0"/>
              </a:rPr>
              <a:t>Zurawski</a:t>
            </a:r>
            <a:endParaRPr lang="en-US" altLang="en-US" sz="2200" b="1" dirty="0">
              <a:solidFill>
                <a:srgbClr val="0070C0"/>
              </a:solidFill>
            </a:endParaRPr>
          </a:p>
          <a:p>
            <a:pPr marL="0" lvl="0" indent="0">
              <a:spcBef>
                <a:spcPts val="600"/>
              </a:spcBef>
              <a:spcAft>
                <a:spcPts val="300"/>
              </a:spcAft>
              <a:buClr>
                <a:srgbClr val="E2E2E2">
                  <a:lumMod val="75000"/>
                </a:srgbClr>
              </a:buClr>
              <a:buNone/>
            </a:pPr>
            <a:endParaRPr lang="en-US" altLang="en-US" sz="2200" b="1" dirty="0">
              <a:solidFill>
                <a:srgbClr val="0070C0"/>
              </a:solidFill>
            </a:endParaRPr>
          </a:p>
          <a:p>
            <a:pPr marL="0" lvl="0" indent="0">
              <a:spcBef>
                <a:spcPct val="20000"/>
              </a:spcBef>
              <a:buClr>
                <a:srgbClr val="E2E2E2">
                  <a:lumMod val="75000"/>
                </a:srgbClr>
              </a:buClr>
              <a:buNone/>
            </a:pPr>
            <a:r>
              <a:rPr lang="en-US" altLang="en-US" sz="2200" b="1" dirty="0">
                <a:solidFill>
                  <a:srgbClr val="0070C0"/>
                </a:solidFill>
              </a:rPr>
              <a:t>This study was funded by Gilead Sciences, Inc.</a:t>
            </a:r>
          </a:p>
        </p:txBody>
      </p:sp>
      <p:sp>
        <p:nvSpPr>
          <p:cNvPr id="5" name="Slide Number Placeholder 4"/>
          <p:cNvSpPr>
            <a:spLocks noGrp="1"/>
          </p:cNvSpPr>
          <p:nvPr>
            <p:ph type="sldNum" sz="quarter" idx="12"/>
          </p:nvPr>
        </p:nvSpPr>
        <p:spPr/>
        <p:txBody>
          <a:bodyPr/>
          <a:lstStyle/>
          <a:p>
            <a:pPr>
              <a:defRPr/>
            </a:pPr>
            <a:fld id="{24E6218D-DB39-4F53-83D9-14AAB45F114B}" type="slidenum">
              <a:rPr lang="en-US" smtClean="0"/>
              <a:pPr>
                <a:defRPr/>
              </a:pPr>
              <a:t>19</a:t>
            </a:fld>
            <a:endParaRPr lang="en-US"/>
          </a:p>
        </p:txBody>
      </p:sp>
      <p:pic>
        <p:nvPicPr>
          <p:cNvPr id="6" name="Picture 5">
            <a:extLst>
              <a:ext uri="{FF2B5EF4-FFF2-40B4-BE49-F238E27FC236}">
                <a16:creationId xmlns:a16="http://schemas.microsoft.com/office/drawing/2014/main" id="{C562CAAC-38ED-4734-B94A-BD366AEF0EE7}"/>
              </a:ext>
            </a:extLst>
          </p:cNvPr>
          <p:cNvPicPr>
            <a:picLocks noChangeAspect="1"/>
          </p:cNvPicPr>
          <p:nvPr/>
        </p:nvPicPr>
        <p:blipFill>
          <a:blip r:embed="rId3"/>
          <a:stretch>
            <a:fillRect/>
          </a:stretch>
        </p:blipFill>
        <p:spPr>
          <a:xfrm>
            <a:off x="8136802" y="5466080"/>
            <a:ext cx="1880700" cy="618723"/>
          </a:xfrm>
          <a:prstGeom prst="rect">
            <a:avLst/>
          </a:prstGeom>
        </p:spPr>
      </p:pic>
    </p:spTree>
    <p:extLst>
      <p:ext uri="{BB962C8B-B14F-4D97-AF65-F5344CB8AC3E}">
        <p14:creationId xmlns:p14="http://schemas.microsoft.com/office/powerpoint/2010/main" val="3902379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EE910-DF05-45EA-B2D2-2A9AFDDF4075}"/>
              </a:ext>
            </a:extLst>
          </p:cNvPr>
          <p:cNvSpPr>
            <a:spLocks noGrp="1"/>
          </p:cNvSpPr>
          <p:nvPr>
            <p:ph type="title"/>
          </p:nvPr>
        </p:nvSpPr>
        <p:spPr/>
        <p:txBody>
          <a:bodyPr/>
          <a:lstStyle/>
          <a:p>
            <a:r>
              <a:rPr lang="en-US" altLang="en-US" dirty="0"/>
              <a:t>Introduction: </a:t>
            </a:r>
            <a:r>
              <a:rPr lang="en-US" dirty="0" err="1"/>
              <a:t>Lenacapavir</a:t>
            </a:r>
            <a:r>
              <a:rPr lang="en-US" dirty="0"/>
              <a:t> (LEN, GS-6207) Targets Multiple Stages of HIV Replication Cycle</a:t>
            </a:r>
            <a:r>
              <a:rPr lang="en-US" baseline="30000" dirty="0"/>
              <a:t>1,2</a:t>
            </a:r>
            <a:endParaRPr lang="en-US" dirty="0"/>
          </a:p>
        </p:txBody>
      </p:sp>
      <p:sp>
        <p:nvSpPr>
          <p:cNvPr id="5" name="Text Placeholder 4">
            <a:extLst>
              <a:ext uri="{FF2B5EF4-FFF2-40B4-BE49-F238E27FC236}">
                <a16:creationId xmlns:a16="http://schemas.microsoft.com/office/drawing/2014/main" id="{8272A727-E36C-437F-A9B5-A63F1264E67A}"/>
              </a:ext>
            </a:extLst>
          </p:cNvPr>
          <p:cNvSpPr>
            <a:spLocks noGrp="1"/>
          </p:cNvSpPr>
          <p:nvPr>
            <p:ph type="body" sz="quarter" idx="11"/>
          </p:nvPr>
        </p:nvSpPr>
        <p:spPr/>
        <p:txBody>
          <a:bodyPr lIns="91440"/>
          <a:lstStyle/>
          <a:p>
            <a:r>
              <a:rPr lang="da-DK" kern="1200" dirty="0">
                <a:latin typeface="+mj-lt"/>
              </a:rPr>
              <a:t>EC</a:t>
            </a:r>
            <a:r>
              <a:rPr lang="da-DK" kern="1200" baseline="-25000" dirty="0">
                <a:latin typeface="+mj-lt"/>
              </a:rPr>
              <a:t>50</a:t>
            </a:r>
            <a:r>
              <a:rPr lang="da-DK" kern="1200" dirty="0">
                <a:latin typeface="+mj-lt"/>
              </a:rPr>
              <a:t>, half-maximal effective concentration; Gag, group antigens; Pol, polyprotein.</a:t>
            </a:r>
          </a:p>
        </p:txBody>
      </p:sp>
      <p:sp>
        <p:nvSpPr>
          <p:cNvPr id="10" name="Slide Number Placeholder 3">
            <a:extLst>
              <a:ext uri="{FF2B5EF4-FFF2-40B4-BE49-F238E27FC236}">
                <a16:creationId xmlns:a16="http://schemas.microsoft.com/office/drawing/2014/main" id="{5038A78A-568B-462F-8293-61239E50AC75}"/>
              </a:ext>
            </a:extLst>
          </p:cNvPr>
          <p:cNvSpPr>
            <a:spLocks noGrp="1"/>
          </p:cNvSpPr>
          <p:nvPr>
            <p:ph type="sldNum" sz="quarter" idx="12"/>
          </p:nvPr>
        </p:nvSpPr>
        <p:spPr>
          <a:xfrm>
            <a:off x="11378528" y="6340475"/>
            <a:ext cx="591800" cy="365125"/>
          </a:xfrm>
        </p:spPr>
        <p:txBody>
          <a:bodyPr/>
          <a:lstStyle/>
          <a:p>
            <a:pPr>
              <a:defRPr/>
            </a:pPr>
            <a:fld id="{2BE16F37-D63B-443C-96C0-C234F1098F79}" type="slidenum">
              <a:rPr lang="en-US" smtClean="0"/>
              <a:pPr>
                <a:defRPr/>
              </a:pPr>
              <a:t>2</a:t>
            </a:fld>
            <a:endParaRPr lang="en-US" dirty="0"/>
          </a:p>
        </p:txBody>
      </p:sp>
      <p:pic>
        <p:nvPicPr>
          <p:cNvPr id="6" name="Picture 5">
            <a:extLst>
              <a:ext uri="{FF2B5EF4-FFF2-40B4-BE49-F238E27FC236}">
                <a16:creationId xmlns:a16="http://schemas.microsoft.com/office/drawing/2014/main" id="{AFDDD564-CF41-48C7-A5EB-A1FC47B16C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7" b="147"/>
          <a:stretch/>
        </p:blipFill>
        <p:spPr>
          <a:xfrm>
            <a:off x="812800" y="1702767"/>
            <a:ext cx="10565727" cy="4206240"/>
          </a:xfrm>
          <a:prstGeom prst="rect">
            <a:avLst/>
          </a:prstGeom>
          <a:ln>
            <a:solidFill>
              <a:schemeClr val="tx1"/>
            </a:solidFill>
          </a:ln>
        </p:spPr>
      </p:pic>
    </p:spTree>
    <p:extLst>
      <p:ext uri="{BB962C8B-B14F-4D97-AF65-F5344CB8AC3E}">
        <p14:creationId xmlns:p14="http://schemas.microsoft.com/office/powerpoint/2010/main" val="3095281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472C46-AAA4-427A-869A-59C4D1243C8A}"/>
              </a:ext>
            </a:extLst>
          </p:cNvPr>
          <p:cNvSpPr>
            <a:spLocks noGrp="1"/>
          </p:cNvSpPr>
          <p:nvPr>
            <p:ph type="sldNum" sz="quarter" idx="12"/>
          </p:nvPr>
        </p:nvSpPr>
        <p:spPr>
          <a:xfrm>
            <a:off x="11379200" y="6340475"/>
            <a:ext cx="59055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16F37-D63B-443C-96C0-C234F1098F79}"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6" name="Content Placeholder 5">
            <a:extLst>
              <a:ext uri="{FF2B5EF4-FFF2-40B4-BE49-F238E27FC236}">
                <a16:creationId xmlns:a16="http://schemas.microsoft.com/office/drawing/2014/main" id="{FBA31343-5B2E-4073-971B-D45FC9059152}"/>
              </a:ext>
            </a:extLst>
          </p:cNvPr>
          <p:cNvSpPr>
            <a:spLocks noGrp="1"/>
          </p:cNvSpPr>
          <p:nvPr>
            <p:ph idx="1"/>
          </p:nvPr>
        </p:nvSpPr>
        <p:spPr>
          <a:xfrm>
            <a:off x="812799" y="1282701"/>
            <a:ext cx="10565727" cy="5188472"/>
          </a:xfrm>
          <a:noFill/>
        </p:spPr>
        <p:txBody>
          <a:bodyPr wrap="square" rIns="0">
            <a:spAutoFit/>
          </a:bodyPr>
          <a:lstStyle/>
          <a:p>
            <a:pPr>
              <a:lnSpc>
                <a:spcPts val="2500"/>
              </a:lnSpc>
              <a:spcBef>
                <a:spcPts val="0"/>
              </a:spcBef>
              <a:spcAft>
                <a:spcPts val="0"/>
              </a:spcAft>
            </a:pPr>
            <a:r>
              <a:rPr lang="en-US" altLang="en-US" sz="1600" dirty="0"/>
              <a:t>LEN is a novel, highly potent, long-acting, first-in-class, HIV-1 capsid inhibitor</a:t>
            </a:r>
          </a:p>
          <a:p>
            <a:pPr>
              <a:lnSpc>
                <a:spcPts val="2500"/>
              </a:lnSpc>
              <a:spcBef>
                <a:spcPts val="0"/>
              </a:spcBef>
              <a:spcAft>
                <a:spcPts val="0"/>
              </a:spcAft>
            </a:pPr>
            <a:r>
              <a:rPr lang="en-US" altLang="en-US" sz="1600" dirty="0"/>
              <a:t>LEN can meet significant unmet medical needs: </a:t>
            </a:r>
          </a:p>
          <a:p>
            <a:pPr lvl="1">
              <a:lnSpc>
                <a:spcPts val="2500"/>
              </a:lnSpc>
              <a:spcAft>
                <a:spcPts val="0"/>
              </a:spcAft>
            </a:pPr>
            <a:r>
              <a:rPr lang="en-US" altLang="en-US" sz="1400" dirty="0"/>
              <a:t>A new mechanism of action for multidrug-resistant HIV-1</a:t>
            </a:r>
          </a:p>
          <a:p>
            <a:pPr lvl="1">
              <a:lnSpc>
                <a:spcPts val="2500"/>
              </a:lnSpc>
              <a:spcAft>
                <a:spcPts val="0"/>
              </a:spcAft>
            </a:pPr>
            <a:r>
              <a:rPr lang="en-US" altLang="en-US" sz="1400" dirty="0"/>
              <a:t>Reduction of daily pill burden through less frequent dosing for treatment and prevention</a:t>
            </a:r>
          </a:p>
          <a:p>
            <a:pPr>
              <a:lnSpc>
                <a:spcPts val="2500"/>
              </a:lnSpc>
              <a:spcBef>
                <a:spcPts val="0"/>
              </a:spcBef>
              <a:spcAft>
                <a:spcPts val="0"/>
              </a:spcAft>
            </a:pPr>
            <a:r>
              <a:rPr lang="en-US" altLang="en-US" sz="1600" dirty="0"/>
              <a:t>Highly desirable in vitro profile with picomolar antiviral activity (EC</a:t>
            </a:r>
            <a:r>
              <a:rPr lang="en-US" altLang="en-US" sz="1600" baseline="-25000" dirty="0"/>
              <a:t>50</a:t>
            </a:r>
            <a:r>
              <a:rPr lang="en-US" altLang="en-US" sz="1600" dirty="0"/>
              <a:t>: 50</a:t>
            </a:r>
            <a:r>
              <a:rPr lang="en-US" altLang="en-US" sz="1600" dirty="0">
                <a:latin typeface="Arial" panose="020B0604020202020204" pitchFamily="34" charset="0"/>
                <a:cs typeface="Arial" panose="020B0604020202020204" pitchFamily="34" charset="0"/>
              </a:rPr>
              <a:t>–</a:t>
            </a:r>
            <a:r>
              <a:rPr lang="en-US" altLang="en-US" sz="1600" dirty="0"/>
              <a:t>100 pM) </a:t>
            </a:r>
          </a:p>
          <a:p>
            <a:pPr lvl="1">
              <a:lnSpc>
                <a:spcPts val="2500"/>
              </a:lnSpc>
              <a:spcAft>
                <a:spcPts val="0"/>
              </a:spcAft>
            </a:pPr>
            <a:r>
              <a:rPr lang="en-US" altLang="en-US" sz="1400" dirty="0"/>
              <a:t>Retains full activity against nucleoside reverse-transcriptase inhibitor (NRTI)</a:t>
            </a:r>
            <a:r>
              <a:rPr lang="en-US" altLang="en-US" sz="1400" dirty="0">
                <a:latin typeface="Arial" panose="020B0604020202020204" pitchFamily="34" charset="0"/>
                <a:cs typeface="Arial" panose="020B0604020202020204" pitchFamily="34" charset="0"/>
              </a:rPr>
              <a:t>–</a:t>
            </a:r>
            <a:r>
              <a:rPr lang="en-US" altLang="en-US" sz="1400" dirty="0"/>
              <a:t>, non-NRTI</a:t>
            </a:r>
            <a:r>
              <a:rPr lang="en-US" altLang="en-US" sz="1400" dirty="0">
                <a:latin typeface="Arial" panose="020B0604020202020204" pitchFamily="34" charset="0"/>
                <a:cs typeface="Arial" panose="020B0604020202020204" pitchFamily="34" charset="0"/>
              </a:rPr>
              <a:t>–</a:t>
            </a:r>
            <a:r>
              <a:rPr lang="en-US" altLang="en-US" sz="1400" dirty="0"/>
              <a:t>, integrase strand transfer inhibitor (INSTI)</a:t>
            </a:r>
            <a:r>
              <a:rPr lang="en-US" altLang="en-US" sz="1400" dirty="0">
                <a:latin typeface="Arial" panose="020B0604020202020204" pitchFamily="34" charset="0"/>
                <a:cs typeface="Arial" panose="020B0604020202020204" pitchFamily="34" charset="0"/>
              </a:rPr>
              <a:t>–</a:t>
            </a:r>
            <a:r>
              <a:rPr lang="en-US" altLang="en-US" sz="1400" dirty="0"/>
              <a:t>, and protease inhibitor (PI)</a:t>
            </a:r>
            <a:r>
              <a:rPr lang="en-US" altLang="en-US" sz="1400" dirty="0">
                <a:latin typeface="Arial" panose="020B0604020202020204" pitchFamily="34" charset="0"/>
                <a:cs typeface="Arial" panose="020B0604020202020204" pitchFamily="34" charset="0"/>
              </a:rPr>
              <a:t>–</a:t>
            </a:r>
            <a:r>
              <a:rPr lang="en-US" altLang="en-US" sz="1400" dirty="0"/>
              <a:t>resistant mutants</a:t>
            </a:r>
            <a:r>
              <a:rPr lang="en-US" altLang="en-US" sz="1400" baseline="30000" dirty="0"/>
              <a:t>3-5</a:t>
            </a:r>
            <a:endParaRPr lang="en-US" sz="1400" baseline="30000" dirty="0"/>
          </a:p>
          <a:p>
            <a:pPr lvl="1">
              <a:lnSpc>
                <a:spcPts val="2500"/>
              </a:lnSpc>
              <a:spcAft>
                <a:spcPts val="0"/>
              </a:spcAft>
            </a:pPr>
            <a:r>
              <a:rPr lang="en-US" sz="1400" dirty="0"/>
              <a:t>No observed preexisting resistance</a:t>
            </a:r>
            <a:r>
              <a:rPr lang="en-US" sz="1400" baseline="30000" dirty="0"/>
              <a:t>3,6</a:t>
            </a:r>
          </a:p>
          <a:p>
            <a:pPr>
              <a:lnSpc>
                <a:spcPts val="2500"/>
              </a:lnSpc>
              <a:spcBef>
                <a:spcPts val="0"/>
              </a:spcBef>
              <a:spcAft>
                <a:spcPts val="0"/>
              </a:spcAft>
            </a:pPr>
            <a:r>
              <a:rPr lang="en-US" altLang="en-US" sz="1600" dirty="0"/>
              <a:t>Subcutaneous (SC) LEN can be administered q6mo</a:t>
            </a:r>
            <a:r>
              <a:rPr lang="en-US" altLang="en-US" sz="1600" baseline="30000" dirty="0"/>
              <a:t>7</a:t>
            </a:r>
            <a:endParaRPr lang="en-US" altLang="en-US" sz="1600" dirty="0"/>
          </a:p>
          <a:p>
            <a:pPr>
              <a:lnSpc>
                <a:spcPts val="2500"/>
              </a:lnSpc>
              <a:spcBef>
                <a:spcPts val="0"/>
              </a:spcBef>
              <a:spcAft>
                <a:spcPts val="0"/>
              </a:spcAft>
            </a:pPr>
            <a:r>
              <a:rPr lang="en-US" altLang="en-US" sz="1600" dirty="0"/>
              <a:t>LEN demonstrated potent antiviral activity in people with HIV (PWH), with up to 2.3 log decline</a:t>
            </a:r>
            <a:r>
              <a:rPr lang="en-US" altLang="en-US" sz="1600" baseline="30000" dirty="0"/>
              <a:t>8</a:t>
            </a:r>
          </a:p>
          <a:p>
            <a:pPr>
              <a:lnSpc>
                <a:spcPts val="2500"/>
              </a:lnSpc>
              <a:spcBef>
                <a:spcPts val="0"/>
              </a:spcBef>
              <a:spcAft>
                <a:spcPts val="0"/>
              </a:spcAft>
            </a:pPr>
            <a:r>
              <a:rPr lang="en-US" sz="1600" dirty="0"/>
              <a:t>In treatment-naïve PWH, LEN + emtricitabine/tenofovir alafenamide led to 94% virologic suppression at Week 28</a:t>
            </a:r>
            <a:r>
              <a:rPr lang="en-US" sz="1600" baseline="30000" dirty="0"/>
              <a:t>9</a:t>
            </a:r>
            <a:endParaRPr lang="en-US" sz="1600" dirty="0"/>
          </a:p>
          <a:p>
            <a:pPr>
              <a:lnSpc>
                <a:spcPts val="2500"/>
              </a:lnSpc>
              <a:spcBef>
                <a:spcPts val="0"/>
              </a:spcBef>
              <a:spcAft>
                <a:spcPts val="0"/>
              </a:spcAft>
            </a:pPr>
            <a:r>
              <a:rPr lang="en-US" sz="1600" dirty="0"/>
              <a:t>In heavily treatment-experienced (HTE) people with multidrug resistant HIV-1:</a:t>
            </a:r>
          </a:p>
          <a:p>
            <a:pPr lvl="1">
              <a:lnSpc>
                <a:spcPts val="2500"/>
              </a:lnSpc>
              <a:spcAft>
                <a:spcPts val="0"/>
              </a:spcAft>
            </a:pPr>
            <a:r>
              <a:rPr lang="en-US" sz="1400" dirty="0"/>
              <a:t>LEN achieved its primary endpoint as a functional monotherapy when added to a failing regimen</a:t>
            </a:r>
            <a:r>
              <a:rPr lang="en-US" sz="1400" baseline="30000" dirty="0"/>
              <a:t>10</a:t>
            </a:r>
            <a:r>
              <a:rPr lang="en-US" sz="1400" dirty="0"/>
              <a:t>: </a:t>
            </a:r>
          </a:p>
          <a:p>
            <a:pPr lvl="2">
              <a:lnSpc>
                <a:spcPts val="2500"/>
              </a:lnSpc>
              <a:spcBef>
                <a:spcPts val="0"/>
              </a:spcBef>
              <a:spcAft>
                <a:spcPts val="0"/>
              </a:spcAft>
            </a:pPr>
            <a:r>
              <a:rPr lang="en-US" sz="1200" dirty="0"/>
              <a:t>Participants with ≥0.5-log decline: LEN 88% vs placebo 17% (p&lt;0.001)</a:t>
            </a:r>
          </a:p>
          <a:p>
            <a:pPr lvl="2">
              <a:lnSpc>
                <a:spcPts val="2500"/>
              </a:lnSpc>
              <a:spcBef>
                <a:spcPts val="0"/>
              </a:spcBef>
              <a:spcAft>
                <a:spcPts val="0"/>
              </a:spcAft>
            </a:pPr>
            <a:r>
              <a:rPr lang="en-US" sz="1200" dirty="0"/>
              <a:t>HIV-1 RNA decline, mean: LEN 1.9 vs 0.3 log (p&lt;0.001)</a:t>
            </a:r>
          </a:p>
          <a:p>
            <a:pPr lvl="1">
              <a:lnSpc>
                <a:spcPts val="2500"/>
              </a:lnSpc>
              <a:spcAft>
                <a:spcPts val="0"/>
              </a:spcAft>
            </a:pPr>
            <a:r>
              <a:rPr lang="en-US" sz="1400" dirty="0"/>
              <a:t>LEN + optimized background regimen (OBR) led to 81% virologic suppression at Week 26</a:t>
            </a:r>
            <a:r>
              <a:rPr lang="en-US" sz="1400" baseline="30000" dirty="0"/>
              <a:t>11</a:t>
            </a:r>
            <a:endParaRPr lang="en-US" sz="1200" dirty="0"/>
          </a:p>
        </p:txBody>
      </p:sp>
      <p:sp>
        <p:nvSpPr>
          <p:cNvPr id="7" name="Title 6">
            <a:extLst>
              <a:ext uri="{FF2B5EF4-FFF2-40B4-BE49-F238E27FC236}">
                <a16:creationId xmlns:a16="http://schemas.microsoft.com/office/drawing/2014/main" id="{526908B5-89BD-4B40-844C-F7B9C0B6A082}"/>
              </a:ext>
            </a:extLst>
          </p:cNvPr>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1040840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736DF-2999-4742-9801-B2DCD361D7D1}"/>
              </a:ext>
            </a:extLst>
          </p:cNvPr>
          <p:cNvSpPr>
            <a:spLocks noGrp="1"/>
          </p:cNvSpPr>
          <p:nvPr>
            <p:ph type="title"/>
          </p:nvPr>
        </p:nvSpPr>
        <p:spPr>
          <a:xfrm>
            <a:off x="812800" y="167640"/>
            <a:ext cx="10565728" cy="787400"/>
          </a:xfrm>
        </p:spPr>
        <p:txBody>
          <a:bodyPr/>
          <a:lstStyle/>
          <a:p>
            <a:r>
              <a:rPr lang="en-US" dirty="0"/>
              <a:t>Objective</a:t>
            </a:r>
          </a:p>
        </p:txBody>
      </p:sp>
      <p:sp>
        <p:nvSpPr>
          <p:cNvPr id="9" name="Content Placeholder 8">
            <a:extLst>
              <a:ext uri="{FF2B5EF4-FFF2-40B4-BE49-F238E27FC236}">
                <a16:creationId xmlns:a16="http://schemas.microsoft.com/office/drawing/2014/main" id="{945DAE3D-8660-4DAE-9BF8-9AB15907D16A}"/>
              </a:ext>
            </a:extLst>
          </p:cNvPr>
          <p:cNvSpPr>
            <a:spLocks noGrp="1"/>
          </p:cNvSpPr>
          <p:nvPr>
            <p:ph idx="1"/>
          </p:nvPr>
        </p:nvSpPr>
        <p:spPr>
          <a:xfrm>
            <a:off x="812800" y="1460500"/>
            <a:ext cx="10565728" cy="4635500"/>
          </a:xfrm>
        </p:spPr>
        <p:txBody>
          <a:bodyPr/>
          <a:lstStyle/>
          <a:p>
            <a:r>
              <a:rPr lang="en-US" sz="2000" dirty="0"/>
              <a:t>To evaluate Week 26 efficacy (assessed using U.S. Food &amp; Drug Administration [FDA] Snapshot algorithm) by subgroup analyses in a randomized cohort by demographics and baseline HIV-1 RNA, cluster of differentiation-4 (CD4), </a:t>
            </a:r>
            <a:r>
              <a:rPr lang="en-US" sz="2000" dirty="0" err="1"/>
              <a:t>INSTI</a:t>
            </a:r>
            <a:r>
              <a:rPr lang="en-US" sz="2000" dirty="0"/>
              <a:t> resistance, and OBR</a:t>
            </a:r>
          </a:p>
        </p:txBody>
      </p:sp>
      <p:sp>
        <p:nvSpPr>
          <p:cNvPr id="8" name="Text Placeholder 7">
            <a:extLst>
              <a:ext uri="{FF2B5EF4-FFF2-40B4-BE49-F238E27FC236}">
                <a16:creationId xmlns:a16="http://schemas.microsoft.com/office/drawing/2014/main" id="{A2741D4C-21D4-454D-9ADF-8BD6512D0DC9}"/>
              </a:ext>
            </a:extLst>
          </p:cNvPr>
          <p:cNvSpPr>
            <a:spLocks noGrp="1"/>
          </p:cNvSpPr>
          <p:nvPr>
            <p:ph type="body"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F999B7C-E775-47EB-9C30-8A0146A65F80}"/>
              </a:ext>
            </a:extLst>
          </p:cNvPr>
          <p:cNvSpPr>
            <a:spLocks noGrp="1"/>
          </p:cNvSpPr>
          <p:nvPr>
            <p:ph type="sldNum" sz="quarter" idx="12"/>
          </p:nvPr>
        </p:nvSpPr>
        <p:spPr>
          <a:xfrm>
            <a:off x="11378528" y="6340475"/>
            <a:ext cx="591800" cy="365125"/>
          </a:xfrm>
        </p:spPr>
        <p:txBody>
          <a:bodyPr/>
          <a:lstStyle/>
          <a:p>
            <a:fld id="{2BE16F37-D63B-443C-96C0-C234F1098F79}" type="slidenum">
              <a:rPr lang="en-US" smtClean="0"/>
              <a:pPr/>
              <a:t>4</a:t>
            </a:fld>
            <a:endParaRPr lang="en-US" dirty="0"/>
          </a:p>
        </p:txBody>
      </p:sp>
    </p:spTree>
    <p:extLst>
      <p:ext uri="{BB962C8B-B14F-4D97-AF65-F5344CB8AC3E}">
        <p14:creationId xmlns:p14="http://schemas.microsoft.com/office/powerpoint/2010/main" val="3956410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52E4B7-2908-4148-9F80-32E37ACAF2B6}"/>
              </a:ext>
            </a:extLst>
          </p:cNvPr>
          <p:cNvSpPr/>
          <p:nvPr/>
        </p:nvSpPr>
        <p:spPr bwMode="auto">
          <a:xfrm>
            <a:off x="4089994" y="1311564"/>
            <a:ext cx="2597056" cy="2861013"/>
          </a:xfrm>
          <a:prstGeom prst="rect">
            <a:avLst/>
          </a:prstGeom>
          <a:solidFill>
            <a:srgbClr val="C8EAF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25000"/>
              </a:spcAft>
              <a:buClrTx/>
              <a:buSzTx/>
              <a:buFontTx/>
              <a:buChar char="•"/>
              <a:tabLst/>
              <a:defRPr/>
            </a:pPr>
            <a:endParaRPr kumimoji="0" lang="en-US" sz="3600" b="1" i="0" u="none" strike="noStrike" kern="0" cap="none" spc="0" normalizeH="0" baseline="-25000" noProof="0" dirty="0">
              <a:ln>
                <a:noFill/>
              </a:ln>
              <a:solidFill>
                <a:srgbClr val="000000"/>
              </a:solidFill>
              <a:effectLst/>
              <a:uLnTx/>
              <a:uFillTx/>
              <a:latin typeface="Arial"/>
              <a:ea typeface="+mn-ea"/>
              <a:cs typeface="+mn-cs"/>
            </a:endParaRPr>
          </a:p>
        </p:txBody>
      </p:sp>
      <p:sp>
        <p:nvSpPr>
          <p:cNvPr id="120" name="Rectangle 119">
            <a:extLst>
              <a:ext uri="{FF2B5EF4-FFF2-40B4-BE49-F238E27FC236}">
                <a16:creationId xmlns:a16="http://schemas.microsoft.com/office/drawing/2014/main" id="{5A64731F-5E9D-4F32-B6A2-7B0B2E4597C4}"/>
              </a:ext>
            </a:extLst>
          </p:cNvPr>
          <p:cNvSpPr/>
          <p:nvPr/>
        </p:nvSpPr>
        <p:spPr bwMode="auto">
          <a:xfrm>
            <a:off x="6805777" y="1311566"/>
            <a:ext cx="4546635" cy="2861013"/>
          </a:xfrm>
          <a:prstGeom prst="rect">
            <a:avLst/>
          </a:prstGeom>
          <a:solidFill>
            <a:srgbClr val="C8EAF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25000"/>
              </a:spcAft>
              <a:buClrTx/>
              <a:buSzTx/>
              <a:buFontTx/>
              <a:buChar char="•"/>
              <a:tabLst/>
              <a:defRPr/>
            </a:pPr>
            <a:endParaRPr kumimoji="0" lang="en-US" sz="3600" b="1" i="0" u="none" strike="noStrike" kern="0" cap="none" spc="0" normalizeH="0" baseline="-25000" noProof="0" dirty="0">
              <a:ln>
                <a:noFill/>
              </a:ln>
              <a:solidFill>
                <a:srgbClr val="000000"/>
              </a:solidFill>
              <a:effectLst/>
              <a:uLnTx/>
              <a:uFillTx/>
              <a:latin typeface="Arial"/>
              <a:ea typeface="+mn-ea"/>
              <a:cs typeface="+mn-cs"/>
            </a:endParaRPr>
          </a:p>
        </p:txBody>
      </p:sp>
      <p:cxnSp>
        <p:nvCxnSpPr>
          <p:cNvPr id="92" name="Straight Connector 91">
            <a:extLst>
              <a:ext uri="{FF2B5EF4-FFF2-40B4-BE49-F238E27FC236}">
                <a16:creationId xmlns:a16="http://schemas.microsoft.com/office/drawing/2014/main" id="{40B09349-2DA9-45E7-8E71-EAA0B7E9027E}"/>
              </a:ext>
            </a:extLst>
          </p:cNvPr>
          <p:cNvCxnSpPr>
            <a:cxnSpLocks/>
          </p:cNvCxnSpPr>
          <p:nvPr/>
        </p:nvCxnSpPr>
        <p:spPr bwMode="auto">
          <a:xfrm>
            <a:off x="5089153" y="3589499"/>
            <a:ext cx="1909875" cy="0"/>
          </a:xfrm>
          <a:prstGeom prst="line">
            <a:avLst/>
          </a:prstGeom>
          <a:noFill/>
          <a:ln w="9525" cap="flat" cmpd="sng" algn="ctr">
            <a:solidFill>
              <a:sysClr val="windowText" lastClr="000000"/>
            </a:solidFill>
            <a:prstDash val="solid"/>
            <a:round/>
            <a:headEnd type="none" w="med" len="med"/>
            <a:tailEnd type="triangle" w="med" len="med"/>
          </a:ln>
          <a:effectLst/>
        </p:spPr>
      </p:cxnSp>
      <p:cxnSp>
        <p:nvCxnSpPr>
          <p:cNvPr id="93" name="Straight Connector 92">
            <a:extLst>
              <a:ext uri="{FF2B5EF4-FFF2-40B4-BE49-F238E27FC236}">
                <a16:creationId xmlns:a16="http://schemas.microsoft.com/office/drawing/2014/main" id="{51DD154B-0805-4733-8746-074003106561}"/>
              </a:ext>
            </a:extLst>
          </p:cNvPr>
          <p:cNvCxnSpPr>
            <a:cxnSpLocks/>
          </p:cNvCxnSpPr>
          <p:nvPr/>
        </p:nvCxnSpPr>
        <p:spPr bwMode="auto">
          <a:xfrm>
            <a:off x="5089153" y="2442899"/>
            <a:ext cx="1909875" cy="0"/>
          </a:xfrm>
          <a:prstGeom prst="line">
            <a:avLst/>
          </a:prstGeom>
          <a:noFill/>
          <a:ln w="9525" cap="flat" cmpd="sng" algn="ctr">
            <a:solidFill>
              <a:sysClr val="windowText" lastClr="000000"/>
            </a:solidFill>
            <a:prstDash val="solid"/>
            <a:round/>
            <a:headEnd type="none" w="med" len="med"/>
            <a:tailEnd type="triangle" w="med" len="med"/>
          </a:ln>
          <a:effectLst/>
        </p:spPr>
      </p:cxnSp>
      <p:sp>
        <p:nvSpPr>
          <p:cNvPr id="94" name="TextBox 93">
            <a:extLst>
              <a:ext uri="{FF2B5EF4-FFF2-40B4-BE49-F238E27FC236}">
                <a16:creationId xmlns:a16="http://schemas.microsoft.com/office/drawing/2014/main" id="{396E0E99-055A-44FF-A6AF-3367C1CC632D}"/>
              </a:ext>
            </a:extLst>
          </p:cNvPr>
          <p:cNvSpPr txBox="1"/>
          <p:nvPr/>
        </p:nvSpPr>
        <p:spPr>
          <a:xfrm>
            <a:off x="4358247" y="2246266"/>
            <a:ext cx="457200" cy="182880"/>
          </a:xfrm>
          <a:prstGeom prst="rect">
            <a:avLst/>
          </a:prstGeom>
          <a:noFill/>
        </p:spPr>
        <p:txBody>
          <a:bodyPr wrap="square" lIns="0" tIns="0" rIns="0" bIns="0" rtlCol="0" anchor="b">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rPr>
              <a:t>n=24</a:t>
            </a:r>
          </a:p>
        </p:txBody>
      </p:sp>
      <p:sp>
        <p:nvSpPr>
          <p:cNvPr id="95" name="TextBox 94">
            <a:extLst>
              <a:ext uri="{FF2B5EF4-FFF2-40B4-BE49-F238E27FC236}">
                <a16:creationId xmlns:a16="http://schemas.microsoft.com/office/drawing/2014/main" id="{F0512BB4-8FEA-4538-8D87-4E6E0AEF7724}"/>
              </a:ext>
            </a:extLst>
          </p:cNvPr>
          <p:cNvSpPr txBox="1"/>
          <p:nvPr/>
        </p:nvSpPr>
        <p:spPr>
          <a:xfrm>
            <a:off x="4358247" y="3392755"/>
            <a:ext cx="457200" cy="182880"/>
          </a:xfrm>
          <a:prstGeom prst="rect">
            <a:avLst/>
          </a:prstGeom>
          <a:noFill/>
        </p:spPr>
        <p:txBody>
          <a:bodyPr wrap="square" lIns="0" tIns="0" rIns="0" bIns="0" rtlCol="0" anchor="b">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rPr>
              <a:t>n=12</a:t>
            </a:r>
          </a:p>
        </p:txBody>
      </p:sp>
      <p:sp>
        <p:nvSpPr>
          <p:cNvPr id="96" name="Freeform: Shape 28">
            <a:extLst>
              <a:ext uri="{FF2B5EF4-FFF2-40B4-BE49-F238E27FC236}">
                <a16:creationId xmlns:a16="http://schemas.microsoft.com/office/drawing/2014/main" id="{CCCC7F15-7F31-46CF-B6BC-6C610334F3CB}"/>
              </a:ext>
            </a:extLst>
          </p:cNvPr>
          <p:cNvSpPr/>
          <p:nvPr/>
        </p:nvSpPr>
        <p:spPr>
          <a:xfrm>
            <a:off x="3599356" y="3015225"/>
            <a:ext cx="731520" cy="0"/>
          </a:xfrm>
          <a:custGeom>
            <a:avLst/>
            <a:gdLst>
              <a:gd name="connsiteX0" fmla="*/ 0 w 600075"/>
              <a:gd name="connsiteY0" fmla="*/ 0 h 0"/>
              <a:gd name="connsiteX1" fmla="*/ 600075 w 600075"/>
              <a:gd name="connsiteY1" fmla="*/ 0 h 0"/>
            </a:gdLst>
            <a:ahLst/>
            <a:cxnLst>
              <a:cxn ang="0">
                <a:pos x="connsiteX0" y="connsiteY0"/>
              </a:cxn>
              <a:cxn ang="0">
                <a:pos x="connsiteX1" y="connsiteY1"/>
              </a:cxn>
            </a:cxnLst>
            <a:rect l="l" t="t" r="r" b="b"/>
            <a:pathLst>
              <a:path w="600075">
                <a:moveTo>
                  <a:pt x="0" y="0"/>
                </a:moveTo>
                <a:lnTo>
                  <a:pt x="600075" y="0"/>
                </a:lnTo>
              </a:path>
            </a:pathLst>
          </a:custGeom>
          <a:noFill/>
          <a:ln w="9525" cap="flat" cmpd="sng" algn="ctr">
            <a:solidFill>
              <a:srgbClr val="000000"/>
            </a:solidFill>
            <a:prstDash val="solid"/>
            <a:miter lim="800000"/>
          </a:ln>
          <a:effectLst/>
        </p:spPr>
        <p:txBody>
          <a:bodyPr rtlCol="0" anchor="ctr"/>
          <a:lstStyle/>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en-US" sz="2489" b="0" i="0" u="none" strike="noStrike" kern="0" cap="none" spc="0" normalizeH="0" baseline="0" noProof="0" dirty="0">
              <a:ln>
                <a:noFill/>
              </a:ln>
              <a:solidFill>
                <a:srgbClr val="000000"/>
              </a:solidFill>
              <a:effectLst/>
              <a:uLnTx/>
              <a:uFillTx/>
              <a:latin typeface="Arial"/>
              <a:ea typeface="+mn-ea"/>
              <a:cs typeface="+mn-cs"/>
            </a:endParaRPr>
          </a:p>
        </p:txBody>
      </p:sp>
      <p:cxnSp>
        <p:nvCxnSpPr>
          <p:cNvPr id="97" name="Straight Connector 96">
            <a:extLst>
              <a:ext uri="{FF2B5EF4-FFF2-40B4-BE49-F238E27FC236}">
                <a16:creationId xmlns:a16="http://schemas.microsoft.com/office/drawing/2014/main" id="{1A2199B4-E88C-42FE-9B0F-C65E0976919C}"/>
              </a:ext>
            </a:extLst>
          </p:cNvPr>
          <p:cNvCxnSpPr>
            <a:cxnSpLocks/>
          </p:cNvCxnSpPr>
          <p:nvPr/>
        </p:nvCxnSpPr>
        <p:spPr bwMode="auto">
          <a:xfrm flipV="1">
            <a:off x="10502196" y="2435279"/>
            <a:ext cx="822960" cy="0"/>
          </a:xfrm>
          <a:prstGeom prst="line">
            <a:avLst/>
          </a:prstGeom>
          <a:noFill/>
          <a:ln w="9525" cap="flat" cmpd="sng" algn="ctr">
            <a:solidFill>
              <a:sysClr val="windowText" lastClr="000000"/>
            </a:solidFill>
            <a:prstDash val="solid"/>
            <a:round/>
            <a:headEnd type="none" w="med" len="med"/>
            <a:tailEnd type="triangle" w="med" len="med"/>
          </a:ln>
          <a:effectLst/>
        </p:spPr>
      </p:cxnSp>
      <p:cxnSp>
        <p:nvCxnSpPr>
          <p:cNvPr id="98" name="Straight Connector 97">
            <a:extLst>
              <a:ext uri="{FF2B5EF4-FFF2-40B4-BE49-F238E27FC236}">
                <a16:creationId xmlns:a16="http://schemas.microsoft.com/office/drawing/2014/main" id="{CE71D84E-27D9-4975-922C-AFC009A89D34}"/>
              </a:ext>
            </a:extLst>
          </p:cNvPr>
          <p:cNvCxnSpPr>
            <a:cxnSpLocks/>
          </p:cNvCxnSpPr>
          <p:nvPr/>
        </p:nvCxnSpPr>
        <p:spPr bwMode="auto">
          <a:xfrm flipV="1">
            <a:off x="10502196" y="3589499"/>
            <a:ext cx="822960" cy="0"/>
          </a:xfrm>
          <a:prstGeom prst="line">
            <a:avLst/>
          </a:prstGeom>
          <a:noFill/>
          <a:ln w="9525" cap="flat" cmpd="sng" algn="ctr">
            <a:solidFill>
              <a:sysClr val="windowText" lastClr="000000"/>
            </a:solidFill>
            <a:prstDash val="solid"/>
            <a:round/>
            <a:headEnd type="none" w="med" len="med"/>
            <a:tailEnd type="triangle" w="med" len="med"/>
          </a:ln>
          <a:effectLst/>
        </p:spPr>
      </p:cxnSp>
      <p:sp>
        <p:nvSpPr>
          <p:cNvPr id="99" name="TextBox 98">
            <a:extLst>
              <a:ext uri="{FF2B5EF4-FFF2-40B4-BE49-F238E27FC236}">
                <a16:creationId xmlns:a16="http://schemas.microsoft.com/office/drawing/2014/main" id="{F4D7229B-D0BB-4160-B0E6-016AD7F0AD68}"/>
              </a:ext>
            </a:extLst>
          </p:cNvPr>
          <p:cNvSpPr txBox="1"/>
          <p:nvPr/>
        </p:nvSpPr>
        <p:spPr>
          <a:xfrm>
            <a:off x="7012475" y="2077013"/>
            <a:ext cx="4124976" cy="365760"/>
          </a:xfrm>
          <a:prstGeom prst="rect">
            <a:avLst/>
          </a:prstGeom>
          <a:solidFill>
            <a:srgbClr val="0769A5"/>
          </a:solidFill>
        </p:spPr>
        <p:txBody>
          <a:bodyPr wrap="none" rtlCol="0" anchor="ctr">
            <a:noAutofit/>
          </a:bodyPr>
          <a:lstStyle/>
          <a:p>
            <a:pPr lvl="0" defTabSz="914377">
              <a:defRPr/>
            </a:pPr>
            <a:r>
              <a:rPr kumimoji="0" lang="en-US" sz="1600" b="1" i="0" u="none" strike="noStrike" kern="0" cap="none" spc="0" normalizeH="0" baseline="0" noProof="0" dirty="0">
                <a:ln>
                  <a:noFill/>
                </a:ln>
                <a:solidFill>
                  <a:srgbClr val="FFFFFF"/>
                </a:solidFill>
                <a:effectLst/>
                <a:uLnTx/>
                <a:uFillTx/>
                <a:latin typeface="Arial"/>
                <a:ea typeface="+mn-ea"/>
                <a:cs typeface="+mn-cs"/>
              </a:rPr>
              <a:t>SC LEN</a:t>
            </a:r>
            <a:r>
              <a:rPr kumimoji="0" lang="en-US" sz="1600" b="1" i="0" u="none" strike="noStrike" kern="0" cap="none" spc="0" normalizeH="0" noProof="0" dirty="0">
                <a:ln>
                  <a:noFill/>
                </a:ln>
                <a:solidFill>
                  <a:srgbClr val="FFFFFF"/>
                </a:solidFill>
                <a:effectLst/>
                <a:uLnTx/>
                <a:uFillTx/>
                <a:latin typeface="Arial"/>
                <a:ea typeface="+mn-ea"/>
                <a:cs typeface="+mn-cs"/>
              </a:rPr>
              <a:t> q</a:t>
            </a:r>
            <a:r>
              <a:rPr lang="en-US" sz="1600" b="1" kern="0" dirty="0">
                <a:solidFill>
                  <a:srgbClr val="FFFFFF"/>
                </a:solidFill>
              </a:rPr>
              <a:t>6mo for 52 wk*</a:t>
            </a:r>
            <a:endParaRPr kumimoji="0" lang="en-US" sz="1600" b="1" i="0" u="none" strike="noStrike" kern="0" cap="none" spc="0" normalizeH="0" baseline="30000" noProof="0" dirty="0">
              <a:ln>
                <a:noFill/>
              </a:ln>
              <a:solidFill>
                <a:srgbClr val="FFFFFF"/>
              </a:solidFill>
              <a:effectLst/>
              <a:uLnTx/>
              <a:uFillTx/>
              <a:latin typeface="Arial"/>
              <a:ea typeface="+mn-ea"/>
              <a:cs typeface="+mn-cs"/>
            </a:endParaRPr>
          </a:p>
        </p:txBody>
      </p:sp>
      <p:sp>
        <p:nvSpPr>
          <p:cNvPr id="100" name="TextBox 99">
            <a:extLst>
              <a:ext uri="{FF2B5EF4-FFF2-40B4-BE49-F238E27FC236}">
                <a16:creationId xmlns:a16="http://schemas.microsoft.com/office/drawing/2014/main" id="{EED32C36-8C59-45D8-8D04-551989DBBCD8}"/>
              </a:ext>
            </a:extLst>
          </p:cNvPr>
          <p:cNvSpPr txBox="1"/>
          <p:nvPr/>
        </p:nvSpPr>
        <p:spPr>
          <a:xfrm>
            <a:off x="7012475" y="2443001"/>
            <a:ext cx="4124976" cy="365760"/>
          </a:xfrm>
          <a:prstGeom prst="rect">
            <a:avLst/>
          </a:prstGeom>
          <a:solidFill>
            <a:srgbClr val="C8C9E1"/>
          </a:solidFill>
        </p:spPr>
        <p:txBody>
          <a:bodyPr wrap="none" rtlCol="0" anchor="ctr">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a:ea typeface="+mn-ea"/>
                <a:cs typeface="+mn-cs"/>
              </a:rPr>
              <a:t>OBR</a:t>
            </a:r>
            <a:r>
              <a:rPr kumimoji="0" lang="en-US" sz="1600" b="0" i="0" u="none" strike="noStrike" kern="0" cap="none" spc="0" normalizeH="0" baseline="30000" noProof="0" dirty="0">
                <a:ln>
                  <a:noFill/>
                </a:ln>
                <a:solidFill>
                  <a:srgbClr val="000000"/>
                </a:solidFill>
                <a:effectLst/>
                <a:uLnTx/>
                <a:uFillTx/>
                <a:latin typeface="Arial"/>
                <a:ea typeface="+mn-ea"/>
                <a:cs typeface="+mn-cs"/>
              </a:rPr>
              <a:t>†</a:t>
            </a:r>
          </a:p>
        </p:txBody>
      </p:sp>
      <p:sp>
        <p:nvSpPr>
          <p:cNvPr id="101" name="TextBox 100">
            <a:extLst>
              <a:ext uri="{FF2B5EF4-FFF2-40B4-BE49-F238E27FC236}">
                <a16:creationId xmlns:a16="http://schemas.microsoft.com/office/drawing/2014/main" id="{B841E394-EA3B-4ACE-AD1C-EEB03B16EE08}"/>
              </a:ext>
            </a:extLst>
          </p:cNvPr>
          <p:cNvSpPr txBox="1"/>
          <p:nvPr/>
        </p:nvSpPr>
        <p:spPr>
          <a:xfrm>
            <a:off x="7012475" y="3594056"/>
            <a:ext cx="4124976" cy="365760"/>
          </a:xfrm>
          <a:prstGeom prst="rect">
            <a:avLst/>
          </a:prstGeom>
          <a:solidFill>
            <a:srgbClr val="C8C9E1"/>
          </a:solidFill>
        </p:spPr>
        <p:txBody>
          <a:bodyPr wrap="none" rtlCol="0" anchor="ctr">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a:ea typeface="+mn-ea"/>
                <a:cs typeface="+mn-cs"/>
              </a:rPr>
              <a:t>OBR</a:t>
            </a:r>
            <a:r>
              <a:rPr kumimoji="0" lang="en-US" sz="1600" b="0" i="0" u="none" strike="noStrike" kern="0" cap="none" spc="0" normalizeH="0" baseline="30000" noProof="0" dirty="0">
                <a:ln>
                  <a:noFill/>
                </a:ln>
                <a:solidFill>
                  <a:srgbClr val="000000"/>
                </a:solidFill>
                <a:effectLst/>
                <a:uLnTx/>
                <a:uFillTx/>
                <a:latin typeface="Arial"/>
                <a:ea typeface="+mn-ea"/>
                <a:cs typeface="+mn-cs"/>
              </a:rPr>
              <a:t>†</a:t>
            </a:r>
            <a:endParaRPr kumimoji="0" lang="en-US" sz="1600" b="0" i="0" u="none" strike="noStrike" kern="0" cap="none" spc="0" normalizeH="0" baseline="0" noProof="0" dirty="0">
              <a:ln>
                <a:noFill/>
              </a:ln>
              <a:solidFill>
                <a:srgbClr val="000000"/>
              </a:solidFill>
              <a:effectLst/>
              <a:uLnTx/>
              <a:uFillTx/>
              <a:latin typeface="Arial"/>
              <a:ea typeface="+mn-ea"/>
              <a:cs typeface="+mn-cs"/>
            </a:endParaRPr>
          </a:p>
        </p:txBody>
      </p:sp>
      <p:sp>
        <p:nvSpPr>
          <p:cNvPr id="102" name="TextBox 101">
            <a:extLst>
              <a:ext uri="{FF2B5EF4-FFF2-40B4-BE49-F238E27FC236}">
                <a16:creationId xmlns:a16="http://schemas.microsoft.com/office/drawing/2014/main" id="{41CC1BBC-0494-44AE-B0BC-34C94C7C5562}"/>
              </a:ext>
            </a:extLst>
          </p:cNvPr>
          <p:cNvSpPr txBox="1"/>
          <p:nvPr/>
        </p:nvSpPr>
        <p:spPr>
          <a:xfrm>
            <a:off x="4831234" y="2077013"/>
            <a:ext cx="1566511" cy="365760"/>
          </a:xfrm>
          <a:prstGeom prst="rect">
            <a:avLst/>
          </a:prstGeom>
          <a:solidFill>
            <a:srgbClr val="00A3E0"/>
          </a:solidFill>
        </p:spPr>
        <p:txBody>
          <a:bodyPr wrap="none" rtlCol="0" anchor="ctr">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mn-ea"/>
                <a:cs typeface="+mn-cs"/>
              </a:rPr>
              <a:t>Oral LEN*</a:t>
            </a:r>
            <a:endParaRPr kumimoji="0" lang="en-US" sz="1600" b="1" i="0" u="none" strike="noStrike" kern="0" cap="none" spc="0" normalizeH="0" noProof="0" dirty="0">
              <a:ln>
                <a:noFill/>
              </a:ln>
              <a:solidFill>
                <a:srgbClr val="FFFFFF"/>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3D060DE0-702A-41E2-A0E7-3F6B6299D76F}"/>
              </a:ext>
            </a:extLst>
          </p:cNvPr>
          <p:cNvSpPr txBox="1"/>
          <p:nvPr/>
        </p:nvSpPr>
        <p:spPr>
          <a:xfrm>
            <a:off x="4831234" y="2443001"/>
            <a:ext cx="1566511" cy="365760"/>
          </a:xfrm>
          <a:prstGeom prst="rect">
            <a:avLst/>
          </a:prstGeom>
          <a:solidFill>
            <a:srgbClr val="D2D2D2"/>
          </a:solidFill>
        </p:spPr>
        <p:txBody>
          <a:bodyPr wrap="none" rtlCol="0" anchor="ctr">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a:ea typeface="+mn-ea"/>
                <a:cs typeface="+mn-cs"/>
              </a:rPr>
              <a:t>Failing regimen</a:t>
            </a:r>
          </a:p>
        </p:txBody>
      </p:sp>
      <p:sp>
        <p:nvSpPr>
          <p:cNvPr id="104" name="TextBox 103">
            <a:extLst>
              <a:ext uri="{FF2B5EF4-FFF2-40B4-BE49-F238E27FC236}">
                <a16:creationId xmlns:a16="http://schemas.microsoft.com/office/drawing/2014/main" id="{5F986136-0E4D-4BA4-AE0E-9882018008D3}"/>
              </a:ext>
            </a:extLst>
          </p:cNvPr>
          <p:cNvSpPr txBox="1"/>
          <p:nvPr/>
        </p:nvSpPr>
        <p:spPr>
          <a:xfrm>
            <a:off x="4831234" y="3594056"/>
            <a:ext cx="1566511" cy="365760"/>
          </a:xfrm>
          <a:prstGeom prst="rect">
            <a:avLst/>
          </a:prstGeom>
          <a:solidFill>
            <a:srgbClr val="D2D2D2"/>
          </a:solidFill>
        </p:spPr>
        <p:txBody>
          <a:bodyPr wrap="none" rtlCol="0" anchor="ctr">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a:ea typeface="+mn-ea"/>
                <a:cs typeface="+mn-cs"/>
              </a:rPr>
              <a:t>Failing regimen</a:t>
            </a:r>
          </a:p>
        </p:txBody>
      </p:sp>
      <p:sp>
        <p:nvSpPr>
          <p:cNvPr id="105" name="TextBox 104">
            <a:extLst>
              <a:ext uri="{FF2B5EF4-FFF2-40B4-BE49-F238E27FC236}">
                <a16:creationId xmlns:a16="http://schemas.microsoft.com/office/drawing/2014/main" id="{5BF1DFB6-4454-4383-AF4C-06AFCB5425EB}"/>
              </a:ext>
            </a:extLst>
          </p:cNvPr>
          <p:cNvSpPr txBox="1"/>
          <p:nvPr/>
        </p:nvSpPr>
        <p:spPr>
          <a:xfrm>
            <a:off x="4831234" y="3232290"/>
            <a:ext cx="1566511" cy="365760"/>
          </a:xfrm>
          <a:prstGeom prst="rect">
            <a:avLst/>
          </a:prstGeom>
          <a:solidFill>
            <a:sysClr val="window" lastClr="FFFFFF">
              <a:lumMod val="50000"/>
            </a:sysClr>
          </a:solidFill>
        </p:spPr>
        <p:txBody>
          <a:bodyPr wrap="none" rtlCol="0" anchor="ctr">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mn-ea"/>
                <a:cs typeface="+mn-cs"/>
              </a:rPr>
              <a:t>Placebo</a:t>
            </a:r>
          </a:p>
        </p:txBody>
      </p:sp>
      <p:cxnSp>
        <p:nvCxnSpPr>
          <p:cNvPr id="106" name="Straight Connector 105">
            <a:extLst>
              <a:ext uri="{FF2B5EF4-FFF2-40B4-BE49-F238E27FC236}">
                <a16:creationId xmlns:a16="http://schemas.microsoft.com/office/drawing/2014/main" id="{6C4F4A1F-6CF9-4B13-9677-6F4147F2F328}"/>
              </a:ext>
            </a:extLst>
          </p:cNvPr>
          <p:cNvCxnSpPr>
            <a:cxnSpLocks/>
          </p:cNvCxnSpPr>
          <p:nvPr/>
        </p:nvCxnSpPr>
        <p:spPr bwMode="auto">
          <a:xfrm>
            <a:off x="3828350" y="5162774"/>
            <a:ext cx="3170679" cy="0"/>
          </a:xfrm>
          <a:prstGeom prst="line">
            <a:avLst/>
          </a:prstGeom>
          <a:noFill/>
          <a:ln w="9525" cap="flat" cmpd="sng" algn="ctr">
            <a:solidFill>
              <a:sysClr val="windowText" lastClr="000000"/>
            </a:solidFill>
            <a:prstDash val="solid"/>
            <a:round/>
            <a:headEnd type="none" w="med" len="med"/>
            <a:tailEnd type="triangle" w="med" len="med"/>
          </a:ln>
          <a:effectLst/>
        </p:spPr>
      </p:cxnSp>
      <p:sp>
        <p:nvSpPr>
          <p:cNvPr id="107" name="TextBox 106">
            <a:extLst>
              <a:ext uri="{FF2B5EF4-FFF2-40B4-BE49-F238E27FC236}">
                <a16:creationId xmlns:a16="http://schemas.microsoft.com/office/drawing/2014/main" id="{EFC28D5C-2BB7-4537-87C9-D292C1F1C9A4}"/>
              </a:ext>
            </a:extLst>
          </p:cNvPr>
          <p:cNvSpPr txBox="1"/>
          <p:nvPr/>
        </p:nvSpPr>
        <p:spPr>
          <a:xfrm>
            <a:off x="4358247" y="4962838"/>
            <a:ext cx="457200" cy="182880"/>
          </a:xfrm>
          <a:prstGeom prst="rect">
            <a:avLst/>
          </a:prstGeom>
          <a:noFill/>
        </p:spPr>
        <p:txBody>
          <a:bodyPr wrap="square" lIns="0" tIns="0" rIns="0" bIns="0" rtlCol="0" anchor="b">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rPr>
              <a:t>n=36</a:t>
            </a:r>
          </a:p>
        </p:txBody>
      </p:sp>
      <p:cxnSp>
        <p:nvCxnSpPr>
          <p:cNvPr id="108" name="Straight Connector 107">
            <a:extLst>
              <a:ext uri="{FF2B5EF4-FFF2-40B4-BE49-F238E27FC236}">
                <a16:creationId xmlns:a16="http://schemas.microsoft.com/office/drawing/2014/main" id="{7C1A62F7-AF32-48DE-A1BF-FDB0C60249A8}"/>
              </a:ext>
            </a:extLst>
          </p:cNvPr>
          <p:cNvCxnSpPr>
            <a:cxnSpLocks/>
          </p:cNvCxnSpPr>
          <p:nvPr/>
        </p:nvCxnSpPr>
        <p:spPr bwMode="auto">
          <a:xfrm flipV="1">
            <a:off x="10502196" y="5162774"/>
            <a:ext cx="822960" cy="0"/>
          </a:xfrm>
          <a:prstGeom prst="line">
            <a:avLst/>
          </a:prstGeom>
          <a:noFill/>
          <a:ln w="9525" cap="flat" cmpd="sng" algn="ctr">
            <a:solidFill>
              <a:sysClr val="windowText" lastClr="000000"/>
            </a:solidFill>
            <a:prstDash val="solid"/>
            <a:round/>
            <a:headEnd type="none" w="med" len="med"/>
            <a:tailEnd type="triangle" w="med" len="med"/>
          </a:ln>
          <a:effectLst/>
        </p:spPr>
      </p:cxnSp>
      <p:sp>
        <p:nvSpPr>
          <p:cNvPr id="109" name="TextBox 108">
            <a:extLst>
              <a:ext uri="{FF2B5EF4-FFF2-40B4-BE49-F238E27FC236}">
                <a16:creationId xmlns:a16="http://schemas.microsoft.com/office/drawing/2014/main" id="{EBF091A8-6A18-481F-9DB2-7C1D80D52D73}"/>
              </a:ext>
            </a:extLst>
          </p:cNvPr>
          <p:cNvSpPr txBox="1"/>
          <p:nvPr/>
        </p:nvSpPr>
        <p:spPr>
          <a:xfrm>
            <a:off x="1527786" y="2728314"/>
            <a:ext cx="2304288" cy="584775"/>
          </a:xfrm>
          <a:prstGeom prst="rect">
            <a:avLst/>
          </a:prstGeom>
          <a:noFill/>
        </p:spPr>
        <p:txBody>
          <a:bodyPr wrap="square" lIns="91440" tIns="45720" rIns="91440" bIns="45720" rtlCol="0" anchor="ctr">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rPr>
              <a:t>Randomized cohort</a:t>
            </a:r>
          </a:p>
          <a:p>
            <a:pPr marL="0" marR="0" lvl="0" indent="0" defTabSz="914377" eaLnBrk="1" fontAlgn="auto" latinLnBrk="0" hangingPunct="1">
              <a:lnSpc>
                <a:spcPct val="100000"/>
              </a:lnSpc>
              <a:spcBef>
                <a:spcPts val="0"/>
              </a:spcBef>
              <a:spcAft>
                <a:spcPts val="0"/>
              </a:spcAft>
              <a:buClrTx/>
              <a:buSzTx/>
              <a:buFontTx/>
              <a:buNone/>
              <a:tabLst/>
              <a:defRPr/>
            </a:pPr>
            <a:r>
              <a:rPr lang="en-US" sz="1600" b="1" kern="0" dirty="0">
                <a:solidFill>
                  <a:srgbClr val="000000"/>
                </a:solidFill>
              </a:rPr>
              <a:t>(d</a:t>
            </a:r>
            <a:r>
              <a:rPr kumimoji="0" lang="en-US" sz="1600" b="1" i="0" u="none" strike="noStrike" kern="0" cap="none" spc="0" normalizeH="0" baseline="0" noProof="0" dirty="0">
                <a:ln>
                  <a:noFill/>
                </a:ln>
                <a:solidFill>
                  <a:srgbClr val="000000"/>
                </a:solidFill>
                <a:effectLst/>
                <a:uLnTx/>
                <a:uFillTx/>
              </a:rPr>
              <a:t>ouble blind) </a:t>
            </a:r>
          </a:p>
        </p:txBody>
      </p:sp>
      <p:sp>
        <p:nvSpPr>
          <p:cNvPr id="110" name="TextBox 109">
            <a:extLst>
              <a:ext uri="{FF2B5EF4-FFF2-40B4-BE49-F238E27FC236}">
                <a16:creationId xmlns:a16="http://schemas.microsoft.com/office/drawing/2014/main" id="{EB4B2C02-FFD1-43A7-B041-DCC44F9B31AC}"/>
              </a:ext>
            </a:extLst>
          </p:cNvPr>
          <p:cNvSpPr txBox="1"/>
          <p:nvPr/>
        </p:nvSpPr>
        <p:spPr>
          <a:xfrm>
            <a:off x="1527786" y="4809240"/>
            <a:ext cx="2423160" cy="740664"/>
          </a:xfrm>
          <a:prstGeom prst="rect">
            <a:avLst/>
          </a:prstGeom>
          <a:noFill/>
        </p:spPr>
        <p:txBody>
          <a:bodyPr wrap="square" lIns="91440" tIns="45720" rIns="91440" bIns="45720" rtlCol="0" anchor="ctr">
            <a:no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rPr>
              <a:t>Nonrandomized cohort (open label)</a:t>
            </a:r>
          </a:p>
        </p:txBody>
      </p:sp>
      <p:sp>
        <p:nvSpPr>
          <p:cNvPr id="111" name="TextBox 110">
            <a:extLst>
              <a:ext uri="{FF2B5EF4-FFF2-40B4-BE49-F238E27FC236}">
                <a16:creationId xmlns:a16="http://schemas.microsoft.com/office/drawing/2014/main" id="{C678228A-4276-46F3-A842-AAF3C7058377}"/>
              </a:ext>
            </a:extLst>
          </p:cNvPr>
          <p:cNvSpPr txBox="1"/>
          <p:nvPr/>
        </p:nvSpPr>
        <p:spPr>
          <a:xfrm>
            <a:off x="8109755" y="3232290"/>
            <a:ext cx="3027698" cy="365760"/>
          </a:xfrm>
          <a:prstGeom prst="rect">
            <a:avLst/>
          </a:prstGeom>
          <a:solidFill>
            <a:srgbClr val="0769A5"/>
          </a:solidFill>
        </p:spPr>
        <p:txBody>
          <a:bodyPr wrap="none" rtlCol="0" anchor="ctr">
            <a:noAutofit/>
          </a:bodyPr>
          <a:lstStyle/>
          <a:p>
            <a:pPr lvl="0" defTabSz="914377">
              <a:defRPr/>
            </a:pPr>
            <a:r>
              <a:rPr kumimoji="0" lang="en-US" sz="1600" b="1" i="0" u="none" strike="noStrike" kern="0" cap="none" spc="0" normalizeH="0" baseline="0" noProof="0" dirty="0">
                <a:ln>
                  <a:noFill/>
                </a:ln>
                <a:solidFill>
                  <a:srgbClr val="FFFFFF"/>
                </a:solidFill>
                <a:effectLst/>
                <a:uLnTx/>
                <a:uFillTx/>
              </a:rPr>
              <a:t>SC </a:t>
            </a:r>
            <a:r>
              <a:rPr lang="en-US" sz="1600" b="1" kern="0" dirty="0">
                <a:solidFill>
                  <a:srgbClr val="FFFFFF"/>
                </a:solidFill>
              </a:rPr>
              <a:t>LEN q6mo for 52 </a:t>
            </a:r>
            <a:r>
              <a:rPr lang="en-US" sz="1600" b="1" kern="0" dirty="0" err="1">
                <a:solidFill>
                  <a:srgbClr val="FFFFFF"/>
                </a:solidFill>
              </a:rPr>
              <a:t>wk</a:t>
            </a:r>
            <a:r>
              <a:rPr lang="en-US" sz="1600" b="1" kern="0" dirty="0">
                <a:solidFill>
                  <a:srgbClr val="FFFFFF"/>
                </a:solidFill>
              </a:rPr>
              <a:t>*</a:t>
            </a:r>
            <a:endParaRPr kumimoji="0" lang="en-US" sz="1600" b="1" i="0" u="none" strike="noStrike" kern="0" cap="none" spc="0" normalizeH="0" baseline="0" noProof="0" dirty="0">
              <a:ln>
                <a:noFill/>
              </a:ln>
              <a:solidFill>
                <a:srgbClr val="FFFFFF"/>
              </a:solidFill>
              <a:effectLst/>
              <a:uLnTx/>
              <a:uFillTx/>
            </a:endParaRPr>
          </a:p>
        </p:txBody>
      </p:sp>
      <p:sp>
        <p:nvSpPr>
          <p:cNvPr id="112" name="TextBox 111">
            <a:extLst>
              <a:ext uri="{FF2B5EF4-FFF2-40B4-BE49-F238E27FC236}">
                <a16:creationId xmlns:a16="http://schemas.microsoft.com/office/drawing/2014/main" id="{66CD9D8E-ECF2-41C9-94E3-3C167D1755B6}"/>
              </a:ext>
            </a:extLst>
          </p:cNvPr>
          <p:cNvSpPr txBox="1"/>
          <p:nvPr/>
        </p:nvSpPr>
        <p:spPr>
          <a:xfrm>
            <a:off x="7012475" y="3232290"/>
            <a:ext cx="1097278" cy="365760"/>
          </a:xfrm>
          <a:prstGeom prst="rect">
            <a:avLst/>
          </a:prstGeom>
          <a:solidFill>
            <a:srgbClr val="00A3E0"/>
          </a:solidFill>
        </p:spPr>
        <p:txBody>
          <a:bodyPr wrap="none" rtlCol="0" anchor="ctr">
            <a:noAutofit/>
          </a:bodyPr>
          <a:lstStyle/>
          <a:p>
            <a:pPr lvl="0" defTabSz="914377">
              <a:defRPr/>
            </a:pPr>
            <a:r>
              <a:rPr kumimoji="0" lang="en-US" sz="1600" b="1" i="0" u="none" strike="noStrike" kern="0" cap="none" spc="0" normalizeH="0" baseline="0" noProof="0" dirty="0">
                <a:ln>
                  <a:noFill/>
                </a:ln>
                <a:solidFill>
                  <a:srgbClr val="FFFFFF"/>
                </a:solidFill>
                <a:effectLst/>
                <a:uLnTx/>
                <a:uFillTx/>
              </a:rPr>
              <a:t>Oral LEN*</a:t>
            </a:r>
            <a:endParaRPr kumimoji="0" lang="en-US" sz="1600" b="1" i="0" u="none" strike="noStrike" kern="0" cap="none" spc="0" normalizeH="0" noProof="0" dirty="0">
              <a:ln>
                <a:noFill/>
              </a:ln>
              <a:solidFill>
                <a:srgbClr val="FFFFFF"/>
              </a:solidFill>
              <a:effectLst/>
              <a:uLnTx/>
              <a:uFillTx/>
            </a:endParaRPr>
          </a:p>
        </p:txBody>
      </p:sp>
      <p:sp>
        <p:nvSpPr>
          <p:cNvPr id="113" name="TextBox 112">
            <a:extLst>
              <a:ext uri="{FF2B5EF4-FFF2-40B4-BE49-F238E27FC236}">
                <a16:creationId xmlns:a16="http://schemas.microsoft.com/office/drawing/2014/main" id="{25B6160A-0767-47B6-A8DF-4DDB5185A6F6}"/>
              </a:ext>
            </a:extLst>
          </p:cNvPr>
          <p:cNvSpPr txBox="1"/>
          <p:nvPr/>
        </p:nvSpPr>
        <p:spPr>
          <a:xfrm>
            <a:off x="7012475" y="4798965"/>
            <a:ext cx="4124976" cy="365760"/>
          </a:xfrm>
          <a:prstGeom prst="rect">
            <a:avLst/>
          </a:prstGeom>
          <a:solidFill>
            <a:srgbClr val="0769A5"/>
          </a:solidFill>
        </p:spPr>
        <p:txBody>
          <a:bodyPr wrap="none" rtlCol="0" anchor="ctr">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mn-ea"/>
                <a:cs typeface="+mn-cs"/>
              </a:rPr>
              <a:t>SC LEN</a:t>
            </a:r>
            <a:r>
              <a:rPr kumimoji="0" lang="en-US" sz="1600" b="1" i="0" u="none" strike="noStrike" kern="0" cap="none" spc="0" normalizeH="0" noProof="0" dirty="0">
                <a:ln>
                  <a:noFill/>
                </a:ln>
                <a:solidFill>
                  <a:srgbClr val="FFFFFF"/>
                </a:solidFill>
                <a:effectLst/>
                <a:uLnTx/>
                <a:uFillTx/>
                <a:latin typeface="Arial"/>
                <a:ea typeface="+mn-ea"/>
                <a:cs typeface="+mn-cs"/>
              </a:rPr>
              <a:t> q6mo for 52 wk*</a:t>
            </a:r>
          </a:p>
        </p:txBody>
      </p:sp>
      <p:sp>
        <p:nvSpPr>
          <p:cNvPr id="114" name="Right Bracket 113">
            <a:extLst>
              <a:ext uri="{FF2B5EF4-FFF2-40B4-BE49-F238E27FC236}">
                <a16:creationId xmlns:a16="http://schemas.microsoft.com/office/drawing/2014/main" id="{7A04543C-0318-4819-AB72-C11F7EC9F7C9}"/>
              </a:ext>
            </a:extLst>
          </p:cNvPr>
          <p:cNvSpPr/>
          <p:nvPr/>
        </p:nvSpPr>
        <p:spPr bwMode="auto">
          <a:xfrm flipH="1">
            <a:off x="4330989" y="2442901"/>
            <a:ext cx="500244" cy="1144648"/>
          </a:xfrm>
          <a:prstGeom prst="rightBracket">
            <a:avLst>
              <a:gd name="adj" fmla="val 0"/>
            </a:avLst>
          </a:prstGeom>
          <a:no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377" eaLnBrk="1" fontAlgn="base" latinLnBrk="0" hangingPunct="1">
              <a:lnSpc>
                <a:spcPct val="100000"/>
              </a:lnSpc>
              <a:spcBef>
                <a:spcPct val="0"/>
              </a:spcBef>
              <a:spcAft>
                <a:spcPct val="25000"/>
              </a:spcAft>
              <a:buClrTx/>
              <a:buSzTx/>
              <a:buFontTx/>
              <a:buChar char="•"/>
              <a:tabLst/>
              <a:defRPr/>
            </a:pPr>
            <a:endParaRPr kumimoji="0" lang="en-US" sz="3600" b="1" i="0" u="none" strike="noStrike" kern="0" cap="none" spc="0" normalizeH="0" baseline="-25000" noProof="0" dirty="0">
              <a:ln>
                <a:noFill/>
              </a:ln>
              <a:solidFill>
                <a:srgbClr val="000000"/>
              </a:solidFill>
              <a:effectLst/>
              <a:uLnTx/>
              <a:uFillTx/>
            </a:endParaRPr>
          </a:p>
        </p:txBody>
      </p:sp>
      <p:sp>
        <p:nvSpPr>
          <p:cNvPr id="115" name="TextBox 114">
            <a:extLst>
              <a:ext uri="{FF2B5EF4-FFF2-40B4-BE49-F238E27FC236}">
                <a16:creationId xmlns:a16="http://schemas.microsoft.com/office/drawing/2014/main" id="{3D1EA42B-1A01-48F9-AFD1-51B292230205}"/>
              </a:ext>
            </a:extLst>
          </p:cNvPr>
          <p:cNvSpPr txBox="1"/>
          <p:nvPr/>
        </p:nvSpPr>
        <p:spPr>
          <a:xfrm>
            <a:off x="4831234" y="4798965"/>
            <a:ext cx="1566511" cy="365760"/>
          </a:xfrm>
          <a:prstGeom prst="rect">
            <a:avLst/>
          </a:prstGeom>
          <a:solidFill>
            <a:srgbClr val="00A3E0"/>
          </a:solidFill>
        </p:spPr>
        <p:txBody>
          <a:bodyPr wrap="none" rtlCol="0" anchor="ctr">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mn-ea"/>
                <a:cs typeface="+mn-cs"/>
              </a:rPr>
              <a:t>Oral LEN*</a:t>
            </a:r>
            <a:endParaRPr kumimoji="0" lang="en-US" sz="1600" b="1" i="0" u="none" strike="noStrike" kern="0" cap="none" spc="0" normalizeH="0" noProof="0" dirty="0">
              <a:ln>
                <a:noFill/>
              </a:ln>
              <a:solidFill>
                <a:srgbClr val="FFFFFF"/>
              </a:solidFill>
              <a:effectLst/>
              <a:uLnTx/>
              <a:uFillTx/>
              <a:latin typeface="Arial"/>
              <a:ea typeface="+mn-ea"/>
              <a:cs typeface="+mn-cs"/>
            </a:endParaRPr>
          </a:p>
        </p:txBody>
      </p:sp>
      <p:sp>
        <p:nvSpPr>
          <p:cNvPr id="116" name="TextBox 115">
            <a:extLst>
              <a:ext uri="{FF2B5EF4-FFF2-40B4-BE49-F238E27FC236}">
                <a16:creationId xmlns:a16="http://schemas.microsoft.com/office/drawing/2014/main" id="{19A3889B-147B-48A9-8E35-D3437DA3A4E7}"/>
              </a:ext>
            </a:extLst>
          </p:cNvPr>
          <p:cNvSpPr txBox="1"/>
          <p:nvPr/>
        </p:nvSpPr>
        <p:spPr>
          <a:xfrm>
            <a:off x="4831234" y="5162774"/>
            <a:ext cx="1566511" cy="365760"/>
          </a:xfrm>
          <a:prstGeom prst="rect">
            <a:avLst/>
          </a:prstGeom>
          <a:solidFill>
            <a:srgbClr val="C8C9E1"/>
          </a:solidFill>
        </p:spPr>
        <p:txBody>
          <a:bodyPr wrap="none" rtlCol="0" anchor="ctr">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a:ea typeface="+mn-ea"/>
                <a:cs typeface="+mn-cs"/>
              </a:rPr>
              <a:t>OBR</a:t>
            </a:r>
            <a:r>
              <a:rPr kumimoji="0" lang="en-US" sz="1600" b="0" i="0" u="none" strike="noStrike" kern="0" cap="none" spc="0" normalizeH="0" baseline="30000" noProof="0" dirty="0">
                <a:ln>
                  <a:noFill/>
                </a:ln>
                <a:solidFill>
                  <a:srgbClr val="000000"/>
                </a:solidFill>
                <a:effectLst/>
                <a:uLnTx/>
                <a:uFillTx/>
                <a:latin typeface="Arial"/>
                <a:ea typeface="+mn-ea"/>
                <a:cs typeface="+mn-cs"/>
              </a:rPr>
              <a:t>†</a:t>
            </a:r>
            <a:endParaRPr kumimoji="0" lang="en-US" sz="1600" b="0" i="0" u="none" strike="noStrike" kern="0" cap="none" spc="0" normalizeH="0" baseline="0" noProof="0" dirty="0">
              <a:ln>
                <a:noFill/>
              </a:ln>
              <a:solidFill>
                <a:srgbClr val="000000"/>
              </a:solidFill>
              <a:effectLst/>
              <a:uLnTx/>
              <a:uFillTx/>
              <a:latin typeface="Arial"/>
              <a:ea typeface="+mn-ea"/>
              <a:cs typeface="+mn-cs"/>
            </a:endParaRPr>
          </a:p>
        </p:txBody>
      </p:sp>
      <p:sp>
        <p:nvSpPr>
          <p:cNvPr id="117" name="TextBox 116">
            <a:extLst>
              <a:ext uri="{FF2B5EF4-FFF2-40B4-BE49-F238E27FC236}">
                <a16:creationId xmlns:a16="http://schemas.microsoft.com/office/drawing/2014/main" id="{5881B6BA-F918-4915-AA55-F86EBE5A9FF8}"/>
              </a:ext>
            </a:extLst>
          </p:cNvPr>
          <p:cNvSpPr txBox="1"/>
          <p:nvPr/>
        </p:nvSpPr>
        <p:spPr>
          <a:xfrm>
            <a:off x="7012475" y="5162774"/>
            <a:ext cx="4124976" cy="365760"/>
          </a:xfrm>
          <a:prstGeom prst="rect">
            <a:avLst/>
          </a:prstGeom>
          <a:solidFill>
            <a:srgbClr val="C8C9E1"/>
          </a:solidFill>
        </p:spPr>
        <p:txBody>
          <a:bodyPr wrap="none" rtlCol="0" anchor="ctr">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a:ea typeface="+mn-ea"/>
                <a:cs typeface="+mn-cs"/>
              </a:rPr>
              <a:t>OBR</a:t>
            </a:r>
            <a:r>
              <a:rPr kumimoji="0" lang="en-US" sz="1600" b="0" i="0" u="none" strike="noStrike" kern="0" cap="none" spc="0" normalizeH="0" baseline="30000" noProof="0" dirty="0">
                <a:ln>
                  <a:noFill/>
                </a:ln>
                <a:solidFill>
                  <a:srgbClr val="000000"/>
                </a:solidFill>
                <a:effectLst/>
                <a:uLnTx/>
                <a:uFillTx/>
                <a:latin typeface="Arial"/>
                <a:ea typeface="+mn-ea"/>
                <a:cs typeface="+mn-cs"/>
              </a:rPr>
              <a:t>†</a:t>
            </a:r>
            <a:endParaRPr kumimoji="0" lang="en-US" sz="1600" b="0" i="0" u="none" strike="noStrike" kern="0" cap="none" spc="0" normalizeH="0" baseline="0" noProof="0" dirty="0">
              <a:ln>
                <a:noFill/>
              </a:ln>
              <a:solidFill>
                <a:srgbClr val="000000"/>
              </a:solidFill>
              <a:effectLst/>
              <a:uLnTx/>
              <a:uFillTx/>
              <a:latin typeface="Arial"/>
              <a:ea typeface="+mn-ea"/>
              <a:cs typeface="+mn-cs"/>
            </a:endParaRPr>
          </a:p>
        </p:txBody>
      </p:sp>
      <p:sp>
        <p:nvSpPr>
          <p:cNvPr id="118" name="Right Bracket 117">
            <a:extLst>
              <a:ext uri="{FF2B5EF4-FFF2-40B4-BE49-F238E27FC236}">
                <a16:creationId xmlns:a16="http://schemas.microsoft.com/office/drawing/2014/main" id="{9257174E-2A8B-4D03-9CDD-98AF955AD608}"/>
              </a:ext>
            </a:extLst>
          </p:cNvPr>
          <p:cNvSpPr/>
          <p:nvPr/>
        </p:nvSpPr>
        <p:spPr bwMode="auto">
          <a:xfrm flipH="1">
            <a:off x="1220332" y="3015225"/>
            <a:ext cx="361549" cy="2147545"/>
          </a:xfrm>
          <a:prstGeom prst="rightBracket">
            <a:avLst>
              <a:gd name="adj" fmla="val 0"/>
            </a:avLst>
          </a:prstGeom>
          <a:no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377" eaLnBrk="1" fontAlgn="base" latinLnBrk="0" hangingPunct="1">
              <a:lnSpc>
                <a:spcPct val="100000"/>
              </a:lnSpc>
              <a:spcBef>
                <a:spcPct val="0"/>
              </a:spcBef>
              <a:spcAft>
                <a:spcPct val="25000"/>
              </a:spcAft>
              <a:buClrTx/>
              <a:buSzTx/>
              <a:buFontTx/>
              <a:buChar char="•"/>
              <a:tabLst/>
              <a:defRPr/>
            </a:pPr>
            <a:endParaRPr kumimoji="0" lang="en-US" sz="3600" b="1" i="0" u="none" strike="noStrike" kern="0" cap="none" spc="0" normalizeH="0" baseline="-25000" noProof="0" dirty="0">
              <a:ln>
                <a:noFill/>
              </a:ln>
              <a:solidFill>
                <a:srgbClr val="000000"/>
              </a:solidFill>
              <a:effectLst/>
              <a:uLnTx/>
              <a:uFillTx/>
            </a:endParaRPr>
          </a:p>
        </p:txBody>
      </p:sp>
      <p:sp>
        <p:nvSpPr>
          <p:cNvPr id="2" name="Title 1">
            <a:extLst>
              <a:ext uri="{FF2B5EF4-FFF2-40B4-BE49-F238E27FC236}">
                <a16:creationId xmlns:a16="http://schemas.microsoft.com/office/drawing/2014/main" id="{78C75615-79EA-47CD-A0E4-9B5AB5B9E9CC}"/>
              </a:ext>
            </a:extLst>
          </p:cNvPr>
          <p:cNvSpPr>
            <a:spLocks noGrp="1"/>
          </p:cNvSpPr>
          <p:nvPr>
            <p:ph type="title"/>
          </p:nvPr>
        </p:nvSpPr>
        <p:spPr>
          <a:xfrm>
            <a:off x="812800" y="167640"/>
            <a:ext cx="10565728" cy="787400"/>
          </a:xfrm>
        </p:spPr>
        <p:txBody>
          <a:bodyPr/>
          <a:lstStyle/>
          <a:p>
            <a:r>
              <a:rPr lang="en-US" dirty="0"/>
              <a:t>Methods: Study Design</a:t>
            </a:r>
            <a:endParaRPr lang="en-US" sz="2400" dirty="0"/>
          </a:p>
        </p:txBody>
      </p:sp>
      <p:sp>
        <p:nvSpPr>
          <p:cNvPr id="6" name="Content Placeholder 5">
            <a:extLst>
              <a:ext uri="{FF2B5EF4-FFF2-40B4-BE49-F238E27FC236}">
                <a16:creationId xmlns:a16="http://schemas.microsoft.com/office/drawing/2014/main" id="{E9FABF14-85E8-47B1-8EF4-9921CF06DC02}"/>
              </a:ext>
            </a:extLst>
          </p:cNvPr>
          <p:cNvSpPr>
            <a:spLocks noGrp="1"/>
          </p:cNvSpPr>
          <p:nvPr>
            <p:ph idx="1"/>
          </p:nvPr>
        </p:nvSpPr>
        <p:spPr>
          <a:xfrm>
            <a:off x="812800" y="5691463"/>
            <a:ext cx="10839450" cy="561692"/>
          </a:xfrm>
        </p:spPr>
        <p:txBody>
          <a:bodyPr wrap="square">
            <a:spAutoFit/>
          </a:bodyPr>
          <a:lstStyle/>
          <a:p>
            <a:pPr marL="228600" indent="-228600">
              <a:spcBef>
                <a:spcPts val="300"/>
              </a:spcBef>
            </a:pPr>
            <a:r>
              <a:rPr lang="en-US" sz="1400" dirty="0"/>
              <a:t>Efficacy was summarized only for the randomized cohort (n=36), as most in the nonrandomized cohort have not reached Week 26 yet</a:t>
            </a:r>
          </a:p>
          <a:p>
            <a:pPr marL="228600" indent="-228600">
              <a:spcBef>
                <a:spcPts val="300"/>
              </a:spcBef>
            </a:pPr>
            <a:r>
              <a:rPr lang="en-US" sz="1400" dirty="0"/>
              <a:t>Safety was summarized for both the randomized and nonrandomized cohorts (N=72)</a:t>
            </a:r>
          </a:p>
        </p:txBody>
      </p:sp>
      <p:sp>
        <p:nvSpPr>
          <p:cNvPr id="41" name="Text Placeholder 40">
            <a:extLst>
              <a:ext uri="{FF2B5EF4-FFF2-40B4-BE49-F238E27FC236}">
                <a16:creationId xmlns:a16="http://schemas.microsoft.com/office/drawing/2014/main" id="{981C6D02-D1F1-490A-A44E-2F67E359024C}"/>
              </a:ext>
            </a:extLst>
          </p:cNvPr>
          <p:cNvSpPr>
            <a:spLocks noGrp="1"/>
          </p:cNvSpPr>
          <p:nvPr>
            <p:ph type="body" sz="quarter" idx="11"/>
          </p:nvPr>
        </p:nvSpPr>
        <p:spPr>
          <a:xfrm>
            <a:off x="812800" y="6310899"/>
            <a:ext cx="10642600" cy="394701"/>
          </a:xfrm>
        </p:spPr>
        <p:txBody>
          <a:bodyPr lIns="0"/>
          <a:lstStyle/>
          <a:p>
            <a:r>
              <a:rPr lang="en-US" sz="1050" dirty="0"/>
              <a:t>*Administered as 600 mg on Days 1 and 2, and 300 mg on Day 8; SC LEN administered as 927 mg (2 x 1.5 mL) in abdomen on Day 15; </a:t>
            </a:r>
            <a:r>
              <a:rPr lang="en-US" sz="1050" baseline="30000" noProof="0" dirty="0"/>
              <a:t>†</a:t>
            </a:r>
            <a:r>
              <a:rPr lang="en-US" sz="1050" noProof="0" dirty="0"/>
              <a:t>I</a:t>
            </a:r>
            <a:r>
              <a:rPr lang="en-US" sz="1050" dirty="0"/>
              <a:t>nvestigational agents, such as fostemsavir, were allowed; atazanavir (ATV), ATV/cobicistat, ATV/ritonavir, efavirenz, entecavir, </a:t>
            </a:r>
            <a:r>
              <a:rPr lang="en-US" sz="1050" dirty="0" err="1"/>
              <a:t>ipranavir</a:t>
            </a:r>
            <a:r>
              <a:rPr lang="en-US" sz="1050" dirty="0"/>
              <a:t>, and nevirapine were not allowed</a:t>
            </a:r>
            <a:r>
              <a:rPr lang="en-US" sz="1050" noProof="0" dirty="0"/>
              <a:t>. ARV, antiretroviral.</a:t>
            </a:r>
          </a:p>
        </p:txBody>
      </p:sp>
      <p:sp>
        <p:nvSpPr>
          <p:cNvPr id="4" name="Slide Number Placeholder 3">
            <a:extLst>
              <a:ext uri="{FF2B5EF4-FFF2-40B4-BE49-F238E27FC236}">
                <a16:creationId xmlns:a16="http://schemas.microsoft.com/office/drawing/2014/main" id="{5B74A161-C029-4FB1-A57A-1415DA7B188A}"/>
              </a:ext>
            </a:extLst>
          </p:cNvPr>
          <p:cNvSpPr>
            <a:spLocks noGrp="1"/>
          </p:cNvSpPr>
          <p:nvPr>
            <p:ph type="sldNum" sz="quarter" idx="12"/>
          </p:nvPr>
        </p:nvSpPr>
        <p:spPr>
          <a:xfrm>
            <a:off x="11378528" y="6340475"/>
            <a:ext cx="591800" cy="365125"/>
          </a:xfrm>
        </p:spPr>
        <p:txBody>
          <a:bodyPr/>
          <a:lstStyle/>
          <a:p>
            <a:pPr lvl="0"/>
            <a:fld id="{48B34844-BF8C-48C5-ADF0-8D663D5097A1}" type="slidenum">
              <a:rPr lang="en-US" altLang="en-US" noProof="0" smtClean="0"/>
              <a:pPr lvl="0"/>
              <a:t>5</a:t>
            </a:fld>
            <a:endParaRPr lang="en-US" altLang="en-US" noProof="0" dirty="0"/>
          </a:p>
        </p:txBody>
      </p:sp>
      <p:sp>
        <p:nvSpPr>
          <p:cNvPr id="9" name="Rectangle 8">
            <a:extLst>
              <a:ext uri="{FF2B5EF4-FFF2-40B4-BE49-F238E27FC236}">
                <a16:creationId xmlns:a16="http://schemas.microsoft.com/office/drawing/2014/main" id="{FD3B1652-2640-4B77-A47E-2178ED11502F}"/>
              </a:ext>
            </a:extLst>
          </p:cNvPr>
          <p:cNvSpPr/>
          <p:nvPr/>
        </p:nvSpPr>
        <p:spPr bwMode="auto">
          <a:xfrm>
            <a:off x="4149529" y="1347632"/>
            <a:ext cx="2472755" cy="584775"/>
          </a:xfrm>
          <a:prstGeom prst="rect">
            <a:avLst/>
          </a:prstGeom>
          <a:no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marL="0" marR="0" lvl="0" indent="0" algn="ctr" defTabSz="914377" rtl="0" eaLnBrk="1" fontAlgn="base" latinLnBrk="0" hangingPunct="1">
              <a:lnSpc>
                <a:spcPct val="100000"/>
              </a:lnSpc>
              <a:spcBef>
                <a:spcPct val="0"/>
              </a:spcBef>
              <a:buClrTx/>
              <a:buSzTx/>
              <a:buFontTx/>
              <a:buNone/>
              <a:tabLst/>
              <a:defRPr/>
            </a:pPr>
            <a:r>
              <a:rPr kumimoji="0" lang="en-US" sz="1600" b="1" i="0" u="none" strike="noStrike" kern="0" cap="none" spc="0" normalizeH="0" baseline="0" noProof="0" dirty="0">
                <a:ln>
                  <a:noFill/>
                </a:ln>
                <a:solidFill>
                  <a:srgbClr val="00A3E0"/>
                </a:solidFill>
                <a:effectLst/>
                <a:uLnTx/>
                <a:uFillTx/>
                <a:latin typeface="Arial"/>
                <a:ea typeface="+mn-ea"/>
                <a:cs typeface="+mn-cs"/>
              </a:rPr>
              <a:t>Functional monotherapy </a:t>
            </a:r>
          </a:p>
          <a:p>
            <a:pPr marL="0" marR="0" lvl="0" indent="0" algn="ctr" defTabSz="914377" rtl="0" eaLnBrk="1" fontAlgn="base" latinLnBrk="0" hangingPunct="1">
              <a:lnSpc>
                <a:spcPct val="100000"/>
              </a:lnSpc>
              <a:spcBef>
                <a:spcPct val="0"/>
              </a:spcBef>
              <a:buClrTx/>
              <a:buSzTx/>
              <a:buFontTx/>
              <a:buNone/>
              <a:tabLst/>
              <a:defRPr/>
            </a:pPr>
            <a:r>
              <a:rPr kumimoji="0" lang="en-US" sz="1600" b="1" i="0" u="none" strike="noStrike" kern="0" cap="none" spc="0" normalizeH="0" baseline="0" noProof="0" dirty="0">
                <a:ln>
                  <a:noFill/>
                </a:ln>
                <a:solidFill>
                  <a:srgbClr val="00A3E0"/>
                </a:solidFill>
                <a:effectLst/>
                <a:uLnTx/>
                <a:uFillTx/>
                <a:latin typeface="Arial"/>
                <a:ea typeface="+mn-ea"/>
                <a:cs typeface="+mn-cs"/>
              </a:rPr>
              <a:t>(14 d)</a:t>
            </a:r>
          </a:p>
        </p:txBody>
      </p:sp>
      <p:sp>
        <p:nvSpPr>
          <p:cNvPr id="10" name="Rectangle 9">
            <a:extLst>
              <a:ext uri="{FF2B5EF4-FFF2-40B4-BE49-F238E27FC236}">
                <a16:creationId xmlns:a16="http://schemas.microsoft.com/office/drawing/2014/main" id="{178CE27B-5680-49D2-BB67-1838A488E94E}"/>
              </a:ext>
            </a:extLst>
          </p:cNvPr>
          <p:cNvSpPr/>
          <p:nvPr/>
        </p:nvSpPr>
        <p:spPr bwMode="auto">
          <a:xfrm>
            <a:off x="7707493" y="1316854"/>
            <a:ext cx="2743200" cy="338554"/>
          </a:xfrm>
          <a:prstGeom prst="rect">
            <a:avLst/>
          </a:prstGeom>
          <a:no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marL="0" marR="0" lvl="0" indent="0" algn="ctr" defTabSz="914377" rtl="0" eaLnBrk="1" fontAlgn="base" latinLnBrk="0" hangingPunct="1">
              <a:lnSpc>
                <a:spcPct val="100000"/>
              </a:lnSpc>
              <a:spcBef>
                <a:spcPct val="0"/>
              </a:spcBef>
              <a:spcAft>
                <a:spcPct val="25000"/>
              </a:spcAft>
              <a:buClrTx/>
              <a:buSzTx/>
              <a:buFontTx/>
              <a:buNone/>
              <a:tabLst/>
              <a:defRPr/>
            </a:pPr>
            <a:r>
              <a:rPr kumimoji="0" lang="en-US" sz="1600" b="1" i="0" u="none" strike="noStrike" kern="0" cap="none" spc="0" normalizeH="0" baseline="0" noProof="0" dirty="0">
                <a:ln>
                  <a:noFill/>
                </a:ln>
                <a:solidFill>
                  <a:srgbClr val="00A3E0"/>
                </a:solidFill>
                <a:effectLst/>
                <a:uLnTx/>
                <a:uFillTx/>
                <a:latin typeface="Arial"/>
                <a:ea typeface="+mn-ea"/>
                <a:cs typeface="+mn-cs"/>
              </a:rPr>
              <a:t>Maintenance</a:t>
            </a:r>
          </a:p>
        </p:txBody>
      </p:sp>
      <p:sp>
        <p:nvSpPr>
          <p:cNvPr id="54" name="TextBox 53">
            <a:extLst>
              <a:ext uri="{FF2B5EF4-FFF2-40B4-BE49-F238E27FC236}">
                <a16:creationId xmlns:a16="http://schemas.microsoft.com/office/drawing/2014/main" id="{2D3F2849-2381-43BE-8ABA-66714325CE5C}"/>
              </a:ext>
            </a:extLst>
          </p:cNvPr>
          <p:cNvSpPr txBox="1"/>
          <p:nvPr/>
        </p:nvSpPr>
        <p:spPr>
          <a:xfrm>
            <a:off x="704392" y="4746501"/>
            <a:ext cx="565149" cy="307777"/>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YES</a:t>
            </a:r>
          </a:p>
        </p:txBody>
      </p:sp>
      <p:sp>
        <p:nvSpPr>
          <p:cNvPr id="51" name="TextBox 50">
            <a:extLst>
              <a:ext uri="{FF2B5EF4-FFF2-40B4-BE49-F238E27FC236}">
                <a16:creationId xmlns:a16="http://schemas.microsoft.com/office/drawing/2014/main" id="{DC82BAB4-0D0C-4DF2-A477-1C45FA38C3E5}"/>
              </a:ext>
            </a:extLst>
          </p:cNvPr>
          <p:cNvSpPr txBox="1"/>
          <p:nvPr/>
        </p:nvSpPr>
        <p:spPr>
          <a:xfrm>
            <a:off x="818576" y="1308142"/>
            <a:ext cx="2851468" cy="1461939"/>
          </a:xfrm>
          <a:prstGeom prst="rect">
            <a:avLst/>
          </a:prstGeom>
          <a:solidFill>
            <a:schemeClr val="bg1">
              <a:lumMod val="95000"/>
            </a:schemeClr>
          </a:solidFill>
        </p:spPr>
        <p:txBody>
          <a:bodyPr wrap="square" lIns="91440" tIns="45720" rIns="91440" bIns="45720" rtlCol="0" anchor="ctr">
            <a:spAutoFit/>
          </a:bodyPr>
          <a:lstStyle/>
          <a:p>
            <a:pPr marL="0" marR="0" lvl="0" indent="0" algn="ctr" defTabSz="914377" eaLnBrk="1" fontAlgn="auto" latinLnBrk="0" hangingPunct="1">
              <a:lnSpc>
                <a:spcPct val="100000"/>
              </a:lnSpc>
              <a:spcBef>
                <a:spcPts val="300"/>
              </a:spcBef>
              <a:spcAft>
                <a:spcPts val="0"/>
              </a:spcAft>
              <a:buClrTx/>
              <a:buSzTx/>
              <a:buFontTx/>
              <a:buNone/>
              <a:tabLst/>
              <a:defRPr/>
            </a:pPr>
            <a:r>
              <a:rPr kumimoji="0" lang="en-US" sz="1400" b="1" i="0" u="none" strike="noStrike" kern="0" cap="none" spc="0" normalizeH="0" baseline="0" noProof="0" dirty="0">
                <a:ln>
                  <a:noFill/>
                </a:ln>
                <a:solidFill>
                  <a:srgbClr val="000000">
                    <a:lumMod val="65000"/>
                    <a:lumOff val="35000"/>
                  </a:srgbClr>
                </a:solidFill>
                <a:effectLst/>
                <a:uLnTx/>
                <a:uFillTx/>
              </a:rPr>
              <a:t>Key eligibility criteria:</a:t>
            </a:r>
          </a:p>
          <a:p>
            <a:pPr marL="182875" marR="0" lvl="0" indent="-182875" defTabSz="914377" eaLnBrk="1" fontAlgn="auto" latinLnBrk="0" hangingPunct="1">
              <a:lnSpc>
                <a:spcPct val="100000"/>
              </a:lnSpc>
              <a:spcBef>
                <a:spcPts val="200"/>
              </a:spcBef>
              <a:spcAft>
                <a:spcPts val="0"/>
              </a:spcAft>
              <a:buClrTx/>
              <a:buSzTx/>
              <a:buFont typeface="Wingdings" panose="05000000000000000000" pitchFamily="2" charset="2"/>
              <a:buChar char="§"/>
              <a:tabLst/>
              <a:defRPr/>
            </a:pPr>
            <a:r>
              <a:rPr lang="en-US" sz="1400" kern="0" dirty="0">
                <a:solidFill>
                  <a:srgbClr val="000000">
                    <a:lumMod val="65000"/>
                    <a:lumOff val="35000"/>
                  </a:srgbClr>
                </a:solidFill>
              </a:rPr>
              <a:t>HIV-1 RNA</a:t>
            </a:r>
            <a:r>
              <a:rPr kumimoji="0" lang="en-US" sz="1400" b="0" i="0" u="none" strike="noStrike" kern="0" cap="none" spc="0" normalizeH="0" baseline="0" noProof="0" dirty="0">
                <a:ln>
                  <a:noFill/>
                </a:ln>
                <a:solidFill>
                  <a:srgbClr val="000000">
                    <a:lumMod val="65000"/>
                    <a:lumOff val="35000"/>
                  </a:srgbClr>
                </a:solidFill>
                <a:effectLst/>
                <a:uLnTx/>
                <a:uFillTx/>
              </a:rPr>
              <a:t> ≥400 c/mL</a:t>
            </a:r>
          </a:p>
          <a:p>
            <a:pPr marL="182875" marR="0" lvl="0" indent="-182875" defTabSz="914377" eaLnBrk="1" fontAlgn="auto" latinLnBrk="0" hangingPunct="1">
              <a:lnSpc>
                <a:spcPct val="100000"/>
              </a:lnSpc>
              <a:spcBef>
                <a:spcPts val="200"/>
              </a:spcBef>
              <a:spcAft>
                <a:spcPts val="0"/>
              </a:spcAft>
              <a:buClrTx/>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lumMod val="65000"/>
                    <a:lumOff val="35000"/>
                  </a:srgbClr>
                </a:solidFill>
                <a:effectLst/>
                <a:uLnTx/>
                <a:uFillTx/>
              </a:rPr>
              <a:t>Resistance to ≥2 agents </a:t>
            </a:r>
            <a:br>
              <a:rPr kumimoji="0" lang="en-US" sz="1400" b="0" i="0" u="none" strike="noStrike" kern="0" cap="none" spc="0" normalizeH="0" baseline="0" noProof="0" dirty="0">
                <a:ln>
                  <a:noFill/>
                </a:ln>
                <a:solidFill>
                  <a:srgbClr val="000000">
                    <a:lumMod val="65000"/>
                    <a:lumOff val="35000"/>
                  </a:srgbClr>
                </a:solidFill>
                <a:effectLst/>
                <a:uLnTx/>
                <a:uFillTx/>
              </a:rPr>
            </a:br>
            <a:r>
              <a:rPr kumimoji="0" lang="en-US" sz="1400" b="0" i="0" u="none" strike="noStrike" kern="0" cap="none" spc="0" normalizeH="0" baseline="0" noProof="0" dirty="0">
                <a:ln>
                  <a:noFill/>
                </a:ln>
                <a:solidFill>
                  <a:srgbClr val="000000">
                    <a:lumMod val="65000"/>
                    <a:lumOff val="35000"/>
                  </a:srgbClr>
                </a:solidFill>
                <a:effectLst/>
                <a:uLnTx/>
                <a:uFillTx/>
              </a:rPr>
              <a:t>from 3 of 4 main ARV classes</a:t>
            </a:r>
          </a:p>
          <a:p>
            <a:pPr marL="182875" marR="0" lvl="0" indent="-182875" defTabSz="914377" eaLnBrk="1" fontAlgn="auto" latinLnBrk="0" hangingPunct="1">
              <a:lnSpc>
                <a:spcPct val="100000"/>
              </a:lnSpc>
              <a:spcBef>
                <a:spcPts val="200"/>
              </a:spcBef>
              <a:spcAft>
                <a:spcPts val="0"/>
              </a:spcAft>
              <a:buClrTx/>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lumMod val="65000"/>
                    <a:lumOff val="35000"/>
                  </a:srgbClr>
                </a:solidFill>
                <a:effectLst/>
                <a:uLnTx/>
                <a:uFillTx/>
              </a:rPr>
              <a:t>≤2 fully active agents from 4 main ARV classes</a:t>
            </a:r>
          </a:p>
        </p:txBody>
      </p:sp>
      <p:sp>
        <p:nvSpPr>
          <p:cNvPr id="43" name="Rectangle 42">
            <a:extLst>
              <a:ext uri="{FF2B5EF4-FFF2-40B4-BE49-F238E27FC236}">
                <a16:creationId xmlns:a16="http://schemas.microsoft.com/office/drawing/2014/main" id="{81EA5BEF-E340-4354-A92B-E4D9EA4567DE}"/>
              </a:ext>
            </a:extLst>
          </p:cNvPr>
          <p:cNvSpPr/>
          <p:nvPr/>
        </p:nvSpPr>
        <p:spPr bwMode="auto">
          <a:xfrm>
            <a:off x="812800" y="3421186"/>
            <a:ext cx="3170678" cy="1246495"/>
          </a:xfrm>
          <a:prstGeom prst="rect">
            <a:avLst/>
          </a:prstGeom>
          <a:solidFill>
            <a:srgbClr val="FDE5BD"/>
          </a:solidFill>
          <a:ln w="9525" cap="flat" cmpd="sng" algn="ctr">
            <a:noFill/>
            <a:prstDash val="solid"/>
            <a:round/>
            <a:headEnd type="none" w="med" len="med"/>
            <a:tailEnd type="none" w="med" len="med"/>
          </a:ln>
          <a:effectLst/>
        </p:spPr>
        <p:txBody>
          <a:bodyPr vert="horz" wrap="square" lIns="0" tIns="45720" rIns="0" bIns="45720" numCol="1" rtlCol="0" anchor="t" anchorCtr="0" compatLnSpc="1">
            <a:prstTxWarp prst="textNoShape">
              <a:avLst/>
            </a:prstTxWarp>
            <a:spAutoFit/>
          </a:bodyPr>
          <a:lstStyle/>
          <a:p>
            <a:pPr marL="0" marR="0" lvl="0" indent="0" algn="ctr" defTabSz="914377" rtl="0" eaLnBrk="1" fontAlgn="base" latinLnBrk="0" hangingPunct="1">
              <a:lnSpc>
                <a:spcPct val="100000"/>
              </a:lnSpc>
              <a:spcBef>
                <a:spcPts val="300"/>
              </a:spcBef>
              <a:buClrTx/>
              <a:buSzTx/>
              <a:buFontTx/>
              <a:buNone/>
              <a:tabLst/>
              <a:defRPr/>
            </a:pPr>
            <a:r>
              <a:rPr kumimoji="0" lang="en-US" sz="1400" b="1" i="0" u="none" strike="noStrike" kern="0" cap="none" spc="0" normalizeH="0" baseline="0" noProof="0" dirty="0">
                <a:ln>
                  <a:noFill/>
                </a:ln>
                <a:solidFill>
                  <a:schemeClr val="accent5">
                    <a:lumMod val="75000"/>
                  </a:schemeClr>
                </a:solidFill>
                <a:effectLst/>
                <a:uLnTx/>
                <a:uFillTx/>
                <a:latin typeface="Arial"/>
                <a:ea typeface="+mn-ea"/>
                <a:cs typeface="+mn-cs"/>
              </a:rPr>
              <a:t>Screening Period</a:t>
            </a:r>
            <a:br>
              <a:rPr kumimoji="0" lang="en-US" sz="1400" b="1" i="0" u="none" strike="noStrike" kern="0" cap="none" spc="0" normalizeH="0" baseline="0" noProof="0" dirty="0">
                <a:ln>
                  <a:noFill/>
                </a:ln>
                <a:solidFill>
                  <a:schemeClr val="accent5">
                    <a:lumMod val="75000"/>
                  </a:schemeClr>
                </a:solidFill>
                <a:effectLst/>
                <a:uLnTx/>
                <a:uFillTx/>
                <a:latin typeface="Arial"/>
                <a:ea typeface="+mn-ea"/>
                <a:cs typeface="+mn-cs"/>
              </a:rPr>
            </a:br>
            <a:r>
              <a:rPr kumimoji="0" lang="en-US" sz="1400" b="1" i="0" u="none" strike="noStrike" kern="0" cap="none" spc="0" normalizeH="0" baseline="0" noProof="0" dirty="0">
                <a:ln>
                  <a:noFill/>
                </a:ln>
                <a:effectLst/>
                <a:uLnTx/>
                <a:uFillTx/>
                <a:latin typeface="Arial"/>
                <a:ea typeface="+mn-ea"/>
                <a:cs typeface="+mn-cs"/>
              </a:rPr>
              <a:t>Prerandomization repeat HIV-1 RNA</a:t>
            </a:r>
            <a:endParaRPr kumimoji="0" lang="en-US" sz="1400" b="1" i="0" u="none" strike="noStrike" kern="0" cap="none" spc="0" normalizeH="0" baseline="30000" noProof="0" dirty="0">
              <a:ln>
                <a:noFill/>
              </a:ln>
              <a:effectLst/>
              <a:uLnTx/>
              <a:uFillTx/>
              <a:latin typeface="Arial"/>
              <a:ea typeface="+mn-ea"/>
              <a:cs typeface="+mn-cs"/>
            </a:endParaRPr>
          </a:p>
          <a:p>
            <a:pPr marL="285750" marR="0" lvl="0" indent="-173038" defTabSz="914400" rtl="0" eaLnBrk="1" fontAlgn="auto" latinLnBrk="0" hangingPunct="1">
              <a:lnSpc>
                <a:spcPct val="100000"/>
              </a:lnSpc>
              <a:spcBef>
                <a:spcPts val="300"/>
              </a:spcBef>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Decline </a:t>
            </a:r>
            <a:r>
              <a:rPr kumimoji="0" lang="en-US" sz="1400" b="0" i="0" u="none" strike="noStrike" kern="1200" cap="none" spc="0" normalizeH="0" baseline="0" noProof="0" dirty="0">
                <a:ln>
                  <a:noFill/>
                </a:ln>
                <a:effectLst/>
                <a:uLnTx/>
                <a:uFillTx/>
                <a:latin typeface="Arial"/>
                <a:ea typeface="+mn-ea"/>
                <a:cs typeface="+mn-cs"/>
              </a:rPr>
              <a:t>≥</a:t>
            </a:r>
            <a:r>
              <a:rPr kumimoji="0" lang="en-US" sz="1400" b="0" i="0" u="none" strike="noStrike" kern="1200" cap="none" spc="0" normalizeH="0" baseline="0" noProof="0" dirty="0">
                <a:ln>
                  <a:noFill/>
                </a:ln>
                <a:solidFill>
                  <a:srgbClr val="000000"/>
                </a:solidFill>
                <a:effectLst/>
                <a:uLnTx/>
                <a:uFillTx/>
                <a:latin typeface="Arial"/>
                <a:ea typeface="+mn-ea"/>
                <a:cs typeface="+mn-cs"/>
              </a:rPr>
              <a:t>0.5 log</a:t>
            </a:r>
            <a:r>
              <a:rPr kumimoji="0" lang="en-US" sz="1400" b="0" i="0" u="none" strike="noStrike" kern="1200" cap="none" spc="0" normalizeH="0" noProof="0" dirty="0">
                <a:ln>
                  <a:noFill/>
                </a:ln>
                <a:solidFill>
                  <a:srgbClr val="000000"/>
                </a:solidFill>
                <a:effectLst/>
                <a:uLnTx/>
                <a:uFillTx/>
                <a:latin typeface="Arial"/>
                <a:ea typeface="+mn-ea"/>
                <a:cs typeface="+mn-cs"/>
              </a:rPr>
              <a:t> </a:t>
            </a:r>
            <a:r>
              <a:rPr kumimoji="0" lang="en-US" sz="1400" b="0" i="0" u="none" strike="noStrike" kern="1200" cap="none" spc="0" normalizeH="0" baseline="0" noProof="0" dirty="0">
                <a:ln>
                  <a:noFill/>
                </a:ln>
                <a:solidFill>
                  <a:srgbClr val="000000"/>
                </a:solidFill>
                <a:effectLst/>
                <a:uLnTx/>
                <a:uFillTx/>
                <a:latin typeface="Arial"/>
                <a:ea typeface="+mn-ea"/>
                <a:cs typeface="+mn-cs"/>
              </a:rPr>
              <a:t>c/mL</a:t>
            </a:r>
            <a:br>
              <a:rPr kumimoji="0" lang="en-US" sz="1400" b="0" i="0" u="none" strike="noStrike" kern="1200" cap="none" spc="0" normalizeH="0" baseline="0" noProof="0" dirty="0">
                <a:ln>
                  <a:noFill/>
                </a:ln>
                <a:solidFill>
                  <a:srgbClr val="000000"/>
                </a:solidFill>
                <a:effectLst/>
                <a:uLnTx/>
                <a:uFillTx/>
                <a:latin typeface="Arial"/>
                <a:ea typeface="+mn-ea"/>
                <a:cs typeface="+mn-cs"/>
              </a:rPr>
            </a:br>
            <a:r>
              <a:rPr kumimoji="0" lang="en-US" sz="1400" b="0" i="0" u="none" strike="noStrike" kern="1200" cap="none" spc="0" normalizeH="0" baseline="0" noProof="0" dirty="0">
                <a:ln>
                  <a:noFill/>
                </a:ln>
                <a:solidFill>
                  <a:srgbClr val="000000"/>
                </a:solidFill>
                <a:effectLst/>
                <a:uLnTx/>
                <a:uFillTx/>
                <a:latin typeface="Arial"/>
                <a:ea typeface="+mn-ea"/>
                <a:cs typeface="+mn-cs"/>
              </a:rPr>
              <a:t>(vs screening); </a:t>
            </a:r>
            <a:r>
              <a:rPr kumimoji="0" lang="en-US" sz="1400" u="none" strike="noStrike" kern="1200" cap="none" spc="0" normalizeH="0" baseline="0" noProof="0" dirty="0">
                <a:ln>
                  <a:noFill/>
                </a:ln>
                <a:solidFill>
                  <a:srgbClr val="000000"/>
                </a:solidFill>
                <a:effectLst/>
                <a:uLnTx/>
                <a:uFillTx/>
                <a:latin typeface="Arial"/>
                <a:ea typeface="+mn-ea"/>
                <a:cs typeface="+mn-cs"/>
              </a:rPr>
              <a:t>or</a:t>
            </a:r>
          </a:p>
          <a:p>
            <a:pPr marL="285750" marR="0" lvl="0" indent="-173038" defTabSz="914400" rtl="0" eaLnBrk="1" fontAlgn="auto" latinLnBrk="0" hangingPunct="1">
              <a:lnSpc>
                <a:spcPct val="100000"/>
              </a:lnSpc>
              <a:spcBef>
                <a:spcPts val="300"/>
              </a:spcBef>
              <a:buClrTx/>
              <a:buSzTx/>
              <a:buFont typeface="Wingdings" panose="05000000000000000000" pitchFamily="2" charset="2"/>
              <a:buChar char="§"/>
              <a:tabLst/>
              <a:defRPr/>
            </a:pPr>
            <a:r>
              <a:rPr kumimoji="0" lang="en-US" sz="1400" b="0" i="0" u="none" strike="noStrike" kern="1200" cap="none" spc="0" normalizeH="0" baseline="0" noProof="0" dirty="0">
                <a:ln>
                  <a:noFill/>
                </a:ln>
                <a:effectLst/>
                <a:uLnTx/>
                <a:uFillTx/>
                <a:latin typeface="Arial"/>
                <a:ea typeface="+mn-ea"/>
                <a:cs typeface="+mn-cs"/>
              </a:rPr>
              <a:t>&lt;</a:t>
            </a:r>
            <a:r>
              <a:rPr kumimoji="0" lang="en-US" sz="1400" b="0" i="0" u="none" strike="noStrike" kern="1200" cap="none" spc="0" normalizeH="0" baseline="0" noProof="0" dirty="0">
                <a:ln>
                  <a:noFill/>
                </a:ln>
                <a:solidFill>
                  <a:srgbClr val="000000"/>
                </a:solidFill>
                <a:effectLst/>
                <a:uLnTx/>
                <a:uFillTx/>
                <a:latin typeface="Arial"/>
                <a:ea typeface="+mn-ea"/>
                <a:cs typeface="+mn-cs"/>
              </a:rPr>
              <a:t>400 c/mL</a:t>
            </a:r>
            <a:endParaRPr kumimoji="0" lang="en-US" sz="1400" b="1" i="0" u="none" strike="noStrike" kern="0" cap="none" spc="0" normalizeH="0" baseline="0" noProof="0" dirty="0">
              <a:ln>
                <a:noFill/>
              </a:ln>
              <a:solidFill>
                <a:srgbClr val="00A3E0"/>
              </a:solidFill>
              <a:effectLst/>
              <a:uLnTx/>
              <a:uFillTx/>
              <a:latin typeface="Arial"/>
              <a:ea typeface="+mn-ea"/>
              <a:cs typeface="+mn-cs"/>
            </a:endParaRPr>
          </a:p>
        </p:txBody>
      </p:sp>
      <p:sp>
        <p:nvSpPr>
          <p:cNvPr id="40" name="TextBox 39">
            <a:extLst>
              <a:ext uri="{FF2B5EF4-FFF2-40B4-BE49-F238E27FC236}">
                <a16:creationId xmlns:a16="http://schemas.microsoft.com/office/drawing/2014/main" id="{D462D820-FB77-40D2-997A-7C29FAFAD053}"/>
              </a:ext>
            </a:extLst>
          </p:cNvPr>
          <p:cNvSpPr txBox="1"/>
          <p:nvPr/>
        </p:nvSpPr>
        <p:spPr>
          <a:xfrm>
            <a:off x="704392" y="3063414"/>
            <a:ext cx="565474" cy="307777"/>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NO</a:t>
            </a:r>
          </a:p>
        </p:txBody>
      </p:sp>
      <p:pic>
        <p:nvPicPr>
          <p:cNvPr id="42" name="Picture 41">
            <a:extLst>
              <a:ext uri="{FF2B5EF4-FFF2-40B4-BE49-F238E27FC236}">
                <a16:creationId xmlns:a16="http://schemas.microsoft.com/office/drawing/2014/main" id="{21A6FBC1-BAE6-44F1-8F13-12EE7A1DFAEB}"/>
              </a:ext>
            </a:extLst>
          </p:cNvPr>
          <p:cNvPicPr>
            <a:picLocks noChangeAspect="1"/>
          </p:cNvPicPr>
          <p:nvPr/>
        </p:nvPicPr>
        <p:blipFill>
          <a:blip r:embed="rId3"/>
          <a:stretch>
            <a:fillRect/>
          </a:stretch>
        </p:blipFill>
        <p:spPr>
          <a:xfrm>
            <a:off x="10699749" y="58397"/>
            <a:ext cx="1428035" cy="469803"/>
          </a:xfrm>
          <a:prstGeom prst="rect">
            <a:avLst/>
          </a:prstGeom>
        </p:spPr>
      </p:pic>
    </p:spTree>
    <p:extLst>
      <p:ext uri="{BB962C8B-B14F-4D97-AF65-F5344CB8AC3E}">
        <p14:creationId xmlns:p14="http://schemas.microsoft.com/office/powerpoint/2010/main" val="1350088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3C19-CF9D-4EF1-B2A4-C471E4775284}"/>
              </a:ext>
            </a:extLst>
          </p:cNvPr>
          <p:cNvSpPr>
            <a:spLocks noGrp="1"/>
          </p:cNvSpPr>
          <p:nvPr>
            <p:ph type="title"/>
          </p:nvPr>
        </p:nvSpPr>
        <p:spPr/>
        <p:txBody>
          <a:bodyPr/>
          <a:lstStyle/>
          <a:p>
            <a:r>
              <a:rPr lang="en-US" altLang="en-US" dirty="0"/>
              <a:t>Results: Baseline Characteristics</a:t>
            </a:r>
            <a:endParaRPr lang="en-US" sz="2400" dirty="0"/>
          </a:p>
        </p:txBody>
      </p:sp>
      <p:sp>
        <p:nvSpPr>
          <p:cNvPr id="4" name="Slide Number Placeholder 3">
            <a:extLst>
              <a:ext uri="{FF2B5EF4-FFF2-40B4-BE49-F238E27FC236}">
                <a16:creationId xmlns:a16="http://schemas.microsoft.com/office/drawing/2014/main" id="{F8556A1E-538F-4B1C-80F8-8EC084B825E9}"/>
              </a:ext>
            </a:extLst>
          </p:cNvPr>
          <p:cNvSpPr>
            <a:spLocks noGrp="1"/>
          </p:cNvSpPr>
          <p:nvPr>
            <p:ph type="sldNum" sz="quarter" idx="12"/>
          </p:nvPr>
        </p:nvSpPr>
        <p:spPr/>
        <p:txBody>
          <a:bodyPr/>
          <a:lstStyle/>
          <a:p>
            <a:fld id="{48B34844-BF8C-48C5-ADF0-8D663D5097A1}" type="slidenum">
              <a:rPr lang="en-US" altLang="en-US" smtClean="0"/>
              <a:pPr/>
              <a:t>6</a:t>
            </a:fld>
            <a:endParaRPr lang="en-US" altLang="en-US" dirty="0"/>
          </a:p>
        </p:txBody>
      </p:sp>
      <p:graphicFrame>
        <p:nvGraphicFramePr>
          <p:cNvPr id="11" name="Content Placeholder 5">
            <a:extLst>
              <a:ext uri="{FF2B5EF4-FFF2-40B4-BE49-F238E27FC236}">
                <a16:creationId xmlns:a16="http://schemas.microsoft.com/office/drawing/2014/main" id="{4E3950F4-CDD4-4E35-AA4F-7B8E4C0ECA19}"/>
              </a:ext>
            </a:extLst>
          </p:cNvPr>
          <p:cNvGraphicFramePr>
            <a:graphicFrameLocks/>
          </p:cNvGraphicFramePr>
          <p:nvPr>
            <p:extLst>
              <p:ext uri="{D42A27DB-BD31-4B8C-83A1-F6EECF244321}">
                <p14:modId xmlns:p14="http://schemas.microsoft.com/office/powerpoint/2010/main" val="2400941195"/>
              </p:ext>
            </p:extLst>
          </p:nvPr>
        </p:nvGraphicFramePr>
        <p:xfrm>
          <a:off x="795618" y="1252970"/>
          <a:ext cx="10582910" cy="5416296"/>
        </p:xfrm>
        <a:graphic>
          <a:graphicData uri="http://schemas.openxmlformats.org/drawingml/2006/table">
            <a:tbl>
              <a:tblPr>
                <a:effectLst>
                  <a:outerShdw blurRad="50800" dist="38100" dir="2700000" algn="tl" rotWithShape="0">
                    <a:prstClr val="black">
                      <a:alpha val="40000"/>
                    </a:prstClr>
                  </a:outerShdw>
                </a:effectLst>
              </a:tblPr>
              <a:tblGrid>
                <a:gridCol w="473075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418571094"/>
                    </a:ext>
                  </a:extLst>
                </a:gridCol>
                <a:gridCol w="1645920">
                  <a:extLst>
                    <a:ext uri="{9D8B030D-6E8A-4147-A177-3AD203B41FA5}">
                      <a16:colId xmlns:a16="http://schemas.microsoft.com/office/drawing/2014/main" val="263354177"/>
                    </a:ext>
                  </a:extLst>
                </a:gridCol>
                <a:gridCol w="1463040">
                  <a:extLst>
                    <a:ext uri="{9D8B030D-6E8A-4147-A177-3AD203B41FA5}">
                      <a16:colId xmlns:a16="http://schemas.microsoft.com/office/drawing/2014/main" val="2018568395"/>
                    </a:ext>
                  </a:extLst>
                </a:gridCol>
              </a:tblGrid>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ts val="0"/>
                        </a:spcBef>
                        <a:spcAft>
                          <a:spcPts val="0"/>
                        </a:spcAft>
                        <a:buClr>
                          <a:srgbClr val="990000"/>
                        </a:buClr>
                        <a:buSzTx/>
                        <a:buFont typeface="Symbol" charset="2"/>
                        <a:buNone/>
                        <a:tabLst/>
                        <a:defRPr/>
                      </a:pPr>
                      <a:endParaRPr kumimoji="0" lang="en-US" sz="1400" b="1" i="0" u="none" strike="noStrike" kern="1200" cap="none" normalizeH="0" baseline="0" dirty="0">
                        <a:ln>
                          <a:noFill/>
                        </a:ln>
                        <a:solidFill>
                          <a:schemeClr val="tx1"/>
                        </a:solidFill>
                        <a:effectLst/>
                        <a:latin typeface="+mn-lt"/>
                        <a:ea typeface="+mn-ea"/>
                        <a:cs typeface="+mn-cs"/>
                      </a:endParaRPr>
                    </a:p>
                  </a:txBody>
                  <a:tcPr marT="9144" marB="9144"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
                          <a:schemeClr val="tx2"/>
                        </a:buClr>
                        <a:buSzTx/>
                        <a:buFont typeface="Wingdings" charset="2"/>
                        <a:buNone/>
                        <a:tabLst/>
                        <a:defRPr/>
                      </a:pPr>
                      <a:r>
                        <a:rPr kumimoji="0" lang="en-US" sz="1400" b="1" i="0" u="none" strike="noStrike" kern="0" cap="none" spc="0" normalizeH="0" baseline="0" noProof="0" dirty="0">
                          <a:ln>
                            <a:noFill/>
                          </a:ln>
                          <a:solidFill>
                            <a:srgbClr val="000000"/>
                          </a:solidFill>
                          <a:effectLst/>
                          <a:uLnTx/>
                          <a:uFillTx/>
                          <a:latin typeface="+mn-lt"/>
                        </a:rPr>
                        <a:t>Randomized</a:t>
                      </a:r>
                      <a:endParaRPr kumimoji="0" lang="en-US" altLang="en-US" sz="1400" b="1" i="0" u="none" strike="noStrike" kern="1200" cap="none" normalizeH="0" baseline="0" dirty="0">
                        <a:ln>
                          <a:noFill/>
                        </a:ln>
                        <a:solidFill>
                          <a:schemeClr val="tx1"/>
                        </a:solidFill>
                        <a:effectLst/>
                        <a:latin typeface="+mn-lt"/>
                        <a:ea typeface="MS PGothic" charset="-128"/>
                        <a:cs typeface="+mn-cs"/>
                      </a:endParaRPr>
                    </a:p>
                  </a:txBody>
                  <a:tcPr marT="9144" marB="9144"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ts val="0"/>
                        </a:spcAft>
                        <a:buClr>
                          <a:schemeClr val="tx2"/>
                        </a:buClr>
                        <a:buSzTx/>
                        <a:buFont typeface="Wingdings" charset="2"/>
                        <a:buNone/>
                        <a:tabLst/>
                      </a:pPr>
                      <a:endParaRPr kumimoji="0" lang="en-US" altLang="en-US" sz="1300" b="1" i="0" u="none" strike="noStrike" kern="1200" cap="none" normalizeH="0" baseline="0">
                        <a:ln>
                          <a:noFill/>
                        </a:ln>
                        <a:solidFill>
                          <a:schemeClr val="bg1"/>
                        </a:solidFill>
                        <a:effectLst/>
                        <a:latin typeface="Arial" charset="0"/>
                        <a:ea typeface="MS PGothic" charset="-128"/>
                        <a:cs typeface="+mn-cs"/>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5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
                          <a:schemeClr val="tx2"/>
                        </a:buClr>
                        <a:buSzTx/>
                        <a:buFont typeface="Wingdings" charset="2"/>
                        <a:buNone/>
                        <a:tabLst/>
                        <a:defRPr/>
                      </a:pPr>
                      <a:r>
                        <a:rPr kumimoji="0" lang="en-US" sz="1400" b="1" i="0" u="none" strike="noStrike" kern="0" cap="none" spc="0" normalizeH="0" baseline="0" noProof="0" dirty="0">
                          <a:ln>
                            <a:noFill/>
                          </a:ln>
                          <a:solidFill>
                            <a:srgbClr val="000000"/>
                          </a:solidFill>
                          <a:effectLst/>
                          <a:uLnTx/>
                          <a:uFillTx/>
                          <a:latin typeface="+mn-lt"/>
                        </a:rPr>
                        <a:t>Nonrandomized</a:t>
                      </a:r>
                      <a:endParaRPr kumimoji="0" lang="en-US" altLang="en-US" sz="1400" b="1" i="0" u="none" strike="noStrike" kern="1200" cap="none" normalizeH="0" baseline="0" dirty="0">
                        <a:ln>
                          <a:noFill/>
                        </a:ln>
                        <a:solidFill>
                          <a:schemeClr val="tx1"/>
                        </a:solidFill>
                        <a:effectLst/>
                        <a:latin typeface="+mn-lt"/>
                        <a:ea typeface="MS PGothic" charset="-128"/>
                        <a:cs typeface="+mn-cs"/>
                      </a:endParaRPr>
                    </a:p>
                  </a:txBody>
                  <a:tcPr marT="9144" marB="9144" anchor="ctr" horzOverflow="overflow">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
                          <a:schemeClr val="tx2"/>
                        </a:buClr>
                        <a:buSzTx/>
                        <a:buFont typeface="Wingdings" charset="2"/>
                        <a:buNone/>
                        <a:tabLst/>
                      </a:pPr>
                      <a:endParaRPr kumimoji="0" lang="en-US" altLang="en-US" sz="1400" b="1" i="0" u="none" strike="noStrike" cap="none" normalizeH="0" baseline="0" dirty="0">
                        <a:ln>
                          <a:noFill/>
                        </a:ln>
                        <a:solidFill>
                          <a:schemeClr val="tx1"/>
                        </a:solidFill>
                        <a:effectLst/>
                        <a:latin typeface="+mn-lt"/>
                        <a:ea typeface="MS PGothic" charset="-128"/>
                      </a:endParaRPr>
                    </a:p>
                  </a:txBody>
                  <a:tcPr marT="9144" marB="9144" anchor="b"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16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ts val="0"/>
                        </a:spcBef>
                        <a:spcAft>
                          <a:spcPts val="0"/>
                        </a:spcAft>
                        <a:buClr>
                          <a:srgbClr val="990000"/>
                        </a:buClr>
                        <a:buSzTx/>
                        <a:buFont typeface="Symbol" charset="2"/>
                        <a:buNone/>
                        <a:tabLst/>
                        <a:defRPr/>
                      </a:pPr>
                      <a:endParaRPr kumimoji="0" lang="en-US" sz="1400" b="1" i="0" u="none" strike="noStrike" kern="1200" cap="none" normalizeH="0" baseline="0" dirty="0">
                        <a:ln>
                          <a:noFill/>
                        </a:ln>
                        <a:solidFill>
                          <a:schemeClr val="tx1"/>
                        </a:solidFill>
                        <a:effectLst/>
                        <a:latin typeface="+mn-lt"/>
                        <a:ea typeface="+mn-ea"/>
                        <a:cs typeface="+mn-cs"/>
                      </a:endParaRPr>
                    </a:p>
                  </a:txBody>
                  <a:tcPr marT="9144" marB="9144" anchor="b"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90000"/>
                        </a:lnSpc>
                        <a:spcBef>
                          <a:spcPts val="1200"/>
                        </a:spcBef>
                        <a:buClr>
                          <a:srgbClr val="A9A9A9"/>
                        </a:buClr>
                        <a:buSzPct val="90000"/>
                        <a:buFont typeface="Wingdings" charset="2"/>
                        <a:defRPr sz="1800" kern="1200">
                          <a:solidFill>
                            <a:schemeClr val="tx1"/>
                          </a:solidFill>
                          <a:latin typeface="Arial" charset="0"/>
                        </a:defRPr>
                      </a:lvl1pPr>
                      <a:lvl2pPr marL="742950" indent="-285750" algn="l" defTabSz="914400" rtl="0" eaLnBrk="1" latinLnBrk="0" hangingPunct="1">
                        <a:lnSpc>
                          <a:spcPct val="90000"/>
                        </a:lnSpc>
                        <a:spcBef>
                          <a:spcPts val="800"/>
                        </a:spcBef>
                        <a:buClr>
                          <a:srgbClr val="A9A9A9"/>
                        </a:buClr>
                        <a:buSzPct val="90000"/>
                        <a:buFont typeface="Arial" charset="0"/>
                        <a:defRPr sz="1600" kern="1200">
                          <a:solidFill>
                            <a:schemeClr val="tx1"/>
                          </a:solidFill>
                          <a:latin typeface="Arial" charset="0"/>
                        </a:defRPr>
                      </a:lvl2pPr>
                      <a:lvl3pPr marL="1143000" indent="-228600" algn="l" defTabSz="914400" rtl="0" eaLnBrk="1" latinLnBrk="0" hangingPunct="1">
                        <a:lnSpc>
                          <a:spcPct val="90000"/>
                        </a:lnSpc>
                        <a:spcBef>
                          <a:spcPts val="600"/>
                        </a:spcBef>
                        <a:buClr>
                          <a:srgbClr val="A9A9A9"/>
                        </a:buClr>
                        <a:buSzPct val="90000"/>
                        <a:buFont typeface="Wingdings" charset="2"/>
                        <a:defRPr sz="1400" kern="1200">
                          <a:solidFill>
                            <a:schemeClr val="tx1"/>
                          </a:solidFill>
                          <a:latin typeface="Arial" charset="0"/>
                        </a:defRPr>
                      </a:lvl3pPr>
                      <a:lvl4pPr marL="1600200" indent="-228600" algn="l" defTabSz="914400" rtl="0" eaLnBrk="1" latinLnBrk="0" hangingPunct="1">
                        <a:lnSpc>
                          <a:spcPct val="90000"/>
                        </a:lnSpc>
                        <a:spcBef>
                          <a:spcPts val="600"/>
                        </a:spcBef>
                        <a:buClr>
                          <a:srgbClr val="A9A9A9"/>
                        </a:buClr>
                        <a:buSzPct val="90000"/>
                        <a:buFont typeface="Arial" charset="0"/>
                        <a:defRPr sz="1200" kern="1200">
                          <a:solidFill>
                            <a:schemeClr val="tx1"/>
                          </a:solidFill>
                          <a:latin typeface="Arial" charset="0"/>
                        </a:defRPr>
                      </a:lvl4pPr>
                      <a:lvl5pPr marL="2057400" indent="-228600" algn="l" defTabSz="914400" rtl="0" eaLnBrk="1" latinLnBrk="0" hangingPunct="1">
                        <a:lnSpc>
                          <a:spcPct val="90000"/>
                        </a:lnSpc>
                        <a:spcBef>
                          <a:spcPts val="600"/>
                        </a:spcBef>
                        <a:buClr>
                          <a:srgbClr val="A9A9A9"/>
                        </a:buClr>
                        <a:buSzPct val="90000"/>
                        <a:buFont typeface="Wingdings" charset="2"/>
                        <a:defRPr sz="1200" kern="1200">
                          <a:solidFill>
                            <a:schemeClr val="tx1"/>
                          </a:solidFill>
                          <a:latin typeface="Arial" charset="0"/>
                        </a:defRPr>
                      </a:lvl5pPr>
                      <a:lvl6pPr marL="2514600" indent="-228600" algn="l" defTabSz="914400" rtl="0" eaLnBrk="0" fontAlgn="base" latinLnBrk="0" hangingPunct="0">
                        <a:lnSpc>
                          <a:spcPct val="90000"/>
                        </a:lnSpc>
                        <a:spcBef>
                          <a:spcPts val="600"/>
                        </a:spcBef>
                        <a:spcAft>
                          <a:spcPct val="0"/>
                        </a:spcAft>
                        <a:buClr>
                          <a:srgbClr val="A9A9A9"/>
                        </a:buClr>
                        <a:buSzPct val="90000"/>
                        <a:buFont typeface="Wingdings" charset="2"/>
                        <a:defRPr sz="1200" kern="1200">
                          <a:solidFill>
                            <a:schemeClr val="tx1"/>
                          </a:solidFill>
                          <a:latin typeface="Arial" charset="0"/>
                        </a:defRPr>
                      </a:lvl6pPr>
                      <a:lvl7pPr marL="2971800" indent="-228600" algn="l" defTabSz="914400" rtl="0" eaLnBrk="0" fontAlgn="base" latinLnBrk="0" hangingPunct="0">
                        <a:lnSpc>
                          <a:spcPct val="90000"/>
                        </a:lnSpc>
                        <a:spcBef>
                          <a:spcPts val="600"/>
                        </a:spcBef>
                        <a:spcAft>
                          <a:spcPct val="0"/>
                        </a:spcAft>
                        <a:buClr>
                          <a:srgbClr val="A9A9A9"/>
                        </a:buClr>
                        <a:buSzPct val="90000"/>
                        <a:buFont typeface="Wingdings" charset="2"/>
                        <a:defRPr sz="1200" kern="1200">
                          <a:solidFill>
                            <a:schemeClr val="tx1"/>
                          </a:solidFill>
                          <a:latin typeface="Arial" charset="0"/>
                        </a:defRPr>
                      </a:lvl7pPr>
                      <a:lvl8pPr marL="3429000" indent="-228600" algn="l" defTabSz="914400" rtl="0" eaLnBrk="0" fontAlgn="base" latinLnBrk="0" hangingPunct="0">
                        <a:lnSpc>
                          <a:spcPct val="90000"/>
                        </a:lnSpc>
                        <a:spcBef>
                          <a:spcPts val="600"/>
                        </a:spcBef>
                        <a:spcAft>
                          <a:spcPct val="0"/>
                        </a:spcAft>
                        <a:buClr>
                          <a:srgbClr val="A9A9A9"/>
                        </a:buClr>
                        <a:buSzPct val="90000"/>
                        <a:buFont typeface="Wingdings" charset="2"/>
                        <a:defRPr sz="1200" kern="1200">
                          <a:solidFill>
                            <a:schemeClr val="tx1"/>
                          </a:solidFill>
                          <a:latin typeface="Arial" charset="0"/>
                        </a:defRPr>
                      </a:lvl8pPr>
                      <a:lvl9pPr marL="3886200" indent="-228600" algn="l" defTabSz="914400" rtl="0" eaLnBrk="0" fontAlgn="base" latinLnBrk="0" hangingPunct="0">
                        <a:lnSpc>
                          <a:spcPct val="90000"/>
                        </a:lnSpc>
                        <a:spcBef>
                          <a:spcPts val="600"/>
                        </a:spcBef>
                        <a:spcAft>
                          <a:spcPct val="0"/>
                        </a:spcAft>
                        <a:buClr>
                          <a:srgbClr val="A9A9A9"/>
                        </a:buClr>
                        <a:buSzPct val="90000"/>
                        <a:buFont typeface="Wingdings" charset="2"/>
                        <a:defRPr sz="1200" kern="1200">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ts val="0"/>
                        </a:spcAft>
                        <a:buClr>
                          <a:schemeClr val="tx2"/>
                        </a:buClr>
                        <a:buSzTx/>
                        <a:buFont typeface="Wingdings" charset="2"/>
                        <a:buNone/>
                        <a:tabLst/>
                        <a:defRPr/>
                      </a:pPr>
                      <a:r>
                        <a:rPr lang="en-US" sz="1400" b="1" kern="0" dirty="0">
                          <a:solidFill>
                            <a:prstClr val="white"/>
                          </a:solidFill>
                          <a:latin typeface="+mn-lt"/>
                        </a:rPr>
                        <a:t>LEN </a:t>
                      </a:r>
                    </a:p>
                    <a:p>
                      <a:pPr marL="0" marR="0" lvl="0" indent="0" algn="ctr" defTabSz="914400" rtl="0" eaLnBrk="1" fontAlgn="base" latinLnBrk="0" hangingPunct="1">
                        <a:lnSpc>
                          <a:spcPct val="100000"/>
                        </a:lnSpc>
                        <a:spcBef>
                          <a:spcPts val="0"/>
                        </a:spcBef>
                        <a:spcAft>
                          <a:spcPts val="0"/>
                        </a:spcAft>
                        <a:buClr>
                          <a:schemeClr val="tx2"/>
                        </a:buClr>
                        <a:buSzTx/>
                        <a:buFont typeface="Wingdings" charset="2"/>
                        <a:buNone/>
                        <a:tabLst/>
                        <a:defRPr/>
                      </a:pPr>
                      <a:r>
                        <a:rPr lang="en-US" sz="1400" b="1" kern="0" dirty="0">
                          <a:solidFill>
                            <a:prstClr val="white"/>
                          </a:solidFill>
                          <a:latin typeface="+mn-lt"/>
                        </a:rPr>
                        <a:t>n=24</a:t>
                      </a:r>
                    </a:p>
                  </a:txBody>
                  <a:tcPr marT="9144" marB="9144" anchor="ctr" horzOverflow="overflow">
                    <a:lnL>
                      <a:noFill/>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A3E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
                          <a:schemeClr val="tx2"/>
                        </a:buClr>
                        <a:buSzTx/>
                        <a:buFont typeface="Wingdings" charset="2"/>
                        <a:buNone/>
                        <a:tabLst/>
                      </a:pPr>
                      <a:r>
                        <a:rPr kumimoji="0" lang="en-US" altLang="en-US" sz="1400" b="1" i="0" u="none" strike="noStrike" cap="none" normalizeH="0" baseline="0" dirty="0">
                          <a:ln>
                            <a:noFill/>
                          </a:ln>
                          <a:solidFill>
                            <a:schemeClr val="bg1"/>
                          </a:solidFill>
                          <a:effectLst/>
                          <a:latin typeface="+mn-lt"/>
                          <a:ea typeface="MS PGothic" charset="-128"/>
                        </a:rPr>
                        <a:t>Placebo</a:t>
                      </a:r>
                      <a:br>
                        <a:rPr kumimoji="0" lang="en-US" altLang="en-US" sz="1400" b="1" i="0" u="none" strike="noStrike" cap="none" normalizeH="0" baseline="0" dirty="0">
                          <a:ln>
                            <a:noFill/>
                          </a:ln>
                          <a:solidFill>
                            <a:schemeClr val="bg1"/>
                          </a:solidFill>
                          <a:effectLst/>
                          <a:latin typeface="+mn-lt"/>
                          <a:ea typeface="MS PGothic" charset="-128"/>
                        </a:rPr>
                      </a:br>
                      <a:r>
                        <a:rPr kumimoji="0" lang="en-US" altLang="en-US" sz="1400" b="1" i="0" u="none" strike="noStrike" cap="none" normalizeH="0" baseline="0" dirty="0">
                          <a:ln>
                            <a:noFill/>
                          </a:ln>
                          <a:solidFill>
                            <a:schemeClr val="bg1"/>
                          </a:solidFill>
                          <a:effectLst/>
                          <a:latin typeface="+mn-lt"/>
                          <a:ea typeface="MS PGothic" charset="-128"/>
                        </a:rPr>
                        <a:t>n=12</a:t>
                      </a:r>
                    </a:p>
                  </a:txBody>
                  <a:tcPr marT="9144" marB="9144" anchor="ctr" horzOverflow="overflow">
                    <a:lnL w="28575" cap="flat" cmpd="sng" algn="ctr">
                      <a:no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F7F7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
                          <a:schemeClr val="tx2"/>
                        </a:buClr>
                        <a:buSzTx/>
                        <a:buFont typeface="Wingdings" charset="2"/>
                        <a:buNone/>
                        <a:tabLst/>
                        <a:defRPr/>
                      </a:pPr>
                      <a:r>
                        <a:rPr kumimoji="0" lang="en-US" altLang="en-US" sz="1400" b="1" i="0" u="none" strike="noStrike" cap="none" normalizeH="0" baseline="0" dirty="0">
                          <a:ln>
                            <a:noFill/>
                          </a:ln>
                          <a:solidFill>
                            <a:schemeClr val="bg1"/>
                          </a:solidFill>
                          <a:effectLst/>
                          <a:latin typeface="+mn-lt"/>
                          <a:ea typeface="MS PGothic" charset="-128"/>
                        </a:rPr>
                        <a:t>LEN</a:t>
                      </a:r>
                    </a:p>
                    <a:p>
                      <a:pPr marL="0" marR="0" lvl="0" indent="0" algn="ctr" defTabSz="914400" rtl="0" eaLnBrk="1" fontAlgn="base" latinLnBrk="0" hangingPunct="1">
                        <a:lnSpc>
                          <a:spcPct val="100000"/>
                        </a:lnSpc>
                        <a:spcBef>
                          <a:spcPts val="0"/>
                        </a:spcBef>
                        <a:spcAft>
                          <a:spcPts val="0"/>
                        </a:spcAft>
                        <a:buClr>
                          <a:schemeClr val="tx2"/>
                        </a:buClr>
                        <a:buSzTx/>
                        <a:buFont typeface="Wingdings" charset="2"/>
                        <a:buNone/>
                        <a:tabLst/>
                        <a:defRPr/>
                      </a:pPr>
                      <a:r>
                        <a:rPr kumimoji="0" lang="en-US" altLang="en-US" sz="1400" b="1" i="0" u="none" strike="noStrike" cap="none" normalizeH="0" baseline="0" dirty="0">
                          <a:ln>
                            <a:noFill/>
                          </a:ln>
                          <a:solidFill>
                            <a:schemeClr val="bg1"/>
                          </a:solidFill>
                          <a:effectLst/>
                          <a:latin typeface="+mn-lt"/>
                          <a:ea typeface="MS PGothic" charset="-128"/>
                        </a:rPr>
                        <a:t>n=36</a:t>
                      </a:r>
                    </a:p>
                  </a:txBody>
                  <a:tcPr marT="9144" marB="9144" anchor="ctr" horzOverflow="overflow">
                    <a:lnL w="5715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A3E0"/>
                    </a:solid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Tx/>
                        <a:buFont typeface="Wingdings" charset="2"/>
                        <a:buNone/>
                        <a:tabLst/>
                      </a:pPr>
                      <a:r>
                        <a:rPr kumimoji="0" lang="en-US" altLang="en-US" sz="1400" b="1" i="0" u="none" strike="noStrike" kern="1200" cap="none" normalizeH="0" baseline="0" dirty="0">
                          <a:ln>
                            <a:noFill/>
                          </a:ln>
                          <a:solidFill>
                            <a:schemeClr val="tx1"/>
                          </a:solidFill>
                          <a:effectLst/>
                          <a:latin typeface="+mn-lt"/>
                          <a:ea typeface="MS PGothic" charset="-128"/>
                          <a:cs typeface="+mn-cs"/>
                        </a:rPr>
                        <a:t>Total</a:t>
                      </a:r>
                    </a:p>
                    <a:p>
                      <a:pPr marL="0" marR="0" lvl="0" indent="0" algn="ctr" defTabSz="914400" rtl="0" eaLnBrk="1" fontAlgn="base" latinLnBrk="0" hangingPunct="1">
                        <a:lnSpc>
                          <a:spcPct val="100000"/>
                        </a:lnSpc>
                        <a:spcBef>
                          <a:spcPts val="0"/>
                        </a:spcBef>
                        <a:spcAft>
                          <a:spcPts val="0"/>
                        </a:spcAft>
                        <a:buClr>
                          <a:schemeClr val="tx2"/>
                        </a:buClr>
                        <a:buSzTx/>
                        <a:buFont typeface="Wingdings" charset="2"/>
                        <a:buNone/>
                        <a:tabLst/>
                      </a:pPr>
                      <a:r>
                        <a:rPr kumimoji="0" lang="en-US" altLang="en-US" sz="1400" b="1" i="0" u="none" strike="noStrike" cap="none" normalizeH="0" baseline="0" dirty="0">
                          <a:ln>
                            <a:noFill/>
                          </a:ln>
                          <a:solidFill>
                            <a:schemeClr val="tx1"/>
                          </a:solidFill>
                          <a:effectLst/>
                          <a:latin typeface="+mn-lt"/>
                          <a:ea typeface="MS PGothic" charset="-128"/>
                        </a:rPr>
                        <a:t>N=72</a:t>
                      </a:r>
                      <a:endParaRPr kumimoji="0" lang="en-US" altLang="en-US" sz="1600" b="1" i="0" u="none" strike="noStrike" cap="none" normalizeH="0" baseline="0" dirty="0">
                        <a:ln>
                          <a:noFill/>
                        </a:ln>
                        <a:solidFill>
                          <a:schemeClr val="tx1"/>
                        </a:solidFill>
                        <a:effectLst/>
                        <a:latin typeface="+mn-lt"/>
                        <a:ea typeface="MS PGothic" charset="-128"/>
                      </a:endParaRPr>
                    </a:p>
                  </a:txBody>
                  <a:tcPr marT="9144" marB="9144" anchor="ctr" horzOverflow="overflow">
                    <a:lnL w="762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CEC3E5"/>
                    </a:solidFill>
                  </a:tcPr>
                </a:tc>
                <a:extLst>
                  <a:ext uri="{0D108BD9-81ED-4DB2-BD59-A6C34878D82A}">
                    <a16:rowId xmlns:a16="http://schemas.microsoft.com/office/drawing/2014/main" val="2530189620"/>
                  </a:ext>
                </a:extLst>
              </a:tr>
              <a:tr h="0">
                <a:tc>
                  <a:txBody>
                    <a:bodyPr/>
                    <a:lstStyle>
                      <a:lvl1pPr marL="0" algn="l" defTabSz="914400" rtl="0" eaLnBrk="1" latinLnBrk="0" hangingPunct="1">
                        <a:lnSpc>
                          <a:spcPct val="90000"/>
                        </a:lnSpc>
                        <a:spcBef>
                          <a:spcPts val="1200"/>
                        </a:spcBef>
                        <a:buClr>
                          <a:srgbClr val="A9A9A9"/>
                        </a:buClr>
                        <a:buSzPct val="90000"/>
                        <a:buFont typeface="Wingdings" charset="2"/>
                        <a:defRPr sz="1800" kern="1200">
                          <a:solidFill>
                            <a:schemeClr val="tx1"/>
                          </a:solidFill>
                          <a:latin typeface="Arial" charset="0"/>
                        </a:defRPr>
                      </a:lvl1pPr>
                      <a:lvl2pPr marL="742950" indent="-285750" algn="l" defTabSz="914400" rtl="0" eaLnBrk="1" latinLnBrk="0" hangingPunct="1">
                        <a:lnSpc>
                          <a:spcPct val="90000"/>
                        </a:lnSpc>
                        <a:spcBef>
                          <a:spcPts val="800"/>
                        </a:spcBef>
                        <a:buClr>
                          <a:srgbClr val="A9A9A9"/>
                        </a:buClr>
                        <a:buSzPct val="90000"/>
                        <a:buFont typeface="Arial" charset="0"/>
                        <a:defRPr sz="1600" kern="1200">
                          <a:solidFill>
                            <a:schemeClr val="tx1"/>
                          </a:solidFill>
                          <a:latin typeface="Arial" charset="0"/>
                        </a:defRPr>
                      </a:lvl2pPr>
                      <a:lvl3pPr marL="1143000" indent="-228600" algn="l" defTabSz="914400" rtl="0" eaLnBrk="1" latinLnBrk="0" hangingPunct="1">
                        <a:lnSpc>
                          <a:spcPct val="90000"/>
                        </a:lnSpc>
                        <a:spcBef>
                          <a:spcPts val="600"/>
                        </a:spcBef>
                        <a:buClr>
                          <a:srgbClr val="A9A9A9"/>
                        </a:buClr>
                        <a:buSzPct val="90000"/>
                        <a:buFont typeface="Wingdings" charset="2"/>
                        <a:defRPr sz="1400" kern="1200">
                          <a:solidFill>
                            <a:schemeClr val="tx1"/>
                          </a:solidFill>
                          <a:latin typeface="Arial" charset="0"/>
                        </a:defRPr>
                      </a:lvl3pPr>
                      <a:lvl4pPr marL="1600200" indent="-228600" algn="l" defTabSz="914400" rtl="0" eaLnBrk="1" latinLnBrk="0" hangingPunct="1">
                        <a:lnSpc>
                          <a:spcPct val="90000"/>
                        </a:lnSpc>
                        <a:spcBef>
                          <a:spcPts val="600"/>
                        </a:spcBef>
                        <a:buClr>
                          <a:srgbClr val="A9A9A9"/>
                        </a:buClr>
                        <a:buSzPct val="90000"/>
                        <a:buFont typeface="Arial" charset="0"/>
                        <a:defRPr sz="1200" kern="1200">
                          <a:solidFill>
                            <a:schemeClr val="tx1"/>
                          </a:solidFill>
                          <a:latin typeface="Arial" charset="0"/>
                        </a:defRPr>
                      </a:lvl4pPr>
                      <a:lvl5pPr marL="2057400" indent="-228600" algn="l" defTabSz="914400" rtl="0" eaLnBrk="1" latinLnBrk="0" hangingPunct="1">
                        <a:lnSpc>
                          <a:spcPct val="90000"/>
                        </a:lnSpc>
                        <a:spcBef>
                          <a:spcPts val="600"/>
                        </a:spcBef>
                        <a:buClr>
                          <a:srgbClr val="A9A9A9"/>
                        </a:buClr>
                        <a:buSzPct val="90000"/>
                        <a:buFont typeface="Wingdings" charset="2"/>
                        <a:defRPr sz="1200" kern="1200">
                          <a:solidFill>
                            <a:schemeClr val="tx1"/>
                          </a:solidFill>
                          <a:latin typeface="Arial" charset="0"/>
                        </a:defRPr>
                      </a:lvl5pPr>
                      <a:lvl6pPr marL="2514600" indent="-228600" algn="l" defTabSz="914400" rtl="0" eaLnBrk="0" fontAlgn="base" latinLnBrk="0" hangingPunct="0">
                        <a:lnSpc>
                          <a:spcPct val="90000"/>
                        </a:lnSpc>
                        <a:spcBef>
                          <a:spcPts val="600"/>
                        </a:spcBef>
                        <a:spcAft>
                          <a:spcPct val="0"/>
                        </a:spcAft>
                        <a:buClr>
                          <a:srgbClr val="A9A9A9"/>
                        </a:buClr>
                        <a:buSzPct val="90000"/>
                        <a:buFont typeface="Wingdings" charset="2"/>
                        <a:defRPr sz="1200" kern="1200">
                          <a:solidFill>
                            <a:schemeClr val="tx1"/>
                          </a:solidFill>
                          <a:latin typeface="Arial" charset="0"/>
                        </a:defRPr>
                      </a:lvl6pPr>
                      <a:lvl7pPr marL="2971800" indent="-228600" algn="l" defTabSz="914400" rtl="0" eaLnBrk="0" fontAlgn="base" latinLnBrk="0" hangingPunct="0">
                        <a:lnSpc>
                          <a:spcPct val="90000"/>
                        </a:lnSpc>
                        <a:spcBef>
                          <a:spcPts val="600"/>
                        </a:spcBef>
                        <a:spcAft>
                          <a:spcPct val="0"/>
                        </a:spcAft>
                        <a:buClr>
                          <a:srgbClr val="A9A9A9"/>
                        </a:buClr>
                        <a:buSzPct val="90000"/>
                        <a:buFont typeface="Wingdings" charset="2"/>
                        <a:defRPr sz="1200" kern="1200">
                          <a:solidFill>
                            <a:schemeClr val="tx1"/>
                          </a:solidFill>
                          <a:latin typeface="Arial" charset="0"/>
                        </a:defRPr>
                      </a:lvl7pPr>
                      <a:lvl8pPr marL="3429000" indent="-228600" algn="l" defTabSz="914400" rtl="0" eaLnBrk="0" fontAlgn="base" latinLnBrk="0" hangingPunct="0">
                        <a:lnSpc>
                          <a:spcPct val="90000"/>
                        </a:lnSpc>
                        <a:spcBef>
                          <a:spcPts val="600"/>
                        </a:spcBef>
                        <a:spcAft>
                          <a:spcPct val="0"/>
                        </a:spcAft>
                        <a:buClr>
                          <a:srgbClr val="A9A9A9"/>
                        </a:buClr>
                        <a:buSzPct val="90000"/>
                        <a:buFont typeface="Wingdings" charset="2"/>
                        <a:defRPr sz="1200" kern="1200">
                          <a:solidFill>
                            <a:schemeClr val="tx1"/>
                          </a:solidFill>
                          <a:latin typeface="Arial" charset="0"/>
                        </a:defRPr>
                      </a:lvl8pPr>
                      <a:lvl9pPr marL="3886200" indent="-228600" algn="l" defTabSz="914400" rtl="0" eaLnBrk="0" fontAlgn="base" latinLnBrk="0" hangingPunct="0">
                        <a:lnSpc>
                          <a:spcPct val="90000"/>
                        </a:lnSpc>
                        <a:spcBef>
                          <a:spcPts val="600"/>
                        </a:spcBef>
                        <a:spcAft>
                          <a:spcPct val="0"/>
                        </a:spcAft>
                        <a:buClr>
                          <a:srgbClr val="A9A9A9"/>
                        </a:buClr>
                        <a:buSzPct val="90000"/>
                        <a:buFont typeface="Wingdings" charset="2"/>
                        <a:defRPr sz="1200" kern="1200">
                          <a:solidFill>
                            <a:schemeClr val="tx1"/>
                          </a:solidFill>
                          <a:latin typeface="Arial" charset="0"/>
                        </a:defRPr>
                      </a:lvl9pPr>
                    </a:lstStyle>
                    <a:p>
                      <a:pPr>
                        <a:lnSpc>
                          <a:spcPct val="100000"/>
                        </a:lnSpc>
                      </a:pPr>
                      <a:r>
                        <a:rPr lang="en-US" sz="1400" b="0" i="0" u="none" strike="noStrike" kern="1200" baseline="0" dirty="0">
                          <a:solidFill>
                            <a:schemeClr val="tx1"/>
                          </a:solidFill>
                          <a:latin typeface="+mn-lt"/>
                          <a:ea typeface="+mn-ea"/>
                          <a:cs typeface="+mn-cs"/>
                        </a:rPr>
                        <a:t>Age, median (range), years</a:t>
                      </a:r>
                      <a:endParaRPr kumimoji="0" lang="en-US" altLang="en-US" sz="1400" b="0" i="0" u="none" strike="noStrike" cap="none" normalizeH="0" baseline="0" dirty="0">
                        <a:ln>
                          <a:noFill/>
                        </a:ln>
                        <a:solidFill>
                          <a:schemeClr val="tx1"/>
                        </a:solidFill>
                        <a:effectLst/>
                        <a:latin typeface="+mn-lt"/>
                        <a:ea typeface="MS PGothic" charset="-128"/>
                      </a:endParaRPr>
                    </a:p>
                  </a:txBody>
                  <a:tcPr marT="9144" marB="9144" anchor="ctr" horzOverflow="overflow">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55 (24–71)</a:t>
                      </a:r>
                    </a:p>
                  </a:txBody>
                  <a:tcPr marT="9144" marB="914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54 (27–59)</a:t>
                      </a:r>
                    </a:p>
                  </a:txBody>
                  <a:tcPr marT="9144" marB="9144" anchor="ctr">
                    <a:lnL w="1270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49 (23–78)</a:t>
                      </a:r>
                    </a:p>
                  </a:txBody>
                  <a:tcPr marT="9144" marB="9144" anchor="ctr">
                    <a:lnL w="5715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52 (23–78)</a:t>
                      </a:r>
                    </a:p>
                  </a:txBody>
                  <a:tcPr marT="9144" marB="9144" anchor="ctr">
                    <a:lnL w="762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EC3E5"/>
                    </a:solidFill>
                  </a:tcPr>
                </a:tc>
                <a:extLst>
                  <a:ext uri="{0D108BD9-81ED-4DB2-BD59-A6C34878D82A}">
                    <a16:rowId xmlns:a16="http://schemas.microsoft.com/office/drawing/2014/main" val="10002"/>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0000"/>
                        </a:lnSpc>
                      </a:pPr>
                      <a:r>
                        <a:rPr lang="en-US" sz="1400" b="0" i="0" u="none" strike="noStrike" kern="1200" baseline="0">
                          <a:solidFill>
                            <a:schemeClr val="tx1"/>
                          </a:solidFill>
                          <a:latin typeface="+mn-lt"/>
                          <a:ea typeface="+mn-ea"/>
                          <a:cs typeface="+mn-cs"/>
                        </a:rPr>
                        <a:t>Sex, % female at birth</a:t>
                      </a:r>
                      <a:endParaRPr kumimoji="0" lang="en-US" altLang="en-US" sz="1400" b="0" i="0" u="none" strike="noStrike" cap="none" normalizeH="0" baseline="0">
                        <a:ln>
                          <a:noFill/>
                        </a:ln>
                        <a:solidFill>
                          <a:schemeClr val="tx1"/>
                        </a:solidFill>
                        <a:effectLst/>
                        <a:latin typeface="+mn-lt"/>
                        <a:ea typeface="MS PGothic" charset="-128"/>
                      </a:endParaRPr>
                    </a:p>
                  </a:txBody>
                  <a:tcPr marT="9144" marB="9144" anchor="ctr" horzOverflow="overflow">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29</a:t>
                      </a:r>
                    </a:p>
                  </a:txBody>
                  <a:tcPr marT="9144" marB="914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25</a:t>
                      </a:r>
                    </a:p>
                  </a:txBody>
                  <a:tcPr marT="9144" marB="9144" anchor="ctr">
                    <a:lnL w="1270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22</a:t>
                      </a:r>
                    </a:p>
                  </a:txBody>
                  <a:tcPr marT="9144" marB="9144" anchor="ctr">
                    <a:lnL w="5715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25</a:t>
                      </a:r>
                    </a:p>
                  </a:txBody>
                  <a:tcPr marT="9144" marB="9144" anchor="ctr">
                    <a:lnL w="762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EC3E5"/>
                    </a:solidFill>
                  </a:tcPr>
                </a:tc>
                <a:extLst>
                  <a:ext uri="{0D108BD9-81ED-4DB2-BD59-A6C34878D82A}">
                    <a16:rowId xmlns:a16="http://schemas.microsoft.com/office/drawing/2014/main" val="3688183930"/>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lnSpc>
                          <a:spcPct val="100000"/>
                        </a:lnSpc>
                      </a:pPr>
                      <a:r>
                        <a:rPr kumimoji="0" lang="en-US" altLang="en-US" sz="1400" b="0" i="0" u="none" strike="noStrike" cap="none" normalizeH="0" baseline="0">
                          <a:ln>
                            <a:noFill/>
                          </a:ln>
                          <a:solidFill>
                            <a:schemeClr val="tx1"/>
                          </a:solidFill>
                          <a:effectLst/>
                          <a:latin typeface="+mn-lt"/>
                          <a:ea typeface="MS PGothic" charset="-128"/>
                        </a:rPr>
                        <a:t>Race, % Black</a:t>
                      </a:r>
                    </a:p>
                  </a:txBody>
                  <a:tcPr marT="9144" marB="9144" anchor="ctr" horzOverflow="overflow">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42</a:t>
                      </a:r>
                    </a:p>
                  </a:txBody>
                  <a:tcPr marT="9144" marB="914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55</a:t>
                      </a:r>
                    </a:p>
                  </a:txBody>
                  <a:tcPr marT="9144" marB="9144" anchor="ctr">
                    <a:lnL w="1270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31</a:t>
                      </a:r>
                    </a:p>
                  </a:txBody>
                  <a:tcPr marT="9144" marB="9144" anchor="ctr">
                    <a:lnL w="5715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38</a:t>
                      </a:r>
                    </a:p>
                  </a:txBody>
                  <a:tcPr marT="9144" marB="9144" anchor="ctr">
                    <a:lnL w="762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EC3E5"/>
                    </a:solidFill>
                  </a:tcPr>
                </a:tc>
                <a:extLst>
                  <a:ext uri="{0D108BD9-81ED-4DB2-BD59-A6C34878D82A}">
                    <a16:rowId xmlns:a16="http://schemas.microsoft.com/office/drawing/2014/main" val="10005"/>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lnSpc>
                          <a:spcPct val="100000"/>
                        </a:lnSpc>
                      </a:pPr>
                      <a:r>
                        <a:rPr kumimoji="0" lang="en-US" altLang="en-US" sz="1400" b="0" i="0" u="none" strike="noStrike" cap="none" normalizeH="0" baseline="0" dirty="0">
                          <a:ln>
                            <a:noFill/>
                          </a:ln>
                          <a:solidFill>
                            <a:schemeClr val="tx1"/>
                          </a:solidFill>
                          <a:effectLst/>
                          <a:latin typeface="+mn-lt"/>
                          <a:ea typeface="MS PGothic" charset="-128"/>
                        </a:rPr>
                        <a:t>Ethnicity, % Hispanic/Latinx</a:t>
                      </a:r>
                    </a:p>
                  </a:txBody>
                  <a:tcPr marT="9144" marB="9144" anchor="ctr" horzOverflow="overflow">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25</a:t>
                      </a:r>
                    </a:p>
                  </a:txBody>
                  <a:tcPr marT="9144" marB="914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36</a:t>
                      </a:r>
                    </a:p>
                  </a:txBody>
                  <a:tcPr marT="9144" marB="9144" anchor="ctr">
                    <a:lnL w="1270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14</a:t>
                      </a:r>
                    </a:p>
                  </a:txBody>
                  <a:tcPr marT="9144" marB="9144" anchor="ctr">
                    <a:lnL w="5715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21</a:t>
                      </a:r>
                    </a:p>
                  </a:txBody>
                  <a:tcPr marT="9144" marB="9144" anchor="ctr">
                    <a:lnL w="762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EC3E5"/>
                    </a:solidFill>
                  </a:tcPr>
                </a:tc>
                <a:extLst>
                  <a:ext uri="{0D108BD9-81ED-4DB2-BD59-A6C34878D82A}">
                    <a16:rowId xmlns:a16="http://schemas.microsoft.com/office/drawing/2014/main" val="1430276359"/>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0000"/>
                        </a:lnSpc>
                      </a:pPr>
                      <a:r>
                        <a:rPr lang="sv-SE" sz="1400" b="0" i="0" u="none" strike="noStrike" kern="1200" baseline="0" dirty="0">
                          <a:solidFill>
                            <a:schemeClr val="tx1"/>
                          </a:solidFill>
                          <a:latin typeface="+mn-lt"/>
                          <a:ea typeface="+mn-ea"/>
                          <a:cs typeface="+mn-cs"/>
                        </a:rPr>
                        <a:t>HIV-1 RNA, median (range), log</a:t>
                      </a:r>
                      <a:r>
                        <a:rPr lang="sv-SE" sz="1400" b="0" i="0" u="none" strike="noStrike" kern="1200" baseline="-25000" dirty="0">
                          <a:solidFill>
                            <a:schemeClr val="tx1"/>
                          </a:solidFill>
                          <a:latin typeface="+mn-lt"/>
                          <a:ea typeface="+mn-ea"/>
                          <a:cs typeface="+mn-cs"/>
                        </a:rPr>
                        <a:t>10</a:t>
                      </a:r>
                      <a:r>
                        <a:rPr lang="sv-SE" sz="1400" b="0" i="0" u="none" strike="noStrike" kern="1200" baseline="0" dirty="0">
                          <a:solidFill>
                            <a:schemeClr val="tx1"/>
                          </a:solidFill>
                          <a:latin typeface="+mn-lt"/>
                          <a:ea typeface="+mn-ea"/>
                          <a:cs typeface="+mn-cs"/>
                        </a:rPr>
                        <a:t> c/mL</a:t>
                      </a:r>
                      <a:endParaRPr kumimoji="0" lang="en-US" altLang="en-US" sz="1400" b="0" i="0" u="none" strike="noStrike" cap="none" normalizeH="0" baseline="0" dirty="0">
                        <a:ln>
                          <a:noFill/>
                        </a:ln>
                        <a:solidFill>
                          <a:schemeClr val="tx1"/>
                        </a:solidFill>
                        <a:effectLst/>
                        <a:latin typeface="+mn-lt"/>
                        <a:ea typeface="MS PGothic" charset="-128"/>
                      </a:endParaRPr>
                    </a:p>
                  </a:txBody>
                  <a:tcPr marT="9144" marB="9144" anchor="ctr" horzOverflow="overflow">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4.2 (2.3–5.4)</a:t>
                      </a:r>
                    </a:p>
                  </a:txBody>
                  <a:tcPr marT="9144" marB="914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4.9 (4.3–5.3)</a:t>
                      </a:r>
                    </a:p>
                  </a:txBody>
                  <a:tcPr marT="9144" marB="9144" anchor="ctr">
                    <a:lnL w="1270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4.5 (1.3–5.7)</a:t>
                      </a:r>
                    </a:p>
                  </a:txBody>
                  <a:tcPr marT="9144" marB="9144" anchor="ctr">
                    <a:lnL w="5715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4.5 (1.3–5.7)</a:t>
                      </a:r>
                    </a:p>
                  </a:txBody>
                  <a:tcPr marT="9144" marB="9144" anchor="ctr">
                    <a:lnL w="762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EC3E5"/>
                    </a:solidFill>
                  </a:tcPr>
                </a:tc>
                <a:extLst>
                  <a:ext uri="{0D108BD9-81ED-4DB2-BD59-A6C34878D82A}">
                    <a16:rowId xmlns:a16="http://schemas.microsoft.com/office/drawing/2014/main" val="1079406085"/>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82880" marR="0" lvl="0" indent="0" algn="l" defTabSz="82296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&gt;75,000 c/mL, %</a:t>
                      </a:r>
                      <a:endParaRPr lang="en-US" sz="1400" dirty="0">
                        <a:latin typeface="+mn-lt"/>
                      </a:endParaRPr>
                    </a:p>
                  </a:txBody>
                  <a:tcPr marT="9144" marB="9144" anchor="ctr" horzOverflow="overflow">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17</a:t>
                      </a:r>
                    </a:p>
                  </a:txBody>
                  <a:tcPr marT="9144" marB="914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50</a:t>
                      </a:r>
                    </a:p>
                  </a:txBody>
                  <a:tcPr marT="9144" marB="9144" anchor="ctr">
                    <a:lnL w="1270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28</a:t>
                      </a:r>
                    </a:p>
                  </a:txBody>
                  <a:tcPr marT="9144" marB="9144" anchor="ctr">
                    <a:lnL w="5715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28</a:t>
                      </a:r>
                    </a:p>
                  </a:txBody>
                  <a:tcPr marT="9144" marB="9144" anchor="ctr">
                    <a:lnL w="762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EC3E5"/>
                    </a:solidFill>
                  </a:tcPr>
                </a:tc>
                <a:extLst>
                  <a:ext uri="{0D108BD9-81ED-4DB2-BD59-A6C34878D82A}">
                    <a16:rowId xmlns:a16="http://schemas.microsoft.com/office/drawing/2014/main" val="755532485"/>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0000"/>
                        </a:lnSpc>
                      </a:pPr>
                      <a:r>
                        <a:rPr lang="en-US" sz="1400" b="0" i="0" u="none" strike="noStrike" kern="1200" baseline="0">
                          <a:solidFill>
                            <a:schemeClr val="tx1"/>
                          </a:solidFill>
                          <a:latin typeface="+mn-lt"/>
                          <a:ea typeface="+mn-ea"/>
                          <a:cs typeface="+mn-cs"/>
                        </a:rPr>
                        <a:t>CD4 count, median (range), cells/</a:t>
                      </a:r>
                      <a:r>
                        <a:rPr lang="en-US" sz="1400" b="0" i="0" u="none" strike="noStrike" kern="1200" baseline="0" err="1">
                          <a:solidFill>
                            <a:schemeClr val="tx1"/>
                          </a:solidFill>
                          <a:latin typeface="+mn-lt"/>
                          <a:ea typeface="+mn-ea"/>
                          <a:cs typeface="+mn-cs"/>
                        </a:rPr>
                        <a:t>μL</a:t>
                      </a:r>
                      <a:endParaRPr kumimoji="0" lang="en-US" sz="1400" b="0" i="0" u="none" strike="noStrike" kern="1200" cap="none" normalizeH="0" baseline="0">
                        <a:ln>
                          <a:noFill/>
                        </a:ln>
                        <a:solidFill>
                          <a:schemeClr val="tx1"/>
                        </a:solidFill>
                        <a:effectLst/>
                        <a:latin typeface="+mn-lt"/>
                        <a:ea typeface="MS PGothic" charset="-128"/>
                        <a:cs typeface="+mn-cs"/>
                      </a:endParaRPr>
                    </a:p>
                  </a:txBody>
                  <a:tcPr marT="9144" marB="9144"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172 (16–827)</a:t>
                      </a:r>
                    </a:p>
                  </a:txBody>
                  <a:tcPr marT="9144" marB="914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85 (6–237)</a:t>
                      </a:r>
                    </a:p>
                  </a:txBody>
                  <a:tcPr marT="9144" marB="9144" anchor="ctr">
                    <a:lnL w="1270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195 (3–1296)</a:t>
                      </a:r>
                    </a:p>
                  </a:txBody>
                  <a:tcPr marT="9144" marB="9144" anchor="ctr">
                    <a:lnL w="5715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150 (3–1296)</a:t>
                      </a:r>
                    </a:p>
                  </a:txBody>
                  <a:tcPr marT="9144" marB="9144" anchor="ctr">
                    <a:lnL w="762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EC3E5"/>
                    </a:solidFill>
                  </a:tcPr>
                </a:tc>
                <a:extLst>
                  <a:ext uri="{0D108BD9-81ED-4DB2-BD59-A6C34878D82A}">
                    <a16:rowId xmlns:a16="http://schemas.microsoft.com/office/drawing/2014/main" val="1212528180"/>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82880" indent="0">
                        <a:lnSpc>
                          <a:spcPct val="100000"/>
                        </a:lnSpc>
                      </a:pPr>
                      <a:r>
                        <a:rPr lang="en-US" sz="1400" b="0" i="0" u="none" strike="noStrike" kern="1200" baseline="0">
                          <a:solidFill>
                            <a:schemeClr val="tx1"/>
                          </a:solidFill>
                          <a:latin typeface="+mn-lt"/>
                          <a:ea typeface="+mn-ea"/>
                          <a:cs typeface="+mn-cs"/>
                        </a:rPr>
                        <a:t>≤200 cells/</a:t>
                      </a:r>
                      <a:r>
                        <a:rPr lang="el-GR" sz="1400" b="0" i="0" u="none" strike="noStrike" kern="1200" baseline="0">
                          <a:solidFill>
                            <a:schemeClr val="tx1"/>
                          </a:solidFill>
                          <a:latin typeface="+mn-lt"/>
                          <a:ea typeface="+mn-ea"/>
                          <a:cs typeface="+mn-cs"/>
                        </a:rPr>
                        <a:t>μ</a:t>
                      </a:r>
                      <a:r>
                        <a:rPr lang="en-US" sz="1400" b="0" i="0" u="none" strike="noStrike" kern="1200" baseline="0">
                          <a:solidFill>
                            <a:schemeClr val="tx1"/>
                          </a:solidFill>
                          <a:latin typeface="+mn-lt"/>
                          <a:ea typeface="+mn-ea"/>
                          <a:cs typeface="+mn-cs"/>
                        </a:rPr>
                        <a:t>L, %</a:t>
                      </a:r>
                      <a:endParaRPr kumimoji="0" lang="en-US" sz="1400" b="0" i="0" u="none" strike="noStrike" kern="1200" cap="none" normalizeH="0" baseline="0">
                        <a:ln>
                          <a:noFill/>
                        </a:ln>
                        <a:solidFill>
                          <a:schemeClr val="tx1"/>
                        </a:solidFill>
                        <a:effectLst/>
                        <a:latin typeface="+mn-lt"/>
                        <a:ea typeface="MS PGothic" charset="-128"/>
                        <a:cs typeface="+mn-cs"/>
                      </a:endParaRPr>
                    </a:p>
                  </a:txBody>
                  <a:tcPr marT="9144" marB="9144"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67</a:t>
                      </a:r>
                    </a:p>
                  </a:txBody>
                  <a:tcPr marT="9144" marB="914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92</a:t>
                      </a:r>
                    </a:p>
                  </a:txBody>
                  <a:tcPr marT="9144" marB="9144" anchor="ctr">
                    <a:lnL w="1270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53</a:t>
                      </a:r>
                    </a:p>
                  </a:txBody>
                  <a:tcPr marT="9144" marB="9144" anchor="ctr">
                    <a:lnL w="5715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64</a:t>
                      </a:r>
                    </a:p>
                  </a:txBody>
                  <a:tcPr marT="9144" marB="9144" anchor="ctr">
                    <a:lnL w="762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EC3E5"/>
                    </a:solidFill>
                  </a:tcPr>
                </a:tc>
                <a:extLst>
                  <a:ext uri="{0D108BD9-81ED-4DB2-BD59-A6C34878D82A}">
                    <a16:rowId xmlns:a16="http://schemas.microsoft.com/office/drawing/2014/main" val="4087966103"/>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0000"/>
                        </a:lnSpc>
                      </a:pPr>
                      <a:r>
                        <a:rPr lang="en-US" sz="1400" dirty="0">
                          <a:solidFill>
                            <a:schemeClr val="tx1"/>
                          </a:solidFill>
                        </a:rPr>
                        <a:t>No.</a:t>
                      </a:r>
                      <a:r>
                        <a:rPr lang="en-US" sz="1400" b="0" i="0" u="none" strike="noStrike" kern="1200" baseline="0" dirty="0">
                          <a:solidFill>
                            <a:schemeClr val="tx1"/>
                          </a:solidFill>
                          <a:latin typeface="+mn-lt"/>
                          <a:ea typeface="+mn-ea"/>
                          <a:cs typeface="+mn-cs"/>
                        </a:rPr>
                        <a:t> of prior ARV agents, median (range)</a:t>
                      </a:r>
                      <a:endParaRPr kumimoji="0" lang="en-US" altLang="en-US" sz="1400" b="0" i="0" u="none" strike="noStrike" cap="none" normalizeH="0" baseline="0" dirty="0">
                        <a:ln>
                          <a:noFill/>
                        </a:ln>
                        <a:solidFill>
                          <a:schemeClr val="tx1"/>
                        </a:solidFill>
                        <a:effectLst/>
                        <a:latin typeface="+mn-lt"/>
                        <a:ea typeface="MS PGothic" charset="-128"/>
                      </a:endParaRPr>
                    </a:p>
                  </a:txBody>
                  <a:tcPr marT="9144" marB="9144" anchor="ctr" horzOverflow="overflow">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9 (2–24)</a:t>
                      </a:r>
                    </a:p>
                  </a:txBody>
                  <a:tcPr marT="9144" marB="914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9 (3–22)</a:t>
                      </a:r>
                    </a:p>
                  </a:txBody>
                  <a:tcPr marT="9144" marB="9144" anchor="ctr">
                    <a:lnL w="1270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13 (3–25)</a:t>
                      </a:r>
                    </a:p>
                  </a:txBody>
                  <a:tcPr marT="9144" marB="9144" anchor="ctr">
                    <a:lnL w="5715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11 (2–25)</a:t>
                      </a:r>
                    </a:p>
                  </a:txBody>
                  <a:tcPr marT="9144" marB="9144" anchor="ctr">
                    <a:lnL w="762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EC3E5"/>
                    </a:solidFill>
                  </a:tcPr>
                </a:tc>
                <a:extLst>
                  <a:ext uri="{0D108BD9-81ED-4DB2-BD59-A6C34878D82A}">
                    <a16:rowId xmlns:a16="http://schemas.microsoft.com/office/drawing/2014/main" val="214145545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No.</a:t>
                      </a:r>
                      <a:r>
                        <a:rPr lang="en-US" sz="1400" b="0" dirty="0">
                          <a:solidFill>
                            <a:schemeClr val="tx1"/>
                          </a:solidFill>
                          <a:latin typeface="+mn-lt"/>
                        </a:rPr>
                        <a:t> of ARV agents in failing regimen, median (range)</a:t>
                      </a:r>
                    </a:p>
                  </a:txBody>
                  <a:tcPr marT="9144" marB="9144" anchor="ctr" horzOverflow="overflow">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3 (1–7)</a:t>
                      </a:r>
                    </a:p>
                  </a:txBody>
                  <a:tcPr marT="9144" marB="914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3 (2–6)</a:t>
                      </a:r>
                    </a:p>
                  </a:txBody>
                  <a:tcPr marT="9144" marB="9144" anchor="ctr">
                    <a:lnL w="1270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4 (2–7)</a:t>
                      </a:r>
                    </a:p>
                  </a:txBody>
                  <a:tcPr marT="9144" marB="9144" anchor="ctr">
                    <a:lnL w="5715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3 (1–7)</a:t>
                      </a:r>
                    </a:p>
                  </a:txBody>
                  <a:tcPr marT="9144" marB="9144" anchor="ctr">
                    <a:lnL w="762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EC3E5"/>
                    </a:solidFill>
                  </a:tcPr>
                </a:tc>
                <a:extLst>
                  <a:ext uri="{0D108BD9-81ED-4DB2-BD59-A6C34878D82A}">
                    <a16:rowId xmlns:a16="http://schemas.microsoft.com/office/drawing/2014/main" val="35055341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No.</a:t>
                      </a:r>
                      <a:r>
                        <a:rPr lang="en-US" sz="1400" b="0" dirty="0">
                          <a:solidFill>
                            <a:schemeClr val="tx1"/>
                          </a:solidFill>
                          <a:latin typeface="+mn-lt"/>
                        </a:rPr>
                        <a:t> of ARV agents in OBR, median (range)</a:t>
                      </a:r>
                    </a:p>
                  </a:txBody>
                  <a:tcPr marT="9144" marB="9144" anchor="ctr" horzOverflow="overflow">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4 (2–6)</a:t>
                      </a:r>
                    </a:p>
                  </a:txBody>
                  <a:tcPr marT="9144" marB="914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4 (2–7)</a:t>
                      </a:r>
                    </a:p>
                  </a:txBody>
                  <a:tcPr marT="9144" marB="9144" anchor="ctr">
                    <a:lnL w="1270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4 (2–6)</a:t>
                      </a:r>
                    </a:p>
                  </a:txBody>
                  <a:tcPr marT="9144" marB="9144" anchor="ctr">
                    <a:lnL w="5715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4 (2–7)</a:t>
                      </a:r>
                    </a:p>
                  </a:txBody>
                  <a:tcPr marT="9144" marB="9144" anchor="ctr">
                    <a:lnL w="762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EC3E5"/>
                    </a:solidFill>
                  </a:tcPr>
                </a:tc>
                <a:extLst>
                  <a:ext uri="{0D108BD9-81ED-4DB2-BD59-A6C34878D82A}">
                    <a16:rowId xmlns:a16="http://schemas.microsoft.com/office/drawing/2014/main" val="264120387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No. of fully active agents in OBR, %</a:t>
                      </a:r>
                      <a:endParaRPr lang="en-US" sz="1400" b="0" dirty="0">
                        <a:solidFill>
                          <a:schemeClr val="tx1"/>
                        </a:solidFill>
                        <a:latin typeface="+mn-lt"/>
                      </a:endParaRPr>
                    </a:p>
                  </a:txBody>
                  <a:tcPr marT="9144" marB="9144" anchor="ctr" horzOverflow="overflow">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p>
                      <a:pPr marL="0" marR="0" algn="ctr">
                        <a:lnSpc>
                          <a:spcPct val="100000"/>
                        </a:lnSpc>
                        <a:spcBef>
                          <a:spcPts val="0"/>
                        </a:spcBef>
                        <a:spcAft>
                          <a:spcPts val="0"/>
                        </a:spcAft>
                      </a:pPr>
                      <a:endParaRPr kumimoji="0" lang="en-US" sz="1400" b="0" i="0" u="none" strike="noStrike" kern="1200" cap="none" normalizeH="0" baseline="0" dirty="0">
                        <a:ln>
                          <a:noFill/>
                        </a:ln>
                        <a:solidFill>
                          <a:schemeClr val="tx1"/>
                        </a:solidFill>
                        <a:effectLst/>
                        <a:latin typeface="+mn-lt"/>
                        <a:ea typeface="MS PGothic" charset="-128"/>
                        <a:cs typeface="+mn-cs"/>
                      </a:endParaRPr>
                    </a:p>
                  </a:txBody>
                  <a:tcPr marT="9144" marB="914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p>
                      <a:pPr marL="0" marR="0" algn="ctr">
                        <a:lnSpc>
                          <a:spcPct val="100000"/>
                        </a:lnSpc>
                        <a:spcBef>
                          <a:spcPts val="0"/>
                        </a:spcBef>
                        <a:spcAft>
                          <a:spcPts val="0"/>
                        </a:spcAft>
                      </a:pPr>
                      <a:endParaRPr kumimoji="0" lang="en-US" sz="1400" b="0" i="0" u="none" strike="noStrike" kern="1200" cap="none" normalizeH="0" baseline="0" dirty="0">
                        <a:ln>
                          <a:noFill/>
                        </a:ln>
                        <a:solidFill>
                          <a:schemeClr val="tx1"/>
                        </a:solidFill>
                        <a:effectLst/>
                        <a:latin typeface="+mn-lt"/>
                        <a:ea typeface="MS PGothic" charset="-128"/>
                        <a:cs typeface="+mn-cs"/>
                      </a:endParaRPr>
                    </a:p>
                  </a:txBody>
                  <a:tcPr marT="9144" marB="9144" anchor="ctr">
                    <a:lnL w="1270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p>
                      <a:pPr marL="0" marR="0" algn="ctr">
                        <a:lnSpc>
                          <a:spcPct val="100000"/>
                        </a:lnSpc>
                        <a:spcBef>
                          <a:spcPts val="0"/>
                        </a:spcBef>
                        <a:spcAft>
                          <a:spcPts val="0"/>
                        </a:spcAft>
                      </a:pPr>
                      <a:endParaRPr kumimoji="0" lang="en-US" sz="1400" b="0" i="0" u="none" strike="noStrike" kern="1200" cap="none" normalizeH="0" baseline="0" dirty="0">
                        <a:ln>
                          <a:noFill/>
                        </a:ln>
                        <a:solidFill>
                          <a:schemeClr val="tx1"/>
                        </a:solidFill>
                        <a:effectLst/>
                        <a:latin typeface="+mn-lt"/>
                        <a:ea typeface="MS PGothic" charset="-128"/>
                        <a:cs typeface="+mn-cs"/>
                      </a:endParaRPr>
                    </a:p>
                  </a:txBody>
                  <a:tcPr marT="9144" marB="9144" anchor="ctr">
                    <a:lnL w="5715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p>
                      <a:pPr marL="0" marR="0" algn="ctr">
                        <a:lnSpc>
                          <a:spcPct val="100000"/>
                        </a:lnSpc>
                        <a:spcBef>
                          <a:spcPts val="0"/>
                        </a:spcBef>
                        <a:spcAft>
                          <a:spcPts val="0"/>
                        </a:spcAft>
                      </a:pPr>
                      <a:endParaRPr kumimoji="0" lang="en-US" sz="1400" b="0" i="0" u="none" strike="noStrike" kern="1200" cap="none" normalizeH="0" baseline="0" dirty="0">
                        <a:ln>
                          <a:noFill/>
                        </a:ln>
                        <a:solidFill>
                          <a:schemeClr val="tx1"/>
                        </a:solidFill>
                        <a:effectLst/>
                        <a:latin typeface="+mn-lt"/>
                        <a:ea typeface="MS PGothic" charset="-128"/>
                        <a:cs typeface="+mn-cs"/>
                      </a:endParaRPr>
                    </a:p>
                  </a:txBody>
                  <a:tcPr marT="9144" marB="9144" anchor="ctr">
                    <a:lnL w="762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EC3E5"/>
                    </a:solidFill>
                  </a:tcPr>
                </a:tc>
                <a:extLst>
                  <a:ext uri="{0D108BD9-81ED-4DB2-BD59-A6C34878D82A}">
                    <a16:rowId xmlns:a16="http://schemas.microsoft.com/office/drawing/2014/main" val="4044115112"/>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74320">
                        <a:lnSpc>
                          <a:spcPct val="100000"/>
                        </a:lnSpc>
                      </a:pPr>
                      <a:r>
                        <a:rPr kumimoji="0" lang="en-US" altLang="en-US" sz="1400" b="0" i="0" u="none" strike="noStrike" cap="none" normalizeH="0" baseline="0" dirty="0">
                          <a:ln>
                            <a:noFill/>
                          </a:ln>
                          <a:solidFill>
                            <a:schemeClr val="tx1"/>
                          </a:solidFill>
                          <a:effectLst/>
                          <a:latin typeface="+mn-lt"/>
                          <a:ea typeface="MS PGothic" charset="-128"/>
                        </a:rPr>
                        <a:t>0</a:t>
                      </a:r>
                    </a:p>
                  </a:txBody>
                  <a:tcPr marT="9144" marB="9144" anchor="ctr" horzOverflow="overflow">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17</a:t>
                      </a:r>
                    </a:p>
                  </a:txBody>
                  <a:tcPr marT="9144" marB="914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17</a:t>
                      </a:r>
                    </a:p>
                  </a:txBody>
                  <a:tcPr marT="9144" marB="9144" anchor="ctr">
                    <a:lnL w="1270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17</a:t>
                      </a:r>
                    </a:p>
                  </a:txBody>
                  <a:tcPr marT="9144" marB="9144" anchor="ctr">
                    <a:lnL w="5715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17</a:t>
                      </a:r>
                    </a:p>
                  </a:txBody>
                  <a:tcPr marT="9144" marB="9144" anchor="ctr">
                    <a:lnL w="762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EC3E5"/>
                    </a:solidFill>
                  </a:tcPr>
                </a:tc>
                <a:extLst>
                  <a:ext uri="{0D108BD9-81ED-4DB2-BD59-A6C34878D82A}">
                    <a16:rowId xmlns:a16="http://schemas.microsoft.com/office/drawing/2014/main" val="1562789439"/>
                  </a:ext>
                </a:extLst>
              </a:tr>
              <a:tr h="0">
                <a:tc>
                  <a:txBody>
                    <a:bodyPr/>
                    <a:lstStyle/>
                    <a:p>
                      <a:pPr marL="274320">
                        <a:lnSpc>
                          <a:spcPct val="100000"/>
                        </a:lnSpc>
                      </a:pPr>
                      <a:r>
                        <a:rPr kumimoji="0" lang="en-US" altLang="en-US" sz="1400" b="0" i="0" u="none" strike="noStrike" cap="none" normalizeH="0" baseline="0" dirty="0">
                          <a:ln>
                            <a:noFill/>
                          </a:ln>
                          <a:solidFill>
                            <a:schemeClr val="tx1"/>
                          </a:solidFill>
                          <a:effectLst/>
                          <a:latin typeface="+mn-lt"/>
                          <a:ea typeface="MS PGothic" charset="-128"/>
                        </a:rPr>
                        <a:t>1</a:t>
                      </a:r>
                    </a:p>
                  </a:txBody>
                  <a:tcPr marT="9144" marB="9144" anchor="ctr" horzOverflow="overflow">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29</a:t>
                      </a:r>
                    </a:p>
                  </a:txBody>
                  <a:tcPr marT="9144" marB="914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58</a:t>
                      </a:r>
                    </a:p>
                  </a:txBody>
                  <a:tcPr marT="9144" marB="9144" anchor="ctr">
                    <a:lnL w="1270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36</a:t>
                      </a:r>
                    </a:p>
                  </a:txBody>
                  <a:tcPr marT="9144" marB="9144" anchor="ctr">
                    <a:lnL w="5715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38</a:t>
                      </a:r>
                    </a:p>
                  </a:txBody>
                  <a:tcPr marT="9144" marB="9144" anchor="ctr">
                    <a:lnL w="762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EC3E5"/>
                    </a:solidFill>
                  </a:tcPr>
                </a:tc>
                <a:extLst>
                  <a:ext uri="{0D108BD9-81ED-4DB2-BD59-A6C34878D82A}">
                    <a16:rowId xmlns:a16="http://schemas.microsoft.com/office/drawing/2014/main" val="2519672456"/>
                  </a:ext>
                </a:extLst>
              </a:tr>
              <a:tr h="0">
                <a:tc>
                  <a:txBody>
                    <a:bodyPr/>
                    <a:lstStyle/>
                    <a:p>
                      <a:pPr marL="274320">
                        <a:lnSpc>
                          <a:spcPct val="100000"/>
                        </a:lnSpc>
                      </a:pPr>
                      <a:r>
                        <a:rPr kumimoji="0" lang="en-US" altLang="en-US" sz="1400" b="0" i="0" u="none" strike="noStrike" cap="none" normalizeH="0" baseline="0" dirty="0">
                          <a:ln>
                            <a:noFill/>
                          </a:ln>
                          <a:solidFill>
                            <a:schemeClr val="tx1"/>
                          </a:solidFill>
                          <a:effectLst/>
                          <a:latin typeface="+mn-lt"/>
                          <a:ea typeface="MS PGothic" charset="-128"/>
                        </a:rPr>
                        <a:t>≥2 </a:t>
                      </a:r>
                    </a:p>
                  </a:txBody>
                  <a:tcPr marT="9144" marB="9144" anchor="ctr" horzOverflow="overflow">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54</a:t>
                      </a:r>
                    </a:p>
                  </a:txBody>
                  <a:tcPr marT="9144" marB="914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25</a:t>
                      </a:r>
                    </a:p>
                  </a:txBody>
                  <a:tcPr marT="9144" marB="9144" anchor="ctr">
                    <a:lnL w="1270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47</a:t>
                      </a:r>
                    </a:p>
                  </a:txBody>
                  <a:tcPr marT="9144" marB="9144" anchor="ctr">
                    <a:lnL w="5715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46</a:t>
                      </a:r>
                    </a:p>
                  </a:txBody>
                  <a:tcPr marT="9144" marB="9144" anchor="ctr">
                    <a:lnL w="762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EC3E5"/>
                    </a:solidFill>
                  </a:tcPr>
                </a:tc>
                <a:extLst>
                  <a:ext uri="{0D108BD9-81ED-4DB2-BD59-A6C34878D82A}">
                    <a16:rowId xmlns:a16="http://schemas.microsoft.com/office/drawing/2014/main" val="143156427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a:ln>
                            <a:noFill/>
                          </a:ln>
                          <a:solidFill>
                            <a:schemeClr val="tx1"/>
                          </a:solidFill>
                          <a:effectLst/>
                          <a:latin typeface="+mn-lt"/>
                          <a:ea typeface="MS PGothic" charset="-128"/>
                        </a:rPr>
                        <a:t>Known resistance to ≥2 drugs in class, %</a:t>
                      </a:r>
                    </a:p>
                  </a:txBody>
                  <a:tcPr marT="9144" marB="9144" anchor="ctr" horzOverflow="overflow">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p>
                      <a:pPr marL="0" marR="0" algn="ctr">
                        <a:lnSpc>
                          <a:spcPct val="100000"/>
                        </a:lnSpc>
                        <a:spcBef>
                          <a:spcPts val="0"/>
                        </a:spcBef>
                        <a:spcAft>
                          <a:spcPts val="0"/>
                        </a:spcAft>
                      </a:pPr>
                      <a:endParaRPr kumimoji="0" lang="en-US" sz="1400" b="0" i="0" u="none" strike="noStrike" kern="1200" cap="none" normalizeH="0" baseline="0" dirty="0">
                        <a:ln>
                          <a:noFill/>
                        </a:ln>
                        <a:solidFill>
                          <a:schemeClr val="tx1"/>
                        </a:solidFill>
                        <a:effectLst/>
                        <a:latin typeface="+mn-lt"/>
                        <a:ea typeface="MS PGothic" charset="-128"/>
                        <a:cs typeface="+mn-cs"/>
                      </a:endParaRPr>
                    </a:p>
                  </a:txBody>
                  <a:tcPr marT="9144" marB="914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p>
                      <a:pPr marL="0" marR="0" algn="ctr">
                        <a:lnSpc>
                          <a:spcPct val="100000"/>
                        </a:lnSpc>
                        <a:spcBef>
                          <a:spcPts val="0"/>
                        </a:spcBef>
                        <a:spcAft>
                          <a:spcPts val="0"/>
                        </a:spcAft>
                      </a:pPr>
                      <a:endParaRPr kumimoji="0" lang="en-US" sz="1400" b="0" i="0" u="none" strike="noStrike" kern="1200" cap="none" normalizeH="0" baseline="0" dirty="0">
                        <a:ln>
                          <a:noFill/>
                        </a:ln>
                        <a:solidFill>
                          <a:schemeClr val="tx1"/>
                        </a:solidFill>
                        <a:effectLst/>
                        <a:latin typeface="+mn-lt"/>
                        <a:ea typeface="MS PGothic" charset="-128"/>
                        <a:cs typeface="+mn-cs"/>
                      </a:endParaRPr>
                    </a:p>
                  </a:txBody>
                  <a:tcPr marT="9144" marB="9144" anchor="ctr">
                    <a:lnL w="1270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p>
                      <a:pPr marL="0" marR="0" algn="ctr">
                        <a:lnSpc>
                          <a:spcPct val="100000"/>
                        </a:lnSpc>
                        <a:spcBef>
                          <a:spcPts val="0"/>
                        </a:spcBef>
                        <a:spcAft>
                          <a:spcPts val="0"/>
                        </a:spcAft>
                      </a:pPr>
                      <a:endParaRPr kumimoji="0" lang="en-US" sz="1400" b="0" i="0" u="none" strike="noStrike" kern="1200" cap="none" normalizeH="0" baseline="0" dirty="0">
                        <a:ln>
                          <a:noFill/>
                        </a:ln>
                        <a:solidFill>
                          <a:schemeClr val="tx1"/>
                        </a:solidFill>
                        <a:effectLst/>
                        <a:latin typeface="+mn-lt"/>
                        <a:ea typeface="MS PGothic" charset="-128"/>
                        <a:cs typeface="+mn-cs"/>
                      </a:endParaRPr>
                    </a:p>
                  </a:txBody>
                  <a:tcPr marT="9144" marB="9144" anchor="ctr">
                    <a:lnL w="5715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p>
                      <a:pPr marL="0" marR="0" algn="ctr">
                        <a:lnSpc>
                          <a:spcPct val="100000"/>
                        </a:lnSpc>
                        <a:spcBef>
                          <a:spcPts val="0"/>
                        </a:spcBef>
                        <a:spcAft>
                          <a:spcPts val="0"/>
                        </a:spcAft>
                      </a:pPr>
                      <a:endParaRPr kumimoji="0" lang="en-US" sz="1400" b="0" i="0" u="none" strike="noStrike" kern="1200" cap="none" normalizeH="0" baseline="0" dirty="0">
                        <a:ln>
                          <a:noFill/>
                        </a:ln>
                        <a:solidFill>
                          <a:schemeClr val="tx1"/>
                        </a:solidFill>
                        <a:effectLst/>
                        <a:latin typeface="+mn-lt"/>
                        <a:ea typeface="MS PGothic" charset="-128"/>
                        <a:cs typeface="+mn-cs"/>
                      </a:endParaRPr>
                    </a:p>
                  </a:txBody>
                  <a:tcPr marT="9144" marB="9144" anchor="ctr">
                    <a:lnL w="762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EC3E5"/>
                    </a:solidFill>
                  </a:tcPr>
                </a:tc>
                <a:extLst>
                  <a:ext uri="{0D108BD9-81ED-4DB2-BD59-A6C34878D82A}">
                    <a16:rowId xmlns:a16="http://schemas.microsoft.com/office/drawing/2014/main" val="1815163612"/>
                  </a:ext>
                </a:extLst>
              </a:tr>
              <a:tr h="0">
                <a:tc>
                  <a:txBody>
                    <a:bodyPr/>
                    <a:lstStyle>
                      <a:lvl1pPr marL="0" algn="l" defTabSz="914400" rtl="0" eaLnBrk="1" latinLnBrk="0" hangingPunct="1">
                        <a:lnSpc>
                          <a:spcPct val="90000"/>
                        </a:lnSpc>
                        <a:spcBef>
                          <a:spcPts val="1200"/>
                        </a:spcBef>
                        <a:buClr>
                          <a:srgbClr val="A9A9A9"/>
                        </a:buClr>
                        <a:buSzPct val="90000"/>
                        <a:buFont typeface="Wingdings" charset="2"/>
                        <a:tabLst>
                          <a:tab pos="347663" algn="l"/>
                        </a:tabLst>
                        <a:defRPr sz="1800" kern="1200">
                          <a:solidFill>
                            <a:schemeClr val="tx1"/>
                          </a:solidFill>
                          <a:latin typeface="Arial" charset="0"/>
                        </a:defRPr>
                      </a:lvl1pPr>
                      <a:lvl2pPr marL="742950" indent="-285750" algn="l" defTabSz="914400" rtl="0" eaLnBrk="1" latinLnBrk="0" hangingPunct="1">
                        <a:lnSpc>
                          <a:spcPct val="90000"/>
                        </a:lnSpc>
                        <a:spcBef>
                          <a:spcPts val="800"/>
                        </a:spcBef>
                        <a:buClr>
                          <a:srgbClr val="A9A9A9"/>
                        </a:buClr>
                        <a:buSzPct val="90000"/>
                        <a:buFont typeface="Arial" charset="0"/>
                        <a:tabLst>
                          <a:tab pos="347663" algn="l"/>
                        </a:tabLst>
                        <a:defRPr sz="1600" kern="1200">
                          <a:solidFill>
                            <a:schemeClr val="tx1"/>
                          </a:solidFill>
                          <a:latin typeface="Arial" charset="0"/>
                        </a:defRPr>
                      </a:lvl2pPr>
                      <a:lvl3pPr marL="1143000" indent="-228600" algn="l" defTabSz="914400" rtl="0" eaLnBrk="1" latinLnBrk="0" hangingPunct="1">
                        <a:lnSpc>
                          <a:spcPct val="90000"/>
                        </a:lnSpc>
                        <a:spcBef>
                          <a:spcPts val="600"/>
                        </a:spcBef>
                        <a:buClr>
                          <a:srgbClr val="A9A9A9"/>
                        </a:buClr>
                        <a:buSzPct val="90000"/>
                        <a:buFont typeface="Wingdings" charset="2"/>
                        <a:tabLst>
                          <a:tab pos="347663" algn="l"/>
                        </a:tabLst>
                        <a:defRPr sz="1400" kern="1200">
                          <a:solidFill>
                            <a:schemeClr val="tx1"/>
                          </a:solidFill>
                          <a:latin typeface="Arial" charset="0"/>
                        </a:defRPr>
                      </a:lvl3pPr>
                      <a:lvl4pPr marL="1600200" indent="-228600" algn="l" defTabSz="914400" rtl="0" eaLnBrk="1" latinLnBrk="0" hangingPunct="1">
                        <a:lnSpc>
                          <a:spcPct val="90000"/>
                        </a:lnSpc>
                        <a:spcBef>
                          <a:spcPts val="600"/>
                        </a:spcBef>
                        <a:buClr>
                          <a:srgbClr val="A9A9A9"/>
                        </a:buClr>
                        <a:buSzPct val="90000"/>
                        <a:buFont typeface="Arial" charset="0"/>
                        <a:tabLst>
                          <a:tab pos="347663" algn="l"/>
                        </a:tabLst>
                        <a:defRPr sz="1200" kern="1200">
                          <a:solidFill>
                            <a:schemeClr val="tx1"/>
                          </a:solidFill>
                          <a:latin typeface="Arial" charset="0"/>
                        </a:defRPr>
                      </a:lvl4pPr>
                      <a:lvl5pPr marL="2057400" indent="-228600" algn="l" defTabSz="914400" rtl="0" eaLnBrk="1" latinLnBrk="0" hangingPunct="1">
                        <a:lnSpc>
                          <a:spcPct val="90000"/>
                        </a:lnSpc>
                        <a:spcBef>
                          <a:spcPts val="600"/>
                        </a:spcBef>
                        <a:buClr>
                          <a:srgbClr val="A9A9A9"/>
                        </a:buClr>
                        <a:buSzPct val="90000"/>
                        <a:buFont typeface="Wingdings" charset="2"/>
                        <a:tabLst>
                          <a:tab pos="347663" algn="l"/>
                        </a:tabLst>
                        <a:defRPr sz="1200" kern="1200">
                          <a:solidFill>
                            <a:schemeClr val="tx1"/>
                          </a:solidFill>
                          <a:latin typeface="Arial" charset="0"/>
                        </a:defRPr>
                      </a:lvl5pPr>
                      <a:lvl6pPr marL="2514600" indent="-228600" algn="l" defTabSz="914400" rtl="0" eaLnBrk="0" fontAlgn="base" latinLnBrk="0" hangingPunct="0">
                        <a:lnSpc>
                          <a:spcPct val="90000"/>
                        </a:lnSpc>
                        <a:spcBef>
                          <a:spcPts val="600"/>
                        </a:spcBef>
                        <a:spcAft>
                          <a:spcPct val="0"/>
                        </a:spcAft>
                        <a:buClr>
                          <a:srgbClr val="A9A9A9"/>
                        </a:buClr>
                        <a:buSzPct val="90000"/>
                        <a:buFont typeface="Wingdings" charset="2"/>
                        <a:tabLst>
                          <a:tab pos="347663" algn="l"/>
                        </a:tabLst>
                        <a:defRPr sz="1200" kern="1200">
                          <a:solidFill>
                            <a:schemeClr val="tx1"/>
                          </a:solidFill>
                          <a:latin typeface="Arial" charset="0"/>
                        </a:defRPr>
                      </a:lvl6pPr>
                      <a:lvl7pPr marL="2971800" indent="-228600" algn="l" defTabSz="914400" rtl="0" eaLnBrk="0" fontAlgn="base" latinLnBrk="0" hangingPunct="0">
                        <a:lnSpc>
                          <a:spcPct val="90000"/>
                        </a:lnSpc>
                        <a:spcBef>
                          <a:spcPts val="600"/>
                        </a:spcBef>
                        <a:spcAft>
                          <a:spcPct val="0"/>
                        </a:spcAft>
                        <a:buClr>
                          <a:srgbClr val="A9A9A9"/>
                        </a:buClr>
                        <a:buSzPct val="90000"/>
                        <a:buFont typeface="Wingdings" charset="2"/>
                        <a:tabLst>
                          <a:tab pos="347663" algn="l"/>
                        </a:tabLst>
                        <a:defRPr sz="1200" kern="1200">
                          <a:solidFill>
                            <a:schemeClr val="tx1"/>
                          </a:solidFill>
                          <a:latin typeface="Arial" charset="0"/>
                        </a:defRPr>
                      </a:lvl7pPr>
                      <a:lvl8pPr marL="3429000" indent="-228600" algn="l" defTabSz="914400" rtl="0" eaLnBrk="0" fontAlgn="base" latinLnBrk="0" hangingPunct="0">
                        <a:lnSpc>
                          <a:spcPct val="90000"/>
                        </a:lnSpc>
                        <a:spcBef>
                          <a:spcPts val="600"/>
                        </a:spcBef>
                        <a:spcAft>
                          <a:spcPct val="0"/>
                        </a:spcAft>
                        <a:buClr>
                          <a:srgbClr val="A9A9A9"/>
                        </a:buClr>
                        <a:buSzPct val="90000"/>
                        <a:buFont typeface="Wingdings" charset="2"/>
                        <a:tabLst>
                          <a:tab pos="347663" algn="l"/>
                        </a:tabLst>
                        <a:defRPr sz="1200" kern="1200">
                          <a:solidFill>
                            <a:schemeClr val="tx1"/>
                          </a:solidFill>
                          <a:latin typeface="Arial" charset="0"/>
                        </a:defRPr>
                      </a:lvl8pPr>
                      <a:lvl9pPr marL="3886200" indent="-228600" algn="l" defTabSz="914400" rtl="0" eaLnBrk="0" fontAlgn="base" latinLnBrk="0" hangingPunct="0">
                        <a:lnSpc>
                          <a:spcPct val="90000"/>
                        </a:lnSpc>
                        <a:spcBef>
                          <a:spcPts val="600"/>
                        </a:spcBef>
                        <a:spcAft>
                          <a:spcPct val="0"/>
                        </a:spcAft>
                        <a:buClr>
                          <a:srgbClr val="A9A9A9"/>
                        </a:buClr>
                        <a:buSzPct val="90000"/>
                        <a:buFont typeface="Wingdings" charset="2"/>
                        <a:tabLst>
                          <a:tab pos="347663" algn="l"/>
                        </a:tabLst>
                        <a:defRPr sz="1200" kern="1200">
                          <a:solidFill>
                            <a:schemeClr val="tx1"/>
                          </a:solidFill>
                          <a:latin typeface="Arial" charset="0"/>
                        </a:defRPr>
                      </a:lvl9pPr>
                    </a:lstStyle>
                    <a:p>
                      <a:pPr marL="274320">
                        <a:lnSpc>
                          <a:spcPct val="100000"/>
                        </a:lnSpc>
                        <a:spcBef>
                          <a:spcPts val="0"/>
                        </a:spcBef>
                      </a:pPr>
                      <a:r>
                        <a:rPr lang="en-US" sz="1400" b="0" i="0" u="none" strike="noStrike" kern="1200" baseline="0" dirty="0" err="1">
                          <a:solidFill>
                            <a:schemeClr val="tx1"/>
                          </a:solidFill>
                          <a:latin typeface="+mn-lt"/>
                          <a:ea typeface="+mn-ea"/>
                          <a:cs typeface="+mn-cs"/>
                        </a:rPr>
                        <a:t>NRTI</a:t>
                      </a:r>
                      <a:endParaRPr kumimoji="0" lang="en-US" altLang="en-US" sz="1400" b="0" i="0" u="none" strike="noStrike" cap="none" normalizeH="0" baseline="0" dirty="0">
                        <a:ln>
                          <a:noFill/>
                        </a:ln>
                        <a:solidFill>
                          <a:schemeClr val="tx1"/>
                        </a:solidFill>
                        <a:effectLst/>
                        <a:latin typeface="+mn-lt"/>
                        <a:ea typeface="MS PGothic" charset="-128"/>
                      </a:endParaRPr>
                    </a:p>
                  </a:txBody>
                  <a:tcPr marT="9144" marB="9144" anchor="ctr" horzOverflow="overflow">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96</a:t>
                      </a:r>
                    </a:p>
                  </a:txBody>
                  <a:tcPr marT="9144" marB="914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100</a:t>
                      </a:r>
                    </a:p>
                  </a:txBody>
                  <a:tcPr marT="9144" marB="9144" anchor="ctr">
                    <a:lnL w="1270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100</a:t>
                      </a:r>
                    </a:p>
                  </a:txBody>
                  <a:tcPr marT="9144" marB="9144" anchor="ctr">
                    <a:lnL w="5715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99</a:t>
                      </a:r>
                    </a:p>
                  </a:txBody>
                  <a:tcPr marT="9144" marB="9144" anchor="ctr">
                    <a:lnL w="762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EC3E5"/>
                    </a:solidFill>
                  </a:tcPr>
                </a:tc>
                <a:extLst>
                  <a:ext uri="{0D108BD9-81ED-4DB2-BD59-A6C34878D82A}">
                    <a16:rowId xmlns:a16="http://schemas.microsoft.com/office/drawing/2014/main" val="397585648"/>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74320">
                        <a:lnSpc>
                          <a:spcPct val="100000"/>
                        </a:lnSpc>
                        <a:spcBef>
                          <a:spcPts val="0"/>
                        </a:spcBef>
                      </a:pPr>
                      <a:r>
                        <a:rPr lang="en-US" sz="1400" b="0" i="0" u="none" strike="noStrike" kern="1200" baseline="0">
                          <a:solidFill>
                            <a:schemeClr val="tx1"/>
                          </a:solidFill>
                          <a:latin typeface="+mn-lt"/>
                          <a:ea typeface="+mn-ea"/>
                          <a:cs typeface="+mn-cs"/>
                        </a:rPr>
                        <a:t>NNRTI</a:t>
                      </a:r>
                      <a:endParaRPr lang="en-US" sz="1400" b="0">
                        <a:solidFill>
                          <a:schemeClr val="tx1"/>
                        </a:solidFill>
                        <a:latin typeface="+mn-lt"/>
                      </a:endParaRPr>
                    </a:p>
                  </a:txBody>
                  <a:tcPr marT="9144" marB="9144" anchor="ctr" horzOverflow="overflow">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92</a:t>
                      </a:r>
                    </a:p>
                  </a:txBody>
                  <a:tcPr marT="9144" marB="914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100</a:t>
                      </a:r>
                    </a:p>
                  </a:txBody>
                  <a:tcPr marT="9144" marB="9144" anchor="ctr">
                    <a:lnL w="1270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100</a:t>
                      </a:r>
                    </a:p>
                  </a:txBody>
                  <a:tcPr marT="9144" marB="9144" anchor="ctr">
                    <a:lnL w="5715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97</a:t>
                      </a:r>
                    </a:p>
                  </a:txBody>
                  <a:tcPr marT="9144" marB="9144" anchor="ctr">
                    <a:lnL w="762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EC3E5"/>
                    </a:solidFill>
                  </a:tcPr>
                </a:tc>
                <a:extLst>
                  <a:ext uri="{0D108BD9-81ED-4DB2-BD59-A6C34878D82A}">
                    <a16:rowId xmlns:a16="http://schemas.microsoft.com/office/drawing/2014/main" val="2842845637"/>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74320">
                        <a:lnSpc>
                          <a:spcPct val="100000"/>
                        </a:lnSpc>
                        <a:spcBef>
                          <a:spcPts val="0"/>
                        </a:spcBef>
                      </a:pPr>
                      <a:r>
                        <a:rPr lang="en-US" sz="1400" b="0" dirty="0">
                          <a:solidFill>
                            <a:schemeClr val="tx1"/>
                          </a:solidFill>
                          <a:latin typeface="+mn-lt"/>
                        </a:rPr>
                        <a:t>PI</a:t>
                      </a:r>
                    </a:p>
                  </a:txBody>
                  <a:tcPr marT="9144" marB="9144" anchor="ctr" horzOverflow="overflow">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83</a:t>
                      </a:r>
                    </a:p>
                  </a:txBody>
                  <a:tcPr marT="9144" marB="914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67</a:t>
                      </a:r>
                    </a:p>
                  </a:txBody>
                  <a:tcPr marT="9144" marB="9144" anchor="ctr">
                    <a:lnL w="1270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83</a:t>
                      </a:r>
                    </a:p>
                  </a:txBody>
                  <a:tcPr marT="9144" marB="9144" anchor="ctr">
                    <a:lnL w="5715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AEAEA"/>
                    </a:solidFill>
                  </a:tcPr>
                </a:tc>
                <a:tc>
                  <a:txBody>
                    <a:body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81</a:t>
                      </a:r>
                    </a:p>
                  </a:txBody>
                  <a:tcPr marT="9144" marB="9144" anchor="ctr">
                    <a:lnL w="762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EC3E5"/>
                    </a:solidFill>
                  </a:tcPr>
                </a:tc>
                <a:extLst>
                  <a:ext uri="{0D108BD9-81ED-4DB2-BD59-A6C34878D82A}">
                    <a16:rowId xmlns:a16="http://schemas.microsoft.com/office/drawing/2014/main" val="199275243"/>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74320">
                        <a:lnSpc>
                          <a:spcPct val="100000"/>
                        </a:lnSpc>
                        <a:spcBef>
                          <a:spcPts val="0"/>
                        </a:spcBef>
                      </a:pPr>
                      <a:r>
                        <a:rPr lang="en-US" sz="1400" b="0" dirty="0" err="1">
                          <a:solidFill>
                            <a:schemeClr val="tx1"/>
                          </a:solidFill>
                          <a:latin typeface="+mn-lt"/>
                        </a:rPr>
                        <a:t>INSTI</a:t>
                      </a:r>
                      <a:endParaRPr lang="en-US" sz="1400" b="0" dirty="0">
                        <a:solidFill>
                          <a:schemeClr val="tx1"/>
                        </a:solidFill>
                        <a:latin typeface="+mn-lt"/>
                      </a:endParaRPr>
                    </a:p>
                  </a:txBody>
                  <a:tcPr marT="9144" marB="9144" anchor="ctr" horzOverflow="overflow">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83</a:t>
                      </a:r>
                    </a:p>
                  </a:txBody>
                  <a:tcPr marT="9144" marB="914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58</a:t>
                      </a:r>
                    </a:p>
                  </a:txBody>
                  <a:tcPr marT="9144" marB="9144" anchor="ctr">
                    <a:lnL w="1270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64</a:t>
                      </a:r>
                    </a:p>
                  </a:txBody>
                  <a:tcPr marT="9144" marB="9144" anchor="ctr">
                    <a:lnL w="5715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69</a:t>
                      </a:r>
                    </a:p>
                  </a:txBody>
                  <a:tcPr marT="9144" marB="9144" anchor="ctr">
                    <a:lnL w="762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EC3E5"/>
                    </a:solidFill>
                  </a:tcPr>
                </a:tc>
                <a:extLst>
                  <a:ext uri="{0D108BD9-81ED-4DB2-BD59-A6C34878D82A}">
                    <a16:rowId xmlns:a16="http://schemas.microsoft.com/office/drawing/2014/main" val="2529977450"/>
                  </a:ext>
                </a:extLst>
              </a:tr>
            </a:tbl>
          </a:graphicData>
        </a:graphic>
      </p:graphicFrame>
      <p:pic>
        <p:nvPicPr>
          <p:cNvPr id="5" name="Picture 4">
            <a:extLst>
              <a:ext uri="{FF2B5EF4-FFF2-40B4-BE49-F238E27FC236}">
                <a16:creationId xmlns:a16="http://schemas.microsoft.com/office/drawing/2014/main" id="{B50BCC7D-787B-4FA8-B1DD-6087EAAD47BE}"/>
              </a:ext>
            </a:extLst>
          </p:cNvPr>
          <p:cNvPicPr>
            <a:picLocks noChangeAspect="1"/>
          </p:cNvPicPr>
          <p:nvPr/>
        </p:nvPicPr>
        <p:blipFill>
          <a:blip r:embed="rId3"/>
          <a:stretch>
            <a:fillRect/>
          </a:stretch>
        </p:blipFill>
        <p:spPr>
          <a:xfrm>
            <a:off x="10699749" y="58397"/>
            <a:ext cx="1428035" cy="469803"/>
          </a:xfrm>
          <a:prstGeom prst="rect">
            <a:avLst/>
          </a:prstGeom>
        </p:spPr>
      </p:pic>
    </p:spTree>
    <p:extLst>
      <p:ext uri="{BB962C8B-B14F-4D97-AF65-F5344CB8AC3E}">
        <p14:creationId xmlns:p14="http://schemas.microsoft.com/office/powerpoint/2010/main" val="2975217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DC95F-D8B4-4A39-B8B6-89CFEE41388D}"/>
              </a:ext>
            </a:extLst>
          </p:cNvPr>
          <p:cNvSpPr>
            <a:spLocks noGrp="1"/>
          </p:cNvSpPr>
          <p:nvPr>
            <p:ph type="title"/>
          </p:nvPr>
        </p:nvSpPr>
        <p:spPr/>
        <p:txBody>
          <a:bodyPr/>
          <a:lstStyle/>
          <a:p>
            <a:r>
              <a:rPr lang="en-US" dirty="0"/>
              <a:t>Composition of Failing Regimen and OBR</a:t>
            </a:r>
          </a:p>
        </p:txBody>
      </p:sp>
      <p:sp>
        <p:nvSpPr>
          <p:cNvPr id="10" name="Content Placeholder 8">
            <a:extLst>
              <a:ext uri="{FF2B5EF4-FFF2-40B4-BE49-F238E27FC236}">
                <a16:creationId xmlns:a16="http://schemas.microsoft.com/office/drawing/2014/main" id="{47F74204-F24A-400B-A05B-50A439294C8B}"/>
              </a:ext>
            </a:extLst>
          </p:cNvPr>
          <p:cNvSpPr>
            <a:spLocks noGrp="1"/>
          </p:cNvSpPr>
          <p:nvPr>
            <p:ph idx="1"/>
          </p:nvPr>
        </p:nvSpPr>
        <p:spPr>
          <a:xfrm>
            <a:off x="1680605" y="6191040"/>
            <a:ext cx="9697923" cy="375920"/>
          </a:xfrm>
        </p:spPr>
        <p:txBody>
          <a:bodyPr/>
          <a:lstStyle/>
          <a:p>
            <a:r>
              <a:rPr lang="en-US" sz="1800" dirty="0"/>
              <a:t>17 of 72 participants (24%) had no changes in their OBR</a:t>
            </a:r>
          </a:p>
        </p:txBody>
      </p:sp>
      <p:graphicFrame>
        <p:nvGraphicFramePr>
          <p:cNvPr id="6" name="Table 5">
            <a:extLst>
              <a:ext uri="{FF2B5EF4-FFF2-40B4-BE49-F238E27FC236}">
                <a16:creationId xmlns:a16="http://schemas.microsoft.com/office/drawing/2014/main" id="{1CEF750C-8790-48A1-96EB-9062E40057D2}"/>
              </a:ext>
            </a:extLst>
          </p:cNvPr>
          <p:cNvGraphicFramePr>
            <a:graphicFrameLocks noGrp="1"/>
          </p:cNvGraphicFramePr>
          <p:nvPr>
            <p:extLst>
              <p:ext uri="{D42A27DB-BD31-4B8C-83A1-F6EECF244321}">
                <p14:modId xmlns:p14="http://schemas.microsoft.com/office/powerpoint/2010/main" val="734851919"/>
              </p:ext>
            </p:extLst>
          </p:nvPr>
        </p:nvGraphicFramePr>
        <p:xfrm>
          <a:off x="1680605" y="1426543"/>
          <a:ext cx="8830791" cy="4120896"/>
        </p:xfrm>
        <a:graphic>
          <a:graphicData uri="http://schemas.openxmlformats.org/drawingml/2006/table">
            <a:tbl>
              <a:tblPr>
                <a:effectLst>
                  <a:outerShdw blurRad="50800" dist="38100" dir="2700000" algn="tl" rotWithShape="0">
                    <a:prstClr val="black">
                      <a:alpha val="40000"/>
                    </a:prstClr>
                  </a:outerShdw>
                </a:effectLst>
                <a:tableStyleId>{9D7B26C5-4107-4FEC-AEDC-1716B250A1EF}</a:tableStyleId>
              </a:tblPr>
              <a:tblGrid>
                <a:gridCol w="4624551">
                  <a:extLst>
                    <a:ext uri="{9D8B030D-6E8A-4147-A177-3AD203B41FA5}">
                      <a16:colId xmlns:a16="http://schemas.microsoft.com/office/drawing/2014/main" val="955950709"/>
                    </a:ext>
                  </a:extLst>
                </a:gridCol>
                <a:gridCol w="2103120">
                  <a:extLst>
                    <a:ext uri="{9D8B030D-6E8A-4147-A177-3AD203B41FA5}">
                      <a16:colId xmlns:a16="http://schemas.microsoft.com/office/drawing/2014/main" val="3019538265"/>
                    </a:ext>
                  </a:extLst>
                </a:gridCol>
                <a:gridCol w="2103120">
                  <a:extLst>
                    <a:ext uri="{9D8B030D-6E8A-4147-A177-3AD203B41FA5}">
                      <a16:colId xmlns:a16="http://schemas.microsoft.com/office/drawing/2014/main" val="2764333059"/>
                    </a:ext>
                  </a:extLst>
                </a:gridCol>
              </a:tblGrid>
              <a:tr h="0">
                <a:tc>
                  <a:txBody>
                    <a:bodyPr/>
                    <a:lstStyle/>
                    <a:p>
                      <a:pPr algn="l"/>
                      <a:r>
                        <a:rPr lang="en-US" sz="1400" b="1" dirty="0"/>
                        <a:t>Class/Agent, %</a:t>
                      </a:r>
                    </a:p>
                  </a:txBody>
                  <a:tcPr anchor="b">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en-US" sz="1400" b="1" dirty="0"/>
                        <a:t>Failing Regimen: N=72</a:t>
                      </a:r>
                    </a:p>
                  </a:txBody>
                  <a:tcPr anchor="ctr">
                    <a:lnL>
                      <a:noFill/>
                    </a:lnL>
                    <a:lnR>
                      <a:noFill/>
                    </a:lnR>
                    <a:lnT w="12700" cmpd="sng">
                      <a:noFill/>
                    </a:lnT>
                    <a:lnB>
                      <a:noFill/>
                    </a:lnB>
                    <a:lnTlToBr w="12700" cmpd="sng">
                      <a:noFill/>
                      <a:prstDash val="solid"/>
                    </a:lnTlToBr>
                    <a:lnBlToTr w="12700" cmpd="sng">
                      <a:noFill/>
                      <a:prstDash val="solid"/>
                    </a:lnBlToTr>
                    <a:solidFill>
                      <a:srgbClr val="D2D2D2"/>
                    </a:solidFill>
                  </a:tcPr>
                </a:tc>
                <a:tc>
                  <a:txBody>
                    <a:bodyPr/>
                    <a:lstStyle/>
                    <a:p>
                      <a:pPr algn="ctr"/>
                      <a:r>
                        <a:rPr lang="en-US" sz="1400" b="1" dirty="0"/>
                        <a:t>OBR</a:t>
                      </a:r>
                      <a:r>
                        <a:rPr lang="en-US" sz="1400" b="1"/>
                        <a:t>: N=</a:t>
                      </a:r>
                      <a:r>
                        <a:rPr lang="en-US" sz="1400" b="1" dirty="0"/>
                        <a:t>72</a:t>
                      </a:r>
                    </a:p>
                  </a:txBody>
                  <a:tcPr marL="0" marR="0" anchor="ctr">
                    <a:lnL>
                      <a:noFill/>
                    </a:lnL>
                    <a:lnR>
                      <a:noFill/>
                    </a:lnR>
                    <a:lnT w="12700" cmpd="sng">
                      <a:noFill/>
                    </a:lnT>
                    <a:lnB>
                      <a:noFill/>
                    </a:lnB>
                    <a:lnTlToBr w="12700" cmpd="sng">
                      <a:noFill/>
                      <a:prstDash val="solid"/>
                    </a:lnTlToBr>
                    <a:lnBlToTr w="12700" cmpd="sng">
                      <a:noFill/>
                      <a:prstDash val="solid"/>
                    </a:lnBlToTr>
                    <a:solidFill>
                      <a:srgbClr val="C8C9E1"/>
                    </a:solidFill>
                  </a:tcPr>
                </a:tc>
                <a:extLst>
                  <a:ext uri="{0D108BD9-81ED-4DB2-BD59-A6C34878D82A}">
                    <a16:rowId xmlns:a16="http://schemas.microsoft.com/office/drawing/2014/main" val="3716705597"/>
                  </a:ext>
                </a:extLst>
              </a:tr>
              <a:tr h="0">
                <a:tc>
                  <a:txBody>
                    <a:bodyPr/>
                    <a:lstStyle/>
                    <a:p>
                      <a:pPr marL="182880"/>
                      <a:r>
                        <a:rPr lang="en-US" sz="1400" dirty="0"/>
                        <a:t>NRTI</a:t>
                      </a:r>
                    </a:p>
                  </a:txBody>
                  <a:tcPr anchor="ct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a:solidFill>
                            <a:schemeClr val="tx1"/>
                          </a:solidFill>
                        </a:rPr>
                        <a:t>82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a:solidFill>
                            <a:schemeClr val="tx1"/>
                          </a:solidFill>
                        </a:rPr>
                        <a:t>85</a:t>
                      </a:r>
                    </a:p>
                  </a:txBody>
                  <a:tcPr anchor="ctr">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64329961"/>
                  </a:ext>
                </a:extLst>
              </a:tr>
              <a:tr h="0">
                <a:tc>
                  <a:txBody>
                    <a:bodyPr/>
                    <a:lstStyle/>
                    <a:p>
                      <a:pPr marL="182880"/>
                      <a:r>
                        <a:rPr lang="en-US" sz="1400" dirty="0"/>
                        <a:t>INSTI</a:t>
                      </a:r>
                    </a:p>
                  </a:txBody>
                  <a:tcPr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a:solidFill>
                            <a:schemeClr val="tx1"/>
                          </a:solidFill>
                        </a:rPr>
                        <a:t>68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a:solidFill>
                            <a:schemeClr val="tx1"/>
                          </a:solidFill>
                        </a:rPr>
                        <a:t>65</a:t>
                      </a:r>
                    </a:p>
                  </a:txBody>
                  <a:tcPr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2735359762"/>
                  </a:ext>
                </a:extLst>
              </a:tr>
              <a:tr h="0">
                <a:tc>
                  <a:txBody>
                    <a:bodyPr/>
                    <a:lstStyle/>
                    <a:p>
                      <a:pPr marL="182880"/>
                      <a:r>
                        <a:rPr lang="en-US" sz="1400" dirty="0"/>
                        <a:t>PI</a:t>
                      </a:r>
                    </a:p>
                  </a:txBody>
                  <a:tcPr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a:solidFill>
                            <a:schemeClr val="tx1"/>
                          </a:solidFill>
                        </a:rPr>
                        <a:t>63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a:solidFill>
                            <a:schemeClr val="tx1"/>
                          </a:solidFill>
                        </a:rPr>
                        <a:t>63</a:t>
                      </a:r>
                    </a:p>
                  </a:txBody>
                  <a:tcPr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2526164268"/>
                  </a:ext>
                </a:extLst>
              </a:tr>
              <a:tr h="0">
                <a:tc>
                  <a:txBody>
                    <a:bodyPr/>
                    <a:lstStyle/>
                    <a:p>
                      <a:pPr marL="182880"/>
                      <a:r>
                        <a:rPr lang="en-US" sz="1400" dirty="0"/>
                        <a:t>NNRTI</a:t>
                      </a:r>
                    </a:p>
                  </a:txBody>
                  <a:tcPr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a:solidFill>
                            <a:schemeClr val="tx1"/>
                          </a:solidFill>
                        </a:rPr>
                        <a:t>31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a:solidFill>
                            <a:schemeClr val="tx1"/>
                          </a:solidFill>
                        </a:rPr>
                        <a:t>33</a:t>
                      </a:r>
                    </a:p>
                  </a:txBody>
                  <a:tcPr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871885880"/>
                  </a:ext>
                </a:extLst>
              </a:tr>
              <a:tr h="0">
                <a:tc>
                  <a:txBody>
                    <a:bodyPr/>
                    <a:lstStyle/>
                    <a:p>
                      <a:pPr marL="182880"/>
                      <a:r>
                        <a:rPr lang="en-US" sz="1400" dirty="0"/>
                        <a:t>Ibalizumab (CD4-directed postattachment inhibitor)</a:t>
                      </a:r>
                    </a:p>
                  </a:txBody>
                  <a:tcPr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a:solidFill>
                            <a:schemeClr val="tx1"/>
                          </a:solidFill>
                        </a:rPr>
                        <a:t>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a:solidFill>
                            <a:schemeClr val="tx1"/>
                          </a:solidFill>
                        </a:rPr>
                        <a:t>24</a:t>
                      </a:r>
                    </a:p>
                  </a:txBody>
                  <a:tcPr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834920196"/>
                  </a:ext>
                </a:extLst>
              </a:tr>
              <a:tr h="0">
                <a:tc>
                  <a:txBody>
                    <a:bodyPr/>
                    <a:lstStyle/>
                    <a:p>
                      <a:pPr marL="182880"/>
                      <a:r>
                        <a:rPr lang="en-US" sz="1400" dirty="0"/>
                        <a:t>Maraviroc (CCR5 entry inhibitor)</a:t>
                      </a:r>
                    </a:p>
                  </a:txBody>
                  <a:tcPr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a:solidFill>
                            <a:schemeClr val="tx1"/>
                          </a:solidFill>
                        </a:rPr>
                        <a:t>14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a:solidFill>
                            <a:schemeClr val="tx1"/>
                          </a:solidFill>
                        </a:rPr>
                        <a:t>14</a:t>
                      </a:r>
                    </a:p>
                  </a:txBody>
                  <a:tcPr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4233383213"/>
                  </a:ext>
                </a:extLst>
              </a:tr>
              <a:tr h="0">
                <a:tc>
                  <a:txBody>
                    <a:bodyPr/>
                    <a:lstStyle/>
                    <a:p>
                      <a:pPr marL="182880"/>
                      <a:r>
                        <a:rPr lang="en-US" sz="1400" dirty="0"/>
                        <a:t>Fostemsavir (attachment inhibitor)</a:t>
                      </a:r>
                    </a:p>
                  </a:txBody>
                  <a:tcPr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a:solidFill>
                            <a:schemeClr val="tx1"/>
                          </a:solidFill>
                        </a:rPr>
                        <a:t>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a:solidFill>
                            <a:schemeClr val="tx1"/>
                          </a:solidFill>
                        </a:rPr>
                        <a:t>11</a:t>
                      </a:r>
                    </a:p>
                  </a:txBody>
                  <a:tcPr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597993696"/>
                  </a:ext>
                </a:extLst>
              </a:tr>
              <a:tr h="0">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r>
                        <a:rPr lang="en-US" sz="1400" dirty="0"/>
                        <a:t>Enfuvirtide (fusion inhibitor)</a:t>
                      </a:r>
                    </a:p>
                  </a:txBody>
                  <a:tcPr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a:solidFill>
                            <a:schemeClr val="tx1"/>
                          </a:solidFill>
                        </a:rPr>
                        <a:t>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dirty="0">
                          <a:solidFill>
                            <a:schemeClr val="tx1"/>
                          </a:solidFill>
                        </a:rPr>
                        <a:t>7</a:t>
                      </a:r>
                    </a:p>
                  </a:txBody>
                  <a:tcPr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224663286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rPr>
                        <a:t>No. of fully active ARV agents, %</a:t>
                      </a:r>
                    </a:p>
                  </a:txBody>
                  <a:tcPr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endParaRPr lang="en-US" sz="14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endParaRPr lang="en-US" sz="1400" dirty="0">
                        <a:solidFill>
                          <a:schemeClr val="tx1"/>
                        </a:solidFill>
                      </a:endParaRPr>
                    </a:p>
                  </a:txBody>
                  <a:tcPr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5128502"/>
                  </a:ext>
                </a:extLst>
              </a:tr>
              <a:tr h="0">
                <a:tc>
                  <a:txBody>
                    <a:bodyPr/>
                    <a:lstStyle/>
                    <a:p>
                      <a:pPr marL="182880" indent="0" algn="l">
                        <a:lnSpc>
                          <a:spcPct val="100000"/>
                        </a:lnSpc>
                        <a:spcBef>
                          <a:spcPts val="0"/>
                        </a:spcBef>
                      </a:pPr>
                      <a:r>
                        <a:rPr lang="en-US" sz="1400" b="0" dirty="0">
                          <a:solidFill>
                            <a:schemeClr val="tx1"/>
                          </a:solidFill>
                          <a:latin typeface="+mn-lt"/>
                        </a:rPr>
                        <a:t>0</a:t>
                      </a:r>
                    </a:p>
                  </a:txBody>
                  <a:tcPr marT="27432" marB="27432"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42</a:t>
                      </a:r>
                    </a:p>
                  </a:txBody>
                  <a:tcPr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17</a:t>
                      </a:r>
                    </a:p>
                  </a:txBody>
                  <a:tcPr marT="27432" marB="27432"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351625453"/>
                  </a:ext>
                </a:extLst>
              </a:tr>
              <a:tr h="0">
                <a:tc>
                  <a:txBody>
                    <a:bodyPr/>
                    <a:lstStyle/>
                    <a:p>
                      <a:pPr marL="182880" algn="l"/>
                      <a:r>
                        <a:rPr lang="en-US" sz="1400" b="0" dirty="0">
                          <a:solidFill>
                            <a:schemeClr val="tx1"/>
                          </a:solidFill>
                          <a:latin typeface="+mn-lt"/>
                        </a:rPr>
                        <a:t>1</a:t>
                      </a:r>
                      <a:endParaRPr lang="en-US" sz="1400" dirty="0"/>
                    </a:p>
                  </a:txBody>
                  <a:tcPr marT="27432" marB="27432"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36</a:t>
                      </a:r>
                    </a:p>
                  </a:txBody>
                  <a:tcPr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38</a:t>
                      </a:r>
                    </a:p>
                  </a:txBody>
                  <a:tcPr marT="27432" marB="27432"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234112781"/>
                  </a:ext>
                </a:extLst>
              </a:tr>
              <a:tr h="0">
                <a:tc>
                  <a:txBody>
                    <a:bodyPr/>
                    <a:lstStyle/>
                    <a:p>
                      <a:pPr marL="182880" algn="l"/>
                      <a:r>
                        <a:rPr lang="en-US" sz="1400" b="0" dirty="0">
                          <a:solidFill>
                            <a:schemeClr val="tx1"/>
                          </a:solidFill>
                          <a:latin typeface="+mn-lt"/>
                        </a:rPr>
                        <a:t>≥2</a:t>
                      </a:r>
                      <a:endParaRPr lang="en-US" sz="1400" dirty="0"/>
                    </a:p>
                  </a:txBody>
                  <a:tcPr marT="27432" marB="27432"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22</a:t>
                      </a:r>
                    </a:p>
                  </a:txBody>
                  <a:tcPr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46</a:t>
                      </a:r>
                    </a:p>
                  </a:txBody>
                  <a:tcPr marT="27432" marB="27432"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447652588"/>
                  </a:ext>
                </a:extLst>
              </a:tr>
              <a:tr h="0">
                <a:tc>
                  <a:txBody>
                    <a:bodyPr/>
                    <a:lstStyle/>
                    <a:p>
                      <a:pPr marL="0" algn="l"/>
                      <a:r>
                        <a:rPr lang="en-US" sz="1400" b="1" dirty="0"/>
                        <a:t>OSS, median*</a:t>
                      </a:r>
                    </a:p>
                  </a:txBody>
                  <a:tcPr marT="27432" marB="27432"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1.0</a:t>
                      </a:r>
                    </a:p>
                  </a:txBody>
                  <a:tcPr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algn="ctr">
                        <a:lnSpc>
                          <a:spcPct val="100000"/>
                        </a:lnSpc>
                        <a:spcBef>
                          <a:spcPts val="0"/>
                        </a:spcBef>
                        <a:spcAft>
                          <a:spcPts val="0"/>
                        </a:spcAft>
                      </a:pPr>
                      <a:r>
                        <a:rPr kumimoji="0" lang="en-US" sz="1400" b="0" i="0" u="none" strike="noStrike" kern="1200" cap="none" normalizeH="0" baseline="0" dirty="0">
                          <a:ln>
                            <a:noFill/>
                          </a:ln>
                          <a:solidFill>
                            <a:schemeClr val="tx1"/>
                          </a:solidFill>
                          <a:effectLst/>
                          <a:latin typeface="+mn-lt"/>
                          <a:ea typeface="MS PGothic" charset="-128"/>
                          <a:cs typeface="+mn-cs"/>
                        </a:rPr>
                        <a:t>2.0</a:t>
                      </a:r>
                    </a:p>
                  </a:txBody>
                  <a:tcPr marT="27432" marB="27432"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4063610572"/>
                  </a:ext>
                </a:extLst>
              </a:tr>
            </a:tbl>
          </a:graphicData>
        </a:graphic>
      </p:graphicFrame>
      <p:sp>
        <p:nvSpPr>
          <p:cNvPr id="13" name="Slide Number Placeholder 3">
            <a:extLst>
              <a:ext uri="{FF2B5EF4-FFF2-40B4-BE49-F238E27FC236}">
                <a16:creationId xmlns:a16="http://schemas.microsoft.com/office/drawing/2014/main" id="{7D32120B-6C94-440B-A042-2E7731842EF2}"/>
              </a:ext>
            </a:extLst>
          </p:cNvPr>
          <p:cNvSpPr>
            <a:spLocks noGrp="1"/>
          </p:cNvSpPr>
          <p:nvPr>
            <p:ph type="sldNum" sz="quarter" idx="12"/>
          </p:nvPr>
        </p:nvSpPr>
        <p:spPr>
          <a:xfrm>
            <a:off x="11378528" y="6340475"/>
            <a:ext cx="591800" cy="365125"/>
          </a:xfrm>
        </p:spPr>
        <p:txBody>
          <a:bodyPr/>
          <a:lstStyle/>
          <a:p>
            <a:fld id="{48B34844-BF8C-48C5-ADF0-8D663D5097A1}" type="slidenum">
              <a:rPr lang="en-US" altLang="en-US" smtClean="0"/>
              <a:pPr/>
              <a:t>7</a:t>
            </a:fld>
            <a:endParaRPr lang="en-US" altLang="en-US" dirty="0"/>
          </a:p>
        </p:txBody>
      </p:sp>
      <p:sp>
        <p:nvSpPr>
          <p:cNvPr id="8" name="Text Placeholder 40">
            <a:extLst>
              <a:ext uri="{FF2B5EF4-FFF2-40B4-BE49-F238E27FC236}">
                <a16:creationId xmlns:a16="http://schemas.microsoft.com/office/drawing/2014/main" id="{6E2C3DCC-0AA9-431D-AB53-17B90C8887CF}"/>
              </a:ext>
            </a:extLst>
          </p:cNvPr>
          <p:cNvSpPr>
            <a:spLocks noGrp="1"/>
          </p:cNvSpPr>
          <p:nvPr>
            <p:ph type="body" sz="quarter" idx="11"/>
          </p:nvPr>
        </p:nvSpPr>
        <p:spPr>
          <a:xfrm>
            <a:off x="1680605" y="5556541"/>
            <a:ext cx="8830792" cy="528691"/>
          </a:xfrm>
        </p:spPr>
        <p:txBody>
          <a:bodyPr lIns="0"/>
          <a:lstStyle/>
          <a:p>
            <a:r>
              <a:rPr lang="en-US" sz="1000" dirty="0"/>
              <a:t>*Overall susceptibility scores (OSS; 1, 0.5, or 0 for full, partial, or no susceptibility, respectively) were determined based on proprietary algorithm (Monogram Biosciences Inc., South San Francisco, California, USA); for historical resistance reports, scores were derived from data provided by investigators; OSS of OBR was sum of individual scores. CCR5, C-C chemokine receptor type-5.</a:t>
            </a:r>
            <a:endParaRPr lang="en-US" sz="1000" noProof="0" dirty="0"/>
          </a:p>
        </p:txBody>
      </p:sp>
      <p:pic>
        <p:nvPicPr>
          <p:cNvPr id="7" name="Picture 6">
            <a:extLst>
              <a:ext uri="{FF2B5EF4-FFF2-40B4-BE49-F238E27FC236}">
                <a16:creationId xmlns:a16="http://schemas.microsoft.com/office/drawing/2014/main" id="{CD3E02A8-39DF-4F07-961B-81598984C562}"/>
              </a:ext>
            </a:extLst>
          </p:cNvPr>
          <p:cNvPicPr>
            <a:picLocks noChangeAspect="1"/>
          </p:cNvPicPr>
          <p:nvPr/>
        </p:nvPicPr>
        <p:blipFill>
          <a:blip r:embed="rId3"/>
          <a:stretch>
            <a:fillRect/>
          </a:stretch>
        </p:blipFill>
        <p:spPr>
          <a:xfrm>
            <a:off x="10699749" y="58397"/>
            <a:ext cx="1428035" cy="469803"/>
          </a:xfrm>
          <a:prstGeom prst="rect">
            <a:avLst/>
          </a:prstGeom>
        </p:spPr>
      </p:pic>
    </p:spTree>
    <p:extLst>
      <p:ext uri="{BB962C8B-B14F-4D97-AF65-F5344CB8AC3E}">
        <p14:creationId xmlns:p14="http://schemas.microsoft.com/office/powerpoint/2010/main" val="974993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Title 1"/>
          <p:cNvSpPr>
            <a:spLocks noGrp="1"/>
          </p:cNvSpPr>
          <p:nvPr>
            <p:ph type="title"/>
          </p:nvPr>
        </p:nvSpPr>
        <p:spPr/>
        <p:txBody>
          <a:bodyPr/>
          <a:lstStyle/>
          <a:p>
            <a:pPr>
              <a:tabLst>
                <a:tab pos="2690813" algn="l"/>
              </a:tabLst>
            </a:pPr>
            <a:r>
              <a:rPr lang="en-US" dirty="0"/>
              <a:t>Efficacy at Week 26 in Randomized Cohort (n=36)</a:t>
            </a:r>
            <a:br>
              <a:rPr lang="en-US" dirty="0"/>
            </a:br>
            <a:r>
              <a:rPr lang="en-US" sz="2000" dirty="0">
                <a:solidFill>
                  <a:schemeClr val="tx1">
                    <a:lumMod val="50000"/>
                    <a:lumOff val="50000"/>
                  </a:schemeClr>
                </a:solidFill>
              </a:rPr>
              <a:t>FDA-Snapshot Algorithm</a:t>
            </a:r>
            <a:r>
              <a:rPr lang="en-US" sz="2000" baseline="30000" dirty="0">
                <a:solidFill>
                  <a:schemeClr val="tx1">
                    <a:lumMod val="50000"/>
                    <a:lumOff val="50000"/>
                  </a:schemeClr>
                </a:solidFill>
              </a:rPr>
              <a:t>11</a:t>
            </a:r>
            <a:endParaRPr lang="en-US" altLang="en-US" dirty="0">
              <a:solidFill>
                <a:schemeClr val="tx1">
                  <a:lumMod val="50000"/>
                  <a:lumOff val="50000"/>
                </a:schemeClr>
              </a:solidFill>
            </a:endParaRPr>
          </a:p>
        </p:txBody>
      </p:sp>
      <p:sp>
        <p:nvSpPr>
          <p:cNvPr id="6" name="Slide Number Placeholder 5">
            <a:extLst>
              <a:ext uri="{FF2B5EF4-FFF2-40B4-BE49-F238E27FC236}">
                <a16:creationId xmlns:a16="http://schemas.microsoft.com/office/drawing/2014/main" id="{5893BDE4-D0C8-4076-A095-F37A76A8A619}"/>
              </a:ext>
            </a:extLst>
          </p:cNvPr>
          <p:cNvSpPr>
            <a:spLocks noGrp="1"/>
          </p:cNvSpPr>
          <p:nvPr>
            <p:ph type="sldNum" sz="quarter" idx="12"/>
          </p:nvPr>
        </p:nvSpPr>
        <p:spPr/>
        <p:txBody>
          <a:bodyPr/>
          <a:lstStyle/>
          <a:p>
            <a:fld id="{2BE16F37-D63B-443C-96C0-C234F1098F79}" type="slidenum">
              <a:rPr lang="en-US" smtClean="0"/>
              <a:pPr/>
              <a:t>8</a:t>
            </a:fld>
            <a:endParaRPr lang="en-US" dirty="0"/>
          </a:p>
        </p:txBody>
      </p:sp>
      <p:grpSp>
        <p:nvGrpSpPr>
          <p:cNvPr id="8" name="Group 7">
            <a:extLst>
              <a:ext uri="{FF2B5EF4-FFF2-40B4-BE49-F238E27FC236}">
                <a16:creationId xmlns:a16="http://schemas.microsoft.com/office/drawing/2014/main" id="{1860C3CB-D5DB-4E21-B2DF-89E023E97B74}"/>
              </a:ext>
            </a:extLst>
          </p:cNvPr>
          <p:cNvGrpSpPr/>
          <p:nvPr/>
        </p:nvGrpSpPr>
        <p:grpSpPr>
          <a:xfrm>
            <a:off x="1293396" y="1708491"/>
            <a:ext cx="8778257" cy="4094506"/>
            <a:chOff x="1293396" y="1708491"/>
            <a:chExt cx="8778257" cy="4094506"/>
          </a:xfrm>
        </p:grpSpPr>
        <p:grpSp>
          <p:nvGrpSpPr>
            <p:cNvPr id="7" name="Group 6">
              <a:extLst>
                <a:ext uri="{FF2B5EF4-FFF2-40B4-BE49-F238E27FC236}">
                  <a16:creationId xmlns:a16="http://schemas.microsoft.com/office/drawing/2014/main" id="{0EE41CC7-44FE-446D-9BF4-08DDB8B1C360}"/>
                </a:ext>
              </a:extLst>
            </p:cNvPr>
            <p:cNvGrpSpPr/>
            <p:nvPr/>
          </p:nvGrpSpPr>
          <p:grpSpPr>
            <a:xfrm>
              <a:off x="1584516" y="1708491"/>
              <a:ext cx="8487137" cy="4094506"/>
              <a:chOff x="1584516" y="1708491"/>
              <a:chExt cx="8487137" cy="4094506"/>
            </a:xfrm>
          </p:grpSpPr>
          <p:graphicFrame>
            <p:nvGraphicFramePr>
              <p:cNvPr id="54" name="Chart 10">
                <a:extLst>
                  <a:ext uri="{FF2B5EF4-FFF2-40B4-BE49-F238E27FC236}">
                    <a16:creationId xmlns:a16="http://schemas.microsoft.com/office/drawing/2014/main" id="{17CB07BC-BCDC-4C34-841C-4EDC1C3B0995}"/>
                  </a:ext>
                </a:extLst>
              </p:cNvPr>
              <p:cNvGraphicFramePr>
                <a:graphicFrameLocks/>
              </p:cNvGraphicFramePr>
              <p:nvPr>
                <p:extLst>
                  <p:ext uri="{D42A27DB-BD31-4B8C-83A1-F6EECF244321}">
                    <p14:modId xmlns:p14="http://schemas.microsoft.com/office/powerpoint/2010/main" val="1114977457"/>
                  </p:ext>
                </p:extLst>
              </p:nvPr>
            </p:nvGraphicFramePr>
            <p:xfrm>
              <a:off x="1584516" y="1708491"/>
              <a:ext cx="8487137" cy="3584145"/>
            </p:xfrm>
            <a:graphic>
              <a:graphicData uri="http://schemas.openxmlformats.org/drawingml/2006/chart">
                <c:chart xmlns:c="http://schemas.openxmlformats.org/drawingml/2006/chart" xmlns:r="http://schemas.openxmlformats.org/officeDocument/2006/relationships" r:id="rId3"/>
              </a:graphicData>
            </a:graphic>
          </p:graphicFrame>
          <p:sp>
            <p:nvSpPr>
              <p:cNvPr id="55" name="TextBox 19">
                <a:extLst>
                  <a:ext uri="{FF2B5EF4-FFF2-40B4-BE49-F238E27FC236}">
                    <a16:creationId xmlns:a16="http://schemas.microsoft.com/office/drawing/2014/main" id="{06906F12-6712-49FA-B9B2-473DBB35D199}"/>
                  </a:ext>
                </a:extLst>
              </p:cNvPr>
              <p:cNvSpPr txBox="1">
                <a:spLocks noChangeArrowheads="1"/>
              </p:cNvSpPr>
              <p:nvPr/>
            </p:nvSpPr>
            <p:spPr bwMode="auto">
              <a:xfrm>
                <a:off x="2663953" y="5281770"/>
                <a:ext cx="15741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rPr>
                  <a:t>HIV-1 RNA, c/mL</a:t>
                </a:r>
                <a:endParaRPr kumimoji="0" lang="en-US" altLang="en-US" sz="1600" b="0" i="0" u="none" strike="noStrike" kern="0" cap="none" spc="0" normalizeH="0" baseline="30000" noProof="0" dirty="0">
                  <a:ln>
                    <a:noFill/>
                  </a:ln>
                  <a:solidFill>
                    <a:srgbClr val="000000"/>
                  </a:solidFill>
                  <a:effectLst/>
                  <a:uLnTx/>
                  <a:uFillTx/>
                </a:endParaRPr>
              </a:p>
            </p:txBody>
          </p:sp>
          <p:sp>
            <p:nvSpPr>
              <p:cNvPr id="56" name="TextBox 21">
                <a:extLst>
                  <a:ext uri="{FF2B5EF4-FFF2-40B4-BE49-F238E27FC236}">
                    <a16:creationId xmlns:a16="http://schemas.microsoft.com/office/drawing/2014/main" id="{C9C9CA59-3705-4E2D-B5C4-AB6F51F8260E}"/>
                  </a:ext>
                </a:extLst>
              </p:cNvPr>
              <p:cNvSpPr txBox="1">
                <a:spLocks noChangeArrowheads="1"/>
              </p:cNvSpPr>
              <p:nvPr/>
            </p:nvSpPr>
            <p:spPr bwMode="auto">
              <a:xfrm>
                <a:off x="7934248" y="5007750"/>
                <a:ext cx="15933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rPr>
                  <a:t>No Virologic Data</a:t>
                </a:r>
                <a:endParaRPr kumimoji="0" lang="en-US" altLang="en-US" sz="1600" b="0" i="0" u="none" strike="noStrike" kern="0" cap="none" spc="0" normalizeH="0" baseline="30000" noProof="0" dirty="0">
                  <a:ln>
                    <a:noFill/>
                  </a:ln>
                  <a:solidFill>
                    <a:srgbClr val="000000"/>
                  </a:solidFill>
                  <a:effectLst/>
                  <a:uLnTx/>
                  <a:uFillTx/>
                </a:endParaRPr>
              </a:p>
            </p:txBody>
          </p:sp>
          <p:sp>
            <p:nvSpPr>
              <p:cNvPr id="57" name="TextBox 22">
                <a:extLst>
                  <a:ext uri="{FF2B5EF4-FFF2-40B4-BE49-F238E27FC236}">
                    <a16:creationId xmlns:a16="http://schemas.microsoft.com/office/drawing/2014/main" id="{A469A2A0-EB56-44AB-83DA-D771B43CF7B7}"/>
                  </a:ext>
                </a:extLst>
              </p:cNvPr>
              <p:cNvSpPr txBox="1">
                <a:spLocks noChangeArrowheads="1"/>
              </p:cNvSpPr>
              <p:nvPr/>
            </p:nvSpPr>
            <p:spPr bwMode="auto">
              <a:xfrm>
                <a:off x="5615138" y="5619870"/>
                <a:ext cx="99386" cy="18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altLang="en-US" sz="1400" i="0" u="none" strike="noStrike" kern="0" cap="none" spc="0" normalizeH="0" baseline="0" noProof="0" dirty="0">
                    <a:ln>
                      <a:noFill/>
                    </a:ln>
                    <a:effectLst/>
                    <a:uLnTx/>
                    <a:uFillTx/>
                  </a:rPr>
                  <a:t>7</a:t>
                </a:r>
              </a:p>
            </p:txBody>
          </p:sp>
          <p:sp>
            <p:nvSpPr>
              <p:cNvPr id="58" name="TextBox 23">
                <a:extLst>
                  <a:ext uri="{FF2B5EF4-FFF2-40B4-BE49-F238E27FC236}">
                    <a16:creationId xmlns:a16="http://schemas.microsoft.com/office/drawing/2014/main" id="{1219C6D6-F1CC-43F9-BBEF-09A3E94C3D6F}"/>
                  </a:ext>
                </a:extLst>
              </p:cNvPr>
              <p:cNvSpPr txBox="1">
                <a:spLocks noChangeArrowheads="1"/>
              </p:cNvSpPr>
              <p:nvPr/>
            </p:nvSpPr>
            <p:spPr bwMode="auto">
              <a:xfrm>
                <a:off x="6359536" y="5619870"/>
                <a:ext cx="65" cy="18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marL="0" marR="0" lvl="0" indent="0" algn="ctr" defTabSz="914400" eaLnBrk="1" fontAlgn="auto" latinLnBrk="0" hangingPunct="1">
                  <a:lnSpc>
                    <a:spcPct val="85000"/>
                  </a:lnSpc>
                  <a:spcBef>
                    <a:spcPts val="0"/>
                  </a:spcBef>
                  <a:spcAft>
                    <a:spcPts val="0"/>
                  </a:spcAft>
                  <a:buClrTx/>
                  <a:buSzTx/>
                  <a:buFontTx/>
                  <a:buNone/>
                  <a:tabLst/>
                  <a:defRPr/>
                </a:pPr>
                <a:endParaRPr kumimoji="0" lang="en-US" altLang="en-US" sz="1400" b="1" i="0" u="none" strike="noStrike" kern="0" cap="none" spc="0" normalizeH="0" baseline="0" noProof="0" dirty="0">
                  <a:ln>
                    <a:noFill/>
                  </a:ln>
                  <a:solidFill>
                    <a:srgbClr val="005674"/>
                  </a:solidFill>
                  <a:effectLst/>
                  <a:uLnTx/>
                  <a:uFillTx/>
                </a:endParaRPr>
              </a:p>
            </p:txBody>
          </p:sp>
          <p:sp>
            <p:nvSpPr>
              <p:cNvPr id="59" name="TextBox 24">
                <a:extLst>
                  <a:ext uri="{FF2B5EF4-FFF2-40B4-BE49-F238E27FC236}">
                    <a16:creationId xmlns:a16="http://schemas.microsoft.com/office/drawing/2014/main" id="{42A31B14-6923-4BD8-8AB2-29C4D2571796}"/>
                  </a:ext>
                </a:extLst>
              </p:cNvPr>
              <p:cNvSpPr txBox="1">
                <a:spLocks noChangeArrowheads="1"/>
              </p:cNvSpPr>
              <p:nvPr/>
            </p:nvSpPr>
            <p:spPr bwMode="auto">
              <a:xfrm>
                <a:off x="2914571" y="5619870"/>
                <a:ext cx="198772" cy="18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altLang="en-US" sz="1400" i="0" u="none" strike="noStrike" kern="0" cap="none" spc="0" normalizeH="0" baseline="0" noProof="0" dirty="0">
                    <a:ln>
                      <a:noFill/>
                    </a:ln>
                    <a:effectLst/>
                    <a:uLnTx/>
                    <a:uFillTx/>
                  </a:rPr>
                  <a:t>29</a:t>
                </a:r>
              </a:p>
            </p:txBody>
          </p:sp>
          <p:sp>
            <p:nvSpPr>
              <p:cNvPr id="60" name="TextBox 25">
                <a:extLst>
                  <a:ext uri="{FF2B5EF4-FFF2-40B4-BE49-F238E27FC236}">
                    <a16:creationId xmlns:a16="http://schemas.microsoft.com/office/drawing/2014/main" id="{401AF717-194F-47C8-8520-7BC02B5C996B}"/>
                  </a:ext>
                </a:extLst>
              </p:cNvPr>
              <p:cNvSpPr txBox="1">
                <a:spLocks noChangeArrowheads="1"/>
              </p:cNvSpPr>
              <p:nvPr/>
            </p:nvSpPr>
            <p:spPr bwMode="auto">
              <a:xfrm>
                <a:off x="3790996" y="5619870"/>
                <a:ext cx="198772" cy="18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altLang="en-US" sz="1400" i="0" u="none" strike="noStrike" kern="0" cap="none" spc="0" normalizeH="0" baseline="0" noProof="0" dirty="0">
                    <a:ln>
                      <a:noFill/>
                    </a:ln>
                    <a:effectLst/>
                    <a:uLnTx/>
                    <a:uFillTx/>
                  </a:rPr>
                  <a:t>32</a:t>
                </a:r>
              </a:p>
            </p:txBody>
          </p:sp>
          <p:sp>
            <p:nvSpPr>
              <p:cNvPr id="68" name="TextBox 24">
                <a:extLst>
                  <a:ext uri="{FF2B5EF4-FFF2-40B4-BE49-F238E27FC236}">
                    <a16:creationId xmlns:a16="http://schemas.microsoft.com/office/drawing/2014/main" id="{6B0540D8-4919-4B1B-B11D-9852327B3AE6}"/>
                  </a:ext>
                </a:extLst>
              </p:cNvPr>
              <p:cNvSpPr txBox="1">
                <a:spLocks noChangeArrowheads="1"/>
              </p:cNvSpPr>
              <p:nvPr/>
            </p:nvSpPr>
            <p:spPr bwMode="auto">
              <a:xfrm>
                <a:off x="2465883" y="5619870"/>
                <a:ext cx="203581" cy="18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rPr>
                  <a:t>n=</a:t>
                </a:r>
              </a:p>
            </p:txBody>
          </p:sp>
          <p:sp>
            <p:nvSpPr>
              <p:cNvPr id="73" name="TextBox 72">
                <a:extLst>
                  <a:ext uri="{FF2B5EF4-FFF2-40B4-BE49-F238E27FC236}">
                    <a16:creationId xmlns:a16="http://schemas.microsoft.com/office/drawing/2014/main" id="{AE181E3F-692C-4007-97F9-444475AF24AE}"/>
                  </a:ext>
                </a:extLst>
              </p:cNvPr>
              <p:cNvSpPr txBox="1">
                <a:spLocks noChangeArrowheads="1"/>
              </p:cNvSpPr>
              <p:nvPr/>
            </p:nvSpPr>
            <p:spPr bwMode="auto">
              <a:xfrm>
                <a:off x="6500702" y="5619870"/>
                <a:ext cx="99386" cy="18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altLang="en-US" sz="1400" i="0" u="none" strike="noStrike" kern="0" cap="none" spc="0" normalizeH="0" baseline="0" noProof="0" dirty="0">
                    <a:ln>
                      <a:noFill/>
                    </a:ln>
                    <a:effectLst/>
                    <a:uLnTx/>
                    <a:uFillTx/>
                  </a:rPr>
                  <a:t>4</a:t>
                </a:r>
              </a:p>
            </p:txBody>
          </p:sp>
          <p:sp>
            <p:nvSpPr>
              <p:cNvPr id="29" name="TextBox 19">
                <a:extLst>
                  <a:ext uri="{FF2B5EF4-FFF2-40B4-BE49-F238E27FC236}">
                    <a16:creationId xmlns:a16="http://schemas.microsoft.com/office/drawing/2014/main" id="{A4AE624C-5C2A-4B79-B97A-E1E6F5BF12E0}"/>
                  </a:ext>
                </a:extLst>
              </p:cNvPr>
              <p:cNvSpPr txBox="1">
                <a:spLocks noChangeArrowheads="1"/>
              </p:cNvSpPr>
              <p:nvPr/>
            </p:nvSpPr>
            <p:spPr bwMode="auto">
              <a:xfrm>
                <a:off x="2840032" y="5007750"/>
                <a:ext cx="3478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en-US" sz="1600" dirty="0">
                    <a:solidFill>
                      <a:srgbClr val="000000"/>
                    </a:solidFill>
                  </a:rPr>
                  <a:t>&lt;50</a:t>
                </a:r>
                <a:endParaRPr lang="en-US" altLang="en-US" sz="1600" baseline="30000" dirty="0">
                  <a:solidFill>
                    <a:srgbClr val="000000"/>
                  </a:solidFill>
                </a:endParaRPr>
              </a:p>
            </p:txBody>
          </p:sp>
          <p:sp>
            <p:nvSpPr>
              <p:cNvPr id="30" name="TextBox 19">
                <a:extLst>
                  <a:ext uri="{FF2B5EF4-FFF2-40B4-BE49-F238E27FC236}">
                    <a16:creationId xmlns:a16="http://schemas.microsoft.com/office/drawing/2014/main" id="{A0F0864F-4A47-4CCF-9DBB-12EAFDF5C4E6}"/>
                  </a:ext>
                </a:extLst>
              </p:cNvPr>
              <p:cNvSpPr txBox="1">
                <a:spLocks noChangeArrowheads="1"/>
              </p:cNvSpPr>
              <p:nvPr/>
            </p:nvSpPr>
            <p:spPr bwMode="auto">
              <a:xfrm>
                <a:off x="5494912" y="5007750"/>
                <a:ext cx="3398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en-US" sz="1600" dirty="0">
                    <a:solidFill>
                      <a:srgbClr val="000000"/>
                    </a:solidFill>
                  </a:rPr>
                  <a:t>≥50</a:t>
                </a:r>
                <a:endParaRPr lang="en-US" altLang="en-US" sz="1600" baseline="30000" dirty="0">
                  <a:solidFill>
                    <a:srgbClr val="000000"/>
                  </a:solidFill>
                </a:endParaRPr>
              </a:p>
            </p:txBody>
          </p:sp>
          <p:sp>
            <p:nvSpPr>
              <p:cNvPr id="38" name="TextBox 19">
                <a:extLst>
                  <a:ext uri="{FF2B5EF4-FFF2-40B4-BE49-F238E27FC236}">
                    <a16:creationId xmlns:a16="http://schemas.microsoft.com/office/drawing/2014/main" id="{EE63BF43-F69D-461E-B0E5-238E99AB5A68}"/>
                  </a:ext>
                </a:extLst>
              </p:cNvPr>
              <p:cNvSpPr txBox="1">
                <a:spLocks noChangeArrowheads="1"/>
              </p:cNvSpPr>
              <p:nvPr/>
            </p:nvSpPr>
            <p:spPr bwMode="auto">
              <a:xfrm>
                <a:off x="3659550" y="5007750"/>
                <a:ext cx="4616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en-US" sz="1600" dirty="0">
                    <a:solidFill>
                      <a:srgbClr val="000000"/>
                    </a:solidFill>
                  </a:rPr>
                  <a:t>&lt;200</a:t>
                </a:r>
                <a:endParaRPr lang="en-US" altLang="en-US" sz="1600" baseline="30000" dirty="0">
                  <a:solidFill>
                    <a:srgbClr val="000000"/>
                  </a:solidFill>
                </a:endParaRPr>
              </a:p>
            </p:txBody>
          </p:sp>
          <p:sp>
            <p:nvSpPr>
              <p:cNvPr id="40" name="TextBox 19">
                <a:extLst>
                  <a:ext uri="{FF2B5EF4-FFF2-40B4-BE49-F238E27FC236}">
                    <a16:creationId xmlns:a16="http://schemas.microsoft.com/office/drawing/2014/main" id="{FEE24991-D6B8-4F26-BBFB-C93947E6A8D4}"/>
                  </a:ext>
                </a:extLst>
              </p:cNvPr>
              <p:cNvSpPr txBox="1">
                <a:spLocks noChangeArrowheads="1"/>
              </p:cNvSpPr>
              <p:nvPr/>
            </p:nvSpPr>
            <p:spPr bwMode="auto">
              <a:xfrm>
                <a:off x="6323570" y="5007750"/>
                <a:ext cx="4536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en-US" sz="1600" dirty="0">
                    <a:solidFill>
                      <a:srgbClr val="000000"/>
                    </a:solidFill>
                  </a:rPr>
                  <a:t>≥200</a:t>
                </a:r>
                <a:endParaRPr lang="en-US" altLang="en-US" sz="1600" baseline="30000" dirty="0">
                  <a:solidFill>
                    <a:srgbClr val="000000"/>
                  </a:solidFill>
                </a:endParaRPr>
              </a:p>
            </p:txBody>
          </p:sp>
          <p:sp>
            <p:nvSpPr>
              <p:cNvPr id="61" name="TextBox 26">
                <a:extLst>
                  <a:ext uri="{FF2B5EF4-FFF2-40B4-BE49-F238E27FC236}">
                    <a16:creationId xmlns:a16="http://schemas.microsoft.com/office/drawing/2014/main" id="{34C7E91A-D747-40D4-8B27-A804D21627C3}"/>
                  </a:ext>
                </a:extLst>
              </p:cNvPr>
              <p:cNvSpPr txBox="1">
                <a:spLocks noChangeArrowheads="1"/>
              </p:cNvSpPr>
              <p:nvPr/>
            </p:nvSpPr>
            <p:spPr bwMode="auto">
              <a:xfrm>
                <a:off x="9142708" y="5619870"/>
                <a:ext cx="99386" cy="18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altLang="en-US" sz="1400" i="0" u="none" strike="noStrike" kern="0" cap="none" spc="0" normalizeH="0" baseline="0" noProof="0" dirty="0">
                    <a:ln>
                      <a:noFill/>
                    </a:ln>
                    <a:effectLst/>
                    <a:uLnTx/>
                    <a:uFillTx/>
                  </a:rPr>
                  <a:t>0</a:t>
                </a:r>
              </a:p>
            </p:txBody>
          </p:sp>
          <p:sp>
            <p:nvSpPr>
              <p:cNvPr id="62" name="TextBox 27">
                <a:extLst>
                  <a:ext uri="{FF2B5EF4-FFF2-40B4-BE49-F238E27FC236}">
                    <a16:creationId xmlns:a16="http://schemas.microsoft.com/office/drawing/2014/main" id="{EE5A5F13-1D8D-487B-AEA8-260BEA7D5D3E}"/>
                  </a:ext>
                </a:extLst>
              </p:cNvPr>
              <p:cNvSpPr txBox="1">
                <a:spLocks noChangeArrowheads="1"/>
              </p:cNvSpPr>
              <p:nvPr/>
            </p:nvSpPr>
            <p:spPr bwMode="auto">
              <a:xfrm>
                <a:off x="8255791" y="5619870"/>
                <a:ext cx="99386" cy="18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altLang="en-US" sz="1400" i="0" u="none" strike="noStrike" kern="0" cap="none" spc="0" normalizeH="0" baseline="0" noProof="0" dirty="0">
                    <a:ln>
                      <a:noFill/>
                    </a:ln>
                    <a:effectLst/>
                    <a:uLnTx/>
                    <a:uFillTx/>
                  </a:rPr>
                  <a:t>0</a:t>
                </a:r>
              </a:p>
            </p:txBody>
          </p:sp>
          <p:sp>
            <p:nvSpPr>
              <p:cNvPr id="41" name="TextBox 19">
                <a:extLst>
                  <a:ext uri="{FF2B5EF4-FFF2-40B4-BE49-F238E27FC236}">
                    <a16:creationId xmlns:a16="http://schemas.microsoft.com/office/drawing/2014/main" id="{CF5FF826-B1AB-4286-9B18-C9B1AC1F545C}"/>
                  </a:ext>
                </a:extLst>
              </p:cNvPr>
              <p:cNvSpPr txBox="1">
                <a:spLocks noChangeArrowheads="1"/>
              </p:cNvSpPr>
              <p:nvPr/>
            </p:nvSpPr>
            <p:spPr bwMode="auto">
              <a:xfrm>
                <a:off x="5308926" y="5281770"/>
                <a:ext cx="15741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rPr>
                  <a:t>HIV-1 RNA, </a:t>
                </a:r>
                <a:r>
                  <a:rPr lang="en-US" altLang="en-US" sz="1600" kern="0" dirty="0">
                    <a:solidFill>
                      <a:srgbClr val="000000"/>
                    </a:solidFill>
                  </a:rPr>
                  <a:t>c</a:t>
                </a:r>
                <a:r>
                  <a:rPr kumimoji="0" lang="en-US" altLang="en-US" sz="1600" b="0" i="0" u="none" strike="noStrike" kern="0" cap="none" spc="0" normalizeH="0" baseline="0" noProof="0" dirty="0">
                    <a:ln>
                      <a:noFill/>
                    </a:ln>
                    <a:solidFill>
                      <a:srgbClr val="000000"/>
                    </a:solidFill>
                    <a:effectLst/>
                    <a:uLnTx/>
                    <a:uFillTx/>
                  </a:rPr>
                  <a:t>/mL</a:t>
                </a:r>
                <a:endParaRPr kumimoji="0" lang="en-US" altLang="en-US" sz="1600" b="0" i="0" u="none" strike="noStrike" kern="0" cap="none" spc="0" normalizeH="0" baseline="30000" noProof="0" dirty="0">
                  <a:ln>
                    <a:noFill/>
                  </a:ln>
                  <a:solidFill>
                    <a:srgbClr val="000000"/>
                  </a:solidFill>
                  <a:effectLst/>
                  <a:uLnTx/>
                  <a:uFillTx/>
                </a:endParaRPr>
              </a:p>
            </p:txBody>
          </p:sp>
        </p:grpSp>
        <p:sp>
          <p:nvSpPr>
            <p:cNvPr id="43" name="TextBox 37">
              <a:extLst>
                <a:ext uri="{FF2B5EF4-FFF2-40B4-BE49-F238E27FC236}">
                  <a16:creationId xmlns:a16="http://schemas.microsoft.com/office/drawing/2014/main" id="{C12A79E6-1ECC-462A-B6CE-4561DCD3EDB0}"/>
                </a:ext>
              </a:extLst>
            </p:cNvPr>
            <p:cNvSpPr txBox="1">
              <a:spLocks noChangeArrowheads="1"/>
            </p:cNvSpPr>
            <p:nvPr/>
          </p:nvSpPr>
          <p:spPr bwMode="auto">
            <a:xfrm rot="16200000">
              <a:off x="732024" y="3305889"/>
              <a:ext cx="13689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 typeface="Times" pitchFamily="18" charset="0"/>
                <a:buNone/>
                <a:tabLst/>
                <a:defRPr/>
              </a:pPr>
              <a:r>
                <a:rPr lang="en-US" altLang="en-US" sz="1600" kern="0" dirty="0">
                  <a:solidFill>
                    <a:srgbClr val="000000"/>
                  </a:solidFill>
                  <a:ea typeface="MS PGothic" pitchFamily="34" charset="-128"/>
                </a:rPr>
                <a:t>P</a:t>
              </a:r>
              <a:r>
                <a:rPr kumimoji="0" lang="en-US" altLang="en-US" sz="1600" b="0" i="0" u="none" strike="noStrike" kern="0" cap="none" spc="0" normalizeH="0" baseline="0" noProof="0" dirty="0">
                  <a:ln>
                    <a:noFill/>
                  </a:ln>
                  <a:solidFill>
                    <a:srgbClr val="000000"/>
                  </a:solidFill>
                  <a:effectLst/>
                  <a:uLnTx/>
                  <a:uFillTx/>
                  <a:ea typeface="MS PGothic" pitchFamily="34" charset="-128"/>
                </a:rPr>
                <a:t>articipants, %</a:t>
              </a:r>
            </a:p>
          </p:txBody>
        </p:sp>
      </p:grpSp>
      <p:sp>
        <p:nvSpPr>
          <p:cNvPr id="10" name="Text Placeholder 9">
            <a:extLst>
              <a:ext uri="{FF2B5EF4-FFF2-40B4-BE49-F238E27FC236}">
                <a16:creationId xmlns:a16="http://schemas.microsoft.com/office/drawing/2014/main" id="{EBF1386E-A5A2-45AC-9070-17184D7328AA}"/>
              </a:ext>
            </a:extLst>
          </p:cNvPr>
          <p:cNvSpPr>
            <a:spLocks noGrp="1"/>
          </p:cNvSpPr>
          <p:nvPr>
            <p:ph type="body" sz="quarter" idx="11"/>
          </p:nvPr>
        </p:nvSpPr>
        <p:spPr/>
        <p:txBody>
          <a:bodyPr/>
          <a:lstStyle/>
          <a:p>
            <a:endParaRPr lang="en-US" dirty="0"/>
          </a:p>
        </p:txBody>
      </p:sp>
      <p:pic>
        <p:nvPicPr>
          <p:cNvPr id="24" name="Picture 23">
            <a:extLst>
              <a:ext uri="{FF2B5EF4-FFF2-40B4-BE49-F238E27FC236}">
                <a16:creationId xmlns:a16="http://schemas.microsoft.com/office/drawing/2014/main" id="{9F091DA5-957A-4788-8DC5-54DB86EF770F}"/>
              </a:ext>
            </a:extLst>
          </p:cNvPr>
          <p:cNvPicPr>
            <a:picLocks noChangeAspect="1"/>
          </p:cNvPicPr>
          <p:nvPr/>
        </p:nvPicPr>
        <p:blipFill>
          <a:blip r:embed="rId4"/>
          <a:stretch>
            <a:fillRect/>
          </a:stretch>
        </p:blipFill>
        <p:spPr>
          <a:xfrm>
            <a:off x="10699749" y="58397"/>
            <a:ext cx="1428035" cy="469803"/>
          </a:xfrm>
          <a:prstGeom prst="rect">
            <a:avLst/>
          </a:prstGeom>
        </p:spPr>
      </p:pic>
    </p:spTree>
    <p:extLst>
      <p:ext uri="{BB962C8B-B14F-4D97-AF65-F5344CB8AC3E}">
        <p14:creationId xmlns:p14="http://schemas.microsoft.com/office/powerpoint/2010/main" val="897295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0683DB1A-C370-49DE-A98A-4975BFA1C29C}"/>
              </a:ext>
            </a:extLst>
          </p:cNvPr>
          <p:cNvSpPr/>
          <p:nvPr/>
        </p:nvSpPr>
        <p:spPr bwMode="auto">
          <a:xfrm>
            <a:off x="2124111" y="1740453"/>
            <a:ext cx="1189368" cy="4150488"/>
          </a:xfrm>
          <a:prstGeom prst="rect">
            <a:avLst/>
          </a:prstGeom>
          <a:solidFill>
            <a:srgbClr val="E7E1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tabLst/>
            </a:pPr>
            <a:endParaRPr kumimoji="0" lang="en-US" sz="1200" i="0" u="none" strike="noStrike" cap="none" normalizeH="0" dirty="0">
              <a:ln>
                <a:noFill/>
              </a:ln>
              <a:solidFill>
                <a:schemeClr val="tx1"/>
              </a:solidFill>
              <a:effectLst/>
              <a:latin typeface="Arial" charset="0"/>
            </a:endParaRPr>
          </a:p>
        </p:txBody>
      </p:sp>
      <p:sp>
        <p:nvSpPr>
          <p:cNvPr id="2" name="Title 1">
            <a:extLst>
              <a:ext uri="{FF2B5EF4-FFF2-40B4-BE49-F238E27FC236}">
                <a16:creationId xmlns:a16="http://schemas.microsoft.com/office/drawing/2014/main" id="{ADBCB1BC-EF51-411D-8073-4CE7A796821F}"/>
              </a:ext>
            </a:extLst>
          </p:cNvPr>
          <p:cNvSpPr>
            <a:spLocks noGrp="1"/>
          </p:cNvSpPr>
          <p:nvPr>
            <p:ph type="title"/>
          </p:nvPr>
        </p:nvSpPr>
        <p:spPr>
          <a:noFill/>
        </p:spPr>
        <p:txBody>
          <a:bodyPr/>
          <a:lstStyle/>
          <a:p>
            <a:r>
              <a:rPr lang="en-US" dirty="0"/>
              <a:t>Efficacy by Demographics*</a:t>
            </a:r>
            <a:endParaRPr lang="en-US" strike="sngStrike" dirty="0">
              <a:solidFill>
                <a:srgbClr val="FF0000"/>
              </a:solidFill>
            </a:endParaRPr>
          </a:p>
        </p:txBody>
      </p:sp>
      <p:sp>
        <p:nvSpPr>
          <p:cNvPr id="3" name="Text Placeholder 2">
            <a:extLst>
              <a:ext uri="{FF2B5EF4-FFF2-40B4-BE49-F238E27FC236}">
                <a16:creationId xmlns:a16="http://schemas.microsoft.com/office/drawing/2014/main" id="{2CAED6A1-9EA1-4F5E-B320-DD3167A16EE0}"/>
              </a:ext>
            </a:extLst>
          </p:cNvPr>
          <p:cNvSpPr>
            <a:spLocks noGrp="1"/>
          </p:cNvSpPr>
          <p:nvPr>
            <p:ph type="body" sz="quarter" idx="11"/>
          </p:nvPr>
        </p:nvSpPr>
        <p:spPr>
          <a:xfrm>
            <a:off x="812799" y="6166489"/>
            <a:ext cx="10565728" cy="539111"/>
          </a:xfrm>
        </p:spPr>
        <p:txBody>
          <a:bodyPr lIns="0"/>
          <a:lstStyle/>
          <a:p>
            <a:r>
              <a:rPr lang="en-US" dirty="0"/>
              <a:t>*Prespecified subgroup analyses; </a:t>
            </a:r>
            <a:r>
              <a:rPr lang="en-US" baseline="30000" dirty="0"/>
              <a:t>†</a:t>
            </a:r>
            <a:r>
              <a:rPr lang="en-US" dirty="0"/>
              <a:t>Total n in each subgroup; </a:t>
            </a:r>
            <a:r>
              <a:rPr lang="en-US" baseline="30000" dirty="0"/>
              <a:t>‡</a:t>
            </a:r>
            <a:r>
              <a:rPr lang="en-US" dirty="0"/>
              <a:t>1 participant with race reported as “not permitted.” CI, confidence interval.</a:t>
            </a:r>
          </a:p>
        </p:txBody>
      </p:sp>
      <p:sp>
        <p:nvSpPr>
          <p:cNvPr id="4" name="Slide Number Placeholder 3">
            <a:extLst>
              <a:ext uri="{FF2B5EF4-FFF2-40B4-BE49-F238E27FC236}">
                <a16:creationId xmlns:a16="http://schemas.microsoft.com/office/drawing/2014/main" id="{D96A89D0-9F72-4D87-897D-B1DE136E6CF9}"/>
              </a:ext>
            </a:extLst>
          </p:cNvPr>
          <p:cNvSpPr>
            <a:spLocks noGrp="1"/>
          </p:cNvSpPr>
          <p:nvPr>
            <p:ph type="sldNum" sz="quarter" idx="12"/>
          </p:nvPr>
        </p:nvSpPr>
        <p:spPr/>
        <p:txBody>
          <a:bodyPr/>
          <a:lstStyle/>
          <a:p>
            <a:pPr>
              <a:defRPr/>
            </a:pPr>
            <a:fld id="{2BE16F37-D63B-443C-96C0-C234F1098F79}" type="slidenum">
              <a:rPr lang="en-US" smtClean="0"/>
              <a:pPr>
                <a:defRPr/>
              </a:pPr>
              <a:t>9</a:t>
            </a:fld>
            <a:endParaRPr lang="en-US" dirty="0"/>
          </a:p>
        </p:txBody>
      </p:sp>
      <p:graphicFrame>
        <p:nvGraphicFramePr>
          <p:cNvPr id="48" name="Object 47">
            <a:extLst>
              <a:ext uri="{FF2B5EF4-FFF2-40B4-BE49-F238E27FC236}">
                <a16:creationId xmlns:a16="http://schemas.microsoft.com/office/drawing/2014/main" id="{FAA93EEC-3C55-4C0C-9EE6-C00FD02A1648}"/>
              </a:ext>
            </a:extLst>
          </p:cNvPr>
          <p:cNvGraphicFramePr>
            <a:graphicFrameLocks noChangeAspect="1"/>
          </p:cNvGraphicFramePr>
          <p:nvPr>
            <p:extLst>
              <p:ext uri="{D42A27DB-BD31-4B8C-83A1-F6EECF244321}">
                <p14:modId xmlns:p14="http://schemas.microsoft.com/office/powerpoint/2010/main" val="744662830"/>
              </p:ext>
            </p:extLst>
          </p:nvPr>
        </p:nvGraphicFramePr>
        <p:xfrm>
          <a:off x="949643" y="1441450"/>
          <a:ext cx="10152062" cy="3603625"/>
        </p:xfrm>
        <a:graphic>
          <a:graphicData uri="http://schemas.openxmlformats.org/presentationml/2006/ole">
            <mc:AlternateContent xmlns:mc="http://schemas.openxmlformats.org/markup-compatibility/2006">
              <mc:Choice xmlns:v="urn:schemas-microsoft-com:vml" Requires="v">
                <p:oleObj spid="_x0000_s1026" name="Prism 9" r:id="rId4" imgW="10152226" imgH="3603352" progId="Prism9.Document">
                  <p:embed/>
                </p:oleObj>
              </mc:Choice>
              <mc:Fallback>
                <p:oleObj name="Prism 9" r:id="rId4" imgW="10152226" imgH="3603352" progId="Prism9.Document">
                  <p:embed/>
                  <p:pic>
                    <p:nvPicPr>
                      <p:cNvPr id="48" name="Object 47">
                        <a:extLst>
                          <a:ext uri="{FF2B5EF4-FFF2-40B4-BE49-F238E27FC236}">
                            <a16:creationId xmlns:a16="http://schemas.microsoft.com/office/drawing/2014/main" id="{FAA93EEC-3C55-4C0C-9EE6-C00FD02A1648}"/>
                          </a:ext>
                        </a:extLst>
                      </p:cNvPr>
                      <p:cNvPicPr/>
                      <p:nvPr/>
                    </p:nvPicPr>
                    <p:blipFill>
                      <a:blip r:embed="rId5"/>
                      <a:stretch>
                        <a:fillRect/>
                      </a:stretch>
                    </p:blipFill>
                    <p:spPr>
                      <a:xfrm>
                        <a:off x="949643" y="1441450"/>
                        <a:ext cx="10152062" cy="3603625"/>
                      </a:xfrm>
                      <a:prstGeom prst="rect">
                        <a:avLst/>
                      </a:prstGeom>
                    </p:spPr>
                  </p:pic>
                </p:oleObj>
              </mc:Fallback>
            </mc:AlternateContent>
          </a:graphicData>
        </a:graphic>
      </p:graphicFrame>
      <p:sp>
        <p:nvSpPr>
          <p:cNvPr id="29" name="TextBox 19">
            <a:extLst>
              <a:ext uri="{FF2B5EF4-FFF2-40B4-BE49-F238E27FC236}">
                <a16:creationId xmlns:a16="http://schemas.microsoft.com/office/drawing/2014/main" id="{07FCD4C6-05DC-4121-82EF-E84075CB6E29}"/>
              </a:ext>
            </a:extLst>
          </p:cNvPr>
          <p:cNvSpPr txBox="1">
            <a:spLocks noChangeArrowheads="1"/>
          </p:cNvSpPr>
          <p:nvPr/>
        </p:nvSpPr>
        <p:spPr bwMode="auto">
          <a:xfrm>
            <a:off x="3823351" y="5319036"/>
            <a:ext cx="8560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a:ea typeface="+mn-ea"/>
                <a:cs typeface="+mn-cs"/>
              </a:rPr>
              <a:t>Age, years</a:t>
            </a:r>
            <a:endParaRPr kumimoji="0" lang="en-US" altLang="en-US" sz="1400" b="0" i="0" u="none" strike="noStrike" kern="0" cap="none" spc="0" normalizeH="0" baseline="30000" noProof="0" dirty="0">
              <a:ln>
                <a:noFill/>
              </a:ln>
              <a:solidFill>
                <a:srgbClr val="000000"/>
              </a:solidFill>
              <a:effectLst/>
              <a:uLnTx/>
              <a:uFillTx/>
              <a:latin typeface="Arial"/>
              <a:ea typeface="+mn-ea"/>
              <a:cs typeface="+mn-cs"/>
            </a:endParaRPr>
          </a:p>
        </p:txBody>
      </p:sp>
      <p:sp>
        <p:nvSpPr>
          <p:cNvPr id="36" name="TextBox 19">
            <a:extLst>
              <a:ext uri="{FF2B5EF4-FFF2-40B4-BE49-F238E27FC236}">
                <a16:creationId xmlns:a16="http://schemas.microsoft.com/office/drawing/2014/main" id="{DF11AB11-6CC5-4436-A3C8-E22C362ADA45}"/>
              </a:ext>
            </a:extLst>
          </p:cNvPr>
          <p:cNvSpPr txBox="1">
            <a:spLocks noChangeArrowheads="1"/>
          </p:cNvSpPr>
          <p:nvPr/>
        </p:nvSpPr>
        <p:spPr bwMode="auto">
          <a:xfrm>
            <a:off x="3764498" y="5002609"/>
            <a:ext cx="3029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&lt;50</a:t>
            </a:r>
            <a:endParaRPr kumimoji="0" lang="en-US" altLang="en-US" sz="14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37" name="TextBox 36">
            <a:extLst>
              <a:ext uri="{FF2B5EF4-FFF2-40B4-BE49-F238E27FC236}">
                <a16:creationId xmlns:a16="http://schemas.microsoft.com/office/drawing/2014/main" id="{CA449F64-B74D-4B1B-A3C7-7B0E41AF550D}"/>
              </a:ext>
            </a:extLst>
          </p:cNvPr>
          <p:cNvSpPr txBox="1">
            <a:spLocks noChangeArrowheads="1"/>
          </p:cNvSpPr>
          <p:nvPr/>
        </p:nvSpPr>
        <p:spPr bwMode="auto">
          <a:xfrm>
            <a:off x="5575422" y="5002609"/>
            <a:ext cx="3879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Male</a:t>
            </a:r>
            <a:endParaRPr kumimoji="0" lang="en-US" altLang="en-US" sz="14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38" name="TextBox 19">
            <a:extLst>
              <a:ext uri="{FF2B5EF4-FFF2-40B4-BE49-F238E27FC236}">
                <a16:creationId xmlns:a16="http://schemas.microsoft.com/office/drawing/2014/main" id="{5D2CF5DD-FC27-4C5A-936E-9A185D893964}"/>
              </a:ext>
            </a:extLst>
          </p:cNvPr>
          <p:cNvSpPr txBox="1">
            <a:spLocks noChangeArrowheads="1"/>
          </p:cNvSpPr>
          <p:nvPr/>
        </p:nvSpPr>
        <p:spPr bwMode="auto">
          <a:xfrm>
            <a:off x="4427565" y="5002609"/>
            <a:ext cx="2965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≥50</a:t>
            </a:r>
            <a:endParaRPr kumimoji="0" lang="en-US" altLang="en-US" sz="14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39" name="TextBox 19">
            <a:extLst>
              <a:ext uri="{FF2B5EF4-FFF2-40B4-BE49-F238E27FC236}">
                <a16:creationId xmlns:a16="http://schemas.microsoft.com/office/drawing/2014/main" id="{5CA55E7F-4EBD-48FC-9623-5B7D9E99CAA1}"/>
              </a:ext>
            </a:extLst>
          </p:cNvPr>
          <p:cNvSpPr txBox="1">
            <a:spLocks noChangeArrowheads="1"/>
          </p:cNvSpPr>
          <p:nvPr/>
        </p:nvSpPr>
        <p:spPr bwMode="auto">
          <a:xfrm>
            <a:off x="6136809" y="5002609"/>
            <a:ext cx="5963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Female</a:t>
            </a:r>
            <a:endParaRPr kumimoji="0" lang="en-US" altLang="en-US" sz="14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42" name="TextBox 19">
            <a:extLst>
              <a:ext uri="{FF2B5EF4-FFF2-40B4-BE49-F238E27FC236}">
                <a16:creationId xmlns:a16="http://schemas.microsoft.com/office/drawing/2014/main" id="{563CFA06-E1E7-4D26-AFF4-A90B54A762C4}"/>
              </a:ext>
            </a:extLst>
          </p:cNvPr>
          <p:cNvSpPr txBox="1">
            <a:spLocks noChangeArrowheads="1"/>
          </p:cNvSpPr>
          <p:nvPr/>
        </p:nvSpPr>
        <p:spPr bwMode="auto">
          <a:xfrm>
            <a:off x="5639685" y="5319036"/>
            <a:ext cx="9265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a:ea typeface="+mn-ea"/>
                <a:cs typeface="+mn-cs"/>
              </a:rPr>
              <a:t>Sex at Birth</a:t>
            </a:r>
            <a:endParaRPr kumimoji="0" lang="en-US" altLang="en-US" sz="1400" b="0" i="0" u="none" strike="noStrike" kern="0" cap="none" spc="0" normalizeH="0" baseline="30000" noProof="0" dirty="0">
              <a:ln>
                <a:noFill/>
              </a:ln>
              <a:solidFill>
                <a:srgbClr val="000000"/>
              </a:solidFill>
              <a:effectLst/>
              <a:uLnTx/>
              <a:uFillTx/>
              <a:latin typeface="Arial"/>
              <a:ea typeface="+mn-ea"/>
              <a:cs typeface="+mn-cs"/>
            </a:endParaRPr>
          </a:p>
        </p:txBody>
      </p:sp>
      <p:sp>
        <p:nvSpPr>
          <p:cNvPr id="43" name="TextBox 42">
            <a:extLst>
              <a:ext uri="{FF2B5EF4-FFF2-40B4-BE49-F238E27FC236}">
                <a16:creationId xmlns:a16="http://schemas.microsoft.com/office/drawing/2014/main" id="{B0500217-F6A9-45E7-A58D-D5D36BEEC5CE}"/>
              </a:ext>
            </a:extLst>
          </p:cNvPr>
          <p:cNvSpPr txBox="1">
            <a:spLocks noChangeArrowheads="1"/>
          </p:cNvSpPr>
          <p:nvPr/>
        </p:nvSpPr>
        <p:spPr bwMode="auto">
          <a:xfrm>
            <a:off x="7401423" y="5002609"/>
            <a:ext cx="43922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Black</a:t>
            </a:r>
            <a:endParaRPr kumimoji="0" lang="en-US" altLang="en-US" sz="14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44" name="TextBox 19">
            <a:extLst>
              <a:ext uri="{FF2B5EF4-FFF2-40B4-BE49-F238E27FC236}">
                <a16:creationId xmlns:a16="http://schemas.microsoft.com/office/drawing/2014/main" id="{07E0528A-C8FC-4E87-8F84-EE77DFF28428}"/>
              </a:ext>
            </a:extLst>
          </p:cNvPr>
          <p:cNvSpPr txBox="1">
            <a:spLocks noChangeArrowheads="1"/>
          </p:cNvSpPr>
          <p:nvPr/>
        </p:nvSpPr>
        <p:spPr bwMode="auto">
          <a:xfrm>
            <a:off x="7874959" y="5002609"/>
            <a:ext cx="8271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Non-Black</a:t>
            </a:r>
            <a:endParaRPr kumimoji="0" lang="en-US" altLang="en-US" sz="14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45" name="TextBox 19">
            <a:extLst>
              <a:ext uri="{FF2B5EF4-FFF2-40B4-BE49-F238E27FC236}">
                <a16:creationId xmlns:a16="http://schemas.microsoft.com/office/drawing/2014/main" id="{C639A5F9-65E2-4C7C-AC3E-B911983A2171}"/>
              </a:ext>
            </a:extLst>
          </p:cNvPr>
          <p:cNvSpPr txBox="1">
            <a:spLocks noChangeArrowheads="1"/>
          </p:cNvSpPr>
          <p:nvPr/>
        </p:nvSpPr>
        <p:spPr bwMode="auto">
          <a:xfrm>
            <a:off x="7714975" y="5319036"/>
            <a:ext cx="4857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a:ea typeface="+mn-ea"/>
                <a:cs typeface="+mn-cs"/>
              </a:rPr>
              <a:t>Race</a:t>
            </a:r>
            <a:r>
              <a:rPr kumimoji="0" lang="en-US" altLang="en-US" sz="1400" b="0" i="0" u="none" strike="noStrike" kern="0" cap="none" spc="0" normalizeH="0" baseline="30000" noProof="0" dirty="0">
                <a:ln>
                  <a:noFill/>
                </a:ln>
                <a:solidFill>
                  <a:srgbClr val="000000"/>
                </a:solidFill>
                <a:effectLst/>
                <a:uLnTx/>
                <a:uFillTx/>
                <a:latin typeface="Arial"/>
                <a:ea typeface="+mn-ea"/>
                <a:cs typeface="+mn-cs"/>
              </a:rPr>
              <a:t>‡</a:t>
            </a:r>
          </a:p>
        </p:txBody>
      </p:sp>
      <p:sp>
        <p:nvSpPr>
          <p:cNvPr id="47" name="TextBox 19">
            <a:extLst>
              <a:ext uri="{FF2B5EF4-FFF2-40B4-BE49-F238E27FC236}">
                <a16:creationId xmlns:a16="http://schemas.microsoft.com/office/drawing/2014/main" id="{B0087F9F-C0E3-478C-96DC-244AE6BE2767}"/>
              </a:ext>
            </a:extLst>
          </p:cNvPr>
          <p:cNvSpPr txBox="1">
            <a:spLocks noChangeArrowheads="1"/>
          </p:cNvSpPr>
          <p:nvPr/>
        </p:nvSpPr>
        <p:spPr bwMode="auto">
          <a:xfrm>
            <a:off x="2443041" y="5002609"/>
            <a:ext cx="5674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Overall</a:t>
            </a:r>
            <a:endParaRPr kumimoji="0" lang="en-US" altLang="en-US" sz="14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49" name="TextBox 48">
            <a:extLst>
              <a:ext uri="{FF2B5EF4-FFF2-40B4-BE49-F238E27FC236}">
                <a16:creationId xmlns:a16="http://schemas.microsoft.com/office/drawing/2014/main" id="{9C9490B6-E269-44F4-B91E-B55EE83CF6F8}"/>
              </a:ext>
            </a:extLst>
          </p:cNvPr>
          <p:cNvSpPr txBox="1">
            <a:spLocks noChangeArrowheads="1"/>
          </p:cNvSpPr>
          <p:nvPr/>
        </p:nvSpPr>
        <p:spPr bwMode="auto">
          <a:xfrm>
            <a:off x="9294980" y="5002609"/>
            <a:ext cx="3702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USA</a:t>
            </a:r>
            <a:endParaRPr kumimoji="0" lang="en-US" altLang="en-US" sz="14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50" name="TextBox 19">
            <a:extLst>
              <a:ext uri="{FF2B5EF4-FFF2-40B4-BE49-F238E27FC236}">
                <a16:creationId xmlns:a16="http://schemas.microsoft.com/office/drawing/2014/main" id="{5F93258F-A624-4CDF-AFA0-28AA73AE2A03}"/>
              </a:ext>
            </a:extLst>
          </p:cNvPr>
          <p:cNvSpPr txBox="1">
            <a:spLocks noChangeArrowheads="1"/>
          </p:cNvSpPr>
          <p:nvPr/>
        </p:nvSpPr>
        <p:spPr bwMode="auto">
          <a:xfrm>
            <a:off x="9823632" y="5002609"/>
            <a:ext cx="6395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Ex-USA</a:t>
            </a:r>
            <a:endParaRPr kumimoji="0" lang="en-US" altLang="en-US" sz="14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57" name="TextBox 19">
            <a:extLst>
              <a:ext uri="{FF2B5EF4-FFF2-40B4-BE49-F238E27FC236}">
                <a16:creationId xmlns:a16="http://schemas.microsoft.com/office/drawing/2014/main" id="{C538BA64-9F19-434D-9080-7BF7AADBFE0B}"/>
              </a:ext>
            </a:extLst>
          </p:cNvPr>
          <p:cNvSpPr txBox="1">
            <a:spLocks noChangeArrowheads="1"/>
          </p:cNvSpPr>
          <p:nvPr/>
        </p:nvSpPr>
        <p:spPr bwMode="auto">
          <a:xfrm>
            <a:off x="9523760" y="5319036"/>
            <a:ext cx="56746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400" kern="0" dirty="0">
                <a:solidFill>
                  <a:srgbClr val="000000"/>
                </a:solidFill>
                <a:latin typeface="Arial"/>
              </a:rPr>
              <a:t>Region</a:t>
            </a:r>
            <a:endParaRPr kumimoji="0" lang="en-US" altLang="en-US" sz="1400" b="0" i="0" u="none" strike="noStrike" kern="0" cap="none" spc="0" normalizeH="0" noProof="0" dirty="0">
              <a:ln>
                <a:noFill/>
              </a:ln>
              <a:solidFill>
                <a:srgbClr val="000000"/>
              </a:solidFill>
              <a:effectLst/>
              <a:uLnTx/>
              <a:uFillTx/>
              <a:latin typeface="Arial"/>
            </a:endParaRPr>
          </a:p>
        </p:txBody>
      </p:sp>
      <p:sp>
        <p:nvSpPr>
          <p:cNvPr id="61" name="TextBox 19">
            <a:extLst>
              <a:ext uri="{FF2B5EF4-FFF2-40B4-BE49-F238E27FC236}">
                <a16:creationId xmlns:a16="http://schemas.microsoft.com/office/drawing/2014/main" id="{58AD6621-D025-4EAF-918D-422084AE2DCB}"/>
              </a:ext>
            </a:extLst>
          </p:cNvPr>
          <p:cNvSpPr txBox="1">
            <a:spLocks noChangeArrowheads="1"/>
          </p:cNvSpPr>
          <p:nvPr/>
        </p:nvSpPr>
        <p:spPr bwMode="auto">
          <a:xfrm>
            <a:off x="3745262" y="1443826"/>
            <a:ext cx="341440" cy="246221"/>
          </a:xfrm>
          <a:prstGeom prst="rect">
            <a:avLst/>
          </a:prstGeom>
          <a:solidFill>
            <a:schemeClr val="bg1"/>
          </a:solidFill>
          <a:ln>
            <a:noFill/>
          </a:ln>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a:ea typeface="+mn-ea"/>
                <a:cs typeface="+mn-cs"/>
              </a:rPr>
              <a:t>100</a:t>
            </a:r>
            <a:endParaRPr kumimoji="0" lang="en-US" altLang="en-US" sz="1600" b="1" i="0" u="none" strike="noStrike" kern="1200" cap="none" spc="0" normalizeH="0" baseline="30000" noProof="0" dirty="0">
              <a:ln>
                <a:noFill/>
              </a:ln>
              <a:solidFill>
                <a:srgbClr val="000000"/>
              </a:solidFill>
              <a:effectLst/>
              <a:uLnTx/>
              <a:uFillTx/>
              <a:latin typeface="Arial"/>
              <a:ea typeface="+mn-ea"/>
              <a:cs typeface="+mn-cs"/>
            </a:endParaRPr>
          </a:p>
        </p:txBody>
      </p:sp>
      <p:sp>
        <p:nvSpPr>
          <p:cNvPr id="62" name="TextBox 61">
            <a:extLst>
              <a:ext uri="{FF2B5EF4-FFF2-40B4-BE49-F238E27FC236}">
                <a16:creationId xmlns:a16="http://schemas.microsoft.com/office/drawing/2014/main" id="{184B7367-F1FD-4197-A4C9-E5783945DE24}"/>
              </a:ext>
            </a:extLst>
          </p:cNvPr>
          <p:cNvSpPr txBox="1">
            <a:spLocks noChangeArrowheads="1"/>
          </p:cNvSpPr>
          <p:nvPr/>
        </p:nvSpPr>
        <p:spPr bwMode="auto">
          <a:xfrm>
            <a:off x="5655572" y="2219773"/>
            <a:ext cx="227627" cy="246221"/>
          </a:xfrm>
          <a:prstGeom prst="rect">
            <a:avLst/>
          </a:prstGeom>
          <a:solidFill>
            <a:schemeClr val="bg1"/>
          </a:solidFill>
          <a:ln>
            <a:noFill/>
          </a:ln>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a:ea typeface="+mn-ea"/>
                <a:cs typeface="+mn-cs"/>
              </a:rPr>
              <a:t>77</a:t>
            </a:r>
            <a:endParaRPr kumimoji="0" lang="en-US" altLang="en-US" sz="1600" b="1" i="0" u="none" strike="noStrike" kern="1200" cap="none" spc="0" normalizeH="0" baseline="30000" noProof="0" dirty="0">
              <a:ln>
                <a:noFill/>
              </a:ln>
              <a:solidFill>
                <a:srgbClr val="000000"/>
              </a:solidFill>
              <a:effectLst/>
              <a:uLnTx/>
              <a:uFillTx/>
              <a:latin typeface="Arial"/>
              <a:ea typeface="+mn-ea"/>
              <a:cs typeface="+mn-cs"/>
            </a:endParaRPr>
          </a:p>
        </p:txBody>
      </p:sp>
      <p:sp>
        <p:nvSpPr>
          <p:cNvPr id="63" name="TextBox 19">
            <a:extLst>
              <a:ext uri="{FF2B5EF4-FFF2-40B4-BE49-F238E27FC236}">
                <a16:creationId xmlns:a16="http://schemas.microsoft.com/office/drawing/2014/main" id="{8F605342-8691-4F42-BD3A-5DA78BA89286}"/>
              </a:ext>
            </a:extLst>
          </p:cNvPr>
          <p:cNvSpPr txBox="1">
            <a:spLocks noChangeArrowheads="1"/>
          </p:cNvSpPr>
          <p:nvPr/>
        </p:nvSpPr>
        <p:spPr bwMode="auto">
          <a:xfrm>
            <a:off x="4462030" y="2310110"/>
            <a:ext cx="227627" cy="246221"/>
          </a:xfrm>
          <a:prstGeom prst="rect">
            <a:avLst/>
          </a:prstGeom>
          <a:solidFill>
            <a:schemeClr val="bg1"/>
          </a:solidFill>
          <a:ln>
            <a:noFill/>
          </a:ln>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a:ea typeface="+mn-ea"/>
                <a:cs typeface="+mn-cs"/>
              </a:rPr>
              <a:t>74</a:t>
            </a:r>
            <a:endParaRPr kumimoji="0" lang="en-US" altLang="en-US" sz="1600" b="1" i="0" u="none" strike="noStrike" kern="1200" cap="none" spc="0" normalizeH="0" baseline="30000" noProof="0" dirty="0">
              <a:ln>
                <a:noFill/>
              </a:ln>
              <a:solidFill>
                <a:srgbClr val="000000"/>
              </a:solidFill>
              <a:effectLst/>
              <a:uLnTx/>
              <a:uFillTx/>
              <a:latin typeface="Arial"/>
              <a:ea typeface="+mn-ea"/>
              <a:cs typeface="+mn-cs"/>
            </a:endParaRPr>
          </a:p>
        </p:txBody>
      </p:sp>
      <p:sp>
        <p:nvSpPr>
          <p:cNvPr id="64" name="TextBox 19">
            <a:extLst>
              <a:ext uri="{FF2B5EF4-FFF2-40B4-BE49-F238E27FC236}">
                <a16:creationId xmlns:a16="http://schemas.microsoft.com/office/drawing/2014/main" id="{5841E7A4-FD0E-46AC-8164-FED336F40AB5}"/>
              </a:ext>
            </a:extLst>
          </p:cNvPr>
          <p:cNvSpPr txBox="1">
            <a:spLocks noChangeArrowheads="1"/>
          </p:cNvSpPr>
          <p:nvPr/>
        </p:nvSpPr>
        <p:spPr bwMode="auto">
          <a:xfrm>
            <a:off x="6321155" y="1801405"/>
            <a:ext cx="227627" cy="246221"/>
          </a:xfrm>
          <a:prstGeom prst="rect">
            <a:avLst/>
          </a:prstGeom>
          <a:solidFill>
            <a:schemeClr val="bg1"/>
          </a:solidFill>
          <a:ln>
            <a:noFill/>
          </a:ln>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a:ea typeface="+mn-ea"/>
                <a:cs typeface="+mn-cs"/>
              </a:rPr>
              <a:t>90</a:t>
            </a:r>
            <a:endParaRPr kumimoji="0" lang="en-US" altLang="en-US" sz="1600" b="1" i="0" u="none" strike="noStrike" kern="1200" cap="none" spc="0" normalizeH="0" baseline="30000" noProof="0" dirty="0">
              <a:ln>
                <a:noFill/>
              </a:ln>
              <a:solidFill>
                <a:srgbClr val="000000"/>
              </a:solidFill>
              <a:effectLst/>
              <a:uLnTx/>
              <a:uFillTx/>
              <a:latin typeface="Arial"/>
              <a:ea typeface="+mn-ea"/>
              <a:cs typeface="+mn-cs"/>
            </a:endParaRPr>
          </a:p>
        </p:txBody>
      </p:sp>
      <p:sp>
        <p:nvSpPr>
          <p:cNvPr id="65" name="TextBox 64">
            <a:extLst>
              <a:ext uri="{FF2B5EF4-FFF2-40B4-BE49-F238E27FC236}">
                <a16:creationId xmlns:a16="http://schemas.microsoft.com/office/drawing/2014/main" id="{13C1EF85-53C4-4BB4-8C88-CCC83CD8B3D7}"/>
              </a:ext>
            </a:extLst>
          </p:cNvPr>
          <p:cNvSpPr txBox="1">
            <a:spLocks noChangeArrowheads="1"/>
          </p:cNvSpPr>
          <p:nvPr/>
        </p:nvSpPr>
        <p:spPr bwMode="auto">
          <a:xfrm>
            <a:off x="7507222" y="2081609"/>
            <a:ext cx="227627" cy="246221"/>
          </a:xfrm>
          <a:prstGeom prst="rect">
            <a:avLst/>
          </a:prstGeom>
          <a:solidFill>
            <a:schemeClr val="bg1"/>
          </a:solidFill>
          <a:ln>
            <a:noFill/>
          </a:ln>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a:ea typeface="+mn-ea"/>
                <a:cs typeface="+mn-cs"/>
              </a:rPr>
              <a:t>81</a:t>
            </a:r>
            <a:endParaRPr kumimoji="0" lang="en-US" altLang="en-US" sz="1600" b="1" i="0" u="none" strike="noStrike" kern="1200" cap="none" spc="0" normalizeH="0" baseline="30000" noProof="0" dirty="0">
              <a:ln>
                <a:noFill/>
              </a:ln>
              <a:solidFill>
                <a:srgbClr val="000000"/>
              </a:solidFill>
              <a:effectLst/>
              <a:uLnTx/>
              <a:uFillTx/>
              <a:latin typeface="Arial"/>
              <a:ea typeface="+mn-ea"/>
              <a:cs typeface="+mn-cs"/>
            </a:endParaRPr>
          </a:p>
        </p:txBody>
      </p:sp>
      <p:sp>
        <p:nvSpPr>
          <p:cNvPr id="66" name="TextBox 19">
            <a:extLst>
              <a:ext uri="{FF2B5EF4-FFF2-40B4-BE49-F238E27FC236}">
                <a16:creationId xmlns:a16="http://schemas.microsoft.com/office/drawing/2014/main" id="{F274EEF6-0D21-4536-88B2-A89DFF2452F5}"/>
              </a:ext>
            </a:extLst>
          </p:cNvPr>
          <p:cNvSpPr txBox="1">
            <a:spLocks noChangeArrowheads="1"/>
          </p:cNvSpPr>
          <p:nvPr/>
        </p:nvSpPr>
        <p:spPr bwMode="auto">
          <a:xfrm>
            <a:off x="8174721" y="1987422"/>
            <a:ext cx="227627" cy="246221"/>
          </a:xfrm>
          <a:prstGeom prst="rect">
            <a:avLst/>
          </a:prstGeom>
          <a:solidFill>
            <a:schemeClr val="bg1"/>
          </a:solidFill>
          <a:ln>
            <a:noFill/>
          </a:ln>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600" b="1" dirty="0">
                <a:solidFill>
                  <a:srgbClr val="000000"/>
                </a:solidFill>
                <a:latin typeface="Arial"/>
              </a:rPr>
              <a:t>84</a:t>
            </a:r>
            <a:endParaRPr kumimoji="0" lang="en-US" altLang="en-US" sz="1600" b="1" i="0" u="none" strike="noStrike" kern="1200" cap="none" spc="0" normalizeH="0" baseline="30000" noProof="0" dirty="0">
              <a:ln>
                <a:noFill/>
              </a:ln>
              <a:solidFill>
                <a:srgbClr val="000000"/>
              </a:solidFill>
              <a:effectLst/>
              <a:uLnTx/>
              <a:uFillTx/>
              <a:latin typeface="Arial"/>
            </a:endParaRPr>
          </a:p>
        </p:txBody>
      </p:sp>
      <p:sp>
        <p:nvSpPr>
          <p:cNvPr id="67" name="TextBox 19">
            <a:extLst>
              <a:ext uri="{FF2B5EF4-FFF2-40B4-BE49-F238E27FC236}">
                <a16:creationId xmlns:a16="http://schemas.microsoft.com/office/drawing/2014/main" id="{52BC91F4-BF98-4A16-BC78-EB4F8BA10E5E}"/>
              </a:ext>
            </a:extLst>
          </p:cNvPr>
          <p:cNvSpPr txBox="1">
            <a:spLocks noChangeArrowheads="1"/>
          </p:cNvSpPr>
          <p:nvPr/>
        </p:nvSpPr>
        <p:spPr bwMode="auto">
          <a:xfrm>
            <a:off x="2612959" y="2105497"/>
            <a:ext cx="227626" cy="246221"/>
          </a:xfrm>
          <a:prstGeom prst="rect">
            <a:avLst/>
          </a:prstGeom>
          <a:solidFill>
            <a:srgbClr val="E7E1F2"/>
          </a:solidFill>
          <a:ln>
            <a:noFill/>
          </a:ln>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a:ea typeface="+mn-ea"/>
                <a:cs typeface="+mn-cs"/>
              </a:rPr>
              <a:t>81</a:t>
            </a:r>
            <a:endParaRPr kumimoji="0" lang="en-US" altLang="en-US" sz="1600" b="1" i="0" u="none" strike="noStrike" kern="1200" cap="none" spc="0" normalizeH="0" baseline="30000" noProof="0" dirty="0">
              <a:ln>
                <a:noFill/>
              </a:ln>
              <a:solidFill>
                <a:srgbClr val="000000"/>
              </a:solidFill>
              <a:effectLst/>
              <a:uLnTx/>
              <a:uFillTx/>
              <a:latin typeface="Arial"/>
              <a:ea typeface="+mn-ea"/>
              <a:cs typeface="+mn-cs"/>
            </a:endParaRPr>
          </a:p>
        </p:txBody>
      </p:sp>
      <p:sp>
        <p:nvSpPr>
          <p:cNvPr id="68" name="TextBox 67">
            <a:extLst>
              <a:ext uri="{FF2B5EF4-FFF2-40B4-BE49-F238E27FC236}">
                <a16:creationId xmlns:a16="http://schemas.microsoft.com/office/drawing/2014/main" id="{855CC4B6-638E-4871-9131-1F4BD37BEB48}"/>
              </a:ext>
            </a:extLst>
          </p:cNvPr>
          <p:cNvSpPr txBox="1">
            <a:spLocks noChangeArrowheads="1"/>
          </p:cNvSpPr>
          <p:nvPr/>
        </p:nvSpPr>
        <p:spPr bwMode="auto">
          <a:xfrm>
            <a:off x="9366313" y="2033017"/>
            <a:ext cx="227627" cy="246221"/>
          </a:xfrm>
          <a:prstGeom prst="rect">
            <a:avLst/>
          </a:prstGeom>
          <a:solidFill>
            <a:schemeClr val="bg1"/>
          </a:solidFill>
          <a:ln>
            <a:noFill/>
          </a:ln>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a:ea typeface="+mn-ea"/>
                <a:cs typeface="+mn-cs"/>
              </a:rPr>
              <a:t>83</a:t>
            </a:r>
            <a:endParaRPr kumimoji="0" lang="en-US" altLang="en-US" sz="1600" b="1" i="0" u="none" strike="noStrike" kern="1200" cap="none" spc="0" normalizeH="0" baseline="30000" noProof="0" dirty="0">
              <a:ln>
                <a:noFill/>
              </a:ln>
              <a:solidFill>
                <a:srgbClr val="000000"/>
              </a:solidFill>
              <a:effectLst/>
              <a:uLnTx/>
              <a:uFillTx/>
              <a:latin typeface="Arial"/>
              <a:ea typeface="+mn-ea"/>
              <a:cs typeface="+mn-cs"/>
            </a:endParaRPr>
          </a:p>
        </p:txBody>
      </p:sp>
      <p:sp>
        <p:nvSpPr>
          <p:cNvPr id="69" name="TextBox 19">
            <a:extLst>
              <a:ext uri="{FF2B5EF4-FFF2-40B4-BE49-F238E27FC236}">
                <a16:creationId xmlns:a16="http://schemas.microsoft.com/office/drawing/2014/main" id="{7747A948-6DBA-402B-A966-630D8602283C}"/>
              </a:ext>
            </a:extLst>
          </p:cNvPr>
          <p:cNvSpPr txBox="1">
            <a:spLocks noChangeArrowheads="1"/>
          </p:cNvSpPr>
          <p:nvPr/>
        </p:nvSpPr>
        <p:spPr bwMode="auto">
          <a:xfrm>
            <a:off x="10029618" y="2397045"/>
            <a:ext cx="227627" cy="246221"/>
          </a:xfrm>
          <a:prstGeom prst="rect">
            <a:avLst/>
          </a:prstGeom>
          <a:solidFill>
            <a:schemeClr val="bg1"/>
          </a:solidFill>
          <a:ln>
            <a:noFill/>
          </a:ln>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a:ea typeface="+mn-ea"/>
                <a:cs typeface="+mn-cs"/>
              </a:rPr>
              <a:t>71</a:t>
            </a:r>
            <a:endParaRPr kumimoji="0" lang="en-US" altLang="en-US" sz="1600" b="1" i="0" u="none" strike="noStrike" kern="1200" cap="none" spc="0" normalizeH="0" baseline="30000" noProof="0" dirty="0">
              <a:ln>
                <a:noFill/>
              </a:ln>
              <a:solidFill>
                <a:srgbClr val="000000"/>
              </a:solidFill>
              <a:effectLst/>
              <a:uLnTx/>
              <a:uFillTx/>
              <a:latin typeface="Arial"/>
              <a:ea typeface="+mn-ea"/>
              <a:cs typeface="+mn-cs"/>
            </a:endParaRPr>
          </a:p>
        </p:txBody>
      </p:sp>
      <p:sp>
        <p:nvSpPr>
          <p:cNvPr id="76" name="TextBox 19">
            <a:extLst>
              <a:ext uri="{FF2B5EF4-FFF2-40B4-BE49-F238E27FC236}">
                <a16:creationId xmlns:a16="http://schemas.microsoft.com/office/drawing/2014/main" id="{FF38F13E-790E-4A96-B22A-693269879A52}"/>
              </a:ext>
            </a:extLst>
          </p:cNvPr>
          <p:cNvSpPr txBox="1">
            <a:spLocks noChangeArrowheads="1"/>
          </p:cNvSpPr>
          <p:nvPr/>
        </p:nvSpPr>
        <p:spPr bwMode="auto">
          <a:xfrm>
            <a:off x="3873501" y="5637737"/>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9</a:t>
            </a:r>
            <a:endParaRPr kumimoji="0" lang="en-US" altLang="en-US" sz="12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77" name="TextBox 76">
            <a:extLst>
              <a:ext uri="{FF2B5EF4-FFF2-40B4-BE49-F238E27FC236}">
                <a16:creationId xmlns:a16="http://schemas.microsoft.com/office/drawing/2014/main" id="{61D628A4-5B98-42C1-9136-2328A6C4A677}"/>
              </a:ext>
            </a:extLst>
          </p:cNvPr>
          <p:cNvSpPr txBox="1">
            <a:spLocks noChangeArrowheads="1"/>
          </p:cNvSpPr>
          <p:nvPr/>
        </p:nvSpPr>
        <p:spPr bwMode="auto">
          <a:xfrm>
            <a:off x="5684426" y="563773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26</a:t>
            </a:r>
            <a:endParaRPr kumimoji="0" lang="en-US" altLang="en-US" sz="12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78" name="TextBox 19">
            <a:extLst>
              <a:ext uri="{FF2B5EF4-FFF2-40B4-BE49-F238E27FC236}">
                <a16:creationId xmlns:a16="http://schemas.microsoft.com/office/drawing/2014/main" id="{DEE59968-0902-4BBA-BC80-0A6EAC8496EB}"/>
              </a:ext>
            </a:extLst>
          </p:cNvPr>
          <p:cNvSpPr txBox="1">
            <a:spLocks noChangeArrowheads="1"/>
          </p:cNvSpPr>
          <p:nvPr/>
        </p:nvSpPr>
        <p:spPr bwMode="auto">
          <a:xfrm>
            <a:off x="4490884" y="5637737"/>
            <a:ext cx="169918" cy="184666"/>
          </a:xfrm>
          <a:prstGeom prst="rect">
            <a:avLst/>
          </a:prstGeom>
          <a:noFill/>
          <a:ln>
            <a:noFill/>
          </a:ln>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27</a:t>
            </a:r>
            <a:endParaRPr kumimoji="0" lang="en-US" altLang="en-US" sz="12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79" name="TextBox 19">
            <a:extLst>
              <a:ext uri="{FF2B5EF4-FFF2-40B4-BE49-F238E27FC236}">
                <a16:creationId xmlns:a16="http://schemas.microsoft.com/office/drawing/2014/main" id="{E5C5ED34-49AB-497D-A2EA-051372E5949B}"/>
              </a:ext>
            </a:extLst>
          </p:cNvPr>
          <p:cNvSpPr txBox="1">
            <a:spLocks noChangeArrowheads="1"/>
          </p:cNvSpPr>
          <p:nvPr/>
        </p:nvSpPr>
        <p:spPr bwMode="auto">
          <a:xfrm>
            <a:off x="6350009" y="563773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10</a:t>
            </a:r>
            <a:endParaRPr kumimoji="0" lang="en-US" altLang="en-US" sz="12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80" name="TextBox 79">
            <a:extLst>
              <a:ext uri="{FF2B5EF4-FFF2-40B4-BE49-F238E27FC236}">
                <a16:creationId xmlns:a16="http://schemas.microsoft.com/office/drawing/2014/main" id="{BBF329DA-AF32-4447-B7DB-7290B4271203}"/>
              </a:ext>
            </a:extLst>
          </p:cNvPr>
          <p:cNvSpPr txBox="1">
            <a:spLocks noChangeArrowheads="1"/>
          </p:cNvSpPr>
          <p:nvPr/>
        </p:nvSpPr>
        <p:spPr bwMode="auto">
          <a:xfrm>
            <a:off x="7536076" y="563773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16</a:t>
            </a:r>
            <a:endParaRPr kumimoji="0" lang="en-US" altLang="en-US" sz="12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81" name="TextBox 19">
            <a:extLst>
              <a:ext uri="{FF2B5EF4-FFF2-40B4-BE49-F238E27FC236}">
                <a16:creationId xmlns:a16="http://schemas.microsoft.com/office/drawing/2014/main" id="{873948E5-272F-4AD5-A4A4-E0B53B2CF5D5}"/>
              </a:ext>
            </a:extLst>
          </p:cNvPr>
          <p:cNvSpPr txBox="1">
            <a:spLocks noChangeArrowheads="1"/>
          </p:cNvSpPr>
          <p:nvPr/>
        </p:nvSpPr>
        <p:spPr bwMode="auto">
          <a:xfrm>
            <a:off x="8203575" y="563773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19</a:t>
            </a:r>
            <a:endParaRPr kumimoji="0" lang="en-US" altLang="en-US" sz="12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82" name="TextBox 19">
            <a:extLst>
              <a:ext uri="{FF2B5EF4-FFF2-40B4-BE49-F238E27FC236}">
                <a16:creationId xmlns:a16="http://schemas.microsoft.com/office/drawing/2014/main" id="{42BE7C42-6078-4076-AE37-0EF53AE21432}"/>
              </a:ext>
            </a:extLst>
          </p:cNvPr>
          <p:cNvSpPr txBox="1">
            <a:spLocks noChangeArrowheads="1"/>
          </p:cNvSpPr>
          <p:nvPr/>
        </p:nvSpPr>
        <p:spPr bwMode="auto">
          <a:xfrm>
            <a:off x="2641812" y="563773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36</a:t>
            </a:r>
            <a:endParaRPr kumimoji="0" lang="en-US" altLang="en-US" sz="12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83" name="TextBox 82">
            <a:extLst>
              <a:ext uri="{FF2B5EF4-FFF2-40B4-BE49-F238E27FC236}">
                <a16:creationId xmlns:a16="http://schemas.microsoft.com/office/drawing/2014/main" id="{0E4005FA-9F9E-488C-AD05-DBFC441ADA5D}"/>
              </a:ext>
            </a:extLst>
          </p:cNvPr>
          <p:cNvSpPr txBox="1">
            <a:spLocks noChangeArrowheads="1"/>
          </p:cNvSpPr>
          <p:nvPr/>
        </p:nvSpPr>
        <p:spPr bwMode="auto">
          <a:xfrm>
            <a:off x="9395167" y="563773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29</a:t>
            </a:r>
            <a:endParaRPr kumimoji="0" lang="en-US" altLang="en-US" sz="12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84" name="TextBox 19">
            <a:extLst>
              <a:ext uri="{FF2B5EF4-FFF2-40B4-BE49-F238E27FC236}">
                <a16:creationId xmlns:a16="http://schemas.microsoft.com/office/drawing/2014/main" id="{3D03C533-DD6B-498A-A7EB-5E1C8CB0C644}"/>
              </a:ext>
            </a:extLst>
          </p:cNvPr>
          <p:cNvSpPr txBox="1">
            <a:spLocks noChangeArrowheads="1"/>
          </p:cNvSpPr>
          <p:nvPr/>
        </p:nvSpPr>
        <p:spPr bwMode="auto">
          <a:xfrm>
            <a:off x="10100951" y="5637737"/>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7</a:t>
            </a:r>
            <a:endParaRPr kumimoji="0" lang="en-US" altLang="en-US" sz="12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91" name="TextBox 19">
            <a:extLst>
              <a:ext uri="{FF2B5EF4-FFF2-40B4-BE49-F238E27FC236}">
                <a16:creationId xmlns:a16="http://schemas.microsoft.com/office/drawing/2014/main" id="{28E49577-E270-4280-BEAF-893A0102DECF}"/>
              </a:ext>
            </a:extLst>
          </p:cNvPr>
          <p:cNvSpPr txBox="1">
            <a:spLocks noChangeArrowheads="1"/>
          </p:cNvSpPr>
          <p:nvPr/>
        </p:nvSpPr>
        <p:spPr bwMode="auto">
          <a:xfrm>
            <a:off x="1860739" y="5637737"/>
            <a:ext cx="23243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n=</a:t>
            </a:r>
            <a:r>
              <a:rPr kumimoji="0" lang="en-US" altLang="en-US" sz="1200" b="0" i="0" u="none" strike="noStrike" kern="1200" cap="none" spc="0" normalizeH="0" baseline="30000" noProof="0" dirty="0">
                <a:ln>
                  <a:noFill/>
                </a:ln>
                <a:solidFill>
                  <a:srgbClr val="000000"/>
                </a:solidFill>
                <a:effectLst/>
                <a:uLnTx/>
                <a:uFillTx/>
                <a:latin typeface="Arial"/>
                <a:ea typeface="+mn-ea"/>
                <a:cs typeface="+mn-cs"/>
              </a:rPr>
              <a:t>†</a:t>
            </a:r>
          </a:p>
        </p:txBody>
      </p:sp>
      <p:pic>
        <p:nvPicPr>
          <p:cNvPr id="40" name="Picture 39">
            <a:extLst>
              <a:ext uri="{FF2B5EF4-FFF2-40B4-BE49-F238E27FC236}">
                <a16:creationId xmlns:a16="http://schemas.microsoft.com/office/drawing/2014/main" id="{EC04CE10-8E40-4D69-8182-ABDEFFCDE8F0}"/>
              </a:ext>
            </a:extLst>
          </p:cNvPr>
          <p:cNvPicPr>
            <a:picLocks noChangeAspect="1"/>
          </p:cNvPicPr>
          <p:nvPr/>
        </p:nvPicPr>
        <p:blipFill>
          <a:blip r:embed="rId6"/>
          <a:stretch>
            <a:fillRect/>
          </a:stretch>
        </p:blipFill>
        <p:spPr>
          <a:xfrm>
            <a:off x="10699749" y="58397"/>
            <a:ext cx="1428035" cy="469803"/>
          </a:xfrm>
          <a:prstGeom prst="rect">
            <a:avLst/>
          </a:prstGeom>
        </p:spPr>
      </p:pic>
    </p:spTree>
    <p:extLst>
      <p:ext uri="{BB962C8B-B14F-4D97-AF65-F5344CB8AC3E}">
        <p14:creationId xmlns:p14="http://schemas.microsoft.com/office/powerpoint/2010/main" val="1578701220"/>
      </p:ext>
    </p:extLst>
  </p:cSld>
  <p:clrMapOvr>
    <a:masterClrMapping/>
  </p:clrMapOvr>
</p:sld>
</file>

<file path=ppt/theme/theme1.xml><?xml version="1.0" encoding="utf-8"?>
<a:theme xmlns:a="http://schemas.openxmlformats.org/drawingml/2006/main" name="7_Default Design">
  <a:themeElements>
    <a:clrScheme name="Custom 3">
      <a:dk1>
        <a:srgbClr val="000000"/>
      </a:dk1>
      <a:lt1>
        <a:srgbClr val="FFFFFF"/>
      </a:lt1>
      <a:dk2>
        <a:srgbClr val="CEC3B1"/>
      </a:dk2>
      <a:lt2>
        <a:srgbClr val="D5E8FA"/>
      </a:lt2>
      <a:accent1>
        <a:srgbClr val="7278B4"/>
      </a:accent1>
      <a:accent2>
        <a:srgbClr val="88AAD3"/>
      </a:accent2>
      <a:accent3>
        <a:srgbClr val="79A67F"/>
      </a:accent3>
      <a:accent4>
        <a:srgbClr val="306B7A"/>
      </a:accent4>
      <a:accent5>
        <a:srgbClr val="FFA004"/>
      </a:accent5>
      <a:accent6>
        <a:srgbClr val="DC460B"/>
      </a:accent6>
      <a:hlink>
        <a:srgbClr val="56C7AA"/>
      </a:hlink>
      <a:folHlink>
        <a:srgbClr val="59A8D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25000"/>
          </a:spcAft>
          <a:buClrTx/>
          <a:buSzTx/>
          <a:tabLst/>
          <a:defRPr kumimoji="0" sz="1200" i="0" u="none" strike="noStrike" cap="none" normalizeH="0" dirty="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25000"/>
          </a:spcAft>
          <a:buClrTx/>
          <a:buSzTx/>
          <a:buFontTx/>
          <a:buChar char="•"/>
          <a:tabLst/>
          <a:defRPr kumimoji="0" lang="en-US" sz="3600" b="1" i="0" u="none" strike="noStrike" cap="none" normalizeH="0" baseline="-25000" smtClean="0">
            <a:ln>
              <a:noFill/>
            </a:ln>
            <a:solidFill>
              <a:schemeClr val="tx1"/>
            </a:solidFill>
            <a:effectLst/>
            <a:latin typeface="Arial" charset="0"/>
          </a:defRPr>
        </a:defPPr>
      </a:lstStyle>
    </a:lnDef>
    <a:txDef>
      <a:spPr>
        <a:solidFill>
          <a:srgbClr val="FFFF00"/>
        </a:solidFill>
      </a:spPr>
      <a:bodyPr wrap="square" rtlCol="0" anchor="b">
        <a:noAutofit/>
      </a:bodyPr>
      <a:lstStyle>
        <a:defPPr>
          <a:defRPr sz="1200" dirty="0"/>
        </a:defPPr>
      </a:lstStyle>
    </a:tx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
    <a:dk1>
      <a:srgbClr val="000000"/>
    </a:dk1>
    <a:lt1>
      <a:srgbClr val="FFFFFF"/>
    </a:lt1>
    <a:dk2>
      <a:srgbClr val="CEC3B1"/>
    </a:dk2>
    <a:lt2>
      <a:srgbClr val="D5E8FA"/>
    </a:lt2>
    <a:accent1>
      <a:srgbClr val="7278B4"/>
    </a:accent1>
    <a:accent2>
      <a:srgbClr val="88AAD3"/>
    </a:accent2>
    <a:accent3>
      <a:srgbClr val="79A67F"/>
    </a:accent3>
    <a:accent4>
      <a:srgbClr val="306B7A"/>
    </a:accent4>
    <a:accent5>
      <a:srgbClr val="FFA004"/>
    </a:accent5>
    <a:accent6>
      <a:srgbClr val="DC460B"/>
    </a:accent6>
    <a:hlink>
      <a:srgbClr val="56C7AA"/>
    </a:hlink>
    <a:folHlink>
      <a:srgbClr val="59A8D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CC154F20F2474D9656843CE769E4CC" ma:contentTypeVersion="7" ma:contentTypeDescription="Create a new document." ma:contentTypeScope="" ma:versionID="fd91b3d64e18a5f8765153958e224852">
  <xsd:schema xmlns:xsd="http://www.w3.org/2001/XMLSchema" xmlns:xs="http://www.w3.org/2001/XMLSchema" xmlns:p="http://schemas.microsoft.com/office/2006/metadata/properties" xmlns:ns3="b9abc329-66f9-4e69-94e6-23a754dc70b0" xmlns:ns4="997518ec-2e2c-49db-a238-3a5259399bbc" targetNamespace="http://schemas.microsoft.com/office/2006/metadata/properties" ma:root="true" ma:fieldsID="e04905cea8d3cefd719b7964934d5498" ns3:_="" ns4:_="">
    <xsd:import namespace="b9abc329-66f9-4e69-94e6-23a754dc70b0"/>
    <xsd:import namespace="997518ec-2e2c-49db-a238-3a5259399bb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abc329-66f9-4e69-94e6-23a754dc70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7518ec-2e2c-49db-a238-3a5259399bb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569855-A22E-43EB-BD16-70564F61C667}">
  <ds:schemaRefs>
    <ds:schemaRef ds:uri="http://schemas.microsoft.com/sharepoint/v3/contenttype/forms"/>
  </ds:schemaRefs>
</ds:datastoreItem>
</file>

<file path=customXml/itemProps2.xml><?xml version="1.0" encoding="utf-8"?>
<ds:datastoreItem xmlns:ds="http://schemas.openxmlformats.org/officeDocument/2006/customXml" ds:itemID="{5FDEC6E2-C34C-4DDB-A27C-DAE480EC5413}">
  <ds:schemaRefs>
    <ds:schemaRef ds:uri="997518ec-2e2c-49db-a238-3a5259399bbc"/>
    <ds:schemaRef ds:uri="http://purl.org/dc/terms/"/>
    <ds:schemaRef ds:uri="http://purl.org/dc/dcmityp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b9abc329-66f9-4e69-94e6-23a754dc70b0"/>
    <ds:schemaRef ds:uri="http://www.w3.org/XML/1998/namespace"/>
  </ds:schemaRefs>
</ds:datastoreItem>
</file>

<file path=customXml/itemProps3.xml><?xml version="1.0" encoding="utf-8"?>
<ds:datastoreItem xmlns:ds="http://schemas.openxmlformats.org/officeDocument/2006/customXml" ds:itemID="{546E6F0E-8C4F-497B-8C69-4537C928B3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abc329-66f9-4e69-94e6-23a754dc70b0"/>
    <ds:schemaRef ds:uri="997518ec-2e2c-49db-a238-3a5259399b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1042</TotalTime>
  <Words>2264</Words>
  <Application>Microsoft Office PowerPoint</Application>
  <PresentationFormat>Widescreen</PresentationFormat>
  <Paragraphs>433</Paragraphs>
  <Slides>19</Slides>
  <Notes>17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8" baseType="lpstr">
      <vt:lpstr>Arial</vt:lpstr>
      <vt:lpstr>Calibri</vt:lpstr>
      <vt:lpstr>Courier New</vt:lpstr>
      <vt:lpstr>Symbol</vt:lpstr>
      <vt:lpstr>Times</vt:lpstr>
      <vt:lpstr>Times New Roman</vt:lpstr>
      <vt:lpstr>Wingdings</vt:lpstr>
      <vt:lpstr>7_Default Design</vt:lpstr>
      <vt:lpstr>Prism 9</vt:lpstr>
      <vt:lpstr>Subgroup Efficacy Analyses of  Long-Acting Subcutaneous Lenacapavir in  Heavily Treatment-Experienced People With HIV in the Phase 2/3 CAPELLA Study</vt:lpstr>
      <vt:lpstr>Introduction: Lenacapavir (LEN, GS-6207) Targets Multiple Stages of HIV Replication Cycle1,2</vt:lpstr>
      <vt:lpstr>Introduction</vt:lpstr>
      <vt:lpstr>Objective</vt:lpstr>
      <vt:lpstr>Methods: Study Design</vt:lpstr>
      <vt:lpstr>Results: Baseline Characteristics</vt:lpstr>
      <vt:lpstr>Composition of Failing Regimen and OBR</vt:lpstr>
      <vt:lpstr>Efficacy at Week 26 in Randomized Cohort (n=36) FDA-Snapshot Algorithm11</vt:lpstr>
      <vt:lpstr>Efficacy by Demographics*</vt:lpstr>
      <vt:lpstr>Efficacy by Baseline CD4 and HIV-1 RNA*</vt:lpstr>
      <vt:lpstr>Efficacy by No. of Fully Active Agents in OBR* </vt:lpstr>
      <vt:lpstr>Efficacy by Baseline OBR Sensitivity Score*</vt:lpstr>
      <vt:lpstr>Efficacy by Baseline INSTI Resistance*</vt:lpstr>
      <vt:lpstr>Efficacy by Baseline Use of Dolutegravir and/or Darunavir*</vt:lpstr>
      <vt:lpstr>Efficacy by Baseline Use of Dolutegravir and/or Darunavir*</vt:lpstr>
      <vt:lpstr>Efficacy by Baseline Use of Ibalizumab*</vt:lpstr>
      <vt:lpstr>Conclusions</vt:lpstr>
      <vt:lpstr>References</vt:lpstr>
      <vt:lpstr>Acknowledgments</vt:lpstr>
    </vt:vector>
  </TitlesOfParts>
  <Company>DJE Holdings,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Ledipasvir/Sofosbuvir With Ribavirin Is Safe And Efficacious In Decompensated And Post Liver Transplantation Patients With HCV Infection: Preliminary Results Of The Prospective SOLAR 2 Trial</dc:title>
  <dc:creator>Andargachew, Hariyat</dc:creator>
  <cp:lastModifiedBy>Adanna Oragwu</cp:lastModifiedBy>
  <cp:revision>15</cp:revision>
  <cp:lastPrinted>2015-04-16T17:15:22Z</cp:lastPrinted>
  <dcterms:created xsi:type="dcterms:W3CDTF">2015-02-09T17:18:02Z</dcterms:created>
  <dcterms:modified xsi:type="dcterms:W3CDTF">2021-10-14T20:30:43Z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0x01010070CC154F20F2474D9656843CE769E4CC</vt:lpwstr>
  </property>
  <property fmtid="{D5CDD505-2E9C-101B-9397-08002B2CF9AE}" pid="3" name="MSIP_Label_16de74a9-4f8a-4c74-b507-22417e17d25b_Enabled">
    <vt:lpwstr>true</vt:lpwstr>
  </property>
  <property fmtid="{D5CDD505-2E9C-101B-9397-08002B2CF9AE}" pid="4" name="MSIP_Label_16de74a9-4f8a-4c74-b507-22417e17d25b_SetDate">
    <vt:lpwstr>2021-06-07T03:25:16Z</vt:lpwstr>
  </property>
  <property fmtid="{D5CDD505-2E9C-101B-9397-08002B2CF9AE}" pid="5" name="MSIP_Label_16de74a9-4f8a-4c74-b507-22417e17d25b_Method">
    <vt:lpwstr>Privileged</vt:lpwstr>
  </property>
  <property fmtid="{D5CDD505-2E9C-101B-9397-08002B2CF9AE}" pid="6" name="MSIP_Label_16de74a9-4f8a-4c74-b507-22417e17d25b_Name">
    <vt:lpwstr>16de74a9-4f8a-4c74-b507-22417e17d25b</vt:lpwstr>
  </property>
  <property fmtid="{D5CDD505-2E9C-101B-9397-08002B2CF9AE}" pid="7" name="MSIP_Label_16de74a9-4f8a-4c74-b507-22417e17d25b_SiteId">
    <vt:lpwstr>a5a8bcaa-3292-41e6-b735-5e8b21f4dbfd</vt:lpwstr>
  </property>
  <property fmtid="{D5CDD505-2E9C-101B-9397-08002B2CF9AE}" pid="8" name="MSIP_Label_16de74a9-4f8a-4c74-b507-22417e17d25b_ActionId">
    <vt:lpwstr>01a904e1-18d2-4463-add4-1d4feb94982b</vt:lpwstr>
  </property>
  <property fmtid="{D5CDD505-2E9C-101B-9397-08002B2CF9AE}" pid="9" name="MSIP_Label_16de74a9-4f8a-4c74-b507-22417e17d25b_ContentBits">
    <vt:lpwstr>0</vt:lpwstr>
  </property>
</Properties>
</file>