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6"/>
  </p:notesMasterIdLst>
  <p:sldIdLst>
    <p:sldId id="257" r:id="rId3"/>
    <p:sldId id="2147471863" r:id="rId4"/>
    <p:sldId id="21474718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68DBF29-173B-1EE4-E980-EBF86C79181A}" name="Editor" initials="E" userId="Editor" providerId="None"/>
  <p188:author id="{BFDD6433-458D-D74E-CA4F-99E05995DEB1}" name="Victoria Warwick" initials="VW" userId="S::victoria.warwick@aspire-scientific.com::02fb0dbe-38d3-47d1-b3fc-811dcd817a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78B4"/>
    <a:srgbClr val="7E8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FA95F-ECA5-48FC-A347-B2944C5C7D22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E5071-9661-416B-8A50-3891DBA761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994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8150" y="1252538"/>
            <a:ext cx="6010275" cy="3381375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7938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6820" indent="-291085" defTabSz="937938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338" indent="-232867" defTabSz="937938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073" indent="-232867" defTabSz="937938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5809" indent="-232867" defTabSz="937938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1544" indent="-232867" defTabSz="93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7278" indent="-232867" defTabSz="93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3014" indent="-232867" defTabSz="93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8749" indent="-232867" defTabSz="93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937938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8D6A-C1EF-4A78-9372-5BBDA04B023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937938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549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70464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 rIns="0"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72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C718343-45F2-AC4A-5750-CBD5A20F5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0"/>
            <a:ext cx="10570464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FB72379-47BA-2364-F58C-9AB559FF76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54120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5643E7-6227-1C25-E44C-7D8AF20AE4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9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75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0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83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03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01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1008993" y="1385810"/>
            <a:ext cx="10174014" cy="2354958"/>
          </a:xfrm>
        </p:spPr>
        <p:txBody>
          <a:bodyPr/>
          <a:lstStyle/>
          <a:p>
            <a:r>
              <a:rPr lang="en-GB" dirty="0"/>
              <a:t>Assessing Phenotypic Effect of Integrase Strand Transfer Inhibitor (INSTI)-Based Resistance Substitutions </a:t>
            </a:r>
            <a:br>
              <a:rPr lang="en-GB" dirty="0"/>
            </a:br>
            <a:r>
              <a:rPr lang="en-GB" dirty="0"/>
              <a:t>Linked to Failures on Cabotegravir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3094" y="3791279"/>
            <a:ext cx="11685812" cy="1148575"/>
          </a:xfrm>
        </p:spPr>
        <p:txBody>
          <a:bodyPr/>
          <a:lstStyle/>
          <a:p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Michelle L. D’Antoni</a:t>
            </a:r>
            <a:r>
              <a:rPr kumimoji="0" lang="en-US" sz="1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Brie </a:t>
            </a:r>
            <a:r>
              <a:rPr kumimoji="0" lang="en-US" sz="1800" b="1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Falkard</a:t>
            </a:r>
            <a:r>
              <a:rPr kumimoji="0" lang="en-US" sz="1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Kristen Andreatta, Stephanie Cox, Cal Cohen, Christian Callebaut</a:t>
            </a:r>
            <a:endParaRPr lang="en-US" b="1" strike="sngStrike" baseline="300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576469" y="5165319"/>
            <a:ext cx="9039062" cy="89823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Gilead Sciences, Inc., Foster City, CA, U.S.A.</a:t>
            </a:r>
            <a:endParaRPr lang="en-GB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885420-A7B8-FD6E-0831-82B4BCA4D3A2}"/>
              </a:ext>
            </a:extLst>
          </p:cNvPr>
          <p:cNvSpPr txBox="1"/>
          <p:nvPr/>
        </p:nvSpPr>
        <p:spPr>
          <a:xfrm>
            <a:off x="584160" y="6063555"/>
            <a:ext cx="3222296" cy="7386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EACS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October 18–21,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pitchFamily="34" charset="0"/>
              </a:rPr>
              <a:t>Warsaw, Poland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D81FD5-479B-ED7B-C9E2-B53F99BFF3E6}"/>
              </a:ext>
            </a:extLst>
          </p:cNvPr>
          <p:cNvSpPr/>
          <p:nvPr/>
        </p:nvSpPr>
        <p:spPr bwMode="auto">
          <a:xfrm>
            <a:off x="3098222" y="1"/>
            <a:ext cx="5995557" cy="647146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Title slide to be updated per previous supplementary slide sets (this has just been copied over </a:t>
            </a: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from the poster for now)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44F4D-0910-6D06-1B32-79D28B5A7C8B}"/>
              </a:ext>
            </a:extLst>
          </p:cNvPr>
          <p:cNvSpPr txBox="1"/>
          <p:nvPr/>
        </p:nvSpPr>
        <p:spPr>
          <a:xfrm>
            <a:off x="78784" y="203505"/>
            <a:ext cx="2051673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Poster eP.B1.021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Arial"/>
              <a:ea typeface="MS PGothic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462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7A37AFC-473A-CA84-3803-89DF2D841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CAB resistance profiles established based on clinical trials*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13D0FF8E-8A24-9F51-48BE-C0C064BF92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104375"/>
              </p:ext>
            </p:extLst>
          </p:nvPr>
        </p:nvGraphicFramePr>
        <p:xfrm>
          <a:off x="812798" y="1455296"/>
          <a:ext cx="10305775" cy="464070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405457">
                  <a:extLst>
                    <a:ext uri="{9D8B030D-6E8A-4147-A177-3AD203B41FA5}">
                      <a16:colId xmlns:a16="http://schemas.microsoft.com/office/drawing/2014/main" val="3224759008"/>
                    </a:ext>
                  </a:extLst>
                </a:gridCol>
                <a:gridCol w="3744464">
                  <a:extLst>
                    <a:ext uri="{9D8B030D-6E8A-4147-A177-3AD203B41FA5}">
                      <a16:colId xmlns:a16="http://schemas.microsoft.com/office/drawing/2014/main" val="3697672438"/>
                    </a:ext>
                  </a:extLst>
                </a:gridCol>
                <a:gridCol w="5155854">
                  <a:extLst>
                    <a:ext uri="{9D8B030D-6E8A-4147-A177-3AD203B41FA5}">
                      <a16:colId xmlns:a16="http://schemas.microsoft.com/office/drawing/2014/main" val="1621954372"/>
                    </a:ext>
                  </a:extLst>
                </a:gridCol>
              </a:tblGrid>
              <a:tr h="232106"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Main mutation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Mutations pattern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278B4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Mutations</a:t>
                      </a: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278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275669"/>
                  </a:ext>
                </a:extLst>
              </a:tr>
              <a:tr h="232106">
                <a:tc rowSpan="8"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Q148R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Q148R +/- 1 mutation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Q148R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3083705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Q148R + N155H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8660682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Q148R + L74I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4259005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pPr algn="l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 rowSpan="4"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Q148K/R + E138A/K +/- G140A/S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+/- other mutations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Q148R + E138A/K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683987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Q148K + E138K+ M50I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2622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Q148R + E138K + G140S + E157Q + L74I + Q146R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567310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Q148R + E138K + G140A + M50I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49886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pPr algn="l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Q148R + N155H + R263K +/- other mutations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Q148R + N155H + R263K + Q146L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437068"/>
                  </a:ext>
                </a:extLst>
              </a:tr>
              <a:tr h="232106">
                <a:tc rowSpan="3"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N155H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N155H +/- other mutations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N155H + S230R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2016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N155H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674358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N155H + R263K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52636"/>
                  </a:ext>
                </a:extLst>
              </a:tr>
              <a:tr h="232106">
                <a:tc rowSpan="2"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R263K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R263K +/- other mutations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R263K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39922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R263K + M50I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1552299"/>
                  </a:ext>
                </a:extLst>
              </a:tr>
              <a:tr h="232106">
                <a:tc rowSpan="6">
                  <a:txBody>
                    <a:bodyPr/>
                    <a:lstStyle/>
                    <a:p>
                      <a:pPr marL="108000" algn="l" fontAlgn="b">
                        <a:spcBef>
                          <a:spcPts val="0"/>
                        </a:spcBef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Other mutations</a:t>
                      </a:r>
                    </a:p>
                  </a:txBody>
                  <a:tcPr marL="2857" marR="2857" marT="2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6">
                  <a:txBody>
                    <a:bodyPr/>
                    <a:lstStyle/>
                    <a:p>
                      <a:pPr marL="108000" algn="l" fontAlgn="b">
                        <a:spcBef>
                          <a:spcPts val="0"/>
                        </a:spcBef>
                      </a:pP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>
                        <a:spcBef>
                          <a:spcPts val="0"/>
                        </a:spcBef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G140R</a:t>
                      </a:r>
                    </a:p>
                  </a:txBody>
                  <a:tcPr marL="2857" marR="2857" marT="285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390755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V151I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839661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T97A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275344"/>
                  </a:ext>
                </a:extLst>
              </a:tr>
              <a:tr h="232106"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L74I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868120"/>
                  </a:ext>
                </a:extLst>
              </a:tr>
              <a:tr h="231396"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" marR="2857" marT="2857" marB="0" anchor="ctr"/>
                </a:tc>
                <a:tc>
                  <a:txBody>
                    <a:bodyPr/>
                    <a:lstStyle/>
                    <a:p>
                      <a:pPr marL="108000" algn="l" fontAlgn="ctr">
                        <a:spcBef>
                          <a:spcPts val="0"/>
                        </a:spcBef>
                      </a:pPr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M50I</a:t>
                      </a: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821031"/>
                  </a:ext>
                </a:extLst>
              </a:tr>
              <a:tr h="2313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G118R</a:t>
                      </a:r>
                    </a:p>
                  </a:txBody>
                  <a:tcPr marL="2857" marR="2857" marT="2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884114"/>
                  </a:ext>
                </a:extLst>
              </a:tr>
            </a:tbl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E622BE-85D7-AD0F-3AE7-D663A627BD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6213158"/>
            <a:ext cx="10772741" cy="492443"/>
          </a:xfrm>
        </p:spPr>
        <p:txBody>
          <a:bodyPr/>
          <a:lstStyle/>
          <a:p>
            <a:r>
              <a:rPr lang="en-GB" sz="800" dirty="0"/>
              <a:t>*HPTN 083,</a:t>
            </a:r>
            <a:r>
              <a:rPr lang="en-GB" sz="800" baseline="30000" dirty="0"/>
              <a:t>1</a:t>
            </a:r>
            <a:r>
              <a:rPr lang="en-GB" sz="800" dirty="0"/>
              <a:t> HPTN 084,</a:t>
            </a:r>
            <a:r>
              <a:rPr lang="en-GB" sz="800" baseline="30000" dirty="0"/>
              <a:t>2</a:t>
            </a:r>
            <a:r>
              <a:rPr kumimoji="0" lang="en-GB" sz="8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ATLAS,</a:t>
            </a:r>
            <a:r>
              <a:rPr lang="en-GB" sz="800" baseline="30000" dirty="0"/>
              <a:t>3</a:t>
            </a:r>
            <a:r>
              <a:rPr kumimoji="0" lang="en-GB" sz="8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GB" sz="800" dirty="0"/>
              <a:t>ATLAS-2M,</a:t>
            </a:r>
            <a:r>
              <a:rPr lang="en-GB" sz="800" baseline="30000" dirty="0"/>
              <a:t>4–6</a:t>
            </a:r>
            <a:r>
              <a:rPr lang="en-GB" sz="800" dirty="0"/>
              <a:t> FLAIR,</a:t>
            </a:r>
            <a:r>
              <a:rPr lang="en-GB" sz="800" baseline="30000" dirty="0"/>
              <a:t>7,8</a:t>
            </a:r>
            <a:r>
              <a:rPr lang="en-GB" sz="800" dirty="0"/>
              <a:t> </a:t>
            </a:r>
            <a:r>
              <a:rPr kumimoji="0" lang="en-GB" sz="8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SOLAR</a:t>
            </a:r>
            <a:r>
              <a:rPr lang="en-GB" sz="800" baseline="30000" dirty="0"/>
              <a:t>9</a:t>
            </a:r>
            <a:r>
              <a:rPr lang="en-GB" sz="800" baseline="-25000" dirty="0"/>
              <a:t>.</a:t>
            </a:r>
            <a:br>
              <a:rPr lang="en-GB" sz="800" dirty="0"/>
            </a:br>
            <a:r>
              <a:rPr kumimoji="0" lang="en-GB" sz="8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CAB, cabotegravir.</a:t>
            </a:r>
            <a:br>
              <a:rPr kumimoji="0" lang="en-GB" sz="8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s-ES" sz="800" dirty="0"/>
              <a:t>1. </a:t>
            </a:r>
            <a:r>
              <a:rPr lang="es-ES" sz="800" dirty="0" err="1"/>
              <a:t>Eshleman</a:t>
            </a:r>
            <a:r>
              <a:rPr lang="es-ES" sz="800" dirty="0"/>
              <a:t> SH, et al. J </a:t>
            </a:r>
            <a:r>
              <a:rPr lang="es-ES" sz="800" dirty="0" err="1"/>
              <a:t>Infect</a:t>
            </a:r>
            <a:r>
              <a:rPr lang="es-ES" sz="800" dirty="0"/>
              <a:t> </a:t>
            </a:r>
            <a:r>
              <a:rPr lang="es-ES" sz="800" dirty="0" err="1"/>
              <a:t>Dis</a:t>
            </a:r>
            <a:r>
              <a:rPr lang="es-ES" sz="800" dirty="0"/>
              <a:t> 2022;225:</a:t>
            </a:r>
            <a:r>
              <a:rPr lang="nl-NL" sz="800" dirty="0"/>
              <a:t>1741-1749</a:t>
            </a:r>
            <a:r>
              <a:rPr lang="es-ES" sz="800" dirty="0"/>
              <a:t>; 2. </a:t>
            </a:r>
            <a:r>
              <a:rPr lang="es-ES" sz="800" dirty="0" err="1"/>
              <a:t>Marzinke</a:t>
            </a:r>
            <a:r>
              <a:rPr lang="es-ES" sz="800" dirty="0"/>
              <a:t> MA, et al. </a:t>
            </a:r>
            <a:r>
              <a:rPr lang="es-ES" sz="800" dirty="0" err="1"/>
              <a:t>Antimicrob</a:t>
            </a:r>
            <a:r>
              <a:rPr lang="es-ES" sz="800" dirty="0"/>
              <a:t> </a:t>
            </a:r>
            <a:r>
              <a:rPr lang="es-ES" sz="800" dirty="0" err="1"/>
              <a:t>Agents</a:t>
            </a:r>
            <a:r>
              <a:rPr lang="es-ES" sz="800" dirty="0"/>
              <a:t> </a:t>
            </a:r>
            <a:r>
              <a:rPr lang="es-ES" sz="800" dirty="0" err="1"/>
              <a:t>Chemother</a:t>
            </a:r>
            <a:r>
              <a:rPr lang="es-ES" sz="800" dirty="0"/>
              <a:t> 2023;67:e0005323; </a:t>
            </a:r>
            <a:r>
              <a:rPr lang="en-US" sz="800" dirty="0"/>
              <a:t>3. </a:t>
            </a:r>
            <a:r>
              <a:rPr lang="en-US" sz="800" dirty="0" err="1"/>
              <a:t>Swindells</a:t>
            </a:r>
            <a:r>
              <a:rPr lang="en-US" sz="800" dirty="0"/>
              <a:t> S, et al. N Engl J Med 2020;382:1112</a:t>
            </a:r>
            <a:r>
              <a:rPr lang="en-US" sz="800" dirty="0">
                <a:cs typeface="Segoe UI" panose="020B0502040204020203" pitchFamily="34" charset="0"/>
              </a:rPr>
              <a:t>-</a:t>
            </a:r>
            <a:r>
              <a:rPr lang="en-US" sz="800" dirty="0"/>
              <a:t>1123</a:t>
            </a:r>
            <a:r>
              <a:rPr lang="es-ES" sz="800" dirty="0"/>
              <a:t>; 4. Overton T, et al. Lancet 2020;396:1994-2005; 5. Jaeger H, et al. CROI 2021, Oral 401; 6. Overton T, et al. CROI 2022, Oral 479; 7. Orkin C, et al. N Engl J </a:t>
            </a:r>
            <a:r>
              <a:rPr lang="es-ES" sz="800" dirty="0" err="1"/>
              <a:t>Med</a:t>
            </a:r>
            <a:r>
              <a:rPr lang="es-ES" sz="800" dirty="0"/>
              <a:t> 2020;382:1124-1135; 8. Orkin C, et al. IAS 2021, Oral OAB0302; 9. Ramgopal MN, et al. CROI 2023, Oral 191.</a:t>
            </a:r>
            <a:endParaRPr kumimoji="0" lang="en-GB" sz="8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1754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3CD9A5-B7B9-3152-E835-B9E40120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IC</a:t>
            </a:r>
            <a:r>
              <a:rPr lang="en-GB" sz="2400" baseline="-25000" dirty="0"/>
              <a:t>50</a:t>
            </a:r>
            <a:r>
              <a:rPr lang="en-GB" sz="2400" dirty="0"/>
              <a:t> fold changes for clinical isolates with RAM patterns associated </a:t>
            </a:r>
            <a:br>
              <a:rPr lang="en-GB" sz="2400" dirty="0"/>
            </a:br>
            <a:r>
              <a:rPr lang="en-GB" sz="2400" dirty="0"/>
              <a:t>with CAB failure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47B76B7-F7D9-1F3D-449A-EBF1F4906F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593446"/>
            <a:ext cx="10565726" cy="123111"/>
          </a:xfrm>
        </p:spPr>
        <p:txBody>
          <a:bodyPr/>
          <a:lstStyle/>
          <a:p>
            <a:r>
              <a:rPr lang="en-GB" sz="800" dirty="0"/>
              <a:t>BIC, bictegravir; CAB, cabotegravir; EVG, elvitegravir; IC</a:t>
            </a:r>
            <a:r>
              <a:rPr lang="en-GB" sz="800" baseline="-25000" dirty="0"/>
              <a:t>50</a:t>
            </a:r>
            <a:r>
              <a:rPr lang="en-GB" sz="800" dirty="0"/>
              <a:t>, concentration at which a substance exerts half of its maximal inhibitory effect; RAM, resistance-associated mutation.  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2CDFC317-4B13-39A1-DAB1-121050FA3872}"/>
              </a:ext>
            </a:extLst>
          </p:cNvPr>
          <p:cNvGraphicFramePr>
            <a:graphicFrameLocks/>
          </p:cNvGraphicFramePr>
          <p:nvPr/>
        </p:nvGraphicFramePr>
        <p:xfrm>
          <a:off x="2559346" y="1575258"/>
          <a:ext cx="7050915" cy="1285875"/>
        </p:xfrm>
        <a:graphic>
          <a:graphicData uri="http://schemas.openxmlformats.org/drawingml/2006/table">
            <a:tbl>
              <a:tblPr/>
              <a:tblGrid>
                <a:gridCol w="582083">
                  <a:extLst>
                    <a:ext uri="{9D8B030D-6E8A-4147-A177-3AD203B41FA5}">
                      <a16:colId xmlns:a16="http://schemas.microsoft.com/office/drawing/2014/main" val="999093449"/>
                    </a:ext>
                  </a:extLst>
                </a:gridCol>
                <a:gridCol w="582083">
                  <a:extLst>
                    <a:ext uri="{9D8B030D-6E8A-4147-A177-3AD203B41FA5}">
                      <a16:colId xmlns:a16="http://schemas.microsoft.com/office/drawing/2014/main" val="3001288796"/>
                    </a:ext>
                  </a:extLst>
                </a:gridCol>
                <a:gridCol w="582083">
                  <a:extLst>
                    <a:ext uri="{9D8B030D-6E8A-4147-A177-3AD203B41FA5}">
                      <a16:colId xmlns:a16="http://schemas.microsoft.com/office/drawing/2014/main" val="1576930764"/>
                    </a:ext>
                  </a:extLst>
                </a:gridCol>
                <a:gridCol w="582083">
                  <a:extLst>
                    <a:ext uri="{9D8B030D-6E8A-4147-A177-3AD203B41FA5}">
                      <a16:colId xmlns:a16="http://schemas.microsoft.com/office/drawing/2014/main" val="3134107438"/>
                    </a:ext>
                  </a:extLst>
                </a:gridCol>
                <a:gridCol w="582084">
                  <a:extLst>
                    <a:ext uri="{9D8B030D-6E8A-4147-A177-3AD203B41FA5}">
                      <a16:colId xmlns:a16="http://schemas.microsoft.com/office/drawing/2014/main" val="1094071693"/>
                    </a:ext>
                  </a:extLst>
                </a:gridCol>
                <a:gridCol w="582083">
                  <a:extLst>
                    <a:ext uri="{9D8B030D-6E8A-4147-A177-3AD203B41FA5}">
                      <a16:colId xmlns:a16="http://schemas.microsoft.com/office/drawing/2014/main" val="103554552"/>
                    </a:ext>
                  </a:extLst>
                </a:gridCol>
                <a:gridCol w="582083">
                  <a:extLst>
                    <a:ext uri="{9D8B030D-6E8A-4147-A177-3AD203B41FA5}">
                      <a16:colId xmlns:a16="http://schemas.microsoft.com/office/drawing/2014/main" val="2944050023"/>
                    </a:ext>
                  </a:extLst>
                </a:gridCol>
                <a:gridCol w="582083">
                  <a:extLst>
                    <a:ext uri="{9D8B030D-6E8A-4147-A177-3AD203B41FA5}">
                      <a16:colId xmlns:a16="http://schemas.microsoft.com/office/drawing/2014/main" val="3907601883"/>
                    </a:ext>
                  </a:extLst>
                </a:gridCol>
                <a:gridCol w="582083">
                  <a:extLst>
                    <a:ext uri="{9D8B030D-6E8A-4147-A177-3AD203B41FA5}">
                      <a16:colId xmlns:a16="http://schemas.microsoft.com/office/drawing/2014/main" val="1456375629"/>
                    </a:ext>
                  </a:extLst>
                </a:gridCol>
                <a:gridCol w="582084">
                  <a:extLst>
                    <a:ext uri="{9D8B030D-6E8A-4147-A177-3AD203B41FA5}">
                      <a16:colId xmlns:a16="http://schemas.microsoft.com/office/drawing/2014/main" val="512747492"/>
                    </a:ext>
                  </a:extLst>
                </a:gridCol>
                <a:gridCol w="582083">
                  <a:extLst>
                    <a:ext uri="{9D8B030D-6E8A-4147-A177-3AD203B41FA5}">
                      <a16:colId xmlns:a16="http://schemas.microsoft.com/office/drawing/2014/main" val="41242554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48247313"/>
                    </a:ext>
                  </a:extLst>
                </a:gridCol>
              </a:tblGrid>
              <a:tr h="257175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Mutations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Mutations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RAM (n = 9)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Mean</a:t>
                      </a:r>
                    </a:p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IC</a:t>
                      </a:r>
                      <a:r>
                        <a:rPr lang="en-GB" sz="11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fold change 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390053"/>
                  </a:ext>
                </a:extLst>
              </a:tr>
              <a:tr h="25717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N155H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N155H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N155H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N155H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N155H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N155H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Q148R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Q148R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Q148R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Mean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736441"/>
                  </a:ext>
                </a:extLst>
              </a:tr>
              <a:tr h="25717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IC</a:t>
                      </a:r>
                      <a:r>
                        <a:rPr lang="en-GB" sz="11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fold change 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CAB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1.57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1.35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1.61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1.77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1.98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1.85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5.32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7.35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7.30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3.3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798542"/>
                  </a:ext>
                </a:extLst>
              </a:tr>
              <a:tr h="257175">
                <a:tc vMerge="1"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BIC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1.11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0.93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1.70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1.31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1.68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1.13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1.38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1.72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1.66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1.4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127518"/>
                  </a:ext>
                </a:extLst>
              </a:tr>
              <a:tr h="257175">
                <a:tc vMerge="1"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EVG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28.00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22.00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30.00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23.00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34.00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19.00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&gt; 123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&gt; 190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&gt; 119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&gt; 65.3</a:t>
                      </a:r>
                    </a:p>
                  </a:txBody>
                  <a:tcPr marL="3810" marR="3810" marT="381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48328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357CA09-3C6F-C73C-911B-AD82DFA8F50F}"/>
              </a:ext>
            </a:extLst>
          </p:cNvPr>
          <p:cNvGraphicFramePr>
            <a:graphicFrameLocks noGrp="1"/>
          </p:cNvGraphicFramePr>
          <p:nvPr/>
        </p:nvGraphicFramePr>
        <p:xfrm>
          <a:off x="205902" y="3086691"/>
          <a:ext cx="11757802" cy="1418400"/>
        </p:xfrm>
        <a:graphic>
          <a:graphicData uri="http://schemas.openxmlformats.org/drawingml/2006/table">
            <a:tbl>
              <a:tblPr/>
              <a:tblGrid>
                <a:gridCol w="500666">
                  <a:extLst>
                    <a:ext uri="{9D8B030D-6E8A-4147-A177-3AD203B41FA5}">
                      <a16:colId xmlns:a16="http://schemas.microsoft.com/office/drawing/2014/main" val="2905122280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2636577620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2266902378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768246920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976394908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880446980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926817383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1272909956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527960092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2974529268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1581891970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1039869446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977034426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556989335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759127601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1569103360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2244625555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881934057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520869870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425926781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185901327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103604815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1568228725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523230581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1009962344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2362432596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558899125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3796983509"/>
                    </a:ext>
                  </a:extLst>
                </a:gridCol>
                <a:gridCol w="386612">
                  <a:extLst>
                    <a:ext uri="{9D8B030D-6E8A-4147-A177-3AD203B41FA5}">
                      <a16:colId xmlns:a16="http://schemas.microsoft.com/office/drawing/2014/main" val="179019017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400752350"/>
                    </a:ext>
                  </a:extLst>
                </a:gridCol>
              </a:tblGrid>
              <a:tr h="255600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Mutations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Mutations</a:t>
                      </a:r>
                    </a:p>
                  </a:txBody>
                  <a:tcPr marL="2186" marR="2186" marT="2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7">
                  <a:txBody>
                    <a:bodyPr/>
                    <a:lstStyle/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RAMs (n = 27)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86" marR="2186" marT="2186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86" marR="2186" marT="2186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86" marR="2186" marT="2186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Mean</a:t>
                      </a:r>
                    </a:p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IC</a:t>
                      </a:r>
                      <a:r>
                        <a:rPr lang="en-GB" sz="85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 </a:t>
                      </a:r>
                      <a:r>
                        <a:rPr lang="en-GB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fold change 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475855"/>
                  </a:ext>
                </a:extLst>
              </a:tr>
              <a:tr h="39600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E138K,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E138K,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E138K,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G140A,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G140A,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G140A,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Q148H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G140S, Q148R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8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245568"/>
                  </a:ext>
                </a:extLst>
              </a:tr>
              <a:tr h="2556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IC</a:t>
                      </a:r>
                      <a:r>
                        <a:rPr lang="en-GB" sz="850" b="1" i="0" u="none" strike="noStrike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  <a:r>
                        <a:rPr lang="en-GB" sz="85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fold change 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CAB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7.96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10.00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8.07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5.51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6.48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5.41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8.49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7.41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8.71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12.00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6.81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12.00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9.47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13.00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6.79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9.27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8.44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9.86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14.00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12.00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7.09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17.00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8.88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18.00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9.48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9.5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440329"/>
                  </a:ext>
                </a:extLst>
              </a:tr>
              <a:tr h="255600">
                <a:tc vMerge="1"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BIC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1.60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1.95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1.87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1.55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2.25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1.87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1.93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2.02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1.91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1.88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2.11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2.51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2.51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2.46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2.17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2.48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2.92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2.70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2.57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2.43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2.08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3.37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4.58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3.16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82642"/>
                  </a:ext>
                </a:extLst>
              </a:tr>
              <a:tr h="255600">
                <a:tc vMerge="1"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86" marR="2186" marT="2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EVG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190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190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190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190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190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190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190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123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190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190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119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144</a:t>
                      </a:r>
                    </a:p>
                  </a:txBody>
                  <a:tcPr marL="2186" marR="2186" marT="218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175915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A7565F2-4B66-2B2B-A7A8-5FA200CAED06}"/>
              </a:ext>
            </a:extLst>
          </p:cNvPr>
          <p:cNvGraphicFramePr>
            <a:graphicFrameLocks noGrp="1"/>
          </p:cNvGraphicFramePr>
          <p:nvPr/>
        </p:nvGraphicFramePr>
        <p:xfrm>
          <a:off x="1005923" y="4730649"/>
          <a:ext cx="10157760" cy="1598400"/>
        </p:xfrm>
        <a:graphic>
          <a:graphicData uri="http://schemas.openxmlformats.org/drawingml/2006/table">
            <a:tbl>
              <a:tblPr/>
              <a:tblGrid>
                <a:gridCol w="528320">
                  <a:extLst>
                    <a:ext uri="{9D8B030D-6E8A-4147-A177-3AD203B41FA5}">
                      <a16:colId xmlns:a16="http://schemas.microsoft.com/office/drawing/2014/main" val="1162324766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2811016149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3644357687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3575849994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963640380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4152961867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859613502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3116730462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1177479126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3738842752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1964076708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200686602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2234994849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1748294212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3099984728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821513284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2430648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122054260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81825407"/>
                    </a:ext>
                  </a:extLst>
                </a:gridCol>
              </a:tblGrid>
              <a:tr h="255600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Mutations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Mutations</a:t>
                      </a:r>
                    </a:p>
                  </a:txBody>
                  <a:tcPr marL="3522" marR="3522" marT="3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RAMs (n = 16)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Mean</a:t>
                      </a:r>
                    </a:p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IC</a:t>
                      </a:r>
                      <a:r>
                        <a:rPr lang="en-GB" sz="11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fold change 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378640"/>
                  </a:ext>
                </a:extLst>
              </a:tr>
              <a:tr h="57600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G140A, Q148K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G140A, Q148K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G140A, Q148K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G140C, Q148R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G140C, Q148R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G140C, Q148R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G140S, Q148H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G140S, Q148H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G140S, Q148H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G140S, Q148H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G140S, Q148H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G140S, Q148H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G140S, Q148H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E138K, G140S, Q148H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G140S, Q148H, E138A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G140S, Q148H, E138A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482150"/>
                  </a:ext>
                </a:extLst>
              </a:tr>
              <a:tr h="2556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IC</a:t>
                      </a:r>
                      <a:r>
                        <a:rPr lang="en-GB" sz="11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fold change </a:t>
                      </a:r>
                    </a:p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CAB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9.86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9.78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9.87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47.0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871459"/>
                  </a:ext>
                </a:extLst>
              </a:tr>
              <a:tr h="255600">
                <a:tc v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BIC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34.00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4.18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5.67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2.08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1.96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3.06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2.67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2.97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3.24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3.17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2.58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5.34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6.84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425665"/>
                  </a:ext>
                </a:extLst>
              </a:tr>
              <a:tr h="255600">
                <a:tc v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522" marR="3522" marT="3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EVG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123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190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119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123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190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119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123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123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95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190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190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167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119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119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123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190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&gt; 144</a:t>
                      </a:r>
                    </a:p>
                  </a:txBody>
                  <a:tcPr marL="3522" marR="3522" marT="3522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54232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794AE67D-AD1A-F436-0543-00BEF62095E5}"/>
              </a:ext>
            </a:extLst>
          </p:cNvPr>
          <p:cNvGrpSpPr/>
          <p:nvPr/>
        </p:nvGrpSpPr>
        <p:grpSpPr>
          <a:xfrm>
            <a:off x="10366701" y="1575258"/>
            <a:ext cx="1011826" cy="285161"/>
            <a:chOff x="1891490" y="5262811"/>
            <a:chExt cx="1011826" cy="28516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67FC008-D305-603C-1506-E874E209D9A7}"/>
                </a:ext>
              </a:extLst>
            </p:cNvPr>
            <p:cNvSpPr txBox="1"/>
            <p:nvPr/>
          </p:nvSpPr>
          <p:spPr>
            <a:xfrm>
              <a:off x="1988916" y="5262811"/>
              <a:ext cx="914400" cy="285161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Sensitive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7A6E59C-8711-F532-6B98-FD198044BB54}"/>
                </a:ext>
              </a:extLst>
            </p:cNvPr>
            <p:cNvSpPr>
              <a:spLocks noChangeAspect="1"/>
            </p:cNvSpPr>
            <p:nvPr/>
          </p:nvSpPr>
          <p:spPr bwMode="auto">
            <a:xfrm rot="5400000">
              <a:off x="1891490" y="5352413"/>
              <a:ext cx="108000" cy="108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A8861F8-BFE3-DC78-D681-5B3B3698038B}"/>
              </a:ext>
            </a:extLst>
          </p:cNvPr>
          <p:cNvGrpSpPr/>
          <p:nvPr/>
        </p:nvGrpSpPr>
        <p:grpSpPr>
          <a:xfrm>
            <a:off x="10366701" y="1814147"/>
            <a:ext cx="1011826" cy="285161"/>
            <a:chOff x="1891490" y="5262811"/>
            <a:chExt cx="1011826" cy="28516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028C5ED-C8E0-E128-355F-0EF5C3ED4F87}"/>
                </a:ext>
              </a:extLst>
            </p:cNvPr>
            <p:cNvSpPr txBox="1"/>
            <p:nvPr/>
          </p:nvSpPr>
          <p:spPr>
            <a:xfrm>
              <a:off x="1988916" y="5262811"/>
              <a:ext cx="914400" cy="285161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Partially sensitive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029662F-BA76-318F-41F1-4DB18E9C1C37}"/>
                </a:ext>
              </a:extLst>
            </p:cNvPr>
            <p:cNvSpPr>
              <a:spLocks noChangeAspect="1"/>
            </p:cNvSpPr>
            <p:nvPr/>
          </p:nvSpPr>
          <p:spPr bwMode="auto">
            <a:xfrm rot="5400000">
              <a:off x="1891490" y="5352413"/>
              <a:ext cx="108000" cy="108000"/>
            </a:xfrm>
            <a:prstGeom prst="rect">
              <a:avLst/>
            </a:prstGeom>
            <a:solidFill>
              <a:srgbClr val="FFB0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A7770C5-89FA-5761-4416-FEC27C29E063}"/>
              </a:ext>
            </a:extLst>
          </p:cNvPr>
          <p:cNvGrpSpPr/>
          <p:nvPr/>
        </p:nvGrpSpPr>
        <p:grpSpPr>
          <a:xfrm>
            <a:off x="10366701" y="2053036"/>
            <a:ext cx="1011826" cy="285161"/>
            <a:chOff x="1891490" y="5262811"/>
            <a:chExt cx="1011826" cy="28516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80DC079-735A-4A88-C99D-F6A3933F0B58}"/>
                </a:ext>
              </a:extLst>
            </p:cNvPr>
            <p:cNvSpPr txBox="1"/>
            <p:nvPr/>
          </p:nvSpPr>
          <p:spPr>
            <a:xfrm>
              <a:off x="1988916" y="5262811"/>
              <a:ext cx="914400" cy="285161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Resistant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40906F5-02E1-5CC0-98EF-4EEDD415FD84}"/>
                </a:ext>
              </a:extLst>
            </p:cNvPr>
            <p:cNvSpPr>
              <a:spLocks noChangeAspect="1"/>
            </p:cNvSpPr>
            <p:nvPr/>
          </p:nvSpPr>
          <p:spPr bwMode="auto">
            <a:xfrm rot="5400000">
              <a:off x="1891490" y="5352413"/>
              <a:ext cx="108000" cy="108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8376184"/>
      </p:ext>
    </p:extLst>
  </p:cSld>
  <p:clrMapOvr>
    <a:masterClrMapping/>
  </p:clrMapOvr>
</p:sld>
</file>

<file path=ppt/theme/theme1.xml><?xml version="1.0" encoding="utf-8"?>
<a:theme xmlns:a="http://schemas.openxmlformats.org/drawingml/2006/main" name="7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92D050"/>
        </a:solidFill>
      </a:spPr>
      <a:bodyPr wrap="none" rtlCol="0" anchor="b">
        <a:noAutofit/>
      </a:bodyPr>
      <a:lstStyle>
        <a:defPPr algn="l">
          <a:defRPr sz="1200" dirty="0" smtClean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839</Words>
  <Application>Microsoft Office PowerPoint</Application>
  <PresentationFormat>Widescreen</PresentationFormat>
  <Paragraphs>288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7_Default Design</vt:lpstr>
      <vt:lpstr>8_Default Design</vt:lpstr>
      <vt:lpstr>Assessing Phenotypic Effect of Integrase Strand Transfer Inhibitor (INSTI)-Based Resistance Substitutions  Linked to Failures on Cabotegravir</vt:lpstr>
      <vt:lpstr>CAB resistance profiles established based on clinical trials*</vt:lpstr>
      <vt:lpstr>IC50 fold changes for clinical isolates with RAM patterns associated  with CAB failure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Phenotypic Effect of Integrase Strand Transfer Inhibitor (INSTI)-Based Resistance Substitutions  Linked to Failures on Cabotegravir</dc:title>
  <dc:creator>D'Antoni</dc:creator>
  <cp:lastModifiedBy>Anoushka Thomas</cp:lastModifiedBy>
  <cp:revision>3</cp:revision>
  <dcterms:created xsi:type="dcterms:W3CDTF">2023-09-15T15:49:53Z</dcterms:created>
  <dcterms:modified xsi:type="dcterms:W3CDTF">2023-10-04T13:22:34Z</dcterms:modified>
</cp:coreProperties>
</file>