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51206400" cy="28803600"/>
  <p:notesSz cx="150749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7" pos="31709" userDrawn="1">
          <p15:clr>
            <a:srgbClr val="FDE53C"/>
          </p15:clr>
        </p15:guide>
        <p15:guide id="19" pos="24837" userDrawn="1">
          <p15:clr>
            <a:srgbClr val="FDE53C"/>
          </p15:clr>
        </p15:guide>
        <p15:guide id="26" pos="25109" userDrawn="1">
          <p15:clr>
            <a:srgbClr val="FDE53C"/>
          </p15:clr>
        </p15:guide>
        <p15:guide id="28" pos="18305" userDrawn="1">
          <p15:clr>
            <a:srgbClr val="FDE53C"/>
          </p15:clr>
        </p15:guide>
        <p15:guide id="30" pos="8394" userDrawn="1">
          <p15:clr>
            <a:srgbClr val="FDE53C"/>
          </p15:clr>
        </p15:guide>
        <p15:guide id="38" pos="8099" userDrawn="1">
          <p15:clr>
            <a:srgbClr val="FDE53C"/>
          </p15:clr>
        </p15:guide>
        <p15:guide id="39" pos="8391" userDrawn="1">
          <p15:clr>
            <a:srgbClr val="FDE53C"/>
          </p15:clr>
        </p15:guide>
        <p15:guide id="40" pos="18010" userDrawn="1">
          <p15:clr>
            <a:srgbClr val="FDE53C"/>
          </p15:clr>
        </p15:guide>
        <p15:guide id="41" orient="horz" pos="15936" userDrawn="1">
          <p15:clr>
            <a:srgbClr val="A4A3A4"/>
          </p15:clr>
        </p15:guide>
        <p15:guide id="42" orient="horz" pos="16435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007C926-FA96-6FEF-E791-20DAC6E5CEA7}" name="Aspire Scientific_JNB" initials="JNB" userId="Aspire Scientific_JNB" providerId="None"/>
  <p188:author id="{61548928-A682-05EE-DEC3-389AF5FBD59E}" name="Aspire Editor" initials="Ed" userId="Aspire Editor" providerId="None"/>
  <p188:author id="{BFDD6433-458D-D74E-CA4F-99E05995DEB1}" name="Victoria Warwick" initials="VW" userId="S::victoria.warwick@aspire-scientific.com::02fb0dbe-38d3-47d1-b3fc-811dcd817a88" providerId="AD"/>
  <p188:author id="{54A13E35-A6D3-34AB-5EB4-675F078B4216}" name="Kristen Andreatta" initials="KA" userId="S::Kristen.Andreatta@gilead.com::44530284-8a4a-4b02-bc88-c2774057cee3" providerId="AD"/>
  <p188:author id="{BF8D4275-AF49-5B67-3389-7A46B383F4AF}" name="Aspire Scientific_EM" initials="AS" userId="Aspire Scientific_EM" providerId="None"/>
  <p188:author id="{4FB2577B-15E7-32AE-162F-5A746BA50948}" name="Jane Bryant" initials="JB" userId="S::jane.bryant@aspire-scientific.com::606c9dee-e6e1-4e28-a122-3a53f612265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itor" initials="E" lastIdx="20" clrIdx="0">
    <p:extLst>
      <p:ext uri="{19B8F6BF-5375-455C-9EA6-DF929625EA0E}">
        <p15:presenceInfo xmlns:p15="http://schemas.microsoft.com/office/powerpoint/2012/main" userId="Editor" providerId="None"/>
      </p:ext>
    </p:extLst>
  </p:cmAuthor>
  <p:cmAuthor id="2" name="Aspire Scientific_JNB" initials="JNB" lastIdx="16" clrIdx="1">
    <p:extLst>
      <p:ext uri="{19B8F6BF-5375-455C-9EA6-DF929625EA0E}">
        <p15:presenceInfo xmlns:p15="http://schemas.microsoft.com/office/powerpoint/2012/main" userId="Aspire Scientific_JNB" providerId="None"/>
      </p:ext>
    </p:extLst>
  </p:cmAuthor>
  <p:cmAuthor id="3" name="Victoria Warwick" initials="VW" lastIdx="8" clrIdx="2">
    <p:extLst>
      <p:ext uri="{19B8F6BF-5375-455C-9EA6-DF929625EA0E}">
        <p15:presenceInfo xmlns:p15="http://schemas.microsoft.com/office/powerpoint/2012/main" userId="S::victoria.warwick@aspire-scientific.com::02fb0dbe-38d3-47d1-b3fc-811dcd817a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425F"/>
    <a:srgbClr val="E7E7E7"/>
    <a:srgbClr val="868686"/>
    <a:srgbClr val="881222"/>
    <a:srgbClr val="940B2C"/>
    <a:srgbClr val="306B7A"/>
    <a:srgbClr val="88AAD3"/>
    <a:srgbClr val="A00000"/>
    <a:srgbClr val="FF6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479" autoAdjust="0"/>
    <p:restoredTop sz="96374" autoAdjust="0"/>
  </p:normalViewPr>
  <p:slideViewPr>
    <p:cSldViewPr snapToGrid="0">
      <p:cViewPr varScale="1">
        <p:scale>
          <a:sx n="20" d="100"/>
          <a:sy n="20" d="100"/>
        </p:scale>
        <p:origin x="946" y="10"/>
      </p:cViewPr>
      <p:guideLst>
        <p:guide pos="31709"/>
        <p:guide pos="24837"/>
        <p:guide pos="25109"/>
        <p:guide pos="18305"/>
        <p:guide pos="8394"/>
        <p:guide pos="8099"/>
        <p:guide pos="8391"/>
        <p:guide pos="18010"/>
        <p:guide orient="horz" pos="15936"/>
        <p:guide orient="horz" pos="1643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998730307837067E-2"/>
          <c:y val="0.10137706544820718"/>
          <c:w val="0.86724388053551971"/>
          <c:h val="0.689299409910551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</c:v>
                </c:pt>
              </c:strCache>
            </c:strRef>
          </c:tx>
          <c:spPr>
            <a:solidFill>
              <a:srgbClr val="A5002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88AAD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587-4667-AECA-60EE677CF5D8}"/>
              </c:ext>
            </c:extLst>
          </c:dPt>
          <c:dPt>
            <c:idx val="1"/>
            <c:invertIfNegative val="0"/>
            <c:bubble3D val="0"/>
            <c:spPr>
              <a:solidFill>
                <a:srgbClr val="88AAD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587-4667-AECA-60EE677CF5D8}"/>
              </c:ext>
            </c:extLst>
          </c:dPt>
          <c:dPt>
            <c:idx val="2"/>
            <c:invertIfNegative val="0"/>
            <c:bubble3D val="0"/>
            <c:spPr>
              <a:solidFill>
                <a:srgbClr val="306B7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587-4667-AECA-60EE677CF5D8}"/>
              </c:ext>
            </c:extLst>
          </c:dPt>
          <c:dPt>
            <c:idx val="3"/>
            <c:invertIfNegative val="0"/>
            <c:bubble3D val="0"/>
            <c:spPr>
              <a:solidFill>
                <a:srgbClr val="306B7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587-4667-AECA-60EE677CF5D8}"/>
              </c:ext>
            </c:extLst>
          </c:dPt>
          <c:dPt>
            <c:idx val="4"/>
            <c:invertIfNegative val="0"/>
            <c:bubble3D val="0"/>
            <c:spPr>
              <a:solidFill>
                <a:srgbClr val="306B7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587-4667-AECA-60EE677CF5D8}"/>
              </c:ext>
            </c:extLst>
          </c:dPt>
          <c:dPt>
            <c:idx val="5"/>
            <c:invertIfNegative val="0"/>
            <c:bubble3D val="0"/>
            <c:spPr>
              <a:solidFill>
                <a:srgbClr val="306B7A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587-4667-AECA-60EE677CF5D8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fld id="{1FF70128-5DEF-420F-BD33-2DD72580B76C}" type="VALUE">
                      <a:rPr lang="en-US" smtClean="0"/>
                      <a:pPr/>
                      <a:t>[VALUE]</a:t>
                    </a:fld>
                    <a:br>
                      <a:rPr lang="en-US" dirty="0"/>
                    </a:br>
                    <a:r>
                      <a:rPr lang="en-US" dirty="0"/>
                      <a:t>(11.5%)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587-4667-AECA-60EE677CF5D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97DB6E5-1363-48CD-BEB5-0A357A2F5200}" type="VALUE">
                      <a:rPr lang="en-US" smtClean="0"/>
                      <a:pPr/>
                      <a:t>[VALUE]</a:t>
                    </a:fld>
                    <a:br>
                      <a:rPr lang="en-US" dirty="0"/>
                    </a:br>
                    <a:r>
                      <a:rPr lang="en-US" dirty="0"/>
                      <a:t>(5.8%)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587-4667-AECA-60EE677CF5D8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anchor="ctr" anchorCtr="1"/>
                  <a:lstStyle/>
                  <a:p>
                    <a:pPr algn="ctr">
                      <a:defRPr sz="2000" b="0" i="0" u="none" strike="noStrike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defRPr>
                    </a:pPr>
                    <a:fld id="{709AB4F7-CECE-48E8-A819-FC71A7DFA07B}" type="VALUE">
                      <a:rPr lang="en-US"/>
                      <a:pPr algn="ctr">
                        <a:defRPr/>
                      </a:pPr>
                      <a:t>[VALUE]</a:t>
                    </a:fld>
                    <a:r>
                      <a:rPr lang="en-US" dirty="0"/>
                      <a:t> </a:t>
                    </a:r>
                    <a:br>
                      <a:rPr lang="en-US" dirty="0"/>
                    </a:br>
                    <a:r>
                      <a:rPr lang="en-US" dirty="0"/>
                      <a:t>(28.8%)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>
                    <a:defRPr sz="2000" b="0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587-4667-AECA-60EE677CF5D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EA13FEF-6B98-4E5A-B2DD-0EBA946DC020}" type="VALUE">
                      <a:rPr lang="en-US" smtClean="0"/>
                      <a:pPr/>
                      <a:t>[VALUE]</a:t>
                    </a:fld>
                    <a:br>
                      <a:rPr lang="en-US" dirty="0"/>
                    </a:br>
                    <a:r>
                      <a:rPr lang="en-US" dirty="0"/>
                      <a:t>(11.5%)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587-4667-AECA-60EE677CF5D8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30CAC7F8-839E-44DE-956C-B8CB4506FD1E}" type="VALUE">
                      <a:rPr lang="en-US" smtClean="0"/>
                      <a:pPr/>
                      <a:t>[VALUE]</a:t>
                    </a:fld>
                    <a:br>
                      <a:rPr lang="en-US" dirty="0"/>
                    </a:br>
                    <a:r>
                      <a:rPr lang="en-US" dirty="0"/>
                      <a:t>(5.8%)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587-4667-AECA-60EE677CF5D8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516D19A6-0808-444D-8EDC-ECCFC0CD5ECE}" type="VALUE">
                      <a:rPr lang="en-US" smtClean="0"/>
                      <a:pPr/>
                      <a:t>[VALUE]</a:t>
                    </a:fld>
                    <a:br>
                      <a:rPr lang="en-US" dirty="0"/>
                    </a:br>
                    <a:r>
                      <a:rPr lang="en-US" dirty="0"/>
                      <a:t>(5.8%)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1587-4667-AECA-60EE677CF5D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0AD35F39-596F-402A-9FD4-D49A4ED563AA}" type="VALUE">
                      <a:rPr lang="en-US" smtClean="0"/>
                      <a:pPr/>
                      <a:t>[VALUE]</a:t>
                    </a:fld>
                    <a:br>
                      <a:rPr lang="en-US" dirty="0"/>
                    </a:br>
                    <a:r>
                      <a:rPr lang="en-US" dirty="0"/>
                      <a:t>(15.4%)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1587-4667-AECA-60EE677CF5D8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E34C473C-10B6-4150-8F67-402BBA81B84C}" type="VALUE">
                      <a:rPr lang="en-US" smtClean="0"/>
                      <a:pPr/>
                      <a:t>[VALUE]</a:t>
                    </a:fld>
                    <a:br>
                      <a:rPr lang="en-US" dirty="0"/>
                    </a:br>
                    <a:r>
                      <a:rPr lang="en-US" dirty="0"/>
                      <a:t>(5.8%)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1587-4667-AECA-60EE677CF5D8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734ECDEA-A6CF-43F5-8993-1E43F813F9EE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(5.8%)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1587-4667-AECA-60EE677CF5D8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A6FFDF94-8C69-4D0A-BB17-57E1F47F4713}" type="VALUE">
                      <a:rPr lang="en-US" smtClean="0"/>
                      <a:pPr/>
                      <a:t>[VALUE]</a:t>
                    </a:fld>
                    <a:br>
                      <a:rPr lang="en-US" dirty="0"/>
                    </a:br>
                    <a:r>
                      <a:rPr lang="en-US" dirty="0"/>
                      <a:t>(3.8%)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1587-4667-AECA-60EE677CF5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N155H</c:v>
                </c:pt>
                <c:pt idx="1">
                  <c:v>Q148R</c:v>
                </c:pt>
                <c:pt idx="2">
                  <c:v>Q148H
G140S</c:v>
                </c:pt>
                <c:pt idx="3">
                  <c:v>Q148R
G140S</c:v>
                </c:pt>
                <c:pt idx="4">
                  <c:v>Q148R
G140A</c:v>
                </c:pt>
                <c:pt idx="5">
                  <c:v>Q148R
E138K</c:v>
                </c:pt>
                <c:pt idx="6">
                  <c:v>E138K
G140S
Q148H</c:v>
                </c:pt>
                <c:pt idx="7">
                  <c:v>E138K
G140A
Q148K</c:v>
                </c:pt>
                <c:pt idx="8">
                  <c:v>E138K
G140C
Q148R</c:v>
                </c:pt>
                <c:pt idx="9">
                  <c:v>E138A
G140S
Q148H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6</c:v>
                </c:pt>
                <c:pt idx="1">
                  <c:v>3</c:v>
                </c:pt>
                <c:pt idx="2">
                  <c:v>15</c:v>
                </c:pt>
                <c:pt idx="3">
                  <c:v>6</c:v>
                </c:pt>
                <c:pt idx="4">
                  <c:v>3</c:v>
                </c:pt>
                <c:pt idx="5">
                  <c:v>3</c:v>
                </c:pt>
                <c:pt idx="6">
                  <c:v>8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1587-4667-AECA-60EE677CF5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7"/>
        <c:axId val="375955248"/>
        <c:axId val="373744928"/>
      </c:barChart>
      <c:catAx>
        <c:axId val="375955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sq" cmpd="sng" algn="ctr">
            <a:solidFill>
              <a:srgbClr val="868686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3744928"/>
        <c:crosses val="autoZero"/>
        <c:auto val="1"/>
        <c:lblAlgn val="ctr"/>
        <c:lblOffset val="100"/>
        <c:noMultiLvlLbl val="0"/>
      </c:catAx>
      <c:valAx>
        <c:axId val="373744928"/>
        <c:scaling>
          <c:orientation val="minMax"/>
          <c:max val="2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b="1" dirty="0"/>
                  <a:t>Number of Isolates </a:t>
                </a:r>
              </a:p>
            </c:rich>
          </c:tx>
          <c:layout>
            <c:manualLayout>
              <c:xMode val="edge"/>
              <c:yMode val="edge"/>
              <c:x val="3.0223046412594955E-2"/>
              <c:y val="0.1871969787523979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19050" cap="sq">
            <a:solidFill>
              <a:srgbClr val="868686"/>
            </a:solidFill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75955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532563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8539163" y="0"/>
            <a:ext cx="6532562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A440AE-B888-5A49-969F-52C9B36BDB1D}" type="datetimeFigureOut">
              <a:rPr lang="en-US" smtClean="0"/>
              <a:t>10/4/2023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06538" y="2513013"/>
            <a:ext cx="12061825" cy="6784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508125" y="9675813"/>
            <a:ext cx="12058650" cy="79152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9096038"/>
            <a:ext cx="6532563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539163" y="19096038"/>
            <a:ext cx="6532562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3A4C58-CD36-2143-B1DC-E3B833CDE2E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896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99483" rtl="0" eaLnBrk="1" latinLnBrk="0" hangingPunct="1">
      <a:defRPr sz="2493" kern="1200">
        <a:solidFill>
          <a:schemeClr val="tx1"/>
        </a:solidFill>
        <a:latin typeface="+mn-lt"/>
        <a:ea typeface="+mn-ea"/>
        <a:cs typeface="+mn-cs"/>
      </a:defRPr>
    </a:lvl1pPr>
    <a:lvl2pPr marL="949742" algn="l" defTabSz="1899483" rtl="0" eaLnBrk="1" latinLnBrk="0" hangingPunct="1">
      <a:defRPr sz="2493" kern="1200">
        <a:solidFill>
          <a:schemeClr val="tx1"/>
        </a:solidFill>
        <a:latin typeface="+mn-lt"/>
        <a:ea typeface="+mn-ea"/>
        <a:cs typeface="+mn-cs"/>
      </a:defRPr>
    </a:lvl2pPr>
    <a:lvl3pPr marL="1899483" algn="l" defTabSz="1899483" rtl="0" eaLnBrk="1" latinLnBrk="0" hangingPunct="1">
      <a:defRPr sz="2493" kern="1200">
        <a:solidFill>
          <a:schemeClr val="tx1"/>
        </a:solidFill>
        <a:latin typeface="+mn-lt"/>
        <a:ea typeface="+mn-ea"/>
        <a:cs typeface="+mn-cs"/>
      </a:defRPr>
    </a:lvl3pPr>
    <a:lvl4pPr marL="2849225" algn="l" defTabSz="1899483" rtl="0" eaLnBrk="1" latinLnBrk="0" hangingPunct="1">
      <a:defRPr sz="2493" kern="1200">
        <a:solidFill>
          <a:schemeClr val="tx1"/>
        </a:solidFill>
        <a:latin typeface="+mn-lt"/>
        <a:ea typeface="+mn-ea"/>
        <a:cs typeface="+mn-cs"/>
      </a:defRPr>
    </a:lvl4pPr>
    <a:lvl5pPr marL="3798966" algn="l" defTabSz="1899483" rtl="0" eaLnBrk="1" latinLnBrk="0" hangingPunct="1">
      <a:defRPr sz="2493" kern="1200">
        <a:solidFill>
          <a:schemeClr val="tx1"/>
        </a:solidFill>
        <a:latin typeface="+mn-lt"/>
        <a:ea typeface="+mn-ea"/>
        <a:cs typeface="+mn-cs"/>
      </a:defRPr>
    </a:lvl5pPr>
    <a:lvl6pPr marL="4748708" algn="l" defTabSz="1899483" rtl="0" eaLnBrk="1" latinLnBrk="0" hangingPunct="1">
      <a:defRPr sz="2493" kern="1200">
        <a:solidFill>
          <a:schemeClr val="tx1"/>
        </a:solidFill>
        <a:latin typeface="+mn-lt"/>
        <a:ea typeface="+mn-ea"/>
        <a:cs typeface="+mn-cs"/>
      </a:defRPr>
    </a:lvl6pPr>
    <a:lvl7pPr marL="5698449" algn="l" defTabSz="1899483" rtl="0" eaLnBrk="1" latinLnBrk="0" hangingPunct="1">
      <a:defRPr sz="2493" kern="1200">
        <a:solidFill>
          <a:schemeClr val="tx1"/>
        </a:solidFill>
        <a:latin typeface="+mn-lt"/>
        <a:ea typeface="+mn-ea"/>
        <a:cs typeface="+mn-cs"/>
      </a:defRPr>
    </a:lvl7pPr>
    <a:lvl8pPr marL="6648191" algn="l" defTabSz="1899483" rtl="0" eaLnBrk="1" latinLnBrk="0" hangingPunct="1">
      <a:defRPr sz="2493" kern="1200">
        <a:solidFill>
          <a:schemeClr val="tx1"/>
        </a:solidFill>
        <a:latin typeface="+mn-lt"/>
        <a:ea typeface="+mn-ea"/>
        <a:cs typeface="+mn-cs"/>
      </a:defRPr>
    </a:lvl8pPr>
    <a:lvl9pPr marL="7597932" algn="l" defTabSz="1899483" rtl="0" eaLnBrk="1" latinLnBrk="0" hangingPunct="1">
      <a:defRPr sz="24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06538" y="2513013"/>
            <a:ext cx="12061825" cy="6784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A4C58-CD36-2143-B1DC-E3B833CDE2E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66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91">
            <a:extLst>
              <a:ext uri="{FF2B5EF4-FFF2-40B4-BE49-F238E27FC236}">
                <a16:creationId xmlns:a16="http://schemas.microsoft.com/office/drawing/2014/main" id="{D66B00D7-FC1A-20C1-BAE3-A498D6886828}"/>
              </a:ext>
            </a:extLst>
          </p:cNvPr>
          <p:cNvSpPr/>
          <p:nvPr userDrawn="1"/>
        </p:nvSpPr>
        <p:spPr>
          <a:xfrm>
            <a:off x="0" y="0"/>
            <a:ext cx="51230108" cy="5067708"/>
          </a:xfrm>
          <a:custGeom>
            <a:avLst/>
            <a:gdLst/>
            <a:ahLst/>
            <a:cxnLst/>
            <a:rect l="l" t="t" r="r" b="b"/>
            <a:pathLst>
              <a:path w="15078075" h="575944">
                <a:moveTo>
                  <a:pt x="15078075" y="0"/>
                </a:moveTo>
                <a:lnTo>
                  <a:pt x="0" y="0"/>
                </a:lnTo>
                <a:lnTo>
                  <a:pt x="0" y="575898"/>
                </a:lnTo>
                <a:lnTo>
                  <a:pt x="15078075" y="575898"/>
                </a:lnTo>
                <a:lnTo>
                  <a:pt x="15078075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91">
            <a:extLst>
              <a:ext uri="{FF2B5EF4-FFF2-40B4-BE49-F238E27FC236}">
                <a16:creationId xmlns:a16="http://schemas.microsoft.com/office/drawing/2014/main" id="{B724B472-B5A7-C7F1-D02D-CF66E5745A36}"/>
              </a:ext>
            </a:extLst>
          </p:cNvPr>
          <p:cNvSpPr/>
          <p:nvPr userDrawn="1"/>
        </p:nvSpPr>
        <p:spPr>
          <a:xfrm>
            <a:off x="3" y="28030613"/>
            <a:ext cx="51217184" cy="778356"/>
          </a:xfrm>
          <a:custGeom>
            <a:avLst/>
            <a:gdLst/>
            <a:ahLst/>
            <a:cxnLst/>
            <a:rect l="l" t="t" r="r" b="b"/>
            <a:pathLst>
              <a:path w="15078075" h="575944">
                <a:moveTo>
                  <a:pt x="15078075" y="0"/>
                </a:moveTo>
                <a:lnTo>
                  <a:pt x="0" y="0"/>
                </a:lnTo>
                <a:lnTo>
                  <a:pt x="0" y="575898"/>
                </a:lnTo>
                <a:lnTo>
                  <a:pt x="15078075" y="575898"/>
                </a:lnTo>
                <a:lnTo>
                  <a:pt x="15078075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object 92">
            <a:extLst>
              <a:ext uri="{FF2B5EF4-FFF2-40B4-BE49-F238E27FC236}">
                <a16:creationId xmlns:a16="http://schemas.microsoft.com/office/drawing/2014/main" id="{3F7D9E82-5A60-CF14-6C2E-64F8918B5855}"/>
              </a:ext>
            </a:extLst>
          </p:cNvPr>
          <p:cNvSpPr txBox="1"/>
          <p:nvPr userDrawn="1"/>
        </p:nvSpPr>
        <p:spPr>
          <a:xfrm>
            <a:off x="20665" y="28203768"/>
            <a:ext cx="51209443" cy="385796"/>
          </a:xfrm>
          <a:prstGeom prst="rect">
            <a:avLst/>
          </a:prstGeom>
        </p:spPr>
        <p:txBody>
          <a:bodyPr vert="horz" wrap="square" lIns="0" tIns="16305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chemeClr val="bg1"/>
                </a:solidFill>
                <a:latin typeface="Arial"/>
              </a:rPr>
              <a:t>EACS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2023; October 18–21, 2023; </a:t>
            </a:r>
            <a:r>
              <a:rPr lang="en-US" sz="2400" b="1" dirty="0">
                <a:solidFill>
                  <a:schemeClr val="bg1"/>
                </a:solidFill>
                <a:latin typeface="Arial"/>
                <a:ea typeface="MS PGothic" pitchFamily="34" charset="-128"/>
                <a:cs typeface="Arial" pitchFamily="34" charset="0"/>
              </a:rPr>
              <a:t>Warsaw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MS PGothic" pitchFamily="34" charset="-128"/>
                <a:cs typeface="Arial" pitchFamily="34" charset="0"/>
              </a:rPr>
              <a:t>, Poland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91">
            <a:extLst>
              <a:ext uri="{FF2B5EF4-FFF2-40B4-BE49-F238E27FC236}">
                <a16:creationId xmlns:a16="http://schemas.microsoft.com/office/drawing/2014/main" id="{DB2E5E44-9051-5332-CBD6-893256530781}"/>
              </a:ext>
            </a:extLst>
          </p:cNvPr>
          <p:cNvSpPr/>
          <p:nvPr userDrawn="1"/>
        </p:nvSpPr>
        <p:spPr>
          <a:xfrm>
            <a:off x="-65313" y="0"/>
            <a:ext cx="51295422" cy="5067708"/>
          </a:xfrm>
          <a:custGeom>
            <a:avLst/>
            <a:gdLst/>
            <a:ahLst/>
            <a:cxnLst/>
            <a:rect l="l" t="t" r="r" b="b"/>
            <a:pathLst>
              <a:path w="15078075" h="575944">
                <a:moveTo>
                  <a:pt x="15078075" y="0"/>
                </a:moveTo>
                <a:lnTo>
                  <a:pt x="0" y="0"/>
                </a:lnTo>
                <a:lnTo>
                  <a:pt x="0" y="575898"/>
                </a:lnTo>
                <a:lnTo>
                  <a:pt x="15078075" y="575898"/>
                </a:lnTo>
                <a:lnTo>
                  <a:pt x="15078075" y="0"/>
                </a:lnTo>
                <a:close/>
              </a:path>
            </a:pathLst>
          </a:custGeom>
          <a:solidFill>
            <a:srgbClr val="2D425F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91">
            <a:extLst>
              <a:ext uri="{FF2B5EF4-FFF2-40B4-BE49-F238E27FC236}">
                <a16:creationId xmlns:a16="http://schemas.microsoft.com/office/drawing/2014/main" id="{7CB27DC7-8CF8-2822-1FEF-920C5134018C}"/>
              </a:ext>
            </a:extLst>
          </p:cNvPr>
          <p:cNvSpPr/>
          <p:nvPr userDrawn="1"/>
        </p:nvSpPr>
        <p:spPr>
          <a:xfrm>
            <a:off x="3" y="28030613"/>
            <a:ext cx="51217184" cy="778356"/>
          </a:xfrm>
          <a:custGeom>
            <a:avLst/>
            <a:gdLst/>
            <a:ahLst/>
            <a:cxnLst/>
            <a:rect l="l" t="t" r="r" b="b"/>
            <a:pathLst>
              <a:path w="15078075" h="575944">
                <a:moveTo>
                  <a:pt x="15078075" y="0"/>
                </a:moveTo>
                <a:lnTo>
                  <a:pt x="0" y="0"/>
                </a:lnTo>
                <a:lnTo>
                  <a:pt x="0" y="575898"/>
                </a:lnTo>
                <a:lnTo>
                  <a:pt x="15078075" y="575898"/>
                </a:lnTo>
                <a:lnTo>
                  <a:pt x="15078075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2">
            <a:extLst>
              <a:ext uri="{FF2B5EF4-FFF2-40B4-BE49-F238E27FC236}">
                <a16:creationId xmlns:a16="http://schemas.microsoft.com/office/drawing/2014/main" id="{7577D813-E0C2-F959-4D1D-0B8B4D2BF4F9}"/>
              </a:ext>
            </a:extLst>
          </p:cNvPr>
          <p:cNvSpPr txBox="1"/>
          <p:nvPr userDrawn="1"/>
        </p:nvSpPr>
        <p:spPr>
          <a:xfrm>
            <a:off x="20665" y="28203768"/>
            <a:ext cx="51209443" cy="359635"/>
          </a:xfrm>
          <a:prstGeom prst="rect">
            <a:avLst/>
          </a:prstGeom>
        </p:spPr>
        <p:txBody>
          <a:bodyPr vert="horz" wrap="square" lIns="0" tIns="16305" rIns="0" bIns="0" rtlCol="0">
            <a:spAutoFit/>
          </a:bodyPr>
          <a:lstStyle/>
          <a:p>
            <a:pPr marL="17162" algn="ctr">
              <a:spcBef>
                <a:spcPts val="129"/>
              </a:spcBef>
            </a:pPr>
            <a:r>
              <a:rPr lang="en-GB" sz="2230" b="1" dirty="0">
                <a:solidFill>
                  <a:srgbClr val="FFFFFF"/>
                </a:solidFill>
                <a:latin typeface="Arial"/>
                <a:cs typeface="Arial"/>
              </a:rPr>
              <a:t>Congress Name; Month x–x, 2023; City, Country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17853">
        <a:defRPr>
          <a:latin typeface="+mn-lt"/>
          <a:ea typeface="+mn-ea"/>
          <a:cs typeface="+mn-cs"/>
        </a:defRPr>
      </a:lvl2pPr>
      <a:lvl3pPr marL="1235707">
        <a:defRPr>
          <a:latin typeface="+mn-lt"/>
          <a:ea typeface="+mn-ea"/>
          <a:cs typeface="+mn-cs"/>
        </a:defRPr>
      </a:lvl3pPr>
      <a:lvl4pPr marL="1853560">
        <a:defRPr>
          <a:latin typeface="+mn-lt"/>
          <a:ea typeface="+mn-ea"/>
          <a:cs typeface="+mn-cs"/>
        </a:defRPr>
      </a:lvl4pPr>
      <a:lvl5pPr marL="2471413">
        <a:defRPr>
          <a:latin typeface="+mn-lt"/>
          <a:ea typeface="+mn-ea"/>
          <a:cs typeface="+mn-cs"/>
        </a:defRPr>
      </a:lvl5pPr>
      <a:lvl6pPr marL="3089266">
        <a:defRPr>
          <a:latin typeface="+mn-lt"/>
          <a:ea typeface="+mn-ea"/>
          <a:cs typeface="+mn-cs"/>
        </a:defRPr>
      </a:lvl6pPr>
      <a:lvl7pPr marL="3707120">
        <a:defRPr>
          <a:latin typeface="+mn-lt"/>
          <a:ea typeface="+mn-ea"/>
          <a:cs typeface="+mn-cs"/>
        </a:defRPr>
      </a:lvl7pPr>
      <a:lvl8pPr marL="4324973">
        <a:defRPr>
          <a:latin typeface="+mn-lt"/>
          <a:ea typeface="+mn-ea"/>
          <a:cs typeface="+mn-cs"/>
        </a:defRPr>
      </a:lvl8pPr>
      <a:lvl9pPr marL="494282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17853">
        <a:defRPr>
          <a:latin typeface="+mn-lt"/>
          <a:ea typeface="+mn-ea"/>
          <a:cs typeface="+mn-cs"/>
        </a:defRPr>
      </a:lvl2pPr>
      <a:lvl3pPr marL="1235707">
        <a:defRPr>
          <a:latin typeface="+mn-lt"/>
          <a:ea typeface="+mn-ea"/>
          <a:cs typeface="+mn-cs"/>
        </a:defRPr>
      </a:lvl3pPr>
      <a:lvl4pPr marL="1853560">
        <a:defRPr>
          <a:latin typeface="+mn-lt"/>
          <a:ea typeface="+mn-ea"/>
          <a:cs typeface="+mn-cs"/>
        </a:defRPr>
      </a:lvl4pPr>
      <a:lvl5pPr marL="2471413">
        <a:defRPr>
          <a:latin typeface="+mn-lt"/>
          <a:ea typeface="+mn-ea"/>
          <a:cs typeface="+mn-cs"/>
        </a:defRPr>
      </a:lvl5pPr>
      <a:lvl6pPr marL="3089266">
        <a:defRPr>
          <a:latin typeface="+mn-lt"/>
          <a:ea typeface="+mn-ea"/>
          <a:cs typeface="+mn-cs"/>
        </a:defRPr>
      </a:lvl6pPr>
      <a:lvl7pPr marL="3707120">
        <a:defRPr>
          <a:latin typeface="+mn-lt"/>
          <a:ea typeface="+mn-ea"/>
          <a:cs typeface="+mn-cs"/>
        </a:defRPr>
      </a:lvl7pPr>
      <a:lvl8pPr marL="4324973">
        <a:defRPr>
          <a:latin typeface="+mn-lt"/>
          <a:ea typeface="+mn-ea"/>
          <a:cs typeface="+mn-cs"/>
        </a:defRPr>
      </a:lvl8pPr>
      <a:lvl9pPr marL="4942826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47" userDrawn="1">
          <p15:clr>
            <a:srgbClr val="F26B43"/>
          </p15:clr>
        </p15:guide>
        <p15:guide id="2" pos="547" userDrawn="1">
          <p15:clr>
            <a:srgbClr val="F26B43"/>
          </p15:clr>
        </p15:guide>
        <p15:guide id="3" orient="horz" pos="1748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hyperlink" Target="https://presentations.gilead.com/item/020cd91051" TargetMode="External"/><Relationship Id="rId7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eacsociety.org/media/guidelines-11.1_final_09-10.pdf" TargetMode="External"/><Relationship Id="rId5" Type="http://schemas.openxmlformats.org/officeDocument/2006/relationships/hyperlink" Target="https://clinicalinfo.hiv.gov/sites/default/files/guidelines/documents/adult-adolescent-arv/guidelines-adult-adolescent-arv.pdf" TargetMode="External"/><Relationship Id="rId4" Type="http://schemas.openxmlformats.org/officeDocument/2006/relationships/image" Target="../media/image1.png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5" name="TextBox 1364">
            <a:extLst>
              <a:ext uri="{FF2B5EF4-FFF2-40B4-BE49-F238E27FC236}">
                <a16:creationId xmlns:a16="http://schemas.microsoft.com/office/drawing/2014/main" id="{CCD1FE7E-65DD-B69B-8A1C-E34D41AB844C}"/>
              </a:ext>
            </a:extLst>
          </p:cNvPr>
          <p:cNvSpPr txBox="1"/>
          <p:nvPr/>
        </p:nvSpPr>
        <p:spPr>
          <a:xfrm>
            <a:off x="47489888" y="4186222"/>
            <a:ext cx="29373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https://presentations.</a:t>
            </a:r>
            <a:b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gilead.com/item/020cd91051</a:t>
            </a:r>
            <a:endPara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61" name="Picture 1360" descr="A qr code with a white background&#10;&#10;Description automatically generated">
            <a:extLst>
              <a:ext uri="{FF2B5EF4-FFF2-40B4-BE49-F238E27FC236}">
                <a16:creationId xmlns:a16="http://schemas.microsoft.com/office/drawing/2014/main" id="{48C57789-F881-7154-031E-2648DECA8EF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1238" y="2348215"/>
            <a:ext cx="1756800" cy="1756800"/>
          </a:xfrm>
          <a:prstGeom prst="rect">
            <a:avLst/>
          </a:prstGeom>
        </p:spPr>
      </p:pic>
      <p:sp>
        <p:nvSpPr>
          <p:cNvPr id="14" name="object 79">
            <a:extLst>
              <a:ext uri="{FF2B5EF4-FFF2-40B4-BE49-F238E27FC236}">
                <a16:creationId xmlns:a16="http://schemas.microsoft.com/office/drawing/2014/main" id="{EDEF96FF-1E37-19BB-42D2-161A21ECD5F4}"/>
              </a:ext>
            </a:extLst>
          </p:cNvPr>
          <p:cNvSpPr/>
          <p:nvPr/>
        </p:nvSpPr>
        <p:spPr>
          <a:xfrm>
            <a:off x="831851" y="5495923"/>
            <a:ext cx="12028856" cy="13024774"/>
          </a:xfrm>
          <a:custGeom>
            <a:avLst/>
            <a:gdLst/>
            <a:ahLst/>
            <a:cxnLst/>
            <a:rect l="l" t="t" r="r" b="b"/>
            <a:pathLst>
              <a:path w="14252575" h="4972050">
                <a:moveTo>
                  <a:pt x="14252038" y="0"/>
                </a:moveTo>
                <a:lnTo>
                  <a:pt x="0" y="0"/>
                </a:lnTo>
                <a:lnTo>
                  <a:pt x="0" y="4971611"/>
                </a:lnTo>
                <a:lnTo>
                  <a:pt x="14252038" y="4971611"/>
                </a:lnTo>
                <a:lnTo>
                  <a:pt x="14252038" y="0"/>
                </a:lnTo>
                <a:close/>
              </a:path>
            </a:pathLst>
          </a:custGeom>
          <a:solidFill>
            <a:srgbClr val="F4F4F4"/>
          </a:solidFill>
          <a:ln>
            <a:noFill/>
          </a:ln>
        </p:spPr>
        <p:txBody>
          <a:bodyPr wrap="square" lIns="0" tIns="0" rIns="0" bIns="0" rtlCol="0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4">
            <a:extLst>
              <a:ext uri="{FF2B5EF4-FFF2-40B4-BE49-F238E27FC236}">
                <a16:creationId xmlns:a16="http://schemas.microsoft.com/office/drawing/2014/main" id="{A8A3B63D-09DA-559B-5873-31E9920F7A0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867946" y="524882"/>
            <a:ext cx="45253910" cy="24109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162" marR="6865">
              <a:lnSpc>
                <a:spcPts val="9400"/>
              </a:lnSpc>
              <a:spcBef>
                <a:spcPts val="953"/>
              </a:spcBef>
            </a:pPr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Assessing Phenotypic Effect of Integrase Strand Transfer Inhibitor (INSTI)-Based </a:t>
            </a:r>
            <a:b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Resistance Substitutions Linked to Failures on Cabotegravir</a:t>
            </a:r>
            <a:endParaRPr lang="en-US" sz="8000" b="1" spc="-13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25">
            <a:extLst>
              <a:ext uri="{FF2B5EF4-FFF2-40B4-BE49-F238E27FC236}">
                <a16:creationId xmlns:a16="http://schemas.microsoft.com/office/drawing/2014/main" id="{B8F2DC37-02D7-66C8-44D8-5A144398CE3B}"/>
              </a:ext>
            </a:extLst>
          </p:cNvPr>
          <p:cNvSpPr txBox="1"/>
          <p:nvPr/>
        </p:nvSpPr>
        <p:spPr>
          <a:xfrm>
            <a:off x="867946" y="3232678"/>
            <a:ext cx="45985430" cy="1874537"/>
          </a:xfrm>
          <a:prstGeom prst="rect">
            <a:avLst/>
          </a:prstGeom>
        </p:spPr>
        <p:txBody>
          <a:bodyPr vert="horz" wrap="square" lIns="0" tIns="16305" rIns="0" bIns="0" rtlCol="0">
            <a:spAutoFit/>
          </a:bodyPr>
          <a:lstStyle/>
          <a:p>
            <a:pPr>
              <a:lnSpc>
                <a:spcPct val="120000"/>
              </a:lnSpc>
              <a:spcAft>
                <a:spcPts val="1800"/>
              </a:spcAft>
            </a:pPr>
            <a:r>
              <a:rPr kumimoji="0" lang="en-US" sz="4000" b="1" i="0" u="sng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Michelle L. D’Antoni</a:t>
            </a:r>
            <a:r>
              <a:rPr kumimoji="0" lang="en-US" sz="4000" b="1" i="0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Brie Falkard, Kristen Andreatta, Stephanie Cox, Cal Cohen, Christian Callebaut</a:t>
            </a:r>
            <a:endParaRPr lang="en-US" sz="4000" b="1" strike="sngStrike" baseline="30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</a:pPr>
            <a:r>
              <a:rPr lang="en-US" sz="28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Gilead Sciences, Inc., Foster City, CA, U.S.A.</a:t>
            </a:r>
            <a:endParaRPr lang="en-US" sz="36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07000"/>
              </a:lnSpc>
            </a:pP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80">
            <a:extLst>
              <a:ext uri="{FF2B5EF4-FFF2-40B4-BE49-F238E27FC236}">
                <a16:creationId xmlns:a16="http://schemas.microsoft.com/office/drawing/2014/main" id="{2A792C9A-A57B-94F5-0F6A-CC769EBB79B1}"/>
              </a:ext>
            </a:extLst>
          </p:cNvPr>
          <p:cNvSpPr txBox="1"/>
          <p:nvPr/>
        </p:nvSpPr>
        <p:spPr>
          <a:xfrm>
            <a:off x="1080707" y="5652172"/>
            <a:ext cx="11391709" cy="10658741"/>
          </a:xfrm>
          <a:prstGeom prst="rect">
            <a:avLst/>
          </a:prstGeom>
        </p:spPr>
        <p:txBody>
          <a:bodyPr vert="horz" wrap="square" lIns="0" tIns="19738" rIns="0" bIns="0" rtlCol="0">
            <a:spAutoFit/>
          </a:bodyPr>
          <a:lstStyle/>
          <a:p>
            <a:pPr marL="17162">
              <a:spcBef>
                <a:spcPts val="155"/>
              </a:spcBef>
              <a:spcAft>
                <a:spcPts val="1000"/>
              </a:spcAft>
            </a:pPr>
            <a:r>
              <a:rPr lang="en-US" sz="4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</a:t>
            </a:r>
            <a:r>
              <a:rPr lang="en-US" sz="4400" b="1" spc="-13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Findings</a:t>
            </a:r>
          </a:p>
          <a:p>
            <a:pPr marL="442913" indent="-442913">
              <a:spcAft>
                <a:spcPts val="807"/>
              </a:spcAft>
              <a:buClr>
                <a:schemeClr val="accent2"/>
              </a:buClr>
              <a:buFont typeface=".PingFang SC Regular"/>
              <a:buChar char="◆"/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Clinical isolates with resistance-associated mutation (RAM) patterns similar to observed CAB INSTI resistance patterns showed meaningful increases in half-maximal inhibitory concentration (IC</a:t>
            </a:r>
            <a:r>
              <a:rPr lang="en-US" alt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 fold changes, which strongly reduced sensitivity to EVG and, to a lesser extent, BIC</a:t>
            </a:r>
          </a:p>
          <a:p>
            <a:pPr marL="442913" indent="-442913">
              <a:spcAft>
                <a:spcPts val="807"/>
              </a:spcAft>
              <a:buClr>
                <a:schemeClr val="accent2"/>
              </a:buClr>
              <a:buFont typeface=".PingFang SC Regular"/>
              <a:buChar char="◆"/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These data suggest that CAB-associated resistance will negatively affect the efficacy of EVG-based regimens, including E/C/F/TDF and E/C/F/TAF, and may negatively affect the efficacy of BIC-based regimens, including B/F/TAF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3138" lvl="1" indent="-530225" algn="l">
              <a:spcBef>
                <a:spcPts val="807"/>
              </a:spcBef>
              <a:spcAft>
                <a:spcPts val="300"/>
              </a:spcAft>
              <a:buClr>
                <a:schemeClr val="accent2"/>
              </a:buClr>
              <a:buFont typeface="Arial" panose="020B0604020202020204" pitchFamily="34" charset="0"/>
              <a:buChar char="–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Limitations of this study include not assessing the impact 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of minority RAM variants, which may emerge at greater frequencies under drug pressure and can affect 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drug susceptibility</a:t>
            </a:r>
          </a:p>
          <a:p>
            <a:pPr marL="973138" lvl="1" indent="-530225" algn="l">
              <a:spcBef>
                <a:spcPts val="807"/>
              </a:spcBef>
              <a:spcAft>
                <a:spcPts val="300"/>
              </a:spcAft>
              <a:buClr>
                <a:schemeClr val="accent2"/>
              </a:buClr>
              <a:buFont typeface="Arial" panose="020B0604020202020204" pitchFamily="34" charset="0"/>
              <a:buChar char="–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Real-world outcomes with INSTI-based regimens have yet to be determined</a:t>
            </a:r>
          </a:p>
          <a:p>
            <a:pPr marL="307650" indent="-307650">
              <a:spcAft>
                <a:spcPts val="807"/>
              </a:spcAft>
              <a:buClr>
                <a:srgbClr val="940B2C"/>
              </a:buClr>
              <a:buFont typeface=".PingFang SC Regular"/>
              <a:buChar char="◆"/>
            </a:pPr>
            <a:endParaRPr lang="en-US" sz="2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07650" indent="-307650">
              <a:spcAft>
                <a:spcPts val="807"/>
              </a:spcAft>
              <a:buClr>
                <a:srgbClr val="940B2C"/>
              </a:buClr>
              <a:buFont typeface=".PingFang SC Regular"/>
              <a:buChar char="◆"/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62">
              <a:spcBef>
                <a:spcPts val="155"/>
              </a:spcBef>
            </a:pPr>
            <a:endParaRPr lang="en-US" sz="6000" dirty="0">
              <a:solidFill>
                <a:srgbClr val="881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84">
            <a:extLst>
              <a:ext uri="{FF2B5EF4-FFF2-40B4-BE49-F238E27FC236}">
                <a16:creationId xmlns:a16="http://schemas.microsoft.com/office/drawing/2014/main" id="{1F783C70-57FE-B762-682A-BCB8958096EF}"/>
              </a:ext>
            </a:extLst>
          </p:cNvPr>
          <p:cNvSpPr/>
          <p:nvPr/>
        </p:nvSpPr>
        <p:spPr>
          <a:xfrm>
            <a:off x="879977" y="5481539"/>
            <a:ext cx="11977186" cy="13104000"/>
          </a:xfrm>
          <a:custGeom>
            <a:avLst/>
            <a:gdLst/>
            <a:ahLst/>
            <a:cxnLst/>
            <a:rect l="l" t="t" r="r" b="b"/>
            <a:pathLst>
              <a:path w="14252575" h="4972050">
                <a:moveTo>
                  <a:pt x="0" y="4971611"/>
                </a:moveTo>
                <a:lnTo>
                  <a:pt x="14252038" y="4971611"/>
                </a:lnTo>
                <a:lnTo>
                  <a:pt x="14252038" y="0"/>
                </a:lnTo>
                <a:lnTo>
                  <a:pt x="0" y="0"/>
                </a:lnTo>
                <a:lnTo>
                  <a:pt x="0" y="4971611"/>
                </a:lnTo>
                <a:close/>
              </a:path>
            </a:pathLst>
          </a:custGeom>
          <a:ln w="69805" cap="sq">
            <a:solidFill>
              <a:schemeClr val="accent2"/>
            </a:solidFill>
            <a:miter lim="800000"/>
          </a:ln>
        </p:spPr>
        <p:txBody>
          <a:bodyPr wrap="square" lIns="0" tIns="0" rIns="0" bIns="0" rtlCol="0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bject 78">
            <a:extLst>
              <a:ext uri="{FF2B5EF4-FFF2-40B4-BE49-F238E27FC236}">
                <a16:creationId xmlns:a16="http://schemas.microsoft.com/office/drawing/2014/main" id="{F2C92BAF-9328-D9E9-8042-414D525C957C}"/>
              </a:ext>
            </a:extLst>
          </p:cNvPr>
          <p:cNvSpPr txBox="1"/>
          <p:nvPr/>
        </p:nvSpPr>
        <p:spPr>
          <a:xfrm>
            <a:off x="831849" y="25826817"/>
            <a:ext cx="26698122" cy="2512034"/>
          </a:xfrm>
          <a:prstGeom prst="rect">
            <a:avLst/>
          </a:prstGeom>
        </p:spPr>
        <p:txBody>
          <a:bodyPr vert="horz" wrap="square" lIns="0" tIns="30036" rIns="0" bIns="0" rtlCol="0">
            <a:spAutoFit/>
          </a:bodyPr>
          <a:lstStyle/>
          <a:p>
            <a:pPr marL="0" lvl="0" indent="0">
              <a:buNone/>
              <a:defRPr/>
            </a:pPr>
            <a:r>
              <a:rPr lang="en-US" sz="1900" b="1" spc="-1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References: </a:t>
            </a:r>
            <a:r>
              <a:rPr lang="en-US" sz="1900" b="1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kumimoji="0" lang="en-US" sz="1900" b="1" i="0" u="none" strike="noStrike" kern="1200" cap="none" spc="-1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en-US" sz="1900" b="0" i="0" u="none" strike="noStrike" kern="1200" cap="none" spc="-1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DHHS. </a:t>
            </a:r>
            <a:r>
              <a:rPr kumimoji="0" lang="en-US" sz="1900" b="0" i="0" u="none" strike="noStrike" kern="1200" cap="none" spc="-1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https://clinicalinfo.hiv.gov/sites/default/files/guidelines/documents/adult-adolescent-arv/guidelines-adult-adolescent-arv.pdf</a:t>
            </a:r>
            <a:r>
              <a:rPr kumimoji="0" lang="en-US" sz="1900" b="0" i="0" u="none" strike="noStrike" kern="1200" cap="none" spc="-1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(accessed July 28, 2023</a:t>
            </a:r>
            <a:r>
              <a:rPr lang="en-US" sz="1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19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0" lang="en-US" sz="1900" b="1" i="0" u="none" strike="noStrike" kern="1200" cap="none" spc="-1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en-US" sz="1900" b="0" i="0" u="none" strike="noStrike" kern="1200" cap="none" spc="-1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Gandhi RT, et al. JAMA 2023;329:63-84. </a:t>
            </a:r>
            <a:br>
              <a:rPr kumimoji="0" lang="en-US" sz="1900" b="0" i="0" u="none" strike="noStrike" kern="1200" cap="none" spc="-1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1900" b="1" i="0" u="none" strike="noStrike" kern="1200" cap="none" spc="-1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</a:t>
            </a:r>
            <a:r>
              <a:rPr kumimoji="0" lang="en-US" sz="1900" b="0" i="0" u="none" strike="noStrike" kern="1200" cap="none" spc="-1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European AIDS Clinical Society. </a:t>
            </a:r>
            <a:r>
              <a:rPr kumimoji="0" lang="en-US" sz="1900" b="0" i="0" u="none" strike="noStrike" kern="1200" cap="none" spc="-1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https://www.eacsociety.org/media/guidelines-11.1_final_09-10.pdf</a:t>
            </a:r>
            <a:r>
              <a:rPr kumimoji="0" lang="en-US" sz="1900" b="0" i="0" u="none" strike="noStrike" kern="1200" cap="none" spc="-1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(accessed July 28, 2023). </a:t>
            </a:r>
            <a:r>
              <a:rPr lang="en-US" sz="19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</a:t>
            </a:r>
            <a:r>
              <a:rPr lang="en-US" sz="1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Swindells S, et al. N Engl J Med 2020;382:1112-1123. </a:t>
            </a:r>
            <a:r>
              <a:rPr lang="en-US" sz="19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1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Overton T, et al. Lancet 2021;396:1994-2005. </a:t>
            </a:r>
            <a:r>
              <a:rPr lang="en-US" sz="19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1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Jaeger H, et al. CROI 2021, Oral 401. </a:t>
            </a:r>
            <a:r>
              <a:rPr lang="en-US" sz="19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en-US" sz="1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Overton T, et al. CROI 2022, Oral 479. </a:t>
            </a:r>
            <a:r>
              <a:rPr lang="en-US" sz="19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en-US" sz="1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Orkin C, et al. N Engl J Med 2020;382:1124-1135. </a:t>
            </a:r>
            <a:r>
              <a:rPr lang="en-US" sz="19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en-US" sz="1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Orkin C, et al. IAS 2021, Oral OAB0302. </a:t>
            </a:r>
            <a:r>
              <a:rPr lang="en-US" sz="19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10.</a:t>
            </a:r>
            <a:r>
              <a:rPr lang="en-US" sz="1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Ramgopal MN, et al. CROI 2023, Oral 191. </a:t>
            </a:r>
            <a:r>
              <a:rPr lang="en-US" sz="19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11.</a:t>
            </a:r>
            <a:r>
              <a:rPr lang="en-US" sz="1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Eshleman SH, et al. J Infect Dis 2022;225:1741-1749. </a:t>
            </a:r>
            <a:r>
              <a:rPr lang="en-US" sz="19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12.</a:t>
            </a:r>
            <a:r>
              <a:rPr lang="en-US" sz="1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Marzinke MA, et al. Antimicrob Agents Chemother 2023;67:e0005323. </a:t>
            </a:r>
            <a:r>
              <a:rPr lang="en-US" sz="19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13. </a:t>
            </a:r>
            <a:r>
              <a:rPr lang="en-US" sz="1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Landovitz RJ, et al. N Engl J Med 2021;385:595-608. </a:t>
            </a:r>
            <a:r>
              <a:rPr lang="en-US" sz="19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14.</a:t>
            </a:r>
            <a:r>
              <a:rPr lang="en-US" sz="1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Delany-Moretlwe S, et al. Lancet 2022;399:1779-1789. </a:t>
            </a:r>
            <a:r>
              <a:rPr lang="en-US" sz="19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15. </a:t>
            </a:r>
            <a:r>
              <a:rPr lang="en-US" sz="1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Margolis DA, et al. Lancet 2017;390:1499-1510. </a:t>
            </a:r>
            <a:r>
              <a:rPr lang="en-US" sz="1900" b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16.</a:t>
            </a:r>
            <a:r>
              <a:rPr lang="en-US" sz="1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Biktarvy USPI, Gilead Sciences, October </a:t>
            </a:r>
            <a:r>
              <a:rPr lang="en-US" sz="1900" spc="-10" dirty="0">
                <a:latin typeface="Arial" panose="020B0604020202020204" pitchFamily="34" charset="0"/>
                <a:cs typeface="Arial" panose="020B0604020202020204" pitchFamily="34" charset="0"/>
              </a:rPr>
              <a:t>2022. </a:t>
            </a:r>
            <a:r>
              <a:rPr lang="en-US" sz="1900" b="1" spc="-10" dirty="0">
                <a:latin typeface="Arial" panose="020B0604020202020204" pitchFamily="34" charset="0"/>
                <a:cs typeface="Arial" panose="020B0604020202020204" pitchFamily="34" charset="0"/>
              </a:rPr>
              <a:t>17.</a:t>
            </a:r>
            <a:r>
              <a:rPr lang="en-US" sz="1900" spc="-10" dirty="0">
                <a:latin typeface="Arial" panose="020B0604020202020204" pitchFamily="34" charset="0"/>
                <a:cs typeface="Arial" panose="020B0604020202020204" pitchFamily="34" charset="0"/>
              </a:rPr>
              <a:t> Tsiang M, et al. Antimicrob Agents Chemother 2016;60:7086-7097. </a:t>
            </a:r>
            <a:r>
              <a:rPr lang="en-US" sz="1900" b="1" spc="-10" dirty="0">
                <a:latin typeface="Arial" panose="020B0604020202020204" pitchFamily="34" charset="0"/>
                <a:cs typeface="Arial" panose="020B0604020202020204" pitchFamily="34" charset="0"/>
              </a:rPr>
              <a:t>18. </a:t>
            </a:r>
            <a:r>
              <a:rPr lang="en-US" sz="1900" spc="-10" dirty="0">
                <a:latin typeface="Arial" panose="020B0604020202020204" pitchFamily="34" charset="0"/>
                <a:cs typeface="Arial" panose="020B0604020202020204" pitchFamily="34" charset="0"/>
              </a:rPr>
              <a:t>Stribild </a:t>
            </a:r>
            <a:r>
              <a:rPr lang="en-US" sz="1900" spc="-1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USPI, Gilead Sciences, September 2021.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Symbol" pitchFamily="18" charset="2"/>
              <a:buNone/>
              <a:tabLst/>
              <a:defRPr/>
            </a:pPr>
            <a:endParaRPr kumimoji="0" lang="en-US" sz="1900" b="0" i="0" u="none" strike="noStrike" kern="120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SzTx/>
              <a:buFont typeface="Symbol" pitchFamily="18" charset="2"/>
              <a:buNone/>
              <a:tabLst/>
              <a:defRPr/>
            </a:pPr>
            <a:endParaRPr kumimoji="0" lang="en-US" sz="1900" b="0" i="0" u="none" strike="noStrike" kern="120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62" marR="6865">
              <a:spcBef>
                <a:spcPts val="236"/>
              </a:spcBef>
            </a:pP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bject 93">
            <a:extLst>
              <a:ext uri="{FF2B5EF4-FFF2-40B4-BE49-F238E27FC236}">
                <a16:creationId xmlns:a16="http://schemas.microsoft.com/office/drawing/2014/main" id="{F4D17E20-CFC2-80BB-FE2F-EFE7D955A7B7}"/>
              </a:ext>
            </a:extLst>
          </p:cNvPr>
          <p:cNvSpPr/>
          <p:nvPr/>
        </p:nvSpPr>
        <p:spPr>
          <a:xfrm>
            <a:off x="0" y="25686797"/>
            <a:ext cx="51206400" cy="198977"/>
          </a:xfrm>
          <a:custGeom>
            <a:avLst/>
            <a:gdLst/>
            <a:ahLst/>
            <a:cxnLst/>
            <a:rect l="l" t="t" r="r" b="b"/>
            <a:pathLst>
              <a:path w="14240510">
                <a:moveTo>
                  <a:pt x="0" y="0"/>
                </a:moveTo>
                <a:lnTo>
                  <a:pt x="14240404" y="0"/>
                </a:lnTo>
              </a:path>
            </a:pathLst>
          </a:custGeom>
          <a:ln w="69805">
            <a:solidFill>
              <a:schemeClr val="accent2"/>
            </a:solidFill>
          </a:ln>
        </p:spPr>
        <p:txBody>
          <a:bodyPr wrap="square" lIns="0" tIns="0" rIns="0" bIns="0" rtlCol="0"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bject 94">
            <a:extLst>
              <a:ext uri="{FF2B5EF4-FFF2-40B4-BE49-F238E27FC236}">
                <a16:creationId xmlns:a16="http://schemas.microsoft.com/office/drawing/2014/main" id="{2461C5E2-06A7-25AE-9759-63A6B07BBF12}"/>
              </a:ext>
            </a:extLst>
          </p:cNvPr>
          <p:cNvSpPr txBox="1"/>
          <p:nvPr/>
        </p:nvSpPr>
        <p:spPr>
          <a:xfrm>
            <a:off x="831850" y="27495719"/>
            <a:ext cx="24586396" cy="640753"/>
          </a:xfrm>
          <a:prstGeom prst="rect">
            <a:avLst/>
          </a:prstGeom>
        </p:spPr>
        <p:txBody>
          <a:bodyPr vert="horz" wrap="square" lIns="0" tIns="30036" rIns="0" bIns="0" rtlCol="0">
            <a:spAutoFit/>
          </a:bodyPr>
          <a:lstStyle/>
          <a:p>
            <a:pPr marL="17162" marR="6865">
              <a:spcBef>
                <a:spcPts val="236"/>
              </a:spcBef>
            </a:pPr>
            <a:r>
              <a:rPr lang="en-US" sz="1900" b="1" spc="27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Acknowledgments: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Medical writing support was provided by Joanna Nikitorowicz-Buniak, PhD (Aspire Scientific Ltd, U.K.), and was funded by Gilead.</a:t>
            </a:r>
          </a:p>
          <a:p>
            <a:pPr marL="17162" marR="6865">
              <a:spcBef>
                <a:spcPts val="236"/>
              </a:spcBef>
            </a:pPr>
            <a:endParaRPr lang="en-US" sz="1900" spc="27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bject 95">
            <a:extLst>
              <a:ext uri="{FF2B5EF4-FFF2-40B4-BE49-F238E27FC236}">
                <a16:creationId xmlns:a16="http://schemas.microsoft.com/office/drawing/2014/main" id="{B346AB11-47B0-E8A4-3007-9F0AAD92C391}"/>
              </a:ext>
            </a:extLst>
          </p:cNvPr>
          <p:cNvSpPr txBox="1"/>
          <p:nvPr/>
        </p:nvSpPr>
        <p:spPr>
          <a:xfrm>
            <a:off x="29046778" y="27498474"/>
            <a:ext cx="21541783" cy="327014"/>
          </a:xfrm>
          <a:prstGeom prst="rect">
            <a:avLst/>
          </a:prstGeom>
        </p:spPr>
        <p:txBody>
          <a:bodyPr vert="horz" wrap="square" lIns="0" tIns="30036" rIns="0" bIns="0" rtlCol="0">
            <a:spAutoFit/>
          </a:bodyPr>
          <a:lstStyle/>
          <a:p>
            <a:pPr marL="17162" marR="6865">
              <a:lnSpc>
                <a:spcPct val="110000"/>
              </a:lnSpc>
              <a:spcBef>
                <a:spcPts val="236"/>
              </a:spcBef>
            </a:pPr>
            <a:r>
              <a:rPr lang="en-US" sz="1900" b="1" spc="4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Disclosures: </a:t>
            </a:r>
            <a:r>
              <a:rPr lang="en-US" sz="1900" kern="100" spc="4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 authors</a:t>
            </a:r>
            <a:r>
              <a:rPr lang="en-US" sz="1900" kern="1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9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</a:t>
            </a:r>
            <a:r>
              <a:rPr lang="en-US" sz="19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employed by Gilead and own stocks/shares in Gilead.</a:t>
            </a:r>
            <a:r>
              <a:rPr lang="en-US" sz="1900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900" spc="3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bject 78">
            <a:extLst>
              <a:ext uri="{FF2B5EF4-FFF2-40B4-BE49-F238E27FC236}">
                <a16:creationId xmlns:a16="http://schemas.microsoft.com/office/drawing/2014/main" id="{18C78610-ECC8-A18C-EF89-F75832EA34F5}"/>
              </a:ext>
            </a:extLst>
          </p:cNvPr>
          <p:cNvSpPr txBox="1"/>
          <p:nvPr/>
        </p:nvSpPr>
        <p:spPr>
          <a:xfrm>
            <a:off x="29041177" y="25826539"/>
            <a:ext cx="21385716" cy="970267"/>
          </a:xfrm>
          <a:prstGeom prst="rect">
            <a:avLst/>
          </a:prstGeom>
        </p:spPr>
        <p:txBody>
          <a:bodyPr vert="horz" wrap="square" lIns="0" tIns="30036" rIns="0" bIns="0" rtlCol="0">
            <a:spAutoFit/>
          </a:bodyPr>
          <a:lstStyle/>
          <a:p>
            <a:pPr marL="17162" marR="6865">
              <a:lnSpc>
                <a:spcPct val="110000"/>
              </a:lnSpc>
              <a:spcBef>
                <a:spcPts val="236"/>
              </a:spcBef>
            </a:pPr>
            <a:r>
              <a:rPr lang="en-US" sz="1900" b="1" spc="2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Abbreviations: </a:t>
            </a:r>
            <a:r>
              <a:rPr kumimoji="0" lang="en-US" sz="1900" b="0" i="0" u="none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B/BIC, bictegravir; C, </a:t>
            </a:r>
            <a:r>
              <a:rPr lang="en-US" sz="1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cobicistat; CAB, cabotegravir; C</a:t>
            </a:r>
            <a:r>
              <a:rPr lang="en-US" sz="19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</a:t>
            </a:r>
            <a:r>
              <a:rPr lang="en-US" sz="1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clinical trough plasma concentration; DHHS, Department of Health and Human Services; EC</a:t>
            </a:r>
            <a:r>
              <a:rPr lang="en-US" sz="1900" baseline="-25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</a:t>
            </a:r>
            <a:r>
              <a:rPr lang="en-US" sz="1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95% maximal effective concentration; </a:t>
            </a:r>
            <a:r>
              <a:rPr kumimoji="0" lang="en-US" sz="1900" b="0" i="0" u="none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E/EVG, elvitegravir; F, emtricitabine; IC</a:t>
            </a:r>
            <a:r>
              <a:rPr kumimoji="0" lang="en-US" sz="1900" b="0" i="0" u="none" strike="noStrike" kern="1200" cap="none" spc="0" normalizeH="0" baseline="-2500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50</a:t>
            </a:r>
            <a:r>
              <a:rPr kumimoji="0" lang="en-US" sz="1900" b="0" i="0" u="none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half-maximal inhibitory concentration; INSTI, integrase strand transfer inhibitor; IQ, inhibitory quotient; PA, protein-adjusted; PrEP</a:t>
            </a:r>
            <a:r>
              <a:rPr lang="en-US" sz="19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1900" b="0" i="0" u="none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pre-exposure prophylaxis; </a:t>
            </a:r>
            <a:r>
              <a:rPr lang="en-US" sz="1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PWH, people with HIV; Q8W, every 8 weeks; </a:t>
            </a:r>
            <a:r>
              <a:rPr kumimoji="0" lang="en-US" sz="1900" b="0" i="0" u="none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RAM, resistance-associated mutation; TAF, tenofovir alafenamide</a:t>
            </a:r>
            <a:r>
              <a:rPr lang="en-US" sz="19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TDF, </a:t>
            </a:r>
            <a:r>
              <a:rPr kumimoji="0" lang="en-US" sz="1900" b="0" i="0" u="none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tenofovir disoproxil fumarate.</a:t>
            </a:r>
            <a:endParaRPr lang="en-US" sz="1900" spc="2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3" name="object 2">
            <a:extLst>
              <a:ext uri="{FF2B5EF4-FFF2-40B4-BE49-F238E27FC236}">
                <a16:creationId xmlns:a16="http://schemas.microsoft.com/office/drawing/2014/main" id="{F108A39E-E20B-73C2-00F4-0252DAC3523C}"/>
              </a:ext>
            </a:extLst>
          </p:cNvPr>
          <p:cNvSpPr txBox="1"/>
          <p:nvPr/>
        </p:nvSpPr>
        <p:spPr>
          <a:xfrm>
            <a:off x="879977" y="19033358"/>
            <a:ext cx="11977186" cy="701372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24029" rIns="0" bIns="0" rtlCol="0">
            <a:spAutoFit/>
          </a:bodyPr>
          <a:lstStyle/>
          <a:p>
            <a:pPr marL="140732">
              <a:spcBef>
                <a:spcPts val="189"/>
              </a:spcBef>
            </a:pPr>
            <a:r>
              <a:rPr lang="en-US" sz="4400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8">
            <a:extLst>
              <a:ext uri="{FF2B5EF4-FFF2-40B4-BE49-F238E27FC236}">
                <a16:creationId xmlns:a16="http://schemas.microsoft.com/office/drawing/2014/main" id="{9C4723A1-A8F4-DFB3-3A50-34F610AC939E}"/>
              </a:ext>
            </a:extLst>
          </p:cNvPr>
          <p:cNvSpPr txBox="1"/>
          <p:nvPr/>
        </p:nvSpPr>
        <p:spPr>
          <a:xfrm>
            <a:off x="13315818" y="9495525"/>
            <a:ext cx="10571437" cy="555073"/>
          </a:xfrm>
          <a:prstGeom prst="rect">
            <a:avLst/>
          </a:prstGeom>
        </p:spPr>
        <p:txBody>
          <a:bodyPr vert="horz" wrap="square" lIns="0" tIns="16305" rIns="0" bIns="0" rtlCol="0">
            <a:spAutoFit/>
          </a:bodyPr>
          <a:lstStyle/>
          <a:p>
            <a:pPr marL="17162">
              <a:spcBef>
                <a:spcPts val="129"/>
              </a:spcBef>
            </a:pPr>
            <a:r>
              <a:rPr lang="en-US" sz="3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Design Schema</a:t>
            </a:r>
          </a:p>
        </p:txBody>
      </p:sp>
      <p:sp>
        <p:nvSpPr>
          <p:cNvPr id="10" name="object 81">
            <a:extLst>
              <a:ext uri="{FF2B5EF4-FFF2-40B4-BE49-F238E27FC236}">
                <a16:creationId xmlns:a16="http://schemas.microsoft.com/office/drawing/2014/main" id="{D543E1DA-8537-8C47-22D2-89426BB96E9F}"/>
              </a:ext>
            </a:extLst>
          </p:cNvPr>
          <p:cNvSpPr txBox="1"/>
          <p:nvPr/>
        </p:nvSpPr>
        <p:spPr>
          <a:xfrm>
            <a:off x="831850" y="19998084"/>
            <a:ext cx="12027600" cy="5450384"/>
          </a:xfrm>
          <a:prstGeom prst="rect">
            <a:avLst/>
          </a:prstGeom>
        </p:spPr>
        <p:txBody>
          <a:bodyPr vert="horz" wrap="square" lIns="0" tIns="12872" rIns="0" bIns="0" rtlCol="0">
            <a:spAutoFit/>
          </a:bodyPr>
          <a:lstStyle/>
          <a:p>
            <a:pPr marL="442913" indent="-442913">
              <a:spcBef>
                <a:spcPts val="1200"/>
              </a:spcBef>
              <a:spcAft>
                <a:spcPts val="807"/>
              </a:spcAft>
              <a:buClr>
                <a:schemeClr val="accent2"/>
              </a:buClr>
              <a:buFont typeface=".PingFang SC Regular"/>
              <a:buChar char="◆"/>
            </a:pPr>
            <a:r>
              <a:rPr lang="en-US" sz="3200" spc="-60" dirty="0">
                <a:latin typeface="Arial" panose="020B0604020202020204" pitchFamily="34" charset="0"/>
                <a:cs typeface="Arial" panose="020B0604020202020204" pitchFamily="34" charset="0"/>
              </a:rPr>
              <a:t>INSTI-based regimens are recommended by international HIV guidelines as initial and switch therapy in people with HIV (PWH)</a:t>
            </a:r>
            <a:r>
              <a:rPr lang="en-US" sz="3200" spc="-60" baseline="30000" dirty="0">
                <a:latin typeface="Arial" panose="020B0604020202020204" pitchFamily="34" charset="0"/>
                <a:cs typeface="Arial" panose="020B0604020202020204" pitchFamily="34" charset="0"/>
              </a:rPr>
              <a:t>1–3</a:t>
            </a:r>
            <a:r>
              <a:rPr lang="en-US" sz="3200" spc="-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42913" indent="-442913">
              <a:spcBef>
                <a:spcPts val="1200"/>
              </a:spcBef>
              <a:spcAft>
                <a:spcPts val="807"/>
              </a:spcAft>
              <a:buClr>
                <a:schemeClr val="accent2"/>
              </a:buClr>
              <a:buFont typeface=".PingFang SC Regular"/>
              <a:buChar char="◆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With novel antiretroviral agents (such as long-acting, injectable CAB) becoming available, there is a need to understand how the resistance profiles of novel agents might affect subsequent treatment options </a:t>
            </a:r>
          </a:p>
          <a:p>
            <a:pPr marL="442913" indent="-442913">
              <a:spcBef>
                <a:spcPts val="1200"/>
              </a:spcBef>
              <a:spcAft>
                <a:spcPts val="807"/>
              </a:spcAft>
              <a:buClr>
                <a:schemeClr val="accent2"/>
              </a:buClr>
              <a:buFont typeface=".PingFang SC Regular"/>
              <a:buChar char="◆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INSTI resistance patterns including, but not limited to, Q148K/R, N155H, R263K, G118R, E138A/K and G140A/S mutations (alone or in combination) have been documented in CAB virologic failures and/or PrEP seroconversions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4–12</a:t>
            </a:r>
          </a:p>
        </p:txBody>
      </p:sp>
      <p:sp>
        <p:nvSpPr>
          <p:cNvPr id="258" name="object 8">
            <a:extLst>
              <a:ext uri="{FF2B5EF4-FFF2-40B4-BE49-F238E27FC236}">
                <a16:creationId xmlns:a16="http://schemas.microsoft.com/office/drawing/2014/main" id="{EB5E5E6F-7F9A-809E-D690-7224A71DE35F}"/>
              </a:ext>
            </a:extLst>
          </p:cNvPr>
          <p:cNvSpPr txBox="1"/>
          <p:nvPr/>
        </p:nvSpPr>
        <p:spPr>
          <a:xfrm>
            <a:off x="13306325" y="18315555"/>
            <a:ext cx="15332648" cy="555073"/>
          </a:xfrm>
          <a:prstGeom prst="rect">
            <a:avLst/>
          </a:prstGeom>
        </p:spPr>
        <p:txBody>
          <a:bodyPr vert="horz" wrap="square" lIns="0" tIns="16305" rIns="0" bIns="0" rtlCol="0">
            <a:spAutoFit/>
          </a:bodyPr>
          <a:lstStyle/>
          <a:p>
            <a:pPr marL="17162">
              <a:spcBef>
                <a:spcPts val="129"/>
              </a:spcBef>
            </a:pPr>
            <a:r>
              <a:rPr lang="en-US" sz="3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 RAMs From Clinical Isolates* (N = 52)</a:t>
            </a: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D6A3FB5D-9FCF-626C-38EC-515A6441FA61}"/>
              </a:ext>
            </a:extLst>
          </p:cNvPr>
          <p:cNvSpPr txBox="1"/>
          <p:nvPr/>
        </p:nvSpPr>
        <p:spPr>
          <a:xfrm>
            <a:off x="48375229" y="1722066"/>
            <a:ext cx="1974870" cy="492861"/>
          </a:xfrm>
          <a:prstGeom prst="rect">
            <a:avLst/>
          </a:prstGeom>
        </p:spPr>
        <p:txBody>
          <a:bodyPr vert="horz" wrap="square" lIns="0" tIns="30894" rIns="0" bIns="0" rtlCol="0">
            <a:spAutoFit/>
          </a:bodyPr>
          <a:lstStyle/>
          <a:p>
            <a:pPr marL="34325" marR="6865" indent="-34325" algn="ctr">
              <a:lnSpc>
                <a:spcPts val="1800"/>
              </a:lnSpc>
              <a:spcBef>
                <a:spcPts val="243"/>
              </a:spcBef>
            </a:pPr>
            <a:r>
              <a:rPr lang="en-US" sz="1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 or click</a:t>
            </a:r>
            <a:r>
              <a:rPr lang="en-US" sz="1600" b="1" spc="2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n-US" sz="1600" b="1" spc="27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spc="-27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en-US" sz="1600" b="1" spc="-1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043FBA55-950D-F796-C665-BDC9B3A738B3}"/>
              </a:ext>
            </a:extLst>
          </p:cNvPr>
          <p:cNvSpPr/>
          <p:nvPr/>
        </p:nvSpPr>
        <p:spPr>
          <a:xfrm>
            <a:off x="47022305" y="743014"/>
            <a:ext cx="5025343" cy="49607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0">
            <a:extLst>
              <a:ext uri="{FF2B5EF4-FFF2-40B4-BE49-F238E27FC236}">
                <a16:creationId xmlns:a16="http://schemas.microsoft.com/office/drawing/2014/main" id="{0AC6FD75-D3E3-335D-0F43-39099EAD2404}"/>
              </a:ext>
            </a:extLst>
          </p:cNvPr>
          <p:cNvSpPr txBox="1"/>
          <p:nvPr/>
        </p:nvSpPr>
        <p:spPr>
          <a:xfrm>
            <a:off x="47355961" y="758510"/>
            <a:ext cx="3351043" cy="461665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Poster eP.B1.021</a:t>
            </a:r>
            <a:endParaRPr kumimoji="0" lang="en-US" sz="3000" b="1" i="0" u="none" strike="noStrike" kern="1200" cap="none" spc="0" normalizeH="0" baseline="0" dirty="0">
              <a:ln>
                <a:noFill/>
              </a:ln>
              <a:solidFill>
                <a:schemeClr val="tx2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MS PGothic" pitchFamily="34" charset="-128"/>
              <a:cs typeface="Arial" panose="020B0604020202020204" pitchFamily="34" charset="0"/>
            </a:endParaRPr>
          </a:p>
        </p:txBody>
      </p:sp>
      <p:sp>
        <p:nvSpPr>
          <p:cNvPr id="34" name="object 80">
            <a:extLst>
              <a:ext uri="{FF2B5EF4-FFF2-40B4-BE49-F238E27FC236}">
                <a16:creationId xmlns:a16="http://schemas.microsoft.com/office/drawing/2014/main" id="{69FEF8B4-DC42-775A-348A-92552DE7D0B1}"/>
              </a:ext>
            </a:extLst>
          </p:cNvPr>
          <p:cNvSpPr txBox="1"/>
          <p:nvPr/>
        </p:nvSpPr>
        <p:spPr>
          <a:xfrm>
            <a:off x="1080707" y="14444019"/>
            <a:ext cx="11391709" cy="4010767"/>
          </a:xfrm>
          <a:prstGeom prst="rect">
            <a:avLst/>
          </a:prstGeom>
        </p:spPr>
        <p:txBody>
          <a:bodyPr vert="horz" wrap="square" lIns="0" tIns="19738" rIns="0" bIns="0" rtlCol="0">
            <a:spAutoFit/>
          </a:bodyPr>
          <a:lstStyle/>
          <a:p>
            <a:pPr marL="17162">
              <a:spcBef>
                <a:spcPts val="155"/>
              </a:spcBef>
              <a:spcAft>
                <a:spcPts val="1000"/>
              </a:spcAft>
            </a:pPr>
            <a:r>
              <a:rPr lang="en-US" sz="4400" b="1" spc="-13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  <a:p>
            <a:pPr marL="442913" marR="0" lvl="0" indent="-4429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7"/>
              </a:spcAft>
              <a:buClr>
                <a:schemeClr val="accent2"/>
              </a:buClr>
              <a:buSzTx/>
              <a:buFont typeface=".PingFang SC Regular"/>
              <a:buChar char="◆"/>
              <a:tabLst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These data reinforce the 2023 recommendations by the DHHS to test for INSTI drug resistance after CAB treatment or PrEP failure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marL="442913" marR="0" lvl="0" indent="-44291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7"/>
              </a:spcAft>
              <a:buClr>
                <a:schemeClr val="accent2"/>
              </a:buClr>
              <a:buSzTx/>
              <a:buFont typeface=".PingFang SC Regular"/>
              <a:buChar char="◆"/>
              <a:tabLst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These data also highlight the need for careful selection 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of subsequent treatment regimens in people with CAB resistance, as INSTI agents may not be effective</a:t>
            </a:r>
            <a:endParaRPr lang="en-US" sz="3200" dirty="0">
              <a:solidFill>
                <a:srgbClr val="881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2">
            <a:extLst>
              <a:ext uri="{FF2B5EF4-FFF2-40B4-BE49-F238E27FC236}">
                <a16:creationId xmlns:a16="http://schemas.microsoft.com/office/drawing/2014/main" id="{F019E849-A935-2733-752B-4AAF12622B98}"/>
              </a:ext>
            </a:extLst>
          </p:cNvPr>
          <p:cNvSpPr txBox="1"/>
          <p:nvPr/>
        </p:nvSpPr>
        <p:spPr>
          <a:xfrm>
            <a:off x="13315817" y="5495925"/>
            <a:ext cx="15275058" cy="701372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24029" rIns="0" bIns="0" rtlCol="0">
            <a:spAutoFit/>
          </a:bodyPr>
          <a:lstStyle/>
          <a:p>
            <a:pPr marL="140732">
              <a:spcBef>
                <a:spcPts val="189"/>
              </a:spcBef>
            </a:pPr>
            <a:r>
              <a:rPr lang="en-US" sz="4400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bject 81">
            <a:extLst>
              <a:ext uri="{FF2B5EF4-FFF2-40B4-BE49-F238E27FC236}">
                <a16:creationId xmlns:a16="http://schemas.microsoft.com/office/drawing/2014/main" id="{F2F883C5-8780-793C-45CD-CBC6ED66663E}"/>
              </a:ext>
            </a:extLst>
          </p:cNvPr>
          <p:cNvSpPr txBox="1"/>
          <p:nvPr/>
        </p:nvSpPr>
        <p:spPr>
          <a:xfrm>
            <a:off x="13315817" y="6408127"/>
            <a:ext cx="15585507" cy="1490325"/>
          </a:xfrm>
          <a:prstGeom prst="rect">
            <a:avLst/>
          </a:prstGeom>
        </p:spPr>
        <p:txBody>
          <a:bodyPr vert="horz" wrap="square" lIns="0" tIns="12872" rIns="0" bIns="0" rtlCol="0">
            <a:spAutoFit/>
          </a:bodyPr>
          <a:lstStyle/>
          <a:p>
            <a:pPr marL="442913" indent="-442913" algn="l">
              <a:spcBef>
                <a:spcPts val="1200"/>
              </a:spcBef>
              <a:spcAft>
                <a:spcPts val="807"/>
              </a:spcAft>
              <a:buClr>
                <a:schemeClr val="accent2"/>
              </a:buClr>
              <a:buFont typeface=".PingFang SC Regular"/>
              <a:buChar char="◆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To assess the potential effect of INSTI resistance substitution patterns (comprising Q148K/R, N155H, R263K, G118R, E138A/K and G140A/S mutations) on the antiviral activity of the INSTIs BIC and EVG</a:t>
            </a:r>
          </a:p>
        </p:txBody>
      </p:sp>
      <p:sp>
        <p:nvSpPr>
          <p:cNvPr id="41" name="object 2">
            <a:extLst>
              <a:ext uri="{FF2B5EF4-FFF2-40B4-BE49-F238E27FC236}">
                <a16:creationId xmlns:a16="http://schemas.microsoft.com/office/drawing/2014/main" id="{EC914A70-8FE1-6740-93F8-A864A0413784}"/>
              </a:ext>
            </a:extLst>
          </p:cNvPr>
          <p:cNvSpPr txBox="1"/>
          <p:nvPr/>
        </p:nvSpPr>
        <p:spPr>
          <a:xfrm>
            <a:off x="13315817" y="8549802"/>
            <a:ext cx="15275058" cy="701372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24029" rIns="0" bIns="0" rtlCol="0">
            <a:spAutoFit/>
          </a:bodyPr>
          <a:lstStyle/>
          <a:p>
            <a:pPr marL="140732">
              <a:spcBef>
                <a:spcPts val="189"/>
              </a:spcBef>
            </a:pPr>
            <a:r>
              <a:rPr lang="en-US" sz="4400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bject 2">
            <a:extLst>
              <a:ext uri="{FF2B5EF4-FFF2-40B4-BE49-F238E27FC236}">
                <a16:creationId xmlns:a16="http://schemas.microsoft.com/office/drawing/2014/main" id="{0E04E8E7-4BDB-CF7A-5FD4-7BF751E63801}"/>
              </a:ext>
            </a:extLst>
          </p:cNvPr>
          <p:cNvSpPr txBox="1"/>
          <p:nvPr/>
        </p:nvSpPr>
        <p:spPr>
          <a:xfrm>
            <a:off x="29069846" y="5495925"/>
            <a:ext cx="21268192" cy="701372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24029" rIns="0" bIns="0" rtlCol="0">
            <a:spAutoFit/>
          </a:bodyPr>
          <a:lstStyle/>
          <a:p>
            <a:pPr marL="140732">
              <a:spcBef>
                <a:spcPts val="189"/>
              </a:spcBef>
            </a:pPr>
            <a:r>
              <a:rPr lang="en-US" sz="4400" b="1" spc="-13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81">
            <a:extLst>
              <a:ext uri="{FF2B5EF4-FFF2-40B4-BE49-F238E27FC236}">
                <a16:creationId xmlns:a16="http://schemas.microsoft.com/office/drawing/2014/main" id="{152831AA-515E-AF00-6471-F1F4D2177F42}"/>
              </a:ext>
            </a:extLst>
          </p:cNvPr>
          <p:cNvSpPr txBox="1"/>
          <p:nvPr/>
        </p:nvSpPr>
        <p:spPr>
          <a:xfrm>
            <a:off x="13315817" y="10148586"/>
            <a:ext cx="15385537" cy="997883"/>
          </a:xfrm>
          <a:prstGeom prst="rect">
            <a:avLst/>
          </a:prstGeom>
        </p:spPr>
        <p:txBody>
          <a:bodyPr vert="horz" wrap="square" lIns="0" tIns="12872" rIns="0" bIns="0" rtlCol="0">
            <a:spAutoFit/>
          </a:bodyPr>
          <a:lstStyle/>
          <a:p>
            <a:pPr marL="442913" indent="-442913" algn="l">
              <a:spcBef>
                <a:spcPts val="1200"/>
              </a:spcBef>
              <a:spcAft>
                <a:spcPts val="807"/>
              </a:spcAft>
              <a:buClr>
                <a:schemeClr val="accent2"/>
              </a:buClr>
              <a:buFont typeface=".PingFang SC Regular"/>
              <a:buChar char="◆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Antiviral resistance testing was performed using person-derived clinical isolates (N = 52) with viral profiles similar to CAB INSTI resistance patterns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4–14</a:t>
            </a:r>
          </a:p>
        </p:txBody>
      </p:sp>
      <p:sp>
        <p:nvSpPr>
          <p:cNvPr id="151" name="object 23">
            <a:extLst>
              <a:ext uri="{FF2B5EF4-FFF2-40B4-BE49-F238E27FC236}">
                <a16:creationId xmlns:a16="http://schemas.microsoft.com/office/drawing/2014/main" id="{E00A8367-3E1E-EDC4-7CCF-3A32FED745C9}"/>
              </a:ext>
            </a:extLst>
          </p:cNvPr>
          <p:cNvSpPr txBox="1"/>
          <p:nvPr/>
        </p:nvSpPr>
        <p:spPr>
          <a:xfrm>
            <a:off x="13325473" y="17248473"/>
            <a:ext cx="14888359" cy="694440"/>
          </a:xfrm>
          <a:prstGeom prst="rect">
            <a:avLst/>
          </a:prstGeom>
        </p:spPr>
        <p:txBody>
          <a:bodyPr vert="horz" wrap="square" lIns="0" tIns="17164" rIns="0" bIns="0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200" kern="0" dirty="0">
                <a:latin typeface="Arial" panose="020B0604020202020204" pitchFamily="34" charset="0"/>
                <a:cs typeface="Arial" panose="020B0604020202020204" pitchFamily="34" charset="0"/>
              </a:rPr>
              <a:t>*Mutations: E138A/K, G140A/C/S, N155H and Q148K/H/R, alone or in combination; </a:t>
            </a:r>
            <a:r>
              <a:rPr lang="en-US" sz="2200" kern="0" baseline="30000" dirty="0">
                <a:latin typeface="Arial" panose="020B0604020202020204" pitchFamily="34" charset="0"/>
                <a:cs typeface="Arial" panose="020B0604020202020204" pitchFamily="34" charset="0"/>
              </a:rPr>
              <a:t>†</a:t>
            </a:r>
            <a:r>
              <a:rPr lang="en-US" sz="2200" kern="0" dirty="0">
                <a:latin typeface="Arial" panose="020B0604020202020204" pitchFamily="34" charset="0"/>
                <a:cs typeface="Arial" panose="020B0604020202020204" pitchFamily="34" charset="0"/>
              </a:rPr>
              <a:t>Information about the clinical samples is limited and clinical data are not available.</a:t>
            </a:r>
          </a:p>
        </p:txBody>
      </p:sp>
      <p:sp>
        <p:nvSpPr>
          <p:cNvPr id="167" name="Text Placeholder 1">
            <a:extLst>
              <a:ext uri="{FF2B5EF4-FFF2-40B4-BE49-F238E27FC236}">
                <a16:creationId xmlns:a16="http://schemas.microsoft.com/office/drawing/2014/main" id="{ABA5C41E-71E4-9C0D-D6E0-4D638783B354}"/>
              </a:ext>
            </a:extLst>
          </p:cNvPr>
          <p:cNvSpPr txBox="1">
            <a:spLocks/>
          </p:cNvSpPr>
          <p:nvPr/>
        </p:nvSpPr>
        <p:spPr>
          <a:xfrm>
            <a:off x="13215192" y="24233580"/>
            <a:ext cx="15375683" cy="48426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Font typeface="Symbol" pitchFamily="18" charset="2"/>
              <a:buChar char="¨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200" kern="0" dirty="0">
                <a:latin typeface="Arial" panose="020B0604020202020204" pitchFamily="34" charset="0"/>
                <a:cs typeface="Arial" panose="020B0604020202020204" pitchFamily="34" charset="0"/>
              </a:rPr>
              <a:t>*Information about the samples from the biobank is limited and clinical data are not available. </a:t>
            </a:r>
          </a:p>
          <a:p>
            <a:pPr marL="0" indent="0">
              <a:spcBef>
                <a:spcPts val="0"/>
              </a:spcBef>
              <a:buNone/>
            </a:pPr>
            <a:endParaRPr lang="en-US" sz="22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9" name="object 81">
            <a:extLst>
              <a:ext uri="{FF2B5EF4-FFF2-40B4-BE49-F238E27FC236}">
                <a16:creationId xmlns:a16="http://schemas.microsoft.com/office/drawing/2014/main" id="{90D913D5-9B6A-341C-C7CB-63135F4FBEF6}"/>
              </a:ext>
            </a:extLst>
          </p:cNvPr>
          <p:cNvSpPr txBox="1"/>
          <p:nvPr/>
        </p:nvSpPr>
        <p:spPr>
          <a:xfrm>
            <a:off x="13306325" y="24889841"/>
            <a:ext cx="15585507" cy="505440"/>
          </a:xfrm>
          <a:prstGeom prst="rect">
            <a:avLst/>
          </a:prstGeom>
        </p:spPr>
        <p:txBody>
          <a:bodyPr vert="horz" wrap="square" lIns="0" tIns="12872" rIns="0" bIns="0" rtlCol="0">
            <a:spAutoFit/>
          </a:bodyPr>
          <a:lstStyle/>
          <a:p>
            <a:pPr marL="442913" indent="-442913" algn="l">
              <a:spcBef>
                <a:spcPts val="1200"/>
              </a:spcBef>
              <a:spcAft>
                <a:spcPts val="807"/>
              </a:spcAft>
              <a:buClr>
                <a:schemeClr val="accent2"/>
              </a:buClr>
              <a:buFont typeface=".PingFang SC Regular"/>
              <a:buChar char="◆"/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Over half of isolates had 2 RAMs and almost a third of isolates had 3 RAMs</a:t>
            </a:r>
          </a:p>
        </p:txBody>
      </p:sp>
      <p:sp>
        <p:nvSpPr>
          <p:cNvPr id="170" name="object 8">
            <a:extLst>
              <a:ext uri="{FF2B5EF4-FFF2-40B4-BE49-F238E27FC236}">
                <a16:creationId xmlns:a16="http://schemas.microsoft.com/office/drawing/2014/main" id="{DCE3E4EC-9E72-B30F-F946-E73F65949988}"/>
              </a:ext>
            </a:extLst>
          </p:cNvPr>
          <p:cNvSpPr txBox="1"/>
          <p:nvPr/>
        </p:nvSpPr>
        <p:spPr>
          <a:xfrm>
            <a:off x="29079212" y="6367574"/>
            <a:ext cx="21258825" cy="555073"/>
          </a:xfrm>
          <a:prstGeom prst="rect">
            <a:avLst/>
          </a:prstGeom>
        </p:spPr>
        <p:txBody>
          <a:bodyPr vert="horz" wrap="square" lIns="0" tIns="16305" rIns="0" bIns="0" rtlCol="0">
            <a:spAutoFit/>
          </a:bodyPr>
          <a:lstStyle/>
          <a:p>
            <a:pPr eaLnBrk="1" hangingPunct="1"/>
            <a:r>
              <a:rPr lang="en-US" sz="3500" b="1" kern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</a:t>
            </a:r>
            <a:r>
              <a:rPr lang="en-US" sz="3500" b="1" kern="0" baseline="-250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en-US" sz="3500" b="1" kern="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Fold Changes for Clinical Isolates* With RAM Patterns Associated With CAB Failure</a:t>
            </a:r>
          </a:p>
        </p:txBody>
      </p:sp>
      <p:sp>
        <p:nvSpPr>
          <p:cNvPr id="175" name="Text Placeholder 1">
            <a:extLst>
              <a:ext uri="{FF2B5EF4-FFF2-40B4-BE49-F238E27FC236}">
                <a16:creationId xmlns:a16="http://schemas.microsoft.com/office/drawing/2014/main" id="{709C98E2-A9C7-B6FA-0D3E-13DC2429EA43}"/>
              </a:ext>
            </a:extLst>
          </p:cNvPr>
          <p:cNvSpPr txBox="1">
            <a:spLocks/>
          </p:cNvSpPr>
          <p:nvPr/>
        </p:nvSpPr>
        <p:spPr>
          <a:xfrm>
            <a:off x="29023759" y="14087604"/>
            <a:ext cx="21693138" cy="784151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50021"/>
              </a:buClr>
              <a:buFont typeface="Symbol" pitchFamily="18" charset="2"/>
              <a:buChar char="¨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2200" kern="0" dirty="0">
                <a:latin typeface="Arial" panose="020B0604020202020204" pitchFamily="34" charset="0"/>
                <a:cs typeface="Arial" panose="020B0604020202020204" pitchFamily="34" charset="0"/>
              </a:rPr>
              <a:t>Vertical black bars represent mean fold changes; red dashed lines indicate IQ values. *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Substitution patterns from isolates: Q148K/H/R + E138A/K + G140A/C/S (n = 16); Q148R + E138K (n = 3); Q148H/R + G140A/S (n = 24); N155H (n = 6); Q148R (n = 3). </a:t>
            </a:r>
          </a:p>
          <a:p>
            <a:pPr marL="0" indent="0">
              <a:spcBef>
                <a:spcPts val="0"/>
              </a:spcBef>
              <a:buNone/>
            </a:pPr>
            <a:endParaRPr lang="en-US" sz="22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" name="Content Placeholder 6">
            <a:extLst>
              <a:ext uri="{FF2B5EF4-FFF2-40B4-BE49-F238E27FC236}">
                <a16:creationId xmlns:a16="http://schemas.microsoft.com/office/drawing/2014/main" id="{D378C0FF-48D2-D361-A0B1-6FE0305F6848}"/>
              </a:ext>
            </a:extLst>
          </p:cNvPr>
          <p:cNvSpPr txBox="1">
            <a:spLocks/>
          </p:cNvSpPr>
          <p:nvPr/>
        </p:nvSpPr>
        <p:spPr bwMode="auto">
          <a:xfrm>
            <a:off x="29050445" y="16806592"/>
            <a:ext cx="10310467" cy="1221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900"/>
              </a:spcBef>
              <a:spcAft>
                <a:spcPct val="0"/>
              </a:spcAft>
              <a:buClr>
                <a:srgbClr val="A50021"/>
              </a:buClr>
              <a:buFont typeface="Symbol" pitchFamily="18" charset="2"/>
              <a:buChar char="¨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ts val="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42913" marR="0" lvl="0" indent="-442913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807"/>
              </a:spcAft>
              <a:buClr>
                <a:schemeClr val="accent2"/>
              </a:buClr>
              <a:buSzTx/>
              <a:buFont typeface=".PingFang SC Regular"/>
              <a:buChar char="◆"/>
              <a:tabLst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For all three drugs, mean IC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fold changes were the highest for isolates with three RAMs:</a:t>
            </a:r>
          </a:p>
        </p:txBody>
      </p:sp>
      <p:graphicFrame>
        <p:nvGraphicFramePr>
          <p:cNvPr id="1028" name="Table 1027">
            <a:extLst>
              <a:ext uri="{FF2B5EF4-FFF2-40B4-BE49-F238E27FC236}">
                <a16:creationId xmlns:a16="http://schemas.microsoft.com/office/drawing/2014/main" id="{4EA2899B-0E17-FAFE-7962-9A369E9819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149942"/>
              </p:ext>
            </p:extLst>
          </p:nvPr>
        </p:nvGraphicFramePr>
        <p:xfrm>
          <a:off x="29100579" y="18043800"/>
          <a:ext cx="10310469" cy="407703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703396">
                  <a:extLst>
                    <a:ext uri="{9D8B030D-6E8A-4147-A177-3AD203B41FA5}">
                      <a16:colId xmlns:a16="http://schemas.microsoft.com/office/drawing/2014/main" val="943937665"/>
                    </a:ext>
                  </a:extLst>
                </a:gridCol>
                <a:gridCol w="2535691">
                  <a:extLst>
                    <a:ext uri="{9D8B030D-6E8A-4147-A177-3AD203B41FA5}">
                      <a16:colId xmlns:a16="http://schemas.microsoft.com/office/drawing/2014/main" val="2927788797"/>
                    </a:ext>
                  </a:extLst>
                </a:gridCol>
                <a:gridCol w="2535691">
                  <a:extLst>
                    <a:ext uri="{9D8B030D-6E8A-4147-A177-3AD203B41FA5}">
                      <a16:colId xmlns:a16="http://schemas.microsoft.com/office/drawing/2014/main" val="1133968399"/>
                    </a:ext>
                  </a:extLst>
                </a:gridCol>
                <a:gridCol w="2535691">
                  <a:extLst>
                    <a:ext uri="{9D8B030D-6E8A-4147-A177-3AD203B41FA5}">
                      <a16:colId xmlns:a16="http://schemas.microsoft.com/office/drawing/2014/main" val="1875712737"/>
                    </a:ext>
                  </a:extLst>
                </a:gridCol>
              </a:tblGrid>
              <a:tr h="815406">
                <a:tc>
                  <a:txBody>
                    <a:bodyPr/>
                    <a:lstStyle/>
                    <a:p>
                      <a:endParaRPr lang="en-GB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425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Mean IC</a:t>
                      </a:r>
                      <a:r>
                        <a:rPr lang="en-GB" sz="3200" b="1" baseline="-25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  <a:r>
                        <a:rPr lang="en-GB" sz="32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fold changes</a:t>
                      </a:r>
                      <a:endParaRPr lang="en-GB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425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A5002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A500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2290027"/>
                  </a:ext>
                </a:extLst>
              </a:tr>
              <a:tr h="815406">
                <a:tc>
                  <a:txBody>
                    <a:bodyPr/>
                    <a:lstStyle/>
                    <a:p>
                      <a:endParaRPr lang="en-GB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42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42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425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EVG</a:t>
                      </a:r>
                    </a:p>
                  </a:txBody>
                  <a:tcPr anchor="ctr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D42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64482"/>
                  </a:ext>
                </a:extLst>
              </a:tr>
              <a:tr h="815406">
                <a:tc>
                  <a:txBody>
                    <a:bodyPr/>
                    <a:lstStyle/>
                    <a:p>
                      <a:r>
                        <a:rPr lang="en-GB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RAM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65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9500297"/>
                  </a:ext>
                </a:extLst>
              </a:tr>
              <a:tr h="815406">
                <a:tc>
                  <a:txBody>
                    <a:bodyPr/>
                    <a:lstStyle/>
                    <a:p>
                      <a:r>
                        <a:rPr lang="en-GB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RAMs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 144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8494966"/>
                  </a:ext>
                </a:extLst>
              </a:tr>
              <a:tr h="815406">
                <a:tc>
                  <a:txBody>
                    <a:bodyPr/>
                    <a:lstStyle/>
                    <a:p>
                      <a:r>
                        <a:rPr lang="en-GB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RAMs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47.0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7.6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 144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2186210"/>
                  </a:ext>
                </a:extLst>
              </a:tr>
            </a:tbl>
          </a:graphicData>
        </a:graphic>
      </p:graphicFrame>
      <p:sp>
        <p:nvSpPr>
          <p:cNvPr id="1029" name="Content Placeholder 6">
            <a:extLst>
              <a:ext uri="{FF2B5EF4-FFF2-40B4-BE49-F238E27FC236}">
                <a16:creationId xmlns:a16="http://schemas.microsoft.com/office/drawing/2014/main" id="{CBFBC2E7-AAF8-9E1B-961A-07AA97C49D40}"/>
              </a:ext>
            </a:extLst>
          </p:cNvPr>
          <p:cNvSpPr txBox="1">
            <a:spLocks/>
          </p:cNvSpPr>
          <p:nvPr/>
        </p:nvSpPr>
        <p:spPr bwMode="auto">
          <a:xfrm>
            <a:off x="29050446" y="22429896"/>
            <a:ext cx="10477134" cy="3095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900"/>
              </a:spcBef>
              <a:spcAft>
                <a:spcPct val="0"/>
              </a:spcAft>
              <a:buClr>
                <a:srgbClr val="A50021"/>
              </a:buClr>
              <a:buFont typeface="Symbol" pitchFamily="18" charset="2"/>
              <a:buChar char="¨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ts val="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42913" indent="-442913">
              <a:spcBef>
                <a:spcPts val="1200"/>
              </a:spcBef>
              <a:spcAft>
                <a:spcPts val="807"/>
              </a:spcAft>
              <a:buClr>
                <a:schemeClr val="accent2"/>
              </a:buClr>
              <a:buFont typeface=".PingFang SC Regular"/>
              <a:buChar char="◆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When considering clinical trough concentrations expressed as inhibitory quotient (IQ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trough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pPr marL="973138" lvl="1" indent="-530225">
              <a:spcBef>
                <a:spcPts val="807"/>
              </a:spcBef>
              <a:spcAft>
                <a:spcPts val="300"/>
              </a:spcAft>
              <a:buClr>
                <a:srgbClr val="881222"/>
              </a:buClr>
              <a:buFont typeface="Arial" panose="020B0604020202020204" pitchFamily="34" charset="0"/>
              <a:buChar char="–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58% of CAB fold changes were &gt; IQ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trough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= 9</a:t>
            </a:r>
          </a:p>
          <a:p>
            <a:pPr marL="973138" lvl="1" indent="-530225">
              <a:spcBef>
                <a:spcPts val="807"/>
              </a:spcBef>
              <a:spcAft>
                <a:spcPts val="300"/>
              </a:spcAft>
              <a:buClr>
                <a:srgbClr val="881222"/>
              </a:buClr>
              <a:buFont typeface="Arial" panose="020B0604020202020204" pitchFamily="34" charset="0"/>
              <a:buChar char="–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4% of BIC fold changes were &gt; IQ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trough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= 16 </a:t>
            </a:r>
          </a:p>
          <a:p>
            <a:pPr marL="973138" lvl="1" indent="-530225">
              <a:spcBef>
                <a:spcPts val="807"/>
              </a:spcBef>
              <a:spcAft>
                <a:spcPts val="300"/>
              </a:spcAft>
              <a:buClr>
                <a:srgbClr val="881222"/>
              </a:buClr>
              <a:buFont typeface="Arial" panose="020B0604020202020204" pitchFamily="34" charset="0"/>
              <a:buChar char="–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100% of EVG fold changes were &gt; IQ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trough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= 2</a:t>
            </a:r>
          </a:p>
        </p:txBody>
      </p:sp>
      <p:sp>
        <p:nvSpPr>
          <p:cNvPr id="1030" name="object 8">
            <a:extLst>
              <a:ext uri="{FF2B5EF4-FFF2-40B4-BE49-F238E27FC236}">
                <a16:creationId xmlns:a16="http://schemas.microsoft.com/office/drawing/2014/main" id="{07CA20F2-C4A2-CFEB-DA84-C28BEA8FE7FD}"/>
              </a:ext>
            </a:extLst>
          </p:cNvPr>
          <p:cNvSpPr txBox="1"/>
          <p:nvPr/>
        </p:nvSpPr>
        <p:spPr>
          <a:xfrm>
            <a:off x="39872964" y="15091771"/>
            <a:ext cx="10477134" cy="555073"/>
          </a:xfrm>
          <a:prstGeom prst="rect">
            <a:avLst/>
          </a:prstGeom>
        </p:spPr>
        <p:txBody>
          <a:bodyPr vert="horz" wrap="square" lIns="0" tIns="16305" rIns="0" bIns="0" rtlCol="0">
            <a:spAutoFit/>
          </a:bodyPr>
          <a:lstStyle/>
          <a:p>
            <a:pPr eaLnBrk="1" hangingPunct="1"/>
            <a:r>
              <a:rPr lang="en-US" sz="35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 of Isolate Sensitivity to BIC and EVG</a:t>
            </a:r>
            <a:endParaRPr lang="en-US" sz="3500" b="1" kern="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2" name="Content Placeholder 6">
            <a:extLst>
              <a:ext uri="{FF2B5EF4-FFF2-40B4-BE49-F238E27FC236}">
                <a16:creationId xmlns:a16="http://schemas.microsoft.com/office/drawing/2014/main" id="{D82F92C7-7CEF-F63C-3877-92B94AB945BB}"/>
              </a:ext>
            </a:extLst>
          </p:cNvPr>
          <p:cNvSpPr txBox="1">
            <a:spLocks/>
          </p:cNvSpPr>
          <p:nvPr/>
        </p:nvSpPr>
        <p:spPr bwMode="auto">
          <a:xfrm>
            <a:off x="39863944" y="20974298"/>
            <a:ext cx="10477134" cy="3503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900"/>
              </a:spcBef>
              <a:spcAft>
                <a:spcPct val="0"/>
              </a:spcAft>
              <a:buClr>
                <a:srgbClr val="A50021"/>
              </a:buClr>
              <a:buFont typeface="Symbol" pitchFamily="18" charset="2"/>
              <a:buChar char="¨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ts val="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442913" marR="0" lvl="0" indent="-442913" defTabSz="914400" rtl="0" eaLnBrk="0" fontAlgn="base" latinLnBrk="0" hangingPunct="0">
              <a:spcBef>
                <a:spcPts val="1200"/>
              </a:spcBef>
              <a:spcAft>
                <a:spcPts val="807"/>
              </a:spcAft>
              <a:buClr>
                <a:schemeClr val="accent2"/>
              </a:buClr>
              <a:buSzTx/>
              <a:buFont typeface=".PingFang SC Regular"/>
              <a:buChar char="◆"/>
              <a:tabLst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When considering clinical and biological assay cutoffs,* isolates varied in levels of sensitivity to BIC and EVG</a:t>
            </a:r>
          </a:p>
          <a:p>
            <a:pPr marL="973138" lvl="1" indent="-530225">
              <a:spcBef>
                <a:spcPts val="807"/>
              </a:spcBef>
              <a:spcAft>
                <a:spcPts val="300"/>
              </a:spcAft>
              <a:buClr>
                <a:srgbClr val="881222"/>
              </a:buClr>
              <a:buFont typeface="Arial" panose="020B0604020202020204" pitchFamily="34" charset="0"/>
              <a:buChar char="–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54% of isolates were sensitive to BIC, 40% were partially sensitive and 6% were resistant</a:t>
            </a:r>
          </a:p>
          <a:p>
            <a:pPr marL="973138" lvl="1" indent="-530225">
              <a:spcBef>
                <a:spcPts val="807"/>
              </a:spcBef>
              <a:spcAft>
                <a:spcPts val="300"/>
              </a:spcAft>
              <a:buClr>
                <a:srgbClr val="881222"/>
              </a:buClr>
              <a:buFont typeface="Arial" panose="020B0604020202020204" pitchFamily="34" charset="0"/>
              <a:buChar char="–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100% of isolates were resistant to EVG</a:t>
            </a:r>
          </a:p>
          <a:p>
            <a:pPr marL="973138" lvl="1" indent="-530225">
              <a:spcBef>
                <a:spcPts val="807"/>
              </a:spcBef>
              <a:spcAft>
                <a:spcPts val="300"/>
              </a:spcAft>
              <a:buClr>
                <a:srgbClr val="881222"/>
              </a:buClr>
              <a:buFont typeface="Arial" panose="020B0604020202020204" pitchFamily="34" charset="0"/>
              <a:buChar char="–"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Cutoffs for CAB are not currently available</a:t>
            </a:r>
          </a:p>
          <a:p>
            <a:pPr marL="0" marR="0" lvl="0" indent="-342900" algn="l" defTabSz="914400" rtl="0" eaLnBrk="0" fontAlgn="base" latinLnBrk="0" hangingPunct="0">
              <a:spcBef>
                <a:spcPts val="0"/>
              </a:spcBef>
              <a:spcAft>
                <a:spcPts val="600"/>
              </a:spcAft>
              <a:buClr>
                <a:srgbClr val="A50021"/>
              </a:buClr>
              <a:buSzTx/>
              <a:buFont typeface="Symbol" pitchFamily="18" charset="2"/>
              <a:buChar char="¨"/>
              <a:tabLst/>
              <a:defRPr/>
            </a:pPr>
            <a:endParaRPr kumimoji="0" lang="en-US" sz="1800" b="0" i="0" u="none" strike="noStrike" kern="1200" cap="none" spc="0" normalizeH="0" baseline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3" name="Text Placeholder 6">
            <a:extLst>
              <a:ext uri="{FF2B5EF4-FFF2-40B4-BE49-F238E27FC236}">
                <a16:creationId xmlns:a16="http://schemas.microsoft.com/office/drawing/2014/main" id="{F37DEFC0-EA9D-4B5D-780E-024D302BAFE6}"/>
              </a:ext>
            </a:extLst>
          </p:cNvPr>
          <p:cNvSpPr txBox="1">
            <a:spLocks/>
          </p:cNvSpPr>
          <p:nvPr/>
        </p:nvSpPr>
        <p:spPr>
          <a:xfrm>
            <a:off x="39768145" y="24652250"/>
            <a:ext cx="10569891" cy="784151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617853">
              <a:defRPr>
                <a:latin typeface="+mn-lt"/>
                <a:ea typeface="+mn-ea"/>
                <a:cs typeface="+mn-cs"/>
              </a:defRPr>
            </a:lvl2pPr>
            <a:lvl3pPr marL="1235707">
              <a:defRPr>
                <a:latin typeface="+mn-lt"/>
                <a:ea typeface="+mn-ea"/>
                <a:cs typeface="+mn-cs"/>
              </a:defRPr>
            </a:lvl3pPr>
            <a:lvl4pPr marL="1853560">
              <a:defRPr>
                <a:latin typeface="+mn-lt"/>
                <a:ea typeface="+mn-ea"/>
                <a:cs typeface="+mn-cs"/>
              </a:defRPr>
            </a:lvl4pPr>
            <a:lvl5pPr marL="2471413">
              <a:defRPr>
                <a:latin typeface="+mn-lt"/>
                <a:ea typeface="+mn-ea"/>
                <a:cs typeface="+mn-cs"/>
              </a:defRPr>
            </a:lvl5pPr>
            <a:lvl6pPr marL="3089266">
              <a:defRPr>
                <a:latin typeface="+mn-lt"/>
                <a:ea typeface="+mn-ea"/>
                <a:cs typeface="+mn-cs"/>
              </a:defRPr>
            </a:lvl6pPr>
            <a:lvl7pPr marL="3707120">
              <a:defRPr>
                <a:latin typeface="+mn-lt"/>
                <a:ea typeface="+mn-ea"/>
                <a:cs typeface="+mn-cs"/>
              </a:defRPr>
            </a:lvl7pPr>
            <a:lvl8pPr marL="4324973">
              <a:defRPr>
                <a:latin typeface="+mn-lt"/>
                <a:ea typeface="+mn-ea"/>
                <a:cs typeface="+mn-cs"/>
              </a:defRPr>
            </a:lvl8pPr>
            <a:lvl9pPr marL="4942826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*For BIC, fold changes from 2.5 to 10 signified partial sensitivity and fold changes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&gt; 10 signified resistance; for EVG, fold changes &gt; 2.5 indicated resistance.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691FF0A9-D8B5-AB32-7D56-206A2CD6C176}"/>
              </a:ext>
            </a:extLst>
          </p:cNvPr>
          <p:cNvGrpSpPr/>
          <p:nvPr/>
        </p:nvGrpSpPr>
        <p:grpSpPr>
          <a:xfrm>
            <a:off x="31675438" y="15084055"/>
            <a:ext cx="5092931" cy="1564338"/>
            <a:chOff x="32751969" y="23604756"/>
            <a:chExt cx="5092931" cy="1564338"/>
          </a:xfrm>
        </p:grpSpPr>
        <p:sp>
          <p:nvSpPr>
            <p:cNvPr id="194" name="Rounded Rectangle 338">
              <a:extLst>
                <a:ext uri="{FF2B5EF4-FFF2-40B4-BE49-F238E27FC236}">
                  <a16:creationId xmlns:a16="http://schemas.microsoft.com/office/drawing/2014/main" id="{1B3CA048-C092-CACD-6822-8C2441A85149}"/>
                </a:ext>
              </a:extLst>
            </p:cNvPr>
            <p:cNvSpPr/>
            <p:nvPr/>
          </p:nvSpPr>
          <p:spPr>
            <a:xfrm>
              <a:off x="32751969" y="23769171"/>
              <a:ext cx="5092931" cy="1183017"/>
            </a:xfrm>
            <a:prstGeom prst="roundRect">
              <a:avLst>
                <a:gd name="adj" fmla="val 1439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C18E49BA-E859-4E95-68BE-65300EFA49AF}"/>
                </a:ext>
              </a:extLst>
            </p:cNvPr>
            <p:cNvSpPr txBox="1"/>
            <p:nvPr/>
          </p:nvSpPr>
          <p:spPr>
            <a:xfrm>
              <a:off x="32886440" y="23808345"/>
              <a:ext cx="4309782" cy="1107996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1" i="0" u="none" strike="noStrike" cap="none" normalizeH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For further information </a:t>
              </a:r>
              <a:br>
                <a:rPr kumimoji="0" lang="en-US" sz="2200" b="1" i="0" u="none" strike="noStrike" cap="none" normalizeH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kumimoji="0" lang="en-US" sz="2200" b="1" i="0" u="none" strike="noStrike" cap="none" normalizeH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on </a:t>
              </a:r>
              <a:r>
                <a:rPr lang="en-US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fold change</a:t>
              </a:r>
              <a:r>
                <a:rPr kumimoji="0" lang="en-US" sz="2200" b="1" i="0" u="none" strike="noStrike" cap="none" normalizeH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values</a:t>
              </a:r>
              <a:r>
                <a:rPr kumimoji="0" lang="en-US" sz="2200" b="1" i="0" u="none" strike="noStrike" kern="0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br>
                <a:rPr kumimoji="0" lang="en-US" sz="2200" b="1" i="0" u="none" strike="noStrike" kern="0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kumimoji="0" lang="en-US" sz="2200" b="1" i="0" u="none" strike="noStrike" kern="0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please scan the QR code</a:t>
              </a:r>
              <a:endParaRPr kumimoji="0" lang="en-US" sz="2200" b="1" i="0" u="none" strike="sng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FF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380CE024-26D2-CE06-6072-66C1EB02230F}"/>
                </a:ext>
              </a:extLst>
            </p:cNvPr>
            <p:cNvGrpSpPr/>
            <p:nvPr/>
          </p:nvGrpSpPr>
          <p:grpSpPr>
            <a:xfrm rot="822563">
              <a:off x="36575819" y="23604756"/>
              <a:ext cx="1061809" cy="1564338"/>
              <a:chOff x="24208064" y="15425201"/>
              <a:chExt cx="1077009" cy="1586731"/>
            </a:xfrm>
          </p:grpSpPr>
          <p:pic>
            <p:nvPicPr>
              <p:cNvPr id="197" name="Picture 196">
                <a:extLst>
                  <a:ext uri="{FF2B5EF4-FFF2-40B4-BE49-F238E27FC236}">
                    <a16:creationId xmlns:a16="http://schemas.microsoft.com/office/drawing/2014/main" id="{A6FD5E5B-DB0D-7A3C-F78F-20BD959EC95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 rot="21181203">
                <a:off x="24275136" y="15425201"/>
                <a:ext cx="944391" cy="1586731"/>
              </a:xfrm>
              <a:prstGeom prst="rect">
                <a:avLst/>
              </a:prstGeom>
            </p:spPr>
          </p:pic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10A4299D-1455-AD8C-E2C7-8E583E6DCB3A}"/>
                  </a:ext>
                </a:extLst>
              </p:cNvPr>
              <p:cNvGrpSpPr/>
              <p:nvPr/>
            </p:nvGrpSpPr>
            <p:grpSpPr>
              <a:xfrm rot="21181203">
                <a:off x="24208064" y="15832104"/>
                <a:ext cx="1077009" cy="874110"/>
                <a:chOff x="25263129" y="20136151"/>
                <a:chExt cx="1077009" cy="874110"/>
              </a:xfrm>
            </p:grpSpPr>
            <p:sp>
              <p:nvSpPr>
                <p:cNvPr id="200" name="TextBox 199">
                  <a:extLst>
                    <a:ext uri="{FF2B5EF4-FFF2-40B4-BE49-F238E27FC236}">
                      <a16:creationId xmlns:a16="http://schemas.microsoft.com/office/drawing/2014/main" id="{B983EEBC-4C62-3F96-2529-BBF88075639A}"/>
                    </a:ext>
                  </a:extLst>
                </p:cNvPr>
                <p:cNvSpPr txBox="1"/>
                <p:nvPr/>
              </p:nvSpPr>
              <p:spPr>
                <a:xfrm>
                  <a:off x="25263129" y="20136151"/>
                  <a:ext cx="1066800" cy="874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rtl="0"/>
                  <a:r>
                    <a:rPr kumimoji="0" lang="en-US" sz="3000" b="1" i="0" u="none" strike="noStrike" cap="none" normalizeH="0" dirty="0">
                      <a:ln>
                        <a:noFill/>
                      </a:ln>
                      <a:solidFill>
                        <a:srgbClr val="940B2C"/>
                      </a:solidFill>
                      <a:effectLst/>
                      <a:latin typeface="Arial" panose="020B0604020202020204" pitchFamily="34" charset="0"/>
                      <a:cs typeface="Arial" panose="020B0604020202020204" pitchFamily="34" charset="0"/>
                    </a:rPr>
                    <a:t>QR</a:t>
                  </a:r>
                </a:p>
                <a:p>
                  <a:pPr algn="l"/>
                  <a:endParaRPr lang="en-US" sz="2000" dirty="0">
                    <a:solidFill>
                      <a:srgbClr val="940B2C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2" name="TextBox 201">
                  <a:extLst>
                    <a:ext uri="{FF2B5EF4-FFF2-40B4-BE49-F238E27FC236}">
                      <a16:creationId xmlns:a16="http://schemas.microsoft.com/office/drawing/2014/main" id="{D4289DC0-F361-A9BE-0A39-092C47935AFF}"/>
                    </a:ext>
                  </a:extLst>
                </p:cNvPr>
                <p:cNvSpPr txBox="1"/>
                <p:nvPr/>
              </p:nvSpPr>
              <p:spPr>
                <a:xfrm>
                  <a:off x="25273337" y="20557069"/>
                  <a:ext cx="1066801" cy="3277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rtl="0"/>
                  <a:r>
                    <a:rPr kumimoji="0" lang="en-US" sz="1500" b="1" i="0" u="none" strike="noStrike" cap="none" normalizeH="0" dirty="0">
                      <a:ln>
                        <a:noFill/>
                      </a:ln>
                      <a:solidFill>
                        <a:srgbClr val="940B2C"/>
                      </a:solidFill>
                      <a:effectLst/>
                      <a:latin typeface="Arial" panose="020B0604020202020204" pitchFamily="34" charset="0"/>
                      <a:cs typeface="Arial" panose="020B0604020202020204" pitchFamily="34" charset="0"/>
                    </a:rPr>
                    <a:t>CODE</a:t>
                  </a:r>
                </a:p>
              </p:txBody>
            </p:sp>
          </p:grpSp>
        </p:grp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56BA1EA-4C6B-96D0-86C4-40BB96E85DD7}"/>
              </a:ext>
            </a:extLst>
          </p:cNvPr>
          <p:cNvGrpSpPr/>
          <p:nvPr/>
        </p:nvGrpSpPr>
        <p:grpSpPr>
          <a:xfrm>
            <a:off x="29023759" y="7011693"/>
            <a:ext cx="21298940" cy="6934979"/>
            <a:chOff x="29639555" y="7009509"/>
            <a:chExt cx="20683144" cy="6607115"/>
          </a:xfrm>
        </p:grpSpPr>
        <p:sp>
          <p:nvSpPr>
            <p:cNvPr id="1222" name="Rectangle 54">
              <a:extLst>
                <a:ext uri="{FF2B5EF4-FFF2-40B4-BE49-F238E27FC236}">
                  <a16:creationId xmlns:a16="http://schemas.microsoft.com/office/drawing/2014/main" id="{EE0D36DB-4FD8-32DF-81D7-B0850B592E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39555" y="9801056"/>
              <a:ext cx="940963" cy="586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2 RAMs</a:t>
              </a:r>
              <a:b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</a:b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(n = 27)</a:t>
              </a:r>
              <a:endPara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223" name="Rectangle 54">
              <a:extLst>
                <a:ext uri="{FF2B5EF4-FFF2-40B4-BE49-F238E27FC236}">
                  <a16:creationId xmlns:a16="http://schemas.microsoft.com/office/drawing/2014/main" id="{E51FDE22-0BCF-0F01-F9F0-737E66401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666760" y="11196948"/>
              <a:ext cx="913758" cy="586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3 RAMs</a:t>
              </a:r>
              <a:b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</a:b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(n = 16)</a:t>
              </a:r>
              <a:endPara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36" name="Rectangle 54">
              <a:extLst>
                <a:ext uri="{FF2B5EF4-FFF2-40B4-BE49-F238E27FC236}">
                  <a16:creationId xmlns:a16="http://schemas.microsoft.com/office/drawing/2014/main" id="{F960B279-6968-2B8A-BB96-71FFC20F11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82226" y="8408001"/>
              <a:ext cx="798295" cy="586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1 RAM</a:t>
              </a:r>
              <a:b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</a:b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(n = 9)</a:t>
              </a:r>
              <a:endPara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26E6FFF-4EB7-044E-AC9A-33BA63DB1344}"/>
                </a:ext>
              </a:extLst>
            </p:cNvPr>
            <p:cNvGrpSpPr/>
            <p:nvPr/>
          </p:nvGrpSpPr>
          <p:grpSpPr>
            <a:xfrm>
              <a:off x="30620420" y="7009509"/>
              <a:ext cx="5712398" cy="6607115"/>
              <a:chOff x="30620420" y="7009509"/>
              <a:chExt cx="5378432" cy="6607115"/>
            </a:xfrm>
          </p:grpSpPr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9DCA489-0F72-334C-9407-237FE1589BF6}"/>
                  </a:ext>
                </a:extLst>
              </p:cNvPr>
              <p:cNvSpPr txBox="1"/>
              <p:nvPr/>
            </p:nvSpPr>
            <p:spPr>
              <a:xfrm>
                <a:off x="30773960" y="7009509"/>
                <a:ext cx="5206013" cy="4407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CAB</a:t>
                </a:r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2" name="Rectangle 50">
                <a:extLst>
                  <a:ext uri="{FF2B5EF4-FFF2-40B4-BE49-F238E27FC236}">
                    <a16:creationId xmlns:a16="http://schemas.microsoft.com/office/drawing/2014/main" id="{1E548EF7-F30F-ECBA-6198-873AB31D94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99906" y="7627009"/>
                <a:ext cx="2980069" cy="5168525"/>
              </a:xfrm>
              <a:prstGeom prst="rect">
                <a:avLst/>
              </a:prstGeom>
              <a:solidFill>
                <a:srgbClr val="FF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3" name="Freeform 51">
                <a:extLst>
                  <a:ext uri="{FF2B5EF4-FFF2-40B4-BE49-F238E27FC236}">
                    <a16:creationId xmlns:a16="http://schemas.microsoft.com/office/drawing/2014/main" id="{6C6BBA21-5B98-EA27-33BE-404C0B37A6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86014" y="7627009"/>
                <a:ext cx="2993962" cy="5176057"/>
              </a:xfrm>
              <a:custGeom>
                <a:avLst/>
                <a:gdLst>
                  <a:gd name="T0" fmla="*/ 1919 w 1919"/>
                  <a:gd name="T1" fmla="*/ 0 h 2510"/>
                  <a:gd name="T2" fmla="*/ 1919 w 1919"/>
                  <a:gd name="T3" fmla="*/ 2510 h 2510"/>
                  <a:gd name="T4" fmla="*/ 0 w 1919"/>
                  <a:gd name="T5" fmla="*/ 2510 h 2510"/>
                  <a:gd name="T6" fmla="*/ 0 w 1919"/>
                  <a:gd name="T7" fmla="*/ 0 h 25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919" h="2510">
                    <a:moveTo>
                      <a:pt x="1919" y="0"/>
                    </a:moveTo>
                    <a:lnTo>
                      <a:pt x="1919" y="2510"/>
                    </a:lnTo>
                    <a:lnTo>
                      <a:pt x="0" y="251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4" name="Freeform 52">
                <a:extLst>
                  <a:ext uri="{FF2B5EF4-FFF2-40B4-BE49-F238E27FC236}">
                    <a16:creationId xmlns:a16="http://schemas.microsoft.com/office/drawing/2014/main" id="{0ADB94C6-BA02-7846-96F7-599B41C9C1A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2978213" y="7627009"/>
                <a:ext cx="32764" cy="5155436"/>
              </a:xfrm>
              <a:custGeom>
                <a:avLst/>
                <a:gdLst>
                  <a:gd name="T0" fmla="*/ 1 w 4"/>
                  <a:gd name="T1" fmla="*/ 6 h 499"/>
                  <a:gd name="T2" fmla="*/ 4 w 4"/>
                  <a:gd name="T3" fmla="*/ 20 h 499"/>
                  <a:gd name="T4" fmla="*/ 2 w 4"/>
                  <a:gd name="T5" fmla="*/ 13 h 499"/>
                  <a:gd name="T6" fmla="*/ 2 w 4"/>
                  <a:gd name="T7" fmla="*/ 36 h 499"/>
                  <a:gd name="T8" fmla="*/ 4 w 4"/>
                  <a:gd name="T9" fmla="*/ 29 h 499"/>
                  <a:gd name="T10" fmla="*/ 1 w 4"/>
                  <a:gd name="T11" fmla="*/ 48 h 499"/>
                  <a:gd name="T12" fmla="*/ 4 w 4"/>
                  <a:gd name="T13" fmla="*/ 57 h 499"/>
                  <a:gd name="T14" fmla="*/ 1 w 4"/>
                  <a:gd name="T15" fmla="*/ 57 h 499"/>
                  <a:gd name="T16" fmla="*/ 4 w 4"/>
                  <a:gd name="T17" fmla="*/ 76 h 499"/>
                  <a:gd name="T18" fmla="*/ 2 w 4"/>
                  <a:gd name="T19" fmla="*/ 69 h 499"/>
                  <a:gd name="T20" fmla="*/ 2 w 4"/>
                  <a:gd name="T21" fmla="*/ 92 h 499"/>
                  <a:gd name="T22" fmla="*/ 4 w 4"/>
                  <a:gd name="T23" fmla="*/ 85 h 499"/>
                  <a:gd name="T24" fmla="*/ 1 w 4"/>
                  <a:gd name="T25" fmla="*/ 105 h 499"/>
                  <a:gd name="T26" fmla="*/ 4 w 4"/>
                  <a:gd name="T27" fmla="*/ 113 h 499"/>
                  <a:gd name="T28" fmla="*/ 1 w 4"/>
                  <a:gd name="T29" fmla="*/ 113 h 499"/>
                  <a:gd name="T30" fmla="*/ 4 w 4"/>
                  <a:gd name="T31" fmla="*/ 133 h 499"/>
                  <a:gd name="T32" fmla="*/ 2 w 4"/>
                  <a:gd name="T33" fmla="*/ 126 h 499"/>
                  <a:gd name="T34" fmla="*/ 2 w 4"/>
                  <a:gd name="T35" fmla="*/ 148 h 499"/>
                  <a:gd name="T36" fmla="*/ 3 w 4"/>
                  <a:gd name="T37" fmla="*/ 141 h 499"/>
                  <a:gd name="T38" fmla="*/ 1 w 4"/>
                  <a:gd name="T39" fmla="*/ 161 h 499"/>
                  <a:gd name="T40" fmla="*/ 3 w 4"/>
                  <a:gd name="T41" fmla="*/ 170 h 499"/>
                  <a:gd name="T42" fmla="*/ 1 w 4"/>
                  <a:gd name="T43" fmla="*/ 170 h 499"/>
                  <a:gd name="T44" fmla="*/ 3 w 4"/>
                  <a:gd name="T45" fmla="*/ 189 h 499"/>
                  <a:gd name="T46" fmla="*/ 2 w 4"/>
                  <a:gd name="T47" fmla="*/ 182 h 499"/>
                  <a:gd name="T48" fmla="*/ 2 w 4"/>
                  <a:gd name="T49" fmla="*/ 205 h 499"/>
                  <a:gd name="T50" fmla="*/ 3 w 4"/>
                  <a:gd name="T51" fmla="*/ 198 h 499"/>
                  <a:gd name="T52" fmla="*/ 1 w 4"/>
                  <a:gd name="T53" fmla="*/ 217 h 499"/>
                  <a:gd name="T54" fmla="*/ 3 w 4"/>
                  <a:gd name="T55" fmla="*/ 226 h 499"/>
                  <a:gd name="T56" fmla="*/ 1 w 4"/>
                  <a:gd name="T57" fmla="*/ 226 h 499"/>
                  <a:gd name="T58" fmla="*/ 3 w 4"/>
                  <a:gd name="T59" fmla="*/ 246 h 499"/>
                  <a:gd name="T60" fmla="*/ 2 w 4"/>
                  <a:gd name="T61" fmla="*/ 239 h 499"/>
                  <a:gd name="T62" fmla="*/ 2 w 4"/>
                  <a:gd name="T63" fmla="*/ 261 h 499"/>
                  <a:gd name="T64" fmla="*/ 3 w 4"/>
                  <a:gd name="T65" fmla="*/ 254 h 499"/>
                  <a:gd name="T66" fmla="*/ 0 w 4"/>
                  <a:gd name="T67" fmla="*/ 274 h 499"/>
                  <a:gd name="T68" fmla="*/ 3 w 4"/>
                  <a:gd name="T69" fmla="*/ 282 h 499"/>
                  <a:gd name="T70" fmla="*/ 0 w 4"/>
                  <a:gd name="T71" fmla="*/ 282 h 499"/>
                  <a:gd name="T72" fmla="*/ 3 w 4"/>
                  <a:gd name="T73" fmla="*/ 302 h 499"/>
                  <a:gd name="T74" fmla="*/ 2 w 4"/>
                  <a:gd name="T75" fmla="*/ 295 h 499"/>
                  <a:gd name="T76" fmla="*/ 2 w 4"/>
                  <a:gd name="T77" fmla="*/ 318 h 499"/>
                  <a:gd name="T78" fmla="*/ 3 w 4"/>
                  <a:gd name="T79" fmla="*/ 311 h 499"/>
                  <a:gd name="T80" fmla="*/ 0 w 4"/>
                  <a:gd name="T81" fmla="*/ 330 h 499"/>
                  <a:gd name="T82" fmla="*/ 3 w 4"/>
                  <a:gd name="T83" fmla="*/ 339 h 499"/>
                  <a:gd name="T84" fmla="*/ 0 w 4"/>
                  <a:gd name="T85" fmla="*/ 339 h 499"/>
                  <a:gd name="T86" fmla="*/ 3 w 4"/>
                  <a:gd name="T87" fmla="*/ 359 h 499"/>
                  <a:gd name="T88" fmla="*/ 2 w 4"/>
                  <a:gd name="T89" fmla="*/ 351 h 499"/>
                  <a:gd name="T90" fmla="*/ 2 w 4"/>
                  <a:gd name="T91" fmla="*/ 374 h 499"/>
                  <a:gd name="T92" fmla="*/ 3 w 4"/>
                  <a:gd name="T93" fmla="*/ 367 h 499"/>
                  <a:gd name="T94" fmla="*/ 0 w 4"/>
                  <a:gd name="T95" fmla="*/ 387 h 499"/>
                  <a:gd name="T96" fmla="*/ 3 w 4"/>
                  <a:gd name="T97" fmla="*/ 395 h 499"/>
                  <a:gd name="T98" fmla="*/ 0 w 4"/>
                  <a:gd name="T99" fmla="*/ 395 h 499"/>
                  <a:gd name="T100" fmla="*/ 3 w 4"/>
                  <a:gd name="T101" fmla="*/ 415 h 499"/>
                  <a:gd name="T102" fmla="*/ 2 w 4"/>
                  <a:gd name="T103" fmla="*/ 408 h 499"/>
                  <a:gd name="T104" fmla="*/ 2 w 4"/>
                  <a:gd name="T105" fmla="*/ 430 h 499"/>
                  <a:gd name="T106" fmla="*/ 3 w 4"/>
                  <a:gd name="T107" fmla="*/ 423 h 499"/>
                  <a:gd name="T108" fmla="*/ 0 w 4"/>
                  <a:gd name="T109" fmla="*/ 443 h 499"/>
                  <a:gd name="T110" fmla="*/ 3 w 4"/>
                  <a:gd name="T111" fmla="*/ 452 h 499"/>
                  <a:gd name="T112" fmla="*/ 0 w 4"/>
                  <a:gd name="T113" fmla="*/ 452 h 499"/>
                  <a:gd name="T114" fmla="*/ 3 w 4"/>
                  <a:gd name="T115" fmla="*/ 471 h 499"/>
                  <a:gd name="T116" fmla="*/ 1 w 4"/>
                  <a:gd name="T117" fmla="*/ 464 h 499"/>
                  <a:gd name="T118" fmla="*/ 1 w 4"/>
                  <a:gd name="T119" fmla="*/ 487 h 499"/>
                  <a:gd name="T120" fmla="*/ 3 w 4"/>
                  <a:gd name="T121" fmla="*/ 480 h 499"/>
                  <a:gd name="T122" fmla="*/ 0 w 4"/>
                  <a:gd name="T123" fmla="*/ 494 h 4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4" h="499">
                    <a:moveTo>
                      <a:pt x="4" y="0"/>
                    </a:moveTo>
                    <a:cubicBezTo>
                      <a:pt x="4" y="6"/>
                      <a:pt x="4" y="6"/>
                      <a:pt x="4" y="6"/>
                    </a:cubicBezTo>
                    <a:cubicBezTo>
                      <a:pt x="4" y="7"/>
                      <a:pt x="3" y="7"/>
                      <a:pt x="2" y="7"/>
                    </a:cubicBezTo>
                    <a:cubicBezTo>
                      <a:pt x="2" y="7"/>
                      <a:pt x="1" y="7"/>
                      <a:pt x="1" y="6"/>
                    </a:cubicBezTo>
                    <a:cubicBezTo>
                      <a:pt x="1" y="0"/>
                      <a:pt x="1" y="0"/>
                      <a:pt x="1" y="0"/>
                    </a:cubicBezTo>
                    <a:lnTo>
                      <a:pt x="4" y="0"/>
                    </a:lnTo>
                    <a:close/>
                    <a:moveTo>
                      <a:pt x="4" y="14"/>
                    </a:moveTo>
                    <a:cubicBezTo>
                      <a:pt x="4" y="20"/>
                      <a:pt x="4" y="20"/>
                      <a:pt x="4" y="20"/>
                    </a:cubicBezTo>
                    <a:cubicBezTo>
                      <a:pt x="4" y="21"/>
                      <a:pt x="3" y="22"/>
                      <a:pt x="2" y="22"/>
                    </a:cubicBezTo>
                    <a:cubicBezTo>
                      <a:pt x="2" y="22"/>
                      <a:pt x="1" y="21"/>
                      <a:pt x="1" y="20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1" y="14"/>
                      <a:pt x="2" y="13"/>
                      <a:pt x="2" y="13"/>
                    </a:cubicBezTo>
                    <a:cubicBezTo>
                      <a:pt x="3" y="13"/>
                      <a:pt x="4" y="14"/>
                      <a:pt x="4" y="14"/>
                    </a:cubicBezTo>
                    <a:close/>
                    <a:moveTo>
                      <a:pt x="4" y="29"/>
                    </a:moveTo>
                    <a:cubicBezTo>
                      <a:pt x="4" y="34"/>
                      <a:pt x="4" y="34"/>
                      <a:pt x="4" y="34"/>
                    </a:cubicBezTo>
                    <a:cubicBezTo>
                      <a:pt x="4" y="35"/>
                      <a:pt x="3" y="36"/>
                      <a:pt x="2" y="36"/>
                    </a:cubicBezTo>
                    <a:cubicBezTo>
                      <a:pt x="1" y="36"/>
                      <a:pt x="1" y="35"/>
                      <a:pt x="1" y="34"/>
                    </a:cubicBezTo>
                    <a:cubicBezTo>
                      <a:pt x="1" y="29"/>
                      <a:pt x="1" y="29"/>
                      <a:pt x="1" y="29"/>
                    </a:cubicBezTo>
                    <a:cubicBezTo>
                      <a:pt x="1" y="28"/>
                      <a:pt x="2" y="27"/>
                      <a:pt x="2" y="27"/>
                    </a:cubicBezTo>
                    <a:cubicBezTo>
                      <a:pt x="3" y="27"/>
                      <a:pt x="4" y="28"/>
                      <a:pt x="4" y="29"/>
                    </a:cubicBezTo>
                    <a:close/>
                    <a:moveTo>
                      <a:pt x="4" y="43"/>
                    </a:moveTo>
                    <a:cubicBezTo>
                      <a:pt x="4" y="48"/>
                      <a:pt x="4" y="48"/>
                      <a:pt x="4" y="48"/>
                    </a:cubicBezTo>
                    <a:cubicBezTo>
                      <a:pt x="4" y="49"/>
                      <a:pt x="3" y="50"/>
                      <a:pt x="2" y="50"/>
                    </a:cubicBezTo>
                    <a:cubicBezTo>
                      <a:pt x="1" y="50"/>
                      <a:pt x="1" y="49"/>
                      <a:pt x="1" y="48"/>
                    </a:cubicBezTo>
                    <a:cubicBezTo>
                      <a:pt x="1" y="43"/>
                      <a:pt x="1" y="43"/>
                      <a:pt x="1" y="43"/>
                    </a:cubicBezTo>
                    <a:cubicBezTo>
                      <a:pt x="1" y="42"/>
                      <a:pt x="1" y="41"/>
                      <a:pt x="2" y="41"/>
                    </a:cubicBezTo>
                    <a:cubicBezTo>
                      <a:pt x="3" y="41"/>
                      <a:pt x="4" y="42"/>
                      <a:pt x="4" y="43"/>
                    </a:cubicBezTo>
                    <a:close/>
                    <a:moveTo>
                      <a:pt x="4" y="57"/>
                    </a:moveTo>
                    <a:cubicBezTo>
                      <a:pt x="4" y="62"/>
                      <a:pt x="4" y="62"/>
                      <a:pt x="4" y="62"/>
                    </a:cubicBezTo>
                    <a:cubicBezTo>
                      <a:pt x="4" y="63"/>
                      <a:pt x="3" y="64"/>
                      <a:pt x="2" y="64"/>
                    </a:cubicBezTo>
                    <a:cubicBezTo>
                      <a:pt x="1" y="64"/>
                      <a:pt x="1" y="63"/>
                      <a:pt x="1" y="62"/>
                    </a:cubicBezTo>
                    <a:cubicBezTo>
                      <a:pt x="1" y="57"/>
                      <a:pt x="1" y="57"/>
                      <a:pt x="1" y="57"/>
                    </a:cubicBezTo>
                    <a:cubicBezTo>
                      <a:pt x="1" y="56"/>
                      <a:pt x="1" y="55"/>
                      <a:pt x="2" y="55"/>
                    </a:cubicBezTo>
                    <a:cubicBezTo>
                      <a:pt x="3" y="55"/>
                      <a:pt x="4" y="56"/>
                      <a:pt x="4" y="57"/>
                    </a:cubicBezTo>
                    <a:close/>
                    <a:moveTo>
                      <a:pt x="4" y="71"/>
                    </a:moveTo>
                    <a:cubicBezTo>
                      <a:pt x="4" y="76"/>
                      <a:pt x="4" y="76"/>
                      <a:pt x="4" y="76"/>
                    </a:cubicBezTo>
                    <a:cubicBezTo>
                      <a:pt x="4" y="77"/>
                      <a:pt x="3" y="78"/>
                      <a:pt x="2" y="78"/>
                    </a:cubicBezTo>
                    <a:cubicBezTo>
                      <a:pt x="1" y="78"/>
                      <a:pt x="1" y="77"/>
                      <a:pt x="1" y="76"/>
                    </a:cubicBezTo>
                    <a:cubicBezTo>
                      <a:pt x="1" y="71"/>
                      <a:pt x="1" y="71"/>
                      <a:pt x="1" y="71"/>
                    </a:cubicBezTo>
                    <a:cubicBezTo>
                      <a:pt x="1" y="70"/>
                      <a:pt x="1" y="69"/>
                      <a:pt x="2" y="69"/>
                    </a:cubicBezTo>
                    <a:cubicBezTo>
                      <a:pt x="3" y="69"/>
                      <a:pt x="4" y="70"/>
                      <a:pt x="4" y="71"/>
                    </a:cubicBezTo>
                    <a:close/>
                    <a:moveTo>
                      <a:pt x="4" y="85"/>
                    </a:moveTo>
                    <a:cubicBezTo>
                      <a:pt x="4" y="91"/>
                      <a:pt x="4" y="91"/>
                      <a:pt x="4" y="91"/>
                    </a:cubicBezTo>
                    <a:cubicBezTo>
                      <a:pt x="4" y="91"/>
                      <a:pt x="3" y="92"/>
                      <a:pt x="2" y="92"/>
                    </a:cubicBezTo>
                    <a:cubicBezTo>
                      <a:pt x="1" y="92"/>
                      <a:pt x="1" y="91"/>
                      <a:pt x="1" y="91"/>
                    </a:cubicBezTo>
                    <a:cubicBezTo>
                      <a:pt x="1" y="85"/>
                      <a:pt x="1" y="85"/>
                      <a:pt x="1" y="85"/>
                    </a:cubicBezTo>
                    <a:cubicBezTo>
                      <a:pt x="1" y="84"/>
                      <a:pt x="1" y="84"/>
                      <a:pt x="2" y="84"/>
                    </a:cubicBezTo>
                    <a:cubicBezTo>
                      <a:pt x="3" y="84"/>
                      <a:pt x="4" y="84"/>
                      <a:pt x="4" y="85"/>
                    </a:cubicBezTo>
                    <a:close/>
                    <a:moveTo>
                      <a:pt x="4" y="99"/>
                    </a:moveTo>
                    <a:cubicBezTo>
                      <a:pt x="4" y="105"/>
                      <a:pt x="4" y="105"/>
                      <a:pt x="4" y="105"/>
                    </a:cubicBezTo>
                    <a:cubicBezTo>
                      <a:pt x="4" y="105"/>
                      <a:pt x="3" y="106"/>
                      <a:pt x="2" y="106"/>
                    </a:cubicBezTo>
                    <a:cubicBezTo>
                      <a:pt x="1" y="106"/>
                      <a:pt x="1" y="105"/>
                      <a:pt x="1" y="105"/>
                    </a:cubicBezTo>
                    <a:cubicBezTo>
                      <a:pt x="1" y="99"/>
                      <a:pt x="1" y="99"/>
                      <a:pt x="1" y="99"/>
                    </a:cubicBezTo>
                    <a:cubicBezTo>
                      <a:pt x="1" y="98"/>
                      <a:pt x="1" y="98"/>
                      <a:pt x="2" y="98"/>
                    </a:cubicBezTo>
                    <a:cubicBezTo>
                      <a:pt x="3" y="98"/>
                      <a:pt x="4" y="98"/>
                      <a:pt x="4" y="99"/>
                    </a:cubicBezTo>
                    <a:close/>
                    <a:moveTo>
                      <a:pt x="4" y="113"/>
                    </a:moveTo>
                    <a:cubicBezTo>
                      <a:pt x="4" y="119"/>
                      <a:pt x="4" y="119"/>
                      <a:pt x="4" y="119"/>
                    </a:cubicBezTo>
                    <a:cubicBezTo>
                      <a:pt x="4" y="120"/>
                      <a:pt x="3" y="120"/>
                      <a:pt x="2" y="120"/>
                    </a:cubicBezTo>
                    <a:cubicBezTo>
                      <a:pt x="1" y="120"/>
                      <a:pt x="1" y="120"/>
                      <a:pt x="1" y="119"/>
                    </a:cubicBezTo>
                    <a:cubicBezTo>
                      <a:pt x="1" y="113"/>
                      <a:pt x="1" y="113"/>
                      <a:pt x="1" y="113"/>
                    </a:cubicBezTo>
                    <a:cubicBezTo>
                      <a:pt x="1" y="112"/>
                      <a:pt x="1" y="112"/>
                      <a:pt x="2" y="112"/>
                    </a:cubicBezTo>
                    <a:cubicBezTo>
                      <a:pt x="3" y="112"/>
                      <a:pt x="4" y="112"/>
                      <a:pt x="4" y="113"/>
                    </a:cubicBezTo>
                    <a:close/>
                    <a:moveTo>
                      <a:pt x="4" y="127"/>
                    </a:moveTo>
                    <a:cubicBezTo>
                      <a:pt x="4" y="133"/>
                      <a:pt x="4" y="133"/>
                      <a:pt x="4" y="133"/>
                    </a:cubicBezTo>
                    <a:cubicBezTo>
                      <a:pt x="4" y="134"/>
                      <a:pt x="3" y="134"/>
                      <a:pt x="2" y="134"/>
                    </a:cubicBezTo>
                    <a:cubicBezTo>
                      <a:pt x="1" y="134"/>
                      <a:pt x="1" y="134"/>
                      <a:pt x="1" y="133"/>
                    </a:cubicBezTo>
                    <a:cubicBezTo>
                      <a:pt x="1" y="127"/>
                      <a:pt x="1" y="127"/>
                      <a:pt x="1" y="127"/>
                    </a:cubicBezTo>
                    <a:cubicBezTo>
                      <a:pt x="1" y="126"/>
                      <a:pt x="1" y="126"/>
                      <a:pt x="2" y="126"/>
                    </a:cubicBezTo>
                    <a:cubicBezTo>
                      <a:pt x="3" y="126"/>
                      <a:pt x="4" y="126"/>
                      <a:pt x="4" y="127"/>
                    </a:cubicBezTo>
                    <a:close/>
                    <a:moveTo>
                      <a:pt x="3" y="141"/>
                    </a:moveTo>
                    <a:cubicBezTo>
                      <a:pt x="3" y="147"/>
                      <a:pt x="3" y="147"/>
                      <a:pt x="3" y="147"/>
                    </a:cubicBezTo>
                    <a:cubicBezTo>
                      <a:pt x="3" y="148"/>
                      <a:pt x="3" y="148"/>
                      <a:pt x="2" y="148"/>
                    </a:cubicBezTo>
                    <a:cubicBezTo>
                      <a:pt x="1" y="148"/>
                      <a:pt x="1" y="148"/>
                      <a:pt x="1" y="147"/>
                    </a:cubicBezTo>
                    <a:cubicBezTo>
                      <a:pt x="1" y="141"/>
                      <a:pt x="1" y="141"/>
                      <a:pt x="1" y="141"/>
                    </a:cubicBezTo>
                    <a:cubicBezTo>
                      <a:pt x="1" y="141"/>
                      <a:pt x="1" y="140"/>
                      <a:pt x="2" y="140"/>
                    </a:cubicBezTo>
                    <a:cubicBezTo>
                      <a:pt x="3" y="140"/>
                      <a:pt x="3" y="141"/>
                      <a:pt x="3" y="141"/>
                    </a:cubicBezTo>
                    <a:close/>
                    <a:moveTo>
                      <a:pt x="3" y="155"/>
                    </a:moveTo>
                    <a:cubicBezTo>
                      <a:pt x="3" y="161"/>
                      <a:pt x="3" y="161"/>
                      <a:pt x="3" y="161"/>
                    </a:cubicBezTo>
                    <a:cubicBezTo>
                      <a:pt x="3" y="162"/>
                      <a:pt x="3" y="163"/>
                      <a:pt x="2" y="163"/>
                    </a:cubicBezTo>
                    <a:cubicBezTo>
                      <a:pt x="1" y="163"/>
                      <a:pt x="1" y="162"/>
                      <a:pt x="1" y="161"/>
                    </a:cubicBezTo>
                    <a:cubicBezTo>
                      <a:pt x="1" y="155"/>
                      <a:pt x="1" y="155"/>
                      <a:pt x="1" y="155"/>
                    </a:cubicBezTo>
                    <a:cubicBezTo>
                      <a:pt x="1" y="155"/>
                      <a:pt x="1" y="154"/>
                      <a:pt x="2" y="154"/>
                    </a:cubicBezTo>
                    <a:cubicBezTo>
                      <a:pt x="3" y="154"/>
                      <a:pt x="3" y="155"/>
                      <a:pt x="3" y="155"/>
                    </a:cubicBezTo>
                    <a:close/>
                    <a:moveTo>
                      <a:pt x="3" y="170"/>
                    </a:moveTo>
                    <a:cubicBezTo>
                      <a:pt x="3" y="175"/>
                      <a:pt x="3" y="175"/>
                      <a:pt x="3" y="175"/>
                    </a:cubicBezTo>
                    <a:cubicBezTo>
                      <a:pt x="3" y="176"/>
                      <a:pt x="3" y="177"/>
                      <a:pt x="2" y="177"/>
                    </a:cubicBezTo>
                    <a:cubicBezTo>
                      <a:pt x="1" y="177"/>
                      <a:pt x="1" y="176"/>
                      <a:pt x="1" y="175"/>
                    </a:cubicBezTo>
                    <a:cubicBezTo>
                      <a:pt x="1" y="170"/>
                      <a:pt x="1" y="170"/>
                      <a:pt x="1" y="170"/>
                    </a:cubicBezTo>
                    <a:cubicBezTo>
                      <a:pt x="1" y="169"/>
                      <a:pt x="1" y="168"/>
                      <a:pt x="2" y="168"/>
                    </a:cubicBezTo>
                    <a:cubicBezTo>
                      <a:pt x="3" y="168"/>
                      <a:pt x="3" y="169"/>
                      <a:pt x="3" y="170"/>
                    </a:cubicBezTo>
                    <a:close/>
                    <a:moveTo>
                      <a:pt x="3" y="184"/>
                    </a:moveTo>
                    <a:cubicBezTo>
                      <a:pt x="3" y="189"/>
                      <a:pt x="3" y="189"/>
                      <a:pt x="3" y="189"/>
                    </a:cubicBezTo>
                    <a:cubicBezTo>
                      <a:pt x="3" y="190"/>
                      <a:pt x="3" y="191"/>
                      <a:pt x="2" y="191"/>
                    </a:cubicBezTo>
                    <a:cubicBezTo>
                      <a:pt x="1" y="191"/>
                      <a:pt x="1" y="190"/>
                      <a:pt x="1" y="189"/>
                    </a:cubicBezTo>
                    <a:cubicBezTo>
                      <a:pt x="1" y="184"/>
                      <a:pt x="1" y="184"/>
                      <a:pt x="1" y="184"/>
                    </a:cubicBezTo>
                    <a:cubicBezTo>
                      <a:pt x="1" y="183"/>
                      <a:pt x="1" y="182"/>
                      <a:pt x="2" y="182"/>
                    </a:cubicBezTo>
                    <a:cubicBezTo>
                      <a:pt x="3" y="182"/>
                      <a:pt x="3" y="183"/>
                      <a:pt x="3" y="184"/>
                    </a:cubicBezTo>
                    <a:close/>
                    <a:moveTo>
                      <a:pt x="3" y="198"/>
                    </a:moveTo>
                    <a:cubicBezTo>
                      <a:pt x="3" y="203"/>
                      <a:pt x="3" y="203"/>
                      <a:pt x="3" y="203"/>
                    </a:cubicBezTo>
                    <a:cubicBezTo>
                      <a:pt x="3" y="204"/>
                      <a:pt x="3" y="205"/>
                      <a:pt x="2" y="205"/>
                    </a:cubicBezTo>
                    <a:cubicBezTo>
                      <a:pt x="1" y="205"/>
                      <a:pt x="1" y="204"/>
                      <a:pt x="1" y="203"/>
                    </a:cubicBezTo>
                    <a:cubicBezTo>
                      <a:pt x="1" y="198"/>
                      <a:pt x="1" y="198"/>
                      <a:pt x="1" y="198"/>
                    </a:cubicBezTo>
                    <a:cubicBezTo>
                      <a:pt x="1" y="197"/>
                      <a:pt x="1" y="196"/>
                      <a:pt x="2" y="196"/>
                    </a:cubicBezTo>
                    <a:cubicBezTo>
                      <a:pt x="3" y="196"/>
                      <a:pt x="3" y="197"/>
                      <a:pt x="3" y="198"/>
                    </a:cubicBezTo>
                    <a:close/>
                    <a:moveTo>
                      <a:pt x="3" y="212"/>
                    </a:moveTo>
                    <a:cubicBezTo>
                      <a:pt x="3" y="217"/>
                      <a:pt x="3" y="217"/>
                      <a:pt x="3" y="217"/>
                    </a:cubicBezTo>
                    <a:cubicBezTo>
                      <a:pt x="3" y="218"/>
                      <a:pt x="3" y="219"/>
                      <a:pt x="2" y="219"/>
                    </a:cubicBezTo>
                    <a:cubicBezTo>
                      <a:pt x="1" y="219"/>
                      <a:pt x="1" y="218"/>
                      <a:pt x="1" y="217"/>
                    </a:cubicBezTo>
                    <a:cubicBezTo>
                      <a:pt x="1" y="212"/>
                      <a:pt x="1" y="212"/>
                      <a:pt x="1" y="212"/>
                    </a:cubicBezTo>
                    <a:cubicBezTo>
                      <a:pt x="1" y="211"/>
                      <a:pt x="1" y="210"/>
                      <a:pt x="2" y="210"/>
                    </a:cubicBezTo>
                    <a:cubicBezTo>
                      <a:pt x="3" y="210"/>
                      <a:pt x="3" y="211"/>
                      <a:pt x="3" y="212"/>
                    </a:cubicBezTo>
                    <a:close/>
                    <a:moveTo>
                      <a:pt x="3" y="226"/>
                    </a:moveTo>
                    <a:cubicBezTo>
                      <a:pt x="3" y="232"/>
                      <a:pt x="3" y="232"/>
                      <a:pt x="3" y="232"/>
                    </a:cubicBezTo>
                    <a:cubicBezTo>
                      <a:pt x="3" y="232"/>
                      <a:pt x="3" y="233"/>
                      <a:pt x="2" y="233"/>
                    </a:cubicBezTo>
                    <a:cubicBezTo>
                      <a:pt x="1" y="233"/>
                      <a:pt x="0" y="232"/>
                      <a:pt x="0" y="232"/>
                    </a:cubicBezTo>
                    <a:cubicBezTo>
                      <a:pt x="1" y="226"/>
                      <a:pt x="1" y="226"/>
                      <a:pt x="1" y="226"/>
                    </a:cubicBezTo>
                    <a:cubicBezTo>
                      <a:pt x="1" y="225"/>
                      <a:pt x="1" y="225"/>
                      <a:pt x="2" y="225"/>
                    </a:cubicBezTo>
                    <a:cubicBezTo>
                      <a:pt x="3" y="225"/>
                      <a:pt x="3" y="225"/>
                      <a:pt x="3" y="226"/>
                    </a:cubicBezTo>
                    <a:close/>
                    <a:moveTo>
                      <a:pt x="3" y="240"/>
                    </a:moveTo>
                    <a:cubicBezTo>
                      <a:pt x="3" y="246"/>
                      <a:pt x="3" y="246"/>
                      <a:pt x="3" y="246"/>
                    </a:cubicBezTo>
                    <a:cubicBezTo>
                      <a:pt x="3" y="246"/>
                      <a:pt x="3" y="247"/>
                      <a:pt x="2" y="247"/>
                    </a:cubicBezTo>
                    <a:cubicBezTo>
                      <a:pt x="1" y="247"/>
                      <a:pt x="0" y="246"/>
                      <a:pt x="0" y="246"/>
                    </a:cubicBezTo>
                    <a:cubicBezTo>
                      <a:pt x="0" y="240"/>
                      <a:pt x="0" y="240"/>
                      <a:pt x="0" y="240"/>
                    </a:cubicBezTo>
                    <a:cubicBezTo>
                      <a:pt x="0" y="239"/>
                      <a:pt x="1" y="239"/>
                      <a:pt x="2" y="239"/>
                    </a:cubicBezTo>
                    <a:cubicBezTo>
                      <a:pt x="3" y="239"/>
                      <a:pt x="3" y="239"/>
                      <a:pt x="3" y="240"/>
                    </a:cubicBezTo>
                    <a:close/>
                    <a:moveTo>
                      <a:pt x="3" y="254"/>
                    </a:moveTo>
                    <a:cubicBezTo>
                      <a:pt x="3" y="260"/>
                      <a:pt x="3" y="260"/>
                      <a:pt x="3" y="260"/>
                    </a:cubicBezTo>
                    <a:cubicBezTo>
                      <a:pt x="3" y="261"/>
                      <a:pt x="3" y="261"/>
                      <a:pt x="2" y="261"/>
                    </a:cubicBezTo>
                    <a:cubicBezTo>
                      <a:pt x="1" y="261"/>
                      <a:pt x="0" y="261"/>
                      <a:pt x="0" y="260"/>
                    </a:cubicBezTo>
                    <a:cubicBezTo>
                      <a:pt x="0" y="254"/>
                      <a:pt x="0" y="254"/>
                      <a:pt x="0" y="254"/>
                    </a:cubicBezTo>
                    <a:cubicBezTo>
                      <a:pt x="0" y="253"/>
                      <a:pt x="1" y="253"/>
                      <a:pt x="2" y="253"/>
                    </a:cubicBezTo>
                    <a:cubicBezTo>
                      <a:pt x="3" y="253"/>
                      <a:pt x="3" y="253"/>
                      <a:pt x="3" y="254"/>
                    </a:cubicBezTo>
                    <a:close/>
                    <a:moveTo>
                      <a:pt x="3" y="268"/>
                    </a:moveTo>
                    <a:cubicBezTo>
                      <a:pt x="3" y="274"/>
                      <a:pt x="3" y="274"/>
                      <a:pt x="3" y="274"/>
                    </a:cubicBezTo>
                    <a:cubicBezTo>
                      <a:pt x="3" y="275"/>
                      <a:pt x="3" y="275"/>
                      <a:pt x="2" y="275"/>
                    </a:cubicBezTo>
                    <a:cubicBezTo>
                      <a:pt x="1" y="275"/>
                      <a:pt x="0" y="275"/>
                      <a:pt x="0" y="274"/>
                    </a:cubicBezTo>
                    <a:cubicBezTo>
                      <a:pt x="0" y="268"/>
                      <a:pt x="0" y="268"/>
                      <a:pt x="0" y="268"/>
                    </a:cubicBezTo>
                    <a:cubicBezTo>
                      <a:pt x="0" y="267"/>
                      <a:pt x="1" y="267"/>
                      <a:pt x="2" y="267"/>
                    </a:cubicBezTo>
                    <a:cubicBezTo>
                      <a:pt x="3" y="267"/>
                      <a:pt x="3" y="267"/>
                      <a:pt x="3" y="268"/>
                    </a:cubicBezTo>
                    <a:close/>
                    <a:moveTo>
                      <a:pt x="3" y="282"/>
                    </a:moveTo>
                    <a:cubicBezTo>
                      <a:pt x="3" y="288"/>
                      <a:pt x="3" y="288"/>
                      <a:pt x="3" y="288"/>
                    </a:cubicBezTo>
                    <a:cubicBezTo>
                      <a:pt x="3" y="289"/>
                      <a:pt x="3" y="289"/>
                      <a:pt x="2" y="289"/>
                    </a:cubicBezTo>
                    <a:cubicBezTo>
                      <a:pt x="1" y="289"/>
                      <a:pt x="0" y="289"/>
                      <a:pt x="0" y="288"/>
                    </a:cubicBezTo>
                    <a:cubicBezTo>
                      <a:pt x="0" y="282"/>
                      <a:pt x="0" y="282"/>
                      <a:pt x="0" y="282"/>
                    </a:cubicBezTo>
                    <a:cubicBezTo>
                      <a:pt x="0" y="282"/>
                      <a:pt x="1" y="281"/>
                      <a:pt x="2" y="281"/>
                    </a:cubicBezTo>
                    <a:cubicBezTo>
                      <a:pt x="3" y="281"/>
                      <a:pt x="3" y="282"/>
                      <a:pt x="3" y="282"/>
                    </a:cubicBezTo>
                    <a:close/>
                    <a:moveTo>
                      <a:pt x="3" y="296"/>
                    </a:moveTo>
                    <a:cubicBezTo>
                      <a:pt x="3" y="302"/>
                      <a:pt x="3" y="302"/>
                      <a:pt x="3" y="302"/>
                    </a:cubicBezTo>
                    <a:cubicBezTo>
                      <a:pt x="3" y="303"/>
                      <a:pt x="3" y="304"/>
                      <a:pt x="2" y="304"/>
                    </a:cubicBezTo>
                    <a:cubicBezTo>
                      <a:pt x="1" y="304"/>
                      <a:pt x="0" y="303"/>
                      <a:pt x="0" y="302"/>
                    </a:cubicBezTo>
                    <a:cubicBezTo>
                      <a:pt x="0" y="296"/>
                      <a:pt x="0" y="296"/>
                      <a:pt x="0" y="296"/>
                    </a:cubicBezTo>
                    <a:cubicBezTo>
                      <a:pt x="0" y="296"/>
                      <a:pt x="1" y="295"/>
                      <a:pt x="2" y="295"/>
                    </a:cubicBezTo>
                    <a:cubicBezTo>
                      <a:pt x="3" y="295"/>
                      <a:pt x="3" y="296"/>
                      <a:pt x="3" y="296"/>
                    </a:cubicBezTo>
                    <a:close/>
                    <a:moveTo>
                      <a:pt x="3" y="311"/>
                    </a:moveTo>
                    <a:cubicBezTo>
                      <a:pt x="3" y="316"/>
                      <a:pt x="3" y="316"/>
                      <a:pt x="3" y="316"/>
                    </a:cubicBezTo>
                    <a:cubicBezTo>
                      <a:pt x="3" y="317"/>
                      <a:pt x="3" y="318"/>
                      <a:pt x="2" y="318"/>
                    </a:cubicBezTo>
                    <a:cubicBezTo>
                      <a:pt x="1" y="318"/>
                      <a:pt x="0" y="317"/>
                      <a:pt x="0" y="316"/>
                    </a:cubicBezTo>
                    <a:cubicBezTo>
                      <a:pt x="0" y="311"/>
                      <a:pt x="0" y="311"/>
                      <a:pt x="0" y="311"/>
                    </a:cubicBezTo>
                    <a:cubicBezTo>
                      <a:pt x="0" y="310"/>
                      <a:pt x="1" y="309"/>
                      <a:pt x="2" y="309"/>
                    </a:cubicBezTo>
                    <a:cubicBezTo>
                      <a:pt x="3" y="309"/>
                      <a:pt x="3" y="310"/>
                      <a:pt x="3" y="311"/>
                    </a:cubicBezTo>
                    <a:close/>
                    <a:moveTo>
                      <a:pt x="3" y="325"/>
                    </a:moveTo>
                    <a:cubicBezTo>
                      <a:pt x="3" y="330"/>
                      <a:pt x="3" y="330"/>
                      <a:pt x="3" y="330"/>
                    </a:cubicBezTo>
                    <a:cubicBezTo>
                      <a:pt x="3" y="331"/>
                      <a:pt x="2" y="332"/>
                      <a:pt x="2" y="332"/>
                    </a:cubicBezTo>
                    <a:cubicBezTo>
                      <a:pt x="1" y="332"/>
                      <a:pt x="0" y="331"/>
                      <a:pt x="0" y="330"/>
                    </a:cubicBezTo>
                    <a:cubicBezTo>
                      <a:pt x="0" y="325"/>
                      <a:pt x="0" y="325"/>
                      <a:pt x="0" y="325"/>
                    </a:cubicBezTo>
                    <a:cubicBezTo>
                      <a:pt x="0" y="324"/>
                      <a:pt x="1" y="323"/>
                      <a:pt x="2" y="323"/>
                    </a:cubicBezTo>
                    <a:cubicBezTo>
                      <a:pt x="3" y="323"/>
                      <a:pt x="3" y="324"/>
                      <a:pt x="3" y="325"/>
                    </a:cubicBezTo>
                    <a:close/>
                    <a:moveTo>
                      <a:pt x="3" y="339"/>
                    </a:moveTo>
                    <a:cubicBezTo>
                      <a:pt x="3" y="344"/>
                      <a:pt x="3" y="344"/>
                      <a:pt x="3" y="344"/>
                    </a:cubicBezTo>
                    <a:cubicBezTo>
                      <a:pt x="3" y="345"/>
                      <a:pt x="2" y="346"/>
                      <a:pt x="2" y="346"/>
                    </a:cubicBezTo>
                    <a:cubicBezTo>
                      <a:pt x="1" y="346"/>
                      <a:pt x="0" y="345"/>
                      <a:pt x="0" y="344"/>
                    </a:cubicBezTo>
                    <a:cubicBezTo>
                      <a:pt x="0" y="339"/>
                      <a:pt x="0" y="339"/>
                      <a:pt x="0" y="339"/>
                    </a:cubicBezTo>
                    <a:cubicBezTo>
                      <a:pt x="0" y="338"/>
                      <a:pt x="1" y="337"/>
                      <a:pt x="2" y="337"/>
                    </a:cubicBezTo>
                    <a:cubicBezTo>
                      <a:pt x="2" y="337"/>
                      <a:pt x="3" y="338"/>
                      <a:pt x="3" y="339"/>
                    </a:cubicBezTo>
                    <a:close/>
                    <a:moveTo>
                      <a:pt x="3" y="353"/>
                    </a:moveTo>
                    <a:cubicBezTo>
                      <a:pt x="3" y="359"/>
                      <a:pt x="3" y="359"/>
                      <a:pt x="3" y="359"/>
                    </a:cubicBezTo>
                    <a:cubicBezTo>
                      <a:pt x="3" y="359"/>
                      <a:pt x="2" y="360"/>
                      <a:pt x="2" y="360"/>
                    </a:cubicBezTo>
                    <a:cubicBezTo>
                      <a:pt x="1" y="360"/>
                      <a:pt x="0" y="359"/>
                      <a:pt x="0" y="358"/>
                    </a:cubicBezTo>
                    <a:cubicBezTo>
                      <a:pt x="0" y="353"/>
                      <a:pt x="0" y="353"/>
                      <a:pt x="0" y="353"/>
                    </a:cubicBezTo>
                    <a:cubicBezTo>
                      <a:pt x="0" y="352"/>
                      <a:pt x="1" y="351"/>
                      <a:pt x="2" y="351"/>
                    </a:cubicBezTo>
                    <a:cubicBezTo>
                      <a:pt x="2" y="351"/>
                      <a:pt x="3" y="352"/>
                      <a:pt x="3" y="353"/>
                    </a:cubicBezTo>
                    <a:close/>
                    <a:moveTo>
                      <a:pt x="3" y="367"/>
                    </a:moveTo>
                    <a:cubicBezTo>
                      <a:pt x="3" y="373"/>
                      <a:pt x="3" y="373"/>
                      <a:pt x="3" y="373"/>
                    </a:cubicBezTo>
                    <a:cubicBezTo>
                      <a:pt x="3" y="373"/>
                      <a:pt x="2" y="374"/>
                      <a:pt x="2" y="374"/>
                    </a:cubicBezTo>
                    <a:cubicBezTo>
                      <a:pt x="1" y="374"/>
                      <a:pt x="0" y="373"/>
                      <a:pt x="0" y="373"/>
                    </a:cubicBezTo>
                    <a:cubicBezTo>
                      <a:pt x="0" y="367"/>
                      <a:pt x="0" y="367"/>
                      <a:pt x="0" y="367"/>
                    </a:cubicBezTo>
                    <a:cubicBezTo>
                      <a:pt x="0" y="366"/>
                      <a:pt x="1" y="366"/>
                      <a:pt x="2" y="366"/>
                    </a:cubicBezTo>
                    <a:cubicBezTo>
                      <a:pt x="2" y="366"/>
                      <a:pt x="3" y="366"/>
                      <a:pt x="3" y="367"/>
                    </a:cubicBezTo>
                    <a:close/>
                    <a:moveTo>
                      <a:pt x="3" y="381"/>
                    </a:moveTo>
                    <a:cubicBezTo>
                      <a:pt x="3" y="387"/>
                      <a:pt x="3" y="387"/>
                      <a:pt x="3" y="387"/>
                    </a:cubicBezTo>
                    <a:cubicBezTo>
                      <a:pt x="3" y="387"/>
                      <a:pt x="2" y="388"/>
                      <a:pt x="2" y="388"/>
                    </a:cubicBezTo>
                    <a:cubicBezTo>
                      <a:pt x="1" y="388"/>
                      <a:pt x="0" y="387"/>
                      <a:pt x="0" y="387"/>
                    </a:cubicBezTo>
                    <a:cubicBezTo>
                      <a:pt x="0" y="381"/>
                      <a:pt x="0" y="381"/>
                      <a:pt x="0" y="381"/>
                    </a:cubicBezTo>
                    <a:cubicBezTo>
                      <a:pt x="0" y="380"/>
                      <a:pt x="1" y="380"/>
                      <a:pt x="2" y="380"/>
                    </a:cubicBezTo>
                    <a:cubicBezTo>
                      <a:pt x="2" y="380"/>
                      <a:pt x="3" y="380"/>
                      <a:pt x="3" y="381"/>
                    </a:cubicBezTo>
                    <a:close/>
                    <a:moveTo>
                      <a:pt x="3" y="395"/>
                    </a:moveTo>
                    <a:cubicBezTo>
                      <a:pt x="3" y="401"/>
                      <a:pt x="3" y="401"/>
                      <a:pt x="3" y="401"/>
                    </a:cubicBezTo>
                    <a:cubicBezTo>
                      <a:pt x="3" y="402"/>
                      <a:pt x="2" y="402"/>
                      <a:pt x="2" y="402"/>
                    </a:cubicBezTo>
                    <a:cubicBezTo>
                      <a:pt x="1" y="402"/>
                      <a:pt x="0" y="402"/>
                      <a:pt x="0" y="401"/>
                    </a:cubicBezTo>
                    <a:cubicBezTo>
                      <a:pt x="0" y="395"/>
                      <a:pt x="0" y="395"/>
                      <a:pt x="0" y="395"/>
                    </a:cubicBezTo>
                    <a:cubicBezTo>
                      <a:pt x="0" y="394"/>
                      <a:pt x="1" y="394"/>
                      <a:pt x="2" y="394"/>
                    </a:cubicBezTo>
                    <a:cubicBezTo>
                      <a:pt x="2" y="394"/>
                      <a:pt x="3" y="394"/>
                      <a:pt x="3" y="395"/>
                    </a:cubicBezTo>
                    <a:close/>
                    <a:moveTo>
                      <a:pt x="3" y="409"/>
                    </a:moveTo>
                    <a:cubicBezTo>
                      <a:pt x="3" y="415"/>
                      <a:pt x="3" y="415"/>
                      <a:pt x="3" y="415"/>
                    </a:cubicBezTo>
                    <a:cubicBezTo>
                      <a:pt x="3" y="416"/>
                      <a:pt x="2" y="416"/>
                      <a:pt x="2" y="416"/>
                    </a:cubicBezTo>
                    <a:cubicBezTo>
                      <a:pt x="1" y="416"/>
                      <a:pt x="0" y="416"/>
                      <a:pt x="0" y="415"/>
                    </a:cubicBezTo>
                    <a:cubicBezTo>
                      <a:pt x="0" y="409"/>
                      <a:pt x="0" y="409"/>
                      <a:pt x="0" y="409"/>
                    </a:cubicBezTo>
                    <a:cubicBezTo>
                      <a:pt x="0" y="408"/>
                      <a:pt x="1" y="408"/>
                      <a:pt x="2" y="408"/>
                    </a:cubicBezTo>
                    <a:cubicBezTo>
                      <a:pt x="2" y="408"/>
                      <a:pt x="3" y="408"/>
                      <a:pt x="3" y="409"/>
                    </a:cubicBezTo>
                    <a:close/>
                    <a:moveTo>
                      <a:pt x="3" y="423"/>
                    </a:moveTo>
                    <a:cubicBezTo>
                      <a:pt x="3" y="429"/>
                      <a:pt x="3" y="429"/>
                      <a:pt x="3" y="429"/>
                    </a:cubicBezTo>
                    <a:cubicBezTo>
                      <a:pt x="3" y="430"/>
                      <a:pt x="2" y="430"/>
                      <a:pt x="2" y="430"/>
                    </a:cubicBezTo>
                    <a:cubicBezTo>
                      <a:pt x="1" y="430"/>
                      <a:pt x="0" y="430"/>
                      <a:pt x="0" y="429"/>
                    </a:cubicBezTo>
                    <a:cubicBezTo>
                      <a:pt x="0" y="423"/>
                      <a:pt x="0" y="423"/>
                      <a:pt x="0" y="423"/>
                    </a:cubicBezTo>
                    <a:cubicBezTo>
                      <a:pt x="0" y="423"/>
                      <a:pt x="1" y="422"/>
                      <a:pt x="2" y="422"/>
                    </a:cubicBezTo>
                    <a:cubicBezTo>
                      <a:pt x="2" y="422"/>
                      <a:pt x="3" y="423"/>
                      <a:pt x="3" y="423"/>
                    </a:cubicBezTo>
                    <a:close/>
                    <a:moveTo>
                      <a:pt x="3" y="437"/>
                    </a:moveTo>
                    <a:cubicBezTo>
                      <a:pt x="3" y="443"/>
                      <a:pt x="3" y="443"/>
                      <a:pt x="3" y="443"/>
                    </a:cubicBezTo>
                    <a:cubicBezTo>
                      <a:pt x="3" y="444"/>
                      <a:pt x="2" y="445"/>
                      <a:pt x="2" y="445"/>
                    </a:cubicBezTo>
                    <a:cubicBezTo>
                      <a:pt x="1" y="445"/>
                      <a:pt x="0" y="444"/>
                      <a:pt x="0" y="443"/>
                    </a:cubicBezTo>
                    <a:cubicBezTo>
                      <a:pt x="0" y="437"/>
                      <a:pt x="0" y="437"/>
                      <a:pt x="0" y="437"/>
                    </a:cubicBezTo>
                    <a:cubicBezTo>
                      <a:pt x="0" y="437"/>
                      <a:pt x="1" y="436"/>
                      <a:pt x="2" y="436"/>
                    </a:cubicBezTo>
                    <a:cubicBezTo>
                      <a:pt x="2" y="436"/>
                      <a:pt x="3" y="437"/>
                      <a:pt x="3" y="437"/>
                    </a:cubicBezTo>
                    <a:close/>
                    <a:moveTo>
                      <a:pt x="3" y="452"/>
                    </a:moveTo>
                    <a:cubicBezTo>
                      <a:pt x="3" y="457"/>
                      <a:pt x="3" y="457"/>
                      <a:pt x="3" y="457"/>
                    </a:cubicBezTo>
                    <a:cubicBezTo>
                      <a:pt x="3" y="458"/>
                      <a:pt x="2" y="459"/>
                      <a:pt x="1" y="459"/>
                    </a:cubicBezTo>
                    <a:cubicBezTo>
                      <a:pt x="1" y="459"/>
                      <a:pt x="0" y="458"/>
                      <a:pt x="0" y="457"/>
                    </a:cubicBezTo>
                    <a:cubicBezTo>
                      <a:pt x="0" y="452"/>
                      <a:pt x="0" y="452"/>
                      <a:pt x="0" y="452"/>
                    </a:cubicBezTo>
                    <a:cubicBezTo>
                      <a:pt x="0" y="451"/>
                      <a:pt x="1" y="450"/>
                      <a:pt x="1" y="450"/>
                    </a:cubicBezTo>
                    <a:cubicBezTo>
                      <a:pt x="2" y="450"/>
                      <a:pt x="3" y="451"/>
                      <a:pt x="3" y="452"/>
                    </a:cubicBezTo>
                    <a:close/>
                    <a:moveTo>
                      <a:pt x="3" y="466"/>
                    </a:moveTo>
                    <a:cubicBezTo>
                      <a:pt x="3" y="471"/>
                      <a:pt x="3" y="471"/>
                      <a:pt x="3" y="471"/>
                    </a:cubicBezTo>
                    <a:cubicBezTo>
                      <a:pt x="3" y="472"/>
                      <a:pt x="2" y="473"/>
                      <a:pt x="1" y="473"/>
                    </a:cubicBezTo>
                    <a:cubicBezTo>
                      <a:pt x="1" y="473"/>
                      <a:pt x="0" y="472"/>
                      <a:pt x="0" y="471"/>
                    </a:cubicBezTo>
                    <a:cubicBezTo>
                      <a:pt x="0" y="466"/>
                      <a:pt x="0" y="466"/>
                      <a:pt x="0" y="466"/>
                    </a:cubicBezTo>
                    <a:cubicBezTo>
                      <a:pt x="0" y="465"/>
                      <a:pt x="1" y="464"/>
                      <a:pt x="1" y="464"/>
                    </a:cubicBezTo>
                    <a:cubicBezTo>
                      <a:pt x="2" y="464"/>
                      <a:pt x="3" y="465"/>
                      <a:pt x="3" y="466"/>
                    </a:cubicBezTo>
                    <a:close/>
                    <a:moveTo>
                      <a:pt x="3" y="480"/>
                    </a:moveTo>
                    <a:cubicBezTo>
                      <a:pt x="3" y="485"/>
                      <a:pt x="3" y="485"/>
                      <a:pt x="3" y="485"/>
                    </a:cubicBezTo>
                    <a:cubicBezTo>
                      <a:pt x="3" y="486"/>
                      <a:pt x="2" y="487"/>
                      <a:pt x="1" y="487"/>
                    </a:cubicBezTo>
                    <a:cubicBezTo>
                      <a:pt x="1" y="487"/>
                      <a:pt x="0" y="486"/>
                      <a:pt x="0" y="485"/>
                    </a:cubicBezTo>
                    <a:cubicBezTo>
                      <a:pt x="0" y="480"/>
                      <a:pt x="0" y="480"/>
                      <a:pt x="0" y="480"/>
                    </a:cubicBezTo>
                    <a:cubicBezTo>
                      <a:pt x="0" y="479"/>
                      <a:pt x="1" y="478"/>
                      <a:pt x="1" y="478"/>
                    </a:cubicBezTo>
                    <a:cubicBezTo>
                      <a:pt x="2" y="478"/>
                      <a:pt x="3" y="479"/>
                      <a:pt x="3" y="480"/>
                    </a:cubicBezTo>
                    <a:close/>
                    <a:moveTo>
                      <a:pt x="3" y="494"/>
                    </a:moveTo>
                    <a:cubicBezTo>
                      <a:pt x="3" y="499"/>
                      <a:pt x="3" y="499"/>
                      <a:pt x="3" y="499"/>
                    </a:cubicBezTo>
                    <a:cubicBezTo>
                      <a:pt x="0" y="499"/>
                      <a:pt x="0" y="499"/>
                      <a:pt x="0" y="499"/>
                    </a:cubicBezTo>
                    <a:cubicBezTo>
                      <a:pt x="0" y="494"/>
                      <a:pt x="0" y="494"/>
                      <a:pt x="0" y="494"/>
                    </a:cubicBezTo>
                    <a:cubicBezTo>
                      <a:pt x="0" y="493"/>
                      <a:pt x="1" y="492"/>
                      <a:pt x="1" y="492"/>
                    </a:cubicBezTo>
                    <a:cubicBezTo>
                      <a:pt x="2" y="492"/>
                      <a:pt x="3" y="493"/>
                      <a:pt x="3" y="494"/>
                    </a:cubicBezTo>
                    <a:close/>
                  </a:path>
                </a:pathLst>
              </a:custGeom>
              <a:solidFill>
                <a:srgbClr val="940B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5" name="Freeform 53">
                <a:extLst>
                  <a:ext uri="{FF2B5EF4-FFF2-40B4-BE49-F238E27FC236}">
                    <a16:creationId xmlns:a16="http://schemas.microsoft.com/office/drawing/2014/main" id="{AE587779-7013-C5F1-2A5A-A74C040DD2C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2978213" y="7627009"/>
                <a:ext cx="32764" cy="5155436"/>
              </a:xfrm>
              <a:custGeom>
                <a:avLst/>
                <a:gdLst>
                  <a:gd name="T0" fmla="*/ 1 w 4"/>
                  <a:gd name="T1" fmla="*/ 6 h 499"/>
                  <a:gd name="T2" fmla="*/ 4 w 4"/>
                  <a:gd name="T3" fmla="*/ 20 h 499"/>
                  <a:gd name="T4" fmla="*/ 2 w 4"/>
                  <a:gd name="T5" fmla="*/ 13 h 499"/>
                  <a:gd name="T6" fmla="*/ 2 w 4"/>
                  <a:gd name="T7" fmla="*/ 36 h 499"/>
                  <a:gd name="T8" fmla="*/ 4 w 4"/>
                  <a:gd name="T9" fmla="*/ 29 h 499"/>
                  <a:gd name="T10" fmla="*/ 1 w 4"/>
                  <a:gd name="T11" fmla="*/ 48 h 499"/>
                  <a:gd name="T12" fmla="*/ 4 w 4"/>
                  <a:gd name="T13" fmla="*/ 57 h 499"/>
                  <a:gd name="T14" fmla="*/ 1 w 4"/>
                  <a:gd name="T15" fmla="*/ 57 h 499"/>
                  <a:gd name="T16" fmla="*/ 4 w 4"/>
                  <a:gd name="T17" fmla="*/ 76 h 499"/>
                  <a:gd name="T18" fmla="*/ 2 w 4"/>
                  <a:gd name="T19" fmla="*/ 69 h 499"/>
                  <a:gd name="T20" fmla="*/ 2 w 4"/>
                  <a:gd name="T21" fmla="*/ 92 h 499"/>
                  <a:gd name="T22" fmla="*/ 4 w 4"/>
                  <a:gd name="T23" fmla="*/ 85 h 499"/>
                  <a:gd name="T24" fmla="*/ 1 w 4"/>
                  <a:gd name="T25" fmla="*/ 105 h 499"/>
                  <a:gd name="T26" fmla="*/ 4 w 4"/>
                  <a:gd name="T27" fmla="*/ 113 h 499"/>
                  <a:gd name="T28" fmla="*/ 1 w 4"/>
                  <a:gd name="T29" fmla="*/ 113 h 499"/>
                  <a:gd name="T30" fmla="*/ 4 w 4"/>
                  <a:gd name="T31" fmla="*/ 133 h 499"/>
                  <a:gd name="T32" fmla="*/ 2 w 4"/>
                  <a:gd name="T33" fmla="*/ 126 h 499"/>
                  <a:gd name="T34" fmla="*/ 2 w 4"/>
                  <a:gd name="T35" fmla="*/ 148 h 499"/>
                  <a:gd name="T36" fmla="*/ 3 w 4"/>
                  <a:gd name="T37" fmla="*/ 141 h 499"/>
                  <a:gd name="T38" fmla="*/ 1 w 4"/>
                  <a:gd name="T39" fmla="*/ 161 h 499"/>
                  <a:gd name="T40" fmla="*/ 3 w 4"/>
                  <a:gd name="T41" fmla="*/ 170 h 499"/>
                  <a:gd name="T42" fmla="*/ 1 w 4"/>
                  <a:gd name="T43" fmla="*/ 170 h 499"/>
                  <a:gd name="T44" fmla="*/ 3 w 4"/>
                  <a:gd name="T45" fmla="*/ 189 h 499"/>
                  <a:gd name="T46" fmla="*/ 2 w 4"/>
                  <a:gd name="T47" fmla="*/ 182 h 499"/>
                  <a:gd name="T48" fmla="*/ 2 w 4"/>
                  <a:gd name="T49" fmla="*/ 205 h 499"/>
                  <a:gd name="T50" fmla="*/ 3 w 4"/>
                  <a:gd name="T51" fmla="*/ 198 h 499"/>
                  <a:gd name="T52" fmla="*/ 1 w 4"/>
                  <a:gd name="T53" fmla="*/ 217 h 499"/>
                  <a:gd name="T54" fmla="*/ 3 w 4"/>
                  <a:gd name="T55" fmla="*/ 226 h 499"/>
                  <a:gd name="T56" fmla="*/ 1 w 4"/>
                  <a:gd name="T57" fmla="*/ 226 h 499"/>
                  <a:gd name="T58" fmla="*/ 3 w 4"/>
                  <a:gd name="T59" fmla="*/ 246 h 499"/>
                  <a:gd name="T60" fmla="*/ 2 w 4"/>
                  <a:gd name="T61" fmla="*/ 239 h 499"/>
                  <a:gd name="T62" fmla="*/ 2 w 4"/>
                  <a:gd name="T63" fmla="*/ 261 h 499"/>
                  <a:gd name="T64" fmla="*/ 3 w 4"/>
                  <a:gd name="T65" fmla="*/ 254 h 499"/>
                  <a:gd name="T66" fmla="*/ 0 w 4"/>
                  <a:gd name="T67" fmla="*/ 274 h 499"/>
                  <a:gd name="T68" fmla="*/ 3 w 4"/>
                  <a:gd name="T69" fmla="*/ 282 h 499"/>
                  <a:gd name="T70" fmla="*/ 0 w 4"/>
                  <a:gd name="T71" fmla="*/ 282 h 499"/>
                  <a:gd name="T72" fmla="*/ 3 w 4"/>
                  <a:gd name="T73" fmla="*/ 302 h 499"/>
                  <a:gd name="T74" fmla="*/ 2 w 4"/>
                  <a:gd name="T75" fmla="*/ 295 h 499"/>
                  <a:gd name="T76" fmla="*/ 2 w 4"/>
                  <a:gd name="T77" fmla="*/ 318 h 499"/>
                  <a:gd name="T78" fmla="*/ 3 w 4"/>
                  <a:gd name="T79" fmla="*/ 311 h 499"/>
                  <a:gd name="T80" fmla="*/ 0 w 4"/>
                  <a:gd name="T81" fmla="*/ 330 h 499"/>
                  <a:gd name="T82" fmla="*/ 3 w 4"/>
                  <a:gd name="T83" fmla="*/ 339 h 499"/>
                  <a:gd name="T84" fmla="*/ 0 w 4"/>
                  <a:gd name="T85" fmla="*/ 339 h 499"/>
                  <a:gd name="T86" fmla="*/ 3 w 4"/>
                  <a:gd name="T87" fmla="*/ 359 h 499"/>
                  <a:gd name="T88" fmla="*/ 2 w 4"/>
                  <a:gd name="T89" fmla="*/ 351 h 499"/>
                  <a:gd name="T90" fmla="*/ 2 w 4"/>
                  <a:gd name="T91" fmla="*/ 374 h 499"/>
                  <a:gd name="T92" fmla="*/ 3 w 4"/>
                  <a:gd name="T93" fmla="*/ 367 h 499"/>
                  <a:gd name="T94" fmla="*/ 0 w 4"/>
                  <a:gd name="T95" fmla="*/ 387 h 499"/>
                  <a:gd name="T96" fmla="*/ 3 w 4"/>
                  <a:gd name="T97" fmla="*/ 395 h 499"/>
                  <a:gd name="T98" fmla="*/ 0 w 4"/>
                  <a:gd name="T99" fmla="*/ 395 h 499"/>
                  <a:gd name="T100" fmla="*/ 3 w 4"/>
                  <a:gd name="T101" fmla="*/ 415 h 499"/>
                  <a:gd name="T102" fmla="*/ 2 w 4"/>
                  <a:gd name="T103" fmla="*/ 408 h 499"/>
                  <a:gd name="T104" fmla="*/ 2 w 4"/>
                  <a:gd name="T105" fmla="*/ 430 h 499"/>
                  <a:gd name="T106" fmla="*/ 3 w 4"/>
                  <a:gd name="T107" fmla="*/ 423 h 499"/>
                  <a:gd name="T108" fmla="*/ 0 w 4"/>
                  <a:gd name="T109" fmla="*/ 443 h 499"/>
                  <a:gd name="T110" fmla="*/ 3 w 4"/>
                  <a:gd name="T111" fmla="*/ 452 h 499"/>
                  <a:gd name="T112" fmla="*/ 0 w 4"/>
                  <a:gd name="T113" fmla="*/ 452 h 499"/>
                  <a:gd name="T114" fmla="*/ 3 w 4"/>
                  <a:gd name="T115" fmla="*/ 471 h 499"/>
                  <a:gd name="T116" fmla="*/ 1 w 4"/>
                  <a:gd name="T117" fmla="*/ 464 h 499"/>
                  <a:gd name="T118" fmla="*/ 1 w 4"/>
                  <a:gd name="T119" fmla="*/ 487 h 499"/>
                  <a:gd name="T120" fmla="*/ 3 w 4"/>
                  <a:gd name="T121" fmla="*/ 480 h 499"/>
                  <a:gd name="T122" fmla="*/ 0 w 4"/>
                  <a:gd name="T123" fmla="*/ 494 h 4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4" h="499">
                    <a:moveTo>
                      <a:pt x="4" y="0"/>
                    </a:moveTo>
                    <a:cubicBezTo>
                      <a:pt x="4" y="6"/>
                      <a:pt x="4" y="6"/>
                      <a:pt x="4" y="6"/>
                    </a:cubicBezTo>
                    <a:cubicBezTo>
                      <a:pt x="4" y="7"/>
                      <a:pt x="3" y="7"/>
                      <a:pt x="2" y="7"/>
                    </a:cubicBezTo>
                    <a:cubicBezTo>
                      <a:pt x="2" y="7"/>
                      <a:pt x="1" y="7"/>
                      <a:pt x="1" y="6"/>
                    </a:cubicBezTo>
                    <a:cubicBezTo>
                      <a:pt x="1" y="0"/>
                      <a:pt x="1" y="0"/>
                      <a:pt x="1" y="0"/>
                    </a:cubicBezTo>
                    <a:lnTo>
                      <a:pt x="4" y="0"/>
                    </a:lnTo>
                    <a:close/>
                    <a:moveTo>
                      <a:pt x="4" y="14"/>
                    </a:moveTo>
                    <a:cubicBezTo>
                      <a:pt x="4" y="20"/>
                      <a:pt x="4" y="20"/>
                      <a:pt x="4" y="20"/>
                    </a:cubicBezTo>
                    <a:cubicBezTo>
                      <a:pt x="4" y="21"/>
                      <a:pt x="3" y="22"/>
                      <a:pt x="2" y="22"/>
                    </a:cubicBezTo>
                    <a:cubicBezTo>
                      <a:pt x="2" y="22"/>
                      <a:pt x="1" y="21"/>
                      <a:pt x="1" y="20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1" y="14"/>
                      <a:pt x="2" y="13"/>
                      <a:pt x="2" y="13"/>
                    </a:cubicBezTo>
                    <a:cubicBezTo>
                      <a:pt x="3" y="13"/>
                      <a:pt x="4" y="14"/>
                      <a:pt x="4" y="14"/>
                    </a:cubicBezTo>
                    <a:close/>
                    <a:moveTo>
                      <a:pt x="4" y="29"/>
                    </a:moveTo>
                    <a:cubicBezTo>
                      <a:pt x="4" y="34"/>
                      <a:pt x="4" y="34"/>
                      <a:pt x="4" y="34"/>
                    </a:cubicBezTo>
                    <a:cubicBezTo>
                      <a:pt x="4" y="35"/>
                      <a:pt x="3" y="36"/>
                      <a:pt x="2" y="36"/>
                    </a:cubicBezTo>
                    <a:cubicBezTo>
                      <a:pt x="1" y="36"/>
                      <a:pt x="1" y="35"/>
                      <a:pt x="1" y="34"/>
                    </a:cubicBezTo>
                    <a:cubicBezTo>
                      <a:pt x="1" y="29"/>
                      <a:pt x="1" y="29"/>
                      <a:pt x="1" y="29"/>
                    </a:cubicBezTo>
                    <a:cubicBezTo>
                      <a:pt x="1" y="28"/>
                      <a:pt x="2" y="27"/>
                      <a:pt x="2" y="27"/>
                    </a:cubicBezTo>
                    <a:cubicBezTo>
                      <a:pt x="3" y="27"/>
                      <a:pt x="4" y="28"/>
                      <a:pt x="4" y="29"/>
                    </a:cubicBezTo>
                    <a:close/>
                    <a:moveTo>
                      <a:pt x="4" y="43"/>
                    </a:moveTo>
                    <a:cubicBezTo>
                      <a:pt x="4" y="48"/>
                      <a:pt x="4" y="48"/>
                      <a:pt x="4" y="48"/>
                    </a:cubicBezTo>
                    <a:cubicBezTo>
                      <a:pt x="4" y="49"/>
                      <a:pt x="3" y="50"/>
                      <a:pt x="2" y="50"/>
                    </a:cubicBezTo>
                    <a:cubicBezTo>
                      <a:pt x="1" y="50"/>
                      <a:pt x="1" y="49"/>
                      <a:pt x="1" y="48"/>
                    </a:cubicBezTo>
                    <a:cubicBezTo>
                      <a:pt x="1" y="43"/>
                      <a:pt x="1" y="43"/>
                      <a:pt x="1" y="43"/>
                    </a:cubicBezTo>
                    <a:cubicBezTo>
                      <a:pt x="1" y="42"/>
                      <a:pt x="1" y="41"/>
                      <a:pt x="2" y="41"/>
                    </a:cubicBezTo>
                    <a:cubicBezTo>
                      <a:pt x="3" y="41"/>
                      <a:pt x="4" y="42"/>
                      <a:pt x="4" y="43"/>
                    </a:cubicBezTo>
                    <a:close/>
                    <a:moveTo>
                      <a:pt x="4" y="57"/>
                    </a:moveTo>
                    <a:cubicBezTo>
                      <a:pt x="4" y="62"/>
                      <a:pt x="4" y="62"/>
                      <a:pt x="4" y="62"/>
                    </a:cubicBezTo>
                    <a:cubicBezTo>
                      <a:pt x="4" y="63"/>
                      <a:pt x="3" y="64"/>
                      <a:pt x="2" y="64"/>
                    </a:cubicBezTo>
                    <a:cubicBezTo>
                      <a:pt x="1" y="64"/>
                      <a:pt x="1" y="63"/>
                      <a:pt x="1" y="62"/>
                    </a:cubicBezTo>
                    <a:cubicBezTo>
                      <a:pt x="1" y="57"/>
                      <a:pt x="1" y="57"/>
                      <a:pt x="1" y="57"/>
                    </a:cubicBezTo>
                    <a:cubicBezTo>
                      <a:pt x="1" y="56"/>
                      <a:pt x="1" y="55"/>
                      <a:pt x="2" y="55"/>
                    </a:cubicBezTo>
                    <a:cubicBezTo>
                      <a:pt x="3" y="55"/>
                      <a:pt x="4" y="56"/>
                      <a:pt x="4" y="57"/>
                    </a:cubicBezTo>
                    <a:close/>
                    <a:moveTo>
                      <a:pt x="4" y="71"/>
                    </a:moveTo>
                    <a:cubicBezTo>
                      <a:pt x="4" y="76"/>
                      <a:pt x="4" y="76"/>
                      <a:pt x="4" y="76"/>
                    </a:cubicBezTo>
                    <a:cubicBezTo>
                      <a:pt x="4" y="77"/>
                      <a:pt x="3" y="78"/>
                      <a:pt x="2" y="78"/>
                    </a:cubicBezTo>
                    <a:cubicBezTo>
                      <a:pt x="1" y="78"/>
                      <a:pt x="1" y="77"/>
                      <a:pt x="1" y="76"/>
                    </a:cubicBezTo>
                    <a:cubicBezTo>
                      <a:pt x="1" y="71"/>
                      <a:pt x="1" y="71"/>
                      <a:pt x="1" y="71"/>
                    </a:cubicBezTo>
                    <a:cubicBezTo>
                      <a:pt x="1" y="70"/>
                      <a:pt x="1" y="69"/>
                      <a:pt x="2" y="69"/>
                    </a:cubicBezTo>
                    <a:cubicBezTo>
                      <a:pt x="3" y="69"/>
                      <a:pt x="4" y="70"/>
                      <a:pt x="4" y="71"/>
                    </a:cubicBezTo>
                    <a:close/>
                    <a:moveTo>
                      <a:pt x="4" y="85"/>
                    </a:moveTo>
                    <a:cubicBezTo>
                      <a:pt x="4" y="91"/>
                      <a:pt x="4" y="91"/>
                      <a:pt x="4" y="91"/>
                    </a:cubicBezTo>
                    <a:cubicBezTo>
                      <a:pt x="4" y="91"/>
                      <a:pt x="3" y="92"/>
                      <a:pt x="2" y="92"/>
                    </a:cubicBezTo>
                    <a:cubicBezTo>
                      <a:pt x="1" y="92"/>
                      <a:pt x="1" y="91"/>
                      <a:pt x="1" y="91"/>
                    </a:cubicBezTo>
                    <a:cubicBezTo>
                      <a:pt x="1" y="85"/>
                      <a:pt x="1" y="85"/>
                      <a:pt x="1" y="85"/>
                    </a:cubicBezTo>
                    <a:cubicBezTo>
                      <a:pt x="1" y="84"/>
                      <a:pt x="1" y="84"/>
                      <a:pt x="2" y="84"/>
                    </a:cubicBezTo>
                    <a:cubicBezTo>
                      <a:pt x="3" y="84"/>
                      <a:pt x="4" y="84"/>
                      <a:pt x="4" y="85"/>
                    </a:cubicBezTo>
                    <a:close/>
                    <a:moveTo>
                      <a:pt x="4" y="99"/>
                    </a:moveTo>
                    <a:cubicBezTo>
                      <a:pt x="4" y="105"/>
                      <a:pt x="4" y="105"/>
                      <a:pt x="4" y="105"/>
                    </a:cubicBezTo>
                    <a:cubicBezTo>
                      <a:pt x="4" y="105"/>
                      <a:pt x="3" y="106"/>
                      <a:pt x="2" y="106"/>
                    </a:cubicBezTo>
                    <a:cubicBezTo>
                      <a:pt x="1" y="106"/>
                      <a:pt x="1" y="105"/>
                      <a:pt x="1" y="105"/>
                    </a:cubicBezTo>
                    <a:cubicBezTo>
                      <a:pt x="1" y="99"/>
                      <a:pt x="1" y="99"/>
                      <a:pt x="1" y="99"/>
                    </a:cubicBezTo>
                    <a:cubicBezTo>
                      <a:pt x="1" y="98"/>
                      <a:pt x="1" y="98"/>
                      <a:pt x="2" y="98"/>
                    </a:cubicBezTo>
                    <a:cubicBezTo>
                      <a:pt x="3" y="98"/>
                      <a:pt x="4" y="98"/>
                      <a:pt x="4" y="99"/>
                    </a:cubicBezTo>
                    <a:close/>
                    <a:moveTo>
                      <a:pt x="4" y="113"/>
                    </a:moveTo>
                    <a:cubicBezTo>
                      <a:pt x="4" y="119"/>
                      <a:pt x="4" y="119"/>
                      <a:pt x="4" y="119"/>
                    </a:cubicBezTo>
                    <a:cubicBezTo>
                      <a:pt x="4" y="120"/>
                      <a:pt x="3" y="120"/>
                      <a:pt x="2" y="120"/>
                    </a:cubicBezTo>
                    <a:cubicBezTo>
                      <a:pt x="1" y="120"/>
                      <a:pt x="1" y="120"/>
                      <a:pt x="1" y="119"/>
                    </a:cubicBezTo>
                    <a:cubicBezTo>
                      <a:pt x="1" y="113"/>
                      <a:pt x="1" y="113"/>
                      <a:pt x="1" y="113"/>
                    </a:cubicBezTo>
                    <a:cubicBezTo>
                      <a:pt x="1" y="112"/>
                      <a:pt x="1" y="112"/>
                      <a:pt x="2" y="112"/>
                    </a:cubicBezTo>
                    <a:cubicBezTo>
                      <a:pt x="3" y="112"/>
                      <a:pt x="4" y="112"/>
                      <a:pt x="4" y="113"/>
                    </a:cubicBezTo>
                    <a:close/>
                    <a:moveTo>
                      <a:pt x="4" y="127"/>
                    </a:moveTo>
                    <a:cubicBezTo>
                      <a:pt x="4" y="133"/>
                      <a:pt x="4" y="133"/>
                      <a:pt x="4" y="133"/>
                    </a:cubicBezTo>
                    <a:cubicBezTo>
                      <a:pt x="4" y="134"/>
                      <a:pt x="3" y="134"/>
                      <a:pt x="2" y="134"/>
                    </a:cubicBezTo>
                    <a:cubicBezTo>
                      <a:pt x="1" y="134"/>
                      <a:pt x="1" y="134"/>
                      <a:pt x="1" y="133"/>
                    </a:cubicBezTo>
                    <a:cubicBezTo>
                      <a:pt x="1" y="127"/>
                      <a:pt x="1" y="127"/>
                      <a:pt x="1" y="127"/>
                    </a:cubicBezTo>
                    <a:cubicBezTo>
                      <a:pt x="1" y="126"/>
                      <a:pt x="1" y="126"/>
                      <a:pt x="2" y="126"/>
                    </a:cubicBezTo>
                    <a:cubicBezTo>
                      <a:pt x="3" y="126"/>
                      <a:pt x="4" y="126"/>
                      <a:pt x="4" y="127"/>
                    </a:cubicBezTo>
                    <a:close/>
                    <a:moveTo>
                      <a:pt x="3" y="141"/>
                    </a:moveTo>
                    <a:cubicBezTo>
                      <a:pt x="3" y="147"/>
                      <a:pt x="3" y="147"/>
                      <a:pt x="3" y="147"/>
                    </a:cubicBezTo>
                    <a:cubicBezTo>
                      <a:pt x="3" y="148"/>
                      <a:pt x="3" y="148"/>
                      <a:pt x="2" y="148"/>
                    </a:cubicBezTo>
                    <a:cubicBezTo>
                      <a:pt x="1" y="148"/>
                      <a:pt x="1" y="148"/>
                      <a:pt x="1" y="147"/>
                    </a:cubicBezTo>
                    <a:cubicBezTo>
                      <a:pt x="1" y="141"/>
                      <a:pt x="1" y="141"/>
                      <a:pt x="1" y="141"/>
                    </a:cubicBezTo>
                    <a:cubicBezTo>
                      <a:pt x="1" y="141"/>
                      <a:pt x="1" y="140"/>
                      <a:pt x="2" y="140"/>
                    </a:cubicBezTo>
                    <a:cubicBezTo>
                      <a:pt x="3" y="140"/>
                      <a:pt x="3" y="141"/>
                      <a:pt x="3" y="141"/>
                    </a:cubicBezTo>
                    <a:close/>
                    <a:moveTo>
                      <a:pt x="3" y="155"/>
                    </a:moveTo>
                    <a:cubicBezTo>
                      <a:pt x="3" y="161"/>
                      <a:pt x="3" y="161"/>
                      <a:pt x="3" y="161"/>
                    </a:cubicBezTo>
                    <a:cubicBezTo>
                      <a:pt x="3" y="162"/>
                      <a:pt x="3" y="163"/>
                      <a:pt x="2" y="163"/>
                    </a:cubicBezTo>
                    <a:cubicBezTo>
                      <a:pt x="1" y="163"/>
                      <a:pt x="1" y="162"/>
                      <a:pt x="1" y="161"/>
                    </a:cubicBezTo>
                    <a:cubicBezTo>
                      <a:pt x="1" y="155"/>
                      <a:pt x="1" y="155"/>
                      <a:pt x="1" y="155"/>
                    </a:cubicBezTo>
                    <a:cubicBezTo>
                      <a:pt x="1" y="155"/>
                      <a:pt x="1" y="154"/>
                      <a:pt x="2" y="154"/>
                    </a:cubicBezTo>
                    <a:cubicBezTo>
                      <a:pt x="3" y="154"/>
                      <a:pt x="3" y="155"/>
                      <a:pt x="3" y="155"/>
                    </a:cubicBezTo>
                    <a:close/>
                    <a:moveTo>
                      <a:pt x="3" y="170"/>
                    </a:moveTo>
                    <a:cubicBezTo>
                      <a:pt x="3" y="175"/>
                      <a:pt x="3" y="175"/>
                      <a:pt x="3" y="175"/>
                    </a:cubicBezTo>
                    <a:cubicBezTo>
                      <a:pt x="3" y="176"/>
                      <a:pt x="3" y="177"/>
                      <a:pt x="2" y="177"/>
                    </a:cubicBezTo>
                    <a:cubicBezTo>
                      <a:pt x="1" y="177"/>
                      <a:pt x="1" y="176"/>
                      <a:pt x="1" y="175"/>
                    </a:cubicBezTo>
                    <a:cubicBezTo>
                      <a:pt x="1" y="170"/>
                      <a:pt x="1" y="170"/>
                      <a:pt x="1" y="170"/>
                    </a:cubicBezTo>
                    <a:cubicBezTo>
                      <a:pt x="1" y="169"/>
                      <a:pt x="1" y="168"/>
                      <a:pt x="2" y="168"/>
                    </a:cubicBezTo>
                    <a:cubicBezTo>
                      <a:pt x="3" y="168"/>
                      <a:pt x="3" y="169"/>
                      <a:pt x="3" y="170"/>
                    </a:cubicBezTo>
                    <a:close/>
                    <a:moveTo>
                      <a:pt x="3" y="184"/>
                    </a:moveTo>
                    <a:cubicBezTo>
                      <a:pt x="3" y="189"/>
                      <a:pt x="3" y="189"/>
                      <a:pt x="3" y="189"/>
                    </a:cubicBezTo>
                    <a:cubicBezTo>
                      <a:pt x="3" y="190"/>
                      <a:pt x="3" y="191"/>
                      <a:pt x="2" y="191"/>
                    </a:cubicBezTo>
                    <a:cubicBezTo>
                      <a:pt x="1" y="191"/>
                      <a:pt x="1" y="190"/>
                      <a:pt x="1" y="189"/>
                    </a:cubicBezTo>
                    <a:cubicBezTo>
                      <a:pt x="1" y="184"/>
                      <a:pt x="1" y="184"/>
                      <a:pt x="1" y="184"/>
                    </a:cubicBezTo>
                    <a:cubicBezTo>
                      <a:pt x="1" y="183"/>
                      <a:pt x="1" y="182"/>
                      <a:pt x="2" y="182"/>
                    </a:cubicBezTo>
                    <a:cubicBezTo>
                      <a:pt x="3" y="182"/>
                      <a:pt x="3" y="183"/>
                      <a:pt x="3" y="184"/>
                    </a:cubicBezTo>
                    <a:close/>
                    <a:moveTo>
                      <a:pt x="3" y="198"/>
                    </a:moveTo>
                    <a:cubicBezTo>
                      <a:pt x="3" y="203"/>
                      <a:pt x="3" y="203"/>
                      <a:pt x="3" y="203"/>
                    </a:cubicBezTo>
                    <a:cubicBezTo>
                      <a:pt x="3" y="204"/>
                      <a:pt x="3" y="205"/>
                      <a:pt x="2" y="205"/>
                    </a:cubicBezTo>
                    <a:cubicBezTo>
                      <a:pt x="1" y="205"/>
                      <a:pt x="1" y="204"/>
                      <a:pt x="1" y="203"/>
                    </a:cubicBezTo>
                    <a:cubicBezTo>
                      <a:pt x="1" y="198"/>
                      <a:pt x="1" y="198"/>
                      <a:pt x="1" y="198"/>
                    </a:cubicBezTo>
                    <a:cubicBezTo>
                      <a:pt x="1" y="197"/>
                      <a:pt x="1" y="196"/>
                      <a:pt x="2" y="196"/>
                    </a:cubicBezTo>
                    <a:cubicBezTo>
                      <a:pt x="3" y="196"/>
                      <a:pt x="3" y="197"/>
                      <a:pt x="3" y="198"/>
                    </a:cubicBezTo>
                    <a:close/>
                    <a:moveTo>
                      <a:pt x="3" y="212"/>
                    </a:moveTo>
                    <a:cubicBezTo>
                      <a:pt x="3" y="217"/>
                      <a:pt x="3" y="217"/>
                      <a:pt x="3" y="217"/>
                    </a:cubicBezTo>
                    <a:cubicBezTo>
                      <a:pt x="3" y="218"/>
                      <a:pt x="3" y="219"/>
                      <a:pt x="2" y="219"/>
                    </a:cubicBezTo>
                    <a:cubicBezTo>
                      <a:pt x="1" y="219"/>
                      <a:pt x="1" y="218"/>
                      <a:pt x="1" y="217"/>
                    </a:cubicBezTo>
                    <a:cubicBezTo>
                      <a:pt x="1" y="212"/>
                      <a:pt x="1" y="212"/>
                      <a:pt x="1" y="212"/>
                    </a:cubicBezTo>
                    <a:cubicBezTo>
                      <a:pt x="1" y="211"/>
                      <a:pt x="1" y="210"/>
                      <a:pt x="2" y="210"/>
                    </a:cubicBezTo>
                    <a:cubicBezTo>
                      <a:pt x="3" y="210"/>
                      <a:pt x="3" y="211"/>
                      <a:pt x="3" y="212"/>
                    </a:cubicBezTo>
                    <a:close/>
                    <a:moveTo>
                      <a:pt x="3" y="226"/>
                    </a:moveTo>
                    <a:cubicBezTo>
                      <a:pt x="3" y="232"/>
                      <a:pt x="3" y="232"/>
                      <a:pt x="3" y="232"/>
                    </a:cubicBezTo>
                    <a:cubicBezTo>
                      <a:pt x="3" y="232"/>
                      <a:pt x="3" y="233"/>
                      <a:pt x="2" y="233"/>
                    </a:cubicBezTo>
                    <a:cubicBezTo>
                      <a:pt x="1" y="233"/>
                      <a:pt x="0" y="232"/>
                      <a:pt x="0" y="232"/>
                    </a:cubicBezTo>
                    <a:cubicBezTo>
                      <a:pt x="1" y="226"/>
                      <a:pt x="1" y="226"/>
                      <a:pt x="1" y="226"/>
                    </a:cubicBezTo>
                    <a:cubicBezTo>
                      <a:pt x="1" y="225"/>
                      <a:pt x="1" y="225"/>
                      <a:pt x="2" y="225"/>
                    </a:cubicBezTo>
                    <a:cubicBezTo>
                      <a:pt x="3" y="225"/>
                      <a:pt x="3" y="225"/>
                      <a:pt x="3" y="226"/>
                    </a:cubicBezTo>
                    <a:close/>
                    <a:moveTo>
                      <a:pt x="3" y="240"/>
                    </a:moveTo>
                    <a:cubicBezTo>
                      <a:pt x="3" y="246"/>
                      <a:pt x="3" y="246"/>
                      <a:pt x="3" y="246"/>
                    </a:cubicBezTo>
                    <a:cubicBezTo>
                      <a:pt x="3" y="246"/>
                      <a:pt x="3" y="247"/>
                      <a:pt x="2" y="247"/>
                    </a:cubicBezTo>
                    <a:cubicBezTo>
                      <a:pt x="1" y="247"/>
                      <a:pt x="0" y="246"/>
                      <a:pt x="0" y="246"/>
                    </a:cubicBezTo>
                    <a:cubicBezTo>
                      <a:pt x="0" y="240"/>
                      <a:pt x="0" y="240"/>
                      <a:pt x="0" y="240"/>
                    </a:cubicBezTo>
                    <a:cubicBezTo>
                      <a:pt x="0" y="239"/>
                      <a:pt x="1" y="239"/>
                      <a:pt x="2" y="239"/>
                    </a:cubicBezTo>
                    <a:cubicBezTo>
                      <a:pt x="3" y="239"/>
                      <a:pt x="3" y="239"/>
                      <a:pt x="3" y="240"/>
                    </a:cubicBezTo>
                    <a:close/>
                    <a:moveTo>
                      <a:pt x="3" y="254"/>
                    </a:moveTo>
                    <a:cubicBezTo>
                      <a:pt x="3" y="260"/>
                      <a:pt x="3" y="260"/>
                      <a:pt x="3" y="260"/>
                    </a:cubicBezTo>
                    <a:cubicBezTo>
                      <a:pt x="3" y="261"/>
                      <a:pt x="3" y="261"/>
                      <a:pt x="2" y="261"/>
                    </a:cubicBezTo>
                    <a:cubicBezTo>
                      <a:pt x="1" y="261"/>
                      <a:pt x="0" y="261"/>
                      <a:pt x="0" y="260"/>
                    </a:cubicBezTo>
                    <a:cubicBezTo>
                      <a:pt x="0" y="254"/>
                      <a:pt x="0" y="254"/>
                      <a:pt x="0" y="254"/>
                    </a:cubicBezTo>
                    <a:cubicBezTo>
                      <a:pt x="0" y="253"/>
                      <a:pt x="1" y="253"/>
                      <a:pt x="2" y="253"/>
                    </a:cubicBezTo>
                    <a:cubicBezTo>
                      <a:pt x="3" y="253"/>
                      <a:pt x="3" y="253"/>
                      <a:pt x="3" y="254"/>
                    </a:cubicBezTo>
                    <a:close/>
                    <a:moveTo>
                      <a:pt x="3" y="268"/>
                    </a:moveTo>
                    <a:cubicBezTo>
                      <a:pt x="3" y="274"/>
                      <a:pt x="3" y="274"/>
                      <a:pt x="3" y="274"/>
                    </a:cubicBezTo>
                    <a:cubicBezTo>
                      <a:pt x="3" y="275"/>
                      <a:pt x="3" y="275"/>
                      <a:pt x="2" y="275"/>
                    </a:cubicBezTo>
                    <a:cubicBezTo>
                      <a:pt x="1" y="275"/>
                      <a:pt x="0" y="275"/>
                      <a:pt x="0" y="274"/>
                    </a:cubicBezTo>
                    <a:cubicBezTo>
                      <a:pt x="0" y="268"/>
                      <a:pt x="0" y="268"/>
                      <a:pt x="0" y="268"/>
                    </a:cubicBezTo>
                    <a:cubicBezTo>
                      <a:pt x="0" y="267"/>
                      <a:pt x="1" y="267"/>
                      <a:pt x="2" y="267"/>
                    </a:cubicBezTo>
                    <a:cubicBezTo>
                      <a:pt x="3" y="267"/>
                      <a:pt x="3" y="267"/>
                      <a:pt x="3" y="268"/>
                    </a:cubicBezTo>
                    <a:close/>
                    <a:moveTo>
                      <a:pt x="3" y="282"/>
                    </a:moveTo>
                    <a:cubicBezTo>
                      <a:pt x="3" y="288"/>
                      <a:pt x="3" y="288"/>
                      <a:pt x="3" y="288"/>
                    </a:cubicBezTo>
                    <a:cubicBezTo>
                      <a:pt x="3" y="289"/>
                      <a:pt x="3" y="289"/>
                      <a:pt x="2" y="289"/>
                    </a:cubicBezTo>
                    <a:cubicBezTo>
                      <a:pt x="1" y="289"/>
                      <a:pt x="0" y="289"/>
                      <a:pt x="0" y="288"/>
                    </a:cubicBezTo>
                    <a:cubicBezTo>
                      <a:pt x="0" y="282"/>
                      <a:pt x="0" y="282"/>
                      <a:pt x="0" y="282"/>
                    </a:cubicBezTo>
                    <a:cubicBezTo>
                      <a:pt x="0" y="282"/>
                      <a:pt x="1" y="281"/>
                      <a:pt x="2" y="281"/>
                    </a:cubicBezTo>
                    <a:cubicBezTo>
                      <a:pt x="3" y="281"/>
                      <a:pt x="3" y="282"/>
                      <a:pt x="3" y="282"/>
                    </a:cubicBezTo>
                    <a:close/>
                    <a:moveTo>
                      <a:pt x="3" y="296"/>
                    </a:moveTo>
                    <a:cubicBezTo>
                      <a:pt x="3" y="302"/>
                      <a:pt x="3" y="302"/>
                      <a:pt x="3" y="302"/>
                    </a:cubicBezTo>
                    <a:cubicBezTo>
                      <a:pt x="3" y="303"/>
                      <a:pt x="3" y="304"/>
                      <a:pt x="2" y="304"/>
                    </a:cubicBezTo>
                    <a:cubicBezTo>
                      <a:pt x="1" y="304"/>
                      <a:pt x="0" y="303"/>
                      <a:pt x="0" y="302"/>
                    </a:cubicBezTo>
                    <a:cubicBezTo>
                      <a:pt x="0" y="296"/>
                      <a:pt x="0" y="296"/>
                      <a:pt x="0" y="296"/>
                    </a:cubicBezTo>
                    <a:cubicBezTo>
                      <a:pt x="0" y="296"/>
                      <a:pt x="1" y="295"/>
                      <a:pt x="2" y="295"/>
                    </a:cubicBezTo>
                    <a:cubicBezTo>
                      <a:pt x="3" y="295"/>
                      <a:pt x="3" y="296"/>
                      <a:pt x="3" y="296"/>
                    </a:cubicBezTo>
                    <a:close/>
                    <a:moveTo>
                      <a:pt x="3" y="311"/>
                    </a:moveTo>
                    <a:cubicBezTo>
                      <a:pt x="3" y="316"/>
                      <a:pt x="3" y="316"/>
                      <a:pt x="3" y="316"/>
                    </a:cubicBezTo>
                    <a:cubicBezTo>
                      <a:pt x="3" y="317"/>
                      <a:pt x="3" y="318"/>
                      <a:pt x="2" y="318"/>
                    </a:cubicBezTo>
                    <a:cubicBezTo>
                      <a:pt x="1" y="318"/>
                      <a:pt x="0" y="317"/>
                      <a:pt x="0" y="316"/>
                    </a:cubicBezTo>
                    <a:cubicBezTo>
                      <a:pt x="0" y="311"/>
                      <a:pt x="0" y="311"/>
                      <a:pt x="0" y="311"/>
                    </a:cubicBezTo>
                    <a:cubicBezTo>
                      <a:pt x="0" y="310"/>
                      <a:pt x="1" y="309"/>
                      <a:pt x="2" y="309"/>
                    </a:cubicBezTo>
                    <a:cubicBezTo>
                      <a:pt x="3" y="309"/>
                      <a:pt x="3" y="310"/>
                      <a:pt x="3" y="311"/>
                    </a:cubicBezTo>
                    <a:close/>
                    <a:moveTo>
                      <a:pt x="3" y="325"/>
                    </a:moveTo>
                    <a:cubicBezTo>
                      <a:pt x="3" y="330"/>
                      <a:pt x="3" y="330"/>
                      <a:pt x="3" y="330"/>
                    </a:cubicBezTo>
                    <a:cubicBezTo>
                      <a:pt x="3" y="331"/>
                      <a:pt x="2" y="332"/>
                      <a:pt x="2" y="332"/>
                    </a:cubicBezTo>
                    <a:cubicBezTo>
                      <a:pt x="1" y="332"/>
                      <a:pt x="0" y="331"/>
                      <a:pt x="0" y="330"/>
                    </a:cubicBezTo>
                    <a:cubicBezTo>
                      <a:pt x="0" y="325"/>
                      <a:pt x="0" y="325"/>
                      <a:pt x="0" y="325"/>
                    </a:cubicBezTo>
                    <a:cubicBezTo>
                      <a:pt x="0" y="324"/>
                      <a:pt x="1" y="323"/>
                      <a:pt x="2" y="323"/>
                    </a:cubicBezTo>
                    <a:cubicBezTo>
                      <a:pt x="3" y="323"/>
                      <a:pt x="3" y="324"/>
                      <a:pt x="3" y="325"/>
                    </a:cubicBezTo>
                    <a:close/>
                    <a:moveTo>
                      <a:pt x="3" y="339"/>
                    </a:moveTo>
                    <a:cubicBezTo>
                      <a:pt x="3" y="344"/>
                      <a:pt x="3" y="344"/>
                      <a:pt x="3" y="344"/>
                    </a:cubicBezTo>
                    <a:cubicBezTo>
                      <a:pt x="3" y="345"/>
                      <a:pt x="2" y="346"/>
                      <a:pt x="2" y="346"/>
                    </a:cubicBezTo>
                    <a:cubicBezTo>
                      <a:pt x="1" y="346"/>
                      <a:pt x="0" y="345"/>
                      <a:pt x="0" y="344"/>
                    </a:cubicBezTo>
                    <a:cubicBezTo>
                      <a:pt x="0" y="339"/>
                      <a:pt x="0" y="339"/>
                      <a:pt x="0" y="339"/>
                    </a:cubicBezTo>
                    <a:cubicBezTo>
                      <a:pt x="0" y="338"/>
                      <a:pt x="1" y="337"/>
                      <a:pt x="2" y="337"/>
                    </a:cubicBezTo>
                    <a:cubicBezTo>
                      <a:pt x="2" y="337"/>
                      <a:pt x="3" y="338"/>
                      <a:pt x="3" y="339"/>
                    </a:cubicBezTo>
                    <a:close/>
                    <a:moveTo>
                      <a:pt x="3" y="353"/>
                    </a:moveTo>
                    <a:cubicBezTo>
                      <a:pt x="3" y="359"/>
                      <a:pt x="3" y="359"/>
                      <a:pt x="3" y="359"/>
                    </a:cubicBezTo>
                    <a:cubicBezTo>
                      <a:pt x="3" y="359"/>
                      <a:pt x="2" y="360"/>
                      <a:pt x="2" y="360"/>
                    </a:cubicBezTo>
                    <a:cubicBezTo>
                      <a:pt x="1" y="360"/>
                      <a:pt x="0" y="359"/>
                      <a:pt x="0" y="358"/>
                    </a:cubicBezTo>
                    <a:cubicBezTo>
                      <a:pt x="0" y="353"/>
                      <a:pt x="0" y="353"/>
                      <a:pt x="0" y="353"/>
                    </a:cubicBezTo>
                    <a:cubicBezTo>
                      <a:pt x="0" y="352"/>
                      <a:pt x="1" y="351"/>
                      <a:pt x="2" y="351"/>
                    </a:cubicBezTo>
                    <a:cubicBezTo>
                      <a:pt x="2" y="351"/>
                      <a:pt x="3" y="352"/>
                      <a:pt x="3" y="353"/>
                    </a:cubicBezTo>
                    <a:close/>
                    <a:moveTo>
                      <a:pt x="3" y="367"/>
                    </a:moveTo>
                    <a:cubicBezTo>
                      <a:pt x="3" y="373"/>
                      <a:pt x="3" y="373"/>
                      <a:pt x="3" y="373"/>
                    </a:cubicBezTo>
                    <a:cubicBezTo>
                      <a:pt x="3" y="373"/>
                      <a:pt x="2" y="374"/>
                      <a:pt x="2" y="374"/>
                    </a:cubicBezTo>
                    <a:cubicBezTo>
                      <a:pt x="1" y="374"/>
                      <a:pt x="0" y="373"/>
                      <a:pt x="0" y="373"/>
                    </a:cubicBezTo>
                    <a:cubicBezTo>
                      <a:pt x="0" y="367"/>
                      <a:pt x="0" y="367"/>
                      <a:pt x="0" y="367"/>
                    </a:cubicBezTo>
                    <a:cubicBezTo>
                      <a:pt x="0" y="366"/>
                      <a:pt x="1" y="366"/>
                      <a:pt x="2" y="366"/>
                    </a:cubicBezTo>
                    <a:cubicBezTo>
                      <a:pt x="2" y="366"/>
                      <a:pt x="3" y="366"/>
                      <a:pt x="3" y="367"/>
                    </a:cubicBezTo>
                    <a:close/>
                    <a:moveTo>
                      <a:pt x="3" y="381"/>
                    </a:moveTo>
                    <a:cubicBezTo>
                      <a:pt x="3" y="387"/>
                      <a:pt x="3" y="387"/>
                      <a:pt x="3" y="387"/>
                    </a:cubicBezTo>
                    <a:cubicBezTo>
                      <a:pt x="3" y="387"/>
                      <a:pt x="2" y="388"/>
                      <a:pt x="2" y="388"/>
                    </a:cubicBezTo>
                    <a:cubicBezTo>
                      <a:pt x="1" y="388"/>
                      <a:pt x="0" y="387"/>
                      <a:pt x="0" y="387"/>
                    </a:cubicBezTo>
                    <a:cubicBezTo>
                      <a:pt x="0" y="381"/>
                      <a:pt x="0" y="381"/>
                      <a:pt x="0" y="381"/>
                    </a:cubicBezTo>
                    <a:cubicBezTo>
                      <a:pt x="0" y="380"/>
                      <a:pt x="1" y="380"/>
                      <a:pt x="2" y="380"/>
                    </a:cubicBezTo>
                    <a:cubicBezTo>
                      <a:pt x="2" y="380"/>
                      <a:pt x="3" y="380"/>
                      <a:pt x="3" y="381"/>
                    </a:cubicBezTo>
                    <a:close/>
                    <a:moveTo>
                      <a:pt x="3" y="395"/>
                    </a:moveTo>
                    <a:cubicBezTo>
                      <a:pt x="3" y="401"/>
                      <a:pt x="3" y="401"/>
                      <a:pt x="3" y="401"/>
                    </a:cubicBezTo>
                    <a:cubicBezTo>
                      <a:pt x="3" y="402"/>
                      <a:pt x="2" y="402"/>
                      <a:pt x="2" y="402"/>
                    </a:cubicBezTo>
                    <a:cubicBezTo>
                      <a:pt x="1" y="402"/>
                      <a:pt x="0" y="402"/>
                      <a:pt x="0" y="401"/>
                    </a:cubicBezTo>
                    <a:cubicBezTo>
                      <a:pt x="0" y="395"/>
                      <a:pt x="0" y="395"/>
                      <a:pt x="0" y="395"/>
                    </a:cubicBezTo>
                    <a:cubicBezTo>
                      <a:pt x="0" y="394"/>
                      <a:pt x="1" y="394"/>
                      <a:pt x="2" y="394"/>
                    </a:cubicBezTo>
                    <a:cubicBezTo>
                      <a:pt x="2" y="394"/>
                      <a:pt x="3" y="394"/>
                      <a:pt x="3" y="395"/>
                    </a:cubicBezTo>
                    <a:close/>
                    <a:moveTo>
                      <a:pt x="3" y="409"/>
                    </a:moveTo>
                    <a:cubicBezTo>
                      <a:pt x="3" y="415"/>
                      <a:pt x="3" y="415"/>
                      <a:pt x="3" y="415"/>
                    </a:cubicBezTo>
                    <a:cubicBezTo>
                      <a:pt x="3" y="416"/>
                      <a:pt x="2" y="416"/>
                      <a:pt x="2" y="416"/>
                    </a:cubicBezTo>
                    <a:cubicBezTo>
                      <a:pt x="1" y="416"/>
                      <a:pt x="0" y="416"/>
                      <a:pt x="0" y="415"/>
                    </a:cubicBezTo>
                    <a:cubicBezTo>
                      <a:pt x="0" y="409"/>
                      <a:pt x="0" y="409"/>
                      <a:pt x="0" y="409"/>
                    </a:cubicBezTo>
                    <a:cubicBezTo>
                      <a:pt x="0" y="408"/>
                      <a:pt x="1" y="408"/>
                      <a:pt x="2" y="408"/>
                    </a:cubicBezTo>
                    <a:cubicBezTo>
                      <a:pt x="2" y="408"/>
                      <a:pt x="3" y="408"/>
                      <a:pt x="3" y="409"/>
                    </a:cubicBezTo>
                    <a:close/>
                    <a:moveTo>
                      <a:pt x="3" y="423"/>
                    </a:moveTo>
                    <a:cubicBezTo>
                      <a:pt x="3" y="429"/>
                      <a:pt x="3" y="429"/>
                      <a:pt x="3" y="429"/>
                    </a:cubicBezTo>
                    <a:cubicBezTo>
                      <a:pt x="3" y="430"/>
                      <a:pt x="2" y="430"/>
                      <a:pt x="2" y="430"/>
                    </a:cubicBezTo>
                    <a:cubicBezTo>
                      <a:pt x="1" y="430"/>
                      <a:pt x="0" y="430"/>
                      <a:pt x="0" y="429"/>
                    </a:cubicBezTo>
                    <a:cubicBezTo>
                      <a:pt x="0" y="423"/>
                      <a:pt x="0" y="423"/>
                      <a:pt x="0" y="423"/>
                    </a:cubicBezTo>
                    <a:cubicBezTo>
                      <a:pt x="0" y="423"/>
                      <a:pt x="1" y="422"/>
                      <a:pt x="2" y="422"/>
                    </a:cubicBezTo>
                    <a:cubicBezTo>
                      <a:pt x="2" y="422"/>
                      <a:pt x="3" y="423"/>
                      <a:pt x="3" y="423"/>
                    </a:cubicBezTo>
                    <a:close/>
                    <a:moveTo>
                      <a:pt x="3" y="437"/>
                    </a:moveTo>
                    <a:cubicBezTo>
                      <a:pt x="3" y="443"/>
                      <a:pt x="3" y="443"/>
                      <a:pt x="3" y="443"/>
                    </a:cubicBezTo>
                    <a:cubicBezTo>
                      <a:pt x="3" y="444"/>
                      <a:pt x="2" y="445"/>
                      <a:pt x="2" y="445"/>
                    </a:cubicBezTo>
                    <a:cubicBezTo>
                      <a:pt x="1" y="445"/>
                      <a:pt x="0" y="444"/>
                      <a:pt x="0" y="443"/>
                    </a:cubicBezTo>
                    <a:cubicBezTo>
                      <a:pt x="0" y="437"/>
                      <a:pt x="0" y="437"/>
                      <a:pt x="0" y="437"/>
                    </a:cubicBezTo>
                    <a:cubicBezTo>
                      <a:pt x="0" y="437"/>
                      <a:pt x="1" y="436"/>
                      <a:pt x="2" y="436"/>
                    </a:cubicBezTo>
                    <a:cubicBezTo>
                      <a:pt x="2" y="436"/>
                      <a:pt x="3" y="437"/>
                      <a:pt x="3" y="437"/>
                    </a:cubicBezTo>
                    <a:close/>
                    <a:moveTo>
                      <a:pt x="3" y="452"/>
                    </a:moveTo>
                    <a:cubicBezTo>
                      <a:pt x="3" y="457"/>
                      <a:pt x="3" y="457"/>
                      <a:pt x="3" y="457"/>
                    </a:cubicBezTo>
                    <a:cubicBezTo>
                      <a:pt x="3" y="458"/>
                      <a:pt x="2" y="459"/>
                      <a:pt x="1" y="459"/>
                    </a:cubicBezTo>
                    <a:cubicBezTo>
                      <a:pt x="1" y="459"/>
                      <a:pt x="0" y="458"/>
                      <a:pt x="0" y="457"/>
                    </a:cubicBezTo>
                    <a:cubicBezTo>
                      <a:pt x="0" y="452"/>
                      <a:pt x="0" y="452"/>
                      <a:pt x="0" y="452"/>
                    </a:cubicBezTo>
                    <a:cubicBezTo>
                      <a:pt x="0" y="451"/>
                      <a:pt x="1" y="450"/>
                      <a:pt x="1" y="450"/>
                    </a:cubicBezTo>
                    <a:cubicBezTo>
                      <a:pt x="2" y="450"/>
                      <a:pt x="3" y="451"/>
                      <a:pt x="3" y="452"/>
                    </a:cubicBezTo>
                    <a:close/>
                    <a:moveTo>
                      <a:pt x="3" y="466"/>
                    </a:moveTo>
                    <a:cubicBezTo>
                      <a:pt x="3" y="471"/>
                      <a:pt x="3" y="471"/>
                      <a:pt x="3" y="471"/>
                    </a:cubicBezTo>
                    <a:cubicBezTo>
                      <a:pt x="3" y="472"/>
                      <a:pt x="2" y="473"/>
                      <a:pt x="1" y="473"/>
                    </a:cubicBezTo>
                    <a:cubicBezTo>
                      <a:pt x="1" y="473"/>
                      <a:pt x="0" y="472"/>
                      <a:pt x="0" y="471"/>
                    </a:cubicBezTo>
                    <a:cubicBezTo>
                      <a:pt x="0" y="466"/>
                      <a:pt x="0" y="466"/>
                      <a:pt x="0" y="466"/>
                    </a:cubicBezTo>
                    <a:cubicBezTo>
                      <a:pt x="0" y="465"/>
                      <a:pt x="1" y="464"/>
                      <a:pt x="1" y="464"/>
                    </a:cubicBezTo>
                    <a:cubicBezTo>
                      <a:pt x="2" y="464"/>
                      <a:pt x="3" y="465"/>
                      <a:pt x="3" y="466"/>
                    </a:cubicBezTo>
                    <a:close/>
                    <a:moveTo>
                      <a:pt x="3" y="480"/>
                    </a:moveTo>
                    <a:cubicBezTo>
                      <a:pt x="3" y="485"/>
                      <a:pt x="3" y="485"/>
                      <a:pt x="3" y="485"/>
                    </a:cubicBezTo>
                    <a:cubicBezTo>
                      <a:pt x="3" y="486"/>
                      <a:pt x="2" y="487"/>
                      <a:pt x="1" y="487"/>
                    </a:cubicBezTo>
                    <a:cubicBezTo>
                      <a:pt x="1" y="487"/>
                      <a:pt x="0" y="486"/>
                      <a:pt x="0" y="485"/>
                    </a:cubicBezTo>
                    <a:cubicBezTo>
                      <a:pt x="0" y="480"/>
                      <a:pt x="0" y="480"/>
                      <a:pt x="0" y="480"/>
                    </a:cubicBezTo>
                    <a:cubicBezTo>
                      <a:pt x="0" y="479"/>
                      <a:pt x="1" y="478"/>
                      <a:pt x="1" y="478"/>
                    </a:cubicBezTo>
                    <a:cubicBezTo>
                      <a:pt x="2" y="478"/>
                      <a:pt x="3" y="479"/>
                      <a:pt x="3" y="480"/>
                    </a:cubicBezTo>
                    <a:close/>
                    <a:moveTo>
                      <a:pt x="3" y="494"/>
                    </a:moveTo>
                    <a:cubicBezTo>
                      <a:pt x="3" y="499"/>
                      <a:pt x="3" y="499"/>
                      <a:pt x="3" y="499"/>
                    </a:cubicBezTo>
                    <a:cubicBezTo>
                      <a:pt x="0" y="499"/>
                      <a:pt x="0" y="499"/>
                      <a:pt x="0" y="499"/>
                    </a:cubicBezTo>
                    <a:cubicBezTo>
                      <a:pt x="0" y="494"/>
                      <a:pt x="0" y="494"/>
                      <a:pt x="0" y="494"/>
                    </a:cubicBezTo>
                    <a:cubicBezTo>
                      <a:pt x="0" y="493"/>
                      <a:pt x="1" y="492"/>
                      <a:pt x="1" y="492"/>
                    </a:cubicBezTo>
                    <a:cubicBezTo>
                      <a:pt x="2" y="492"/>
                      <a:pt x="3" y="493"/>
                      <a:pt x="3" y="494"/>
                    </a:cubicBezTo>
                    <a:close/>
                  </a:path>
                </a:pathLst>
              </a:custGeom>
              <a:noFill/>
              <a:ln w="0" cap="flat">
                <a:solidFill>
                  <a:srgbClr val="940B2C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6" name="Rectangle 64">
                <a:extLst>
                  <a:ext uri="{FF2B5EF4-FFF2-40B4-BE49-F238E27FC236}">
                    <a16:creationId xmlns:a16="http://schemas.microsoft.com/office/drawing/2014/main" id="{804676A2-55D5-5B7B-A10F-5C27E1EE52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06096" y="12918548"/>
                <a:ext cx="134327" cy="293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i="0" u="none" strike="noStrike" cap="none" normalizeH="0" baseline="0" dirty="0">
                    <a:ln>
                      <a:noFill/>
                    </a:ln>
                    <a:solidFill>
                      <a:srgbClr val="1D1D1B"/>
                    </a:solidFill>
                    <a:effectLst/>
                    <a:cs typeface="Arial" panose="020B0604020202020204" pitchFamily="34" charset="0"/>
                  </a:rPr>
                  <a:t>1</a:t>
                </a:r>
                <a:endParaRPr kumimoji="0" lang="en-US" altLang="en-US" sz="20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247" name="Rectangle 65">
                <a:extLst>
                  <a:ext uri="{FF2B5EF4-FFF2-40B4-BE49-F238E27FC236}">
                    <a16:creationId xmlns:a16="http://schemas.microsoft.com/office/drawing/2014/main" id="{657CDC8C-3C69-0FFD-61ED-3D96B5FBDB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68158" y="12918548"/>
                <a:ext cx="268653" cy="293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i="0" u="none" strike="noStrike" cap="none" normalizeH="0" baseline="0" dirty="0">
                    <a:ln>
                      <a:noFill/>
                    </a:ln>
                    <a:solidFill>
                      <a:srgbClr val="1D1D1B"/>
                    </a:solidFill>
                    <a:effectLst/>
                    <a:cs typeface="Arial" panose="020B0604020202020204" pitchFamily="34" charset="0"/>
                  </a:rPr>
                  <a:t>10</a:t>
                </a:r>
                <a:endParaRPr kumimoji="0" lang="en-US" altLang="en-US" sz="20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248" name="Rectangle 66">
                <a:extLst>
                  <a:ext uri="{FF2B5EF4-FFF2-40B4-BE49-F238E27FC236}">
                    <a16:creationId xmlns:a16="http://schemas.microsoft.com/office/drawing/2014/main" id="{F3BF6E10-A0DD-3BDF-2354-4E1A00DCA9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08927" y="12918548"/>
                <a:ext cx="402980" cy="293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i="0" u="none" strike="noStrike" cap="none" normalizeH="0" baseline="0" dirty="0">
                    <a:ln>
                      <a:noFill/>
                    </a:ln>
                    <a:solidFill>
                      <a:srgbClr val="1D1D1B"/>
                    </a:solidFill>
                    <a:effectLst/>
                    <a:cs typeface="Arial" panose="020B0604020202020204" pitchFamily="34" charset="0"/>
                  </a:rPr>
                  <a:t>100</a:t>
                </a:r>
                <a:endParaRPr kumimoji="0" lang="en-US" altLang="en-US" sz="20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249" name="Freeform 67">
                <a:extLst>
                  <a:ext uri="{FF2B5EF4-FFF2-40B4-BE49-F238E27FC236}">
                    <a16:creationId xmlns:a16="http://schemas.microsoft.com/office/drawing/2014/main" id="{5C6E55C4-FFEC-19AE-6F33-BAA486A91AE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0762840" y="12792053"/>
                <a:ext cx="5236012" cy="125654"/>
              </a:xfrm>
              <a:custGeom>
                <a:avLst/>
                <a:gdLst>
                  <a:gd name="T0" fmla="*/ 0 w 3351"/>
                  <a:gd name="T1" fmla="*/ 0 h 40"/>
                  <a:gd name="T2" fmla="*/ 3351 w 3351"/>
                  <a:gd name="T3" fmla="*/ 0 h 40"/>
                  <a:gd name="T4" fmla="*/ 75 w 3351"/>
                  <a:gd name="T5" fmla="*/ 0 h 40"/>
                  <a:gd name="T6" fmla="*/ 75 w 3351"/>
                  <a:gd name="T7" fmla="*/ 40 h 40"/>
                  <a:gd name="T8" fmla="*/ 1498 w 3351"/>
                  <a:gd name="T9" fmla="*/ 0 h 40"/>
                  <a:gd name="T10" fmla="*/ 1498 w 3351"/>
                  <a:gd name="T11" fmla="*/ 40 h 40"/>
                  <a:gd name="T12" fmla="*/ 2915 w 3351"/>
                  <a:gd name="T13" fmla="*/ 0 h 40"/>
                  <a:gd name="T14" fmla="*/ 2915 w 3351"/>
                  <a:gd name="T15" fmla="*/ 40 h 40"/>
                  <a:gd name="T16" fmla="*/ 10 w 3351"/>
                  <a:gd name="T17" fmla="*/ 0 h 40"/>
                  <a:gd name="T18" fmla="*/ 10 w 3351"/>
                  <a:gd name="T19" fmla="*/ 20 h 40"/>
                  <a:gd name="T20" fmla="*/ 501 w 3351"/>
                  <a:gd name="T21" fmla="*/ 0 h 40"/>
                  <a:gd name="T22" fmla="*/ 501 w 3351"/>
                  <a:gd name="T23" fmla="*/ 20 h 40"/>
                  <a:gd name="T24" fmla="*/ 751 w 3351"/>
                  <a:gd name="T25" fmla="*/ 0 h 40"/>
                  <a:gd name="T26" fmla="*/ 751 w 3351"/>
                  <a:gd name="T27" fmla="*/ 20 h 40"/>
                  <a:gd name="T28" fmla="*/ 932 w 3351"/>
                  <a:gd name="T29" fmla="*/ 0 h 40"/>
                  <a:gd name="T30" fmla="*/ 932 w 3351"/>
                  <a:gd name="T31" fmla="*/ 20 h 40"/>
                  <a:gd name="T32" fmla="*/ 1067 w 3351"/>
                  <a:gd name="T33" fmla="*/ 0 h 40"/>
                  <a:gd name="T34" fmla="*/ 1067 w 3351"/>
                  <a:gd name="T35" fmla="*/ 20 h 40"/>
                  <a:gd name="T36" fmla="*/ 1182 w 3351"/>
                  <a:gd name="T37" fmla="*/ 0 h 40"/>
                  <a:gd name="T38" fmla="*/ 1182 w 3351"/>
                  <a:gd name="T39" fmla="*/ 20 h 40"/>
                  <a:gd name="T40" fmla="*/ 1272 w 3351"/>
                  <a:gd name="T41" fmla="*/ 0 h 40"/>
                  <a:gd name="T42" fmla="*/ 1272 w 3351"/>
                  <a:gd name="T43" fmla="*/ 20 h 40"/>
                  <a:gd name="T44" fmla="*/ 1357 w 3351"/>
                  <a:gd name="T45" fmla="*/ 0 h 40"/>
                  <a:gd name="T46" fmla="*/ 1357 w 3351"/>
                  <a:gd name="T47" fmla="*/ 20 h 40"/>
                  <a:gd name="T48" fmla="*/ 1433 w 3351"/>
                  <a:gd name="T49" fmla="*/ 0 h 40"/>
                  <a:gd name="T50" fmla="*/ 1433 w 3351"/>
                  <a:gd name="T51" fmla="*/ 20 h 40"/>
                  <a:gd name="T52" fmla="*/ 1923 w 3351"/>
                  <a:gd name="T53" fmla="*/ 0 h 40"/>
                  <a:gd name="T54" fmla="*/ 1923 w 3351"/>
                  <a:gd name="T55" fmla="*/ 20 h 40"/>
                  <a:gd name="T56" fmla="*/ 2174 w 3351"/>
                  <a:gd name="T57" fmla="*/ 0 h 40"/>
                  <a:gd name="T58" fmla="*/ 2174 w 3351"/>
                  <a:gd name="T59" fmla="*/ 20 h 40"/>
                  <a:gd name="T60" fmla="*/ 2349 w 3351"/>
                  <a:gd name="T61" fmla="*/ 0 h 40"/>
                  <a:gd name="T62" fmla="*/ 2349 w 3351"/>
                  <a:gd name="T63" fmla="*/ 20 h 40"/>
                  <a:gd name="T64" fmla="*/ 2489 w 3351"/>
                  <a:gd name="T65" fmla="*/ 0 h 40"/>
                  <a:gd name="T66" fmla="*/ 2489 w 3351"/>
                  <a:gd name="T67" fmla="*/ 20 h 40"/>
                  <a:gd name="T68" fmla="*/ 2600 w 3351"/>
                  <a:gd name="T69" fmla="*/ 0 h 40"/>
                  <a:gd name="T70" fmla="*/ 2600 w 3351"/>
                  <a:gd name="T71" fmla="*/ 20 h 40"/>
                  <a:gd name="T72" fmla="*/ 2695 w 3351"/>
                  <a:gd name="T73" fmla="*/ 0 h 40"/>
                  <a:gd name="T74" fmla="*/ 2695 w 3351"/>
                  <a:gd name="T75" fmla="*/ 20 h 40"/>
                  <a:gd name="T76" fmla="*/ 2780 w 3351"/>
                  <a:gd name="T77" fmla="*/ 0 h 40"/>
                  <a:gd name="T78" fmla="*/ 2780 w 3351"/>
                  <a:gd name="T79" fmla="*/ 20 h 40"/>
                  <a:gd name="T80" fmla="*/ 2850 w 3351"/>
                  <a:gd name="T81" fmla="*/ 0 h 40"/>
                  <a:gd name="T82" fmla="*/ 2850 w 3351"/>
                  <a:gd name="T83" fmla="*/ 20 h 40"/>
                  <a:gd name="T84" fmla="*/ 3346 w 3351"/>
                  <a:gd name="T85" fmla="*/ 0 h 40"/>
                  <a:gd name="T86" fmla="*/ 3346 w 3351"/>
                  <a:gd name="T87" fmla="*/ 2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351" h="40">
                    <a:moveTo>
                      <a:pt x="0" y="0"/>
                    </a:moveTo>
                    <a:lnTo>
                      <a:pt x="3351" y="0"/>
                    </a:lnTo>
                    <a:moveTo>
                      <a:pt x="75" y="0"/>
                    </a:moveTo>
                    <a:lnTo>
                      <a:pt x="75" y="40"/>
                    </a:lnTo>
                    <a:moveTo>
                      <a:pt x="1498" y="0"/>
                    </a:moveTo>
                    <a:lnTo>
                      <a:pt x="1498" y="40"/>
                    </a:lnTo>
                    <a:moveTo>
                      <a:pt x="2915" y="0"/>
                    </a:moveTo>
                    <a:lnTo>
                      <a:pt x="2915" y="40"/>
                    </a:lnTo>
                    <a:moveTo>
                      <a:pt x="10" y="0"/>
                    </a:moveTo>
                    <a:lnTo>
                      <a:pt x="10" y="20"/>
                    </a:lnTo>
                    <a:moveTo>
                      <a:pt x="501" y="0"/>
                    </a:moveTo>
                    <a:lnTo>
                      <a:pt x="501" y="20"/>
                    </a:lnTo>
                    <a:moveTo>
                      <a:pt x="751" y="0"/>
                    </a:moveTo>
                    <a:lnTo>
                      <a:pt x="751" y="20"/>
                    </a:lnTo>
                    <a:moveTo>
                      <a:pt x="932" y="0"/>
                    </a:moveTo>
                    <a:lnTo>
                      <a:pt x="932" y="20"/>
                    </a:lnTo>
                    <a:moveTo>
                      <a:pt x="1067" y="0"/>
                    </a:moveTo>
                    <a:lnTo>
                      <a:pt x="1067" y="20"/>
                    </a:lnTo>
                    <a:moveTo>
                      <a:pt x="1182" y="0"/>
                    </a:moveTo>
                    <a:lnTo>
                      <a:pt x="1182" y="20"/>
                    </a:lnTo>
                    <a:moveTo>
                      <a:pt x="1272" y="0"/>
                    </a:moveTo>
                    <a:lnTo>
                      <a:pt x="1272" y="20"/>
                    </a:lnTo>
                    <a:moveTo>
                      <a:pt x="1357" y="0"/>
                    </a:moveTo>
                    <a:lnTo>
                      <a:pt x="1357" y="20"/>
                    </a:lnTo>
                    <a:moveTo>
                      <a:pt x="1433" y="0"/>
                    </a:moveTo>
                    <a:lnTo>
                      <a:pt x="1433" y="20"/>
                    </a:lnTo>
                    <a:moveTo>
                      <a:pt x="1923" y="0"/>
                    </a:moveTo>
                    <a:lnTo>
                      <a:pt x="1923" y="20"/>
                    </a:lnTo>
                    <a:moveTo>
                      <a:pt x="2174" y="0"/>
                    </a:moveTo>
                    <a:lnTo>
                      <a:pt x="2174" y="20"/>
                    </a:lnTo>
                    <a:moveTo>
                      <a:pt x="2349" y="0"/>
                    </a:moveTo>
                    <a:lnTo>
                      <a:pt x="2349" y="20"/>
                    </a:lnTo>
                    <a:moveTo>
                      <a:pt x="2489" y="0"/>
                    </a:moveTo>
                    <a:lnTo>
                      <a:pt x="2489" y="20"/>
                    </a:lnTo>
                    <a:moveTo>
                      <a:pt x="2600" y="0"/>
                    </a:moveTo>
                    <a:lnTo>
                      <a:pt x="2600" y="20"/>
                    </a:lnTo>
                    <a:moveTo>
                      <a:pt x="2695" y="0"/>
                    </a:moveTo>
                    <a:lnTo>
                      <a:pt x="2695" y="20"/>
                    </a:lnTo>
                    <a:moveTo>
                      <a:pt x="2780" y="0"/>
                    </a:moveTo>
                    <a:lnTo>
                      <a:pt x="2780" y="20"/>
                    </a:lnTo>
                    <a:moveTo>
                      <a:pt x="2850" y="0"/>
                    </a:moveTo>
                    <a:lnTo>
                      <a:pt x="2850" y="20"/>
                    </a:lnTo>
                    <a:moveTo>
                      <a:pt x="3346" y="0"/>
                    </a:moveTo>
                    <a:lnTo>
                      <a:pt x="3346" y="20"/>
                    </a:lnTo>
                  </a:path>
                </a:pathLst>
              </a:custGeom>
              <a:noFill/>
              <a:ln w="19050" cap="flat">
                <a:solidFill>
                  <a:srgbClr val="868686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0" name="Oval 68">
                <a:extLst>
                  <a:ext uri="{FF2B5EF4-FFF2-40B4-BE49-F238E27FC236}">
                    <a16:creationId xmlns:a16="http://schemas.microsoft.com/office/drawing/2014/main" id="{184A6BA1-4A47-CAFA-A73C-5CF34F526E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43305" y="9002477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1" name="Oval 69">
                <a:extLst>
                  <a:ext uri="{FF2B5EF4-FFF2-40B4-BE49-F238E27FC236}">
                    <a16:creationId xmlns:a16="http://schemas.microsoft.com/office/drawing/2014/main" id="{73C30906-19B5-C753-56DC-956D29527F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43305" y="9002477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2" name="Oval 70">
                <a:extLst>
                  <a:ext uri="{FF2B5EF4-FFF2-40B4-BE49-F238E27FC236}">
                    <a16:creationId xmlns:a16="http://schemas.microsoft.com/office/drawing/2014/main" id="{09E73F2A-5EBE-9D34-D93A-731A10EB37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95087" y="8216788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3" name="Oval 71">
                <a:extLst>
                  <a:ext uri="{FF2B5EF4-FFF2-40B4-BE49-F238E27FC236}">
                    <a16:creationId xmlns:a16="http://schemas.microsoft.com/office/drawing/2014/main" id="{F3E55863-49E9-3E76-5F19-51606D99DB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95087" y="8216788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4" name="Oval 72">
                <a:extLst>
                  <a:ext uri="{FF2B5EF4-FFF2-40B4-BE49-F238E27FC236}">
                    <a16:creationId xmlns:a16="http://schemas.microsoft.com/office/drawing/2014/main" id="{6B4EA52A-0128-4041-5D31-342CEBB3CC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66706" y="8608601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5" name="Oval 73">
                <a:extLst>
                  <a:ext uri="{FF2B5EF4-FFF2-40B4-BE49-F238E27FC236}">
                    <a16:creationId xmlns:a16="http://schemas.microsoft.com/office/drawing/2014/main" id="{5F93E642-12A4-0E50-FB8D-B05D85A338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66706" y="8608601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6" name="Oval 74">
                <a:extLst>
                  <a:ext uri="{FF2B5EF4-FFF2-40B4-BE49-F238E27FC236}">
                    <a16:creationId xmlns:a16="http://schemas.microsoft.com/office/drawing/2014/main" id="{5BE92925-A2DE-AD58-5FBF-5BD8B7E784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61878" y="8216788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7" name="Oval 75">
                <a:extLst>
                  <a:ext uri="{FF2B5EF4-FFF2-40B4-BE49-F238E27FC236}">
                    <a16:creationId xmlns:a16="http://schemas.microsoft.com/office/drawing/2014/main" id="{214A7A19-B6E8-657D-8023-C129E30E29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61878" y="8216788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9" name="Oval 76">
                <a:extLst>
                  <a:ext uri="{FF2B5EF4-FFF2-40B4-BE49-F238E27FC236}">
                    <a16:creationId xmlns:a16="http://schemas.microsoft.com/office/drawing/2014/main" id="{1165FC24-895F-00E4-470C-E838F50711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63286" y="8608601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0" name="Oval 77">
                <a:extLst>
                  <a:ext uri="{FF2B5EF4-FFF2-40B4-BE49-F238E27FC236}">
                    <a16:creationId xmlns:a16="http://schemas.microsoft.com/office/drawing/2014/main" id="{50195D85-D761-A38D-3D37-CBB2904415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63286" y="8608601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1" name="Oval 78">
                <a:extLst>
                  <a:ext uri="{FF2B5EF4-FFF2-40B4-BE49-F238E27FC236}">
                    <a16:creationId xmlns:a16="http://schemas.microsoft.com/office/drawing/2014/main" id="{B16D1DA7-C27B-5297-41E6-7C2E5C7166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00880" y="9002477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2" name="Oval 79">
                <a:extLst>
                  <a:ext uri="{FF2B5EF4-FFF2-40B4-BE49-F238E27FC236}">
                    <a16:creationId xmlns:a16="http://schemas.microsoft.com/office/drawing/2014/main" id="{AAC636D5-1685-0B64-70C2-9A66046A0D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400880" y="9002477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3" name="Oval 80">
                <a:extLst>
                  <a:ext uri="{FF2B5EF4-FFF2-40B4-BE49-F238E27FC236}">
                    <a16:creationId xmlns:a16="http://schemas.microsoft.com/office/drawing/2014/main" id="{46ACDEE4-28EB-06F5-CB0C-256566A812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16548" y="8608601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4" name="Oval 81">
                <a:extLst>
                  <a:ext uri="{FF2B5EF4-FFF2-40B4-BE49-F238E27FC236}">
                    <a16:creationId xmlns:a16="http://schemas.microsoft.com/office/drawing/2014/main" id="{AAA44A44-CBD3-89DD-8C76-8BBA2EE3B0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16548" y="8608601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5" name="Oval 82">
                <a:extLst>
                  <a:ext uri="{FF2B5EF4-FFF2-40B4-BE49-F238E27FC236}">
                    <a16:creationId xmlns:a16="http://schemas.microsoft.com/office/drawing/2014/main" id="{8E868E3F-7DE3-D672-0F3B-135C09FBDB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728583" y="8412695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6" name="Oval 83">
                <a:extLst>
                  <a:ext uri="{FF2B5EF4-FFF2-40B4-BE49-F238E27FC236}">
                    <a16:creationId xmlns:a16="http://schemas.microsoft.com/office/drawing/2014/main" id="{ADA93691-3819-5D92-8F9D-FB57458A15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728583" y="8412695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7" name="Oval 84">
                <a:extLst>
                  <a:ext uri="{FF2B5EF4-FFF2-40B4-BE49-F238E27FC236}">
                    <a16:creationId xmlns:a16="http://schemas.microsoft.com/office/drawing/2014/main" id="{98758E72-AC70-863D-E99D-06AFFDE7DA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720781" y="8804508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8" name="Oval 85">
                <a:extLst>
                  <a:ext uri="{FF2B5EF4-FFF2-40B4-BE49-F238E27FC236}">
                    <a16:creationId xmlns:a16="http://schemas.microsoft.com/office/drawing/2014/main" id="{3F86800A-03A6-139E-6B63-6C8E8B2789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720781" y="8804508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9" name="Line 86">
                <a:extLst>
                  <a:ext uri="{FF2B5EF4-FFF2-40B4-BE49-F238E27FC236}">
                    <a16:creationId xmlns:a16="http://schemas.microsoft.com/office/drawing/2014/main" id="{69EF646D-4A31-FF48-E849-0FA4E1E40B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040552" y="8072438"/>
                <a:ext cx="0" cy="1270299"/>
              </a:xfrm>
              <a:prstGeom prst="line">
                <a:avLst/>
              </a:prstGeom>
              <a:noFill/>
              <a:ln w="317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0" name="Oval 87">
                <a:extLst>
                  <a:ext uri="{FF2B5EF4-FFF2-40B4-BE49-F238E27FC236}">
                    <a16:creationId xmlns:a16="http://schemas.microsoft.com/office/drawing/2014/main" id="{46717D87-D3D3-5BCC-6B29-4E5D2528B2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06592" y="9930456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2" name="Oval 88">
                <a:extLst>
                  <a:ext uri="{FF2B5EF4-FFF2-40B4-BE49-F238E27FC236}">
                    <a16:creationId xmlns:a16="http://schemas.microsoft.com/office/drawing/2014/main" id="{CDDEEAC0-2B39-CC04-940C-0ED8C8E488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06592" y="9930456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3" name="Oval 89">
                <a:extLst>
                  <a:ext uri="{FF2B5EF4-FFF2-40B4-BE49-F238E27FC236}">
                    <a16:creationId xmlns:a16="http://schemas.microsoft.com/office/drawing/2014/main" id="{7B75EDB4-B110-62C3-C75D-445897E9D0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26575" y="10396507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4" name="Oval 90">
                <a:extLst>
                  <a:ext uri="{FF2B5EF4-FFF2-40B4-BE49-F238E27FC236}">
                    <a16:creationId xmlns:a16="http://schemas.microsoft.com/office/drawing/2014/main" id="{E54F35D4-0967-B115-22CD-73CBACE3E4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26575" y="10396507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5" name="Oval 91">
                <a:extLst>
                  <a:ext uri="{FF2B5EF4-FFF2-40B4-BE49-F238E27FC236}">
                    <a16:creationId xmlns:a16="http://schemas.microsoft.com/office/drawing/2014/main" id="{B9EB204F-90C7-CCAB-8F53-9E2C72ED5D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22191" y="10087181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6" name="Oval 92">
                <a:extLst>
                  <a:ext uri="{FF2B5EF4-FFF2-40B4-BE49-F238E27FC236}">
                    <a16:creationId xmlns:a16="http://schemas.microsoft.com/office/drawing/2014/main" id="{C4C47CC4-4AD6-78A8-FA8A-40649C1011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22191" y="10087181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7" name="Oval 93">
                <a:extLst>
                  <a:ext uri="{FF2B5EF4-FFF2-40B4-BE49-F238E27FC236}">
                    <a16:creationId xmlns:a16="http://schemas.microsoft.com/office/drawing/2014/main" id="{D66FF81D-46FD-E649-4C2E-92477761DF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55553" y="10087181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8" name="Oval 94">
                <a:extLst>
                  <a:ext uri="{FF2B5EF4-FFF2-40B4-BE49-F238E27FC236}">
                    <a16:creationId xmlns:a16="http://schemas.microsoft.com/office/drawing/2014/main" id="{9669F87F-FAEE-B88D-0C1D-8276F852E6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55553" y="10087181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79" name="Oval 95">
                <a:extLst>
                  <a:ext uri="{FF2B5EF4-FFF2-40B4-BE49-F238E27FC236}">
                    <a16:creationId xmlns:a16="http://schemas.microsoft.com/office/drawing/2014/main" id="{5AFA9D02-54FF-4D5C-6FA3-4A175B4D42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564767" y="10241844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0" name="Oval 96">
                <a:extLst>
                  <a:ext uri="{FF2B5EF4-FFF2-40B4-BE49-F238E27FC236}">
                    <a16:creationId xmlns:a16="http://schemas.microsoft.com/office/drawing/2014/main" id="{C8C66DF6-B3B2-CF6C-9E9A-8DA65C304C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564767" y="10241844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1" name="Oval 97">
                <a:extLst>
                  <a:ext uri="{FF2B5EF4-FFF2-40B4-BE49-F238E27FC236}">
                    <a16:creationId xmlns:a16="http://schemas.microsoft.com/office/drawing/2014/main" id="{1805E9D1-D036-F188-D955-08743EF5B2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11571" y="9631440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2" name="Oval 98">
                <a:extLst>
                  <a:ext uri="{FF2B5EF4-FFF2-40B4-BE49-F238E27FC236}">
                    <a16:creationId xmlns:a16="http://schemas.microsoft.com/office/drawing/2014/main" id="{AE3A01E0-2141-7BFA-BCE6-E395766A2B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11571" y="9631440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3" name="Oval 99">
                <a:extLst>
                  <a:ext uri="{FF2B5EF4-FFF2-40B4-BE49-F238E27FC236}">
                    <a16:creationId xmlns:a16="http://schemas.microsoft.com/office/drawing/2014/main" id="{BB0903E6-42AD-6049-1650-3DDA7A42EB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32154" y="9775792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4" name="Oval 100">
                <a:extLst>
                  <a:ext uri="{FF2B5EF4-FFF2-40B4-BE49-F238E27FC236}">
                    <a16:creationId xmlns:a16="http://schemas.microsoft.com/office/drawing/2014/main" id="{768E2994-9A3D-2527-672B-7AA383AFA0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32154" y="9775792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5" name="Oval 101">
                <a:extLst>
                  <a:ext uri="{FF2B5EF4-FFF2-40B4-BE49-F238E27FC236}">
                    <a16:creationId xmlns:a16="http://schemas.microsoft.com/office/drawing/2014/main" id="{D98F669D-4953-4E02-A7A4-F8BFD1B7E1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68998" y="10396507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6" name="Oval 102">
                <a:extLst>
                  <a:ext uri="{FF2B5EF4-FFF2-40B4-BE49-F238E27FC236}">
                    <a16:creationId xmlns:a16="http://schemas.microsoft.com/office/drawing/2014/main" id="{B59CA334-CA46-6CC0-6BB0-1B495D3713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68998" y="10396507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7" name="Oval 103">
                <a:extLst>
                  <a:ext uri="{FF2B5EF4-FFF2-40B4-BE49-F238E27FC236}">
                    <a16:creationId xmlns:a16="http://schemas.microsoft.com/office/drawing/2014/main" id="{38297E73-B06B-35E4-2A40-5D94722587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736384" y="9775792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8" name="Oval 104">
                <a:extLst>
                  <a:ext uri="{FF2B5EF4-FFF2-40B4-BE49-F238E27FC236}">
                    <a16:creationId xmlns:a16="http://schemas.microsoft.com/office/drawing/2014/main" id="{4C139CD2-63B6-85A8-B5A0-AA2DB6C197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736384" y="9775792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9" name="Oval 105">
                <a:extLst>
                  <a:ext uri="{FF2B5EF4-FFF2-40B4-BE49-F238E27FC236}">
                    <a16:creationId xmlns:a16="http://schemas.microsoft.com/office/drawing/2014/main" id="{2DEC84C7-A080-BBC1-2D1C-5303CF9123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92402" y="9476777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0" name="Oval 106">
                <a:extLst>
                  <a:ext uri="{FF2B5EF4-FFF2-40B4-BE49-F238E27FC236}">
                    <a16:creationId xmlns:a16="http://schemas.microsoft.com/office/drawing/2014/main" id="{9AB15AF3-4750-7E45-D89F-CDB25CACDD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92402" y="9476777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1" name="Oval 107">
                <a:extLst>
                  <a:ext uri="{FF2B5EF4-FFF2-40B4-BE49-F238E27FC236}">
                    <a16:creationId xmlns:a16="http://schemas.microsoft.com/office/drawing/2014/main" id="{09264538-A4CA-9B90-CCA8-0BE3927FB4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05994" y="9775792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2" name="Oval 108">
                <a:extLst>
                  <a:ext uri="{FF2B5EF4-FFF2-40B4-BE49-F238E27FC236}">
                    <a16:creationId xmlns:a16="http://schemas.microsoft.com/office/drawing/2014/main" id="{BAA37757-FDBC-73A6-1540-85FD9CD057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05994" y="9775792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3" name="Oval 109">
                <a:extLst>
                  <a:ext uri="{FF2B5EF4-FFF2-40B4-BE49-F238E27FC236}">
                    <a16:creationId xmlns:a16="http://schemas.microsoft.com/office/drawing/2014/main" id="{7161937B-1483-3F59-B4A5-8804242F87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58375" y="10087181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4" name="Oval 110">
                <a:extLst>
                  <a:ext uri="{FF2B5EF4-FFF2-40B4-BE49-F238E27FC236}">
                    <a16:creationId xmlns:a16="http://schemas.microsoft.com/office/drawing/2014/main" id="{FC999240-F885-E035-4597-E9156A8973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58375" y="10087181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5" name="Oval 111">
                <a:extLst>
                  <a:ext uri="{FF2B5EF4-FFF2-40B4-BE49-F238E27FC236}">
                    <a16:creationId xmlns:a16="http://schemas.microsoft.com/office/drawing/2014/main" id="{AD5EE0DF-7B55-F87B-589B-13BB7FF39D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05994" y="9930456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6" name="Oval 112">
                <a:extLst>
                  <a:ext uri="{FF2B5EF4-FFF2-40B4-BE49-F238E27FC236}">
                    <a16:creationId xmlns:a16="http://schemas.microsoft.com/office/drawing/2014/main" id="{46C87F08-F303-0A5B-32E1-020D6F711F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05994" y="9930456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7" name="Oval 113">
                <a:extLst>
                  <a:ext uri="{FF2B5EF4-FFF2-40B4-BE49-F238E27FC236}">
                    <a16:creationId xmlns:a16="http://schemas.microsoft.com/office/drawing/2014/main" id="{91BEC841-0059-043D-5063-F662965950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70410" y="10087181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8" name="Oval 114">
                <a:extLst>
                  <a:ext uri="{FF2B5EF4-FFF2-40B4-BE49-F238E27FC236}">
                    <a16:creationId xmlns:a16="http://schemas.microsoft.com/office/drawing/2014/main" id="{BA1DD3B4-A13C-A142-D802-A4EDD2BDCF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70410" y="10087181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9" name="Oval 115">
                <a:extLst>
                  <a:ext uri="{FF2B5EF4-FFF2-40B4-BE49-F238E27FC236}">
                    <a16:creationId xmlns:a16="http://schemas.microsoft.com/office/drawing/2014/main" id="{EF7C393D-21F9-B368-4AE2-B674652028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29995" y="10241844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0" name="Oval 116">
                <a:extLst>
                  <a:ext uri="{FF2B5EF4-FFF2-40B4-BE49-F238E27FC236}">
                    <a16:creationId xmlns:a16="http://schemas.microsoft.com/office/drawing/2014/main" id="{59D2D70E-8306-04B0-193D-CE43AA7179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29995" y="10241844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1" name="Oval 117">
                <a:extLst>
                  <a:ext uri="{FF2B5EF4-FFF2-40B4-BE49-F238E27FC236}">
                    <a16:creationId xmlns:a16="http://schemas.microsoft.com/office/drawing/2014/main" id="{7EFBF782-2B8F-F698-A5AA-45DF438119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76204" y="10241844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2" name="Oval 118">
                <a:extLst>
                  <a:ext uri="{FF2B5EF4-FFF2-40B4-BE49-F238E27FC236}">
                    <a16:creationId xmlns:a16="http://schemas.microsoft.com/office/drawing/2014/main" id="{6CC29510-D848-B644-0957-4968EEF7A7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76204" y="10241844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3" name="Oval 119">
                <a:extLst>
                  <a:ext uri="{FF2B5EF4-FFF2-40B4-BE49-F238E27FC236}">
                    <a16:creationId xmlns:a16="http://schemas.microsoft.com/office/drawing/2014/main" id="{E2C3C451-2F2C-8F60-E78D-64C68E5D24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50575" y="9930456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4" name="Oval 120">
                <a:extLst>
                  <a:ext uri="{FF2B5EF4-FFF2-40B4-BE49-F238E27FC236}">
                    <a16:creationId xmlns:a16="http://schemas.microsoft.com/office/drawing/2014/main" id="{08E9F42D-2571-D631-F0D4-D1C0FEF45A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50575" y="9930456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5" name="Oval 121">
                <a:extLst>
                  <a:ext uri="{FF2B5EF4-FFF2-40B4-BE49-F238E27FC236}">
                    <a16:creationId xmlns:a16="http://schemas.microsoft.com/office/drawing/2014/main" id="{1C30D37E-8038-AF2E-6703-9BC5C2D2FB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54808" y="9930456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6" name="Oval 122">
                <a:extLst>
                  <a:ext uri="{FF2B5EF4-FFF2-40B4-BE49-F238E27FC236}">
                    <a16:creationId xmlns:a16="http://schemas.microsoft.com/office/drawing/2014/main" id="{8DCBBD06-2A9B-97FC-497D-EB6B938E93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54808" y="9930456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7" name="Oval 123">
                <a:extLst>
                  <a:ext uri="{FF2B5EF4-FFF2-40B4-BE49-F238E27FC236}">
                    <a16:creationId xmlns:a16="http://schemas.microsoft.com/office/drawing/2014/main" id="{B1794F80-B4DF-93D6-AB35-D33C5F3D87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61198" y="9631440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8" name="Oval 124">
                <a:extLst>
                  <a:ext uri="{FF2B5EF4-FFF2-40B4-BE49-F238E27FC236}">
                    <a16:creationId xmlns:a16="http://schemas.microsoft.com/office/drawing/2014/main" id="{51BBAD80-3EFE-2C97-9B21-EB8FD7A9FF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61198" y="9631440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9" name="Oval 125">
                <a:extLst>
                  <a:ext uri="{FF2B5EF4-FFF2-40B4-BE49-F238E27FC236}">
                    <a16:creationId xmlns:a16="http://schemas.microsoft.com/office/drawing/2014/main" id="{15D580EC-42C5-8482-549F-E7E0EB3466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10975" y="10241844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1" name="Oval 126">
                <a:extLst>
                  <a:ext uri="{FF2B5EF4-FFF2-40B4-BE49-F238E27FC236}">
                    <a16:creationId xmlns:a16="http://schemas.microsoft.com/office/drawing/2014/main" id="{63228CE0-B987-52A3-1E0B-F1097416BCB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10975" y="10241844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2" name="Oval 127">
                <a:extLst>
                  <a:ext uri="{FF2B5EF4-FFF2-40B4-BE49-F238E27FC236}">
                    <a16:creationId xmlns:a16="http://schemas.microsoft.com/office/drawing/2014/main" id="{EF8934CA-CE2B-5FD0-DFCB-62BFA8414C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46411" y="9930456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3" name="Oval 128">
                <a:extLst>
                  <a:ext uri="{FF2B5EF4-FFF2-40B4-BE49-F238E27FC236}">
                    <a16:creationId xmlns:a16="http://schemas.microsoft.com/office/drawing/2014/main" id="{5FF88548-D343-4EFC-B25A-ABD4F7E2F1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46411" y="9930456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4" name="Oval 129">
                <a:extLst>
                  <a:ext uri="{FF2B5EF4-FFF2-40B4-BE49-F238E27FC236}">
                    <a16:creationId xmlns:a16="http://schemas.microsoft.com/office/drawing/2014/main" id="{2D6D8CF8-7BC7-3310-69FB-F362146EE7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05994" y="10087181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5" name="Oval 130">
                <a:extLst>
                  <a:ext uri="{FF2B5EF4-FFF2-40B4-BE49-F238E27FC236}">
                    <a16:creationId xmlns:a16="http://schemas.microsoft.com/office/drawing/2014/main" id="{BCFDBBCA-C48E-99E0-2980-34D683F21F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05994" y="10087181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6" name="Oval 131">
                <a:extLst>
                  <a:ext uri="{FF2B5EF4-FFF2-40B4-BE49-F238E27FC236}">
                    <a16:creationId xmlns:a16="http://schemas.microsoft.com/office/drawing/2014/main" id="{7F1A5152-504C-AB79-7F20-D0BD0F7FB1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97381" y="10396507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7" name="Oval 132">
                <a:extLst>
                  <a:ext uri="{FF2B5EF4-FFF2-40B4-BE49-F238E27FC236}">
                    <a16:creationId xmlns:a16="http://schemas.microsoft.com/office/drawing/2014/main" id="{4506B7CA-E543-668C-5A50-A46FF06616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97381" y="10396507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8" name="Oval 133">
                <a:extLst>
                  <a:ext uri="{FF2B5EF4-FFF2-40B4-BE49-F238E27FC236}">
                    <a16:creationId xmlns:a16="http://schemas.microsoft.com/office/drawing/2014/main" id="{15CA5763-DC07-47D0-0559-81E91BDCDB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33631" y="10087181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0" name="Oval 134">
                <a:extLst>
                  <a:ext uri="{FF2B5EF4-FFF2-40B4-BE49-F238E27FC236}">
                    <a16:creationId xmlns:a16="http://schemas.microsoft.com/office/drawing/2014/main" id="{5C5B5D58-E852-3DED-253B-05293BCC8D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33631" y="10087181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2" name="Oval 135">
                <a:extLst>
                  <a:ext uri="{FF2B5EF4-FFF2-40B4-BE49-F238E27FC236}">
                    <a16:creationId xmlns:a16="http://schemas.microsoft.com/office/drawing/2014/main" id="{7DEBC372-0530-C6BF-05B7-16B35E8750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08004" y="10551170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3" name="Oval 136">
                <a:extLst>
                  <a:ext uri="{FF2B5EF4-FFF2-40B4-BE49-F238E27FC236}">
                    <a16:creationId xmlns:a16="http://schemas.microsoft.com/office/drawing/2014/main" id="{BC922FCE-1B10-54F7-2C78-9B4FC4CF09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08004" y="10551170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4" name="Oval 137">
                <a:extLst>
                  <a:ext uri="{FF2B5EF4-FFF2-40B4-BE49-F238E27FC236}">
                    <a16:creationId xmlns:a16="http://schemas.microsoft.com/office/drawing/2014/main" id="{2168516E-09D7-7877-F3DA-ECE11D8AD3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96035" y="9930456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5" name="Oval 138">
                <a:extLst>
                  <a:ext uri="{FF2B5EF4-FFF2-40B4-BE49-F238E27FC236}">
                    <a16:creationId xmlns:a16="http://schemas.microsoft.com/office/drawing/2014/main" id="{A1112D28-8F10-D6E1-7BCA-AD830B3B22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596035" y="9930456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6" name="Oval 139">
                <a:extLst>
                  <a:ext uri="{FF2B5EF4-FFF2-40B4-BE49-F238E27FC236}">
                    <a16:creationId xmlns:a16="http://schemas.microsoft.com/office/drawing/2014/main" id="{6965BB72-025F-174B-6255-92F3BA66E7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78210" y="9775792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7" name="Oval 140">
                <a:extLst>
                  <a:ext uri="{FF2B5EF4-FFF2-40B4-BE49-F238E27FC236}">
                    <a16:creationId xmlns:a16="http://schemas.microsoft.com/office/drawing/2014/main" id="{C5BAC5C1-3CBA-2177-22E9-5390CEAA46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78210" y="9775792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9" name="Oval 142">
                <a:extLst>
                  <a:ext uri="{FF2B5EF4-FFF2-40B4-BE49-F238E27FC236}">
                    <a16:creationId xmlns:a16="http://schemas.microsoft.com/office/drawing/2014/main" id="{B8A15CF6-46F2-43FA-6BE8-52AB7E2A71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9285" y="11027532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0" name="Oval 143">
                <a:extLst>
                  <a:ext uri="{FF2B5EF4-FFF2-40B4-BE49-F238E27FC236}">
                    <a16:creationId xmlns:a16="http://schemas.microsoft.com/office/drawing/2014/main" id="{AAB39740-CC2B-147B-B9F8-0466465D49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69285" y="11027532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1" name="Oval 144">
                <a:extLst>
                  <a:ext uri="{FF2B5EF4-FFF2-40B4-BE49-F238E27FC236}">
                    <a16:creationId xmlns:a16="http://schemas.microsoft.com/office/drawing/2014/main" id="{24A8969D-04B4-0ED0-60F6-E747892CD0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76337" y="11419346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2" name="Oval 145">
                <a:extLst>
                  <a:ext uri="{FF2B5EF4-FFF2-40B4-BE49-F238E27FC236}">
                    <a16:creationId xmlns:a16="http://schemas.microsoft.com/office/drawing/2014/main" id="{997AB198-99C7-0088-A898-4F411893BF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76337" y="11419346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3" name="Oval 146">
                <a:extLst>
                  <a:ext uri="{FF2B5EF4-FFF2-40B4-BE49-F238E27FC236}">
                    <a16:creationId xmlns:a16="http://schemas.microsoft.com/office/drawing/2014/main" id="{2DB746F0-6367-7023-9774-40219F1826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73515" y="11027532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4" name="Oval 147">
                <a:extLst>
                  <a:ext uri="{FF2B5EF4-FFF2-40B4-BE49-F238E27FC236}">
                    <a16:creationId xmlns:a16="http://schemas.microsoft.com/office/drawing/2014/main" id="{740E2C89-A503-DFC5-25AC-60F7FE1368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73515" y="11027532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5" name="Oval 148">
                <a:extLst>
                  <a:ext uri="{FF2B5EF4-FFF2-40B4-BE49-F238E27FC236}">
                    <a16:creationId xmlns:a16="http://schemas.microsoft.com/office/drawing/2014/main" id="{8942C133-B321-A4DD-512B-5B58AA9AD2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22479" y="11419346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6" name="Oval 149">
                <a:extLst>
                  <a:ext uri="{FF2B5EF4-FFF2-40B4-BE49-F238E27FC236}">
                    <a16:creationId xmlns:a16="http://schemas.microsoft.com/office/drawing/2014/main" id="{390BCB39-8B44-DEE5-92F2-6878B08E36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722479" y="11419346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7" name="Oval 150">
                <a:extLst>
                  <a:ext uri="{FF2B5EF4-FFF2-40B4-BE49-F238E27FC236}">
                    <a16:creationId xmlns:a16="http://schemas.microsoft.com/office/drawing/2014/main" id="{39DB20FF-99BC-27F3-69F0-114D321446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96919" y="11419346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8" name="Oval 151">
                <a:extLst>
                  <a:ext uri="{FF2B5EF4-FFF2-40B4-BE49-F238E27FC236}">
                    <a16:creationId xmlns:a16="http://schemas.microsoft.com/office/drawing/2014/main" id="{72F32107-15CB-9993-0E8C-B6FB34FE40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96919" y="11419346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9" name="Oval 152">
                <a:extLst>
                  <a:ext uri="{FF2B5EF4-FFF2-40B4-BE49-F238E27FC236}">
                    <a16:creationId xmlns:a16="http://schemas.microsoft.com/office/drawing/2014/main" id="{16E0B676-8C88-FD90-EB21-C7BB136AC9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12520" y="11800848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0" name="Oval 153">
                <a:extLst>
                  <a:ext uri="{FF2B5EF4-FFF2-40B4-BE49-F238E27FC236}">
                    <a16:creationId xmlns:a16="http://schemas.microsoft.com/office/drawing/2014/main" id="{8EF14983-6CC2-E716-AA0E-C400B9EE52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12520" y="11800848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1" name="Oval 154">
                <a:extLst>
                  <a:ext uri="{FF2B5EF4-FFF2-40B4-BE49-F238E27FC236}">
                    <a16:creationId xmlns:a16="http://schemas.microsoft.com/office/drawing/2014/main" id="{24E9FC2D-BE30-DB02-90D2-703E40A992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31622" y="11027532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2" name="Oval 155">
                <a:extLst>
                  <a:ext uri="{FF2B5EF4-FFF2-40B4-BE49-F238E27FC236}">
                    <a16:creationId xmlns:a16="http://schemas.microsoft.com/office/drawing/2014/main" id="{1B3FE70C-37F7-F463-6854-7C34C6ED54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31622" y="11027532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3" name="Oval 156">
                <a:extLst>
                  <a:ext uri="{FF2B5EF4-FFF2-40B4-BE49-F238E27FC236}">
                    <a16:creationId xmlns:a16="http://schemas.microsoft.com/office/drawing/2014/main" id="{CE1E47B4-8045-AD03-CD1D-5FCBC423E0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10975" y="11800848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4" name="Oval 157">
                <a:extLst>
                  <a:ext uri="{FF2B5EF4-FFF2-40B4-BE49-F238E27FC236}">
                    <a16:creationId xmlns:a16="http://schemas.microsoft.com/office/drawing/2014/main" id="{433DB96C-63B9-6611-EC9C-CA735377E8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10975" y="11800848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5" name="Oval 158">
                <a:extLst>
                  <a:ext uri="{FF2B5EF4-FFF2-40B4-BE49-F238E27FC236}">
                    <a16:creationId xmlns:a16="http://schemas.microsoft.com/office/drawing/2014/main" id="{8199F3A0-DE28-F8E7-85FD-A418D62BD3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97447" y="11419346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6" name="Oval 159">
                <a:extLst>
                  <a:ext uri="{FF2B5EF4-FFF2-40B4-BE49-F238E27FC236}">
                    <a16:creationId xmlns:a16="http://schemas.microsoft.com/office/drawing/2014/main" id="{F206C6E7-4912-D463-0BD3-26C39BDFB1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97447" y="11419346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7" name="Oval 160">
                <a:extLst>
                  <a:ext uri="{FF2B5EF4-FFF2-40B4-BE49-F238E27FC236}">
                    <a16:creationId xmlns:a16="http://schemas.microsoft.com/office/drawing/2014/main" id="{CC5191CB-95EE-288B-5D16-BD53A99AE5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70628" y="11800848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8" name="Oval 161">
                <a:extLst>
                  <a:ext uri="{FF2B5EF4-FFF2-40B4-BE49-F238E27FC236}">
                    <a16:creationId xmlns:a16="http://schemas.microsoft.com/office/drawing/2014/main" id="{50A1A611-8870-DF07-97B6-843FCB268A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70628" y="11800848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9" name="Oval 162">
                <a:extLst>
                  <a:ext uri="{FF2B5EF4-FFF2-40B4-BE49-F238E27FC236}">
                    <a16:creationId xmlns:a16="http://schemas.microsoft.com/office/drawing/2014/main" id="{0F0217A4-2DDC-3919-64BF-CE796B2DCA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03174" y="11027532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0" name="Oval 163">
                <a:extLst>
                  <a:ext uri="{FF2B5EF4-FFF2-40B4-BE49-F238E27FC236}">
                    <a16:creationId xmlns:a16="http://schemas.microsoft.com/office/drawing/2014/main" id="{F3F3386A-6A15-D31C-84E8-63D279CCE3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03174" y="11027532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1" name="Oval 164">
                <a:extLst>
                  <a:ext uri="{FF2B5EF4-FFF2-40B4-BE49-F238E27FC236}">
                    <a16:creationId xmlns:a16="http://schemas.microsoft.com/office/drawing/2014/main" id="{7F5E78A8-E0D5-F0F7-59E7-FD9BE9C0C8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06063" y="11419346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2" name="Oval 165">
                <a:extLst>
                  <a:ext uri="{FF2B5EF4-FFF2-40B4-BE49-F238E27FC236}">
                    <a16:creationId xmlns:a16="http://schemas.microsoft.com/office/drawing/2014/main" id="{71CADA0C-1970-02E6-F0FD-43C64E2599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206063" y="11419346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3" name="Oval 166">
                <a:extLst>
                  <a:ext uri="{FF2B5EF4-FFF2-40B4-BE49-F238E27FC236}">
                    <a16:creationId xmlns:a16="http://schemas.microsoft.com/office/drawing/2014/main" id="{AB672542-5C07-6818-0DA7-6669C13693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48635" y="11419346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4" name="Oval 167">
                <a:extLst>
                  <a:ext uri="{FF2B5EF4-FFF2-40B4-BE49-F238E27FC236}">
                    <a16:creationId xmlns:a16="http://schemas.microsoft.com/office/drawing/2014/main" id="{73931BE8-8439-3FCC-C2CE-E59F1FF5FC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948635" y="11419346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5" name="Oval 168">
                <a:extLst>
                  <a:ext uri="{FF2B5EF4-FFF2-40B4-BE49-F238E27FC236}">
                    <a16:creationId xmlns:a16="http://schemas.microsoft.com/office/drawing/2014/main" id="{FF633CA7-0762-61C9-5C0A-FB78D998EF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18774" y="11419346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6" name="Oval 169">
                <a:extLst>
                  <a:ext uri="{FF2B5EF4-FFF2-40B4-BE49-F238E27FC236}">
                    <a16:creationId xmlns:a16="http://schemas.microsoft.com/office/drawing/2014/main" id="{E8A468A5-5EB4-2E6C-E604-21969394B7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18774" y="11419346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7" name="Oval 170">
                <a:extLst>
                  <a:ext uri="{FF2B5EF4-FFF2-40B4-BE49-F238E27FC236}">
                    <a16:creationId xmlns:a16="http://schemas.microsoft.com/office/drawing/2014/main" id="{418BF64C-A042-E99B-2E12-5173A67B19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33699" y="11419346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8" name="Oval 171">
                <a:extLst>
                  <a:ext uri="{FF2B5EF4-FFF2-40B4-BE49-F238E27FC236}">
                    <a16:creationId xmlns:a16="http://schemas.microsoft.com/office/drawing/2014/main" id="{BC2D92C2-03AF-BDAD-C7C8-0D132285F4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33699" y="11419346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9" name="Oval 172">
                <a:extLst>
                  <a:ext uri="{FF2B5EF4-FFF2-40B4-BE49-F238E27FC236}">
                    <a16:creationId xmlns:a16="http://schemas.microsoft.com/office/drawing/2014/main" id="{A32D1F35-5E6C-3EEE-D7A9-3D3F3D7084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86296" y="11419346"/>
                <a:ext cx="209286" cy="208800"/>
              </a:xfrm>
              <a:prstGeom prst="ellipse">
                <a:avLst/>
              </a:prstGeom>
              <a:solidFill>
                <a:srgbClr val="FFB04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0" name="Oval 173">
                <a:extLst>
                  <a:ext uri="{FF2B5EF4-FFF2-40B4-BE49-F238E27FC236}">
                    <a16:creationId xmlns:a16="http://schemas.microsoft.com/office/drawing/2014/main" id="{60EAE31F-1157-DBE3-BB78-89D63514BD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86296" y="11419346"/>
                <a:ext cx="209286" cy="208800"/>
              </a:xfrm>
              <a:prstGeom prst="ellipse">
                <a:avLst/>
              </a:prstGeom>
              <a:noFill/>
              <a:ln w="15875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1" name="Line 174">
                <a:extLst>
                  <a:ext uri="{FF2B5EF4-FFF2-40B4-BE49-F238E27FC236}">
                    <a16:creationId xmlns:a16="http://schemas.microsoft.com/office/drawing/2014/main" id="{A250E3DA-F3DE-00F1-60F4-23D31E06DE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588306" y="10870808"/>
                <a:ext cx="0" cy="1282673"/>
              </a:xfrm>
              <a:prstGeom prst="line">
                <a:avLst/>
              </a:prstGeom>
              <a:noFill/>
              <a:ln w="317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5" name="Rectangle 178">
                <a:extLst>
                  <a:ext uri="{FF2B5EF4-FFF2-40B4-BE49-F238E27FC236}">
                    <a16:creationId xmlns:a16="http://schemas.microsoft.com/office/drawing/2014/main" id="{7F9D177B-A3FA-4CCE-F1A8-B7EF7F56DB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920084" y="12103476"/>
                <a:ext cx="1941116" cy="4691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  <a:t>CAB Q8W IQ</a:t>
                </a:r>
                <a:r>
                  <a:rPr kumimoji="0" lang="en-US" altLang="en-US" sz="1600" b="1" i="0" u="none" strike="noStrike" cap="none" normalizeH="0" baseline="-2500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  <a:t>trough</a:t>
                </a:r>
                <a:r>
                  <a:rPr kumimoji="0" lang="en-US" altLang="en-US" sz="1600" b="1" i="0" u="none" strike="noStrike" cap="none" normalizeH="0" baseline="3000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  <a:t>15</a:t>
                </a:r>
                <a:br>
                  <a:rPr kumimoji="0" lang="en-US" altLang="en-US" sz="1600" b="1" i="0" u="none" strike="noStrike" cap="none" normalizeH="0" baseline="3000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</a:b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  <a:t>(C</a:t>
                </a:r>
                <a:r>
                  <a:rPr kumimoji="0" lang="en-US" altLang="en-US" sz="1600" b="1" i="0" u="none" strike="noStrike" cap="none" normalizeH="0" baseline="-2500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  <a:t>tau</a:t>
                </a: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  <a:t>/PA-IC</a:t>
                </a:r>
                <a:r>
                  <a:rPr kumimoji="0" lang="en-US" altLang="en-US" sz="1600" b="1" i="0" u="none" strike="noStrike" cap="none" normalizeH="0" baseline="-2500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  <a:t>90</a:t>
                </a: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  <a:t>) = 9</a:t>
                </a:r>
                <a:endParaRPr kumimoji="0" lang="en-US" altLang="en-US" sz="1600" b="0" i="0" u="none" strike="noStrike" cap="none" normalizeH="0" baseline="30000" dirty="0">
                  <a:ln>
                    <a:noFill/>
                  </a:ln>
                  <a:solidFill>
                    <a:schemeClr val="accent2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224" name="Line 141">
                <a:extLst>
                  <a:ext uri="{FF2B5EF4-FFF2-40B4-BE49-F238E27FC236}">
                    <a16:creationId xmlns:a16="http://schemas.microsoft.com/office/drawing/2014/main" id="{0D5CA855-CA53-CBD1-B43D-50C269FD58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049982" y="9476779"/>
                <a:ext cx="0" cy="1270299"/>
              </a:xfrm>
              <a:prstGeom prst="line">
                <a:avLst/>
              </a:prstGeom>
              <a:noFill/>
              <a:ln w="317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25" name="Rectangle 319">
                <a:extLst>
                  <a:ext uri="{FF2B5EF4-FFF2-40B4-BE49-F238E27FC236}">
                    <a16:creationId xmlns:a16="http://schemas.microsoft.com/office/drawing/2014/main" id="{4423871D-A9A8-6F6A-7CD3-8D77ABDDB7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73960" y="13323398"/>
                <a:ext cx="5216469" cy="293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1" i="0" u="none" strike="noStrike" cap="none" normalizeH="0" baseline="0" dirty="0">
                    <a:ln>
                      <a:noFill/>
                    </a:ln>
                    <a:solidFill>
                      <a:srgbClr val="1D1D1B"/>
                    </a:solidFill>
                    <a:effectLst/>
                    <a:cs typeface="Arial" panose="020B0604020202020204" pitchFamily="34" charset="0"/>
                  </a:rPr>
                  <a:t>IC</a:t>
                </a:r>
                <a:r>
                  <a:rPr kumimoji="0" lang="en-US" altLang="en-US" sz="2000" b="1" i="0" u="none" strike="noStrike" cap="none" normalizeH="0" baseline="-25000" dirty="0">
                    <a:ln>
                      <a:noFill/>
                    </a:ln>
                    <a:solidFill>
                      <a:srgbClr val="1D1D1B"/>
                    </a:solidFill>
                    <a:effectLst/>
                    <a:cs typeface="Arial" panose="020B0604020202020204" pitchFamily="34" charset="0"/>
                  </a:rPr>
                  <a:t>50</a:t>
                </a:r>
                <a:r>
                  <a:rPr kumimoji="0" lang="en-US" altLang="en-US" sz="2000" b="1" i="0" u="none" strike="noStrike" cap="none" normalizeH="0" baseline="0" dirty="0">
                    <a:ln>
                      <a:noFill/>
                    </a:ln>
                    <a:solidFill>
                      <a:srgbClr val="1D1D1B"/>
                    </a:solidFill>
                    <a:effectLst/>
                    <a:cs typeface="Arial" panose="020B0604020202020204" pitchFamily="34" charset="0"/>
                  </a:rPr>
                  <a:t> Fold Change</a:t>
                </a:r>
                <a:endPara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388" name="Freeform 345">
                <a:extLst>
                  <a:ext uri="{FF2B5EF4-FFF2-40B4-BE49-F238E27FC236}">
                    <a16:creationId xmlns:a16="http://schemas.microsoft.com/office/drawing/2014/main" id="{E1A357C7-17D8-8D25-F3C3-2F4702FA5E0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0620420" y="7434346"/>
                <a:ext cx="153540" cy="5378070"/>
              </a:xfrm>
              <a:custGeom>
                <a:avLst/>
                <a:gdLst>
                  <a:gd name="T0" fmla="*/ 26 w 26"/>
                  <a:gd name="T1" fmla="*/ 0 h 2777"/>
                  <a:gd name="T2" fmla="*/ 26 w 26"/>
                  <a:gd name="T3" fmla="*/ 2777 h 2777"/>
                  <a:gd name="T4" fmla="*/ 0 w 26"/>
                  <a:gd name="T5" fmla="*/ 661 h 2777"/>
                  <a:gd name="T6" fmla="*/ 26 w 26"/>
                  <a:gd name="T7" fmla="*/ 661 h 2777"/>
                  <a:gd name="T8" fmla="*/ 0 w 26"/>
                  <a:gd name="T9" fmla="*/ 1389 h 2777"/>
                  <a:gd name="T10" fmla="*/ 26 w 26"/>
                  <a:gd name="T11" fmla="*/ 1389 h 2777"/>
                  <a:gd name="T12" fmla="*/ 0 w 26"/>
                  <a:gd name="T13" fmla="*/ 2110 h 2777"/>
                  <a:gd name="T14" fmla="*/ 26 w 26"/>
                  <a:gd name="T15" fmla="*/ 2110 h 27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6" h="2777">
                    <a:moveTo>
                      <a:pt x="26" y="0"/>
                    </a:moveTo>
                    <a:lnTo>
                      <a:pt x="26" y="2777"/>
                    </a:lnTo>
                    <a:moveTo>
                      <a:pt x="0" y="661"/>
                    </a:moveTo>
                    <a:lnTo>
                      <a:pt x="26" y="661"/>
                    </a:lnTo>
                    <a:moveTo>
                      <a:pt x="0" y="1389"/>
                    </a:moveTo>
                    <a:lnTo>
                      <a:pt x="26" y="1389"/>
                    </a:lnTo>
                    <a:moveTo>
                      <a:pt x="0" y="2110"/>
                    </a:moveTo>
                    <a:lnTo>
                      <a:pt x="26" y="2110"/>
                    </a:lnTo>
                  </a:path>
                </a:pathLst>
              </a:custGeom>
              <a:noFill/>
              <a:ln w="19050" cap="flat">
                <a:solidFill>
                  <a:srgbClr val="86868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29F774E4-7B1B-D30B-FBB0-CA08DE066A75}"/>
                </a:ext>
              </a:extLst>
            </p:cNvPr>
            <p:cNvGrpSpPr/>
            <p:nvPr/>
          </p:nvGrpSpPr>
          <p:grpSpPr>
            <a:xfrm>
              <a:off x="37234802" y="7009509"/>
              <a:ext cx="6054851" cy="6607115"/>
              <a:chOff x="37325023" y="7009509"/>
              <a:chExt cx="5700864" cy="6607115"/>
            </a:xfrm>
          </p:grpSpPr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B4D005A-C89A-D114-7C5F-61A1AB12E3F2}"/>
                  </a:ext>
                </a:extLst>
              </p:cNvPr>
              <p:cNvSpPr txBox="1"/>
              <p:nvPr/>
            </p:nvSpPr>
            <p:spPr>
              <a:xfrm>
                <a:off x="37495472" y="7009509"/>
                <a:ext cx="5504141" cy="4407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BIC</a:t>
                </a:r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9" name="Freeform 193">
                <a:extLst>
                  <a:ext uri="{FF2B5EF4-FFF2-40B4-BE49-F238E27FC236}">
                    <a16:creationId xmlns:a16="http://schemas.microsoft.com/office/drawing/2014/main" id="{3EB5BCD4-E204-7C9C-A835-AB40B4B913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73958" y="7623030"/>
                <a:ext cx="2644485" cy="5157292"/>
              </a:xfrm>
              <a:custGeom>
                <a:avLst/>
                <a:gdLst>
                  <a:gd name="T0" fmla="*/ 1695 w 1695"/>
                  <a:gd name="T1" fmla="*/ 0 h 2663"/>
                  <a:gd name="T2" fmla="*/ 1695 w 1695"/>
                  <a:gd name="T3" fmla="*/ 2663 h 2663"/>
                  <a:gd name="T4" fmla="*/ 0 w 1695"/>
                  <a:gd name="T5" fmla="*/ 2663 h 2663"/>
                  <a:gd name="T6" fmla="*/ 0 w 1695"/>
                  <a:gd name="T7" fmla="*/ 0 h 26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95" h="2663">
                    <a:moveTo>
                      <a:pt x="1695" y="0"/>
                    </a:moveTo>
                    <a:lnTo>
                      <a:pt x="1695" y="2663"/>
                    </a:lnTo>
                    <a:lnTo>
                      <a:pt x="0" y="2663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06" name="Freeform 316">
                <a:extLst>
                  <a:ext uri="{FF2B5EF4-FFF2-40B4-BE49-F238E27FC236}">
                    <a16:creationId xmlns:a16="http://schemas.microsoft.com/office/drawing/2014/main" id="{F2AC9E17-9A48-7A07-CAF4-E8BEA49DDBD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364598" y="7623030"/>
                <a:ext cx="28083" cy="5168912"/>
              </a:xfrm>
              <a:custGeom>
                <a:avLst/>
                <a:gdLst>
                  <a:gd name="T0" fmla="*/ 0 w 3"/>
                  <a:gd name="T1" fmla="*/ 5 h 444"/>
                  <a:gd name="T2" fmla="*/ 3 w 3"/>
                  <a:gd name="T3" fmla="*/ 17 h 444"/>
                  <a:gd name="T4" fmla="*/ 1 w 3"/>
                  <a:gd name="T5" fmla="*/ 11 h 444"/>
                  <a:gd name="T6" fmla="*/ 1 w 3"/>
                  <a:gd name="T7" fmla="*/ 31 h 444"/>
                  <a:gd name="T8" fmla="*/ 3 w 3"/>
                  <a:gd name="T9" fmla="*/ 25 h 444"/>
                  <a:gd name="T10" fmla="*/ 0 w 3"/>
                  <a:gd name="T11" fmla="*/ 42 h 444"/>
                  <a:gd name="T12" fmla="*/ 3 w 3"/>
                  <a:gd name="T13" fmla="*/ 50 h 444"/>
                  <a:gd name="T14" fmla="*/ 0 w 3"/>
                  <a:gd name="T15" fmla="*/ 50 h 444"/>
                  <a:gd name="T16" fmla="*/ 3 w 3"/>
                  <a:gd name="T17" fmla="*/ 67 h 444"/>
                  <a:gd name="T18" fmla="*/ 1 w 3"/>
                  <a:gd name="T19" fmla="*/ 61 h 444"/>
                  <a:gd name="T20" fmla="*/ 1 w 3"/>
                  <a:gd name="T21" fmla="*/ 81 h 444"/>
                  <a:gd name="T22" fmla="*/ 3 w 3"/>
                  <a:gd name="T23" fmla="*/ 75 h 444"/>
                  <a:gd name="T24" fmla="*/ 0 w 3"/>
                  <a:gd name="T25" fmla="*/ 92 h 444"/>
                  <a:gd name="T26" fmla="*/ 3 w 3"/>
                  <a:gd name="T27" fmla="*/ 100 h 444"/>
                  <a:gd name="T28" fmla="*/ 0 w 3"/>
                  <a:gd name="T29" fmla="*/ 100 h 444"/>
                  <a:gd name="T30" fmla="*/ 3 w 3"/>
                  <a:gd name="T31" fmla="*/ 117 h 444"/>
                  <a:gd name="T32" fmla="*/ 1 w 3"/>
                  <a:gd name="T33" fmla="*/ 111 h 444"/>
                  <a:gd name="T34" fmla="*/ 1 w 3"/>
                  <a:gd name="T35" fmla="*/ 131 h 444"/>
                  <a:gd name="T36" fmla="*/ 3 w 3"/>
                  <a:gd name="T37" fmla="*/ 125 h 444"/>
                  <a:gd name="T38" fmla="*/ 0 w 3"/>
                  <a:gd name="T39" fmla="*/ 142 h 444"/>
                  <a:gd name="T40" fmla="*/ 3 w 3"/>
                  <a:gd name="T41" fmla="*/ 150 h 444"/>
                  <a:gd name="T42" fmla="*/ 0 w 3"/>
                  <a:gd name="T43" fmla="*/ 150 h 444"/>
                  <a:gd name="T44" fmla="*/ 3 w 3"/>
                  <a:gd name="T45" fmla="*/ 167 h 444"/>
                  <a:gd name="T46" fmla="*/ 1 w 3"/>
                  <a:gd name="T47" fmla="*/ 161 h 444"/>
                  <a:gd name="T48" fmla="*/ 1 w 3"/>
                  <a:gd name="T49" fmla="*/ 181 h 444"/>
                  <a:gd name="T50" fmla="*/ 3 w 3"/>
                  <a:gd name="T51" fmla="*/ 175 h 444"/>
                  <a:gd name="T52" fmla="*/ 0 w 3"/>
                  <a:gd name="T53" fmla="*/ 192 h 444"/>
                  <a:gd name="T54" fmla="*/ 3 w 3"/>
                  <a:gd name="T55" fmla="*/ 200 h 444"/>
                  <a:gd name="T56" fmla="*/ 0 w 3"/>
                  <a:gd name="T57" fmla="*/ 200 h 444"/>
                  <a:gd name="T58" fmla="*/ 3 w 3"/>
                  <a:gd name="T59" fmla="*/ 217 h 444"/>
                  <a:gd name="T60" fmla="*/ 1 w 3"/>
                  <a:gd name="T61" fmla="*/ 211 h 444"/>
                  <a:gd name="T62" fmla="*/ 1 w 3"/>
                  <a:gd name="T63" fmla="*/ 231 h 444"/>
                  <a:gd name="T64" fmla="*/ 3 w 3"/>
                  <a:gd name="T65" fmla="*/ 225 h 444"/>
                  <a:gd name="T66" fmla="*/ 0 w 3"/>
                  <a:gd name="T67" fmla="*/ 242 h 444"/>
                  <a:gd name="T68" fmla="*/ 3 w 3"/>
                  <a:gd name="T69" fmla="*/ 250 h 444"/>
                  <a:gd name="T70" fmla="*/ 0 w 3"/>
                  <a:gd name="T71" fmla="*/ 250 h 444"/>
                  <a:gd name="T72" fmla="*/ 3 w 3"/>
                  <a:gd name="T73" fmla="*/ 267 h 444"/>
                  <a:gd name="T74" fmla="*/ 1 w 3"/>
                  <a:gd name="T75" fmla="*/ 261 h 444"/>
                  <a:gd name="T76" fmla="*/ 1 w 3"/>
                  <a:gd name="T77" fmla="*/ 281 h 444"/>
                  <a:gd name="T78" fmla="*/ 3 w 3"/>
                  <a:gd name="T79" fmla="*/ 275 h 444"/>
                  <a:gd name="T80" fmla="*/ 0 w 3"/>
                  <a:gd name="T81" fmla="*/ 292 h 444"/>
                  <a:gd name="T82" fmla="*/ 3 w 3"/>
                  <a:gd name="T83" fmla="*/ 300 h 444"/>
                  <a:gd name="T84" fmla="*/ 0 w 3"/>
                  <a:gd name="T85" fmla="*/ 300 h 444"/>
                  <a:gd name="T86" fmla="*/ 3 w 3"/>
                  <a:gd name="T87" fmla="*/ 317 h 444"/>
                  <a:gd name="T88" fmla="*/ 1 w 3"/>
                  <a:gd name="T89" fmla="*/ 311 h 444"/>
                  <a:gd name="T90" fmla="*/ 1 w 3"/>
                  <a:gd name="T91" fmla="*/ 331 h 444"/>
                  <a:gd name="T92" fmla="*/ 3 w 3"/>
                  <a:gd name="T93" fmla="*/ 325 h 444"/>
                  <a:gd name="T94" fmla="*/ 0 w 3"/>
                  <a:gd name="T95" fmla="*/ 342 h 444"/>
                  <a:gd name="T96" fmla="*/ 3 w 3"/>
                  <a:gd name="T97" fmla="*/ 350 h 444"/>
                  <a:gd name="T98" fmla="*/ 0 w 3"/>
                  <a:gd name="T99" fmla="*/ 350 h 444"/>
                  <a:gd name="T100" fmla="*/ 3 w 3"/>
                  <a:gd name="T101" fmla="*/ 367 h 444"/>
                  <a:gd name="T102" fmla="*/ 1 w 3"/>
                  <a:gd name="T103" fmla="*/ 361 h 444"/>
                  <a:gd name="T104" fmla="*/ 1 w 3"/>
                  <a:gd name="T105" fmla="*/ 381 h 444"/>
                  <a:gd name="T106" fmla="*/ 3 w 3"/>
                  <a:gd name="T107" fmla="*/ 375 h 444"/>
                  <a:gd name="T108" fmla="*/ 0 w 3"/>
                  <a:gd name="T109" fmla="*/ 392 h 444"/>
                  <a:gd name="T110" fmla="*/ 3 w 3"/>
                  <a:gd name="T111" fmla="*/ 400 h 444"/>
                  <a:gd name="T112" fmla="*/ 0 w 3"/>
                  <a:gd name="T113" fmla="*/ 400 h 444"/>
                  <a:gd name="T114" fmla="*/ 3 w 3"/>
                  <a:gd name="T115" fmla="*/ 417 h 444"/>
                  <a:gd name="T116" fmla="*/ 1 w 3"/>
                  <a:gd name="T117" fmla="*/ 411 h 444"/>
                  <a:gd name="T118" fmla="*/ 1 w 3"/>
                  <a:gd name="T119" fmla="*/ 431 h 444"/>
                  <a:gd name="T120" fmla="*/ 3 w 3"/>
                  <a:gd name="T121" fmla="*/ 425 h 444"/>
                  <a:gd name="T122" fmla="*/ 0 w 3"/>
                  <a:gd name="T123" fmla="*/ 442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3" h="444">
                    <a:moveTo>
                      <a:pt x="3" y="0"/>
                    </a:moveTo>
                    <a:cubicBezTo>
                      <a:pt x="3" y="5"/>
                      <a:pt x="3" y="5"/>
                      <a:pt x="3" y="5"/>
                    </a:cubicBezTo>
                    <a:cubicBezTo>
                      <a:pt x="3" y="5"/>
                      <a:pt x="2" y="6"/>
                      <a:pt x="1" y="6"/>
                    </a:cubicBezTo>
                    <a:cubicBezTo>
                      <a:pt x="1" y="6"/>
                      <a:pt x="0" y="5"/>
                      <a:pt x="0" y="5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3" y="0"/>
                    </a:lnTo>
                    <a:close/>
                    <a:moveTo>
                      <a:pt x="3" y="12"/>
                    </a:moveTo>
                    <a:cubicBezTo>
                      <a:pt x="3" y="17"/>
                      <a:pt x="3" y="17"/>
                      <a:pt x="3" y="17"/>
                    </a:cubicBezTo>
                    <a:cubicBezTo>
                      <a:pt x="3" y="18"/>
                      <a:pt x="2" y="18"/>
                      <a:pt x="1" y="18"/>
                    </a:cubicBezTo>
                    <a:cubicBezTo>
                      <a:pt x="1" y="18"/>
                      <a:pt x="0" y="18"/>
                      <a:pt x="0" y="17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0" y="11"/>
                      <a:pt x="1" y="11"/>
                      <a:pt x="1" y="11"/>
                    </a:cubicBezTo>
                    <a:cubicBezTo>
                      <a:pt x="2" y="11"/>
                      <a:pt x="3" y="11"/>
                      <a:pt x="3" y="12"/>
                    </a:cubicBezTo>
                    <a:close/>
                    <a:moveTo>
                      <a:pt x="3" y="25"/>
                    </a:moveTo>
                    <a:cubicBezTo>
                      <a:pt x="3" y="30"/>
                      <a:pt x="3" y="30"/>
                      <a:pt x="3" y="30"/>
                    </a:cubicBezTo>
                    <a:cubicBezTo>
                      <a:pt x="3" y="30"/>
                      <a:pt x="2" y="31"/>
                      <a:pt x="1" y="31"/>
                    </a:cubicBezTo>
                    <a:cubicBezTo>
                      <a:pt x="1" y="31"/>
                      <a:pt x="0" y="30"/>
                      <a:pt x="0" y="30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24"/>
                      <a:pt x="1" y="23"/>
                      <a:pt x="1" y="23"/>
                    </a:cubicBezTo>
                    <a:cubicBezTo>
                      <a:pt x="2" y="23"/>
                      <a:pt x="3" y="24"/>
                      <a:pt x="3" y="25"/>
                    </a:cubicBezTo>
                    <a:close/>
                    <a:moveTo>
                      <a:pt x="3" y="37"/>
                    </a:moveTo>
                    <a:cubicBezTo>
                      <a:pt x="3" y="42"/>
                      <a:pt x="3" y="42"/>
                      <a:pt x="3" y="42"/>
                    </a:cubicBezTo>
                    <a:cubicBezTo>
                      <a:pt x="3" y="43"/>
                      <a:pt x="2" y="43"/>
                      <a:pt x="1" y="43"/>
                    </a:cubicBezTo>
                    <a:cubicBezTo>
                      <a:pt x="1" y="43"/>
                      <a:pt x="0" y="43"/>
                      <a:pt x="0" y="42"/>
                    </a:cubicBezTo>
                    <a:cubicBezTo>
                      <a:pt x="0" y="37"/>
                      <a:pt x="0" y="37"/>
                      <a:pt x="0" y="37"/>
                    </a:cubicBezTo>
                    <a:cubicBezTo>
                      <a:pt x="0" y="36"/>
                      <a:pt x="1" y="36"/>
                      <a:pt x="1" y="36"/>
                    </a:cubicBezTo>
                    <a:cubicBezTo>
                      <a:pt x="2" y="36"/>
                      <a:pt x="3" y="36"/>
                      <a:pt x="3" y="37"/>
                    </a:cubicBezTo>
                    <a:close/>
                    <a:moveTo>
                      <a:pt x="3" y="50"/>
                    </a:moveTo>
                    <a:cubicBezTo>
                      <a:pt x="3" y="55"/>
                      <a:pt x="3" y="55"/>
                      <a:pt x="3" y="55"/>
                    </a:cubicBezTo>
                    <a:cubicBezTo>
                      <a:pt x="3" y="55"/>
                      <a:pt x="2" y="56"/>
                      <a:pt x="1" y="56"/>
                    </a:cubicBezTo>
                    <a:cubicBezTo>
                      <a:pt x="1" y="56"/>
                      <a:pt x="0" y="55"/>
                      <a:pt x="0" y="55"/>
                    </a:cubicBezTo>
                    <a:cubicBezTo>
                      <a:pt x="0" y="50"/>
                      <a:pt x="0" y="50"/>
                      <a:pt x="0" y="50"/>
                    </a:cubicBezTo>
                    <a:cubicBezTo>
                      <a:pt x="0" y="49"/>
                      <a:pt x="1" y="48"/>
                      <a:pt x="1" y="48"/>
                    </a:cubicBezTo>
                    <a:cubicBezTo>
                      <a:pt x="2" y="48"/>
                      <a:pt x="3" y="49"/>
                      <a:pt x="3" y="50"/>
                    </a:cubicBezTo>
                    <a:close/>
                    <a:moveTo>
                      <a:pt x="3" y="62"/>
                    </a:moveTo>
                    <a:cubicBezTo>
                      <a:pt x="3" y="67"/>
                      <a:pt x="3" y="67"/>
                      <a:pt x="3" y="67"/>
                    </a:cubicBezTo>
                    <a:cubicBezTo>
                      <a:pt x="3" y="68"/>
                      <a:pt x="2" y="68"/>
                      <a:pt x="1" y="68"/>
                    </a:cubicBezTo>
                    <a:cubicBezTo>
                      <a:pt x="1" y="68"/>
                      <a:pt x="0" y="68"/>
                      <a:pt x="0" y="67"/>
                    </a:cubicBezTo>
                    <a:cubicBezTo>
                      <a:pt x="0" y="62"/>
                      <a:pt x="0" y="62"/>
                      <a:pt x="0" y="62"/>
                    </a:cubicBezTo>
                    <a:cubicBezTo>
                      <a:pt x="0" y="62"/>
                      <a:pt x="1" y="61"/>
                      <a:pt x="1" y="61"/>
                    </a:cubicBezTo>
                    <a:cubicBezTo>
                      <a:pt x="2" y="61"/>
                      <a:pt x="3" y="62"/>
                      <a:pt x="3" y="62"/>
                    </a:cubicBezTo>
                    <a:close/>
                    <a:moveTo>
                      <a:pt x="3" y="75"/>
                    </a:moveTo>
                    <a:cubicBezTo>
                      <a:pt x="3" y="80"/>
                      <a:pt x="3" y="80"/>
                      <a:pt x="3" y="80"/>
                    </a:cubicBezTo>
                    <a:cubicBezTo>
                      <a:pt x="3" y="80"/>
                      <a:pt x="2" y="81"/>
                      <a:pt x="1" y="81"/>
                    </a:cubicBezTo>
                    <a:cubicBezTo>
                      <a:pt x="1" y="81"/>
                      <a:pt x="0" y="80"/>
                      <a:pt x="0" y="80"/>
                    </a:cubicBezTo>
                    <a:cubicBezTo>
                      <a:pt x="0" y="75"/>
                      <a:pt x="0" y="75"/>
                      <a:pt x="0" y="75"/>
                    </a:cubicBezTo>
                    <a:cubicBezTo>
                      <a:pt x="0" y="74"/>
                      <a:pt x="1" y="73"/>
                      <a:pt x="1" y="73"/>
                    </a:cubicBezTo>
                    <a:cubicBezTo>
                      <a:pt x="2" y="73"/>
                      <a:pt x="3" y="74"/>
                      <a:pt x="3" y="75"/>
                    </a:cubicBezTo>
                    <a:close/>
                    <a:moveTo>
                      <a:pt x="3" y="87"/>
                    </a:moveTo>
                    <a:cubicBezTo>
                      <a:pt x="3" y="92"/>
                      <a:pt x="3" y="92"/>
                      <a:pt x="3" y="92"/>
                    </a:cubicBezTo>
                    <a:cubicBezTo>
                      <a:pt x="3" y="93"/>
                      <a:pt x="2" y="93"/>
                      <a:pt x="1" y="93"/>
                    </a:cubicBezTo>
                    <a:cubicBezTo>
                      <a:pt x="1" y="93"/>
                      <a:pt x="0" y="93"/>
                      <a:pt x="0" y="92"/>
                    </a:cubicBezTo>
                    <a:cubicBezTo>
                      <a:pt x="0" y="87"/>
                      <a:pt x="0" y="87"/>
                      <a:pt x="0" y="87"/>
                    </a:cubicBezTo>
                    <a:cubicBezTo>
                      <a:pt x="0" y="87"/>
                      <a:pt x="1" y="86"/>
                      <a:pt x="1" y="86"/>
                    </a:cubicBezTo>
                    <a:cubicBezTo>
                      <a:pt x="2" y="86"/>
                      <a:pt x="3" y="87"/>
                      <a:pt x="3" y="87"/>
                    </a:cubicBezTo>
                    <a:close/>
                    <a:moveTo>
                      <a:pt x="3" y="100"/>
                    </a:moveTo>
                    <a:cubicBezTo>
                      <a:pt x="3" y="105"/>
                      <a:pt x="3" y="105"/>
                      <a:pt x="3" y="105"/>
                    </a:cubicBezTo>
                    <a:cubicBezTo>
                      <a:pt x="3" y="105"/>
                      <a:pt x="2" y="106"/>
                      <a:pt x="1" y="106"/>
                    </a:cubicBezTo>
                    <a:cubicBezTo>
                      <a:pt x="1" y="106"/>
                      <a:pt x="0" y="105"/>
                      <a:pt x="0" y="105"/>
                    </a:cubicBezTo>
                    <a:cubicBezTo>
                      <a:pt x="0" y="100"/>
                      <a:pt x="0" y="100"/>
                      <a:pt x="0" y="100"/>
                    </a:cubicBezTo>
                    <a:cubicBezTo>
                      <a:pt x="0" y="99"/>
                      <a:pt x="1" y="98"/>
                      <a:pt x="1" y="98"/>
                    </a:cubicBezTo>
                    <a:cubicBezTo>
                      <a:pt x="2" y="98"/>
                      <a:pt x="3" y="99"/>
                      <a:pt x="3" y="100"/>
                    </a:cubicBezTo>
                    <a:close/>
                    <a:moveTo>
                      <a:pt x="3" y="112"/>
                    </a:moveTo>
                    <a:cubicBezTo>
                      <a:pt x="3" y="117"/>
                      <a:pt x="3" y="117"/>
                      <a:pt x="3" y="117"/>
                    </a:cubicBezTo>
                    <a:cubicBezTo>
                      <a:pt x="3" y="118"/>
                      <a:pt x="2" y="118"/>
                      <a:pt x="1" y="118"/>
                    </a:cubicBezTo>
                    <a:cubicBezTo>
                      <a:pt x="1" y="118"/>
                      <a:pt x="0" y="118"/>
                      <a:pt x="0" y="117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0" y="112"/>
                      <a:pt x="1" y="111"/>
                      <a:pt x="1" y="111"/>
                    </a:cubicBezTo>
                    <a:cubicBezTo>
                      <a:pt x="2" y="111"/>
                      <a:pt x="3" y="112"/>
                      <a:pt x="3" y="112"/>
                    </a:cubicBezTo>
                    <a:close/>
                    <a:moveTo>
                      <a:pt x="3" y="125"/>
                    </a:moveTo>
                    <a:cubicBezTo>
                      <a:pt x="3" y="130"/>
                      <a:pt x="3" y="130"/>
                      <a:pt x="3" y="130"/>
                    </a:cubicBezTo>
                    <a:cubicBezTo>
                      <a:pt x="3" y="130"/>
                      <a:pt x="2" y="131"/>
                      <a:pt x="1" y="131"/>
                    </a:cubicBezTo>
                    <a:cubicBezTo>
                      <a:pt x="1" y="131"/>
                      <a:pt x="0" y="130"/>
                      <a:pt x="0" y="130"/>
                    </a:cubicBezTo>
                    <a:cubicBezTo>
                      <a:pt x="0" y="125"/>
                      <a:pt x="0" y="125"/>
                      <a:pt x="0" y="125"/>
                    </a:cubicBezTo>
                    <a:cubicBezTo>
                      <a:pt x="0" y="124"/>
                      <a:pt x="1" y="123"/>
                      <a:pt x="1" y="123"/>
                    </a:cubicBezTo>
                    <a:cubicBezTo>
                      <a:pt x="2" y="123"/>
                      <a:pt x="3" y="124"/>
                      <a:pt x="3" y="125"/>
                    </a:cubicBezTo>
                    <a:close/>
                    <a:moveTo>
                      <a:pt x="3" y="137"/>
                    </a:moveTo>
                    <a:cubicBezTo>
                      <a:pt x="3" y="142"/>
                      <a:pt x="3" y="142"/>
                      <a:pt x="3" y="142"/>
                    </a:cubicBezTo>
                    <a:cubicBezTo>
                      <a:pt x="3" y="143"/>
                      <a:pt x="2" y="144"/>
                      <a:pt x="1" y="144"/>
                    </a:cubicBezTo>
                    <a:cubicBezTo>
                      <a:pt x="1" y="144"/>
                      <a:pt x="0" y="143"/>
                      <a:pt x="0" y="142"/>
                    </a:cubicBezTo>
                    <a:cubicBezTo>
                      <a:pt x="0" y="137"/>
                      <a:pt x="0" y="137"/>
                      <a:pt x="0" y="137"/>
                    </a:cubicBezTo>
                    <a:cubicBezTo>
                      <a:pt x="0" y="137"/>
                      <a:pt x="1" y="136"/>
                      <a:pt x="1" y="136"/>
                    </a:cubicBezTo>
                    <a:cubicBezTo>
                      <a:pt x="2" y="136"/>
                      <a:pt x="3" y="137"/>
                      <a:pt x="3" y="137"/>
                    </a:cubicBezTo>
                    <a:close/>
                    <a:moveTo>
                      <a:pt x="3" y="150"/>
                    </a:moveTo>
                    <a:cubicBezTo>
                      <a:pt x="3" y="155"/>
                      <a:pt x="3" y="155"/>
                      <a:pt x="3" y="155"/>
                    </a:cubicBezTo>
                    <a:cubicBezTo>
                      <a:pt x="3" y="155"/>
                      <a:pt x="2" y="156"/>
                      <a:pt x="1" y="156"/>
                    </a:cubicBezTo>
                    <a:cubicBezTo>
                      <a:pt x="1" y="156"/>
                      <a:pt x="0" y="155"/>
                      <a:pt x="0" y="155"/>
                    </a:cubicBezTo>
                    <a:cubicBezTo>
                      <a:pt x="0" y="150"/>
                      <a:pt x="0" y="150"/>
                      <a:pt x="0" y="150"/>
                    </a:cubicBezTo>
                    <a:cubicBezTo>
                      <a:pt x="0" y="149"/>
                      <a:pt x="1" y="149"/>
                      <a:pt x="1" y="149"/>
                    </a:cubicBezTo>
                    <a:cubicBezTo>
                      <a:pt x="2" y="149"/>
                      <a:pt x="3" y="149"/>
                      <a:pt x="3" y="150"/>
                    </a:cubicBezTo>
                    <a:close/>
                    <a:moveTo>
                      <a:pt x="3" y="162"/>
                    </a:moveTo>
                    <a:cubicBezTo>
                      <a:pt x="3" y="167"/>
                      <a:pt x="3" y="167"/>
                      <a:pt x="3" y="167"/>
                    </a:cubicBezTo>
                    <a:cubicBezTo>
                      <a:pt x="3" y="168"/>
                      <a:pt x="2" y="169"/>
                      <a:pt x="1" y="169"/>
                    </a:cubicBezTo>
                    <a:cubicBezTo>
                      <a:pt x="1" y="169"/>
                      <a:pt x="0" y="168"/>
                      <a:pt x="0" y="167"/>
                    </a:cubicBezTo>
                    <a:cubicBezTo>
                      <a:pt x="0" y="162"/>
                      <a:pt x="0" y="162"/>
                      <a:pt x="0" y="162"/>
                    </a:cubicBezTo>
                    <a:cubicBezTo>
                      <a:pt x="0" y="162"/>
                      <a:pt x="1" y="161"/>
                      <a:pt x="1" y="161"/>
                    </a:cubicBezTo>
                    <a:cubicBezTo>
                      <a:pt x="2" y="161"/>
                      <a:pt x="3" y="162"/>
                      <a:pt x="3" y="162"/>
                    </a:cubicBezTo>
                    <a:close/>
                    <a:moveTo>
                      <a:pt x="3" y="175"/>
                    </a:moveTo>
                    <a:cubicBezTo>
                      <a:pt x="3" y="180"/>
                      <a:pt x="3" y="180"/>
                      <a:pt x="3" y="180"/>
                    </a:cubicBezTo>
                    <a:cubicBezTo>
                      <a:pt x="3" y="180"/>
                      <a:pt x="2" y="181"/>
                      <a:pt x="1" y="181"/>
                    </a:cubicBezTo>
                    <a:cubicBezTo>
                      <a:pt x="1" y="181"/>
                      <a:pt x="0" y="180"/>
                      <a:pt x="0" y="180"/>
                    </a:cubicBezTo>
                    <a:cubicBezTo>
                      <a:pt x="0" y="175"/>
                      <a:pt x="0" y="175"/>
                      <a:pt x="0" y="175"/>
                    </a:cubicBezTo>
                    <a:cubicBezTo>
                      <a:pt x="0" y="174"/>
                      <a:pt x="1" y="174"/>
                      <a:pt x="1" y="174"/>
                    </a:cubicBezTo>
                    <a:cubicBezTo>
                      <a:pt x="2" y="174"/>
                      <a:pt x="3" y="174"/>
                      <a:pt x="3" y="175"/>
                    </a:cubicBezTo>
                    <a:close/>
                    <a:moveTo>
                      <a:pt x="3" y="187"/>
                    </a:moveTo>
                    <a:cubicBezTo>
                      <a:pt x="3" y="192"/>
                      <a:pt x="3" y="192"/>
                      <a:pt x="3" y="192"/>
                    </a:cubicBezTo>
                    <a:cubicBezTo>
                      <a:pt x="3" y="193"/>
                      <a:pt x="2" y="194"/>
                      <a:pt x="1" y="194"/>
                    </a:cubicBezTo>
                    <a:cubicBezTo>
                      <a:pt x="1" y="194"/>
                      <a:pt x="0" y="193"/>
                      <a:pt x="0" y="192"/>
                    </a:cubicBezTo>
                    <a:cubicBezTo>
                      <a:pt x="0" y="187"/>
                      <a:pt x="0" y="187"/>
                      <a:pt x="0" y="187"/>
                    </a:cubicBezTo>
                    <a:cubicBezTo>
                      <a:pt x="0" y="187"/>
                      <a:pt x="1" y="186"/>
                      <a:pt x="1" y="186"/>
                    </a:cubicBezTo>
                    <a:cubicBezTo>
                      <a:pt x="2" y="186"/>
                      <a:pt x="3" y="187"/>
                      <a:pt x="3" y="187"/>
                    </a:cubicBezTo>
                    <a:close/>
                    <a:moveTo>
                      <a:pt x="3" y="200"/>
                    </a:moveTo>
                    <a:cubicBezTo>
                      <a:pt x="3" y="205"/>
                      <a:pt x="3" y="205"/>
                      <a:pt x="3" y="205"/>
                    </a:cubicBezTo>
                    <a:cubicBezTo>
                      <a:pt x="3" y="205"/>
                      <a:pt x="2" y="206"/>
                      <a:pt x="1" y="206"/>
                    </a:cubicBezTo>
                    <a:cubicBezTo>
                      <a:pt x="1" y="206"/>
                      <a:pt x="0" y="205"/>
                      <a:pt x="0" y="205"/>
                    </a:cubicBezTo>
                    <a:cubicBezTo>
                      <a:pt x="0" y="200"/>
                      <a:pt x="0" y="200"/>
                      <a:pt x="0" y="200"/>
                    </a:cubicBezTo>
                    <a:cubicBezTo>
                      <a:pt x="0" y="199"/>
                      <a:pt x="1" y="199"/>
                      <a:pt x="1" y="199"/>
                    </a:cubicBezTo>
                    <a:cubicBezTo>
                      <a:pt x="2" y="199"/>
                      <a:pt x="3" y="199"/>
                      <a:pt x="3" y="200"/>
                    </a:cubicBezTo>
                    <a:close/>
                    <a:moveTo>
                      <a:pt x="3" y="212"/>
                    </a:moveTo>
                    <a:cubicBezTo>
                      <a:pt x="3" y="217"/>
                      <a:pt x="3" y="217"/>
                      <a:pt x="3" y="217"/>
                    </a:cubicBezTo>
                    <a:cubicBezTo>
                      <a:pt x="3" y="218"/>
                      <a:pt x="2" y="219"/>
                      <a:pt x="1" y="219"/>
                    </a:cubicBezTo>
                    <a:cubicBezTo>
                      <a:pt x="1" y="219"/>
                      <a:pt x="0" y="218"/>
                      <a:pt x="0" y="217"/>
                    </a:cubicBezTo>
                    <a:cubicBezTo>
                      <a:pt x="0" y="212"/>
                      <a:pt x="0" y="212"/>
                      <a:pt x="0" y="212"/>
                    </a:cubicBezTo>
                    <a:cubicBezTo>
                      <a:pt x="0" y="212"/>
                      <a:pt x="1" y="211"/>
                      <a:pt x="1" y="211"/>
                    </a:cubicBezTo>
                    <a:cubicBezTo>
                      <a:pt x="2" y="211"/>
                      <a:pt x="3" y="212"/>
                      <a:pt x="3" y="212"/>
                    </a:cubicBezTo>
                    <a:close/>
                    <a:moveTo>
                      <a:pt x="3" y="225"/>
                    </a:moveTo>
                    <a:cubicBezTo>
                      <a:pt x="3" y="230"/>
                      <a:pt x="3" y="230"/>
                      <a:pt x="3" y="230"/>
                    </a:cubicBezTo>
                    <a:cubicBezTo>
                      <a:pt x="3" y="231"/>
                      <a:pt x="2" y="231"/>
                      <a:pt x="1" y="231"/>
                    </a:cubicBezTo>
                    <a:cubicBezTo>
                      <a:pt x="1" y="231"/>
                      <a:pt x="0" y="231"/>
                      <a:pt x="0" y="230"/>
                    </a:cubicBezTo>
                    <a:cubicBezTo>
                      <a:pt x="0" y="225"/>
                      <a:pt x="0" y="225"/>
                      <a:pt x="0" y="225"/>
                    </a:cubicBezTo>
                    <a:cubicBezTo>
                      <a:pt x="0" y="224"/>
                      <a:pt x="1" y="224"/>
                      <a:pt x="1" y="224"/>
                    </a:cubicBezTo>
                    <a:cubicBezTo>
                      <a:pt x="2" y="224"/>
                      <a:pt x="3" y="224"/>
                      <a:pt x="3" y="225"/>
                    </a:cubicBezTo>
                    <a:close/>
                    <a:moveTo>
                      <a:pt x="3" y="237"/>
                    </a:moveTo>
                    <a:cubicBezTo>
                      <a:pt x="3" y="242"/>
                      <a:pt x="3" y="242"/>
                      <a:pt x="3" y="242"/>
                    </a:cubicBezTo>
                    <a:cubicBezTo>
                      <a:pt x="3" y="243"/>
                      <a:pt x="2" y="244"/>
                      <a:pt x="1" y="244"/>
                    </a:cubicBezTo>
                    <a:cubicBezTo>
                      <a:pt x="1" y="244"/>
                      <a:pt x="0" y="243"/>
                      <a:pt x="0" y="242"/>
                    </a:cubicBezTo>
                    <a:cubicBezTo>
                      <a:pt x="0" y="237"/>
                      <a:pt x="0" y="237"/>
                      <a:pt x="0" y="237"/>
                    </a:cubicBezTo>
                    <a:cubicBezTo>
                      <a:pt x="0" y="237"/>
                      <a:pt x="1" y="236"/>
                      <a:pt x="1" y="236"/>
                    </a:cubicBezTo>
                    <a:cubicBezTo>
                      <a:pt x="2" y="236"/>
                      <a:pt x="3" y="237"/>
                      <a:pt x="3" y="237"/>
                    </a:cubicBezTo>
                    <a:close/>
                    <a:moveTo>
                      <a:pt x="3" y="250"/>
                    </a:moveTo>
                    <a:cubicBezTo>
                      <a:pt x="3" y="255"/>
                      <a:pt x="3" y="255"/>
                      <a:pt x="3" y="255"/>
                    </a:cubicBezTo>
                    <a:cubicBezTo>
                      <a:pt x="3" y="256"/>
                      <a:pt x="2" y="256"/>
                      <a:pt x="1" y="256"/>
                    </a:cubicBezTo>
                    <a:cubicBezTo>
                      <a:pt x="1" y="256"/>
                      <a:pt x="0" y="256"/>
                      <a:pt x="0" y="255"/>
                    </a:cubicBezTo>
                    <a:cubicBezTo>
                      <a:pt x="0" y="250"/>
                      <a:pt x="0" y="250"/>
                      <a:pt x="0" y="250"/>
                    </a:cubicBezTo>
                    <a:cubicBezTo>
                      <a:pt x="0" y="249"/>
                      <a:pt x="1" y="249"/>
                      <a:pt x="1" y="249"/>
                    </a:cubicBezTo>
                    <a:cubicBezTo>
                      <a:pt x="2" y="249"/>
                      <a:pt x="3" y="249"/>
                      <a:pt x="3" y="250"/>
                    </a:cubicBezTo>
                    <a:close/>
                    <a:moveTo>
                      <a:pt x="3" y="262"/>
                    </a:moveTo>
                    <a:cubicBezTo>
                      <a:pt x="3" y="267"/>
                      <a:pt x="3" y="267"/>
                      <a:pt x="3" y="267"/>
                    </a:cubicBezTo>
                    <a:cubicBezTo>
                      <a:pt x="3" y="268"/>
                      <a:pt x="2" y="269"/>
                      <a:pt x="1" y="269"/>
                    </a:cubicBezTo>
                    <a:cubicBezTo>
                      <a:pt x="1" y="269"/>
                      <a:pt x="0" y="268"/>
                      <a:pt x="0" y="267"/>
                    </a:cubicBezTo>
                    <a:cubicBezTo>
                      <a:pt x="0" y="262"/>
                      <a:pt x="0" y="262"/>
                      <a:pt x="0" y="262"/>
                    </a:cubicBezTo>
                    <a:cubicBezTo>
                      <a:pt x="0" y="262"/>
                      <a:pt x="1" y="261"/>
                      <a:pt x="1" y="261"/>
                    </a:cubicBezTo>
                    <a:cubicBezTo>
                      <a:pt x="2" y="261"/>
                      <a:pt x="3" y="262"/>
                      <a:pt x="3" y="262"/>
                    </a:cubicBezTo>
                    <a:close/>
                    <a:moveTo>
                      <a:pt x="3" y="275"/>
                    </a:moveTo>
                    <a:cubicBezTo>
                      <a:pt x="3" y="280"/>
                      <a:pt x="3" y="280"/>
                      <a:pt x="3" y="280"/>
                    </a:cubicBezTo>
                    <a:cubicBezTo>
                      <a:pt x="3" y="281"/>
                      <a:pt x="2" y="281"/>
                      <a:pt x="1" y="281"/>
                    </a:cubicBezTo>
                    <a:cubicBezTo>
                      <a:pt x="1" y="281"/>
                      <a:pt x="0" y="281"/>
                      <a:pt x="0" y="280"/>
                    </a:cubicBezTo>
                    <a:cubicBezTo>
                      <a:pt x="0" y="275"/>
                      <a:pt x="0" y="275"/>
                      <a:pt x="0" y="275"/>
                    </a:cubicBezTo>
                    <a:cubicBezTo>
                      <a:pt x="0" y="274"/>
                      <a:pt x="1" y="274"/>
                      <a:pt x="1" y="274"/>
                    </a:cubicBezTo>
                    <a:cubicBezTo>
                      <a:pt x="2" y="274"/>
                      <a:pt x="3" y="274"/>
                      <a:pt x="3" y="275"/>
                    </a:cubicBezTo>
                    <a:close/>
                    <a:moveTo>
                      <a:pt x="3" y="287"/>
                    </a:moveTo>
                    <a:cubicBezTo>
                      <a:pt x="3" y="292"/>
                      <a:pt x="3" y="292"/>
                      <a:pt x="3" y="292"/>
                    </a:cubicBezTo>
                    <a:cubicBezTo>
                      <a:pt x="3" y="293"/>
                      <a:pt x="2" y="294"/>
                      <a:pt x="1" y="294"/>
                    </a:cubicBezTo>
                    <a:cubicBezTo>
                      <a:pt x="1" y="294"/>
                      <a:pt x="0" y="293"/>
                      <a:pt x="0" y="292"/>
                    </a:cubicBezTo>
                    <a:cubicBezTo>
                      <a:pt x="0" y="287"/>
                      <a:pt x="0" y="287"/>
                      <a:pt x="0" y="287"/>
                    </a:cubicBezTo>
                    <a:cubicBezTo>
                      <a:pt x="0" y="287"/>
                      <a:pt x="1" y="286"/>
                      <a:pt x="1" y="286"/>
                    </a:cubicBezTo>
                    <a:cubicBezTo>
                      <a:pt x="2" y="286"/>
                      <a:pt x="3" y="287"/>
                      <a:pt x="3" y="287"/>
                    </a:cubicBezTo>
                    <a:close/>
                    <a:moveTo>
                      <a:pt x="3" y="300"/>
                    </a:moveTo>
                    <a:cubicBezTo>
                      <a:pt x="3" y="305"/>
                      <a:pt x="3" y="305"/>
                      <a:pt x="3" y="305"/>
                    </a:cubicBezTo>
                    <a:cubicBezTo>
                      <a:pt x="3" y="306"/>
                      <a:pt x="2" y="306"/>
                      <a:pt x="1" y="306"/>
                    </a:cubicBezTo>
                    <a:cubicBezTo>
                      <a:pt x="1" y="306"/>
                      <a:pt x="0" y="306"/>
                      <a:pt x="0" y="305"/>
                    </a:cubicBezTo>
                    <a:cubicBezTo>
                      <a:pt x="0" y="300"/>
                      <a:pt x="0" y="300"/>
                      <a:pt x="0" y="300"/>
                    </a:cubicBezTo>
                    <a:cubicBezTo>
                      <a:pt x="0" y="299"/>
                      <a:pt x="1" y="299"/>
                      <a:pt x="1" y="299"/>
                    </a:cubicBezTo>
                    <a:cubicBezTo>
                      <a:pt x="2" y="299"/>
                      <a:pt x="3" y="299"/>
                      <a:pt x="3" y="300"/>
                    </a:cubicBezTo>
                    <a:close/>
                    <a:moveTo>
                      <a:pt x="3" y="312"/>
                    </a:moveTo>
                    <a:cubicBezTo>
                      <a:pt x="3" y="317"/>
                      <a:pt x="3" y="317"/>
                      <a:pt x="3" y="317"/>
                    </a:cubicBezTo>
                    <a:cubicBezTo>
                      <a:pt x="3" y="318"/>
                      <a:pt x="2" y="319"/>
                      <a:pt x="1" y="319"/>
                    </a:cubicBezTo>
                    <a:cubicBezTo>
                      <a:pt x="1" y="319"/>
                      <a:pt x="0" y="318"/>
                      <a:pt x="0" y="317"/>
                    </a:cubicBezTo>
                    <a:cubicBezTo>
                      <a:pt x="0" y="312"/>
                      <a:pt x="0" y="312"/>
                      <a:pt x="0" y="312"/>
                    </a:cubicBezTo>
                    <a:cubicBezTo>
                      <a:pt x="0" y="312"/>
                      <a:pt x="1" y="311"/>
                      <a:pt x="1" y="311"/>
                    </a:cubicBezTo>
                    <a:cubicBezTo>
                      <a:pt x="2" y="311"/>
                      <a:pt x="3" y="312"/>
                      <a:pt x="3" y="312"/>
                    </a:cubicBezTo>
                    <a:close/>
                    <a:moveTo>
                      <a:pt x="3" y="325"/>
                    </a:moveTo>
                    <a:cubicBezTo>
                      <a:pt x="3" y="330"/>
                      <a:pt x="3" y="330"/>
                      <a:pt x="3" y="330"/>
                    </a:cubicBezTo>
                    <a:cubicBezTo>
                      <a:pt x="3" y="331"/>
                      <a:pt x="2" y="331"/>
                      <a:pt x="1" y="331"/>
                    </a:cubicBezTo>
                    <a:cubicBezTo>
                      <a:pt x="1" y="331"/>
                      <a:pt x="0" y="331"/>
                      <a:pt x="0" y="330"/>
                    </a:cubicBezTo>
                    <a:cubicBezTo>
                      <a:pt x="0" y="325"/>
                      <a:pt x="0" y="325"/>
                      <a:pt x="0" y="325"/>
                    </a:cubicBezTo>
                    <a:cubicBezTo>
                      <a:pt x="0" y="324"/>
                      <a:pt x="1" y="324"/>
                      <a:pt x="1" y="324"/>
                    </a:cubicBezTo>
                    <a:cubicBezTo>
                      <a:pt x="2" y="324"/>
                      <a:pt x="3" y="324"/>
                      <a:pt x="3" y="325"/>
                    </a:cubicBezTo>
                    <a:close/>
                    <a:moveTo>
                      <a:pt x="3" y="337"/>
                    </a:moveTo>
                    <a:cubicBezTo>
                      <a:pt x="3" y="342"/>
                      <a:pt x="3" y="342"/>
                      <a:pt x="3" y="342"/>
                    </a:cubicBezTo>
                    <a:cubicBezTo>
                      <a:pt x="3" y="343"/>
                      <a:pt x="2" y="344"/>
                      <a:pt x="1" y="344"/>
                    </a:cubicBezTo>
                    <a:cubicBezTo>
                      <a:pt x="1" y="344"/>
                      <a:pt x="0" y="343"/>
                      <a:pt x="0" y="342"/>
                    </a:cubicBezTo>
                    <a:cubicBezTo>
                      <a:pt x="0" y="337"/>
                      <a:pt x="0" y="337"/>
                      <a:pt x="0" y="337"/>
                    </a:cubicBezTo>
                    <a:cubicBezTo>
                      <a:pt x="0" y="337"/>
                      <a:pt x="1" y="336"/>
                      <a:pt x="1" y="336"/>
                    </a:cubicBezTo>
                    <a:cubicBezTo>
                      <a:pt x="2" y="336"/>
                      <a:pt x="3" y="337"/>
                      <a:pt x="3" y="337"/>
                    </a:cubicBezTo>
                    <a:close/>
                    <a:moveTo>
                      <a:pt x="3" y="350"/>
                    </a:moveTo>
                    <a:cubicBezTo>
                      <a:pt x="3" y="355"/>
                      <a:pt x="3" y="355"/>
                      <a:pt x="3" y="355"/>
                    </a:cubicBezTo>
                    <a:cubicBezTo>
                      <a:pt x="3" y="356"/>
                      <a:pt x="2" y="356"/>
                      <a:pt x="1" y="356"/>
                    </a:cubicBezTo>
                    <a:cubicBezTo>
                      <a:pt x="1" y="356"/>
                      <a:pt x="0" y="356"/>
                      <a:pt x="0" y="355"/>
                    </a:cubicBezTo>
                    <a:cubicBezTo>
                      <a:pt x="0" y="350"/>
                      <a:pt x="0" y="350"/>
                      <a:pt x="0" y="350"/>
                    </a:cubicBezTo>
                    <a:cubicBezTo>
                      <a:pt x="0" y="349"/>
                      <a:pt x="1" y="349"/>
                      <a:pt x="1" y="349"/>
                    </a:cubicBezTo>
                    <a:cubicBezTo>
                      <a:pt x="2" y="349"/>
                      <a:pt x="3" y="349"/>
                      <a:pt x="3" y="350"/>
                    </a:cubicBezTo>
                    <a:close/>
                    <a:moveTo>
                      <a:pt x="3" y="362"/>
                    </a:moveTo>
                    <a:cubicBezTo>
                      <a:pt x="3" y="367"/>
                      <a:pt x="3" y="367"/>
                      <a:pt x="3" y="367"/>
                    </a:cubicBezTo>
                    <a:cubicBezTo>
                      <a:pt x="3" y="368"/>
                      <a:pt x="2" y="369"/>
                      <a:pt x="1" y="369"/>
                    </a:cubicBezTo>
                    <a:cubicBezTo>
                      <a:pt x="1" y="369"/>
                      <a:pt x="0" y="368"/>
                      <a:pt x="0" y="367"/>
                    </a:cubicBezTo>
                    <a:cubicBezTo>
                      <a:pt x="0" y="362"/>
                      <a:pt x="0" y="362"/>
                      <a:pt x="0" y="362"/>
                    </a:cubicBezTo>
                    <a:cubicBezTo>
                      <a:pt x="0" y="362"/>
                      <a:pt x="1" y="361"/>
                      <a:pt x="1" y="361"/>
                    </a:cubicBezTo>
                    <a:cubicBezTo>
                      <a:pt x="2" y="361"/>
                      <a:pt x="3" y="362"/>
                      <a:pt x="3" y="362"/>
                    </a:cubicBezTo>
                    <a:close/>
                    <a:moveTo>
                      <a:pt x="3" y="375"/>
                    </a:moveTo>
                    <a:cubicBezTo>
                      <a:pt x="3" y="380"/>
                      <a:pt x="3" y="380"/>
                      <a:pt x="3" y="380"/>
                    </a:cubicBezTo>
                    <a:cubicBezTo>
                      <a:pt x="3" y="381"/>
                      <a:pt x="2" y="381"/>
                      <a:pt x="1" y="381"/>
                    </a:cubicBezTo>
                    <a:cubicBezTo>
                      <a:pt x="1" y="381"/>
                      <a:pt x="0" y="381"/>
                      <a:pt x="0" y="380"/>
                    </a:cubicBezTo>
                    <a:cubicBezTo>
                      <a:pt x="0" y="375"/>
                      <a:pt x="0" y="375"/>
                      <a:pt x="0" y="375"/>
                    </a:cubicBezTo>
                    <a:cubicBezTo>
                      <a:pt x="0" y="374"/>
                      <a:pt x="1" y="374"/>
                      <a:pt x="1" y="374"/>
                    </a:cubicBezTo>
                    <a:cubicBezTo>
                      <a:pt x="2" y="374"/>
                      <a:pt x="3" y="374"/>
                      <a:pt x="3" y="375"/>
                    </a:cubicBezTo>
                    <a:close/>
                    <a:moveTo>
                      <a:pt x="3" y="387"/>
                    </a:moveTo>
                    <a:cubicBezTo>
                      <a:pt x="3" y="392"/>
                      <a:pt x="3" y="392"/>
                      <a:pt x="3" y="392"/>
                    </a:cubicBezTo>
                    <a:cubicBezTo>
                      <a:pt x="3" y="393"/>
                      <a:pt x="2" y="394"/>
                      <a:pt x="1" y="394"/>
                    </a:cubicBezTo>
                    <a:cubicBezTo>
                      <a:pt x="1" y="394"/>
                      <a:pt x="0" y="393"/>
                      <a:pt x="0" y="392"/>
                    </a:cubicBezTo>
                    <a:cubicBezTo>
                      <a:pt x="0" y="387"/>
                      <a:pt x="0" y="387"/>
                      <a:pt x="0" y="387"/>
                    </a:cubicBezTo>
                    <a:cubicBezTo>
                      <a:pt x="0" y="387"/>
                      <a:pt x="1" y="386"/>
                      <a:pt x="1" y="386"/>
                    </a:cubicBezTo>
                    <a:cubicBezTo>
                      <a:pt x="2" y="386"/>
                      <a:pt x="3" y="387"/>
                      <a:pt x="3" y="387"/>
                    </a:cubicBezTo>
                    <a:close/>
                    <a:moveTo>
                      <a:pt x="3" y="400"/>
                    </a:moveTo>
                    <a:cubicBezTo>
                      <a:pt x="3" y="405"/>
                      <a:pt x="3" y="405"/>
                      <a:pt x="3" y="405"/>
                    </a:cubicBezTo>
                    <a:cubicBezTo>
                      <a:pt x="3" y="406"/>
                      <a:pt x="2" y="406"/>
                      <a:pt x="1" y="406"/>
                    </a:cubicBezTo>
                    <a:cubicBezTo>
                      <a:pt x="1" y="406"/>
                      <a:pt x="0" y="406"/>
                      <a:pt x="0" y="405"/>
                    </a:cubicBezTo>
                    <a:cubicBezTo>
                      <a:pt x="0" y="400"/>
                      <a:pt x="0" y="400"/>
                      <a:pt x="0" y="400"/>
                    </a:cubicBezTo>
                    <a:cubicBezTo>
                      <a:pt x="0" y="399"/>
                      <a:pt x="1" y="399"/>
                      <a:pt x="1" y="399"/>
                    </a:cubicBezTo>
                    <a:cubicBezTo>
                      <a:pt x="2" y="399"/>
                      <a:pt x="3" y="399"/>
                      <a:pt x="3" y="400"/>
                    </a:cubicBezTo>
                    <a:close/>
                    <a:moveTo>
                      <a:pt x="3" y="412"/>
                    </a:moveTo>
                    <a:cubicBezTo>
                      <a:pt x="3" y="417"/>
                      <a:pt x="3" y="417"/>
                      <a:pt x="3" y="417"/>
                    </a:cubicBezTo>
                    <a:cubicBezTo>
                      <a:pt x="3" y="418"/>
                      <a:pt x="2" y="419"/>
                      <a:pt x="1" y="419"/>
                    </a:cubicBezTo>
                    <a:cubicBezTo>
                      <a:pt x="1" y="419"/>
                      <a:pt x="0" y="418"/>
                      <a:pt x="0" y="417"/>
                    </a:cubicBezTo>
                    <a:cubicBezTo>
                      <a:pt x="0" y="412"/>
                      <a:pt x="0" y="412"/>
                      <a:pt x="0" y="412"/>
                    </a:cubicBezTo>
                    <a:cubicBezTo>
                      <a:pt x="0" y="412"/>
                      <a:pt x="1" y="411"/>
                      <a:pt x="1" y="411"/>
                    </a:cubicBezTo>
                    <a:cubicBezTo>
                      <a:pt x="2" y="411"/>
                      <a:pt x="3" y="412"/>
                      <a:pt x="3" y="412"/>
                    </a:cubicBezTo>
                    <a:close/>
                    <a:moveTo>
                      <a:pt x="3" y="425"/>
                    </a:moveTo>
                    <a:cubicBezTo>
                      <a:pt x="3" y="430"/>
                      <a:pt x="3" y="430"/>
                      <a:pt x="3" y="430"/>
                    </a:cubicBezTo>
                    <a:cubicBezTo>
                      <a:pt x="3" y="431"/>
                      <a:pt x="2" y="431"/>
                      <a:pt x="1" y="431"/>
                    </a:cubicBezTo>
                    <a:cubicBezTo>
                      <a:pt x="1" y="431"/>
                      <a:pt x="0" y="431"/>
                      <a:pt x="0" y="430"/>
                    </a:cubicBezTo>
                    <a:cubicBezTo>
                      <a:pt x="0" y="425"/>
                      <a:pt x="0" y="425"/>
                      <a:pt x="0" y="425"/>
                    </a:cubicBezTo>
                    <a:cubicBezTo>
                      <a:pt x="0" y="424"/>
                      <a:pt x="1" y="424"/>
                      <a:pt x="1" y="424"/>
                    </a:cubicBezTo>
                    <a:cubicBezTo>
                      <a:pt x="2" y="424"/>
                      <a:pt x="3" y="424"/>
                      <a:pt x="3" y="425"/>
                    </a:cubicBezTo>
                    <a:close/>
                    <a:moveTo>
                      <a:pt x="3" y="437"/>
                    </a:moveTo>
                    <a:cubicBezTo>
                      <a:pt x="3" y="442"/>
                      <a:pt x="3" y="442"/>
                      <a:pt x="3" y="442"/>
                    </a:cubicBezTo>
                    <a:cubicBezTo>
                      <a:pt x="3" y="443"/>
                      <a:pt x="2" y="444"/>
                      <a:pt x="1" y="444"/>
                    </a:cubicBezTo>
                    <a:cubicBezTo>
                      <a:pt x="1" y="444"/>
                      <a:pt x="0" y="443"/>
                      <a:pt x="0" y="442"/>
                    </a:cubicBezTo>
                    <a:cubicBezTo>
                      <a:pt x="0" y="437"/>
                      <a:pt x="0" y="437"/>
                      <a:pt x="0" y="437"/>
                    </a:cubicBezTo>
                    <a:cubicBezTo>
                      <a:pt x="0" y="437"/>
                      <a:pt x="1" y="436"/>
                      <a:pt x="1" y="436"/>
                    </a:cubicBezTo>
                    <a:cubicBezTo>
                      <a:pt x="2" y="436"/>
                      <a:pt x="3" y="437"/>
                      <a:pt x="3" y="437"/>
                    </a:cubicBezTo>
                    <a:close/>
                  </a:path>
                </a:pathLst>
              </a:custGeom>
              <a:noFill/>
              <a:ln w="0" cap="flat">
                <a:solidFill>
                  <a:srgbClr val="940B2C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8" name="Rectangle 192">
                <a:extLst>
                  <a:ext uri="{FF2B5EF4-FFF2-40B4-BE49-F238E27FC236}">
                    <a16:creationId xmlns:a16="http://schemas.microsoft.com/office/drawing/2014/main" id="{1E77580A-2669-DFE3-A247-B347FDE129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66148" y="7623030"/>
                <a:ext cx="2652295" cy="5172505"/>
              </a:xfrm>
              <a:prstGeom prst="rect">
                <a:avLst/>
              </a:prstGeom>
              <a:solidFill>
                <a:srgbClr val="FF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87" name="Freeform 345">
                <a:extLst>
                  <a:ext uri="{FF2B5EF4-FFF2-40B4-BE49-F238E27FC236}">
                    <a16:creationId xmlns:a16="http://schemas.microsoft.com/office/drawing/2014/main" id="{EBC48019-906C-966B-99C3-204EA04D044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7325023" y="7434346"/>
                <a:ext cx="153540" cy="5378070"/>
              </a:xfrm>
              <a:custGeom>
                <a:avLst/>
                <a:gdLst>
                  <a:gd name="T0" fmla="*/ 26 w 26"/>
                  <a:gd name="T1" fmla="*/ 0 h 2777"/>
                  <a:gd name="T2" fmla="*/ 26 w 26"/>
                  <a:gd name="T3" fmla="*/ 2777 h 2777"/>
                  <a:gd name="T4" fmla="*/ 0 w 26"/>
                  <a:gd name="T5" fmla="*/ 661 h 2777"/>
                  <a:gd name="T6" fmla="*/ 26 w 26"/>
                  <a:gd name="T7" fmla="*/ 661 h 2777"/>
                  <a:gd name="T8" fmla="*/ 0 w 26"/>
                  <a:gd name="T9" fmla="*/ 1389 h 2777"/>
                  <a:gd name="T10" fmla="*/ 26 w 26"/>
                  <a:gd name="T11" fmla="*/ 1389 h 2777"/>
                  <a:gd name="T12" fmla="*/ 0 w 26"/>
                  <a:gd name="T13" fmla="*/ 2110 h 2777"/>
                  <a:gd name="T14" fmla="*/ 26 w 26"/>
                  <a:gd name="T15" fmla="*/ 2110 h 27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6" h="2777">
                    <a:moveTo>
                      <a:pt x="26" y="0"/>
                    </a:moveTo>
                    <a:lnTo>
                      <a:pt x="26" y="2777"/>
                    </a:lnTo>
                    <a:moveTo>
                      <a:pt x="0" y="661"/>
                    </a:moveTo>
                    <a:lnTo>
                      <a:pt x="26" y="661"/>
                    </a:lnTo>
                    <a:moveTo>
                      <a:pt x="0" y="1389"/>
                    </a:moveTo>
                    <a:lnTo>
                      <a:pt x="26" y="1389"/>
                    </a:lnTo>
                    <a:moveTo>
                      <a:pt x="0" y="2110"/>
                    </a:moveTo>
                    <a:lnTo>
                      <a:pt x="26" y="2110"/>
                    </a:lnTo>
                  </a:path>
                </a:pathLst>
              </a:custGeom>
              <a:noFill/>
              <a:ln w="19050" cap="flat">
                <a:solidFill>
                  <a:srgbClr val="86868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94" name="Rectangle 204">
                <a:extLst>
                  <a:ext uri="{FF2B5EF4-FFF2-40B4-BE49-F238E27FC236}">
                    <a16:creationId xmlns:a16="http://schemas.microsoft.com/office/drawing/2014/main" id="{5947CF0C-FC40-7C50-3849-9C0D1C5057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23525" y="12919761"/>
                <a:ext cx="134327" cy="293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i="0" u="none" strike="noStrike" cap="none" normalizeH="0" baseline="0" dirty="0">
                    <a:ln>
                      <a:noFill/>
                    </a:ln>
                    <a:solidFill>
                      <a:srgbClr val="1D1D1B"/>
                    </a:solidFill>
                    <a:effectLst/>
                    <a:cs typeface="Arial" panose="020B0604020202020204" pitchFamily="34" charset="0"/>
                  </a:rPr>
                  <a:t>1</a:t>
                </a:r>
                <a:endParaRPr kumimoji="0" lang="en-US" altLang="en-US" sz="20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095" name="Rectangle 205">
                <a:extLst>
                  <a:ext uri="{FF2B5EF4-FFF2-40B4-BE49-F238E27FC236}">
                    <a16:creationId xmlns:a16="http://schemas.microsoft.com/office/drawing/2014/main" id="{A167FF34-E3A6-F26B-9312-36DEDA6BFC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15213" y="12919761"/>
                <a:ext cx="268653" cy="293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i="0" u="none" strike="noStrike" cap="none" normalizeH="0" baseline="0" dirty="0">
                    <a:ln>
                      <a:noFill/>
                    </a:ln>
                    <a:solidFill>
                      <a:srgbClr val="1D1D1B"/>
                    </a:solidFill>
                    <a:effectLst/>
                    <a:cs typeface="Arial" panose="020B0604020202020204" pitchFamily="34" charset="0"/>
                  </a:rPr>
                  <a:t>10</a:t>
                </a:r>
                <a:endParaRPr kumimoji="0" lang="en-US" altLang="en-US" sz="20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096" name="Rectangle 206">
                <a:extLst>
                  <a:ext uri="{FF2B5EF4-FFF2-40B4-BE49-F238E27FC236}">
                    <a16:creationId xmlns:a16="http://schemas.microsoft.com/office/drawing/2014/main" id="{54FCFA1C-437E-B1C2-3191-52B72A2884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00613" y="12919761"/>
                <a:ext cx="402980" cy="293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i="0" u="none" strike="noStrike" cap="none" normalizeH="0" baseline="0" dirty="0">
                    <a:ln>
                      <a:noFill/>
                    </a:ln>
                    <a:solidFill>
                      <a:srgbClr val="1D1D1B"/>
                    </a:solidFill>
                    <a:effectLst/>
                    <a:cs typeface="Arial" panose="020B0604020202020204" pitchFamily="34" charset="0"/>
                  </a:rPr>
                  <a:t>100</a:t>
                </a:r>
                <a:endParaRPr kumimoji="0" lang="en-US" altLang="en-US" sz="200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097" name="Freeform 207">
                <a:extLst>
                  <a:ext uri="{FF2B5EF4-FFF2-40B4-BE49-F238E27FC236}">
                    <a16:creationId xmlns:a16="http://schemas.microsoft.com/office/drawing/2014/main" id="{96D9807E-2981-9541-E70F-D1669398268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7467009" y="12791942"/>
                <a:ext cx="5558878" cy="135842"/>
              </a:xfrm>
              <a:custGeom>
                <a:avLst/>
                <a:gdLst>
                  <a:gd name="T0" fmla="*/ 0 w 3563"/>
                  <a:gd name="T1" fmla="*/ 0 h 48"/>
                  <a:gd name="T2" fmla="*/ 3563 w 3563"/>
                  <a:gd name="T3" fmla="*/ 0 h 48"/>
                  <a:gd name="T4" fmla="*/ 78 w 3563"/>
                  <a:gd name="T5" fmla="*/ 0 h 48"/>
                  <a:gd name="T6" fmla="*/ 78 w 3563"/>
                  <a:gd name="T7" fmla="*/ 48 h 48"/>
                  <a:gd name="T8" fmla="*/ 1592 w 3563"/>
                  <a:gd name="T9" fmla="*/ 0 h 48"/>
                  <a:gd name="T10" fmla="*/ 1592 w 3563"/>
                  <a:gd name="T11" fmla="*/ 48 h 48"/>
                  <a:gd name="T12" fmla="*/ 3100 w 3563"/>
                  <a:gd name="T13" fmla="*/ 0 h 48"/>
                  <a:gd name="T14" fmla="*/ 3100 w 3563"/>
                  <a:gd name="T15" fmla="*/ 48 h 48"/>
                  <a:gd name="T16" fmla="*/ 6 w 3563"/>
                  <a:gd name="T17" fmla="*/ 0 h 48"/>
                  <a:gd name="T18" fmla="*/ 6 w 3563"/>
                  <a:gd name="T19" fmla="*/ 24 h 48"/>
                  <a:gd name="T20" fmla="*/ 535 w 3563"/>
                  <a:gd name="T21" fmla="*/ 0 h 48"/>
                  <a:gd name="T22" fmla="*/ 535 w 3563"/>
                  <a:gd name="T23" fmla="*/ 24 h 48"/>
                  <a:gd name="T24" fmla="*/ 799 w 3563"/>
                  <a:gd name="T25" fmla="*/ 0 h 48"/>
                  <a:gd name="T26" fmla="*/ 799 w 3563"/>
                  <a:gd name="T27" fmla="*/ 24 h 48"/>
                  <a:gd name="T28" fmla="*/ 985 w 3563"/>
                  <a:gd name="T29" fmla="*/ 0 h 48"/>
                  <a:gd name="T30" fmla="*/ 985 w 3563"/>
                  <a:gd name="T31" fmla="*/ 24 h 48"/>
                  <a:gd name="T32" fmla="*/ 1135 w 3563"/>
                  <a:gd name="T33" fmla="*/ 0 h 48"/>
                  <a:gd name="T34" fmla="*/ 1135 w 3563"/>
                  <a:gd name="T35" fmla="*/ 24 h 48"/>
                  <a:gd name="T36" fmla="*/ 1256 w 3563"/>
                  <a:gd name="T37" fmla="*/ 0 h 48"/>
                  <a:gd name="T38" fmla="*/ 1256 w 3563"/>
                  <a:gd name="T39" fmla="*/ 24 h 48"/>
                  <a:gd name="T40" fmla="*/ 1358 w 3563"/>
                  <a:gd name="T41" fmla="*/ 0 h 48"/>
                  <a:gd name="T42" fmla="*/ 1358 w 3563"/>
                  <a:gd name="T43" fmla="*/ 24 h 48"/>
                  <a:gd name="T44" fmla="*/ 1442 w 3563"/>
                  <a:gd name="T45" fmla="*/ 0 h 48"/>
                  <a:gd name="T46" fmla="*/ 1442 w 3563"/>
                  <a:gd name="T47" fmla="*/ 24 h 48"/>
                  <a:gd name="T48" fmla="*/ 1520 w 3563"/>
                  <a:gd name="T49" fmla="*/ 0 h 48"/>
                  <a:gd name="T50" fmla="*/ 1520 w 3563"/>
                  <a:gd name="T51" fmla="*/ 24 h 48"/>
                  <a:gd name="T52" fmla="*/ 2043 w 3563"/>
                  <a:gd name="T53" fmla="*/ 0 h 48"/>
                  <a:gd name="T54" fmla="*/ 2043 w 3563"/>
                  <a:gd name="T55" fmla="*/ 24 h 48"/>
                  <a:gd name="T56" fmla="*/ 2313 w 3563"/>
                  <a:gd name="T57" fmla="*/ 0 h 48"/>
                  <a:gd name="T58" fmla="*/ 2313 w 3563"/>
                  <a:gd name="T59" fmla="*/ 24 h 48"/>
                  <a:gd name="T60" fmla="*/ 2499 w 3563"/>
                  <a:gd name="T61" fmla="*/ 0 h 48"/>
                  <a:gd name="T62" fmla="*/ 2499 w 3563"/>
                  <a:gd name="T63" fmla="*/ 24 h 48"/>
                  <a:gd name="T64" fmla="*/ 2650 w 3563"/>
                  <a:gd name="T65" fmla="*/ 0 h 48"/>
                  <a:gd name="T66" fmla="*/ 2650 w 3563"/>
                  <a:gd name="T67" fmla="*/ 24 h 48"/>
                  <a:gd name="T68" fmla="*/ 2770 w 3563"/>
                  <a:gd name="T69" fmla="*/ 0 h 48"/>
                  <a:gd name="T70" fmla="*/ 2770 w 3563"/>
                  <a:gd name="T71" fmla="*/ 24 h 48"/>
                  <a:gd name="T72" fmla="*/ 2866 w 3563"/>
                  <a:gd name="T73" fmla="*/ 0 h 48"/>
                  <a:gd name="T74" fmla="*/ 2866 w 3563"/>
                  <a:gd name="T75" fmla="*/ 24 h 48"/>
                  <a:gd name="T76" fmla="*/ 2956 w 3563"/>
                  <a:gd name="T77" fmla="*/ 0 h 48"/>
                  <a:gd name="T78" fmla="*/ 2956 w 3563"/>
                  <a:gd name="T79" fmla="*/ 24 h 48"/>
                  <a:gd name="T80" fmla="*/ 3034 w 3563"/>
                  <a:gd name="T81" fmla="*/ 0 h 48"/>
                  <a:gd name="T82" fmla="*/ 3034 w 3563"/>
                  <a:gd name="T83" fmla="*/ 24 h 48"/>
                  <a:gd name="T84" fmla="*/ 3557 w 3563"/>
                  <a:gd name="T85" fmla="*/ 0 h 48"/>
                  <a:gd name="T86" fmla="*/ 3557 w 3563"/>
                  <a:gd name="T87" fmla="*/ 2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563" h="48">
                    <a:moveTo>
                      <a:pt x="0" y="0"/>
                    </a:moveTo>
                    <a:lnTo>
                      <a:pt x="3563" y="0"/>
                    </a:lnTo>
                    <a:moveTo>
                      <a:pt x="78" y="0"/>
                    </a:moveTo>
                    <a:lnTo>
                      <a:pt x="78" y="48"/>
                    </a:lnTo>
                    <a:moveTo>
                      <a:pt x="1592" y="0"/>
                    </a:moveTo>
                    <a:lnTo>
                      <a:pt x="1592" y="48"/>
                    </a:lnTo>
                    <a:moveTo>
                      <a:pt x="3100" y="0"/>
                    </a:moveTo>
                    <a:lnTo>
                      <a:pt x="3100" y="48"/>
                    </a:lnTo>
                    <a:moveTo>
                      <a:pt x="6" y="0"/>
                    </a:moveTo>
                    <a:lnTo>
                      <a:pt x="6" y="24"/>
                    </a:lnTo>
                    <a:moveTo>
                      <a:pt x="535" y="0"/>
                    </a:moveTo>
                    <a:lnTo>
                      <a:pt x="535" y="24"/>
                    </a:lnTo>
                    <a:moveTo>
                      <a:pt x="799" y="0"/>
                    </a:moveTo>
                    <a:lnTo>
                      <a:pt x="799" y="24"/>
                    </a:lnTo>
                    <a:moveTo>
                      <a:pt x="985" y="0"/>
                    </a:moveTo>
                    <a:lnTo>
                      <a:pt x="985" y="24"/>
                    </a:lnTo>
                    <a:moveTo>
                      <a:pt x="1135" y="0"/>
                    </a:moveTo>
                    <a:lnTo>
                      <a:pt x="1135" y="24"/>
                    </a:lnTo>
                    <a:moveTo>
                      <a:pt x="1256" y="0"/>
                    </a:moveTo>
                    <a:lnTo>
                      <a:pt x="1256" y="24"/>
                    </a:lnTo>
                    <a:moveTo>
                      <a:pt x="1358" y="0"/>
                    </a:moveTo>
                    <a:lnTo>
                      <a:pt x="1358" y="24"/>
                    </a:lnTo>
                    <a:moveTo>
                      <a:pt x="1442" y="0"/>
                    </a:moveTo>
                    <a:lnTo>
                      <a:pt x="1442" y="24"/>
                    </a:lnTo>
                    <a:moveTo>
                      <a:pt x="1520" y="0"/>
                    </a:moveTo>
                    <a:lnTo>
                      <a:pt x="1520" y="24"/>
                    </a:lnTo>
                    <a:moveTo>
                      <a:pt x="2043" y="0"/>
                    </a:moveTo>
                    <a:lnTo>
                      <a:pt x="2043" y="24"/>
                    </a:lnTo>
                    <a:moveTo>
                      <a:pt x="2313" y="0"/>
                    </a:moveTo>
                    <a:lnTo>
                      <a:pt x="2313" y="24"/>
                    </a:lnTo>
                    <a:moveTo>
                      <a:pt x="2499" y="0"/>
                    </a:moveTo>
                    <a:lnTo>
                      <a:pt x="2499" y="24"/>
                    </a:lnTo>
                    <a:moveTo>
                      <a:pt x="2650" y="0"/>
                    </a:moveTo>
                    <a:lnTo>
                      <a:pt x="2650" y="24"/>
                    </a:lnTo>
                    <a:moveTo>
                      <a:pt x="2770" y="0"/>
                    </a:moveTo>
                    <a:lnTo>
                      <a:pt x="2770" y="24"/>
                    </a:lnTo>
                    <a:moveTo>
                      <a:pt x="2866" y="0"/>
                    </a:moveTo>
                    <a:lnTo>
                      <a:pt x="2866" y="24"/>
                    </a:lnTo>
                    <a:moveTo>
                      <a:pt x="2956" y="0"/>
                    </a:moveTo>
                    <a:lnTo>
                      <a:pt x="2956" y="24"/>
                    </a:lnTo>
                    <a:moveTo>
                      <a:pt x="3034" y="0"/>
                    </a:moveTo>
                    <a:lnTo>
                      <a:pt x="3034" y="24"/>
                    </a:lnTo>
                    <a:moveTo>
                      <a:pt x="3557" y="0"/>
                    </a:moveTo>
                    <a:lnTo>
                      <a:pt x="3557" y="24"/>
                    </a:lnTo>
                  </a:path>
                </a:pathLst>
              </a:custGeom>
              <a:noFill/>
              <a:ln w="19050" cap="flat">
                <a:solidFill>
                  <a:srgbClr val="868686"/>
                </a:solidFill>
                <a:prstDash val="solid"/>
                <a:bevel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98" name="Oval 208">
                <a:extLst>
                  <a:ext uri="{FF2B5EF4-FFF2-40B4-BE49-F238E27FC236}">
                    <a16:creationId xmlns:a16="http://schemas.microsoft.com/office/drawing/2014/main" id="{70367887-060F-D9CB-C037-9B2D088F80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18701" y="8798573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99" name="Oval 209">
                <a:extLst>
                  <a:ext uri="{FF2B5EF4-FFF2-40B4-BE49-F238E27FC236}">
                    <a16:creationId xmlns:a16="http://schemas.microsoft.com/office/drawing/2014/main" id="{BEA49314-0966-111B-4F9F-645AC28B30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18701" y="8798573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0" name="Oval 210">
                <a:extLst>
                  <a:ext uri="{FF2B5EF4-FFF2-40B4-BE49-F238E27FC236}">
                    <a16:creationId xmlns:a16="http://schemas.microsoft.com/office/drawing/2014/main" id="{827B3F1D-6A44-79E3-2C4C-C5939D8F35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40843" y="8612655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2" name="Oval 212">
                <a:extLst>
                  <a:ext uri="{FF2B5EF4-FFF2-40B4-BE49-F238E27FC236}">
                    <a16:creationId xmlns:a16="http://schemas.microsoft.com/office/drawing/2014/main" id="{AD1B6492-1A89-E646-A1E4-FE6DDC2EDF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58669" y="8798573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3" name="Oval 213">
                <a:extLst>
                  <a:ext uri="{FF2B5EF4-FFF2-40B4-BE49-F238E27FC236}">
                    <a16:creationId xmlns:a16="http://schemas.microsoft.com/office/drawing/2014/main" id="{459044B4-A3B2-43B5-188D-A1E130697D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58669" y="8798573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4" name="Oval 214">
                <a:extLst>
                  <a:ext uri="{FF2B5EF4-FFF2-40B4-BE49-F238E27FC236}">
                    <a16:creationId xmlns:a16="http://schemas.microsoft.com/office/drawing/2014/main" id="{86DF0E94-873C-5B28-FF8D-EAA2B28E62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87199" y="8798573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5" name="Oval 215">
                <a:extLst>
                  <a:ext uri="{FF2B5EF4-FFF2-40B4-BE49-F238E27FC236}">
                    <a16:creationId xmlns:a16="http://schemas.microsoft.com/office/drawing/2014/main" id="{3A0C99C7-68C7-AC4C-4F10-9DA4CE8757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87199" y="8798573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6" name="Oval 216">
                <a:extLst>
                  <a:ext uri="{FF2B5EF4-FFF2-40B4-BE49-F238E27FC236}">
                    <a16:creationId xmlns:a16="http://schemas.microsoft.com/office/drawing/2014/main" id="{D09119EF-A7F3-0270-0172-3855C5F377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39945" y="8438357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7" name="Oval 217">
                <a:extLst>
                  <a:ext uri="{FF2B5EF4-FFF2-40B4-BE49-F238E27FC236}">
                    <a16:creationId xmlns:a16="http://schemas.microsoft.com/office/drawing/2014/main" id="{D4B38BFC-8068-7F13-F666-48FDF5ED78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39945" y="8438357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8" name="Oval 218">
                <a:extLst>
                  <a:ext uri="{FF2B5EF4-FFF2-40B4-BE49-F238E27FC236}">
                    <a16:creationId xmlns:a16="http://schemas.microsoft.com/office/drawing/2014/main" id="{A7E2B370-24E4-20AB-803E-EAE6846EA7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37421" y="8438357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9" name="Oval 219">
                <a:extLst>
                  <a:ext uri="{FF2B5EF4-FFF2-40B4-BE49-F238E27FC236}">
                    <a16:creationId xmlns:a16="http://schemas.microsoft.com/office/drawing/2014/main" id="{59901FA3-B387-398B-CB58-620703A9F5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637421" y="8438357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0" name="Oval 220">
                <a:extLst>
                  <a:ext uri="{FF2B5EF4-FFF2-40B4-BE49-F238E27FC236}">
                    <a16:creationId xmlns:a16="http://schemas.microsoft.com/office/drawing/2014/main" id="{E1B083E0-3169-5B2B-88D9-CB92532A06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843363" y="8438357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1" name="Oval 221">
                <a:extLst>
                  <a:ext uri="{FF2B5EF4-FFF2-40B4-BE49-F238E27FC236}">
                    <a16:creationId xmlns:a16="http://schemas.microsoft.com/office/drawing/2014/main" id="{194CEA1A-3F0F-76CE-74D1-7E2B72E424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843363" y="8438357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2" name="Oval 222">
                <a:extLst>
                  <a:ext uri="{FF2B5EF4-FFF2-40B4-BE49-F238E27FC236}">
                    <a16:creationId xmlns:a16="http://schemas.microsoft.com/office/drawing/2014/main" id="{79CF55A4-82DA-0BBF-DD7E-D3B4C5DF0C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68029" y="8078140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3" name="Oval 223">
                <a:extLst>
                  <a:ext uri="{FF2B5EF4-FFF2-40B4-BE49-F238E27FC236}">
                    <a16:creationId xmlns:a16="http://schemas.microsoft.com/office/drawing/2014/main" id="{CB6D33AA-1A4C-3641-1443-2972F5C7CC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68029" y="8078140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4" name="Oval 224">
                <a:extLst>
                  <a:ext uri="{FF2B5EF4-FFF2-40B4-BE49-F238E27FC236}">
                    <a16:creationId xmlns:a16="http://schemas.microsoft.com/office/drawing/2014/main" id="{945C0565-502C-B0A1-85C5-0F27061F09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30585" y="9160726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5" name="Oval 225">
                <a:extLst>
                  <a:ext uri="{FF2B5EF4-FFF2-40B4-BE49-F238E27FC236}">
                    <a16:creationId xmlns:a16="http://schemas.microsoft.com/office/drawing/2014/main" id="{47CF1F8F-0E6B-AF9B-0D28-434FF98784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030585" y="9160726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6" name="Line 226">
                <a:extLst>
                  <a:ext uri="{FF2B5EF4-FFF2-40B4-BE49-F238E27FC236}">
                    <a16:creationId xmlns:a16="http://schemas.microsoft.com/office/drawing/2014/main" id="{15C3CF4C-1879-AA79-803B-11AC91E8461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936978" y="8078142"/>
                <a:ext cx="0" cy="1268504"/>
              </a:xfrm>
              <a:prstGeom prst="line">
                <a:avLst/>
              </a:prstGeom>
              <a:noFill/>
              <a:ln w="317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7" name="Oval 227">
                <a:extLst>
                  <a:ext uri="{FF2B5EF4-FFF2-40B4-BE49-F238E27FC236}">
                    <a16:creationId xmlns:a16="http://schemas.microsoft.com/office/drawing/2014/main" id="{4D1F3C5A-4275-017E-FAF5-4B6B323CFF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93140" y="10080634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8" name="Oval 228">
                <a:extLst>
                  <a:ext uri="{FF2B5EF4-FFF2-40B4-BE49-F238E27FC236}">
                    <a16:creationId xmlns:a16="http://schemas.microsoft.com/office/drawing/2014/main" id="{9E5740A0-A35D-293E-5594-282EF692FC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93140" y="10080634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9" name="Oval 229">
                <a:extLst>
                  <a:ext uri="{FF2B5EF4-FFF2-40B4-BE49-F238E27FC236}">
                    <a16:creationId xmlns:a16="http://schemas.microsoft.com/office/drawing/2014/main" id="{F60CE5D2-8E38-A0E9-A98D-FF8A651212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99082" y="9602281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0" name="Oval 230">
                <a:extLst>
                  <a:ext uri="{FF2B5EF4-FFF2-40B4-BE49-F238E27FC236}">
                    <a16:creationId xmlns:a16="http://schemas.microsoft.com/office/drawing/2014/main" id="{A239E7C4-EAC6-AF66-31E1-97225037BB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99082" y="9602281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1" name="Oval 231">
                <a:extLst>
                  <a:ext uri="{FF2B5EF4-FFF2-40B4-BE49-F238E27FC236}">
                    <a16:creationId xmlns:a16="http://schemas.microsoft.com/office/drawing/2014/main" id="{2CA43E8B-5144-1181-A11D-3C77660E00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52279" y="9834679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2" name="Oval 232">
                <a:extLst>
                  <a:ext uri="{FF2B5EF4-FFF2-40B4-BE49-F238E27FC236}">
                    <a16:creationId xmlns:a16="http://schemas.microsoft.com/office/drawing/2014/main" id="{8BD8D572-AA20-7325-9120-B1A14622FB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52279" y="9834679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3" name="Oval 233">
                <a:extLst>
                  <a:ext uri="{FF2B5EF4-FFF2-40B4-BE49-F238E27FC236}">
                    <a16:creationId xmlns:a16="http://schemas.microsoft.com/office/drawing/2014/main" id="{2EAF5133-21F5-43CB-49A0-3C637ABA7D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55696" y="9962497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4" name="Oval 234">
                <a:extLst>
                  <a:ext uri="{FF2B5EF4-FFF2-40B4-BE49-F238E27FC236}">
                    <a16:creationId xmlns:a16="http://schemas.microsoft.com/office/drawing/2014/main" id="{BB10FE14-D927-7353-6C7C-E8D6319DB8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55696" y="9962497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5" name="Oval 235">
                <a:extLst>
                  <a:ext uri="{FF2B5EF4-FFF2-40B4-BE49-F238E27FC236}">
                    <a16:creationId xmlns:a16="http://schemas.microsoft.com/office/drawing/2014/main" id="{C3818782-F59F-9BAA-55B1-5B3F24C53D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41059" y="10313032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6" name="Oval 236">
                <a:extLst>
                  <a:ext uri="{FF2B5EF4-FFF2-40B4-BE49-F238E27FC236}">
                    <a16:creationId xmlns:a16="http://schemas.microsoft.com/office/drawing/2014/main" id="{966EEFCD-26D7-EFB5-0C18-DFC0C9C6FD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41059" y="10313032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7" name="Oval 237">
                <a:extLst>
                  <a:ext uri="{FF2B5EF4-FFF2-40B4-BE49-F238E27FC236}">
                    <a16:creationId xmlns:a16="http://schemas.microsoft.com/office/drawing/2014/main" id="{BB44E3F2-891F-A04C-EF12-9F9E175F85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52279" y="10313032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8" name="Oval 238">
                <a:extLst>
                  <a:ext uri="{FF2B5EF4-FFF2-40B4-BE49-F238E27FC236}">
                    <a16:creationId xmlns:a16="http://schemas.microsoft.com/office/drawing/2014/main" id="{7E7618DC-4489-4CB5-7E74-4241C698E1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52279" y="10313032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9" name="Oval 239">
                <a:extLst>
                  <a:ext uri="{FF2B5EF4-FFF2-40B4-BE49-F238E27FC236}">
                    <a16:creationId xmlns:a16="http://schemas.microsoft.com/office/drawing/2014/main" id="{E69785CD-DF43-DE6B-6325-09187A16F4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89722" y="10440850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0" name="Oval 240">
                <a:extLst>
                  <a:ext uri="{FF2B5EF4-FFF2-40B4-BE49-F238E27FC236}">
                    <a16:creationId xmlns:a16="http://schemas.microsoft.com/office/drawing/2014/main" id="{F5201B15-7F34-F2E4-7463-387AAF44CA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89722" y="10440850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1" name="Oval 241">
                <a:extLst>
                  <a:ext uri="{FF2B5EF4-FFF2-40B4-BE49-F238E27FC236}">
                    <a16:creationId xmlns:a16="http://schemas.microsoft.com/office/drawing/2014/main" id="{48BFB401-B980-6B10-49FF-E629674626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36527" y="9962497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2" name="Oval 242">
                <a:extLst>
                  <a:ext uri="{FF2B5EF4-FFF2-40B4-BE49-F238E27FC236}">
                    <a16:creationId xmlns:a16="http://schemas.microsoft.com/office/drawing/2014/main" id="{64C577BF-160E-49CB-C045-9CBD6871EA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36527" y="9962497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3" name="Oval 243">
                <a:extLst>
                  <a:ext uri="{FF2B5EF4-FFF2-40B4-BE49-F238E27FC236}">
                    <a16:creationId xmlns:a16="http://schemas.microsoft.com/office/drawing/2014/main" id="{4F1B5061-8BB8-F51B-66C4-87AC699D2D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70999" y="10196833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4" name="Oval 244">
                <a:extLst>
                  <a:ext uri="{FF2B5EF4-FFF2-40B4-BE49-F238E27FC236}">
                    <a16:creationId xmlns:a16="http://schemas.microsoft.com/office/drawing/2014/main" id="{3221EA3F-BCF8-E4A9-4F33-C605938A8F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70999" y="10196833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5" name="Oval 245">
                <a:extLst>
                  <a:ext uri="{FF2B5EF4-FFF2-40B4-BE49-F238E27FC236}">
                    <a16:creationId xmlns:a16="http://schemas.microsoft.com/office/drawing/2014/main" id="{A9189418-A614-1C66-E905-00F06295A1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61639" y="10080634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6" name="Oval 246">
                <a:extLst>
                  <a:ext uri="{FF2B5EF4-FFF2-40B4-BE49-F238E27FC236}">
                    <a16:creationId xmlns:a16="http://schemas.microsoft.com/office/drawing/2014/main" id="{99F5618A-B524-3CAE-8D6C-9033F6A39F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61639" y="10080634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7" name="Oval 247">
                <a:extLst>
                  <a:ext uri="{FF2B5EF4-FFF2-40B4-BE49-F238E27FC236}">
                    <a16:creationId xmlns:a16="http://schemas.microsoft.com/office/drawing/2014/main" id="{363180BA-1E7D-D1A8-2B57-9A055C050D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73970" y="10557049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8" name="Oval 248">
                <a:extLst>
                  <a:ext uri="{FF2B5EF4-FFF2-40B4-BE49-F238E27FC236}">
                    <a16:creationId xmlns:a16="http://schemas.microsoft.com/office/drawing/2014/main" id="{3F098752-3680-A428-FA20-32B32103B0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73970" y="10557049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9" name="Oval 249">
                <a:extLst>
                  <a:ext uri="{FF2B5EF4-FFF2-40B4-BE49-F238E27FC236}">
                    <a16:creationId xmlns:a16="http://schemas.microsoft.com/office/drawing/2014/main" id="{48B61114-F38F-4831-71E4-034E0CFFBA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31695" y="10196833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0" name="Oval 250">
                <a:extLst>
                  <a:ext uri="{FF2B5EF4-FFF2-40B4-BE49-F238E27FC236}">
                    <a16:creationId xmlns:a16="http://schemas.microsoft.com/office/drawing/2014/main" id="{2F1CEC3A-ED4F-7EE2-CFB9-81D153921B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31695" y="10196833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1" name="Oval 251">
                <a:extLst>
                  <a:ext uri="{FF2B5EF4-FFF2-40B4-BE49-F238E27FC236}">
                    <a16:creationId xmlns:a16="http://schemas.microsoft.com/office/drawing/2014/main" id="{36048089-3031-2728-4F16-899277D36C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53390" y="9834679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2" name="Oval 252">
                <a:extLst>
                  <a:ext uri="{FF2B5EF4-FFF2-40B4-BE49-F238E27FC236}">
                    <a16:creationId xmlns:a16="http://schemas.microsoft.com/office/drawing/2014/main" id="{83A83D18-E68B-970E-B8AF-E5F21F29C6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53390" y="9834679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3" name="Oval 253">
                <a:extLst>
                  <a:ext uri="{FF2B5EF4-FFF2-40B4-BE49-F238E27FC236}">
                    <a16:creationId xmlns:a16="http://schemas.microsoft.com/office/drawing/2014/main" id="{A780C68F-2CC8-3E4E-AFDA-13B257C6EC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40611" y="10080634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4" name="Oval 254">
                <a:extLst>
                  <a:ext uri="{FF2B5EF4-FFF2-40B4-BE49-F238E27FC236}">
                    <a16:creationId xmlns:a16="http://schemas.microsoft.com/office/drawing/2014/main" id="{FCE04685-C3EC-5960-9208-CC1241CB81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40611" y="10080634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5" name="Oval 255">
                <a:extLst>
                  <a:ext uri="{FF2B5EF4-FFF2-40B4-BE49-F238E27FC236}">
                    <a16:creationId xmlns:a16="http://schemas.microsoft.com/office/drawing/2014/main" id="{48AF2D6F-2AEF-BA22-CA60-6140A2E732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53390" y="10080634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6" name="Oval 256">
                <a:extLst>
                  <a:ext uri="{FF2B5EF4-FFF2-40B4-BE49-F238E27FC236}">
                    <a16:creationId xmlns:a16="http://schemas.microsoft.com/office/drawing/2014/main" id="{D1A13D5A-BE6E-1A99-B138-F02E33363F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53390" y="10080634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7" name="Oval 257">
                <a:extLst>
                  <a:ext uri="{FF2B5EF4-FFF2-40B4-BE49-F238E27FC236}">
                    <a16:creationId xmlns:a16="http://schemas.microsoft.com/office/drawing/2014/main" id="{2E70DF63-857D-7969-AFEA-4A8903EE72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34669" y="10440850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8" name="Oval 258">
                <a:extLst>
                  <a:ext uri="{FF2B5EF4-FFF2-40B4-BE49-F238E27FC236}">
                    <a16:creationId xmlns:a16="http://schemas.microsoft.com/office/drawing/2014/main" id="{9DE562FF-EBED-C4E6-6107-8CEE24FC14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34670" y="10440852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9" name="Oval 259">
                <a:extLst>
                  <a:ext uri="{FF2B5EF4-FFF2-40B4-BE49-F238E27FC236}">
                    <a16:creationId xmlns:a16="http://schemas.microsoft.com/office/drawing/2014/main" id="{E310780F-CCFF-0FAF-CFBD-8291FFE605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03614" y="9474463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0" name="Oval 260">
                <a:extLst>
                  <a:ext uri="{FF2B5EF4-FFF2-40B4-BE49-F238E27FC236}">
                    <a16:creationId xmlns:a16="http://schemas.microsoft.com/office/drawing/2014/main" id="{C038CB39-3671-441F-1BCC-1B6E3922AE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03614" y="9474463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1" name="Oval 261">
                <a:extLst>
                  <a:ext uri="{FF2B5EF4-FFF2-40B4-BE49-F238E27FC236}">
                    <a16:creationId xmlns:a16="http://schemas.microsoft.com/office/drawing/2014/main" id="{6093CEA8-0E7B-26CA-1AB7-531884A758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44029" y="9962497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2" name="Oval 262">
                <a:extLst>
                  <a:ext uri="{FF2B5EF4-FFF2-40B4-BE49-F238E27FC236}">
                    <a16:creationId xmlns:a16="http://schemas.microsoft.com/office/drawing/2014/main" id="{02D5A766-EE82-366A-3C58-6BA9D97C72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44029" y="9962497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3" name="Oval 263">
                <a:extLst>
                  <a:ext uri="{FF2B5EF4-FFF2-40B4-BE49-F238E27FC236}">
                    <a16:creationId xmlns:a16="http://schemas.microsoft.com/office/drawing/2014/main" id="{7293CB8F-52D5-76AC-D015-86051983C2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12526" y="10196833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4" name="Oval 264">
                <a:extLst>
                  <a:ext uri="{FF2B5EF4-FFF2-40B4-BE49-F238E27FC236}">
                    <a16:creationId xmlns:a16="http://schemas.microsoft.com/office/drawing/2014/main" id="{821710FC-27A6-05B4-5AF2-85BCCC725E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12526" y="10196833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5" name="Oval 265">
                <a:extLst>
                  <a:ext uri="{FF2B5EF4-FFF2-40B4-BE49-F238E27FC236}">
                    <a16:creationId xmlns:a16="http://schemas.microsoft.com/office/drawing/2014/main" id="{8B0B7825-BAE0-D7B7-16ED-479F8CE658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28278" y="10313032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6" name="Oval 266">
                <a:extLst>
                  <a:ext uri="{FF2B5EF4-FFF2-40B4-BE49-F238E27FC236}">
                    <a16:creationId xmlns:a16="http://schemas.microsoft.com/office/drawing/2014/main" id="{04ADD133-99D8-998A-B9C3-0DDE098C43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28278" y="10313032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7" name="Oval 267">
                <a:extLst>
                  <a:ext uri="{FF2B5EF4-FFF2-40B4-BE49-F238E27FC236}">
                    <a16:creationId xmlns:a16="http://schemas.microsoft.com/office/drawing/2014/main" id="{6DB2F41A-AE04-F66F-A590-63005F3BC8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81473" y="9602281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8" name="Oval 268">
                <a:extLst>
                  <a:ext uri="{FF2B5EF4-FFF2-40B4-BE49-F238E27FC236}">
                    <a16:creationId xmlns:a16="http://schemas.microsoft.com/office/drawing/2014/main" id="{8C74E418-DE8D-8C5D-0CFE-F6CB9031FA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81473" y="9602281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9" name="Oval 269">
                <a:extLst>
                  <a:ext uri="{FF2B5EF4-FFF2-40B4-BE49-F238E27FC236}">
                    <a16:creationId xmlns:a16="http://schemas.microsoft.com/office/drawing/2014/main" id="{CD0C18E3-668C-E651-D76D-A56E2852A3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25308" y="9718480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0" name="Oval 270">
                <a:extLst>
                  <a:ext uri="{FF2B5EF4-FFF2-40B4-BE49-F238E27FC236}">
                    <a16:creationId xmlns:a16="http://schemas.microsoft.com/office/drawing/2014/main" id="{5C2EB496-61FF-7940-ED12-334A6DFC63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25308" y="9718480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1" name="Oval 271">
                <a:extLst>
                  <a:ext uri="{FF2B5EF4-FFF2-40B4-BE49-F238E27FC236}">
                    <a16:creationId xmlns:a16="http://schemas.microsoft.com/office/drawing/2014/main" id="{5FC4A8DF-4DD6-CF76-736A-652403C706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64610" y="9718480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2" name="Oval 272">
                <a:extLst>
                  <a:ext uri="{FF2B5EF4-FFF2-40B4-BE49-F238E27FC236}">
                    <a16:creationId xmlns:a16="http://schemas.microsoft.com/office/drawing/2014/main" id="{118B9798-F373-B77F-482E-5598058721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64610" y="9718480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3" name="Oval 273">
                <a:extLst>
                  <a:ext uri="{FF2B5EF4-FFF2-40B4-BE49-F238E27FC236}">
                    <a16:creationId xmlns:a16="http://schemas.microsoft.com/office/drawing/2014/main" id="{E0965F56-2843-960D-DDFA-24D1FE29E0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71216" y="9962497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4" name="Oval 274">
                <a:extLst>
                  <a:ext uri="{FF2B5EF4-FFF2-40B4-BE49-F238E27FC236}">
                    <a16:creationId xmlns:a16="http://schemas.microsoft.com/office/drawing/2014/main" id="{7696FB21-33B7-DD46-5604-258E3CBECE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71216" y="9962497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5" name="Oval 275">
                <a:extLst>
                  <a:ext uri="{FF2B5EF4-FFF2-40B4-BE49-F238E27FC236}">
                    <a16:creationId xmlns:a16="http://schemas.microsoft.com/office/drawing/2014/main" id="{A95B22CD-CE6C-3380-0F91-A8637BCE90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752943" y="9834679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6" name="Oval 276">
                <a:extLst>
                  <a:ext uri="{FF2B5EF4-FFF2-40B4-BE49-F238E27FC236}">
                    <a16:creationId xmlns:a16="http://schemas.microsoft.com/office/drawing/2014/main" id="{6E86F000-891A-703D-6BC9-47EB71E42F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752943" y="9834679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7" name="Oval 277">
                <a:extLst>
                  <a:ext uri="{FF2B5EF4-FFF2-40B4-BE49-F238E27FC236}">
                    <a16:creationId xmlns:a16="http://schemas.microsoft.com/office/drawing/2014/main" id="{B39FA93C-A9A3-A1C4-DAD8-814CE938E3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71216" y="10080634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8" name="Oval 278">
                <a:extLst>
                  <a:ext uri="{FF2B5EF4-FFF2-40B4-BE49-F238E27FC236}">
                    <a16:creationId xmlns:a16="http://schemas.microsoft.com/office/drawing/2014/main" id="{523F1DAC-3819-6D6E-30BA-92B890CC8F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71216" y="10080634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9" name="Oval 279">
                <a:extLst>
                  <a:ext uri="{FF2B5EF4-FFF2-40B4-BE49-F238E27FC236}">
                    <a16:creationId xmlns:a16="http://schemas.microsoft.com/office/drawing/2014/main" id="{85846699-9CD0-5E01-AABB-A3CDC61B9B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87414" y="10313032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70" name="Oval 280">
                <a:extLst>
                  <a:ext uri="{FF2B5EF4-FFF2-40B4-BE49-F238E27FC236}">
                    <a16:creationId xmlns:a16="http://schemas.microsoft.com/office/drawing/2014/main" id="{47599CD8-E6C9-BBB9-D639-5ED2A669DB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87414" y="10313032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71" name="Line 281">
                <a:extLst>
                  <a:ext uri="{FF2B5EF4-FFF2-40B4-BE49-F238E27FC236}">
                    <a16:creationId xmlns:a16="http://schemas.microsoft.com/office/drawing/2014/main" id="{794C9469-2218-4578-2026-479827AED4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518920" y="9474465"/>
                <a:ext cx="0" cy="1280124"/>
              </a:xfrm>
              <a:prstGeom prst="line">
                <a:avLst/>
              </a:prstGeom>
              <a:noFill/>
              <a:ln w="317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72" name="Oval 282">
                <a:extLst>
                  <a:ext uri="{FF2B5EF4-FFF2-40B4-BE49-F238E27FC236}">
                    <a16:creationId xmlns:a16="http://schemas.microsoft.com/office/drawing/2014/main" id="{FE0FF7E1-520D-014C-27B6-04C107522E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139931" y="11418856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73" name="Oval 283">
                <a:extLst>
                  <a:ext uri="{FF2B5EF4-FFF2-40B4-BE49-F238E27FC236}">
                    <a16:creationId xmlns:a16="http://schemas.microsoft.com/office/drawing/2014/main" id="{C7BC7602-BAB7-7862-2707-31B205C184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139931" y="11418856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74" name="Oval 284">
                <a:extLst>
                  <a:ext uri="{FF2B5EF4-FFF2-40B4-BE49-F238E27FC236}">
                    <a16:creationId xmlns:a16="http://schemas.microsoft.com/office/drawing/2014/main" id="{D9B8B445-450C-E345-3BEA-62DD20CB30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52928" y="11418856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75" name="Oval 285">
                <a:extLst>
                  <a:ext uri="{FF2B5EF4-FFF2-40B4-BE49-F238E27FC236}">
                    <a16:creationId xmlns:a16="http://schemas.microsoft.com/office/drawing/2014/main" id="{6763B96C-AE92-9FCD-421F-6250EA731F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52928" y="11418856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76" name="Oval 286">
                <a:extLst>
                  <a:ext uri="{FF2B5EF4-FFF2-40B4-BE49-F238E27FC236}">
                    <a16:creationId xmlns:a16="http://schemas.microsoft.com/office/drawing/2014/main" id="{BC8AB288-C969-8ED0-BD4D-BC732922BF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4398" y="11418856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77" name="Oval 287">
                <a:extLst>
                  <a:ext uri="{FF2B5EF4-FFF2-40B4-BE49-F238E27FC236}">
                    <a16:creationId xmlns:a16="http://schemas.microsoft.com/office/drawing/2014/main" id="{3C749AA2-7F4F-E45D-7A39-C29663890C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24398" y="11418856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78" name="Oval 288">
                <a:extLst>
                  <a:ext uri="{FF2B5EF4-FFF2-40B4-BE49-F238E27FC236}">
                    <a16:creationId xmlns:a16="http://schemas.microsoft.com/office/drawing/2014/main" id="{B327313F-2F00-411A-F544-C067B82F36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977607" y="11244558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79" name="Oval 289">
                <a:extLst>
                  <a:ext uri="{FF2B5EF4-FFF2-40B4-BE49-F238E27FC236}">
                    <a16:creationId xmlns:a16="http://schemas.microsoft.com/office/drawing/2014/main" id="{CCC893FD-98DD-B232-9742-F688DCB6D21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977607" y="11244558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0" name="Oval 290">
                <a:extLst>
                  <a:ext uri="{FF2B5EF4-FFF2-40B4-BE49-F238E27FC236}">
                    <a16:creationId xmlns:a16="http://schemas.microsoft.com/office/drawing/2014/main" id="{364A6E7F-ABE8-7E62-C8CE-EFB9BE5B89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86520" y="11604775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1" name="Oval 291">
                <a:extLst>
                  <a:ext uri="{FF2B5EF4-FFF2-40B4-BE49-F238E27FC236}">
                    <a16:creationId xmlns:a16="http://schemas.microsoft.com/office/drawing/2014/main" id="{61EBD5C4-D7FE-9FA7-9334-0969090FDE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86520" y="11604775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2" name="Oval 292">
                <a:extLst>
                  <a:ext uri="{FF2B5EF4-FFF2-40B4-BE49-F238E27FC236}">
                    <a16:creationId xmlns:a16="http://schemas.microsoft.com/office/drawing/2014/main" id="{7D3FF6AC-326A-D12A-555F-42914FC184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89939" y="11604775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3" name="Oval 293">
                <a:extLst>
                  <a:ext uri="{FF2B5EF4-FFF2-40B4-BE49-F238E27FC236}">
                    <a16:creationId xmlns:a16="http://schemas.microsoft.com/office/drawing/2014/main" id="{80A7171D-6B34-B3F2-1C97-CA585A79DA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89939" y="11604775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4" name="Oval 294">
                <a:extLst>
                  <a:ext uri="{FF2B5EF4-FFF2-40B4-BE49-F238E27FC236}">
                    <a16:creationId xmlns:a16="http://schemas.microsoft.com/office/drawing/2014/main" id="{67C2127C-0E62-CEA3-0461-3ED9AFAAC6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64610" y="11604775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5" name="Oval 295">
                <a:extLst>
                  <a:ext uri="{FF2B5EF4-FFF2-40B4-BE49-F238E27FC236}">
                    <a16:creationId xmlns:a16="http://schemas.microsoft.com/office/drawing/2014/main" id="{620D06E5-F641-76B3-8AA4-4E545FD60C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64610" y="11604775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6" name="Oval 296">
                <a:extLst>
                  <a:ext uri="{FF2B5EF4-FFF2-40B4-BE49-F238E27FC236}">
                    <a16:creationId xmlns:a16="http://schemas.microsoft.com/office/drawing/2014/main" id="{E0B4B5E4-6CC5-3F49-B6ED-53B20D4450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99082" y="11244558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7" name="Oval 297">
                <a:extLst>
                  <a:ext uri="{FF2B5EF4-FFF2-40B4-BE49-F238E27FC236}">
                    <a16:creationId xmlns:a16="http://schemas.microsoft.com/office/drawing/2014/main" id="{87FDED61-EDBF-80E0-120C-AF48E5CA99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99082" y="11244558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8" name="Oval 298">
                <a:extLst>
                  <a:ext uri="{FF2B5EF4-FFF2-40B4-BE49-F238E27FC236}">
                    <a16:creationId xmlns:a16="http://schemas.microsoft.com/office/drawing/2014/main" id="{9056B923-866E-41FF-0612-46977DE6FB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59331" y="11964991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89" name="Oval 299">
                <a:extLst>
                  <a:ext uri="{FF2B5EF4-FFF2-40B4-BE49-F238E27FC236}">
                    <a16:creationId xmlns:a16="http://schemas.microsoft.com/office/drawing/2014/main" id="{49AD1C49-FA41-E8E2-DB8E-21155741C3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59331" y="11964991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0" name="Oval 300">
                <a:extLst>
                  <a:ext uri="{FF2B5EF4-FFF2-40B4-BE49-F238E27FC236}">
                    <a16:creationId xmlns:a16="http://schemas.microsoft.com/office/drawing/2014/main" id="{80F9E36D-9F51-0410-BABF-B45CD727B1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18918" y="10882406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1" name="Oval 301">
                <a:extLst>
                  <a:ext uri="{FF2B5EF4-FFF2-40B4-BE49-F238E27FC236}">
                    <a16:creationId xmlns:a16="http://schemas.microsoft.com/office/drawing/2014/main" id="{1745816E-22AA-2CE9-3997-F3ED801F1B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518918" y="10882406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2" name="Oval 302">
                <a:extLst>
                  <a:ext uri="{FF2B5EF4-FFF2-40B4-BE49-F238E27FC236}">
                    <a16:creationId xmlns:a16="http://schemas.microsoft.com/office/drawing/2014/main" id="{95A717AF-190D-3D22-826B-E6DDD89C54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31250" y="11604775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3" name="Oval 303">
                <a:extLst>
                  <a:ext uri="{FF2B5EF4-FFF2-40B4-BE49-F238E27FC236}">
                    <a16:creationId xmlns:a16="http://schemas.microsoft.com/office/drawing/2014/main" id="{CD783842-5789-FDA0-E253-CA0ADE0A27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31250" y="11604775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4" name="Oval 304">
                <a:extLst>
                  <a:ext uri="{FF2B5EF4-FFF2-40B4-BE49-F238E27FC236}">
                    <a16:creationId xmlns:a16="http://schemas.microsoft.com/office/drawing/2014/main" id="{7BD77691-E240-5F0F-DBAF-A80BFEB52B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715500" y="11244558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5" name="Oval 305">
                <a:extLst>
                  <a:ext uri="{FF2B5EF4-FFF2-40B4-BE49-F238E27FC236}">
                    <a16:creationId xmlns:a16="http://schemas.microsoft.com/office/drawing/2014/main" id="{C7C43EB3-A005-1A64-0A7D-F91BA52861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715500" y="11244558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6" name="Oval 306">
                <a:extLst>
                  <a:ext uri="{FF2B5EF4-FFF2-40B4-BE49-F238E27FC236}">
                    <a16:creationId xmlns:a16="http://schemas.microsoft.com/office/drawing/2014/main" id="{0EF7DEB0-7887-1000-E24F-229FC1E63F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96777" y="10882406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7" name="Oval 307">
                <a:extLst>
                  <a:ext uri="{FF2B5EF4-FFF2-40B4-BE49-F238E27FC236}">
                    <a16:creationId xmlns:a16="http://schemas.microsoft.com/office/drawing/2014/main" id="{3C3D3AF6-237C-D627-47E6-4D9FAB6A99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96777" y="10882406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8" name="Oval 308">
                <a:extLst>
                  <a:ext uri="{FF2B5EF4-FFF2-40B4-BE49-F238E27FC236}">
                    <a16:creationId xmlns:a16="http://schemas.microsoft.com/office/drawing/2014/main" id="{1042C2DB-58E1-0CB3-9DA7-6E2FFD4730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81473" y="11244558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99" name="Oval 309">
                <a:extLst>
                  <a:ext uri="{FF2B5EF4-FFF2-40B4-BE49-F238E27FC236}">
                    <a16:creationId xmlns:a16="http://schemas.microsoft.com/office/drawing/2014/main" id="{3CA7105A-B452-9B1F-1FA6-330275C2BE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481473" y="11244558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00" name="Oval 310">
                <a:extLst>
                  <a:ext uri="{FF2B5EF4-FFF2-40B4-BE49-F238E27FC236}">
                    <a16:creationId xmlns:a16="http://schemas.microsoft.com/office/drawing/2014/main" id="{2D0910AC-7AEE-C7E3-9016-C4DDCC104B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30353" y="11244558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01" name="Oval 311">
                <a:extLst>
                  <a:ext uri="{FF2B5EF4-FFF2-40B4-BE49-F238E27FC236}">
                    <a16:creationId xmlns:a16="http://schemas.microsoft.com/office/drawing/2014/main" id="{D5678626-15F9-8C38-A1AD-E17082ECDF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30353" y="11244558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02" name="Oval 312">
                <a:extLst>
                  <a:ext uri="{FF2B5EF4-FFF2-40B4-BE49-F238E27FC236}">
                    <a16:creationId xmlns:a16="http://schemas.microsoft.com/office/drawing/2014/main" id="{4821A9B0-AEBF-1F28-38D2-8B4C2266E7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484662" y="11418856"/>
                <a:ext cx="208800" cy="208800"/>
              </a:xfrm>
              <a:prstGeom prst="ellipse">
                <a:avLst/>
              </a:prstGeom>
              <a:solidFill>
                <a:srgbClr val="00C0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03" name="Oval 313">
                <a:extLst>
                  <a:ext uri="{FF2B5EF4-FFF2-40B4-BE49-F238E27FC236}">
                    <a16:creationId xmlns:a16="http://schemas.microsoft.com/office/drawing/2014/main" id="{14C314AE-E27B-27CF-DD7E-015ED868BF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484662" y="11418856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04" name="Line 314">
                <a:extLst>
                  <a:ext uri="{FF2B5EF4-FFF2-40B4-BE49-F238E27FC236}">
                    <a16:creationId xmlns:a16="http://schemas.microsoft.com/office/drawing/2014/main" id="{2A63C1C5-83B7-0792-E51B-41C31E8E37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671884" y="10882408"/>
                <a:ext cx="0" cy="1270440"/>
              </a:xfrm>
              <a:prstGeom prst="line">
                <a:avLst/>
              </a:prstGeom>
              <a:noFill/>
              <a:ln w="317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30" name="Rectangle 319">
                <a:extLst>
                  <a:ext uri="{FF2B5EF4-FFF2-40B4-BE49-F238E27FC236}">
                    <a16:creationId xmlns:a16="http://schemas.microsoft.com/office/drawing/2014/main" id="{005AF93A-D2C4-1F09-8165-1AE9973F3E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95472" y="13323398"/>
                <a:ext cx="5504141" cy="2932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2000" b="1" i="0" u="none" strike="noStrike" cap="none" normalizeH="0" baseline="0" dirty="0">
                    <a:ln>
                      <a:noFill/>
                    </a:ln>
                    <a:solidFill>
                      <a:srgbClr val="1D1D1B"/>
                    </a:solidFill>
                    <a:effectLst/>
                    <a:cs typeface="Arial" panose="020B0604020202020204" pitchFamily="34" charset="0"/>
                  </a:rPr>
                  <a:t>IC</a:t>
                </a:r>
                <a:r>
                  <a:rPr kumimoji="0" lang="en-US" altLang="en-US" sz="2000" b="1" i="0" u="none" strike="noStrike" cap="none" normalizeH="0" baseline="-25000" dirty="0">
                    <a:ln>
                      <a:noFill/>
                    </a:ln>
                    <a:solidFill>
                      <a:srgbClr val="1D1D1B"/>
                    </a:solidFill>
                    <a:effectLst/>
                    <a:cs typeface="Arial" panose="020B0604020202020204" pitchFamily="34" charset="0"/>
                  </a:rPr>
                  <a:t>50</a:t>
                </a:r>
                <a:r>
                  <a:rPr kumimoji="0" lang="en-US" altLang="en-US" sz="2000" b="1" i="0" u="none" strike="noStrike" cap="none" normalizeH="0" baseline="0" dirty="0">
                    <a:ln>
                      <a:noFill/>
                    </a:ln>
                    <a:solidFill>
                      <a:srgbClr val="1D1D1B"/>
                    </a:solidFill>
                    <a:effectLst/>
                    <a:cs typeface="Arial" panose="020B0604020202020204" pitchFamily="34" charset="0"/>
                  </a:rPr>
                  <a:t> Fold Change</a:t>
                </a:r>
                <a:endPara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231" name="Rectangle 178">
                <a:extLst>
                  <a:ext uri="{FF2B5EF4-FFF2-40B4-BE49-F238E27FC236}">
                    <a16:creationId xmlns:a16="http://schemas.microsoft.com/office/drawing/2014/main" id="{D78A69F6-DE73-7890-A215-CC491F06BC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35368" y="12103476"/>
                <a:ext cx="2256052" cy="6758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noAutofit/>
              </a:bodyPr>
              <a:lstStyle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2860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743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200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657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en-US" sz="1600" b="1" dirty="0">
                    <a:solidFill>
                      <a:schemeClr val="accent2"/>
                    </a:solidFill>
                    <a:cs typeface="Arial" panose="020B0604020202020204" pitchFamily="34" charset="0"/>
                  </a:rPr>
                  <a:t>BIC IQ</a:t>
                </a:r>
                <a:r>
                  <a:rPr kumimoji="0" lang="en-US" altLang="en-US" sz="1600" b="1" u="none" strike="noStrike" cap="none" normalizeH="0" baseline="-2500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  <a:t>trough</a:t>
                </a:r>
                <a:r>
                  <a:rPr kumimoji="0" lang="en-US" altLang="en-US" sz="1600" b="1" u="none" strike="noStrike" cap="none" normalizeH="0" baseline="3000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  <a:t>16,17</a:t>
                </a:r>
                <a:br>
                  <a:rPr kumimoji="0" lang="en-US" altLang="en-US" sz="1600" b="1" u="none" strike="noStrike" cap="none" normalizeH="0" baseline="3000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</a:b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  <a:t>(C</a:t>
                </a:r>
                <a:r>
                  <a:rPr kumimoji="0" lang="en-US" altLang="en-US" sz="1600" b="1" i="0" u="none" strike="noStrike" cap="none" normalizeH="0" baseline="-2500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  <a:t>tau</a:t>
                </a: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  <a:t>/PA-EC</a:t>
                </a:r>
                <a:r>
                  <a:rPr kumimoji="0" lang="en-US" altLang="en-US" sz="1600" b="1" i="0" u="none" strike="noStrike" cap="none" normalizeH="0" baseline="-2500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  <a:t>95</a:t>
                </a: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rPr>
                  <a:t>) = 16</a:t>
                </a:r>
                <a:endParaRPr kumimoji="0" lang="en-US" altLang="en-US" sz="1600" b="0" i="0" u="none" strike="noStrike" cap="none" normalizeH="0" baseline="30000" dirty="0">
                  <a:ln>
                    <a:noFill/>
                  </a:ln>
                  <a:solidFill>
                    <a:schemeClr val="accent2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101" name="Oval 211">
                <a:extLst>
                  <a:ext uri="{FF2B5EF4-FFF2-40B4-BE49-F238E27FC236}">
                    <a16:creationId xmlns:a16="http://schemas.microsoft.com/office/drawing/2014/main" id="{47096ACD-B25B-119B-9B10-ED9983115F7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40843" y="8612655"/>
                <a:ext cx="208800" cy="208800"/>
              </a:xfrm>
              <a:prstGeom prst="ellipse">
                <a:avLst/>
              </a:prstGeom>
              <a:noFill/>
              <a:ln w="19050" cap="flat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05" name="Freeform 315">
                <a:extLst>
                  <a:ext uri="{FF2B5EF4-FFF2-40B4-BE49-F238E27FC236}">
                    <a16:creationId xmlns:a16="http://schemas.microsoft.com/office/drawing/2014/main" id="{C7F3EB77-B909-8788-F5DF-8A3AEFCF0A9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364598" y="7623030"/>
                <a:ext cx="28083" cy="5168912"/>
              </a:xfrm>
              <a:custGeom>
                <a:avLst/>
                <a:gdLst>
                  <a:gd name="T0" fmla="*/ 0 w 3"/>
                  <a:gd name="T1" fmla="*/ 5 h 444"/>
                  <a:gd name="T2" fmla="*/ 3 w 3"/>
                  <a:gd name="T3" fmla="*/ 17 h 444"/>
                  <a:gd name="T4" fmla="*/ 1 w 3"/>
                  <a:gd name="T5" fmla="*/ 11 h 444"/>
                  <a:gd name="T6" fmla="*/ 1 w 3"/>
                  <a:gd name="T7" fmla="*/ 31 h 444"/>
                  <a:gd name="T8" fmla="*/ 3 w 3"/>
                  <a:gd name="T9" fmla="*/ 25 h 444"/>
                  <a:gd name="T10" fmla="*/ 0 w 3"/>
                  <a:gd name="T11" fmla="*/ 42 h 444"/>
                  <a:gd name="T12" fmla="*/ 3 w 3"/>
                  <a:gd name="T13" fmla="*/ 50 h 444"/>
                  <a:gd name="T14" fmla="*/ 0 w 3"/>
                  <a:gd name="T15" fmla="*/ 50 h 444"/>
                  <a:gd name="T16" fmla="*/ 3 w 3"/>
                  <a:gd name="T17" fmla="*/ 67 h 444"/>
                  <a:gd name="T18" fmla="*/ 1 w 3"/>
                  <a:gd name="T19" fmla="*/ 61 h 444"/>
                  <a:gd name="T20" fmla="*/ 1 w 3"/>
                  <a:gd name="T21" fmla="*/ 81 h 444"/>
                  <a:gd name="T22" fmla="*/ 3 w 3"/>
                  <a:gd name="T23" fmla="*/ 75 h 444"/>
                  <a:gd name="T24" fmla="*/ 0 w 3"/>
                  <a:gd name="T25" fmla="*/ 92 h 444"/>
                  <a:gd name="T26" fmla="*/ 3 w 3"/>
                  <a:gd name="T27" fmla="*/ 100 h 444"/>
                  <a:gd name="T28" fmla="*/ 0 w 3"/>
                  <a:gd name="T29" fmla="*/ 100 h 444"/>
                  <a:gd name="T30" fmla="*/ 3 w 3"/>
                  <a:gd name="T31" fmla="*/ 117 h 444"/>
                  <a:gd name="T32" fmla="*/ 1 w 3"/>
                  <a:gd name="T33" fmla="*/ 111 h 444"/>
                  <a:gd name="T34" fmla="*/ 1 w 3"/>
                  <a:gd name="T35" fmla="*/ 131 h 444"/>
                  <a:gd name="T36" fmla="*/ 3 w 3"/>
                  <a:gd name="T37" fmla="*/ 125 h 444"/>
                  <a:gd name="T38" fmla="*/ 0 w 3"/>
                  <a:gd name="T39" fmla="*/ 142 h 444"/>
                  <a:gd name="T40" fmla="*/ 3 w 3"/>
                  <a:gd name="T41" fmla="*/ 150 h 444"/>
                  <a:gd name="T42" fmla="*/ 0 w 3"/>
                  <a:gd name="T43" fmla="*/ 150 h 444"/>
                  <a:gd name="T44" fmla="*/ 3 w 3"/>
                  <a:gd name="T45" fmla="*/ 167 h 444"/>
                  <a:gd name="T46" fmla="*/ 1 w 3"/>
                  <a:gd name="T47" fmla="*/ 161 h 444"/>
                  <a:gd name="T48" fmla="*/ 1 w 3"/>
                  <a:gd name="T49" fmla="*/ 181 h 444"/>
                  <a:gd name="T50" fmla="*/ 3 w 3"/>
                  <a:gd name="T51" fmla="*/ 175 h 444"/>
                  <a:gd name="T52" fmla="*/ 0 w 3"/>
                  <a:gd name="T53" fmla="*/ 192 h 444"/>
                  <a:gd name="T54" fmla="*/ 3 w 3"/>
                  <a:gd name="T55" fmla="*/ 200 h 444"/>
                  <a:gd name="T56" fmla="*/ 0 w 3"/>
                  <a:gd name="T57" fmla="*/ 200 h 444"/>
                  <a:gd name="T58" fmla="*/ 3 w 3"/>
                  <a:gd name="T59" fmla="*/ 217 h 444"/>
                  <a:gd name="T60" fmla="*/ 1 w 3"/>
                  <a:gd name="T61" fmla="*/ 211 h 444"/>
                  <a:gd name="T62" fmla="*/ 1 w 3"/>
                  <a:gd name="T63" fmla="*/ 231 h 444"/>
                  <a:gd name="T64" fmla="*/ 3 w 3"/>
                  <a:gd name="T65" fmla="*/ 225 h 444"/>
                  <a:gd name="T66" fmla="*/ 0 w 3"/>
                  <a:gd name="T67" fmla="*/ 242 h 444"/>
                  <a:gd name="T68" fmla="*/ 3 w 3"/>
                  <a:gd name="T69" fmla="*/ 250 h 444"/>
                  <a:gd name="T70" fmla="*/ 0 w 3"/>
                  <a:gd name="T71" fmla="*/ 250 h 444"/>
                  <a:gd name="T72" fmla="*/ 3 w 3"/>
                  <a:gd name="T73" fmla="*/ 267 h 444"/>
                  <a:gd name="T74" fmla="*/ 1 w 3"/>
                  <a:gd name="T75" fmla="*/ 261 h 444"/>
                  <a:gd name="T76" fmla="*/ 1 w 3"/>
                  <a:gd name="T77" fmla="*/ 281 h 444"/>
                  <a:gd name="T78" fmla="*/ 3 w 3"/>
                  <a:gd name="T79" fmla="*/ 275 h 444"/>
                  <a:gd name="T80" fmla="*/ 0 w 3"/>
                  <a:gd name="T81" fmla="*/ 292 h 444"/>
                  <a:gd name="T82" fmla="*/ 3 w 3"/>
                  <a:gd name="T83" fmla="*/ 300 h 444"/>
                  <a:gd name="T84" fmla="*/ 0 w 3"/>
                  <a:gd name="T85" fmla="*/ 300 h 444"/>
                  <a:gd name="T86" fmla="*/ 3 w 3"/>
                  <a:gd name="T87" fmla="*/ 317 h 444"/>
                  <a:gd name="T88" fmla="*/ 1 w 3"/>
                  <a:gd name="T89" fmla="*/ 311 h 444"/>
                  <a:gd name="T90" fmla="*/ 1 w 3"/>
                  <a:gd name="T91" fmla="*/ 331 h 444"/>
                  <a:gd name="T92" fmla="*/ 3 w 3"/>
                  <a:gd name="T93" fmla="*/ 325 h 444"/>
                  <a:gd name="T94" fmla="*/ 0 w 3"/>
                  <a:gd name="T95" fmla="*/ 342 h 444"/>
                  <a:gd name="T96" fmla="*/ 3 w 3"/>
                  <a:gd name="T97" fmla="*/ 350 h 444"/>
                  <a:gd name="T98" fmla="*/ 0 w 3"/>
                  <a:gd name="T99" fmla="*/ 350 h 444"/>
                  <a:gd name="T100" fmla="*/ 3 w 3"/>
                  <a:gd name="T101" fmla="*/ 367 h 444"/>
                  <a:gd name="T102" fmla="*/ 1 w 3"/>
                  <a:gd name="T103" fmla="*/ 361 h 444"/>
                  <a:gd name="T104" fmla="*/ 1 w 3"/>
                  <a:gd name="T105" fmla="*/ 381 h 444"/>
                  <a:gd name="T106" fmla="*/ 3 w 3"/>
                  <a:gd name="T107" fmla="*/ 375 h 444"/>
                  <a:gd name="T108" fmla="*/ 0 w 3"/>
                  <a:gd name="T109" fmla="*/ 392 h 444"/>
                  <a:gd name="T110" fmla="*/ 3 w 3"/>
                  <a:gd name="T111" fmla="*/ 400 h 444"/>
                  <a:gd name="T112" fmla="*/ 0 w 3"/>
                  <a:gd name="T113" fmla="*/ 400 h 444"/>
                  <a:gd name="T114" fmla="*/ 3 w 3"/>
                  <a:gd name="T115" fmla="*/ 417 h 444"/>
                  <a:gd name="T116" fmla="*/ 1 w 3"/>
                  <a:gd name="T117" fmla="*/ 411 h 444"/>
                  <a:gd name="T118" fmla="*/ 1 w 3"/>
                  <a:gd name="T119" fmla="*/ 431 h 444"/>
                  <a:gd name="T120" fmla="*/ 3 w 3"/>
                  <a:gd name="T121" fmla="*/ 425 h 444"/>
                  <a:gd name="T122" fmla="*/ 0 w 3"/>
                  <a:gd name="T123" fmla="*/ 442 h 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3" h="444">
                    <a:moveTo>
                      <a:pt x="3" y="0"/>
                    </a:moveTo>
                    <a:cubicBezTo>
                      <a:pt x="3" y="5"/>
                      <a:pt x="3" y="5"/>
                      <a:pt x="3" y="5"/>
                    </a:cubicBezTo>
                    <a:cubicBezTo>
                      <a:pt x="3" y="5"/>
                      <a:pt x="2" y="6"/>
                      <a:pt x="1" y="6"/>
                    </a:cubicBezTo>
                    <a:cubicBezTo>
                      <a:pt x="1" y="6"/>
                      <a:pt x="0" y="5"/>
                      <a:pt x="0" y="5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3" y="0"/>
                    </a:lnTo>
                    <a:close/>
                    <a:moveTo>
                      <a:pt x="3" y="12"/>
                    </a:moveTo>
                    <a:cubicBezTo>
                      <a:pt x="3" y="17"/>
                      <a:pt x="3" y="17"/>
                      <a:pt x="3" y="17"/>
                    </a:cubicBezTo>
                    <a:cubicBezTo>
                      <a:pt x="3" y="18"/>
                      <a:pt x="2" y="18"/>
                      <a:pt x="1" y="18"/>
                    </a:cubicBezTo>
                    <a:cubicBezTo>
                      <a:pt x="1" y="18"/>
                      <a:pt x="0" y="18"/>
                      <a:pt x="0" y="17"/>
                    </a:cubicBezTo>
                    <a:cubicBezTo>
                      <a:pt x="0" y="12"/>
                      <a:pt x="0" y="12"/>
                      <a:pt x="0" y="12"/>
                    </a:cubicBezTo>
                    <a:cubicBezTo>
                      <a:pt x="0" y="11"/>
                      <a:pt x="1" y="11"/>
                      <a:pt x="1" y="11"/>
                    </a:cubicBezTo>
                    <a:cubicBezTo>
                      <a:pt x="2" y="11"/>
                      <a:pt x="3" y="11"/>
                      <a:pt x="3" y="12"/>
                    </a:cubicBezTo>
                    <a:close/>
                    <a:moveTo>
                      <a:pt x="3" y="25"/>
                    </a:moveTo>
                    <a:cubicBezTo>
                      <a:pt x="3" y="30"/>
                      <a:pt x="3" y="30"/>
                      <a:pt x="3" y="30"/>
                    </a:cubicBezTo>
                    <a:cubicBezTo>
                      <a:pt x="3" y="30"/>
                      <a:pt x="2" y="31"/>
                      <a:pt x="1" y="31"/>
                    </a:cubicBezTo>
                    <a:cubicBezTo>
                      <a:pt x="1" y="31"/>
                      <a:pt x="0" y="30"/>
                      <a:pt x="0" y="30"/>
                    </a:cubicBezTo>
                    <a:cubicBezTo>
                      <a:pt x="0" y="25"/>
                      <a:pt x="0" y="25"/>
                      <a:pt x="0" y="25"/>
                    </a:cubicBezTo>
                    <a:cubicBezTo>
                      <a:pt x="0" y="24"/>
                      <a:pt x="1" y="23"/>
                      <a:pt x="1" y="23"/>
                    </a:cubicBezTo>
                    <a:cubicBezTo>
                      <a:pt x="2" y="23"/>
                      <a:pt x="3" y="24"/>
                      <a:pt x="3" y="25"/>
                    </a:cubicBezTo>
                    <a:close/>
                    <a:moveTo>
                      <a:pt x="3" y="37"/>
                    </a:moveTo>
                    <a:cubicBezTo>
                      <a:pt x="3" y="42"/>
                      <a:pt x="3" y="42"/>
                      <a:pt x="3" y="42"/>
                    </a:cubicBezTo>
                    <a:cubicBezTo>
                      <a:pt x="3" y="43"/>
                      <a:pt x="2" y="43"/>
                      <a:pt x="1" y="43"/>
                    </a:cubicBezTo>
                    <a:cubicBezTo>
                      <a:pt x="1" y="43"/>
                      <a:pt x="0" y="43"/>
                      <a:pt x="0" y="42"/>
                    </a:cubicBezTo>
                    <a:cubicBezTo>
                      <a:pt x="0" y="37"/>
                      <a:pt x="0" y="37"/>
                      <a:pt x="0" y="37"/>
                    </a:cubicBezTo>
                    <a:cubicBezTo>
                      <a:pt x="0" y="36"/>
                      <a:pt x="1" y="36"/>
                      <a:pt x="1" y="36"/>
                    </a:cubicBezTo>
                    <a:cubicBezTo>
                      <a:pt x="2" y="36"/>
                      <a:pt x="3" y="36"/>
                      <a:pt x="3" y="37"/>
                    </a:cubicBezTo>
                    <a:close/>
                    <a:moveTo>
                      <a:pt x="3" y="50"/>
                    </a:moveTo>
                    <a:cubicBezTo>
                      <a:pt x="3" y="55"/>
                      <a:pt x="3" y="55"/>
                      <a:pt x="3" y="55"/>
                    </a:cubicBezTo>
                    <a:cubicBezTo>
                      <a:pt x="3" y="55"/>
                      <a:pt x="2" y="56"/>
                      <a:pt x="1" y="56"/>
                    </a:cubicBezTo>
                    <a:cubicBezTo>
                      <a:pt x="1" y="56"/>
                      <a:pt x="0" y="55"/>
                      <a:pt x="0" y="55"/>
                    </a:cubicBezTo>
                    <a:cubicBezTo>
                      <a:pt x="0" y="50"/>
                      <a:pt x="0" y="50"/>
                      <a:pt x="0" y="50"/>
                    </a:cubicBezTo>
                    <a:cubicBezTo>
                      <a:pt x="0" y="49"/>
                      <a:pt x="1" y="48"/>
                      <a:pt x="1" y="48"/>
                    </a:cubicBezTo>
                    <a:cubicBezTo>
                      <a:pt x="2" y="48"/>
                      <a:pt x="3" y="49"/>
                      <a:pt x="3" y="50"/>
                    </a:cubicBezTo>
                    <a:close/>
                    <a:moveTo>
                      <a:pt x="3" y="62"/>
                    </a:moveTo>
                    <a:cubicBezTo>
                      <a:pt x="3" y="67"/>
                      <a:pt x="3" y="67"/>
                      <a:pt x="3" y="67"/>
                    </a:cubicBezTo>
                    <a:cubicBezTo>
                      <a:pt x="3" y="68"/>
                      <a:pt x="2" y="68"/>
                      <a:pt x="1" y="68"/>
                    </a:cubicBezTo>
                    <a:cubicBezTo>
                      <a:pt x="1" y="68"/>
                      <a:pt x="0" y="68"/>
                      <a:pt x="0" y="67"/>
                    </a:cubicBezTo>
                    <a:cubicBezTo>
                      <a:pt x="0" y="62"/>
                      <a:pt x="0" y="62"/>
                      <a:pt x="0" y="62"/>
                    </a:cubicBezTo>
                    <a:cubicBezTo>
                      <a:pt x="0" y="62"/>
                      <a:pt x="1" y="61"/>
                      <a:pt x="1" y="61"/>
                    </a:cubicBezTo>
                    <a:cubicBezTo>
                      <a:pt x="2" y="61"/>
                      <a:pt x="3" y="62"/>
                      <a:pt x="3" y="62"/>
                    </a:cubicBezTo>
                    <a:close/>
                    <a:moveTo>
                      <a:pt x="3" y="75"/>
                    </a:moveTo>
                    <a:cubicBezTo>
                      <a:pt x="3" y="80"/>
                      <a:pt x="3" y="80"/>
                      <a:pt x="3" y="80"/>
                    </a:cubicBezTo>
                    <a:cubicBezTo>
                      <a:pt x="3" y="80"/>
                      <a:pt x="2" y="81"/>
                      <a:pt x="1" y="81"/>
                    </a:cubicBezTo>
                    <a:cubicBezTo>
                      <a:pt x="1" y="81"/>
                      <a:pt x="0" y="80"/>
                      <a:pt x="0" y="80"/>
                    </a:cubicBezTo>
                    <a:cubicBezTo>
                      <a:pt x="0" y="75"/>
                      <a:pt x="0" y="75"/>
                      <a:pt x="0" y="75"/>
                    </a:cubicBezTo>
                    <a:cubicBezTo>
                      <a:pt x="0" y="74"/>
                      <a:pt x="1" y="73"/>
                      <a:pt x="1" y="73"/>
                    </a:cubicBezTo>
                    <a:cubicBezTo>
                      <a:pt x="2" y="73"/>
                      <a:pt x="3" y="74"/>
                      <a:pt x="3" y="75"/>
                    </a:cubicBezTo>
                    <a:close/>
                    <a:moveTo>
                      <a:pt x="3" y="87"/>
                    </a:moveTo>
                    <a:cubicBezTo>
                      <a:pt x="3" y="92"/>
                      <a:pt x="3" y="92"/>
                      <a:pt x="3" y="92"/>
                    </a:cubicBezTo>
                    <a:cubicBezTo>
                      <a:pt x="3" y="93"/>
                      <a:pt x="2" y="93"/>
                      <a:pt x="1" y="93"/>
                    </a:cubicBezTo>
                    <a:cubicBezTo>
                      <a:pt x="1" y="93"/>
                      <a:pt x="0" y="93"/>
                      <a:pt x="0" y="92"/>
                    </a:cubicBezTo>
                    <a:cubicBezTo>
                      <a:pt x="0" y="87"/>
                      <a:pt x="0" y="87"/>
                      <a:pt x="0" y="87"/>
                    </a:cubicBezTo>
                    <a:cubicBezTo>
                      <a:pt x="0" y="87"/>
                      <a:pt x="1" y="86"/>
                      <a:pt x="1" y="86"/>
                    </a:cubicBezTo>
                    <a:cubicBezTo>
                      <a:pt x="2" y="86"/>
                      <a:pt x="3" y="87"/>
                      <a:pt x="3" y="87"/>
                    </a:cubicBezTo>
                    <a:close/>
                    <a:moveTo>
                      <a:pt x="3" y="100"/>
                    </a:moveTo>
                    <a:cubicBezTo>
                      <a:pt x="3" y="105"/>
                      <a:pt x="3" y="105"/>
                      <a:pt x="3" y="105"/>
                    </a:cubicBezTo>
                    <a:cubicBezTo>
                      <a:pt x="3" y="105"/>
                      <a:pt x="2" y="106"/>
                      <a:pt x="1" y="106"/>
                    </a:cubicBezTo>
                    <a:cubicBezTo>
                      <a:pt x="1" y="106"/>
                      <a:pt x="0" y="105"/>
                      <a:pt x="0" y="105"/>
                    </a:cubicBezTo>
                    <a:cubicBezTo>
                      <a:pt x="0" y="100"/>
                      <a:pt x="0" y="100"/>
                      <a:pt x="0" y="100"/>
                    </a:cubicBezTo>
                    <a:cubicBezTo>
                      <a:pt x="0" y="99"/>
                      <a:pt x="1" y="98"/>
                      <a:pt x="1" y="98"/>
                    </a:cubicBezTo>
                    <a:cubicBezTo>
                      <a:pt x="2" y="98"/>
                      <a:pt x="3" y="99"/>
                      <a:pt x="3" y="100"/>
                    </a:cubicBezTo>
                    <a:close/>
                    <a:moveTo>
                      <a:pt x="3" y="112"/>
                    </a:moveTo>
                    <a:cubicBezTo>
                      <a:pt x="3" y="117"/>
                      <a:pt x="3" y="117"/>
                      <a:pt x="3" y="117"/>
                    </a:cubicBezTo>
                    <a:cubicBezTo>
                      <a:pt x="3" y="118"/>
                      <a:pt x="2" y="118"/>
                      <a:pt x="1" y="118"/>
                    </a:cubicBezTo>
                    <a:cubicBezTo>
                      <a:pt x="1" y="118"/>
                      <a:pt x="0" y="118"/>
                      <a:pt x="0" y="117"/>
                    </a:cubicBezTo>
                    <a:cubicBezTo>
                      <a:pt x="0" y="112"/>
                      <a:pt x="0" y="112"/>
                      <a:pt x="0" y="112"/>
                    </a:cubicBezTo>
                    <a:cubicBezTo>
                      <a:pt x="0" y="112"/>
                      <a:pt x="1" y="111"/>
                      <a:pt x="1" y="111"/>
                    </a:cubicBezTo>
                    <a:cubicBezTo>
                      <a:pt x="2" y="111"/>
                      <a:pt x="3" y="112"/>
                      <a:pt x="3" y="112"/>
                    </a:cubicBezTo>
                    <a:close/>
                    <a:moveTo>
                      <a:pt x="3" y="125"/>
                    </a:moveTo>
                    <a:cubicBezTo>
                      <a:pt x="3" y="130"/>
                      <a:pt x="3" y="130"/>
                      <a:pt x="3" y="130"/>
                    </a:cubicBezTo>
                    <a:cubicBezTo>
                      <a:pt x="3" y="130"/>
                      <a:pt x="2" y="131"/>
                      <a:pt x="1" y="131"/>
                    </a:cubicBezTo>
                    <a:cubicBezTo>
                      <a:pt x="1" y="131"/>
                      <a:pt x="0" y="130"/>
                      <a:pt x="0" y="130"/>
                    </a:cubicBezTo>
                    <a:cubicBezTo>
                      <a:pt x="0" y="125"/>
                      <a:pt x="0" y="125"/>
                      <a:pt x="0" y="125"/>
                    </a:cubicBezTo>
                    <a:cubicBezTo>
                      <a:pt x="0" y="124"/>
                      <a:pt x="1" y="123"/>
                      <a:pt x="1" y="123"/>
                    </a:cubicBezTo>
                    <a:cubicBezTo>
                      <a:pt x="2" y="123"/>
                      <a:pt x="3" y="124"/>
                      <a:pt x="3" y="125"/>
                    </a:cubicBezTo>
                    <a:close/>
                    <a:moveTo>
                      <a:pt x="3" y="137"/>
                    </a:moveTo>
                    <a:cubicBezTo>
                      <a:pt x="3" y="142"/>
                      <a:pt x="3" y="142"/>
                      <a:pt x="3" y="142"/>
                    </a:cubicBezTo>
                    <a:cubicBezTo>
                      <a:pt x="3" y="143"/>
                      <a:pt x="2" y="144"/>
                      <a:pt x="1" y="144"/>
                    </a:cubicBezTo>
                    <a:cubicBezTo>
                      <a:pt x="1" y="144"/>
                      <a:pt x="0" y="143"/>
                      <a:pt x="0" y="142"/>
                    </a:cubicBezTo>
                    <a:cubicBezTo>
                      <a:pt x="0" y="137"/>
                      <a:pt x="0" y="137"/>
                      <a:pt x="0" y="137"/>
                    </a:cubicBezTo>
                    <a:cubicBezTo>
                      <a:pt x="0" y="137"/>
                      <a:pt x="1" y="136"/>
                      <a:pt x="1" y="136"/>
                    </a:cubicBezTo>
                    <a:cubicBezTo>
                      <a:pt x="2" y="136"/>
                      <a:pt x="3" y="137"/>
                      <a:pt x="3" y="137"/>
                    </a:cubicBezTo>
                    <a:close/>
                    <a:moveTo>
                      <a:pt x="3" y="150"/>
                    </a:moveTo>
                    <a:cubicBezTo>
                      <a:pt x="3" y="155"/>
                      <a:pt x="3" y="155"/>
                      <a:pt x="3" y="155"/>
                    </a:cubicBezTo>
                    <a:cubicBezTo>
                      <a:pt x="3" y="155"/>
                      <a:pt x="2" y="156"/>
                      <a:pt x="1" y="156"/>
                    </a:cubicBezTo>
                    <a:cubicBezTo>
                      <a:pt x="1" y="156"/>
                      <a:pt x="0" y="155"/>
                      <a:pt x="0" y="155"/>
                    </a:cubicBezTo>
                    <a:cubicBezTo>
                      <a:pt x="0" y="150"/>
                      <a:pt x="0" y="150"/>
                      <a:pt x="0" y="150"/>
                    </a:cubicBezTo>
                    <a:cubicBezTo>
                      <a:pt x="0" y="149"/>
                      <a:pt x="1" y="149"/>
                      <a:pt x="1" y="149"/>
                    </a:cubicBezTo>
                    <a:cubicBezTo>
                      <a:pt x="2" y="149"/>
                      <a:pt x="3" y="149"/>
                      <a:pt x="3" y="150"/>
                    </a:cubicBezTo>
                    <a:close/>
                    <a:moveTo>
                      <a:pt x="3" y="162"/>
                    </a:moveTo>
                    <a:cubicBezTo>
                      <a:pt x="3" y="167"/>
                      <a:pt x="3" y="167"/>
                      <a:pt x="3" y="167"/>
                    </a:cubicBezTo>
                    <a:cubicBezTo>
                      <a:pt x="3" y="168"/>
                      <a:pt x="2" y="169"/>
                      <a:pt x="1" y="169"/>
                    </a:cubicBezTo>
                    <a:cubicBezTo>
                      <a:pt x="1" y="169"/>
                      <a:pt x="0" y="168"/>
                      <a:pt x="0" y="167"/>
                    </a:cubicBezTo>
                    <a:cubicBezTo>
                      <a:pt x="0" y="162"/>
                      <a:pt x="0" y="162"/>
                      <a:pt x="0" y="162"/>
                    </a:cubicBezTo>
                    <a:cubicBezTo>
                      <a:pt x="0" y="162"/>
                      <a:pt x="1" y="161"/>
                      <a:pt x="1" y="161"/>
                    </a:cubicBezTo>
                    <a:cubicBezTo>
                      <a:pt x="2" y="161"/>
                      <a:pt x="3" y="162"/>
                      <a:pt x="3" y="162"/>
                    </a:cubicBezTo>
                    <a:close/>
                    <a:moveTo>
                      <a:pt x="3" y="175"/>
                    </a:moveTo>
                    <a:cubicBezTo>
                      <a:pt x="3" y="180"/>
                      <a:pt x="3" y="180"/>
                      <a:pt x="3" y="180"/>
                    </a:cubicBezTo>
                    <a:cubicBezTo>
                      <a:pt x="3" y="180"/>
                      <a:pt x="2" y="181"/>
                      <a:pt x="1" y="181"/>
                    </a:cubicBezTo>
                    <a:cubicBezTo>
                      <a:pt x="1" y="181"/>
                      <a:pt x="0" y="180"/>
                      <a:pt x="0" y="180"/>
                    </a:cubicBezTo>
                    <a:cubicBezTo>
                      <a:pt x="0" y="175"/>
                      <a:pt x="0" y="175"/>
                      <a:pt x="0" y="175"/>
                    </a:cubicBezTo>
                    <a:cubicBezTo>
                      <a:pt x="0" y="174"/>
                      <a:pt x="1" y="174"/>
                      <a:pt x="1" y="174"/>
                    </a:cubicBezTo>
                    <a:cubicBezTo>
                      <a:pt x="2" y="174"/>
                      <a:pt x="3" y="174"/>
                      <a:pt x="3" y="175"/>
                    </a:cubicBezTo>
                    <a:close/>
                    <a:moveTo>
                      <a:pt x="3" y="187"/>
                    </a:moveTo>
                    <a:cubicBezTo>
                      <a:pt x="3" y="192"/>
                      <a:pt x="3" y="192"/>
                      <a:pt x="3" y="192"/>
                    </a:cubicBezTo>
                    <a:cubicBezTo>
                      <a:pt x="3" y="193"/>
                      <a:pt x="2" y="194"/>
                      <a:pt x="1" y="194"/>
                    </a:cubicBezTo>
                    <a:cubicBezTo>
                      <a:pt x="1" y="194"/>
                      <a:pt x="0" y="193"/>
                      <a:pt x="0" y="192"/>
                    </a:cubicBezTo>
                    <a:cubicBezTo>
                      <a:pt x="0" y="187"/>
                      <a:pt x="0" y="187"/>
                      <a:pt x="0" y="187"/>
                    </a:cubicBezTo>
                    <a:cubicBezTo>
                      <a:pt x="0" y="187"/>
                      <a:pt x="1" y="186"/>
                      <a:pt x="1" y="186"/>
                    </a:cubicBezTo>
                    <a:cubicBezTo>
                      <a:pt x="2" y="186"/>
                      <a:pt x="3" y="187"/>
                      <a:pt x="3" y="187"/>
                    </a:cubicBezTo>
                    <a:close/>
                    <a:moveTo>
                      <a:pt x="3" y="200"/>
                    </a:moveTo>
                    <a:cubicBezTo>
                      <a:pt x="3" y="205"/>
                      <a:pt x="3" y="205"/>
                      <a:pt x="3" y="205"/>
                    </a:cubicBezTo>
                    <a:cubicBezTo>
                      <a:pt x="3" y="205"/>
                      <a:pt x="2" y="206"/>
                      <a:pt x="1" y="206"/>
                    </a:cubicBezTo>
                    <a:cubicBezTo>
                      <a:pt x="1" y="206"/>
                      <a:pt x="0" y="205"/>
                      <a:pt x="0" y="205"/>
                    </a:cubicBezTo>
                    <a:cubicBezTo>
                      <a:pt x="0" y="200"/>
                      <a:pt x="0" y="200"/>
                      <a:pt x="0" y="200"/>
                    </a:cubicBezTo>
                    <a:cubicBezTo>
                      <a:pt x="0" y="199"/>
                      <a:pt x="1" y="199"/>
                      <a:pt x="1" y="199"/>
                    </a:cubicBezTo>
                    <a:cubicBezTo>
                      <a:pt x="2" y="199"/>
                      <a:pt x="3" y="199"/>
                      <a:pt x="3" y="200"/>
                    </a:cubicBezTo>
                    <a:close/>
                    <a:moveTo>
                      <a:pt x="3" y="212"/>
                    </a:moveTo>
                    <a:cubicBezTo>
                      <a:pt x="3" y="217"/>
                      <a:pt x="3" y="217"/>
                      <a:pt x="3" y="217"/>
                    </a:cubicBezTo>
                    <a:cubicBezTo>
                      <a:pt x="3" y="218"/>
                      <a:pt x="2" y="219"/>
                      <a:pt x="1" y="219"/>
                    </a:cubicBezTo>
                    <a:cubicBezTo>
                      <a:pt x="1" y="219"/>
                      <a:pt x="0" y="218"/>
                      <a:pt x="0" y="217"/>
                    </a:cubicBezTo>
                    <a:cubicBezTo>
                      <a:pt x="0" y="212"/>
                      <a:pt x="0" y="212"/>
                      <a:pt x="0" y="212"/>
                    </a:cubicBezTo>
                    <a:cubicBezTo>
                      <a:pt x="0" y="212"/>
                      <a:pt x="1" y="211"/>
                      <a:pt x="1" y="211"/>
                    </a:cubicBezTo>
                    <a:cubicBezTo>
                      <a:pt x="2" y="211"/>
                      <a:pt x="3" y="212"/>
                      <a:pt x="3" y="212"/>
                    </a:cubicBezTo>
                    <a:close/>
                    <a:moveTo>
                      <a:pt x="3" y="225"/>
                    </a:moveTo>
                    <a:cubicBezTo>
                      <a:pt x="3" y="230"/>
                      <a:pt x="3" y="230"/>
                      <a:pt x="3" y="230"/>
                    </a:cubicBezTo>
                    <a:cubicBezTo>
                      <a:pt x="3" y="231"/>
                      <a:pt x="2" y="231"/>
                      <a:pt x="1" y="231"/>
                    </a:cubicBezTo>
                    <a:cubicBezTo>
                      <a:pt x="1" y="231"/>
                      <a:pt x="0" y="231"/>
                      <a:pt x="0" y="230"/>
                    </a:cubicBezTo>
                    <a:cubicBezTo>
                      <a:pt x="0" y="225"/>
                      <a:pt x="0" y="225"/>
                      <a:pt x="0" y="225"/>
                    </a:cubicBezTo>
                    <a:cubicBezTo>
                      <a:pt x="0" y="224"/>
                      <a:pt x="1" y="224"/>
                      <a:pt x="1" y="224"/>
                    </a:cubicBezTo>
                    <a:cubicBezTo>
                      <a:pt x="2" y="224"/>
                      <a:pt x="3" y="224"/>
                      <a:pt x="3" y="225"/>
                    </a:cubicBezTo>
                    <a:close/>
                    <a:moveTo>
                      <a:pt x="3" y="237"/>
                    </a:moveTo>
                    <a:cubicBezTo>
                      <a:pt x="3" y="242"/>
                      <a:pt x="3" y="242"/>
                      <a:pt x="3" y="242"/>
                    </a:cubicBezTo>
                    <a:cubicBezTo>
                      <a:pt x="3" y="243"/>
                      <a:pt x="2" y="244"/>
                      <a:pt x="1" y="244"/>
                    </a:cubicBezTo>
                    <a:cubicBezTo>
                      <a:pt x="1" y="244"/>
                      <a:pt x="0" y="243"/>
                      <a:pt x="0" y="242"/>
                    </a:cubicBezTo>
                    <a:cubicBezTo>
                      <a:pt x="0" y="237"/>
                      <a:pt x="0" y="237"/>
                      <a:pt x="0" y="237"/>
                    </a:cubicBezTo>
                    <a:cubicBezTo>
                      <a:pt x="0" y="237"/>
                      <a:pt x="1" y="236"/>
                      <a:pt x="1" y="236"/>
                    </a:cubicBezTo>
                    <a:cubicBezTo>
                      <a:pt x="2" y="236"/>
                      <a:pt x="3" y="237"/>
                      <a:pt x="3" y="237"/>
                    </a:cubicBezTo>
                    <a:close/>
                    <a:moveTo>
                      <a:pt x="3" y="250"/>
                    </a:moveTo>
                    <a:cubicBezTo>
                      <a:pt x="3" y="255"/>
                      <a:pt x="3" y="255"/>
                      <a:pt x="3" y="255"/>
                    </a:cubicBezTo>
                    <a:cubicBezTo>
                      <a:pt x="3" y="256"/>
                      <a:pt x="2" y="256"/>
                      <a:pt x="1" y="256"/>
                    </a:cubicBezTo>
                    <a:cubicBezTo>
                      <a:pt x="1" y="256"/>
                      <a:pt x="0" y="256"/>
                      <a:pt x="0" y="255"/>
                    </a:cubicBezTo>
                    <a:cubicBezTo>
                      <a:pt x="0" y="250"/>
                      <a:pt x="0" y="250"/>
                      <a:pt x="0" y="250"/>
                    </a:cubicBezTo>
                    <a:cubicBezTo>
                      <a:pt x="0" y="249"/>
                      <a:pt x="1" y="249"/>
                      <a:pt x="1" y="249"/>
                    </a:cubicBezTo>
                    <a:cubicBezTo>
                      <a:pt x="2" y="249"/>
                      <a:pt x="3" y="249"/>
                      <a:pt x="3" y="250"/>
                    </a:cubicBezTo>
                    <a:close/>
                    <a:moveTo>
                      <a:pt x="3" y="262"/>
                    </a:moveTo>
                    <a:cubicBezTo>
                      <a:pt x="3" y="267"/>
                      <a:pt x="3" y="267"/>
                      <a:pt x="3" y="267"/>
                    </a:cubicBezTo>
                    <a:cubicBezTo>
                      <a:pt x="3" y="268"/>
                      <a:pt x="2" y="269"/>
                      <a:pt x="1" y="269"/>
                    </a:cubicBezTo>
                    <a:cubicBezTo>
                      <a:pt x="1" y="269"/>
                      <a:pt x="0" y="268"/>
                      <a:pt x="0" y="267"/>
                    </a:cubicBezTo>
                    <a:cubicBezTo>
                      <a:pt x="0" y="262"/>
                      <a:pt x="0" y="262"/>
                      <a:pt x="0" y="262"/>
                    </a:cubicBezTo>
                    <a:cubicBezTo>
                      <a:pt x="0" y="262"/>
                      <a:pt x="1" y="261"/>
                      <a:pt x="1" y="261"/>
                    </a:cubicBezTo>
                    <a:cubicBezTo>
                      <a:pt x="2" y="261"/>
                      <a:pt x="3" y="262"/>
                      <a:pt x="3" y="262"/>
                    </a:cubicBezTo>
                    <a:close/>
                    <a:moveTo>
                      <a:pt x="3" y="275"/>
                    </a:moveTo>
                    <a:cubicBezTo>
                      <a:pt x="3" y="280"/>
                      <a:pt x="3" y="280"/>
                      <a:pt x="3" y="280"/>
                    </a:cubicBezTo>
                    <a:cubicBezTo>
                      <a:pt x="3" y="281"/>
                      <a:pt x="2" y="281"/>
                      <a:pt x="1" y="281"/>
                    </a:cubicBezTo>
                    <a:cubicBezTo>
                      <a:pt x="1" y="281"/>
                      <a:pt x="0" y="281"/>
                      <a:pt x="0" y="280"/>
                    </a:cubicBezTo>
                    <a:cubicBezTo>
                      <a:pt x="0" y="275"/>
                      <a:pt x="0" y="275"/>
                      <a:pt x="0" y="275"/>
                    </a:cubicBezTo>
                    <a:cubicBezTo>
                      <a:pt x="0" y="274"/>
                      <a:pt x="1" y="274"/>
                      <a:pt x="1" y="274"/>
                    </a:cubicBezTo>
                    <a:cubicBezTo>
                      <a:pt x="2" y="274"/>
                      <a:pt x="3" y="274"/>
                      <a:pt x="3" y="275"/>
                    </a:cubicBezTo>
                    <a:close/>
                    <a:moveTo>
                      <a:pt x="3" y="287"/>
                    </a:moveTo>
                    <a:cubicBezTo>
                      <a:pt x="3" y="292"/>
                      <a:pt x="3" y="292"/>
                      <a:pt x="3" y="292"/>
                    </a:cubicBezTo>
                    <a:cubicBezTo>
                      <a:pt x="3" y="293"/>
                      <a:pt x="2" y="294"/>
                      <a:pt x="1" y="294"/>
                    </a:cubicBezTo>
                    <a:cubicBezTo>
                      <a:pt x="1" y="294"/>
                      <a:pt x="0" y="293"/>
                      <a:pt x="0" y="292"/>
                    </a:cubicBezTo>
                    <a:cubicBezTo>
                      <a:pt x="0" y="287"/>
                      <a:pt x="0" y="287"/>
                      <a:pt x="0" y="287"/>
                    </a:cubicBezTo>
                    <a:cubicBezTo>
                      <a:pt x="0" y="287"/>
                      <a:pt x="1" y="286"/>
                      <a:pt x="1" y="286"/>
                    </a:cubicBezTo>
                    <a:cubicBezTo>
                      <a:pt x="2" y="286"/>
                      <a:pt x="3" y="287"/>
                      <a:pt x="3" y="287"/>
                    </a:cubicBezTo>
                    <a:close/>
                    <a:moveTo>
                      <a:pt x="3" y="300"/>
                    </a:moveTo>
                    <a:cubicBezTo>
                      <a:pt x="3" y="305"/>
                      <a:pt x="3" y="305"/>
                      <a:pt x="3" y="305"/>
                    </a:cubicBezTo>
                    <a:cubicBezTo>
                      <a:pt x="3" y="306"/>
                      <a:pt x="2" y="306"/>
                      <a:pt x="1" y="306"/>
                    </a:cubicBezTo>
                    <a:cubicBezTo>
                      <a:pt x="1" y="306"/>
                      <a:pt x="0" y="306"/>
                      <a:pt x="0" y="305"/>
                    </a:cubicBezTo>
                    <a:cubicBezTo>
                      <a:pt x="0" y="300"/>
                      <a:pt x="0" y="300"/>
                      <a:pt x="0" y="300"/>
                    </a:cubicBezTo>
                    <a:cubicBezTo>
                      <a:pt x="0" y="299"/>
                      <a:pt x="1" y="299"/>
                      <a:pt x="1" y="299"/>
                    </a:cubicBezTo>
                    <a:cubicBezTo>
                      <a:pt x="2" y="299"/>
                      <a:pt x="3" y="299"/>
                      <a:pt x="3" y="300"/>
                    </a:cubicBezTo>
                    <a:close/>
                    <a:moveTo>
                      <a:pt x="3" y="312"/>
                    </a:moveTo>
                    <a:cubicBezTo>
                      <a:pt x="3" y="317"/>
                      <a:pt x="3" y="317"/>
                      <a:pt x="3" y="317"/>
                    </a:cubicBezTo>
                    <a:cubicBezTo>
                      <a:pt x="3" y="318"/>
                      <a:pt x="2" y="319"/>
                      <a:pt x="1" y="319"/>
                    </a:cubicBezTo>
                    <a:cubicBezTo>
                      <a:pt x="1" y="319"/>
                      <a:pt x="0" y="318"/>
                      <a:pt x="0" y="317"/>
                    </a:cubicBezTo>
                    <a:cubicBezTo>
                      <a:pt x="0" y="312"/>
                      <a:pt x="0" y="312"/>
                      <a:pt x="0" y="312"/>
                    </a:cubicBezTo>
                    <a:cubicBezTo>
                      <a:pt x="0" y="312"/>
                      <a:pt x="1" y="311"/>
                      <a:pt x="1" y="311"/>
                    </a:cubicBezTo>
                    <a:cubicBezTo>
                      <a:pt x="2" y="311"/>
                      <a:pt x="3" y="312"/>
                      <a:pt x="3" y="312"/>
                    </a:cubicBezTo>
                    <a:close/>
                    <a:moveTo>
                      <a:pt x="3" y="325"/>
                    </a:moveTo>
                    <a:cubicBezTo>
                      <a:pt x="3" y="330"/>
                      <a:pt x="3" y="330"/>
                      <a:pt x="3" y="330"/>
                    </a:cubicBezTo>
                    <a:cubicBezTo>
                      <a:pt x="3" y="331"/>
                      <a:pt x="2" y="331"/>
                      <a:pt x="1" y="331"/>
                    </a:cubicBezTo>
                    <a:cubicBezTo>
                      <a:pt x="1" y="331"/>
                      <a:pt x="0" y="331"/>
                      <a:pt x="0" y="330"/>
                    </a:cubicBezTo>
                    <a:cubicBezTo>
                      <a:pt x="0" y="325"/>
                      <a:pt x="0" y="325"/>
                      <a:pt x="0" y="325"/>
                    </a:cubicBezTo>
                    <a:cubicBezTo>
                      <a:pt x="0" y="324"/>
                      <a:pt x="1" y="324"/>
                      <a:pt x="1" y="324"/>
                    </a:cubicBezTo>
                    <a:cubicBezTo>
                      <a:pt x="2" y="324"/>
                      <a:pt x="3" y="324"/>
                      <a:pt x="3" y="325"/>
                    </a:cubicBezTo>
                    <a:close/>
                    <a:moveTo>
                      <a:pt x="3" y="337"/>
                    </a:moveTo>
                    <a:cubicBezTo>
                      <a:pt x="3" y="342"/>
                      <a:pt x="3" y="342"/>
                      <a:pt x="3" y="342"/>
                    </a:cubicBezTo>
                    <a:cubicBezTo>
                      <a:pt x="3" y="343"/>
                      <a:pt x="2" y="344"/>
                      <a:pt x="1" y="344"/>
                    </a:cubicBezTo>
                    <a:cubicBezTo>
                      <a:pt x="1" y="344"/>
                      <a:pt x="0" y="343"/>
                      <a:pt x="0" y="342"/>
                    </a:cubicBezTo>
                    <a:cubicBezTo>
                      <a:pt x="0" y="337"/>
                      <a:pt x="0" y="337"/>
                      <a:pt x="0" y="337"/>
                    </a:cubicBezTo>
                    <a:cubicBezTo>
                      <a:pt x="0" y="337"/>
                      <a:pt x="1" y="336"/>
                      <a:pt x="1" y="336"/>
                    </a:cubicBezTo>
                    <a:cubicBezTo>
                      <a:pt x="2" y="336"/>
                      <a:pt x="3" y="337"/>
                      <a:pt x="3" y="337"/>
                    </a:cubicBezTo>
                    <a:close/>
                    <a:moveTo>
                      <a:pt x="3" y="350"/>
                    </a:moveTo>
                    <a:cubicBezTo>
                      <a:pt x="3" y="355"/>
                      <a:pt x="3" y="355"/>
                      <a:pt x="3" y="355"/>
                    </a:cubicBezTo>
                    <a:cubicBezTo>
                      <a:pt x="3" y="356"/>
                      <a:pt x="2" y="356"/>
                      <a:pt x="1" y="356"/>
                    </a:cubicBezTo>
                    <a:cubicBezTo>
                      <a:pt x="1" y="356"/>
                      <a:pt x="0" y="356"/>
                      <a:pt x="0" y="355"/>
                    </a:cubicBezTo>
                    <a:cubicBezTo>
                      <a:pt x="0" y="350"/>
                      <a:pt x="0" y="350"/>
                      <a:pt x="0" y="350"/>
                    </a:cubicBezTo>
                    <a:cubicBezTo>
                      <a:pt x="0" y="349"/>
                      <a:pt x="1" y="349"/>
                      <a:pt x="1" y="349"/>
                    </a:cubicBezTo>
                    <a:cubicBezTo>
                      <a:pt x="2" y="349"/>
                      <a:pt x="3" y="349"/>
                      <a:pt x="3" y="350"/>
                    </a:cubicBezTo>
                    <a:close/>
                    <a:moveTo>
                      <a:pt x="3" y="362"/>
                    </a:moveTo>
                    <a:cubicBezTo>
                      <a:pt x="3" y="367"/>
                      <a:pt x="3" y="367"/>
                      <a:pt x="3" y="367"/>
                    </a:cubicBezTo>
                    <a:cubicBezTo>
                      <a:pt x="3" y="368"/>
                      <a:pt x="2" y="369"/>
                      <a:pt x="1" y="369"/>
                    </a:cubicBezTo>
                    <a:cubicBezTo>
                      <a:pt x="1" y="369"/>
                      <a:pt x="0" y="368"/>
                      <a:pt x="0" y="367"/>
                    </a:cubicBezTo>
                    <a:cubicBezTo>
                      <a:pt x="0" y="362"/>
                      <a:pt x="0" y="362"/>
                      <a:pt x="0" y="362"/>
                    </a:cubicBezTo>
                    <a:cubicBezTo>
                      <a:pt x="0" y="362"/>
                      <a:pt x="1" y="361"/>
                      <a:pt x="1" y="361"/>
                    </a:cubicBezTo>
                    <a:cubicBezTo>
                      <a:pt x="2" y="361"/>
                      <a:pt x="3" y="362"/>
                      <a:pt x="3" y="362"/>
                    </a:cubicBezTo>
                    <a:close/>
                    <a:moveTo>
                      <a:pt x="3" y="375"/>
                    </a:moveTo>
                    <a:cubicBezTo>
                      <a:pt x="3" y="380"/>
                      <a:pt x="3" y="380"/>
                      <a:pt x="3" y="380"/>
                    </a:cubicBezTo>
                    <a:cubicBezTo>
                      <a:pt x="3" y="381"/>
                      <a:pt x="2" y="381"/>
                      <a:pt x="1" y="381"/>
                    </a:cubicBezTo>
                    <a:cubicBezTo>
                      <a:pt x="1" y="381"/>
                      <a:pt x="0" y="381"/>
                      <a:pt x="0" y="380"/>
                    </a:cubicBezTo>
                    <a:cubicBezTo>
                      <a:pt x="0" y="375"/>
                      <a:pt x="0" y="375"/>
                      <a:pt x="0" y="375"/>
                    </a:cubicBezTo>
                    <a:cubicBezTo>
                      <a:pt x="0" y="374"/>
                      <a:pt x="1" y="374"/>
                      <a:pt x="1" y="374"/>
                    </a:cubicBezTo>
                    <a:cubicBezTo>
                      <a:pt x="2" y="374"/>
                      <a:pt x="3" y="374"/>
                      <a:pt x="3" y="375"/>
                    </a:cubicBezTo>
                    <a:close/>
                    <a:moveTo>
                      <a:pt x="3" y="387"/>
                    </a:moveTo>
                    <a:cubicBezTo>
                      <a:pt x="3" y="392"/>
                      <a:pt x="3" y="392"/>
                      <a:pt x="3" y="392"/>
                    </a:cubicBezTo>
                    <a:cubicBezTo>
                      <a:pt x="3" y="393"/>
                      <a:pt x="2" y="394"/>
                      <a:pt x="1" y="394"/>
                    </a:cubicBezTo>
                    <a:cubicBezTo>
                      <a:pt x="1" y="394"/>
                      <a:pt x="0" y="393"/>
                      <a:pt x="0" y="392"/>
                    </a:cubicBezTo>
                    <a:cubicBezTo>
                      <a:pt x="0" y="387"/>
                      <a:pt x="0" y="387"/>
                      <a:pt x="0" y="387"/>
                    </a:cubicBezTo>
                    <a:cubicBezTo>
                      <a:pt x="0" y="387"/>
                      <a:pt x="1" y="386"/>
                      <a:pt x="1" y="386"/>
                    </a:cubicBezTo>
                    <a:cubicBezTo>
                      <a:pt x="2" y="386"/>
                      <a:pt x="3" y="387"/>
                      <a:pt x="3" y="387"/>
                    </a:cubicBezTo>
                    <a:close/>
                    <a:moveTo>
                      <a:pt x="3" y="400"/>
                    </a:moveTo>
                    <a:cubicBezTo>
                      <a:pt x="3" y="405"/>
                      <a:pt x="3" y="405"/>
                      <a:pt x="3" y="405"/>
                    </a:cubicBezTo>
                    <a:cubicBezTo>
                      <a:pt x="3" y="406"/>
                      <a:pt x="2" y="406"/>
                      <a:pt x="1" y="406"/>
                    </a:cubicBezTo>
                    <a:cubicBezTo>
                      <a:pt x="1" y="406"/>
                      <a:pt x="0" y="406"/>
                      <a:pt x="0" y="405"/>
                    </a:cubicBezTo>
                    <a:cubicBezTo>
                      <a:pt x="0" y="400"/>
                      <a:pt x="0" y="400"/>
                      <a:pt x="0" y="400"/>
                    </a:cubicBezTo>
                    <a:cubicBezTo>
                      <a:pt x="0" y="399"/>
                      <a:pt x="1" y="399"/>
                      <a:pt x="1" y="399"/>
                    </a:cubicBezTo>
                    <a:cubicBezTo>
                      <a:pt x="2" y="399"/>
                      <a:pt x="3" y="399"/>
                      <a:pt x="3" y="400"/>
                    </a:cubicBezTo>
                    <a:close/>
                    <a:moveTo>
                      <a:pt x="3" y="412"/>
                    </a:moveTo>
                    <a:cubicBezTo>
                      <a:pt x="3" y="417"/>
                      <a:pt x="3" y="417"/>
                      <a:pt x="3" y="417"/>
                    </a:cubicBezTo>
                    <a:cubicBezTo>
                      <a:pt x="3" y="418"/>
                      <a:pt x="2" y="419"/>
                      <a:pt x="1" y="419"/>
                    </a:cubicBezTo>
                    <a:cubicBezTo>
                      <a:pt x="1" y="419"/>
                      <a:pt x="0" y="418"/>
                      <a:pt x="0" y="417"/>
                    </a:cubicBezTo>
                    <a:cubicBezTo>
                      <a:pt x="0" y="412"/>
                      <a:pt x="0" y="412"/>
                      <a:pt x="0" y="412"/>
                    </a:cubicBezTo>
                    <a:cubicBezTo>
                      <a:pt x="0" y="412"/>
                      <a:pt x="1" y="411"/>
                      <a:pt x="1" y="411"/>
                    </a:cubicBezTo>
                    <a:cubicBezTo>
                      <a:pt x="2" y="411"/>
                      <a:pt x="3" y="412"/>
                      <a:pt x="3" y="412"/>
                    </a:cubicBezTo>
                    <a:close/>
                    <a:moveTo>
                      <a:pt x="3" y="425"/>
                    </a:moveTo>
                    <a:cubicBezTo>
                      <a:pt x="3" y="430"/>
                      <a:pt x="3" y="430"/>
                      <a:pt x="3" y="430"/>
                    </a:cubicBezTo>
                    <a:cubicBezTo>
                      <a:pt x="3" y="431"/>
                      <a:pt x="2" y="431"/>
                      <a:pt x="1" y="431"/>
                    </a:cubicBezTo>
                    <a:cubicBezTo>
                      <a:pt x="1" y="431"/>
                      <a:pt x="0" y="431"/>
                      <a:pt x="0" y="430"/>
                    </a:cubicBezTo>
                    <a:cubicBezTo>
                      <a:pt x="0" y="425"/>
                      <a:pt x="0" y="425"/>
                      <a:pt x="0" y="425"/>
                    </a:cubicBezTo>
                    <a:cubicBezTo>
                      <a:pt x="0" y="424"/>
                      <a:pt x="1" y="424"/>
                      <a:pt x="1" y="424"/>
                    </a:cubicBezTo>
                    <a:cubicBezTo>
                      <a:pt x="2" y="424"/>
                      <a:pt x="3" y="424"/>
                      <a:pt x="3" y="425"/>
                    </a:cubicBezTo>
                    <a:close/>
                    <a:moveTo>
                      <a:pt x="3" y="437"/>
                    </a:moveTo>
                    <a:cubicBezTo>
                      <a:pt x="3" y="442"/>
                      <a:pt x="3" y="442"/>
                      <a:pt x="3" y="442"/>
                    </a:cubicBezTo>
                    <a:cubicBezTo>
                      <a:pt x="3" y="443"/>
                      <a:pt x="2" y="444"/>
                      <a:pt x="1" y="444"/>
                    </a:cubicBezTo>
                    <a:cubicBezTo>
                      <a:pt x="1" y="444"/>
                      <a:pt x="0" y="443"/>
                      <a:pt x="0" y="442"/>
                    </a:cubicBezTo>
                    <a:cubicBezTo>
                      <a:pt x="0" y="437"/>
                      <a:pt x="0" y="437"/>
                      <a:pt x="0" y="437"/>
                    </a:cubicBezTo>
                    <a:cubicBezTo>
                      <a:pt x="0" y="437"/>
                      <a:pt x="1" y="436"/>
                      <a:pt x="1" y="436"/>
                    </a:cubicBezTo>
                    <a:cubicBezTo>
                      <a:pt x="2" y="436"/>
                      <a:pt x="3" y="437"/>
                      <a:pt x="3" y="437"/>
                    </a:cubicBezTo>
                    <a:close/>
                  </a:path>
                </a:pathLst>
              </a:custGeom>
              <a:solidFill>
                <a:srgbClr val="940B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E1710928-833E-1600-6474-5A905D4CB272}"/>
                </a:ext>
              </a:extLst>
            </p:cNvPr>
            <p:cNvGrpSpPr/>
            <p:nvPr/>
          </p:nvGrpSpPr>
          <p:grpSpPr>
            <a:xfrm>
              <a:off x="44191638" y="7009509"/>
              <a:ext cx="6131061" cy="6607115"/>
              <a:chOff x="44191638" y="7009509"/>
              <a:chExt cx="6131061" cy="6607115"/>
            </a:xfrm>
          </p:grpSpPr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14DBF87D-544A-69D4-381C-E04F4011FBB4}"/>
                  </a:ext>
                </a:extLst>
              </p:cNvPr>
              <p:cNvGrpSpPr/>
              <p:nvPr/>
            </p:nvGrpSpPr>
            <p:grpSpPr>
              <a:xfrm>
                <a:off x="44191638" y="7434346"/>
                <a:ext cx="6131061" cy="6182278"/>
                <a:chOff x="44352058" y="7434346"/>
                <a:chExt cx="5772619" cy="6182278"/>
              </a:xfrm>
            </p:grpSpPr>
            <p:sp>
              <p:nvSpPr>
                <p:cNvPr id="1235" name="Rectangle 334">
                  <a:extLst>
                    <a:ext uri="{FF2B5EF4-FFF2-40B4-BE49-F238E27FC236}">
                      <a16:creationId xmlns:a16="http://schemas.microsoft.com/office/drawing/2014/main" id="{1FF5261D-5AFC-D3E3-6664-137475F4D24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331271" y="7631884"/>
                  <a:ext cx="4716021" cy="5173523"/>
                </a:xfrm>
                <a:prstGeom prst="rect">
                  <a:avLst/>
                </a:prstGeom>
                <a:solidFill>
                  <a:srgbClr val="FFE0E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36" name="Freeform 335">
                  <a:extLst>
                    <a:ext uri="{FF2B5EF4-FFF2-40B4-BE49-F238E27FC236}">
                      <a16:creationId xmlns:a16="http://schemas.microsoft.com/office/drawing/2014/main" id="{CE12E6FD-7ED0-1978-B76E-EDE045CB474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5331271" y="7631884"/>
                  <a:ext cx="4716021" cy="5157292"/>
                </a:xfrm>
                <a:custGeom>
                  <a:avLst/>
                  <a:gdLst>
                    <a:gd name="T0" fmla="*/ 1902 w 1902"/>
                    <a:gd name="T1" fmla="*/ 0 h 2663"/>
                    <a:gd name="T2" fmla="*/ 1902 w 1902"/>
                    <a:gd name="T3" fmla="*/ 2663 h 2663"/>
                    <a:gd name="T4" fmla="*/ 0 w 1902"/>
                    <a:gd name="T5" fmla="*/ 2663 h 2663"/>
                    <a:gd name="T6" fmla="*/ 0 w 1902"/>
                    <a:gd name="T7" fmla="*/ 0 h 26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02" h="2663">
                      <a:moveTo>
                        <a:pt x="1902" y="0"/>
                      </a:moveTo>
                      <a:lnTo>
                        <a:pt x="1902" y="2663"/>
                      </a:lnTo>
                      <a:lnTo>
                        <a:pt x="0" y="2663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6" name="Freeform 345">
                  <a:extLst>
                    <a:ext uri="{FF2B5EF4-FFF2-40B4-BE49-F238E27FC236}">
                      <a16:creationId xmlns:a16="http://schemas.microsoft.com/office/drawing/2014/main" id="{7D865126-501D-1560-33E5-DE3A4AC4592D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4352058" y="7434346"/>
                  <a:ext cx="153540" cy="5378071"/>
                </a:xfrm>
                <a:custGeom>
                  <a:avLst/>
                  <a:gdLst>
                    <a:gd name="T0" fmla="*/ 26 w 26"/>
                    <a:gd name="T1" fmla="*/ 0 h 2777"/>
                    <a:gd name="T2" fmla="*/ 26 w 26"/>
                    <a:gd name="T3" fmla="*/ 2777 h 2777"/>
                    <a:gd name="T4" fmla="*/ 0 w 26"/>
                    <a:gd name="T5" fmla="*/ 661 h 2777"/>
                    <a:gd name="T6" fmla="*/ 26 w 26"/>
                    <a:gd name="T7" fmla="*/ 661 h 2777"/>
                    <a:gd name="T8" fmla="*/ 0 w 26"/>
                    <a:gd name="T9" fmla="*/ 1389 h 2777"/>
                    <a:gd name="T10" fmla="*/ 26 w 26"/>
                    <a:gd name="T11" fmla="*/ 1389 h 2777"/>
                    <a:gd name="T12" fmla="*/ 0 w 26"/>
                    <a:gd name="T13" fmla="*/ 2110 h 2777"/>
                    <a:gd name="T14" fmla="*/ 26 w 26"/>
                    <a:gd name="T15" fmla="*/ 2110 h 27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26" h="2777">
                      <a:moveTo>
                        <a:pt x="26" y="0"/>
                      </a:moveTo>
                      <a:lnTo>
                        <a:pt x="26" y="2777"/>
                      </a:lnTo>
                      <a:moveTo>
                        <a:pt x="0" y="661"/>
                      </a:moveTo>
                      <a:lnTo>
                        <a:pt x="26" y="661"/>
                      </a:lnTo>
                      <a:moveTo>
                        <a:pt x="0" y="1389"/>
                      </a:moveTo>
                      <a:lnTo>
                        <a:pt x="26" y="1389"/>
                      </a:lnTo>
                      <a:moveTo>
                        <a:pt x="0" y="2110"/>
                      </a:moveTo>
                      <a:lnTo>
                        <a:pt x="26" y="2110"/>
                      </a:lnTo>
                    </a:path>
                  </a:pathLst>
                </a:custGeom>
                <a:noFill/>
                <a:ln w="19050" cap="flat">
                  <a:solidFill>
                    <a:srgbClr val="868686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7" name="Rectangle 346">
                  <a:extLst>
                    <a:ext uri="{FF2B5EF4-FFF2-40B4-BE49-F238E27FC236}">
                      <a16:creationId xmlns:a16="http://schemas.microsoft.com/office/drawing/2014/main" id="{2E433279-704C-BB96-3C04-ED3CD6214F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562697" y="12928615"/>
                  <a:ext cx="134327" cy="293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2000" i="0" u="none" strike="noStrike" cap="none" normalizeH="0" baseline="0" dirty="0">
                      <a:ln>
                        <a:noFill/>
                      </a:ln>
                      <a:solidFill>
                        <a:srgbClr val="1D1D1B"/>
                      </a:solidFill>
                      <a:effectLst/>
                      <a:cs typeface="Arial" panose="020B0604020202020204" pitchFamily="34" charset="0"/>
                    </a:rPr>
                    <a:t>1</a:t>
                  </a:r>
                  <a:endParaRPr kumimoji="0" lang="en-US" altLang="en-US" sz="200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8" name="Rectangle 347">
                  <a:extLst>
                    <a:ext uri="{FF2B5EF4-FFF2-40B4-BE49-F238E27FC236}">
                      <a16:creationId xmlns:a16="http://schemas.microsoft.com/office/drawing/2014/main" id="{0C4541B3-5637-AC27-E4D0-8127922775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851892" y="12928615"/>
                  <a:ext cx="268653" cy="293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2000" i="0" u="none" strike="noStrike" cap="none" normalizeH="0" baseline="0" dirty="0">
                      <a:ln>
                        <a:noFill/>
                      </a:ln>
                      <a:solidFill>
                        <a:srgbClr val="1D1D1B"/>
                      </a:solidFill>
                      <a:effectLst/>
                      <a:cs typeface="Arial" panose="020B0604020202020204" pitchFamily="34" charset="0"/>
                    </a:rPr>
                    <a:t>10</a:t>
                  </a:r>
                  <a:endParaRPr kumimoji="0" lang="en-US" altLang="en-US" sz="200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9" name="Rectangle 348">
                  <a:extLst>
                    <a:ext uri="{FF2B5EF4-FFF2-40B4-BE49-F238E27FC236}">
                      <a16:creationId xmlns:a16="http://schemas.microsoft.com/office/drawing/2014/main" id="{99E61B45-CD98-6A61-23B2-43450D8D65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143629" y="12928615"/>
                  <a:ext cx="402980" cy="293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2000" i="0" u="none" strike="noStrike" cap="none" normalizeH="0" baseline="0" dirty="0">
                      <a:ln>
                        <a:noFill/>
                      </a:ln>
                      <a:solidFill>
                        <a:srgbClr val="1D1D1B"/>
                      </a:solidFill>
                      <a:effectLst/>
                      <a:cs typeface="Arial" panose="020B0604020202020204" pitchFamily="34" charset="0"/>
                    </a:rPr>
                    <a:t>100</a:t>
                  </a:r>
                  <a:endParaRPr kumimoji="0" lang="en-US" altLang="en-US" sz="200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0" name="Freeform 349">
                  <a:extLst>
                    <a:ext uri="{FF2B5EF4-FFF2-40B4-BE49-F238E27FC236}">
                      <a16:creationId xmlns:a16="http://schemas.microsoft.com/office/drawing/2014/main" id="{3EF3D16C-D7F9-FBF9-07DA-FBF6CE48076A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4495679" y="12800797"/>
                  <a:ext cx="5561534" cy="126988"/>
                </a:xfrm>
                <a:custGeom>
                  <a:avLst/>
                  <a:gdLst>
                    <a:gd name="T0" fmla="*/ 0 w 2243"/>
                    <a:gd name="T1" fmla="*/ 0 h 48"/>
                    <a:gd name="T2" fmla="*/ 2243 w 2243"/>
                    <a:gd name="T3" fmla="*/ 0 h 48"/>
                    <a:gd name="T4" fmla="*/ 50 w 2243"/>
                    <a:gd name="T5" fmla="*/ 0 h 48"/>
                    <a:gd name="T6" fmla="*/ 50 w 2243"/>
                    <a:gd name="T7" fmla="*/ 48 h 48"/>
                    <a:gd name="T8" fmla="*/ 1002 w 2243"/>
                    <a:gd name="T9" fmla="*/ 0 h 48"/>
                    <a:gd name="T10" fmla="*/ 1002 w 2243"/>
                    <a:gd name="T11" fmla="*/ 48 h 48"/>
                    <a:gd name="T12" fmla="*/ 1952 w 2243"/>
                    <a:gd name="T13" fmla="*/ 0 h 48"/>
                    <a:gd name="T14" fmla="*/ 1952 w 2243"/>
                    <a:gd name="T15" fmla="*/ 48 h 48"/>
                    <a:gd name="T16" fmla="*/ 4 w 2243"/>
                    <a:gd name="T17" fmla="*/ 0 h 48"/>
                    <a:gd name="T18" fmla="*/ 4 w 2243"/>
                    <a:gd name="T19" fmla="*/ 24 h 48"/>
                    <a:gd name="T20" fmla="*/ 337 w 2243"/>
                    <a:gd name="T21" fmla="*/ 0 h 48"/>
                    <a:gd name="T22" fmla="*/ 337 w 2243"/>
                    <a:gd name="T23" fmla="*/ 24 h 48"/>
                    <a:gd name="T24" fmla="*/ 503 w 2243"/>
                    <a:gd name="T25" fmla="*/ 0 h 48"/>
                    <a:gd name="T26" fmla="*/ 503 w 2243"/>
                    <a:gd name="T27" fmla="*/ 24 h 48"/>
                    <a:gd name="T28" fmla="*/ 621 w 2243"/>
                    <a:gd name="T29" fmla="*/ 0 h 48"/>
                    <a:gd name="T30" fmla="*/ 621 w 2243"/>
                    <a:gd name="T31" fmla="*/ 24 h 48"/>
                    <a:gd name="T32" fmla="*/ 715 w 2243"/>
                    <a:gd name="T33" fmla="*/ 0 h 48"/>
                    <a:gd name="T34" fmla="*/ 715 w 2243"/>
                    <a:gd name="T35" fmla="*/ 24 h 48"/>
                    <a:gd name="T36" fmla="*/ 791 w 2243"/>
                    <a:gd name="T37" fmla="*/ 0 h 48"/>
                    <a:gd name="T38" fmla="*/ 791 w 2243"/>
                    <a:gd name="T39" fmla="*/ 24 h 48"/>
                    <a:gd name="T40" fmla="*/ 855 w 2243"/>
                    <a:gd name="T41" fmla="*/ 0 h 48"/>
                    <a:gd name="T42" fmla="*/ 855 w 2243"/>
                    <a:gd name="T43" fmla="*/ 24 h 48"/>
                    <a:gd name="T44" fmla="*/ 908 w 2243"/>
                    <a:gd name="T45" fmla="*/ 0 h 48"/>
                    <a:gd name="T46" fmla="*/ 908 w 2243"/>
                    <a:gd name="T47" fmla="*/ 24 h 48"/>
                    <a:gd name="T48" fmla="*/ 957 w 2243"/>
                    <a:gd name="T49" fmla="*/ 0 h 48"/>
                    <a:gd name="T50" fmla="*/ 957 w 2243"/>
                    <a:gd name="T51" fmla="*/ 24 h 48"/>
                    <a:gd name="T52" fmla="*/ 1286 w 2243"/>
                    <a:gd name="T53" fmla="*/ 0 h 48"/>
                    <a:gd name="T54" fmla="*/ 1286 w 2243"/>
                    <a:gd name="T55" fmla="*/ 24 h 48"/>
                    <a:gd name="T56" fmla="*/ 1456 w 2243"/>
                    <a:gd name="T57" fmla="*/ 0 h 48"/>
                    <a:gd name="T58" fmla="*/ 1456 w 2243"/>
                    <a:gd name="T59" fmla="*/ 24 h 48"/>
                    <a:gd name="T60" fmla="*/ 1573 w 2243"/>
                    <a:gd name="T61" fmla="*/ 0 h 48"/>
                    <a:gd name="T62" fmla="*/ 1573 w 2243"/>
                    <a:gd name="T63" fmla="*/ 24 h 48"/>
                    <a:gd name="T64" fmla="*/ 1668 w 2243"/>
                    <a:gd name="T65" fmla="*/ 0 h 48"/>
                    <a:gd name="T66" fmla="*/ 1668 w 2243"/>
                    <a:gd name="T67" fmla="*/ 24 h 48"/>
                    <a:gd name="T68" fmla="*/ 1744 w 2243"/>
                    <a:gd name="T69" fmla="*/ 0 h 48"/>
                    <a:gd name="T70" fmla="*/ 1744 w 2243"/>
                    <a:gd name="T71" fmla="*/ 24 h 48"/>
                    <a:gd name="T72" fmla="*/ 1804 w 2243"/>
                    <a:gd name="T73" fmla="*/ 0 h 48"/>
                    <a:gd name="T74" fmla="*/ 1804 w 2243"/>
                    <a:gd name="T75" fmla="*/ 24 h 48"/>
                    <a:gd name="T76" fmla="*/ 1861 w 2243"/>
                    <a:gd name="T77" fmla="*/ 0 h 48"/>
                    <a:gd name="T78" fmla="*/ 1861 w 2243"/>
                    <a:gd name="T79" fmla="*/ 24 h 48"/>
                    <a:gd name="T80" fmla="*/ 1910 w 2243"/>
                    <a:gd name="T81" fmla="*/ 0 h 48"/>
                    <a:gd name="T82" fmla="*/ 1910 w 2243"/>
                    <a:gd name="T83" fmla="*/ 24 h 48"/>
                    <a:gd name="T84" fmla="*/ 2239 w 2243"/>
                    <a:gd name="T85" fmla="*/ 0 h 48"/>
                    <a:gd name="T86" fmla="*/ 2239 w 2243"/>
                    <a:gd name="T87" fmla="*/ 24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2243" h="48">
                      <a:moveTo>
                        <a:pt x="0" y="0"/>
                      </a:moveTo>
                      <a:lnTo>
                        <a:pt x="2243" y="0"/>
                      </a:lnTo>
                      <a:moveTo>
                        <a:pt x="50" y="0"/>
                      </a:moveTo>
                      <a:lnTo>
                        <a:pt x="50" y="48"/>
                      </a:lnTo>
                      <a:moveTo>
                        <a:pt x="1002" y="0"/>
                      </a:moveTo>
                      <a:lnTo>
                        <a:pt x="1002" y="48"/>
                      </a:lnTo>
                      <a:moveTo>
                        <a:pt x="1952" y="0"/>
                      </a:moveTo>
                      <a:lnTo>
                        <a:pt x="1952" y="48"/>
                      </a:lnTo>
                      <a:moveTo>
                        <a:pt x="4" y="0"/>
                      </a:moveTo>
                      <a:lnTo>
                        <a:pt x="4" y="24"/>
                      </a:lnTo>
                      <a:moveTo>
                        <a:pt x="337" y="0"/>
                      </a:moveTo>
                      <a:lnTo>
                        <a:pt x="337" y="24"/>
                      </a:lnTo>
                      <a:moveTo>
                        <a:pt x="503" y="0"/>
                      </a:moveTo>
                      <a:lnTo>
                        <a:pt x="503" y="24"/>
                      </a:lnTo>
                      <a:moveTo>
                        <a:pt x="621" y="0"/>
                      </a:moveTo>
                      <a:lnTo>
                        <a:pt x="621" y="24"/>
                      </a:lnTo>
                      <a:moveTo>
                        <a:pt x="715" y="0"/>
                      </a:moveTo>
                      <a:lnTo>
                        <a:pt x="715" y="24"/>
                      </a:lnTo>
                      <a:moveTo>
                        <a:pt x="791" y="0"/>
                      </a:moveTo>
                      <a:lnTo>
                        <a:pt x="791" y="24"/>
                      </a:lnTo>
                      <a:moveTo>
                        <a:pt x="855" y="0"/>
                      </a:moveTo>
                      <a:lnTo>
                        <a:pt x="855" y="24"/>
                      </a:lnTo>
                      <a:moveTo>
                        <a:pt x="908" y="0"/>
                      </a:moveTo>
                      <a:lnTo>
                        <a:pt x="908" y="24"/>
                      </a:lnTo>
                      <a:moveTo>
                        <a:pt x="957" y="0"/>
                      </a:moveTo>
                      <a:lnTo>
                        <a:pt x="957" y="24"/>
                      </a:lnTo>
                      <a:moveTo>
                        <a:pt x="1286" y="0"/>
                      </a:moveTo>
                      <a:lnTo>
                        <a:pt x="1286" y="24"/>
                      </a:lnTo>
                      <a:moveTo>
                        <a:pt x="1456" y="0"/>
                      </a:moveTo>
                      <a:lnTo>
                        <a:pt x="1456" y="24"/>
                      </a:lnTo>
                      <a:moveTo>
                        <a:pt x="1573" y="0"/>
                      </a:moveTo>
                      <a:lnTo>
                        <a:pt x="1573" y="24"/>
                      </a:lnTo>
                      <a:moveTo>
                        <a:pt x="1668" y="0"/>
                      </a:moveTo>
                      <a:lnTo>
                        <a:pt x="1668" y="24"/>
                      </a:lnTo>
                      <a:moveTo>
                        <a:pt x="1744" y="0"/>
                      </a:moveTo>
                      <a:lnTo>
                        <a:pt x="1744" y="24"/>
                      </a:lnTo>
                      <a:moveTo>
                        <a:pt x="1804" y="0"/>
                      </a:moveTo>
                      <a:lnTo>
                        <a:pt x="1804" y="24"/>
                      </a:lnTo>
                      <a:moveTo>
                        <a:pt x="1861" y="0"/>
                      </a:moveTo>
                      <a:lnTo>
                        <a:pt x="1861" y="24"/>
                      </a:lnTo>
                      <a:moveTo>
                        <a:pt x="1910" y="0"/>
                      </a:moveTo>
                      <a:lnTo>
                        <a:pt x="1910" y="24"/>
                      </a:lnTo>
                      <a:moveTo>
                        <a:pt x="2239" y="0"/>
                      </a:moveTo>
                      <a:lnTo>
                        <a:pt x="2239" y="24"/>
                      </a:lnTo>
                    </a:path>
                  </a:pathLst>
                </a:custGeom>
                <a:noFill/>
                <a:ln w="19050" cap="flat">
                  <a:solidFill>
                    <a:srgbClr val="868686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1" name="Line 350">
                  <a:extLst>
                    <a:ext uri="{FF2B5EF4-FFF2-40B4-BE49-F238E27FC236}">
                      <a16:creationId xmlns:a16="http://schemas.microsoft.com/office/drawing/2014/main" id="{51F71B3D-90C8-2B49-7EDF-90426776A18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8904242" y="8086996"/>
                  <a:ext cx="0" cy="1268504"/>
                </a:xfrm>
                <a:prstGeom prst="line">
                  <a:avLst/>
                </a:prstGeom>
                <a:noFill/>
                <a:ln w="3175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2" name="Oval 351">
                  <a:extLst>
                    <a:ext uri="{FF2B5EF4-FFF2-40B4-BE49-F238E27FC236}">
                      <a16:creationId xmlns:a16="http://schemas.microsoft.com/office/drawing/2014/main" id="{1871AD08-8346-2F98-3670-8E46257101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957066" y="8435591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3" name="Oval 352">
                  <a:extLst>
                    <a:ext uri="{FF2B5EF4-FFF2-40B4-BE49-F238E27FC236}">
                      <a16:creationId xmlns:a16="http://schemas.microsoft.com/office/drawing/2014/main" id="{2CD83B7B-D0CE-C9EB-CC27-83EA83FE06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957066" y="8435591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4" name="Oval 353">
                  <a:extLst>
                    <a:ext uri="{FF2B5EF4-FFF2-40B4-BE49-F238E27FC236}">
                      <a16:creationId xmlns:a16="http://schemas.microsoft.com/office/drawing/2014/main" id="{13AF1CFC-DD7F-5900-586C-D8681A195A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711595" y="8819047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5" name="Oval 354">
                  <a:extLst>
                    <a:ext uri="{FF2B5EF4-FFF2-40B4-BE49-F238E27FC236}">
                      <a16:creationId xmlns:a16="http://schemas.microsoft.com/office/drawing/2014/main" id="{2210FB68-2C44-8F3C-58C8-3FE219FF90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711595" y="8819047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6" name="Oval 355">
                  <a:extLst>
                    <a:ext uri="{FF2B5EF4-FFF2-40B4-BE49-F238E27FC236}">
                      <a16:creationId xmlns:a16="http://schemas.microsoft.com/office/drawing/2014/main" id="{07491387-0366-D164-0D4E-CDA8C9E1FE7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021534" y="8819047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7" name="Oval 356">
                  <a:extLst>
                    <a:ext uri="{FF2B5EF4-FFF2-40B4-BE49-F238E27FC236}">
                      <a16:creationId xmlns:a16="http://schemas.microsoft.com/office/drawing/2014/main" id="{EDE43117-455F-27F8-5B54-1F38F7B8EC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021534" y="8819047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8" name="Oval 357">
                  <a:extLst>
                    <a:ext uri="{FF2B5EF4-FFF2-40B4-BE49-F238E27FC236}">
                      <a16:creationId xmlns:a16="http://schemas.microsoft.com/office/drawing/2014/main" id="{F9288558-7672-8259-FE82-6A1ECE4A99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751267" y="8435591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9" name="Oval 358">
                  <a:extLst>
                    <a:ext uri="{FF2B5EF4-FFF2-40B4-BE49-F238E27FC236}">
                      <a16:creationId xmlns:a16="http://schemas.microsoft.com/office/drawing/2014/main" id="{1630A032-0A46-8802-5188-3BB3DD67F4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751267" y="8435591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0" name="Oval 359">
                  <a:extLst>
                    <a:ext uri="{FF2B5EF4-FFF2-40B4-BE49-F238E27FC236}">
                      <a16:creationId xmlns:a16="http://schemas.microsoft.com/office/drawing/2014/main" id="{90F87BE5-28F2-2993-A92D-4BD3D658BB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152948" y="8435591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1" name="Oval 360">
                  <a:extLst>
                    <a:ext uri="{FF2B5EF4-FFF2-40B4-BE49-F238E27FC236}">
                      <a16:creationId xmlns:a16="http://schemas.microsoft.com/office/drawing/2014/main" id="{18AF96EB-6186-1040-CC31-205B990060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152948" y="8435591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2" name="Oval 361">
                  <a:extLst>
                    <a:ext uri="{FF2B5EF4-FFF2-40B4-BE49-F238E27FC236}">
                      <a16:creationId xmlns:a16="http://schemas.microsoft.com/office/drawing/2014/main" id="{632F96E8-796A-C1AE-37BE-3EFA2134D2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562825" y="8435591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3" name="Oval 362">
                  <a:extLst>
                    <a:ext uri="{FF2B5EF4-FFF2-40B4-BE49-F238E27FC236}">
                      <a16:creationId xmlns:a16="http://schemas.microsoft.com/office/drawing/2014/main" id="{F9F48615-B789-B85C-81C3-548237C8C6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562825" y="8435591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4" name="Oval 363">
                  <a:extLst>
                    <a:ext uri="{FF2B5EF4-FFF2-40B4-BE49-F238E27FC236}">
                      <a16:creationId xmlns:a16="http://schemas.microsoft.com/office/drawing/2014/main" id="{37C45125-8748-1206-B044-E27CC5EF44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8819047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5" name="Oval 364">
                  <a:extLst>
                    <a:ext uri="{FF2B5EF4-FFF2-40B4-BE49-F238E27FC236}">
                      <a16:creationId xmlns:a16="http://schemas.microsoft.com/office/drawing/2014/main" id="{B4C0D250-02BB-DB9C-9CD2-4695BC54DC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8819047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" name="Oval 365">
                  <a:extLst>
                    <a:ext uri="{FF2B5EF4-FFF2-40B4-BE49-F238E27FC236}">
                      <a16:creationId xmlns:a16="http://schemas.microsoft.com/office/drawing/2014/main" id="{56591CF8-5669-E420-77F5-68C4124184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8621510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7" name="Oval 366">
                  <a:extLst>
                    <a:ext uri="{FF2B5EF4-FFF2-40B4-BE49-F238E27FC236}">
                      <a16:creationId xmlns:a16="http://schemas.microsoft.com/office/drawing/2014/main" id="{55EDAA79-A0DC-FD43-DF09-564EC00C939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8621510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8" name="Oval 367">
                  <a:extLst>
                    <a:ext uri="{FF2B5EF4-FFF2-40B4-BE49-F238E27FC236}">
                      <a16:creationId xmlns:a16="http://schemas.microsoft.com/office/drawing/2014/main" id="{947991C3-5C3B-947D-2B62-8D3E42FE73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8435591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9" name="Oval 368">
                  <a:extLst>
                    <a:ext uri="{FF2B5EF4-FFF2-40B4-BE49-F238E27FC236}">
                      <a16:creationId xmlns:a16="http://schemas.microsoft.com/office/drawing/2014/main" id="{F665694A-FB80-D794-ECC8-A970162E04C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8435591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0" name="Line 369">
                  <a:extLst>
                    <a:ext uri="{FF2B5EF4-FFF2-40B4-BE49-F238E27FC236}">
                      <a16:creationId xmlns:a16="http://schemas.microsoft.com/office/drawing/2014/main" id="{11912BC8-414A-A562-4948-F7C520F7BB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710079" y="9483319"/>
                  <a:ext cx="0" cy="1280124"/>
                </a:xfrm>
                <a:prstGeom prst="line">
                  <a:avLst/>
                </a:prstGeom>
                <a:noFill/>
                <a:ln w="3175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1" name="Oval 370">
                  <a:extLst>
                    <a:ext uri="{FF2B5EF4-FFF2-40B4-BE49-F238E27FC236}">
                      <a16:creationId xmlns:a16="http://schemas.microsoft.com/office/drawing/2014/main" id="{ACBE04D7-0F23-C38D-FBE8-C09CA23AEC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0124348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2" name="Oval 371">
                  <a:extLst>
                    <a:ext uri="{FF2B5EF4-FFF2-40B4-BE49-F238E27FC236}">
                      <a16:creationId xmlns:a16="http://schemas.microsoft.com/office/drawing/2014/main" id="{1A6F293D-A9CD-8E18-86CC-E8F17478C2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0124348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3" name="Oval 372">
                  <a:extLst>
                    <a:ext uri="{FF2B5EF4-FFF2-40B4-BE49-F238E27FC236}">
                      <a16:creationId xmlns:a16="http://schemas.microsoft.com/office/drawing/2014/main" id="{DC2283B6-3EAC-0B1A-8E92-DB579A5DC5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9901633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4" name="Oval 373">
                  <a:extLst>
                    <a:ext uri="{FF2B5EF4-FFF2-40B4-BE49-F238E27FC236}">
                      <a16:creationId xmlns:a16="http://schemas.microsoft.com/office/drawing/2014/main" id="{583D3862-4F8F-0A2E-B579-E9955F7F84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9901633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5" name="Oval 374">
                  <a:extLst>
                    <a:ext uri="{FF2B5EF4-FFF2-40B4-BE49-F238E27FC236}">
                      <a16:creationId xmlns:a16="http://schemas.microsoft.com/office/drawing/2014/main" id="{7DC75534-7F9E-2481-7022-61CBF08A89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10507804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6" name="Oval 375">
                  <a:extLst>
                    <a:ext uri="{FF2B5EF4-FFF2-40B4-BE49-F238E27FC236}">
                      <a16:creationId xmlns:a16="http://schemas.microsoft.com/office/drawing/2014/main" id="{ADA98F5B-A6EB-7EF2-B180-FC07EA2830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10507804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7" name="Oval 376">
                  <a:extLst>
                    <a:ext uri="{FF2B5EF4-FFF2-40B4-BE49-F238E27FC236}">
                      <a16:creationId xmlns:a16="http://schemas.microsoft.com/office/drawing/2014/main" id="{DDAED84D-0475-A7F9-A4F3-304CA147B3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0438085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8" name="Oval 377">
                  <a:extLst>
                    <a:ext uri="{FF2B5EF4-FFF2-40B4-BE49-F238E27FC236}">
                      <a16:creationId xmlns:a16="http://schemas.microsoft.com/office/drawing/2014/main" id="{F0F38BF2-D057-62FA-028A-45D020FD6A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0438085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9" name="Oval 378">
                  <a:extLst>
                    <a:ext uri="{FF2B5EF4-FFF2-40B4-BE49-F238E27FC236}">
                      <a16:creationId xmlns:a16="http://schemas.microsoft.com/office/drawing/2014/main" id="{5FFA59AE-2A95-105D-050A-3810D93B59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0217307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0" name="Oval 379">
                  <a:extLst>
                    <a:ext uri="{FF2B5EF4-FFF2-40B4-BE49-F238E27FC236}">
                      <a16:creationId xmlns:a16="http://schemas.microsoft.com/office/drawing/2014/main" id="{7DA95711-5468-DDC3-78D7-D81BE6497E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0217307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1" name="Oval 380">
                  <a:extLst>
                    <a:ext uri="{FF2B5EF4-FFF2-40B4-BE49-F238E27FC236}">
                      <a16:creationId xmlns:a16="http://schemas.microsoft.com/office/drawing/2014/main" id="{0DF2A835-B818-C771-99DC-28B85A2EE1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9996529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2" name="Oval 381">
                  <a:extLst>
                    <a:ext uri="{FF2B5EF4-FFF2-40B4-BE49-F238E27FC236}">
                      <a16:creationId xmlns:a16="http://schemas.microsoft.com/office/drawing/2014/main" id="{77553128-949C-BA3E-442C-8CFA3BAAD8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9996529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3" name="Oval 382">
                  <a:extLst>
                    <a:ext uri="{FF2B5EF4-FFF2-40B4-BE49-F238E27FC236}">
                      <a16:creationId xmlns:a16="http://schemas.microsoft.com/office/drawing/2014/main" id="{CA1234D9-835C-4F0D-BF1F-0D9F145716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9680855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4" name="Oval 383">
                  <a:extLst>
                    <a:ext uri="{FF2B5EF4-FFF2-40B4-BE49-F238E27FC236}">
                      <a16:creationId xmlns:a16="http://schemas.microsoft.com/office/drawing/2014/main" id="{BFBFE3C3-EDF8-3B99-CFB0-8901603AC90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9680855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5" name="Oval 384">
                  <a:extLst>
                    <a:ext uri="{FF2B5EF4-FFF2-40B4-BE49-F238E27FC236}">
                      <a16:creationId xmlns:a16="http://schemas.microsoft.com/office/drawing/2014/main" id="{42F7F718-F0AF-06B0-F42E-AEEE55140B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9808674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6" name="Oval 385">
                  <a:extLst>
                    <a:ext uri="{FF2B5EF4-FFF2-40B4-BE49-F238E27FC236}">
                      <a16:creationId xmlns:a16="http://schemas.microsoft.com/office/drawing/2014/main" id="{4D3DAC4B-B2FA-D1C5-95EB-7808A804859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9808674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" name="Oval 386">
                  <a:extLst>
                    <a:ext uri="{FF2B5EF4-FFF2-40B4-BE49-F238E27FC236}">
                      <a16:creationId xmlns:a16="http://schemas.microsoft.com/office/drawing/2014/main" id="{720EB9E5-54E2-AB3D-17C8-688E92F8D6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9611136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8" name="Oval 387">
                  <a:extLst>
                    <a:ext uri="{FF2B5EF4-FFF2-40B4-BE49-F238E27FC236}">
                      <a16:creationId xmlns:a16="http://schemas.microsoft.com/office/drawing/2014/main" id="{0F8EEE3C-70D9-7E78-DB03-6C324A9332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9611136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9" name="Oval 388">
                  <a:extLst>
                    <a:ext uri="{FF2B5EF4-FFF2-40B4-BE49-F238E27FC236}">
                      <a16:creationId xmlns:a16="http://schemas.microsoft.com/office/drawing/2014/main" id="{00DDD3EC-04DB-AFFD-2106-49F0074862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0066249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0" name="Oval 389">
                  <a:extLst>
                    <a:ext uri="{FF2B5EF4-FFF2-40B4-BE49-F238E27FC236}">
                      <a16:creationId xmlns:a16="http://schemas.microsoft.com/office/drawing/2014/main" id="{7E3B4C59-8DEF-D633-5271-CCC302148B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0066249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1" name="Oval 390">
                  <a:extLst>
                    <a:ext uri="{FF2B5EF4-FFF2-40B4-BE49-F238E27FC236}">
                      <a16:creationId xmlns:a16="http://schemas.microsoft.com/office/drawing/2014/main" id="{02E0E4EF-36C9-BB19-5B52-99532E99FD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9553036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2" name="Oval 391">
                  <a:extLst>
                    <a:ext uri="{FF2B5EF4-FFF2-40B4-BE49-F238E27FC236}">
                      <a16:creationId xmlns:a16="http://schemas.microsoft.com/office/drawing/2014/main" id="{BCA5656B-35AD-6898-BED5-83541612F5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9553036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3" name="Oval 392">
                  <a:extLst>
                    <a:ext uri="{FF2B5EF4-FFF2-40B4-BE49-F238E27FC236}">
                      <a16:creationId xmlns:a16="http://schemas.microsoft.com/office/drawing/2014/main" id="{7810245F-50AC-CF2D-C6E0-4254394143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0159207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4" name="Oval 393">
                  <a:extLst>
                    <a:ext uri="{FF2B5EF4-FFF2-40B4-BE49-F238E27FC236}">
                      <a16:creationId xmlns:a16="http://schemas.microsoft.com/office/drawing/2014/main" id="{EA239268-ED37-2FAA-379B-80319DDF0B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0159207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5" name="Oval 394">
                  <a:extLst>
                    <a:ext uri="{FF2B5EF4-FFF2-40B4-BE49-F238E27FC236}">
                      <a16:creationId xmlns:a16="http://schemas.microsoft.com/office/drawing/2014/main" id="{66A72761-FB6D-864B-F18A-13706283CC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0031389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6" name="Oval 395">
                  <a:extLst>
                    <a:ext uri="{FF2B5EF4-FFF2-40B4-BE49-F238E27FC236}">
                      <a16:creationId xmlns:a16="http://schemas.microsoft.com/office/drawing/2014/main" id="{AD7E1577-ED2C-216A-6AC2-FAA5622003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0031389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7" name="Oval 396">
                  <a:extLst>
                    <a:ext uri="{FF2B5EF4-FFF2-40B4-BE49-F238E27FC236}">
                      <a16:creationId xmlns:a16="http://schemas.microsoft.com/office/drawing/2014/main" id="{1CF3A05F-1AAF-0B8B-29B7-43D8EAE32F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9959732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8" name="Oval 397">
                  <a:extLst>
                    <a:ext uri="{FF2B5EF4-FFF2-40B4-BE49-F238E27FC236}">
                      <a16:creationId xmlns:a16="http://schemas.microsoft.com/office/drawing/2014/main" id="{36A28338-682A-9493-EB38-A5E5E289AF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9959732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9" name="Oval 398">
                  <a:extLst>
                    <a:ext uri="{FF2B5EF4-FFF2-40B4-BE49-F238E27FC236}">
                      <a16:creationId xmlns:a16="http://schemas.microsoft.com/office/drawing/2014/main" id="{928932C8-F2E9-621A-ED9B-2BA863D538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0287026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0" name="Oval 399">
                  <a:extLst>
                    <a:ext uri="{FF2B5EF4-FFF2-40B4-BE49-F238E27FC236}">
                      <a16:creationId xmlns:a16="http://schemas.microsoft.com/office/drawing/2014/main" id="{FDF3C25F-5589-89BD-32A6-E8EE2713B8F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0287026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1" name="Oval 400">
                  <a:extLst>
                    <a:ext uri="{FF2B5EF4-FFF2-40B4-BE49-F238E27FC236}">
                      <a16:creationId xmlns:a16="http://schemas.microsoft.com/office/drawing/2014/main" id="{AC3273E9-1CEF-8D87-1EBF-4820400CAC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9773814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2" name="Oval 401">
                  <a:extLst>
                    <a:ext uri="{FF2B5EF4-FFF2-40B4-BE49-F238E27FC236}">
                      <a16:creationId xmlns:a16="http://schemas.microsoft.com/office/drawing/2014/main" id="{104FCA1B-B6E3-69ED-F9DA-8F50E8EAAA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9773814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3" name="Oval 402">
                  <a:extLst>
                    <a:ext uri="{FF2B5EF4-FFF2-40B4-BE49-F238E27FC236}">
                      <a16:creationId xmlns:a16="http://schemas.microsoft.com/office/drawing/2014/main" id="{240E9BA2-D097-FCED-CEC1-9A33666787A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10252166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4" name="Oval 403">
                  <a:extLst>
                    <a:ext uri="{FF2B5EF4-FFF2-40B4-BE49-F238E27FC236}">
                      <a16:creationId xmlns:a16="http://schemas.microsoft.com/office/drawing/2014/main" id="{77192C08-33EA-B183-CB56-1AF7B57DDF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10252166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5" name="Oval 404">
                  <a:extLst>
                    <a:ext uri="{FF2B5EF4-FFF2-40B4-BE49-F238E27FC236}">
                      <a16:creationId xmlns:a16="http://schemas.microsoft.com/office/drawing/2014/main" id="{7C55816A-ED89-3C9B-6C00-182EBA40D93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10182447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6" name="Oval 405">
                  <a:extLst>
                    <a:ext uri="{FF2B5EF4-FFF2-40B4-BE49-F238E27FC236}">
                      <a16:creationId xmlns:a16="http://schemas.microsoft.com/office/drawing/2014/main" id="{9F5CB1FD-0160-FB83-BA23-ABA5C0DBD6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10182447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7" name="Oval 406">
                  <a:extLst>
                    <a:ext uri="{FF2B5EF4-FFF2-40B4-BE49-F238E27FC236}">
                      <a16:creationId xmlns:a16="http://schemas.microsoft.com/office/drawing/2014/main" id="{D3D4957E-C6BA-B52B-6303-3EEA7BD744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9866773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8" name="Oval 407">
                  <a:extLst>
                    <a:ext uri="{FF2B5EF4-FFF2-40B4-BE49-F238E27FC236}">
                      <a16:creationId xmlns:a16="http://schemas.microsoft.com/office/drawing/2014/main" id="{46D13C50-B4C4-CD5E-DE6E-ABF97878CA9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9866773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9" name="Oval 408">
                  <a:extLst>
                    <a:ext uri="{FF2B5EF4-FFF2-40B4-BE49-F238E27FC236}">
                      <a16:creationId xmlns:a16="http://schemas.microsoft.com/office/drawing/2014/main" id="{032F5BCF-5649-7B4B-07F5-603F24E9F1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9738954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0" name="Oval 409">
                  <a:extLst>
                    <a:ext uri="{FF2B5EF4-FFF2-40B4-BE49-F238E27FC236}">
                      <a16:creationId xmlns:a16="http://schemas.microsoft.com/office/drawing/2014/main" id="{B8DA419F-5052-A237-367F-925FCE5215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9738954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1" name="Oval 410">
                  <a:extLst>
                    <a:ext uri="{FF2B5EF4-FFF2-40B4-BE49-F238E27FC236}">
                      <a16:creationId xmlns:a16="http://schemas.microsoft.com/office/drawing/2014/main" id="{167A351D-1FBB-53A8-23E5-C5F0B1BC136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9936493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2" name="Oval 411">
                  <a:extLst>
                    <a:ext uri="{FF2B5EF4-FFF2-40B4-BE49-F238E27FC236}">
                      <a16:creationId xmlns:a16="http://schemas.microsoft.com/office/drawing/2014/main" id="{271F0C37-111A-00CF-44D2-C445005C5C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9936493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3" name="Oval 412">
                  <a:extLst>
                    <a:ext uri="{FF2B5EF4-FFF2-40B4-BE49-F238E27FC236}">
                      <a16:creationId xmlns:a16="http://schemas.microsoft.com/office/drawing/2014/main" id="{24B50AF5-8FDC-B395-2AC3-870E77AEF0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0379986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4" name="Oval 413">
                  <a:extLst>
                    <a:ext uri="{FF2B5EF4-FFF2-40B4-BE49-F238E27FC236}">
                      <a16:creationId xmlns:a16="http://schemas.microsoft.com/office/drawing/2014/main" id="{4E2A12F3-799F-AAC4-E43F-FC173A9670E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0379986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5" name="Oval 414">
                  <a:extLst>
                    <a:ext uri="{FF2B5EF4-FFF2-40B4-BE49-F238E27FC236}">
                      <a16:creationId xmlns:a16="http://schemas.microsoft.com/office/drawing/2014/main" id="{878939E2-0C8C-AE78-827A-529F176383F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0310266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6" name="Oval 415">
                  <a:extLst>
                    <a:ext uri="{FF2B5EF4-FFF2-40B4-BE49-F238E27FC236}">
                      <a16:creationId xmlns:a16="http://schemas.microsoft.com/office/drawing/2014/main" id="{9EC197AA-ED10-5347-31DF-E5AE0F8722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0310266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7" name="Oval 416">
                  <a:extLst>
                    <a:ext uri="{FF2B5EF4-FFF2-40B4-BE49-F238E27FC236}">
                      <a16:creationId xmlns:a16="http://schemas.microsoft.com/office/drawing/2014/main" id="{675329CD-3CBB-BF09-D12C-9806D4CF75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9843533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8" name="Oval 417">
                  <a:extLst>
                    <a:ext uri="{FF2B5EF4-FFF2-40B4-BE49-F238E27FC236}">
                      <a16:creationId xmlns:a16="http://schemas.microsoft.com/office/drawing/2014/main" id="{576C5778-1301-3CAF-6D51-A12491BB78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9843533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9" name="Oval 418">
                  <a:extLst>
                    <a:ext uri="{FF2B5EF4-FFF2-40B4-BE49-F238E27FC236}">
                      <a16:creationId xmlns:a16="http://schemas.microsoft.com/office/drawing/2014/main" id="{45BCB4DE-A970-4AA9-356A-939CF8A2F2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0089489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0" name="Oval 419">
                  <a:extLst>
                    <a:ext uri="{FF2B5EF4-FFF2-40B4-BE49-F238E27FC236}">
                      <a16:creationId xmlns:a16="http://schemas.microsoft.com/office/drawing/2014/main" id="{A61E7D9D-A5F4-09B7-63EC-E3F6C9210A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0089489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1" name="Oval 420">
                  <a:extLst>
                    <a:ext uri="{FF2B5EF4-FFF2-40B4-BE49-F238E27FC236}">
                      <a16:creationId xmlns:a16="http://schemas.microsoft.com/office/drawing/2014/main" id="{28B7D81A-34E0-3D3C-C557-2808AB848A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9483317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2" name="Oval 421">
                  <a:extLst>
                    <a:ext uri="{FF2B5EF4-FFF2-40B4-BE49-F238E27FC236}">
                      <a16:creationId xmlns:a16="http://schemas.microsoft.com/office/drawing/2014/main" id="{B39E5262-B78C-1CD8-A559-E48D116F5D7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9483317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3" name="Oval 422">
                  <a:extLst>
                    <a:ext uri="{FF2B5EF4-FFF2-40B4-BE49-F238E27FC236}">
                      <a16:creationId xmlns:a16="http://schemas.microsoft.com/office/drawing/2014/main" id="{5573080C-DCE9-65C8-7979-0E959A5FC6E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10565903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" name="Oval 423">
                  <a:extLst>
                    <a:ext uri="{FF2B5EF4-FFF2-40B4-BE49-F238E27FC236}">
                      <a16:creationId xmlns:a16="http://schemas.microsoft.com/office/drawing/2014/main" id="{13289401-4056-2549-A58C-B821354B5D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10565903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5" name="Line 424">
                  <a:extLst>
                    <a:ext uri="{FF2B5EF4-FFF2-40B4-BE49-F238E27FC236}">
                      <a16:creationId xmlns:a16="http://schemas.microsoft.com/office/drawing/2014/main" id="{1AC5649F-F849-3EB1-3945-BA016AAF331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9710079" y="10891262"/>
                  <a:ext cx="0" cy="1270440"/>
                </a:xfrm>
                <a:prstGeom prst="line">
                  <a:avLst/>
                </a:prstGeom>
                <a:noFill/>
                <a:ln w="3175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6" name="Oval 425">
                  <a:extLst>
                    <a:ext uri="{FF2B5EF4-FFF2-40B4-BE49-F238E27FC236}">
                      <a16:creationId xmlns:a16="http://schemas.microsoft.com/office/drawing/2014/main" id="{6B0D6EB3-B595-47A3-F951-30629D991A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1973846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" name="Oval 426">
                  <a:extLst>
                    <a:ext uri="{FF2B5EF4-FFF2-40B4-BE49-F238E27FC236}">
                      <a16:creationId xmlns:a16="http://schemas.microsoft.com/office/drawing/2014/main" id="{16F12AC9-7141-094A-9379-CA0FD10197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1973846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8" name="Oval 427">
                  <a:extLst>
                    <a:ext uri="{FF2B5EF4-FFF2-40B4-BE49-F238E27FC236}">
                      <a16:creationId xmlns:a16="http://schemas.microsoft.com/office/drawing/2014/main" id="{14972074-8292-0AA8-26E1-BEDDBE6A3B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1160453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" name="Oval 428">
                  <a:extLst>
                    <a:ext uri="{FF2B5EF4-FFF2-40B4-BE49-F238E27FC236}">
                      <a16:creationId xmlns:a16="http://schemas.microsoft.com/office/drawing/2014/main" id="{D6D61EE1-DF50-D720-6A73-F150891664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1160453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0" name="Oval 429">
                  <a:extLst>
                    <a:ext uri="{FF2B5EF4-FFF2-40B4-BE49-F238E27FC236}">
                      <a16:creationId xmlns:a16="http://schemas.microsoft.com/office/drawing/2014/main" id="{483C2882-D277-DC17-97C6-A4317FB643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11694968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1" name="Oval 430">
                  <a:extLst>
                    <a:ext uri="{FF2B5EF4-FFF2-40B4-BE49-F238E27FC236}">
                      <a16:creationId xmlns:a16="http://schemas.microsoft.com/office/drawing/2014/main" id="{78301B29-87D6-CA13-1A91-610E2D03E7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11694968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2" name="Oval 431">
                  <a:extLst>
                    <a:ext uri="{FF2B5EF4-FFF2-40B4-BE49-F238E27FC236}">
                      <a16:creationId xmlns:a16="http://schemas.microsoft.com/office/drawing/2014/main" id="{F2FBFB53-299D-DB2F-E6D3-8C8C8EF0AB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1032635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3" name="Oval 432">
                  <a:extLst>
                    <a:ext uri="{FF2B5EF4-FFF2-40B4-BE49-F238E27FC236}">
                      <a16:creationId xmlns:a16="http://schemas.microsoft.com/office/drawing/2014/main" id="{AFA049F4-542B-B502-202B-533C34A18D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1032635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4" name="Oval 433">
                  <a:extLst>
                    <a:ext uri="{FF2B5EF4-FFF2-40B4-BE49-F238E27FC236}">
                      <a16:creationId xmlns:a16="http://schemas.microsoft.com/office/drawing/2014/main" id="{6E1678B8-9DF5-160D-3783-2AFB465A70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1032635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5" name="Oval 434">
                  <a:extLst>
                    <a:ext uri="{FF2B5EF4-FFF2-40B4-BE49-F238E27FC236}">
                      <a16:creationId xmlns:a16="http://schemas.microsoft.com/office/drawing/2014/main" id="{D61E35EE-B68C-78F1-A7EC-5B1516B27A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1032635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6" name="Oval 435">
                  <a:extLst>
                    <a:ext uri="{FF2B5EF4-FFF2-40B4-BE49-F238E27FC236}">
                      <a16:creationId xmlns:a16="http://schemas.microsoft.com/office/drawing/2014/main" id="{501C7016-9EAE-A999-4224-EAFA300BD21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11834407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7" name="Oval 436">
                  <a:extLst>
                    <a:ext uri="{FF2B5EF4-FFF2-40B4-BE49-F238E27FC236}">
                      <a16:creationId xmlns:a16="http://schemas.microsoft.com/office/drawing/2014/main" id="{ADA57E70-74F6-BB06-A536-F1DEE33B63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11834407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8" name="Oval 437">
                  <a:extLst>
                    <a:ext uri="{FF2B5EF4-FFF2-40B4-BE49-F238E27FC236}">
                      <a16:creationId xmlns:a16="http://schemas.microsoft.com/office/drawing/2014/main" id="{8D313996-7618-6F0F-BE64-CD2124177A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1160453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9" name="Oval 438">
                  <a:extLst>
                    <a:ext uri="{FF2B5EF4-FFF2-40B4-BE49-F238E27FC236}">
                      <a16:creationId xmlns:a16="http://schemas.microsoft.com/office/drawing/2014/main" id="{0014DDF3-9CBA-B2FA-6C3B-A12119C9D6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1160453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" name="Oval 439">
                  <a:extLst>
                    <a:ext uri="{FF2B5EF4-FFF2-40B4-BE49-F238E27FC236}">
                      <a16:creationId xmlns:a16="http://schemas.microsoft.com/office/drawing/2014/main" id="{A4DFEF1C-3466-6F31-1EEB-502490D9A8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1427711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1" name="Oval 440">
                  <a:extLst>
                    <a:ext uri="{FF2B5EF4-FFF2-40B4-BE49-F238E27FC236}">
                      <a16:creationId xmlns:a16="http://schemas.microsoft.com/office/drawing/2014/main" id="{42494C8E-4AEE-3D1A-AC6E-F3898AB9F1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1427711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2" name="Oval 441">
                  <a:extLst>
                    <a:ext uri="{FF2B5EF4-FFF2-40B4-BE49-F238E27FC236}">
                      <a16:creationId xmlns:a16="http://schemas.microsoft.com/office/drawing/2014/main" id="{B2002C7E-2849-D397-5193-131280025F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204259" y="11427711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3" name="Oval 442">
                  <a:extLst>
                    <a:ext uri="{FF2B5EF4-FFF2-40B4-BE49-F238E27FC236}">
                      <a16:creationId xmlns:a16="http://schemas.microsoft.com/office/drawing/2014/main" id="{A31C83C4-9209-A327-FF3C-F55442D9A8C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204259" y="11427711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4" name="Oval 443">
                  <a:extLst>
                    <a:ext uri="{FF2B5EF4-FFF2-40B4-BE49-F238E27FC236}">
                      <a16:creationId xmlns:a16="http://schemas.microsoft.com/office/drawing/2014/main" id="{595933A8-5FD1-2CE3-9407-885AED5500A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1694968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5" name="Oval 444">
                  <a:extLst>
                    <a:ext uri="{FF2B5EF4-FFF2-40B4-BE49-F238E27FC236}">
                      <a16:creationId xmlns:a16="http://schemas.microsoft.com/office/drawing/2014/main" id="{A626F28E-E27F-08A1-E381-1FB5390533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1694968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6" name="Oval 445">
                  <a:extLst>
                    <a:ext uri="{FF2B5EF4-FFF2-40B4-BE49-F238E27FC236}">
                      <a16:creationId xmlns:a16="http://schemas.microsoft.com/office/drawing/2014/main" id="{6ADC0E01-5B6E-0C84-3970-BEDD55745A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1299892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7" name="Oval 446">
                  <a:extLst>
                    <a:ext uri="{FF2B5EF4-FFF2-40B4-BE49-F238E27FC236}">
                      <a16:creationId xmlns:a16="http://schemas.microsoft.com/office/drawing/2014/main" id="{832704A6-D4AB-FECC-3B55-10206B9494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1299892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8" name="Oval 447">
                  <a:extLst>
                    <a:ext uri="{FF2B5EF4-FFF2-40B4-BE49-F238E27FC236}">
                      <a16:creationId xmlns:a16="http://schemas.microsoft.com/office/drawing/2014/main" id="{8F0FDCB5-0F0E-7E8A-BC67-D2231774B93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84463" y="11427711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9" name="Oval 448">
                  <a:extLst>
                    <a:ext uri="{FF2B5EF4-FFF2-40B4-BE49-F238E27FC236}">
                      <a16:creationId xmlns:a16="http://schemas.microsoft.com/office/drawing/2014/main" id="{7B5DB044-C564-CFA3-23D4-20FF26A1F3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84463" y="11427711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0" name="Oval 449">
                  <a:extLst>
                    <a:ext uri="{FF2B5EF4-FFF2-40B4-BE49-F238E27FC236}">
                      <a16:creationId xmlns:a16="http://schemas.microsoft.com/office/drawing/2014/main" id="{8F523958-3923-3CF9-A8E8-9116BD7C8C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11567149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1" name="Oval 450">
                  <a:extLst>
                    <a:ext uri="{FF2B5EF4-FFF2-40B4-BE49-F238E27FC236}">
                      <a16:creationId xmlns:a16="http://schemas.microsoft.com/office/drawing/2014/main" id="{3096DB70-40BA-0EE8-16E4-11224EA708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11567149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2" name="Oval 451">
                  <a:extLst>
                    <a:ext uri="{FF2B5EF4-FFF2-40B4-BE49-F238E27FC236}">
                      <a16:creationId xmlns:a16="http://schemas.microsoft.com/office/drawing/2014/main" id="{50F688F9-4303-1A2A-2ACD-68A8EE6DF1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11299892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3" name="Oval 452">
                  <a:extLst>
                    <a:ext uri="{FF2B5EF4-FFF2-40B4-BE49-F238E27FC236}">
                      <a16:creationId xmlns:a16="http://schemas.microsoft.com/office/drawing/2014/main" id="{1AD6DD12-FB43-928F-8CF8-35DFCEFCBD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37331" y="11299892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4" name="Oval 453">
                  <a:extLst>
                    <a:ext uri="{FF2B5EF4-FFF2-40B4-BE49-F238E27FC236}">
                      <a16:creationId xmlns:a16="http://schemas.microsoft.com/office/drawing/2014/main" id="{0D840876-636E-9CFF-9A4F-82C60D8CAB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0891260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5" name="Oval 454">
                  <a:extLst>
                    <a:ext uri="{FF2B5EF4-FFF2-40B4-BE49-F238E27FC236}">
                      <a16:creationId xmlns:a16="http://schemas.microsoft.com/office/drawing/2014/main" id="{92F0DEC9-BEE5-D955-1475-FB3B9F8261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474525" y="10891260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6" name="Oval 455">
                  <a:extLst>
                    <a:ext uri="{FF2B5EF4-FFF2-40B4-BE49-F238E27FC236}">
                      <a16:creationId xmlns:a16="http://schemas.microsoft.com/office/drawing/2014/main" id="{FE1ECD2F-191D-C11C-3310-CD10CA9BC8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1834407"/>
                  <a:ext cx="208800" cy="208800"/>
                </a:xfrm>
                <a:prstGeom prst="ellipse">
                  <a:avLst/>
                </a:prstGeom>
                <a:solidFill>
                  <a:srgbClr val="6338A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7" name="Oval 456">
                  <a:extLst>
                    <a:ext uri="{FF2B5EF4-FFF2-40B4-BE49-F238E27FC236}">
                      <a16:creationId xmlns:a16="http://schemas.microsoft.com/office/drawing/2014/main" id="{212280D6-FFA7-3913-CF19-87998DFFE9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15877" y="11834407"/>
                  <a:ext cx="208800" cy="208800"/>
                </a:xfrm>
                <a:prstGeom prst="ellipse">
                  <a:avLst/>
                </a:prstGeom>
                <a:noFill/>
                <a:ln w="12700" cap="flat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8" name="Freeform 457">
                  <a:extLst>
                    <a:ext uri="{FF2B5EF4-FFF2-40B4-BE49-F238E27FC236}">
                      <a16:creationId xmlns:a16="http://schemas.microsoft.com/office/drawing/2014/main" id="{27BF9058-6063-A1D2-7100-EB392E006B1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5321352" y="7631884"/>
                  <a:ext cx="29755" cy="5157292"/>
                </a:xfrm>
                <a:custGeom>
                  <a:avLst/>
                  <a:gdLst>
                    <a:gd name="T0" fmla="*/ 0 w 3"/>
                    <a:gd name="T1" fmla="*/ 5 h 443"/>
                    <a:gd name="T2" fmla="*/ 3 w 3"/>
                    <a:gd name="T3" fmla="*/ 18 h 443"/>
                    <a:gd name="T4" fmla="*/ 2 w 3"/>
                    <a:gd name="T5" fmla="*/ 12 h 443"/>
                    <a:gd name="T6" fmla="*/ 2 w 3"/>
                    <a:gd name="T7" fmla="*/ 32 h 443"/>
                    <a:gd name="T8" fmla="*/ 3 w 3"/>
                    <a:gd name="T9" fmla="*/ 25 h 443"/>
                    <a:gd name="T10" fmla="*/ 0 w 3"/>
                    <a:gd name="T11" fmla="*/ 43 h 443"/>
                    <a:gd name="T12" fmla="*/ 3 w 3"/>
                    <a:gd name="T13" fmla="*/ 50 h 443"/>
                    <a:gd name="T14" fmla="*/ 0 w 3"/>
                    <a:gd name="T15" fmla="*/ 50 h 443"/>
                    <a:gd name="T16" fmla="*/ 3 w 3"/>
                    <a:gd name="T17" fmla="*/ 68 h 443"/>
                    <a:gd name="T18" fmla="*/ 2 w 3"/>
                    <a:gd name="T19" fmla="*/ 62 h 443"/>
                    <a:gd name="T20" fmla="*/ 2 w 3"/>
                    <a:gd name="T21" fmla="*/ 82 h 443"/>
                    <a:gd name="T22" fmla="*/ 3 w 3"/>
                    <a:gd name="T23" fmla="*/ 75 h 443"/>
                    <a:gd name="T24" fmla="*/ 0 w 3"/>
                    <a:gd name="T25" fmla="*/ 93 h 443"/>
                    <a:gd name="T26" fmla="*/ 3 w 3"/>
                    <a:gd name="T27" fmla="*/ 100 h 443"/>
                    <a:gd name="T28" fmla="*/ 0 w 3"/>
                    <a:gd name="T29" fmla="*/ 100 h 443"/>
                    <a:gd name="T30" fmla="*/ 3 w 3"/>
                    <a:gd name="T31" fmla="*/ 118 h 443"/>
                    <a:gd name="T32" fmla="*/ 2 w 3"/>
                    <a:gd name="T33" fmla="*/ 112 h 443"/>
                    <a:gd name="T34" fmla="*/ 1 w 3"/>
                    <a:gd name="T35" fmla="*/ 132 h 443"/>
                    <a:gd name="T36" fmla="*/ 3 w 3"/>
                    <a:gd name="T37" fmla="*/ 125 h 443"/>
                    <a:gd name="T38" fmla="*/ 0 w 3"/>
                    <a:gd name="T39" fmla="*/ 143 h 443"/>
                    <a:gd name="T40" fmla="*/ 3 w 3"/>
                    <a:gd name="T41" fmla="*/ 150 h 443"/>
                    <a:gd name="T42" fmla="*/ 0 w 3"/>
                    <a:gd name="T43" fmla="*/ 150 h 443"/>
                    <a:gd name="T44" fmla="*/ 3 w 3"/>
                    <a:gd name="T45" fmla="*/ 168 h 443"/>
                    <a:gd name="T46" fmla="*/ 1 w 3"/>
                    <a:gd name="T47" fmla="*/ 162 h 443"/>
                    <a:gd name="T48" fmla="*/ 1 w 3"/>
                    <a:gd name="T49" fmla="*/ 182 h 443"/>
                    <a:gd name="T50" fmla="*/ 3 w 3"/>
                    <a:gd name="T51" fmla="*/ 175 h 443"/>
                    <a:gd name="T52" fmla="*/ 0 w 3"/>
                    <a:gd name="T53" fmla="*/ 193 h 443"/>
                    <a:gd name="T54" fmla="*/ 3 w 3"/>
                    <a:gd name="T55" fmla="*/ 200 h 443"/>
                    <a:gd name="T56" fmla="*/ 0 w 3"/>
                    <a:gd name="T57" fmla="*/ 200 h 443"/>
                    <a:gd name="T58" fmla="*/ 3 w 3"/>
                    <a:gd name="T59" fmla="*/ 218 h 443"/>
                    <a:gd name="T60" fmla="*/ 1 w 3"/>
                    <a:gd name="T61" fmla="*/ 212 h 443"/>
                    <a:gd name="T62" fmla="*/ 1 w 3"/>
                    <a:gd name="T63" fmla="*/ 232 h 443"/>
                    <a:gd name="T64" fmla="*/ 3 w 3"/>
                    <a:gd name="T65" fmla="*/ 226 h 443"/>
                    <a:gd name="T66" fmla="*/ 0 w 3"/>
                    <a:gd name="T67" fmla="*/ 243 h 443"/>
                    <a:gd name="T68" fmla="*/ 3 w 3"/>
                    <a:gd name="T69" fmla="*/ 251 h 443"/>
                    <a:gd name="T70" fmla="*/ 0 w 3"/>
                    <a:gd name="T71" fmla="*/ 251 h 443"/>
                    <a:gd name="T72" fmla="*/ 2 w 3"/>
                    <a:gd name="T73" fmla="*/ 268 h 443"/>
                    <a:gd name="T74" fmla="*/ 1 w 3"/>
                    <a:gd name="T75" fmla="*/ 262 h 443"/>
                    <a:gd name="T76" fmla="*/ 1 w 3"/>
                    <a:gd name="T77" fmla="*/ 282 h 443"/>
                    <a:gd name="T78" fmla="*/ 2 w 3"/>
                    <a:gd name="T79" fmla="*/ 276 h 443"/>
                    <a:gd name="T80" fmla="*/ 0 w 3"/>
                    <a:gd name="T81" fmla="*/ 293 h 443"/>
                    <a:gd name="T82" fmla="*/ 2 w 3"/>
                    <a:gd name="T83" fmla="*/ 301 h 443"/>
                    <a:gd name="T84" fmla="*/ 0 w 3"/>
                    <a:gd name="T85" fmla="*/ 301 h 443"/>
                    <a:gd name="T86" fmla="*/ 2 w 3"/>
                    <a:gd name="T87" fmla="*/ 318 h 443"/>
                    <a:gd name="T88" fmla="*/ 1 w 3"/>
                    <a:gd name="T89" fmla="*/ 312 h 443"/>
                    <a:gd name="T90" fmla="*/ 1 w 3"/>
                    <a:gd name="T91" fmla="*/ 332 h 443"/>
                    <a:gd name="T92" fmla="*/ 2 w 3"/>
                    <a:gd name="T93" fmla="*/ 326 h 443"/>
                    <a:gd name="T94" fmla="*/ 0 w 3"/>
                    <a:gd name="T95" fmla="*/ 343 h 443"/>
                    <a:gd name="T96" fmla="*/ 2 w 3"/>
                    <a:gd name="T97" fmla="*/ 351 h 443"/>
                    <a:gd name="T98" fmla="*/ 0 w 3"/>
                    <a:gd name="T99" fmla="*/ 351 h 443"/>
                    <a:gd name="T100" fmla="*/ 2 w 3"/>
                    <a:gd name="T101" fmla="*/ 368 h 443"/>
                    <a:gd name="T102" fmla="*/ 1 w 3"/>
                    <a:gd name="T103" fmla="*/ 362 h 443"/>
                    <a:gd name="T104" fmla="*/ 1 w 3"/>
                    <a:gd name="T105" fmla="*/ 382 h 443"/>
                    <a:gd name="T106" fmla="*/ 2 w 3"/>
                    <a:gd name="T107" fmla="*/ 376 h 443"/>
                    <a:gd name="T108" fmla="*/ 0 w 3"/>
                    <a:gd name="T109" fmla="*/ 393 h 443"/>
                    <a:gd name="T110" fmla="*/ 2 w 3"/>
                    <a:gd name="T111" fmla="*/ 401 h 443"/>
                    <a:gd name="T112" fmla="*/ 0 w 3"/>
                    <a:gd name="T113" fmla="*/ 401 h 443"/>
                    <a:gd name="T114" fmla="*/ 2 w 3"/>
                    <a:gd name="T115" fmla="*/ 418 h 443"/>
                    <a:gd name="T116" fmla="*/ 1 w 3"/>
                    <a:gd name="T117" fmla="*/ 412 h 443"/>
                    <a:gd name="T118" fmla="*/ 1 w 3"/>
                    <a:gd name="T119" fmla="*/ 432 h 443"/>
                    <a:gd name="T120" fmla="*/ 2 w 3"/>
                    <a:gd name="T121" fmla="*/ 426 h 443"/>
                    <a:gd name="T122" fmla="*/ 0 w 3"/>
                    <a:gd name="T123" fmla="*/ 438 h 4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3" h="443">
                      <a:moveTo>
                        <a:pt x="3" y="0"/>
                      </a:moveTo>
                      <a:cubicBezTo>
                        <a:pt x="3" y="5"/>
                        <a:pt x="3" y="5"/>
                        <a:pt x="3" y="5"/>
                      </a:cubicBezTo>
                      <a:cubicBezTo>
                        <a:pt x="3" y="6"/>
                        <a:pt x="2" y="7"/>
                        <a:pt x="2" y="7"/>
                      </a:cubicBezTo>
                      <a:cubicBezTo>
                        <a:pt x="1" y="7"/>
                        <a:pt x="0" y="6"/>
                        <a:pt x="0" y="5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3" y="0"/>
                      </a:lnTo>
                      <a:close/>
                      <a:moveTo>
                        <a:pt x="3" y="13"/>
                      </a:moveTo>
                      <a:cubicBezTo>
                        <a:pt x="3" y="18"/>
                        <a:pt x="3" y="18"/>
                        <a:pt x="3" y="18"/>
                      </a:cubicBezTo>
                      <a:cubicBezTo>
                        <a:pt x="3" y="19"/>
                        <a:pt x="2" y="19"/>
                        <a:pt x="2" y="19"/>
                      </a:cubicBezTo>
                      <a:cubicBezTo>
                        <a:pt x="1" y="19"/>
                        <a:pt x="0" y="19"/>
                        <a:pt x="0" y="18"/>
                      </a:cubicBezTo>
                      <a:cubicBezTo>
                        <a:pt x="0" y="13"/>
                        <a:pt x="0" y="13"/>
                        <a:pt x="0" y="13"/>
                      </a:cubicBezTo>
                      <a:cubicBezTo>
                        <a:pt x="0" y="12"/>
                        <a:pt x="1" y="12"/>
                        <a:pt x="2" y="12"/>
                      </a:cubicBezTo>
                      <a:cubicBezTo>
                        <a:pt x="2" y="12"/>
                        <a:pt x="3" y="12"/>
                        <a:pt x="3" y="13"/>
                      </a:cubicBezTo>
                      <a:close/>
                      <a:moveTo>
                        <a:pt x="3" y="25"/>
                      </a:moveTo>
                      <a:cubicBezTo>
                        <a:pt x="3" y="30"/>
                        <a:pt x="3" y="30"/>
                        <a:pt x="3" y="30"/>
                      </a:cubicBezTo>
                      <a:cubicBezTo>
                        <a:pt x="3" y="31"/>
                        <a:pt x="2" y="32"/>
                        <a:pt x="2" y="32"/>
                      </a:cubicBezTo>
                      <a:cubicBezTo>
                        <a:pt x="1" y="32"/>
                        <a:pt x="0" y="31"/>
                        <a:pt x="0" y="30"/>
                      </a:cubicBezTo>
                      <a:cubicBezTo>
                        <a:pt x="0" y="25"/>
                        <a:pt x="0" y="25"/>
                        <a:pt x="0" y="25"/>
                      </a:cubicBezTo>
                      <a:cubicBezTo>
                        <a:pt x="0" y="25"/>
                        <a:pt x="1" y="24"/>
                        <a:pt x="2" y="24"/>
                      </a:cubicBezTo>
                      <a:cubicBezTo>
                        <a:pt x="2" y="24"/>
                        <a:pt x="3" y="25"/>
                        <a:pt x="3" y="25"/>
                      </a:cubicBezTo>
                      <a:close/>
                      <a:moveTo>
                        <a:pt x="3" y="38"/>
                      </a:moveTo>
                      <a:cubicBezTo>
                        <a:pt x="3" y="43"/>
                        <a:pt x="3" y="43"/>
                        <a:pt x="3" y="43"/>
                      </a:cubicBezTo>
                      <a:cubicBezTo>
                        <a:pt x="3" y="44"/>
                        <a:pt x="2" y="44"/>
                        <a:pt x="2" y="44"/>
                      </a:cubicBezTo>
                      <a:cubicBezTo>
                        <a:pt x="1" y="44"/>
                        <a:pt x="0" y="44"/>
                        <a:pt x="0" y="43"/>
                      </a:cubicBezTo>
                      <a:cubicBezTo>
                        <a:pt x="0" y="38"/>
                        <a:pt x="0" y="38"/>
                        <a:pt x="0" y="38"/>
                      </a:cubicBezTo>
                      <a:cubicBezTo>
                        <a:pt x="0" y="37"/>
                        <a:pt x="1" y="37"/>
                        <a:pt x="2" y="37"/>
                      </a:cubicBezTo>
                      <a:cubicBezTo>
                        <a:pt x="2" y="37"/>
                        <a:pt x="3" y="37"/>
                        <a:pt x="3" y="38"/>
                      </a:cubicBezTo>
                      <a:close/>
                      <a:moveTo>
                        <a:pt x="3" y="50"/>
                      </a:moveTo>
                      <a:cubicBezTo>
                        <a:pt x="3" y="55"/>
                        <a:pt x="3" y="55"/>
                        <a:pt x="3" y="55"/>
                      </a:cubicBezTo>
                      <a:cubicBezTo>
                        <a:pt x="3" y="56"/>
                        <a:pt x="2" y="57"/>
                        <a:pt x="2" y="57"/>
                      </a:cubicBezTo>
                      <a:cubicBezTo>
                        <a:pt x="1" y="57"/>
                        <a:pt x="0" y="56"/>
                        <a:pt x="0" y="55"/>
                      </a:cubicBezTo>
                      <a:cubicBezTo>
                        <a:pt x="0" y="50"/>
                        <a:pt x="0" y="50"/>
                        <a:pt x="0" y="50"/>
                      </a:cubicBezTo>
                      <a:cubicBezTo>
                        <a:pt x="0" y="50"/>
                        <a:pt x="1" y="49"/>
                        <a:pt x="2" y="49"/>
                      </a:cubicBezTo>
                      <a:cubicBezTo>
                        <a:pt x="2" y="49"/>
                        <a:pt x="3" y="50"/>
                        <a:pt x="3" y="50"/>
                      </a:cubicBezTo>
                      <a:close/>
                      <a:moveTo>
                        <a:pt x="3" y="63"/>
                      </a:moveTo>
                      <a:cubicBezTo>
                        <a:pt x="3" y="68"/>
                        <a:pt x="3" y="68"/>
                        <a:pt x="3" y="68"/>
                      </a:cubicBezTo>
                      <a:cubicBezTo>
                        <a:pt x="3" y="69"/>
                        <a:pt x="2" y="69"/>
                        <a:pt x="2" y="69"/>
                      </a:cubicBezTo>
                      <a:cubicBezTo>
                        <a:pt x="1" y="69"/>
                        <a:pt x="0" y="69"/>
                        <a:pt x="0" y="68"/>
                      </a:cubicBezTo>
                      <a:cubicBezTo>
                        <a:pt x="0" y="63"/>
                        <a:pt x="0" y="63"/>
                        <a:pt x="0" y="63"/>
                      </a:cubicBezTo>
                      <a:cubicBezTo>
                        <a:pt x="0" y="62"/>
                        <a:pt x="1" y="62"/>
                        <a:pt x="2" y="62"/>
                      </a:cubicBezTo>
                      <a:cubicBezTo>
                        <a:pt x="2" y="62"/>
                        <a:pt x="3" y="62"/>
                        <a:pt x="3" y="63"/>
                      </a:cubicBezTo>
                      <a:close/>
                      <a:moveTo>
                        <a:pt x="3" y="75"/>
                      </a:moveTo>
                      <a:cubicBezTo>
                        <a:pt x="3" y="80"/>
                        <a:pt x="3" y="80"/>
                        <a:pt x="3" y="80"/>
                      </a:cubicBezTo>
                      <a:cubicBezTo>
                        <a:pt x="3" y="81"/>
                        <a:pt x="2" y="82"/>
                        <a:pt x="2" y="82"/>
                      </a:cubicBezTo>
                      <a:cubicBezTo>
                        <a:pt x="1" y="82"/>
                        <a:pt x="0" y="81"/>
                        <a:pt x="0" y="80"/>
                      </a:cubicBezTo>
                      <a:cubicBezTo>
                        <a:pt x="0" y="75"/>
                        <a:pt x="0" y="75"/>
                        <a:pt x="0" y="75"/>
                      </a:cubicBezTo>
                      <a:cubicBezTo>
                        <a:pt x="0" y="75"/>
                        <a:pt x="1" y="74"/>
                        <a:pt x="2" y="74"/>
                      </a:cubicBezTo>
                      <a:cubicBezTo>
                        <a:pt x="2" y="74"/>
                        <a:pt x="3" y="75"/>
                        <a:pt x="3" y="75"/>
                      </a:cubicBezTo>
                      <a:close/>
                      <a:moveTo>
                        <a:pt x="3" y="88"/>
                      </a:moveTo>
                      <a:cubicBezTo>
                        <a:pt x="3" y="93"/>
                        <a:pt x="3" y="93"/>
                        <a:pt x="3" y="93"/>
                      </a:cubicBezTo>
                      <a:cubicBezTo>
                        <a:pt x="3" y="94"/>
                        <a:pt x="2" y="94"/>
                        <a:pt x="2" y="94"/>
                      </a:cubicBezTo>
                      <a:cubicBezTo>
                        <a:pt x="1" y="94"/>
                        <a:pt x="0" y="94"/>
                        <a:pt x="0" y="93"/>
                      </a:cubicBezTo>
                      <a:cubicBezTo>
                        <a:pt x="0" y="88"/>
                        <a:pt x="0" y="88"/>
                        <a:pt x="0" y="88"/>
                      </a:cubicBezTo>
                      <a:cubicBezTo>
                        <a:pt x="0" y="87"/>
                        <a:pt x="1" y="87"/>
                        <a:pt x="2" y="87"/>
                      </a:cubicBezTo>
                      <a:cubicBezTo>
                        <a:pt x="2" y="87"/>
                        <a:pt x="3" y="87"/>
                        <a:pt x="3" y="88"/>
                      </a:cubicBezTo>
                      <a:close/>
                      <a:moveTo>
                        <a:pt x="3" y="100"/>
                      </a:moveTo>
                      <a:cubicBezTo>
                        <a:pt x="3" y="105"/>
                        <a:pt x="3" y="105"/>
                        <a:pt x="3" y="105"/>
                      </a:cubicBezTo>
                      <a:cubicBezTo>
                        <a:pt x="3" y="106"/>
                        <a:pt x="2" y="107"/>
                        <a:pt x="2" y="107"/>
                      </a:cubicBezTo>
                      <a:cubicBezTo>
                        <a:pt x="1" y="107"/>
                        <a:pt x="0" y="106"/>
                        <a:pt x="0" y="105"/>
                      </a:cubicBezTo>
                      <a:cubicBezTo>
                        <a:pt x="0" y="100"/>
                        <a:pt x="0" y="100"/>
                        <a:pt x="0" y="100"/>
                      </a:cubicBezTo>
                      <a:cubicBezTo>
                        <a:pt x="0" y="100"/>
                        <a:pt x="1" y="99"/>
                        <a:pt x="2" y="99"/>
                      </a:cubicBezTo>
                      <a:cubicBezTo>
                        <a:pt x="2" y="99"/>
                        <a:pt x="3" y="100"/>
                        <a:pt x="3" y="100"/>
                      </a:cubicBezTo>
                      <a:close/>
                      <a:moveTo>
                        <a:pt x="3" y="113"/>
                      </a:moveTo>
                      <a:cubicBezTo>
                        <a:pt x="3" y="118"/>
                        <a:pt x="3" y="118"/>
                        <a:pt x="3" y="118"/>
                      </a:cubicBezTo>
                      <a:cubicBezTo>
                        <a:pt x="3" y="119"/>
                        <a:pt x="2" y="119"/>
                        <a:pt x="2" y="119"/>
                      </a:cubicBezTo>
                      <a:cubicBezTo>
                        <a:pt x="1" y="119"/>
                        <a:pt x="0" y="119"/>
                        <a:pt x="0" y="118"/>
                      </a:cubicBezTo>
                      <a:cubicBezTo>
                        <a:pt x="0" y="113"/>
                        <a:pt x="0" y="113"/>
                        <a:pt x="0" y="113"/>
                      </a:cubicBezTo>
                      <a:cubicBezTo>
                        <a:pt x="0" y="112"/>
                        <a:pt x="1" y="112"/>
                        <a:pt x="2" y="112"/>
                      </a:cubicBezTo>
                      <a:cubicBezTo>
                        <a:pt x="2" y="112"/>
                        <a:pt x="3" y="112"/>
                        <a:pt x="3" y="113"/>
                      </a:cubicBezTo>
                      <a:close/>
                      <a:moveTo>
                        <a:pt x="3" y="125"/>
                      </a:moveTo>
                      <a:cubicBezTo>
                        <a:pt x="3" y="130"/>
                        <a:pt x="3" y="130"/>
                        <a:pt x="3" y="130"/>
                      </a:cubicBezTo>
                      <a:cubicBezTo>
                        <a:pt x="3" y="131"/>
                        <a:pt x="2" y="132"/>
                        <a:pt x="1" y="132"/>
                      </a:cubicBezTo>
                      <a:cubicBezTo>
                        <a:pt x="1" y="132"/>
                        <a:pt x="0" y="131"/>
                        <a:pt x="0" y="130"/>
                      </a:cubicBezTo>
                      <a:cubicBezTo>
                        <a:pt x="0" y="125"/>
                        <a:pt x="0" y="125"/>
                        <a:pt x="0" y="125"/>
                      </a:cubicBezTo>
                      <a:cubicBezTo>
                        <a:pt x="0" y="125"/>
                        <a:pt x="1" y="124"/>
                        <a:pt x="1" y="124"/>
                      </a:cubicBezTo>
                      <a:cubicBezTo>
                        <a:pt x="2" y="124"/>
                        <a:pt x="3" y="125"/>
                        <a:pt x="3" y="125"/>
                      </a:cubicBezTo>
                      <a:close/>
                      <a:moveTo>
                        <a:pt x="3" y="138"/>
                      </a:moveTo>
                      <a:cubicBezTo>
                        <a:pt x="3" y="143"/>
                        <a:pt x="3" y="143"/>
                        <a:pt x="3" y="143"/>
                      </a:cubicBezTo>
                      <a:cubicBezTo>
                        <a:pt x="3" y="144"/>
                        <a:pt x="2" y="144"/>
                        <a:pt x="1" y="144"/>
                      </a:cubicBezTo>
                      <a:cubicBezTo>
                        <a:pt x="1" y="144"/>
                        <a:pt x="0" y="144"/>
                        <a:pt x="0" y="143"/>
                      </a:cubicBezTo>
                      <a:cubicBezTo>
                        <a:pt x="0" y="138"/>
                        <a:pt x="0" y="138"/>
                        <a:pt x="0" y="138"/>
                      </a:cubicBezTo>
                      <a:cubicBezTo>
                        <a:pt x="0" y="137"/>
                        <a:pt x="1" y="137"/>
                        <a:pt x="1" y="137"/>
                      </a:cubicBezTo>
                      <a:cubicBezTo>
                        <a:pt x="2" y="137"/>
                        <a:pt x="3" y="137"/>
                        <a:pt x="3" y="138"/>
                      </a:cubicBezTo>
                      <a:close/>
                      <a:moveTo>
                        <a:pt x="3" y="150"/>
                      </a:moveTo>
                      <a:cubicBezTo>
                        <a:pt x="3" y="155"/>
                        <a:pt x="3" y="155"/>
                        <a:pt x="3" y="155"/>
                      </a:cubicBezTo>
                      <a:cubicBezTo>
                        <a:pt x="3" y="156"/>
                        <a:pt x="2" y="157"/>
                        <a:pt x="1" y="157"/>
                      </a:cubicBezTo>
                      <a:cubicBezTo>
                        <a:pt x="1" y="157"/>
                        <a:pt x="0" y="156"/>
                        <a:pt x="0" y="155"/>
                      </a:cubicBezTo>
                      <a:cubicBezTo>
                        <a:pt x="0" y="150"/>
                        <a:pt x="0" y="150"/>
                        <a:pt x="0" y="150"/>
                      </a:cubicBezTo>
                      <a:cubicBezTo>
                        <a:pt x="0" y="150"/>
                        <a:pt x="1" y="149"/>
                        <a:pt x="1" y="149"/>
                      </a:cubicBezTo>
                      <a:cubicBezTo>
                        <a:pt x="2" y="149"/>
                        <a:pt x="3" y="150"/>
                        <a:pt x="3" y="150"/>
                      </a:cubicBezTo>
                      <a:close/>
                      <a:moveTo>
                        <a:pt x="3" y="163"/>
                      </a:moveTo>
                      <a:cubicBezTo>
                        <a:pt x="3" y="168"/>
                        <a:pt x="3" y="168"/>
                        <a:pt x="3" y="168"/>
                      </a:cubicBezTo>
                      <a:cubicBezTo>
                        <a:pt x="3" y="169"/>
                        <a:pt x="2" y="169"/>
                        <a:pt x="1" y="169"/>
                      </a:cubicBezTo>
                      <a:cubicBezTo>
                        <a:pt x="1" y="169"/>
                        <a:pt x="0" y="169"/>
                        <a:pt x="0" y="168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cubicBezTo>
                        <a:pt x="0" y="162"/>
                        <a:pt x="1" y="162"/>
                        <a:pt x="1" y="162"/>
                      </a:cubicBezTo>
                      <a:cubicBezTo>
                        <a:pt x="2" y="162"/>
                        <a:pt x="3" y="162"/>
                        <a:pt x="3" y="163"/>
                      </a:cubicBezTo>
                      <a:close/>
                      <a:moveTo>
                        <a:pt x="3" y="175"/>
                      </a:moveTo>
                      <a:cubicBezTo>
                        <a:pt x="3" y="180"/>
                        <a:pt x="3" y="180"/>
                        <a:pt x="3" y="180"/>
                      </a:cubicBezTo>
                      <a:cubicBezTo>
                        <a:pt x="3" y="181"/>
                        <a:pt x="2" y="182"/>
                        <a:pt x="1" y="182"/>
                      </a:cubicBezTo>
                      <a:cubicBezTo>
                        <a:pt x="1" y="182"/>
                        <a:pt x="0" y="181"/>
                        <a:pt x="0" y="180"/>
                      </a:cubicBezTo>
                      <a:cubicBezTo>
                        <a:pt x="0" y="175"/>
                        <a:pt x="0" y="175"/>
                        <a:pt x="0" y="175"/>
                      </a:cubicBezTo>
                      <a:cubicBezTo>
                        <a:pt x="0" y="175"/>
                        <a:pt x="1" y="174"/>
                        <a:pt x="1" y="174"/>
                      </a:cubicBezTo>
                      <a:cubicBezTo>
                        <a:pt x="2" y="174"/>
                        <a:pt x="3" y="175"/>
                        <a:pt x="3" y="175"/>
                      </a:cubicBezTo>
                      <a:close/>
                      <a:moveTo>
                        <a:pt x="3" y="188"/>
                      </a:moveTo>
                      <a:cubicBezTo>
                        <a:pt x="3" y="193"/>
                        <a:pt x="3" y="193"/>
                        <a:pt x="3" y="193"/>
                      </a:cubicBezTo>
                      <a:cubicBezTo>
                        <a:pt x="3" y="194"/>
                        <a:pt x="2" y="194"/>
                        <a:pt x="1" y="194"/>
                      </a:cubicBezTo>
                      <a:cubicBezTo>
                        <a:pt x="1" y="194"/>
                        <a:pt x="0" y="194"/>
                        <a:pt x="0" y="193"/>
                      </a:cubicBezTo>
                      <a:cubicBezTo>
                        <a:pt x="0" y="188"/>
                        <a:pt x="0" y="188"/>
                        <a:pt x="0" y="188"/>
                      </a:cubicBezTo>
                      <a:cubicBezTo>
                        <a:pt x="0" y="187"/>
                        <a:pt x="1" y="187"/>
                        <a:pt x="1" y="187"/>
                      </a:cubicBezTo>
                      <a:cubicBezTo>
                        <a:pt x="2" y="187"/>
                        <a:pt x="3" y="187"/>
                        <a:pt x="3" y="188"/>
                      </a:cubicBezTo>
                      <a:close/>
                      <a:moveTo>
                        <a:pt x="3" y="200"/>
                      </a:moveTo>
                      <a:cubicBezTo>
                        <a:pt x="3" y="205"/>
                        <a:pt x="3" y="205"/>
                        <a:pt x="3" y="205"/>
                      </a:cubicBezTo>
                      <a:cubicBezTo>
                        <a:pt x="3" y="206"/>
                        <a:pt x="2" y="207"/>
                        <a:pt x="1" y="207"/>
                      </a:cubicBezTo>
                      <a:cubicBezTo>
                        <a:pt x="1" y="207"/>
                        <a:pt x="0" y="206"/>
                        <a:pt x="0" y="205"/>
                      </a:cubicBezTo>
                      <a:cubicBezTo>
                        <a:pt x="0" y="200"/>
                        <a:pt x="0" y="200"/>
                        <a:pt x="0" y="200"/>
                      </a:cubicBezTo>
                      <a:cubicBezTo>
                        <a:pt x="0" y="200"/>
                        <a:pt x="1" y="199"/>
                        <a:pt x="1" y="199"/>
                      </a:cubicBezTo>
                      <a:cubicBezTo>
                        <a:pt x="2" y="199"/>
                        <a:pt x="3" y="200"/>
                        <a:pt x="3" y="200"/>
                      </a:cubicBezTo>
                      <a:close/>
                      <a:moveTo>
                        <a:pt x="3" y="213"/>
                      </a:moveTo>
                      <a:cubicBezTo>
                        <a:pt x="3" y="218"/>
                        <a:pt x="3" y="218"/>
                        <a:pt x="3" y="218"/>
                      </a:cubicBezTo>
                      <a:cubicBezTo>
                        <a:pt x="3" y="219"/>
                        <a:pt x="2" y="219"/>
                        <a:pt x="1" y="219"/>
                      </a:cubicBezTo>
                      <a:cubicBezTo>
                        <a:pt x="1" y="219"/>
                        <a:pt x="0" y="219"/>
                        <a:pt x="0" y="218"/>
                      </a:cubicBezTo>
                      <a:cubicBezTo>
                        <a:pt x="0" y="213"/>
                        <a:pt x="0" y="213"/>
                        <a:pt x="0" y="213"/>
                      </a:cubicBezTo>
                      <a:cubicBezTo>
                        <a:pt x="0" y="212"/>
                        <a:pt x="1" y="212"/>
                        <a:pt x="1" y="212"/>
                      </a:cubicBezTo>
                      <a:cubicBezTo>
                        <a:pt x="2" y="212"/>
                        <a:pt x="3" y="212"/>
                        <a:pt x="3" y="213"/>
                      </a:cubicBezTo>
                      <a:close/>
                      <a:moveTo>
                        <a:pt x="3" y="226"/>
                      </a:moveTo>
                      <a:cubicBezTo>
                        <a:pt x="3" y="231"/>
                        <a:pt x="3" y="231"/>
                        <a:pt x="3" y="231"/>
                      </a:cubicBezTo>
                      <a:cubicBezTo>
                        <a:pt x="3" y="231"/>
                        <a:pt x="2" y="232"/>
                        <a:pt x="1" y="232"/>
                      </a:cubicBezTo>
                      <a:cubicBezTo>
                        <a:pt x="1" y="232"/>
                        <a:pt x="0" y="231"/>
                        <a:pt x="0" y="231"/>
                      </a:cubicBezTo>
                      <a:cubicBezTo>
                        <a:pt x="0" y="225"/>
                        <a:pt x="0" y="225"/>
                        <a:pt x="0" y="225"/>
                      </a:cubicBezTo>
                      <a:cubicBezTo>
                        <a:pt x="0" y="225"/>
                        <a:pt x="1" y="224"/>
                        <a:pt x="1" y="224"/>
                      </a:cubicBezTo>
                      <a:cubicBezTo>
                        <a:pt x="2" y="224"/>
                        <a:pt x="3" y="225"/>
                        <a:pt x="3" y="226"/>
                      </a:cubicBezTo>
                      <a:close/>
                      <a:moveTo>
                        <a:pt x="3" y="238"/>
                      </a:moveTo>
                      <a:cubicBezTo>
                        <a:pt x="3" y="243"/>
                        <a:pt x="3" y="243"/>
                        <a:pt x="3" y="243"/>
                      </a:cubicBezTo>
                      <a:cubicBezTo>
                        <a:pt x="3" y="244"/>
                        <a:pt x="2" y="244"/>
                        <a:pt x="1" y="244"/>
                      </a:cubicBezTo>
                      <a:cubicBezTo>
                        <a:pt x="1" y="244"/>
                        <a:pt x="0" y="244"/>
                        <a:pt x="0" y="243"/>
                      </a:cubicBezTo>
                      <a:cubicBezTo>
                        <a:pt x="0" y="238"/>
                        <a:pt x="0" y="238"/>
                        <a:pt x="0" y="238"/>
                      </a:cubicBezTo>
                      <a:cubicBezTo>
                        <a:pt x="0" y="237"/>
                        <a:pt x="1" y="237"/>
                        <a:pt x="1" y="237"/>
                      </a:cubicBezTo>
                      <a:cubicBezTo>
                        <a:pt x="2" y="237"/>
                        <a:pt x="3" y="237"/>
                        <a:pt x="3" y="238"/>
                      </a:cubicBezTo>
                      <a:close/>
                      <a:moveTo>
                        <a:pt x="3" y="251"/>
                      </a:moveTo>
                      <a:cubicBezTo>
                        <a:pt x="2" y="256"/>
                        <a:pt x="2" y="256"/>
                        <a:pt x="2" y="256"/>
                      </a:cubicBezTo>
                      <a:cubicBezTo>
                        <a:pt x="2" y="256"/>
                        <a:pt x="2" y="257"/>
                        <a:pt x="1" y="257"/>
                      </a:cubicBezTo>
                      <a:cubicBezTo>
                        <a:pt x="1" y="257"/>
                        <a:pt x="0" y="256"/>
                        <a:pt x="0" y="256"/>
                      </a:cubicBezTo>
                      <a:cubicBezTo>
                        <a:pt x="0" y="251"/>
                        <a:pt x="0" y="251"/>
                        <a:pt x="0" y="251"/>
                      </a:cubicBezTo>
                      <a:cubicBezTo>
                        <a:pt x="0" y="250"/>
                        <a:pt x="1" y="249"/>
                        <a:pt x="1" y="249"/>
                      </a:cubicBezTo>
                      <a:cubicBezTo>
                        <a:pt x="2" y="249"/>
                        <a:pt x="3" y="250"/>
                        <a:pt x="3" y="251"/>
                      </a:cubicBezTo>
                      <a:close/>
                      <a:moveTo>
                        <a:pt x="2" y="263"/>
                      </a:moveTo>
                      <a:cubicBezTo>
                        <a:pt x="2" y="268"/>
                        <a:pt x="2" y="268"/>
                        <a:pt x="2" y="268"/>
                      </a:cubicBezTo>
                      <a:cubicBezTo>
                        <a:pt x="2" y="269"/>
                        <a:pt x="2" y="269"/>
                        <a:pt x="1" y="269"/>
                      </a:cubicBezTo>
                      <a:cubicBezTo>
                        <a:pt x="1" y="269"/>
                        <a:pt x="0" y="269"/>
                        <a:pt x="0" y="268"/>
                      </a:cubicBezTo>
                      <a:cubicBezTo>
                        <a:pt x="0" y="263"/>
                        <a:pt x="0" y="263"/>
                        <a:pt x="0" y="263"/>
                      </a:cubicBezTo>
                      <a:cubicBezTo>
                        <a:pt x="0" y="262"/>
                        <a:pt x="1" y="262"/>
                        <a:pt x="1" y="262"/>
                      </a:cubicBezTo>
                      <a:cubicBezTo>
                        <a:pt x="2" y="262"/>
                        <a:pt x="2" y="262"/>
                        <a:pt x="2" y="263"/>
                      </a:cubicBezTo>
                      <a:close/>
                      <a:moveTo>
                        <a:pt x="2" y="276"/>
                      </a:moveTo>
                      <a:cubicBezTo>
                        <a:pt x="2" y="281"/>
                        <a:pt x="2" y="281"/>
                        <a:pt x="2" y="281"/>
                      </a:cubicBezTo>
                      <a:cubicBezTo>
                        <a:pt x="2" y="281"/>
                        <a:pt x="2" y="282"/>
                        <a:pt x="1" y="282"/>
                      </a:cubicBezTo>
                      <a:cubicBezTo>
                        <a:pt x="1" y="282"/>
                        <a:pt x="0" y="281"/>
                        <a:pt x="0" y="281"/>
                      </a:cubicBezTo>
                      <a:cubicBezTo>
                        <a:pt x="0" y="276"/>
                        <a:pt x="0" y="276"/>
                        <a:pt x="0" y="276"/>
                      </a:cubicBezTo>
                      <a:cubicBezTo>
                        <a:pt x="0" y="275"/>
                        <a:pt x="1" y="274"/>
                        <a:pt x="1" y="274"/>
                      </a:cubicBezTo>
                      <a:cubicBezTo>
                        <a:pt x="2" y="274"/>
                        <a:pt x="2" y="275"/>
                        <a:pt x="2" y="276"/>
                      </a:cubicBezTo>
                      <a:close/>
                      <a:moveTo>
                        <a:pt x="2" y="288"/>
                      </a:moveTo>
                      <a:cubicBezTo>
                        <a:pt x="2" y="293"/>
                        <a:pt x="2" y="293"/>
                        <a:pt x="2" y="293"/>
                      </a:cubicBezTo>
                      <a:cubicBezTo>
                        <a:pt x="2" y="294"/>
                        <a:pt x="2" y="294"/>
                        <a:pt x="1" y="294"/>
                      </a:cubicBezTo>
                      <a:cubicBezTo>
                        <a:pt x="0" y="294"/>
                        <a:pt x="0" y="294"/>
                        <a:pt x="0" y="293"/>
                      </a:cubicBezTo>
                      <a:cubicBezTo>
                        <a:pt x="0" y="288"/>
                        <a:pt x="0" y="288"/>
                        <a:pt x="0" y="288"/>
                      </a:cubicBezTo>
                      <a:cubicBezTo>
                        <a:pt x="0" y="287"/>
                        <a:pt x="0" y="287"/>
                        <a:pt x="1" y="287"/>
                      </a:cubicBezTo>
                      <a:cubicBezTo>
                        <a:pt x="2" y="287"/>
                        <a:pt x="2" y="287"/>
                        <a:pt x="2" y="288"/>
                      </a:cubicBezTo>
                      <a:close/>
                      <a:moveTo>
                        <a:pt x="2" y="301"/>
                      </a:moveTo>
                      <a:cubicBezTo>
                        <a:pt x="2" y="306"/>
                        <a:pt x="2" y="306"/>
                        <a:pt x="2" y="306"/>
                      </a:cubicBezTo>
                      <a:cubicBezTo>
                        <a:pt x="2" y="306"/>
                        <a:pt x="2" y="307"/>
                        <a:pt x="1" y="307"/>
                      </a:cubicBezTo>
                      <a:cubicBezTo>
                        <a:pt x="0" y="307"/>
                        <a:pt x="0" y="306"/>
                        <a:pt x="0" y="306"/>
                      </a:cubicBezTo>
                      <a:cubicBezTo>
                        <a:pt x="0" y="301"/>
                        <a:pt x="0" y="301"/>
                        <a:pt x="0" y="301"/>
                      </a:cubicBezTo>
                      <a:cubicBezTo>
                        <a:pt x="0" y="300"/>
                        <a:pt x="0" y="299"/>
                        <a:pt x="1" y="299"/>
                      </a:cubicBezTo>
                      <a:cubicBezTo>
                        <a:pt x="2" y="299"/>
                        <a:pt x="2" y="300"/>
                        <a:pt x="2" y="301"/>
                      </a:cubicBezTo>
                      <a:close/>
                      <a:moveTo>
                        <a:pt x="2" y="313"/>
                      </a:moveTo>
                      <a:cubicBezTo>
                        <a:pt x="2" y="318"/>
                        <a:pt x="2" y="318"/>
                        <a:pt x="2" y="318"/>
                      </a:cubicBezTo>
                      <a:cubicBezTo>
                        <a:pt x="2" y="319"/>
                        <a:pt x="2" y="319"/>
                        <a:pt x="1" y="319"/>
                      </a:cubicBezTo>
                      <a:cubicBezTo>
                        <a:pt x="0" y="319"/>
                        <a:pt x="0" y="319"/>
                        <a:pt x="0" y="318"/>
                      </a:cubicBezTo>
                      <a:cubicBezTo>
                        <a:pt x="0" y="313"/>
                        <a:pt x="0" y="313"/>
                        <a:pt x="0" y="313"/>
                      </a:cubicBezTo>
                      <a:cubicBezTo>
                        <a:pt x="0" y="312"/>
                        <a:pt x="0" y="312"/>
                        <a:pt x="1" y="312"/>
                      </a:cubicBezTo>
                      <a:cubicBezTo>
                        <a:pt x="2" y="312"/>
                        <a:pt x="2" y="312"/>
                        <a:pt x="2" y="313"/>
                      </a:cubicBezTo>
                      <a:close/>
                      <a:moveTo>
                        <a:pt x="2" y="326"/>
                      </a:moveTo>
                      <a:cubicBezTo>
                        <a:pt x="2" y="331"/>
                        <a:pt x="2" y="331"/>
                        <a:pt x="2" y="331"/>
                      </a:cubicBezTo>
                      <a:cubicBezTo>
                        <a:pt x="2" y="331"/>
                        <a:pt x="2" y="332"/>
                        <a:pt x="1" y="332"/>
                      </a:cubicBezTo>
                      <a:cubicBezTo>
                        <a:pt x="0" y="332"/>
                        <a:pt x="0" y="331"/>
                        <a:pt x="0" y="331"/>
                      </a:cubicBezTo>
                      <a:cubicBezTo>
                        <a:pt x="0" y="326"/>
                        <a:pt x="0" y="326"/>
                        <a:pt x="0" y="326"/>
                      </a:cubicBezTo>
                      <a:cubicBezTo>
                        <a:pt x="0" y="325"/>
                        <a:pt x="0" y="324"/>
                        <a:pt x="1" y="324"/>
                      </a:cubicBezTo>
                      <a:cubicBezTo>
                        <a:pt x="2" y="324"/>
                        <a:pt x="2" y="325"/>
                        <a:pt x="2" y="326"/>
                      </a:cubicBezTo>
                      <a:close/>
                      <a:moveTo>
                        <a:pt x="2" y="338"/>
                      </a:moveTo>
                      <a:cubicBezTo>
                        <a:pt x="2" y="343"/>
                        <a:pt x="2" y="343"/>
                        <a:pt x="2" y="343"/>
                      </a:cubicBezTo>
                      <a:cubicBezTo>
                        <a:pt x="2" y="344"/>
                        <a:pt x="2" y="344"/>
                        <a:pt x="1" y="344"/>
                      </a:cubicBezTo>
                      <a:cubicBezTo>
                        <a:pt x="0" y="344"/>
                        <a:pt x="0" y="344"/>
                        <a:pt x="0" y="343"/>
                      </a:cubicBezTo>
                      <a:cubicBezTo>
                        <a:pt x="0" y="338"/>
                        <a:pt x="0" y="338"/>
                        <a:pt x="0" y="338"/>
                      </a:cubicBezTo>
                      <a:cubicBezTo>
                        <a:pt x="0" y="337"/>
                        <a:pt x="0" y="337"/>
                        <a:pt x="1" y="337"/>
                      </a:cubicBezTo>
                      <a:cubicBezTo>
                        <a:pt x="2" y="337"/>
                        <a:pt x="2" y="337"/>
                        <a:pt x="2" y="338"/>
                      </a:cubicBezTo>
                      <a:close/>
                      <a:moveTo>
                        <a:pt x="2" y="351"/>
                      </a:moveTo>
                      <a:cubicBezTo>
                        <a:pt x="2" y="356"/>
                        <a:pt x="2" y="356"/>
                        <a:pt x="2" y="356"/>
                      </a:cubicBezTo>
                      <a:cubicBezTo>
                        <a:pt x="2" y="356"/>
                        <a:pt x="2" y="357"/>
                        <a:pt x="1" y="357"/>
                      </a:cubicBezTo>
                      <a:cubicBezTo>
                        <a:pt x="0" y="357"/>
                        <a:pt x="0" y="356"/>
                        <a:pt x="0" y="356"/>
                      </a:cubicBezTo>
                      <a:cubicBezTo>
                        <a:pt x="0" y="351"/>
                        <a:pt x="0" y="351"/>
                        <a:pt x="0" y="351"/>
                      </a:cubicBezTo>
                      <a:cubicBezTo>
                        <a:pt x="0" y="350"/>
                        <a:pt x="0" y="349"/>
                        <a:pt x="1" y="349"/>
                      </a:cubicBezTo>
                      <a:cubicBezTo>
                        <a:pt x="2" y="349"/>
                        <a:pt x="2" y="350"/>
                        <a:pt x="2" y="351"/>
                      </a:cubicBezTo>
                      <a:close/>
                      <a:moveTo>
                        <a:pt x="2" y="363"/>
                      </a:moveTo>
                      <a:cubicBezTo>
                        <a:pt x="2" y="368"/>
                        <a:pt x="2" y="368"/>
                        <a:pt x="2" y="368"/>
                      </a:cubicBezTo>
                      <a:cubicBezTo>
                        <a:pt x="2" y="369"/>
                        <a:pt x="2" y="369"/>
                        <a:pt x="1" y="369"/>
                      </a:cubicBezTo>
                      <a:cubicBezTo>
                        <a:pt x="0" y="369"/>
                        <a:pt x="0" y="369"/>
                        <a:pt x="0" y="368"/>
                      </a:cubicBezTo>
                      <a:cubicBezTo>
                        <a:pt x="0" y="363"/>
                        <a:pt x="0" y="363"/>
                        <a:pt x="0" y="363"/>
                      </a:cubicBezTo>
                      <a:cubicBezTo>
                        <a:pt x="0" y="362"/>
                        <a:pt x="0" y="362"/>
                        <a:pt x="1" y="362"/>
                      </a:cubicBezTo>
                      <a:cubicBezTo>
                        <a:pt x="2" y="362"/>
                        <a:pt x="2" y="362"/>
                        <a:pt x="2" y="363"/>
                      </a:cubicBezTo>
                      <a:close/>
                      <a:moveTo>
                        <a:pt x="2" y="376"/>
                      </a:moveTo>
                      <a:cubicBezTo>
                        <a:pt x="2" y="381"/>
                        <a:pt x="2" y="381"/>
                        <a:pt x="2" y="381"/>
                      </a:cubicBezTo>
                      <a:cubicBezTo>
                        <a:pt x="2" y="381"/>
                        <a:pt x="2" y="382"/>
                        <a:pt x="1" y="382"/>
                      </a:cubicBezTo>
                      <a:cubicBezTo>
                        <a:pt x="0" y="382"/>
                        <a:pt x="0" y="381"/>
                        <a:pt x="0" y="381"/>
                      </a:cubicBezTo>
                      <a:cubicBezTo>
                        <a:pt x="0" y="376"/>
                        <a:pt x="0" y="376"/>
                        <a:pt x="0" y="376"/>
                      </a:cubicBezTo>
                      <a:cubicBezTo>
                        <a:pt x="0" y="375"/>
                        <a:pt x="0" y="374"/>
                        <a:pt x="1" y="374"/>
                      </a:cubicBezTo>
                      <a:cubicBezTo>
                        <a:pt x="2" y="374"/>
                        <a:pt x="2" y="375"/>
                        <a:pt x="2" y="376"/>
                      </a:cubicBezTo>
                      <a:close/>
                      <a:moveTo>
                        <a:pt x="2" y="388"/>
                      </a:moveTo>
                      <a:cubicBezTo>
                        <a:pt x="2" y="393"/>
                        <a:pt x="2" y="393"/>
                        <a:pt x="2" y="393"/>
                      </a:cubicBezTo>
                      <a:cubicBezTo>
                        <a:pt x="2" y="394"/>
                        <a:pt x="2" y="394"/>
                        <a:pt x="1" y="394"/>
                      </a:cubicBezTo>
                      <a:cubicBezTo>
                        <a:pt x="0" y="394"/>
                        <a:pt x="0" y="394"/>
                        <a:pt x="0" y="393"/>
                      </a:cubicBezTo>
                      <a:cubicBezTo>
                        <a:pt x="0" y="388"/>
                        <a:pt x="0" y="388"/>
                        <a:pt x="0" y="388"/>
                      </a:cubicBezTo>
                      <a:cubicBezTo>
                        <a:pt x="0" y="387"/>
                        <a:pt x="0" y="387"/>
                        <a:pt x="1" y="387"/>
                      </a:cubicBezTo>
                      <a:cubicBezTo>
                        <a:pt x="2" y="387"/>
                        <a:pt x="2" y="387"/>
                        <a:pt x="2" y="388"/>
                      </a:cubicBezTo>
                      <a:close/>
                      <a:moveTo>
                        <a:pt x="2" y="401"/>
                      </a:moveTo>
                      <a:cubicBezTo>
                        <a:pt x="2" y="406"/>
                        <a:pt x="2" y="406"/>
                        <a:pt x="2" y="406"/>
                      </a:cubicBezTo>
                      <a:cubicBezTo>
                        <a:pt x="2" y="406"/>
                        <a:pt x="2" y="407"/>
                        <a:pt x="1" y="407"/>
                      </a:cubicBezTo>
                      <a:cubicBezTo>
                        <a:pt x="0" y="407"/>
                        <a:pt x="0" y="406"/>
                        <a:pt x="0" y="406"/>
                      </a:cubicBezTo>
                      <a:cubicBezTo>
                        <a:pt x="0" y="401"/>
                        <a:pt x="0" y="401"/>
                        <a:pt x="0" y="401"/>
                      </a:cubicBezTo>
                      <a:cubicBezTo>
                        <a:pt x="0" y="400"/>
                        <a:pt x="0" y="399"/>
                        <a:pt x="1" y="399"/>
                      </a:cubicBezTo>
                      <a:cubicBezTo>
                        <a:pt x="2" y="399"/>
                        <a:pt x="2" y="400"/>
                        <a:pt x="2" y="401"/>
                      </a:cubicBezTo>
                      <a:close/>
                      <a:moveTo>
                        <a:pt x="2" y="413"/>
                      </a:moveTo>
                      <a:cubicBezTo>
                        <a:pt x="2" y="418"/>
                        <a:pt x="2" y="418"/>
                        <a:pt x="2" y="418"/>
                      </a:cubicBezTo>
                      <a:cubicBezTo>
                        <a:pt x="2" y="419"/>
                        <a:pt x="2" y="419"/>
                        <a:pt x="1" y="419"/>
                      </a:cubicBezTo>
                      <a:cubicBezTo>
                        <a:pt x="0" y="419"/>
                        <a:pt x="0" y="419"/>
                        <a:pt x="0" y="418"/>
                      </a:cubicBezTo>
                      <a:cubicBezTo>
                        <a:pt x="0" y="413"/>
                        <a:pt x="0" y="413"/>
                        <a:pt x="0" y="413"/>
                      </a:cubicBezTo>
                      <a:cubicBezTo>
                        <a:pt x="0" y="412"/>
                        <a:pt x="0" y="412"/>
                        <a:pt x="1" y="412"/>
                      </a:cubicBezTo>
                      <a:cubicBezTo>
                        <a:pt x="2" y="412"/>
                        <a:pt x="2" y="412"/>
                        <a:pt x="2" y="413"/>
                      </a:cubicBezTo>
                      <a:close/>
                      <a:moveTo>
                        <a:pt x="2" y="426"/>
                      </a:moveTo>
                      <a:cubicBezTo>
                        <a:pt x="2" y="431"/>
                        <a:pt x="2" y="431"/>
                        <a:pt x="2" y="431"/>
                      </a:cubicBezTo>
                      <a:cubicBezTo>
                        <a:pt x="2" y="431"/>
                        <a:pt x="2" y="432"/>
                        <a:pt x="1" y="432"/>
                      </a:cubicBezTo>
                      <a:cubicBezTo>
                        <a:pt x="0" y="432"/>
                        <a:pt x="0" y="431"/>
                        <a:pt x="0" y="431"/>
                      </a:cubicBezTo>
                      <a:cubicBezTo>
                        <a:pt x="0" y="426"/>
                        <a:pt x="0" y="426"/>
                        <a:pt x="0" y="426"/>
                      </a:cubicBezTo>
                      <a:cubicBezTo>
                        <a:pt x="0" y="425"/>
                        <a:pt x="0" y="424"/>
                        <a:pt x="1" y="424"/>
                      </a:cubicBezTo>
                      <a:cubicBezTo>
                        <a:pt x="2" y="424"/>
                        <a:pt x="2" y="425"/>
                        <a:pt x="2" y="426"/>
                      </a:cubicBezTo>
                      <a:close/>
                      <a:moveTo>
                        <a:pt x="2" y="438"/>
                      </a:moveTo>
                      <a:cubicBezTo>
                        <a:pt x="2" y="443"/>
                        <a:pt x="2" y="443"/>
                        <a:pt x="2" y="443"/>
                      </a:cubicBezTo>
                      <a:cubicBezTo>
                        <a:pt x="0" y="443"/>
                        <a:pt x="0" y="443"/>
                        <a:pt x="0" y="443"/>
                      </a:cubicBezTo>
                      <a:cubicBezTo>
                        <a:pt x="0" y="438"/>
                        <a:pt x="0" y="438"/>
                        <a:pt x="0" y="438"/>
                      </a:cubicBezTo>
                      <a:cubicBezTo>
                        <a:pt x="0" y="437"/>
                        <a:pt x="0" y="437"/>
                        <a:pt x="1" y="437"/>
                      </a:cubicBezTo>
                      <a:cubicBezTo>
                        <a:pt x="2" y="437"/>
                        <a:pt x="2" y="437"/>
                        <a:pt x="2" y="438"/>
                      </a:cubicBezTo>
                      <a:close/>
                    </a:path>
                  </a:pathLst>
                </a:custGeom>
                <a:solidFill>
                  <a:srgbClr val="940B2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59" name="Freeform 458">
                  <a:extLst>
                    <a:ext uri="{FF2B5EF4-FFF2-40B4-BE49-F238E27FC236}">
                      <a16:creationId xmlns:a16="http://schemas.microsoft.com/office/drawing/2014/main" id="{33857E99-ED7D-A314-E2BD-58EBEA11A30C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45321352" y="7631884"/>
                  <a:ext cx="29755" cy="5157292"/>
                </a:xfrm>
                <a:custGeom>
                  <a:avLst/>
                  <a:gdLst>
                    <a:gd name="T0" fmla="*/ 0 w 3"/>
                    <a:gd name="T1" fmla="*/ 5 h 443"/>
                    <a:gd name="T2" fmla="*/ 3 w 3"/>
                    <a:gd name="T3" fmla="*/ 18 h 443"/>
                    <a:gd name="T4" fmla="*/ 2 w 3"/>
                    <a:gd name="T5" fmla="*/ 12 h 443"/>
                    <a:gd name="T6" fmla="*/ 2 w 3"/>
                    <a:gd name="T7" fmla="*/ 32 h 443"/>
                    <a:gd name="T8" fmla="*/ 3 w 3"/>
                    <a:gd name="T9" fmla="*/ 25 h 443"/>
                    <a:gd name="T10" fmla="*/ 0 w 3"/>
                    <a:gd name="T11" fmla="*/ 43 h 443"/>
                    <a:gd name="T12" fmla="*/ 3 w 3"/>
                    <a:gd name="T13" fmla="*/ 50 h 443"/>
                    <a:gd name="T14" fmla="*/ 0 w 3"/>
                    <a:gd name="T15" fmla="*/ 50 h 443"/>
                    <a:gd name="T16" fmla="*/ 3 w 3"/>
                    <a:gd name="T17" fmla="*/ 68 h 443"/>
                    <a:gd name="T18" fmla="*/ 2 w 3"/>
                    <a:gd name="T19" fmla="*/ 62 h 443"/>
                    <a:gd name="T20" fmla="*/ 2 w 3"/>
                    <a:gd name="T21" fmla="*/ 82 h 443"/>
                    <a:gd name="T22" fmla="*/ 3 w 3"/>
                    <a:gd name="T23" fmla="*/ 75 h 443"/>
                    <a:gd name="T24" fmla="*/ 0 w 3"/>
                    <a:gd name="T25" fmla="*/ 93 h 443"/>
                    <a:gd name="T26" fmla="*/ 3 w 3"/>
                    <a:gd name="T27" fmla="*/ 100 h 443"/>
                    <a:gd name="T28" fmla="*/ 0 w 3"/>
                    <a:gd name="T29" fmla="*/ 100 h 443"/>
                    <a:gd name="T30" fmla="*/ 3 w 3"/>
                    <a:gd name="T31" fmla="*/ 118 h 443"/>
                    <a:gd name="T32" fmla="*/ 2 w 3"/>
                    <a:gd name="T33" fmla="*/ 112 h 443"/>
                    <a:gd name="T34" fmla="*/ 1 w 3"/>
                    <a:gd name="T35" fmla="*/ 132 h 443"/>
                    <a:gd name="T36" fmla="*/ 3 w 3"/>
                    <a:gd name="T37" fmla="*/ 125 h 443"/>
                    <a:gd name="T38" fmla="*/ 0 w 3"/>
                    <a:gd name="T39" fmla="*/ 143 h 443"/>
                    <a:gd name="T40" fmla="*/ 3 w 3"/>
                    <a:gd name="T41" fmla="*/ 150 h 443"/>
                    <a:gd name="T42" fmla="*/ 0 w 3"/>
                    <a:gd name="T43" fmla="*/ 150 h 443"/>
                    <a:gd name="T44" fmla="*/ 3 w 3"/>
                    <a:gd name="T45" fmla="*/ 168 h 443"/>
                    <a:gd name="T46" fmla="*/ 1 w 3"/>
                    <a:gd name="T47" fmla="*/ 162 h 443"/>
                    <a:gd name="T48" fmla="*/ 1 w 3"/>
                    <a:gd name="T49" fmla="*/ 182 h 443"/>
                    <a:gd name="T50" fmla="*/ 3 w 3"/>
                    <a:gd name="T51" fmla="*/ 175 h 443"/>
                    <a:gd name="T52" fmla="*/ 0 w 3"/>
                    <a:gd name="T53" fmla="*/ 193 h 443"/>
                    <a:gd name="T54" fmla="*/ 3 w 3"/>
                    <a:gd name="T55" fmla="*/ 200 h 443"/>
                    <a:gd name="T56" fmla="*/ 0 w 3"/>
                    <a:gd name="T57" fmla="*/ 200 h 443"/>
                    <a:gd name="T58" fmla="*/ 3 w 3"/>
                    <a:gd name="T59" fmla="*/ 218 h 443"/>
                    <a:gd name="T60" fmla="*/ 1 w 3"/>
                    <a:gd name="T61" fmla="*/ 212 h 443"/>
                    <a:gd name="T62" fmla="*/ 1 w 3"/>
                    <a:gd name="T63" fmla="*/ 232 h 443"/>
                    <a:gd name="T64" fmla="*/ 3 w 3"/>
                    <a:gd name="T65" fmla="*/ 226 h 443"/>
                    <a:gd name="T66" fmla="*/ 0 w 3"/>
                    <a:gd name="T67" fmla="*/ 243 h 443"/>
                    <a:gd name="T68" fmla="*/ 3 w 3"/>
                    <a:gd name="T69" fmla="*/ 251 h 443"/>
                    <a:gd name="T70" fmla="*/ 0 w 3"/>
                    <a:gd name="T71" fmla="*/ 251 h 443"/>
                    <a:gd name="T72" fmla="*/ 2 w 3"/>
                    <a:gd name="T73" fmla="*/ 268 h 443"/>
                    <a:gd name="T74" fmla="*/ 1 w 3"/>
                    <a:gd name="T75" fmla="*/ 262 h 443"/>
                    <a:gd name="T76" fmla="*/ 1 w 3"/>
                    <a:gd name="T77" fmla="*/ 282 h 443"/>
                    <a:gd name="T78" fmla="*/ 2 w 3"/>
                    <a:gd name="T79" fmla="*/ 276 h 443"/>
                    <a:gd name="T80" fmla="*/ 0 w 3"/>
                    <a:gd name="T81" fmla="*/ 293 h 443"/>
                    <a:gd name="T82" fmla="*/ 2 w 3"/>
                    <a:gd name="T83" fmla="*/ 301 h 443"/>
                    <a:gd name="T84" fmla="*/ 0 w 3"/>
                    <a:gd name="T85" fmla="*/ 301 h 443"/>
                    <a:gd name="T86" fmla="*/ 2 w 3"/>
                    <a:gd name="T87" fmla="*/ 318 h 443"/>
                    <a:gd name="T88" fmla="*/ 1 w 3"/>
                    <a:gd name="T89" fmla="*/ 312 h 443"/>
                    <a:gd name="T90" fmla="*/ 1 w 3"/>
                    <a:gd name="T91" fmla="*/ 332 h 443"/>
                    <a:gd name="T92" fmla="*/ 2 w 3"/>
                    <a:gd name="T93" fmla="*/ 326 h 443"/>
                    <a:gd name="T94" fmla="*/ 0 w 3"/>
                    <a:gd name="T95" fmla="*/ 343 h 443"/>
                    <a:gd name="T96" fmla="*/ 2 w 3"/>
                    <a:gd name="T97" fmla="*/ 351 h 443"/>
                    <a:gd name="T98" fmla="*/ 0 w 3"/>
                    <a:gd name="T99" fmla="*/ 351 h 443"/>
                    <a:gd name="T100" fmla="*/ 2 w 3"/>
                    <a:gd name="T101" fmla="*/ 368 h 443"/>
                    <a:gd name="T102" fmla="*/ 1 w 3"/>
                    <a:gd name="T103" fmla="*/ 362 h 443"/>
                    <a:gd name="T104" fmla="*/ 1 w 3"/>
                    <a:gd name="T105" fmla="*/ 382 h 443"/>
                    <a:gd name="T106" fmla="*/ 2 w 3"/>
                    <a:gd name="T107" fmla="*/ 376 h 443"/>
                    <a:gd name="T108" fmla="*/ 0 w 3"/>
                    <a:gd name="T109" fmla="*/ 393 h 443"/>
                    <a:gd name="T110" fmla="*/ 2 w 3"/>
                    <a:gd name="T111" fmla="*/ 401 h 443"/>
                    <a:gd name="T112" fmla="*/ 0 w 3"/>
                    <a:gd name="T113" fmla="*/ 401 h 443"/>
                    <a:gd name="T114" fmla="*/ 2 w 3"/>
                    <a:gd name="T115" fmla="*/ 418 h 443"/>
                    <a:gd name="T116" fmla="*/ 1 w 3"/>
                    <a:gd name="T117" fmla="*/ 412 h 443"/>
                    <a:gd name="T118" fmla="*/ 1 w 3"/>
                    <a:gd name="T119" fmla="*/ 432 h 443"/>
                    <a:gd name="T120" fmla="*/ 2 w 3"/>
                    <a:gd name="T121" fmla="*/ 426 h 443"/>
                    <a:gd name="T122" fmla="*/ 0 w 3"/>
                    <a:gd name="T123" fmla="*/ 438 h 44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3" h="443">
                      <a:moveTo>
                        <a:pt x="3" y="0"/>
                      </a:moveTo>
                      <a:cubicBezTo>
                        <a:pt x="3" y="5"/>
                        <a:pt x="3" y="5"/>
                        <a:pt x="3" y="5"/>
                      </a:cubicBezTo>
                      <a:cubicBezTo>
                        <a:pt x="3" y="6"/>
                        <a:pt x="2" y="7"/>
                        <a:pt x="2" y="7"/>
                      </a:cubicBezTo>
                      <a:cubicBezTo>
                        <a:pt x="1" y="7"/>
                        <a:pt x="0" y="6"/>
                        <a:pt x="0" y="5"/>
                      </a:cubicBezTo>
                      <a:cubicBezTo>
                        <a:pt x="0" y="0"/>
                        <a:pt x="0" y="0"/>
                        <a:pt x="0" y="0"/>
                      </a:cubicBezTo>
                      <a:lnTo>
                        <a:pt x="3" y="0"/>
                      </a:lnTo>
                      <a:close/>
                      <a:moveTo>
                        <a:pt x="3" y="13"/>
                      </a:moveTo>
                      <a:cubicBezTo>
                        <a:pt x="3" y="18"/>
                        <a:pt x="3" y="18"/>
                        <a:pt x="3" y="18"/>
                      </a:cubicBezTo>
                      <a:cubicBezTo>
                        <a:pt x="3" y="19"/>
                        <a:pt x="2" y="19"/>
                        <a:pt x="2" y="19"/>
                      </a:cubicBezTo>
                      <a:cubicBezTo>
                        <a:pt x="1" y="19"/>
                        <a:pt x="0" y="19"/>
                        <a:pt x="0" y="18"/>
                      </a:cubicBezTo>
                      <a:cubicBezTo>
                        <a:pt x="0" y="13"/>
                        <a:pt x="0" y="13"/>
                        <a:pt x="0" y="13"/>
                      </a:cubicBezTo>
                      <a:cubicBezTo>
                        <a:pt x="0" y="12"/>
                        <a:pt x="1" y="12"/>
                        <a:pt x="2" y="12"/>
                      </a:cubicBezTo>
                      <a:cubicBezTo>
                        <a:pt x="2" y="12"/>
                        <a:pt x="3" y="12"/>
                        <a:pt x="3" y="13"/>
                      </a:cubicBezTo>
                      <a:close/>
                      <a:moveTo>
                        <a:pt x="3" y="25"/>
                      </a:moveTo>
                      <a:cubicBezTo>
                        <a:pt x="3" y="30"/>
                        <a:pt x="3" y="30"/>
                        <a:pt x="3" y="30"/>
                      </a:cubicBezTo>
                      <a:cubicBezTo>
                        <a:pt x="3" y="31"/>
                        <a:pt x="2" y="32"/>
                        <a:pt x="2" y="32"/>
                      </a:cubicBezTo>
                      <a:cubicBezTo>
                        <a:pt x="1" y="32"/>
                        <a:pt x="0" y="31"/>
                        <a:pt x="0" y="30"/>
                      </a:cubicBezTo>
                      <a:cubicBezTo>
                        <a:pt x="0" y="25"/>
                        <a:pt x="0" y="25"/>
                        <a:pt x="0" y="25"/>
                      </a:cubicBezTo>
                      <a:cubicBezTo>
                        <a:pt x="0" y="25"/>
                        <a:pt x="1" y="24"/>
                        <a:pt x="2" y="24"/>
                      </a:cubicBezTo>
                      <a:cubicBezTo>
                        <a:pt x="2" y="24"/>
                        <a:pt x="3" y="25"/>
                        <a:pt x="3" y="25"/>
                      </a:cubicBezTo>
                      <a:close/>
                      <a:moveTo>
                        <a:pt x="3" y="38"/>
                      </a:moveTo>
                      <a:cubicBezTo>
                        <a:pt x="3" y="43"/>
                        <a:pt x="3" y="43"/>
                        <a:pt x="3" y="43"/>
                      </a:cubicBezTo>
                      <a:cubicBezTo>
                        <a:pt x="3" y="44"/>
                        <a:pt x="2" y="44"/>
                        <a:pt x="2" y="44"/>
                      </a:cubicBezTo>
                      <a:cubicBezTo>
                        <a:pt x="1" y="44"/>
                        <a:pt x="0" y="44"/>
                        <a:pt x="0" y="43"/>
                      </a:cubicBezTo>
                      <a:cubicBezTo>
                        <a:pt x="0" y="38"/>
                        <a:pt x="0" y="38"/>
                        <a:pt x="0" y="38"/>
                      </a:cubicBezTo>
                      <a:cubicBezTo>
                        <a:pt x="0" y="37"/>
                        <a:pt x="1" y="37"/>
                        <a:pt x="2" y="37"/>
                      </a:cubicBezTo>
                      <a:cubicBezTo>
                        <a:pt x="2" y="37"/>
                        <a:pt x="3" y="37"/>
                        <a:pt x="3" y="38"/>
                      </a:cubicBezTo>
                      <a:close/>
                      <a:moveTo>
                        <a:pt x="3" y="50"/>
                      </a:moveTo>
                      <a:cubicBezTo>
                        <a:pt x="3" y="55"/>
                        <a:pt x="3" y="55"/>
                        <a:pt x="3" y="55"/>
                      </a:cubicBezTo>
                      <a:cubicBezTo>
                        <a:pt x="3" y="56"/>
                        <a:pt x="2" y="57"/>
                        <a:pt x="2" y="57"/>
                      </a:cubicBezTo>
                      <a:cubicBezTo>
                        <a:pt x="1" y="57"/>
                        <a:pt x="0" y="56"/>
                        <a:pt x="0" y="55"/>
                      </a:cubicBezTo>
                      <a:cubicBezTo>
                        <a:pt x="0" y="50"/>
                        <a:pt x="0" y="50"/>
                        <a:pt x="0" y="50"/>
                      </a:cubicBezTo>
                      <a:cubicBezTo>
                        <a:pt x="0" y="50"/>
                        <a:pt x="1" y="49"/>
                        <a:pt x="2" y="49"/>
                      </a:cubicBezTo>
                      <a:cubicBezTo>
                        <a:pt x="2" y="49"/>
                        <a:pt x="3" y="50"/>
                        <a:pt x="3" y="50"/>
                      </a:cubicBezTo>
                      <a:close/>
                      <a:moveTo>
                        <a:pt x="3" y="63"/>
                      </a:moveTo>
                      <a:cubicBezTo>
                        <a:pt x="3" y="68"/>
                        <a:pt x="3" y="68"/>
                        <a:pt x="3" y="68"/>
                      </a:cubicBezTo>
                      <a:cubicBezTo>
                        <a:pt x="3" y="69"/>
                        <a:pt x="2" y="69"/>
                        <a:pt x="2" y="69"/>
                      </a:cubicBezTo>
                      <a:cubicBezTo>
                        <a:pt x="1" y="69"/>
                        <a:pt x="0" y="69"/>
                        <a:pt x="0" y="68"/>
                      </a:cubicBezTo>
                      <a:cubicBezTo>
                        <a:pt x="0" y="63"/>
                        <a:pt x="0" y="63"/>
                        <a:pt x="0" y="63"/>
                      </a:cubicBezTo>
                      <a:cubicBezTo>
                        <a:pt x="0" y="62"/>
                        <a:pt x="1" y="62"/>
                        <a:pt x="2" y="62"/>
                      </a:cubicBezTo>
                      <a:cubicBezTo>
                        <a:pt x="2" y="62"/>
                        <a:pt x="3" y="62"/>
                        <a:pt x="3" y="63"/>
                      </a:cubicBezTo>
                      <a:close/>
                      <a:moveTo>
                        <a:pt x="3" y="75"/>
                      </a:moveTo>
                      <a:cubicBezTo>
                        <a:pt x="3" y="80"/>
                        <a:pt x="3" y="80"/>
                        <a:pt x="3" y="80"/>
                      </a:cubicBezTo>
                      <a:cubicBezTo>
                        <a:pt x="3" y="81"/>
                        <a:pt x="2" y="82"/>
                        <a:pt x="2" y="82"/>
                      </a:cubicBezTo>
                      <a:cubicBezTo>
                        <a:pt x="1" y="82"/>
                        <a:pt x="0" y="81"/>
                        <a:pt x="0" y="80"/>
                      </a:cubicBezTo>
                      <a:cubicBezTo>
                        <a:pt x="0" y="75"/>
                        <a:pt x="0" y="75"/>
                        <a:pt x="0" y="75"/>
                      </a:cubicBezTo>
                      <a:cubicBezTo>
                        <a:pt x="0" y="75"/>
                        <a:pt x="1" y="74"/>
                        <a:pt x="2" y="74"/>
                      </a:cubicBezTo>
                      <a:cubicBezTo>
                        <a:pt x="2" y="74"/>
                        <a:pt x="3" y="75"/>
                        <a:pt x="3" y="75"/>
                      </a:cubicBezTo>
                      <a:close/>
                      <a:moveTo>
                        <a:pt x="3" y="88"/>
                      </a:moveTo>
                      <a:cubicBezTo>
                        <a:pt x="3" y="93"/>
                        <a:pt x="3" y="93"/>
                        <a:pt x="3" y="93"/>
                      </a:cubicBezTo>
                      <a:cubicBezTo>
                        <a:pt x="3" y="94"/>
                        <a:pt x="2" y="94"/>
                        <a:pt x="2" y="94"/>
                      </a:cubicBezTo>
                      <a:cubicBezTo>
                        <a:pt x="1" y="94"/>
                        <a:pt x="0" y="94"/>
                        <a:pt x="0" y="93"/>
                      </a:cubicBezTo>
                      <a:cubicBezTo>
                        <a:pt x="0" y="88"/>
                        <a:pt x="0" y="88"/>
                        <a:pt x="0" y="88"/>
                      </a:cubicBezTo>
                      <a:cubicBezTo>
                        <a:pt x="0" y="87"/>
                        <a:pt x="1" y="87"/>
                        <a:pt x="2" y="87"/>
                      </a:cubicBezTo>
                      <a:cubicBezTo>
                        <a:pt x="2" y="87"/>
                        <a:pt x="3" y="87"/>
                        <a:pt x="3" y="88"/>
                      </a:cubicBezTo>
                      <a:close/>
                      <a:moveTo>
                        <a:pt x="3" y="100"/>
                      </a:moveTo>
                      <a:cubicBezTo>
                        <a:pt x="3" y="105"/>
                        <a:pt x="3" y="105"/>
                        <a:pt x="3" y="105"/>
                      </a:cubicBezTo>
                      <a:cubicBezTo>
                        <a:pt x="3" y="106"/>
                        <a:pt x="2" y="107"/>
                        <a:pt x="2" y="107"/>
                      </a:cubicBezTo>
                      <a:cubicBezTo>
                        <a:pt x="1" y="107"/>
                        <a:pt x="0" y="106"/>
                        <a:pt x="0" y="105"/>
                      </a:cubicBezTo>
                      <a:cubicBezTo>
                        <a:pt x="0" y="100"/>
                        <a:pt x="0" y="100"/>
                        <a:pt x="0" y="100"/>
                      </a:cubicBezTo>
                      <a:cubicBezTo>
                        <a:pt x="0" y="100"/>
                        <a:pt x="1" y="99"/>
                        <a:pt x="2" y="99"/>
                      </a:cubicBezTo>
                      <a:cubicBezTo>
                        <a:pt x="2" y="99"/>
                        <a:pt x="3" y="100"/>
                        <a:pt x="3" y="100"/>
                      </a:cubicBezTo>
                      <a:close/>
                      <a:moveTo>
                        <a:pt x="3" y="113"/>
                      </a:moveTo>
                      <a:cubicBezTo>
                        <a:pt x="3" y="118"/>
                        <a:pt x="3" y="118"/>
                        <a:pt x="3" y="118"/>
                      </a:cubicBezTo>
                      <a:cubicBezTo>
                        <a:pt x="3" y="119"/>
                        <a:pt x="2" y="119"/>
                        <a:pt x="2" y="119"/>
                      </a:cubicBezTo>
                      <a:cubicBezTo>
                        <a:pt x="1" y="119"/>
                        <a:pt x="0" y="119"/>
                        <a:pt x="0" y="118"/>
                      </a:cubicBezTo>
                      <a:cubicBezTo>
                        <a:pt x="0" y="113"/>
                        <a:pt x="0" y="113"/>
                        <a:pt x="0" y="113"/>
                      </a:cubicBezTo>
                      <a:cubicBezTo>
                        <a:pt x="0" y="112"/>
                        <a:pt x="1" y="112"/>
                        <a:pt x="2" y="112"/>
                      </a:cubicBezTo>
                      <a:cubicBezTo>
                        <a:pt x="2" y="112"/>
                        <a:pt x="3" y="112"/>
                        <a:pt x="3" y="113"/>
                      </a:cubicBezTo>
                      <a:close/>
                      <a:moveTo>
                        <a:pt x="3" y="125"/>
                      </a:moveTo>
                      <a:cubicBezTo>
                        <a:pt x="3" y="130"/>
                        <a:pt x="3" y="130"/>
                        <a:pt x="3" y="130"/>
                      </a:cubicBezTo>
                      <a:cubicBezTo>
                        <a:pt x="3" y="131"/>
                        <a:pt x="2" y="132"/>
                        <a:pt x="1" y="132"/>
                      </a:cubicBezTo>
                      <a:cubicBezTo>
                        <a:pt x="1" y="132"/>
                        <a:pt x="0" y="131"/>
                        <a:pt x="0" y="130"/>
                      </a:cubicBezTo>
                      <a:cubicBezTo>
                        <a:pt x="0" y="125"/>
                        <a:pt x="0" y="125"/>
                        <a:pt x="0" y="125"/>
                      </a:cubicBezTo>
                      <a:cubicBezTo>
                        <a:pt x="0" y="125"/>
                        <a:pt x="1" y="124"/>
                        <a:pt x="1" y="124"/>
                      </a:cubicBezTo>
                      <a:cubicBezTo>
                        <a:pt x="2" y="124"/>
                        <a:pt x="3" y="125"/>
                        <a:pt x="3" y="125"/>
                      </a:cubicBezTo>
                      <a:close/>
                      <a:moveTo>
                        <a:pt x="3" y="138"/>
                      </a:moveTo>
                      <a:cubicBezTo>
                        <a:pt x="3" y="143"/>
                        <a:pt x="3" y="143"/>
                        <a:pt x="3" y="143"/>
                      </a:cubicBezTo>
                      <a:cubicBezTo>
                        <a:pt x="3" y="144"/>
                        <a:pt x="2" y="144"/>
                        <a:pt x="1" y="144"/>
                      </a:cubicBezTo>
                      <a:cubicBezTo>
                        <a:pt x="1" y="144"/>
                        <a:pt x="0" y="144"/>
                        <a:pt x="0" y="143"/>
                      </a:cubicBezTo>
                      <a:cubicBezTo>
                        <a:pt x="0" y="138"/>
                        <a:pt x="0" y="138"/>
                        <a:pt x="0" y="138"/>
                      </a:cubicBezTo>
                      <a:cubicBezTo>
                        <a:pt x="0" y="137"/>
                        <a:pt x="1" y="137"/>
                        <a:pt x="1" y="137"/>
                      </a:cubicBezTo>
                      <a:cubicBezTo>
                        <a:pt x="2" y="137"/>
                        <a:pt x="3" y="137"/>
                        <a:pt x="3" y="138"/>
                      </a:cubicBezTo>
                      <a:close/>
                      <a:moveTo>
                        <a:pt x="3" y="150"/>
                      </a:moveTo>
                      <a:cubicBezTo>
                        <a:pt x="3" y="155"/>
                        <a:pt x="3" y="155"/>
                        <a:pt x="3" y="155"/>
                      </a:cubicBezTo>
                      <a:cubicBezTo>
                        <a:pt x="3" y="156"/>
                        <a:pt x="2" y="157"/>
                        <a:pt x="1" y="157"/>
                      </a:cubicBezTo>
                      <a:cubicBezTo>
                        <a:pt x="1" y="157"/>
                        <a:pt x="0" y="156"/>
                        <a:pt x="0" y="155"/>
                      </a:cubicBezTo>
                      <a:cubicBezTo>
                        <a:pt x="0" y="150"/>
                        <a:pt x="0" y="150"/>
                        <a:pt x="0" y="150"/>
                      </a:cubicBezTo>
                      <a:cubicBezTo>
                        <a:pt x="0" y="150"/>
                        <a:pt x="1" y="149"/>
                        <a:pt x="1" y="149"/>
                      </a:cubicBezTo>
                      <a:cubicBezTo>
                        <a:pt x="2" y="149"/>
                        <a:pt x="3" y="150"/>
                        <a:pt x="3" y="150"/>
                      </a:cubicBezTo>
                      <a:close/>
                      <a:moveTo>
                        <a:pt x="3" y="163"/>
                      </a:moveTo>
                      <a:cubicBezTo>
                        <a:pt x="3" y="168"/>
                        <a:pt x="3" y="168"/>
                        <a:pt x="3" y="168"/>
                      </a:cubicBezTo>
                      <a:cubicBezTo>
                        <a:pt x="3" y="169"/>
                        <a:pt x="2" y="169"/>
                        <a:pt x="1" y="169"/>
                      </a:cubicBezTo>
                      <a:cubicBezTo>
                        <a:pt x="1" y="169"/>
                        <a:pt x="0" y="169"/>
                        <a:pt x="0" y="168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cubicBezTo>
                        <a:pt x="0" y="162"/>
                        <a:pt x="1" y="162"/>
                        <a:pt x="1" y="162"/>
                      </a:cubicBezTo>
                      <a:cubicBezTo>
                        <a:pt x="2" y="162"/>
                        <a:pt x="3" y="162"/>
                        <a:pt x="3" y="163"/>
                      </a:cubicBezTo>
                      <a:close/>
                      <a:moveTo>
                        <a:pt x="3" y="175"/>
                      </a:moveTo>
                      <a:cubicBezTo>
                        <a:pt x="3" y="180"/>
                        <a:pt x="3" y="180"/>
                        <a:pt x="3" y="180"/>
                      </a:cubicBezTo>
                      <a:cubicBezTo>
                        <a:pt x="3" y="181"/>
                        <a:pt x="2" y="182"/>
                        <a:pt x="1" y="182"/>
                      </a:cubicBezTo>
                      <a:cubicBezTo>
                        <a:pt x="1" y="182"/>
                        <a:pt x="0" y="181"/>
                        <a:pt x="0" y="180"/>
                      </a:cubicBezTo>
                      <a:cubicBezTo>
                        <a:pt x="0" y="175"/>
                        <a:pt x="0" y="175"/>
                        <a:pt x="0" y="175"/>
                      </a:cubicBezTo>
                      <a:cubicBezTo>
                        <a:pt x="0" y="175"/>
                        <a:pt x="1" y="174"/>
                        <a:pt x="1" y="174"/>
                      </a:cubicBezTo>
                      <a:cubicBezTo>
                        <a:pt x="2" y="174"/>
                        <a:pt x="3" y="175"/>
                        <a:pt x="3" y="175"/>
                      </a:cubicBezTo>
                      <a:close/>
                      <a:moveTo>
                        <a:pt x="3" y="188"/>
                      </a:moveTo>
                      <a:cubicBezTo>
                        <a:pt x="3" y="193"/>
                        <a:pt x="3" y="193"/>
                        <a:pt x="3" y="193"/>
                      </a:cubicBezTo>
                      <a:cubicBezTo>
                        <a:pt x="3" y="194"/>
                        <a:pt x="2" y="194"/>
                        <a:pt x="1" y="194"/>
                      </a:cubicBezTo>
                      <a:cubicBezTo>
                        <a:pt x="1" y="194"/>
                        <a:pt x="0" y="194"/>
                        <a:pt x="0" y="193"/>
                      </a:cubicBezTo>
                      <a:cubicBezTo>
                        <a:pt x="0" y="188"/>
                        <a:pt x="0" y="188"/>
                        <a:pt x="0" y="188"/>
                      </a:cubicBezTo>
                      <a:cubicBezTo>
                        <a:pt x="0" y="187"/>
                        <a:pt x="1" y="187"/>
                        <a:pt x="1" y="187"/>
                      </a:cubicBezTo>
                      <a:cubicBezTo>
                        <a:pt x="2" y="187"/>
                        <a:pt x="3" y="187"/>
                        <a:pt x="3" y="188"/>
                      </a:cubicBezTo>
                      <a:close/>
                      <a:moveTo>
                        <a:pt x="3" y="200"/>
                      </a:moveTo>
                      <a:cubicBezTo>
                        <a:pt x="3" y="205"/>
                        <a:pt x="3" y="205"/>
                        <a:pt x="3" y="205"/>
                      </a:cubicBezTo>
                      <a:cubicBezTo>
                        <a:pt x="3" y="206"/>
                        <a:pt x="2" y="207"/>
                        <a:pt x="1" y="207"/>
                      </a:cubicBezTo>
                      <a:cubicBezTo>
                        <a:pt x="1" y="207"/>
                        <a:pt x="0" y="206"/>
                        <a:pt x="0" y="205"/>
                      </a:cubicBezTo>
                      <a:cubicBezTo>
                        <a:pt x="0" y="200"/>
                        <a:pt x="0" y="200"/>
                        <a:pt x="0" y="200"/>
                      </a:cubicBezTo>
                      <a:cubicBezTo>
                        <a:pt x="0" y="200"/>
                        <a:pt x="1" y="199"/>
                        <a:pt x="1" y="199"/>
                      </a:cubicBezTo>
                      <a:cubicBezTo>
                        <a:pt x="2" y="199"/>
                        <a:pt x="3" y="200"/>
                        <a:pt x="3" y="200"/>
                      </a:cubicBezTo>
                      <a:close/>
                      <a:moveTo>
                        <a:pt x="3" y="213"/>
                      </a:moveTo>
                      <a:cubicBezTo>
                        <a:pt x="3" y="218"/>
                        <a:pt x="3" y="218"/>
                        <a:pt x="3" y="218"/>
                      </a:cubicBezTo>
                      <a:cubicBezTo>
                        <a:pt x="3" y="219"/>
                        <a:pt x="2" y="219"/>
                        <a:pt x="1" y="219"/>
                      </a:cubicBezTo>
                      <a:cubicBezTo>
                        <a:pt x="1" y="219"/>
                        <a:pt x="0" y="219"/>
                        <a:pt x="0" y="218"/>
                      </a:cubicBezTo>
                      <a:cubicBezTo>
                        <a:pt x="0" y="213"/>
                        <a:pt x="0" y="213"/>
                        <a:pt x="0" y="213"/>
                      </a:cubicBezTo>
                      <a:cubicBezTo>
                        <a:pt x="0" y="212"/>
                        <a:pt x="1" y="212"/>
                        <a:pt x="1" y="212"/>
                      </a:cubicBezTo>
                      <a:cubicBezTo>
                        <a:pt x="2" y="212"/>
                        <a:pt x="3" y="212"/>
                        <a:pt x="3" y="213"/>
                      </a:cubicBezTo>
                      <a:close/>
                      <a:moveTo>
                        <a:pt x="3" y="226"/>
                      </a:moveTo>
                      <a:cubicBezTo>
                        <a:pt x="3" y="231"/>
                        <a:pt x="3" y="231"/>
                        <a:pt x="3" y="231"/>
                      </a:cubicBezTo>
                      <a:cubicBezTo>
                        <a:pt x="3" y="231"/>
                        <a:pt x="2" y="232"/>
                        <a:pt x="1" y="232"/>
                      </a:cubicBezTo>
                      <a:cubicBezTo>
                        <a:pt x="1" y="232"/>
                        <a:pt x="0" y="231"/>
                        <a:pt x="0" y="231"/>
                      </a:cubicBezTo>
                      <a:cubicBezTo>
                        <a:pt x="0" y="225"/>
                        <a:pt x="0" y="225"/>
                        <a:pt x="0" y="225"/>
                      </a:cubicBezTo>
                      <a:cubicBezTo>
                        <a:pt x="0" y="225"/>
                        <a:pt x="1" y="224"/>
                        <a:pt x="1" y="224"/>
                      </a:cubicBezTo>
                      <a:cubicBezTo>
                        <a:pt x="2" y="224"/>
                        <a:pt x="3" y="225"/>
                        <a:pt x="3" y="226"/>
                      </a:cubicBezTo>
                      <a:close/>
                      <a:moveTo>
                        <a:pt x="3" y="238"/>
                      </a:moveTo>
                      <a:cubicBezTo>
                        <a:pt x="3" y="243"/>
                        <a:pt x="3" y="243"/>
                        <a:pt x="3" y="243"/>
                      </a:cubicBezTo>
                      <a:cubicBezTo>
                        <a:pt x="3" y="244"/>
                        <a:pt x="2" y="244"/>
                        <a:pt x="1" y="244"/>
                      </a:cubicBezTo>
                      <a:cubicBezTo>
                        <a:pt x="1" y="244"/>
                        <a:pt x="0" y="244"/>
                        <a:pt x="0" y="243"/>
                      </a:cubicBezTo>
                      <a:cubicBezTo>
                        <a:pt x="0" y="238"/>
                        <a:pt x="0" y="238"/>
                        <a:pt x="0" y="238"/>
                      </a:cubicBezTo>
                      <a:cubicBezTo>
                        <a:pt x="0" y="237"/>
                        <a:pt x="1" y="237"/>
                        <a:pt x="1" y="237"/>
                      </a:cubicBezTo>
                      <a:cubicBezTo>
                        <a:pt x="2" y="237"/>
                        <a:pt x="3" y="237"/>
                        <a:pt x="3" y="238"/>
                      </a:cubicBezTo>
                      <a:close/>
                      <a:moveTo>
                        <a:pt x="3" y="251"/>
                      </a:moveTo>
                      <a:cubicBezTo>
                        <a:pt x="2" y="256"/>
                        <a:pt x="2" y="256"/>
                        <a:pt x="2" y="256"/>
                      </a:cubicBezTo>
                      <a:cubicBezTo>
                        <a:pt x="2" y="256"/>
                        <a:pt x="2" y="257"/>
                        <a:pt x="1" y="257"/>
                      </a:cubicBezTo>
                      <a:cubicBezTo>
                        <a:pt x="1" y="257"/>
                        <a:pt x="0" y="256"/>
                        <a:pt x="0" y="256"/>
                      </a:cubicBezTo>
                      <a:cubicBezTo>
                        <a:pt x="0" y="251"/>
                        <a:pt x="0" y="251"/>
                        <a:pt x="0" y="251"/>
                      </a:cubicBezTo>
                      <a:cubicBezTo>
                        <a:pt x="0" y="250"/>
                        <a:pt x="1" y="249"/>
                        <a:pt x="1" y="249"/>
                      </a:cubicBezTo>
                      <a:cubicBezTo>
                        <a:pt x="2" y="249"/>
                        <a:pt x="3" y="250"/>
                        <a:pt x="3" y="251"/>
                      </a:cubicBezTo>
                      <a:close/>
                      <a:moveTo>
                        <a:pt x="2" y="263"/>
                      </a:moveTo>
                      <a:cubicBezTo>
                        <a:pt x="2" y="268"/>
                        <a:pt x="2" y="268"/>
                        <a:pt x="2" y="268"/>
                      </a:cubicBezTo>
                      <a:cubicBezTo>
                        <a:pt x="2" y="269"/>
                        <a:pt x="2" y="269"/>
                        <a:pt x="1" y="269"/>
                      </a:cubicBezTo>
                      <a:cubicBezTo>
                        <a:pt x="1" y="269"/>
                        <a:pt x="0" y="269"/>
                        <a:pt x="0" y="268"/>
                      </a:cubicBezTo>
                      <a:cubicBezTo>
                        <a:pt x="0" y="263"/>
                        <a:pt x="0" y="263"/>
                        <a:pt x="0" y="263"/>
                      </a:cubicBezTo>
                      <a:cubicBezTo>
                        <a:pt x="0" y="262"/>
                        <a:pt x="1" y="262"/>
                        <a:pt x="1" y="262"/>
                      </a:cubicBezTo>
                      <a:cubicBezTo>
                        <a:pt x="2" y="262"/>
                        <a:pt x="2" y="262"/>
                        <a:pt x="2" y="263"/>
                      </a:cubicBezTo>
                      <a:close/>
                      <a:moveTo>
                        <a:pt x="2" y="276"/>
                      </a:moveTo>
                      <a:cubicBezTo>
                        <a:pt x="2" y="281"/>
                        <a:pt x="2" y="281"/>
                        <a:pt x="2" y="281"/>
                      </a:cubicBezTo>
                      <a:cubicBezTo>
                        <a:pt x="2" y="281"/>
                        <a:pt x="2" y="282"/>
                        <a:pt x="1" y="282"/>
                      </a:cubicBezTo>
                      <a:cubicBezTo>
                        <a:pt x="1" y="282"/>
                        <a:pt x="0" y="281"/>
                        <a:pt x="0" y="281"/>
                      </a:cubicBezTo>
                      <a:cubicBezTo>
                        <a:pt x="0" y="276"/>
                        <a:pt x="0" y="276"/>
                        <a:pt x="0" y="276"/>
                      </a:cubicBezTo>
                      <a:cubicBezTo>
                        <a:pt x="0" y="275"/>
                        <a:pt x="1" y="274"/>
                        <a:pt x="1" y="274"/>
                      </a:cubicBezTo>
                      <a:cubicBezTo>
                        <a:pt x="2" y="274"/>
                        <a:pt x="2" y="275"/>
                        <a:pt x="2" y="276"/>
                      </a:cubicBezTo>
                      <a:close/>
                      <a:moveTo>
                        <a:pt x="2" y="288"/>
                      </a:moveTo>
                      <a:cubicBezTo>
                        <a:pt x="2" y="293"/>
                        <a:pt x="2" y="293"/>
                        <a:pt x="2" y="293"/>
                      </a:cubicBezTo>
                      <a:cubicBezTo>
                        <a:pt x="2" y="294"/>
                        <a:pt x="2" y="294"/>
                        <a:pt x="1" y="294"/>
                      </a:cubicBezTo>
                      <a:cubicBezTo>
                        <a:pt x="0" y="294"/>
                        <a:pt x="0" y="294"/>
                        <a:pt x="0" y="293"/>
                      </a:cubicBezTo>
                      <a:cubicBezTo>
                        <a:pt x="0" y="288"/>
                        <a:pt x="0" y="288"/>
                        <a:pt x="0" y="288"/>
                      </a:cubicBezTo>
                      <a:cubicBezTo>
                        <a:pt x="0" y="287"/>
                        <a:pt x="0" y="287"/>
                        <a:pt x="1" y="287"/>
                      </a:cubicBezTo>
                      <a:cubicBezTo>
                        <a:pt x="2" y="287"/>
                        <a:pt x="2" y="287"/>
                        <a:pt x="2" y="288"/>
                      </a:cubicBezTo>
                      <a:close/>
                      <a:moveTo>
                        <a:pt x="2" y="301"/>
                      </a:moveTo>
                      <a:cubicBezTo>
                        <a:pt x="2" y="306"/>
                        <a:pt x="2" y="306"/>
                        <a:pt x="2" y="306"/>
                      </a:cubicBezTo>
                      <a:cubicBezTo>
                        <a:pt x="2" y="306"/>
                        <a:pt x="2" y="307"/>
                        <a:pt x="1" y="307"/>
                      </a:cubicBezTo>
                      <a:cubicBezTo>
                        <a:pt x="0" y="307"/>
                        <a:pt x="0" y="306"/>
                        <a:pt x="0" y="306"/>
                      </a:cubicBezTo>
                      <a:cubicBezTo>
                        <a:pt x="0" y="301"/>
                        <a:pt x="0" y="301"/>
                        <a:pt x="0" y="301"/>
                      </a:cubicBezTo>
                      <a:cubicBezTo>
                        <a:pt x="0" y="300"/>
                        <a:pt x="0" y="299"/>
                        <a:pt x="1" y="299"/>
                      </a:cubicBezTo>
                      <a:cubicBezTo>
                        <a:pt x="2" y="299"/>
                        <a:pt x="2" y="300"/>
                        <a:pt x="2" y="301"/>
                      </a:cubicBezTo>
                      <a:close/>
                      <a:moveTo>
                        <a:pt x="2" y="313"/>
                      </a:moveTo>
                      <a:cubicBezTo>
                        <a:pt x="2" y="318"/>
                        <a:pt x="2" y="318"/>
                        <a:pt x="2" y="318"/>
                      </a:cubicBezTo>
                      <a:cubicBezTo>
                        <a:pt x="2" y="319"/>
                        <a:pt x="2" y="319"/>
                        <a:pt x="1" y="319"/>
                      </a:cubicBezTo>
                      <a:cubicBezTo>
                        <a:pt x="0" y="319"/>
                        <a:pt x="0" y="319"/>
                        <a:pt x="0" y="318"/>
                      </a:cubicBezTo>
                      <a:cubicBezTo>
                        <a:pt x="0" y="313"/>
                        <a:pt x="0" y="313"/>
                        <a:pt x="0" y="313"/>
                      </a:cubicBezTo>
                      <a:cubicBezTo>
                        <a:pt x="0" y="312"/>
                        <a:pt x="0" y="312"/>
                        <a:pt x="1" y="312"/>
                      </a:cubicBezTo>
                      <a:cubicBezTo>
                        <a:pt x="2" y="312"/>
                        <a:pt x="2" y="312"/>
                        <a:pt x="2" y="313"/>
                      </a:cubicBezTo>
                      <a:close/>
                      <a:moveTo>
                        <a:pt x="2" y="326"/>
                      </a:moveTo>
                      <a:cubicBezTo>
                        <a:pt x="2" y="331"/>
                        <a:pt x="2" y="331"/>
                        <a:pt x="2" y="331"/>
                      </a:cubicBezTo>
                      <a:cubicBezTo>
                        <a:pt x="2" y="331"/>
                        <a:pt x="2" y="332"/>
                        <a:pt x="1" y="332"/>
                      </a:cubicBezTo>
                      <a:cubicBezTo>
                        <a:pt x="0" y="332"/>
                        <a:pt x="0" y="331"/>
                        <a:pt x="0" y="331"/>
                      </a:cubicBezTo>
                      <a:cubicBezTo>
                        <a:pt x="0" y="326"/>
                        <a:pt x="0" y="326"/>
                        <a:pt x="0" y="326"/>
                      </a:cubicBezTo>
                      <a:cubicBezTo>
                        <a:pt x="0" y="325"/>
                        <a:pt x="0" y="324"/>
                        <a:pt x="1" y="324"/>
                      </a:cubicBezTo>
                      <a:cubicBezTo>
                        <a:pt x="2" y="324"/>
                        <a:pt x="2" y="325"/>
                        <a:pt x="2" y="326"/>
                      </a:cubicBezTo>
                      <a:close/>
                      <a:moveTo>
                        <a:pt x="2" y="338"/>
                      </a:moveTo>
                      <a:cubicBezTo>
                        <a:pt x="2" y="343"/>
                        <a:pt x="2" y="343"/>
                        <a:pt x="2" y="343"/>
                      </a:cubicBezTo>
                      <a:cubicBezTo>
                        <a:pt x="2" y="344"/>
                        <a:pt x="2" y="344"/>
                        <a:pt x="1" y="344"/>
                      </a:cubicBezTo>
                      <a:cubicBezTo>
                        <a:pt x="0" y="344"/>
                        <a:pt x="0" y="344"/>
                        <a:pt x="0" y="343"/>
                      </a:cubicBezTo>
                      <a:cubicBezTo>
                        <a:pt x="0" y="338"/>
                        <a:pt x="0" y="338"/>
                        <a:pt x="0" y="338"/>
                      </a:cubicBezTo>
                      <a:cubicBezTo>
                        <a:pt x="0" y="337"/>
                        <a:pt x="0" y="337"/>
                        <a:pt x="1" y="337"/>
                      </a:cubicBezTo>
                      <a:cubicBezTo>
                        <a:pt x="2" y="337"/>
                        <a:pt x="2" y="337"/>
                        <a:pt x="2" y="338"/>
                      </a:cubicBezTo>
                      <a:close/>
                      <a:moveTo>
                        <a:pt x="2" y="351"/>
                      </a:moveTo>
                      <a:cubicBezTo>
                        <a:pt x="2" y="356"/>
                        <a:pt x="2" y="356"/>
                        <a:pt x="2" y="356"/>
                      </a:cubicBezTo>
                      <a:cubicBezTo>
                        <a:pt x="2" y="356"/>
                        <a:pt x="2" y="357"/>
                        <a:pt x="1" y="357"/>
                      </a:cubicBezTo>
                      <a:cubicBezTo>
                        <a:pt x="0" y="357"/>
                        <a:pt x="0" y="356"/>
                        <a:pt x="0" y="356"/>
                      </a:cubicBezTo>
                      <a:cubicBezTo>
                        <a:pt x="0" y="351"/>
                        <a:pt x="0" y="351"/>
                        <a:pt x="0" y="351"/>
                      </a:cubicBezTo>
                      <a:cubicBezTo>
                        <a:pt x="0" y="350"/>
                        <a:pt x="0" y="349"/>
                        <a:pt x="1" y="349"/>
                      </a:cubicBezTo>
                      <a:cubicBezTo>
                        <a:pt x="2" y="349"/>
                        <a:pt x="2" y="350"/>
                        <a:pt x="2" y="351"/>
                      </a:cubicBezTo>
                      <a:close/>
                      <a:moveTo>
                        <a:pt x="2" y="363"/>
                      </a:moveTo>
                      <a:cubicBezTo>
                        <a:pt x="2" y="368"/>
                        <a:pt x="2" y="368"/>
                        <a:pt x="2" y="368"/>
                      </a:cubicBezTo>
                      <a:cubicBezTo>
                        <a:pt x="2" y="369"/>
                        <a:pt x="2" y="369"/>
                        <a:pt x="1" y="369"/>
                      </a:cubicBezTo>
                      <a:cubicBezTo>
                        <a:pt x="0" y="369"/>
                        <a:pt x="0" y="369"/>
                        <a:pt x="0" y="368"/>
                      </a:cubicBezTo>
                      <a:cubicBezTo>
                        <a:pt x="0" y="363"/>
                        <a:pt x="0" y="363"/>
                        <a:pt x="0" y="363"/>
                      </a:cubicBezTo>
                      <a:cubicBezTo>
                        <a:pt x="0" y="362"/>
                        <a:pt x="0" y="362"/>
                        <a:pt x="1" y="362"/>
                      </a:cubicBezTo>
                      <a:cubicBezTo>
                        <a:pt x="2" y="362"/>
                        <a:pt x="2" y="362"/>
                        <a:pt x="2" y="363"/>
                      </a:cubicBezTo>
                      <a:close/>
                      <a:moveTo>
                        <a:pt x="2" y="376"/>
                      </a:moveTo>
                      <a:cubicBezTo>
                        <a:pt x="2" y="381"/>
                        <a:pt x="2" y="381"/>
                        <a:pt x="2" y="381"/>
                      </a:cubicBezTo>
                      <a:cubicBezTo>
                        <a:pt x="2" y="381"/>
                        <a:pt x="2" y="382"/>
                        <a:pt x="1" y="382"/>
                      </a:cubicBezTo>
                      <a:cubicBezTo>
                        <a:pt x="0" y="382"/>
                        <a:pt x="0" y="381"/>
                        <a:pt x="0" y="381"/>
                      </a:cubicBezTo>
                      <a:cubicBezTo>
                        <a:pt x="0" y="376"/>
                        <a:pt x="0" y="376"/>
                        <a:pt x="0" y="376"/>
                      </a:cubicBezTo>
                      <a:cubicBezTo>
                        <a:pt x="0" y="375"/>
                        <a:pt x="0" y="374"/>
                        <a:pt x="1" y="374"/>
                      </a:cubicBezTo>
                      <a:cubicBezTo>
                        <a:pt x="2" y="374"/>
                        <a:pt x="2" y="375"/>
                        <a:pt x="2" y="376"/>
                      </a:cubicBezTo>
                      <a:close/>
                      <a:moveTo>
                        <a:pt x="2" y="388"/>
                      </a:moveTo>
                      <a:cubicBezTo>
                        <a:pt x="2" y="393"/>
                        <a:pt x="2" y="393"/>
                        <a:pt x="2" y="393"/>
                      </a:cubicBezTo>
                      <a:cubicBezTo>
                        <a:pt x="2" y="394"/>
                        <a:pt x="2" y="394"/>
                        <a:pt x="1" y="394"/>
                      </a:cubicBezTo>
                      <a:cubicBezTo>
                        <a:pt x="0" y="394"/>
                        <a:pt x="0" y="394"/>
                        <a:pt x="0" y="393"/>
                      </a:cubicBezTo>
                      <a:cubicBezTo>
                        <a:pt x="0" y="388"/>
                        <a:pt x="0" y="388"/>
                        <a:pt x="0" y="388"/>
                      </a:cubicBezTo>
                      <a:cubicBezTo>
                        <a:pt x="0" y="387"/>
                        <a:pt x="0" y="387"/>
                        <a:pt x="1" y="387"/>
                      </a:cubicBezTo>
                      <a:cubicBezTo>
                        <a:pt x="2" y="387"/>
                        <a:pt x="2" y="387"/>
                        <a:pt x="2" y="388"/>
                      </a:cubicBezTo>
                      <a:close/>
                      <a:moveTo>
                        <a:pt x="2" y="401"/>
                      </a:moveTo>
                      <a:cubicBezTo>
                        <a:pt x="2" y="406"/>
                        <a:pt x="2" y="406"/>
                        <a:pt x="2" y="406"/>
                      </a:cubicBezTo>
                      <a:cubicBezTo>
                        <a:pt x="2" y="406"/>
                        <a:pt x="2" y="407"/>
                        <a:pt x="1" y="407"/>
                      </a:cubicBezTo>
                      <a:cubicBezTo>
                        <a:pt x="0" y="407"/>
                        <a:pt x="0" y="406"/>
                        <a:pt x="0" y="406"/>
                      </a:cubicBezTo>
                      <a:cubicBezTo>
                        <a:pt x="0" y="401"/>
                        <a:pt x="0" y="401"/>
                        <a:pt x="0" y="401"/>
                      </a:cubicBezTo>
                      <a:cubicBezTo>
                        <a:pt x="0" y="400"/>
                        <a:pt x="0" y="399"/>
                        <a:pt x="1" y="399"/>
                      </a:cubicBezTo>
                      <a:cubicBezTo>
                        <a:pt x="2" y="399"/>
                        <a:pt x="2" y="400"/>
                        <a:pt x="2" y="401"/>
                      </a:cubicBezTo>
                      <a:close/>
                      <a:moveTo>
                        <a:pt x="2" y="413"/>
                      </a:moveTo>
                      <a:cubicBezTo>
                        <a:pt x="2" y="418"/>
                        <a:pt x="2" y="418"/>
                        <a:pt x="2" y="418"/>
                      </a:cubicBezTo>
                      <a:cubicBezTo>
                        <a:pt x="2" y="419"/>
                        <a:pt x="2" y="419"/>
                        <a:pt x="1" y="419"/>
                      </a:cubicBezTo>
                      <a:cubicBezTo>
                        <a:pt x="0" y="419"/>
                        <a:pt x="0" y="419"/>
                        <a:pt x="0" y="418"/>
                      </a:cubicBezTo>
                      <a:cubicBezTo>
                        <a:pt x="0" y="413"/>
                        <a:pt x="0" y="413"/>
                        <a:pt x="0" y="413"/>
                      </a:cubicBezTo>
                      <a:cubicBezTo>
                        <a:pt x="0" y="412"/>
                        <a:pt x="0" y="412"/>
                        <a:pt x="1" y="412"/>
                      </a:cubicBezTo>
                      <a:cubicBezTo>
                        <a:pt x="2" y="412"/>
                        <a:pt x="2" y="412"/>
                        <a:pt x="2" y="413"/>
                      </a:cubicBezTo>
                      <a:close/>
                      <a:moveTo>
                        <a:pt x="2" y="426"/>
                      </a:moveTo>
                      <a:cubicBezTo>
                        <a:pt x="2" y="431"/>
                        <a:pt x="2" y="431"/>
                        <a:pt x="2" y="431"/>
                      </a:cubicBezTo>
                      <a:cubicBezTo>
                        <a:pt x="2" y="431"/>
                        <a:pt x="2" y="432"/>
                        <a:pt x="1" y="432"/>
                      </a:cubicBezTo>
                      <a:cubicBezTo>
                        <a:pt x="0" y="432"/>
                        <a:pt x="0" y="431"/>
                        <a:pt x="0" y="431"/>
                      </a:cubicBezTo>
                      <a:cubicBezTo>
                        <a:pt x="0" y="426"/>
                        <a:pt x="0" y="426"/>
                        <a:pt x="0" y="426"/>
                      </a:cubicBezTo>
                      <a:cubicBezTo>
                        <a:pt x="0" y="425"/>
                        <a:pt x="0" y="424"/>
                        <a:pt x="1" y="424"/>
                      </a:cubicBezTo>
                      <a:cubicBezTo>
                        <a:pt x="2" y="424"/>
                        <a:pt x="2" y="425"/>
                        <a:pt x="2" y="426"/>
                      </a:cubicBezTo>
                      <a:close/>
                      <a:moveTo>
                        <a:pt x="2" y="438"/>
                      </a:moveTo>
                      <a:cubicBezTo>
                        <a:pt x="2" y="443"/>
                        <a:pt x="2" y="443"/>
                        <a:pt x="2" y="443"/>
                      </a:cubicBezTo>
                      <a:cubicBezTo>
                        <a:pt x="0" y="443"/>
                        <a:pt x="0" y="443"/>
                        <a:pt x="0" y="443"/>
                      </a:cubicBezTo>
                      <a:cubicBezTo>
                        <a:pt x="0" y="438"/>
                        <a:pt x="0" y="438"/>
                        <a:pt x="0" y="438"/>
                      </a:cubicBezTo>
                      <a:cubicBezTo>
                        <a:pt x="0" y="437"/>
                        <a:pt x="0" y="437"/>
                        <a:pt x="1" y="437"/>
                      </a:cubicBezTo>
                      <a:cubicBezTo>
                        <a:pt x="2" y="437"/>
                        <a:pt x="2" y="437"/>
                        <a:pt x="2" y="438"/>
                      </a:cubicBezTo>
                      <a:close/>
                    </a:path>
                  </a:pathLst>
                </a:custGeom>
                <a:noFill/>
                <a:ln w="0" cap="flat">
                  <a:solidFill>
                    <a:srgbClr val="940B2C"/>
                  </a:solidFill>
                  <a:prstDash val="solid"/>
                  <a:bevel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0" name="Rectangle 178">
                  <a:extLst>
                    <a:ext uri="{FF2B5EF4-FFF2-40B4-BE49-F238E27FC236}">
                      <a16:creationId xmlns:a16="http://schemas.microsoft.com/office/drawing/2014/main" id="{13C608E1-3144-7DE7-C188-2EDF5F2ED9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545988" y="12103477"/>
                  <a:ext cx="2256052" cy="67584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  <a:noAutofit/>
                </a:bodyPr>
                <a:lstStyle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r>
                    <a:rPr lang="en-US" altLang="en-US" sz="1600" b="1" dirty="0">
                      <a:solidFill>
                        <a:schemeClr val="accent2"/>
                      </a:solidFill>
                      <a:cs typeface="Arial" panose="020B0604020202020204" pitchFamily="34" charset="0"/>
                    </a:rPr>
                    <a:t>EVG IQ</a:t>
                  </a:r>
                  <a:r>
                    <a:rPr kumimoji="0" lang="en-US" altLang="en-US" sz="1600" b="1" i="0" u="none" strike="noStrike" cap="none" normalizeH="0" baseline="-25000" dirty="0">
                      <a:ln>
                        <a:noFill/>
                      </a:ln>
                      <a:solidFill>
                        <a:schemeClr val="accent2"/>
                      </a:solidFill>
                      <a:effectLst/>
                      <a:cs typeface="Arial" panose="020B0604020202020204" pitchFamily="34" charset="0"/>
                    </a:rPr>
                    <a:t>trough</a:t>
                  </a:r>
                  <a:r>
                    <a:rPr kumimoji="0" lang="en-US" altLang="en-US" sz="1600" b="1" i="0" u="none" strike="noStrike" cap="none" normalizeH="0" baseline="30000" dirty="0">
                      <a:ln>
                        <a:noFill/>
                      </a:ln>
                      <a:solidFill>
                        <a:schemeClr val="accent2"/>
                      </a:solidFill>
                      <a:effectLst/>
                      <a:cs typeface="Arial" panose="020B0604020202020204" pitchFamily="34" charset="0"/>
                    </a:rPr>
                    <a:t>17,18</a:t>
                  </a:r>
                  <a:br>
                    <a:rPr kumimoji="0" lang="en-US" altLang="en-US" sz="1600" b="1" i="0" u="none" strike="noStrike" cap="none" normalizeH="0" baseline="30000" dirty="0">
                      <a:ln>
                        <a:noFill/>
                      </a:ln>
                      <a:solidFill>
                        <a:schemeClr val="accent2"/>
                      </a:solidFill>
                      <a:effectLst/>
                      <a:cs typeface="Arial" panose="020B0604020202020204" pitchFamily="34" charset="0"/>
                    </a:rPr>
                  </a:br>
                  <a:r>
                    <a:rPr kumimoji="0" lang="en-US" altLang="en-US" sz="1600" b="1" i="0" u="none" strike="noStrike" cap="none" normalizeH="0" baseline="0" dirty="0">
                      <a:ln>
                        <a:noFill/>
                      </a:ln>
                      <a:solidFill>
                        <a:schemeClr val="accent2"/>
                      </a:solidFill>
                      <a:effectLst/>
                      <a:cs typeface="Arial" panose="020B0604020202020204" pitchFamily="34" charset="0"/>
                    </a:rPr>
                    <a:t>(C</a:t>
                  </a:r>
                  <a:r>
                    <a:rPr kumimoji="0" lang="en-US" altLang="en-US" sz="1600" b="1" i="0" u="none" strike="noStrike" cap="none" normalizeH="0" baseline="-25000" dirty="0">
                      <a:ln>
                        <a:noFill/>
                      </a:ln>
                      <a:solidFill>
                        <a:schemeClr val="accent2"/>
                      </a:solidFill>
                      <a:effectLst/>
                      <a:cs typeface="Arial" panose="020B0604020202020204" pitchFamily="34" charset="0"/>
                    </a:rPr>
                    <a:t>tau</a:t>
                  </a:r>
                  <a:r>
                    <a:rPr kumimoji="0" lang="en-US" altLang="en-US" sz="1600" b="1" i="0" u="none" strike="noStrike" cap="none" normalizeH="0" baseline="0" dirty="0">
                      <a:ln>
                        <a:noFill/>
                      </a:ln>
                      <a:solidFill>
                        <a:schemeClr val="accent2"/>
                      </a:solidFill>
                      <a:effectLst/>
                      <a:cs typeface="Arial" panose="020B0604020202020204" pitchFamily="34" charset="0"/>
                    </a:rPr>
                    <a:t>/PA-EC</a:t>
                  </a:r>
                  <a:r>
                    <a:rPr kumimoji="0" lang="en-US" altLang="en-US" sz="1600" b="1" i="0" u="none" strike="noStrike" cap="none" normalizeH="0" baseline="-25000" dirty="0">
                      <a:ln>
                        <a:noFill/>
                      </a:ln>
                      <a:solidFill>
                        <a:schemeClr val="accent2"/>
                      </a:solidFill>
                      <a:effectLst/>
                      <a:cs typeface="Arial" panose="020B0604020202020204" pitchFamily="34" charset="0"/>
                    </a:rPr>
                    <a:t>95</a:t>
                  </a:r>
                  <a:r>
                    <a:rPr kumimoji="0" lang="en-US" altLang="en-US" sz="1600" b="1" i="0" u="none" strike="noStrike" cap="none" normalizeH="0" baseline="0" dirty="0">
                      <a:ln>
                        <a:noFill/>
                      </a:ln>
                      <a:solidFill>
                        <a:schemeClr val="accent2"/>
                      </a:solidFill>
                      <a:effectLst/>
                      <a:cs typeface="Arial" panose="020B0604020202020204" pitchFamily="34" charset="0"/>
                    </a:rPr>
                    <a:t>) = 2</a:t>
                  </a:r>
                  <a:endParaRPr kumimoji="0" lang="en-US" altLang="en-US" sz="1600" b="0" i="0" u="none" strike="noStrike" cap="none" normalizeH="0" baseline="3000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endParaRPr>
                </a:p>
                <a:p>
                  <a:pPr marL="0" marR="0" lvl="0" indent="0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altLang="en-US" sz="1600" b="0" i="0" u="none" strike="noStrike" cap="none" normalizeH="0" baseline="30000" dirty="0">
                    <a:ln>
                      <a:noFill/>
                    </a:ln>
                    <a:solidFill>
                      <a:schemeClr val="accent2"/>
                    </a:solidFill>
                    <a:effectLst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94" name="Rectangle 319">
                  <a:extLst>
                    <a:ext uri="{FF2B5EF4-FFF2-40B4-BE49-F238E27FC236}">
                      <a16:creationId xmlns:a16="http://schemas.microsoft.com/office/drawing/2014/main" id="{7E784E15-81A7-7168-B5F2-AF6978F1F7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495677" y="13323398"/>
                  <a:ext cx="5569475" cy="2932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457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914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371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18288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2860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7432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2004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657600" algn="l" rtl="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2000" b="1" i="0" u="none" strike="noStrike" cap="none" normalizeH="0" baseline="0" dirty="0">
                      <a:ln>
                        <a:noFill/>
                      </a:ln>
                      <a:solidFill>
                        <a:srgbClr val="1D1D1B"/>
                      </a:solidFill>
                      <a:effectLst/>
                      <a:cs typeface="Arial" panose="020B0604020202020204" pitchFamily="34" charset="0"/>
                    </a:rPr>
                    <a:t>IC</a:t>
                  </a:r>
                  <a:r>
                    <a:rPr kumimoji="0" lang="en-US" altLang="en-US" sz="2000" b="1" i="0" u="none" strike="noStrike" cap="none" normalizeH="0" baseline="-25000" dirty="0">
                      <a:ln>
                        <a:noFill/>
                      </a:ln>
                      <a:solidFill>
                        <a:srgbClr val="1D1D1B"/>
                      </a:solidFill>
                      <a:effectLst/>
                      <a:cs typeface="Arial" panose="020B0604020202020204" pitchFamily="34" charset="0"/>
                    </a:rPr>
                    <a:t>50</a:t>
                  </a:r>
                  <a:r>
                    <a:rPr kumimoji="0" lang="en-US" altLang="en-US" sz="2000" b="1" i="0" u="none" strike="noStrike" cap="none" normalizeH="0" baseline="0" dirty="0">
                      <a:ln>
                        <a:noFill/>
                      </a:ln>
                      <a:solidFill>
                        <a:srgbClr val="1D1D1B"/>
                      </a:solidFill>
                      <a:effectLst/>
                      <a:cs typeface="Arial" panose="020B0604020202020204" pitchFamily="34" charset="0"/>
                    </a:rPr>
                    <a:t> Fold Change</a:t>
                  </a:r>
                  <a:endParaRPr kumimoji="0" lang="en-US" altLang="en-US" sz="20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3D6BC37-799B-E45B-4DF3-84CFEDAB6C17}"/>
                  </a:ext>
                </a:extLst>
              </p:cNvPr>
              <p:cNvSpPr txBox="1"/>
              <p:nvPr/>
            </p:nvSpPr>
            <p:spPr>
              <a:xfrm>
                <a:off x="44535428" y="7009509"/>
                <a:ext cx="5443480" cy="4407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EVG</a:t>
                </a:r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1AE067D-F46F-3E83-612D-DFBBDC8294CE}"/>
              </a:ext>
            </a:extLst>
          </p:cNvPr>
          <p:cNvSpPr/>
          <p:nvPr/>
        </p:nvSpPr>
        <p:spPr bwMode="auto">
          <a:xfrm>
            <a:off x="13325475" y="11550229"/>
            <a:ext cx="15265399" cy="2754915"/>
          </a:xfrm>
          <a:prstGeom prst="roundRect">
            <a:avLst/>
          </a:prstGeom>
          <a:solidFill>
            <a:srgbClr val="F5F3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CAB resistance profiles established</a:t>
            </a:r>
            <a:r>
              <a:rPr lang="en-US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based on:</a:t>
            </a:r>
          </a:p>
        </p:txBody>
      </p:sp>
      <p:sp>
        <p:nvSpPr>
          <p:cNvPr id="145" name="Rectangle: Rounded Corners 144">
            <a:extLst>
              <a:ext uri="{FF2B5EF4-FFF2-40B4-BE49-F238E27FC236}">
                <a16:creationId xmlns:a16="http://schemas.microsoft.com/office/drawing/2014/main" id="{8B8B168B-2D6C-FC16-432F-7077E2470EA1}"/>
              </a:ext>
            </a:extLst>
          </p:cNvPr>
          <p:cNvSpPr/>
          <p:nvPr/>
        </p:nvSpPr>
        <p:spPr bwMode="auto">
          <a:xfrm>
            <a:off x="13767707" y="13261967"/>
            <a:ext cx="2935839" cy="850904"/>
          </a:xfrm>
          <a:prstGeom prst="roundRect">
            <a:avLst/>
          </a:prstGeom>
          <a:solidFill>
            <a:srgbClr val="1976C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HIV treatment studies</a:t>
            </a:r>
          </a:p>
        </p:txBody>
      </p:sp>
      <p:sp>
        <p:nvSpPr>
          <p:cNvPr id="146" name="Rectangle: Rounded Corners 145">
            <a:extLst>
              <a:ext uri="{FF2B5EF4-FFF2-40B4-BE49-F238E27FC236}">
                <a16:creationId xmlns:a16="http://schemas.microsoft.com/office/drawing/2014/main" id="{6ACC7F0C-C20C-6DCB-E6AB-9E32C971F6C3}"/>
              </a:ext>
            </a:extLst>
          </p:cNvPr>
          <p:cNvSpPr/>
          <p:nvPr/>
        </p:nvSpPr>
        <p:spPr bwMode="auto">
          <a:xfrm>
            <a:off x="16902759" y="13261967"/>
            <a:ext cx="2317245" cy="847244"/>
          </a:xfrm>
          <a:prstGeom prst="roundRect">
            <a:avLst/>
          </a:prstGeom>
          <a:solidFill>
            <a:srgbClr val="6EAFE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ATLAS</a:t>
            </a:r>
            <a:r>
              <a:rPr kumimoji="0" lang="en-US" sz="220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47" name="Rectangle: Rounded Corners 146">
            <a:extLst>
              <a:ext uri="{FF2B5EF4-FFF2-40B4-BE49-F238E27FC236}">
                <a16:creationId xmlns:a16="http://schemas.microsoft.com/office/drawing/2014/main" id="{925C4A0B-3388-ABC9-9281-112B74D41158}"/>
              </a:ext>
            </a:extLst>
          </p:cNvPr>
          <p:cNvSpPr/>
          <p:nvPr/>
        </p:nvSpPr>
        <p:spPr bwMode="auto">
          <a:xfrm>
            <a:off x="21867517" y="13261967"/>
            <a:ext cx="2249090" cy="847244"/>
          </a:xfrm>
          <a:prstGeom prst="roundRect">
            <a:avLst/>
          </a:prstGeom>
          <a:solidFill>
            <a:srgbClr val="6EAFE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250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FLAIR</a:t>
            </a:r>
            <a:r>
              <a:rPr lang="en-US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8,9</a:t>
            </a:r>
            <a:endParaRPr kumimoji="0" lang="en-US" sz="2200" i="0" u="none" strike="noStrike" cap="none" normalizeH="0" baseline="3000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Rectangle: Rounded Corners 147">
            <a:extLst>
              <a:ext uri="{FF2B5EF4-FFF2-40B4-BE49-F238E27FC236}">
                <a16:creationId xmlns:a16="http://schemas.microsoft.com/office/drawing/2014/main" id="{5D729DBD-9C41-4B0C-46D8-4E581B762F88}"/>
              </a:ext>
            </a:extLst>
          </p:cNvPr>
          <p:cNvSpPr/>
          <p:nvPr/>
        </p:nvSpPr>
        <p:spPr bwMode="auto">
          <a:xfrm>
            <a:off x="19419215" y="13261967"/>
            <a:ext cx="2249090" cy="847244"/>
          </a:xfrm>
          <a:prstGeom prst="roundRect">
            <a:avLst/>
          </a:prstGeom>
          <a:solidFill>
            <a:srgbClr val="6EAFE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250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ATLAS-2M</a:t>
            </a:r>
            <a:r>
              <a:rPr lang="en-US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5–7</a:t>
            </a:r>
          </a:p>
        </p:txBody>
      </p:sp>
      <p:sp>
        <p:nvSpPr>
          <p:cNvPr id="149" name="Rectangle: Rounded Corners 148">
            <a:extLst>
              <a:ext uri="{FF2B5EF4-FFF2-40B4-BE49-F238E27FC236}">
                <a16:creationId xmlns:a16="http://schemas.microsoft.com/office/drawing/2014/main" id="{E1637CB3-323F-43A0-8007-CC3AD9463D17}"/>
              </a:ext>
            </a:extLst>
          </p:cNvPr>
          <p:cNvSpPr/>
          <p:nvPr/>
        </p:nvSpPr>
        <p:spPr bwMode="auto">
          <a:xfrm>
            <a:off x="24315817" y="13261967"/>
            <a:ext cx="2249090" cy="847244"/>
          </a:xfrm>
          <a:prstGeom prst="roundRect">
            <a:avLst/>
          </a:prstGeom>
          <a:solidFill>
            <a:srgbClr val="6EAFE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SOLAR</a:t>
            </a:r>
            <a:r>
              <a:rPr kumimoji="0" lang="en-US" sz="220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kumimoji="0" lang="en-US" sz="220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Rectangle: Rounded Corners 141">
            <a:extLst>
              <a:ext uri="{FF2B5EF4-FFF2-40B4-BE49-F238E27FC236}">
                <a16:creationId xmlns:a16="http://schemas.microsoft.com/office/drawing/2014/main" id="{5F6D2C63-80B1-9EC8-B9A9-50D93CA432CF}"/>
              </a:ext>
            </a:extLst>
          </p:cNvPr>
          <p:cNvSpPr/>
          <p:nvPr/>
        </p:nvSpPr>
        <p:spPr bwMode="auto">
          <a:xfrm>
            <a:off x="13774950" y="12281930"/>
            <a:ext cx="2935838" cy="850903"/>
          </a:xfrm>
          <a:prstGeom prst="roundRect">
            <a:avLst/>
          </a:prstGeom>
          <a:solidFill>
            <a:srgbClr val="4D5390">
              <a:alpha val="8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PrEP </a:t>
            </a:r>
            <a:br>
              <a:rPr kumimoji="0" lang="en-US" sz="22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studies</a:t>
            </a:r>
          </a:p>
        </p:txBody>
      </p:sp>
      <p:sp>
        <p:nvSpPr>
          <p:cNvPr id="143" name="Rectangle: Rounded Corners 142">
            <a:extLst>
              <a:ext uri="{FF2B5EF4-FFF2-40B4-BE49-F238E27FC236}">
                <a16:creationId xmlns:a16="http://schemas.microsoft.com/office/drawing/2014/main" id="{504A6F35-5155-0FB9-5F31-A7F3EBFF2BFE}"/>
              </a:ext>
            </a:extLst>
          </p:cNvPr>
          <p:cNvSpPr/>
          <p:nvPr/>
        </p:nvSpPr>
        <p:spPr bwMode="auto">
          <a:xfrm>
            <a:off x="16906109" y="12277413"/>
            <a:ext cx="2317245" cy="847243"/>
          </a:xfrm>
          <a:prstGeom prst="roundRect">
            <a:avLst/>
          </a:prstGeom>
          <a:solidFill>
            <a:srgbClr val="AAAED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HPTN </a:t>
            </a:r>
            <a:r>
              <a:rPr kumimoji="0" lang="en-US" sz="2200" i="0" u="none" strike="noStrike" cap="none" normalizeH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083</a:t>
            </a:r>
            <a:r>
              <a:rPr kumimoji="0" lang="en-US" sz="2200" i="0" u="none" strike="noStrike" cap="none" normalizeH="0" baseline="3000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2200" baseline="30000" dirty="0">
                <a:latin typeface="Arial" panose="020B0604020202020204" pitchFamily="34" charset="0"/>
                <a:cs typeface="Arial" panose="020B0604020202020204" pitchFamily="34" charset="0"/>
              </a:rPr>
              <a:t>–13</a:t>
            </a:r>
            <a:endParaRPr kumimoji="0" lang="en-US" sz="2200" i="0" u="none" strike="noStrike" cap="none" normalizeH="0" baseline="30000" dirty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Rectangle: Rounded Corners 143">
            <a:extLst>
              <a:ext uri="{FF2B5EF4-FFF2-40B4-BE49-F238E27FC236}">
                <a16:creationId xmlns:a16="http://schemas.microsoft.com/office/drawing/2014/main" id="{ED3C9874-3AD2-B819-0537-97576A3A339D}"/>
              </a:ext>
            </a:extLst>
          </p:cNvPr>
          <p:cNvSpPr/>
          <p:nvPr/>
        </p:nvSpPr>
        <p:spPr bwMode="auto">
          <a:xfrm>
            <a:off x="19418676" y="12292020"/>
            <a:ext cx="2249090" cy="847243"/>
          </a:xfrm>
          <a:prstGeom prst="roundRect">
            <a:avLst/>
          </a:prstGeom>
          <a:solidFill>
            <a:srgbClr val="AAAED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HPTN </a:t>
            </a:r>
            <a:r>
              <a:rPr kumimoji="0" lang="en-US" sz="2200" i="0" u="none" strike="noStrike" cap="none" normalizeH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084</a:t>
            </a:r>
            <a:r>
              <a:rPr kumimoji="0" lang="en-US" sz="2200" i="0" u="none" strike="noStrike" cap="none" normalizeH="0" baseline="3000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</a:p>
        </p:txBody>
      </p:sp>
      <p:cxnSp>
        <p:nvCxnSpPr>
          <p:cNvPr id="136" name="Connector: Elbow 135">
            <a:extLst>
              <a:ext uri="{FF2B5EF4-FFF2-40B4-BE49-F238E27FC236}">
                <a16:creationId xmlns:a16="http://schemas.microsoft.com/office/drawing/2014/main" id="{74557CEF-3563-AD0E-5249-96B00FD036CD}"/>
              </a:ext>
            </a:extLst>
          </p:cNvPr>
          <p:cNvCxnSpPr/>
          <p:nvPr/>
        </p:nvCxnSpPr>
        <p:spPr bwMode="auto">
          <a:xfrm>
            <a:off x="21302926" y="15728581"/>
            <a:ext cx="1612807" cy="2062692"/>
          </a:xfrm>
          <a:prstGeom prst="bentConnector3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0" name="Rectangle: Rounded Corners 139">
            <a:extLst>
              <a:ext uri="{FF2B5EF4-FFF2-40B4-BE49-F238E27FC236}">
                <a16:creationId xmlns:a16="http://schemas.microsoft.com/office/drawing/2014/main" id="{0FE7C941-B546-B655-61F0-D845186E15BB}"/>
              </a:ext>
            </a:extLst>
          </p:cNvPr>
          <p:cNvSpPr/>
          <p:nvPr/>
        </p:nvSpPr>
        <p:spPr bwMode="auto">
          <a:xfrm>
            <a:off x="23350653" y="14456789"/>
            <a:ext cx="5220190" cy="1160770"/>
          </a:xfrm>
          <a:prstGeom prst="roundRect">
            <a:avLst/>
          </a:prstGeom>
          <a:solidFill>
            <a:srgbClr val="6DB3C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IC</a:t>
            </a:r>
            <a:r>
              <a:rPr lang="en-US" sz="2200" baseline="-25000" dirty="0"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fold changes for RAMs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associated with CAB failure </a:t>
            </a:r>
          </a:p>
        </p:txBody>
      </p:sp>
      <p:sp>
        <p:nvSpPr>
          <p:cNvPr id="141" name="Rectangle: Rounded Corners 140">
            <a:extLst>
              <a:ext uri="{FF2B5EF4-FFF2-40B4-BE49-F238E27FC236}">
                <a16:creationId xmlns:a16="http://schemas.microsoft.com/office/drawing/2014/main" id="{693C49DF-1C56-36B1-1926-097586CA70FC}"/>
              </a:ext>
            </a:extLst>
          </p:cNvPr>
          <p:cNvSpPr/>
          <p:nvPr/>
        </p:nvSpPr>
        <p:spPr bwMode="auto">
          <a:xfrm>
            <a:off x="23351751" y="15892846"/>
            <a:ext cx="5224156" cy="1148118"/>
          </a:xfrm>
          <a:prstGeom prst="roundRect">
            <a:avLst/>
          </a:prstGeom>
          <a:solidFill>
            <a:srgbClr val="6DB3C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Assessment of susceptibility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to BIC and EVG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(data not available for CAB)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7AFC800-9B3A-659A-BB3C-8F390EF13B6D}"/>
              </a:ext>
            </a:extLst>
          </p:cNvPr>
          <p:cNvCxnSpPr>
            <a:cxnSpLocks/>
          </p:cNvCxnSpPr>
          <p:nvPr/>
        </p:nvCxnSpPr>
        <p:spPr bwMode="auto">
          <a:xfrm>
            <a:off x="18520692" y="15748877"/>
            <a:ext cx="709366" cy="0"/>
          </a:xfrm>
          <a:prstGeom prst="straightConnector1">
            <a:avLst/>
          </a:prstGeom>
          <a:noFill/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0BFC432A-3042-F3A1-46FA-79A7C99AE800}"/>
              </a:ext>
            </a:extLst>
          </p:cNvPr>
          <p:cNvSpPr/>
          <p:nvPr/>
        </p:nvSpPr>
        <p:spPr bwMode="auto">
          <a:xfrm>
            <a:off x="13331702" y="14456790"/>
            <a:ext cx="5360334" cy="2584174"/>
          </a:xfrm>
          <a:prstGeom prst="roundRect">
            <a:avLst>
              <a:gd name="adj" fmla="val 8929"/>
            </a:avLst>
          </a:prstGeom>
          <a:solidFill>
            <a:srgbClr val="88AAD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1" algn="ctr" fontAlgn="base">
              <a:spcBef>
                <a:spcPct val="0"/>
              </a:spcBef>
              <a:spcAft>
                <a:spcPct val="250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lasma samples of </a:t>
            </a:r>
            <a:b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treatment-experienced PWH </a:t>
            </a:r>
            <a:b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with viral profiles similar to </a:t>
            </a:r>
            <a:b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CAB INSTI resistance patterns* </a:t>
            </a:r>
            <a:b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from a biobank collection</a:t>
            </a:r>
            <a:r>
              <a:rPr kumimoji="0" lang="en-US" sz="220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†</a:t>
            </a: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 algn="ctr" fontAlgn="base">
              <a:spcBef>
                <a:spcPct val="0"/>
              </a:spcBef>
              <a:spcAft>
                <a:spcPct val="250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N = 52</a:t>
            </a:r>
            <a:endParaRPr kumimoji="0" lang="en-US" sz="220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C3A64D5C-C88B-8CE0-9A16-21A79C5ABE8E}"/>
              </a:ext>
            </a:extLst>
          </p:cNvPr>
          <p:cNvSpPr/>
          <p:nvPr/>
        </p:nvSpPr>
        <p:spPr bwMode="auto">
          <a:xfrm>
            <a:off x="19230058" y="14456789"/>
            <a:ext cx="3271702" cy="2584174"/>
          </a:xfrm>
          <a:prstGeom prst="roundRect">
            <a:avLst>
              <a:gd name="adj" fmla="val 8192"/>
            </a:avLst>
          </a:prstGeom>
          <a:solidFill>
            <a:srgbClr val="CEC3B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25000"/>
              </a:spcAft>
              <a:buClrTx/>
              <a:buSzTx/>
              <a:tabLst/>
            </a:pP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Antiviral </a:t>
            </a:r>
            <a:b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220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testing</a:t>
            </a:r>
          </a:p>
        </p:txBody>
      </p:sp>
      <p:sp>
        <p:nvSpPr>
          <p:cNvPr id="50" name="Freeform: Shape 49">
            <a:extLst>
              <a:ext uri="{FF2B5EF4-FFF2-40B4-BE49-F238E27FC236}">
                <a16:creationId xmlns:a16="http://schemas.microsoft.com/office/drawing/2014/main" id="{013DDB06-16DB-7C8A-7901-A71EC6B199C0}"/>
              </a:ext>
            </a:extLst>
          </p:cNvPr>
          <p:cNvSpPr/>
          <p:nvPr/>
        </p:nvSpPr>
        <p:spPr>
          <a:xfrm>
            <a:off x="22927375" y="15057136"/>
            <a:ext cx="423278" cy="1390212"/>
          </a:xfrm>
          <a:custGeom>
            <a:avLst/>
            <a:gdLst>
              <a:gd name="connsiteX0" fmla="*/ 390525 w 428625"/>
              <a:gd name="connsiteY0" fmla="*/ 1962150 h 1962150"/>
              <a:gd name="connsiteX1" fmla="*/ 0 w 428625"/>
              <a:gd name="connsiteY1" fmla="*/ 1962150 h 1962150"/>
              <a:gd name="connsiteX2" fmla="*/ 0 w 428625"/>
              <a:gd name="connsiteY2" fmla="*/ 0 h 1962150"/>
              <a:gd name="connsiteX3" fmla="*/ 428625 w 428625"/>
              <a:gd name="connsiteY3" fmla="*/ 0 h 1962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8625" h="1962150">
                <a:moveTo>
                  <a:pt x="390525" y="1962150"/>
                </a:moveTo>
                <a:lnTo>
                  <a:pt x="0" y="1962150"/>
                </a:lnTo>
                <a:lnTo>
                  <a:pt x="0" y="0"/>
                </a:lnTo>
                <a:lnTo>
                  <a:pt x="428625" y="0"/>
                </a:lnTo>
              </a:path>
            </a:pathLst>
          </a:custGeom>
          <a:noFill/>
          <a:ln w="57150" cap="flat" cmpd="sng" algn="ctr">
            <a:solidFill>
              <a:schemeClr val="accent1"/>
            </a:solidFill>
            <a:prstDash val="solid"/>
            <a:round/>
            <a:headEnd type="triangle" w="med" len="med"/>
            <a:tailEnd type="triangle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F83520E-0117-84E9-218C-EE4DFB9D34C7}"/>
              </a:ext>
            </a:extLst>
          </p:cNvPr>
          <p:cNvCxnSpPr>
            <a:cxnSpLocks/>
            <a:stCxn id="55" idx="3"/>
          </p:cNvCxnSpPr>
          <p:nvPr/>
        </p:nvCxnSpPr>
        <p:spPr bwMode="auto">
          <a:xfrm>
            <a:off x="22501760" y="15748876"/>
            <a:ext cx="413973" cy="1"/>
          </a:xfrm>
          <a:prstGeom prst="straightConnector1">
            <a:avLst/>
          </a:prstGeom>
          <a:noFill/>
          <a:ln w="571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/>
          </a:ln>
          <a:effectLst/>
        </p:spPr>
      </p:cxnSp>
      <p:grpSp>
        <p:nvGrpSpPr>
          <p:cNvPr id="1376" name="Group 1375">
            <a:extLst>
              <a:ext uri="{FF2B5EF4-FFF2-40B4-BE49-F238E27FC236}">
                <a16:creationId xmlns:a16="http://schemas.microsoft.com/office/drawing/2014/main" id="{A41D369D-73FE-B931-37CF-5AD5205EC2F8}"/>
              </a:ext>
            </a:extLst>
          </p:cNvPr>
          <p:cNvGrpSpPr/>
          <p:nvPr/>
        </p:nvGrpSpPr>
        <p:grpSpPr>
          <a:xfrm>
            <a:off x="40034007" y="15840041"/>
            <a:ext cx="10153003" cy="5002365"/>
            <a:chOff x="40034007" y="15848473"/>
            <a:chExt cx="10153003" cy="4993933"/>
          </a:xfrm>
        </p:grpSpPr>
        <p:sp>
          <p:nvSpPr>
            <p:cNvPr id="1069" name="Rectangle 30">
              <a:extLst>
                <a:ext uri="{FF2B5EF4-FFF2-40B4-BE49-F238E27FC236}">
                  <a16:creationId xmlns:a16="http://schemas.microsoft.com/office/drawing/2014/main" id="{DB1D677A-C9A2-DEA9-4EDA-A24A5C21CE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04095" y="17425818"/>
              <a:ext cx="104195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Sensitive</a:t>
              </a:r>
              <a:endPara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74" name="Rectangle 35">
              <a:extLst>
                <a:ext uri="{FF2B5EF4-FFF2-40B4-BE49-F238E27FC236}">
                  <a16:creationId xmlns:a16="http://schemas.microsoft.com/office/drawing/2014/main" id="{4391032E-8D0E-4862-D2CE-34DBBB7FCA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04095" y="17942842"/>
              <a:ext cx="198291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Partially sensitive</a:t>
              </a:r>
              <a:endPara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78" name="Rectangle 39">
              <a:extLst>
                <a:ext uri="{FF2B5EF4-FFF2-40B4-BE49-F238E27FC236}">
                  <a16:creationId xmlns:a16="http://schemas.microsoft.com/office/drawing/2014/main" id="{F34B88A1-B7FE-F0A8-D62B-10341D9D36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204095" y="18479325"/>
              <a:ext cx="106920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0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Resistant</a:t>
              </a:r>
              <a:endPara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44" name="Rectangle 5">
              <a:extLst>
                <a:ext uri="{FF2B5EF4-FFF2-40B4-BE49-F238E27FC236}">
                  <a16:creationId xmlns:a16="http://schemas.microsoft.com/office/drawing/2014/main" id="{8FA1CBAF-6FAB-E53A-2EC5-CA3D0202FB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27878" y="15878804"/>
              <a:ext cx="2040078" cy="250563"/>
            </a:xfrm>
            <a:prstGeom prst="rect">
              <a:avLst/>
            </a:prstGeom>
            <a:solidFill>
              <a:srgbClr val="A00000"/>
            </a:solidFill>
            <a:ln w="2857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5" name="Rectangle 6">
              <a:extLst>
                <a:ext uri="{FF2B5EF4-FFF2-40B4-BE49-F238E27FC236}">
                  <a16:creationId xmlns:a16="http://schemas.microsoft.com/office/drawing/2014/main" id="{6402666B-8236-BF37-3D76-49AE9706C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27878" y="15878804"/>
              <a:ext cx="2040078" cy="2426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7" name="Rectangle 8">
              <a:extLst>
                <a:ext uri="{FF2B5EF4-FFF2-40B4-BE49-F238E27FC236}">
                  <a16:creationId xmlns:a16="http://schemas.microsoft.com/office/drawing/2014/main" id="{1A9B3AD8-653C-953E-A337-1378E04C5F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66048" y="15878804"/>
              <a:ext cx="2040078" cy="4486476"/>
            </a:xfrm>
            <a:prstGeom prst="rect">
              <a:avLst/>
            </a:prstGeom>
            <a:solidFill>
              <a:srgbClr val="A00000"/>
            </a:solidFill>
            <a:ln w="2857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8" name="Rectangle 9">
              <a:extLst>
                <a:ext uri="{FF2B5EF4-FFF2-40B4-BE49-F238E27FC236}">
                  <a16:creationId xmlns:a16="http://schemas.microsoft.com/office/drawing/2014/main" id="{C44F5980-1BD2-4707-3CD1-40AF09A40D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66040" y="15878804"/>
              <a:ext cx="2040078" cy="44864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1" name="Rectangle 12">
              <a:extLst>
                <a:ext uri="{FF2B5EF4-FFF2-40B4-BE49-F238E27FC236}">
                  <a16:creationId xmlns:a16="http://schemas.microsoft.com/office/drawing/2014/main" id="{DAD60D5C-27FF-716F-E558-FF44B3DD54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27878" y="16136619"/>
              <a:ext cx="2040078" cy="1812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4" name="Rectangle 15">
              <a:extLst>
                <a:ext uri="{FF2B5EF4-FFF2-40B4-BE49-F238E27FC236}">
                  <a16:creationId xmlns:a16="http://schemas.microsoft.com/office/drawing/2014/main" id="{A6A0ECED-D18B-1894-11F9-FECC68ED41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27878" y="17964067"/>
              <a:ext cx="2040078" cy="2401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6" name="Rectangle 17">
              <a:extLst>
                <a:ext uri="{FF2B5EF4-FFF2-40B4-BE49-F238E27FC236}">
                  <a16:creationId xmlns:a16="http://schemas.microsoft.com/office/drawing/2014/main" id="{28875B4B-821D-5B22-C135-A23AEB2ABC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42990" y="20534629"/>
              <a:ext cx="442429" cy="307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BIC</a:t>
              </a:r>
              <a:endPara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57" name="Rectangle 18">
              <a:extLst>
                <a:ext uri="{FF2B5EF4-FFF2-40B4-BE49-F238E27FC236}">
                  <a16:creationId xmlns:a16="http://schemas.microsoft.com/office/drawing/2014/main" id="{2CB254C9-C937-B045-0BF9-91AC23A579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01503" y="20534629"/>
              <a:ext cx="54181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EVG</a:t>
              </a:r>
              <a:endPara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59" name="Rectangle 20">
              <a:extLst>
                <a:ext uri="{FF2B5EF4-FFF2-40B4-BE49-F238E27FC236}">
                  <a16:creationId xmlns:a16="http://schemas.microsoft.com/office/drawing/2014/main" id="{8361E5F2-13BD-D03A-DCE0-4560937792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60785" y="20220588"/>
              <a:ext cx="142667" cy="307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60" name="Rectangle 21">
              <a:extLst>
                <a:ext uri="{FF2B5EF4-FFF2-40B4-BE49-F238E27FC236}">
                  <a16:creationId xmlns:a16="http://schemas.microsoft.com/office/drawing/2014/main" id="{E750E29B-E230-C665-5ED5-52EA81CD16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45036" y="19370454"/>
              <a:ext cx="285335" cy="307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10</a:t>
              </a:r>
              <a:endPara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61" name="Rectangle 22">
              <a:extLst>
                <a:ext uri="{FF2B5EF4-FFF2-40B4-BE49-F238E27FC236}">
                  <a16:creationId xmlns:a16="http://schemas.microsoft.com/office/drawing/2014/main" id="{A6A20CFC-E279-87B9-F15B-06CC7D3B4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45036" y="18503491"/>
              <a:ext cx="285335" cy="307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20</a:t>
              </a:r>
              <a:endPara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62" name="Rectangle 23">
              <a:extLst>
                <a:ext uri="{FF2B5EF4-FFF2-40B4-BE49-F238E27FC236}">
                  <a16:creationId xmlns:a16="http://schemas.microsoft.com/office/drawing/2014/main" id="{CEE76104-49E8-7637-28DC-ED46BA16A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45036" y="17636525"/>
              <a:ext cx="285335" cy="307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30</a:t>
              </a:r>
              <a:endPara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63" name="Rectangle 24">
              <a:extLst>
                <a:ext uri="{FF2B5EF4-FFF2-40B4-BE49-F238E27FC236}">
                  <a16:creationId xmlns:a16="http://schemas.microsoft.com/office/drawing/2014/main" id="{97614D27-3F5B-75AD-1E3E-922C0F6FDF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45036" y="16769561"/>
              <a:ext cx="285335" cy="307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40</a:t>
              </a:r>
              <a:endPara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64" name="Rectangle 25">
              <a:extLst>
                <a:ext uri="{FF2B5EF4-FFF2-40B4-BE49-F238E27FC236}">
                  <a16:creationId xmlns:a16="http://schemas.microsoft.com/office/drawing/2014/main" id="{6BCE7DF6-1C67-FA97-DE02-49BDD9D96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45036" y="15900070"/>
              <a:ext cx="285335" cy="307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50</a:t>
              </a:r>
              <a:endPara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66" name="Rectangle 27">
              <a:extLst>
                <a:ext uri="{FF2B5EF4-FFF2-40B4-BE49-F238E27FC236}">
                  <a16:creationId xmlns:a16="http://schemas.microsoft.com/office/drawing/2014/main" id="{EE6FB2C4-45F8-A69C-51DE-F2CB1F0EB8B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38025457" y="18047269"/>
              <a:ext cx="432487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1D1D1B"/>
                  </a:solidFill>
                  <a:effectLst/>
                  <a:cs typeface="Arial" panose="020B0604020202020204" pitchFamily="34" charset="0"/>
                </a:rPr>
                <a:t>Number of Isolates</a:t>
              </a:r>
              <a:endPara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82" name="Rectangle 43">
              <a:extLst>
                <a:ext uri="{FF2B5EF4-FFF2-40B4-BE49-F238E27FC236}">
                  <a16:creationId xmlns:a16="http://schemas.microsoft.com/office/drawing/2014/main" id="{2005DE95-776C-5B0D-B88B-851D549414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9710" y="20016472"/>
              <a:ext cx="285335" cy="307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cs typeface="Arial" panose="020B0604020202020204" pitchFamily="34" charset="0"/>
                </a:rPr>
                <a:t>28</a:t>
              </a:r>
              <a:endPara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83" name="Rectangle 44">
              <a:extLst>
                <a:ext uri="{FF2B5EF4-FFF2-40B4-BE49-F238E27FC236}">
                  <a16:creationId xmlns:a16="http://schemas.microsoft.com/office/drawing/2014/main" id="{8CD409A0-7955-634E-D40C-1F1EFA9CB4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29743" y="20016472"/>
              <a:ext cx="28533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cs typeface="Arial" panose="020B0604020202020204" pitchFamily="34" charset="0"/>
                </a:rPr>
                <a:t>52</a:t>
              </a:r>
              <a:endPara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84" name="Rectangle 45">
              <a:extLst>
                <a:ext uri="{FF2B5EF4-FFF2-40B4-BE49-F238E27FC236}">
                  <a16:creationId xmlns:a16="http://schemas.microsoft.com/office/drawing/2014/main" id="{55AE5162-2A7D-3071-C90B-116C358D93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9710" y="17615259"/>
              <a:ext cx="285335" cy="307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cs typeface="Arial" panose="020B0604020202020204" pitchFamily="34" charset="0"/>
                </a:rPr>
                <a:t>21</a:t>
              </a:r>
              <a:endPara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085" name="Rectangle 46">
              <a:extLst>
                <a:ext uri="{FF2B5EF4-FFF2-40B4-BE49-F238E27FC236}">
                  <a16:creationId xmlns:a16="http://schemas.microsoft.com/office/drawing/2014/main" id="{DBC7969C-E095-2862-207A-B0116F3525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92870" y="15848473"/>
              <a:ext cx="142668" cy="307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cs typeface="Arial" panose="020B0604020202020204" pitchFamily="34" charset="0"/>
                </a:rPr>
                <a:t>3</a:t>
              </a:r>
              <a:endPara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07" name="Rectangle 5">
              <a:extLst>
                <a:ext uri="{FF2B5EF4-FFF2-40B4-BE49-F238E27FC236}">
                  <a16:creationId xmlns:a16="http://schemas.microsoft.com/office/drawing/2014/main" id="{FDA44FE6-949D-F760-12B1-402A749C4F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27878" y="16127299"/>
              <a:ext cx="2040078" cy="1828975"/>
            </a:xfrm>
            <a:prstGeom prst="rect">
              <a:avLst/>
            </a:prstGeom>
            <a:solidFill>
              <a:srgbClr val="FF6000"/>
            </a:solidFill>
            <a:ln w="2857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8" name="Rectangle 5">
              <a:extLst>
                <a:ext uri="{FF2B5EF4-FFF2-40B4-BE49-F238E27FC236}">
                  <a16:creationId xmlns:a16="http://schemas.microsoft.com/office/drawing/2014/main" id="{22F2AE72-845D-B470-0B09-E1AF7A1EF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27878" y="17956275"/>
              <a:ext cx="2040078" cy="2407322"/>
            </a:xfrm>
            <a:prstGeom prst="rect">
              <a:avLst/>
            </a:prstGeom>
            <a:solidFill>
              <a:srgbClr val="008000"/>
            </a:solidFill>
            <a:ln w="2857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2" name="Rectangle 46">
              <a:extLst>
                <a:ext uri="{FF2B5EF4-FFF2-40B4-BE49-F238E27FC236}">
                  <a16:creationId xmlns:a16="http://schemas.microsoft.com/office/drawing/2014/main" id="{716F5620-2641-EC25-ED3A-43B9FF9CA0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1536" y="17616842"/>
              <a:ext cx="285335" cy="307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cs typeface="Arial" panose="020B0604020202020204" pitchFamily="34" charset="0"/>
                </a:rPr>
                <a:t>21</a:t>
              </a:r>
              <a:endPara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13" name="Rectangle 46">
              <a:extLst>
                <a:ext uri="{FF2B5EF4-FFF2-40B4-BE49-F238E27FC236}">
                  <a16:creationId xmlns:a16="http://schemas.microsoft.com/office/drawing/2014/main" id="{FFED8037-61C7-1FA2-7F01-5DD8DD7D0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1536" y="20016472"/>
              <a:ext cx="285335" cy="307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2860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7432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2004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657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cs typeface="Arial" panose="020B0604020202020204" pitchFamily="34" charset="0"/>
                </a:rPr>
                <a:t>28</a:t>
              </a:r>
              <a:endPara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1F9D2B81-BE1C-B564-5AED-7B18FF3FC679}"/>
                </a:ext>
              </a:extLst>
            </p:cNvPr>
            <p:cNvCxnSpPr>
              <a:cxnSpLocks/>
            </p:cNvCxnSpPr>
            <p:nvPr/>
          </p:nvCxnSpPr>
          <p:spPr>
            <a:xfrm>
              <a:off x="41043863" y="15850984"/>
              <a:ext cx="0" cy="4515937"/>
            </a:xfrm>
            <a:prstGeom prst="line">
              <a:avLst/>
            </a:prstGeom>
            <a:ln w="28575">
              <a:solidFill>
                <a:srgbClr val="86868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43345DB6-8866-D803-DE4D-4EF01F382BA7}"/>
                </a:ext>
              </a:extLst>
            </p:cNvPr>
            <p:cNvCxnSpPr>
              <a:cxnSpLocks/>
            </p:cNvCxnSpPr>
            <p:nvPr/>
          </p:nvCxnSpPr>
          <p:spPr>
            <a:xfrm>
              <a:off x="40918963" y="19500017"/>
              <a:ext cx="126000" cy="0"/>
            </a:xfrm>
            <a:prstGeom prst="line">
              <a:avLst/>
            </a:prstGeom>
            <a:ln w="28575">
              <a:solidFill>
                <a:srgbClr val="86868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CD3CD263-EB67-6E8A-5612-383B7A9BB859}"/>
                </a:ext>
              </a:extLst>
            </p:cNvPr>
            <p:cNvCxnSpPr>
              <a:cxnSpLocks/>
            </p:cNvCxnSpPr>
            <p:nvPr/>
          </p:nvCxnSpPr>
          <p:spPr>
            <a:xfrm>
              <a:off x="40918963" y="18648301"/>
              <a:ext cx="126000" cy="0"/>
            </a:xfrm>
            <a:prstGeom prst="line">
              <a:avLst/>
            </a:prstGeom>
            <a:ln w="28575">
              <a:solidFill>
                <a:srgbClr val="86868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6B3DE4C4-D641-9B4B-BB46-41D74FEA0CCC}"/>
                </a:ext>
              </a:extLst>
            </p:cNvPr>
            <p:cNvCxnSpPr>
              <a:cxnSpLocks/>
            </p:cNvCxnSpPr>
            <p:nvPr/>
          </p:nvCxnSpPr>
          <p:spPr>
            <a:xfrm>
              <a:off x="40918963" y="17783778"/>
              <a:ext cx="126000" cy="0"/>
            </a:xfrm>
            <a:prstGeom prst="line">
              <a:avLst/>
            </a:prstGeom>
            <a:ln w="28575">
              <a:solidFill>
                <a:srgbClr val="86868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6AD87212-8A84-7FDD-CB5F-C60D0BB9C575}"/>
                </a:ext>
              </a:extLst>
            </p:cNvPr>
            <p:cNvCxnSpPr>
              <a:cxnSpLocks/>
            </p:cNvCxnSpPr>
            <p:nvPr/>
          </p:nvCxnSpPr>
          <p:spPr>
            <a:xfrm>
              <a:off x="40918963" y="16922455"/>
              <a:ext cx="126000" cy="0"/>
            </a:xfrm>
            <a:prstGeom prst="line">
              <a:avLst/>
            </a:prstGeom>
            <a:ln w="28575">
              <a:solidFill>
                <a:srgbClr val="86868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F39EBDFD-EA2A-B523-95EF-8669C0BDC5D8}"/>
                </a:ext>
              </a:extLst>
            </p:cNvPr>
            <p:cNvCxnSpPr>
              <a:cxnSpLocks/>
            </p:cNvCxnSpPr>
            <p:nvPr/>
          </p:nvCxnSpPr>
          <p:spPr>
            <a:xfrm>
              <a:off x="40918963" y="16038720"/>
              <a:ext cx="126000" cy="0"/>
            </a:xfrm>
            <a:prstGeom prst="line">
              <a:avLst/>
            </a:prstGeom>
            <a:ln w="28575">
              <a:solidFill>
                <a:srgbClr val="86868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C03C8145-87D1-F7B3-A71C-E16790CFA3E2}"/>
                </a:ext>
              </a:extLst>
            </p:cNvPr>
            <p:cNvSpPr/>
            <p:nvPr/>
          </p:nvSpPr>
          <p:spPr>
            <a:xfrm>
              <a:off x="47862578" y="17457029"/>
              <a:ext cx="210641" cy="210641"/>
            </a:xfrm>
            <a:prstGeom prst="rect">
              <a:avLst/>
            </a:prstGeom>
            <a:solidFill>
              <a:srgbClr val="008000"/>
            </a:solidFill>
            <a:ln w="285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98CD929-0F35-3202-5254-06C2092FD609}"/>
                </a:ext>
              </a:extLst>
            </p:cNvPr>
            <p:cNvSpPr/>
            <p:nvPr/>
          </p:nvSpPr>
          <p:spPr>
            <a:xfrm>
              <a:off x="47862578" y="17979543"/>
              <a:ext cx="210641" cy="210641"/>
            </a:xfrm>
            <a:prstGeom prst="rect">
              <a:avLst/>
            </a:prstGeom>
            <a:solidFill>
              <a:srgbClr val="FF6000"/>
            </a:solidFill>
            <a:ln w="285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7A535A40-DE80-5321-FB4A-91055CCC82F8}"/>
                </a:ext>
              </a:extLst>
            </p:cNvPr>
            <p:cNvSpPr/>
            <p:nvPr/>
          </p:nvSpPr>
          <p:spPr>
            <a:xfrm>
              <a:off x="47862578" y="18528183"/>
              <a:ext cx="210641" cy="210641"/>
            </a:xfrm>
            <a:prstGeom prst="rect">
              <a:avLst/>
            </a:prstGeom>
            <a:solidFill>
              <a:srgbClr val="A00000"/>
            </a:solidFill>
            <a:ln w="285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363" name="Straight Connector 1362">
              <a:extLst>
                <a:ext uri="{FF2B5EF4-FFF2-40B4-BE49-F238E27FC236}">
                  <a16:creationId xmlns:a16="http://schemas.microsoft.com/office/drawing/2014/main" id="{CBBB63A7-6880-2691-8359-AF146CD1440E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2792548" y="20423519"/>
              <a:ext cx="126000" cy="0"/>
            </a:xfrm>
            <a:prstGeom prst="line">
              <a:avLst/>
            </a:prstGeom>
            <a:ln w="28575">
              <a:solidFill>
                <a:srgbClr val="86868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4" name="Straight Connector 1363">
              <a:extLst>
                <a:ext uri="{FF2B5EF4-FFF2-40B4-BE49-F238E27FC236}">
                  <a16:creationId xmlns:a16="http://schemas.microsoft.com/office/drawing/2014/main" id="{6F54A59A-A5F5-5A4B-15A7-9434CD837BC1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45900387" y="20423519"/>
              <a:ext cx="126000" cy="0"/>
            </a:xfrm>
            <a:prstGeom prst="line">
              <a:avLst/>
            </a:prstGeom>
            <a:ln w="28575">
              <a:solidFill>
                <a:srgbClr val="86868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7" name="Straight Connector 1366">
              <a:extLst>
                <a:ext uri="{FF2B5EF4-FFF2-40B4-BE49-F238E27FC236}">
                  <a16:creationId xmlns:a16="http://schemas.microsoft.com/office/drawing/2014/main" id="{E3650509-039D-0AB6-6C87-16FF4AB72642}"/>
                </a:ext>
              </a:extLst>
            </p:cNvPr>
            <p:cNvCxnSpPr>
              <a:cxnSpLocks/>
            </p:cNvCxnSpPr>
            <p:nvPr/>
          </p:nvCxnSpPr>
          <p:spPr>
            <a:xfrm>
              <a:off x="41032643" y="20355769"/>
              <a:ext cx="6323318" cy="0"/>
            </a:xfrm>
            <a:prstGeom prst="line">
              <a:avLst/>
            </a:prstGeom>
            <a:ln w="28575">
              <a:solidFill>
                <a:srgbClr val="86868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5" name="Straight Connector 1374">
              <a:extLst>
                <a:ext uri="{FF2B5EF4-FFF2-40B4-BE49-F238E27FC236}">
                  <a16:creationId xmlns:a16="http://schemas.microsoft.com/office/drawing/2014/main" id="{EA39BD61-6B9F-66C5-83DB-F6A961024C22}"/>
                </a:ext>
              </a:extLst>
            </p:cNvPr>
            <p:cNvCxnSpPr>
              <a:cxnSpLocks/>
            </p:cNvCxnSpPr>
            <p:nvPr/>
          </p:nvCxnSpPr>
          <p:spPr>
            <a:xfrm>
              <a:off x="40918963" y="20358318"/>
              <a:ext cx="126000" cy="0"/>
            </a:xfrm>
            <a:prstGeom prst="line">
              <a:avLst/>
            </a:prstGeom>
            <a:ln w="28575">
              <a:solidFill>
                <a:srgbClr val="86868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77" name="Group 1376">
            <a:extLst>
              <a:ext uri="{FF2B5EF4-FFF2-40B4-BE49-F238E27FC236}">
                <a16:creationId xmlns:a16="http://schemas.microsoft.com/office/drawing/2014/main" id="{DEB95A9E-6685-1D9B-769A-8F6A77E492C7}"/>
              </a:ext>
            </a:extLst>
          </p:cNvPr>
          <p:cNvGrpSpPr/>
          <p:nvPr/>
        </p:nvGrpSpPr>
        <p:grpSpPr>
          <a:xfrm>
            <a:off x="23242346" y="11663812"/>
            <a:ext cx="5092931" cy="1564338"/>
            <a:chOff x="32751969" y="23604756"/>
            <a:chExt cx="5092931" cy="1564338"/>
          </a:xfrm>
        </p:grpSpPr>
        <p:sp>
          <p:nvSpPr>
            <p:cNvPr id="1379" name="Rounded Rectangle 338">
              <a:extLst>
                <a:ext uri="{FF2B5EF4-FFF2-40B4-BE49-F238E27FC236}">
                  <a16:creationId xmlns:a16="http://schemas.microsoft.com/office/drawing/2014/main" id="{D5D988F5-82C3-B364-0B13-1AFE3FCDDAED}"/>
                </a:ext>
              </a:extLst>
            </p:cNvPr>
            <p:cNvSpPr/>
            <p:nvPr/>
          </p:nvSpPr>
          <p:spPr>
            <a:xfrm>
              <a:off x="32751969" y="23769171"/>
              <a:ext cx="5092931" cy="1183017"/>
            </a:xfrm>
            <a:prstGeom prst="roundRect">
              <a:avLst>
                <a:gd name="adj" fmla="val 1439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80" name="TextBox 1379">
              <a:extLst>
                <a:ext uri="{FF2B5EF4-FFF2-40B4-BE49-F238E27FC236}">
                  <a16:creationId xmlns:a16="http://schemas.microsoft.com/office/drawing/2014/main" id="{825C0BA9-0A7E-4D20-0054-B0685B965F61}"/>
                </a:ext>
              </a:extLst>
            </p:cNvPr>
            <p:cNvSpPr txBox="1"/>
            <p:nvPr/>
          </p:nvSpPr>
          <p:spPr>
            <a:xfrm>
              <a:off x="32886440" y="23828223"/>
              <a:ext cx="4309782" cy="1107996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200" b="1" i="0" u="none" strike="noStrike" cap="none" normalizeH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For further information on </a:t>
              </a:r>
              <a:r>
                <a:rPr lang="en-US" sz="2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RAM</a:t>
              </a:r>
              <a:r>
                <a:rPr kumimoji="0" lang="en-US" sz="2200" b="1" i="0" u="none" strike="noStrike" cap="none" normalizeH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s in clinical studies</a:t>
              </a:r>
              <a:r>
                <a:rPr kumimoji="0" lang="en-US" sz="2200" b="1" i="0" u="none" strike="noStrike" kern="0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br>
                <a:rPr kumimoji="0" lang="en-US" sz="2200" b="1" i="0" u="none" strike="noStrike" kern="0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kumimoji="0" lang="en-US" sz="2200" b="1" i="0" u="none" strike="noStrike" kern="0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please scan the QR code</a:t>
              </a:r>
              <a:endParaRPr kumimoji="0" lang="en-US" sz="2200" b="1" i="0" u="none" strike="sng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highlight>
                  <a:srgbClr val="00FFFF"/>
                </a:highlight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381" name="Group 1380">
              <a:extLst>
                <a:ext uri="{FF2B5EF4-FFF2-40B4-BE49-F238E27FC236}">
                  <a16:creationId xmlns:a16="http://schemas.microsoft.com/office/drawing/2014/main" id="{54C65097-79F6-C292-AAD6-65BBA43377F6}"/>
                </a:ext>
              </a:extLst>
            </p:cNvPr>
            <p:cNvGrpSpPr/>
            <p:nvPr/>
          </p:nvGrpSpPr>
          <p:grpSpPr>
            <a:xfrm rot="822563">
              <a:off x="36575819" y="23604756"/>
              <a:ext cx="1061809" cy="1564338"/>
              <a:chOff x="24208064" y="15425201"/>
              <a:chExt cx="1077009" cy="1586731"/>
            </a:xfrm>
          </p:grpSpPr>
          <p:pic>
            <p:nvPicPr>
              <p:cNvPr id="1382" name="Picture 1381">
                <a:extLst>
                  <a:ext uri="{FF2B5EF4-FFF2-40B4-BE49-F238E27FC236}">
                    <a16:creationId xmlns:a16="http://schemas.microsoft.com/office/drawing/2014/main" id="{1AE9256F-042D-E0D7-D0A8-D6A6A6371C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 rot="21181203">
                <a:off x="24275136" y="15425201"/>
                <a:ext cx="944391" cy="1586731"/>
              </a:xfrm>
              <a:prstGeom prst="rect">
                <a:avLst/>
              </a:prstGeom>
            </p:spPr>
          </p:pic>
          <p:grpSp>
            <p:nvGrpSpPr>
              <p:cNvPr id="1383" name="Group 1382">
                <a:extLst>
                  <a:ext uri="{FF2B5EF4-FFF2-40B4-BE49-F238E27FC236}">
                    <a16:creationId xmlns:a16="http://schemas.microsoft.com/office/drawing/2014/main" id="{3591750A-3321-4888-72BE-FAE3AC1C7369}"/>
                  </a:ext>
                </a:extLst>
              </p:cNvPr>
              <p:cNvGrpSpPr/>
              <p:nvPr/>
            </p:nvGrpSpPr>
            <p:grpSpPr>
              <a:xfrm rot="21181203">
                <a:off x="24208064" y="15832104"/>
                <a:ext cx="1077009" cy="874110"/>
                <a:chOff x="25263129" y="20136151"/>
                <a:chExt cx="1077009" cy="874110"/>
              </a:xfrm>
            </p:grpSpPr>
            <p:sp>
              <p:nvSpPr>
                <p:cNvPr id="1384" name="TextBox 1383">
                  <a:extLst>
                    <a:ext uri="{FF2B5EF4-FFF2-40B4-BE49-F238E27FC236}">
                      <a16:creationId xmlns:a16="http://schemas.microsoft.com/office/drawing/2014/main" id="{B68F229E-B8BF-6570-29EA-50C9E85FB90E}"/>
                    </a:ext>
                  </a:extLst>
                </p:cNvPr>
                <p:cNvSpPr txBox="1"/>
                <p:nvPr/>
              </p:nvSpPr>
              <p:spPr>
                <a:xfrm>
                  <a:off x="25263129" y="20136151"/>
                  <a:ext cx="1066800" cy="874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rtl="0"/>
                  <a:r>
                    <a:rPr kumimoji="0" lang="en-US" sz="3000" b="1" i="0" u="none" strike="noStrike" cap="none" normalizeH="0" dirty="0">
                      <a:ln>
                        <a:noFill/>
                      </a:ln>
                      <a:solidFill>
                        <a:srgbClr val="940B2C"/>
                      </a:solidFill>
                      <a:effectLst/>
                      <a:latin typeface="Arial" panose="020B0604020202020204" pitchFamily="34" charset="0"/>
                      <a:cs typeface="Arial" panose="020B0604020202020204" pitchFamily="34" charset="0"/>
                    </a:rPr>
                    <a:t>QR</a:t>
                  </a:r>
                </a:p>
                <a:p>
                  <a:pPr algn="l"/>
                  <a:endParaRPr lang="en-US" sz="2000" dirty="0">
                    <a:solidFill>
                      <a:srgbClr val="940B2C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85" name="TextBox 1384">
                  <a:extLst>
                    <a:ext uri="{FF2B5EF4-FFF2-40B4-BE49-F238E27FC236}">
                      <a16:creationId xmlns:a16="http://schemas.microsoft.com/office/drawing/2014/main" id="{40B0D015-ED35-FAA5-5C28-2C6EE2F16662}"/>
                    </a:ext>
                  </a:extLst>
                </p:cNvPr>
                <p:cNvSpPr txBox="1"/>
                <p:nvPr/>
              </p:nvSpPr>
              <p:spPr>
                <a:xfrm>
                  <a:off x="25273337" y="20557069"/>
                  <a:ext cx="1066801" cy="3277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 rtl="0"/>
                  <a:r>
                    <a:rPr kumimoji="0" lang="en-US" sz="1500" b="1" i="0" u="none" strike="noStrike" cap="none" normalizeH="0" dirty="0">
                      <a:ln>
                        <a:noFill/>
                      </a:ln>
                      <a:solidFill>
                        <a:srgbClr val="940B2C"/>
                      </a:solidFill>
                      <a:effectLst/>
                      <a:latin typeface="Arial" panose="020B0604020202020204" pitchFamily="34" charset="0"/>
                      <a:cs typeface="Arial" panose="020B0604020202020204" pitchFamily="34" charset="0"/>
                    </a:rPr>
                    <a:t>CODE</a:t>
                  </a:r>
                </a:p>
              </p:txBody>
            </p:sp>
          </p:grpSp>
        </p:grpSp>
      </p:grpSp>
      <p:grpSp>
        <p:nvGrpSpPr>
          <p:cNvPr id="1396" name="Group 1395">
            <a:extLst>
              <a:ext uri="{FF2B5EF4-FFF2-40B4-BE49-F238E27FC236}">
                <a16:creationId xmlns:a16="http://schemas.microsoft.com/office/drawing/2014/main" id="{9EEBDDE7-6B6F-9FD5-CCAB-117E80B6A25F}"/>
              </a:ext>
            </a:extLst>
          </p:cNvPr>
          <p:cNvGrpSpPr/>
          <p:nvPr/>
        </p:nvGrpSpPr>
        <p:grpSpPr>
          <a:xfrm>
            <a:off x="12984518" y="19134367"/>
            <a:ext cx="15572454" cy="5125308"/>
            <a:chOff x="12984518" y="19326871"/>
            <a:chExt cx="15572454" cy="5125308"/>
          </a:xfrm>
        </p:grpSpPr>
        <p:graphicFrame>
          <p:nvGraphicFramePr>
            <p:cNvPr id="155" name="Chart 154">
              <a:extLst>
                <a:ext uri="{FF2B5EF4-FFF2-40B4-BE49-F238E27FC236}">
                  <a16:creationId xmlns:a16="http://schemas.microsoft.com/office/drawing/2014/main" id="{7B2EFAF4-8D85-6274-7B54-B9CF5FCECC12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273182674"/>
                </p:ext>
              </p:extLst>
            </p:nvPr>
          </p:nvGraphicFramePr>
          <p:xfrm>
            <a:off x="12984518" y="19457685"/>
            <a:ext cx="15572454" cy="499449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DA8B0750-C382-8275-B773-86D3CF236CDD}"/>
                </a:ext>
              </a:extLst>
            </p:cNvPr>
            <p:cNvSpPr txBox="1"/>
            <p:nvPr/>
          </p:nvSpPr>
          <p:spPr>
            <a:xfrm>
              <a:off x="24798303" y="19629434"/>
              <a:ext cx="25334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cap="none" normalizeH="0" dirty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For further details on substitutions</a:t>
              </a:r>
              <a:r>
                <a:rPr kumimoji="0" lang="en-US" sz="1000" b="1" i="0" u="none" strike="noStrike" kern="0" cap="none" spc="0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, please scan the QR code</a:t>
              </a:r>
              <a:endParaRPr kumimoji="0" lang="en-US" sz="1000" b="1" i="0" u="none" strike="sng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EFDE393F-2EE5-0338-1F34-88CDA990F75C}"/>
                </a:ext>
              </a:extLst>
            </p:cNvPr>
            <p:cNvSpPr txBox="1"/>
            <p:nvPr/>
          </p:nvSpPr>
          <p:spPr>
            <a:xfrm>
              <a:off x="15168500" y="20851156"/>
              <a:ext cx="1396536" cy="738664"/>
            </a:xfrm>
            <a:prstGeom prst="rect">
              <a:avLst/>
            </a:prstGeom>
            <a:noFill/>
          </p:spPr>
          <p:txBody>
            <a:bodyPr wrap="none" rtlCol="0" anchor="b">
              <a:spAutoFit/>
            </a:bodyPr>
            <a:lstStyle/>
            <a:p>
              <a:pPr algn="ctr"/>
              <a:r>
                <a:rPr lang="en-US" sz="2100" b="1" dirty="0">
                  <a:latin typeface="Arial" panose="020B0604020202020204" pitchFamily="34" charset="0"/>
                  <a:cs typeface="Arial" panose="020B0604020202020204" pitchFamily="34" charset="0"/>
                </a:rPr>
                <a:t>1 RAM</a:t>
              </a:r>
            </a:p>
            <a:p>
              <a:pPr algn="ctr"/>
              <a:r>
                <a:rPr lang="en-US" sz="2100" b="1" dirty="0">
                  <a:latin typeface="Arial" panose="020B0604020202020204" pitchFamily="34" charset="0"/>
                  <a:cs typeface="Arial" panose="020B0604020202020204" pitchFamily="34" charset="0"/>
                </a:rPr>
                <a:t>9 (17.3%)</a:t>
              </a:r>
            </a:p>
          </p:txBody>
        </p:sp>
        <p:sp>
          <p:nvSpPr>
            <p:cNvPr id="163" name="Left Bracket 162">
              <a:extLst>
                <a:ext uri="{FF2B5EF4-FFF2-40B4-BE49-F238E27FC236}">
                  <a16:creationId xmlns:a16="http://schemas.microsoft.com/office/drawing/2014/main" id="{DB2037C4-DAE2-4226-853F-DA7B39504E14}"/>
                </a:ext>
              </a:extLst>
            </p:cNvPr>
            <p:cNvSpPr/>
            <p:nvPr/>
          </p:nvSpPr>
          <p:spPr bwMode="auto">
            <a:xfrm rot="5400000">
              <a:off x="19809838" y="18108096"/>
              <a:ext cx="112408" cy="4002949"/>
            </a:xfrm>
            <a:prstGeom prst="leftBracket">
              <a:avLst/>
            </a:prstGeom>
            <a:ln w="28575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buFontTx/>
                <a:buChar char="•"/>
                <a:tabLst/>
              </a:pPr>
              <a:endParaRPr kumimoji="0" lang="en-US" sz="22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D205E3E5-9781-01AE-2A88-CE948E569C2F}"/>
                </a:ext>
              </a:extLst>
            </p:cNvPr>
            <p:cNvSpPr txBox="1"/>
            <p:nvPr/>
          </p:nvSpPr>
          <p:spPr>
            <a:xfrm>
              <a:off x="23267913" y="20452670"/>
              <a:ext cx="3980258" cy="73866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lang="en-US" sz="2100" b="1" dirty="0">
                  <a:latin typeface="Arial" panose="020B0604020202020204" pitchFamily="34" charset="0"/>
                  <a:cs typeface="Arial" panose="020B0604020202020204" pitchFamily="34" charset="0"/>
                </a:rPr>
                <a:t>3 RAMs</a:t>
              </a:r>
            </a:p>
            <a:p>
              <a:pPr algn="ctr"/>
              <a:r>
                <a:rPr lang="en-US" sz="2100" b="1" dirty="0">
                  <a:latin typeface="Arial" panose="020B0604020202020204" pitchFamily="34" charset="0"/>
                  <a:cs typeface="Arial" panose="020B0604020202020204" pitchFamily="34" charset="0"/>
                </a:rPr>
                <a:t>16 (30.8%)</a:t>
              </a:r>
            </a:p>
          </p:txBody>
        </p:sp>
        <p:sp>
          <p:nvSpPr>
            <p:cNvPr id="1392" name="TextBox 161">
              <a:extLst>
                <a:ext uri="{FF2B5EF4-FFF2-40B4-BE49-F238E27FC236}">
                  <a16:creationId xmlns:a16="http://schemas.microsoft.com/office/drawing/2014/main" id="{E08FF8BF-03B3-B439-5C41-2A84228EA4C7}"/>
                </a:ext>
              </a:extLst>
            </p:cNvPr>
            <p:cNvSpPr txBox="1"/>
            <p:nvPr/>
          </p:nvSpPr>
          <p:spPr>
            <a:xfrm>
              <a:off x="17863467" y="19326871"/>
              <a:ext cx="4002949" cy="738664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100" b="1" dirty="0">
                  <a:latin typeface="Arial" panose="020B0604020202020204" pitchFamily="34" charset="0"/>
                  <a:cs typeface="Arial" panose="020B0604020202020204" pitchFamily="34" charset="0"/>
                </a:rPr>
                <a:t>2 RAMs</a:t>
              </a:r>
            </a:p>
            <a:p>
              <a:pPr algn="ctr"/>
              <a:r>
                <a:rPr lang="en-US" sz="2100" b="1" dirty="0">
                  <a:latin typeface="Arial" panose="020B0604020202020204" pitchFamily="34" charset="0"/>
                  <a:cs typeface="Arial" panose="020B0604020202020204" pitchFamily="34" charset="0"/>
                </a:rPr>
                <a:t>27 (51.9%)</a:t>
              </a:r>
            </a:p>
          </p:txBody>
        </p:sp>
        <p:sp>
          <p:nvSpPr>
            <p:cNvPr id="1393" name="Left Bracket 1392">
              <a:extLst>
                <a:ext uri="{FF2B5EF4-FFF2-40B4-BE49-F238E27FC236}">
                  <a16:creationId xmlns:a16="http://schemas.microsoft.com/office/drawing/2014/main" id="{6C4D5955-ECF6-2752-A8CF-6FE936712A8D}"/>
                </a:ext>
              </a:extLst>
            </p:cNvPr>
            <p:cNvSpPr/>
            <p:nvPr/>
          </p:nvSpPr>
          <p:spPr bwMode="auto">
            <a:xfrm rot="5400000">
              <a:off x="25191769" y="19270768"/>
              <a:ext cx="112408" cy="4002949"/>
            </a:xfrm>
            <a:prstGeom prst="leftBracket">
              <a:avLst/>
            </a:prstGeom>
            <a:ln w="28575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buFontTx/>
                <a:buChar char="•"/>
                <a:tabLst/>
              </a:pPr>
              <a:endParaRPr kumimoji="0" lang="en-US" sz="22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5" name="Left Bracket 1394">
              <a:extLst>
                <a:ext uri="{FF2B5EF4-FFF2-40B4-BE49-F238E27FC236}">
                  <a16:creationId xmlns:a16="http://schemas.microsoft.com/office/drawing/2014/main" id="{9A56D9E4-F7D9-FAEF-3F5A-E778259444D1}"/>
                </a:ext>
              </a:extLst>
            </p:cNvPr>
            <p:cNvSpPr/>
            <p:nvPr/>
          </p:nvSpPr>
          <p:spPr bwMode="auto">
            <a:xfrm rot="5400000">
              <a:off x="15793310" y="20957496"/>
              <a:ext cx="112081" cy="1376454"/>
            </a:xfrm>
            <a:prstGeom prst="leftBracket">
              <a:avLst/>
            </a:prstGeom>
            <a:ln w="28575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25000"/>
                </a:spcAft>
                <a:buClrTx/>
                <a:buSzTx/>
                <a:buFontTx/>
                <a:buChar char="•"/>
                <a:tabLst/>
              </a:pPr>
              <a:endParaRPr kumimoji="0" lang="en-US" sz="2200" b="1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58F7B580-514B-35AB-95E2-DA0BB2C12C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28891305"/>
            <a:ext cx="24623878" cy="167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117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881222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1493</Words>
  <Application>Microsoft Office PowerPoint</Application>
  <PresentationFormat>Custom</PresentationFormat>
  <Paragraphs>142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.PingFang SC Regular</vt:lpstr>
      <vt:lpstr>Arial</vt:lpstr>
      <vt:lpstr>Calibri</vt:lpstr>
      <vt:lpstr>Symbol</vt:lpstr>
      <vt:lpstr>Office Theme</vt:lpstr>
      <vt:lpstr>Assessing Phenotypic Effect of Integrase Strand Transfer Inhibitor (INSTI)-Based  Resistance Substitutions Linked to Failures on Cabotegravir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Phenotypic Effect of Integrase Strand Transfer Inhibitor (INSTI)-Based </dc:title>
  <dc:creator>D'Antoni</dc:creator>
  <cp:lastModifiedBy>Anoushka Thomas</cp:lastModifiedBy>
  <cp:revision>208</cp:revision>
  <dcterms:created xsi:type="dcterms:W3CDTF">2023-03-24T15:16:14Z</dcterms:created>
  <dcterms:modified xsi:type="dcterms:W3CDTF">2023-10-04T13:23:11Z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2023-02-07T00:00:00Z</vt:filetime>
  </property>
  <property fmtid="{D5CDD505-2E9C-101B-9397-08002B2CF9AE}" pid="3" name="Creator">
    <vt:lpwstr>Adobe InDesign 18.1 (Windows)</vt:lpwstr>
  </property>
  <property fmtid="{D5CDD505-2E9C-101B-9397-08002B2CF9AE}" pid="4" name="LastSaved">
    <vt:filetime>2023-03-24T00:00:00Z</vt:filetime>
  </property>
  <property fmtid="{D5CDD505-2E9C-101B-9397-08002B2CF9AE}" pid="5" name="Producer">
    <vt:lpwstr>Adobe PDF Library 17.0</vt:lpwstr>
  </property>
  <property fmtid="{D5CDD505-2E9C-101B-9397-08002B2CF9AE}" pid="6" name="MSIP_Label_418c1083-8924-401d-97ae-40f5eed0fcd8_Enabled">
    <vt:lpwstr>true</vt:lpwstr>
  </property>
  <property fmtid="{D5CDD505-2E9C-101B-9397-08002B2CF9AE}" pid="7" name="MSIP_Label_418c1083-8924-401d-97ae-40f5eed0fcd8_SetDate">
    <vt:lpwstr>2023-03-24T15:17:32Z</vt:lpwstr>
  </property>
  <property fmtid="{D5CDD505-2E9C-101B-9397-08002B2CF9AE}" pid="8" name="MSIP_Label_418c1083-8924-401d-97ae-40f5eed0fcd8_Method">
    <vt:lpwstr>Standard</vt:lpwstr>
  </property>
  <property fmtid="{D5CDD505-2E9C-101B-9397-08002B2CF9AE}" pid="9" name="MSIP_Label_418c1083-8924-401d-97ae-40f5eed0fcd8_Name">
    <vt:lpwstr>418c1083-8924-401d-97ae-40f5eed0fcd8</vt:lpwstr>
  </property>
  <property fmtid="{D5CDD505-2E9C-101B-9397-08002B2CF9AE}" pid="10" name="MSIP_Label_418c1083-8924-401d-97ae-40f5eed0fcd8_SiteId">
    <vt:lpwstr>a5a8bcaa-3292-41e6-b735-5e8b21f4dbfd</vt:lpwstr>
  </property>
  <property fmtid="{D5CDD505-2E9C-101B-9397-08002B2CF9AE}" pid="11" name="MSIP_Label_418c1083-8924-401d-97ae-40f5eed0fcd8_ActionId">
    <vt:lpwstr>502548d7-e9d4-49c2-a553-cf21e92a9e4e</vt:lpwstr>
  </property>
  <property fmtid="{D5CDD505-2E9C-101B-9397-08002B2CF9AE}" pid="12" name="MSIP_Label_418c1083-8924-401d-97ae-40f5eed0fcd8_ContentBits">
    <vt:lpwstr>0</vt:lpwstr>
  </property>
</Properties>
</file>