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1993219559" r:id="rId5"/>
    <p:sldId id="1993219554" r:id="rId6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upplementary materials" id="{E92C2289-8744-4B0F-A9BA-9537C7392692}">
          <p14:sldIdLst>
            <p14:sldId id="1993219559"/>
            <p14:sldId id="19932195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174" userDrawn="1">
          <p15:clr>
            <a:srgbClr val="A4A3A4"/>
          </p15:clr>
        </p15:guide>
        <p15:guide id="3" pos="327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847600-0E15-2840-8D9C-5F0B009FE410}" name="Richard Haubrich" initials="MOU" userId="Richard Haubrich" providerId="None"/>
  <p188:author id="{134B5216-81AB-2C5A-63E8-FD847F4E13CD}" name="Aspire Scientific_SSP" initials="Aspire" userId="Aspire Scientific_SSP" providerId="None"/>
  <p188:author id="{6BB3E61A-81EB-19EB-E655-2C6C0D3D5111}" name="Aspire Scientific" initials="AS" userId="Aspire Scientific" providerId="None"/>
  <p188:author id="{7007C926-FA96-6FEF-E791-20DAC6E5CEA7}" name="Aspire Scientific_JNB" initials="JNB" userId="Aspire Scientific_JNB" providerId="None"/>
  <p188:author id="{61548928-A682-05EE-DEC3-389AF5FBD59E}" name="Aspire Editor" initials="Ed" userId="Aspire Editor" providerId="None"/>
  <p188:author id="{E68DBF29-173B-1EE4-E980-EBF86C79181A}" name="Editor" initials="E" userId="Editor" providerId="None"/>
  <p188:author id="{86B85633-754A-A840-DE84-DAF02B007556}" name="Aspire Scientific _AE" initials="AE" userId="Aspire Scientific _AE" providerId="None"/>
  <p188:author id="{BFDD6433-458D-D74E-CA4F-99E05995DEB1}" name="Victoria Warwick" initials="VW" userId="S::victoria.warwick@aspire-scientific.com::02fb0dbe-38d3-47d1-b3fc-811dcd817a88" providerId="AD"/>
  <p188:author id="{54A13E35-A6D3-34AB-5EB4-675F078B4216}" name="Kristen Andreatta" initials="KA" userId="S::Kristen.Andreatta@gilead.com::44530284-8a4a-4b02-bc88-c2774057cee3" providerId="AD"/>
  <p188:author id="{07366B3B-2E78-3552-5F4D-F24C160F9E1B}" name="Jason Hindman" initials="" userId="S::jhindman@gilead.com::b07eb334-14bd-4d12-9fe0-0b55d4fb6b83" providerId="AD"/>
  <p188:author id="{8E8BCE69-32A1-1FE9-7CB2-7A08B57CB6B0}" name="Ryan Riley" initials="RR" userId="S::ryan.riley@aspire-scientific.com::aa5593bd-f608-4543-b763-b3b1c39e9e8a" providerId="AD"/>
  <p188:author id="{C43D566E-C460-5949-E8BF-DBA807ECE3B8}" name="Christina Holleywood" initials="CH" userId="S::christina.holleywood@aspire-scientific.com::8123bb1d-56bd-4099-8aae-bc31e43f3fae" providerId="AD"/>
  <p188:author id="{BF8D4275-AF49-5B67-3389-7A46B383F4AF}" name="Aspire Scientific_EM" initials="AS" userId="Aspire Scientific_EM" providerId="None"/>
  <p188:author id="{C869E276-3971-4C4C-876D-9717EE22CFD0}" name="Joel Gallant" initials="JG" userId="S::Joel.Gallant@gilead.com::7e27f87a-bc32-4b70-989b-0e37c31dfdc7" providerId="AD"/>
  <p188:author id="{4EE41886-2B80-BDDB-D5E7-536828E472A2}" name="Medical writer" initials="MW" userId="Medical writer" providerId="None"/>
  <p188:author id="{3F405891-2807-52EE-4E23-453F4807BF6B}" name="Michelle D'Antoni Brogan" initials="MDB" userId="S::michelle.dantonibrogan@gilead.com::9f2197be-2a20-44d6-b144-0fdd623cf51b" providerId="AD"/>
  <p188:author id="{A7D247A4-F53C-EB35-684A-AC36A299383A}" name="Aspire Scientific_AE" initials="AS" userId="Aspire Scientific_AE" providerId="None"/>
  <p188:author id="{0B992BAF-0C17-BB2D-3959-F55B0627E17D}" name="QC" initials="QC" userId="QC" providerId="None"/>
  <p188:author id="{CDB0B8DA-F312-7B57-1DAF-8B5450DB0F3C}" name="Anne Errichelli" initials="AE" userId="Anne Errichelli" providerId="None"/>
  <p188:author id="{FFE47EE6-A2F0-13A5-8EE8-3661DB1849A6}" name="Medical Writer" initials="MW" userId="Medical Writer" providerId="None"/>
  <p188:author id="{717B74F3-24D3-257D-D1ED-4C94D6FE64BE}" name="Cindy (Hui) Liu" initials="C(L" userId="S::Cindy.Liu@gilead.com::0652d3f2-e15f-43ce-8591-5a2844d41e8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 S Pang" initials="PSP" lastIdx="3" clrIdx="0"/>
  <p:cmAuthor id="29" name="Anne Errichelli" initials="AE [2]" lastIdx="25" clrIdx="29">
    <p:extLst>
      <p:ext uri="{19B8F6BF-5375-455C-9EA6-DF929625EA0E}">
        <p15:presenceInfo xmlns:p15="http://schemas.microsoft.com/office/powerpoint/2012/main" userId="Anne Errichelli" providerId="None"/>
      </p:ext>
    </p:extLst>
  </p:cmAuthor>
  <p:cmAuthor id="1" name="Sarah Arterburn" initials="SA" lastIdx="4" clrIdx="1"/>
  <p:cmAuthor id="30" name="Aspire Scientific_EM" initials="AS" lastIdx="8" clrIdx="30">
    <p:extLst>
      <p:ext uri="{19B8F6BF-5375-455C-9EA6-DF929625EA0E}">
        <p15:presenceInfo xmlns:p15="http://schemas.microsoft.com/office/powerpoint/2012/main" userId="Aspire Scientific_EM" providerId="None"/>
      </p:ext>
    </p:extLst>
  </p:cmAuthor>
  <p:cmAuthor id="2" name="Jill Denning" initials="JD" lastIdx="1" clrIdx="2"/>
  <p:cmAuthor id="31" name="Editor" initials="E" lastIdx="35" clrIdx="31">
    <p:extLst>
      <p:ext uri="{19B8F6BF-5375-455C-9EA6-DF929625EA0E}">
        <p15:presenceInfo xmlns:p15="http://schemas.microsoft.com/office/powerpoint/2012/main" userId="Editor" providerId="None"/>
      </p:ext>
    </p:extLst>
  </p:cmAuthor>
  <p:cmAuthor id="3" name="Cindy (Hui) Liu" initials="CL" lastIdx="6" clrIdx="3">
    <p:extLst>
      <p:ext uri="{19B8F6BF-5375-455C-9EA6-DF929625EA0E}">
        <p15:presenceInfo xmlns:p15="http://schemas.microsoft.com/office/powerpoint/2012/main" userId="S::cindy.liu@gilead.com::0652d3f2-e15f-43ce-8591-5a2844d41e84" providerId="AD"/>
      </p:ext>
    </p:extLst>
  </p:cmAuthor>
  <p:cmAuthor id="4" name="Jason Hindman" initials="JH" lastIdx="92" clrIdx="4">
    <p:extLst>
      <p:ext uri="{19B8F6BF-5375-455C-9EA6-DF929625EA0E}">
        <p15:presenceInfo xmlns:p15="http://schemas.microsoft.com/office/powerpoint/2012/main" userId="S::jhindman@gilead.com::b07eb334-14bd-4d12-9fe0-0b55d4fb6b83" providerId="AD"/>
      </p:ext>
    </p:extLst>
  </p:cmAuthor>
  <p:cmAuthor id="5" name="Xiaoshan Wang" initials="XW" lastIdx="8" clrIdx="5">
    <p:extLst>
      <p:ext uri="{19B8F6BF-5375-455C-9EA6-DF929625EA0E}">
        <p15:presenceInfo xmlns:p15="http://schemas.microsoft.com/office/powerpoint/2012/main" userId="S::xiaoshan.wang13@gilead.com::e6d7f16a-7a3d-4d98-991f-3dae54172c11" providerId="AD"/>
      </p:ext>
    </p:extLst>
  </p:cmAuthor>
  <p:cmAuthor id="6" name="Hal Martin" initials="HM" lastIdx="17" clrIdx="6">
    <p:extLst>
      <p:ext uri="{19B8F6BF-5375-455C-9EA6-DF929625EA0E}">
        <p15:presenceInfo xmlns:p15="http://schemas.microsoft.com/office/powerpoint/2012/main" userId="S::hal.martin@gilead.com::cfe03137-f242-47ec-b43a-e17c42111893" providerId="AD"/>
      </p:ext>
    </p:extLst>
  </p:cmAuthor>
  <p:cmAuthor id="7" name="Hongyuan Wang" initials="HW" lastIdx="15" clrIdx="7">
    <p:extLst>
      <p:ext uri="{19B8F6BF-5375-455C-9EA6-DF929625EA0E}">
        <p15:presenceInfo xmlns:p15="http://schemas.microsoft.com/office/powerpoint/2012/main" userId="S::hongyuan.wang@gilead.com::1f0af0b2-1d47-4a60-8f42-f8e70926db9a" providerId="AD"/>
      </p:ext>
    </p:extLst>
  </p:cmAuthor>
  <p:cmAuthor id="8" name="Tse, Sarah" initials="TS" lastIdx="7" clrIdx="8">
    <p:extLst>
      <p:ext uri="{19B8F6BF-5375-455C-9EA6-DF929625EA0E}">
        <p15:presenceInfo xmlns:p15="http://schemas.microsoft.com/office/powerpoint/2012/main" userId="S::Sarah.Tse@bioscicom.net::dce16e29-7e73-49b8-b55c-51f1fd03f886" providerId="AD"/>
      </p:ext>
    </p:extLst>
  </p:cmAuthor>
  <p:cmAuthor id="9" name="Jared Baeten" initials="JB" lastIdx="26" clrIdx="9">
    <p:extLst>
      <p:ext uri="{19B8F6BF-5375-455C-9EA6-DF929625EA0E}">
        <p15:presenceInfo xmlns:p15="http://schemas.microsoft.com/office/powerpoint/2012/main" userId="S::jared.baeten@gilead.com::a292379d-c597-4c9b-976d-0a5bff64e29c" providerId="AD"/>
      </p:ext>
    </p:extLst>
  </p:cmAuthor>
  <p:cmAuthor id="10" name="anchaleea2009@gmail.com" initials="an" lastIdx="5" clrIdx="10">
    <p:extLst>
      <p:ext uri="{19B8F6BF-5375-455C-9EA6-DF929625EA0E}">
        <p15:presenceInfo xmlns:p15="http://schemas.microsoft.com/office/powerpoint/2012/main" userId="S::urn:spo:guest#anchaleea2009@gmail.com::" providerId="AD"/>
      </p:ext>
    </p:extLst>
  </p:cmAuthor>
  <p:cmAuthor id="11" name="hal.martin@gilead.com" initials="ha" lastIdx="2" clrIdx="11">
    <p:extLst>
      <p:ext uri="{19B8F6BF-5375-455C-9EA6-DF929625EA0E}">
        <p15:presenceInfo xmlns:p15="http://schemas.microsoft.com/office/powerpoint/2012/main" userId="S::urn:spo:guest#hal.martin@gilead.com::" providerId="AD"/>
      </p:ext>
    </p:extLst>
  </p:cmAuthor>
  <p:cmAuthor id="12" name="hcc0401@ntu.edu.tw" initials="hc" lastIdx="4" clrIdx="12">
    <p:extLst>
      <p:ext uri="{19B8F6BF-5375-455C-9EA6-DF929625EA0E}">
        <p15:presenceInfo xmlns:p15="http://schemas.microsoft.com/office/powerpoint/2012/main" userId="S::urn:spo:guest#hcc0401@ntu.edu.tw::" providerId="AD"/>
      </p:ext>
    </p:extLst>
  </p:cmAuthor>
  <p:cmAuthor id="13" name="jason.hindman@gilead.com" initials="ja" lastIdx="6" clrIdx="13">
    <p:extLst>
      <p:ext uri="{19B8F6BF-5375-455C-9EA6-DF929625EA0E}">
        <p15:presenceInfo xmlns:p15="http://schemas.microsoft.com/office/powerpoint/2012/main" userId="S::urn:spo:guest#jason.hindman@gilead.com::" providerId="AD"/>
      </p:ext>
    </p:extLst>
  </p:cmAuthor>
  <p:cmAuthor id="14" name="Sophia Rahman" initials="SR" lastIdx="1" clrIdx="14">
    <p:extLst>
      <p:ext uri="{19B8F6BF-5375-455C-9EA6-DF929625EA0E}">
        <p15:presenceInfo xmlns:p15="http://schemas.microsoft.com/office/powerpoint/2012/main" userId="S::Sophia.Rahman@gilead.com::632c6ba3-6a06-48d3-b22a-b975e616c556" providerId="AD"/>
      </p:ext>
    </p:extLst>
  </p:cmAuthor>
  <p:cmAuthor id="15" name="Michelle D'Antoni Brogan" initials="MDB" lastIdx="3" clrIdx="15">
    <p:extLst>
      <p:ext uri="{19B8F6BF-5375-455C-9EA6-DF929625EA0E}">
        <p15:presenceInfo xmlns:p15="http://schemas.microsoft.com/office/powerpoint/2012/main" userId="S::michelle.dantonibrogan@gilead.com::9f2197be-2a20-44d6-b144-0fdd623cf51b" providerId="AD"/>
      </p:ext>
    </p:extLst>
  </p:cmAuthor>
  <p:cmAuthor id="16" name="Priyanka Arora" initials="PA" lastIdx="13" clrIdx="16">
    <p:extLst>
      <p:ext uri="{19B8F6BF-5375-455C-9EA6-DF929625EA0E}">
        <p15:presenceInfo xmlns:p15="http://schemas.microsoft.com/office/powerpoint/2012/main" userId="S::priyanka.arora4@gilead.com::8f844f62-7732-412d-a0e7-d2b56b7eb729" providerId="AD"/>
      </p:ext>
    </p:extLst>
  </p:cmAuthor>
  <p:cmAuthor id="17" name="Joel Gallant" initials="JG" lastIdx="23" clrIdx="17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18" name="Frida Abramov" initials="FA" lastIdx="13" clrIdx="18">
    <p:extLst>
      <p:ext uri="{19B8F6BF-5375-455C-9EA6-DF929625EA0E}">
        <p15:presenceInfo xmlns:p15="http://schemas.microsoft.com/office/powerpoint/2012/main" userId="S::fabramov@gilead.com::02f7f9d3-7684-49e2-a590-eb3905ec2824" providerId="AD"/>
      </p:ext>
    </p:extLst>
  </p:cmAuthor>
  <p:cmAuthor id="19" name="Patricia Mendez" initials="PM" lastIdx="5" clrIdx="19">
    <p:extLst>
      <p:ext uri="{19B8F6BF-5375-455C-9EA6-DF929625EA0E}">
        <p15:presenceInfo xmlns:p15="http://schemas.microsoft.com/office/powerpoint/2012/main" userId="S::patricia.mendez@gilead.com::6a5d34fa-51f7-496a-8743-6c1b9d091840" providerId="AD"/>
      </p:ext>
    </p:extLst>
  </p:cmAuthor>
  <p:cmAuthor id="20" name="Cal Cohen" initials="CC" lastIdx="7" clrIdx="20">
    <p:extLst>
      <p:ext uri="{19B8F6BF-5375-455C-9EA6-DF929625EA0E}">
        <p15:presenceInfo xmlns:p15="http://schemas.microsoft.com/office/powerpoint/2012/main" userId="S::cal.cohen@gilead.com::206e9c77-93a5-4114-a539-13f10654f44f" providerId="AD"/>
      </p:ext>
    </p:extLst>
  </p:cmAuthor>
  <p:cmAuthor id="21" name="Katzman, Aaron" initials="KA" lastIdx="21" clrIdx="21">
    <p:extLst>
      <p:ext uri="{19B8F6BF-5375-455C-9EA6-DF929625EA0E}">
        <p15:presenceInfo xmlns:p15="http://schemas.microsoft.com/office/powerpoint/2012/main" userId="S::Aaron.Katzman@bioscicom.net::26d3c2c1-3ba2-4b8a-b78a-22c5bbf7ead0" providerId="AD"/>
      </p:ext>
    </p:extLst>
  </p:cmAuthor>
  <p:cmAuthor id="22" name="Satarupa Sen" initials="SS" lastIdx="3" clrIdx="22">
    <p:extLst>
      <p:ext uri="{19B8F6BF-5375-455C-9EA6-DF929625EA0E}">
        <p15:presenceInfo xmlns:p15="http://schemas.microsoft.com/office/powerpoint/2012/main" userId="S::Satarupa.Sen3@gilead.com::fbe2426b-c82c-45a4-a17a-00c543bc9c27" providerId="AD"/>
      </p:ext>
    </p:extLst>
  </p:cmAuthor>
  <p:cmAuthor id="23" name="Olivia Morris" initials="OM" lastIdx="58" clrIdx="23">
    <p:extLst>
      <p:ext uri="{19B8F6BF-5375-455C-9EA6-DF929625EA0E}">
        <p15:presenceInfo xmlns:p15="http://schemas.microsoft.com/office/powerpoint/2012/main" userId="S::olivia.morris@aspire-scientific.com::dde7c25a-90a3-459b-95bf-cd35faa879c2" providerId="AD"/>
      </p:ext>
    </p:extLst>
  </p:cmAuthor>
  <p:cmAuthor id="24" name="Aspire Scientific" initials="AS" lastIdx="99" clrIdx="24">
    <p:extLst>
      <p:ext uri="{19B8F6BF-5375-455C-9EA6-DF929625EA0E}">
        <p15:presenceInfo xmlns:p15="http://schemas.microsoft.com/office/powerpoint/2012/main" userId="Aspire Scientific" providerId="None"/>
      </p:ext>
    </p:extLst>
  </p:cmAuthor>
  <p:cmAuthor id="25" name="Anne Errichelli" initials="AE" lastIdx="26" clrIdx="25">
    <p:extLst>
      <p:ext uri="{19B8F6BF-5375-455C-9EA6-DF929625EA0E}">
        <p15:presenceInfo xmlns:p15="http://schemas.microsoft.com/office/powerpoint/2012/main" userId="S::anne.errichelli@aspire-scientific.com::e462869b-5b1c-44f0-9a05-bd00ebcfb63a" providerId="AD"/>
      </p:ext>
    </p:extLst>
  </p:cmAuthor>
  <p:cmAuthor id="26" name="Medical Writer" initials="MW" lastIdx="17" clrIdx="26">
    <p:extLst>
      <p:ext uri="{19B8F6BF-5375-455C-9EA6-DF929625EA0E}">
        <p15:presenceInfo xmlns:p15="http://schemas.microsoft.com/office/powerpoint/2012/main" userId="Medical Writer" providerId="None"/>
      </p:ext>
    </p:extLst>
  </p:cmAuthor>
  <p:cmAuthor id="27" name="Aspire Scientific_JNB" initials="JNB" lastIdx="30" clrIdx="27">
    <p:extLst>
      <p:ext uri="{19B8F6BF-5375-455C-9EA6-DF929625EA0E}">
        <p15:presenceInfo xmlns:p15="http://schemas.microsoft.com/office/powerpoint/2012/main" userId="Aspire Scientific_JNB" providerId="None"/>
      </p:ext>
    </p:extLst>
  </p:cmAuthor>
  <p:cmAuthor id="28" name="Aspire Editor" initials="JK" lastIdx="2" clrIdx="28">
    <p:extLst>
      <p:ext uri="{19B8F6BF-5375-455C-9EA6-DF929625EA0E}">
        <p15:presenceInfo xmlns:p15="http://schemas.microsoft.com/office/powerpoint/2012/main" userId="Aspire Edi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56082"/>
    <a:srgbClr val="1E8BBC"/>
    <a:srgbClr val="A50021"/>
    <a:srgbClr val="4472C4"/>
    <a:srgbClr val="00C0A0"/>
    <a:srgbClr val="7F7F7F"/>
    <a:srgbClr val="0070C0"/>
    <a:srgbClr val="DEECF7"/>
    <a:srgbClr val="940B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9" autoAdjust="0"/>
    <p:restoredTop sz="94802" autoAdjust="0"/>
  </p:normalViewPr>
  <p:slideViewPr>
    <p:cSldViewPr snapToGrid="0">
      <p:cViewPr varScale="1">
        <p:scale>
          <a:sx n="100" d="100"/>
          <a:sy n="100" d="100"/>
        </p:scale>
        <p:origin x="1020" y="90"/>
      </p:cViewPr>
      <p:guideLst>
        <p:guide orient="horz" pos="2160"/>
        <p:guide pos="7174"/>
        <p:guide pos="327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78" d="100"/>
        <a:sy n="17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55DFEB-23AB-4621-A387-72CAA71FFA33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30AFA4-C1F3-4107-8731-249BBBFE7D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79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783D1-F847-458C-BA27-0F5F923A43E2}" type="datetimeFigureOut">
              <a:rPr lang="en-US" smtClean="0"/>
              <a:t>10/9/2023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B9B8FB-1CC6-4B54-A6D6-186543A503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86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9738" y="1252538"/>
            <a:ext cx="6008687" cy="3381375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6971" indent="-291143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571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399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228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056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7884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3713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541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938126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8D6A-C1EF-4A78-9372-5BBDA04B02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938126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139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 rIns="0"/>
          <a:lstStyle>
            <a:lvl1pPr>
              <a:spcBef>
                <a:spcPts val="900"/>
              </a:spcBef>
              <a:defRPr sz="2000"/>
            </a:lvl1pPr>
            <a:lvl2pPr>
              <a:spcBef>
                <a:spcPts val="0"/>
              </a:spcBef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1" y="6582489"/>
            <a:ext cx="10565726" cy="123111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68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C718343-45F2-AC4A-5750-CBD5A20F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70464" cy="78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FB72379-47BA-2364-F58C-9AB559FF76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582489"/>
            <a:ext cx="10565726" cy="123111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8434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135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2298032"/>
            <a:ext cx="10566400" cy="975520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212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0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98" r:id="rId3"/>
    <p:sldLayoutId id="2147483699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1008993" y="616424"/>
            <a:ext cx="10174014" cy="2354958"/>
          </a:xfrm>
        </p:spPr>
        <p:txBody>
          <a:bodyPr/>
          <a:lstStyle/>
          <a:p>
            <a:r>
              <a:rPr lang="en-US" sz="3200" b="1" dirty="0">
                <a:effectLst/>
                <a:latin typeface="+mn-lt"/>
                <a:ea typeface="Calibri" panose="020F0502020204030204" pitchFamily="34" charset="0"/>
              </a:rPr>
              <a:t>Restarting Bictegravir/Emtricitabine/Tenofovir Alafenamide (B/F/TAF) After Virologic Rebound: </a:t>
            </a:r>
            <a:br>
              <a:rPr lang="en-US" sz="3200" b="1" dirty="0">
                <a:effectLst/>
                <a:latin typeface="+mn-lt"/>
                <a:ea typeface="Calibri" panose="020F0502020204030204" pitchFamily="34" charset="0"/>
              </a:rPr>
            </a:br>
            <a:r>
              <a:rPr lang="en-US" sz="3200" b="1" dirty="0">
                <a:effectLst/>
                <a:latin typeface="+mn-lt"/>
                <a:ea typeface="Calibri" panose="020F0502020204030204" pitchFamily="34" charset="0"/>
              </a:rPr>
              <a:t>A Pooled Analysis of Studies in People With HIV-1</a:t>
            </a:r>
            <a:endParaRPr 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84160" y="3791279"/>
            <a:ext cx="11023680" cy="114857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Anton Pozniak,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Chloe Orkin,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Franco Maggiolo,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Yazdan Yazdanpanah,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Axel Baumgarten,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5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b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Karam Mounzer,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6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Michelle L. D'Antoni,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Hailin Huang,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Hui Liu,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Kristen Andreatta,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b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Laurie VanderVeen,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Christian Callebaut,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800" b="1" u="sng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Jason T. Hindman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Hal Martin,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</a:t>
            </a:r>
            <a:r>
              <a:rPr lang="en-US" sz="1800" b="1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José R. Arribas</a:t>
            </a:r>
            <a:r>
              <a:rPr lang="en-US" sz="1800" b="1" baseline="30000" dirty="0"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8,9</a:t>
            </a:r>
            <a:endParaRPr lang="en-US" sz="1800" b="1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65583" y="5008003"/>
            <a:ext cx="9460834" cy="898236"/>
          </a:xfrm>
        </p:spPr>
        <p:txBody>
          <a:bodyPr/>
          <a:lstStyle/>
          <a:p>
            <a:r>
              <a:rPr lang="en-US" sz="1100" b="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Chelsea and Westminster Hospital NHS Foundation Trust, London, U.K.; </a:t>
            </a:r>
            <a:r>
              <a:rPr lang="en-US" sz="1100" b="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Queen Mary University of London, London, U.K.; </a:t>
            </a:r>
            <a:b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b="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Azienda Ospedaliera Papa Giovanni XXIII, Bergamo, Italy; </a:t>
            </a:r>
            <a:r>
              <a:rPr lang="en-US" sz="11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AP-HP Hôpital Bichat, Paris, France; </a:t>
            </a:r>
            <a:r>
              <a:rPr lang="en-US" sz="11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 for Infectious Diseases, Berlin, Germany; </a:t>
            </a:r>
            <a:r>
              <a:rPr lang="en-US" sz="11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Philadelphia FIGHT, Philadelphia, PA, U.S.A.; </a:t>
            </a:r>
            <a:r>
              <a:rPr lang="en-US" sz="11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Gilead Sciences, Inc., Foster City, CA, U.S.A; </a:t>
            </a:r>
            <a:b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Hospital Universitario La Paz, Madrid, Spain; </a:t>
            </a:r>
            <a:r>
              <a:rPr lang="en-US" sz="11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en-US" sz="1100" b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Centro de Investigación Biomédica en Red de Enfermedades Infecciosas (CIBERINFEC), Madrid, Spain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D2B21B-23ED-0D73-1D07-C7D67D99BCCC}"/>
              </a:ext>
            </a:extLst>
          </p:cNvPr>
          <p:cNvSpPr txBox="1"/>
          <p:nvPr/>
        </p:nvSpPr>
        <p:spPr>
          <a:xfrm>
            <a:off x="78784" y="203505"/>
            <a:ext cx="2020179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 b="1" dirty="0"/>
              <a:t>Poster eP.A.086</a:t>
            </a:r>
            <a:endParaRPr lang="en-US" sz="1400" b="1" dirty="0">
              <a:solidFill>
                <a:srgbClr val="000000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BC1372-07B5-088A-D072-D98F5DE8D409}"/>
              </a:ext>
            </a:extLst>
          </p:cNvPr>
          <p:cNvSpPr txBox="1"/>
          <p:nvPr/>
        </p:nvSpPr>
        <p:spPr>
          <a:xfrm>
            <a:off x="584160" y="6063555"/>
            <a:ext cx="3222296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000000"/>
                </a:solidFill>
                <a:latin typeface="Arial"/>
              </a:rPr>
              <a:t>EACS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October 18–21, 2023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000000"/>
                </a:solidFill>
                <a:latin typeface="Arial"/>
                <a:ea typeface="MS PGothic" pitchFamily="34" charset="-128"/>
                <a:cs typeface="Arial" pitchFamily="34" charset="0"/>
              </a:rPr>
              <a:t>Warsaw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 pitchFamily="34" charset="-128"/>
                <a:cs typeface="Arial" pitchFamily="34" charset="0"/>
              </a:rPr>
              <a:t>, Poland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EBD81A-D0E7-4FE6-F2AF-B04D4133E164}"/>
              </a:ext>
            </a:extLst>
          </p:cNvPr>
          <p:cNvSpPr txBox="1"/>
          <p:nvPr/>
        </p:nvSpPr>
        <p:spPr>
          <a:xfrm>
            <a:off x="4606483" y="2820838"/>
            <a:ext cx="2988000" cy="408591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ctr"/>
            <a:r>
              <a:rPr lang="en-GB" sz="1600" b="1" dirty="0">
                <a:solidFill>
                  <a:srgbClr val="881222"/>
                </a:solidFill>
              </a:rPr>
              <a:t>Supplementary Materials</a:t>
            </a:r>
          </a:p>
        </p:txBody>
      </p:sp>
    </p:spTree>
    <p:extLst>
      <p:ext uri="{BB962C8B-B14F-4D97-AF65-F5344CB8AC3E}">
        <p14:creationId xmlns:p14="http://schemas.microsoft.com/office/powerpoint/2010/main" val="34124330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7BECD-1FEC-DB1A-05D8-F93620D0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/>
              <a:t>Characteristics of Participants With Continued Viremia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22234-0139-F210-2B47-B416BD8F53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459380"/>
            <a:ext cx="10565726" cy="246221"/>
          </a:xfrm>
        </p:spPr>
        <p:txBody>
          <a:bodyPr/>
          <a:lstStyle/>
          <a:p>
            <a:r>
              <a:rPr lang="en-US" dirty="0"/>
              <a:t>*</a:t>
            </a:r>
            <a:r>
              <a:rPr lang="en-GB" dirty="0"/>
              <a:t>Calculated based on pill count.</a:t>
            </a:r>
            <a:br>
              <a:rPr lang="en-GB" dirty="0"/>
            </a:br>
            <a:r>
              <a:rPr lang="en-US" dirty="0"/>
              <a:t>B/F/TAF, bictegravir/emtricitabine/tenofovir alafenamide; c, copies.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3D2C2-27FB-3372-A4E8-E50FC2E4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73BEA1E-326A-B402-D3BF-3AF5B51458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807004"/>
              </p:ext>
            </p:extLst>
          </p:nvPr>
        </p:nvGraphicFramePr>
        <p:xfrm>
          <a:off x="812800" y="1884834"/>
          <a:ext cx="10565728" cy="2000160"/>
        </p:xfrm>
        <a:graphic>
          <a:graphicData uri="http://schemas.openxmlformats.org/drawingml/2006/table">
            <a:tbl>
              <a:tblPr firstRow="1" bandRow="1"/>
              <a:tblGrid>
                <a:gridCol w="2768449">
                  <a:extLst>
                    <a:ext uri="{9D8B030D-6E8A-4147-A177-3AD203B41FA5}">
                      <a16:colId xmlns:a16="http://schemas.microsoft.com/office/drawing/2014/main" val="2156670405"/>
                    </a:ext>
                  </a:extLst>
                </a:gridCol>
                <a:gridCol w="1113897">
                  <a:extLst>
                    <a:ext uri="{9D8B030D-6E8A-4147-A177-3AD203B41FA5}">
                      <a16:colId xmlns:a16="http://schemas.microsoft.com/office/drawing/2014/main" val="3913540519"/>
                    </a:ext>
                  </a:extLst>
                </a:gridCol>
                <a:gridCol w="1113897">
                  <a:extLst>
                    <a:ext uri="{9D8B030D-6E8A-4147-A177-3AD203B41FA5}">
                      <a16:colId xmlns:a16="http://schemas.microsoft.com/office/drawing/2014/main" val="3883604990"/>
                    </a:ext>
                  </a:extLst>
                </a:gridCol>
                <a:gridCol w="1113897">
                  <a:extLst>
                    <a:ext uri="{9D8B030D-6E8A-4147-A177-3AD203B41FA5}">
                      <a16:colId xmlns:a16="http://schemas.microsoft.com/office/drawing/2014/main" val="4121264631"/>
                    </a:ext>
                  </a:extLst>
                </a:gridCol>
                <a:gridCol w="1113897">
                  <a:extLst>
                    <a:ext uri="{9D8B030D-6E8A-4147-A177-3AD203B41FA5}">
                      <a16:colId xmlns:a16="http://schemas.microsoft.com/office/drawing/2014/main" val="3837298574"/>
                    </a:ext>
                  </a:extLst>
                </a:gridCol>
                <a:gridCol w="1113897">
                  <a:extLst>
                    <a:ext uri="{9D8B030D-6E8A-4147-A177-3AD203B41FA5}">
                      <a16:colId xmlns:a16="http://schemas.microsoft.com/office/drawing/2014/main" val="3174670462"/>
                    </a:ext>
                  </a:extLst>
                </a:gridCol>
                <a:gridCol w="1113897">
                  <a:extLst>
                    <a:ext uri="{9D8B030D-6E8A-4147-A177-3AD203B41FA5}">
                      <a16:colId xmlns:a16="http://schemas.microsoft.com/office/drawing/2014/main" val="2898838948"/>
                    </a:ext>
                  </a:extLst>
                </a:gridCol>
                <a:gridCol w="1113897">
                  <a:extLst>
                    <a:ext uri="{9D8B030D-6E8A-4147-A177-3AD203B41FA5}">
                      <a16:colId xmlns:a16="http://schemas.microsoft.com/office/drawing/2014/main" val="368584768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Characteristic</a:t>
                      </a:r>
                    </a:p>
                  </a:txBody>
                  <a:tcPr marL="68580" marR="68580" marT="72000" marB="72000" anchor="b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Participant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545702"/>
                  </a:ext>
                </a:extLst>
              </a:tr>
              <a:tr h="0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637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49193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Overall adherence </a:t>
                      </a:r>
                      <a:r>
                        <a:rPr lang="en-US" sz="1200" dirty="0"/>
                        <a:t>rate on B/F/TAF, %*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78.0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97.1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98.2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99.6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76.2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99.7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100.0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89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Duration of continued viremia before discontinuation of B/F/TAF, days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87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177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30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84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52240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Last HIV-1 RNA measurement on B/F/TAF, c/mL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14,300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15,900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11,800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1,510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459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248</a:t>
                      </a:r>
                    </a:p>
                  </a:txBody>
                  <a:tcPr marL="68580" marR="68580" marT="72000" marB="72000" anchor="ctr">
                    <a:lnL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63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535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586771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F975238E498744AF284FAF7A45BA73" ma:contentTypeVersion="20" ma:contentTypeDescription="Create a new document." ma:contentTypeScope="" ma:versionID="8a5bc87808a86e73b5aa2fecd8cbf563">
  <xsd:schema xmlns:xsd="http://www.w3.org/2001/XMLSchema" xmlns:xs="http://www.w3.org/2001/XMLSchema" xmlns:p="http://schemas.microsoft.com/office/2006/metadata/properties" xmlns:ns2="60edea78-f798-43ab-bcc9-a5fae2250abf" xmlns:ns3="29b24c07-8edd-4633-8231-6b54beaedadb" targetNamespace="http://schemas.microsoft.com/office/2006/metadata/properties" ma:root="true" ma:fieldsID="e6831e3f9b21d20fb0615c4e969e5e55" ns2:_="" ns3:_="">
    <xsd:import namespace="60edea78-f798-43ab-bcc9-a5fae2250abf"/>
    <xsd:import namespace="29b24c07-8edd-4633-8231-6b54beaedadb"/>
    <xsd:element name="properties">
      <xsd:complexType>
        <xsd:sequence>
          <xsd:element name="documentManagement">
            <xsd:complexType>
              <xsd:all>
                <xsd:element ref="ns2:DateandTim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Numberofitem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dea78-f798-43ab-bcc9-a5fae2250abf" elementFormDefault="qualified">
    <xsd:import namespace="http://schemas.microsoft.com/office/2006/documentManagement/types"/>
    <xsd:import namespace="http://schemas.microsoft.com/office/infopath/2007/PartnerControls"/>
    <xsd:element name="DateandTime" ma:index="2" nillable="true" ma:displayName="Date and Time" ma:format="DateOnly" ma:internalName="DateandTime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Numberofitems" ma:index="23" nillable="true" ma:displayName="Number of items" ma:format="Dropdown" ma:internalName="Numberofitems" ma:percentage="FALSE">
      <xsd:simpleType>
        <xsd:restriction base="dms:Number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f9b09575-d76b-43dd-9bd8-596ae673ba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24c07-8edd-4633-8231-6b54beaedad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9c22efc3-0b96-4802-abf8-afb4af68b8c8}" ma:internalName="TaxCatchAll" ma:showField="CatchAllData" ma:web="29b24c07-8edd-4633-8231-6b54beaeda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3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60edea78-f798-43ab-bcc9-a5fae2250abf" xsi:nil="true"/>
    <Numberofitems xmlns="60edea78-f798-43ab-bcc9-a5fae2250abf" xsi:nil="true"/>
    <lcf76f155ced4ddcb4097134ff3c332f xmlns="60edea78-f798-43ab-bcc9-a5fae2250abf">
      <Terms xmlns="http://schemas.microsoft.com/office/infopath/2007/PartnerControls"/>
    </lcf76f155ced4ddcb4097134ff3c332f>
    <TaxCatchAll xmlns="29b24c07-8edd-4633-8231-6b54beaedad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38E976-13EE-4E8A-AAC3-FE44B0DB631D}">
  <ds:schemaRefs>
    <ds:schemaRef ds:uri="29b24c07-8edd-4633-8231-6b54beaedadb"/>
    <ds:schemaRef ds:uri="60edea78-f798-43ab-bcc9-a5fae2250a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627F0B0-616B-469A-BCDC-2CC5AD3FBFB5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  <ds:schemaRef ds:uri="29b24c07-8edd-4633-8231-6b54beaedadb"/>
    <ds:schemaRef ds:uri="60edea78-f798-43ab-bcc9-a5fae2250ab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C5D6CCC-22CF-4CF3-9E8C-6C971F157E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</TotalTime>
  <Words>322</Words>
  <Application>Microsoft Office PowerPoint</Application>
  <PresentationFormat>Widescreen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7_Default Design</vt:lpstr>
      <vt:lpstr>Restarting Bictegravir/Emtricitabine/Tenofovir Alafenamide (B/F/TAF) After Virologic Rebound:  A Pooled Analysis of Studies in People With HIV-1</vt:lpstr>
      <vt:lpstr>Characteristics of Participants With Continued Viremia</vt:lpstr>
    </vt:vector>
  </TitlesOfParts>
  <Company>DJE Holdings,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Restarting Bictegravir/Emtricitabine/Tenofovir Alafenamide (B/F/TAF) After Virologic Rebound:  A Pooled Analysis of Studies in People With HIV-1</dc:title>
  <dc:creator>Emma McConnell</dc:creator>
  <cp:lastModifiedBy>Editor</cp:lastModifiedBy>
  <cp:revision>602</cp:revision>
  <cp:lastPrinted>2022-12-02T14:04:34Z</cp:lastPrinted>
  <dcterms:created xsi:type="dcterms:W3CDTF">2015-02-09T17:18:02Z</dcterms:created>
  <dcterms:modified xsi:type="dcterms:W3CDTF">2023-10-09T08:56:48Z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0x01010030F975238E498744AF284FAF7A45BA73</vt:lpwstr>
  </property>
  <property fmtid="{D5CDD505-2E9C-101B-9397-08002B2CF9AE}" pid="3" name="MediaServiceImageTags">
    <vt:lpwstr/>
  </property>
  <property fmtid="{D5CDD505-2E9C-101B-9397-08002B2CF9AE}" pid="4" name="MSIP_Label_418c1083-8924-401d-97ae-40f5eed0fcd8_Enabled">
    <vt:lpwstr>true</vt:lpwstr>
  </property>
  <property fmtid="{D5CDD505-2E9C-101B-9397-08002B2CF9AE}" pid="5" name="MSIP_Label_418c1083-8924-401d-97ae-40f5eed0fcd8_SetDate">
    <vt:lpwstr>2022-06-30T21:57:46Z</vt:lpwstr>
  </property>
  <property fmtid="{D5CDD505-2E9C-101B-9397-08002B2CF9AE}" pid="6" name="MSIP_Label_418c1083-8924-401d-97ae-40f5eed0fcd8_Method">
    <vt:lpwstr>Standard</vt:lpwstr>
  </property>
  <property fmtid="{D5CDD505-2E9C-101B-9397-08002B2CF9AE}" pid="7" name="MSIP_Label_418c1083-8924-401d-97ae-40f5eed0fcd8_Name">
    <vt:lpwstr>418c1083-8924-401d-97ae-40f5eed0fcd8</vt:lpwstr>
  </property>
  <property fmtid="{D5CDD505-2E9C-101B-9397-08002B2CF9AE}" pid="8" name="MSIP_Label_418c1083-8924-401d-97ae-40f5eed0fcd8_SiteId">
    <vt:lpwstr>a5a8bcaa-3292-41e6-b735-5e8b21f4dbfd</vt:lpwstr>
  </property>
  <property fmtid="{D5CDD505-2E9C-101B-9397-08002B2CF9AE}" pid="9" name="MSIP_Label_418c1083-8924-401d-97ae-40f5eed0fcd8_ActionId">
    <vt:lpwstr>e7ac258b-5906-42dc-b456-c1b158018b32</vt:lpwstr>
  </property>
  <property fmtid="{D5CDD505-2E9C-101B-9397-08002B2CF9AE}" pid="10" name="MSIP_Label_418c1083-8924-401d-97ae-40f5eed0fcd8_ContentBits">
    <vt:lpwstr>0</vt:lpwstr>
  </property>
</Properties>
</file>