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1.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7" r:id="rId2"/>
  </p:sldIdLst>
  <p:sldSz cx="51206400" cy="28803600"/>
  <p:notesSz cx="15074900" cy="20104100"/>
  <p:defaultTextStyle>
    <a:defPPr>
      <a:defRPr kern="0"/>
    </a:defPPr>
  </p:defaultTextStyle>
  <p:extLst>
    <p:ext uri="{EFAFB233-063F-42B5-8137-9DF3F51BA10A}">
      <p15:sldGuideLst xmlns:p15="http://schemas.microsoft.com/office/powerpoint/2012/main">
        <p15:guide id="1" orient="horz" pos="9548" userDrawn="1">
          <p15:clr>
            <a:srgbClr val="A4A3A4"/>
          </p15:clr>
        </p15:guide>
        <p15:guide id="4" orient="horz" pos="17481" userDrawn="1">
          <p15:clr>
            <a:srgbClr val="A4A3A4"/>
          </p15:clr>
        </p15:guide>
        <p15:guide id="5" pos="547" userDrawn="1">
          <p15:clr>
            <a:srgbClr val="FDE53C"/>
          </p15:clr>
        </p15:guide>
        <p15:guide id="7" orient="horz" pos="16306" userDrawn="1">
          <p15:clr>
            <a:srgbClr val="A4A3A4"/>
          </p15:clr>
        </p15:guide>
        <p15:guide id="10" orient="horz" pos="15985" userDrawn="1">
          <p15:clr>
            <a:srgbClr val="A4A3A4"/>
          </p15:clr>
        </p15:guide>
        <p15:guide id="16" orient="horz" pos="14629" userDrawn="1">
          <p15:clr>
            <a:srgbClr val="A4A3A4"/>
          </p15:clr>
        </p15:guide>
        <p15:guide id="17" pos="31709" userDrawn="1">
          <p15:clr>
            <a:srgbClr val="FDE53C"/>
          </p15:clr>
        </p15:guide>
        <p15:guide id="18" pos="8235" userDrawn="1">
          <p15:clr>
            <a:srgbClr val="FDE53C"/>
          </p15:clr>
        </p15:guide>
        <p15:guide id="19" pos="23998" userDrawn="1">
          <p15:clr>
            <a:srgbClr val="FDE53C"/>
          </p15:clr>
        </p15:guide>
        <p15:guide id="20" pos="819" userDrawn="1">
          <p15:clr>
            <a:srgbClr val="FDE53C"/>
          </p15:clr>
        </p15:guide>
        <p15:guide id="25" pos="24134" userDrawn="1">
          <p15:clr>
            <a:srgbClr val="FDE53C"/>
          </p15:clr>
        </p15:guide>
        <p15:guide id="26" pos="23839" userDrawn="1">
          <p15:clr>
            <a:srgbClr val="FDE53C"/>
          </p15:clr>
        </p15:guide>
        <p15:guide id="27" pos="15969" userDrawn="1">
          <p15:clr>
            <a:srgbClr val="FDE53C"/>
          </p15:clr>
        </p15:guide>
        <p15:guide id="28" pos="16241" userDrawn="1">
          <p15:clr>
            <a:srgbClr val="FDE53C"/>
          </p15:clr>
        </p15:guide>
        <p15:guide id="29" pos="8099" userDrawn="1">
          <p15:clr>
            <a:srgbClr val="FDE53C"/>
          </p15:clr>
        </p15:guide>
        <p15:guide id="30" pos="8394" userDrawn="1">
          <p15:clr>
            <a:srgbClr val="FDE53C"/>
          </p15:clr>
        </p15:guide>
        <p15:guide id="31" orient="horz" pos="454" userDrawn="1">
          <p15:clr>
            <a:srgbClr val="A4A3A4"/>
          </p15:clr>
        </p15:guide>
        <p15:guide id="32" orient="horz" pos="2971" userDrawn="1">
          <p15:clr>
            <a:srgbClr val="A4A3A4"/>
          </p15:clr>
        </p15:guide>
        <p15:guide id="33" orient="horz" pos="15831" userDrawn="1">
          <p15:clr>
            <a:srgbClr val="A4A3A4"/>
          </p15:clr>
        </p15:guide>
        <p15:guide id="34" orient="horz" pos="14016" userDrawn="1">
          <p15:clr>
            <a:srgbClr val="A4A3A4"/>
          </p15:clr>
        </p15:guide>
        <p15:guide id="35" orient="horz" pos="5307" userDrawn="1">
          <p15:clr>
            <a:srgbClr val="A4A3A4"/>
          </p15:clr>
        </p15:guide>
        <p15:guide id="36" orient="horz" pos="354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AFC317-0DC5-F9A4-7EA1-49AA0915EC95}" name="Anoushka Thomas" initials="AT" userId="S::anoushka.thomas@aspire-scientific.com::e79dfcaa-068b-4a2d-874c-91e01a9a37fa" providerId="AD"/>
  <p188:author id="{7007C926-FA96-6FEF-E791-20DAC6E5CEA7}" name="Aspire Scientific_JNB" initials="JNB" userId="Aspire Scientific_JNB" providerId="None"/>
  <p188:author id="{61548928-A682-05EE-DEC3-389AF5FBD59E}" name="Aspire Editor" initials="Ed" userId="Aspire Editor" providerId="None"/>
  <p188:author id="{E68DBF29-173B-1EE4-E980-EBF86C79181A}" name="Editor" initials="E" userId="Editor" providerId="None"/>
  <p188:author id="{54A13E35-A6D3-34AB-5EB4-675F078B4216}" name="Kristen Andreatta" initials="KA" userId="S::Kristen.Andreatta@gilead.com::44530284-8a4a-4b02-bc88-c2774057cee3" providerId="AD"/>
  <p188:author id="{BF8D4275-AF49-5B67-3389-7A46B383F4AF}" name="Aspire Scientific_EM" initials="AS" userId="Aspire Scientific_EM" providerId="None"/>
  <p188:author id="{4FB2577B-15E7-32AE-162F-5A746BA50948}" name="Jane Bryant" initials="JB" userId="S::jane.bryant@aspire-scientific.com::606c9dee-e6e1-4e28-a122-3a53f6122653" providerId="AD"/>
  <p188:author id="{CDB0B8DA-F312-7B57-1DAF-8B5450DB0F3C}" name="Anne Errichelli" initials="AE" userId="Anne Errichelli"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ditor" initials="E" lastIdx="13" clrIdx="0">
    <p:extLst>
      <p:ext uri="{19B8F6BF-5375-455C-9EA6-DF929625EA0E}">
        <p15:presenceInfo xmlns:p15="http://schemas.microsoft.com/office/powerpoint/2012/main" userId="Editor" providerId="None"/>
      </p:ext>
    </p:extLst>
  </p:cmAuthor>
  <p:cmAuthor id="2" name="Aspire Scientific_JNB" initials="JNB" lastIdx="34" clrIdx="1">
    <p:extLst>
      <p:ext uri="{19B8F6BF-5375-455C-9EA6-DF929625EA0E}">
        <p15:presenceInfo xmlns:p15="http://schemas.microsoft.com/office/powerpoint/2012/main" userId="Aspire Scientific_JNB" providerId="None"/>
      </p:ext>
    </p:extLst>
  </p:cmAuthor>
  <p:cmAuthor id="3" name="Aspire Scientific_EM" initials="AS" lastIdx="17" clrIdx="2">
    <p:extLst>
      <p:ext uri="{19B8F6BF-5375-455C-9EA6-DF929625EA0E}">
        <p15:presenceInfo xmlns:p15="http://schemas.microsoft.com/office/powerpoint/2012/main" userId="Aspire Scientific_EM" providerId="None"/>
      </p:ext>
    </p:extLst>
  </p:cmAuthor>
  <p:cmAuthor id="4" name="Victoria Warwick" initials="VW" lastIdx="1" clrIdx="3">
    <p:extLst>
      <p:ext uri="{19B8F6BF-5375-455C-9EA6-DF929625EA0E}">
        <p15:presenceInfo xmlns:p15="http://schemas.microsoft.com/office/powerpoint/2012/main" userId="S::victoria.warwick@aspire-scientific.com::02fb0dbe-38d3-47d1-b3fc-811dcd817a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a:srgbClr val="868686"/>
    <a:srgbClr val="16375E"/>
    <a:srgbClr val="E7E7E7"/>
    <a:srgbClr val="E3E4F0"/>
    <a:srgbClr val="2F537F"/>
    <a:srgbClr val="881222"/>
    <a:srgbClr val="940B2C"/>
    <a:srgbClr val="306B7A"/>
    <a:srgbClr val="88AA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479" autoAdjust="0"/>
    <p:restoredTop sz="96081" autoAdjust="0"/>
  </p:normalViewPr>
  <p:slideViewPr>
    <p:cSldViewPr snapToGrid="0">
      <p:cViewPr>
        <p:scale>
          <a:sx n="50" d="100"/>
          <a:sy n="50" d="100"/>
        </p:scale>
        <p:origin x="36" y="-432"/>
      </p:cViewPr>
      <p:guideLst>
        <p:guide orient="horz" pos="9548"/>
        <p:guide orient="horz" pos="17481"/>
        <p:guide pos="547"/>
        <p:guide orient="horz" pos="16306"/>
        <p:guide orient="horz" pos="15985"/>
        <p:guide orient="horz" pos="14629"/>
        <p:guide pos="31709"/>
        <p:guide pos="8235"/>
        <p:guide pos="23998"/>
        <p:guide pos="819"/>
        <p:guide pos="24134"/>
        <p:guide pos="23839"/>
        <p:guide pos="15969"/>
        <p:guide pos="16241"/>
        <p:guide pos="8099"/>
        <p:guide pos="8394"/>
        <p:guide orient="horz" pos="454"/>
        <p:guide orient="horz" pos="2971"/>
        <p:guide orient="horz" pos="15831"/>
        <p:guide orient="horz" pos="14016"/>
        <p:guide orient="horz" pos="5307"/>
        <p:guide orient="horz" pos="3547"/>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96076923076923"/>
          <c:y val="5.5555555555555552E-2"/>
          <c:w val="0.74570833333333331"/>
          <c:h val="0.71583792064455742"/>
        </c:manualLayout>
      </c:layout>
      <c:barChart>
        <c:barDir val="col"/>
        <c:grouping val="clustered"/>
        <c:varyColors val="0"/>
        <c:ser>
          <c:idx val="0"/>
          <c:order val="0"/>
          <c:tx>
            <c:strRef>
              <c:f>Sheet1!$D$17</c:f>
              <c:strCache>
                <c:ptCount val="1"/>
                <c:pt idx="0">
                  <c:v>&lt; 85%</c:v>
                </c:pt>
              </c:strCache>
            </c:strRef>
          </c:tx>
          <c:spPr>
            <a:solidFill>
              <a:srgbClr val="15608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Sheet1!$E$16:$F$16</c:f>
              <c:strCache>
                <c:ptCount val="2"/>
                <c:pt idx="0">
                  <c:v>Participants With 
Virologic Rebound </c:v>
                </c:pt>
                <c:pt idx="1">
                  <c:v>Participants Without 
Virologic Rebound </c:v>
                </c:pt>
              </c:strCache>
            </c:strRef>
          </c:cat>
          <c:val>
            <c:numRef>
              <c:f>Sheet1!$E$17:$F$17</c:f>
              <c:numCache>
                <c:formatCode>General</c:formatCode>
                <c:ptCount val="2"/>
                <c:pt idx="0">
                  <c:v>17.708333333333336</c:v>
                </c:pt>
                <c:pt idx="1">
                  <c:v>3.9769610532089961</c:v>
                </c:pt>
              </c:numCache>
            </c:numRef>
          </c:val>
          <c:extLst>
            <c:ext xmlns:c16="http://schemas.microsoft.com/office/drawing/2014/chart" uri="{C3380CC4-5D6E-409C-BE32-E72D297353CC}">
              <c16:uniqueId val="{00000000-3AA2-4C73-A451-01C4EEE9C18E}"/>
            </c:ext>
          </c:extLst>
        </c:ser>
        <c:dLbls>
          <c:showLegendKey val="0"/>
          <c:showVal val="0"/>
          <c:showCatName val="0"/>
          <c:showSerName val="0"/>
          <c:showPercent val="0"/>
          <c:showBubbleSize val="0"/>
        </c:dLbls>
        <c:gapWidth val="150"/>
        <c:overlap val="-27"/>
        <c:axId val="719813807"/>
        <c:axId val="718750879"/>
      </c:barChart>
      <c:catAx>
        <c:axId val="719813807"/>
        <c:scaling>
          <c:orientation val="minMax"/>
        </c:scaling>
        <c:delete val="0"/>
        <c:axPos val="b"/>
        <c:numFmt formatCode="General" sourceLinked="1"/>
        <c:majorTickMark val="none"/>
        <c:minorTickMark val="none"/>
        <c:tickLblPos val="nextTo"/>
        <c:spPr>
          <a:noFill/>
          <a:ln w="19050" cap="flat" cmpd="sng" algn="ctr">
            <a:solidFill>
              <a:srgbClr val="868686"/>
            </a:solidFill>
            <a:round/>
          </a:ln>
          <a:effectLst/>
        </c:spPr>
        <c:txPr>
          <a:bodyPr rot="-60000000" spcFirstLastPara="1" vertOverflow="ellipsis" vert="horz" wrap="square" anchor="ctr" anchorCtr="1"/>
          <a:lstStyle/>
          <a:p>
            <a:pPr>
              <a:defRPr sz="15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718750879"/>
        <c:crosses val="autoZero"/>
        <c:auto val="1"/>
        <c:lblAlgn val="ctr"/>
        <c:lblOffset val="100"/>
        <c:noMultiLvlLbl val="0"/>
      </c:catAx>
      <c:valAx>
        <c:axId val="718750879"/>
        <c:scaling>
          <c:orientation val="minMax"/>
          <c:max val="100"/>
        </c:scaling>
        <c:delete val="0"/>
        <c:axPos val="l"/>
        <c:title>
          <c:tx>
            <c:rich>
              <a:bodyPr rot="-540000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b="1" dirty="0"/>
                  <a:t>Participants With </a:t>
                </a:r>
                <a:br>
                  <a:rPr lang="en-US" b="1" dirty="0"/>
                </a:br>
                <a:r>
                  <a:rPr lang="en-US" b="1" dirty="0"/>
                  <a:t>&lt; 85% Adherence, %</a:t>
                </a:r>
              </a:p>
            </c:rich>
          </c:tx>
          <c:layout>
            <c:manualLayout>
              <c:xMode val="edge"/>
              <c:yMode val="edge"/>
              <c:x val="1.6542398100687625E-2"/>
              <c:y val="5.4539424021995991E-2"/>
            </c:manualLayout>
          </c:layout>
          <c:overlay val="0"/>
          <c:spPr>
            <a:noFill/>
            <a:ln>
              <a:noFill/>
            </a:ln>
            <a:effectLst/>
          </c:spPr>
          <c:txPr>
            <a:bodyPr rot="-540000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w="19050">
            <a:solidFill>
              <a:srgbClr val="868686"/>
            </a:solidFill>
          </a:ln>
          <a:effectLst/>
        </c:spPr>
        <c:txPr>
          <a:bodyPr rot="-6000000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719813807"/>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5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Sheet1!$F$28</c:f>
              <c:strCache>
                <c:ptCount val="1"/>
                <c:pt idx="0">
                  <c:v>Virologic rebound events (n = 110)</c:v>
                </c:pt>
              </c:strCache>
            </c:strRef>
          </c:tx>
          <c:spPr>
            <a:solidFill>
              <a:srgbClr val="156082"/>
            </a:solidFill>
            <a:ln>
              <a:noFill/>
            </a:ln>
            <a:effectLst/>
          </c:spPr>
          <c:invertIfNegative val="0"/>
          <c:dLbls>
            <c:dLbl>
              <c:idx val="0"/>
              <c:layout>
                <c:manualLayout>
                  <c:x val="-4.7110900337921512E-17"/>
                  <c:y val="1.36717173076405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FA-417E-8D42-5AD22B54FA8F}"/>
                </c:ext>
              </c:extLst>
            </c:dLbl>
            <c:numFmt formatCode="#,##0" sourceLinked="0"/>
            <c:spPr>
              <a:noFill/>
              <a:ln>
                <a:noFill/>
              </a:ln>
              <a:effectLst/>
            </c:spPr>
            <c:txPr>
              <a:bodyPr rot="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Sheet1!$D$29:$D$30</c:f>
              <c:strCache>
                <c:ptCount val="2"/>
                <c:pt idx="0">
                  <c:v>Re-suppressed</c:v>
                </c:pt>
                <c:pt idx="1">
                  <c:v>Continued Viremia</c:v>
                </c:pt>
              </c:strCache>
            </c:strRef>
          </c:cat>
          <c:val>
            <c:numRef>
              <c:f>Sheet1!$F$29:$F$30</c:f>
              <c:numCache>
                <c:formatCode>General</c:formatCode>
                <c:ptCount val="2"/>
                <c:pt idx="0">
                  <c:v>92.857142857142861</c:v>
                </c:pt>
                <c:pt idx="1">
                  <c:v>7.1428571428571423</c:v>
                </c:pt>
              </c:numCache>
            </c:numRef>
          </c:val>
          <c:extLst>
            <c:ext xmlns:c16="http://schemas.microsoft.com/office/drawing/2014/chart" uri="{C3380CC4-5D6E-409C-BE32-E72D297353CC}">
              <c16:uniqueId val="{00000000-AEFA-417E-8D42-5AD22B54FA8F}"/>
            </c:ext>
          </c:extLst>
        </c:ser>
        <c:dLbls>
          <c:showLegendKey val="0"/>
          <c:showVal val="0"/>
          <c:showCatName val="0"/>
          <c:showSerName val="0"/>
          <c:showPercent val="0"/>
          <c:showBubbleSize val="0"/>
        </c:dLbls>
        <c:gapWidth val="150"/>
        <c:overlap val="-27"/>
        <c:axId val="746709087"/>
        <c:axId val="241462847"/>
      </c:barChart>
      <c:catAx>
        <c:axId val="746709087"/>
        <c:scaling>
          <c:orientation val="minMax"/>
        </c:scaling>
        <c:delete val="0"/>
        <c:axPos val="b"/>
        <c:numFmt formatCode="General" sourceLinked="1"/>
        <c:majorTickMark val="none"/>
        <c:minorTickMark val="none"/>
        <c:tickLblPos val="nextTo"/>
        <c:spPr>
          <a:noFill/>
          <a:ln w="19050" cap="flat" cmpd="sng" algn="ctr">
            <a:solidFill>
              <a:srgbClr val="868686"/>
            </a:solidFill>
            <a:prstDash val="solid"/>
            <a:miter lim="800000"/>
          </a:ln>
          <a:effectLst/>
        </c:spPr>
        <c:txPr>
          <a:bodyPr rot="-60000000" spcFirstLastPara="1" vertOverflow="ellipsis" vert="horz" wrap="square" anchor="ctr" anchorCtr="1"/>
          <a:lstStyle/>
          <a:p>
            <a:pPr>
              <a:defRPr sz="15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41462847"/>
        <c:crosses val="autoZero"/>
        <c:auto val="1"/>
        <c:lblAlgn val="ctr"/>
        <c:lblOffset val="100"/>
        <c:noMultiLvlLbl val="0"/>
      </c:catAx>
      <c:valAx>
        <c:axId val="241462847"/>
        <c:scaling>
          <c:orientation val="minMax"/>
          <c:max val="100"/>
        </c:scaling>
        <c:delete val="0"/>
        <c:axPos val="l"/>
        <c:title>
          <c:tx>
            <c:rich>
              <a:bodyPr rot="-5400000" spcFirstLastPara="1" vertOverflow="ellipsis" vert="horz" wrap="square" anchor="ctr" anchorCtr="1"/>
              <a:lstStyle/>
              <a:p>
                <a:pPr>
                  <a:defRPr lang="en-US"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b="1" dirty="0"/>
                  <a:t>Events, %</a:t>
                </a:r>
              </a:p>
            </c:rich>
          </c:tx>
          <c:overlay val="0"/>
          <c:spPr>
            <a:noFill/>
            <a:ln>
              <a:noFill/>
            </a:ln>
            <a:effectLst/>
          </c:spPr>
          <c:txPr>
            <a:bodyPr rot="-5400000" spcFirstLastPara="1" vertOverflow="ellipsis" vert="horz" wrap="square" anchor="ctr" anchorCtr="1"/>
            <a:lstStyle/>
            <a:p>
              <a:pPr>
                <a:defRPr lang="en-US"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w="19050" cap="flat" cmpd="sng" algn="ctr">
            <a:solidFill>
              <a:srgbClr val="868686"/>
            </a:solidFill>
            <a:prstDash val="solid"/>
            <a:miter lim="800000"/>
          </a:ln>
          <a:effectLst/>
        </c:spPr>
        <c:txPr>
          <a:bodyPr rot="-6000000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746709087"/>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Sheet1!$F$15</c:f>
              <c:strCache>
                <c:ptCount val="1"/>
                <c:pt idx="0">
                  <c:v>Virologic rebound events (n = 110)</c:v>
                </c:pt>
              </c:strCache>
            </c:strRef>
          </c:tx>
          <c:spPr>
            <a:solidFill>
              <a:srgbClr val="15608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Sheet1!$D$16:$D$18</c:f>
              <c:strCache>
                <c:ptCount val="3"/>
                <c:pt idx="0">
                  <c:v>Re-suppressed</c:v>
                </c:pt>
                <c:pt idx="1">
                  <c:v>Continued Viremia</c:v>
                </c:pt>
                <c:pt idx="2">
                  <c:v>Not Evaluable*</c:v>
                </c:pt>
              </c:strCache>
            </c:strRef>
          </c:cat>
          <c:val>
            <c:numRef>
              <c:f>Sheet1!$F$16:$F$18</c:f>
              <c:numCache>
                <c:formatCode>General</c:formatCode>
                <c:ptCount val="3"/>
                <c:pt idx="0">
                  <c:v>82.727272727272734</c:v>
                </c:pt>
                <c:pt idx="1">
                  <c:v>6.3636363636363633</c:v>
                </c:pt>
                <c:pt idx="2">
                  <c:v>10.909090909090908</c:v>
                </c:pt>
              </c:numCache>
            </c:numRef>
          </c:val>
          <c:extLst>
            <c:ext xmlns:c16="http://schemas.microsoft.com/office/drawing/2014/chart" uri="{C3380CC4-5D6E-409C-BE32-E72D297353CC}">
              <c16:uniqueId val="{00000000-D8B9-44DA-8374-9D9526849D12}"/>
            </c:ext>
          </c:extLst>
        </c:ser>
        <c:dLbls>
          <c:showLegendKey val="0"/>
          <c:showVal val="0"/>
          <c:showCatName val="0"/>
          <c:showSerName val="0"/>
          <c:showPercent val="0"/>
          <c:showBubbleSize val="0"/>
        </c:dLbls>
        <c:gapWidth val="150"/>
        <c:overlap val="-27"/>
        <c:axId val="746709087"/>
        <c:axId val="241462847"/>
      </c:barChart>
      <c:catAx>
        <c:axId val="746709087"/>
        <c:scaling>
          <c:orientation val="minMax"/>
        </c:scaling>
        <c:delete val="0"/>
        <c:axPos val="b"/>
        <c:numFmt formatCode="General" sourceLinked="1"/>
        <c:majorTickMark val="none"/>
        <c:minorTickMark val="none"/>
        <c:tickLblPos val="nextTo"/>
        <c:spPr>
          <a:noFill/>
          <a:ln w="19050" cap="flat" cmpd="sng" algn="ctr">
            <a:solidFill>
              <a:srgbClr val="868686"/>
            </a:solidFill>
            <a:prstDash val="solid"/>
            <a:miter lim="800000"/>
          </a:ln>
          <a:effectLst/>
        </c:spPr>
        <c:txPr>
          <a:bodyPr rot="-60000000" spcFirstLastPara="1" vertOverflow="ellipsis" vert="horz" wrap="square" anchor="ctr" anchorCtr="1"/>
          <a:lstStyle/>
          <a:p>
            <a:pPr>
              <a:defRPr sz="15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41462847"/>
        <c:crosses val="autoZero"/>
        <c:auto val="1"/>
        <c:lblAlgn val="ctr"/>
        <c:lblOffset val="100"/>
        <c:noMultiLvlLbl val="0"/>
      </c:catAx>
      <c:valAx>
        <c:axId val="241462847"/>
        <c:scaling>
          <c:orientation val="minMax"/>
          <c:max val="100"/>
        </c:scaling>
        <c:delete val="0"/>
        <c:axPos val="l"/>
        <c:title>
          <c:tx>
            <c:rich>
              <a:bodyPr rot="-5400000" spcFirstLastPara="1" vertOverflow="ellipsis" vert="horz" wrap="square" anchor="ctr" anchorCtr="1"/>
              <a:lstStyle/>
              <a:p>
                <a:pPr>
                  <a:defRPr lang="en-US"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b="1" dirty="0"/>
                  <a:t>Events, %</a:t>
                </a:r>
              </a:p>
            </c:rich>
          </c:tx>
          <c:overlay val="0"/>
          <c:spPr>
            <a:noFill/>
            <a:ln>
              <a:noFill/>
            </a:ln>
            <a:effectLst/>
          </c:spPr>
          <c:txPr>
            <a:bodyPr rot="-5400000" spcFirstLastPara="1" vertOverflow="ellipsis" vert="horz" wrap="square" anchor="ctr" anchorCtr="1"/>
            <a:lstStyle/>
            <a:p>
              <a:pPr>
                <a:defRPr lang="en-US"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w="19050" cap="flat" cmpd="sng" algn="ctr">
            <a:solidFill>
              <a:srgbClr val="868686"/>
            </a:solidFill>
            <a:prstDash val="solid"/>
            <a:miter lim="800000"/>
          </a:ln>
          <a:effectLst/>
        </c:spPr>
        <c:txPr>
          <a:bodyPr rot="-6000000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746709087"/>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Sheet1!$E$28</c:f>
              <c:strCache>
                <c:ptCount val="1"/>
                <c:pt idx="0">
                  <c:v>Participants with any virologic rebound event (n = 96)</c:v>
                </c:pt>
              </c:strCache>
            </c:strRef>
          </c:tx>
          <c:spPr>
            <a:solidFill>
              <a:srgbClr val="1E8BBC"/>
            </a:solidFill>
            <a:ln>
              <a:noFill/>
            </a:ln>
            <a:effectLst/>
          </c:spPr>
          <c:invertIfNegative val="0"/>
          <c:dLbls>
            <c:dLbl>
              <c:idx val="0"/>
              <c:layout>
                <c:manualLayout>
                  <c:x val="4.6656212545957663E-17"/>
                  <c:y val="1.3782096730785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145-4E78-AB67-68B15478CE32}"/>
                </c:ext>
              </c:extLst>
            </c:dLbl>
            <c:dLbl>
              <c:idx val="1"/>
              <c:layout>
                <c:manualLayout>
                  <c:x val="-9.3312425091915325E-17"/>
                  <c:y val="9.18806448719016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145-4E78-AB67-68B15478CE32}"/>
                </c:ext>
              </c:extLst>
            </c:dLbl>
            <c:numFmt formatCode="#,##0" sourceLinked="0"/>
            <c:spPr>
              <a:noFill/>
              <a:ln>
                <a:noFill/>
              </a:ln>
              <a:effectLst/>
            </c:spPr>
            <c:txPr>
              <a:bodyPr rot="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Sheet1!$D$29:$D$30</c:f>
              <c:strCache>
                <c:ptCount val="2"/>
                <c:pt idx="0">
                  <c:v>Re-suppressed</c:v>
                </c:pt>
                <c:pt idx="1">
                  <c:v>Continued Viremia</c:v>
                </c:pt>
              </c:strCache>
            </c:strRef>
          </c:cat>
          <c:val>
            <c:numRef>
              <c:f>Sheet1!$E$29:$E$30</c:f>
              <c:numCache>
                <c:formatCode>General</c:formatCode>
                <c:ptCount val="2"/>
                <c:pt idx="0">
                  <c:v>91.666666666666657</c:v>
                </c:pt>
                <c:pt idx="1">
                  <c:v>8.3333333333333321</c:v>
                </c:pt>
              </c:numCache>
            </c:numRef>
          </c:val>
          <c:extLst>
            <c:ext xmlns:c16="http://schemas.microsoft.com/office/drawing/2014/chart" uri="{C3380CC4-5D6E-409C-BE32-E72D297353CC}">
              <c16:uniqueId val="{00000000-0145-4E78-AB67-68B15478CE32}"/>
            </c:ext>
          </c:extLst>
        </c:ser>
        <c:dLbls>
          <c:showLegendKey val="0"/>
          <c:showVal val="0"/>
          <c:showCatName val="0"/>
          <c:showSerName val="0"/>
          <c:showPercent val="0"/>
          <c:showBubbleSize val="0"/>
        </c:dLbls>
        <c:gapWidth val="150"/>
        <c:overlap val="-27"/>
        <c:axId val="746709087"/>
        <c:axId val="241462847"/>
      </c:barChart>
      <c:catAx>
        <c:axId val="746709087"/>
        <c:scaling>
          <c:orientation val="minMax"/>
        </c:scaling>
        <c:delete val="0"/>
        <c:axPos val="b"/>
        <c:numFmt formatCode="General" sourceLinked="1"/>
        <c:majorTickMark val="none"/>
        <c:minorTickMark val="none"/>
        <c:tickLblPos val="nextTo"/>
        <c:spPr>
          <a:noFill/>
          <a:ln w="19050" cap="flat" cmpd="sng" algn="ctr">
            <a:solidFill>
              <a:srgbClr val="868686"/>
            </a:solidFill>
            <a:prstDash val="solid"/>
            <a:miter lim="800000"/>
          </a:ln>
          <a:effectLst/>
        </c:spPr>
        <c:txPr>
          <a:bodyPr rot="-60000000" spcFirstLastPara="1" vertOverflow="ellipsis" vert="horz" wrap="square" anchor="ctr" anchorCtr="1"/>
          <a:lstStyle/>
          <a:p>
            <a:pPr>
              <a:defRPr sz="15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41462847"/>
        <c:crosses val="autoZero"/>
        <c:auto val="1"/>
        <c:lblAlgn val="ctr"/>
        <c:lblOffset val="100"/>
        <c:noMultiLvlLbl val="0"/>
      </c:catAx>
      <c:valAx>
        <c:axId val="241462847"/>
        <c:scaling>
          <c:orientation val="minMax"/>
          <c:max val="100"/>
        </c:scaling>
        <c:delete val="0"/>
        <c:axPos val="l"/>
        <c:title>
          <c:tx>
            <c:rich>
              <a:bodyPr rot="-5400000" spcFirstLastPara="1" vertOverflow="ellipsis" vert="horz" wrap="square" anchor="ctr" anchorCtr="1"/>
              <a:lstStyle/>
              <a:p>
                <a:pPr>
                  <a:defRPr lang="en-US"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1500" b="1" dirty="0"/>
                  <a:t>Participants, %</a:t>
                </a:r>
              </a:p>
            </c:rich>
          </c:tx>
          <c:overlay val="0"/>
          <c:spPr>
            <a:noFill/>
            <a:ln>
              <a:noFill/>
            </a:ln>
            <a:effectLst/>
          </c:spPr>
          <c:txPr>
            <a:bodyPr rot="-5400000" spcFirstLastPara="1" vertOverflow="ellipsis" vert="horz" wrap="square" anchor="ctr" anchorCtr="1"/>
            <a:lstStyle/>
            <a:p>
              <a:pPr>
                <a:defRPr lang="en-US"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w="19050" cap="flat" cmpd="sng" algn="ctr">
            <a:solidFill>
              <a:srgbClr val="868686"/>
            </a:solidFill>
            <a:prstDash val="solid"/>
            <a:miter lim="800000"/>
          </a:ln>
          <a:effectLst/>
        </c:spPr>
        <c:txPr>
          <a:bodyPr rot="-6000000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746709087"/>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Sheet1!$E$15</c:f>
              <c:strCache>
                <c:ptCount val="1"/>
                <c:pt idx="0">
                  <c:v>Participants with any virologic rebound event (n = 96)</c:v>
                </c:pt>
              </c:strCache>
            </c:strRef>
          </c:tx>
          <c:spPr>
            <a:solidFill>
              <a:srgbClr val="1E8BBC"/>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Sheet1!$D$16:$D$18</c:f>
              <c:strCache>
                <c:ptCount val="3"/>
                <c:pt idx="0">
                  <c:v>Re-suppressed</c:v>
                </c:pt>
                <c:pt idx="1">
                  <c:v>Continued Viremia</c:v>
                </c:pt>
                <c:pt idx="2">
                  <c:v>Not Evaluable*</c:v>
                </c:pt>
              </c:strCache>
            </c:strRef>
          </c:cat>
          <c:val>
            <c:numRef>
              <c:f>Sheet1!$E$16:$E$18</c:f>
              <c:numCache>
                <c:formatCode>General</c:formatCode>
                <c:ptCount val="3"/>
                <c:pt idx="0">
                  <c:v>80.208333333333343</c:v>
                </c:pt>
                <c:pt idx="1">
                  <c:v>7.291666666666667</c:v>
                </c:pt>
                <c:pt idx="2">
                  <c:v>12.5</c:v>
                </c:pt>
              </c:numCache>
            </c:numRef>
          </c:val>
          <c:extLst>
            <c:ext xmlns:c16="http://schemas.microsoft.com/office/drawing/2014/chart" uri="{C3380CC4-5D6E-409C-BE32-E72D297353CC}">
              <c16:uniqueId val="{00000000-6909-4D98-8540-DB28FFFCDD3D}"/>
            </c:ext>
          </c:extLst>
        </c:ser>
        <c:dLbls>
          <c:showLegendKey val="0"/>
          <c:showVal val="0"/>
          <c:showCatName val="0"/>
          <c:showSerName val="0"/>
          <c:showPercent val="0"/>
          <c:showBubbleSize val="0"/>
        </c:dLbls>
        <c:gapWidth val="150"/>
        <c:overlap val="-27"/>
        <c:axId val="746709087"/>
        <c:axId val="241462847"/>
      </c:barChart>
      <c:catAx>
        <c:axId val="746709087"/>
        <c:scaling>
          <c:orientation val="minMax"/>
        </c:scaling>
        <c:delete val="0"/>
        <c:axPos val="b"/>
        <c:numFmt formatCode="General" sourceLinked="1"/>
        <c:majorTickMark val="none"/>
        <c:minorTickMark val="none"/>
        <c:tickLblPos val="nextTo"/>
        <c:spPr>
          <a:noFill/>
          <a:ln w="19050" cap="flat" cmpd="sng" algn="ctr">
            <a:solidFill>
              <a:srgbClr val="868686"/>
            </a:solidFill>
            <a:prstDash val="solid"/>
            <a:miter lim="800000"/>
          </a:ln>
          <a:effectLst/>
        </c:spPr>
        <c:txPr>
          <a:bodyPr rot="-60000000" spcFirstLastPara="1" vertOverflow="ellipsis" vert="horz" wrap="square" anchor="ctr" anchorCtr="1"/>
          <a:lstStyle/>
          <a:p>
            <a:pPr>
              <a:defRPr sz="15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41462847"/>
        <c:crosses val="autoZero"/>
        <c:auto val="1"/>
        <c:lblAlgn val="ctr"/>
        <c:lblOffset val="100"/>
        <c:noMultiLvlLbl val="0"/>
      </c:catAx>
      <c:valAx>
        <c:axId val="241462847"/>
        <c:scaling>
          <c:orientation val="minMax"/>
          <c:max val="100"/>
        </c:scaling>
        <c:delete val="0"/>
        <c:axPos val="l"/>
        <c:title>
          <c:tx>
            <c:rich>
              <a:bodyPr rot="-5400000" spcFirstLastPara="1" vertOverflow="ellipsis" vert="horz" wrap="square" anchor="ctr" anchorCtr="1"/>
              <a:lstStyle/>
              <a:p>
                <a:pPr>
                  <a:defRPr lang="en-US"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1500" b="1" dirty="0"/>
                  <a:t>Participants, %</a:t>
                </a:r>
              </a:p>
            </c:rich>
          </c:tx>
          <c:overlay val="0"/>
          <c:spPr>
            <a:noFill/>
            <a:ln>
              <a:noFill/>
            </a:ln>
            <a:effectLst/>
          </c:spPr>
          <c:txPr>
            <a:bodyPr rot="-5400000" spcFirstLastPara="1" vertOverflow="ellipsis" vert="horz" wrap="square" anchor="ctr" anchorCtr="1"/>
            <a:lstStyle/>
            <a:p>
              <a:pPr>
                <a:defRPr lang="en-US"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w="19050" cap="flat" cmpd="sng" algn="ctr">
            <a:solidFill>
              <a:srgbClr val="868686"/>
            </a:solidFill>
            <a:prstDash val="solid"/>
            <a:miter lim="800000"/>
          </a:ln>
          <a:effectLst/>
        </c:spPr>
        <c:txPr>
          <a:bodyPr rot="-60000000" spcFirstLastPara="1" vertOverflow="ellipsis" vert="horz" wrap="square" anchor="ctr" anchorCtr="1"/>
          <a:lstStyle/>
          <a:p>
            <a:pPr>
              <a:defRPr sz="15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746709087"/>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006535121005143"/>
          <c:y val="2.7386650983545129E-2"/>
          <c:w val="0.82578740454293698"/>
          <c:h val="0.78086202627826962"/>
        </c:manualLayout>
      </c:layout>
      <c:scatterChart>
        <c:scatterStyle val="lineMarker"/>
        <c:varyColors val="0"/>
        <c:ser>
          <c:idx val="2"/>
          <c:order val="0"/>
          <c:spPr>
            <a:ln w="19050" cap="sq">
              <a:solidFill>
                <a:srgbClr val="A50021"/>
              </a:solidFill>
              <a:miter lim="800000"/>
            </a:ln>
            <a:effectLst/>
          </c:spPr>
          <c:marker>
            <c:symbol val="circle"/>
            <c:size val="3"/>
            <c:spPr>
              <a:solidFill>
                <a:srgbClr val="00C0A0"/>
              </a:solidFill>
              <a:ln w="31750">
                <a:solidFill>
                  <a:srgbClr val="00C0A0"/>
                </a:solidFill>
              </a:ln>
              <a:effectLst/>
            </c:spPr>
          </c:marker>
          <c:dPt>
            <c:idx val="9"/>
            <c:marker>
              <c:symbol val="circle"/>
              <c:size val="3"/>
              <c:spPr>
                <a:solidFill>
                  <a:srgbClr val="A50021"/>
                </a:solidFill>
                <a:ln w="31750">
                  <a:solidFill>
                    <a:srgbClr val="A50021"/>
                  </a:solidFill>
                </a:ln>
                <a:effectLst/>
              </c:spPr>
            </c:marker>
            <c:bubble3D val="0"/>
            <c:spPr>
              <a:ln w="19050" cap="sq">
                <a:solidFill>
                  <a:srgbClr val="A50021"/>
                </a:solidFill>
                <a:prstDash val="sysDash"/>
                <a:miter lim="800000"/>
              </a:ln>
              <a:effectLst/>
            </c:spPr>
            <c:extLst>
              <c:ext xmlns:c16="http://schemas.microsoft.com/office/drawing/2014/chart" uri="{C3380CC4-5D6E-409C-BE32-E72D297353CC}">
                <c16:uniqueId val="{00000001-4A4F-443A-96AC-DD49AFE75416}"/>
              </c:ext>
            </c:extLst>
          </c:dPt>
          <c:dPt>
            <c:idx val="10"/>
            <c:marker>
              <c:symbol val="circle"/>
              <c:size val="3"/>
              <c:spPr>
                <a:solidFill>
                  <a:srgbClr val="A50021"/>
                </a:solidFill>
                <a:ln w="31750">
                  <a:solidFill>
                    <a:srgbClr val="A50021"/>
                  </a:solidFill>
                </a:ln>
                <a:effectLst/>
              </c:spPr>
            </c:marker>
            <c:bubble3D val="0"/>
            <c:extLst>
              <c:ext xmlns:c16="http://schemas.microsoft.com/office/drawing/2014/chart" uri="{C3380CC4-5D6E-409C-BE32-E72D297353CC}">
                <c16:uniqueId val="{00000002-4A4F-443A-96AC-DD49AFE75416}"/>
              </c:ext>
            </c:extLst>
          </c:dPt>
          <c:xVal>
            <c:numRef>
              <c:f>Sheet1!$F$2:$F$12</c:f>
              <c:numCache>
                <c:formatCode>General</c:formatCode>
                <c:ptCount val="11"/>
                <c:pt idx="0">
                  <c:v>-8</c:v>
                </c:pt>
                <c:pt idx="1">
                  <c:v>0.14285714285714285</c:v>
                </c:pt>
                <c:pt idx="2">
                  <c:v>4.2857142857142856</c:v>
                </c:pt>
                <c:pt idx="3">
                  <c:v>8.2857142857142865</c:v>
                </c:pt>
                <c:pt idx="4">
                  <c:v>12.142857142857142</c:v>
                </c:pt>
                <c:pt idx="5">
                  <c:v>24.142857142857142</c:v>
                </c:pt>
                <c:pt idx="6">
                  <c:v>38</c:v>
                </c:pt>
                <c:pt idx="7">
                  <c:v>40.428571428571431</c:v>
                </c:pt>
                <c:pt idx="8">
                  <c:v>42.428571428571431</c:v>
                </c:pt>
                <c:pt idx="9">
                  <c:v>47.428571428571431</c:v>
                </c:pt>
                <c:pt idx="10">
                  <c:v>48</c:v>
                </c:pt>
              </c:numCache>
            </c:numRef>
          </c:xVal>
          <c:yVal>
            <c:numRef>
              <c:f>Sheet1!$H$2:$H$12</c:f>
              <c:numCache>
                <c:formatCode>General</c:formatCode>
                <c:ptCount val="11"/>
                <c:pt idx="1">
                  <c:v>6370</c:v>
                </c:pt>
                <c:pt idx="2">
                  <c:v>21</c:v>
                </c:pt>
                <c:pt idx="3">
                  <c:v>19</c:v>
                </c:pt>
                <c:pt idx="4">
                  <c:v>19</c:v>
                </c:pt>
                <c:pt idx="5">
                  <c:v>19</c:v>
                </c:pt>
                <c:pt idx="6">
                  <c:v>2120</c:v>
                </c:pt>
                <c:pt idx="7">
                  <c:v>4060</c:v>
                </c:pt>
                <c:pt idx="8">
                  <c:v>4450</c:v>
                </c:pt>
                <c:pt idx="9">
                  <c:v>5000</c:v>
                </c:pt>
              </c:numCache>
            </c:numRef>
          </c:yVal>
          <c:smooth val="0"/>
          <c:extLst>
            <c:ext xmlns:c16="http://schemas.microsoft.com/office/drawing/2014/chart" uri="{C3380CC4-5D6E-409C-BE32-E72D297353CC}">
              <c16:uniqueId val="{00000003-4A4F-443A-96AC-DD49AFE75416}"/>
            </c:ext>
          </c:extLst>
        </c:ser>
        <c:ser>
          <c:idx val="3"/>
          <c:order val="1"/>
          <c:spPr>
            <a:ln w="12700" cap="rnd">
              <a:solidFill>
                <a:sysClr val="windowText" lastClr="000000"/>
              </a:solidFill>
              <a:prstDash val="dash"/>
              <a:round/>
            </a:ln>
            <a:effectLst/>
          </c:spPr>
          <c:marker>
            <c:symbol val="none"/>
          </c:marker>
          <c:xVal>
            <c:numRef>
              <c:f>Sheet1!$F$2:$F$12</c:f>
              <c:numCache>
                <c:formatCode>General</c:formatCode>
                <c:ptCount val="11"/>
                <c:pt idx="0">
                  <c:v>-8</c:v>
                </c:pt>
                <c:pt idx="1">
                  <c:v>0.14285714285714285</c:v>
                </c:pt>
                <c:pt idx="2">
                  <c:v>4.2857142857142856</c:v>
                </c:pt>
                <c:pt idx="3">
                  <c:v>8.2857142857142865</c:v>
                </c:pt>
                <c:pt idx="4">
                  <c:v>12.142857142857142</c:v>
                </c:pt>
                <c:pt idx="5">
                  <c:v>24.142857142857142</c:v>
                </c:pt>
                <c:pt idx="6">
                  <c:v>38</c:v>
                </c:pt>
                <c:pt idx="7">
                  <c:v>40.428571428571431</c:v>
                </c:pt>
                <c:pt idx="8">
                  <c:v>42.428571428571431</c:v>
                </c:pt>
                <c:pt idx="9">
                  <c:v>47.428571428571431</c:v>
                </c:pt>
                <c:pt idx="10">
                  <c:v>48</c:v>
                </c:pt>
              </c:numCache>
            </c:numRef>
          </c:xVal>
          <c:yVal>
            <c:numRef>
              <c:f>Sheet1!$I$2:$I$12</c:f>
              <c:numCache>
                <c:formatCode>General</c:formatCode>
                <c:ptCount val="11"/>
                <c:pt idx="0">
                  <c:v>50</c:v>
                </c:pt>
                <c:pt idx="1">
                  <c:v>50</c:v>
                </c:pt>
                <c:pt idx="2">
                  <c:v>50</c:v>
                </c:pt>
                <c:pt idx="3">
                  <c:v>50</c:v>
                </c:pt>
                <c:pt idx="4">
                  <c:v>50</c:v>
                </c:pt>
                <c:pt idx="5">
                  <c:v>50</c:v>
                </c:pt>
                <c:pt idx="6">
                  <c:v>50</c:v>
                </c:pt>
                <c:pt idx="7">
                  <c:v>50</c:v>
                </c:pt>
                <c:pt idx="8">
                  <c:v>50</c:v>
                </c:pt>
                <c:pt idx="9">
                  <c:v>50</c:v>
                </c:pt>
                <c:pt idx="10">
                  <c:v>50</c:v>
                </c:pt>
              </c:numCache>
            </c:numRef>
          </c:yVal>
          <c:smooth val="0"/>
          <c:extLst>
            <c:ext xmlns:c16="http://schemas.microsoft.com/office/drawing/2014/chart" uri="{C3380CC4-5D6E-409C-BE32-E72D297353CC}">
              <c16:uniqueId val="{00000004-4A4F-443A-96AC-DD49AFE75416}"/>
            </c:ext>
          </c:extLst>
        </c:ser>
        <c:ser>
          <c:idx val="0"/>
          <c:order val="2"/>
          <c:spPr>
            <a:ln w="12700" cap="rnd">
              <a:solidFill>
                <a:sysClr val="windowText" lastClr="000000"/>
              </a:solidFill>
              <a:prstDash val="dash"/>
              <a:round/>
            </a:ln>
            <a:effectLst/>
          </c:spPr>
          <c:marker>
            <c:symbol val="none"/>
          </c:marker>
          <c:xVal>
            <c:numRef>
              <c:f>Sheet1!$F$2:$F$12</c:f>
              <c:numCache>
                <c:formatCode>General</c:formatCode>
                <c:ptCount val="11"/>
                <c:pt idx="0">
                  <c:v>-8</c:v>
                </c:pt>
                <c:pt idx="1">
                  <c:v>0.14285714285714285</c:v>
                </c:pt>
                <c:pt idx="2">
                  <c:v>4.2857142857142856</c:v>
                </c:pt>
                <c:pt idx="3">
                  <c:v>8.2857142857142865</c:v>
                </c:pt>
                <c:pt idx="4">
                  <c:v>12.142857142857142</c:v>
                </c:pt>
                <c:pt idx="5">
                  <c:v>24.142857142857142</c:v>
                </c:pt>
                <c:pt idx="6">
                  <c:v>38</c:v>
                </c:pt>
                <c:pt idx="7">
                  <c:v>40.428571428571431</c:v>
                </c:pt>
                <c:pt idx="8">
                  <c:v>42.428571428571431</c:v>
                </c:pt>
                <c:pt idx="9">
                  <c:v>47.428571428571431</c:v>
                </c:pt>
                <c:pt idx="10">
                  <c:v>48</c:v>
                </c:pt>
              </c:numCache>
            </c:numRef>
          </c:xVal>
          <c:yVal>
            <c:numRef>
              <c:f>Sheet1!$J$2:$J$12</c:f>
              <c:numCache>
                <c:formatCode>General</c:formatCode>
                <c:ptCount val="11"/>
                <c:pt idx="0">
                  <c:v>1000</c:v>
                </c:pt>
                <c:pt idx="1">
                  <c:v>1000</c:v>
                </c:pt>
                <c:pt idx="2">
                  <c:v>1000</c:v>
                </c:pt>
                <c:pt idx="3">
                  <c:v>1000</c:v>
                </c:pt>
                <c:pt idx="4">
                  <c:v>1000</c:v>
                </c:pt>
                <c:pt idx="5">
                  <c:v>1000</c:v>
                </c:pt>
                <c:pt idx="6">
                  <c:v>1000</c:v>
                </c:pt>
                <c:pt idx="7">
                  <c:v>1000</c:v>
                </c:pt>
                <c:pt idx="8">
                  <c:v>1000</c:v>
                </c:pt>
                <c:pt idx="9">
                  <c:v>1000</c:v>
                </c:pt>
                <c:pt idx="10">
                  <c:v>1000</c:v>
                </c:pt>
              </c:numCache>
            </c:numRef>
          </c:yVal>
          <c:smooth val="0"/>
          <c:extLst>
            <c:ext xmlns:c16="http://schemas.microsoft.com/office/drawing/2014/chart" uri="{C3380CC4-5D6E-409C-BE32-E72D297353CC}">
              <c16:uniqueId val="{00000005-4A4F-443A-96AC-DD49AFE75416}"/>
            </c:ext>
          </c:extLst>
        </c:ser>
        <c:ser>
          <c:idx val="1"/>
          <c:order val="3"/>
          <c:spPr>
            <a:ln w="22225" cap="rnd">
              <a:solidFill>
                <a:srgbClr val="00C0A0"/>
              </a:solidFill>
              <a:round/>
            </a:ln>
            <a:effectLst/>
          </c:spPr>
          <c:marker>
            <c:symbol val="circle"/>
            <c:size val="3"/>
            <c:spPr>
              <a:solidFill>
                <a:srgbClr val="00C0A0"/>
              </a:solidFill>
              <a:ln w="31750">
                <a:solidFill>
                  <a:srgbClr val="00C0A0"/>
                </a:solidFill>
              </a:ln>
              <a:effectLst/>
            </c:spPr>
          </c:marker>
          <c:xVal>
            <c:numRef>
              <c:f>Sheet1!$F$2:$F$12</c:f>
              <c:numCache>
                <c:formatCode>General</c:formatCode>
                <c:ptCount val="11"/>
                <c:pt idx="0">
                  <c:v>-8</c:v>
                </c:pt>
                <c:pt idx="1">
                  <c:v>0.14285714285714285</c:v>
                </c:pt>
                <c:pt idx="2">
                  <c:v>4.2857142857142856</c:v>
                </c:pt>
                <c:pt idx="3">
                  <c:v>8.2857142857142865</c:v>
                </c:pt>
                <c:pt idx="4">
                  <c:v>12.142857142857142</c:v>
                </c:pt>
                <c:pt idx="5">
                  <c:v>24.142857142857142</c:v>
                </c:pt>
                <c:pt idx="6">
                  <c:v>38</c:v>
                </c:pt>
                <c:pt idx="7">
                  <c:v>40.428571428571431</c:v>
                </c:pt>
                <c:pt idx="8">
                  <c:v>42.428571428571431</c:v>
                </c:pt>
                <c:pt idx="9">
                  <c:v>47.428571428571431</c:v>
                </c:pt>
                <c:pt idx="10">
                  <c:v>48</c:v>
                </c:pt>
              </c:numCache>
            </c:numRef>
          </c:xVal>
          <c:yVal>
            <c:numRef>
              <c:f>Sheet1!$G$2:$G$12</c:f>
              <c:numCache>
                <c:formatCode>General</c:formatCode>
                <c:ptCount val="11"/>
                <c:pt idx="1">
                  <c:v>6370</c:v>
                </c:pt>
                <c:pt idx="2">
                  <c:v>21</c:v>
                </c:pt>
                <c:pt idx="3">
                  <c:v>19</c:v>
                </c:pt>
                <c:pt idx="4">
                  <c:v>19</c:v>
                </c:pt>
                <c:pt idx="5">
                  <c:v>19</c:v>
                </c:pt>
                <c:pt idx="6">
                  <c:v>2120</c:v>
                </c:pt>
                <c:pt idx="7">
                  <c:v>4060</c:v>
                </c:pt>
                <c:pt idx="8">
                  <c:v>4450</c:v>
                </c:pt>
                <c:pt idx="9">
                  <c:v>19</c:v>
                </c:pt>
              </c:numCache>
            </c:numRef>
          </c:yVal>
          <c:smooth val="0"/>
          <c:extLst>
            <c:ext xmlns:c16="http://schemas.microsoft.com/office/drawing/2014/chart" uri="{C3380CC4-5D6E-409C-BE32-E72D297353CC}">
              <c16:uniqueId val="{00000006-4A4F-443A-96AC-DD49AFE75416}"/>
            </c:ext>
          </c:extLst>
        </c:ser>
        <c:dLbls>
          <c:showLegendKey val="0"/>
          <c:showVal val="0"/>
          <c:showCatName val="0"/>
          <c:showSerName val="0"/>
          <c:showPercent val="0"/>
          <c:showBubbleSize val="0"/>
        </c:dLbls>
        <c:axId val="1093486160"/>
        <c:axId val="1483891984"/>
      </c:scatterChart>
      <c:valAx>
        <c:axId val="1093486160"/>
        <c:scaling>
          <c:orientation val="minMax"/>
          <c:max val="48"/>
          <c:min val="0"/>
        </c:scaling>
        <c:delete val="0"/>
        <c:axPos val="b"/>
        <c:numFmt formatCode="#,##0" sourceLinked="0"/>
        <c:majorTickMark val="out"/>
        <c:minorTickMark val="none"/>
        <c:tickLblPos val="nextTo"/>
        <c:spPr>
          <a:noFill/>
          <a:ln w="19050" cap="flat" cmpd="sng" algn="ctr">
            <a:solidFill>
              <a:srgbClr val="868686"/>
            </a:solidFill>
            <a:round/>
          </a:ln>
          <a:effectLst/>
        </c:spPr>
        <c:txPr>
          <a:bodyPr rot="-60000000" spcFirstLastPara="1" vertOverflow="ellipsis" vert="horz" wrap="square" anchor="ctr" anchorCtr="1"/>
          <a:lstStyle/>
          <a:p>
            <a:pPr>
              <a:defRPr sz="15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83891984"/>
        <c:crosses val="autoZero"/>
        <c:crossBetween val="midCat"/>
        <c:majorUnit val="8"/>
      </c:valAx>
      <c:valAx>
        <c:axId val="1483891984"/>
        <c:scaling>
          <c:logBase val="10"/>
          <c:orientation val="minMax"/>
        </c:scaling>
        <c:delete val="0"/>
        <c:axPos val="l"/>
        <c:numFmt formatCode="#,##0" sourceLinked="0"/>
        <c:majorTickMark val="none"/>
        <c:minorTickMark val="out"/>
        <c:tickLblPos val="nextTo"/>
        <c:spPr>
          <a:noFill/>
          <a:ln w="19050">
            <a:solidFill>
              <a:srgbClr val="868686"/>
            </a:solidFill>
          </a:ln>
          <a:effectLst/>
        </c:spPr>
        <c:txPr>
          <a:bodyPr rot="-60000000" spcFirstLastPara="1" vertOverflow="ellipsis" vert="horz" wrap="square" anchor="ctr" anchorCtr="1"/>
          <a:lstStyle/>
          <a:p>
            <a:pPr>
              <a:defRPr sz="15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093486160"/>
        <c:crossesAt val="-8"/>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550">
          <a:latin typeface="Arial" panose="020B0604020202020204" pitchFamily="34" charset="0"/>
          <a:cs typeface="Arial" panose="020B060402020202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532563" cy="10080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8539163" y="0"/>
            <a:ext cx="6532562" cy="1008063"/>
          </a:xfrm>
          <a:prstGeom prst="rect">
            <a:avLst/>
          </a:prstGeom>
        </p:spPr>
        <p:txBody>
          <a:bodyPr vert="horz" lIns="91440" tIns="45720" rIns="91440" bIns="45720" rtlCol="0"/>
          <a:lstStyle>
            <a:lvl1pPr algn="r">
              <a:defRPr sz="1200"/>
            </a:lvl1pPr>
          </a:lstStyle>
          <a:p>
            <a:fld id="{79A440AE-B888-5A49-969F-52C9B36BDB1D}" type="datetimeFigureOut">
              <a:rPr lang="en-US" smtClean="0"/>
              <a:t>10/9/2023</a:t>
            </a:fld>
            <a:endParaRPr lang="en-US" dirty="0"/>
          </a:p>
        </p:txBody>
      </p:sp>
      <p:sp>
        <p:nvSpPr>
          <p:cNvPr id="4" name="Slide Image Placeholder 3"/>
          <p:cNvSpPr>
            <a:spLocks noGrp="1" noRot="1" noChangeAspect="1"/>
          </p:cNvSpPr>
          <p:nvPr>
            <p:ph type="sldImg" idx="2"/>
          </p:nvPr>
        </p:nvSpPr>
        <p:spPr>
          <a:xfrm>
            <a:off x="1506538" y="2513013"/>
            <a:ext cx="12061825" cy="67849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1508125" y="9675813"/>
            <a:ext cx="12058650" cy="79152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9096038"/>
            <a:ext cx="6532563" cy="100806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8539163" y="19096038"/>
            <a:ext cx="6532562" cy="1008062"/>
          </a:xfrm>
          <a:prstGeom prst="rect">
            <a:avLst/>
          </a:prstGeom>
        </p:spPr>
        <p:txBody>
          <a:bodyPr vert="horz" lIns="91440" tIns="45720" rIns="91440" bIns="45720" rtlCol="0" anchor="b"/>
          <a:lstStyle>
            <a:lvl1pPr algn="r">
              <a:defRPr sz="1200"/>
            </a:lvl1pPr>
          </a:lstStyle>
          <a:p>
            <a:fld id="{D63A4C58-CD36-2143-B1DC-E3B833CDE2ED}" type="slidenum">
              <a:rPr lang="en-US" smtClean="0"/>
              <a:t>‹#›</a:t>
            </a:fld>
            <a:endParaRPr lang="en-US" dirty="0"/>
          </a:p>
        </p:txBody>
      </p:sp>
    </p:spTree>
    <p:extLst>
      <p:ext uri="{BB962C8B-B14F-4D97-AF65-F5344CB8AC3E}">
        <p14:creationId xmlns:p14="http://schemas.microsoft.com/office/powerpoint/2010/main" val="841896423"/>
      </p:ext>
    </p:extLst>
  </p:cSld>
  <p:clrMap bg1="lt1" tx1="dk1" bg2="lt2" tx2="dk2" accent1="accent1" accent2="accent2" accent3="accent3" accent4="accent4" accent5="accent5" accent6="accent6" hlink="hlink" folHlink="folHlink"/>
  <p:notesStyle>
    <a:lvl1pPr marL="0" algn="l" defTabSz="1899483" rtl="0" eaLnBrk="1" latinLnBrk="0" hangingPunct="1">
      <a:defRPr sz="2493" kern="1200">
        <a:solidFill>
          <a:schemeClr val="tx1"/>
        </a:solidFill>
        <a:latin typeface="+mn-lt"/>
        <a:ea typeface="+mn-ea"/>
        <a:cs typeface="+mn-cs"/>
      </a:defRPr>
    </a:lvl1pPr>
    <a:lvl2pPr marL="949742" algn="l" defTabSz="1899483" rtl="0" eaLnBrk="1" latinLnBrk="0" hangingPunct="1">
      <a:defRPr sz="2493" kern="1200">
        <a:solidFill>
          <a:schemeClr val="tx1"/>
        </a:solidFill>
        <a:latin typeface="+mn-lt"/>
        <a:ea typeface="+mn-ea"/>
        <a:cs typeface="+mn-cs"/>
      </a:defRPr>
    </a:lvl2pPr>
    <a:lvl3pPr marL="1899483" algn="l" defTabSz="1899483" rtl="0" eaLnBrk="1" latinLnBrk="0" hangingPunct="1">
      <a:defRPr sz="2493" kern="1200">
        <a:solidFill>
          <a:schemeClr val="tx1"/>
        </a:solidFill>
        <a:latin typeface="+mn-lt"/>
        <a:ea typeface="+mn-ea"/>
        <a:cs typeface="+mn-cs"/>
      </a:defRPr>
    </a:lvl3pPr>
    <a:lvl4pPr marL="2849225" algn="l" defTabSz="1899483" rtl="0" eaLnBrk="1" latinLnBrk="0" hangingPunct="1">
      <a:defRPr sz="2493" kern="1200">
        <a:solidFill>
          <a:schemeClr val="tx1"/>
        </a:solidFill>
        <a:latin typeface="+mn-lt"/>
        <a:ea typeface="+mn-ea"/>
        <a:cs typeface="+mn-cs"/>
      </a:defRPr>
    </a:lvl4pPr>
    <a:lvl5pPr marL="3798966" algn="l" defTabSz="1899483" rtl="0" eaLnBrk="1" latinLnBrk="0" hangingPunct="1">
      <a:defRPr sz="2493" kern="1200">
        <a:solidFill>
          <a:schemeClr val="tx1"/>
        </a:solidFill>
        <a:latin typeface="+mn-lt"/>
        <a:ea typeface="+mn-ea"/>
        <a:cs typeface="+mn-cs"/>
      </a:defRPr>
    </a:lvl5pPr>
    <a:lvl6pPr marL="4748708" algn="l" defTabSz="1899483" rtl="0" eaLnBrk="1" latinLnBrk="0" hangingPunct="1">
      <a:defRPr sz="2493" kern="1200">
        <a:solidFill>
          <a:schemeClr val="tx1"/>
        </a:solidFill>
        <a:latin typeface="+mn-lt"/>
        <a:ea typeface="+mn-ea"/>
        <a:cs typeface="+mn-cs"/>
      </a:defRPr>
    </a:lvl6pPr>
    <a:lvl7pPr marL="5698449" algn="l" defTabSz="1899483" rtl="0" eaLnBrk="1" latinLnBrk="0" hangingPunct="1">
      <a:defRPr sz="2493" kern="1200">
        <a:solidFill>
          <a:schemeClr val="tx1"/>
        </a:solidFill>
        <a:latin typeface="+mn-lt"/>
        <a:ea typeface="+mn-ea"/>
        <a:cs typeface="+mn-cs"/>
      </a:defRPr>
    </a:lvl7pPr>
    <a:lvl8pPr marL="6648191" algn="l" defTabSz="1899483" rtl="0" eaLnBrk="1" latinLnBrk="0" hangingPunct="1">
      <a:defRPr sz="2493" kern="1200">
        <a:solidFill>
          <a:schemeClr val="tx1"/>
        </a:solidFill>
        <a:latin typeface="+mn-lt"/>
        <a:ea typeface="+mn-ea"/>
        <a:cs typeface="+mn-cs"/>
      </a:defRPr>
    </a:lvl8pPr>
    <a:lvl9pPr marL="7597932" algn="l" defTabSz="1899483" rtl="0" eaLnBrk="1" latinLnBrk="0" hangingPunct="1">
      <a:defRPr sz="249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06538" y="2513013"/>
            <a:ext cx="12061825" cy="67849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3A4C58-CD36-2143-B1DC-E3B833CDE2ED}" type="slidenum">
              <a:rPr lang="en-US" smtClean="0"/>
              <a:t>1</a:t>
            </a:fld>
            <a:endParaRPr lang="en-US" dirty="0"/>
          </a:p>
        </p:txBody>
      </p:sp>
    </p:spTree>
    <p:extLst>
      <p:ext uri="{BB962C8B-B14F-4D97-AF65-F5344CB8AC3E}">
        <p14:creationId xmlns:p14="http://schemas.microsoft.com/office/powerpoint/2010/main" val="2959663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object 91">
            <a:extLst>
              <a:ext uri="{FF2B5EF4-FFF2-40B4-BE49-F238E27FC236}">
                <a16:creationId xmlns:a16="http://schemas.microsoft.com/office/drawing/2014/main" id="{D66B00D7-FC1A-20C1-BAE3-A498D6886828}"/>
              </a:ext>
            </a:extLst>
          </p:cNvPr>
          <p:cNvSpPr/>
          <p:nvPr userDrawn="1"/>
        </p:nvSpPr>
        <p:spPr>
          <a:xfrm>
            <a:off x="0" y="0"/>
            <a:ext cx="51230108" cy="5067708"/>
          </a:xfrm>
          <a:custGeom>
            <a:avLst/>
            <a:gdLst/>
            <a:ahLst/>
            <a:cxnLst/>
            <a:rect l="l" t="t" r="r" b="b"/>
            <a:pathLst>
              <a:path w="15078075" h="575944">
                <a:moveTo>
                  <a:pt x="15078075" y="0"/>
                </a:moveTo>
                <a:lnTo>
                  <a:pt x="0" y="0"/>
                </a:lnTo>
                <a:lnTo>
                  <a:pt x="0" y="575898"/>
                </a:lnTo>
                <a:lnTo>
                  <a:pt x="15078075" y="575898"/>
                </a:lnTo>
                <a:lnTo>
                  <a:pt x="15078075" y="0"/>
                </a:lnTo>
                <a:close/>
              </a:path>
            </a:pathLst>
          </a:custGeom>
          <a:solidFill>
            <a:schemeClr val="tx2">
              <a:lumMod val="75000"/>
            </a:schemeClr>
          </a:solidFill>
          <a:ln>
            <a:noFill/>
          </a:ln>
        </p:spPr>
        <p:txBody>
          <a:bodyPr wrap="square" lIns="0" tIns="0" rIns="0" bIns="0" rtlCol="0"/>
          <a:lstStyle/>
          <a:p>
            <a:endParaRPr dirty="0"/>
          </a:p>
        </p:txBody>
      </p:sp>
      <p:sp>
        <p:nvSpPr>
          <p:cNvPr id="8" name="object 91">
            <a:extLst>
              <a:ext uri="{FF2B5EF4-FFF2-40B4-BE49-F238E27FC236}">
                <a16:creationId xmlns:a16="http://schemas.microsoft.com/office/drawing/2014/main" id="{B724B472-B5A7-C7F1-D02D-CF66E5745A36}"/>
              </a:ext>
            </a:extLst>
          </p:cNvPr>
          <p:cNvSpPr/>
          <p:nvPr userDrawn="1"/>
        </p:nvSpPr>
        <p:spPr>
          <a:xfrm>
            <a:off x="3" y="28030613"/>
            <a:ext cx="51217184" cy="778356"/>
          </a:xfrm>
          <a:custGeom>
            <a:avLst/>
            <a:gdLst/>
            <a:ahLst/>
            <a:cxnLst/>
            <a:rect l="l" t="t" r="r" b="b"/>
            <a:pathLst>
              <a:path w="15078075" h="575944">
                <a:moveTo>
                  <a:pt x="15078075" y="0"/>
                </a:moveTo>
                <a:lnTo>
                  <a:pt x="0" y="0"/>
                </a:lnTo>
                <a:lnTo>
                  <a:pt x="0" y="575898"/>
                </a:lnTo>
                <a:lnTo>
                  <a:pt x="15078075" y="575898"/>
                </a:lnTo>
                <a:lnTo>
                  <a:pt x="15078075" y="0"/>
                </a:lnTo>
                <a:close/>
              </a:path>
            </a:pathLst>
          </a:custGeom>
          <a:solidFill>
            <a:schemeClr val="tx2">
              <a:lumMod val="75000"/>
            </a:schemeClr>
          </a:solidFill>
        </p:spPr>
        <p:txBody>
          <a:bodyPr wrap="square" lIns="0" tIns="0" rIns="0" bIns="0" rtlCol="0"/>
          <a:lstStyle/>
          <a:p>
            <a:endParaRPr dirty="0"/>
          </a:p>
        </p:txBody>
      </p:sp>
      <p:sp>
        <p:nvSpPr>
          <p:cNvPr id="2" name="object 92">
            <a:extLst>
              <a:ext uri="{FF2B5EF4-FFF2-40B4-BE49-F238E27FC236}">
                <a16:creationId xmlns:a16="http://schemas.microsoft.com/office/drawing/2014/main" id="{3F7D9E82-5A60-CF14-6C2E-64F8918B5855}"/>
              </a:ext>
            </a:extLst>
          </p:cNvPr>
          <p:cNvSpPr txBox="1"/>
          <p:nvPr userDrawn="1"/>
        </p:nvSpPr>
        <p:spPr>
          <a:xfrm>
            <a:off x="20665" y="28203768"/>
            <a:ext cx="51209443" cy="385796"/>
          </a:xfrm>
          <a:prstGeom prst="rect">
            <a:avLst/>
          </a:prstGeom>
        </p:spPr>
        <p:txBody>
          <a:bodyPr vert="horz" wrap="square" lIns="0" tIns="16305"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chemeClr val="bg1"/>
                </a:solidFill>
                <a:latin typeface="Arial"/>
              </a:rPr>
              <a:t>EACS</a:t>
            </a:r>
            <a:r>
              <a:rPr kumimoji="0" lang="en-US" sz="2400" b="1" i="0" u="none" strike="noStrike" kern="1200" cap="none" spc="0" normalizeH="0" baseline="0" noProof="0" dirty="0">
                <a:ln>
                  <a:noFill/>
                </a:ln>
                <a:solidFill>
                  <a:schemeClr val="bg1"/>
                </a:solidFill>
                <a:effectLst/>
                <a:uLnTx/>
                <a:uFillTx/>
                <a:latin typeface="Arial"/>
                <a:ea typeface="+mn-ea"/>
                <a:cs typeface="+mn-cs"/>
              </a:rPr>
              <a:t> 2023; October 18–21, 2023; </a:t>
            </a:r>
            <a:r>
              <a:rPr lang="en-US" sz="2400" b="1" dirty="0">
                <a:solidFill>
                  <a:schemeClr val="bg1"/>
                </a:solidFill>
                <a:latin typeface="Arial"/>
                <a:ea typeface="MS PGothic" pitchFamily="34" charset="-128"/>
                <a:cs typeface="Arial" pitchFamily="34" charset="0"/>
              </a:rPr>
              <a:t>Warsaw</a:t>
            </a:r>
            <a:r>
              <a:rPr kumimoji="0" lang="en-US" sz="2400" b="1" i="0" u="none" strike="noStrike" kern="1200" cap="none" spc="0" normalizeH="0" baseline="0" noProof="0" dirty="0">
                <a:ln>
                  <a:noFill/>
                </a:ln>
                <a:solidFill>
                  <a:schemeClr val="bg1"/>
                </a:solidFill>
                <a:effectLst/>
                <a:uLnTx/>
                <a:uFillTx/>
                <a:latin typeface="Arial"/>
                <a:ea typeface="MS PGothic" pitchFamily="34" charset="-128"/>
                <a:cs typeface="Arial" pitchFamily="34" charset="0"/>
              </a:rPr>
              <a:t>, Poland</a:t>
            </a:r>
          </a:p>
        </p:txBody>
      </p:sp>
    </p:spTree>
  </p:cSld>
  <p:clrMapOvr>
    <a:masterClrMapping/>
  </p:clrMapOvr>
  <p:extLst>
    <p:ext uri="{DCECCB84-F9BA-43D5-87BE-67443E8EF086}">
      <p15:sldGuideLst xmlns:p15="http://schemas.microsoft.com/office/powerpoint/2012/main">
        <p15:guide id="1" orient="horz" pos="9072" userDrawn="1">
          <p15:clr>
            <a:srgbClr val="FBAE40"/>
          </p15:clr>
        </p15:guide>
        <p15:guide id="2" pos="16129"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bject 91">
            <a:extLst>
              <a:ext uri="{FF2B5EF4-FFF2-40B4-BE49-F238E27FC236}">
                <a16:creationId xmlns:a16="http://schemas.microsoft.com/office/drawing/2014/main" id="{DB2E5E44-9051-5332-CBD6-893256530781}"/>
              </a:ext>
            </a:extLst>
          </p:cNvPr>
          <p:cNvSpPr/>
          <p:nvPr userDrawn="1"/>
        </p:nvSpPr>
        <p:spPr>
          <a:xfrm>
            <a:off x="20665" y="0"/>
            <a:ext cx="51209443" cy="5067708"/>
          </a:xfrm>
          <a:custGeom>
            <a:avLst/>
            <a:gdLst/>
            <a:ahLst/>
            <a:cxnLst/>
            <a:rect l="l" t="t" r="r" b="b"/>
            <a:pathLst>
              <a:path w="15078075" h="575944">
                <a:moveTo>
                  <a:pt x="15078075" y="0"/>
                </a:moveTo>
                <a:lnTo>
                  <a:pt x="0" y="0"/>
                </a:lnTo>
                <a:lnTo>
                  <a:pt x="0" y="575898"/>
                </a:lnTo>
                <a:lnTo>
                  <a:pt x="15078075" y="575898"/>
                </a:lnTo>
                <a:lnTo>
                  <a:pt x="15078075" y="0"/>
                </a:lnTo>
                <a:close/>
              </a:path>
            </a:pathLst>
          </a:custGeom>
          <a:solidFill>
            <a:srgbClr val="2D425F"/>
          </a:solidFill>
          <a:ln>
            <a:noFill/>
          </a:ln>
        </p:spPr>
        <p:txBody>
          <a:bodyPr wrap="square" lIns="0" tIns="0" rIns="0" bIns="0" rtlCol="0"/>
          <a:lstStyle/>
          <a:p>
            <a:endParaRPr dirty="0"/>
          </a:p>
        </p:txBody>
      </p:sp>
      <p:sp>
        <p:nvSpPr>
          <p:cNvPr id="8" name="object 91">
            <a:extLst>
              <a:ext uri="{FF2B5EF4-FFF2-40B4-BE49-F238E27FC236}">
                <a16:creationId xmlns:a16="http://schemas.microsoft.com/office/drawing/2014/main" id="{7CB27DC7-8CF8-2822-1FEF-920C5134018C}"/>
              </a:ext>
            </a:extLst>
          </p:cNvPr>
          <p:cNvSpPr/>
          <p:nvPr userDrawn="1"/>
        </p:nvSpPr>
        <p:spPr>
          <a:xfrm>
            <a:off x="3" y="28030613"/>
            <a:ext cx="51217184" cy="778356"/>
          </a:xfrm>
          <a:custGeom>
            <a:avLst/>
            <a:gdLst/>
            <a:ahLst/>
            <a:cxnLst/>
            <a:rect l="l" t="t" r="r" b="b"/>
            <a:pathLst>
              <a:path w="15078075" h="575944">
                <a:moveTo>
                  <a:pt x="15078075" y="0"/>
                </a:moveTo>
                <a:lnTo>
                  <a:pt x="0" y="0"/>
                </a:lnTo>
                <a:lnTo>
                  <a:pt x="0" y="575898"/>
                </a:lnTo>
                <a:lnTo>
                  <a:pt x="15078075" y="575898"/>
                </a:lnTo>
                <a:lnTo>
                  <a:pt x="15078075" y="0"/>
                </a:lnTo>
                <a:close/>
              </a:path>
            </a:pathLst>
          </a:custGeom>
          <a:solidFill>
            <a:schemeClr val="tx2">
              <a:lumMod val="75000"/>
            </a:schemeClr>
          </a:solidFill>
        </p:spPr>
        <p:txBody>
          <a:bodyPr wrap="square" lIns="0" tIns="0" rIns="0" bIns="0" rtlCol="0"/>
          <a:lstStyle/>
          <a:p>
            <a:endParaRPr dirty="0"/>
          </a:p>
        </p:txBody>
      </p:sp>
      <p:sp>
        <p:nvSpPr>
          <p:cNvPr id="9" name="object 92">
            <a:extLst>
              <a:ext uri="{FF2B5EF4-FFF2-40B4-BE49-F238E27FC236}">
                <a16:creationId xmlns:a16="http://schemas.microsoft.com/office/drawing/2014/main" id="{7577D813-E0C2-F959-4D1D-0B8B4D2BF4F9}"/>
              </a:ext>
            </a:extLst>
          </p:cNvPr>
          <p:cNvSpPr txBox="1"/>
          <p:nvPr userDrawn="1"/>
        </p:nvSpPr>
        <p:spPr>
          <a:xfrm>
            <a:off x="20665" y="28203768"/>
            <a:ext cx="51209443" cy="359635"/>
          </a:xfrm>
          <a:prstGeom prst="rect">
            <a:avLst/>
          </a:prstGeom>
        </p:spPr>
        <p:txBody>
          <a:bodyPr vert="horz" wrap="square" lIns="0" tIns="16305" rIns="0" bIns="0" rtlCol="0">
            <a:spAutoFit/>
          </a:bodyPr>
          <a:lstStyle/>
          <a:p>
            <a:pPr marL="17162" algn="ctr">
              <a:spcBef>
                <a:spcPts val="129"/>
              </a:spcBef>
            </a:pPr>
            <a:r>
              <a:rPr lang="en-GB" sz="2230" b="1" dirty="0">
                <a:solidFill>
                  <a:srgbClr val="FFFFFF"/>
                </a:solidFill>
                <a:latin typeface="Arial"/>
                <a:cs typeface="Arial"/>
              </a:rPr>
              <a:t>Congress Name; Month x–x, 2023; City, Country</a:t>
            </a:r>
          </a:p>
        </p:txBody>
      </p:sp>
    </p:spTree>
  </p:cSld>
  <p:clrMap bg1="lt1" tx1="dk1" bg2="lt2" tx2="dk2" accent1="accent1" accent2="accent2" accent3="accent3" accent4="accent4" accent5="accent5" accent6="accent6" hlink="hlink" folHlink="folHlink"/>
  <p:sldLayoutIdLst>
    <p:sldLayoutId id="2147483662" r:id="rId1"/>
  </p:sldLayoutIdLst>
  <p:txStyles>
    <p:titleStyle>
      <a:lvl1pPr>
        <a:defRPr>
          <a:latin typeface="+mj-lt"/>
          <a:ea typeface="+mj-ea"/>
          <a:cs typeface="+mj-cs"/>
        </a:defRPr>
      </a:lvl1pPr>
    </p:titleStyle>
    <p:bodyStyle>
      <a:lvl1pPr marL="0">
        <a:defRPr>
          <a:latin typeface="+mn-lt"/>
          <a:ea typeface="+mn-ea"/>
          <a:cs typeface="+mn-cs"/>
        </a:defRPr>
      </a:lvl1pPr>
      <a:lvl2pPr marL="617853">
        <a:defRPr>
          <a:latin typeface="+mn-lt"/>
          <a:ea typeface="+mn-ea"/>
          <a:cs typeface="+mn-cs"/>
        </a:defRPr>
      </a:lvl2pPr>
      <a:lvl3pPr marL="1235707">
        <a:defRPr>
          <a:latin typeface="+mn-lt"/>
          <a:ea typeface="+mn-ea"/>
          <a:cs typeface="+mn-cs"/>
        </a:defRPr>
      </a:lvl3pPr>
      <a:lvl4pPr marL="1853560">
        <a:defRPr>
          <a:latin typeface="+mn-lt"/>
          <a:ea typeface="+mn-ea"/>
          <a:cs typeface="+mn-cs"/>
        </a:defRPr>
      </a:lvl4pPr>
      <a:lvl5pPr marL="2471413">
        <a:defRPr>
          <a:latin typeface="+mn-lt"/>
          <a:ea typeface="+mn-ea"/>
          <a:cs typeface="+mn-cs"/>
        </a:defRPr>
      </a:lvl5pPr>
      <a:lvl6pPr marL="3089266">
        <a:defRPr>
          <a:latin typeface="+mn-lt"/>
          <a:ea typeface="+mn-ea"/>
          <a:cs typeface="+mn-cs"/>
        </a:defRPr>
      </a:lvl6pPr>
      <a:lvl7pPr marL="3707120">
        <a:defRPr>
          <a:latin typeface="+mn-lt"/>
          <a:ea typeface="+mn-ea"/>
          <a:cs typeface="+mn-cs"/>
        </a:defRPr>
      </a:lvl7pPr>
      <a:lvl8pPr marL="4324973">
        <a:defRPr>
          <a:latin typeface="+mn-lt"/>
          <a:ea typeface="+mn-ea"/>
          <a:cs typeface="+mn-cs"/>
        </a:defRPr>
      </a:lvl8pPr>
      <a:lvl9pPr marL="4942826">
        <a:defRPr>
          <a:latin typeface="+mn-lt"/>
          <a:ea typeface="+mn-ea"/>
          <a:cs typeface="+mn-cs"/>
        </a:defRPr>
      </a:lvl9pPr>
    </p:bodyStyle>
    <p:otherStyle>
      <a:lvl1pPr marL="0">
        <a:defRPr>
          <a:latin typeface="+mn-lt"/>
          <a:ea typeface="+mn-ea"/>
          <a:cs typeface="+mn-cs"/>
        </a:defRPr>
      </a:lvl1pPr>
      <a:lvl2pPr marL="617853">
        <a:defRPr>
          <a:latin typeface="+mn-lt"/>
          <a:ea typeface="+mn-ea"/>
          <a:cs typeface="+mn-cs"/>
        </a:defRPr>
      </a:lvl2pPr>
      <a:lvl3pPr marL="1235707">
        <a:defRPr>
          <a:latin typeface="+mn-lt"/>
          <a:ea typeface="+mn-ea"/>
          <a:cs typeface="+mn-cs"/>
        </a:defRPr>
      </a:lvl3pPr>
      <a:lvl4pPr marL="1853560">
        <a:defRPr>
          <a:latin typeface="+mn-lt"/>
          <a:ea typeface="+mn-ea"/>
          <a:cs typeface="+mn-cs"/>
        </a:defRPr>
      </a:lvl4pPr>
      <a:lvl5pPr marL="2471413">
        <a:defRPr>
          <a:latin typeface="+mn-lt"/>
          <a:ea typeface="+mn-ea"/>
          <a:cs typeface="+mn-cs"/>
        </a:defRPr>
      </a:lvl5pPr>
      <a:lvl6pPr marL="3089266">
        <a:defRPr>
          <a:latin typeface="+mn-lt"/>
          <a:ea typeface="+mn-ea"/>
          <a:cs typeface="+mn-cs"/>
        </a:defRPr>
      </a:lvl6pPr>
      <a:lvl7pPr marL="3707120">
        <a:defRPr>
          <a:latin typeface="+mn-lt"/>
          <a:ea typeface="+mn-ea"/>
          <a:cs typeface="+mn-cs"/>
        </a:defRPr>
      </a:lvl7pPr>
      <a:lvl8pPr marL="4324973">
        <a:defRPr>
          <a:latin typeface="+mn-lt"/>
          <a:ea typeface="+mn-ea"/>
          <a:cs typeface="+mn-cs"/>
        </a:defRPr>
      </a:lvl8pPr>
      <a:lvl9pPr marL="4942826">
        <a:defRPr>
          <a:latin typeface="+mn-lt"/>
          <a:ea typeface="+mn-ea"/>
          <a:cs typeface="+mn-cs"/>
        </a:defRPr>
      </a:lvl9pPr>
    </p:otherStyle>
  </p:txStyles>
  <p:extLst>
    <p:ext uri="{27BBF7A9-308A-43DC-89C8-2F10F3537804}">
      <p15:sldGuideLst xmlns:p15="http://schemas.microsoft.com/office/powerpoint/2012/main">
        <p15:guide id="1" orient="horz" pos="9072" userDrawn="1">
          <p15:clr>
            <a:srgbClr val="F26B43"/>
          </p15:clr>
        </p15:guide>
        <p15:guide id="2" pos="16127"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13" Type="http://schemas.openxmlformats.org/officeDocument/2006/relationships/chart" Target="../charts/chart4.xml"/><Relationship Id="rId3" Type="http://schemas.openxmlformats.org/officeDocument/2006/relationships/chart" Target="../charts/chart1.xml"/><Relationship Id="rId7" Type="http://schemas.openxmlformats.org/officeDocument/2006/relationships/hyperlink" Target="https://presentations.gilead.com/item/0ec62e1052" TargetMode="External"/><Relationship Id="rId12"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clinicalinfo.hiv.gov/sites/default/files/guidelines/documents/adult-adolescent-arv/guidelines-adult-adolescent-arv.pdf" TargetMode="External"/><Relationship Id="rId11" Type="http://schemas.openxmlformats.org/officeDocument/2006/relationships/chart" Target="../charts/chart2.xml"/><Relationship Id="rId5" Type="http://schemas.openxmlformats.org/officeDocument/2006/relationships/hyperlink" Target="https://www.eacsociety.org/media/guidelines-11.1_final_09-10.pdf" TargetMode="External"/><Relationship Id="rId15" Type="http://schemas.openxmlformats.org/officeDocument/2006/relationships/chart" Target="../charts/chart6.xml"/><Relationship Id="rId10" Type="http://schemas.openxmlformats.org/officeDocument/2006/relationships/image" Target="../media/image4.svg"/><Relationship Id="rId4" Type="http://schemas.openxmlformats.org/officeDocument/2006/relationships/image" Target="../media/image1.png"/><Relationship Id="rId9" Type="http://schemas.openxmlformats.org/officeDocument/2006/relationships/image" Target="../media/image3.png"/><Relationship Id="rId1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1FB7E528-0AFB-836E-C133-922206896806}"/>
              </a:ext>
            </a:extLst>
          </p:cNvPr>
          <p:cNvGrpSpPr/>
          <p:nvPr/>
        </p:nvGrpSpPr>
        <p:grpSpPr>
          <a:xfrm>
            <a:off x="45040731" y="22245765"/>
            <a:ext cx="5386532" cy="3232882"/>
            <a:chOff x="45447551" y="22245765"/>
            <a:chExt cx="4675340" cy="3232882"/>
          </a:xfrm>
        </p:grpSpPr>
        <p:graphicFrame>
          <p:nvGraphicFramePr>
            <p:cNvPr id="382" name="Chart 381">
              <a:extLst>
                <a:ext uri="{FF2B5EF4-FFF2-40B4-BE49-F238E27FC236}">
                  <a16:creationId xmlns:a16="http://schemas.microsoft.com/office/drawing/2014/main" id="{A5A2D281-02DA-1754-F5AF-C57564A6F694}"/>
                </a:ext>
              </a:extLst>
            </p:cNvPr>
            <p:cNvGraphicFramePr>
              <a:graphicFrameLocks/>
            </p:cNvGraphicFramePr>
            <p:nvPr>
              <p:extLst>
                <p:ext uri="{D42A27DB-BD31-4B8C-83A1-F6EECF244321}">
                  <p14:modId xmlns:p14="http://schemas.microsoft.com/office/powerpoint/2010/main" val="3255188511"/>
                </p:ext>
              </p:extLst>
            </p:nvPr>
          </p:nvGraphicFramePr>
          <p:xfrm>
            <a:off x="45447551" y="22245765"/>
            <a:ext cx="4675340" cy="2900941"/>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3053672B-BCC2-EDF6-BABA-CBB0E01FD4A0}"/>
                </a:ext>
              </a:extLst>
            </p:cNvPr>
            <p:cNvSpPr txBox="1"/>
            <p:nvPr/>
          </p:nvSpPr>
          <p:spPr>
            <a:xfrm>
              <a:off x="45606618" y="25155482"/>
              <a:ext cx="803347" cy="323165"/>
            </a:xfrm>
            <a:prstGeom prst="rect">
              <a:avLst/>
            </a:prstGeom>
            <a:noFill/>
          </p:spPr>
          <p:txBody>
            <a:bodyPr wrap="square" rtlCol="0">
              <a:spAutoFit/>
            </a:bodyPr>
            <a:lstStyle/>
            <a:p>
              <a:pPr algn="ctr"/>
              <a:r>
                <a:rPr lang="en-US" sz="1500" dirty="0"/>
                <a:t>n/N = </a:t>
              </a:r>
            </a:p>
          </p:txBody>
        </p:sp>
        <p:sp>
          <p:nvSpPr>
            <p:cNvPr id="17" name="TextBox 16">
              <a:extLst>
                <a:ext uri="{FF2B5EF4-FFF2-40B4-BE49-F238E27FC236}">
                  <a16:creationId xmlns:a16="http://schemas.microsoft.com/office/drawing/2014/main" id="{D1FAF81C-250F-7873-3E33-C6C3FD549E9F}"/>
                </a:ext>
              </a:extLst>
            </p:cNvPr>
            <p:cNvSpPr txBox="1"/>
            <p:nvPr/>
          </p:nvSpPr>
          <p:spPr>
            <a:xfrm>
              <a:off x="46868318" y="25155482"/>
              <a:ext cx="794842" cy="323165"/>
            </a:xfrm>
            <a:prstGeom prst="rect">
              <a:avLst/>
            </a:prstGeom>
            <a:noFill/>
          </p:spPr>
          <p:txBody>
            <a:bodyPr wrap="square" rtlCol="0">
              <a:spAutoFit/>
            </a:bodyPr>
            <a:lstStyle/>
            <a:p>
              <a:pPr algn="ctr"/>
              <a:r>
                <a:rPr lang="en-US" sz="1500" dirty="0"/>
                <a:t>17/96</a:t>
              </a:r>
            </a:p>
          </p:txBody>
        </p:sp>
        <p:sp>
          <p:nvSpPr>
            <p:cNvPr id="18" name="TextBox 17">
              <a:extLst>
                <a:ext uri="{FF2B5EF4-FFF2-40B4-BE49-F238E27FC236}">
                  <a16:creationId xmlns:a16="http://schemas.microsoft.com/office/drawing/2014/main" id="{834F0CC4-9E87-952B-0D19-BDFE0F84159F}"/>
                </a:ext>
              </a:extLst>
            </p:cNvPr>
            <p:cNvSpPr txBox="1"/>
            <p:nvPr/>
          </p:nvSpPr>
          <p:spPr>
            <a:xfrm>
              <a:off x="48463197" y="25155482"/>
              <a:ext cx="1178005" cy="323165"/>
            </a:xfrm>
            <a:prstGeom prst="rect">
              <a:avLst/>
            </a:prstGeom>
            <a:noFill/>
          </p:spPr>
          <p:txBody>
            <a:bodyPr wrap="square" rtlCol="0">
              <a:spAutoFit/>
            </a:bodyPr>
            <a:lstStyle/>
            <a:p>
              <a:pPr algn="ctr"/>
              <a:r>
                <a:rPr lang="en-US" sz="1500" dirty="0"/>
                <a:t>145/3,646</a:t>
              </a:r>
            </a:p>
          </p:txBody>
        </p:sp>
      </p:grpSp>
      <p:cxnSp>
        <p:nvCxnSpPr>
          <p:cNvPr id="1366" name="Straight Connector 1365">
            <a:extLst>
              <a:ext uri="{FF2B5EF4-FFF2-40B4-BE49-F238E27FC236}">
                <a16:creationId xmlns:a16="http://schemas.microsoft.com/office/drawing/2014/main" id="{522CA0E8-B383-2BFD-E41B-96534DB3D10C}"/>
              </a:ext>
            </a:extLst>
          </p:cNvPr>
          <p:cNvCxnSpPr>
            <a:cxnSpLocks/>
          </p:cNvCxnSpPr>
          <p:nvPr/>
        </p:nvCxnSpPr>
        <p:spPr>
          <a:xfrm>
            <a:off x="20012940" y="6292131"/>
            <a:ext cx="165600" cy="0"/>
          </a:xfrm>
          <a:prstGeom prst="line">
            <a:avLst/>
          </a:prstGeom>
          <a:noFill/>
          <a:ln w="19050" cap="flat" cmpd="sng" algn="ctr">
            <a:solidFill>
              <a:srgbClr val="868686"/>
            </a:solidFill>
            <a:prstDash val="solid"/>
          </a:ln>
          <a:effectLst/>
        </p:spPr>
      </p:cxnSp>
      <p:cxnSp>
        <p:nvCxnSpPr>
          <p:cNvPr id="1368" name="Straight Connector 1367">
            <a:extLst>
              <a:ext uri="{FF2B5EF4-FFF2-40B4-BE49-F238E27FC236}">
                <a16:creationId xmlns:a16="http://schemas.microsoft.com/office/drawing/2014/main" id="{8559AC8C-A9CC-2BD5-FA20-4AD49F69FB72}"/>
              </a:ext>
            </a:extLst>
          </p:cNvPr>
          <p:cNvCxnSpPr>
            <a:cxnSpLocks/>
          </p:cNvCxnSpPr>
          <p:nvPr/>
        </p:nvCxnSpPr>
        <p:spPr>
          <a:xfrm>
            <a:off x="20012940" y="6680561"/>
            <a:ext cx="165600" cy="0"/>
          </a:xfrm>
          <a:prstGeom prst="line">
            <a:avLst/>
          </a:prstGeom>
          <a:noFill/>
          <a:ln w="19050" cap="flat" cmpd="sng" algn="ctr">
            <a:solidFill>
              <a:srgbClr val="868686"/>
            </a:solidFill>
            <a:prstDash val="solid"/>
          </a:ln>
          <a:effectLst/>
        </p:spPr>
      </p:cxnSp>
      <p:pic>
        <p:nvPicPr>
          <p:cNvPr id="22" name="Picture 21" descr="A qr code on a white background&#10;&#10;Description automatically generated">
            <a:extLst>
              <a:ext uri="{FF2B5EF4-FFF2-40B4-BE49-F238E27FC236}">
                <a16:creationId xmlns:a16="http://schemas.microsoft.com/office/drawing/2014/main" id="{AF9A67DD-7F8F-DBD6-DB9E-F4F841D972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81238" y="2349521"/>
            <a:ext cx="1756800" cy="1756800"/>
          </a:xfrm>
          <a:prstGeom prst="rect">
            <a:avLst/>
          </a:prstGeom>
        </p:spPr>
      </p:pic>
      <p:sp>
        <p:nvSpPr>
          <p:cNvPr id="14" name="object 79">
            <a:extLst>
              <a:ext uri="{FF2B5EF4-FFF2-40B4-BE49-F238E27FC236}">
                <a16:creationId xmlns:a16="http://schemas.microsoft.com/office/drawing/2014/main" id="{EDEF96FF-1E37-19BB-42D2-161A21ECD5F4}"/>
              </a:ext>
            </a:extLst>
          </p:cNvPr>
          <p:cNvSpPr/>
          <p:nvPr/>
        </p:nvSpPr>
        <p:spPr>
          <a:xfrm>
            <a:off x="831851" y="5495924"/>
            <a:ext cx="12028856" cy="5836106"/>
          </a:xfrm>
          <a:custGeom>
            <a:avLst/>
            <a:gdLst/>
            <a:ahLst/>
            <a:cxnLst/>
            <a:rect l="l" t="t" r="r" b="b"/>
            <a:pathLst>
              <a:path w="14252575" h="4972050">
                <a:moveTo>
                  <a:pt x="14252038" y="0"/>
                </a:moveTo>
                <a:lnTo>
                  <a:pt x="0" y="0"/>
                </a:lnTo>
                <a:lnTo>
                  <a:pt x="0" y="4971611"/>
                </a:lnTo>
                <a:lnTo>
                  <a:pt x="14252038" y="4971611"/>
                </a:lnTo>
                <a:lnTo>
                  <a:pt x="14252038" y="0"/>
                </a:lnTo>
                <a:close/>
              </a:path>
            </a:pathLst>
          </a:custGeom>
          <a:solidFill>
            <a:srgbClr val="F4F4F4"/>
          </a:solidFill>
          <a:ln>
            <a:noFill/>
          </a:ln>
        </p:spPr>
        <p:txBody>
          <a:bodyPr wrap="square" lIns="0" tIns="0" rIns="0" bIns="0" rtlCol="0"/>
          <a:lstStyle/>
          <a:p>
            <a:endParaRPr lang="en-US" dirty="0">
              <a:latin typeface="Arial" panose="020B0604020202020204" pitchFamily="34" charset="0"/>
              <a:cs typeface="Arial" panose="020B0604020202020204" pitchFamily="34" charset="0"/>
            </a:endParaRPr>
          </a:p>
        </p:txBody>
      </p:sp>
      <p:sp>
        <p:nvSpPr>
          <p:cNvPr id="4" name="object 24">
            <a:extLst>
              <a:ext uri="{FF2B5EF4-FFF2-40B4-BE49-F238E27FC236}">
                <a16:creationId xmlns:a16="http://schemas.microsoft.com/office/drawing/2014/main" id="{A8A3B63D-09DA-559B-5873-31E9920F7A05}"/>
              </a:ext>
            </a:extLst>
          </p:cNvPr>
          <p:cNvSpPr txBox="1">
            <a:spLocks noGrp="1"/>
          </p:cNvSpPr>
          <p:nvPr>
            <p:ph type="title" idx="4294967295"/>
          </p:nvPr>
        </p:nvSpPr>
        <p:spPr>
          <a:xfrm>
            <a:off x="831850" y="524882"/>
            <a:ext cx="45253910" cy="2180084"/>
          </a:xfrm>
          <a:prstGeom prst="rect">
            <a:avLst/>
          </a:prstGeom>
        </p:spPr>
        <p:txBody>
          <a:bodyPr vert="horz" wrap="square" lIns="0" tIns="0" rIns="0" bIns="0" rtlCol="0">
            <a:spAutoFit/>
          </a:bodyPr>
          <a:lstStyle/>
          <a:p>
            <a:pPr marL="17162" marR="6865">
              <a:lnSpc>
                <a:spcPts val="8500"/>
              </a:lnSpc>
              <a:spcBef>
                <a:spcPts val="953"/>
              </a:spcBef>
            </a:pPr>
            <a:r>
              <a:rPr lang="en-US" sz="7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Restarting Bictegravir/Emtricitabine/Tenofovir Alafenamide (B/F/TAF) After Virologic Rebound: </a:t>
            </a:r>
            <a:br>
              <a:rPr lang="en-US" sz="7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br>
            <a:r>
              <a:rPr lang="en-US" sz="7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 Pooled Analysis of Studies in People With HIV-1</a:t>
            </a:r>
            <a:endParaRPr lang="en-US" sz="7200" b="1" spc="-13" dirty="0">
              <a:solidFill>
                <a:schemeClr val="bg1"/>
              </a:solidFill>
              <a:latin typeface="Arial" panose="020B0604020202020204" pitchFamily="34" charset="0"/>
              <a:cs typeface="Arial" panose="020B0604020202020204" pitchFamily="34" charset="0"/>
            </a:endParaRPr>
          </a:p>
        </p:txBody>
      </p:sp>
      <p:sp>
        <p:nvSpPr>
          <p:cNvPr id="5" name="object 25">
            <a:extLst>
              <a:ext uri="{FF2B5EF4-FFF2-40B4-BE49-F238E27FC236}">
                <a16:creationId xmlns:a16="http://schemas.microsoft.com/office/drawing/2014/main" id="{B8F2DC37-02D7-66C8-44D8-5A144398CE3B}"/>
              </a:ext>
            </a:extLst>
          </p:cNvPr>
          <p:cNvSpPr txBox="1"/>
          <p:nvPr/>
        </p:nvSpPr>
        <p:spPr>
          <a:xfrm>
            <a:off x="831850" y="2841652"/>
            <a:ext cx="45985430" cy="2383459"/>
          </a:xfrm>
          <a:prstGeom prst="rect">
            <a:avLst/>
          </a:prstGeom>
        </p:spPr>
        <p:txBody>
          <a:bodyPr vert="horz" wrap="square" lIns="0" tIns="16305" rIns="0" bIns="0" rtlCol="0">
            <a:spAutoFit/>
          </a:bodyPr>
          <a:lstStyle/>
          <a:p>
            <a:pPr>
              <a:spcAft>
                <a:spcPts val="1200"/>
              </a:spcAft>
            </a:pP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Anton Pozniak,</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1</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Chloe Orkin,</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2</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Franco Maggiolo,</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3</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Yazdan Yazdanpanah,</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4</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Axel Baumgarten,</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5</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Karam Mounzer,</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6</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Michelle L. D'Antoni,</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7</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Hailin Huang,</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7</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Hui Liu,</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7</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Kristen Andreatta,</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7</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Laurie VanderVeen,</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7</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a:t>
            </a:r>
            <a:b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b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Christian Callebaut,</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7</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a:t>
            </a:r>
            <a:r>
              <a:rPr lang="en-US" sz="3600" b="1" u="sng" dirty="0">
                <a:solidFill>
                  <a:schemeClr val="bg1"/>
                </a:solidFill>
                <a:effectLst/>
                <a:latin typeface="Arial" panose="020B0604020202020204" pitchFamily="34" charset="0"/>
                <a:ea typeface="Cambria" panose="02040503050406030204" pitchFamily="18" charset="0"/>
                <a:cs typeface="Arial" panose="020B0604020202020204" pitchFamily="34" charset="0"/>
              </a:rPr>
              <a:t>Jason T. Hindman</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7</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Hal Martin,</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7</a:t>
            </a:r>
            <a:r>
              <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rPr>
              <a:t> José R. Arribas</a:t>
            </a:r>
            <a:r>
              <a:rPr lang="en-US" sz="3600" b="1" baseline="30000" dirty="0">
                <a:solidFill>
                  <a:schemeClr val="bg1"/>
                </a:solidFill>
                <a:effectLst/>
                <a:latin typeface="Arial" panose="020B0604020202020204" pitchFamily="34" charset="0"/>
                <a:ea typeface="Cambria" panose="02040503050406030204" pitchFamily="18" charset="0"/>
                <a:cs typeface="Arial" panose="020B0604020202020204" pitchFamily="34" charset="0"/>
              </a:rPr>
              <a:t>8,9</a:t>
            </a:r>
            <a:endParaRPr lang="en-US" sz="3600" b="1" dirty="0">
              <a:solidFill>
                <a:schemeClr val="bg1"/>
              </a:solidFill>
              <a:effectLst/>
              <a:latin typeface="Arial" panose="020B0604020202020204" pitchFamily="34" charset="0"/>
              <a:ea typeface="Cambria" panose="02040503050406030204" pitchFamily="18" charset="0"/>
              <a:cs typeface="Arial" panose="020B0604020202020204" pitchFamily="34" charset="0"/>
            </a:endParaRPr>
          </a:p>
          <a:p>
            <a:r>
              <a:rPr lang="en-US" sz="2400" b="0" baseline="30000" dirty="0">
                <a:solidFill>
                  <a:schemeClr val="bg1"/>
                </a:solidFill>
                <a:latin typeface="Arial" panose="020B0604020202020204" pitchFamily="34" charset="0"/>
                <a:ea typeface="Calibri" panose="020F0502020204030204" pitchFamily="34" charset="0"/>
                <a:cs typeface="Arial" panose="020B0604020202020204" pitchFamily="34" charset="0"/>
              </a:rPr>
              <a:t>1</a:t>
            </a:r>
            <a: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t>Chelsea and Westminster Hospital NHS Foundation Trust, London, U.K.; </a:t>
            </a:r>
            <a:r>
              <a:rPr lang="en-US" sz="2400" b="0" baseline="30000" dirty="0">
                <a:solidFill>
                  <a:schemeClr val="bg1"/>
                </a:solidFill>
                <a:latin typeface="Arial" panose="020B0604020202020204" pitchFamily="34" charset="0"/>
                <a:ea typeface="Calibri" panose="020F0502020204030204" pitchFamily="34" charset="0"/>
                <a:cs typeface="Arial" panose="020B0604020202020204" pitchFamily="34" charset="0"/>
              </a:rPr>
              <a:t>2</a:t>
            </a:r>
            <a: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t>Queen Mary University of London, London, U.K.; </a:t>
            </a:r>
            <a:r>
              <a:rPr lang="en-US" sz="2400" b="0" baseline="30000" dirty="0">
                <a:solidFill>
                  <a:schemeClr val="bg1"/>
                </a:solidFill>
                <a:latin typeface="Arial" panose="020B0604020202020204" pitchFamily="34" charset="0"/>
                <a:ea typeface="Calibri" panose="020F0502020204030204" pitchFamily="34" charset="0"/>
                <a:cs typeface="Arial" panose="020B0604020202020204" pitchFamily="34" charset="0"/>
              </a:rPr>
              <a:t>3</a:t>
            </a:r>
            <a: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t>Azienda Ospedaliera Papa Giovanni XXIII, Bergamo, Italy; </a:t>
            </a:r>
            <a:r>
              <a:rPr lang="en-US" sz="24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4</a:t>
            </a:r>
            <a: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t>AP-HP Hôpital Bichat, Paris, France; </a:t>
            </a:r>
            <a:r>
              <a:rPr lang="en-US" sz="24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5</a:t>
            </a:r>
            <a: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t>Center for Infectious Diseases, Berlin, Germany; </a:t>
            </a:r>
            <a:r>
              <a:rPr lang="en-US" sz="24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6</a:t>
            </a:r>
            <a: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t>Philadelphia FIGHT, Philadelphia</a:t>
            </a:r>
            <a:r>
              <a:rPr lang="en-US" sz="2400" b="0">
                <a:solidFill>
                  <a:schemeClr val="bg1"/>
                </a:solidFill>
                <a:latin typeface="Arial" panose="020B0604020202020204" pitchFamily="34" charset="0"/>
                <a:ea typeface="Calibri" panose="020F0502020204030204" pitchFamily="34" charset="0"/>
                <a:cs typeface="Arial" panose="020B0604020202020204" pitchFamily="34" charset="0"/>
              </a:rPr>
              <a:t>, PA, </a:t>
            </a:r>
            <a: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t>U.S.A.; </a:t>
            </a:r>
            <a:b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br>
            <a:r>
              <a:rPr lang="en-US" sz="24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7</a:t>
            </a:r>
            <a: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t>Gilead Sciences, Inc., Foster City, CA, U.S.A.; </a:t>
            </a:r>
            <a:r>
              <a:rPr lang="en-US" sz="24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8</a:t>
            </a:r>
            <a: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t>Hospital Universitario La Paz, Madrid, Spain; </a:t>
            </a:r>
            <a:r>
              <a:rPr lang="en-US" sz="2400" baseline="30000" dirty="0">
                <a:solidFill>
                  <a:schemeClr val="bg1"/>
                </a:solidFill>
                <a:latin typeface="Arial" panose="020B0604020202020204" pitchFamily="34" charset="0"/>
                <a:ea typeface="Calibri" panose="020F0502020204030204" pitchFamily="34" charset="0"/>
                <a:cs typeface="Arial" panose="020B0604020202020204" pitchFamily="34" charset="0"/>
              </a:rPr>
              <a:t>9</a:t>
            </a:r>
            <a:r>
              <a:rPr lang="en-US" sz="2400" b="0" dirty="0">
                <a:solidFill>
                  <a:schemeClr val="bg1"/>
                </a:solidFill>
                <a:latin typeface="Arial" panose="020B0604020202020204" pitchFamily="34" charset="0"/>
                <a:ea typeface="Calibri" panose="020F0502020204030204" pitchFamily="34" charset="0"/>
                <a:cs typeface="Arial" panose="020B0604020202020204" pitchFamily="34" charset="0"/>
              </a:rPr>
              <a:t>Centro de Investigación Biomédica en Red de Enfermedades Infecciosas (CIBERINFEC), Madrid, Spain</a:t>
            </a:r>
          </a:p>
          <a:p>
            <a:pPr lvl="0">
              <a:lnSpc>
                <a:spcPct val="107000"/>
              </a:lnSpc>
            </a:pPr>
            <a:endParaRPr lang="en-US" sz="2400" dirty="0">
              <a:solidFill>
                <a:schemeClr val="bg1"/>
              </a:solidFill>
              <a:latin typeface="Arial" panose="020B0604020202020204" pitchFamily="34" charset="0"/>
              <a:cs typeface="Arial" panose="020B0604020202020204" pitchFamily="34" charset="0"/>
            </a:endParaRPr>
          </a:p>
        </p:txBody>
      </p:sp>
      <p:sp>
        <p:nvSpPr>
          <p:cNvPr id="15" name="object 80">
            <a:extLst>
              <a:ext uri="{FF2B5EF4-FFF2-40B4-BE49-F238E27FC236}">
                <a16:creationId xmlns:a16="http://schemas.microsoft.com/office/drawing/2014/main" id="{2A792C9A-A57B-94F5-0F6A-CC769EBB79B1}"/>
              </a:ext>
            </a:extLst>
          </p:cNvPr>
          <p:cNvSpPr txBox="1"/>
          <p:nvPr/>
        </p:nvSpPr>
        <p:spPr>
          <a:xfrm>
            <a:off x="1156907" y="5847640"/>
            <a:ext cx="11391709" cy="5067466"/>
          </a:xfrm>
          <a:prstGeom prst="rect">
            <a:avLst/>
          </a:prstGeom>
        </p:spPr>
        <p:txBody>
          <a:bodyPr vert="horz" wrap="square" lIns="0" tIns="19738" rIns="0" bIns="0" rtlCol="0">
            <a:spAutoFit/>
          </a:bodyPr>
          <a:lstStyle/>
          <a:p>
            <a:pPr marL="17162">
              <a:spcBef>
                <a:spcPts val="155"/>
              </a:spcBef>
              <a:spcAft>
                <a:spcPts val="2000"/>
              </a:spcAft>
            </a:pPr>
            <a:r>
              <a:rPr lang="en-US" sz="4000" b="1" dirty="0">
                <a:solidFill>
                  <a:schemeClr val="accent2"/>
                </a:solidFill>
                <a:latin typeface="Arial" panose="020B0604020202020204" pitchFamily="34" charset="0"/>
                <a:cs typeface="Arial" panose="020B0604020202020204" pitchFamily="34" charset="0"/>
              </a:rPr>
              <a:t>Key</a:t>
            </a:r>
            <a:r>
              <a:rPr lang="en-US" sz="4000" b="1" spc="-13" dirty="0">
                <a:solidFill>
                  <a:schemeClr val="accent2"/>
                </a:solidFill>
                <a:latin typeface="Arial" panose="020B0604020202020204" pitchFamily="34" charset="0"/>
                <a:cs typeface="Arial" panose="020B0604020202020204" pitchFamily="34" charset="0"/>
              </a:rPr>
              <a:t> Findings</a:t>
            </a:r>
          </a:p>
          <a:p>
            <a:pPr marL="442913" indent="-442913" algn="l" rtl="0">
              <a:spcAft>
                <a:spcPts val="807"/>
              </a:spcAft>
              <a:buClr>
                <a:schemeClr val="accent2"/>
              </a:buClr>
              <a:buFont typeface=".PingFang SC Regular"/>
              <a:buChar char="◆"/>
              <a:defRPr/>
            </a:pPr>
            <a:r>
              <a:rPr lang="en-US" sz="2700" dirty="0">
                <a:latin typeface="Arial" panose="020B0604020202020204" pitchFamily="34" charset="0"/>
                <a:cs typeface="Arial" panose="020B0604020202020204" pitchFamily="34" charset="0"/>
              </a:rPr>
              <a:t>The majority of participants who experienced virologic rebound after virologic control achieved viral </a:t>
            </a:r>
            <a:r>
              <a:rPr lang="en-US" sz="2700" dirty="0" err="1">
                <a:latin typeface="Arial" panose="020B0604020202020204" pitchFamily="34" charset="0"/>
                <a:cs typeface="Arial" panose="020B0604020202020204" pitchFamily="34" charset="0"/>
              </a:rPr>
              <a:t>resuppression</a:t>
            </a:r>
            <a:r>
              <a:rPr lang="en-US" sz="2700" dirty="0">
                <a:latin typeface="Arial" panose="020B0604020202020204" pitchFamily="34" charset="0"/>
                <a:cs typeface="Arial" panose="020B0604020202020204" pitchFamily="34" charset="0"/>
              </a:rPr>
              <a:t> with B/F/TAF within </a:t>
            </a:r>
            <a:br>
              <a:rPr lang="en-US" sz="27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30 days</a:t>
            </a:r>
          </a:p>
          <a:p>
            <a:pPr marL="442913" indent="-442913" algn="l" rtl="0">
              <a:spcAft>
                <a:spcPts val="807"/>
              </a:spcAft>
              <a:buClr>
                <a:schemeClr val="accent2"/>
              </a:buClr>
              <a:buFont typeface=".PingFang SC Regular"/>
              <a:buChar char="◆"/>
              <a:defRPr/>
            </a:pPr>
            <a:r>
              <a:rPr lang="en-US" sz="2700" dirty="0">
                <a:latin typeface="Arial" panose="020B0604020202020204" pitchFamily="34" charset="0"/>
                <a:cs typeface="Arial" panose="020B0604020202020204" pitchFamily="34" charset="0"/>
              </a:rPr>
              <a:t>No treatment-emergent resistance was observed in participants with persistent viremia, supporting the high barrier to resistance of B/F/TAF</a:t>
            </a:r>
          </a:p>
          <a:p>
            <a:pPr marL="307650" indent="-307650">
              <a:spcAft>
                <a:spcPts val="807"/>
              </a:spcAft>
              <a:buClr>
                <a:srgbClr val="940B2C"/>
              </a:buClr>
              <a:buFont typeface=".PingFang SC Regular"/>
              <a:buChar char="◆"/>
            </a:pPr>
            <a:endParaRPr lang="en-US" sz="2200" dirty="0">
              <a:latin typeface="Arial" panose="020B0604020202020204" pitchFamily="34" charset="0"/>
              <a:ea typeface="Times New Roman" panose="02020603050405020304" pitchFamily="18" charset="0"/>
              <a:cs typeface="Arial" panose="020B0604020202020204" pitchFamily="34" charset="0"/>
            </a:endParaRPr>
          </a:p>
          <a:p>
            <a:pPr marL="307650" indent="-307650">
              <a:spcAft>
                <a:spcPts val="807"/>
              </a:spcAft>
              <a:buClr>
                <a:srgbClr val="940B2C"/>
              </a:buClr>
              <a:buFont typeface=".PingFang SC Regular"/>
              <a:buChar char="◆"/>
            </a:pPr>
            <a:endParaRPr lang="en-US" sz="2200" dirty="0">
              <a:latin typeface="Arial" panose="020B0604020202020204" pitchFamily="34" charset="0"/>
              <a:cs typeface="Arial" panose="020B0604020202020204" pitchFamily="34" charset="0"/>
            </a:endParaRPr>
          </a:p>
          <a:p>
            <a:pPr marL="17162">
              <a:spcBef>
                <a:spcPts val="155"/>
              </a:spcBef>
            </a:pPr>
            <a:endParaRPr lang="en-US" sz="6000" dirty="0">
              <a:solidFill>
                <a:srgbClr val="881222"/>
              </a:solidFill>
              <a:latin typeface="Arial" panose="020B0604020202020204" pitchFamily="34" charset="0"/>
              <a:cs typeface="Arial" panose="020B0604020202020204" pitchFamily="34" charset="0"/>
            </a:endParaRPr>
          </a:p>
        </p:txBody>
      </p:sp>
      <p:sp>
        <p:nvSpPr>
          <p:cNvPr id="19" name="object 84">
            <a:extLst>
              <a:ext uri="{FF2B5EF4-FFF2-40B4-BE49-F238E27FC236}">
                <a16:creationId xmlns:a16="http://schemas.microsoft.com/office/drawing/2014/main" id="{1F783C70-57FE-B762-682A-BCB8958096EF}"/>
              </a:ext>
            </a:extLst>
          </p:cNvPr>
          <p:cNvSpPr/>
          <p:nvPr/>
        </p:nvSpPr>
        <p:spPr>
          <a:xfrm>
            <a:off x="831851" y="5529668"/>
            <a:ext cx="12025312" cy="5769704"/>
          </a:xfrm>
          <a:custGeom>
            <a:avLst/>
            <a:gdLst/>
            <a:ahLst/>
            <a:cxnLst/>
            <a:rect l="l" t="t" r="r" b="b"/>
            <a:pathLst>
              <a:path w="14252575" h="4972050">
                <a:moveTo>
                  <a:pt x="0" y="4971611"/>
                </a:moveTo>
                <a:lnTo>
                  <a:pt x="14252038" y="4971611"/>
                </a:lnTo>
                <a:lnTo>
                  <a:pt x="14252038" y="0"/>
                </a:lnTo>
                <a:lnTo>
                  <a:pt x="0" y="0"/>
                </a:lnTo>
                <a:lnTo>
                  <a:pt x="0" y="4971611"/>
                </a:lnTo>
                <a:close/>
              </a:path>
            </a:pathLst>
          </a:custGeom>
          <a:ln w="69805">
            <a:solidFill>
              <a:schemeClr val="accent2"/>
            </a:solidFill>
            <a:miter lim="800000"/>
          </a:ln>
        </p:spPr>
        <p:txBody>
          <a:bodyPr wrap="square" lIns="0" tIns="0" rIns="0" bIns="0" rtlCol="0"/>
          <a:lstStyle/>
          <a:p>
            <a:endParaRPr lang="en-US" dirty="0">
              <a:latin typeface="Arial" panose="020B0604020202020204" pitchFamily="34" charset="0"/>
              <a:cs typeface="Arial" panose="020B0604020202020204" pitchFamily="34" charset="0"/>
            </a:endParaRPr>
          </a:p>
        </p:txBody>
      </p:sp>
      <p:sp>
        <p:nvSpPr>
          <p:cNvPr id="28" name="object 78">
            <a:extLst>
              <a:ext uri="{FF2B5EF4-FFF2-40B4-BE49-F238E27FC236}">
                <a16:creationId xmlns:a16="http://schemas.microsoft.com/office/drawing/2014/main" id="{F2C92BAF-9328-D9E9-8042-414D525C957C}"/>
              </a:ext>
            </a:extLst>
          </p:cNvPr>
          <p:cNvSpPr txBox="1"/>
          <p:nvPr/>
        </p:nvSpPr>
        <p:spPr>
          <a:xfrm>
            <a:off x="841375" y="25841623"/>
            <a:ext cx="23923874" cy="1015214"/>
          </a:xfrm>
          <a:prstGeom prst="rect">
            <a:avLst/>
          </a:prstGeom>
        </p:spPr>
        <p:txBody>
          <a:bodyPr vert="horz" wrap="square" lIns="0" tIns="30036" rIns="0" bIns="0" rtlCol="0">
            <a:spAutoFit/>
          </a:bodyPr>
          <a:lstStyle/>
          <a:p>
            <a:pPr marL="0" indent="0">
              <a:buNone/>
            </a:pPr>
            <a:r>
              <a:rPr lang="en-US" sz="1600" b="1" spc="40" dirty="0">
                <a:solidFill>
                  <a:schemeClr val="accent2"/>
                </a:solidFill>
                <a:latin typeface="Arial" panose="020B0604020202020204" pitchFamily="34" charset="0"/>
                <a:cs typeface="Arial" panose="020B0604020202020204" pitchFamily="34" charset="0"/>
              </a:rPr>
              <a:t>References: </a:t>
            </a:r>
            <a:r>
              <a:rPr lang="en-US" sz="1600" b="1" dirty="0">
                <a:solidFill>
                  <a:schemeClr val="tx1"/>
                </a:solidFill>
                <a:latin typeface="Arial" panose="020B0604020202020204" pitchFamily="34" charset="0"/>
                <a:cs typeface="Arial" panose="020B0604020202020204" pitchFamily="34" charset="0"/>
              </a:rPr>
              <a:t>1. </a:t>
            </a:r>
            <a:r>
              <a:rPr kumimoji="0" lang="en-US" sz="1600" b="0" i="0" u="none" strike="noStrike" kern="1200" cap="none" spc="-10" normalizeH="0" baseline="0" dirty="0">
                <a:ln>
                  <a:noFill/>
                </a:ln>
                <a:solidFill>
                  <a:schemeClr val="tx1"/>
                </a:solidFill>
                <a:effectLst/>
                <a:uLnTx/>
                <a:uFillTx/>
                <a:latin typeface="Arial" panose="020B0604020202020204" pitchFamily="34" charset="0"/>
                <a:ea typeface="+mn-ea"/>
                <a:cs typeface="Arial" panose="020B0604020202020204" pitchFamily="34" charset="0"/>
              </a:rPr>
              <a:t>European AIDS Clinical Society</a:t>
            </a:r>
            <a:r>
              <a:rPr lang="en-US" sz="1600" b="0" i="0" u="none" strike="noStrike" baseline="0" dirty="0">
                <a:solidFill>
                  <a:schemeClr val="tx1"/>
                </a:solidFill>
                <a:latin typeface="Arial" panose="020B0604020202020204" pitchFamily="34" charset="0"/>
                <a:cs typeface="Arial" panose="020B0604020202020204" pitchFamily="34" charset="0"/>
              </a:rPr>
              <a:t>. </a:t>
            </a:r>
            <a:r>
              <a:rPr lang="en-US" sz="1600" b="0" i="0" u="none" strike="noStrike" baseline="0" dirty="0">
                <a:solidFill>
                  <a:schemeClr val="tx1"/>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https://www.eacsociety.org/media/guidelines-11.1_final_09-10.pdf</a:t>
            </a:r>
            <a:r>
              <a:rPr lang="en-US" sz="1600" b="0" i="0" u="none" strike="noStrike" baseline="0" dirty="0">
                <a:solidFill>
                  <a:schemeClr val="tx1"/>
                </a:solidFill>
                <a:latin typeface="Arial" panose="020B0604020202020204" pitchFamily="34" charset="0"/>
                <a:cs typeface="Arial" panose="020B0604020202020204" pitchFamily="34" charset="0"/>
              </a:rPr>
              <a:t> (accessed Aug. 9, 2023). </a:t>
            </a:r>
            <a:r>
              <a:rPr lang="en-US" sz="1600" b="1" i="0" u="none" strike="noStrike" baseline="0" dirty="0">
                <a:solidFill>
                  <a:schemeClr val="tx1"/>
                </a:solidFill>
                <a:latin typeface="Arial" panose="020B0604020202020204" pitchFamily="34" charset="0"/>
                <a:cs typeface="Arial" panose="020B0604020202020204" pitchFamily="34" charset="0"/>
              </a:rPr>
              <a:t>2</a:t>
            </a:r>
            <a:r>
              <a:rPr lang="en-US" sz="1600" b="1" dirty="0">
                <a:solidFill>
                  <a:schemeClr val="tx1"/>
                </a:solidFill>
                <a:latin typeface="Arial" panose="020B0604020202020204" pitchFamily="34" charset="0"/>
                <a:cs typeface="Arial" panose="020B0604020202020204" pitchFamily="34" charset="0"/>
              </a:rPr>
              <a:t>. </a:t>
            </a:r>
            <a:r>
              <a:rPr lang="en-US" sz="1600" dirty="0">
                <a:solidFill>
                  <a:schemeClr val="tx1"/>
                </a:solidFill>
                <a:latin typeface="Arial" panose="020B0604020202020204" pitchFamily="34" charset="0"/>
                <a:cs typeface="Arial" panose="020B0604020202020204" pitchFamily="34" charset="0"/>
              </a:rPr>
              <a:t>DHHS. </a:t>
            </a:r>
            <a:r>
              <a:rPr lang="en-US" sz="1600" dirty="0">
                <a:solidFill>
                  <a:schemeClr val="tx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https://clinicalinfo.hiv.gov/sites/default/files/guidelines/documents/adult-adolescent-arv/guidelines-adult-adolescent-arv.pdf</a:t>
            </a:r>
            <a:r>
              <a:rPr lang="en-US" sz="1600" dirty="0">
                <a:solidFill>
                  <a:schemeClr val="tx1"/>
                </a:solidFill>
                <a:latin typeface="Arial" panose="020B0604020202020204" pitchFamily="34" charset="0"/>
                <a:cs typeface="Arial" panose="020B0604020202020204" pitchFamily="34" charset="0"/>
              </a:rPr>
              <a:t> (accessed Aug. 3, 2023). </a:t>
            </a:r>
            <a:r>
              <a:rPr lang="en-US" sz="1600" b="1" dirty="0">
                <a:solidFill>
                  <a:schemeClr val="tx1"/>
                </a:solidFill>
                <a:latin typeface="Arial" panose="020B0604020202020204" pitchFamily="34" charset="0"/>
                <a:cs typeface="Arial" panose="020B0604020202020204" pitchFamily="34" charset="0"/>
              </a:rPr>
              <a:t>3. </a:t>
            </a:r>
            <a:r>
              <a:rPr lang="en-US" sz="1600" dirty="0">
                <a:solidFill>
                  <a:schemeClr val="tx1"/>
                </a:solidFill>
                <a:latin typeface="Arial" panose="020B0604020202020204" pitchFamily="34" charset="0"/>
                <a:cs typeface="Arial" panose="020B0604020202020204" pitchFamily="34" charset="0"/>
              </a:rPr>
              <a:t>Gandhi RT, et al. JAMA 2023;329:63-84. </a:t>
            </a:r>
            <a:r>
              <a:rPr lang="en-US" sz="1600" b="1" dirty="0">
                <a:solidFill>
                  <a:schemeClr val="tx1"/>
                </a:solidFill>
                <a:latin typeface="Arial" panose="020B0604020202020204" pitchFamily="34" charset="0"/>
                <a:cs typeface="Arial" panose="020B0604020202020204" pitchFamily="34" charset="0"/>
              </a:rPr>
              <a:t>4. </a:t>
            </a:r>
            <a:r>
              <a:rPr lang="en-US" sz="1600" dirty="0">
                <a:solidFill>
                  <a:schemeClr val="tx1"/>
                </a:solidFill>
                <a:latin typeface="Arial" panose="020B0604020202020204" pitchFamily="34" charset="0"/>
                <a:cs typeface="Arial" panose="020B0604020202020204" pitchFamily="34" charset="0"/>
              </a:rPr>
              <a:t>Gallant J, et al. Lancet 2017;390:2063-2072. </a:t>
            </a:r>
            <a:r>
              <a:rPr lang="en-US" sz="1600" b="1" dirty="0">
                <a:solidFill>
                  <a:schemeClr val="tx1"/>
                </a:solidFill>
                <a:latin typeface="Arial" panose="020B0604020202020204" pitchFamily="34" charset="0"/>
                <a:cs typeface="Arial" panose="020B0604020202020204" pitchFamily="34" charset="0"/>
              </a:rPr>
              <a:t>5. </a:t>
            </a:r>
            <a:r>
              <a:rPr lang="en-US" sz="1600" dirty="0">
                <a:solidFill>
                  <a:schemeClr val="tx1"/>
                </a:solidFill>
                <a:latin typeface="Arial" panose="020B0604020202020204" pitchFamily="34" charset="0"/>
                <a:cs typeface="Arial" panose="020B0604020202020204" pitchFamily="34" charset="0"/>
              </a:rPr>
              <a:t>Sax PE, et al. Lancet 2017;390:2073-2082. </a:t>
            </a:r>
            <a:r>
              <a:rPr lang="en-US" sz="1600" b="1" dirty="0">
                <a:solidFill>
                  <a:schemeClr val="tx1"/>
                </a:solidFill>
                <a:latin typeface="Arial" panose="020B0604020202020204" pitchFamily="34" charset="0"/>
                <a:cs typeface="Arial" panose="020B0604020202020204" pitchFamily="34" charset="0"/>
              </a:rPr>
              <a:t>6.</a:t>
            </a:r>
            <a:r>
              <a:rPr lang="en-US" sz="1600" dirty="0">
                <a:solidFill>
                  <a:schemeClr val="tx1"/>
                </a:solidFill>
                <a:latin typeface="Arial" panose="020B0604020202020204" pitchFamily="34" charset="0"/>
                <a:cs typeface="Arial" panose="020B0604020202020204" pitchFamily="34" charset="0"/>
              </a:rPr>
              <a:t> Avihingsanon A, et al. Lancet HIV Jul. 2023 [ePub]. </a:t>
            </a:r>
            <a:br>
              <a:rPr lang="en-US" sz="1600" dirty="0">
                <a:solidFill>
                  <a:schemeClr val="tx1"/>
                </a:solidFill>
                <a:latin typeface="Arial" panose="020B0604020202020204" pitchFamily="34" charset="0"/>
                <a:cs typeface="Arial" panose="020B0604020202020204" pitchFamily="34" charset="0"/>
              </a:rPr>
            </a:br>
            <a:r>
              <a:rPr lang="en-US" sz="1600" dirty="0">
                <a:solidFill>
                  <a:schemeClr val="tx1"/>
                </a:solidFill>
                <a:latin typeface="Arial" panose="020B0604020202020204" pitchFamily="34" charset="0"/>
                <a:cs typeface="Arial" panose="020B0604020202020204" pitchFamily="34" charset="0"/>
              </a:rPr>
              <a:t>doi: 10.1016/S2352-3018(23)00151-0. </a:t>
            </a:r>
            <a:r>
              <a:rPr lang="en-US" sz="1600" b="1" dirty="0">
                <a:solidFill>
                  <a:schemeClr val="tx1"/>
                </a:solidFill>
                <a:latin typeface="Arial" panose="020B0604020202020204" pitchFamily="34" charset="0"/>
                <a:cs typeface="Arial" panose="020B0604020202020204" pitchFamily="34" charset="0"/>
              </a:rPr>
              <a:t>7. </a:t>
            </a:r>
            <a:r>
              <a:rPr lang="en-US" sz="1600" dirty="0">
                <a:solidFill>
                  <a:schemeClr val="tx1"/>
                </a:solidFill>
                <a:latin typeface="Arial" panose="020B0604020202020204" pitchFamily="34" charset="0"/>
                <a:cs typeface="Arial" panose="020B0604020202020204" pitchFamily="34" charset="0"/>
              </a:rPr>
              <a:t>Molina JM, et al. Lancet HIV 2018;5:e357-e365.</a:t>
            </a:r>
            <a:r>
              <a:rPr lang="en-US" sz="1600" b="1" dirty="0">
                <a:solidFill>
                  <a:schemeClr val="tx1"/>
                </a:solidFill>
                <a:latin typeface="Arial" panose="020B0604020202020204" pitchFamily="34" charset="0"/>
                <a:cs typeface="Arial" panose="020B0604020202020204" pitchFamily="34" charset="0"/>
              </a:rPr>
              <a:t> 8. </a:t>
            </a:r>
            <a:r>
              <a:rPr lang="en-US" sz="1600" dirty="0">
                <a:solidFill>
                  <a:schemeClr val="tx1"/>
                </a:solidFill>
                <a:latin typeface="Arial" panose="020B0604020202020204" pitchFamily="34" charset="0"/>
                <a:cs typeface="Arial" panose="020B0604020202020204" pitchFamily="34" charset="0"/>
              </a:rPr>
              <a:t>Daar ES, et al. Lancet HIV 2018;5:e347-e356. </a:t>
            </a:r>
            <a:r>
              <a:rPr lang="en-US" sz="1600" b="1" dirty="0">
                <a:solidFill>
                  <a:schemeClr val="tx1"/>
                </a:solidFill>
                <a:latin typeface="Arial" panose="020B0604020202020204" pitchFamily="34" charset="0"/>
                <a:cs typeface="Arial" panose="020B0604020202020204" pitchFamily="34" charset="0"/>
              </a:rPr>
              <a:t>9. </a:t>
            </a:r>
            <a:r>
              <a:rPr lang="en-US" sz="1600" dirty="0">
                <a:solidFill>
                  <a:schemeClr val="tx1"/>
                </a:solidFill>
                <a:latin typeface="Arial" panose="020B0604020202020204" pitchFamily="34" charset="0"/>
                <a:cs typeface="Arial" panose="020B0604020202020204" pitchFamily="34" charset="0"/>
              </a:rPr>
              <a:t>Kityo C, et al. J Acquir Immune Defic Syndr 2019;82:321-328. </a:t>
            </a:r>
            <a:r>
              <a:rPr lang="en-US" sz="1600" b="1" dirty="0">
                <a:solidFill>
                  <a:schemeClr val="tx1"/>
                </a:solidFill>
                <a:latin typeface="Arial" panose="020B0604020202020204" pitchFamily="34" charset="0"/>
                <a:cs typeface="Arial" panose="020B0604020202020204" pitchFamily="34" charset="0"/>
              </a:rPr>
              <a:t>10. </a:t>
            </a:r>
            <a:r>
              <a:rPr lang="en-US" sz="1600" dirty="0">
                <a:solidFill>
                  <a:schemeClr val="tx1"/>
                </a:solidFill>
                <a:latin typeface="Arial" panose="020B0604020202020204" pitchFamily="34" charset="0"/>
                <a:cs typeface="Arial" panose="020B0604020202020204" pitchFamily="34" charset="0"/>
              </a:rPr>
              <a:t>Sax PE, et al. Clin Infect Dis 2021;73:e485-e493. </a:t>
            </a:r>
            <a:br>
              <a:rPr lang="en-US" sz="1600" dirty="0">
                <a:solidFill>
                  <a:schemeClr val="tx1"/>
                </a:solidFill>
                <a:latin typeface="Arial" panose="020B0604020202020204" pitchFamily="34" charset="0"/>
                <a:cs typeface="Arial" panose="020B0604020202020204" pitchFamily="34" charset="0"/>
              </a:rPr>
            </a:br>
            <a:r>
              <a:rPr lang="en-US" sz="1600" b="1" dirty="0">
                <a:solidFill>
                  <a:schemeClr val="tx1"/>
                </a:solidFill>
                <a:latin typeface="Arial" panose="020B0604020202020204" pitchFamily="34" charset="0"/>
                <a:cs typeface="Arial" panose="020B0604020202020204" pitchFamily="34" charset="0"/>
              </a:rPr>
              <a:t>11. </a:t>
            </a:r>
            <a:r>
              <a:rPr lang="en-US" sz="1600" dirty="0">
                <a:solidFill>
                  <a:schemeClr val="tx1"/>
                </a:solidFill>
                <a:latin typeface="Arial" panose="020B0604020202020204" pitchFamily="34" charset="0"/>
                <a:cs typeface="Arial" panose="020B0604020202020204" pitchFamily="34" charset="0"/>
              </a:rPr>
              <a:t>Maggiolo F, et al. Infect Dis Ther 2021;10:775-788. </a:t>
            </a:r>
            <a:r>
              <a:rPr lang="en-US" sz="1600" b="1" dirty="0">
                <a:solidFill>
                  <a:schemeClr val="tx1"/>
                </a:solidFill>
                <a:latin typeface="Arial" panose="020B0604020202020204" pitchFamily="34" charset="0"/>
                <a:cs typeface="Arial" panose="020B0604020202020204" pitchFamily="34" charset="0"/>
              </a:rPr>
              <a:t>12.</a:t>
            </a:r>
            <a:r>
              <a:rPr lang="en-US" sz="1600" dirty="0">
                <a:solidFill>
                  <a:schemeClr val="tx1"/>
                </a:solidFill>
                <a:latin typeface="Arial" panose="020B0604020202020204" pitchFamily="34" charset="0"/>
                <a:cs typeface="Arial" panose="020B0604020202020204" pitchFamily="34" charset="0"/>
              </a:rPr>
              <a:t> Hagins D, et al. J </a:t>
            </a:r>
            <a:r>
              <a:rPr lang="en-US" sz="1600" dirty="0" err="1">
                <a:solidFill>
                  <a:schemeClr val="tx1"/>
                </a:solidFill>
                <a:latin typeface="Arial" panose="020B0604020202020204" pitchFamily="34" charset="0"/>
                <a:cs typeface="Arial" panose="020B0604020202020204" pitchFamily="34" charset="0"/>
              </a:rPr>
              <a:t>Acquir</a:t>
            </a:r>
            <a:r>
              <a:rPr lang="en-US" sz="1600" dirty="0">
                <a:solidFill>
                  <a:schemeClr val="tx1"/>
                </a:solidFill>
                <a:latin typeface="Arial" panose="020B0604020202020204" pitchFamily="34" charset="0"/>
                <a:cs typeface="Arial" panose="020B0604020202020204" pitchFamily="34" charset="0"/>
              </a:rPr>
              <a:t> Immune </a:t>
            </a:r>
            <a:r>
              <a:rPr lang="en-US" sz="1600" dirty="0" err="1">
                <a:solidFill>
                  <a:schemeClr val="tx1"/>
                </a:solidFill>
                <a:latin typeface="Arial" panose="020B0604020202020204" pitchFamily="34" charset="0"/>
                <a:cs typeface="Arial" panose="020B0604020202020204" pitchFamily="34" charset="0"/>
              </a:rPr>
              <a:t>Defic</a:t>
            </a:r>
            <a:r>
              <a:rPr lang="en-US" sz="1600" dirty="0">
                <a:solidFill>
                  <a:schemeClr val="tx1"/>
                </a:solidFill>
                <a:latin typeface="Arial" panose="020B0604020202020204" pitchFamily="34" charset="0"/>
                <a:cs typeface="Arial" panose="020B0604020202020204" pitchFamily="34" charset="0"/>
              </a:rPr>
              <a:t> </a:t>
            </a:r>
            <a:r>
              <a:rPr lang="en-US" sz="1600" dirty="0" err="1">
                <a:solidFill>
                  <a:schemeClr val="tx1"/>
                </a:solidFill>
                <a:latin typeface="Arial" panose="020B0604020202020204" pitchFamily="34" charset="0"/>
                <a:cs typeface="Arial" panose="020B0604020202020204" pitchFamily="34" charset="0"/>
              </a:rPr>
              <a:t>Syndr</a:t>
            </a:r>
            <a:r>
              <a:rPr lang="en-US" sz="1600" dirty="0">
                <a:solidFill>
                  <a:schemeClr val="tx1"/>
                </a:solidFill>
                <a:latin typeface="Arial" panose="020B0604020202020204" pitchFamily="34" charset="0"/>
                <a:cs typeface="Arial" panose="020B0604020202020204" pitchFamily="34" charset="0"/>
              </a:rPr>
              <a:t> 2021;88:86-95. </a:t>
            </a:r>
            <a:r>
              <a:rPr lang="en-US" sz="1600" b="1" dirty="0">
                <a:solidFill>
                  <a:schemeClr val="tx1"/>
                </a:solidFill>
                <a:latin typeface="Arial" panose="020B0604020202020204" pitchFamily="34" charset="0"/>
                <a:cs typeface="Arial" panose="020B0604020202020204" pitchFamily="34" charset="0"/>
              </a:rPr>
              <a:t>13. </a:t>
            </a:r>
            <a:r>
              <a:rPr lang="en-US" sz="1600" dirty="0">
                <a:solidFill>
                  <a:schemeClr val="tx1"/>
                </a:solidFill>
                <a:latin typeface="Arial" panose="020B0604020202020204" pitchFamily="34" charset="0"/>
                <a:cs typeface="Arial" panose="020B0604020202020204" pitchFamily="34" charset="0"/>
              </a:rPr>
              <a:t>Sax P, et al. CROI 2020, Poster 495.</a:t>
            </a:r>
          </a:p>
        </p:txBody>
      </p:sp>
      <p:sp>
        <p:nvSpPr>
          <p:cNvPr id="29" name="object 93">
            <a:extLst>
              <a:ext uri="{FF2B5EF4-FFF2-40B4-BE49-F238E27FC236}">
                <a16:creationId xmlns:a16="http://schemas.microsoft.com/office/drawing/2014/main" id="{F4D17E20-CFC2-80BB-FE2F-EFE7D955A7B7}"/>
              </a:ext>
            </a:extLst>
          </p:cNvPr>
          <p:cNvSpPr/>
          <p:nvPr/>
        </p:nvSpPr>
        <p:spPr>
          <a:xfrm>
            <a:off x="0" y="25686797"/>
            <a:ext cx="51206400" cy="198977"/>
          </a:xfrm>
          <a:custGeom>
            <a:avLst/>
            <a:gdLst/>
            <a:ahLst/>
            <a:cxnLst/>
            <a:rect l="l" t="t" r="r" b="b"/>
            <a:pathLst>
              <a:path w="14240510">
                <a:moveTo>
                  <a:pt x="0" y="0"/>
                </a:moveTo>
                <a:lnTo>
                  <a:pt x="14240404" y="0"/>
                </a:lnTo>
              </a:path>
            </a:pathLst>
          </a:custGeom>
          <a:ln w="69805">
            <a:solidFill>
              <a:schemeClr val="accent2"/>
            </a:solidFill>
          </a:ln>
        </p:spPr>
        <p:txBody>
          <a:bodyPr wrap="square" lIns="0" tIns="0" rIns="0" bIns="0" rtlCol="0"/>
          <a:lstStyle/>
          <a:p>
            <a:endParaRPr lang="en-US" sz="1900" dirty="0">
              <a:latin typeface="Arial" panose="020B0604020202020204" pitchFamily="34" charset="0"/>
              <a:cs typeface="Arial" panose="020B0604020202020204" pitchFamily="34" charset="0"/>
            </a:endParaRPr>
          </a:p>
        </p:txBody>
      </p:sp>
      <p:sp>
        <p:nvSpPr>
          <p:cNvPr id="30" name="object 94">
            <a:extLst>
              <a:ext uri="{FF2B5EF4-FFF2-40B4-BE49-F238E27FC236}">
                <a16:creationId xmlns:a16="http://schemas.microsoft.com/office/drawing/2014/main" id="{2461C5E2-06A7-25AE-9759-63A6B07BBF12}"/>
              </a:ext>
            </a:extLst>
          </p:cNvPr>
          <p:cNvSpPr txBox="1"/>
          <p:nvPr/>
        </p:nvSpPr>
        <p:spPr>
          <a:xfrm>
            <a:off x="831850" y="27275478"/>
            <a:ext cx="24586396" cy="522772"/>
          </a:xfrm>
          <a:prstGeom prst="rect">
            <a:avLst/>
          </a:prstGeom>
        </p:spPr>
        <p:txBody>
          <a:bodyPr vert="horz" wrap="square" lIns="0" tIns="30036" rIns="0" bIns="0" rtlCol="0" anchor="b">
            <a:spAutoFit/>
          </a:bodyPr>
          <a:lstStyle/>
          <a:p>
            <a:pPr marL="17162" marR="6865">
              <a:spcBef>
                <a:spcPts val="236"/>
              </a:spcBef>
            </a:pPr>
            <a:r>
              <a:rPr lang="en-US" sz="1600" b="1" spc="27" dirty="0">
                <a:solidFill>
                  <a:schemeClr val="accent2"/>
                </a:solidFill>
                <a:latin typeface="Arial" panose="020B0604020202020204" pitchFamily="34" charset="0"/>
                <a:cs typeface="Arial" panose="020B0604020202020204" pitchFamily="34" charset="0"/>
              </a:rPr>
              <a:t>Acknowledgments: </a:t>
            </a:r>
            <a:r>
              <a:rPr lang="en-US" sz="1600" dirty="0">
                <a:latin typeface="Arial" panose="020B0604020202020204" pitchFamily="34" charset="0"/>
                <a:cs typeface="Arial" panose="020B0604020202020204" pitchFamily="34" charset="0"/>
              </a:rPr>
              <a:t>These studies were sponsored by Gilead Sciences. We thank all study participants and all participating study investigators and staff. Medical writing support was provided by Anne Errichelli, DPhil (Aspire Scientific Ltd, U.K.),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and was funded by Gilead.</a:t>
            </a:r>
          </a:p>
        </p:txBody>
      </p:sp>
      <p:sp>
        <p:nvSpPr>
          <p:cNvPr id="31" name="object 95">
            <a:extLst>
              <a:ext uri="{FF2B5EF4-FFF2-40B4-BE49-F238E27FC236}">
                <a16:creationId xmlns:a16="http://schemas.microsoft.com/office/drawing/2014/main" id="{B346AB11-47B0-E8A4-3007-9F0AAD92C391}"/>
              </a:ext>
            </a:extLst>
          </p:cNvPr>
          <p:cNvSpPr txBox="1"/>
          <p:nvPr/>
        </p:nvSpPr>
        <p:spPr>
          <a:xfrm>
            <a:off x="25869270" y="25826818"/>
            <a:ext cx="25064175" cy="1092671"/>
          </a:xfrm>
          <a:prstGeom prst="rect">
            <a:avLst/>
          </a:prstGeom>
        </p:spPr>
        <p:txBody>
          <a:bodyPr vert="horz" wrap="square" lIns="0" tIns="30036" rIns="0" bIns="0" rtlCol="0">
            <a:spAutoFit/>
          </a:bodyPr>
          <a:lstStyle/>
          <a:p>
            <a:pPr marL="17162" marR="6865">
              <a:lnSpc>
                <a:spcPct val="110000"/>
              </a:lnSpc>
              <a:spcBef>
                <a:spcPts val="236"/>
              </a:spcBef>
            </a:pPr>
            <a:r>
              <a:rPr lang="en-US" sz="1600" b="1" spc="40" dirty="0">
                <a:solidFill>
                  <a:schemeClr val="accent2"/>
                </a:solidFill>
                <a:latin typeface="Arial" panose="020B0604020202020204" pitchFamily="34" charset="0"/>
                <a:cs typeface="Arial" panose="020B0604020202020204" pitchFamily="34" charset="0"/>
              </a:rPr>
              <a:t>Disclosures: </a:t>
            </a:r>
            <a:r>
              <a:rPr lang="en-US" sz="1600" b="1" dirty="0">
                <a:latin typeface="Arial" panose="020B0604020202020204" pitchFamily="34" charset="0"/>
                <a:cs typeface="Arial" panose="020B0604020202020204" pitchFamily="34" charset="0"/>
              </a:rPr>
              <a:t>AP: </a:t>
            </a:r>
            <a:r>
              <a:rPr lang="en-US" sz="1600" dirty="0">
                <a:latin typeface="Arial" panose="020B0604020202020204" pitchFamily="34" charset="0"/>
                <a:cs typeface="Arial" panose="020B0604020202020204" pitchFamily="34" charset="0"/>
              </a:rPr>
              <a:t>grants or contracts from Gilead and ViiV Healthcare (paid to institution).</a:t>
            </a:r>
            <a:r>
              <a:rPr lang="en-US" sz="1600" b="1" dirty="0">
                <a:latin typeface="Arial" panose="020B0604020202020204" pitchFamily="34" charset="0"/>
                <a:cs typeface="Arial" panose="020B0604020202020204" pitchFamily="34" charset="0"/>
              </a:rPr>
              <a:t> CO: </a:t>
            </a:r>
            <a:r>
              <a:rPr lang="en-US" sz="1600" dirty="0">
                <a:latin typeface="Arial" panose="020B0604020202020204" pitchFamily="34" charset="0"/>
                <a:cs typeface="Arial" panose="020B0604020202020204" pitchFamily="34" charset="0"/>
              </a:rPr>
              <a:t>grants or contracts from AstraZeneca, Gilead, Janssen, MSD and ViiV Healthcare (paid to institution); payment or honoraria for lectures, presentations, speakers’ bureaus,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manuscript writing or educational events from Gilead, Janssen, MSD and ViiV Healthcare; President of the Medical Women’s Federation (unpaid); governing council member of the International AIDS Society (unpaid). </a:t>
            </a:r>
            <a:r>
              <a:rPr lang="en-US" sz="1600" b="1" dirty="0">
                <a:latin typeface="Arial" panose="020B0604020202020204" pitchFamily="34" charset="0"/>
                <a:cs typeface="Arial" panose="020B0604020202020204" pitchFamily="34" charset="0"/>
              </a:rPr>
              <a:t>AB: </a:t>
            </a:r>
            <a:r>
              <a:rPr lang="en-US" sz="1600" dirty="0">
                <a:latin typeface="Arial" panose="020B0604020202020204" pitchFamily="34" charset="0"/>
                <a:cs typeface="Arial" panose="020B0604020202020204" pitchFamily="34" charset="0"/>
              </a:rPr>
              <a:t>speakers’ bureaus for AbbVie, BMS, Gilead and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Janssen; advisory boards for AbbVie, BMS, Gilead and MSD. </a:t>
            </a:r>
            <a:r>
              <a:rPr lang="en-US" sz="1600" b="1" dirty="0">
                <a:latin typeface="Arial" panose="020B0604020202020204" pitchFamily="34" charset="0"/>
                <a:cs typeface="Arial" panose="020B0604020202020204" pitchFamily="34" charset="0"/>
              </a:rPr>
              <a:t>KM: </a:t>
            </a:r>
            <a:r>
              <a:rPr lang="en-US" sz="1600" dirty="0">
                <a:latin typeface="Arial" panose="020B0604020202020204" pitchFamily="34" charset="0"/>
                <a:cs typeface="Arial" panose="020B0604020202020204" pitchFamily="34" charset="0"/>
              </a:rPr>
              <a:t>research grants and honoraria for speakers’ bureaus and advisory boards from Gilead, GSK/ViiV Healthcare, Janssen and Merck; honorarium for advisory board participation with Epividian. </a:t>
            </a:r>
            <a:br>
              <a:rPr lang="en-US" sz="1600" dirty="0">
                <a:latin typeface="Arial" panose="020B0604020202020204" pitchFamily="34" charset="0"/>
                <a:cs typeface="Arial" panose="020B0604020202020204" pitchFamily="34" charset="0"/>
              </a:rPr>
            </a:br>
            <a:r>
              <a:rPr lang="en-US" sz="1600" b="1" dirty="0">
                <a:latin typeface="Arial" panose="020B0604020202020204" pitchFamily="34" charset="0"/>
                <a:cs typeface="Arial" panose="020B0604020202020204" pitchFamily="34" charset="0"/>
              </a:rPr>
              <a:t>JRA: </a:t>
            </a:r>
            <a:r>
              <a:rPr lang="en-US" sz="1600" dirty="0">
                <a:latin typeface="Arial" panose="020B0604020202020204" pitchFamily="34" charset="0"/>
                <a:cs typeface="Arial" panose="020B0604020202020204" pitchFamily="34" charset="0"/>
              </a:rPr>
              <a:t>personal fees for speaking and participation in advisory boards from Alexa, Gilead, Janssen, Merck and ViiV. </a:t>
            </a:r>
            <a:r>
              <a:rPr lang="en-US" sz="1600" b="1" dirty="0">
                <a:latin typeface="Arial" panose="020B0604020202020204" pitchFamily="34" charset="0"/>
                <a:cs typeface="Arial" panose="020B0604020202020204" pitchFamily="34" charset="0"/>
              </a:rPr>
              <a:t>MLD</a:t>
            </a:r>
            <a:r>
              <a:rPr lang="en-US" sz="1600" dirty="0">
                <a:latin typeface="Arial" panose="020B0604020202020204" pitchFamily="34" charset="0"/>
                <a:cs typeface="Arial" panose="020B0604020202020204" pitchFamily="34" charset="0"/>
              </a:rPr>
              <a:t>,</a:t>
            </a:r>
            <a:r>
              <a:rPr lang="en-US" sz="1600" b="1" dirty="0">
                <a:latin typeface="Arial" panose="020B0604020202020204" pitchFamily="34" charset="0"/>
                <a:cs typeface="Arial" panose="020B0604020202020204" pitchFamily="34" charset="0"/>
              </a:rPr>
              <a:t> HH</a:t>
            </a:r>
            <a:r>
              <a:rPr lang="en-US" sz="1600" dirty="0">
                <a:latin typeface="Arial" panose="020B0604020202020204" pitchFamily="34" charset="0"/>
                <a:cs typeface="Arial" panose="020B0604020202020204" pitchFamily="34" charset="0"/>
              </a:rPr>
              <a:t>,</a:t>
            </a:r>
            <a:r>
              <a:rPr lang="en-US" sz="1600" b="1" dirty="0">
                <a:latin typeface="Arial" panose="020B0604020202020204" pitchFamily="34" charset="0"/>
                <a:cs typeface="Arial" panose="020B0604020202020204" pitchFamily="34" charset="0"/>
              </a:rPr>
              <a:t> HL</a:t>
            </a:r>
            <a:r>
              <a:rPr lang="en-US" sz="1600" dirty="0">
                <a:latin typeface="Arial" panose="020B0604020202020204" pitchFamily="34" charset="0"/>
                <a:cs typeface="Arial" panose="020B0604020202020204" pitchFamily="34" charset="0"/>
              </a:rPr>
              <a:t>,</a:t>
            </a:r>
            <a:r>
              <a:rPr lang="en-US" sz="1600" b="1" dirty="0">
                <a:latin typeface="Arial" panose="020B0604020202020204" pitchFamily="34" charset="0"/>
                <a:cs typeface="Arial" panose="020B0604020202020204" pitchFamily="34" charset="0"/>
              </a:rPr>
              <a:t> KA</a:t>
            </a:r>
            <a:r>
              <a:rPr lang="en-US" sz="1600" dirty="0">
                <a:latin typeface="Arial" panose="020B0604020202020204" pitchFamily="34" charset="0"/>
                <a:cs typeface="Arial" panose="020B0604020202020204" pitchFamily="34" charset="0"/>
              </a:rPr>
              <a:t>,</a:t>
            </a:r>
            <a:r>
              <a:rPr lang="en-US" sz="1600" b="1" dirty="0">
                <a:latin typeface="Arial" panose="020B0604020202020204" pitchFamily="34" charset="0"/>
                <a:cs typeface="Arial" panose="020B0604020202020204" pitchFamily="34" charset="0"/>
              </a:rPr>
              <a:t> LV</a:t>
            </a:r>
            <a:r>
              <a:rPr lang="en-US" sz="1600" dirty="0">
                <a:latin typeface="Arial" panose="020B0604020202020204" pitchFamily="34" charset="0"/>
                <a:cs typeface="Arial" panose="020B0604020202020204" pitchFamily="34" charset="0"/>
              </a:rPr>
              <a:t>,</a:t>
            </a:r>
            <a:r>
              <a:rPr lang="en-US" sz="1600" b="1" dirty="0">
                <a:latin typeface="Arial" panose="020B0604020202020204" pitchFamily="34" charset="0"/>
                <a:cs typeface="Arial" panose="020B0604020202020204" pitchFamily="34" charset="0"/>
              </a:rPr>
              <a:t> CC</a:t>
            </a:r>
            <a:r>
              <a:rPr lang="en-US" sz="1600" dirty="0">
                <a:latin typeface="Arial" panose="020B0604020202020204" pitchFamily="34" charset="0"/>
                <a:cs typeface="Arial" panose="020B0604020202020204" pitchFamily="34" charset="0"/>
              </a:rPr>
              <a:t>,</a:t>
            </a:r>
            <a:r>
              <a:rPr lang="en-US" sz="1600" b="1" dirty="0">
                <a:latin typeface="Arial" panose="020B0604020202020204" pitchFamily="34" charset="0"/>
                <a:cs typeface="Arial" panose="020B0604020202020204" pitchFamily="34" charset="0"/>
              </a:rPr>
              <a:t> JTH</a:t>
            </a:r>
            <a:r>
              <a:rPr lang="en-US" sz="1600" dirty="0">
                <a:latin typeface="Arial" panose="020B0604020202020204" pitchFamily="34" charset="0"/>
                <a:cs typeface="Arial" panose="020B0604020202020204" pitchFamily="34" charset="0"/>
              </a:rPr>
              <a:t> and</a:t>
            </a:r>
            <a:r>
              <a:rPr lang="en-US" sz="1600" b="1" dirty="0">
                <a:latin typeface="Arial" panose="020B0604020202020204" pitchFamily="34" charset="0"/>
                <a:cs typeface="Arial" panose="020B0604020202020204" pitchFamily="34" charset="0"/>
              </a:rPr>
              <a:t> HM: </a:t>
            </a:r>
            <a:r>
              <a:rPr lang="en-US" sz="1600" dirty="0">
                <a:latin typeface="Arial" panose="020B0604020202020204" pitchFamily="34" charset="0"/>
                <a:cs typeface="Arial" panose="020B0604020202020204" pitchFamily="34" charset="0"/>
              </a:rPr>
              <a:t>employees of Gilead and own stocks/shares in Gilead. </a:t>
            </a:r>
            <a:r>
              <a:rPr lang="en-US" sz="1600" b="1" dirty="0">
                <a:latin typeface="Arial" panose="020B0604020202020204" pitchFamily="34" charset="0"/>
                <a:cs typeface="Arial" panose="020B0604020202020204" pitchFamily="34" charset="0"/>
              </a:rPr>
              <a:t>FM </a:t>
            </a:r>
            <a:r>
              <a:rPr lang="en-US" sz="1600" dirty="0">
                <a:latin typeface="Arial" panose="020B0604020202020204" pitchFamily="34" charset="0"/>
                <a:cs typeface="Arial" panose="020B0604020202020204" pitchFamily="34" charset="0"/>
              </a:rPr>
              <a:t>and</a:t>
            </a:r>
            <a:r>
              <a:rPr lang="en-US" sz="1600" b="1" dirty="0">
                <a:latin typeface="Arial" panose="020B0604020202020204" pitchFamily="34" charset="0"/>
                <a:cs typeface="Arial" panose="020B0604020202020204" pitchFamily="34" charset="0"/>
              </a:rPr>
              <a:t> YY:</a:t>
            </a:r>
            <a:r>
              <a:rPr lang="en-US" sz="1600" dirty="0">
                <a:latin typeface="Arial" panose="020B0604020202020204" pitchFamily="34" charset="0"/>
                <a:cs typeface="Arial" panose="020B0604020202020204" pitchFamily="34" charset="0"/>
              </a:rPr>
              <a:t> nothing to disclose.</a:t>
            </a:r>
            <a:endParaRPr lang="en-US" sz="1600" b="1" dirty="0">
              <a:latin typeface="Arial" panose="020B0604020202020204" pitchFamily="34" charset="0"/>
              <a:cs typeface="Arial" panose="020B0604020202020204" pitchFamily="34" charset="0"/>
            </a:endParaRPr>
          </a:p>
        </p:txBody>
      </p:sp>
      <p:sp>
        <p:nvSpPr>
          <p:cNvPr id="32" name="object 78">
            <a:extLst>
              <a:ext uri="{FF2B5EF4-FFF2-40B4-BE49-F238E27FC236}">
                <a16:creationId xmlns:a16="http://schemas.microsoft.com/office/drawing/2014/main" id="{18C78610-ECC8-A18C-EF89-F75832EA34F5}"/>
              </a:ext>
            </a:extLst>
          </p:cNvPr>
          <p:cNvSpPr txBox="1"/>
          <p:nvPr/>
        </p:nvSpPr>
        <p:spPr>
          <a:xfrm>
            <a:off x="25869272" y="27046508"/>
            <a:ext cx="25200650" cy="768993"/>
          </a:xfrm>
          <a:prstGeom prst="rect">
            <a:avLst/>
          </a:prstGeom>
        </p:spPr>
        <p:txBody>
          <a:bodyPr vert="horz" wrap="square" lIns="0" tIns="30036" rIns="0" bIns="0" rtlCol="0">
            <a:spAutoFit/>
          </a:bodyPr>
          <a:lstStyle/>
          <a:p>
            <a:pPr marL="0" indent="0" algn="l">
              <a:buNone/>
            </a:pPr>
            <a:r>
              <a:rPr lang="en-US" sz="1600" b="1" spc="-20" dirty="0">
                <a:solidFill>
                  <a:schemeClr val="accent2"/>
                </a:solidFill>
                <a:latin typeface="Arial" panose="020B0604020202020204" pitchFamily="34" charset="0"/>
                <a:cs typeface="Arial" panose="020B0604020202020204" pitchFamily="34" charset="0"/>
              </a:rPr>
              <a:t>Abbreviations: </a:t>
            </a:r>
            <a:r>
              <a:rPr lang="en-US" sz="1600" spc="-20" dirty="0">
                <a:latin typeface="Arial" panose="020B0604020202020204" pitchFamily="34" charset="0"/>
                <a:cs typeface="Arial" panose="020B0604020202020204" pitchFamily="34" charset="0"/>
              </a:rPr>
              <a:t>3TC, lamivudine; ABC, abacavir; ARV, antiretroviral; ATV, atazanavir; B/BIC, bictegravir; c, copies; C/COBI, cobicistat; CD, cluster of differentiation; CMH, Cochran–Mantel–Haenszel; DRV, darunavir; DTG, dolutegravir; E/EVG, elvitegravir; </a:t>
            </a:r>
            <a:br>
              <a:rPr lang="en-US" sz="1600" spc="-20" dirty="0">
                <a:latin typeface="Arial" panose="020B0604020202020204" pitchFamily="34" charset="0"/>
                <a:cs typeface="Arial" panose="020B0604020202020204" pitchFamily="34" charset="0"/>
              </a:rPr>
            </a:br>
            <a:r>
              <a:rPr lang="en-US" sz="1600" spc="-20" dirty="0" err="1">
                <a:latin typeface="Arial" panose="020B0604020202020204" pitchFamily="34" charset="0"/>
                <a:cs typeface="Arial" panose="020B0604020202020204" pitchFamily="34" charset="0"/>
              </a:rPr>
              <a:t>eGFR</a:t>
            </a:r>
            <a:r>
              <a:rPr lang="en-US" sz="1600" spc="-20" baseline="-25000" dirty="0" err="1">
                <a:latin typeface="Arial" panose="020B0604020202020204" pitchFamily="34" charset="0"/>
                <a:cs typeface="Arial" panose="020B0604020202020204" pitchFamily="34" charset="0"/>
              </a:rPr>
              <a:t>CG</a:t>
            </a:r>
            <a:r>
              <a:rPr lang="en-US" sz="1600" spc="-20" dirty="0">
                <a:latin typeface="Arial" panose="020B0604020202020204" pitchFamily="34" charset="0"/>
                <a:cs typeface="Arial" panose="020B0604020202020204" pitchFamily="34" charset="0"/>
              </a:rPr>
              <a:t>, </a:t>
            </a:r>
            <a:r>
              <a:rPr lang="en-US" sz="1600" b="0" i="0" u="none" strike="noStrike" spc="-20" baseline="0" dirty="0">
                <a:latin typeface="Arial" panose="020B0604020202020204" pitchFamily="34" charset="0"/>
                <a:cs typeface="Arial" panose="020B0604020202020204" pitchFamily="34" charset="0"/>
              </a:rPr>
              <a:t>estimated glomerular filtration rate by Cockcroft–Gault equation</a:t>
            </a:r>
            <a:r>
              <a:rPr lang="en-US" sz="1600" spc="-20" dirty="0">
                <a:latin typeface="Arial" panose="020B0604020202020204" pitchFamily="34" charset="0"/>
                <a:cs typeface="Arial" panose="020B0604020202020204" pitchFamily="34" charset="0"/>
              </a:rPr>
              <a:t>; F/FTC, emtricitabine; HBV, hepatitis B virus; INSTI, integrase strand-transfer inhibitor; IQR, interquartile range; NNRTI, non-nucleoside reverse transcriptase inhibitor; NRTI, nucleoside/nucleotide reverse transcriptase inhibitor; PI, protease inhibitor; R, resistance; RPV, rilpivirine; RTV, ritonavir; TAF, tenofovir alafenamide; TDF, tenofovir disoproxil fumarate; TFV, tenofovir; TN, treatment naïve; VL, viral load; VS, virologically suppressed.</a:t>
            </a:r>
          </a:p>
        </p:txBody>
      </p:sp>
      <p:sp>
        <p:nvSpPr>
          <p:cNvPr id="33" name="object 2">
            <a:extLst>
              <a:ext uri="{FF2B5EF4-FFF2-40B4-BE49-F238E27FC236}">
                <a16:creationId xmlns:a16="http://schemas.microsoft.com/office/drawing/2014/main" id="{F108A39E-E20B-73C2-00F4-0252DAC3523C}"/>
              </a:ext>
            </a:extLst>
          </p:cNvPr>
          <p:cNvSpPr txBox="1"/>
          <p:nvPr/>
        </p:nvSpPr>
        <p:spPr>
          <a:xfrm>
            <a:off x="829563" y="11627296"/>
            <a:ext cx="12024000" cy="639817"/>
          </a:xfrm>
          <a:prstGeom prst="rect">
            <a:avLst/>
          </a:prstGeom>
          <a:solidFill>
            <a:schemeClr val="accent2"/>
          </a:solidFill>
        </p:spPr>
        <p:txBody>
          <a:bodyPr vert="horz" wrap="square" lIns="0" tIns="24029" rIns="0" bIns="0" rtlCol="0">
            <a:spAutoFit/>
          </a:bodyPr>
          <a:lstStyle/>
          <a:p>
            <a:pPr marL="140732">
              <a:spcBef>
                <a:spcPts val="189"/>
              </a:spcBef>
            </a:pPr>
            <a:r>
              <a:rPr lang="en-US" sz="4000" b="1" spc="-13" dirty="0">
                <a:solidFill>
                  <a:schemeClr val="bg1"/>
                </a:solidFill>
                <a:latin typeface="Arial" panose="020B0604020202020204" pitchFamily="34" charset="0"/>
                <a:cs typeface="Arial" panose="020B0604020202020204" pitchFamily="34" charset="0"/>
              </a:rPr>
              <a:t>Introduction</a:t>
            </a:r>
            <a:endParaRPr lang="en-US" sz="4000" dirty="0">
              <a:solidFill>
                <a:schemeClr val="bg1"/>
              </a:solidFill>
              <a:latin typeface="Arial" panose="020B0604020202020204" pitchFamily="34" charset="0"/>
              <a:cs typeface="Arial" panose="020B0604020202020204" pitchFamily="34" charset="0"/>
            </a:endParaRPr>
          </a:p>
        </p:txBody>
      </p:sp>
      <p:sp>
        <p:nvSpPr>
          <p:cNvPr id="39" name="object 8">
            <a:extLst>
              <a:ext uri="{FF2B5EF4-FFF2-40B4-BE49-F238E27FC236}">
                <a16:creationId xmlns:a16="http://schemas.microsoft.com/office/drawing/2014/main" id="{9C4723A1-A8F4-DFB3-3A50-34F610AC939E}"/>
              </a:ext>
            </a:extLst>
          </p:cNvPr>
          <p:cNvSpPr txBox="1"/>
          <p:nvPr/>
        </p:nvSpPr>
        <p:spPr>
          <a:xfrm>
            <a:off x="829563" y="19969493"/>
            <a:ext cx="12027600" cy="555073"/>
          </a:xfrm>
          <a:prstGeom prst="rect">
            <a:avLst/>
          </a:prstGeom>
        </p:spPr>
        <p:txBody>
          <a:bodyPr vert="horz" wrap="square" lIns="0" tIns="16305" rIns="0" bIns="0" rtlCol="0">
            <a:spAutoFit/>
          </a:bodyPr>
          <a:lstStyle/>
          <a:p>
            <a:pPr marL="17162">
              <a:spcBef>
                <a:spcPts val="129"/>
              </a:spcBef>
            </a:pPr>
            <a:r>
              <a:rPr lang="en-US" sz="3500" b="1" dirty="0">
                <a:solidFill>
                  <a:schemeClr val="accent2"/>
                </a:solidFill>
                <a:latin typeface="Arial" panose="020B0604020202020204" pitchFamily="34" charset="0"/>
                <a:cs typeface="Arial" panose="020B0604020202020204" pitchFamily="34" charset="0"/>
              </a:rPr>
              <a:t>Study Design</a:t>
            </a:r>
          </a:p>
        </p:txBody>
      </p:sp>
      <p:sp>
        <p:nvSpPr>
          <p:cNvPr id="10" name="object 81">
            <a:extLst>
              <a:ext uri="{FF2B5EF4-FFF2-40B4-BE49-F238E27FC236}">
                <a16:creationId xmlns:a16="http://schemas.microsoft.com/office/drawing/2014/main" id="{D543E1DA-8537-8C47-22D2-89426BB96E9F}"/>
              </a:ext>
            </a:extLst>
          </p:cNvPr>
          <p:cNvSpPr txBox="1"/>
          <p:nvPr/>
        </p:nvSpPr>
        <p:spPr>
          <a:xfrm>
            <a:off x="831850" y="12602906"/>
            <a:ext cx="12027600" cy="3957667"/>
          </a:xfrm>
          <a:prstGeom prst="rect">
            <a:avLst/>
          </a:prstGeom>
        </p:spPr>
        <p:txBody>
          <a:bodyPr vert="horz" wrap="square" lIns="0" tIns="12872" rIns="0" bIns="0" rtlCol="0">
            <a:spAutoFit/>
          </a:bodyPr>
          <a:lstStyle/>
          <a:p>
            <a:pPr marL="442913" indent="-442913" algn="l" rtl="0">
              <a:spcAft>
                <a:spcPts val="807"/>
              </a:spcAft>
              <a:buClr>
                <a:schemeClr val="accent2"/>
              </a:buClr>
              <a:buFont typeface=".PingFang SC Regular"/>
              <a:buChar char="◆"/>
              <a:defRPr/>
            </a:pPr>
            <a:r>
              <a:rPr lang="en-US" sz="2700" dirty="0">
                <a:latin typeface="Arial" panose="020B0604020202020204" pitchFamily="34" charset="0"/>
                <a:cs typeface="Arial" panose="020B0604020202020204" pitchFamily="34" charset="0"/>
              </a:rPr>
              <a:t>Management of HIV-1 virologic rebound in the absence of treatment resistance includes reinitiating ARV therapy to regain virologic suppression</a:t>
            </a:r>
            <a:r>
              <a:rPr lang="en-US" sz="2700" baseline="30000" dirty="0">
                <a:latin typeface="Arial" panose="020B0604020202020204" pitchFamily="34" charset="0"/>
                <a:cs typeface="Arial" panose="020B0604020202020204" pitchFamily="34" charset="0"/>
              </a:rPr>
              <a:t>1,2</a:t>
            </a:r>
          </a:p>
          <a:p>
            <a:pPr marL="442913" indent="-442913" algn="l" rtl="0">
              <a:spcAft>
                <a:spcPts val="807"/>
              </a:spcAft>
              <a:buClr>
                <a:schemeClr val="accent2"/>
              </a:buClr>
              <a:buFont typeface=".PingFang SC Regular"/>
              <a:buChar char="◆"/>
              <a:defRPr/>
            </a:pPr>
            <a:r>
              <a:rPr lang="en-US" sz="2700" dirty="0">
                <a:latin typeface="Arial" panose="020B0604020202020204" pitchFamily="34" charset="0"/>
                <a:cs typeface="Arial" panose="020B0604020202020204" pitchFamily="34" charset="0"/>
              </a:rPr>
              <a:t>Most ARV agents are studied for their ability to suppress HIV-1 as </a:t>
            </a:r>
            <a:br>
              <a:rPr lang="en-US" sz="27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first-line therapy, or in people who already have virologic suppression </a:t>
            </a:r>
            <a:br>
              <a:rPr lang="en-US" sz="27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and are switching treatment regimens</a:t>
            </a:r>
          </a:p>
          <a:p>
            <a:pPr marL="442913" indent="-442913" algn="l" rtl="0">
              <a:spcAft>
                <a:spcPts val="807"/>
              </a:spcAft>
              <a:buClr>
                <a:schemeClr val="accent2"/>
              </a:buClr>
              <a:buFont typeface=".PingFang SC Regular"/>
              <a:buChar char="◆"/>
              <a:defRPr/>
            </a:pPr>
            <a:r>
              <a:rPr lang="en-US" sz="2700" dirty="0">
                <a:latin typeface="Arial" panose="020B0604020202020204" pitchFamily="34" charset="0"/>
                <a:cs typeface="Arial" panose="020B0604020202020204" pitchFamily="34" charset="0"/>
              </a:rPr>
              <a:t>B/F/TAF is a recommended treatment for HIV-1</a:t>
            </a:r>
            <a:r>
              <a:rPr lang="en-US" sz="2700" baseline="30000" dirty="0">
                <a:latin typeface="Arial" panose="020B0604020202020204" pitchFamily="34" charset="0"/>
                <a:cs typeface="Arial" panose="020B0604020202020204" pitchFamily="34" charset="0"/>
              </a:rPr>
              <a:t>1–3</a:t>
            </a:r>
            <a:r>
              <a:rPr lang="en-US" sz="2700" dirty="0">
                <a:latin typeface="Arial" panose="020B0604020202020204" pitchFamily="34" charset="0"/>
                <a:cs typeface="Arial" panose="020B0604020202020204" pitchFamily="34" charset="0"/>
              </a:rPr>
              <a:t>; however, data on the efficacy of B/F/TAF in people with HIV-1 with viremia who are treatment experienced are limited</a:t>
            </a:r>
          </a:p>
        </p:txBody>
      </p:sp>
      <p:sp>
        <p:nvSpPr>
          <p:cNvPr id="6" name="object 4">
            <a:extLst>
              <a:ext uri="{FF2B5EF4-FFF2-40B4-BE49-F238E27FC236}">
                <a16:creationId xmlns:a16="http://schemas.microsoft.com/office/drawing/2014/main" id="{D6A3FB5D-9FCF-626C-38EC-515A6441FA61}"/>
              </a:ext>
            </a:extLst>
          </p:cNvPr>
          <p:cNvSpPr txBox="1"/>
          <p:nvPr/>
        </p:nvSpPr>
        <p:spPr>
          <a:xfrm>
            <a:off x="48395106" y="1722066"/>
            <a:ext cx="1979443" cy="492861"/>
          </a:xfrm>
          <a:prstGeom prst="rect">
            <a:avLst/>
          </a:prstGeom>
        </p:spPr>
        <p:txBody>
          <a:bodyPr vert="horz" wrap="square" lIns="0" tIns="30894" rIns="0" bIns="0" rtlCol="0">
            <a:spAutoFit/>
          </a:bodyPr>
          <a:lstStyle/>
          <a:p>
            <a:pPr marL="34325" marR="6865" indent="-34325" algn="r">
              <a:lnSpc>
                <a:spcPts val="1800"/>
              </a:lnSpc>
              <a:spcBef>
                <a:spcPts val="243"/>
              </a:spcBef>
            </a:pPr>
            <a:r>
              <a:rPr lang="en-US" sz="1600" b="1" dirty="0">
                <a:solidFill>
                  <a:srgbClr val="FFFFFF"/>
                </a:solidFill>
                <a:latin typeface="Arial" panose="020B0604020202020204" pitchFamily="34" charset="0"/>
                <a:cs typeface="Arial" panose="020B0604020202020204" pitchFamily="34" charset="0"/>
              </a:rPr>
              <a:t>Scan or click</a:t>
            </a:r>
            <a:r>
              <a:rPr lang="en-US" sz="1600" b="1" spc="20" dirty="0">
                <a:solidFill>
                  <a:srgbClr val="FFFFFF"/>
                </a:solidFill>
                <a:latin typeface="Arial" panose="020B0604020202020204" pitchFamily="34" charset="0"/>
                <a:cs typeface="Arial" panose="020B0604020202020204" pitchFamily="34" charset="0"/>
              </a:rPr>
              <a:t> </a:t>
            </a:r>
            <a:r>
              <a:rPr lang="en-US" sz="1600" b="1" dirty="0">
                <a:solidFill>
                  <a:srgbClr val="FFFFFF"/>
                </a:solidFill>
                <a:latin typeface="Arial" panose="020B0604020202020204" pitchFamily="34" charset="0"/>
                <a:cs typeface="Arial" panose="020B0604020202020204" pitchFamily="34" charset="0"/>
              </a:rPr>
              <a:t>for</a:t>
            </a:r>
            <a:r>
              <a:rPr lang="en-US" sz="1600" b="1" spc="27" dirty="0">
                <a:solidFill>
                  <a:srgbClr val="FFFFFF"/>
                </a:solidFill>
                <a:latin typeface="Arial" panose="020B0604020202020204" pitchFamily="34" charset="0"/>
                <a:cs typeface="Arial" panose="020B0604020202020204" pitchFamily="34" charset="0"/>
              </a:rPr>
              <a:t> </a:t>
            </a:r>
            <a:r>
              <a:rPr lang="en-US" sz="1600" b="1" spc="-27" dirty="0">
                <a:solidFill>
                  <a:srgbClr val="FFFFFF"/>
                </a:solidFill>
                <a:latin typeface="Arial" panose="020B0604020202020204" pitchFamily="34" charset="0"/>
                <a:cs typeface="Arial" panose="020B0604020202020204" pitchFamily="34" charset="0"/>
              </a:rPr>
              <a:t>more </a:t>
            </a:r>
            <a:r>
              <a:rPr lang="en-US" sz="1600" b="1" spc="-13" dirty="0">
                <a:solidFill>
                  <a:srgbClr val="FFFFFF"/>
                </a:solidFill>
                <a:latin typeface="Arial" panose="020B0604020202020204" pitchFamily="34" charset="0"/>
                <a:cs typeface="Arial" panose="020B0604020202020204" pitchFamily="34" charset="0"/>
              </a:rPr>
              <a:t>information</a:t>
            </a:r>
            <a:endParaRPr lang="en-US" sz="1600" dirty="0">
              <a:latin typeface="Arial" panose="020B0604020202020204" pitchFamily="34" charset="0"/>
              <a:cs typeface="Arial" panose="020B0604020202020204" pitchFamily="34" charset="0"/>
            </a:endParaRPr>
          </a:p>
        </p:txBody>
      </p:sp>
      <p:sp>
        <p:nvSpPr>
          <p:cNvPr id="12" name="Rounded Rectangle 11">
            <a:extLst>
              <a:ext uri="{FF2B5EF4-FFF2-40B4-BE49-F238E27FC236}">
                <a16:creationId xmlns:a16="http://schemas.microsoft.com/office/drawing/2014/main" id="{043FBA55-950D-F796-C665-BDC9B3A738B3}"/>
              </a:ext>
            </a:extLst>
          </p:cNvPr>
          <p:cNvSpPr/>
          <p:nvPr/>
        </p:nvSpPr>
        <p:spPr>
          <a:xfrm>
            <a:off x="47022305" y="710930"/>
            <a:ext cx="5025343" cy="496078"/>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0" name="object 90">
            <a:extLst>
              <a:ext uri="{FF2B5EF4-FFF2-40B4-BE49-F238E27FC236}">
                <a16:creationId xmlns:a16="http://schemas.microsoft.com/office/drawing/2014/main" id="{0AC6FD75-D3E3-335D-0F43-39099EAD2404}"/>
              </a:ext>
            </a:extLst>
          </p:cNvPr>
          <p:cNvSpPr txBox="1"/>
          <p:nvPr/>
        </p:nvSpPr>
        <p:spPr>
          <a:xfrm>
            <a:off x="47355961" y="726426"/>
            <a:ext cx="3351043" cy="461665"/>
          </a:xfrm>
          <a:prstGeom prst="rect">
            <a:avLst/>
          </a:prstGeom>
          <a:noFill/>
        </p:spPr>
        <p:txBody>
          <a:bodyPr vert="horz" wrap="square" lIns="0" tIns="0" rIns="0" bIns="0" rtlCol="0" anchor="ctr">
            <a:spAutoFit/>
          </a:bodyPr>
          <a:lstStyle/>
          <a:p>
            <a:r>
              <a:rPr lang="en-US" sz="3000" b="1" dirty="0">
                <a:solidFill>
                  <a:schemeClr val="tx2"/>
                </a:solidFill>
                <a:latin typeface="Arial" panose="020B0604020202020204" pitchFamily="34" charset="0"/>
                <a:cs typeface="Arial" panose="020B0604020202020204" pitchFamily="34" charset="0"/>
              </a:rPr>
              <a:t>Poster eP.A.086</a:t>
            </a:r>
            <a:endParaRPr lang="en-US" sz="3000" b="1" dirty="0">
              <a:solidFill>
                <a:schemeClr val="tx2"/>
              </a:solidFill>
              <a:latin typeface="Arial" panose="020B0604020202020204" pitchFamily="34" charset="0"/>
              <a:ea typeface="MS PGothic" pitchFamily="34" charset="-128"/>
              <a:cs typeface="Arial" panose="020B0604020202020204" pitchFamily="34" charset="0"/>
            </a:endParaRPr>
          </a:p>
        </p:txBody>
      </p:sp>
      <p:sp>
        <p:nvSpPr>
          <p:cNvPr id="27" name="object 90">
            <a:extLst>
              <a:ext uri="{FF2B5EF4-FFF2-40B4-BE49-F238E27FC236}">
                <a16:creationId xmlns:a16="http://schemas.microsoft.com/office/drawing/2014/main" id="{DAD5B970-D1D5-C524-E305-9D5CA2953E88}"/>
              </a:ext>
            </a:extLst>
          </p:cNvPr>
          <p:cNvSpPr txBox="1"/>
          <p:nvPr/>
        </p:nvSpPr>
        <p:spPr>
          <a:xfrm>
            <a:off x="46359483" y="4180999"/>
            <a:ext cx="3978556" cy="834665"/>
          </a:xfrm>
          <a:prstGeom prst="rect">
            <a:avLst/>
          </a:prstGeom>
          <a:noFill/>
        </p:spPr>
        <p:txBody>
          <a:bodyPr vert="horz" wrap="square" lIns="0" tIns="43765" rIns="0" bIns="0" rtlCol="0">
            <a:spAutoFit/>
          </a:bodyPr>
          <a:lstStyle/>
          <a:p>
            <a:pPr marL="625576" algn="r">
              <a:lnSpc>
                <a:spcPts val="2000"/>
              </a:lnSpc>
              <a:spcBef>
                <a:spcPts val="343"/>
              </a:spcBef>
            </a:pPr>
            <a:r>
              <a:rPr lang="en-US" sz="1600" b="1" dirty="0">
                <a:solidFill>
                  <a:schemeClr val="bg1"/>
                </a:solidFill>
                <a:latin typeface="Arial" panose="020B0604020202020204" pitchFamily="34" charset="0"/>
                <a:cs typeface="Arial" panose="020B0604020202020204" pitchFamily="34" charset="0"/>
              </a:rPr>
              <a:t>	</a:t>
            </a:r>
            <a:r>
              <a:rPr lang="en-US" sz="1600" b="1" dirty="0">
                <a:solidFill>
                  <a:schemeClr val="bg1"/>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https://presentations.</a:t>
            </a:r>
            <a:br>
              <a:rPr lang="en-US" sz="1600" b="1" dirty="0">
                <a:solidFill>
                  <a:schemeClr val="bg1"/>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br>
            <a:r>
              <a:rPr lang="en-US" sz="1600" b="1" dirty="0">
                <a:solidFill>
                  <a:schemeClr val="bg1"/>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gilead.com/item/0ec62e1052</a:t>
            </a:r>
            <a:endParaRPr lang="en-US" sz="1600" b="1" dirty="0">
              <a:solidFill>
                <a:schemeClr val="bg1"/>
              </a:solidFill>
              <a:latin typeface="Arial" panose="020B0604020202020204" pitchFamily="34" charset="0"/>
              <a:cs typeface="Arial" panose="020B0604020202020204" pitchFamily="34" charset="0"/>
            </a:endParaRPr>
          </a:p>
          <a:p>
            <a:pPr marL="625576" algn="r">
              <a:lnSpc>
                <a:spcPts val="2000"/>
              </a:lnSpc>
              <a:spcBef>
                <a:spcPts val="343"/>
              </a:spcBef>
            </a:pPr>
            <a:endParaRPr lang="en-US" sz="1600" dirty="0">
              <a:solidFill>
                <a:schemeClr val="bg1"/>
              </a:solidFill>
              <a:latin typeface="Arial" panose="020B0604020202020204" pitchFamily="34" charset="0"/>
              <a:cs typeface="Arial" panose="020B0604020202020204" pitchFamily="34" charset="0"/>
            </a:endParaRPr>
          </a:p>
        </p:txBody>
      </p:sp>
      <p:sp>
        <p:nvSpPr>
          <p:cNvPr id="34" name="object 80">
            <a:extLst>
              <a:ext uri="{FF2B5EF4-FFF2-40B4-BE49-F238E27FC236}">
                <a16:creationId xmlns:a16="http://schemas.microsoft.com/office/drawing/2014/main" id="{69FEF8B4-DC42-775A-348A-92552DE7D0B1}"/>
              </a:ext>
            </a:extLst>
          </p:cNvPr>
          <p:cNvSpPr txBox="1"/>
          <p:nvPr/>
        </p:nvSpPr>
        <p:spPr>
          <a:xfrm>
            <a:off x="1156907" y="9167053"/>
            <a:ext cx="11391709" cy="1722961"/>
          </a:xfrm>
          <a:prstGeom prst="rect">
            <a:avLst/>
          </a:prstGeom>
        </p:spPr>
        <p:txBody>
          <a:bodyPr vert="horz" wrap="square" lIns="0" tIns="19738" rIns="0" bIns="0" rtlCol="0">
            <a:spAutoFit/>
          </a:bodyPr>
          <a:lstStyle/>
          <a:p>
            <a:pPr marL="17162">
              <a:spcBef>
                <a:spcPts val="155"/>
              </a:spcBef>
              <a:spcAft>
                <a:spcPts val="2000"/>
              </a:spcAft>
            </a:pPr>
            <a:r>
              <a:rPr lang="en-US" sz="4000" b="1" spc="-13" dirty="0">
                <a:solidFill>
                  <a:schemeClr val="accent2"/>
                </a:solidFill>
                <a:latin typeface="Arial" panose="020B0604020202020204" pitchFamily="34" charset="0"/>
                <a:cs typeface="Arial" panose="020B0604020202020204" pitchFamily="34" charset="0"/>
              </a:rPr>
              <a:t>Conclusion</a:t>
            </a:r>
          </a:p>
          <a:p>
            <a:pPr marL="442913" indent="-442913" algn="l" rtl="0">
              <a:spcAft>
                <a:spcPts val="807"/>
              </a:spcAft>
              <a:buClr>
                <a:schemeClr val="accent2"/>
              </a:buClr>
              <a:buFont typeface=".PingFang SC Regular"/>
              <a:buChar char="◆"/>
              <a:defRPr/>
            </a:pPr>
            <a:r>
              <a:rPr lang="en-US" sz="2700" dirty="0">
                <a:latin typeface="Arial" panose="020B0604020202020204" pitchFamily="34" charset="0"/>
                <a:cs typeface="Arial" panose="020B0604020202020204" pitchFamily="34" charset="0"/>
              </a:rPr>
              <a:t>This study indicates that continuation of B/F/TAF treatment is effective in achieving HIV-1 </a:t>
            </a:r>
            <a:r>
              <a:rPr lang="en-US" sz="2700" dirty="0" err="1">
                <a:latin typeface="Arial" panose="020B0604020202020204" pitchFamily="34" charset="0"/>
                <a:cs typeface="Arial" panose="020B0604020202020204" pitchFamily="34" charset="0"/>
              </a:rPr>
              <a:t>resuppression</a:t>
            </a:r>
            <a:r>
              <a:rPr lang="en-US" sz="2700" dirty="0">
                <a:latin typeface="Arial" panose="020B0604020202020204" pitchFamily="34" charset="0"/>
                <a:cs typeface="Arial" panose="020B0604020202020204" pitchFamily="34" charset="0"/>
              </a:rPr>
              <a:t> following virologic rebound</a:t>
            </a:r>
          </a:p>
        </p:txBody>
      </p:sp>
      <p:sp>
        <p:nvSpPr>
          <p:cNvPr id="38" name="object 2">
            <a:extLst>
              <a:ext uri="{FF2B5EF4-FFF2-40B4-BE49-F238E27FC236}">
                <a16:creationId xmlns:a16="http://schemas.microsoft.com/office/drawing/2014/main" id="{F019E849-A935-2733-752B-4AAF12622B98}"/>
              </a:ext>
            </a:extLst>
          </p:cNvPr>
          <p:cNvSpPr txBox="1"/>
          <p:nvPr/>
        </p:nvSpPr>
        <p:spPr>
          <a:xfrm>
            <a:off x="829563" y="19043870"/>
            <a:ext cx="12024000" cy="639817"/>
          </a:xfrm>
          <a:prstGeom prst="rect">
            <a:avLst/>
          </a:prstGeom>
          <a:solidFill>
            <a:schemeClr val="accent2"/>
          </a:solidFill>
        </p:spPr>
        <p:txBody>
          <a:bodyPr vert="horz" wrap="square" lIns="0" tIns="24029" rIns="0" bIns="0" rtlCol="0">
            <a:spAutoFit/>
          </a:bodyPr>
          <a:lstStyle/>
          <a:p>
            <a:pPr marL="140732">
              <a:spcBef>
                <a:spcPts val="189"/>
              </a:spcBef>
            </a:pPr>
            <a:r>
              <a:rPr lang="en-US" sz="4000" b="1" spc="-13" dirty="0">
                <a:solidFill>
                  <a:schemeClr val="bg1"/>
                </a:solidFill>
                <a:latin typeface="Arial" panose="020B0604020202020204" pitchFamily="34" charset="0"/>
                <a:cs typeface="Arial" panose="020B0604020202020204" pitchFamily="34" charset="0"/>
              </a:rPr>
              <a:t>Methods</a:t>
            </a:r>
            <a:endParaRPr lang="en-US" sz="4000" dirty="0">
              <a:solidFill>
                <a:schemeClr val="bg1"/>
              </a:solidFill>
              <a:latin typeface="Arial" panose="020B0604020202020204" pitchFamily="34" charset="0"/>
              <a:cs typeface="Arial" panose="020B0604020202020204" pitchFamily="34" charset="0"/>
            </a:endParaRPr>
          </a:p>
        </p:txBody>
      </p:sp>
      <p:sp>
        <p:nvSpPr>
          <p:cNvPr id="40" name="object 81">
            <a:extLst>
              <a:ext uri="{FF2B5EF4-FFF2-40B4-BE49-F238E27FC236}">
                <a16:creationId xmlns:a16="http://schemas.microsoft.com/office/drawing/2014/main" id="{F2F883C5-8780-793C-45CD-CBC6ED66663E}"/>
              </a:ext>
            </a:extLst>
          </p:cNvPr>
          <p:cNvSpPr txBox="1"/>
          <p:nvPr/>
        </p:nvSpPr>
        <p:spPr>
          <a:xfrm>
            <a:off x="829563" y="20749138"/>
            <a:ext cx="12027600" cy="843994"/>
          </a:xfrm>
          <a:prstGeom prst="rect">
            <a:avLst/>
          </a:prstGeom>
        </p:spPr>
        <p:txBody>
          <a:bodyPr vert="horz" wrap="square" lIns="0" tIns="12872" rIns="0" bIns="0" rtlCol="0">
            <a:spAutoFit/>
          </a:bodyPr>
          <a:lstStyle/>
          <a:p>
            <a:pPr marL="442913" indent="-442913" algn="l" rtl="0">
              <a:spcAft>
                <a:spcPts val="807"/>
              </a:spcAft>
              <a:buClr>
                <a:schemeClr val="accent2"/>
              </a:buClr>
              <a:buFont typeface=".PingFang SC Regular"/>
              <a:buChar char="◆"/>
              <a:defRPr/>
            </a:pPr>
            <a:r>
              <a:rPr lang="en-US" sz="2700" dirty="0">
                <a:latin typeface="Arial" panose="020B0604020202020204" pitchFamily="34" charset="0"/>
                <a:cs typeface="Arial" panose="020B0604020202020204" pitchFamily="34" charset="0"/>
              </a:rPr>
              <a:t>We performed a pooled analysis of nine Phase 3, randomized, </a:t>
            </a:r>
            <a:br>
              <a:rPr lang="en-US" sz="27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multicenter studies: </a:t>
            </a:r>
          </a:p>
        </p:txBody>
      </p:sp>
      <p:sp>
        <p:nvSpPr>
          <p:cNvPr id="167" name="Text Placeholder 1">
            <a:extLst>
              <a:ext uri="{FF2B5EF4-FFF2-40B4-BE49-F238E27FC236}">
                <a16:creationId xmlns:a16="http://schemas.microsoft.com/office/drawing/2014/main" id="{ABA5C41E-71E4-9C0D-D6E0-4D638783B354}"/>
              </a:ext>
            </a:extLst>
          </p:cNvPr>
          <p:cNvSpPr txBox="1">
            <a:spLocks/>
          </p:cNvSpPr>
          <p:nvPr/>
        </p:nvSpPr>
        <p:spPr>
          <a:xfrm>
            <a:off x="13220917" y="19448784"/>
            <a:ext cx="12129871" cy="484263"/>
          </a:xfrm>
          <a:prstGeom prst="rect">
            <a:avLst/>
          </a:prstGeom>
        </p:spPr>
        <p:txBody>
          <a:bodyPr/>
          <a:lstStyle>
            <a:lvl1pPr marL="342900" indent="-342900" algn="l" rtl="0" eaLnBrk="0" fontAlgn="base" hangingPunct="0">
              <a:spcBef>
                <a:spcPct val="20000"/>
              </a:spcBef>
              <a:spcAft>
                <a:spcPct val="0"/>
              </a:spcAft>
              <a:buClr>
                <a:srgbClr val="A50021"/>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buNone/>
            </a:pPr>
            <a:r>
              <a:rPr lang="en-US" sz="1500" dirty="0">
                <a:latin typeface="Arial" panose="020B0604020202020204" pitchFamily="34" charset="0"/>
                <a:cs typeface="Arial" panose="020B0604020202020204" pitchFamily="34" charset="0"/>
              </a:rPr>
              <a:t>*</a:t>
            </a:r>
            <a:r>
              <a:rPr lang="en-GB" sz="1500" dirty="0">
                <a:latin typeface="Arial" panose="020B0604020202020204" pitchFamily="34" charset="0"/>
                <a:cs typeface="Arial" panose="020B0604020202020204" pitchFamily="34" charset="0"/>
              </a:rPr>
              <a:t>Categorization based on a prior study</a:t>
            </a:r>
            <a:r>
              <a:rPr lang="en-US" sz="1500" dirty="0">
                <a:latin typeface="Arial" panose="020B0604020202020204" pitchFamily="34" charset="0"/>
                <a:cs typeface="Arial" panose="020B0604020202020204" pitchFamily="34" charset="0"/>
              </a:rPr>
              <a:t>.</a:t>
            </a:r>
            <a:r>
              <a:rPr lang="en-US" sz="1500" baseline="30000" dirty="0">
                <a:latin typeface="Arial" panose="020B0604020202020204" pitchFamily="34" charset="0"/>
                <a:cs typeface="Arial" panose="020B0604020202020204" pitchFamily="34" charset="0"/>
              </a:rPr>
              <a:t>13</a:t>
            </a:r>
            <a:endParaRPr lang="en-US" sz="1500" dirty="0">
              <a:latin typeface="Arial" panose="020B0604020202020204" pitchFamily="34" charset="0"/>
              <a:cs typeface="Arial" panose="020B0604020202020204" pitchFamily="34" charset="0"/>
            </a:endParaRPr>
          </a:p>
        </p:txBody>
      </p:sp>
      <p:sp>
        <p:nvSpPr>
          <p:cNvPr id="1030" name="object 8">
            <a:extLst>
              <a:ext uri="{FF2B5EF4-FFF2-40B4-BE49-F238E27FC236}">
                <a16:creationId xmlns:a16="http://schemas.microsoft.com/office/drawing/2014/main" id="{07CA20F2-C4A2-CFEB-DA84-C28BEA8FE7FD}"/>
              </a:ext>
            </a:extLst>
          </p:cNvPr>
          <p:cNvSpPr txBox="1"/>
          <p:nvPr/>
        </p:nvSpPr>
        <p:spPr>
          <a:xfrm>
            <a:off x="38312725" y="9036517"/>
            <a:ext cx="12027600" cy="862850"/>
          </a:xfrm>
          <a:prstGeom prst="rect">
            <a:avLst/>
          </a:prstGeom>
        </p:spPr>
        <p:txBody>
          <a:bodyPr vert="horz" wrap="square" lIns="0" tIns="16305" rIns="0" bIns="0" rtlCol="0">
            <a:spAutoFit/>
          </a:bodyPr>
          <a:lstStyle/>
          <a:p>
            <a:r>
              <a:rPr lang="en-US" sz="2700" b="1" dirty="0">
                <a:solidFill>
                  <a:schemeClr val="tx1"/>
                </a:solidFill>
                <a:latin typeface="Arial" panose="020B0604020202020204" pitchFamily="34" charset="0"/>
                <a:cs typeface="Arial" panose="020B0604020202020204" pitchFamily="34" charset="0"/>
              </a:rPr>
              <a:t>Outcomes in Participants With Virologic Rebound</a:t>
            </a:r>
            <a:endParaRPr lang="en-US" sz="2700" b="1" strike="sngStrike" dirty="0">
              <a:solidFill>
                <a:schemeClr val="tx1"/>
              </a:solidFill>
              <a:highlight>
                <a:srgbClr val="FFFF00"/>
              </a:highlight>
              <a:latin typeface="Arial" panose="020B0604020202020204" pitchFamily="34" charset="0"/>
              <a:cs typeface="Arial" panose="020B0604020202020204" pitchFamily="34" charset="0"/>
            </a:endParaRPr>
          </a:p>
          <a:p>
            <a:pPr eaLnBrk="1" hangingPunct="1"/>
            <a:endParaRPr lang="en-US" sz="2800" b="1" kern="0" dirty="0">
              <a:solidFill>
                <a:schemeClr val="accent2"/>
              </a:solidFill>
              <a:latin typeface="Arial" panose="020B0604020202020204" pitchFamily="34" charset="0"/>
              <a:cs typeface="Arial" panose="020B0604020202020204" pitchFamily="34" charset="0"/>
            </a:endParaRPr>
          </a:p>
        </p:txBody>
      </p:sp>
      <p:sp>
        <p:nvSpPr>
          <p:cNvPr id="194" name="Rounded Rectangle 338">
            <a:extLst>
              <a:ext uri="{FF2B5EF4-FFF2-40B4-BE49-F238E27FC236}">
                <a16:creationId xmlns:a16="http://schemas.microsoft.com/office/drawing/2014/main" id="{1B3CA048-C092-CACD-6822-8C2441A85149}"/>
              </a:ext>
            </a:extLst>
          </p:cNvPr>
          <p:cNvSpPr/>
          <p:nvPr/>
        </p:nvSpPr>
        <p:spPr>
          <a:xfrm>
            <a:off x="45040731" y="20059118"/>
            <a:ext cx="5297307" cy="1183017"/>
          </a:xfrm>
          <a:prstGeom prst="roundRect">
            <a:avLst>
              <a:gd name="adj" fmla="val 14394"/>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95" name="TextBox 194">
            <a:extLst>
              <a:ext uri="{FF2B5EF4-FFF2-40B4-BE49-F238E27FC236}">
                <a16:creationId xmlns:a16="http://schemas.microsoft.com/office/drawing/2014/main" id="{C18E49BA-E859-4E95-68BE-65300EFA49AF}"/>
              </a:ext>
            </a:extLst>
          </p:cNvPr>
          <p:cNvSpPr txBox="1"/>
          <p:nvPr/>
        </p:nvSpPr>
        <p:spPr>
          <a:xfrm>
            <a:off x="45222823" y="20162773"/>
            <a:ext cx="3815142"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cap="none" normalizeH="0" dirty="0">
                <a:ln>
                  <a:noFill/>
                </a:ln>
                <a:solidFill>
                  <a:schemeClr val="bg1"/>
                </a:solidFill>
                <a:effectLst/>
                <a:latin typeface="Arial" panose="020B0604020202020204" pitchFamily="34" charset="0"/>
                <a:cs typeface="Arial" panose="020B0604020202020204" pitchFamily="34" charset="0"/>
              </a:rPr>
              <a:t>For characteristics of participants with continued viremia,</a:t>
            </a:r>
            <a:r>
              <a:rPr lang="en-US" b="1" kern="0" dirty="0">
                <a:solidFill>
                  <a:prstClr val="white"/>
                </a:solidFill>
                <a:latin typeface="Arial" panose="020B0604020202020204" pitchFamily="34" charset="0"/>
                <a:cs typeface="Arial" panose="020B0604020202020204" pitchFamily="34" charset="0"/>
              </a:rPr>
              <a:t> </a:t>
            </a:r>
            <a:r>
              <a:rPr kumimoji="0" lang="en-US" b="1" i="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please scan the QR code</a:t>
            </a:r>
            <a:endParaRPr kumimoji="0" lang="en-US" b="1" i="0" u="none" strike="sngStrike" kern="0" cap="none" spc="0" normalizeH="0" baseline="0" noProof="0" dirty="0">
              <a:ln>
                <a:noFill/>
              </a:ln>
              <a:solidFill>
                <a:prstClr val="white"/>
              </a:solidFill>
              <a:effectLst/>
              <a:highlight>
                <a:srgbClr val="00FFFF"/>
              </a:highlight>
              <a:uLnTx/>
              <a:uFillTx/>
              <a:latin typeface="Arial" panose="020B0604020202020204" pitchFamily="34" charset="0"/>
              <a:cs typeface="Arial" panose="020B0604020202020204" pitchFamily="34" charset="0"/>
            </a:endParaRPr>
          </a:p>
        </p:txBody>
      </p:sp>
      <p:grpSp>
        <p:nvGrpSpPr>
          <p:cNvPr id="196" name="Group 195">
            <a:extLst>
              <a:ext uri="{FF2B5EF4-FFF2-40B4-BE49-F238E27FC236}">
                <a16:creationId xmlns:a16="http://schemas.microsoft.com/office/drawing/2014/main" id="{380CE024-26D2-CE06-6072-66C1EB02230F}"/>
              </a:ext>
            </a:extLst>
          </p:cNvPr>
          <p:cNvGrpSpPr/>
          <p:nvPr/>
        </p:nvGrpSpPr>
        <p:grpSpPr>
          <a:xfrm rot="822563">
            <a:off x="49068957" y="19887053"/>
            <a:ext cx="1061809" cy="1564338"/>
            <a:chOff x="24208064" y="15425201"/>
            <a:chExt cx="1077009" cy="1586731"/>
          </a:xfrm>
        </p:grpSpPr>
        <p:pic>
          <p:nvPicPr>
            <p:cNvPr id="197" name="Picture 196">
              <a:extLst>
                <a:ext uri="{FF2B5EF4-FFF2-40B4-BE49-F238E27FC236}">
                  <a16:creationId xmlns:a16="http://schemas.microsoft.com/office/drawing/2014/main" id="{A6FD5E5B-DB0D-7A3C-F78F-20BD959EC958}"/>
                </a:ext>
              </a:extLst>
            </p:cNvPr>
            <p:cNvPicPr>
              <a:picLocks noChangeAspect="1"/>
            </p:cNvPicPr>
            <p:nvPr/>
          </p:nvPicPr>
          <p:blipFill>
            <a:blip r:embed="rId8"/>
            <a:stretch>
              <a:fillRect/>
            </a:stretch>
          </p:blipFill>
          <p:spPr>
            <a:xfrm rot="21181203">
              <a:off x="24275136" y="15425201"/>
              <a:ext cx="944391" cy="1586731"/>
            </a:xfrm>
            <a:prstGeom prst="rect">
              <a:avLst/>
            </a:prstGeom>
          </p:spPr>
        </p:pic>
        <p:grpSp>
          <p:nvGrpSpPr>
            <p:cNvPr id="198" name="Group 197">
              <a:extLst>
                <a:ext uri="{FF2B5EF4-FFF2-40B4-BE49-F238E27FC236}">
                  <a16:creationId xmlns:a16="http://schemas.microsoft.com/office/drawing/2014/main" id="{10A4299D-1455-AD8C-E2C7-8E583E6DCB3A}"/>
                </a:ext>
              </a:extLst>
            </p:cNvPr>
            <p:cNvGrpSpPr/>
            <p:nvPr/>
          </p:nvGrpSpPr>
          <p:grpSpPr>
            <a:xfrm rot="21181203">
              <a:off x="24208064" y="15832104"/>
              <a:ext cx="1077009" cy="874110"/>
              <a:chOff x="25263129" y="20136151"/>
              <a:chExt cx="1077009" cy="874110"/>
            </a:xfrm>
          </p:grpSpPr>
          <p:sp>
            <p:nvSpPr>
              <p:cNvPr id="200" name="TextBox 199">
                <a:extLst>
                  <a:ext uri="{FF2B5EF4-FFF2-40B4-BE49-F238E27FC236}">
                    <a16:creationId xmlns:a16="http://schemas.microsoft.com/office/drawing/2014/main" id="{B983EEBC-4C62-3F96-2529-BBF88075639A}"/>
                  </a:ext>
                </a:extLst>
              </p:cNvPr>
              <p:cNvSpPr txBox="1"/>
              <p:nvPr/>
            </p:nvSpPr>
            <p:spPr>
              <a:xfrm>
                <a:off x="25263129" y="20136151"/>
                <a:ext cx="1066800" cy="874110"/>
              </a:xfrm>
              <a:prstGeom prst="rect">
                <a:avLst/>
              </a:prstGeom>
              <a:noFill/>
            </p:spPr>
            <p:txBody>
              <a:bodyPr wrap="square" rtlCol="0">
                <a:spAutoFit/>
              </a:bodyPr>
              <a:lstStyle/>
              <a:p>
                <a:pPr algn="ctr" rtl="0"/>
                <a:r>
                  <a:rPr kumimoji="0" lang="en-US" sz="3000" b="1" i="0" u="none" strike="noStrike" cap="none" normalizeH="0" dirty="0">
                    <a:ln>
                      <a:noFill/>
                    </a:ln>
                    <a:solidFill>
                      <a:srgbClr val="940B2C"/>
                    </a:solidFill>
                    <a:effectLst/>
                    <a:latin typeface="Arial" panose="020B0604020202020204" pitchFamily="34" charset="0"/>
                    <a:cs typeface="Arial" panose="020B0604020202020204" pitchFamily="34" charset="0"/>
                  </a:rPr>
                  <a:t>QR</a:t>
                </a:r>
              </a:p>
              <a:p>
                <a:pPr algn="l"/>
                <a:endParaRPr lang="en-US" sz="2000" dirty="0">
                  <a:solidFill>
                    <a:srgbClr val="940B2C"/>
                  </a:solidFill>
                  <a:latin typeface="Arial" panose="020B0604020202020204" pitchFamily="34" charset="0"/>
                  <a:cs typeface="Arial" panose="020B0604020202020204" pitchFamily="34" charset="0"/>
                </a:endParaRPr>
              </a:p>
            </p:txBody>
          </p:sp>
          <p:sp>
            <p:nvSpPr>
              <p:cNvPr id="202" name="TextBox 201">
                <a:extLst>
                  <a:ext uri="{FF2B5EF4-FFF2-40B4-BE49-F238E27FC236}">
                    <a16:creationId xmlns:a16="http://schemas.microsoft.com/office/drawing/2014/main" id="{D4289DC0-F361-A9BE-0A39-092C47935AFF}"/>
                  </a:ext>
                </a:extLst>
              </p:cNvPr>
              <p:cNvSpPr txBox="1"/>
              <p:nvPr/>
            </p:nvSpPr>
            <p:spPr>
              <a:xfrm>
                <a:off x="25273337" y="20557069"/>
                <a:ext cx="1066801" cy="327791"/>
              </a:xfrm>
              <a:prstGeom prst="rect">
                <a:avLst/>
              </a:prstGeom>
              <a:noFill/>
            </p:spPr>
            <p:txBody>
              <a:bodyPr wrap="square" rtlCol="0">
                <a:spAutoFit/>
              </a:bodyPr>
              <a:lstStyle/>
              <a:p>
                <a:pPr algn="ctr" rtl="0"/>
                <a:r>
                  <a:rPr kumimoji="0" lang="en-US" sz="1500" b="1" i="0" u="none" strike="noStrike" cap="none" normalizeH="0" dirty="0">
                    <a:ln>
                      <a:noFill/>
                    </a:ln>
                    <a:solidFill>
                      <a:srgbClr val="940B2C"/>
                    </a:solidFill>
                    <a:effectLst/>
                    <a:latin typeface="Arial" panose="020B0604020202020204" pitchFamily="34" charset="0"/>
                    <a:cs typeface="Arial" panose="020B0604020202020204" pitchFamily="34" charset="0"/>
                  </a:rPr>
                  <a:t>CODE</a:t>
                </a:r>
              </a:p>
            </p:txBody>
          </p:sp>
        </p:grpSp>
      </p:grpSp>
      <p:sp>
        <p:nvSpPr>
          <p:cNvPr id="2" name="object 2">
            <a:extLst>
              <a:ext uri="{FF2B5EF4-FFF2-40B4-BE49-F238E27FC236}">
                <a16:creationId xmlns:a16="http://schemas.microsoft.com/office/drawing/2014/main" id="{7C376365-72C5-36A6-39C0-32E3371167F0}"/>
              </a:ext>
            </a:extLst>
          </p:cNvPr>
          <p:cNvSpPr txBox="1"/>
          <p:nvPr/>
        </p:nvSpPr>
        <p:spPr>
          <a:xfrm>
            <a:off x="829563" y="16898029"/>
            <a:ext cx="12024000" cy="639817"/>
          </a:xfrm>
          <a:prstGeom prst="rect">
            <a:avLst/>
          </a:prstGeom>
          <a:solidFill>
            <a:schemeClr val="accent2"/>
          </a:solidFill>
        </p:spPr>
        <p:txBody>
          <a:bodyPr vert="horz" wrap="square" lIns="0" tIns="24029" rIns="0" bIns="0" rtlCol="0">
            <a:spAutoFit/>
          </a:bodyPr>
          <a:lstStyle/>
          <a:p>
            <a:pPr marL="140732">
              <a:spcBef>
                <a:spcPts val="189"/>
              </a:spcBef>
            </a:pPr>
            <a:r>
              <a:rPr lang="en-US" sz="4000" b="1" spc="-13" dirty="0">
                <a:solidFill>
                  <a:schemeClr val="bg1"/>
                </a:solidFill>
                <a:latin typeface="Arial" panose="020B0604020202020204" pitchFamily="34" charset="0"/>
                <a:cs typeface="Arial" panose="020B0604020202020204" pitchFamily="34" charset="0"/>
              </a:rPr>
              <a:t>Objective</a:t>
            </a:r>
            <a:endParaRPr lang="en-US" sz="4000" dirty="0">
              <a:solidFill>
                <a:schemeClr val="bg1"/>
              </a:solidFill>
              <a:latin typeface="Arial" panose="020B0604020202020204" pitchFamily="34" charset="0"/>
              <a:cs typeface="Arial" panose="020B0604020202020204" pitchFamily="34" charset="0"/>
            </a:endParaRPr>
          </a:p>
        </p:txBody>
      </p:sp>
      <p:sp>
        <p:nvSpPr>
          <p:cNvPr id="3" name="object 81">
            <a:extLst>
              <a:ext uri="{FF2B5EF4-FFF2-40B4-BE49-F238E27FC236}">
                <a16:creationId xmlns:a16="http://schemas.microsoft.com/office/drawing/2014/main" id="{CFC860DA-3FE9-9C20-977D-3C9C32D6FA2D}"/>
              </a:ext>
            </a:extLst>
          </p:cNvPr>
          <p:cNvSpPr txBox="1"/>
          <p:nvPr/>
        </p:nvSpPr>
        <p:spPr>
          <a:xfrm>
            <a:off x="831850" y="17859125"/>
            <a:ext cx="12027600" cy="843994"/>
          </a:xfrm>
          <a:prstGeom prst="rect">
            <a:avLst/>
          </a:prstGeom>
        </p:spPr>
        <p:txBody>
          <a:bodyPr vert="horz" wrap="square" lIns="0" tIns="12872" rIns="0" bIns="0" rtlCol="0">
            <a:spAutoFit/>
          </a:bodyPr>
          <a:lstStyle/>
          <a:p>
            <a:pPr marL="442913" indent="-442913" algn="l" rtl="0">
              <a:spcAft>
                <a:spcPts val="807"/>
              </a:spcAft>
              <a:buClr>
                <a:schemeClr val="accent2"/>
              </a:buClr>
              <a:buFont typeface=".PingFang SC Regular"/>
              <a:buChar char="◆"/>
              <a:defRPr/>
            </a:pPr>
            <a:r>
              <a:rPr lang="en-US" sz="2700" dirty="0">
                <a:latin typeface="Arial" panose="020B0604020202020204" pitchFamily="34" charset="0"/>
                <a:cs typeface="Arial" panose="020B0604020202020204" pitchFamily="34" charset="0"/>
              </a:rPr>
              <a:t>To examine outcomes following virologic rebound in people with HIV-1 receiving B/F/TAF</a:t>
            </a:r>
          </a:p>
        </p:txBody>
      </p:sp>
      <p:sp>
        <p:nvSpPr>
          <p:cNvPr id="23" name="Rectangle 2">
            <a:extLst>
              <a:ext uri="{FF2B5EF4-FFF2-40B4-BE49-F238E27FC236}">
                <a16:creationId xmlns:a16="http://schemas.microsoft.com/office/drawing/2014/main" id="{FA0AB9A7-BF9E-5C8C-D3A8-E0EFD1250245}"/>
              </a:ext>
            </a:extLst>
          </p:cNvPr>
          <p:cNvSpPr>
            <a:spLocks noChangeArrowheads="1"/>
          </p:cNvSpPr>
          <p:nvPr/>
        </p:nvSpPr>
        <p:spPr bwMode="auto">
          <a:xfrm>
            <a:off x="1452334" y="21945600"/>
            <a:ext cx="11395760" cy="3430588"/>
          </a:xfrm>
          <a:prstGeom prst="roundRect">
            <a:avLst>
              <a:gd name="adj" fmla="val 7493"/>
            </a:avLst>
          </a:prstGeom>
          <a:solidFill>
            <a:srgbClr val="E3E4F0"/>
          </a:solidFill>
          <a:ln w="9525" algn="ctr">
            <a:noFill/>
            <a:round/>
            <a:headEnd/>
            <a:tailEnd/>
          </a:ln>
        </p:spPr>
        <p:txBody>
          <a:bodyPr lIns="91440" tIns="45720" rIns="91440" bIns="45720" numCol="2" anchor="ctr"/>
          <a:lstStyle/>
          <a:p>
            <a:pPr marL="715963" lvl="1" indent="-211138" defTabSz="1219170" eaLnBrk="0" hangingPunct="0">
              <a:lnSpc>
                <a:spcPct val="110000"/>
              </a:lnSpc>
              <a:spcAft>
                <a:spcPts val="600"/>
              </a:spcAft>
              <a:buFont typeface="Arial" panose="020B0604020202020204" pitchFamily="34" charset="0"/>
              <a:buChar char="•"/>
              <a:defRPr/>
            </a:pPr>
            <a:endParaRPr lang="en-US" altLang="en-US" sz="2000" kern="0" dirty="0">
              <a:solidFill>
                <a:srgbClr val="000000"/>
              </a:solidFill>
              <a:latin typeface="Arial" panose="020B0604020202020204" pitchFamily="34" charset="0"/>
              <a:cs typeface="Arial" panose="020B0604020202020204" pitchFamily="34" charset="0"/>
            </a:endParaRPr>
          </a:p>
        </p:txBody>
      </p:sp>
      <p:grpSp>
        <p:nvGrpSpPr>
          <p:cNvPr id="25" name="Group 24">
            <a:extLst>
              <a:ext uri="{FF2B5EF4-FFF2-40B4-BE49-F238E27FC236}">
                <a16:creationId xmlns:a16="http://schemas.microsoft.com/office/drawing/2014/main" id="{6D1B23FE-67FC-FD22-35B5-4AD315EA890E}"/>
              </a:ext>
            </a:extLst>
          </p:cNvPr>
          <p:cNvGrpSpPr/>
          <p:nvPr/>
        </p:nvGrpSpPr>
        <p:grpSpPr>
          <a:xfrm>
            <a:off x="831850" y="22687347"/>
            <a:ext cx="1748312" cy="1748311"/>
            <a:chOff x="6944438" y="2012340"/>
            <a:chExt cx="792000" cy="792000"/>
          </a:xfrm>
        </p:grpSpPr>
        <p:sp>
          <p:nvSpPr>
            <p:cNvPr id="26" name="Oval 25">
              <a:extLst>
                <a:ext uri="{FF2B5EF4-FFF2-40B4-BE49-F238E27FC236}">
                  <a16:creationId xmlns:a16="http://schemas.microsoft.com/office/drawing/2014/main" id="{B7A29729-86B2-E2CC-D03E-81264BDC01B3}"/>
                </a:ext>
              </a:extLst>
            </p:cNvPr>
            <p:cNvSpPr/>
            <p:nvPr/>
          </p:nvSpPr>
          <p:spPr bwMode="auto">
            <a:xfrm>
              <a:off x="6944438" y="2012340"/>
              <a:ext cx="792000" cy="792000"/>
            </a:xfrm>
            <a:prstGeom prst="ellipse">
              <a:avLst/>
            </a:prstGeom>
            <a:solidFill>
              <a:srgbClr val="2F537F"/>
            </a:solid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25000"/>
                </a:spcAft>
                <a:buClrTx/>
                <a:buSzTx/>
                <a:tabLst/>
              </a:pPr>
              <a:endParaRPr kumimoji="0" lang="en-US" sz="1200" i="0" u="none" strike="noStrike" cap="none" normalizeH="0" dirty="0">
                <a:ln>
                  <a:noFill/>
                </a:ln>
                <a:solidFill>
                  <a:schemeClr val="tx1"/>
                </a:solidFill>
                <a:effectLst/>
                <a:latin typeface="Arial" charset="0"/>
              </a:endParaRPr>
            </a:p>
          </p:txBody>
        </p:sp>
        <p:pic>
          <p:nvPicPr>
            <p:cNvPr id="37" name="Graphic 36">
              <a:extLst>
                <a:ext uri="{FF2B5EF4-FFF2-40B4-BE49-F238E27FC236}">
                  <a16:creationId xmlns:a16="http://schemas.microsoft.com/office/drawing/2014/main" id="{338ABAE2-52F3-4750-81C5-AD1EE16900A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16438" y="2059663"/>
              <a:ext cx="648000" cy="648000"/>
            </a:xfrm>
            <a:prstGeom prst="rect">
              <a:avLst/>
            </a:prstGeom>
          </p:spPr>
        </p:pic>
      </p:grpSp>
      <p:sp>
        <p:nvSpPr>
          <p:cNvPr id="42" name="Text Placeholder 1">
            <a:extLst>
              <a:ext uri="{FF2B5EF4-FFF2-40B4-BE49-F238E27FC236}">
                <a16:creationId xmlns:a16="http://schemas.microsoft.com/office/drawing/2014/main" id="{2630A0BF-629E-1438-BC19-2A8A2C6BC516}"/>
              </a:ext>
            </a:extLst>
          </p:cNvPr>
          <p:cNvSpPr txBox="1">
            <a:spLocks/>
          </p:cNvSpPr>
          <p:nvPr/>
        </p:nvSpPr>
        <p:spPr>
          <a:xfrm>
            <a:off x="13325475" y="9446961"/>
            <a:ext cx="12025313" cy="1705453"/>
          </a:xfrm>
          <a:prstGeom prst="rect">
            <a:avLst/>
          </a:prstGeom>
        </p:spPr>
        <p:txBody>
          <a:bodyPr lIns="0"/>
          <a:lstStyle>
            <a:lvl1pPr marL="342900" indent="-342900" algn="l" rtl="0" eaLnBrk="0" fontAlgn="base" hangingPunct="0">
              <a:spcBef>
                <a:spcPct val="20000"/>
              </a:spcBef>
              <a:spcAft>
                <a:spcPct val="0"/>
              </a:spcAft>
              <a:buClr>
                <a:srgbClr val="A50021"/>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buNone/>
            </a:pPr>
            <a:r>
              <a:rPr kumimoji="0" lang="en-US" altLang="en-US" sz="1500" b="0" i="0" u="none" strike="noStrike" kern="0" cap="none" spc="-10" normalizeH="0" baseline="0" noProof="0" dirty="0">
                <a:ln>
                  <a:noFill/>
                </a:ln>
                <a:effectLst/>
                <a:uLnTx/>
                <a:uFillTx/>
                <a:latin typeface="Arial" panose="020B0604020202020204" pitchFamily="34" charset="0"/>
                <a:ea typeface="MS PGothic"/>
                <a:cs typeface="Arial" panose="020B0604020202020204" pitchFamily="34" charset="0"/>
              </a:rPr>
              <a:t>n values </a:t>
            </a:r>
            <a:r>
              <a:rPr lang="en-US" altLang="en-US" sz="1500" spc="-10" dirty="0">
                <a:latin typeface="Arial" panose="020B0604020202020204" pitchFamily="34" charset="0"/>
                <a:ea typeface="MS PGothic"/>
                <a:cs typeface="Arial" panose="020B0604020202020204" pitchFamily="34" charset="0"/>
              </a:rPr>
              <a:t>show the number of </a:t>
            </a:r>
            <a:r>
              <a:rPr kumimoji="0" lang="en-US" altLang="en-US" sz="1500" b="0" i="0" u="none" strike="noStrike" kern="0" cap="none" spc="-10" normalizeH="0" baseline="0" noProof="0" dirty="0">
                <a:ln>
                  <a:noFill/>
                </a:ln>
                <a:effectLst/>
                <a:uLnTx/>
                <a:uFillTx/>
                <a:latin typeface="Arial" panose="020B0604020202020204" pitchFamily="34" charset="0"/>
                <a:ea typeface="MS PGothic"/>
                <a:cs typeface="Arial" panose="020B0604020202020204" pitchFamily="34" charset="0"/>
              </a:rPr>
              <a:t>participants with ≥ 1 postbaseline HIV-1 RNA measurement on B/F/TAF during each study. </a:t>
            </a:r>
            <a:r>
              <a:rPr kumimoji="0" lang="en-US" altLang="en-US" sz="1500" b="0" i="0" u="none" strike="noStrike" kern="0" cap="none" spc="-10" normalizeH="0" baseline="0" noProof="0" dirty="0">
                <a:ln>
                  <a:noFill/>
                </a:ln>
                <a:solidFill>
                  <a:srgbClr val="000000"/>
                </a:solidFill>
                <a:effectLst/>
                <a:uLnTx/>
                <a:uFillTx/>
                <a:latin typeface="Arial" panose="020B0604020202020204" pitchFamily="34" charset="0"/>
                <a:ea typeface="MS PGothic"/>
                <a:cs typeface="Arial" panose="020B0604020202020204" pitchFamily="34" charset="0"/>
              </a:rPr>
              <a:t>*People with both HIV-1 and HBV for Study 4458; women for Study 1961; age </a:t>
            </a:r>
            <a:r>
              <a:rPr kumimoji="0" lang="en-US" altLang="en-US" sz="1500" b="0" i="0" u="none" strike="noStrike" kern="0" cap="none" spc="-10" normalizeH="0" noProof="0" dirty="0">
                <a:ln>
                  <a:noFill/>
                </a:ln>
                <a:solidFill>
                  <a:srgbClr val="000000"/>
                </a:solidFill>
                <a:effectLst/>
                <a:uLnTx/>
                <a:uFillTx/>
                <a:latin typeface="Arial" panose="020B0604020202020204" pitchFamily="34" charset="0"/>
                <a:cs typeface="Arial" panose="020B0604020202020204" pitchFamily="34" charset="0"/>
              </a:rPr>
              <a:t>≥</a:t>
            </a:r>
            <a:r>
              <a:rPr kumimoji="0" lang="en-US" altLang="en-US" sz="1500" b="0" i="0" u="none" strike="noStrike" kern="0" cap="none" spc="-10" normalizeH="0" baseline="0" noProof="0" dirty="0">
                <a:ln>
                  <a:noFill/>
                </a:ln>
                <a:solidFill>
                  <a:srgbClr val="000000"/>
                </a:solidFill>
                <a:effectLst/>
                <a:uLnTx/>
                <a:uFillTx/>
                <a:latin typeface="Arial" panose="020B0604020202020204" pitchFamily="34" charset="0"/>
                <a:ea typeface="MS PGothic"/>
                <a:cs typeface="Arial" panose="020B0604020202020204" pitchFamily="34" charset="0"/>
              </a:rPr>
              <a:t> 65 years for Study 4449; identifying as Black, African American or mixed race, including Black, for Study 4580; </a:t>
            </a:r>
            <a:r>
              <a:rPr kumimoji="0" lang="en-US" altLang="en-US" sz="1500" b="0" i="0" u="none" strike="noStrike" kern="0" cap="none" spc="-10" normalizeH="0" baseline="30000" noProof="0" dirty="0">
                <a:ln>
                  <a:noFill/>
                </a:ln>
                <a:solidFill>
                  <a:srgbClr val="000000"/>
                </a:solidFill>
                <a:effectLst/>
                <a:uLnTx/>
                <a:uFillTx/>
                <a:latin typeface="Arial" panose="020B0604020202020204" pitchFamily="34" charset="0"/>
                <a:cs typeface="Arial" panose="020B0604020202020204" pitchFamily="34" charset="0"/>
              </a:rPr>
              <a:t>†</a:t>
            </a:r>
            <a:r>
              <a:rPr lang="en-US" sz="1500" spc="-10" dirty="0">
                <a:latin typeface="Arial" panose="020B0604020202020204" pitchFamily="34" charset="0"/>
                <a:cs typeface="Arial" panose="020B0604020202020204" pitchFamily="34" charset="0"/>
              </a:rPr>
              <a:t>Except NRTI resistance was permitted in Study 4030; FTC resistance was permitted in Study 4580; and resistance to the following drugs was not permitted </a:t>
            </a:r>
            <a:r>
              <a:rPr lang="en-US" sz="1500" spc="-20" dirty="0">
                <a:latin typeface="Arial" panose="020B0604020202020204" pitchFamily="34" charset="0"/>
                <a:cs typeface="Arial" panose="020B0604020202020204" pitchFamily="34" charset="0"/>
              </a:rPr>
              <a:t>in certain studies: INSTIs (Studies 4030 and 4580), DTG (Study 1844), EVG (Study 1961) and BIC (Study 4449); </a:t>
            </a:r>
            <a:r>
              <a:rPr lang="en-US" sz="1500" spc="-20" baseline="30000" dirty="0">
                <a:latin typeface="Arial" panose="020B0604020202020204" pitchFamily="34" charset="0"/>
                <a:cs typeface="Arial" panose="020B0604020202020204" pitchFamily="34" charset="0"/>
              </a:rPr>
              <a:t>‡</a:t>
            </a:r>
            <a:r>
              <a:rPr kumimoji="0" lang="en-US" altLang="en-US" sz="1500" b="0" i="0" u="none" strike="noStrike" kern="0" cap="none" spc="-20" normalizeH="0" noProof="0" dirty="0">
                <a:ln>
                  <a:noFill/>
                </a:ln>
                <a:effectLst/>
                <a:uLnTx/>
                <a:uFillTx/>
                <a:latin typeface="Arial" panose="020B0604020202020204" pitchFamily="34" charset="0"/>
                <a:cs typeface="Arial" panose="020B0604020202020204" pitchFamily="34" charset="0"/>
              </a:rPr>
              <a:t>≥ </a:t>
            </a:r>
            <a:r>
              <a:rPr lang="en-US" altLang="en-US" sz="1500" kern="0" spc="-20" dirty="0">
                <a:latin typeface="Arial" panose="020B0604020202020204" pitchFamily="34" charset="0"/>
                <a:ea typeface="MS PGothic"/>
                <a:cs typeface="Arial" panose="020B0604020202020204" pitchFamily="34" charset="0"/>
              </a:rPr>
              <a:t>30 mL/min for Studies 1490, 4030 </a:t>
            </a:r>
            <a:r>
              <a:rPr lang="en-US" altLang="en-US" sz="1500" spc="-20" dirty="0">
                <a:latin typeface="Arial" panose="020B0604020202020204" pitchFamily="34" charset="0"/>
                <a:ea typeface="MS PGothic"/>
                <a:cs typeface="Arial" panose="020B0604020202020204" pitchFamily="34" charset="0"/>
              </a:rPr>
              <a:t>and</a:t>
            </a:r>
            <a:r>
              <a:rPr lang="en-US" altLang="en-US" sz="1500" kern="0" spc="-20" dirty="0">
                <a:latin typeface="Arial" panose="020B0604020202020204" pitchFamily="34" charset="0"/>
                <a:ea typeface="MS PGothic"/>
                <a:cs typeface="Arial" panose="020B0604020202020204" pitchFamily="34" charset="0"/>
              </a:rPr>
              <a:t> 4449; </a:t>
            </a:r>
            <a:r>
              <a:rPr kumimoji="0" lang="en-US" altLang="en-US" sz="1500" b="0" i="0" u="none" strike="noStrike" kern="0" cap="none" spc="-20" normalizeH="0" noProof="0" dirty="0">
                <a:ln>
                  <a:noFill/>
                </a:ln>
                <a:effectLst/>
                <a:uLnTx/>
                <a:uFillTx/>
                <a:latin typeface="Arial" panose="020B0604020202020204" pitchFamily="34" charset="0"/>
                <a:cs typeface="Arial" panose="020B0604020202020204" pitchFamily="34" charset="0"/>
              </a:rPr>
              <a:t>≥ </a:t>
            </a:r>
            <a:r>
              <a:rPr kumimoji="0" lang="en-US" altLang="en-US" sz="1500" b="0" i="0" u="none" strike="noStrike" cap="none" spc="-20" normalizeH="0" noProof="0" dirty="0">
                <a:ln>
                  <a:noFill/>
                </a:ln>
                <a:effectLst/>
                <a:uLnTx/>
                <a:uFillTx/>
                <a:latin typeface="Arial" panose="020B0604020202020204" pitchFamily="34" charset="0"/>
                <a:ea typeface="MS PGothic"/>
                <a:cs typeface="Arial" panose="020B0604020202020204" pitchFamily="34" charset="0"/>
              </a:rPr>
              <a:t>50 mL</a:t>
            </a:r>
            <a:r>
              <a:rPr lang="en-US" altLang="en-US" sz="1500" spc="-20" dirty="0">
                <a:latin typeface="Arial" panose="020B0604020202020204" pitchFamily="34" charset="0"/>
                <a:ea typeface="MS PGothic"/>
                <a:cs typeface="Arial" panose="020B0604020202020204" pitchFamily="34" charset="0"/>
              </a:rPr>
              <a:t>/min for Studies 1489, 4458, 1844, 1878, 1961 and 4580;</a:t>
            </a:r>
            <a:r>
              <a:rPr lang="en-US" altLang="en-US" sz="1500" kern="0" spc="-20" dirty="0">
                <a:latin typeface="Arial" panose="020B0604020202020204" pitchFamily="34" charset="0"/>
                <a:ea typeface="MS PGothic"/>
                <a:cs typeface="Arial" panose="020B0604020202020204" pitchFamily="34" charset="0"/>
              </a:rPr>
              <a:t> </a:t>
            </a:r>
            <a:br>
              <a:rPr lang="en-US" altLang="en-US" sz="1500" kern="0" spc="-20" dirty="0">
                <a:latin typeface="Arial" panose="020B0604020202020204" pitchFamily="34" charset="0"/>
                <a:ea typeface="MS PGothic"/>
                <a:cs typeface="Arial" panose="020B0604020202020204" pitchFamily="34" charset="0"/>
              </a:rPr>
            </a:br>
            <a:r>
              <a:rPr lang="en-US" sz="1500" spc="-20" baseline="30000" dirty="0">
                <a:latin typeface="Arial" panose="020B0604020202020204" pitchFamily="34" charset="0"/>
                <a:cs typeface="Arial" panose="020B0604020202020204" pitchFamily="34" charset="0"/>
              </a:rPr>
              <a:t>§</a:t>
            </a:r>
            <a:r>
              <a:rPr kumimoji="0" lang="en-US" altLang="en-US" sz="1500" b="0" i="0" u="none" strike="noStrike" kern="0" cap="none" spc="-20" normalizeH="0" noProof="0" dirty="0">
                <a:ln>
                  <a:noFill/>
                </a:ln>
                <a:effectLst/>
                <a:uLnTx/>
                <a:uFillTx/>
                <a:latin typeface="Arial" panose="020B0604020202020204" pitchFamily="34" charset="0"/>
                <a:cs typeface="Arial" panose="020B0604020202020204" pitchFamily="34" charset="0"/>
              </a:rPr>
              <a:t>≥ </a:t>
            </a:r>
            <a:r>
              <a:rPr kumimoji="0" lang="en-US" altLang="en-US" sz="1500" b="0" i="0" u="none" strike="noStrike" kern="0" cap="none" spc="-20" normalizeH="0" baseline="0" noProof="0" dirty="0">
                <a:ln>
                  <a:noFill/>
                </a:ln>
                <a:effectLst/>
                <a:uLnTx/>
                <a:uFillTx/>
                <a:latin typeface="Arial" panose="020B0604020202020204" pitchFamily="34" charset="0"/>
                <a:ea typeface="MS PGothic"/>
                <a:cs typeface="Arial" panose="020B0604020202020204" pitchFamily="34" charset="0"/>
              </a:rPr>
              <a:t>6 months for Studies 1878, 4030 (if there was documented </a:t>
            </a:r>
            <a:r>
              <a:rPr kumimoji="0" lang="en-US" altLang="en-US" sz="1500" b="0" i="0" u="none" strike="noStrike" kern="0" cap="none" spc="-10" normalizeH="0" baseline="0" noProof="0" dirty="0">
                <a:ln>
                  <a:noFill/>
                </a:ln>
                <a:effectLst/>
                <a:uLnTx/>
                <a:uFillTx/>
                <a:latin typeface="Arial" panose="020B0604020202020204" pitchFamily="34" charset="0"/>
                <a:ea typeface="MS PGothic"/>
                <a:cs typeface="Arial" panose="020B0604020202020204" pitchFamily="34" charset="0"/>
              </a:rPr>
              <a:t>or suspected NRTI resistance prior to screening) and 4580; </a:t>
            </a:r>
            <a:r>
              <a:rPr kumimoji="0" lang="en-US" altLang="en-US" sz="1500" b="0" i="0" u="none" strike="noStrike" kern="0" cap="none" spc="-10" normalizeH="0" baseline="30000" noProof="0" dirty="0">
                <a:ln>
                  <a:noFill/>
                </a:ln>
                <a:effectLst/>
                <a:uLnTx/>
                <a:uFillTx/>
                <a:latin typeface="Arial" panose="020B0604020202020204" pitchFamily="34" charset="0"/>
                <a:ea typeface="MS PGothic"/>
                <a:cs typeface="Arial" panose="020B0604020202020204" pitchFamily="34" charset="0"/>
              </a:rPr>
              <a:t>¶</a:t>
            </a:r>
            <a:r>
              <a:rPr kumimoji="0" lang="en-US" altLang="en-US" sz="1500" b="0" i="0" u="none" strike="noStrike" kern="0" cap="none" spc="-10" normalizeH="0" baseline="0" noProof="0" dirty="0">
                <a:ln>
                  <a:noFill/>
                </a:ln>
                <a:effectLst/>
                <a:uLnTx/>
                <a:uFillTx/>
                <a:latin typeface="Arial" panose="020B0604020202020204" pitchFamily="34" charset="0"/>
                <a:ea typeface="MS PGothic"/>
                <a:cs typeface="Arial" panose="020B0604020202020204" pitchFamily="34" charset="0"/>
              </a:rPr>
              <a:t>S</a:t>
            </a:r>
            <a:r>
              <a:rPr kumimoji="0" lang="en-US" altLang="en-US" sz="1500" b="0" i="0" u="none" strike="noStrike" kern="0" cap="none" spc="-10" normalizeH="0" baseline="0" noProof="0" dirty="0">
                <a:ln>
                  <a:noFill/>
                </a:ln>
                <a:solidFill>
                  <a:srgbClr val="000000"/>
                </a:solidFill>
                <a:effectLst/>
                <a:uLnTx/>
                <a:uFillTx/>
                <a:latin typeface="Arial" panose="020B0604020202020204" pitchFamily="34" charset="0"/>
                <a:ea typeface="MS PGothic"/>
                <a:cs typeface="Arial" panose="020B0604020202020204" pitchFamily="34" charset="0"/>
              </a:rPr>
              <a:t>tudies 4449 and 4580 did not include a scheduled Week 8 visit.</a:t>
            </a:r>
          </a:p>
        </p:txBody>
      </p:sp>
      <p:sp>
        <p:nvSpPr>
          <p:cNvPr id="54" name="Rectangle 53">
            <a:extLst>
              <a:ext uri="{FF2B5EF4-FFF2-40B4-BE49-F238E27FC236}">
                <a16:creationId xmlns:a16="http://schemas.microsoft.com/office/drawing/2014/main" id="{8382CBB3-2460-1BC3-9EB6-485045702142}"/>
              </a:ext>
            </a:extLst>
          </p:cNvPr>
          <p:cNvSpPr/>
          <p:nvPr/>
        </p:nvSpPr>
        <p:spPr>
          <a:xfrm>
            <a:off x="20537177" y="7308027"/>
            <a:ext cx="4228071" cy="318581"/>
          </a:xfrm>
          <a:prstGeom prst="rect">
            <a:avLst/>
          </a:prstGeom>
          <a:solidFill>
            <a:srgbClr val="00C0A0"/>
          </a:solidFill>
          <a:ln w="19050">
            <a:solidFill>
              <a:srgbClr val="00C0A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500" b="1" dirty="0">
                <a:solidFill>
                  <a:schemeClr val="bg1"/>
                </a:solidFill>
                <a:latin typeface="Arial" panose="020B0604020202020204" pitchFamily="34" charset="0"/>
                <a:cs typeface="Arial" panose="020B0604020202020204" pitchFamily="34" charset="0"/>
              </a:rPr>
              <a:t>B/F/TAF</a:t>
            </a:r>
            <a:endParaRPr lang="en-US" sz="1500" dirty="0">
              <a:solidFill>
                <a:schemeClr val="bg1"/>
              </a:solidFill>
              <a:latin typeface="Arial" panose="020B0604020202020204" pitchFamily="34" charset="0"/>
              <a:cs typeface="Arial" panose="020B0604020202020204" pitchFamily="34" charset="0"/>
            </a:endParaRPr>
          </a:p>
        </p:txBody>
      </p:sp>
      <p:sp>
        <p:nvSpPr>
          <p:cNvPr id="56" name="Text Box 23">
            <a:extLst>
              <a:ext uri="{FF2B5EF4-FFF2-40B4-BE49-F238E27FC236}">
                <a16:creationId xmlns:a16="http://schemas.microsoft.com/office/drawing/2014/main" id="{AEF8EC48-C15C-BF16-F4B8-337B452C7A70}"/>
              </a:ext>
            </a:extLst>
          </p:cNvPr>
          <p:cNvSpPr txBox="1">
            <a:spLocks noChangeArrowheads="1"/>
          </p:cNvSpPr>
          <p:nvPr/>
        </p:nvSpPr>
        <p:spPr bwMode="auto">
          <a:xfrm>
            <a:off x="20442541" y="7633368"/>
            <a:ext cx="26332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spAutoFit/>
          </a:bodyPr>
          <a:lstStyle>
            <a:lvl1pPr eaLnBrk="0" hangingPunct="0">
              <a:defRPr sz="3600" b="1" baseline="-25000">
                <a:solidFill>
                  <a:schemeClr val="tx1"/>
                </a:solidFill>
                <a:latin typeface="Arial" charset="0"/>
              </a:defRPr>
            </a:lvl1pPr>
            <a:lvl2pPr marL="742950" indent="-285750" eaLnBrk="0" hangingPunct="0">
              <a:defRPr sz="3600" b="1" baseline="-25000">
                <a:solidFill>
                  <a:schemeClr val="tx1"/>
                </a:solidFill>
                <a:latin typeface="Arial" charset="0"/>
              </a:defRPr>
            </a:lvl2pPr>
            <a:lvl3pPr marL="1143000" indent="-228600" eaLnBrk="0" hangingPunct="0">
              <a:defRPr sz="3600" b="1" baseline="-25000">
                <a:solidFill>
                  <a:schemeClr val="tx1"/>
                </a:solidFill>
                <a:latin typeface="Arial" charset="0"/>
              </a:defRPr>
            </a:lvl3pPr>
            <a:lvl4pPr marL="1600200" indent="-228600" eaLnBrk="0" hangingPunct="0">
              <a:defRPr sz="3600" b="1" baseline="-25000">
                <a:solidFill>
                  <a:schemeClr val="tx1"/>
                </a:solidFill>
                <a:latin typeface="Arial" charset="0"/>
              </a:defRPr>
            </a:lvl4pPr>
            <a:lvl5pPr marL="2057400" indent="-228600" eaLnBrk="0" hangingPunct="0">
              <a:defRPr sz="3600" b="1" baseline="-25000">
                <a:solidFill>
                  <a:schemeClr val="tx1"/>
                </a:solidFill>
                <a:latin typeface="Arial" charset="0"/>
              </a:defRPr>
            </a:lvl5pPr>
            <a:lvl6pPr marL="2514600" indent="-228600" eaLnBrk="0" fontAlgn="base" hangingPunct="0">
              <a:spcBef>
                <a:spcPct val="0"/>
              </a:spcBef>
              <a:spcAft>
                <a:spcPct val="25000"/>
              </a:spcAft>
              <a:buChar char="•"/>
              <a:defRPr sz="3600" b="1" baseline="-25000">
                <a:solidFill>
                  <a:schemeClr val="tx1"/>
                </a:solidFill>
                <a:latin typeface="Arial" charset="0"/>
              </a:defRPr>
            </a:lvl6pPr>
            <a:lvl7pPr marL="2971800" indent="-228600" eaLnBrk="0" fontAlgn="base" hangingPunct="0">
              <a:spcBef>
                <a:spcPct val="0"/>
              </a:spcBef>
              <a:spcAft>
                <a:spcPct val="25000"/>
              </a:spcAft>
              <a:buChar char="•"/>
              <a:defRPr sz="3600" b="1" baseline="-25000">
                <a:solidFill>
                  <a:schemeClr val="tx1"/>
                </a:solidFill>
                <a:latin typeface="Arial" charset="0"/>
              </a:defRPr>
            </a:lvl7pPr>
            <a:lvl8pPr marL="3429000" indent="-228600" eaLnBrk="0" fontAlgn="base" hangingPunct="0">
              <a:spcBef>
                <a:spcPct val="0"/>
              </a:spcBef>
              <a:spcAft>
                <a:spcPct val="25000"/>
              </a:spcAft>
              <a:buChar char="•"/>
              <a:defRPr sz="3600" b="1" baseline="-25000">
                <a:solidFill>
                  <a:schemeClr val="tx1"/>
                </a:solidFill>
                <a:latin typeface="Arial" charset="0"/>
              </a:defRPr>
            </a:lvl8pPr>
            <a:lvl9pPr marL="3886200" indent="-228600" eaLnBrk="0" fontAlgn="base" hangingPunct="0">
              <a:spcBef>
                <a:spcPct val="0"/>
              </a:spcBef>
              <a:spcAft>
                <a:spcPct val="25000"/>
              </a:spcAft>
              <a:buChar char="•"/>
              <a:defRPr sz="3600" b="1" baseline="-25000">
                <a:solidFill>
                  <a:schemeClr val="tx1"/>
                </a:solidFill>
                <a:latin typeface="Arial" charset="0"/>
              </a:defRPr>
            </a:lvl9pPr>
          </a:lstStyle>
          <a:p>
            <a:pPr marL="0" marR="0" lvl="0" indent="0" defTabSz="1219170" rtl="0" eaLnBrk="1" fontAlgn="base" latinLnBrk="0" hangingPunct="1">
              <a:spcBef>
                <a:spcPct val="50000"/>
              </a:spcBef>
              <a:spcAft>
                <a:spcPct val="0"/>
              </a:spcAft>
              <a:buClrTx/>
              <a:buSzTx/>
              <a:buFontTx/>
              <a:buNone/>
              <a:tabLst/>
              <a:defRPr/>
            </a:pPr>
            <a:r>
              <a:rPr lang="en-US" sz="1400" b="0" kern="0" baseline="0" dirty="0">
                <a:latin typeface="Arial" panose="020B0604020202020204" pitchFamily="34" charset="0"/>
                <a:ea typeface="MS PGothic" pitchFamily="34" charset="-128"/>
                <a:cs typeface="Arial" panose="020B0604020202020204" pitchFamily="34" charset="0"/>
              </a:rPr>
              <a:t>Analysis of HIV-1 viral load:</a:t>
            </a:r>
            <a:endPar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endParaRPr>
          </a:p>
        </p:txBody>
      </p:sp>
      <p:cxnSp>
        <p:nvCxnSpPr>
          <p:cNvPr id="57" name="Straight Connector 56">
            <a:extLst>
              <a:ext uri="{FF2B5EF4-FFF2-40B4-BE49-F238E27FC236}">
                <a16:creationId xmlns:a16="http://schemas.microsoft.com/office/drawing/2014/main" id="{F92DE789-169F-83D6-F5C0-48404ACED3E6}"/>
              </a:ext>
            </a:extLst>
          </p:cNvPr>
          <p:cNvCxnSpPr>
            <a:cxnSpLocks/>
          </p:cNvCxnSpPr>
          <p:nvPr/>
        </p:nvCxnSpPr>
        <p:spPr>
          <a:xfrm>
            <a:off x="20537178" y="7969032"/>
            <a:ext cx="0" cy="66409"/>
          </a:xfrm>
          <a:prstGeom prst="line">
            <a:avLst/>
          </a:prstGeom>
          <a:noFill/>
          <a:ln w="19050" cap="flat" cmpd="sng" algn="ctr">
            <a:solidFill>
              <a:srgbClr val="7F7F7F"/>
            </a:solidFill>
            <a:prstDash val="solid"/>
            <a:miter lim="800000"/>
            <a:headEnd type="none" w="med" len="med"/>
            <a:tailEnd type="none" w="med" len="med"/>
          </a:ln>
          <a:effectLst/>
        </p:spPr>
      </p:cxnSp>
      <p:sp>
        <p:nvSpPr>
          <p:cNvPr id="58" name="Text Box 23">
            <a:extLst>
              <a:ext uri="{FF2B5EF4-FFF2-40B4-BE49-F238E27FC236}">
                <a16:creationId xmlns:a16="http://schemas.microsoft.com/office/drawing/2014/main" id="{D0C1C7FC-FC7A-26BE-BA60-0B71CB780947}"/>
              </a:ext>
            </a:extLst>
          </p:cNvPr>
          <p:cNvSpPr txBox="1">
            <a:spLocks noChangeArrowheads="1"/>
          </p:cNvSpPr>
          <p:nvPr/>
        </p:nvSpPr>
        <p:spPr bwMode="auto">
          <a:xfrm>
            <a:off x="20016816" y="8048532"/>
            <a:ext cx="11545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spAutoFit/>
          </a:bodyPr>
          <a:lstStyle>
            <a:lvl1pPr eaLnBrk="0" hangingPunct="0">
              <a:defRPr sz="3600" b="1" baseline="-25000">
                <a:solidFill>
                  <a:schemeClr val="tx1"/>
                </a:solidFill>
                <a:latin typeface="Arial" charset="0"/>
              </a:defRPr>
            </a:lvl1pPr>
            <a:lvl2pPr marL="742950" indent="-285750" eaLnBrk="0" hangingPunct="0">
              <a:defRPr sz="3600" b="1" baseline="-25000">
                <a:solidFill>
                  <a:schemeClr val="tx1"/>
                </a:solidFill>
                <a:latin typeface="Arial" charset="0"/>
              </a:defRPr>
            </a:lvl2pPr>
            <a:lvl3pPr marL="1143000" indent="-228600" eaLnBrk="0" hangingPunct="0">
              <a:defRPr sz="3600" b="1" baseline="-25000">
                <a:solidFill>
                  <a:schemeClr val="tx1"/>
                </a:solidFill>
                <a:latin typeface="Arial" charset="0"/>
              </a:defRPr>
            </a:lvl3pPr>
            <a:lvl4pPr marL="1600200" indent="-228600" eaLnBrk="0" hangingPunct="0">
              <a:defRPr sz="3600" b="1" baseline="-25000">
                <a:solidFill>
                  <a:schemeClr val="tx1"/>
                </a:solidFill>
                <a:latin typeface="Arial" charset="0"/>
              </a:defRPr>
            </a:lvl4pPr>
            <a:lvl5pPr marL="2057400" indent="-228600" eaLnBrk="0" hangingPunct="0">
              <a:defRPr sz="3600" b="1" baseline="-25000">
                <a:solidFill>
                  <a:schemeClr val="tx1"/>
                </a:solidFill>
                <a:latin typeface="Arial" charset="0"/>
              </a:defRPr>
            </a:lvl5pPr>
            <a:lvl6pPr marL="2514600" indent="-228600" eaLnBrk="0" fontAlgn="base" hangingPunct="0">
              <a:spcBef>
                <a:spcPct val="0"/>
              </a:spcBef>
              <a:spcAft>
                <a:spcPct val="25000"/>
              </a:spcAft>
              <a:buChar char="•"/>
              <a:defRPr sz="3600" b="1" baseline="-25000">
                <a:solidFill>
                  <a:schemeClr val="tx1"/>
                </a:solidFill>
                <a:latin typeface="Arial" charset="0"/>
              </a:defRPr>
            </a:lvl6pPr>
            <a:lvl7pPr marL="2971800" indent="-228600" eaLnBrk="0" fontAlgn="base" hangingPunct="0">
              <a:spcBef>
                <a:spcPct val="0"/>
              </a:spcBef>
              <a:spcAft>
                <a:spcPct val="25000"/>
              </a:spcAft>
              <a:buChar char="•"/>
              <a:defRPr sz="3600" b="1" baseline="-25000">
                <a:solidFill>
                  <a:schemeClr val="tx1"/>
                </a:solidFill>
                <a:latin typeface="Arial" charset="0"/>
              </a:defRPr>
            </a:lvl7pPr>
            <a:lvl8pPr marL="3429000" indent="-228600" eaLnBrk="0" fontAlgn="base" hangingPunct="0">
              <a:spcBef>
                <a:spcPct val="0"/>
              </a:spcBef>
              <a:spcAft>
                <a:spcPct val="25000"/>
              </a:spcAft>
              <a:buChar char="•"/>
              <a:defRPr sz="3600" b="1" baseline="-25000">
                <a:solidFill>
                  <a:schemeClr val="tx1"/>
                </a:solidFill>
                <a:latin typeface="Arial" charset="0"/>
              </a:defRPr>
            </a:lvl8pPr>
            <a:lvl9pPr marL="3886200" indent="-228600" eaLnBrk="0" fontAlgn="base" hangingPunct="0">
              <a:spcBef>
                <a:spcPct val="0"/>
              </a:spcBef>
              <a:spcAft>
                <a:spcPct val="25000"/>
              </a:spcAft>
              <a:buChar char="•"/>
              <a:defRPr sz="3600" b="1" baseline="-25000">
                <a:solidFill>
                  <a:schemeClr val="tx1"/>
                </a:solidFill>
                <a:latin typeface="Arial" charset="0"/>
              </a:defRPr>
            </a:lvl9pPr>
          </a:lstStyle>
          <a:p>
            <a:pPr marL="0" marR="0" lvl="0" indent="0" algn="ctr" defTabSz="1219170" rtl="0" eaLnBrk="1" fontAlgn="base" latinLnBrk="0" hangingPunct="1">
              <a:spcBef>
                <a:spcPct val="50000"/>
              </a:spcBef>
              <a:spcAft>
                <a:spcPct val="0"/>
              </a:spcAft>
              <a:buClrTx/>
              <a:buSzTx/>
              <a:buFontTx/>
              <a:buNone/>
              <a:tabLst/>
              <a:defRPr/>
            </a:pPr>
            <a: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t>Baseline/</a:t>
            </a:r>
            <a:b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br>
            <a: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t>Day 1</a:t>
            </a:r>
          </a:p>
        </p:txBody>
      </p:sp>
      <p:sp>
        <p:nvSpPr>
          <p:cNvPr id="59" name="Text Box 23">
            <a:extLst>
              <a:ext uri="{FF2B5EF4-FFF2-40B4-BE49-F238E27FC236}">
                <a16:creationId xmlns:a16="http://schemas.microsoft.com/office/drawing/2014/main" id="{A9E8D997-D84A-21D6-5BA1-BA187376C7E0}"/>
              </a:ext>
            </a:extLst>
          </p:cNvPr>
          <p:cNvSpPr txBox="1">
            <a:spLocks noChangeArrowheads="1"/>
          </p:cNvSpPr>
          <p:nvPr/>
        </p:nvSpPr>
        <p:spPr bwMode="auto">
          <a:xfrm>
            <a:off x="21006484" y="8048532"/>
            <a:ext cx="11545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spAutoFit/>
          </a:bodyPr>
          <a:lstStyle>
            <a:lvl1pPr eaLnBrk="0" hangingPunct="0">
              <a:defRPr sz="3600" b="1" baseline="-25000">
                <a:solidFill>
                  <a:schemeClr val="tx1"/>
                </a:solidFill>
                <a:latin typeface="Arial" charset="0"/>
              </a:defRPr>
            </a:lvl1pPr>
            <a:lvl2pPr marL="742950" indent="-285750" eaLnBrk="0" hangingPunct="0">
              <a:defRPr sz="3600" b="1" baseline="-25000">
                <a:solidFill>
                  <a:schemeClr val="tx1"/>
                </a:solidFill>
                <a:latin typeface="Arial" charset="0"/>
              </a:defRPr>
            </a:lvl2pPr>
            <a:lvl3pPr marL="1143000" indent="-228600" eaLnBrk="0" hangingPunct="0">
              <a:defRPr sz="3600" b="1" baseline="-25000">
                <a:solidFill>
                  <a:schemeClr val="tx1"/>
                </a:solidFill>
                <a:latin typeface="Arial" charset="0"/>
              </a:defRPr>
            </a:lvl3pPr>
            <a:lvl4pPr marL="1600200" indent="-228600" eaLnBrk="0" hangingPunct="0">
              <a:defRPr sz="3600" b="1" baseline="-25000">
                <a:solidFill>
                  <a:schemeClr val="tx1"/>
                </a:solidFill>
                <a:latin typeface="Arial" charset="0"/>
              </a:defRPr>
            </a:lvl4pPr>
            <a:lvl5pPr marL="2057400" indent="-228600" eaLnBrk="0" hangingPunct="0">
              <a:defRPr sz="3600" b="1" baseline="-25000">
                <a:solidFill>
                  <a:schemeClr val="tx1"/>
                </a:solidFill>
                <a:latin typeface="Arial" charset="0"/>
              </a:defRPr>
            </a:lvl5pPr>
            <a:lvl6pPr marL="2514600" indent="-228600" eaLnBrk="0" fontAlgn="base" hangingPunct="0">
              <a:spcBef>
                <a:spcPct val="0"/>
              </a:spcBef>
              <a:spcAft>
                <a:spcPct val="25000"/>
              </a:spcAft>
              <a:buChar char="•"/>
              <a:defRPr sz="3600" b="1" baseline="-25000">
                <a:solidFill>
                  <a:schemeClr val="tx1"/>
                </a:solidFill>
                <a:latin typeface="Arial" charset="0"/>
              </a:defRPr>
            </a:lvl6pPr>
            <a:lvl7pPr marL="2971800" indent="-228600" eaLnBrk="0" fontAlgn="base" hangingPunct="0">
              <a:spcBef>
                <a:spcPct val="0"/>
              </a:spcBef>
              <a:spcAft>
                <a:spcPct val="25000"/>
              </a:spcAft>
              <a:buChar char="•"/>
              <a:defRPr sz="3600" b="1" baseline="-25000">
                <a:solidFill>
                  <a:schemeClr val="tx1"/>
                </a:solidFill>
                <a:latin typeface="Arial" charset="0"/>
              </a:defRPr>
            </a:lvl7pPr>
            <a:lvl8pPr marL="3429000" indent="-228600" eaLnBrk="0" fontAlgn="base" hangingPunct="0">
              <a:spcBef>
                <a:spcPct val="0"/>
              </a:spcBef>
              <a:spcAft>
                <a:spcPct val="25000"/>
              </a:spcAft>
              <a:buChar char="•"/>
              <a:defRPr sz="3600" b="1" baseline="-25000">
                <a:solidFill>
                  <a:schemeClr val="tx1"/>
                </a:solidFill>
                <a:latin typeface="Arial" charset="0"/>
              </a:defRPr>
            </a:lvl8pPr>
            <a:lvl9pPr marL="3886200" indent="-228600" eaLnBrk="0" fontAlgn="base" hangingPunct="0">
              <a:spcBef>
                <a:spcPct val="0"/>
              </a:spcBef>
              <a:spcAft>
                <a:spcPct val="25000"/>
              </a:spcAft>
              <a:buChar char="•"/>
              <a:defRPr sz="3600" b="1" baseline="-25000">
                <a:solidFill>
                  <a:schemeClr val="tx1"/>
                </a:solidFill>
                <a:latin typeface="Arial" charset="0"/>
              </a:defRPr>
            </a:lvl9pPr>
          </a:lstStyle>
          <a:p>
            <a:pPr marL="0" marR="0" lvl="0" indent="0" algn="ctr" defTabSz="1219170" rtl="0" eaLnBrk="1" fontAlgn="base" latinLnBrk="0" hangingPunct="1">
              <a:spcBef>
                <a:spcPct val="50000"/>
              </a:spcBef>
              <a:spcAft>
                <a:spcPct val="0"/>
              </a:spcAft>
              <a:buClrTx/>
              <a:buSzTx/>
              <a:buFontTx/>
              <a:buNone/>
              <a:tabLst/>
              <a:defRPr/>
            </a:pPr>
            <a: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t>Week 4</a:t>
            </a:r>
          </a:p>
        </p:txBody>
      </p:sp>
      <p:sp>
        <p:nvSpPr>
          <p:cNvPr id="60" name="Text Box 23">
            <a:extLst>
              <a:ext uri="{FF2B5EF4-FFF2-40B4-BE49-F238E27FC236}">
                <a16:creationId xmlns:a16="http://schemas.microsoft.com/office/drawing/2014/main" id="{6D7057DD-02EA-0F6B-008B-59AB9AE17C3A}"/>
              </a:ext>
            </a:extLst>
          </p:cNvPr>
          <p:cNvSpPr txBox="1">
            <a:spLocks noChangeArrowheads="1"/>
          </p:cNvSpPr>
          <p:nvPr/>
        </p:nvSpPr>
        <p:spPr bwMode="auto">
          <a:xfrm>
            <a:off x="22062166" y="8048532"/>
            <a:ext cx="11545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spAutoFit/>
          </a:bodyPr>
          <a:lstStyle>
            <a:lvl1pPr eaLnBrk="0" hangingPunct="0">
              <a:defRPr sz="3600" b="1" baseline="-25000">
                <a:solidFill>
                  <a:schemeClr val="tx1"/>
                </a:solidFill>
                <a:latin typeface="Arial" charset="0"/>
              </a:defRPr>
            </a:lvl1pPr>
            <a:lvl2pPr marL="742950" indent="-285750" eaLnBrk="0" hangingPunct="0">
              <a:defRPr sz="3600" b="1" baseline="-25000">
                <a:solidFill>
                  <a:schemeClr val="tx1"/>
                </a:solidFill>
                <a:latin typeface="Arial" charset="0"/>
              </a:defRPr>
            </a:lvl2pPr>
            <a:lvl3pPr marL="1143000" indent="-228600" eaLnBrk="0" hangingPunct="0">
              <a:defRPr sz="3600" b="1" baseline="-25000">
                <a:solidFill>
                  <a:schemeClr val="tx1"/>
                </a:solidFill>
                <a:latin typeface="Arial" charset="0"/>
              </a:defRPr>
            </a:lvl3pPr>
            <a:lvl4pPr marL="1600200" indent="-228600" eaLnBrk="0" hangingPunct="0">
              <a:defRPr sz="3600" b="1" baseline="-25000">
                <a:solidFill>
                  <a:schemeClr val="tx1"/>
                </a:solidFill>
                <a:latin typeface="Arial" charset="0"/>
              </a:defRPr>
            </a:lvl4pPr>
            <a:lvl5pPr marL="2057400" indent="-228600" eaLnBrk="0" hangingPunct="0">
              <a:defRPr sz="3600" b="1" baseline="-25000">
                <a:solidFill>
                  <a:schemeClr val="tx1"/>
                </a:solidFill>
                <a:latin typeface="Arial" charset="0"/>
              </a:defRPr>
            </a:lvl5pPr>
            <a:lvl6pPr marL="2514600" indent="-228600" eaLnBrk="0" fontAlgn="base" hangingPunct="0">
              <a:spcBef>
                <a:spcPct val="0"/>
              </a:spcBef>
              <a:spcAft>
                <a:spcPct val="25000"/>
              </a:spcAft>
              <a:buChar char="•"/>
              <a:defRPr sz="3600" b="1" baseline="-25000">
                <a:solidFill>
                  <a:schemeClr val="tx1"/>
                </a:solidFill>
                <a:latin typeface="Arial" charset="0"/>
              </a:defRPr>
            </a:lvl6pPr>
            <a:lvl7pPr marL="2971800" indent="-228600" eaLnBrk="0" fontAlgn="base" hangingPunct="0">
              <a:spcBef>
                <a:spcPct val="0"/>
              </a:spcBef>
              <a:spcAft>
                <a:spcPct val="25000"/>
              </a:spcAft>
              <a:buChar char="•"/>
              <a:defRPr sz="3600" b="1" baseline="-25000">
                <a:solidFill>
                  <a:schemeClr val="tx1"/>
                </a:solidFill>
                <a:latin typeface="Arial" charset="0"/>
              </a:defRPr>
            </a:lvl7pPr>
            <a:lvl8pPr marL="3429000" indent="-228600" eaLnBrk="0" fontAlgn="base" hangingPunct="0">
              <a:spcBef>
                <a:spcPct val="0"/>
              </a:spcBef>
              <a:spcAft>
                <a:spcPct val="25000"/>
              </a:spcAft>
              <a:buChar char="•"/>
              <a:defRPr sz="3600" b="1" baseline="-25000">
                <a:solidFill>
                  <a:schemeClr val="tx1"/>
                </a:solidFill>
                <a:latin typeface="Arial" charset="0"/>
              </a:defRPr>
            </a:lvl8pPr>
            <a:lvl9pPr marL="3886200" indent="-228600" eaLnBrk="0" fontAlgn="base" hangingPunct="0">
              <a:spcBef>
                <a:spcPct val="0"/>
              </a:spcBef>
              <a:spcAft>
                <a:spcPct val="25000"/>
              </a:spcAft>
              <a:buChar char="•"/>
              <a:defRPr sz="3600" b="1" baseline="-25000">
                <a:solidFill>
                  <a:schemeClr val="tx1"/>
                </a:solidFill>
                <a:latin typeface="Arial" charset="0"/>
              </a:defRPr>
            </a:lvl9pPr>
          </a:lstStyle>
          <a:p>
            <a:pPr marL="0" marR="0" lvl="0" indent="0" algn="ctr" defTabSz="1219170" rtl="0" eaLnBrk="1" fontAlgn="base" latinLnBrk="0" hangingPunct="1">
              <a:spcBef>
                <a:spcPct val="50000"/>
              </a:spcBef>
              <a:spcAft>
                <a:spcPct val="0"/>
              </a:spcAft>
              <a:buClrTx/>
              <a:buSzTx/>
              <a:buFontTx/>
              <a:buNone/>
              <a:tabLst/>
              <a:defRPr/>
            </a:pPr>
            <a: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t>Week 8</a:t>
            </a:r>
            <a:r>
              <a:rPr kumimoji="0" lang="en-US" sz="1400" b="0" i="0" u="none" strike="noStrike" kern="0" cap="none" spc="0" normalizeH="0" baseline="30000" noProof="0" dirty="0">
                <a:ln>
                  <a:noFill/>
                </a:ln>
                <a:effectLst/>
                <a:uLnTx/>
                <a:uFillTx/>
                <a:latin typeface="Arial" panose="020B0604020202020204" pitchFamily="34" charset="0"/>
                <a:ea typeface="MS PGothic" pitchFamily="34" charset="-128"/>
                <a:cs typeface="Arial" panose="020B0604020202020204" pitchFamily="34" charset="0"/>
              </a:rPr>
              <a:t>¶</a:t>
            </a:r>
          </a:p>
        </p:txBody>
      </p:sp>
      <p:sp>
        <p:nvSpPr>
          <p:cNvPr id="61" name="Text Box 23">
            <a:extLst>
              <a:ext uri="{FF2B5EF4-FFF2-40B4-BE49-F238E27FC236}">
                <a16:creationId xmlns:a16="http://schemas.microsoft.com/office/drawing/2014/main" id="{885211DE-4249-1D46-5393-C51A9ACA572A}"/>
              </a:ext>
            </a:extLst>
          </p:cNvPr>
          <p:cNvSpPr txBox="1">
            <a:spLocks noChangeArrowheads="1"/>
          </p:cNvSpPr>
          <p:nvPr/>
        </p:nvSpPr>
        <p:spPr bwMode="auto">
          <a:xfrm>
            <a:off x="23106109" y="8048532"/>
            <a:ext cx="11545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spAutoFit/>
          </a:bodyPr>
          <a:lstStyle>
            <a:lvl1pPr eaLnBrk="0" hangingPunct="0">
              <a:defRPr sz="3600" b="1" baseline="-25000">
                <a:solidFill>
                  <a:schemeClr val="tx1"/>
                </a:solidFill>
                <a:latin typeface="Arial" charset="0"/>
              </a:defRPr>
            </a:lvl1pPr>
            <a:lvl2pPr marL="742950" indent="-285750" eaLnBrk="0" hangingPunct="0">
              <a:defRPr sz="3600" b="1" baseline="-25000">
                <a:solidFill>
                  <a:schemeClr val="tx1"/>
                </a:solidFill>
                <a:latin typeface="Arial" charset="0"/>
              </a:defRPr>
            </a:lvl2pPr>
            <a:lvl3pPr marL="1143000" indent="-228600" eaLnBrk="0" hangingPunct="0">
              <a:defRPr sz="3600" b="1" baseline="-25000">
                <a:solidFill>
                  <a:schemeClr val="tx1"/>
                </a:solidFill>
                <a:latin typeface="Arial" charset="0"/>
              </a:defRPr>
            </a:lvl3pPr>
            <a:lvl4pPr marL="1600200" indent="-228600" eaLnBrk="0" hangingPunct="0">
              <a:defRPr sz="3600" b="1" baseline="-25000">
                <a:solidFill>
                  <a:schemeClr val="tx1"/>
                </a:solidFill>
                <a:latin typeface="Arial" charset="0"/>
              </a:defRPr>
            </a:lvl4pPr>
            <a:lvl5pPr marL="2057400" indent="-228600" eaLnBrk="0" hangingPunct="0">
              <a:defRPr sz="3600" b="1" baseline="-25000">
                <a:solidFill>
                  <a:schemeClr val="tx1"/>
                </a:solidFill>
                <a:latin typeface="Arial" charset="0"/>
              </a:defRPr>
            </a:lvl5pPr>
            <a:lvl6pPr marL="2514600" indent="-228600" eaLnBrk="0" fontAlgn="base" hangingPunct="0">
              <a:spcBef>
                <a:spcPct val="0"/>
              </a:spcBef>
              <a:spcAft>
                <a:spcPct val="25000"/>
              </a:spcAft>
              <a:buChar char="•"/>
              <a:defRPr sz="3600" b="1" baseline="-25000">
                <a:solidFill>
                  <a:schemeClr val="tx1"/>
                </a:solidFill>
                <a:latin typeface="Arial" charset="0"/>
              </a:defRPr>
            </a:lvl6pPr>
            <a:lvl7pPr marL="2971800" indent="-228600" eaLnBrk="0" fontAlgn="base" hangingPunct="0">
              <a:spcBef>
                <a:spcPct val="0"/>
              </a:spcBef>
              <a:spcAft>
                <a:spcPct val="25000"/>
              </a:spcAft>
              <a:buChar char="•"/>
              <a:defRPr sz="3600" b="1" baseline="-25000">
                <a:solidFill>
                  <a:schemeClr val="tx1"/>
                </a:solidFill>
                <a:latin typeface="Arial" charset="0"/>
              </a:defRPr>
            </a:lvl7pPr>
            <a:lvl8pPr marL="3429000" indent="-228600" eaLnBrk="0" fontAlgn="base" hangingPunct="0">
              <a:spcBef>
                <a:spcPct val="0"/>
              </a:spcBef>
              <a:spcAft>
                <a:spcPct val="25000"/>
              </a:spcAft>
              <a:buChar char="•"/>
              <a:defRPr sz="3600" b="1" baseline="-25000">
                <a:solidFill>
                  <a:schemeClr val="tx1"/>
                </a:solidFill>
                <a:latin typeface="Arial" charset="0"/>
              </a:defRPr>
            </a:lvl8pPr>
            <a:lvl9pPr marL="3886200" indent="-228600" eaLnBrk="0" fontAlgn="base" hangingPunct="0">
              <a:spcBef>
                <a:spcPct val="0"/>
              </a:spcBef>
              <a:spcAft>
                <a:spcPct val="25000"/>
              </a:spcAft>
              <a:buChar char="•"/>
              <a:defRPr sz="3600" b="1" baseline="-25000">
                <a:solidFill>
                  <a:schemeClr val="tx1"/>
                </a:solidFill>
                <a:latin typeface="Arial" charset="0"/>
              </a:defRPr>
            </a:lvl9pPr>
          </a:lstStyle>
          <a:p>
            <a:pPr marL="0" marR="0" lvl="0" indent="0" algn="ctr" defTabSz="1219170" rtl="0" eaLnBrk="1" fontAlgn="base" latinLnBrk="0" hangingPunct="1">
              <a:spcBef>
                <a:spcPct val="50000"/>
              </a:spcBef>
              <a:spcAft>
                <a:spcPct val="0"/>
              </a:spcAft>
              <a:buClrTx/>
              <a:buSzTx/>
              <a:buFontTx/>
              <a:buNone/>
              <a:tabLst/>
              <a:defRPr/>
            </a:pPr>
            <a: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t>Week 12</a:t>
            </a:r>
          </a:p>
        </p:txBody>
      </p:sp>
      <p:sp>
        <p:nvSpPr>
          <p:cNvPr id="62" name="Text Box 23">
            <a:extLst>
              <a:ext uri="{FF2B5EF4-FFF2-40B4-BE49-F238E27FC236}">
                <a16:creationId xmlns:a16="http://schemas.microsoft.com/office/drawing/2014/main" id="{FA85EA07-3F3C-B31E-EA10-CC73F18A0FB8}"/>
              </a:ext>
            </a:extLst>
          </p:cNvPr>
          <p:cNvSpPr txBox="1">
            <a:spLocks noChangeArrowheads="1"/>
          </p:cNvSpPr>
          <p:nvPr/>
        </p:nvSpPr>
        <p:spPr bwMode="auto">
          <a:xfrm>
            <a:off x="23746812" y="8048532"/>
            <a:ext cx="174777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defRPr sz="3600" b="1" baseline="-25000">
                <a:solidFill>
                  <a:schemeClr val="tx1"/>
                </a:solidFill>
                <a:latin typeface="Arial" charset="0"/>
              </a:defRPr>
            </a:lvl1pPr>
            <a:lvl2pPr marL="742950" indent="-285750" eaLnBrk="0" hangingPunct="0">
              <a:defRPr sz="3600" b="1" baseline="-25000">
                <a:solidFill>
                  <a:schemeClr val="tx1"/>
                </a:solidFill>
                <a:latin typeface="Arial" charset="0"/>
              </a:defRPr>
            </a:lvl2pPr>
            <a:lvl3pPr marL="1143000" indent="-228600" eaLnBrk="0" hangingPunct="0">
              <a:defRPr sz="3600" b="1" baseline="-25000">
                <a:solidFill>
                  <a:schemeClr val="tx1"/>
                </a:solidFill>
                <a:latin typeface="Arial" charset="0"/>
              </a:defRPr>
            </a:lvl3pPr>
            <a:lvl4pPr marL="1600200" indent="-228600" eaLnBrk="0" hangingPunct="0">
              <a:defRPr sz="3600" b="1" baseline="-25000">
                <a:solidFill>
                  <a:schemeClr val="tx1"/>
                </a:solidFill>
                <a:latin typeface="Arial" charset="0"/>
              </a:defRPr>
            </a:lvl4pPr>
            <a:lvl5pPr marL="2057400" indent="-228600" eaLnBrk="0" hangingPunct="0">
              <a:defRPr sz="3600" b="1" baseline="-25000">
                <a:solidFill>
                  <a:schemeClr val="tx1"/>
                </a:solidFill>
                <a:latin typeface="Arial" charset="0"/>
              </a:defRPr>
            </a:lvl5pPr>
            <a:lvl6pPr marL="2514600" indent="-228600" eaLnBrk="0" fontAlgn="base" hangingPunct="0">
              <a:spcBef>
                <a:spcPct val="0"/>
              </a:spcBef>
              <a:spcAft>
                <a:spcPct val="25000"/>
              </a:spcAft>
              <a:buChar char="•"/>
              <a:defRPr sz="3600" b="1" baseline="-25000">
                <a:solidFill>
                  <a:schemeClr val="tx1"/>
                </a:solidFill>
                <a:latin typeface="Arial" charset="0"/>
              </a:defRPr>
            </a:lvl6pPr>
            <a:lvl7pPr marL="2971800" indent="-228600" eaLnBrk="0" fontAlgn="base" hangingPunct="0">
              <a:spcBef>
                <a:spcPct val="0"/>
              </a:spcBef>
              <a:spcAft>
                <a:spcPct val="25000"/>
              </a:spcAft>
              <a:buChar char="•"/>
              <a:defRPr sz="3600" b="1" baseline="-25000">
                <a:solidFill>
                  <a:schemeClr val="tx1"/>
                </a:solidFill>
                <a:latin typeface="Arial" charset="0"/>
              </a:defRPr>
            </a:lvl7pPr>
            <a:lvl8pPr marL="3429000" indent="-228600" eaLnBrk="0" fontAlgn="base" hangingPunct="0">
              <a:spcBef>
                <a:spcPct val="0"/>
              </a:spcBef>
              <a:spcAft>
                <a:spcPct val="25000"/>
              </a:spcAft>
              <a:buChar char="•"/>
              <a:defRPr sz="3600" b="1" baseline="-25000">
                <a:solidFill>
                  <a:schemeClr val="tx1"/>
                </a:solidFill>
                <a:latin typeface="Arial" charset="0"/>
              </a:defRPr>
            </a:lvl8pPr>
            <a:lvl9pPr marL="3886200" indent="-228600" eaLnBrk="0" fontAlgn="base" hangingPunct="0">
              <a:spcBef>
                <a:spcPct val="0"/>
              </a:spcBef>
              <a:spcAft>
                <a:spcPct val="25000"/>
              </a:spcAft>
              <a:buChar char="•"/>
              <a:defRPr sz="3600" b="1" baseline="-25000">
                <a:solidFill>
                  <a:schemeClr val="tx1"/>
                </a:solidFill>
                <a:latin typeface="Arial" charset="0"/>
              </a:defRPr>
            </a:lvl9pPr>
          </a:lstStyle>
          <a:p>
            <a:pPr marL="0" marR="0" lvl="0" indent="0" algn="ctr" defTabSz="1219170" rtl="0" eaLnBrk="1" fontAlgn="base" latinLnBrk="0" hangingPunct="1">
              <a:spcBef>
                <a:spcPct val="50000"/>
              </a:spcBef>
              <a:spcAft>
                <a:spcPct val="0"/>
              </a:spcAft>
              <a:buClrTx/>
              <a:buSzTx/>
              <a:buFontTx/>
              <a:buNone/>
              <a:tabLst/>
              <a:defRPr/>
            </a:pPr>
            <a: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t>Every 12 </a:t>
            </a:r>
            <a:b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br>
            <a: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t>weeks through </a:t>
            </a:r>
            <a:b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br>
            <a:r>
              <a:rPr kumimoji="0" lang="en-US" sz="1400" b="0" i="0" u="none" strike="noStrike" kern="0" cap="none" spc="0" normalizeH="0" baseline="0" noProof="0" dirty="0">
                <a:ln>
                  <a:noFill/>
                </a:ln>
                <a:effectLst/>
                <a:uLnTx/>
                <a:uFillTx/>
                <a:latin typeface="Arial" panose="020B0604020202020204" pitchFamily="34" charset="0"/>
                <a:ea typeface="MS PGothic" pitchFamily="34" charset="-128"/>
                <a:cs typeface="Arial" panose="020B0604020202020204" pitchFamily="34" charset="0"/>
              </a:rPr>
              <a:t>end of study and at unscheduled visits</a:t>
            </a:r>
          </a:p>
        </p:txBody>
      </p:sp>
      <p:cxnSp>
        <p:nvCxnSpPr>
          <p:cNvPr id="63" name="Straight Arrow Connector 62">
            <a:extLst>
              <a:ext uri="{FF2B5EF4-FFF2-40B4-BE49-F238E27FC236}">
                <a16:creationId xmlns:a16="http://schemas.microsoft.com/office/drawing/2014/main" id="{F5BEAFCA-DA06-B98D-433C-D286EFFB827F}"/>
              </a:ext>
            </a:extLst>
          </p:cNvPr>
          <p:cNvCxnSpPr>
            <a:cxnSpLocks/>
          </p:cNvCxnSpPr>
          <p:nvPr/>
        </p:nvCxnSpPr>
        <p:spPr bwMode="auto">
          <a:xfrm flipV="1">
            <a:off x="20525757" y="7964099"/>
            <a:ext cx="4239492" cy="4933"/>
          </a:xfrm>
          <a:prstGeom prst="straightConnector1">
            <a:avLst/>
          </a:prstGeom>
          <a:noFill/>
          <a:ln w="19050" cap="flat" cmpd="sng" algn="ctr">
            <a:solidFill>
              <a:srgbClr val="868686"/>
            </a:solidFill>
            <a:prstDash val="solid"/>
            <a:round/>
            <a:headEnd type="none" w="med" len="med"/>
            <a:tailEnd type="triangle" w="lg" len="lg"/>
          </a:ln>
          <a:effectLst/>
        </p:spPr>
      </p:cxnSp>
      <p:cxnSp>
        <p:nvCxnSpPr>
          <p:cNvPr id="1360" name="Straight Connector 1359">
            <a:extLst>
              <a:ext uri="{FF2B5EF4-FFF2-40B4-BE49-F238E27FC236}">
                <a16:creationId xmlns:a16="http://schemas.microsoft.com/office/drawing/2014/main" id="{82017932-26F1-11EC-09D5-CF50443FD78F}"/>
              </a:ext>
            </a:extLst>
          </p:cNvPr>
          <p:cNvCxnSpPr>
            <a:cxnSpLocks/>
          </p:cNvCxnSpPr>
          <p:nvPr/>
        </p:nvCxnSpPr>
        <p:spPr>
          <a:xfrm>
            <a:off x="21586535" y="7969032"/>
            <a:ext cx="0" cy="66409"/>
          </a:xfrm>
          <a:prstGeom prst="line">
            <a:avLst/>
          </a:prstGeom>
          <a:noFill/>
          <a:ln w="19050" cap="flat" cmpd="sng" algn="ctr">
            <a:solidFill>
              <a:srgbClr val="868686"/>
            </a:solidFill>
            <a:prstDash val="solid"/>
            <a:miter lim="800000"/>
            <a:headEnd type="none" w="med" len="med"/>
            <a:tailEnd type="none" w="med" len="med"/>
          </a:ln>
          <a:effectLst/>
        </p:spPr>
      </p:cxnSp>
      <p:cxnSp>
        <p:nvCxnSpPr>
          <p:cNvPr id="1361" name="Straight Connector 1360">
            <a:extLst>
              <a:ext uri="{FF2B5EF4-FFF2-40B4-BE49-F238E27FC236}">
                <a16:creationId xmlns:a16="http://schemas.microsoft.com/office/drawing/2014/main" id="{281B4AC3-CC77-8211-46A9-1A9E785A45AD}"/>
              </a:ext>
            </a:extLst>
          </p:cNvPr>
          <p:cNvCxnSpPr>
            <a:cxnSpLocks/>
          </p:cNvCxnSpPr>
          <p:nvPr/>
        </p:nvCxnSpPr>
        <p:spPr>
          <a:xfrm>
            <a:off x="22635892" y="7969032"/>
            <a:ext cx="0" cy="66409"/>
          </a:xfrm>
          <a:prstGeom prst="line">
            <a:avLst/>
          </a:prstGeom>
          <a:noFill/>
          <a:ln w="19050" cap="flat" cmpd="sng" algn="ctr">
            <a:solidFill>
              <a:srgbClr val="868686"/>
            </a:solidFill>
            <a:prstDash val="solid"/>
            <a:miter lim="800000"/>
            <a:headEnd type="none" w="med" len="med"/>
            <a:tailEnd type="none" w="med" len="med"/>
          </a:ln>
          <a:effectLst/>
        </p:spPr>
      </p:cxnSp>
      <p:cxnSp>
        <p:nvCxnSpPr>
          <p:cNvPr id="1362" name="Straight Connector 1361">
            <a:extLst>
              <a:ext uri="{FF2B5EF4-FFF2-40B4-BE49-F238E27FC236}">
                <a16:creationId xmlns:a16="http://schemas.microsoft.com/office/drawing/2014/main" id="{C848E85B-8AF9-2E61-1D63-0A8B007F653F}"/>
              </a:ext>
            </a:extLst>
          </p:cNvPr>
          <p:cNvCxnSpPr>
            <a:cxnSpLocks/>
          </p:cNvCxnSpPr>
          <p:nvPr/>
        </p:nvCxnSpPr>
        <p:spPr>
          <a:xfrm>
            <a:off x="23685249" y="7969032"/>
            <a:ext cx="0" cy="66409"/>
          </a:xfrm>
          <a:prstGeom prst="line">
            <a:avLst/>
          </a:prstGeom>
          <a:noFill/>
          <a:ln w="19050" cap="flat" cmpd="sng" algn="ctr">
            <a:solidFill>
              <a:srgbClr val="868686"/>
            </a:solidFill>
            <a:prstDash val="solid"/>
            <a:miter lim="800000"/>
            <a:headEnd type="none" w="med" len="med"/>
            <a:tailEnd type="none" w="med" len="med"/>
          </a:ln>
          <a:effectLst/>
        </p:spPr>
      </p:cxnSp>
      <p:cxnSp>
        <p:nvCxnSpPr>
          <p:cNvPr id="1363" name="Straight Connector 1362">
            <a:extLst>
              <a:ext uri="{FF2B5EF4-FFF2-40B4-BE49-F238E27FC236}">
                <a16:creationId xmlns:a16="http://schemas.microsoft.com/office/drawing/2014/main" id="{9D1003EB-D09B-F60F-44C0-6EA234B14338}"/>
              </a:ext>
            </a:extLst>
          </p:cNvPr>
          <p:cNvCxnSpPr>
            <a:cxnSpLocks/>
            <a:endCxn id="54" idx="1"/>
          </p:cNvCxnSpPr>
          <p:nvPr/>
        </p:nvCxnSpPr>
        <p:spPr>
          <a:xfrm flipV="1">
            <a:off x="20028228" y="7467318"/>
            <a:ext cx="508949" cy="1191"/>
          </a:xfrm>
          <a:prstGeom prst="line">
            <a:avLst/>
          </a:prstGeom>
          <a:noFill/>
          <a:ln w="19050" cap="flat" cmpd="sng" algn="ctr">
            <a:solidFill>
              <a:srgbClr val="868686"/>
            </a:solidFill>
            <a:prstDash val="solid"/>
          </a:ln>
          <a:effectLst/>
        </p:spPr>
      </p:cxnSp>
      <p:cxnSp>
        <p:nvCxnSpPr>
          <p:cNvPr id="1364" name="Straight Connector 1363">
            <a:extLst>
              <a:ext uri="{FF2B5EF4-FFF2-40B4-BE49-F238E27FC236}">
                <a16:creationId xmlns:a16="http://schemas.microsoft.com/office/drawing/2014/main" id="{AF0760C9-264C-ED28-2BC4-A4209D0F01FB}"/>
              </a:ext>
            </a:extLst>
          </p:cNvPr>
          <p:cNvCxnSpPr>
            <a:cxnSpLocks/>
          </p:cNvCxnSpPr>
          <p:nvPr/>
        </p:nvCxnSpPr>
        <p:spPr bwMode="auto">
          <a:xfrm>
            <a:off x="20166071" y="5901440"/>
            <a:ext cx="0" cy="3146834"/>
          </a:xfrm>
          <a:prstGeom prst="line">
            <a:avLst/>
          </a:prstGeom>
          <a:noFill/>
          <a:ln w="19050" cap="flat" cmpd="sng" algn="ctr">
            <a:solidFill>
              <a:srgbClr val="868686"/>
            </a:solidFill>
            <a:prstDash val="solid"/>
            <a:round/>
            <a:headEnd type="none" w="med" len="med"/>
            <a:tailEnd type="none" w="med" len="med"/>
          </a:ln>
          <a:effectLst/>
        </p:spPr>
      </p:cxnSp>
      <p:cxnSp>
        <p:nvCxnSpPr>
          <p:cNvPr id="1365" name="Straight Connector 1364">
            <a:extLst>
              <a:ext uri="{FF2B5EF4-FFF2-40B4-BE49-F238E27FC236}">
                <a16:creationId xmlns:a16="http://schemas.microsoft.com/office/drawing/2014/main" id="{3153FE2C-C09E-817E-2622-0D50C5D57033}"/>
              </a:ext>
            </a:extLst>
          </p:cNvPr>
          <p:cNvCxnSpPr>
            <a:cxnSpLocks/>
          </p:cNvCxnSpPr>
          <p:nvPr/>
        </p:nvCxnSpPr>
        <p:spPr>
          <a:xfrm>
            <a:off x="19924452" y="5899044"/>
            <a:ext cx="245257" cy="0"/>
          </a:xfrm>
          <a:prstGeom prst="line">
            <a:avLst/>
          </a:prstGeom>
          <a:noFill/>
          <a:ln w="19050" cap="flat" cmpd="sng" algn="ctr">
            <a:solidFill>
              <a:srgbClr val="868686"/>
            </a:solidFill>
            <a:prstDash val="solid"/>
          </a:ln>
          <a:effectLst/>
        </p:spPr>
      </p:cxnSp>
      <p:cxnSp>
        <p:nvCxnSpPr>
          <p:cNvPr id="1367" name="Straight Connector 1366">
            <a:extLst>
              <a:ext uri="{FF2B5EF4-FFF2-40B4-BE49-F238E27FC236}">
                <a16:creationId xmlns:a16="http://schemas.microsoft.com/office/drawing/2014/main" id="{98DCA424-4E4E-C74B-8171-BF9FA09B0C03}"/>
              </a:ext>
            </a:extLst>
          </p:cNvPr>
          <p:cNvCxnSpPr>
            <a:cxnSpLocks/>
          </p:cNvCxnSpPr>
          <p:nvPr/>
        </p:nvCxnSpPr>
        <p:spPr>
          <a:xfrm>
            <a:off x="19924452" y="9038854"/>
            <a:ext cx="245257" cy="0"/>
          </a:xfrm>
          <a:prstGeom prst="line">
            <a:avLst/>
          </a:prstGeom>
          <a:noFill/>
          <a:ln w="19050" cap="flat" cmpd="sng" algn="ctr">
            <a:solidFill>
              <a:srgbClr val="868686"/>
            </a:solidFill>
            <a:prstDash val="solid"/>
          </a:ln>
          <a:effectLst/>
        </p:spPr>
      </p:cxnSp>
      <p:cxnSp>
        <p:nvCxnSpPr>
          <p:cNvPr id="1369" name="Straight Connector 1368">
            <a:extLst>
              <a:ext uri="{FF2B5EF4-FFF2-40B4-BE49-F238E27FC236}">
                <a16:creationId xmlns:a16="http://schemas.microsoft.com/office/drawing/2014/main" id="{1874A077-C3E1-459B-D0EE-74D2E3925CBB}"/>
              </a:ext>
            </a:extLst>
          </p:cNvPr>
          <p:cNvCxnSpPr>
            <a:cxnSpLocks/>
          </p:cNvCxnSpPr>
          <p:nvPr/>
        </p:nvCxnSpPr>
        <p:spPr>
          <a:xfrm>
            <a:off x="19924452" y="7082934"/>
            <a:ext cx="245257" cy="0"/>
          </a:xfrm>
          <a:prstGeom prst="line">
            <a:avLst/>
          </a:prstGeom>
          <a:noFill/>
          <a:ln w="19050" cap="flat" cmpd="sng" algn="ctr">
            <a:solidFill>
              <a:srgbClr val="868686"/>
            </a:solidFill>
            <a:prstDash val="solid"/>
          </a:ln>
          <a:effectLst/>
        </p:spPr>
      </p:cxnSp>
      <p:cxnSp>
        <p:nvCxnSpPr>
          <p:cNvPr id="1370" name="Straight Connector 1369">
            <a:extLst>
              <a:ext uri="{FF2B5EF4-FFF2-40B4-BE49-F238E27FC236}">
                <a16:creationId xmlns:a16="http://schemas.microsoft.com/office/drawing/2014/main" id="{4FE3DFBD-5559-49FE-0C7D-A5FBEF58807E}"/>
              </a:ext>
            </a:extLst>
          </p:cNvPr>
          <p:cNvCxnSpPr>
            <a:cxnSpLocks/>
          </p:cNvCxnSpPr>
          <p:nvPr/>
        </p:nvCxnSpPr>
        <p:spPr>
          <a:xfrm>
            <a:off x="19924452" y="7859626"/>
            <a:ext cx="245257" cy="0"/>
          </a:xfrm>
          <a:prstGeom prst="line">
            <a:avLst/>
          </a:prstGeom>
          <a:noFill/>
          <a:ln w="19050" cap="flat" cmpd="sng" algn="ctr">
            <a:solidFill>
              <a:srgbClr val="868686"/>
            </a:solidFill>
            <a:prstDash val="solid"/>
          </a:ln>
          <a:effectLst/>
        </p:spPr>
      </p:cxnSp>
      <p:cxnSp>
        <p:nvCxnSpPr>
          <p:cNvPr id="1371" name="Straight Connector 1370">
            <a:extLst>
              <a:ext uri="{FF2B5EF4-FFF2-40B4-BE49-F238E27FC236}">
                <a16:creationId xmlns:a16="http://schemas.microsoft.com/office/drawing/2014/main" id="{84ADF74D-162B-64E2-3ADC-64CDD2A10B3B}"/>
              </a:ext>
            </a:extLst>
          </p:cNvPr>
          <p:cNvCxnSpPr>
            <a:cxnSpLocks/>
          </p:cNvCxnSpPr>
          <p:nvPr/>
        </p:nvCxnSpPr>
        <p:spPr>
          <a:xfrm>
            <a:off x="19924452" y="8251263"/>
            <a:ext cx="245257" cy="0"/>
          </a:xfrm>
          <a:prstGeom prst="line">
            <a:avLst/>
          </a:prstGeom>
          <a:noFill/>
          <a:ln w="19050" cap="flat" cmpd="sng" algn="ctr">
            <a:solidFill>
              <a:srgbClr val="868686"/>
            </a:solidFill>
            <a:prstDash val="solid"/>
          </a:ln>
          <a:effectLst/>
        </p:spPr>
      </p:cxnSp>
      <p:cxnSp>
        <p:nvCxnSpPr>
          <p:cNvPr id="1372" name="Straight Connector 1371">
            <a:extLst>
              <a:ext uri="{FF2B5EF4-FFF2-40B4-BE49-F238E27FC236}">
                <a16:creationId xmlns:a16="http://schemas.microsoft.com/office/drawing/2014/main" id="{CD19313D-D02A-E4D8-B315-3E87BD66CD62}"/>
              </a:ext>
            </a:extLst>
          </p:cNvPr>
          <p:cNvCxnSpPr>
            <a:cxnSpLocks/>
          </p:cNvCxnSpPr>
          <p:nvPr/>
        </p:nvCxnSpPr>
        <p:spPr>
          <a:xfrm>
            <a:off x="19924452" y="8642899"/>
            <a:ext cx="245257" cy="0"/>
          </a:xfrm>
          <a:prstGeom prst="line">
            <a:avLst/>
          </a:prstGeom>
          <a:noFill/>
          <a:ln w="19050" cap="flat" cmpd="sng" algn="ctr">
            <a:solidFill>
              <a:srgbClr val="868686"/>
            </a:solidFill>
            <a:prstDash val="solid"/>
          </a:ln>
          <a:effectLst/>
        </p:spPr>
      </p:cxnSp>
      <p:grpSp>
        <p:nvGrpSpPr>
          <p:cNvPr id="1079" name="Group 1078">
            <a:extLst>
              <a:ext uri="{FF2B5EF4-FFF2-40B4-BE49-F238E27FC236}">
                <a16:creationId xmlns:a16="http://schemas.microsoft.com/office/drawing/2014/main" id="{0E723E74-93D0-459B-4E93-8EB45D09174E}"/>
              </a:ext>
            </a:extLst>
          </p:cNvPr>
          <p:cNvGrpSpPr/>
          <p:nvPr/>
        </p:nvGrpSpPr>
        <p:grpSpPr>
          <a:xfrm>
            <a:off x="13456300" y="5786781"/>
            <a:ext cx="2556000" cy="3363459"/>
            <a:chOff x="13593642" y="11371151"/>
            <a:chExt cx="2207112" cy="3363459"/>
          </a:xfrm>
        </p:grpSpPr>
        <p:sp>
          <p:nvSpPr>
            <p:cNvPr id="1373" name="Rectangle 1372">
              <a:extLst>
                <a:ext uri="{FF2B5EF4-FFF2-40B4-BE49-F238E27FC236}">
                  <a16:creationId xmlns:a16="http://schemas.microsoft.com/office/drawing/2014/main" id="{C7CC0348-ADF8-CC9A-2757-825F71CD8DC8}"/>
                </a:ext>
              </a:extLst>
            </p:cNvPr>
            <p:cNvSpPr/>
            <p:nvPr/>
          </p:nvSpPr>
          <p:spPr>
            <a:xfrm>
              <a:off x="13593642" y="12154422"/>
              <a:ext cx="2207112" cy="230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Arial" panose="020B0604020202020204" pitchFamily="34" charset="0"/>
                  <a:cs typeface="Arial" panose="020B0604020202020204" pitchFamily="34" charset="0"/>
                </a:rPr>
                <a:t>GS-US-380-4458</a:t>
              </a:r>
              <a:r>
                <a:rPr lang="en-US" sz="1400" b="1" baseline="30000" dirty="0">
                  <a:solidFill>
                    <a:schemeClr val="tx1"/>
                  </a:solidFill>
                  <a:latin typeface="Arial" panose="020B0604020202020204" pitchFamily="34" charset="0"/>
                  <a:cs typeface="Arial" panose="020B0604020202020204" pitchFamily="34" charset="0"/>
                </a:rPr>
                <a:t>6</a:t>
              </a:r>
              <a:r>
                <a:rPr lang="en-US" sz="1400" b="1" dirty="0">
                  <a:solidFill>
                    <a:schemeClr val="tx1"/>
                  </a:solidFill>
                  <a:latin typeface="Arial" panose="020B0604020202020204" pitchFamily="34" charset="0"/>
                  <a:cs typeface="Arial" panose="020B0604020202020204" pitchFamily="34" charset="0"/>
                </a:rPr>
                <a:t> (n = 119)</a:t>
              </a:r>
              <a:endParaRPr lang="en-US" sz="1400" b="1" baseline="30000" dirty="0">
                <a:solidFill>
                  <a:schemeClr val="tx1"/>
                </a:solidFill>
                <a:latin typeface="Arial" panose="020B0604020202020204" pitchFamily="34" charset="0"/>
                <a:cs typeface="Arial" panose="020B0604020202020204" pitchFamily="34" charset="0"/>
              </a:endParaRPr>
            </a:p>
          </p:txBody>
        </p:sp>
        <p:sp>
          <p:nvSpPr>
            <p:cNvPr id="1377" name="Rectangle 1376">
              <a:extLst>
                <a:ext uri="{FF2B5EF4-FFF2-40B4-BE49-F238E27FC236}">
                  <a16:creationId xmlns:a16="http://schemas.microsoft.com/office/drawing/2014/main" id="{67148683-BA1D-EDEB-1F30-86EF8BC633F6}"/>
                </a:ext>
              </a:extLst>
            </p:cNvPr>
            <p:cNvSpPr/>
            <p:nvPr/>
          </p:nvSpPr>
          <p:spPr>
            <a:xfrm>
              <a:off x="13593642" y="11371151"/>
              <a:ext cx="2207112" cy="230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Arial" panose="020B0604020202020204" pitchFamily="34" charset="0"/>
                  <a:cs typeface="Arial" panose="020B0604020202020204" pitchFamily="34" charset="0"/>
                </a:rPr>
                <a:t>GS-US-380-1489</a:t>
              </a:r>
              <a:r>
                <a:rPr lang="en-US" sz="1400" b="1" baseline="30000" dirty="0">
                  <a:solidFill>
                    <a:schemeClr val="tx1"/>
                  </a:solidFill>
                  <a:latin typeface="Arial" panose="020B0604020202020204" pitchFamily="34" charset="0"/>
                  <a:cs typeface="Arial" panose="020B0604020202020204" pitchFamily="34" charset="0"/>
                </a:rPr>
                <a:t>4</a:t>
              </a:r>
              <a:r>
                <a:rPr lang="en-US" sz="1400" b="1" dirty="0">
                  <a:solidFill>
                    <a:schemeClr val="tx1"/>
                  </a:solidFill>
                  <a:latin typeface="Arial" panose="020B0604020202020204" pitchFamily="34" charset="0"/>
                  <a:cs typeface="Arial" panose="020B0604020202020204" pitchFamily="34" charset="0"/>
                </a:rPr>
                <a:t> (n = 566)</a:t>
              </a:r>
            </a:p>
          </p:txBody>
        </p:sp>
        <p:sp>
          <p:nvSpPr>
            <p:cNvPr id="1379" name="Rectangle 1378">
              <a:extLst>
                <a:ext uri="{FF2B5EF4-FFF2-40B4-BE49-F238E27FC236}">
                  <a16:creationId xmlns:a16="http://schemas.microsoft.com/office/drawing/2014/main" id="{47159D4A-BA04-84F7-1001-1038D52DFC51}"/>
                </a:ext>
              </a:extLst>
            </p:cNvPr>
            <p:cNvSpPr/>
            <p:nvPr/>
          </p:nvSpPr>
          <p:spPr>
            <a:xfrm>
              <a:off x="13593642" y="11762787"/>
              <a:ext cx="2207112" cy="230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Arial" panose="020B0604020202020204" pitchFamily="34" charset="0"/>
                  <a:cs typeface="Arial" panose="020B0604020202020204" pitchFamily="34" charset="0"/>
                </a:rPr>
                <a:t>GS-US-380-1490</a:t>
              </a:r>
              <a:r>
                <a:rPr lang="en-US" sz="1400" b="1" baseline="30000" dirty="0">
                  <a:solidFill>
                    <a:schemeClr val="tx1"/>
                  </a:solidFill>
                  <a:latin typeface="Arial" panose="020B0604020202020204" pitchFamily="34" charset="0"/>
                  <a:cs typeface="Arial" panose="020B0604020202020204" pitchFamily="34" charset="0"/>
                </a:rPr>
                <a:t>5</a:t>
              </a:r>
              <a:r>
                <a:rPr lang="en-US" sz="1400" b="1" dirty="0">
                  <a:solidFill>
                    <a:schemeClr val="tx1"/>
                  </a:solidFill>
                  <a:latin typeface="Arial" panose="020B0604020202020204" pitchFamily="34" charset="0"/>
                  <a:cs typeface="Arial" panose="020B0604020202020204" pitchFamily="34" charset="0"/>
                </a:rPr>
                <a:t> (n = 577)</a:t>
              </a:r>
              <a:endParaRPr lang="en-US" sz="1400" b="1" baseline="30000" dirty="0">
                <a:solidFill>
                  <a:schemeClr val="tx1"/>
                </a:solidFill>
                <a:latin typeface="Arial" panose="020B0604020202020204" pitchFamily="34" charset="0"/>
                <a:cs typeface="Arial" panose="020B0604020202020204" pitchFamily="34" charset="0"/>
              </a:endParaRPr>
            </a:p>
          </p:txBody>
        </p:sp>
        <p:sp>
          <p:nvSpPr>
            <p:cNvPr id="1380" name="Rectangle 1379">
              <a:extLst>
                <a:ext uri="{FF2B5EF4-FFF2-40B4-BE49-F238E27FC236}">
                  <a16:creationId xmlns:a16="http://schemas.microsoft.com/office/drawing/2014/main" id="{97F504D7-ABA3-F3CD-028F-DF04082FB3E5}"/>
                </a:ext>
              </a:extLst>
            </p:cNvPr>
            <p:cNvSpPr/>
            <p:nvPr/>
          </p:nvSpPr>
          <p:spPr>
            <a:xfrm>
              <a:off x="13593642" y="12546058"/>
              <a:ext cx="2207112" cy="230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Arial" panose="020B0604020202020204" pitchFamily="34" charset="0"/>
                  <a:cs typeface="Arial" panose="020B0604020202020204" pitchFamily="34" charset="0"/>
                </a:rPr>
                <a:t>GS-US-380-1844</a:t>
              </a:r>
              <a:r>
                <a:rPr lang="en-US" sz="1400" b="1" baseline="30000" dirty="0">
                  <a:solidFill>
                    <a:schemeClr val="tx1"/>
                  </a:solidFill>
                  <a:latin typeface="Arial" panose="020B0604020202020204" pitchFamily="34" charset="0"/>
                  <a:cs typeface="Arial" panose="020B0604020202020204" pitchFamily="34" charset="0"/>
                </a:rPr>
                <a:t>7</a:t>
              </a:r>
              <a:r>
                <a:rPr lang="en-US" sz="1400" b="1" dirty="0">
                  <a:solidFill>
                    <a:schemeClr val="tx1"/>
                  </a:solidFill>
                  <a:latin typeface="Arial" panose="020B0604020202020204" pitchFamily="34" charset="0"/>
                  <a:cs typeface="Arial" panose="020B0604020202020204" pitchFamily="34" charset="0"/>
                </a:rPr>
                <a:t> (n = 545)</a:t>
              </a:r>
              <a:endParaRPr lang="en-US" sz="1400" b="1" baseline="30000" dirty="0">
                <a:solidFill>
                  <a:schemeClr val="tx1"/>
                </a:solidFill>
                <a:latin typeface="Arial" panose="020B0604020202020204" pitchFamily="34" charset="0"/>
                <a:cs typeface="Arial" panose="020B0604020202020204" pitchFamily="34" charset="0"/>
              </a:endParaRPr>
            </a:p>
          </p:txBody>
        </p:sp>
        <p:sp>
          <p:nvSpPr>
            <p:cNvPr id="1381" name="Rectangle 1380">
              <a:extLst>
                <a:ext uri="{FF2B5EF4-FFF2-40B4-BE49-F238E27FC236}">
                  <a16:creationId xmlns:a16="http://schemas.microsoft.com/office/drawing/2014/main" id="{58D38D51-D0E9-D8A3-BD93-C6630B191AF4}"/>
                </a:ext>
              </a:extLst>
            </p:cNvPr>
            <p:cNvSpPr/>
            <p:nvPr/>
          </p:nvSpPr>
          <p:spPr>
            <a:xfrm>
              <a:off x="13593642" y="12937696"/>
              <a:ext cx="2207112" cy="230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Arial" panose="020B0604020202020204" pitchFamily="34" charset="0"/>
                  <a:cs typeface="Arial" panose="020B0604020202020204" pitchFamily="34" charset="0"/>
                </a:rPr>
                <a:t>GS-US-380-1878</a:t>
              </a:r>
              <a:r>
                <a:rPr lang="en-US" sz="1400" b="1" baseline="30000" dirty="0">
                  <a:solidFill>
                    <a:schemeClr val="tx1"/>
                  </a:solidFill>
                  <a:latin typeface="Arial" panose="020B0604020202020204" pitchFamily="34" charset="0"/>
                  <a:cs typeface="Arial" panose="020B0604020202020204" pitchFamily="34" charset="0"/>
                </a:rPr>
                <a:t>8</a:t>
              </a:r>
              <a:r>
                <a:rPr lang="en-US" sz="1400" b="1" dirty="0">
                  <a:solidFill>
                    <a:schemeClr val="tx1"/>
                  </a:solidFill>
                  <a:latin typeface="Arial" panose="020B0604020202020204" pitchFamily="34" charset="0"/>
                  <a:cs typeface="Arial" panose="020B0604020202020204" pitchFamily="34" charset="0"/>
                </a:rPr>
                <a:t> (n = 532)</a:t>
              </a:r>
              <a:endParaRPr lang="en-US" sz="1400" b="1" baseline="30000" dirty="0">
                <a:solidFill>
                  <a:schemeClr val="tx1"/>
                </a:solidFill>
                <a:latin typeface="Arial" panose="020B0604020202020204" pitchFamily="34" charset="0"/>
                <a:cs typeface="Arial" panose="020B0604020202020204" pitchFamily="34" charset="0"/>
              </a:endParaRPr>
            </a:p>
          </p:txBody>
        </p:sp>
        <p:sp>
          <p:nvSpPr>
            <p:cNvPr id="1382" name="Rectangle 1381">
              <a:extLst>
                <a:ext uri="{FF2B5EF4-FFF2-40B4-BE49-F238E27FC236}">
                  <a16:creationId xmlns:a16="http://schemas.microsoft.com/office/drawing/2014/main" id="{57AE7E52-AB80-CD17-9B39-DC7F9607D505}"/>
                </a:ext>
              </a:extLst>
            </p:cNvPr>
            <p:cNvSpPr/>
            <p:nvPr/>
          </p:nvSpPr>
          <p:spPr>
            <a:xfrm>
              <a:off x="13593642" y="13329333"/>
              <a:ext cx="2207112" cy="230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Arial" panose="020B0604020202020204" pitchFamily="34" charset="0"/>
                  <a:cs typeface="Arial" panose="020B0604020202020204" pitchFamily="34" charset="0"/>
                </a:rPr>
                <a:t>GS-US-380-1961</a:t>
              </a:r>
              <a:r>
                <a:rPr lang="en-US" sz="1400" b="1" baseline="30000" dirty="0">
                  <a:solidFill>
                    <a:schemeClr val="tx1"/>
                  </a:solidFill>
                  <a:latin typeface="Arial" panose="020B0604020202020204" pitchFamily="34" charset="0"/>
                  <a:cs typeface="Arial" panose="020B0604020202020204" pitchFamily="34" charset="0"/>
                </a:rPr>
                <a:t>9</a:t>
              </a:r>
              <a:r>
                <a:rPr lang="en-US" sz="1400" b="1" dirty="0">
                  <a:solidFill>
                    <a:schemeClr val="tx1"/>
                  </a:solidFill>
                  <a:latin typeface="Arial" panose="020B0604020202020204" pitchFamily="34" charset="0"/>
                  <a:cs typeface="Arial" panose="020B0604020202020204" pitchFamily="34" charset="0"/>
                </a:rPr>
                <a:t> (n = 462)</a:t>
              </a:r>
              <a:endParaRPr lang="en-US" sz="1400" b="1" baseline="30000" dirty="0">
                <a:solidFill>
                  <a:schemeClr val="tx1"/>
                </a:solidFill>
                <a:latin typeface="Arial" panose="020B0604020202020204" pitchFamily="34" charset="0"/>
                <a:cs typeface="Arial" panose="020B0604020202020204" pitchFamily="34" charset="0"/>
              </a:endParaRPr>
            </a:p>
          </p:txBody>
        </p:sp>
        <p:sp>
          <p:nvSpPr>
            <p:cNvPr id="1383" name="Rectangle 1382">
              <a:extLst>
                <a:ext uri="{FF2B5EF4-FFF2-40B4-BE49-F238E27FC236}">
                  <a16:creationId xmlns:a16="http://schemas.microsoft.com/office/drawing/2014/main" id="{A1EF84A7-F0D1-9043-A8A5-78A674A6FB19}"/>
                </a:ext>
              </a:extLst>
            </p:cNvPr>
            <p:cNvSpPr/>
            <p:nvPr/>
          </p:nvSpPr>
          <p:spPr>
            <a:xfrm>
              <a:off x="13593642" y="13720970"/>
              <a:ext cx="2207112" cy="230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Arial" panose="020B0604020202020204" pitchFamily="34" charset="0"/>
                  <a:cs typeface="Arial" panose="020B0604020202020204" pitchFamily="34" charset="0"/>
                </a:rPr>
                <a:t>GS-US-380-4030</a:t>
              </a:r>
              <a:r>
                <a:rPr lang="en-US" sz="1400" b="1" baseline="30000" dirty="0">
                  <a:solidFill>
                    <a:schemeClr val="tx1"/>
                  </a:solidFill>
                  <a:latin typeface="Arial" panose="020B0604020202020204" pitchFamily="34" charset="0"/>
                  <a:cs typeface="Arial" panose="020B0604020202020204" pitchFamily="34" charset="0"/>
                </a:rPr>
                <a:t>10</a:t>
              </a:r>
              <a:r>
                <a:rPr lang="en-US" sz="1400" b="1" dirty="0">
                  <a:solidFill>
                    <a:schemeClr val="tx1"/>
                  </a:solidFill>
                  <a:latin typeface="Arial" panose="020B0604020202020204" pitchFamily="34" charset="0"/>
                  <a:cs typeface="Arial" panose="020B0604020202020204" pitchFamily="34" charset="0"/>
                </a:rPr>
                <a:t> (n = 397)</a:t>
              </a:r>
              <a:endParaRPr lang="en-US" sz="1400" b="1" baseline="30000" dirty="0">
                <a:solidFill>
                  <a:schemeClr val="tx1"/>
                </a:solidFill>
                <a:latin typeface="Arial" panose="020B0604020202020204" pitchFamily="34" charset="0"/>
                <a:cs typeface="Arial" panose="020B0604020202020204" pitchFamily="34" charset="0"/>
              </a:endParaRPr>
            </a:p>
          </p:txBody>
        </p:sp>
        <p:sp>
          <p:nvSpPr>
            <p:cNvPr id="1384" name="Rectangle 1383">
              <a:extLst>
                <a:ext uri="{FF2B5EF4-FFF2-40B4-BE49-F238E27FC236}">
                  <a16:creationId xmlns:a16="http://schemas.microsoft.com/office/drawing/2014/main" id="{C6C08652-3EA7-76CB-041D-B1FA7C75E1E5}"/>
                </a:ext>
              </a:extLst>
            </p:cNvPr>
            <p:cNvSpPr/>
            <p:nvPr/>
          </p:nvSpPr>
          <p:spPr>
            <a:xfrm>
              <a:off x="13593642" y="14112606"/>
              <a:ext cx="2207112" cy="230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Arial" panose="020B0604020202020204" pitchFamily="34" charset="0"/>
                  <a:cs typeface="Arial" panose="020B0604020202020204" pitchFamily="34" charset="0"/>
                </a:rPr>
                <a:t>GS-US-380-4449</a:t>
              </a:r>
              <a:r>
                <a:rPr lang="en-US" sz="1400" b="1" baseline="30000" dirty="0">
                  <a:solidFill>
                    <a:schemeClr val="tx1"/>
                  </a:solidFill>
                  <a:latin typeface="Arial" panose="020B0604020202020204" pitchFamily="34" charset="0"/>
                  <a:cs typeface="Arial" panose="020B0604020202020204" pitchFamily="34" charset="0"/>
                </a:rPr>
                <a:t>11</a:t>
              </a:r>
              <a:r>
                <a:rPr lang="en-US" sz="1400" b="1" dirty="0">
                  <a:solidFill>
                    <a:schemeClr val="tx1"/>
                  </a:solidFill>
                  <a:latin typeface="Arial" panose="020B0604020202020204" pitchFamily="34" charset="0"/>
                  <a:cs typeface="Arial" panose="020B0604020202020204" pitchFamily="34" charset="0"/>
                </a:rPr>
                <a:t> (n = 85)</a:t>
              </a:r>
              <a:endParaRPr lang="en-US" sz="1400" b="1" baseline="30000" dirty="0">
                <a:solidFill>
                  <a:schemeClr val="tx1"/>
                </a:solidFill>
                <a:latin typeface="Arial" panose="020B0604020202020204" pitchFamily="34" charset="0"/>
                <a:cs typeface="Arial" panose="020B0604020202020204" pitchFamily="34" charset="0"/>
              </a:endParaRPr>
            </a:p>
          </p:txBody>
        </p:sp>
        <p:sp>
          <p:nvSpPr>
            <p:cNvPr id="1385" name="Rectangle 1384">
              <a:extLst>
                <a:ext uri="{FF2B5EF4-FFF2-40B4-BE49-F238E27FC236}">
                  <a16:creationId xmlns:a16="http://schemas.microsoft.com/office/drawing/2014/main" id="{365E51B0-F3DB-6102-066F-CC83100E4D62}"/>
                </a:ext>
              </a:extLst>
            </p:cNvPr>
            <p:cNvSpPr/>
            <p:nvPr/>
          </p:nvSpPr>
          <p:spPr>
            <a:xfrm>
              <a:off x="13593642" y="14504244"/>
              <a:ext cx="2207112" cy="230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Arial" panose="020B0604020202020204" pitchFamily="34" charset="0"/>
                  <a:cs typeface="Arial" panose="020B0604020202020204" pitchFamily="34" charset="0"/>
                </a:rPr>
                <a:t>GS-US-380-4580</a:t>
              </a:r>
              <a:r>
                <a:rPr lang="en-US" sz="1400" b="1" baseline="30000" dirty="0">
                  <a:solidFill>
                    <a:schemeClr val="tx1"/>
                  </a:solidFill>
                  <a:latin typeface="Arial" panose="020B0604020202020204" pitchFamily="34" charset="0"/>
                  <a:cs typeface="Arial" panose="020B0604020202020204" pitchFamily="34" charset="0"/>
                </a:rPr>
                <a:t>12</a:t>
              </a:r>
              <a:r>
                <a:rPr lang="en-US" sz="1400" b="1" dirty="0">
                  <a:solidFill>
                    <a:schemeClr val="tx1"/>
                  </a:solidFill>
                  <a:latin typeface="Arial" panose="020B0604020202020204" pitchFamily="34" charset="0"/>
                  <a:cs typeface="Arial" panose="020B0604020202020204" pitchFamily="34" charset="0"/>
                </a:rPr>
                <a:t> (n = 489)</a:t>
              </a:r>
              <a:endParaRPr lang="en-US" sz="1400" b="1" baseline="30000" dirty="0">
                <a:solidFill>
                  <a:schemeClr val="tx1"/>
                </a:solidFill>
                <a:latin typeface="Arial" panose="020B0604020202020204" pitchFamily="34" charset="0"/>
                <a:cs typeface="Arial" panose="020B0604020202020204" pitchFamily="34" charset="0"/>
              </a:endParaRPr>
            </a:p>
          </p:txBody>
        </p:sp>
      </p:grpSp>
      <p:sp>
        <p:nvSpPr>
          <p:cNvPr id="1386" name="Rectangle 1385">
            <a:extLst>
              <a:ext uri="{FF2B5EF4-FFF2-40B4-BE49-F238E27FC236}">
                <a16:creationId xmlns:a16="http://schemas.microsoft.com/office/drawing/2014/main" id="{BC2A7D43-976C-C391-FFC9-31032392B80F}"/>
              </a:ext>
            </a:extLst>
          </p:cNvPr>
          <p:cNvSpPr/>
          <p:nvPr/>
        </p:nvSpPr>
        <p:spPr>
          <a:xfrm>
            <a:off x="15985948" y="5498598"/>
            <a:ext cx="4021016" cy="1946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Arial" panose="020B0604020202020204" pitchFamily="34" charset="0"/>
                <a:cs typeface="Arial" panose="020B0604020202020204" pitchFamily="34" charset="0"/>
              </a:rPr>
              <a:t>Previous ARV treatment:</a:t>
            </a:r>
            <a:endParaRPr lang="en-US" sz="1400" b="1" baseline="30000" dirty="0">
              <a:solidFill>
                <a:schemeClr val="tx1"/>
              </a:solidFill>
              <a:latin typeface="Arial" panose="020B0604020202020204" pitchFamily="34" charset="0"/>
              <a:cs typeface="Arial" panose="020B0604020202020204" pitchFamily="34" charset="0"/>
            </a:endParaRPr>
          </a:p>
        </p:txBody>
      </p:sp>
      <p:sp>
        <p:nvSpPr>
          <p:cNvPr id="1389" name="Rectangle 1388">
            <a:extLst>
              <a:ext uri="{FF2B5EF4-FFF2-40B4-BE49-F238E27FC236}">
                <a16:creationId xmlns:a16="http://schemas.microsoft.com/office/drawing/2014/main" id="{559420AD-3538-EB3A-25B4-0ED659B30078}"/>
              </a:ext>
            </a:extLst>
          </p:cNvPr>
          <p:cNvSpPr/>
          <p:nvPr/>
        </p:nvSpPr>
        <p:spPr>
          <a:xfrm>
            <a:off x="16024855" y="5757270"/>
            <a:ext cx="3996000" cy="289385"/>
          </a:xfrm>
          <a:prstGeom prst="rect">
            <a:avLst/>
          </a:prstGeom>
          <a:solidFill>
            <a:srgbClr val="DEECF7"/>
          </a:solidFill>
          <a:ln w="19050">
            <a:solidFill>
              <a:srgbClr val="0070C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300" b="1" dirty="0">
                <a:solidFill>
                  <a:schemeClr val="tx1"/>
                </a:solidFill>
                <a:latin typeface="Arial" panose="020B0604020202020204" pitchFamily="34" charset="0"/>
                <a:cs typeface="Arial" panose="020B0604020202020204" pitchFamily="34" charset="0"/>
              </a:rPr>
              <a:t>None</a:t>
            </a:r>
          </a:p>
        </p:txBody>
      </p:sp>
      <p:grpSp>
        <p:nvGrpSpPr>
          <p:cNvPr id="1392" name="Group 1391">
            <a:extLst>
              <a:ext uri="{FF2B5EF4-FFF2-40B4-BE49-F238E27FC236}">
                <a16:creationId xmlns:a16="http://schemas.microsoft.com/office/drawing/2014/main" id="{23DE973F-6B65-B7CC-36E0-6B3EC7B143D3}"/>
              </a:ext>
            </a:extLst>
          </p:cNvPr>
          <p:cNvGrpSpPr/>
          <p:nvPr/>
        </p:nvGrpSpPr>
        <p:grpSpPr>
          <a:xfrm>
            <a:off x="15764202" y="5701784"/>
            <a:ext cx="504500" cy="395383"/>
            <a:chOff x="6184768" y="306885"/>
            <a:chExt cx="555397" cy="512838"/>
          </a:xfrm>
        </p:grpSpPr>
        <p:sp>
          <p:nvSpPr>
            <p:cNvPr id="1065" name="Oval 1064">
              <a:extLst>
                <a:ext uri="{FF2B5EF4-FFF2-40B4-BE49-F238E27FC236}">
                  <a16:creationId xmlns:a16="http://schemas.microsoft.com/office/drawing/2014/main" id="{97AC077B-DD56-AE09-1680-6D8EF2823361}"/>
                </a:ext>
              </a:extLst>
            </p:cNvPr>
            <p:cNvSpPr/>
            <p:nvPr/>
          </p:nvSpPr>
          <p:spPr bwMode="auto">
            <a:xfrm>
              <a:off x="6300381" y="376624"/>
              <a:ext cx="317055" cy="373555"/>
            </a:xfrm>
            <a:prstGeom prst="ellipse">
              <a:avLst/>
            </a:prstGeom>
            <a:solidFill>
              <a:schemeClr val="tx1"/>
            </a:solidFill>
            <a:ln>
              <a:solidFill>
                <a:schemeClr val="tx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sp>
          <p:nvSpPr>
            <p:cNvPr id="1067" name="Oval 1066">
              <a:extLst>
                <a:ext uri="{FF2B5EF4-FFF2-40B4-BE49-F238E27FC236}">
                  <a16:creationId xmlns:a16="http://schemas.microsoft.com/office/drawing/2014/main" id="{5C8E2F62-5328-59F8-6457-BCC86BF5366D}"/>
                </a:ext>
              </a:extLst>
            </p:cNvPr>
            <p:cNvSpPr/>
            <p:nvPr/>
          </p:nvSpPr>
          <p:spPr bwMode="auto">
            <a:xfrm>
              <a:off x="6184768" y="306885"/>
              <a:ext cx="555397" cy="512838"/>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lang="en-US" sz="1000" dirty="0">
                  <a:solidFill>
                    <a:schemeClr val="bg1"/>
                  </a:solidFill>
                  <a:latin typeface="Arial" panose="020B0604020202020204" pitchFamily="34" charset="0"/>
                  <a:cs typeface="Arial" panose="020B0604020202020204" pitchFamily="34" charset="0"/>
                </a:rPr>
                <a:t>TN</a:t>
              </a:r>
              <a:endParaRPr kumimoji="0" lang="en-US" sz="600" i="0" u="none" strike="noStrike" cap="none" normalizeH="0" dirty="0">
                <a:ln>
                  <a:noFill/>
                </a:ln>
                <a:solidFill>
                  <a:schemeClr val="bg1"/>
                </a:solidFill>
                <a:effectLst/>
                <a:latin typeface="Arial" panose="020B0604020202020204" pitchFamily="34" charset="0"/>
                <a:cs typeface="Arial" panose="020B0604020202020204" pitchFamily="34" charset="0"/>
              </a:endParaRPr>
            </a:p>
          </p:txBody>
        </p:sp>
      </p:grpSp>
      <p:sp>
        <p:nvSpPr>
          <p:cNvPr id="1396" name="Rectangle 1395">
            <a:extLst>
              <a:ext uri="{FF2B5EF4-FFF2-40B4-BE49-F238E27FC236}">
                <a16:creationId xmlns:a16="http://schemas.microsoft.com/office/drawing/2014/main" id="{BFB63A14-31FE-3AC2-695C-F38C7A255EB3}"/>
              </a:ext>
            </a:extLst>
          </p:cNvPr>
          <p:cNvSpPr/>
          <p:nvPr/>
        </p:nvSpPr>
        <p:spPr>
          <a:xfrm>
            <a:off x="16024855" y="6540542"/>
            <a:ext cx="3996000" cy="289385"/>
          </a:xfrm>
          <a:prstGeom prst="rect">
            <a:avLst/>
          </a:prstGeom>
          <a:solidFill>
            <a:srgbClr val="0070C0">
              <a:alpha val="12941"/>
            </a:srgbClr>
          </a:solidFill>
          <a:ln w="19050">
            <a:solidFill>
              <a:srgbClr val="0070C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300" b="1" dirty="0">
                <a:solidFill>
                  <a:schemeClr val="tx1"/>
                </a:solidFill>
                <a:latin typeface="Arial" panose="020B0604020202020204" pitchFamily="34" charset="0"/>
                <a:cs typeface="Arial" panose="020B0604020202020204" pitchFamily="34" charset="0"/>
              </a:rPr>
              <a:t>None</a:t>
            </a:r>
          </a:p>
        </p:txBody>
      </p:sp>
      <p:grpSp>
        <p:nvGrpSpPr>
          <p:cNvPr id="1397" name="Group 1396">
            <a:extLst>
              <a:ext uri="{FF2B5EF4-FFF2-40B4-BE49-F238E27FC236}">
                <a16:creationId xmlns:a16="http://schemas.microsoft.com/office/drawing/2014/main" id="{EA4AB98E-F978-3CE8-3148-2365369259B6}"/>
              </a:ext>
            </a:extLst>
          </p:cNvPr>
          <p:cNvGrpSpPr/>
          <p:nvPr/>
        </p:nvGrpSpPr>
        <p:grpSpPr>
          <a:xfrm>
            <a:off x="15764202" y="6488468"/>
            <a:ext cx="504500" cy="395383"/>
            <a:chOff x="6184768" y="306885"/>
            <a:chExt cx="555397" cy="512838"/>
          </a:xfrm>
        </p:grpSpPr>
        <p:sp>
          <p:nvSpPr>
            <p:cNvPr id="1050" name="Oval 1049">
              <a:extLst>
                <a:ext uri="{FF2B5EF4-FFF2-40B4-BE49-F238E27FC236}">
                  <a16:creationId xmlns:a16="http://schemas.microsoft.com/office/drawing/2014/main" id="{DF5C5A48-CA5D-56E7-56F2-B888119913B5}"/>
                </a:ext>
              </a:extLst>
            </p:cNvPr>
            <p:cNvSpPr/>
            <p:nvPr/>
          </p:nvSpPr>
          <p:spPr bwMode="auto">
            <a:xfrm>
              <a:off x="6300381" y="376624"/>
              <a:ext cx="317055" cy="373555"/>
            </a:xfrm>
            <a:prstGeom prst="ellipse">
              <a:avLst/>
            </a:prstGeom>
            <a:solidFill>
              <a:schemeClr val="tx1"/>
            </a:solidFill>
            <a:ln>
              <a:solidFill>
                <a:schemeClr val="tx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sp>
          <p:nvSpPr>
            <p:cNvPr id="1052" name="Oval 1051">
              <a:extLst>
                <a:ext uri="{FF2B5EF4-FFF2-40B4-BE49-F238E27FC236}">
                  <a16:creationId xmlns:a16="http://schemas.microsoft.com/office/drawing/2014/main" id="{1A0C835C-B00F-CB44-66FD-E4E8F9F6C744}"/>
                </a:ext>
              </a:extLst>
            </p:cNvPr>
            <p:cNvSpPr/>
            <p:nvPr/>
          </p:nvSpPr>
          <p:spPr bwMode="auto">
            <a:xfrm>
              <a:off x="6184768" y="306885"/>
              <a:ext cx="555397" cy="512838"/>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lang="en-US" sz="1000" dirty="0">
                  <a:solidFill>
                    <a:schemeClr val="bg1"/>
                  </a:solidFill>
                  <a:latin typeface="Arial" panose="020B0604020202020204" pitchFamily="34" charset="0"/>
                  <a:cs typeface="Arial" panose="020B0604020202020204" pitchFamily="34" charset="0"/>
                </a:rPr>
                <a:t>TN</a:t>
              </a:r>
              <a:endParaRPr kumimoji="0" lang="en-US" sz="600" i="0" u="none" strike="noStrike" cap="none" normalizeH="0" dirty="0">
                <a:ln>
                  <a:noFill/>
                </a:ln>
                <a:solidFill>
                  <a:schemeClr val="bg1"/>
                </a:solidFill>
                <a:effectLst/>
                <a:latin typeface="Arial" panose="020B0604020202020204" pitchFamily="34" charset="0"/>
                <a:cs typeface="Arial" panose="020B0604020202020204" pitchFamily="34" charset="0"/>
              </a:endParaRPr>
            </a:p>
          </p:txBody>
        </p:sp>
      </p:grpSp>
      <p:sp>
        <p:nvSpPr>
          <p:cNvPr id="1398" name="Rectangle 1397">
            <a:extLst>
              <a:ext uri="{FF2B5EF4-FFF2-40B4-BE49-F238E27FC236}">
                <a16:creationId xmlns:a16="http://schemas.microsoft.com/office/drawing/2014/main" id="{0C293ABD-82ED-66A5-0CCD-BF98F70C1C7C}"/>
              </a:ext>
            </a:extLst>
          </p:cNvPr>
          <p:cNvSpPr/>
          <p:nvPr/>
        </p:nvSpPr>
        <p:spPr>
          <a:xfrm>
            <a:off x="16024855" y="6932179"/>
            <a:ext cx="3996000" cy="289385"/>
          </a:xfrm>
          <a:prstGeom prst="rect">
            <a:avLst/>
          </a:prstGeom>
          <a:solidFill>
            <a:srgbClr val="DEECF7"/>
          </a:solidFill>
          <a:ln w="19050">
            <a:solidFill>
              <a:srgbClr val="0070C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300" b="1" dirty="0">
                <a:solidFill>
                  <a:schemeClr val="tx1"/>
                </a:solidFill>
                <a:latin typeface="Arial" panose="020B0604020202020204" pitchFamily="34" charset="0"/>
                <a:cs typeface="Arial" panose="020B0604020202020204" pitchFamily="34" charset="0"/>
              </a:rPr>
              <a:t>DTG + ABC/3TC </a:t>
            </a:r>
            <a:r>
              <a:rPr lang="en-US" sz="1300" dirty="0">
                <a:solidFill>
                  <a:schemeClr val="tx1"/>
                </a:solidFill>
                <a:latin typeface="Arial" panose="020B0604020202020204" pitchFamily="34" charset="0"/>
                <a:cs typeface="Arial" panose="020B0604020202020204" pitchFamily="34" charset="0"/>
              </a:rPr>
              <a:t>or</a:t>
            </a:r>
            <a:r>
              <a:rPr lang="en-US" sz="1300" b="1" dirty="0">
                <a:solidFill>
                  <a:schemeClr val="tx1"/>
                </a:solidFill>
                <a:latin typeface="Arial" panose="020B0604020202020204" pitchFamily="34" charset="0"/>
                <a:cs typeface="Arial" panose="020B0604020202020204" pitchFamily="34" charset="0"/>
              </a:rPr>
              <a:t> ABC/DTG/3TC</a:t>
            </a:r>
          </a:p>
        </p:txBody>
      </p:sp>
      <p:grpSp>
        <p:nvGrpSpPr>
          <p:cNvPr id="1399" name="Group 1398">
            <a:extLst>
              <a:ext uri="{FF2B5EF4-FFF2-40B4-BE49-F238E27FC236}">
                <a16:creationId xmlns:a16="http://schemas.microsoft.com/office/drawing/2014/main" id="{3601A256-8DBD-42C6-473C-8A59421A9491}"/>
              </a:ext>
            </a:extLst>
          </p:cNvPr>
          <p:cNvGrpSpPr/>
          <p:nvPr/>
        </p:nvGrpSpPr>
        <p:grpSpPr>
          <a:xfrm>
            <a:off x="15764202" y="6876692"/>
            <a:ext cx="504500" cy="395383"/>
            <a:chOff x="6184768" y="306885"/>
            <a:chExt cx="555397" cy="512838"/>
          </a:xfrm>
        </p:grpSpPr>
        <p:sp>
          <p:nvSpPr>
            <p:cNvPr id="1046" name="Oval 1045">
              <a:extLst>
                <a:ext uri="{FF2B5EF4-FFF2-40B4-BE49-F238E27FC236}">
                  <a16:creationId xmlns:a16="http://schemas.microsoft.com/office/drawing/2014/main" id="{CDE5E6B3-C58E-5582-CCA5-38C2F0C666C6}"/>
                </a:ext>
              </a:extLst>
            </p:cNvPr>
            <p:cNvSpPr/>
            <p:nvPr/>
          </p:nvSpPr>
          <p:spPr bwMode="auto">
            <a:xfrm>
              <a:off x="6300381" y="376624"/>
              <a:ext cx="317055" cy="373555"/>
            </a:xfrm>
            <a:prstGeom prst="ellipse">
              <a:avLst/>
            </a:prstGeom>
            <a:solidFill>
              <a:schemeClr val="bg1"/>
            </a:solidFill>
            <a:ln>
              <a:solidFill>
                <a:schemeClr val="tx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sp>
          <p:nvSpPr>
            <p:cNvPr id="1049" name="Oval 1048">
              <a:extLst>
                <a:ext uri="{FF2B5EF4-FFF2-40B4-BE49-F238E27FC236}">
                  <a16:creationId xmlns:a16="http://schemas.microsoft.com/office/drawing/2014/main" id="{9600842E-86BB-DD0D-D917-331131D39064}"/>
                </a:ext>
              </a:extLst>
            </p:cNvPr>
            <p:cNvSpPr/>
            <p:nvPr/>
          </p:nvSpPr>
          <p:spPr bwMode="auto">
            <a:xfrm>
              <a:off x="6184768" y="306885"/>
              <a:ext cx="555397" cy="512838"/>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kumimoji="0" lang="en-US" sz="1000" i="0" u="none" strike="noStrike" cap="none" normalizeH="0" dirty="0">
                  <a:ln>
                    <a:noFill/>
                  </a:ln>
                  <a:solidFill>
                    <a:schemeClr val="tx1"/>
                  </a:solidFill>
                  <a:effectLst/>
                  <a:latin typeface="Arial" panose="020B0604020202020204" pitchFamily="34" charset="0"/>
                  <a:cs typeface="Arial" panose="020B0604020202020204" pitchFamily="34" charset="0"/>
                </a:rPr>
                <a:t>VS</a:t>
              </a: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grpSp>
      <p:sp>
        <p:nvSpPr>
          <p:cNvPr id="1400" name="Rectangle 1399">
            <a:extLst>
              <a:ext uri="{FF2B5EF4-FFF2-40B4-BE49-F238E27FC236}">
                <a16:creationId xmlns:a16="http://schemas.microsoft.com/office/drawing/2014/main" id="{9BDDF7E7-CC9A-4A52-E1AD-B1467BA4C6E8}"/>
              </a:ext>
            </a:extLst>
          </p:cNvPr>
          <p:cNvSpPr/>
          <p:nvPr/>
        </p:nvSpPr>
        <p:spPr>
          <a:xfrm>
            <a:off x="16024854" y="7323816"/>
            <a:ext cx="3996000" cy="289385"/>
          </a:xfrm>
          <a:prstGeom prst="rect">
            <a:avLst/>
          </a:prstGeom>
          <a:solidFill>
            <a:srgbClr val="DEECF7"/>
          </a:solidFill>
          <a:ln w="19050">
            <a:solidFill>
              <a:srgbClr val="0070C0"/>
            </a:solidFill>
            <a:miter lim="800000"/>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marL="90000" algn="ctr">
              <a:lnSpc>
                <a:spcPct val="90000"/>
              </a:lnSpc>
            </a:pPr>
            <a:r>
              <a:rPr lang="en-US" sz="1300" b="1" dirty="0">
                <a:solidFill>
                  <a:schemeClr val="tx1"/>
                </a:solidFill>
                <a:latin typeface="Arial" panose="020B0604020202020204" pitchFamily="34" charset="0"/>
                <a:cs typeface="Arial" panose="020B0604020202020204" pitchFamily="34" charset="0"/>
              </a:rPr>
              <a:t>Boosted ATV or DRV + either F/TDF or ABC/3TC</a:t>
            </a:r>
          </a:p>
        </p:txBody>
      </p:sp>
      <p:grpSp>
        <p:nvGrpSpPr>
          <p:cNvPr id="1401" name="Group 1400">
            <a:extLst>
              <a:ext uri="{FF2B5EF4-FFF2-40B4-BE49-F238E27FC236}">
                <a16:creationId xmlns:a16="http://schemas.microsoft.com/office/drawing/2014/main" id="{D90E5715-8A12-B041-140E-D9DD16ECB2A4}"/>
              </a:ext>
            </a:extLst>
          </p:cNvPr>
          <p:cNvGrpSpPr/>
          <p:nvPr/>
        </p:nvGrpSpPr>
        <p:grpSpPr>
          <a:xfrm>
            <a:off x="15764202" y="7271972"/>
            <a:ext cx="504500" cy="395383"/>
            <a:chOff x="6184768" y="311610"/>
            <a:chExt cx="555397" cy="512838"/>
          </a:xfrm>
        </p:grpSpPr>
        <p:sp>
          <p:nvSpPr>
            <p:cNvPr id="1042" name="Oval 1041">
              <a:extLst>
                <a:ext uri="{FF2B5EF4-FFF2-40B4-BE49-F238E27FC236}">
                  <a16:creationId xmlns:a16="http://schemas.microsoft.com/office/drawing/2014/main" id="{EC100DDE-B509-FA5D-78F7-54E4778BE712}"/>
                </a:ext>
              </a:extLst>
            </p:cNvPr>
            <p:cNvSpPr/>
            <p:nvPr/>
          </p:nvSpPr>
          <p:spPr bwMode="auto">
            <a:xfrm>
              <a:off x="6300381" y="376624"/>
              <a:ext cx="317055" cy="373555"/>
            </a:xfrm>
            <a:prstGeom prst="ellipse">
              <a:avLst/>
            </a:prstGeom>
            <a:solidFill>
              <a:schemeClr val="bg1"/>
            </a:solidFill>
            <a:ln>
              <a:solidFill>
                <a:schemeClr val="tx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sp>
          <p:nvSpPr>
            <p:cNvPr id="1043" name="Oval 1042">
              <a:extLst>
                <a:ext uri="{FF2B5EF4-FFF2-40B4-BE49-F238E27FC236}">
                  <a16:creationId xmlns:a16="http://schemas.microsoft.com/office/drawing/2014/main" id="{1F15047C-2559-EB71-BB33-6DF3ADC57295}"/>
                </a:ext>
              </a:extLst>
            </p:cNvPr>
            <p:cNvSpPr/>
            <p:nvPr/>
          </p:nvSpPr>
          <p:spPr bwMode="auto">
            <a:xfrm>
              <a:off x="6184768" y="311610"/>
              <a:ext cx="555397" cy="512838"/>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kumimoji="0" lang="en-US" sz="1000" i="0" u="none" strike="noStrike" cap="none" normalizeH="0" dirty="0">
                  <a:ln>
                    <a:noFill/>
                  </a:ln>
                  <a:solidFill>
                    <a:schemeClr val="tx1"/>
                  </a:solidFill>
                  <a:effectLst/>
                  <a:latin typeface="Arial" panose="020B0604020202020204" pitchFamily="34" charset="0"/>
                  <a:cs typeface="Arial" panose="020B0604020202020204" pitchFamily="34" charset="0"/>
                </a:rPr>
                <a:t>VS</a:t>
              </a: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grpSp>
      <p:sp>
        <p:nvSpPr>
          <p:cNvPr id="1402" name="Rectangle 1401">
            <a:extLst>
              <a:ext uri="{FF2B5EF4-FFF2-40B4-BE49-F238E27FC236}">
                <a16:creationId xmlns:a16="http://schemas.microsoft.com/office/drawing/2014/main" id="{3E3206A7-6062-860C-E97D-A6BA11964FB3}"/>
              </a:ext>
            </a:extLst>
          </p:cNvPr>
          <p:cNvSpPr/>
          <p:nvPr/>
        </p:nvSpPr>
        <p:spPr>
          <a:xfrm>
            <a:off x="16024855" y="7715453"/>
            <a:ext cx="3996000" cy="289385"/>
          </a:xfrm>
          <a:prstGeom prst="rect">
            <a:avLst/>
          </a:prstGeom>
          <a:solidFill>
            <a:srgbClr val="DEECF7"/>
          </a:solidFill>
          <a:ln w="19050">
            <a:solidFill>
              <a:srgbClr val="0070C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300" b="1" dirty="0">
                <a:solidFill>
                  <a:schemeClr val="tx1"/>
                </a:solidFill>
                <a:latin typeface="Arial" panose="020B0604020202020204" pitchFamily="34" charset="0"/>
                <a:cs typeface="Arial" panose="020B0604020202020204" pitchFamily="34" charset="0"/>
              </a:rPr>
              <a:t>E/C/F/TAF</a:t>
            </a:r>
            <a:r>
              <a:rPr lang="en-US" sz="1300" dirty="0">
                <a:solidFill>
                  <a:schemeClr val="tx1"/>
                </a:solidFill>
                <a:latin typeface="Arial" panose="020B0604020202020204" pitchFamily="34" charset="0"/>
                <a:cs typeface="Arial" panose="020B0604020202020204" pitchFamily="34" charset="0"/>
              </a:rPr>
              <a:t>,</a:t>
            </a:r>
            <a:r>
              <a:rPr lang="en-US" sz="1300" b="1" dirty="0">
                <a:solidFill>
                  <a:schemeClr val="tx1"/>
                </a:solidFill>
                <a:latin typeface="Arial" panose="020B0604020202020204" pitchFamily="34" charset="0"/>
                <a:cs typeface="Arial" panose="020B0604020202020204" pitchFamily="34" charset="0"/>
              </a:rPr>
              <a:t> E/C/F/TDF</a:t>
            </a:r>
            <a:r>
              <a:rPr lang="en-US" sz="1300" dirty="0">
                <a:solidFill>
                  <a:schemeClr val="tx1"/>
                </a:solidFill>
                <a:latin typeface="Arial" panose="020B0604020202020204" pitchFamily="34" charset="0"/>
                <a:cs typeface="Arial" panose="020B0604020202020204" pitchFamily="34" charset="0"/>
              </a:rPr>
              <a:t> or </a:t>
            </a:r>
            <a:r>
              <a:rPr lang="en-US" sz="1300" b="1" dirty="0">
                <a:solidFill>
                  <a:schemeClr val="tx1"/>
                </a:solidFill>
                <a:latin typeface="Arial" panose="020B0604020202020204" pitchFamily="34" charset="0"/>
                <a:cs typeface="Arial" panose="020B0604020202020204" pitchFamily="34" charset="0"/>
              </a:rPr>
              <a:t>ATV + RTV + F/TDF</a:t>
            </a:r>
          </a:p>
        </p:txBody>
      </p:sp>
      <p:grpSp>
        <p:nvGrpSpPr>
          <p:cNvPr id="1403" name="Group 1402">
            <a:extLst>
              <a:ext uri="{FF2B5EF4-FFF2-40B4-BE49-F238E27FC236}">
                <a16:creationId xmlns:a16="http://schemas.microsoft.com/office/drawing/2014/main" id="{665B9BCB-A0A6-21F0-F47A-12284A466B91}"/>
              </a:ext>
            </a:extLst>
          </p:cNvPr>
          <p:cNvGrpSpPr/>
          <p:nvPr/>
        </p:nvGrpSpPr>
        <p:grpSpPr>
          <a:xfrm>
            <a:off x="15764202" y="7659966"/>
            <a:ext cx="504500" cy="395383"/>
            <a:chOff x="6184768" y="306885"/>
            <a:chExt cx="555397" cy="512838"/>
          </a:xfrm>
        </p:grpSpPr>
        <p:sp>
          <p:nvSpPr>
            <p:cNvPr id="1040" name="Oval 1039">
              <a:extLst>
                <a:ext uri="{FF2B5EF4-FFF2-40B4-BE49-F238E27FC236}">
                  <a16:creationId xmlns:a16="http://schemas.microsoft.com/office/drawing/2014/main" id="{BA6C42E6-C0E8-93E4-996B-3DF50F1E831B}"/>
                </a:ext>
              </a:extLst>
            </p:cNvPr>
            <p:cNvSpPr/>
            <p:nvPr/>
          </p:nvSpPr>
          <p:spPr bwMode="auto">
            <a:xfrm>
              <a:off x="6300381" y="376624"/>
              <a:ext cx="317055" cy="373555"/>
            </a:xfrm>
            <a:prstGeom prst="ellipse">
              <a:avLst/>
            </a:prstGeom>
            <a:solidFill>
              <a:schemeClr val="bg1"/>
            </a:solidFill>
            <a:ln>
              <a:solidFill>
                <a:schemeClr val="tx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sp>
          <p:nvSpPr>
            <p:cNvPr id="1041" name="Oval 1040">
              <a:extLst>
                <a:ext uri="{FF2B5EF4-FFF2-40B4-BE49-F238E27FC236}">
                  <a16:creationId xmlns:a16="http://schemas.microsoft.com/office/drawing/2014/main" id="{7AE31348-5BA7-15B5-19D6-7BF694B06EE5}"/>
                </a:ext>
              </a:extLst>
            </p:cNvPr>
            <p:cNvSpPr/>
            <p:nvPr/>
          </p:nvSpPr>
          <p:spPr bwMode="auto">
            <a:xfrm>
              <a:off x="6184768" y="306885"/>
              <a:ext cx="555397" cy="512838"/>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kumimoji="0" lang="en-US" sz="1000" i="0" u="none" strike="noStrike" cap="none" normalizeH="0" dirty="0">
                  <a:ln>
                    <a:noFill/>
                  </a:ln>
                  <a:solidFill>
                    <a:schemeClr val="tx1"/>
                  </a:solidFill>
                  <a:effectLst/>
                  <a:latin typeface="Arial" panose="020B0604020202020204" pitchFamily="34" charset="0"/>
                  <a:cs typeface="Arial" panose="020B0604020202020204" pitchFamily="34" charset="0"/>
                </a:rPr>
                <a:t>VS</a:t>
              </a: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grpSp>
      <p:sp>
        <p:nvSpPr>
          <p:cNvPr id="1404" name="Rectangle 1403">
            <a:extLst>
              <a:ext uri="{FF2B5EF4-FFF2-40B4-BE49-F238E27FC236}">
                <a16:creationId xmlns:a16="http://schemas.microsoft.com/office/drawing/2014/main" id="{7A67B7CA-B8C9-9DEA-DAFA-2B42256425B1}"/>
              </a:ext>
            </a:extLst>
          </p:cNvPr>
          <p:cNvSpPr/>
          <p:nvPr/>
        </p:nvSpPr>
        <p:spPr>
          <a:xfrm>
            <a:off x="16024855" y="8498727"/>
            <a:ext cx="3996000" cy="289385"/>
          </a:xfrm>
          <a:prstGeom prst="rect">
            <a:avLst/>
          </a:prstGeom>
          <a:solidFill>
            <a:srgbClr val="DEECF7"/>
          </a:solidFill>
          <a:ln w="19050">
            <a:solidFill>
              <a:srgbClr val="0070C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300" b="1" dirty="0">
                <a:solidFill>
                  <a:schemeClr val="tx1"/>
                </a:solidFill>
                <a:latin typeface="Arial" panose="020B0604020202020204" pitchFamily="34" charset="0"/>
                <a:cs typeface="Arial" panose="020B0604020202020204" pitchFamily="34" charset="0"/>
              </a:rPr>
              <a:t>E/C/F/TAF </a:t>
            </a:r>
            <a:r>
              <a:rPr lang="en-US" sz="1300" dirty="0">
                <a:solidFill>
                  <a:schemeClr val="tx1"/>
                </a:solidFill>
                <a:latin typeface="Arial" panose="020B0604020202020204" pitchFamily="34" charset="0"/>
                <a:cs typeface="Arial" panose="020B0604020202020204" pitchFamily="34" charset="0"/>
              </a:rPr>
              <a:t>or </a:t>
            </a:r>
            <a:r>
              <a:rPr lang="en-US" sz="1300" b="1" dirty="0">
                <a:solidFill>
                  <a:schemeClr val="tx1"/>
                </a:solidFill>
                <a:latin typeface="Arial" panose="020B0604020202020204" pitchFamily="34" charset="0"/>
                <a:cs typeface="Arial" panose="020B0604020202020204" pitchFamily="34" charset="0"/>
              </a:rPr>
              <a:t>F/TDF + third agent</a:t>
            </a:r>
          </a:p>
        </p:txBody>
      </p:sp>
      <p:grpSp>
        <p:nvGrpSpPr>
          <p:cNvPr id="1405" name="Group 1404">
            <a:extLst>
              <a:ext uri="{FF2B5EF4-FFF2-40B4-BE49-F238E27FC236}">
                <a16:creationId xmlns:a16="http://schemas.microsoft.com/office/drawing/2014/main" id="{FE264E5B-15F2-091E-9F7B-7AC57E88426D}"/>
              </a:ext>
            </a:extLst>
          </p:cNvPr>
          <p:cNvGrpSpPr/>
          <p:nvPr/>
        </p:nvGrpSpPr>
        <p:grpSpPr>
          <a:xfrm>
            <a:off x="15764202" y="8446652"/>
            <a:ext cx="504500" cy="395383"/>
            <a:chOff x="6184768" y="306885"/>
            <a:chExt cx="555397" cy="512838"/>
          </a:xfrm>
        </p:grpSpPr>
        <p:sp>
          <p:nvSpPr>
            <p:cNvPr id="1038" name="Oval 1037">
              <a:extLst>
                <a:ext uri="{FF2B5EF4-FFF2-40B4-BE49-F238E27FC236}">
                  <a16:creationId xmlns:a16="http://schemas.microsoft.com/office/drawing/2014/main" id="{5A27B757-D88A-CEB3-30CB-B64FAE983792}"/>
                </a:ext>
              </a:extLst>
            </p:cNvPr>
            <p:cNvSpPr/>
            <p:nvPr/>
          </p:nvSpPr>
          <p:spPr bwMode="auto">
            <a:xfrm>
              <a:off x="6300381" y="377302"/>
              <a:ext cx="317055" cy="373555"/>
            </a:xfrm>
            <a:prstGeom prst="ellipse">
              <a:avLst/>
            </a:prstGeom>
            <a:solidFill>
              <a:schemeClr val="bg1"/>
            </a:solidFill>
            <a:ln>
              <a:solidFill>
                <a:schemeClr val="tx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sp>
          <p:nvSpPr>
            <p:cNvPr id="1039" name="Oval 1038">
              <a:extLst>
                <a:ext uri="{FF2B5EF4-FFF2-40B4-BE49-F238E27FC236}">
                  <a16:creationId xmlns:a16="http://schemas.microsoft.com/office/drawing/2014/main" id="{B46FE24D-B8A8-7ACE-20C9-C31AB84C98B6}"/>
                </a:ext>
              </a:extLst>
            </p:cNvPr>
            <p:cNvSpPr/>
            <p:nvPr/>
          </p:nvSpPr>
          <p:spPr bwMode="auto">
            <a:xfrm>
              <a:off x="6184768" y="306885"/>
              <a:ext cx="555397" cy="512838"/>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kumimoji="0" lang="en-US" sz="1000" i="0" u="none" strike="noStrike" cap="none" normalizeH="0" dirty="0">
                  <a:ln>
                    <a:noFill/>
                  </a:ln>
                  <a:solidFill>
                    <a:schemeClr val="tx1"/>
                  </a:solidFill>
                  <a:effectLst/>
                  <a:latin typeface="Arial" panose="020B0604020202020204" pitchFamily="34" charset="0"/>
                  <a:cs typeface="Arial" panose="020B0604020202020204" pitchFamily="34" charset="0"/>
                </a:rPr>
                <a:t>VS</a:t>
              </a: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grpSp>
      <p:sp>
        <p:nvSpPr>
          <p:cNvPr id="1406" name="Rectangle 1405">
            <a:extLst>
              <a:ext uri="{FF2B5EF4-FFF2-40B4-BE49-F238E27FC236}">
                <a16:creationId xmlns:a16="http://schemas.microsoft.com/office/drawing/2014/main" id="{EF6A333F-0ACC-17AE-6685-5A90028C35E2}"/>
              </a:ext>
            </a:extLst>
          </p:cNvPr>
          <p:cNvSpPr/>
          <p:nvPr/>
        </p:nvSpPr>
        <p:spPr>
          <a:xfrm>
            <a:off x="16024855" y="8890364"/>
            <a:ext cx="3996000" cy="289385"/>
          </a:xfrm>
          <a:prstGeom prst="rect">
            <a:avLst/>
          </a:prstGeom>
          <a:solidFill>
            <a:srgbClr val="DEECF7"/>
          </a:solidFill>
          <a:ln w="19050">
            <a:solidFill>
              <a:srgbClr val="0070C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300" b="1" dirty="0">
                <a:solidFill>
                  <a:schemeClr val="tx1"/>
                </a:solidFill>
                <a:latin typeface="Arial" panose="020B0604020202020204" pitchFamily="34" charset="0"/>
                <a:cs typeface="Arial" panose="020B0604020202020204" pitchFamily="34" charset="0"/>
              </a:rPr>
              <a:t>Two NRTIs + third agent</a:t>
            </a:r>
          </a:p>
        </p:txBody>
      </p:sp>
      <p:sp>
        <p:nvSpPr>
          <p:cNvPr id="1407" name="Rectangle 1406">
            <a:extLst>
              <a:ext uri="{FF2B5EF4-FFF2-40B4-BE49-F238E27FC236}">
                <a16:creationId xmlns:a16="http://schemas.microsoft.com/office/drawing/2014/main" id="{8862C0D0-DDA5-0B9E-AAF5-78D9040C1B7E}"/>
              </a:ext>
            </a:extLst>
          </p:cNvPr>
          <p:cNvSpPr/>
          <p:nvPr/>
        </p:nvSpPr>
        <p:spPr>
          <a:xfrm>
            <a:off x="16024855" y="8113150"/>
            <a:ext cx="3996000" cy="289385"/>
          </a:xfrm>
          <a:prstGeom prst="rect">
            <a:avLst/>
          </a:prstGeom>
          <a:solidFill>
            <a:srgbClr val="DEECF7"/>
          </a:solidFill>
          <a:ln w="19050">
            <a:solidFill>
              <a:srgbClr val="0070C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300" b="1" dirty="0">
                <a:solidFill>
                  <a:schemeClr val="tx1"/>
                </a:solidFill>
                <a:latin typeface="Arial" panose="020B0604020202020204" pitchFamily="34" charset="0"/>
                <a:cs typeface="Arial" panose="020B0604020202020204" pitchFamily="34" charset="0"/>
              </a:rPr>
              <a:t>DTG + F/TAF </a:t>
            </a:r>
            <a:r>
              <a:rPr lang="en-US" sz="1300" dirty="0">
                <a:solidFill>
                  <a:schemeClr val="tx1"/>
                </a:solidFill>
                <a:latin typeface="Arial" panose="020B0604020202020204" pitchFamily="34" charset="0"/>
                <a:cs typeface="Arial" panose="020B0604020202020204" pitchFamily="34" charset="0"/>
              </a:rPr>
              <a:t>or </a:t>
            </a:r>
            <a:r>
              <a:rPr lang="en-US" sz="1300" b="1" dirty="0">
                <a:solidFill>
                  <a:schemeClr val="tx1"/>
                </a:solidFill>
                <a:latin typeface="Arial" panose="020B0604020202020204" pitchFamily="34" charset="0"/>
                <a:cs typeface="Arial" panose="020B0604020202020204" pitchFamily="34" charset="0"/>
              </a:rPr>
              <a:t>DTG + F/TDF</a:t>
            </a:r>
          </a:p>
        </p:txBody>
      </p:sp>
      <p:sp>
        <p:nvSpPr>
          <p:cNvPr id="1024" name="Oval 1023">
            <a:extLst>
              <a:ext uri="{FF2B5EF4-FFF2-40B4-BE49-F238E27FC236}">
                <a16:creationId xmlns:a16="http://schemas.microsoft.com/office/drawing/2014/main" id="{C53C4C92-DFF9-805B-496F-CBACD86FC288}"/>
              </a:ext>
            </a:extLst>
          </p:cNvPr>
          <p:cNvSpPr/>
          <p:nvPr/>
        </p:nvSpPr>
        <p:spPr bwMode="auto">
          <a:xfrm>
            <a:off x="15869220" y="8112194"/>
            <a:ext cx="288000" cy="288000"/>
          </a:xfrm>
          <a:prstGeom prst="ellipse">
            <a:avLst/>
          </a:prstGeom>
          <a:solidFill>
            <a:schemeClr val="bg1"/>
          </a:solidFill>
          <a:ln>
            <a:solidFill>
              <a:schemeClr val="tx1"/>
            </a:solidFill>
            <a:prstDash val="solid"/>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600" i="0" u="none" strike="noStrike" cap="none" normalizeH="0" dirty="0">
              <a:ln>
                <a:noFill/>
              </a:ln>
              <a:solidFill>
                <a:schemeClr val="bg1"/>
              </a:solidFill>
              <a:effectLst/>
              <a:latin typeface="Arial" panose="020B0604020202020204" pitchFamily="34" charset="0"/>
              <a:cs typeface="Arial" panose="020B0604020202020204" pitchFamily="34" charset="0"/>
            </a:endParaRPr>
          </a:p>
        </p:txBody>
      </p:sp>
      <p:sp>
        <p:nvSpPr>
          <p:cNvPr id="1025" name="Oval 1024">
            <a:extLst>
              <a:ext uri="{FF2B5EF4-FFF2-40B4-BE49-F238E27FC236}">
                <a16:creationId xmlns:a16="http://schemas.microsoft.com/office/drawing/2014/main" id="{413A8FC0-8F06-25F3-74B2-D6D41E41FF06}"/>
              </a:ext>
            </a:extLst>
          </p:cNvPr>
          <p:cNvSpPr/>
          <p:nvPr/>
        </p:nvSpPr>
        <p:spPr bwMode="auto">
          <a:xfrm>
            <a:off x="15764202" y="8057735"/>
            <a:ext cx="504500" cy="395383"/>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lang="en-US" sz="1000" dirty="0">
                <a:solidFill>
                  <a:schemeClr val="tx1"/>
                </a:solidFill>
                <a:latin typeface="Arial" panose="020B0604020202020204" pitchFamily="34" charset="0"/>
                <a:cs typeface="Arial" panose="020B0604020202020204" pitchFamily="34" charset="0"/>
              </a:rPr>
              <a:t>VS</a:t>
            </a: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grpSp>
        <p:nvGrpSpPr>
          <p:cNvPr id="1031" name="Group 1030">
            <a:extLst>
              <a:ext uri="{FF2B5EF4-FFF2-40B4-BE49-F238E27FC236}">
                <a16:creationId xmlns:a16="http://schemas.microsoft.com/office/drawing/2014/main" id="{5E26187C-0EEC-56E4-23B9-AC2FB47C2E62}"/>
              </a:ext>
            </a:extLst>
          </p:cNvPr>
          <p:cNvGrpSpPr/>
          <p:nvPr/>
        </p:nvGrpSpPr>
        <p:grpSpPr>
          <a:xfrm>
            <a:off x="13158518" y="5385906"/>
            <a:ext cx="298801" cy="3737422"/>
            <a:chOff x="389352" y="1612537"/>
            <a:chExt cx="298801" cy="4403436"/>
          </a:xfrm>
        </p:grpSpPr>
        <p:cxnSp>
          <p:nvCxnSpPr>
            <p:cNvPr id="1034" name="Straight Connector 1033">
              <a:extLst>
                <a:ext uri="{FF2B5EF4-FFF2-40B4-BE49-F238E27FC236}">
                  <a16:creationId xmlns:a16="http://schemas.microsoft.com/office/drawing/2014/main" id="{4758A276-9138-394E-B61D-D1BFEB611649}"/>
                </a:ext>
              </a:extLst>
            </p:cNvPr>
            <p:cNvCxnSpPr>
              <a:cxnSpLocks/>
            </p:cNvCxnSpPr>
            <p:nvPr/>
          </p:nvCxnSpPr>
          <p:spPr bwMode="auto">
            <a:xfrm>
              <a:off x="685398" y="2042052"/>
              <a:ext cx="0" cy="1271833"/>
            </a:xfrm>
            <a:prstGeom prst="line">
              <a:avLst/>
            </a:prstGeom>
            <a:ln w="1905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35" name="Straight Connector 1034">
              <a:extLst>
                <a:ext uri="{FF2B5EF4-FFF2-40B4-BE49-F238E27FC236}">
                  <a16:creationId xmlns:a16="http://schemas.microsoft.com/office/drawing/2014/main" id="{164BBC3B-0D1D-1CF1-5385-0EFC61D15EB4}"/>
                </a:ext>
              </a:extLst>
            </p:cNvPr>
            <p:cNvCxnSpPr>
              <a:cxnSpLocks/>
            </p:cNvCxnSpPr>
            <p:nvPr/>
          </p:nvCxnSpPr>
          <p:spPr bwMode="auto">
            <a:xfrm>
              <a:off x="685398" y="3541843"/>
              <a:ext cx="0" cy="2474130"/>
            </a:xfrm>
            <a:prstGeom prst="line">
              <a:avLst/>
            </a:prstGeom>
            <a:ln w="1905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036" name="Rectangle 1035">
              <a:extLst>
                <a:ext uri="{FF2B5EF4-FFF2-40B4-BE49-F238E27FC236}">
                  <a16:creationId xmlns:a16="http://schemas.microsoft.com/office/drawing/2014/main" id="{CC35CCDD-D5DD-58C1-4C8A-0A171D5E94CF}"/>
                </a:ext>
              </a:extLst>
            </p:cNvPr>
            <p:cNvSpPr/>
            <p:nvPr/>
          </p:nvSpPr>
          <p:spPr>
            <a:xfrm rot="16200000">
              <a:off x="-464142" y="4749279"/>
              <a:ext cx="1978406" cy="271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Arial" panose="020B0604020202020204" pitchFamily="34" charset="0"/>
                  <a:cs typeface="Arial" panose="020B0604020202020204" pitchFamily="34" charset="0"/>
                </a:rPr>
                <a:t>Switch</a:t>
              </a:r>
              <a:endParaRPr lang="en-US" sz="1400" b="1" baseline="30000" dirty="0">
                <a:solidFill>
                  <a:schemeClr val="tx1"/>
                </a:solidFill>
                <a:latin typeface="Arial" panose="020B0604020202020204" pitchFamily="34" charset="0"/>
                <a:cs typeface="Arial" panose="020B0604020202020204" pitchFamily="34" charset="0"/>
              </a:endParaRPr>
            </a:p>
          </p:txBody>
        </p:sp>
        <p:sp>
          <p:nvSpPr>
            <p:cNvPr id="1037" name="Rectangle 1036">
              <a:extLst>
                <a:ext uri="{FF2B5EF4-FFF2-40B4-BE49-F238E27FC236}">
                  <a16:creationId xmlns:a16="http://schemas.microsoft.com/office/drawing/2014/main" id="{A90FBC5A-A598-ECA8-33E9-8C9053C22435}"/>
                </a:ext>
              </a:extLst>
            </p:cNvPr>
            <p:cNvSpPr/>
            <p:nvPr/>
          </p:nvSpPr>
          <p:spPr>
            <a:xfrm rot="16200000">
              <a:off x="-550247" y="2552137"/>
              <a:ext cx="2178000" cy="298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Arial" panose="020B0604020202020204" pitchFamily="34" charset="0"/>
                  <a:cs typeface="Arial" panose="020B0604020202020204" pitchFamily="34" charset="0"/>
                </a:rPr>
                <a:t>First line</a:t>
              </a:r>
              <a:endParaRPr lang="en-US" sz="1400" b="1" baseline="30000" dirty="0">
                <a:solidFill>
                  <a:schemeClr val="tx1"/>
                </a:solidFill>
                <a:latin typeface="Arial" panose="020B0604020202020204" pitchFamily="34" charset="0"/>
                <a:cs typeface="Arial" panose="020B0604020202020204" pitchFamily="34" charset="0"/>
              </a:endParaRPr>
            </a:p>
          </p:txBody>
        </p:sp>
      </p:grpSp>
      <p:grpSp>
        <p:nvGrpSpPr>
          <p:cNvPr id="8" name="Group 7">
            <a:extLst>
              <a:ext uri="{FF2B5EF4-FFF2-40B4-BE49-F238E27FC236}">
                <a16:creationId xmlns:a16="http://schemas.microsoft.com/office/drawing/2014/main" id="{90D0F771-6AED-63A6-311A-FB9BC4D8A1D0}"/>
              </a:ext>
            </a:extLst>
          </p:cNvPr>
          <p:cNvGrpSpPr/>
          <p:nvPr/>
        </p:nvGrpSpPr>
        <p:grpSpPr>
          <a:xfrm>
            <a:off x="23024600" y="5615510"/>
            <a:ext cx="2188062" cy="974429"/>
            <a:chOff x="23024600" y="5615510"/>
            <a:chExt cx="2188062" cy="974429"/>
          </a:xfrm>
        </p:grpSpPr>
        <p:grpSp>
          <p:nvGrpSpPr>
            <p:cNvPr id="44" name="Group 43">
              <a:extLst>
                <a:ext uri="{FF2B5EF4-FFF2-40B4-BE49-F238E27FC236}">
                  <a16:creationId xmlns:a16="http://schemas.microsoft.com/office/drawing/2014/main" id="{E87A3834-88BE-C3CF-1EAD-791F402C564C}"/>
                </a:ext>
              </a:extLst>
            </p:cNvPr>
            <p:cNvGrpSpPr/>
            <p:nvPr/>
          </p:nvGrpSpPr>
          <p:grpSpPr>
            <a:xfrm>
              <a:off x="23024600" y="5615510"/>
              <a:ext cx="555397" cy="512838"/>
              <a:chOff x="3480785" y="2766539"/>
              <a:chExt cx="555397" cy="512838"/>
            </a:xfrm>
          </p:grpSpPr>
          <p:sp>
            <p:nvSpPr>
              <p:cNvPr id="51" name="Oval 50">
                <a:extLst>
                  <a:ext uri="{FF2B5EF4-FFF2-40B4-BE49-F238E27FC236}">
                    <a16:creationId xmlns:a16="http://schemas.microsoft.com/office/drawing/2014/main" id="{BF71C83F-FE04-6689-AC61-9983E9AF38F4}"/>
                  </a:ext>
                </a:extLst>
              </p:cNvPr>
              <p:cNvSpPr/>
              <p:nvPr/>
            </p:nvSpPr>
            <p:spPr bwMode="auto">
              <a:xfrm>
                <a:off x="3596398" y="2855178"/>
                <a:ext cx="324169" cy="334205"/>
              </a:xfrm>
              <a:prstGeom prst="ellipse">
                <a:avLst/>
              </a:prstGeom>
              <a:solidFill>
                <a:schemeClr val="tx1"/>
              </a:solidFill>
              <a:ln>
                <a:solidFill>
                  <a:schemeClr val="tx1"/>
                </a:solidFill>
                <a:prstDash val="solid"/>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700" i="0" u="none" strike="noStrike" cap="none" normalizeH="0" dirty="0">
                  <a:ln>
                    <a:noFill/>
                  </a:ln>
                  <a:solidFill>
                    <a:schemeClr val="bg1"/>
                  </a:solidFill>
                  <a:effectLst/>
                  <a:latin typeface="Arial" charset="0"/>
                </a:endParaRPr>
              </a:p>
            </p:txBody>
          </p:sp>
          <p:sp>
            <p:nvSpPr>
              <p:cNvPr id="52" name="Oval 51">
                <a:extLst>
                  <a:ext uri="{FF2B5EF4-FFF2-40B4-BE49-F238E27FC236}">
                    <a16:creationId xmlns:a16="http://schemas.microsoft.com/office/drawing/2014/main" id="{744A1FE0-0E3D-3880-C53A-328B1299FB4E}"/>
                  </a:ext>
                </a:extLst>
              </p:cNvPr>
              <p:cNvSpPr/>
              <p:nvPr/>
            </p:nvSpPr>
            <p:spPr bwMode="auto">
              <a:xfrm>
                <a:off x="3480785" y="2766539"/>
                <a:ext cx="555397" cy="512838"/>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kumimoji="0" lang="en-US" sz="1050" i="0" u="none" strike="noStrike" cap="none" normalizeH="0" dirty="0">
                    <a:ln>
                      <a:noFill/>
                    </a:ln>
                    <a:solidFill>
                      <a:schemeClr val="bg1"/>
                    </a:solidFill>
                    <a:effectLst/>
                    <a:latin typeface="Arial" charset="0"/>
                  </a:rPr>
                  <a:t>TN</a:t>
                </a:r>
                <a:endParaRPr kumimoji="0" lang="en-US" sz="700" i="0" u="none" strike="noStrike" cap="none" normalizeH="0" dirty="0">
                  <a:ln>
                    <a:noFill/>
                  </a:ln>
                  <a:solidFill>
                    <a:schemeClr val="bg1"/>
                  </a:solidFill>
                  <a:effectLst/>
                  <a:latin typeface="Arial" charset="0"/>
                </a:endParaRPr>
              </a:p>
            </p:txBody>
          </p:sp>
        </p:grpSp>
        <p:sp>
          <p:nvSpPr>
            <p:cNvPr id="50" name="Text Placeholder 3">
              <a:extLst>
                <a:ext uri="{FF2B5EF4-FFF2-40B4-BE49-F238E27FC236}">
                  <a16:creationId xmlns:a16="http://schemas.microsoft.com/office/drawing/2014/main" id="{44D12F6C-4ADF-E333-61E6-F9AC54CC17D7}"/>
                </a:ext>
              </a:extLst>
            </p:cNvPr>
            <p:cNvSpPr txBox="1">
              <a:spLocks/>
            </p:cNvSpPr>
            <p:nvPr/>
          </p:nvSpPr>
          <p:spPr bwMode="auto">
            <a:xfrm>
              <a:off x="23556662" y="5779596"/>
              <a:ext cx="1656000" cy="184666"/>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lvl1pPr marL="0" indent="0" algn="l" rtl="0" eaLnBrk="0" fontAlgn="base" hangingPunct="0">
                <a:spcBef>
                  <a:spcPts val="0"/>
                </a:spcBef>
                <a:spcAft>
                  <a:spcPct val="0"/>
                </a:spcAft>
                <a:buClr>
                  <a:srgbClr val="A50021"/>
                </a:buClr>
                <a:buFont typeface="Symbol" pitchFamily="18" charset="2"/>
                <a:buNone/>
                <a:defRPr sz="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kern="0" dirty="0">
                  <a:latin typeface="Arial" panose="020B0604020202020204" pitchFamily="34" charset="0"/>
                  <a:ea typeface="Times New Roman" panose="02020603050405020304" pitchFamily="18" charset="0"/>
                  <a:cs typeface="Arial" panose="020B0604020202020204" pitchFamily="34" charset="0"/>
                </a:rPr>
                <a:t>Treatment naïve </a:t>
              </a:r>
            </a:p>
          </p:txBody>
        </p:sp>
        <p:grpSp>
          <p:nvGrpSpPr>
            <p:cNvPr id="1070" name="Group 1069">
              <a:extLst>
                <a:ext uri="{FF2B5EF4-FFF2-40B4-BE49-F238E27FC236}">
                  <a16:creationId xmlns:a16="http://schemas.microsoft.com/office/drawing/2014/main" id="{4D4E9A1D-2D1A-3EBE-CFAA-62F1F1B1551F}"/>
                </a:ext>
              </a:extLst>
            </p:cNvPr>
            <p:cNvGrpSpPr/>
            <p:nvPr/>
          </p:nvGrpSpPr>
          <p:grpSpPr>
            <a:xfrm>
              <a:off x="23024600" y="6077101"/>
              <a:ext cx="555397" cy="512838"/>
              <a:chOff x="6184768" y="287985"/>
              <a:chExt cx="555397" cy="512838"/>
            </a:xfrm>
          </p:grpSpPr>
          <p:sp>
            <p:nvSpPr>
              <p:cNvPr id="1072" name="Oval 1071">
                <a:extLst>
                  <a:ext uri="{FF2B5EF4-FFF2-40B4-BE49-F238E27FC236}">
                    <a16:creationId xmlns:a16="http://schemas.microsoft.com/office/drawing/2014/main" id="{DBCD4B4F-121A-426A-F29E-D6B3D67FE158}"/>
                  </a:ext>
                </a:extLst>
              </p:cNvPr>
              <p:cNvSpPr/>
              <p:nvPr/>
            </p:nvSpPr>
            <p:spPr bwMode="auto">
              <a:xfrm>
                <a:off x="6300381" y="376624"/>
                <a:ext cx="324169" cy="334205"/>
              </a:xfrm>
              <a:prstGeom prst="ellipse">
                <a:avLst/>
              </a:prstGeom>
              <a:solidFill>
                <a:schemeClr val="bg1"/>
              </a:solidFill>
              <a:ln>
                <a:solidFill>
                  <a:schemeClr val="tx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700" i="0" u="none" strike="noStrike" cap="none" normalizeH="0" dirty="0">
                  <a:ln>
                    <a:noFill/>
                  </a:ln>
                  <a:solidFill>
                    <a:schemeClr val="tx1"/>
                  </a:solidFill>
                  <a:effectLst/>
                  <a:latin typeface="Arial" charset="0"/>
                </a:endParaRPr>
              </a:p>
            </p:txBody>
          </p:sp>
          <p:sp>
            <p:nvSpPr>
              <p:cNvPr id="1073" name="Oval 1072">
                <a:extLst>
                  <a:ext uri="{FF2B5EF4-FFF2-40B4-BE49-F238E27FC236}">
                    <a16:creationId xmlns:a16="http://schemas.microsoft.com/office/drawing/2014/main" id="{1216D77D-405B-9E9F-6CCF-DB0BC1363809}"/>
                  </a:ext>
                </a:extLst>
              </p:cNvPr>
              <p:cNvSpPr/>
              <p:nvPr/>
            </p:nvSpPr>
            <p:spPr bwMode="auto">
              <a:xfrm>
                <a:off x="6184768" y="287985"/>
                <a:ext cx="555397" cy="512838"/>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kumimoji="0" lang="en-US" sz="1050" i="0" u="none" strike="noStrike" cap="none" normalizeH="0" dirty="0">
                    <a:ln>
                      <a:noFill/>
                    </a:ln>
                    <a:solidFill>
                      <a:schemeClr val="tx1"/>
                    </a:solidFill>
                    <a:effectLst/>
                    <a:latin typeface="Arial" charset="0"/>
                  </a:rPr>
                  <a:t>VS</a:t>
                </a:r>
                <a:endParaRPr kumimoji="0" lang="en-US" sz="700" i="0" u="none" strike="noStrike" cap="none" normalizeH="0" dirty="0">
                  <a:ln>
                    <a:noFill/>
                  </a:ln>
                  <a:solidFill>
                    <a:schemeClr val="tx1"/>
                  </a:solidFill>
                  <a:effectLst/>
                  <a:latin typeface="Arial" charset="0"/>
                </a:endParaRPr>
              </a:p>
            </p:txBody>
          </p:sp>
        </p:grpSp>
        <p:sp>
          <p:nvSpPr>
            <p:cNvPr id="1071" name="Text Placeholder 3">
              <a:extLst>
                <a:ext uri="{FF2B5EF4-FFF2-40B4-BE49-F238E27FC236}">
                  <a16:creationId xmlns:a16="http://schemas.microsoft.com/office/drawing/2014/main" id="{0B5F4238-4B52-6E0C-7E81-7D7DF6214BEF}"/>
                </a:ext>
              </a:extLst>
            </p:cNvPr>
            <p:cNvSpPr txBox="1">
              <a:spLocks/>
            </p:cNvSpPr>
            <p:nvPr/>
          </p:nvSpPr>
          <p:spPr bwMode="auto">
            <a:xfrm>
              <a:off x="23556662" y="6241187"/>
              <a:ext cx="1656000" cy="184666"/>
            </a:xfrm>
            <a:prstGeom prst="rect">
              <a:avLst/>
            </a:prstGeom>
            <a:noFill/>
            <a:ln w="9525">
              <a:noFill/>
              <a:miter lim="800000"/>
              <a:headEnd/>
              <a:tailEnd/>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prstClr val="black"/>
                  </a:solidFill>
                  <a:miter lim="800000"/>
                  <a:headEnd/>
                  <a:tailEnd/>
                </a14:hiddenLine>
              </a:ext>
            </a:extLst>
          </p:spPr>
          <p:txBody>
            <a:bodyPr vert="horz" wrap="square" lIns="0" tIns="0" rIns="0" bIns="0" numCol="1" anchor="b" anchorCtr="0" compatLnSpc="1">
              <a:prstTxWarp prst="textNoShape">
                <a:avLst/>
              </a:prstTxWarp>
              <a:noAutofit/>
            </a:bodyPr>
            <a:lstStyle>
              <a:lvl1pPr marL="0" indent="0" algn="l" rtl="0" eaLnBrk="0" fontAlgn="base" hangingPunct="0">
                <a:spcBef>
                  <a:spcPts val="0"/>
                </a:spcBef>
                <a:spcAft>
                  <a:spcPct val="0"/>
                </a:spcAft>
                <a:buClr>
                  <a:srgbClr val="A50021"/>
                </a:buClr>
                <a:buFont typeface="Symbol" pitchFamily="18" charset="2"/>
                <a:buNone/>
                <a:defRPr sz="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kern="0" dirty="0">
                  <a:latin typeface="Arial" panose="020B0604020202020204" pitchFamily="34" charset="0"/>
                  <a:ea typeface="Times New Roman" panose="02020603050405020304" pitchFamily="18" charset="0"/>
                  <a:cs typeface="Arial" panose="020B0604020202020204" pitchFamily="34" charset="0"/>
                </a:rPr>
                <a:t>Virologically suppressed</a:t>
              </a:r>
            </a:p>
          </p:txBody>
        </p:sp>
      </p:grpSp>
      <p:grpSp>
        <p:nvGrpSpPr>
          <p:cNvPr id="1075" name="Group 1074">
            <a:extLst>
              <a:ext uri="{FF2B5EF4-FFF2-40B4-BE49-F238E27FC236}">
                <a16:creationId xmlns:a16="http://schemas.microsoft.com/office/drawing/2014/main" id="{CD625B34-731D-41D4-DE1A-57E7E8F69CA9}"/>
              </a:ext>
            </a:extLst>
          </p:cNvPr>
          <p:cNvGrpSpPr/>
          <p:nvPr/>
        </p:nvGrpSpPr>
        <p:grpSpPr>
          <a:xfrm>
            <a:off x="15764202" y="8812063"/>
            <a:ext cx="504500" cy="446479"/>
            <a:chOff x="6184768" y="287985"/>
            <a:chExt cx="555397" cy="512838"/>
          </a:xfrm>
        </p:grpSpPr>
        <p:sp>
          <p:nvSpPr>
            <p:cNvPr id="1076" name="Oval 1075">
              <a:extLst>
                <a:ext uri="{FF2B5EF4-FFF2-40B4-BE49-F238E27FC236}">
                  <a16:creationId xmlns:a16="http://schemas.microsoft.com/office/drawing/2014/main" id="{713E2935-1EF7-1D47-4E55-1BF1141219CF}"/>
                </a:ext>
              </a:extLst>
            </p:cNvPr>
            <p:cNvSpPr/>
            <p:nvPr/>
          </p:nvSpPr>
          <p:spPr bwMode="auto">
            <a:xfrm>
              <a:off x="6300381" y="376625"/>
              <a:ext cx="317055" cy="330805"/>
            </a:xfrm>
            <a:prstGeom prst="ellipse">
              <a:avLst/>
            </a:prstGeom>
            <a:solidFill>
              <a:schemeClr val="bg1"/>
            </a:solidFill>
            <a:ln>
              <a:solidFill>
                <a:schemeClr val="tx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600" i="0" u="none" strike="noStrike" cap="none" normalizeH="0" dirty="0">
                <a:ln>
                  <a:noFill/>
                </a:ln>
                <a:solidFill>
                  <a:schemeClr val="tx1"/>
                </a:solidFill>
                <a:effectLst/>
                <a:latin typeface="Arial" charset="0"/>
              </a:endParaRPr>
            </a:p>
          </p:txBody>
        </p:sp>
        <p:sp>
          <p:nvSpPr>
            <p:cNvPr id="1077" name="Oval 1076">
              <a:extLst>
                <a:ext uri="{FF2B5EF4-FFF2-40B4-BE49-F238E27FC236}">
                  <a16:creationId xmlns:a16="http://schemas.microsoft.com/office/drawing/2014/main" id="{CFC4B32E-46F2-1E71-1716-E03BE7956422}"/>
                </a:ext>
              </a:extLst>
            </p:cNvPr>
            <p:cNvSpPr/>
            <p:nvPr/>
          </p:nvSpPr>
          <p:spPr bwMode="auto">
            <a:xfrm>
              <a:off x="6184768" y="287985"/>
              <a:ext cx="555397" cy="512838"/>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kumimoji="0" lang="en-US" sz="1000" i="0" u="none" strike="noStrike" cap="none" normalizeH="0" dirty="0">
                  <a:ln>
                    <a:noFill/>
                  </a:ln>
                  <a:solidFill>
                    <a:schemeClr val="tx1"/>
                  </a:solidFill>
                  <a:effectLst/>
                  <a:latin typeface="Arial" charset="0"/>
                </a:rPr>
                <a:t>VS</a:t>
              </a:r>
              <a:endParaRPr kumimoji="0" lang="en-US" sz="600" i="0" u="none" strike="noStrike" cap="none" normalizeH="0" dirty="0">
                <a:ln>
                  <a:noFill/>
                </a:ln>
                <a:solidFill>
                  <a:schemeClr val="tx1"/>
                </a:solidFill>
                <a:effectLst/>
                <a:latin typeface="Arial" charset="0"/>
              </a:endParaRPr>
            </a:p>
          </p:txBody>
        </p:sp>
      </p:grpSp>
      <p:sp>
        <p:nvSpPr>
          <p:cNvPr id="128" name="object 81">
            <a:extLst>
              <a:ext uri="{FF2B5EF4-FFF2-40B4-BE49-F238E27FC236}">
                <a16:creationId xmlns:a16="http://schemas.microsoft.com/office/drawing/2014/main" id="{741835CC-E930-F867-E35B-516DE6664365}"/>
              </a:ext>
            </a:extLst>
          </p:cNvPr>
          <p:cNvSpPr txBox="1"/>
          <p:nvPr/>
        </p:nvSpPr>
        <p:spPr>
          <a:xfrm>
            <a:off x="13325475" y="12115569"/>
            <a:ext cx="12025313" cy="7696279"/>
          </a:xfrm>
          <a:prstGeom prst="rect">
            <a:avLst/>
          </a:prstGeom>
        </p:spPr>
        <p:txBody>
          <a:bodyPr vert="horz" wrap="square" lIns="0" tIns="12872" rIns="0" bIns="0" rtlCol="0">
            <a:noAutofit/>
          </a:bodyPr>
          <a:lstStyle/>
          <a:p>
            <a:pPr marL="442913" indent="-442913" algn="l" rtl="0">
              <a:spcAft>
                <a:spcPts val="807"/>
              </a:spcAft>
              <a:buClr>
                <a:schemeClr val="accent2"/>
              </a:buClr>
              <a:buFont typeface=".PingFang SC Regular"/>
              <a:buChar char="◆"/>
              <a:defRPr/>
            </a:pPr>
            <a:r>
              <a:rPr lang="en-US" sz="2700" b="1" dirty="0">
                <a:latin typeface="Arial" panose="020B0604020202020204" pitchFamily="34" charset="0"/>
                <a:cs typeface="Arial" panose="020B0604020202020204" pitchFamily="34" charset="0"/>
              </a:rPr>
              <a:t>Virologic rebound events: </a:t>
            </a:r>
            <a:r>
              <a:rPr lang="en-US" sz="2700" dirty="0">
                <a:latin typeface="Arial" panose="020B0604020202020204" pitchFamily="34" charset="0"/>
                <a:cs typeface="Arial" panose="020B0604020202020204" pitchFamily="34" charset="0"/>
              </a:rPr>
              <a:t>One or more viral load (VL) of ≥ 1,000 c/mL after virologic suppression (&lt; 50 c/mL), indicative of suboptimal adherence</a:t>
            </a:r>
          </a:p>
          <a:p>
            <a:pPr marL="904875" lvl="5" indent="-457200" algn="l" rtl="0">
              <a:spcAft>
                <a:spcPts val="807"/>
              </a:spcAft>
              <a:buClr>
                <a:schemeClr val="accent2"/>
              </a:buClr>
              <a:buFont typeface="Arial" panose="020B0604020202020204" pitchFamily="34" charset="0"/>
              <a:buChar char="‒"/>
              <a:defRPr/>
            </a:pPr>
            <a:r>
              <a:rPr lang="en-US" sz="2700" dirty="0">
                <a:latin typeface="Arial" panose="020B0604020202020204" pitchFamily="34" charset="0"/>
                <a:cs typeface="Arial" panose="020B0604020202020204" pitchFamily="34" charset="0"/>
              </a:rPr>
              <a:t>Categorized as subsequent virologic suppression, continued viremia or </a:t>
            </a:r>
            <a:br>
              <a:rPr lang="en-US" sz="27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not evaluable (virologic rebound at last assessment)</a:t>
            </a:r>
          </a:p>
          <a:p>
            <a:pPr marL="442913" indent="-442913" algn="l" rtl="0">
              <a:spcAft>
                <a:spcPts val="807"/>
              </a:spcAft>
              <a:buClr>
                <a:schemeClr val="accent2"/>
              </a:buClr>
              <a:buFont typeface=".PingFang SC Regular"/>
              <a:buChar char="◆"/>
              <a:defRPr/>
            </a:pPr>
            <a:r>
              <a:rPr lang="en-US" sz="2700" b="1" dirty="0">
                <a:latin typeface="Arial" panose="020B0604020202020204" pitchFamily="34" charset="0"/>
                <a:cs typeface="Arial" panose="020B0604020202020204" pitchFamily="34" charset="0"/>
              </a:rPr>
              <a:t>Time to rebound: </a:t>
            </a:r>
            <a:r>
              <a:rPr lang="en-US" sz="2700" dirty="0">
                <a:latin typeface="Arial" panose="020B0604020202020204" pitchFamily="34" charset="0"/>
                <a:cs typeface="Arial" panose="020B0604020202020204" pitchFamily="34" charset="0"/>
              </a:rPr>
              <a:t>Time between date of first HIV-1 RNA &lt; 50 c/mL and date of rebound </a:t>
            </a:r>
          </a:p>
          <a:p>
            <a:pPr marL="442913" indent="-442913" algn="l" rtl="0">
              <a:spcAft>
                <a:spcPts val="807"/>
              </a:spcAft>
              <a:buClr>
                <a:schemeClr val="accent2"/>
              </a:buClr>
              <a:buFont typeface=".PingFang SC Regular"/>
              <a:buChar char="◆"/>
              <a:defRPr/>
            </a:pPr>
            <a:r>
              <a:rPr lang="en-US" sz="2700" b="1" dirty="0">
                <a:latin typeface="Arial" panose="020B0604020202020204" pitchFamily="34" charset="0"/>
                <a:cs typeface="Arial" panose="020B0604020202020204" pitchFamily="34" charset="0"/>
              </a:rPr>
              <a:t>Time from rebound to </a:t>
            </a:r>
            <a:r>
              <a:rPr lang="en-US" sz="2700" b="1" dirty="0" err="1">
                <a:latin typeface="Arial" panose="020B0604020202020204" pitchFamily="34" charset="0"/>
                <a:cs typeface="Arial" panose="020B0604020202020204" pitchFamily="34" charset="0"/>
              </a:rPr>
              <a:t>resuppression</a:t>
            </a:r>
            <a:r>
              <a:rPr lang="en-US" sz="2700" b="1" dirty="0">
                <a:latin typeface="Arial" panose="020B0604020202020204" pitchFamily="34" charset="0"/>
                <a:cs typeface="Arial" panose="020B0604020202020204" pitchFamily="34" charset="0"/>
              </a:rPr>
              <a:t>: </a:t>
            </a:r>
            <a:r>
              <a:rPr lang="en-US" sz="2700" dirty="0">
                <a:latin typeface="Arial" panose="020B0604020202020204" pitchFamily="34" charset="0"/>
                <a:cs typeface="Arial" panose="020B0604020202020204" pitchFamily="34" charset="0"/>
              </a:rPr>
              <a:t>Time between date of rebound and date of first HIV-1 RNA &lt; 50 c/mL after rebound</a:t>
            </a:r>
          </a:p>
          <a:p>
            <a:pPr marL="442913" indent="-442913" algn="l" rtl="0">
              <a:spcAft>
                <a:spcPts val="807"/>
              </a:spcAft>
              <a:buClr>
                <a:schemeClr val="accent2"/>
              </a:buClr>
              <a:buFont typeface=".PingFang SC Regular"/>
              <a:buChar char="◆"/>
              <a:defRPr/>
            </a:pPr>
            <a:r>
              <a:rPr lang="en-US" sz="2700" b="1" dirty="0">
                <a:latin typeface="Arial" panose="020B0604020202020204" pitchFamily="34" charset="0"/>
                <a:cs typeface="Arial" panose="020B0604020202020204" pitchFamily="34" charset="0"/>
              </a:rPr>
              <a:t>Duration of continued viremia:</a:t>
            </a:r>
            <a:r>
              <a:rPr lang="en-US" sz="2700" dirty="0">
                <a:latin typeface="Arial" panose="020B0604020202020204" pitchFamily="34" charset="0"/>
                <a:cs typeface="Arial" panose="020B0604020202020204" pitchFamily="34" charset="0"/>
              </a:rPr>
              <a:t> Time from first HIV-1 RNA ≥ 1,000 c/mL in rebound to last HIV-1 RNA measurement for a continued viremia event</a:t>
            </a:r>
          </a:p>
          <a:p>
            <a:pPr marL="442913" indent="-442913" algn="l" rtl="0">
              <a:spcAft>
                <a:spcPts val="807"/>
              </a:spcAft>
              <a:buClr>
                <a:schemeClr val="accent2"/>
              </a:buClr>
              <a:buFont typeface=".PingFang SC Regular"/>
              <a:buChar char="◆"/>
              <a:defRPr/>
            </a:pPr>
            <a:r>
              <a:rPr lang="en-US" sz="2700" b="1" dirty="0">
                <a:latin typeface="Arial" panose="020B0604020202020204" pitchFamily="34" charset="0"/>
                <a:cs typeface="Arial" panose="020B0604020202020204" pitchFamily="34" charset="0"/>
              </a:rPr>
              <a:t>Cumulative study drug adherence </a:t>
            </a:r>
            <a:r>
              <a:rPr lang="en-US" sz="2700" dirty="0">
                <a:latin typeface="Arial" panose="020B0604020202020204" pitchFamily="34" charset="0"/>
                <a:cs typeface="Arial" panose="020B0604020202020204" pitchFamily="34" charset="0"/>
              </a:rPr>
              <a:t>over the duration of the study, </a:t>
            </a:r>
            <a:br>
              <a:rPr lang="en-US" sz="27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calculated for participants who returned ≥ 1 pill bottle and had calculable drug adherence</a:t>
            </a:r>
          </a:p>
          <a:p>
            <a:pPr marL="904875" lvl="1" indent="-457200" algn="l" rtl="0">
              <a:spcAft>
                <a:spcPts val="807"/>
              </a:spcAft>
              <a:buClr>
                <a:schemeClr val="accent2"/>
              </a:buClr>
              <a:buFont typeface="Arial" panose="020B0604020202020204" pitchFamily="34" charset="0"/>
              <a:buChar char="‒"/>
              <a:defRPr/>
            </a:pPr>
            <a:r>
              <a:rPr lang="en-US" sz="2700" dirty="0">
                <a:latin typeface="Arial" panose="020B0604020202020204" pitchFamily="34" charset="0"/>
                <a:cs typeface="Arial" panose="020B0604020202020204" pitchFamily="34" charset="0"/>
              </a:rPr>
              <a:t>Categorized as &lt;</a:t>
            </a:r>
            <a:r>
              <a:rPr lang="en-US" sz="2400" dirty="0">
                <a:latin typeface="Arial" panose="020B0604020202020204" pitchFamily="34" charset="0"/>
                <a:cs typeface="Arial" panose="020B0604020202020204" pitchFamily="34" charset="0"/>
              </a:rPr>
              <a:t> </a:t>
            </a:r>
            <a:r>
              <a:rPr lang="en-US" sz="2700" dirty="0">
                <a:latin typeface="Arial" panose="020B0604020202020204" pitchFamily="34" charset="0"/>
                <a:cs typeface="Arial" panose="020B0604020202020204" pitchFamily="34" charset="0"/>
              </a:rPr>
              <a:t>85% versus ≥ 85% adherence*</a:t>
            </a:r>
          </a:p>
          <a:p>
            <a:pPr marL="442913" indent="-442913" algn="l" rtl="0">
              <a:spcAft>
                <a:spcPts val="807"/>
              </a:spcAft>
              <a:buClr>
                <a:schemeClr val="accent2"/>
              </a:buClr>
              <a:buFont typeface=".PingFang SC Regular"/>
              <a:buChar char="◆"/>
              <a:defRPr/>
            </a:pPr>
            <a:r>
              <a:rPr lang="en-US" sz="2700" b="1" spc="-10" dirty="0">
                <a:latin typeface="Arial" panose="020B0604020202020204" pitchFamily="34" charset="0"/>
                <a:cs typeface="Arial" panose="020B0604020202020204" pitchFamily="34" charset="0"/>
              </a:rPr>
              <a:t>Virologic resistance testing</a:t>
            </a:r>
            <a:r>
              <a:rPr lang="en-US" sz="2700" spc="-10" dirty="0">
                <a:latin typeface="Arial" panose="020B0604020202020204" pitchFamily="34" charset="0"/>
                <a:cs typeface="Arial" panose="020B0604020202020204" pitchFamily="34" charset="0"/>
              </a:rPr>
              <a:t>,</a:t>
            </a:r>
            <a:r>
              <a:rPr lang="en-US" sz="2700" b="1" spc="-10" dirty="0">
                <a:latin typeface="Arial" panose="020B0604020202020204" pitchFamily="34" charset="0"/>
                <a:cs typeface="Arial" panose="020B0604020202020204" pitchFamily="34" charset="0"/>
              </a:rPr>
              <a:t> </a:t>
            </a:r>
            <a:r>
              <a:rPr lang="en-US" sz="2700" spc="-10" dirty="0">
                <a:latin typeface="Arial" panose="020B0604020202020204" pitchFamily="34" charset="0"/>
                <a:cs typeface="Arial" panose="020B0604020202020204" pitchFamily="34" charset="0"/>
              </a:rPr>
              <a:t>performed after a confirmed VL of ≥ 200 c/mL </a:t>
            </a:r>
            <a:r>
              <a:rPr lang="en-GB" sz="2700" spc="-10" dirty="0">
                <a:latin typeface="Arial" panose="020B0604020202020204" pitchFamily="34" charset="0"/>
                <a:cs typeface="Arial" panose="020B0604020202020204" pitchFamily="34" charset="0"/>
              </a:rPr>
              <a:t>or unconfirmed ≥ 200 c/mL at key study endpoint or last study visit</a:t>
            </a:r>
            <a:endParaRPr lang="en-US" sz="2700" spc="-10" dirty="0">
              <a:latin typeface="Arial" panose="020B0604020202020204" pitchFamily="34" charset="0"/>
              <a:cs typeface="Arial" panose="020B0604020202020204" pitchFamily="34" charset="0"/>
            </a:endParaRPr>
          </a:p>
        </p:txBody>
      </p:sp>
      <p:sp>
        <p:nvSpPr>
          <p:cNvPr id="188" name="Rectangle 187">
            <a:extLst>
              <a:ext uri="{FF2B5EF4-FFF2-40B4-BE49-F238E27FC236}">
                <a16:creationId xmlns:a16="http://schemas.microsoft.com/office/drawing/2014/main" id="{C0C6EDA2-81B6-4B08-EC26-04196848ED02}"/>
              </a:ext>
            </a:extLst>
          </p:cNvPr>
          <p:cNvSpPr/>
          <p:nvPr/>
        </p:nvSpPr>
        <p:spPr>
          <a:xfrm>
            <a:off x="21665903" y="20639673"/>
            <a:ext cx="1842683" cy="4130107"/>
          </a:xfrm>
          <a:prstGeom prst="rect">
            <a:avLst/>
          </a:prstGeom>
          <a:solidFill>
            <a:srgbClr val="DEEC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dirty="0">
              <a:latin typeface="Arial" panose="020B0604020202020204" pitchFamily="34" charset="0"/>
              <a:cs typeface="Arial" panose="020B0604020202020204" pitchFamily="34" charset="0"/>
            </a:endParaRPr>
          </a:p>
        </p:txBody>
      </p:sp>
      <p:cxnSp>
        <p:nvCxnSpPr>
          <p:cNvPr id="189" name="Straight Connector 188">
            <a:extLst>
              <a:ext uri="{FF2B5EF4-FFF2-40B4-BE49-F238E27FC236}">
                <a16:creationId xmlns:a16="http://schemas.microsoft.com/office/drawing/2014/main" id="{9191BF65-B316-EA1A-B843-CE18DD0906E4}"/>
              </a:ext>
            </a:extLst>
          </p:cNvPr>
          <p:cNvCxnSpPr>
            <a:cxnSpLocks/>
          </p:cNvCxnSpPr>
          <p:nvPr/>
        </p:nvCxnSpPr>
        <p:spPr>
          <a:xfrm>
            <a:off x="21665902" y="20639674"/>
            <a:ext cx="0" cy="4130106"/>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190" name="TextBox 189">
            <a:extLst>
              <a:ext uri="{FF2B5EF4-FFF2-40B4-BE49-F238E27FC236}">
                <a16:creationId xmlns:a16="http://schemas.microsoft.com/office/drawing/2014/main" id="{4CA938AE-D193-106B-E901-0E351DFD8E23}"/>
              </a:ext>
            </a:extLst>
          </p:cNvPr>
          <p:cNvSpPr txBox="1"/>
          <p:nvPr/>
        </p:nvSpPr>
        <p:spPr>
          <a:xfrm>
            <a:off x="19571619" y="20899402"/>
            <a:ext cx="1619354" cy="784830"/>
          </a:xfrm>
          <a:prstGeom prst="rect">
            <a:avLst/>
          </a:prstGeom>
          <a:noFill/>
        </p:spPr>
        <p:txBody>
          <a:bodyPr wrap="none" rtlCol="0">
            <a:spAutoFit/>
          </a:bodyPr>
          <a:lstStyle/>
          <a:p>
            <a:r>
              <a:rPr lang="en-US" sz="1500" dirty="0">
                <a:latin typeface="Arial" panose="020B0604020202020204" pitchFamily="34" charset="0"/>
                <a:cs typeface="Arial" panose="020B0604020202020204" pitchFamily="34" charset="0"/>
              </a:rPr>
              <a:t>Date of rebound:</a:t>
            </a:r>
            <a:br>
              <a:rPr lang="en-US" sz="15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first HIV-1 RNA </a:t>
            </a:r>
            <a:br>
              <a:rPr lang="en-US" sz="15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 1,000 c/mL</a:t>
            </a:r>
          </a:p>
        </p:txBody>
      </p:sp>
      <p:sp>
        <p:nvSpPr>
          <p:cNvPr id="191" name="TextBox 190">
            <a:extLst>
              <a:ext uri="{FF2B5EF4-FFF2-40B4-BE49-F238E27FC236}">
                <a16:creationId xmlns:a16="http://schemas.microsoft.com/office/drawing/2014/main" id="{5EA31A39-59F4-C2F5-8427-1102C4D1F95A}"/>
              </a:ext>
            </a:extLst>
          </p:cNvPr>
          <p:cNvSpPr txBox="1"/>
          <p:nvPr/>
        </p:nvSpPr>
        <p:spPr>
          <a:xfrm>
            <a:off x="23833773" y="23539497"/>
            <a:ext cx="2454518" cy="1246495"/>
          </a:xfrm>
          <a:prstGeom prst="rect">
            <a:avLst/>
          </a:prstGeom>
          <a:noFill/>
        </p:spPr>
        <p:txBody>
          <a:bodyPr wrap="square" rtlCol="0">
            <a:spAutoFit/>
          </a:bodyPr>
          <a:lstStyle/>
          <a:p>
            <a:r>
              <a:rPr lang="en-US" sz="1500" dirty="0">
                <a:latin typeface="Arial" panose="020B0604020202020204" pitchFamily="34" charset="0"/>
                <a:cs typeface="Arial" panose="020B0604020202020204" pitchFamily="34" charset="0"/>
              </a:rPr>
              <a:t>Date of </a:t>
            </a:r>
            <a:br>
              <a:rPr lang="en-US" sz="1500" dirty="0">
                <a:latin typeface="Arial" panose="020B0604020202020204" pitchFamily="34" charset="0"/>
                <a:cs typeface="Arial" panose="020B0604020202020204" pitchFamily="34" charset="0"/>
              </a:rPr>
            </a:br>
            <a:r>
              <a:rPr lang="en-US" sz="1500" dirty="0" err="1">
                <a:latin typeface="Arial" panose="020B0604020202020204" pitchFamily="34" charset="0"/>
                <a:cs typeface="Arial" panose="020B0604020202020204" pitchFamily="34" charset="0"/>
              </a:rPr>
              <a:t>resuppression</a:t>
            </a:r>
            <a:r>
              <a:rPr lang="en-US" sz="1500" dirty="0">
                <a:latin typeface="Arial" panose="020B0604020202020204" pitchFamily="34" charset="0"/>
                <a:cs typeface="Arial" panose="020B0604020202020204" pitchFamily="34" charset="0"/>
              </a:rPr>
              <a:t>:</a:t>
            </a:r>
            <a:br>
              <a:rPr lang="en-US" sz="15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first HIV-1 RNA </a:t>
            </a:r>
            <a:br>
              <a:rPr lang="en-US" sz="15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&lt; 50 c/mL </a:t>
            </a:r>
            <a:br>
              <a:rPr lang="en-US" sz="15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after rebound</a:t>
            </a:r>
          </a:p>
        </p:txBody>
      </p:sp>
      <p:sp>
        <p:nvSpPr>
          <p:cNvPr id="192" name="TextBox 191">
            <a:extLst>
              <a:ext uri="{FF2B5EF4-FFF2-40B4-BE49-F238E27FC236}">
                <a16:creationId xmlns:a16="http://schemas.microsoft.com/office/drawing/2014/main" id="{016F7ACE-D3C2-C4D2-1B6C-92BE4F8636CD}"/>
              </a:ext>
            </a:extLst>
          </p:cNvPr>
          <p:cNvSpPr txBox="1"/>
          <p:nvPr/>
        </p:nvSpPr>
        <p:spPr>
          <a:xfrm>
            <a:off x="15471269" y="23868672"/>
            <a:ext cx="3870616" cy="323165"/>
          </a:xfrm>
          <a:prstGeom prst="rect">
            <a:avLst/>
          </a:prstGeom>
          <a:noFill/>
        </p:spPr>
        <p:txBody>
          <a:bodyPr wrap="square" rtlCol="0">
            <a:spAutoFit/>
          </a:bodyPr>
          <a:lstStyle/>
          <a:p>
            <a:r>
              <a:rPr lang="en-US" sz="1500" dirty="0">
                <a:latin typeface="Arial" panose="020B0604020202020204" pitchFamily="34" charset="0"/>
                <a:cs typeface="Arial" panose="020B0604020202020204" pitchFamily="34" charset="0"/>
              </a:rPr>
              <a:t>Date of first HIV-1 RNA &lt; 50 c/mL</a:t>
            </a:r>
          </a:p>
        </p:txBody>
      </p:sp>
      <p:cxnSp>
        <p:nvCxnSpPr>
          <p:cNvPr id="193" name="Straight Arrow Connector 192">
            <a:extLst>
              <a:ext uri="{FF2B5EF4-FFF2-40B4-BE49-F238E27FC236}">
                <a16:creationId xmlns:a16="http://schemas.microsoft.com/office/drawing/2014/main" id="{503C41B3-3FCF-5604-6E82-635AD8855A21}"/>
              </a:ext>
            </a:extLst>
          </p:cNvPr>
          <p:cNvCxnSpPr>
            <a:cxnSpLocks/>
          </p:cNvCxnSpPr>
          <p:nvPr/>
        </p:nvCxnSpPr>
        <p:spPr bwMode="auto">
          <a:xfrm flipH="1" flipV="1">
            <a:off x="15185962" y="23657645"/>
            <a:ext cx="322259" cy="270603"/>
          </a:xfrm>
          <a:prstGeom prst="straightConnector1">
            <a:avLst/>
          </a:prstGeom>
          <a:noFill/>
          <a:ln w="9525" cap="flat" cmpd="sng" algn="ctr">
            <a:solidFill>
              <a:schemeClr val="tx1"/>
            </a:solidFill>
            <a:prstDash val="solid"/>
            <a:round/>
            <a:headEnd type="none" w="med" len="med"/>
            <a:tailEnd type="triangle"/>
          </a:ln>
          <a:effectLst/>
        </p:spPr>
      </p:cxnSp>
      <p:cxnSp>
        <p:nvCxnSpPr>
          <p:cNvPr id="204" name="Straight Arrow Connector 203">
            <a:extLst>
              <a:ext uri="{FF2B5EF4-FFF2-40B4-BE49-F238E27FC236}">
                <a16:creationId xmlns:a16="http://schemas.microsoft.com/office/drawing/2014/main" id="{7426A257-8B1B-43B8-8945-CB5090E40698}"/>
              </a:ext>
            </a:extLst>
          </p:cNvPr>
          <p:cNvCxnSpPr>
            <a:cxnSpLocks/>
          </p:cNvCxnSpPr>
          <p:nvPr/>
        </p:nvCxnSpPr>
        <p:spPr bwMode="auto">
          <a:xfrm flipH="1" flipV="1">
            <a:off x="23539158" y="23665729"/>
            <a:ext cx="322259" cy="270603"/>
          </a:xfrm>
          <a:prstGeom prst="straightConnector1">
            <a:avLst/>
          </a:prstGeom>
          <a:noFill/>
          <a:ln w="9525" cap="flat" cmpd="sng" algn="ctr">
            <a:solidFill>
              <a:schemeClr val="tx1"/>
            </a:solidFill>
            <a:prstDash val="solid"/>
            <a:round/>
            <a:headEnd type="none" w="med" len="med"/>
            <a:tailEnd type="triangle"/>
          </a:ln>
          <a:effectLst/>
        </p:spPr>
      </p:cxnSp>
      <p:cxnSp>
        <p:nvCxnSpPr>
          <p:cNvPr id="205" name="Straight Arrow Connector 204">
            <a:extLst>
              <a:ext uri="{FF2B5EF4-FFF2-40B4-BE49-F238E27FC236}">
                <a16:creationId xmlns:a16="http://schemas.microsoft.com/office/drawing/2014/main" id="{81060715-A271-229F-1D45-02D8C013078A}"/>
              </a:ext>
            </a:extLst>
          </p:cNvPr>
          <p:cNvCxnSpPr>
            <a:cxnSpLocks/>
          </p:cNvCxnSpPr>
          <p:nvPr/>
        </p:nvCxnSpPr>
        <p:spPr bwMode="auto">
          <a:xfrm>
            <a:off x="21269026" y="21371313"/>
            <a:ext cx="322259" cy="270603"/>
          </a:xfrm>
          <a:prstGeom prst="straightConnector1">
            <a:avLst/>
          </a:prstGeom>
          <a:noFill/>
          <a:ln w="9525" cap="flat" cmpd="sng" algn="ctr">
            <a:solidFill>
              <a:schemeClr val="tx1"/>
            </a:solidFill>
            <a:prstDash val="solid"/>
            <a:round/>
            <a:headEnd type="none" w="med" len="med"/>
            <a:tailEnd type="triangle"/>
          </a:ln>
          <a:effectLst/>
        </p:spPr>
      </p:cxnSp>
      <p:cxnSp>
        <p:nvCxnSpPr>
          <p:cNvPr id="206" name="Straight Connector 205">
            <a:extLst>
              <a:ext uri="{FF2B5EF4-FFF2-40B4-BE49-F238E27FC236}">
                <a16:creationId xmlns:a16="http://schemas.microsoft.com/office/drawing/2014/main" id="{6C2E075F-305D-570B-F497-9F129B9B12AE}"/>
              </a:ext>
            </a:extLst>
          </p:cNvPr>
          <p:cNvCxnSpPr>
            <a:cxnSpLocks/>
          </p:cNvCxnSpPr>
          <p:nvPr/>
        </p:nvCxnSpPr>
        <p:spPr>
          <a:xfrm>
            <a:off x="23505050" y="20640580"/>
            <a:ext cx="0" cy="4129200"/>
          </a:xfrm>
          <a:prstGeom prst="line">
            <a:avLst/>
          </a:prstGeom>
          <a:ln w="12700">
            <a:solidFill>
              <a:srgbClr val="4472C4"/>
            </a:solidFill>
            <a:prstDash val="sysDot"/>
          </a:ln>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1148AA64-8A9A-A53D-3960-362BF8824A8A}"/>
              </a:ext>
            </a:extLst>
          </p:cNvPr>
          <p:cNvCxnSpPr>
            <a:cxnSpLocks/>
          </p:cNvCxnSpPr>
          <p:nvPr/>
        </p:nvCxnSpPr>
        <p:spPr>
          <a:xfrm>
            <a:off x="15090139" y="20640580"/>
            <a:ext cx="0" cy="412920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216" name="Straight Arrow Connector 215">
            <a:extLst>
              <a:ext uri="{FF2B5EF4-FFF2-40B4-BE49-F238E27FC236}">
                <a16:creationId xmlns:a16="http://schemas.microsoft.com/office/drawing/2014/main" id="{0FAC63B8-AD7C-89F1-7B7B-189AAF125D7D}"/>
              </a:ext>
            </a:extLst>
          </p:cNvPr>
          <p:cNvCxnSpPr>
            <a:cxnSpLocks/>
          </p:cNvCxnSpPr>
          <p:nvPr/>
        </p:nvCxnSpPr>
        <p:spPr>
          <a:xfrm>
            <a:off x="15090139" y="20620218"/>
            <a:ext cx="6575763" cy="19456"/>
          </a:xfrm>
          <a:prstGeom prst="straightConnector1">
            <a:avLst/>
          </a:prstGeom>
          <a:ln w="9525">
            <a:solidFill>
              <a:srgbClr val="4472C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7" name="TextBox 216">
            <a:extLst>
              <a:ext uri="{FF2B5EF4-FFF2-40B4-BE49-F238E27FC236}">
                <a16:creationId xmlns:a16="http://schemas.microsoft.com/office/drawing/2014/main" id="{29C3E907-0B9F-5B6C-25BA-580A69D86382}"/>
              </a:ext>
            </a:extLst>
          </p:cNvPr>
          <p:cNvSpPr txBox="1"/>
          <p:nvPr/>
        </p:nvSpPr>
        <p:spPr>
          <a:xfrm>
            <a:off x="21602784" y="20049382"/>
            <a:ext cx="5178289" cy="553998"/>
          </a:xfrm>
          <a:prstGeom prst="rect">
            <a:avLst/>
          </a:prstGeom>
          <a:noFill/>
        </p:spPr>
        <p:txBody>
          <a:bodyPr wrap="square" rtlCol="0">
            <a:spAutoFit/>
          </a:bodyPr>
          <a:lstStyle/>
          <a:p>
            <a:r>
              <a:rPr lang="en-US" sz="1500" b="1" dirty="0">
                <a:solidFill>
                  <a:srgbClr val="0070C0"/>
                </a:solidFill>
                <a:latin typeface="Arial" panose="020B0604020202020204" pitchFamily="34" charset="0"/>
                <a:cs typeface="Arial" panose="020B0604020202020204" pitchFamily="34" charset="0"/>
              </a:rPr>
              <a:t>Time from rebound to </a:t>
            </a:r>
            <a:r>
              <a:rPr lang="en-US" sz="1500" b="1" dirty="0" err="1">
                <a:solidFill>
                  <a:srgbClr val="0070C0"/>
                </a:solidFill>
                <a:latin typeface="Arial" panose="020B0604020202020204" pitchFamily="34" charset="0"/>
                <a:cs typeface="Arial" panose="020B0604020202020204" pitchFamily="34" charset="0"/>
              </a:rPr>
              <a:t>resuppression</a:t>
            </a:r>
            <a:r>
              <a:rPr lang="en-US" sz="1500" b="1" dirty="0">
                <a:solidFill>
                  <a:srgbClr val="0070C0"/>
                </a:solidFill>
                <a:latin typeface="Arial" panose="020B0604020202020204" pitchFamily="34" charset="0"/>
                <a:cs typeface="Arial" panose="020B0604020202020204" pitchFamily="34" charset="0"/>
              </a:rPr>
              <a:t>, </a:t>
            </a:r>
            <a:br>
              <a:rPr lang="en-US" sz="1500" b="1" dirty="0">
                <a:solidFill>
                  <a:srgbClr val="0070C0"/>
                </a:solidFill>
                <a:latin typeface="Arial" panose="020B0604020202020204" pitchFamily="34" charset="0"/>
                <a:cs typeface="Arial" panose="020B0604020202020204" pitchFamily="34" charset="0"/>
              </a:rPr>
            </a:br>
            <a:r>
              <a:rPr lang="en-US" sz="1500" b="1" dirty="0">
                <a:solidFill>
                  <a:srgbClr val="A50021"/>
                </a:solidFill>
                <a:latin typeface="Arial" panose="020B0604020202020204" pitchFamily="34" charset="0"/>
                <a:cs typeface="Arial" panose="020B0604020202020204" pitchFamily="34" charset="0"/>
              </a:rPr>
              <a:t>or duration of continued viremia</a:t>
            </a:r>
          </a:p>
        </p:txBody>
      </p:sp>
      <p:cxnSp>
        <p:nvCxnSpPr>
          <p:cNvPr id="218" name="Straight Arrow Connector 217">
            <a:extLst>
              <a:ext uri="{FF2B5EF4-FFF2-40B4-BE49-F238E27FC236}">
                <a16:creationId xmlns:a16="http://schemas.microsoft.com/office/drawing/2014/main" id="{B3F85F20-A80D-889A-A34B-9979CE83F6BB}"/>
              </a:ext>
            </a:extLst>
          </p:cNvPr>
          <p:cNvCxnSpPr>
            <a:cxnSpLocks/>
          </p:cNvCxnSpPr>
          <p:nvPr/>
        </p:nvCxnSpPr>
        <p:spPr>
          <a:xfrm>
            <a:off x="21687621" y="20639676"/>
            <a:ext cx="1817429" cy="0"/>
          </a:xfrm>
          <a:prstGeom prst="straightConnector1">
            <a:avLst/>
          </a:prstGeom>
          <a:ln w="9525">
            <a:solidFill>
              <a:srgbClr val="4472C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9" name="TextBox 218">
            <a:extLst>
              <a:ext uri="{FF2B5EF4-FFF2-40B4-BE49-F238E27FC236}">
                <a16:creationId xmlns:a16="http://schemas.microsoft.com/office/drawing/2014/main" id="{5119D7C7-9D42-16D1-CB53-9E490EF43A70}"/>
              </a:ext>
            </a:extLst>
          </p:cNvPr>
          <p:cNvSpPr txBox="1"/>
          <p:nvPr/>
        </p:nvSpPr>
        <p:spPr>
          <a:xfrm>
            <a:off x="17533880" y="20280215"/>
            <a:ext cx="1688283" cy="323165"/>
          </a:xfrm>
          <a:prstGeom prst="rect">
            <a:avLst/>
          </a:prstGeom>
          <a:noFill/>
        </p:spPr>
        <p:txBody>
          <a:bodyPr wrap="none" rtlCol="0">
            <a:spAutoFit/>
          </a:bodyPr>
          <a:lstStyle/>
          <a:p>
            <a:pPr algn="ctr"/>
            <a:r>
              <a:rPr lang="en-US" sz="1500" b="1" dirty="0">
                <a:solidFill>
                  <a:srgbClr val="0070C0"/>
                </a:solidFill>
                <a:latin typeface="Arial" panose="020B0604020202020204" pitchFamily="34" charset="0"/>
                <a:cs typeface="Arial" panose="020B0604020202020204" pitchFamily="34" charset="0"/>
              </a:rPr>
              <a:t>Time to </a:t>
            </a:r>
            <a:r>
              <a:rPr lang="en-US" sz="1500" b="1" dirty="0">
                <a:solidFill>
                  <a:srgbClr val="4472C4"/>
                </a:solidFill>
                <a:latin typeface="Arial" panose="020B0604020202020204" pitchFamily="34" charset="0"/>
                <a:cs typeface="Arial" panose="020B0604020202020204" pitchFamily="34" charset="0"/>
              </a:rPr>
              <a:t>rebound</a:t>
            </a:r>
          </a:p>
        </p:txBody>
      </p:sp>
      <p:sp>
        <p:nvSpPr>
          <p:cNvPr id="220" name="TextBox 219">
            <a:extLst>
              <a:ext uri="{FF2B5EF4-FFF2-40B4-BE49-F238E27FC236}">
                <a16:creationId xmlns:a16="http://schemas.microsoft.com/office/drawing/2014/main" id="{B36B6803-A85A-93DF-C906-95BBF98CD05B}"/>
              </a:ext>
            </a:extLst>
          </p:cNvPr>
          <p:cNvSpPr txBox="1"/>
          <p:nvPr/>
        </p:nvSpPr>
        <p:spPr>
          <a:xfrm>
            <a:off x="17072156" y="25221208"/>
            <a:ext cx="3673011" cy="252369"/>
          </a:xfrm>
          <a:prstGeom prst="rect">
            <a:avLst/>
          </a:prstGeom>
          <a:solidFill>
            <a:srgbClr val="FFFFFF"/>
          </a:solidFill>
        </p:spPr>
        <p:txBody>
          <a:bodyPr wrap="square" rtlCol="0" anchor="b">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Week (on B/F/TAF)</a:t>
            </a:r>
          </a:p>
        </p:txBody>
      </p:sp>
      <p:sp>
        <p:nvSpPr>
          <p:cNvPr id="221" name="TextBox 220">
            <a:extLst>
              <a:ext uri="{FF2B5EF4-FFF2-40B4-BE49-F238E27FC236}">
                <a16:creationId xmlns:a16="http://schemas.microsoft.com/office/drawing/2014/main" id="{D5707445-B20B-FCC3-0D25-2A2724B64FF9}"/>
              </a:ext>
            </a:extLst>
          </p:cNvPr>
          <p:cNvSpPr txBox="1"/>
          <p:nvPr/>
        </p:nvSpPr>
        <p:spPr>
          <a:xfrm rot="16200000">
            <a:off x="12259643" y="22672362"/>
            <a:ext cx="2073174" cy="599049"/>
          </a:xfrm>
          <a:prstGeom prst="rect">
            <a:avLst/>
          </a:prstGeom>
          <a:solidFill>
            <a:srgbClr val="FFFFFF"/>
          </a:solidFill>
        </p:spPr>
        <p:txBody>
          <a:bodyPr wrap="square" rtlCol="0" anchor="b">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HIV-1 RNA, c/mL</a:t>
            </a:r>
          </a:p>
        </p:txBody>
      </p:sp>
      <p:sp>
        <p:nvSpPr>
          <p:cNvPr id="222" name="TextBox 221">
            <a:extLst>
              <a:ext uri="{FF2B5EF4-FFF2-40B4-BE49-F238E27FC236}">
                <a16:creationId xmlns:a16="http://schemas.microsoft.com/office/drawing/2014/main" id="{43C3C695-089F-B777-7319-AB3E64D01BB7}"/>
              </a:ext>
            </a:extLst>
          </p:cNvPr>
          <p:cNvSpPr txBox="1"/>
          <p:nvPr/>
        </p:nvSpPr>
        <p:spPr>
          <a:xfrm>
            <a:off x="23833773" y="21858358"/>
            <a:ext cx="1136850" cy="3231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500" kern="0" dirty="0">
                <a:solidFill>
                  <a:srgbClr val="000000"/>
                </a:solidFill>
                <a:latin typeface="Arial" panose="020B0604020202020204" pitchFamily="34" charset="0"/>
                <a:cs typeface="Arial" panose="020B0604020202020204" pitchFamily="34" charset="0"/>
              </a:rPr>
              <a:t>1,0</a:t>
            </a:r>
            <a:r>
              <a:rPr kumimoji="0" lang="en-US" sz="15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00 c/mL</a:t>
            </a:r>
          </a:p>
        </p:txBody>
      </p:sp>
      <p:sp>
        <p:nvSpPr>
          <p:cNvPr id="223" name="TextBox 222">
            <a:extLst>
              <a:ext uri="{FF2B5EF4-FFF2-40B4-BE49-F238E27FC236}">
                <a16:creationId xmlns:a16="http://schemas.microsoft.com/office/drawing/2014/main" id="{096F5365-BC55-41A7-6E23-134A4A89B30F}"/>
              </a:ext>
            </a:extLst>
          </p:cNvPr>
          <p:cNvSpPr txBox="1"/>
          <p:nvPr/>
        </p:nvSpPr>
        <p:spPr>
          <a:xfrm>
            <a:off x="23833773" y="23049340"/>
            <a:ext cx="869149" cy="3231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50 c/mL</a:t>
            </a:r>
          </a:p>
        </p:txBody>
      </p:sp>
      <p:sp>
        <p:nvSpPr>
          <p:cNvPr id="230" name="TextBox 229">
            <a:extLst>
              <a:ext uri="{FF2B5EF4-FFF2-40B4-BE49-F238E27FC236}">
                <a16:creationId xmlns:a16="http://schemas.microsoft.com/office/drawing/2014/main" id="{C2CE2994-FC18-03F3-4B00-E751E701AFDD}"/>
              </a:ext>
            </a:extLst>
          </p:cNvPr>
          <p:cNvSpPr txBox="1"/>
          <p:nvPr/>
        </p:nvSpPr>
        <p:spPr>
          <a:xfrm>
            <a:off x="13325474" y="19883913"/>
            <a:ext cx="11722555" cy="224079"/>
          </a:xfrm>
          <a:prstGeom prst="rect">
            <a:avLst/>
          </a:prstGeom>
          <a:noFill/>
        </p:spPr>
        <p:txBody>
          <a:bodyPr wrap="none" lIns="0" rtlCol="0" anchor="b">
            <a:noAutofit/>
          </a:bodyPr>
          <a:lstStyle/>
          <a:p>
            <a:pPr algn="ctr"/>
            <a:r>
              <a:rPr lang="en-US" sz="2200" b="1" dirty="0">
                <a:solidFill>
                  <a:schemeClr val="tx1"/>
                </a:solidFill>
                <a:latin typeface="Arial" panose="020B0604020202020204" pitchFamily="34" charset="0"/>
                <a:cs typeface="Arial" panose="020B0604020202020204" pitchFamily="34" charset="0"/>
              </a:rPr>
              <a:t>Example Participant Timeline</a:t>
            </a:r>
            <a:endParaRPr lang="en-US" sz="2200" b="1" strike="sngStrike" dirty="0">
              <a:solidFill>
                <a:schemeClr val="tx1"/>
              </a:solidFill>
              <a:latin typeface="Arial" panose="020B0604020202020204" pitchFamily="34" charset="0"/>
              <a:cs typeface="Arial" panose="020B0604020202020204" pitchFamily="34" charset="0"/>
            </a:endParaRPr>
          </a:p>
        </p:txBody>
      </p:sp>
      <p:sp>
        <p:nvSpPr>
          <p:cNvPr id="238" name="object 2">
            <a:extLst>
              <a:ext uri="{FF2B5EF4-FFF2-40B4-BE49-F238E27FC236}">
                <a16:creationId xmlns:a16="http://schemas.microsoft.com/office/drawing/2014/main" id="{F00CAC11-3C87-8823-185A-C17F3B1203BA}"/>
              </a:ext>
            </a:extLst>
          </p:cNvPr>
          <p:cNvSpPr txBox="1"/>
          <p:nvPr/>
        </p:nvSpPr>
        <p:spPr>
          <a:xfrm>
            <a:off x="25816813" y="5472113"/>
            <a:ext cx="12027600" cy="639817"/>
          </a:xfrm>
          <a:prstGeom prst="rect">
            <a:avLst/>
          </a:prstGeom>
          <a:solidFill>
            <a:schemeClr val="accent2"/>
          </a:solidFill>
        </p:spPr>
        <p:txBody>
          <a:bodyPr vert="horz" wrap="square" lIns="0" tIns="24029" rIns="0" bIns="0" rtlCol="0">
            <a:spAutoFit/>
          </a:bodyPr>
          <a:lstStyle/>
          <a:p>
            <a:pPr marL="140732">
              <a:spcBef>
                <a:spcPts val="189"/>
              </a:spcBef>
            </a:pPr>
            <a:r>
              <a:rPr lang="en-US" sz="4000" b="1" spc="-13" dirty="0">
                <a:solidFill>
                  <a:schemeClr val="bg1"/>
                </a:solidFill>
                <a:latin typeface="Arial" panose="020B0604020202020204" pitchFamily="34" charset="0"/>
                <a:cs typeface="Arial" panose="020B0604020202020204" pitchFamily="34" charset="0"/>
              </a:rPr>
              <a:t>Results</a:t>
            </a:r>
            <a:endParaRPr lang="en-US" sz="4000" dirty="0">
              <a:solidFill>
                <a:schemeClr val="bg1"/>
              </a:solidFill>
              <a:latin typeface="Arial" panose="020B0604020202020204" pitchFamily="34" charset="0"/>
              <a:cs typeface="Arial" panose="020B0604020202020204" pitchFamily="34" charset="0"/>
            </a:endParaRPr>
          </a:p>
        </p:txBody>
      </p:sp>
      <p:graphicFrame>
        <p:nvGraphicFramePr>
          <p:cNvPr id="1090" name="Chart 1089">
            <a:extLst>
              <a:ext uri="{FF2B5EF4-FFF2-40B4-BE49-F238E27FC236}">
                <a16:creationId xmlns:a16="http://schemas.microsoft.com/office/drawing/2014/main" id="{C7D5F249-2021-946C-F915-E90BF76A58B4}"/>
              </a:ext>
            </a:extLst>
          </p:cNvPr>
          <p:cNvGraphicFramePr>
            <a:graphicFrameLocks/>
          </p:cNvGraphicFramePr>
          <p:nvPr>
            <p:extLst>
              <p:ext uri="{D42A27DB-BD31-4B8C-83A1-F6EECF244321}">
                <p14:modId xmlns:p14="http://schemas.microsoft.com/office/powerpoint/2010/main" val="3620126796"/>
              </p:ext>
            </p:extLst>
          </p:nvPr>
        </p:nvGraphicFramePr>
        <p:xfrm>
          <a:off x="45281817" y="5581371"/>
          <a:ext cx="4942182" cy="295200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91" name="Chart 1090">
            <a:extLst>
              <a:ext uri="{FF2B5EF4-FFF2-40B4-BE49-F238E27FC236}">
                <a16:creationId xmlns:a16="http://schemas.microsoft.com/office/drawing/2014/main" id="{A476EEE6-B9AB-F1A2-7661-3179AFA32314}"/>
              </a:ext>
            </a:extLst>
          </p:cNvPr>
          <p:cNvGraphicFramePr>
            <a:graphicFrameLocks/>
          </p:cNvGraphicFramePr>
          <p:nvPr>
            <p:extLst>
              <p:ext uri="{D42A27DB-BD31-4B8C-83A1-F6EECF244321}">
                <p14:modId xmlns:p14="http://schemas.microsoft.com/office/powerpoint/2010/main" val="231380541"/>
              </p:ext>
            </p:extLst>
          </p:nvPr>
        </p:nvGraphicFramePr>
        <p:xfrm>
          <a:off x="38175565" y="5581371"/>
          <a:ext cx="6739339" cy="2952000"/>
        </p:xfrm>
        <a:graphic>
          <a:graphicData uri="http://schemas.openxmlformats.org/drawingml/2006/chart">
            <c:chart xmlns:c="http://schemas.openxmlformats.org/drawingml/2006/chart" xmlns:r="http://schemas.openxmlformats.org/officeDocument/2006/relationships" r:id="rId12"/>
          </a:graphicData>
        </a:graphic>
      </p:graphicFrame>
      <p:sp>
        <p:nvSpPr>
          <p:cNvPr id="1092" name="TextBox 1091">
            <a:extLst>
              <a:ext uri="{FF2B5EF4-FFF2-40B4-BE49-F238E27FC236}">
                <a16:creationId xmlns:a16="http://schemas.microsoft.com/office/drawing/2014/main" id="{922BBF51-5BE0-C91A-D9B5-F0FE670DDC78}"/>
              </a:ext>
            </a:extLst>
          </p:cNvPr>
          <p:cNvSpPr txBox="1"/>
          <p:nvPr/>
        </p:nvSpPr>
        <p:spPr>
          <a:xfrm>
            <a:off x="45937271" y="5227204"/>
            <a:ext cx="4347665" cy="353943"/>
          </a:xfrm>
          <a:prstGeom prst="rect">
            <a:avLst/>
          </a:prstGeom>
          <a:noFill/>
        </p:spPr>
        <p:txBody>
          <a:bodyPr wrap="none" rtlCol="0" anchor="b">
            <a:spAutoFit/>
          </a:bodyPr>
          <a:lstStyle/>
          <a:p>
            <a:pPr algn="ctr"/>
            <a:r>
              <a:rPr lang="en-US" sz="1700" b="1" dirty="0">
                <a:latin typeface="Arial" panose="020B0604020202020204" pitchFamily="34" charset="0"/>
                <a:cs typeface="Arial" panose="020B0604020202020204" pitchFamily="34" charset="0"/>
              </a:rPr>
              <a:t>Not Evaluable* = Excluded (Events = 98)</a:t>
            </a:r>
          </a:p>
        </p:txBody>
      </p:sp>
      <p:sp>
        <p:nvSpPr>
          <p:cNvPr id="1093" name="TextBox 1092">
            <a:extLst>
              <a:ext uri="{FF2B5EF4-FFF2-40B4-BE49-F238E27FC236}">
                <a16:creationId xmlns:a16="http://schemas.microsoft.com/office/drawing/2014/main" id="{A987E70A-B895-0B43-674F-775BE6E492CD}"/>
              </a:ext>
            </a:extLst>
          </p:cNvPr>
          <p:cNvSpPr txBox="1"/>
          <p:nvPr/>
        </p:nvSpPr>
        <p:spPr>
          <a:xfrm>
            <a:off x="42249488" y="7840859"/>
            <a:ext cx="292068" cy="323165"/>
          </a:xfrm>
          <a:prstGeom prst="rect">
            <a:avLst/>
          </a:prstGeom>
          <a:noFill/>
        </p:spPr>
        <p:txBody>
          <a:bodyPr wrap="none" rtlCol="0">
            <a:spAutoFit/>
          </a:bodyPr>
          <a:lstStyle/>
          <a:p>
            <a:pPr algn="ctr"/>
            <a:r>
              <a:rPr lang="en-US" sz="1500" b="1" dirty="0">
                <a:solidFill>
                  <a:srgbClr val="156082"/>
                </a:solidFill>
                <a:latin typeface="Arial" panose="020B0604020202020204" pitchFamily="34" charset="0"/>
                <a:cs typeface="Arial" panose="020B0604020202020204" pitchFamily="34" charset="0"/>
              </a:rPr>
              <a:t>7</a:t>
            </a:r>
          </a:p>
        </p:txBody>
      </p:sp>
      <p:sp>
        <p:nvSpPr>
          <p:cNvPr id="271" name="TextBox 270">
            <a:extLst>
              <a:ext uri="{FF2B5EF4-FFF2-40B4-BE49-F238E27FC236}">
                <a16:creationId xmlns:a16="http://schemas.microsoft.com/office/drawing/2014/main" id="{32AAA3F6-7D72-C702-CFA1-793C00BC26BF}"/>
              </a:ext>
            </a:extLst>
          </p:cNvPr>
          <p:cNvSpPr txBox="1"/>
          <p:nvPr/>
        </p:nvSpPr>
        <p:spPr>
          <a:xfrm>
            <a:off x="44129975" y="7830226"/>
            <a:ext cx="399468" cy="323165"/>
          </a:xfrm>
          <a:prstGeom prst="rect">
            <a:avLst/>
          </a:prstGeom>
          <a:noFill/>
        </p:spPr>
        <p:txBody>
          <a:bodyPr wrap="none" rtlCol="0">
            <a:spAutoFit/>
          </a:bodyPr>
          <a:lstStyle/>
          <a:p>
            <a:pPr algn="ctr"/>
            <a:r>
              <a:rPr lang="en-US" sz="1500" b="1" dirty="0">
                <a:solidFill>
                  <a:srgbClr val="156082"/>
                </a:solidFill>
                <a:latin typeface="Arial" panose="020B0604020202020204" pitchFamily="34" charset="0"/>
                <a:cs typeface="Arial" panose="020B0604020202020204" pitchFamily="34" charset="0"/>
              </a:rPr>
              <a:t>12</a:t>
            </a:r>
          </a:p>
        </p:txBody>
      </p:sp>
      <p:sp>
        <p:nvSpPr>
          <p:cNvPr id="310" name="TextBox 309">
            <a:extLst>
              <a:ext uri="{FF2B5EF4-FFF2-40B4-BE49-F238E27FC236}">
                <a16:creationId xmlns:a16="http://schemas.microsoft.com/office/drawing/2014/main" id="{F0FC606B-CC80-8BF0-04E4-55C522988A36}"/>
              </a:ext>
            </a:extLst>
          </p:cNvPr>
          <p:cNvSpPr txBox="1"/>
          <p:nvPr/>
        </p:nvSpPr>
        <p:spPr>
          <a:xfrm>
            <a:off x="40356391" y="7830226"/>
            <a:ext cx="399468" cy="323165"/>
          </a:xfrm>
          <a:prstGeom prst="rect">
            <a:avLst/>
          </a:prstGeom>
          <a:noFill/>
        </p:spPr>
        <p:txBody>
          <a:bodyPr wrap="none" rtlCol="0">
            <a:spAutoFit/>
          </a:bodyPr>
          <a:lstStyle/>
          <a:p>
            <a:pPr algn="ctr"/>
            <a:r>
              <a:rPr lang="en-US" sz="1500" b="1" dirty="0">
                <a:solidFill>
                  <a:srgbClr val="156082"/>
                </a:solidFill>
                <a:latin typeface="Arial" panose="020B0604020202020204" pitchFamily="34" charset="0"/>
                <a:cs typeface="Arial" panose="020B0604020202020204" pitchFamily="34" charset="0"/>
              </a:rPr>
              <a:t>91</a:t>
            </a:r>
          </a:p>
        </p:txBody>
      </p:sp>
      <p:sp>
        <p:nvSpPr>
          <p:cNvPr id="1207" name="TextBox 1206">
            <a:extLst>
              <a:ext uri="{FF2B5EF4-FFF2-40B4-BE49-F238E27FC236}">
                <a16:creationId xmlns:a16="http://schemas.microsoft.com/office/drawing/2014/main" id="{DDE026F8-B70C-28CF-C999-2BCF7DE4DBCB}"/>
              </a:ext>
            </a:extLst>
          </p:cNvPr>
          <p:cNvSpPr txBox="1"/>
          <p:nvPr/>
        </p:nvSpPr>
        <p:spPr>
          <a:xfrm>
            <a:off x="49511631" y="7830226"/>
            <a:ext cx="292068" cy="323165"/>
          </a:xfrm>
          <a:prstGeom prst="rect">
            <a:avLst/>
          </a:prstGeom>
          <a:noFill/>
        </p:spPr>
        <p:txBody>
          <a:bodyPr wrap="none" rtlCol="0">
            <a:spAutoFit/>
          </a:bodyPr>
          <a:lstStyle/>
          <a:p>
            <a:pPr algn="ctr"/>
            <a:r>
              <a:rPr lang="en-US" sz="1500" b="1" dirty="0">
                <a:solidFill>
                  <a:srgbClr val="156082"/>
                </a:solidFill>
                <a:latin typeface="Arial" panose="020B0604020202020204" pitchFamily="34" charset="0"/>
                <a:cs typeface="Arial" panose="020B0604020202020204" pitchFamily="34" charset="0"/>
              </a:rPr>
              <a:t>7</a:t>
            </a:r>
          </a:p>
        </p:txBody>
      </p:sp>
      <p:sp>
        <p:nvSpPr>
          <p:cNvPr id="1208" name="TextBox 1207">
            <a:extLst>
              <a:ext uri="{FF2B5EF4-FFF2-40B4-BE49-F238E27FC236}">
                <a16:creationId xmlns:a16="http://schemas.microsoft.com/office/drawing/2014/main" id="{BE163DBA-15BF-4F16-3A1E-45370E1DFB6A}"/>
              </a:ext>
            </a:extLst>
          </p:cNvPr>
          <p:cNvSpPr txBox="1"/>
          <p:nvPr/>
        </p:nvSpPr>
        <p:spPr>
          <a:xfrm>
            <a:off x="47506515" y="7830226"/>
            <a:ext cx="399468" cy="323165"/>
          </a:xfrm>
          <a:prstGeom prst="rect">
            <a:avLst/>
          </a:prstGeom>
          <a:noFill/>
        </p:spPr>
        <p:txBody>
          <a:bodyPr wrap="none" rtlCol="0">
            <a:spAutoFit/>
          </a:bodyPr>
          <a:lstStyle/>
          <a:p>
            <a:pPr algn="ctr"/>
            <a:r>
              <a:rPr lang="en-US" sz="1500" b="1" dirty="0">
                <a:solidFill>
                  <a:srgbClr val="156082"/>
                </a:solidFill>
                <a:latin typeface="Arial" panose="020B0604020202020204" pitchFamily="34" charset="0"/>
                <a:cs typeface="Arial" panose="020B0604020202020204" pitchFamily="34" charset="0"/>
              </a:rPr>
              <a:t>91</a:t>
            </a:r>
          </a:p>
        </p:txBody>
      </p:sp>
      <p:sp>
        <p:nvSpPr>
          <p:cNvPr id="1210" name="TextBox 1209">
            <a:extLst>
              <a:ext uri="{FF2B5EF4-FFF2-40B4-BE49-F238E27FC236}">
                <a16:creationId xmlns:a16="http://schemas.microsoft.com/office/drawing/2014/main" id="{3D50B631-D926-19A7-2950-1491E18B06F9}"/>
              </a:ext>
            </a:extLst>
          </p:cNvPr>
          <p:cNvSpPr txBox="1"/>
          <p:nvPr/>
        </p:nvSpPr>
        <p:spPr>
          <a:xfrm>
            <a:off x="39898071" y="5227204"/>
            <a:ext cx="4023857" cy="353943"/>
          </a:xfrm>
          <a:prstGeom prst="rect">
            <a:avLst/>
          </a:prstGeom>
          <a:noFill/>
        </p:spPr>
        <p:txBody>
          <a:bodyPr wrap="none" rtlCol="0" anchor="b">
            <a:spAutoFit/>
          </a:bodyPr>
          <a:lstStyle/>
          <a:p>
            <a:pPr algn="ctr"/>
            <a:r>
              <a:rPr lang="en-US" sz="1700" b="1" dirty="0">
                <a:latin typeface="Arial" panose="020B0604020202020204" pitchFamily="34" charset="0"/>
                <a:cs typeface="Arial" panose="020B0604020202020204" pitchFamily="34" charset="0"/>
              </a:rPr>
              <a:t>Total Rebound Events (Events = 110)</a:t>
            </a:r>
          </a:p>
        </p:txBody>
      </p:sp>
      <p:sp>
        <p:nvSpPr>
          <p:cNvPr id="1212" name="Text Placeholder 3">
            <a:extLst>
              <a:ext uri="{FF2B5EF4-FFF2-40B4-BE49-F238E27FC236}">
                <a16:creationId xmlns:a16="http://schemas.microsoft.com/office/drawing/2014/main" id="{859493B4-C824-35D2-8D7A-C31126DAED2D}"/>
              </a:ext>
            </a:extLst>
          </p:cNvPr>
          <p:cNvSpPr txBox="1">
            <a:spLocks/>
          </p:cNvSpPr>
          <p:nvPr/>
        </p:nvSpPr>
        <p:spPr>
          <a:xfrm>
            <a:off x="38312725" y="8505254"/>
            <a:ext cx="12061826" cy="369332"/>
          </a:xfrm>
          <a:prstGeom prst="rect">
            <a:avLst/>
          </a:prstGeom>
        </p:spPr>
        <p:txBody>
          <a:bodyPr lIns="0"/>
          <a:lstStyle>
            <a:lvl1pPr marL="0">
              <a:defRPr>
                <a:latin typeface="+mn-lt"/>
                <a:ea typeface="+mn-ea"/>
                <a:cs typeface="+mn-cs"/>
              </a:defRPr>
            </a:lvl1pPr>
            <a:lvl2pPr marL="617853">
              <a:defRPr>
                <a:latin typeface="+mn-lt"/>
                <a:ea typeface="+mn-ea"/>
                <a:cs typeface="+mn-cs"/>
              </a:defRPr>
            </a:lvl2pPr>
            <a:lvl3pPr marL="1235707">
              <a:defRPr>
                <a:latin typeface="+mn-lt"/>
                <a:ea typeface="+mn-ea"/>
                <a:cs typeface="+mn-cs"/>
              </a:defRPr>
            </a:lvl3pPr>
            <a:lvl4pPr marL="1853560">
              <a:defRPr>
                <a:latin typeface="+mn-lt"/>
                <a:ea typeface="+mn-ea"/>
                <a:cs typeface="+mn-cs"/>
              </a:defRPr>
            </a:lvl4pPr>
            <a:lvl5pPr marL="2471413">
              <a:defRPr>
                <a:latin typeface="+mn-lt"/>
                <a:ea typeface="+mn-ea"/>
                <a:cs typeface="+mn-cs"/>
              </a:defRPr>
            </a:lvl5pPr>
            <a:lvl6pPr marL="3089266">
              <a:defRPr>
                <a:latin typeface="+mn-lt"/>
                <a:ea typeface="+mn-ea"/>
                <a:cs typeface="+mn-cs"/>
              </a:defRPr>
            </a:lvl6pPr>
            <a:lvl7pPr marL="3707120">
              <a:defRPr>
                <a:latin typeface="+mn-lt"/>
                <a:ea typeface="+mn-ea"/>
                <a:cs typeface="+mn-cs"/>
              </a:defRPr>
            </a:lvl7pPr>
            <a:lvl8pPr marL="4324973">
              <a:defRPr>
                <a:latin typeface="+mn-lt"/>
                <a:ea typeface="+mn-ea"/>
                <a:cs typeface="+mn-cs"/>
              </a:defRPr>
            </a:lvl8pPr>
            <a:lvl9pPr marL="4942826">
              <a:defRPr>
                <a:latin typeface="+mn-lt"/>
                <a:ea typeface="+mn-ea"/>
                <a:cs typeface="+mn-cs"/>
              </a:defRPr>
            </a:lvl9pPr>
          </a:lstStyle>
          <a:p>
            <a:r>
              <a:rPr lang="en-US" sz="1500" dirty="0">
                <a:latin typeface="Arial" panose="020B0604020202020204" pitchFamily="34" charset="0"/>
                <a:cs typeface="Arial" panose="020B0604020202020204" pitchFamily="34" charset="0"/>
              </a:rPr>
              <a:t>Values in blue denote number of events. *Virologic rebound at last assessment. </a:t>
            </a:r>
          </a:p>
        </p:txBody>
      </p:sp>
      <p:sp>
        <p:nvSpPr>
          <p:cNvPr id="1213" name="Content Placeholder 6">
            <a:extLst>
              <a:ext uri="{FF2B5EF4-FFF2-40B4-BE49-F238E27FC236}">
                <a16:creationId xmlns:a16="http://schemas.microsoft.com/office/drawing/2014/main" id="{C5D494C0-BA59-48D3-520B-948237B9F001}"/>
              </a:ext>
            </a:extLst>
          </p:cNvPr>
          <p:cNvSpPr txBox="1">
            <a:spLocks/>
          </p:cNvSpPr>
          <p:nvPr/>
        </p:nvSpPr>
        <p:spPr bwMode="auto">
          <a:xfrm>
            <a:off x="38312725" y="9538671"/>
            <a:ext cx="12025313" cy="1277494"/>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lvl1pPr marL="342900" indent="-342900" algn="l" rtl="0" eaLnBrk="0" fontAlgn="base" hangingPunct="0">
              <a:spcBef>
                <a:spcPts val="900"/>
              </a:spcBef>
              <a:spcAft>
                <a:spcPct val="0"/>
              </a:spcAft>
              <a:buClr>
                <a:srgbClr val="A50021"/>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ts val="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sz="2700" kern="0" dirty="0">
                <a:latin typeface="Arial" panose="020B0604020202020204" pitchFamily="34" charset="0"/>
                <a:ea typeface="Cambria" panose="02040503050406030204" pitchFamily="18" charset="0"/>
                <a:cs typeface="Arial" panose="020B0604020202020204" pitchFamily="34" charset="0"/>
              </a:rPr>
              <a:t>In total, 80% (77/96) of participants who had ≥ 1 virologic rebound event </a:t>
            </a:r>
            <a:r>
              <a:rPr lang="en-US" sz="2700" dirty="0">
                <a:latin typeface="Arial" panose="020B0604020202020204" pitchFamily="34" charset="0"/>
                <a:cs typeface="Arial" panose="020B0604020202020204" pitchFamily="34" charset="0"/>
              </a:rPr>
              <a:t>achieved </a:t>
            </a:r>
            <a:r>
              <a:rPr lang="en-US" sz="2700" dirty="0" err="1">
                <a:latin typeface="Arial" panose="020B0604020202020204" pitchFamily="34" charset="0"/>
                <a:cs typeface="Arial" panose="020B0604020202020204" pitchFamily="34" charset="0"/>
              </a:rPr>
              <a:t>resuppression</a:t>
            </a:r>
            <a:r>
              <a:rPr lang="en-US" sz="2700" dirty="0">
                <a:latin typeface="Arial" panose="020B0604020202020204" pitchFamily="34" charset="0"/>
                <a:cs typeface="Arial" panose="020B0604020202020204" pitchFamily="34" charset="0"/>
              </a:rPr>
              <a:t> after last rebound</a:t>
            </a:r>
            <a:endParaRPr lang="en-US" sz="2700" kern="0" dirty="0">
              <a:latin typeface="Arial" panose="020B0604020202020204" pitchFamily="34" charset="0"/>
              <a:ea typeface="Cambria" panose="02040503050406030204" pitchFamily="18" charset="0"/>
              <a:cs typeface="Arial" panose="020B0604020202020204" pitchFamily="34" charset="0"/>
            </a:endParaRPr>
          </a:p>
          <a:p>
            <a:r>
              <a:rPr lang="en-US" sz="2700" kern="0" dirty="0">
                <a:latin typeface="Arial" panose="020B0604020202020204" pitchFamily="34" charset="0"/>
                <a:ea typeface="Cambria" panose="02040503050406030204" pitchFamily="18" charset="0"/>
                <a:cs typeface="Arial" panose="020B0604020202020204" pitchFamily="34" charset="0"/>
              </a:rPr>
              <a:t>When </a:t>
            </a:r>
            <a:r>
              <a:rPr lang="en-US" sz="2700" kern="0" dirty="0" err="1">
                <a:latin typeface="Arial" panose="020B0604020202020204" pitchFamily="34" charset="0"/>
                <a:ea typeface="Cambria" panose="02040503050406030204" pitchFamily="18" charset="0"/>
                <a:cs typeface="Arial" panose="020B0604020202020204" pitchFamily="34" charset="0"/>
              </a:rPr>
              <a:t>nonevaluable</a:t>
            </a:r>
            <a:r>
              <a:rPr lang="en-US" sz="2700" kern="0" dirty="0">
                <a:latin typeface="Arial" panose="020B0604020202020204" pitchFamily="34" charset="0"/>
                <a:ea typeface="Cambria" panose="02040503050406030204" pitchFamily="18" charset="0"/>
                <a:cs typeface="Arial" panose="020B0604020202020204" pitchFamily="34" charset="0"/>
              </a:rPr>
              <a:t> events </a:t>
            </a:r>
            <a:r>
              <a:rPr lang="en-US" sz="2700" dirty="0">
                <a:effectLst/>
                <a:latin typeface="Arial" panose="020B0604020202020204" pitchFamily="34" charset="0"/>
                <a:ea typeface="Cambria" panose="02040503050406030204" pitchFamily="18" charset="0"/>
                <a:cs typeface="Arial" panose="020B0604020202020204" pitchFamily="34" charset="0"/>
              </a:rPr>
              <a:t>(virologic rebound at last assessment) </a:t>
            </a:r>
            <a:r>
              <a:rPr lang="en-US" sz="2700" kern="0" dirty="0">
                <a:latin typeface="Arial" panose="020B0604020202020204" pitchFamily="34" charset="0"/>
                <a:ea typeface="Cambria" panose="02040503050406030204" pitchFamily="18" charset="0"/>
                <a:cs typeface="Arial" panose="020B0604020202020204" pitchFamily="34" charset="0"/>
              </a:rPr>
              <a:t>were excluded, </a:t>
            </a:r>
            <a:r>
              <a:rPr lang="en-US" sz="2700" kern="0" dirty="0" err="1">
                <a:latin typeface="Arial" panose="020B0604020202020204" pitchFamily="34" charset="0"/>
                <a:ea typeface="Cambria" panose="02040503050406030204" pitchFamily="18" charset="0"/>
                <a:cs typeface="Arial" panose="020B0604020202020204" pitchFamily="34" charset="0"/>
              </a:rPr>
              <a:t>resuppression</a:t>
            </a:r>
            <a:r>
              <a:rPr lang="en-US" sz="2700" kern="0" dirty="0">
                <a:latin typeface="Arial" panose="020B0604020202020204" pitchFamily="34" charset="0"/>
                <a:ea typeface="Cambria" panose="02040503050406030204" pitchFamily="18" charset="0"/>
                <a:cs typeface="Arial" panose="020B0604020202020204" pitchFamily="34" charset="0"/>
              </a:rPr>
              <a:t> was </a:t>
            </a:r>
            <a:r>
              <a:rPr lang="en-US" sz="2700" dirty="0">
                <a:latin typeface="Arial" panose="020B0604020202020204" pitchFamily="34" charset="0"/>
                <a:ea typeface="Cambria" panose="02040503050406030204" pitchFamily="18" charset="0"/>
                <a:cs typeface="Arial" panose="020B0604020202020204" pitchFamily="34" charset="0"/>
              </a:rPr>
              <a:t>achieved</a:t>
            </a:r>
            <a:r>
              <a:rPr lang="en-US" sz="2700" kern="0" dirty="0">
                <a:latin typeface="Arial" panose="020B0604020202020204" pitchFamily="34" charset="0"/>
                <a:ea typeface="Cambria" panose="02040503050406030204" pitchFamily="18" charset="0"/>
                <a:cs typeface="Arial" panose="020B0604020202020204" pitchFamily="34" charset="0"/>
              </a:rPr>
              <a:t> in 92% (77/84) of participants with virologic rebound after last rebound</a:t>
            </a:r>
          </a:p>
        </p:txBody>
      </p:sp>
      <p:grpSp>
        <p:nvGrpSpPr>
          <p:cNvPr id="1219" name="Group 1218">
            <a:extLst>
              <a:ext uri="{FF2B5EF4-FFF2-40B4-BE49-F238E27FC236}">
                <a16:creationId xmlns:a16="http://schemas.microsoft.com/office/drawing/2014/main" id="{88DF0815-7491-BDE5-A965-5BA6F31D1C88}"/>
              </a:ext>
            </a:extLst>
          </p:cNvPr>
          <p:cNvGrpSpPr/>
          <p:nvPr/>
        </p:nvGrpSpPr>
        <p:grpSpPr>
          <a:xfrm>
            <a:off x="38175564" y="12027756"/>
            <a:ext cx="12171851" cy="3252128"/>
            <a:chOff x="38312725" y="13977679"/>
            <a:chExt cx="9658755" cy="4050569"/>
          </a:xfrm>
        </p:grpSpPr>
        <p:graphicFrame>
          <p:nvGraphicFramePr>
            <p:cNvPr id="1214" name="Chart 1213">
              <a:extLst>
                <a:ext uri="{FF2B5EF4-FFF2-40B4-BE49-F238E27FC236}">
                  <a16:creationId xmlns:a16="http://schemas.microsoft.com/office/drawing/2014/main" id="{3BD627FC-57C1-2E9D-FA96-E803AB2D3DEE}"/>
                </a:ext>
              </a:extLst>
            </p:cNvPr>
            <p:cNvGraphicFramePr>
              <a:graphicFrameLocks/>
            </p:cNvGraphicFramePr>
            <p:nvPr>
              <p:extLst>
                <p:ext uri="{D42A27DB-BD31-4B8C-83A1-F6EECF244321}">
                  <p14:modId xmlns:p14="http://schemas.microsoft.com/office/powerpoint/2010/main" val="1351325813"/>
                </p:ext>
              </p:extLst>
            </p:nvPr>
          </p:nvGraphicFramePr>
          <p:xfrm>
            <a:off x="44011480" y="14137138"/>
            <a:ext cx="3960000" cy="3891110"/>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1215" name="Chart 1214">
              <a:extLst>
                <a:ext uri="{FF2B5EF4-FFF2-40B4-BE49-F238E27FC236}">
                  <a16:creationId xmlns:a16="http://schemas.microsoft.com/office/drawing/2014/main" id="{C6959227-1B11-E80B-FC31-2E8A49969C02}"/>
                </a:ext>
              </a:extLst>
            </p:cNvPr>
            <p:cNvGraphicFramePr>
              <a:graphicFrameLocks/>
            </p:cNvGraphicFramePr>
            <p:nvPr>
              <p:extLst>
                <p:ext uri="{D42A27DB-BD31-4B8C-83A1-F6EECF244321}">
                  <p14:modId xmlns:p14="http://schemas.microsoft.com/office/powerpoint/2010/main" val="134176222"/>
                </p:ext>
              </p:extLst>
            </p:nvPr>
          </p:nvGraphicFramePr>
          <p:xfrm>
            <a:off x="38312725" y="14137138"/>
            <a:ext cx="5400000" cy="3891110"/>
          </p:xfrm>
          <a:graphic>
            <a:graphicData uri="http://schemas.openxmlformats.org/drawingml/2006/chart">
              <c:chart xmlns:c="http://schemas.openxmlformats.org/drawingml/2006/chart" xmlns:r="http://schemas.openxmlformats.org/officeDocument/2006/relationships" r:id="rId14"/>
            </a:graphicData>
          </a:graphic>
        </p:graphicFrame>
        <p:sp>
          <p:nvSpPr>
            <p:cNvPr id="321" name="TextBox 320">
              <a:extLst>
                <a:ext uri="{FF2B5EF4-FFF2-40B4-BE49-F238E27FC236}">
                  <a16:creationId xmlns:a16="http://schemas.microsoft.com/office/drawing/2014/main" id="{0F4A13A8-D7FE-2FF7-39CC-F8F7A813E997}"/>
                </a:ext>
              </a:extLst>
            </p:cNvPr>
            <p:cNvSpPr txBox="1"/>
            <p:nvPr/>
          </p:nvSpPr>
          <p:spPr>
            <a:xfrm>
              <a:off x="40609128" y="16309788"/>
              <a:ext cx="231765" cy="402506"/>
            </a:xfrm>
            <a:prstGeom prst="rect">
              <a:avLst/>
            </a:prstGeom>
            <a:noFill/>
          </p:spPr>
          <p:txBody>
            <a:bodyPr wrap="none" rtlCol="0">
              <a:spAutoFit/>
            </a:bodyPr>
            <a:lstStyle/>
            <a:p>
              <a:pPr algn="ctr"/>
              <a:r>
                <a:rPr lang="en-US" sz="1500" b="1" dirty="0">
                  <a:solidFill>
                    <a:schemeClr val="bg1"/>
                  </a:solidFill>
                </a:rPr>
                <a:t>7</a:t>
              </a:r>
            </a:p>
          </p:txBody>
        </p:sp>
        <p:sp>
          <p:nvSpPr>
            <p:cNvPr id="328" name="TextBox 327">
              <a:extLst>
                <a:ext uri="{FF2B5EF4-FFF2-40B4-BE49-F238E27FC236}">
                  <a16:creationId xmlns:a16="http://schemas.microsoft.com/office/drawing/2014/main" id="{E56B7633-5AE5-0246-B557-F3812A696FC1}"/>
                </a:ext>
              </a:extLst>
            </p:cNvPr>
            <p:cNvSpPr txBox="1"/>
            <p:nvPr/>
          </p:nvSpPr>
          <p:spPr>
            <a:xfrm>
              <a:off x="42095576" y="16309788"/>
              <a:ext cx="316991" cy="402506"/>
            </a:xfrm>
            <a:prstGeom prst="rect">
              <a:avLst/>
            </a:prstGeom>
            <a:noFill/>
          </p:spPr>
          <p:txBody>
            <a:bodyPr wrap="none" rtlCol="0">
              <a:spAutoFit/>
            </a:bodyPr>
            <a:lstStyle/>
            <a:p>
              <a:pPr algn="ctr"/>
              <a:r>
                <a:rPr lang="en-US" sz="1500" b="1" dirty="0">
                  <a:solidFill>
                    <a:schemeClr val="bg1"/>
                  </a:solidFill>
                </a:rPr>
                <a:t>12</a:t>
              </a:r>
            </a:p>
          </p:txBody>
        </p:sp>
        <p:sp>
          <p:nvSpPr>
            <p:cNvPr id="362" name="TextBox 361">
              <a:extLst>
                <a:ext uri="{FF2B5EF4-FFF2-40B4-BE49-F238E27FC236}">
                  <a16:creationId xmlns:a16="http://schemas.microsoft.com/office/drawing/2014/main" id="{1BF7B5BD-B3EE-C2AB-5DCA-23F2A71D463C}"/>
                </a:ext>
              </a:extLst>
            </p:cNvPr>
            <p:cNvSpPr txBox="1"/>
            <p:nvPr/>
          </p:nvSpPr>
          <p:spPr>
            <a:xfrm>
              <a:off x="44690189" y="13977679"/>
              <a:ext cx="3273850" cy="331511"/>
            </a:xfrm>
            <a:prstGeom prst="rect">
              <a:avLst/>
            </a:prstGeom>
            <a:noFill/>
          </p:spPr>
          <p:txBody>
            <a:bodyPr wrap="none" rtlCol="0" anchor="b">
              <a:noAutofit/>
            </a:bodyPr>
            <a:lstStyle/>
            <a:p>
              <a:pPr algn="ctr"/>
              <a:r>
                <a:rPr lang="en-US" sz="1700" b="1" dirty="0"/>
                <a:t>Not Evaluable* = Excluded (n = 84)</a:t>
              </a:r>
            </a:p>
          </p:txBody>
        </p:sp>
        <p:sp>
          <p:nvSpPr>
            <p:cNvPr id="363" name="TextBox 362">
              <a:extLst>
                <a:ext uri="{FF2B5EF4-FFF2-40B4-BE49-F238E27FC236}">
                  <a16:creationId xmlns:a16="http://schemas.microsoft.com/office/drawing/2014/main" id="{9538734E-6D6B-1272-AC26-F70724508972}"/>
                </a:ext>
              </a:extLst>
            </p:cNvPr>
            <p:cNvSpPr txBox="1"/>
            <p:nvPr/>
          </p:nvSpPr>
          <p:spPr>
            <a:xfrm>
              <a:off x="41634420" y="17136042"/>
              <a:ext cx="231765" cy="402506"/>
            </a:xfrm>
            <a:prstGeom prst="rect">
              <a:avLst/>
            </a:prstGeom>
            <a:noFill/>
          </p:spPr>
          <p:txBody>
            <a:bodyPr wrap="none" rtlCol="0">
              <a:spAutoFit/>
            </a:bodyPr>
            <a:lstStyle/>
            <a:p>
              <a:pPr algn="ctr"/>
              <a:r>
                <a:rPr lang="en-US" sz="1500" b="1" dirty="0">
                  <a:solidFill>
                    <a:srgbClr val="156082"/>
                  </a:solidFill>
                  <a:latin typeface="Arial" panose="020B0604020202020204" pitchFamily="34" charset="0"/>
                  <a:cs typeface="Arial" panose="020B0604020202020204" pitchFamily="34" charset="0"/>
                </a:rPr>
                <a:t>7</a:t>
              </a:r>
            </a:p>
          </p:txBody>
        </p:sp>
        <p:sp>
          <p:nvSpPr>
            <p:cNvPr id="364" name="TextBox 363">
              <a:extLst>
                <a:ext uri="{FF2B5EF4-FFF2-40B4-BE49-F238E27FC236}">
                  <a16:creationId xmlns:a16="http://schemas.microsoft.com/office/drawing/2014/main" id="{EA0EA33B-C4F1-1709-B83A-4CC15AD80BA2}"/>
                </a:ext>
              </a:extLst>
            </p:cNvPr>
            <p:cNvSpPr txBox="1"/>
            <p:nvPr/>
          </p:nvSpPr>
          <p:spPr>
            <a:xfrm>
              <a:off x="43118533" y="17136042"/>
              <a:ext cx="316991" cy="402506"/>
            </a:xfrm>
            <a:prstGeom prst="rect">
              <a:avLst/>
            </a:prstGeom>
            <a:noFill/>
          </p:spPr>
          <p:txBody>
            <a:bodyPr wrap="none" rtlCol="0">
              <a:spAutoFit/>
            </a:bodyPr>
            <a:lstStyle/>
            <a:p>
              <a:pPr algn="ctr"/>
              <a:r>
                <a:rPr lang="en-US" sz="1500" b="1" dirty="0">
                  <a:solidFill>
                    <a:srgbClr val="156082"/>
                  </a:solidFill>
                  <a:latin typeface="Arial" panose="020B0604020202020204" pitchFamily="34" charset="0"/>
                  <a:cs typeface="Arial" panose="020B0604020202020204" pitchFamily="34" charset="0"/>
                </a:rPr>
                <a:t>12</a:t>
              </a:r>
            </a:p>
          </p:txBody>
        </p:sp>
        <p:sp>
          <p:nvSpPr>
            <p:cNvPr id="366" name="TextBox 365">
              <a:extLst>
                <a:ext uri="{FF2B5EF4-FFF2-40B4-BE49-F238E27FC236}">
                  <a16:creationId xmlns:a16="http://schemas.microsoft.com/office/drawing/2014/main" id="{AB1A62EF-3F4A-97F0-27B5-CEACD24AAEFE}"/>
                </a:ext>
              </a:extLst>
            </p:cNvPr>
            <p:cNvSpPr txBox="1"/>
            <p:nvPr/>
          </p:nvSpPr>
          <p:spPr>
            <a:xfrm>
              <a:off x="40051519" y="17136042"/>
              <a:ext cx="316991" cy="402506"/>
            </a:xfrm>
            <a:prstGeom prst="rect">
              <a:avLst/>
            </a:prstGeom>
            <a:noFill/>
          </p:spPr>
          <p:txBody>
            <a:bodyPr wrap="none" rtlCol="0">
              <a:spAutoFit/>
            </a:bodyPr>
            <a:lstStyle/>
            <a:p>
              <a:pPr algn="ctr"/>
              <a:r>
                <a:rPr lang="en-US" sz="1500" b="1" dirty="0">
                  <a:solidFill>
                    <a:srgbClr val="156082"/>
                  </a:solidFill>
                  <a:latin typeface="Arial" panose="020B0604020202020204" pitchFamily="34" charset="0"/>
                  <a:cs typeface="Arial" panose="020B0604020202020204" pitchFamily="34" charset="0"/>
                </a:rPr>
                <a:t>77</a:t>
              </a:r>
            </a:p>
          </p:txBody>
        </p:sp>
        <p:sp>
          <p:nvSpPr>
            <p:cNvPr id="368" name="TextBox 367">
              <a:extLst>
                <a:ext uri="{FF2B5EF4-FFF2-40B4-BE49-F238E27FC236}">
                  <a16:creationId xmlns:a16="http://schemas.microsoft.com/office/drawing/2014/main" id="{5E3C2A15-FF53-EA2B-5F0B-E6C6BB08FB7E}"/>
                </a:ext>
              </a:extLst>
            </p:cNvPr>
            <p:cNvSpPr txBox="1"/>
            <p:nvPr/>
          </p:nvSpPr>
          <p:spPr>
            <a:xfrm>
              <a:off x="47381809" y="17136042"/>
              <a:ext cx="231765" cy="402506"/>
            </a:xfrm>
            <a:prstGeom prst="rect">
              <a:avLst/>
            </a:prstGeom>
            <a:noFill/>
          </p:spPr>
          <p:txBody>
            <a:bodyPr wrap="none" rtlCol="0">
              <a:spAutoFit/>
            </a:bodyPr>
            <a:lstStyle/>
            <a:p>
              <a:pPr algn="ctr"/>
              <a:r>
                <a:rPr lang="en-US" sz="1500" b="1" dirty="0">
                  <a:solidFill>
                    <a:srgbClr val="156082"/>
                  </a:solidFill>
                  <a:latin typeface="Arial" panose="020B0604020202020204" pitchFamily="34" charset="0"/>
                  <a:cs typeface="Arial" panose="020B0604020202020204" pitchFamily="34" charset="0"/>
                </a:rPr>
                <a:t>7</a:t>
              </a:r>
            </a:p>
          </p:txBody>
        </p:sp>
        <p:sp>
          <p:nvSpPr>
            <p:cNvPr id="369" name="TextBox 368">
              <a:extLst>
                <a:ext uri="{FF2B5EF4-FFF2-40B4-BE49-F238E27FC236}">
                  <a16:creationId xmlns:a16="http://schemas.microsoft.com/office/drawing/2014/main" id="{9510E27C-2E87-E63B-1ED6-3D82C94DE709}"/>
                </a:ext>
              </a:extLst>
            </p:cNvPr>
            <p:cNvSpPr txBox="1"/>
            <p:nvPr/>
          </p:nvSpPr>
          <p:spPr>
            <a:xfrm>
              <a:off x="45789974" y="17136042"/>
              <a:ext cx="316991" cy="402506"/>
            </a:xfrm>
            <a:prstGeom prst="rect">
              <a:avLst/>
            </a:prstGeom>
            <a:noFill/>
          </p:spPr>
          <p:txBody>
            <a:bodyPr wrap="none" rtlCol="0">
              <a:spAutoFit/>
            </a:bodyPr>
            <a:lstStyle/>
            <a:p>
              <a:pPr algn="ctr"/>
              <a:r>
                <a:rPr lang="en-US" sz="1500" b="1" dirty="0">
                  <a:solidFill>
                    <a:srgbClr val="156082"/>
                  </a:solidFill>
                  <a:latin typeface="Arial" panose="020B0604020202020204" pitchFamily="34" charset="0"/>
                  <a:cs typeface="Arial" panose="020B0604020202020204" pitchFamily="34" charset="0"/>
                </a:rPr>
                <a:t>77</a:t>
              </a:r>
            </a:p>
          </p:txBody>
        </p:sp>
        <p:sp>
          <p:nvSpPr>
            <p:cNvPr id="371" name="TextBox 370">
              <a:extLst>
                <a:ext uri="{FF2B5EF4-FFF2-40B4-BE49-F238E27FC236}">
                  <a16:creationId xmlns:a16="http://schemas.microsoft.com/office/drawing/2014/main" id="{49CA18C9-F0D2-8515-8A0A-FD5F8DF9868E}"/>
                </a:ext>
              </a:extLst>
            </p:cNvPr>
            <p:cNvSpPr txBox="1"/>
            <p:nvPr/>
          </p:nvSpPr>
          <p:spPr>
            <a:xfrm>
              <a:off x="39663249" y="13977679"/>
              <a:ext cx="2698951" cy="282102"/>
            </a:xfrm>
            <a:prstGeom prst="rect">
              <a:avLst/>
            </a:prstGeom>
            <a:noFill/>
          </p:spPr>
          <p:txBody>
            <a:bodyPr wrap="none" rtlCol="0" anchor="b">
              <a:noAutofit/>
            </a:bodyPr>
            <a:lstStyle/>
            <a:p>
              <a:r>
                <a:rPr lang="en-US" sz="1700" b="1" dirty="0"/>
                <a:t>Participants With Rebound (n = 96)</a:t>
              </a:r>
            </a:p>
          </p:txBody>
        </p:sp>
      </p:grpSp>
      <p:sp>
        <p:nvSpPr>
          <p:cNvPr id="372" name="Text Placeholder 3">
            <a:extLst>
              <a:ext uri="{FF2B5EF4-FFF2-40B4-BE49-F238E27FC236}">
                <a16:creationId xmlns:a16="http://schemas.microsoft.com/office/drawing/2014/main" id="{7E48183B-DBE0-262D-3EB8-C5743EAEE3D1}"/>
              </a:ext>
            </a:extLst>
          </p:cNvPr>
          <p:cNvSpPr txBox="1">
            <a:spLocks/>
          </p:cNvSpPr>
          <p:nvPr/>
        </p:nvSpPr>
        <p:spPr>
          <a:xfrm>
            <a:off x="38312725" y="15278559"/>
            <a:ext cx="12061825" cy="369332"/>
          </a:xfrm>
          <a:prstGeom prst="rect">
            <a:avLst/>
          </a:prstGeom>
        </p:spPr>
        <p:txBody>
          <a:bodyPr lIns="0"/>
          <a:lstStyle>
            <a:lvl1pPr marL="0">
              <a:defRPr>
                <a:latin typeface="+mn-lt"/>
                <a:ea typeface="+mn-ea"/>
                <a:cs typeface="+mn-cs"/>
              </a:defRPr>
            </a:lvl1pPr>
            <a:lvl2pPr marL="617853">
              <a:defRPr>
                <a:latin typeface="+mn-lt"/>
                <a:ea typeface="+mn-ea"/>
                <a:cs typeface="+mn-cs"/>
              </a:defRPr>
            </a:lvl2pPr>
            <a:lvl3pPr marL="1235707">
              <a:defRPr>
                <a:latin typeface="+mn-lt"/>
                <a:ea typeface="+mn-ea"/>
                <a:cs typeface="+mn-cs"/>
              </a:defRPr>
            </a:lvl3pPr>
            <a:lvl4pPr marL="1853560">
              <a:defRPr>
                <a:latin typeface="+mn-lt"/>
                <a:ea typeface="+mn-ea"/>
                <a:cs typeface="+mn-cs"/>
              </a:defRPr>
            </a:lvl4pPr>
            <a:lvl5pPr marL="2471413">
              <a:defRPr>
                <a:latin typeface="+mn-lt"/>
                <a:ea typeface="+mn-ea"/>
                <a:cs typeface="+mn-cs"/>
              </a:defRPr>
            </a:lvl5pPr>
            <a:lvl6pPr marL="3089266">
              <a:defRPr>
                <a:latin typeface="+mn-lt"/>
                <a:ea typeface="+mn-ea"/>
                <a:cs typeface="+mn-cs"/>
              </a:defRPr>
            </a:lvl6pPr>
            <a:lvl7pPr marL="3707120">
              <a:defRPr>
                <a:latin typeface="+mn-lt"/>
                <a:ea typeface="+mn-ea"/>
                <a:cs typeface="+mn-cs"/>
              </a:defRPr>
            </a:lvl7pPr>
            <a:lvl8pPr marL="4324973">
              <a:defRPr>
                <a:latin typeface="+mn-lt"/>
                <a:ea typeface="+mn-ea"/>
                <a:cs typeface="+mn-cs"/>
              </a:defRPr>
            </a:lvl8pPr>
            <a:lvl9pPr marL="4942826">
              <a:defRPr>
                <a:latin typeface="+mn-lt"/>
                <a:ea typeface="+mn-ea"/>
                <a:cs typeface="+mn-cs"/>
              </a:defRPr>
            </a:lvl9pPr>
          </a:lstStyle>
          <a:p>
            <a:r>
              <a:rPr lang="en-US" sz="1500" dirty="0">
                <a:latin typeface="Arial" panose="020B0604020202020204" pitchFamily="34" charset="0"/>
                <a:cs typeface="Arial" panose="020B0604020202020204" pitchFamily="34" charset="0"/>
              </a:rPr>
              <a:t>Values in blue denote number of participants. *Virologic rebound at last assessment. </a:t>
            </a:r>
          </a:p>
        </p:txBody>
      </p:sp>
      <p:graphicFrame>
        <p:nvGraphicFramePr>
          <p:cNvPr id="377" name="Table 5">
            <a:extLst>
              <a:ext uri="{FF2B5EF4-FFF2-40B4-BE49-F238E27FC236}">
                <a16:creationId xmlns:a16="http://schemas.microsoft.com/office/drawing/2014/main" id="{41D6F5D9-0ACE-8A87-6EED-1E9B5306A593}"/>
              </a:ext>
            </a:extLst>
          </p:cNvPr>
          <p:cNvGraphicFramePr>
            <a:graphicFrameLocks/>
          </p:cNvGraphicFramePr>
          <p:nvPr>
            <p:extLst>
              <p:ext uri="{D42A27DB-BD31-4B8C-83A1-F6EECF244321}">
                <p14:modId xmlns:p14="http://schemas.microsoft.com/office/powerpoint/2010/main" val="2846861715"/>
              </p:ext>
            </p:extLst>
          </p:nvPr>
        </p:nvGraphicFramePr>
        <p:xfrm>
          <a:off x="38312724" y="16590314"/>
          <a:ext cx="12025314" cy="1844600"/>
        </p:xfrm>
        <a:graphic>
          <a:graphicData uri="http://schemas.openxmlformats.org/drawingml/2006/table">
            <a:tbl>
              <a:tblPr firstRow="1" bandRow="1"/>
              <a:tblGrid>
                <a:gridCol w="4614942">
                  <a:extLst>
                    <a:ext uri="{9D8B030D-6E8A-4147-A177-3AD203B41FA5}">
                      <a16:colId xmlns:a16="http://schemas.microsoft.com/office/drawing/2014/main" val="2156670405"/>
                    </a:ext>
                  </a:extLst>
                </a:gridCol>
                <a:gridCol w="3705186">
                  <a:extLst>
                    <a:ext uri="{9D8B030D-6E8A-4147-A177-3AD203B41FA5}">
                      <a16:colId xmlns:a16="http://schemas.microsoft.com/office/drawing/2014/main" val="3913540519"/>
                    </a:ext>
                  </a:extLst>
                </a:gridCol>
                <a:gridCol w="3705186">
                  <a:extLst>
                    <a:ext uri="{9D8B030D-6E8A-4147-A177-3AD203B41FA5}">
                      <a16:colId xmlns:a16="http://schemas.microsoft.com/office/drawing/2014/main" val="3883604990"/>
                    </a:ext>
                  </a:extLst>
                </a:gridCol>
              </a:tblGrid>
              <a:tr h="400872">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chemeClr val="bg1"/>
                        </a:solidFill>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Arial" panose="020B0604020202020204" pitchFamily="34" charset="0"/>
                          <a:cs typeface="Arial" panose="020B0604020202020204" pitchFamily="34" charset="0"/>
                        </a:rPr>
                        <a:t>Days, median (IQR)</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tc>
                  <a:txBody>
                    <a:bodyPr/>
                    <a:lstStyle/>
                    <a:p>
                      <a:pPr algn="ctr"/>
                      <a:r>
                        <a:rPr lang="en-US" sz="1800" b="1" dirty="0">
                          <a:solidFill>
                            <a:schemeClr val="bg1"/>
                          </a:solidFill>
                          <a:latin typeface="Arial" panose="020B0604020202020204" pitchFamily="34" charset="0"/>
                          <a:cs typeface="Arial" panose="020B0604020202020204" pitchFamily="34" charset="0"/>
                        </a:rPr>
                        <a:t>Number of events</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extLst>
                  <a:ext uri="{0D108BD9-81ED-4DB2-BD59-A6C34878D82A}">
                    <a16:rowId xmlns:a16="http://schemas.microsoft.com/office/drawing/2014/main" val="3756491936"/>
                  </a:ext>
                </a:extLst>
              </a:tr>
              <a:tr h="41325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Time to virologic rebound</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800" dirty="0">
                          <a:latin typeface="Arial" panose="020B0604020202020204" pitchFamily="34" charset="0"/>
                          <a:cs typeface="Arial" panose="020B0604020202020204" pitchFamily="34" charset="0"/>
                        </a:rPr>
                        <a:t>273 (148–503)</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1"/>
                          </a:solidFill>
                          <a:latin typeface="Arial" panose="020B0604020202020204" pitchFamily="34" charset="0"/>
                          <a:cs typeface="Arial" panose="020B0604020202020204" pitchFamily="34" charset="0"/>
                        </a:rPr>
                        <a:t>110</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1535786"/>
                  </a:ext>
                </a:extLst>
              </a:tr>
              <a:tr h="41325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800" dirty="0">
                          <a:latin typeface="Arial" panose="020B0604020202020204" pitchFamily="34" charset="0"/>
                          <a:cs typeface="Arial" panose="020B0604020202020204" pitchFamily="34" charset="0"/>
                        </a:rPr>
                        <a:t>Time from rebound to </a:t>
                      </a:r>
                      <a:r>
                        <a:rPr lang="en-US" sz="1800" dirty="0" err="1">
                          <a:latin typeface="Arial" panose="020B0604020202020204" pitchFamily="34" charset="0"/>
                          <a:cs typeface="Arial" panose="020B0604020202020204" pitchFamily="34" charset="0"/>
                        </a:rPr>
                        <a:t>resuppression</a:t>
                      </a:r>
                      <a:endParaRPr lang="en-US" sz="1800" dirty="0">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23 (19–38)</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91</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82336679"/>
                  </a:ext>
                </a:extLst>
              </a:tr>
              <a:tr h="413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Duration of continued viremia before discontinuation of B/F/TAF</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30 (14–87)</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7*</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7118173"/>
                  </a:ext>
                </a:extLst>
              </a:tr>
            </a:tbl>
          </a:graphicData>
        </a:graphic>
      </p:graphicFrame>
      <p:sp>
        <p:nvSpPr>
          <p:cNvPr id="380" name="Text Placeholder 3">
            <a:extLst>
              <a:ext uri="{FF2B5EF4-FFF2-40B4-BE49-F238E27FC236}">
                <a16:creationId xmlns:a16="http://schemas.microsoft.com/office/drawing/2014/main" id="{BEFE0184-ACCD-138C-1AB0-F05E9CE78749}"/>
              </a:ext>
            </a:extLst>
          </p:cNvPr>
          <p:cNvSpPr txBox="1">
            <a:spLocks/>
          </p:cNvSpPr>
          <p:nvPr/>
        </p:nvSpPr>
        <p:spPr>
          <a:xfrm>
            <a:off x="38312725" y="18506451"/>
            <a:ext cx="12061825" cy="598718"/>
          </a:xfrm>
          <a:prstGeom prst="rect">
            <a:avLst/>
          </a:prstGeom>
        </p:spPr>
        <p:txBody>
          <a:bodyPr lIns="0"/>
          <a:lstStyle>
            <a:lvl1pPr marL="0">
              <a:defRPr>
                <a:latin typeface="+mn-lt"/>
                <a:ea typeface="+mn-ea"/>
                <a:cs typeface="+mn-cs"/>
              </a:defRPr>
            </a:lvl1pPr>
            <a:lvl2pPr marL="617853">
              <a:defRPr>
                <a:latin typeface="+mn-lt"/>
                <a:ea typeface="+mn-ea"/>
                <a:cs typeface="+mn-cs"/>
              </a:defRPr>
            </a:lvl2pPr>
            <a:lvl3pPr marL="1235707">
              <a:defRPr>
                <a:latin typeface="+mn-lt"/>
                <a:ea typeface="+mn-ea"/>
                <a:cs typeface="+mn-cs"/>
              </a:defRPr>
            </a:lvl3pPr>
            <a:lvl4pPr marL="1853560">
              <a:defRPr>
                <a:latin typeface="+mn-lt"/>
                <a:ea typeface="+mn-ea"/>
                <a:cs typeface="+mn-cs"/>
              </a:defRPr>
            </a:lvl4pPr>
            <a:lvl5pPr marL="2471413">
              <a:defRPr>
                <a:latin typeface="+mn-lt"/>
                <a:ea typeface="+mn-ea"/>
                <a:cs typeface="+mn-cs"/>
              </a:defRPr>
            </a:lvl5pPr>
            <a:lvl6pPr marL="3089266">
              <a:defRPr>
                <a:latin typeface="+mn-lt"/>
                <a:ea typeface="+mn-ea"/>
                <a:cs typeface="+mn-cs"/>
              </a:defRPr>
            </a:lvl6pPr>
            <a:lvl7pPr marL="3707120">
              <a:defRPr>
                <a:latin typeface="+mn-lt"/>
                <a:ea typeface="+mn-ea"/>
                <a:cs typeface="+mn-cs"/>
              </a:defRPr>
            </a:lvl7pPr>
            <a:lvl8pPr marL="4324973">
              <a:defRPr>
                <a:latin typeface="+mn-lt"/>
                <a:ea typeface="+mn-ea"/>
                <a:cs typeface="+mn-cs"/>
              </a:defRPr>
            </a:lvl8pPr>
            <a:lvl9pPr marL="4942826">
              <a:defRPr>
                <a:latin typeface="+mn-lt"/>
                <a:ea typeface="+mn-ea"/>
                <a:cs typeface="+mn-cs"/>
              </a:defRPr>
            </a:lvl9pPr>
          </a:lstStyle>
          <a:p>
            <a:r>
              <a:rPr lang="en-US" sz="1500" dirty="0">
                <a:latin typeface="Arial" panose="020B0604020202020204" pitchFamily="34" charset="0"/>
                <a:cs typeface="Arial" panose="020B0604020202020204" pitchFamily="34" charset="0"/>
              </a:rPr>
              <a:t>*Of seven participants with continuing viremia, one switched to DRV + RTV + F/TDF and one switched to DRV/COBI + RPV; both subsequently resuppressed. Follow-up data were not available for the remaining five participants.</a:t>
            </a:r>
          </a:p>
        </p:txBody>
      </p:sp>
      <p:sp>
        <p:nvSpPr>
          <p:cNvPr id="381" name="Content Placeholder 6">
            <a:extLst>
              <a:ext uri="{FF2B5EF4-FFF2-40B4-BE49-F238E27FC236}">
                <a16:creationId xmlns:a16="http://schemas.microsoft.com/office/drawing/2014/main" id="{A93141A2-AD05-0B65-F36B-3467BAA54012}"/>
              </a:ext>
            </a:extLst>
          </p:cNvPr>
          <p:cNvSpPr txBox="1">
            <a:spLocks/>
          </p:cNvSpPr>
          <p:nvPr/>
        </p:nvSpPr>
        <p:spPr bwMode="auto">
          <a:xfrm>
            <a:off x="38312726" y="19316913"/>
            <a:ext cx="6699352" cy="1277494"/>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lvl1pPr marL="342900" indent="-342900" algn="l" rtl="0" eaLnBrk="0" fontAlgn="base" hangingPunct="0">
              <a:spcBef>
                <a:spcPts val="900"/>
              </a:spcBef>
              <a:spcAft>
                <a:spcPct val="0"/>
              </a:spcAft>
              <a:buClr>
                <a:srgbClr val="A50021"/>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ts val="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sz="2700" spc="-40" dirty="0">
                <a:latin typeface="Arial" panose="020B0604020202020204" pitchFamily="34" charset="0"/>
                <a:ea typeface="Cambria" panose="02040503050406030204" pitchFamily="18" charset="0"/>
                <a:cs typeface="Times New Roman" panose="02020603050405020304" pitchFamily="18" charset="0"/>
              </a:rPr>
              <a:t>The median (IQR) HIV-1 VL at rebound was 6,840 (2,120</a:t>
            </a:r>
            <a:r>
              <a:rPr lang="en-US" sz="2700" spc="-40" dirty="0">
                <a:highlight>
                  <a:srgbClr val="FFFFFF"/>
                </a:highlight>
                <a:latin typeface="Arial" panose="020B0604020202020204" pitchFamily="34" charset="0"/>
                <a:ea typeface="Cambria" panose="02040503050406030204" pitchFamily="18" charset="0"/>
                <a:cs typeface="Times New Roman" panose="02020603050405020304" pitchFamily="18" charset="0"/>
              </a:rPr>
              <a:t>–22,200) c/mL</a:t>
            </a:r>
          </a:p>
          <a:p>
            <a:r>
              <a:rPr lang="en-US" sz="2700" dirty="0">
                <a:effectLst/>
                <a:highlight>
                  <a:srgbClr val="FFFFFF"/>
                </a:highlight>
                <a:latin typeface="Arial" panose="020B0604020202020204" pitchFamily="34" charset="0"/>
                <a:ea typeface="Cambria" panose="02040503050406030204" pitchFamily="18" charset="0"/>
                <a:cs typeface="Times New Roman" panose="02020603050405020304" pitchFamily="18" charset="0"/>
              </a:rPr>
              <a:t>No treatment-emergent resistance </a:t>
            </a:r>
            <a:br>
              <a:rPr lang="en-US" sz="2700" dirty="0">
                <a:effectLst/>
                <a:highlight>
                  <a:srgbClr val="FFFFFF"/>
                </a:highlight>
                <a:latin typeface="Arial" panose="020B0604020202020204" pitchFamily="34" charset="0"/>
                <a:ea typeface="Cambria" panose="02040503050406030204" pitchFamily="18" charset="0"/>
                <a:cs typeface="Times New Roman" panose="02020603050405020304" pitchFamily="18" charset="0"/>
              </a:rPr>
            </a:br>
            <a:r>
              <a:rPr lang="en-US" sz="2700" dirty="0">
                <a:effectLst/>
                <a:highlight>
                  <a:srgbClr val="FFFFFF"/>
                </a:highlight>
                <a:latin typeface="Arial" panose="020B0604020202020204" pitchFamily="34" charset="0"/>
                <a:ea typeface="Cambria" panose="02040503050406030204" pitchFamily="18" charset="0"/>
                <a:cs typeface="Times New Roman" panose="02020603050405020304" pitchFamily="18" charset="0"/>
              </a:rPr>
              <a:t>was observed in participants with continued viremia</a:t>
            </a:r>
            <a:endParaRPr lang="en-US" sz="2700" strike="sngStrike" dirty="0">
              <a:solidFill>
                <a:srgbClr val="FF0000"/>
              </a:solidFill>
              <a:effectLst/>
              <a:highlight>
                <a:srgbClr val="FFFFFF"/>
              </a:highlight>
              <a:latin typeface="Arial" panose="020B0604020202020204" pitchFamily="34" charset="0"/>
              <a:ea typeface="Cambria" panose="02040503050406030204" pitchFamily="18" charset="0"/>
              <a:cs typeface="Times New Roman" panose="02020603050405020304" pitchFamily="18" charset="0"/>
            </a:endParaRPr>
          </a:p>
        </p:txBody>
      </p:sp>
      <p:sp>
        <p:nvSpPr>
          <p:cNvPr id="383" name="Text Placeholder 3">
            <a:extLst>
              <a:ext uri="{FF2B5EF4-FFF2-40B4-BE49-F238E27FC236}">
                <a16:creationId xmlns:a16="http://schemas.microsoft.com/office/drawing/2014/main" id="{09F36A96-3DDE-3DC4-CDAB-7346EC8AA460}"/>
              </a:ext>
            </a:extLst>
          </p:cNvPr>
          <p:cNvSpPr txBox="1">
            <a:spLocks/>
          </p:cNvSpPr>
          <p:nvPr/>
        </p:nvSpPr>
        <p:spPr>
          <a:xfrm>
            <a:off x="38220812" y="24696459"/>
            <a:ext cx="6802838" cy="899682"/>
          </a:xfrm>
          <a:prstGeom prst="rect">
            <a:avLst/>
          </a:prstGeom>
        </p:spPr>
        <p:txBody>
          <a:bodyPr/>
          <a:lstStyle>
            <a:lvl1pPr marL="0">
              <a:defRPr>
                <a:latin typeface="+mn-lt"/>
                <a:ea typeface="+mn-ea"/>
                <a:cs typeface="+mn-cs"/>
              </a:defRPr>
            </a:lvl1pPr>
            <a:lvl2pPr marL="617853">
              <a:defRPr>
                <a:latin typeface="+mn-lt"/>
                <a:ea typeface="+mn-ea"/>
                <a:cs typeface="+mn-cs"/>
              </a:defRPr>
            </a:lvl2pPr>
            <a:lvl3pPr marL="1235707">
              <a:defRPr>
                <a:latin typeface="+mn-lt"/>
                <a:ea typeface="+mn-ea"/>
                <a:cs typeface="+mn-cs"/>
              </a:defRPr>
            </a:lvl3pPr>
            <a:lvl4pPr marL="1853560">
              <a:defRPr>
                <a:latin typeface="+mn-lt"/>
                <a:ea typeface="+mn-ea"/>
                <a:cs typeface="+mn-cs"/>
              </a:defRPr>
            </a:lvl4pPr>
            <a:lvl5pPr marL="2471413">
              <a:defRPr>
                <a:latin typeface="+mn-lt"/>
                <a:ea typeface="+mn-ea"/>
                <a:cs typeface="+mn-cs"/>
              </a:defRPr>
            </a:lvl5pPr>
            <a:lvl6pPr marL="3089266">
              <a:defRPr>
                <a:latin typeface="+mn-lt"/>
                <a:ea typeface="+mn-ea"/>
                <a:cs typeface="+mn-cs"/>
              </a:defRPr>
            </a:lvl6pPr>
            <a:lvl7pPr marL="3707120">
              <a:defRPr>
                <a:latin typeface="+mn-lt"/>
                <a:ea typeface="+mn-ea"/>
                <a:cs typeface="+mn-cs"/>
              </a:defRPr>
            </a:lvl7pPr>
            <a:lvl8pPr marL="4324973">
              <a:defRPr>
                <a:latin typeface="+mn-lt"/>
                <a:ea typeface="+mn-ea"/>
                <a:cs typeface="+mn-cs"/>
              </a:defRPr>
            </a:lvl8pPr>
            <a:lvl9pPr marL="4942826">
              <a:defRPr>
                <a:latin typeface="+mn-lt"/>
                <a:ea typeface="+mn-ea"/>
                <a:cs typeface="+mn-cs"/>
              </a:defRPr>
            </a:lvl9pPr>
          </a:lstStyle>
          <a:p>
            <a:r>
              <a:rPr lang="en-US" sz="1500" dirty="0">
                <a:latin typeface="Arial" panose="020B0604020202020204" pitchFamily="34" charset="0"/>
                <a:ea typeface="Cambria" panose="02040503050406030204" pitchFamily="18" charset="0"/>
                <a:cs typeface="Arial" panose="020B0604020202020204" pitchFamily="34" charset="0"/>
              </a:rPr>
              <a:t>Participants who </a:t>
            </a:r>
            <a:r>
              <a:rPr lang="en-US" altLang="en-US" sz="1500" dirty="0">
                <a:latin typeface="Arial" panose="020B0604020202020204" pitchFamily="34" charset="0"/>
                <a:cs typeface="Arial" panose="020B0604020202020204" pitchFamily="34" charset="0"/>
              </a:rPr>
              <a:t>returned ≥ 1 pill bottle and had calculable drug adherence were included. </a:t>
            </a:r>
            <a:r>
              <a:rPr lang="en-US" sz="1500" dirty="0">
                <a:latin typeface="Arial" panose="020B0604020202020204" pitchFamily="34" charset="0"/>
                <a:ea typeface="Cambria" panose="02040503050406030204" pitchFamily="18" charset="0"/>
                <a:cs typeface="Arial" panose="020B0604020202020204" pitchFamily="34" charset="0"/>
              </a:rPr>
              <a:t>*</a:t>
            </a:r>
            <a:r>
              <a:rPr lang="en-US" altLang="en-US" sz="1500" i="1" dirty="0">
                <a:latin typeface="Arial" panose="020B0604020202020204" pitchFamily="34" charset="0"/>
                <a:cs typeface="Arial" panose="020B0604020202020204" pitchFamily="34" charset="0"/>
              </a:rPr>
              <a:t>P</a:t>
            </a:r>
            <a:r>
              <a:rPr lang="en-US" altLang="en-US" sz="1500" dirty="0">
                <a:latin typeface="Arial" panose="020B0604020202020204" pitchFamily="34" charset="0"/>
                <a:cs typeface="Arial" panose="020B0604020202020204" pitchFamily="34" charset="0"/>
              </a:rPr>
              <a:t>-value from CMH test stratified by participant population </a:t>
            </a:r>
            <a:br>
              <a:rPr lang="en-US" altLang="en-US" sz="1500" dirty="0">
                <a:latin typeface="Arial" panose="020B0604020202020204" pitchFamily="34" charset="0"/>
                <a:cs typeface="Arial" panose="020B0604020202020204" pitchFamily="34" charset="0"/>
              </a:rPr>
            </a:br>
            <a:r>
              <a:rPr lang="en-US" altLang="en-US" sz="1500" dirty="0">
                <a:latin typeface="Arial" panose="020B0604020202020204" pitchFamily="34" charset="0"/>
                <a:cs typeface="Arial" panose="020B0604020202020204" pitchFamily="34" charset="0"/>
              </a:rPr>
              <a:t>type (treatment naïve vs. virologically suppressed).</a:t>
            </a:r>
            <a:endParaRPr lang="en-US" sz="1500" strike="sngStrike" dirty="0">
              <a:latin typeface="Arial" panose="020B0604020202020204" pitchFamily="34" charset="0"/>
              <a:ea typeface="Cambria" panose="02040503050406030204" pitchFamily="18" charset="0"/>
              <a:cs typeface="Arial" panose="020B0604020202020204" pitchFamily="34" charset="0"/>
            </a:endParaRPr>
          </a:p>
        </p:txBody>
      </p:sp>
      <p:sp>
        <p:nvSpPr>
          <p:cNvPr id="1217" name="TextBox 1216">
            <a:extLst>
              <a:ext uri="{FF2B5EF4-FFF2-40B4-BE49-F238E27FC236}">
                <a16:creationId xmlns:a16="http://schemas.microsoft.com/office/drawing/2014/main" id="{895C1D29-947A-5EB4-11F4-DF0FD6AF3A93}"/>
              </a:ext>
            </a:extLst>
          </p:cNvPr>
          <p:cNvSpPr txBox="1"/>
          <p:nvPr/>
        </p:nvSpPr>
        <p:spPr>
          <a:xfrm>
            <a:off x="2817341" y="22349491"/>
            <a:ext cx="4868563" cy="2752613"/>
          </a:xfrm>
          <a:prstGeom prst="rect">
            <a:avLst/>
          </a:prstGeom>
          <a:noFill/>
        </p:spPr>
        <p:txBody>
          <a:bodyPr wrap="square" rtlCol="0">
            <a:spAutoFit/>
          </a:bodyPr>
          <a:lstStyle/>
          <a:p>
            <a:pPr marL="212400" lvl="1" indent="-211138" defTabSz="1219170" eaLnBrk="0" hangingPunct="0">
              <a:lnSpc>
                <a:spcPct val="110000"/>
              </a:lnSpc>
              <a:spcAft>
                <a:spcPts val="600"/>
              </a:spcAft>
              <a:buFont typeface="Arial" panose="020B0604020202020204" pitchFamily="34" charset="0"/>
              <a:buChar char="•"/>
              <a:defRPr/>
            </a:pPr>
            <a:r>
              <a:rPr lang="en-US" altLang="en-US" sz="2500" kern="0" dirty="0">
                <a:solidFill>
                  <a:srgbClr val="000000"/>
                </a:solidFill>
                <a:latin typeface="Arial" panose="020B0604020202020204" pitchFamily="34" charset="0"/>
                <a:cs typeface="Arial" panose="020B0604020202020204" pitchFamily="34" charset="0"/>
              </a:rPr>
              <a:t>Adults (≥ 18 years of age)*</a:t>
            </a:r>
            <a:endParaRPr kumimoji="0" lang="en-US" altLang="en-US" sz="25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212400" lvl="1" indent="-211138" defTabSz="1219170" eaLnBrk="0" hangingPunct="0">
              <a:lnSpc>
                <a:spcPct val="110000"/>
              </a:lnSpc>
              <a:spcAft>
                <a:spcPts val="600"/>
              </a:spcAft>
              <a:buFont typeface="Arial" panose="020B0604020202020204" pitchFamily="34" charset="0"/>
              <a:buChar char="•"/>
              <a:defRPr/>
            </a:pPr>
            <a:r>
              <a:rPr kumimoji="0" lang="en-US" altLang="en-US" sz="25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No documented or suspected resistance to FTC or TFV</a:t>
            </a:r>
            <a:r>
              <a:rPr kumimoji="0" lang="en-US" altLang="en-US" sz="2500" b="0" i="0" u="none" strike="noStrike" kern="0" cap="none" spc="0" normalizeH="0" baseline="30000" noProof="0" dirty="0">
                <a:ln>
                  <a:noFill/>
                </a:ln>
                <a:solidFill>
                  <a:srgbClr val="000000"/>
                </a:solidFill>
                <a:effectLst/>
                <a:uLnTx/>
                <a:uFillTx/>
                <a:latin typeface="Arial" panose="020B0604020202020204" pitchFamily="34" charset="0"/>
                <a:cs typeface="Arial" panose="020B0604020202020204" pitchFamily="34" charset="0"/>
              </a:rPr>
              <a:t>†</a:t>
            </a:r>
            <a:endParaRPr lang="en-US" sz="2500" kern="0" dirty="0">
              <a:solidFill>
                <a:srgbClr val="000000"/>
              </a:solidFill>
              <a:latin typeface="Arial" panose="020B0604020202020204" pitchFamily="34" charset="0"/>
              <a:cs typeface="Arial" panose="020B0604020202020204" pitchFamily="34" charset="0"/>
            </a:endParaRPr>
          </a:p>
          <a:p>
            <a:pPr marL="212400" lvl="1" indent="-211138" defTabSz="1219170" eaLnBrk="0" hangingPunct="0">
              <a:lnSpc>
                <a:spcPct val="110000"/>
              </a:lnSpc>
              <a:spcAft>
                <a:spcPts val="600"/>
              </a:spcAft>
              <a:buFont typeface="Arial" panose="020B0604020202020204" pitchFamily="34" charset="0"/>
              <a:buChar char="•"/>
              <a:defRPr/>
            </a:pPr>
            <a:r>
              <a:rPr kumimoji="0" lang="en-US" altLang="en-US" sz="2500" b="0" i="0" u="none" strike="noStrike" kern="1200" cap="none" spc="0" normalizeH="0" baseline="0" noProof="0" dirty="0">
                <a:ln>
                  <a:noFill/>
                </a:ln>
                <a:effectLst/>
                <a:uLnTx/>
                <a:uFillTx/>
                <a:latin typeface="Arial" panose="020B0604020202020204" pitchFamily="34" charset="0"/>
                <a:ea typeface="MS PGothic"/>
                <a:cs typeface="Arial" panose="020B0604020202020204" pitchFamily="34" charset="0"/>
              </a:rPr>
              <a:t>eGFR</a:t>
            </a:r>
            <a:r>
              <a:rPr kumimoji="0" lang="en-US" altLang="en-US" sz="2500" b="0" i="0" u="none" strike="noStrike" kern="1200" cap="none" spc="0" normalizeH="0" baseline="-25000" noProof="0" dirty="0">
                <a:ln>
                  <a:noFill/>
                </a:ln>
                <a:effectLst/>
                <a:uLnTx/>
                <a:uFillTx/>
                <a:latin typeface="Arial" panose="020B0604020202020204" pitchFamily="34" charset="0"/>
                <a:ea typeface="MS PGothic"/>
                <a:cs typeface="Arial" panose="020B0604020202020204" pitchFamily="34" charset="0"/>
              </a:rPr>
              <a:t>CG</a:t>
            </a:r>
            <a:r>
              <a:rPr kumimoji="0" lang="en-US" altLang="en-US" sz="2500" b="0" i="0" u="none" strike="noStrike" kern="1200" cap="none" spc="0" normalizeH="0" baseline="0" noProof="0" dirty="0">
                <a:ln>
                  <a:noFill/>
                </a:ln>
                <a:effectLst/>
                <a:uLnTx/>
                <a:uFillTx/>
                <a:latin typeface="Arial" panose="020B0604020202020204" pitchFamily="34" charset="0"/>
                <a:ea typeface="MS PGothic"/>
                <a:cs typeface="Arial" panose="020B0604020202020204" pitchFamily="34" charset="0"/>
              </a:rPr>
              <a:t> ≥ 30 mL/min or </a:t>
            </a:r>
            <a:br>
              <a:rPr kumimoji="0" lang="en-US" altLang="en-US" sz="2500" b="0" i="0" u="none" strike="noStrike" kern="1200" cap="none" spc="0" normalizeH="0" baseline="0" noProof="0" dirty="0">
                <a:ln>
                  <a:noFill/>
                </a:ln>
                <a:effectLst/>
                <a:uLnTx/>
                <a:uFillTx/>
                <a:latin typeface="Arial" panose="020B0604020202020204" pitchFamily="34" charset="0"/>
                <a:ea typeface="MS PGothic"/>
                <a:cs typeface="Arial" panose="020B0604020202020204" pitchFamily="34" charset="0"/>
              </a:rPr>
            </a:br>
            <a:r>
              <a:rPr kumimoji="0" lang="en-US" altLang="en-US" sz="2500" b="0" i="0" u="none" strike="noStrike" kern="1200" cap="none" spc="0" normalizeH="0" baseline="0" noProof="0" dirty="0">
                <a:ln>
                  <a:noFill/>
                </a:ln>
                <a:effectLst/>
                <a:uLnTx/>
                <a:uFillTx/>
                <a:latin typeface="Arial" panose="020B0604020202020204" pitchFamily="34" charset="0"/>
                <a:ea typeface="MS PGothic"/>
                <a:cs typeface="Arial" panose="020B0604020202020204" pitchFamily="34" charset="0"/>
              </a:rPr>
              <a:t>≥ 50 mL/min, depending on study</a:t>
            </a:r>
            <a:r>
              <a:rPr lang="en-US" sz="2500" baseline="30000" dirty="0"/>
              <a:t>‡</a:t>
            </a:r>
            <a:endParaRPr lang="en-US" sz="2500" dirty="0"/>
          </a:p>
        </p:txBody>
      </p:sp>
      <p:sp>
        <p:nvSpPr>
          <p:cNvPr id="1218" name="TextBox 1217">
            <a:extLst>
              <a:ext uri="{FF2B5EF4-FFF2-40B4-BE49-F238E27FC236}">
                <a16:creationId xmlns:a16="http://schemas.microsoft.com/office/drawing/2014/main" id="{71CA1443-03D9-B560-1644-30B03155D8E3}"/>
              </a:ext>
            </a:extLst>
          </p:cNvPr>
          <p:cNvSpPr txBox="1"/>
          <p:nvPr/>
        </p:nvSpPr>
        <p:spPr>
          <a:xfrm>
            <a:off x="7549978" y="22349491"/>
            <a:ext cx="4930347" cy="2675669"/>
          </a:xfrm>
          <a:prstGeom prst="rect">
            <a:avLst/>
          </a:prstGeom>
          <a:noFill/>
        </p:spPr>
        <p:txBody>
          <a:bodyPr wrap="square" rtlCol="0">
            <a:spAutoFit/>
          </a:bodyPr>
          <a:lstStyle/>
          <a:p>
            <a:pPr marL="212400" lvl="1" indent="-211138" defTabSz="1219170" eaLnBrk="0" hangingPunct="0">
              <a:lnSpc>
                <a:spcPct val="110000"/>
              </a:lnSpc>
              <a:spcAft>
                <a:spcPts val="600"/>
              </a:spcAft>
              <a:buFont typeface="Arial" panose="020B0604020202020204" pitchFamily="34" charset="0"/>
              <a:buChar char="•"/>
              <a:defRPr/>
            </a:pPr>
            <a:r>
              <a:rPr kumimoji="0" lang="en-US" altLang="en-US" sz="2500" b="0" i="0" u="none" strike="noStrike" kern="0" cap="none" spc="0" normalizeH="0" baseline="0" noProof="0" dirty="0">
                <a:ln>
                  <a:noFill/>
                </a:ln>
                <a:effectLst/>
                <a:uLnTx/>
                <a:uFillTx/>
                <a:latin typeface="Arial" panose="020B0604020202020204" pitchFamily="34" charset="0"/>
                <a:cs typeface="Arial" panose="020B0604020202020204" pitchFamily="34" charset="0"/>
              </a:rPr>
              <a:t>HIV-1 RNA &lt; 50 c/mL for </a:t>
            </a:r>
            <a:br>
              <a:rPr kumimoji="0" lang="en-US" altLang="en-US" sz="2500" b="0" i="0" u="none" strike="noStrike" kern="0" cap="none" spc="0" normalizeH="0" baseline="0" noProof="0" dirty="0">
                <a:ln>
                  <a:noFill/>
                </a:ln>
                <a:effectLst/>
                <a:uLnTx/>
                <a:uFillTx/>
                <a:latin typeface="Arial" panose="020B0604020202020204" pitchFamily="34" charset="0"/>
                <a:cs typeface="Arial" panose="020B0604020202020204" pitchFamily="34" charset="0"/>
              </a:rPr>
            </a:br>
            <a:r>
              <a:rPr kumimoji="0" lang="en-US" altLang="en-US" sz="2500" b="0" i="0" u="none" strike="noStrike" kern="0" cap="none" spc="0" normalizeH="0" baseline="0" noProof="0" dirty="0">
                <a:ln>
                  <a:noFill/>
                </a:ln>
                <a:effectLst/>
                <a:uLnTx/>
                <a:uFillTx/>
                <a:latin typeface="Arial" panose="020B0604020202020204" pitchFamily="34" charset="0"/>
                <a:cs typeface="Arial" panose="020B0604020202020204" pitchFamily="34" charset="0"/>
              </a:rPr>
              <a:t>≥ 3 months prior to screening</a:t>
            </a:r>
            <a:r>
              <a:rPr lang="en-US" sz="2500" baseline="30000" dirty="0"/>
              <a:t>§</a:t>
            </a:r>
            <a:r>
              <a:rPr kumimoji="0" lang="en-US" altLang="en-US" sz="2500" b="0" i="0" u="none" strike="noStrike" kern="0" cap="none" spc="0" normalizeH="0" baseline="0" noProof="0" dirty="0">
                <a:ln>
                  <a:noFill/>
                </a:ln>
                <a:effectLst/>
                <a:uLnTx/>
                <a:uFillTx/>
                <a:latin typeface="Arial" panose="020B0604020202020204" pitchFamily="34" charset="0"/>
                <a:cs typeface="Arial" panose="020B0604020202020204" pitchFamily="34" charset="0"/>
              </a:rPr>
              <a:t> (switch studies)</a:t>
            </a:r>
          </a:p>
          <a:p>
            <a:pPr marL="212400" lvl="1" indent="-211138" defTabSz="1219170" eaLnBrk="0" hangingPunct="0">
              <a:lnSpc>
                <a:spcPct val="110000"/>
              </a:lnSpc>
              <a:spcAft>
                <a:spcPts val="600"/>
              </a:spcAft>
              <a:buFont typeface="Arial" panose="020B0604020202020204" pitchFamily="34" charset="0"/>
              <a:buChar char="•"/>
              <a:defRPr/>
            </a:pPr>
            <a:r>
              <a:rPr lang="en-US" altLang="en-US" sz="2500" kern="0" dirty="0">
                <a:solidFill>
                  <a:srgbClr val="000000"/>
                </a:solidFill>
                <a:latin typeface="Arial" panose="020B0604020202020204" pitchFamily="34" charset="0"/>
                <a:cs typeface="Arial" panose="020B0604020202020204" pitchFamily="34" charset="0"/>
              </a:rPr>
              <a:t>Receiving a stable ARV regimen for </a:t>
            </a:r>
            <a:r>
              <a:rPr kumimoji="0" lang="en-US" altLang="en-US" sz="25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t>
            </a:r>
            <a:r>
              <a:rPr lang="en-US" altLang="en-US" sz="2500" kern="0" dirty="0">
                <a:solidFill>
                  <a:srgbClr val="000000"/>
                </a:solidFill>
                <a:latin typeface="Arial" panose="020B0604020202020204" pitchFamily="34" charset="0"/>
                <a:cs typeface="Arial" panose="020B0604020202020204" pitchFamily="34" charset="0"/>
              </a:rPr>
              <a:t> 3 months prior to screening</a:t>
            </a:r>
            <a:r>
              <a:rPr lang="en-US" sz="2500" baseline="30000" dirty="0"/>
              <a:t>§</a:t>
            </a:r>
            <a:r>
              <a:rPr lang="en-US" altLang="en-US" sz="2500" kern="0" dirty="0">
                <a:solidFill>
                  <a:srgbClr val="000000"/>
                </a:solidFill>
                <a:latin typeface="Arial" panose="020B0604020202020204" pitchFamily="34" charset="0"/>
                <a:cs typeface="Arial" panose="020B0604020202020204" pitchFamily="34" charset="0"/>
              </a:rPr>
              <a:t> (switch studies)</a:t>
            </a:r>
            <a:endParaRPr lang="en-US" sz="2500" dirty="0"/>
          </a:p>
        </p:txBody>
      </p:sp>
      <p:sp>
        <p:nvSpPr>
          <p:cNvPr id="1237" name="Content Placeholder 6">
            <a:extLst>
              <a:ext uri="{FF2B5EF4-FFF2-40B4-BE49-F238E27FC236}">
                <a16:creationId xmlns:a16="http://schemas.microsoft.com/office/drawing/2014/main" id="{5275D0D7-9A2A-4BB2-C87B-C44543A3380F}"/>
              </a:ext>
            </a:extLst>
          </p:cNvPr>
          <p:cNvSpPr txBox="1">
            <a:spLocks/>
          </p:cNvSpPr>
          <p:nvPr/>
        </p:nvSpPr>
        <p:spPr bwMode="auto">
          <a:xfrm>
            <a:off x="38279276" y="22592851"/>
            <a:ext cx="6699352" cy="1277494"/>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lvl1pPr marL="342900" indent="-342900" algn="l" rtl="0" eaLnBrk="0" fontAlgn="base" hangingPunct="0">
              <a:spcBef>
                <a:spcPts val="900"/>
              </a:spcBef>
              <a:spcAft>
                <a:spcPct val="0"/>
              </a:spcAft>
              <a:buClr>
                <a:srgbClr val="A50021"/>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ts val="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sz="2700" spc="-40" dirty="0">
                <a:latin typeface="Arial" panose="020B0604020202020204" pitchFamily="34" charset="0"/>
                <a:ea typeface="Cambria" panose="02040503050406030204" pitchFamily="18" charset="0"/>
                <a:cs typeface="Times New Roman" panose="02020603050405020304" pitchFamily="18" charset="0"/>
              </a:rPr>
              <a:t>A significantly greater proportion of participants with virologic rebound </a:t>
            </a:r>
            <a:br>
              <a:rPr lang="en-US" sz="2700" spc="-40" dirty="0">
                <a:latin typeface="Arial" panose="020B0604020202020204" pitchFamily="34" charset="0"/>
                <a:ea typeface="Cambria" panose="02040503050406030204" pitchFamily="18" charset="0"/>
                <a:cs typeface="Times New Roman" panose="02020603050405020304" pitchFamily="18" charset="0"/>
              </a:rPr>
            </a:br>
            <a:r>
              <a:rPr lang="en-US" sz="2700" spc="-40" dirty="0">
                <a:latin typeface="Arial" panose="020B0604020202020204" pitchFamily="34" charset="0"/>
                <a:ea typeface="Cambria" panose="02040503050406030204" pitchFamily="18" charset="0"/>
                <a:cs typeface="Times New Roman" panose="02020603050405020304" pitchFamily="18" charset="0"/>
              </a:rPr>
              <a:t>versus without virologic rebound had </a:t>
            </a:r>
            <a:br>
              <a:rPr lang="en-US" sz="2700" spc="-40" dirty="0">
                <a:latin typeface="Arial" panose="020B0604020202020204" pitchFamily="34" charset="0"/>
                <a:ea typeface="Cambria" panose="02040503050406030204" pitchFamily="18" charset="0"/>
                <a:cs typeface="Times New Roman" panose="02020603050405020304" pitchFamily="18" charset="0"/>
              </a:rPr>
            </a:br>
            <a:r>
              <a:rPr lang="en-US" sz="2700" spc="-40" dirty="0">
                <a:latin typeface="Arial" panose="020B0604020202020204" pitchFamily="34" charset="0"/>
                <a:ea typeface="Cambria" panose="02040503050406030204" pitchFamily="18" charset="0"/>
                <a:cs typeface="Times New Roman" panose="02020603050405020304" pitchFamily="18" charset="0"/>
              </a:rPr>
              <a:t>&lt; 85% adherence to study drugs</a:t>
            </a:r>
          </a:p>
        </p:txBody>
      </p:sp>
      <p:graphicFrame>
        <p:nvGraphicFramePr>
          <p:cNvPr id="1240" name="Chart 1239">
            <a:extLst>
              <a:ext uri="{FF2B5EF4-FFF2-40B4-BE49-F238E27FC236}">
                <a16:creationId xmlns:a16="http://schemas.microsoft.com/office/drawing/2014/main" id="{305679E3-83AC-4156-2686-BF741649C9DF}"/>
              </a:ext>
            </a:extLst>
          </p:cNvPr>
          <p:cNvGraphicFramePr/>
          <p:nvPr>
            <p:extLst>
              <p:ext uri="{D42A27DB-BD31-4B8C-83A1-F6EECF244321}">
                <p14:modId xmlns:p14="http://schemas.microsoft.com/office/powerpoint/2010/main" val="3154673246"/>
              </p:ext>
            </p:extLst>
          </p:nvPr>
        </p:nvGraphicFramePr>
        <p:xfrm>
          <a:off x="12565294" y="20949167"/>
          <a:ext cx="11326693" cy="4738788"/>
        </p:xfrm>
        <a:graphic>
          <a:graphicData uri="http://schemas.openxmlformats.org/drawingml/2006/chart">
            <c:chart xmlns:c="http://schemas.openxmlformats.org/drawingml/2006/chart" xmlns:r="http://schemas.openxmlformats.org/officeDocument/2006/relationships" r:id="rId15"/>
          </a:graphicData>
        </a:graphic>
      </p:graphicFrame>
      <p:sp>
        <p:nvSpPr>
          <p:cNvPr id="1243" name="object 8">
            <a:extLst>
              <a:ext uri="{FF2B5EF4-FFF2-40B4-BE49-F238E27FC236}">
                <a16:creationId xmlns:a16="http://schemas.microsoft.com/office/drawing/2014/main" id="{11A5D699-233F-313D-9BC1-1A823031FF17}"/>
              </a:ext>
            </a:extLst>
          </p:cNvPr>
          <p:cNvSpPr txBox="1"/>
          <p:nvPr/>
        </p:nvSpPr>
        <p:spPr>
          <a:xfrm>
            <a:off x="13325475" y="11403879"/>
            <a:ext cx="12027600" cy="555073"/>
          </a:xfrm>
          <a:prstGeom prst="rect">
            <a:avLst/>
          </a:prstGeom>
        </p:spPr>
        <p:txBody>
          <a:bodyPr vert="horz" wrap="square" lIns="0" tIns="16305" rIns="0" bIns="0" rtlCol="0">
            <a:spAutoFit/>
          </a:bodyPr>
          <a:lstStyle/>
          <a:p>
            <a:pPr marL="17162">
              <a:spcBef>
                <a:spcPts val="129"/>
              </a:spcBef>
            </a:pPr>
            <a:r>
              <a:rPr lang="en-US" sz="3500" b="1" dirty="0">
                <a:solidFill>
                  <a:schemeClr val="accent2"/>
                </a:solidFill>
                <a:latin typeface="Arial" panose="020B0604020202020204" pitchFamily="34" charset="0"/>
                <a:cs typeface="Arial" panose="020B0604020202020204" pitchFamily="34" charset="0"/>
              </a:rPr>
              <a:t>Endpoints on B/F/TAF Treatment</a:t>
            </a:r>
            <a:endParaRPr lang="en-US" sz="3500" b="1" dirty="0">
              <a:solidFill>
                <a:schemeClr val="accent2"/>
              </a:solidFill>
              <a:highlight>
                <a:srgbClr val="FFFF00"/>
              </a:highlight>
              <a:latin typeface="Arial" panose="020B0604020202020204" pitchFamily="34" charset="0"/>
              <a:cs typeface="Arial" panose="020B0604020202020204" pitchFamily="34" charset="0"/>
            </a:endParaRPr>
          </a:p>
        </p:txBody>
      </p:sp>
      <p:grpSp>
        <p:nvGrpSpPr>
          <p:cNvPr id="24" name="Group 23">
            <a:extLst>
              <a:ext uri="{FF2B5EF4-FFF2-40B4-BE49-F238E27FC236}">
                <a16:creationId xmlns:a16="http://schemas.microsoft.com/office/drawing/2014/main" id="{0DE3DDA0-CD2B-B1E9-9F87-E0506A87715B}"/>
              </a:ext>
            </a:extLst>
          </p:cNvPr>
          <p:cNvGrpSpPr/>
          <p:nvPr/>
        </p:nvGrpSpPr>
        <p:grpSpPr>
          <a:xfrm>
            <a:off x="25782588" y="16911875"/>
            <a:ext cx="12065869" cy="5050515"/>
            <a:chOff x="25782588" y="16391791"/>
            <a:chExt cx="12065869" cy="5050515"/>
          </a:xfrm>
        </p:grpSpPr>
        <p:sp>
          <p:nvSpPr>
            <p:cNvPr id="169" name="object 81">
              <a:extLst>
                <a:ext uri="{FF2B5EF4-FFF2-40B4-BE49-F238E27FC236}">
                  <a16:creationId xmlns:a16="http://schemas.microsoft.com/office/drawing/2014/main" id="{90D913D5-9B6A-341C-C7CB-63135F4FBEF6}"/>
                </a:ext>
              </a:extLst>
            </p:cNvPr>
            <p:cNvSpPr txBox="1"/>
            <p:nvPr/>
          </p:nvSpPr>
          <p:spPr>
            <a:xfrm>
              <a:off x="25819100" y="16995298"/>
              <a:ext cx="12027600" cy="843994"/>
            </a:xfrm>
            <a:prstGeom prst="rect">
              <a:avLst/>
            </a:prstGeom>
          </p:spPr>
          <p:txBody>
            <a:bodyPr vert="horz" wrap="square" lIns="0" tIns="12872" rIns="0" bIns="0" rtlCol="0">
              <a:spAutoFit/>
            </a:bodyPr>
            <a:lstStyle/>
            <a:p>
              <a:pPr marL="442913" indent="-442913" algn="l">
                <a:spcBef>
                  <a:spcPts val="1200"/>
                </a:spcBef>
                <a:spcAft>
                  <a:spcPts val="807"/>
                </a:spcAft>
                <a:buClr>
                  <a:schemeClr val="accent2"/>
                </a:buClr>
                <a:buFont typeface=".PingFang SC Regular"/>
                <a:buChar char="◆"/>
              </a:pPr>
              <a:r>
                <a:rPr lang="en-US" sz="2700" dirty="0">
                  <a:latin typeface="Arial" panose="020B0604020202020204" pitchFamily="34" charset="0"/>
                  <a:ea typeface="Cambria" panose="02040503050406030204" pitchFamily="18" charset="0"/>
                  <a:cs typeface="Times New Roman" panose="02020603050405020304" pitchFamily="18" charset="0"/>
                </a:rPr>
                <a:t>In total, </a:t>
              </a:r>
              <a:r>
                <a:rPr lang="en-US" sz="2700" dirty="0">
                  <a:effectLst/>
                  <a:latin typeface="Arial" panose="020B0604020202020204" pitchFamily="34" charset="0"/>
                  <a:ea typeface="Cambria" panose="02040503050406030204" pitchFamily="18" charset="0"/>
                  <a:cs typeface="Times New Roman" panose="02020603050405020304" pitchFamily="18" charset="0"/>
                </a:rPr>
                <a:t>110 virologic rebound events were identified in 96 (2.5%) of the </a:t>
              </a:r>
              <a:br>
                <a:rPr lang="en-US" sz="2700" dirty="0">
                  <a:effectLst/>
                  <a:latin typeface="Arial" panose="020B0604020202020204" pitchFamily="34" charset="0"/>
                  <a:ea typeface="Cambria" panose="02040503050406030204" pitchFamily="18" charset="0"/>
                  <a:cs typeface="Times New Roman" panose="02020603050405020304" pitchFamily="18" charset="0"/>
                </a:rPr>
              </a:br>
              <a:r>
                <a:rPr lang="en-US" sz="2700" dirty="0">
                  <a:effectLst/>
                  <a:latin typeface="Arial" panose="020B0604020202020204" pitchFamily="34" charset="0"/>
                  <a:ea typeface="Cambria" panose="02040503050406030204" pitchFamily="18" charset="0"/>
                  <a:cs typeface="Times New Roman" panose="02020603050405020304" pitchFamily="18" charset="0"/>
                </a:rPr>
                <a:t>3,772 participants</a:t>
              </a:r>
            </a:p>
          </p:txBody>
        </p:sp>
        <p:sp>
          <p:nvSpPr>
            <p:cNvPr id="243" name="object 8">
              <a:extLst>
                <a:ext uri="{FF2B5EF4-FFF2-40B4-BE49-F238E27FC236}">
                  <a16:creationId xmlns:a16="http://schemas.microsoft.com/office/drawing/2014/main" id="{709227D3-2CD8-D370-380B-59AA33D6BFFD}"/>
                </a:ext>
              </a:extLst>
            </p:cNvPr>
            <p:cNvSpPr txBox="1"/>
            <p:nvPr/>
          </p:nvSpPr>
          <p:spPr>
            <a:xfrm>
              <a:off x="25820857" y="17969452"/>
              <a:ext cx="12027600" cy="355018"/>
            </a:xfrm>
            <a:prstGeom prst="rect">
              <a:avLst/>
            </a:prstGeom>
          </p:spPr>
          <p:txBody>
            <a:bodyPr vert="horz" wrap="square" lIns="0" tIns="16305" rIns="0" bIns="0" rtlCol="0">
              <a:spAutoFit/>
            </a:bodyPr>
            <a:lstStyle/>
            <a:p>
              <a:r>
                <a:rPr lang="en-US" sz="2200" b="1" dirty="0">
                  <a:solidFill>
                    <a:schemeClr val="tx1"/>
                  </a:solidFill>
                  <a:latin typeface="Arial" panose="020B0604020202020204" pitchFamily="34" charset="0"/>
                  <a:cs typeface="Arial" panose="020B0604020202020204" pitchFamily="34" charset="0"/>
                </a:rPr>
                <a:t>Baseline Genotype Resistance Data for Participants With Virologic Rebound</a:t>
              </a:r>
              <a:endParaRPr lang="en-US" sz="2200" b="1" strike="sngStrike" dirty="0">
                <a:solidFill>
                  <a:schemeClr val="tx1"/>
                </a:solidFill>
                <a:highlight>
                  <a:srgbClr val="FFFF00"/>
                </a:highlight>
                <a:latin typeface="Arial" panose="020B0604020202020204" pitchFamily="34" charset="0"/>
                <a:cs typeface="Arial" panose="020B0604020202020204" pitchFamily="34" charset="0"/>
              </a:endParaRPr>
            </a:p>
          </p:txBody>
        </p:sp>
        <p:graphicFrame>
          <p:nvGraphicFramePr>
            <p:cNvPr id="244" name="Table 243">
              <a:extLst>
                <a:ext uri="{FF2B5EF4-FFF2-40B4-BE49-F238E27FC236}">
                  <a16:creationId xmlns:a16="http://schemas.microsoft.com/office/drawing/2014/main" id="{C74F007F-433C-4A30-3C75-8E19EBF5BF73}"/>
                </a:ext>
              </a:extLst>
            </p:cNvPr>
            <p:cNvGraphicFramePr>
              <a:graphicFrameLocks/>
            </p:cNvGraphicFramePr>
            <p:nvPr>
              <p:extLst>
                <p:ext uri="{D42A27DB-BD31-4B8C-83A1-F6EECF244321}">
                  <p14:modId xmlns:p14="http://schemas.microsoft.com/office/powerpoint/2010/main" val="3305867987"/>
                </p:ext>
              </p:extLst>
            </p:nvPr>
          </p:nvGraphicFramePr>
          <p:xfrm>
            <a:off x="25782588" y="18448445"/>
            <a:ext cx="12061826" cy="2993861"/>
          </p:xfrm>
          <a:graphic>
            <a:graphicData uri="http://schemas.openxmlformats.org/drawingml/2006/table">
              <a:tbl>
                <a:tblPr firstRow="1" bandRow="1"/>
                <a:tblGrid>
                  <a:gridCol w="4730414">
                    <a:extLst>
                      <a:ext uri="{9D8B030D-6E8A-4147-A177-3AD203B41FA5}">
                        <a16:colId xmlns:a16="http://schemas.microsoft.com/office/drawing/2014/main" val="2156670405"/>
                      </a:ext>
                    </a:extLst>
                  </a:gridCol>
                  <a:gridCol w="1832853">
                    <a:extLst>
                      <a:ext uri="{9D8B030D-6E8A-4147-A177-3AD203B41FA5}">
                        <a16:colId xmlns:a16="http://schemas.microsoft.com/office/drawing/2014/main" val="3913540519"/>
                      </a:ext>
                    </a:extLst>
                  </a:gridCol>
                  <a:gridCol w="1832853">
                    <a:extLst>
                      <a:ext uri="{9D8B030D-6E8A-4147-A177-3AD203B41FA5}">
                        <a16:colId xmlns:a16="http://schemas.microsoft.com/office/drawing/2014/main" val="3883604990"/>
                      </a:ext>
                    </a:extLst>
                  </a:gridCol>
                  <a:gridCol w="1832853">
                    <a:extLst>
                      <a:ext uri="{9D8B030D-6E8A-4147-A177-3AD203B41FA5}">
                        <a16:colId xmlns:a16="http://schemas.microsoft.com/office/drawing/2014/main" val="1128837344"/>
                      </a:ext>
                    </a:extLst>
                  </a:gridCol>
                  <a:gridCol w="1832853">
                    <a:extLst>
                      <a:ext uri="{9D8B030D-6E8A-4147-A177-3AD203B41FA5}">
                        <a16:colId xmlns:a16="http://schemas.microsoft.com/office/drawing/2014/main" val="1687924720"/>
                      </a:ext>
                    </a:extLst>
                  </a:gridCol>
                </a:tblGrid>
                <a:tr h="629111">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FF0000"/>
                          </a:solidFill>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Arial" panose="020B0604020202020204" pitchFamily="34" charset="0"/>
                            <a:cs typeface="Arial" panose="020B0604020202020204" pitchFamily="34" charset="0"/>
                          </a:rPr>
                          <a:t>INSTI-R</a:t>
                        </a:r>
                        <a:br>
                          <a:rPr lang="en-US" sz="1800" dirty="0">
                            <a:solidFill>
                              <a:schemeClr val="bg1"/>
                            </a:solidFill>
                            <a:latin typeface="Arial" panose="020B0604020202020204" pitchFamily="34" charset="0"/>
                            <a:cs typeface="Arial" panose="020B0604020202020204" pitchFamily="34" charset="0"/>
                          </a:rPr>
                        </a:br>
                        <a:r>
                          <a:rPr lang="en-US" sz="1800" dirty="0">
                            <a:solidFill>
                              <a:schemeClr val="bg1"/>
                            </a:solidFill>
                            <a:latin typeface="Arial" panose="020B0604020202020204" pitchFamily="34" charset="0"/>
                            <a:cs typeface="Arial" panose="020B0604020202020204" pitchFamily="34" charset="0"/>
                          </a:rPr>
                          <a:t>n = 89</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tc>
                    <a:txBody>
                      <a:bodyPr/>
                      <a:lstStyle/>
                      <a:p>
                        <a:pPr algn="ctr"/>
                        <a:r>
                          <a:rPr lang="en-US" sz="1800" b="1" dirty="0">
                            <a:solidFill>
                              <a:schemeClr val="bg1"/>
                            </a:solidFill>
                            <a:latin typeface="Arial" panose="020B0604020202020204" pitchFamily="34" charset="0"/>
                            <a:cs typeface="Arial" panose="020B0604020202020204" pitchFamily="34" charset="0"/>
                          </a:rPr>
                          <a:t>NRTI-R</a:t>
                        </a:r>
                        <a:br>
                          <a:rPr lang="en-US" sz="1800" b="1" dirty="0">
                            <a:solidFill>
                              <a:schemeClr val="bg1"/>
                            </a:solidFill>
                            <a:latin typeface="Arial" panose="020B0604020202020204" pitchFamily="34" charset="0"/>
                            <a:cs typeface="Arial" panose="020B0604020202020204" pitchFamily="34" charset="0"/>
                          </a:rPr>
                        </a:br>
                        <a:r>
                          <a:rPr lang="en-US" sz="1800" b="1" dirty="0">
                            <a:solidFill>
                              <a:schemeClr val="bg1"/>
                            </a:solidFill>
                            <a:latin typeface="Arial" panose="020B0604020202020204" pitchFamily="34" charset="0"/>
                            <a:cs typeface="Arial" panose="020B0604020202020204" pitchFamily="34" charset="0"/>
                          </a:rPr>
                          <a:t>n = 95</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tc>
                    <a:txBody>
                      <a:bodyPr/>
                      <a:lstStyle/>
                      <a:p>
                        <a:pPr algn="ctr"/>
                        <a:r>
                          <a:rPr lang="en-US" sz="1800" b="1" dirty="0">
                            <a:solidFill>
                              <a:schemeClr val="bg1"/>
                            </a:solidFill>
                            <a:latin typeface="Arial" panose="020B0604020202020204" pitchFamily="34" charset="0"/>
                            <a:cs typeface="Arial" panose="020B0604020202020204" pitchFamily="34" charset="0"/>
                          </a:rPr>
                          <a:t>PI-R</a:t>
                        </a:r>
                      </a:p>
                      <a:p>
                        <a:pPr algn="ctr"/>
                        <a:r>
                          <a:rPr lang="en-US" sz="1800" b="1" dirty="0">
                            <a:solidFill>
                              <a:schemeClr val="bg1"/>
                            </a:solidFill>
                            <a:latin typeface="Arial" panose="020B0604020202020204" pitchFamily="34" charset="0"/>
                            <a:cs typeface="Arial" panose="020B0604020202020204" pitchFamily="34" charset="0"/>
                          </a:rPr>
                          <a:t>n = 95</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tc>
                    <a:txBody>
                      <a:bodyPr/>
                      <a:lstStyle/>
                      <a:p>
                        <a:pPr algn="ctr"/>
                        <a:r>
                          <a:rPr lang="en-US" sz="1800" b="1" dirty="0">
                            <a:solidFill>
                              <a:schemeClr val="bg1"/>
                            </a:solidFill>
                            <a:latin typeface="Arial" panose="020B0604020202020204" pitchFamily="34" charset="0"/>
                            <a:cs typeface="Arial" panose="020B0604020202020204" pitchFamily="34" charset="0"/>
                          </a:rPr>
                          <a:t>NNRTI-R</a:t>
                        </a:r>
                      </a:p>
                      <a:p>
                        <a:pPr algn="ctr"/>
                        <a:r>
                          <a:rPr lang="en-US" sz="1800" b="1" dirty="0">
                            <a:solidFill>
                              <a:schemeClr val="bg1"/>
                            </a:solidFill>
                            <a:latin typeface="Arial" panose="020B0604020202020204" pitchFamily="34" charset="0"/>
                            <a:cs typeface="Arial" panose="020B0604020202020204" pitchFamily="34" charset="0"/>
                          </a:rPr>
                          <a:t>n = 95</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extLst>
                    <a:ext uri="{0D108BD9-81ED-4DB2-BD59-A6C34878D82A}">
                      <a16:rowId xmlns:a16="http://schemas.microsoft.com/office/drawing/2014/main" val="3756491936"/>
                    </a:ext>
                  </a:extLst>
                </a:tr>
                <a:tr h="592182">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800" dirty="0">
                            <a:solidFill>
                              <a:schemeClr val="tx1"/>
                            </a:solidFill>
                            <a:latin typeface="Arial" panose="020B0604020202020204" pitchFamily="34" charset="0"/>
                            <a:cs typeface="Arial" panose="020B0604020202020204" pitchFamily="34" charset="0"/>
                          </a:rPr>
                          <a:t>Participants with pre-existing primary resistance, % (n)</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1 (1)</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6 (6)</a:t>
                        </a:r>
                        <a:endParaRPr lang="en-US" sz="1800" strike="sngStrike" dirty="0">
                          <a:solidFill>
                            <a:srgbClr val="FF0000"/>
                          </a:solidFill>
                          <a:highlight>
                            <a:srgbClr val="FFFF00"/>
                          </a:highlight>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2 (2)</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20 (19)</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2336679"/>
                    </a:ext>
                  </a:extLst>
                </a:tr>
                <a:tr h="1747530">
                  <a:tc>
                    <a:txBody>
                      <a:bodyPr/>
                      <a:lstStyle/>
                      <a:p>
                        <a:r>
                          <a:rPr lang="en-US" sz="1800" dirty="0">
                            <a:solidFill>
                              <a:schemeClr val="tx1"/>
                            </a:solidFill>
                            <a:latin typeface="Arial" panose="020B0604020202020204" pitchFamily="34" charset="0"/>
                            <a:cs typeface="Arial" panose="020B0604020202020204" pitchFamily="34" charset="0"/>
                          </a:rPr>
                          <a:t>List of primary resistance substitutions, (n)</a:t>
                        </a:r>
                      </a:p>
                    </a:txBody>
                    <a:tcPr marL="68580" marR="68580" marT="34290" marB="3429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E92G (1)</a:t>
                        </a:r>
                      </a:p>
                    </a:txBody>
                    <a:tcPr marL="68580" marR="68580" marT="34290" marB="3429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M41L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D67N (1)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L74V (1) </a:t>
                        </a:r>
                        <a:br>
                          <a:rPr lang="en-US" sz="1800" dirty="0">
                            <a:solidFill>
                              <a:schemeClr val="tx1"/>
                            </a:solidFill>
                            <a:latin typeface="Arial" panose="020B0604020202020204" pitchFamily="34" charset="0"/>
                            <a:cs typeface="Arial" panose="020B0604020202020204" pitchFamily="34" charset="0"/>
                          </a:rPr>
                        </a:br>
                        <a:r>
                          <a:rPr lang="en-US" sz="1800" dirty="0">
                            <a:solidFill>
                              <a:schemeClr val="tx1"/>
                            </a:solidFill>
                            <a:latin typeface="Arial" panose="020B0604020202020204" pitchFamily="34" charset="0"/>
                            <a:cs typeface="Arial" panose="020B0604020202020204" pitchFamily="34" charset="0"/>
                          </a:rPr>
                          <a:t>K219N/Q (2)</a:t>
                        </a:r>
                        <a:br>
                          <a:rPr lang="en-US" sz="1800" dirty="0">
                            <a:solidFill>
                              <a:schemeClr val="tx1"/>
                            </a:solidFill>
                            <a:latin typeface="Arial" panose="020B0604020202020204" pitchFamily="34" charset="0"/>
                            <a:cs typeface="Arial" panose="020B0604020202020204" pitchFamily="34" charset="0"/>
                          </a:rPr>
                        </a:br>
                        <a:r>
                          <a:rPr lang="en-US" sz="1800" dirty="0">
                            <a:solidFill>
                              <a:schemeClr val="tx1"/>
                            </a:solidFill>
                            <a:latin typeface="Arial" panose="020B0604020202020204" pitchFamily="34" charset="0"/>
                            <a:cs typeface="Arial" panose="020B0604020202020204" pitchFamily="34" charset="0"/>
                          </a:rPr>
                          <a:t>K70R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M184V (2)</a:t>
                        </a:r>
                      </a:p>
                    </a:txBody>
                    <a:tcPr marL="68580" marR="68580" marT="34290" marB="3429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M46I (1)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I84V (1)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T74P (1)</a:t>
                        </a:r>
                      </a:p>
                    </a:txBody>
                    <a:tcPr marL="68580" marR="68580" marT="34290" marB="3429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K103N/S (12) E138A/G/K (5) G190A/Q (2)</a:t>
                        </a:r>
                        <a:br>
                          <a:rPr lang="en-US" sz="1800" dirty="0">
                            <a:solidFill>
                              <a:schemeClr val="tx1"/>
                            </a:solidFill>
                            <a:latin typeface="Arial" panose="020B0604020202020204" pitchFamily="34" charset="0"/>
                            <a:cs typeface="Arial" panose="020B0604020202020204" pitchFamily="34" charset="0"/>
                          </a:rPr>
                        </a:br>
                        <a:r>
                          <a:rPr lang="en-US" sz="1800" dirty="0">
                            <a:solidFill>
                              <a:schemeClr val="tx1"/>
                            </a:solidFill>
                            <a:latin typeface="Arial" panose="020B0604020202020204" pitchFamily="34" charset="0"/>
                            <a:cs typeface="Arial" panose="020B0604020202020204" pitchFamily="34" charset="0"/>
                          </a:rPr>
                          <a:t>L100I (1)</a:t>
                        </a:r>
                        <a:br>
                          <a:rPr lang="en-US" sz="1800" dirty="0">
                            <a:solidFill>
                              <a:schemeClr val="tx1"/>
                            </a:solidFill>
                            <a:latin typeface="Arial" panose="020B0604020202020204" pitchFamily="34" charset="0"/>
                            <a:cs typeface="Arial" panose="020B0604020202020204" pitchFamily="34" charset="0"/>
                          </a:rPr>
                        </a:br>
                        <a:r>
                          <a:rPr lang="en-US" sz="1800" dirty="0">
                            <a:solidFill>
                              <a:schemeClr val="tx1"/>
                            </a:solidFill>
                            <a:latin typeface="Arial" panose="020B0604020202020204" pitchFamily="34" charset="0"/>
                            <a:cs typeface="Arial" panose="020B0604020202020204" pitchFamily="34" charset="0"/>
                          </a:rPr>
                          <a:t>Y181C (1)</a:t>
                        </a:r>
                        <a:br>
                          <a:rPr lang="en-US" sz="1800" dirty="0">
                            <a:solidFill>
                              <a:schemeClr val="tx1"/>
                            </a:solidFill>
                            <a:latin typeface="Arial" panose="020B0604020202020204" pitchFamily="34" charset="0"/>
                            <a:cs typeface="Arial" panose="020B0604020202020204" pitchFamily="34" charset="0"/>
                          </a:rPr>
                        </a:br>
                        <a:r>
                          <a:rPr lang="en-US" sz="1800" dirty="0">
                            <a:solidFill>
                              <a:schemeClr val="tx1"/>
                            </a:solidFill>
                            <a:latin typeface="Arial" panose="020B0604020202020204" pitchFamily="34" charset="0"/>
                            <a:cs typeface="Arial" panose="020B0604020202020204" pitchFamily="34" charset="0"/>
                          </a:rPr>
                          <a:t>M230I (1)</a:t>
                        </a:r>
                      </a:p>
                    </a:txBody>
                    <a:tcPr marL="68580" marR="68580" marT="34290" marB="3429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1438195"/>
                    </a:ext>
                  </a:extLst>
                </a:tr>
              </a:tbl>
            </a:graphicData>
          </a:graphic>
        </p:graphicFrame>
        <p:sp>
          <p:nvSpPr>
            <p:cNvPr id="1244" name="object 8">
              <a:extLst>
                <a:ext uri="{FF2B5EF4-FFF2-40B4-BE49-F238E27FC236}">
                  <a16:creationId xmlns:a16="http://schemas.microsoft.com/office/drawing/2014/main" id="{7A2259DD-9009-8C49-2F00-D46A49AF35A3}"/>
                </a:ext>
              </a:extLst>
            </p:cNvPr>
            <p:cNvSpPr txBox="1"/>
            <p:nvPr/>
          </p:nvSpPr>
          <p:spPr>
            <a:xfrm>
              <a:off x="25819100" y="16391791"/>
              <a:ext cx="12027600" cy="570462"/>
            </a:xfrm>
            <a:prstGeom prst="rect">
              <a:avLst/>
            </a:prstGeom>
          </p:spPr>
          <p:txBody>
            <a:bodyPr vert="horz" wrap="square" lIns="0" tIns="16305" rIns="0" bIns="0" rtlCol="0">
              <a:spAutoFit/>
            </a:bodyPr>
            <a:lstStyle/>
            <a:p>
              <a:r>
                <a:rPr lang="en-US" sz="3500" b="1" dirty="0">
                  <a:solidFill>
                    <a:schemeClr val="accent2"/>
                  </a:solidFill>
                  <a:latin typeface="Arial" panose="020B0604020202020204" pitchFamily="34" charset="0"/>
                  <a:cs typeface="Arial" panose="020B0604020202020204" pitchFamily="34" charset="0"/>
                </a:rPr>
                <a:t>Virologic Rebound Events</a:t>
              </a:r>
              <a:endParaRPr lang="en-US" sz="3500" b="1" strike="sngStrike" dirty="0">
                <a:solidFill>
                  <a:schemeClr val="accent2"/>
                </a:solidFill>
                <a:highlight>
                  <a:srgbClr val="FFFF00"/>
                </a:highlight>
                <a:latin typeface="Arial" panose="020B0604020202020204" pitchFamily="34" charset="0"/>
                <a:cs typeface="Arial" panose="020B0604020202020204" pitchFamily="34" charset="0"/>
              </a:endParaRPr>
            </a:p>
          </p:txBody>
        </p:sp>
      </p:grpSp>
      <p:grpSp>
        <p:nvGrpSpPr>
          <p:cNvPr id="21" name="Group 20">
            <a:extLst>
              <a:ext uri="{FF2B5EF4-FFF2-40B4-BE49-F238E27FC236}">
                <a16:creationId xmlns:a16="http://schemas.microsoft.com/office/drawing/2014/main" id="{D9E1FDE7-05B0-4598-3BAA-954B9B61B9C9}"/>
              </a:ext>
            </a:extLst>
          </p:cNvPr>
          <p:cNvGrpSpPr/>
          <p:nvPr/>
        </p:nvGrpSpPr>
        <p:grpSpPr>
          <a:xfrm>
            <a:off x="25819100" y="22166529"/>
            <a:ext cx="12027600" cy="2354099"/>
            <a:chOff x="25819100" y="22166529"/>
            <a:chExt cx="12027600" cy="2354099"/>
          </a:xfrm>
        </p:grpSpPr>
        <p:sp>
          <p:nvSpPr>
            <p:cNvPr id="1027" name="Content Placeholder 6">
              <a:extLst>
                <a:ext uri="{FF2B5EF4-FFF2-40B4-BE49-F238E27FC236}">
                  <a16:creationId xmlns:a16="http://schemas.microsoft.com/office/drawing/2014/main" id="{D378C0FF-48D2-D361-A0B1-6FE0305F6848}"/>
                </a:ext>
              </a:extLst>
            </p:cNvPr>
            <p:cNvSpPr txBox="1">
              <a:spLocks/>
            </p:cNvSpPr>
            <p:nvPr/>
          </p:nvSpPr>
          <p:spPr bwMode="auto">
            <a:xfrm>
              <a:off x="25819100" y="23243134"/>
              <a:ext cx="12025313" cy="1277494"/>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lvl1pPr marL="342900" indent="-342900" algn="l" rtl="0" eaLnBrk="0" fontAlgn="base" hangingPunct="0">
                <a:spcBef>
                  <a:spcPts val="900"/>
                </a:spcBef>
                <a:spcAft>
                  <a:spcPct val="0"/>
                </a:spcAft>
                <a:buClr>
                  <a:srgbClr val="A50021"/>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ts val="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sz="2700" dirty="0">
                  <a:effectLst/>
                  <a:latin typeface="Arial" panose="020B0604020202020204" pitchFamily="34" charset="0"/>
                  <a:ea typeface="Cambria" panose="02040503050406030204" pitchFamily="18" charset="0"/>
                  <a:cs typeface="Times New Roman" panose="02020603050405020304" pitchFamily="18" charset="0"/>
                </a:rPr>
                <a:t>In total, 83% (91/110) of virologic rebound events were followed by subsequent </a:t>
              </a:r>
              <a:r>
                <a:rPr lang="en-US" sz="2700" dirty="0" err="1">
                  <a:effectLst/>
                  <a:latin typeface="Arial" panose="020B0604020202020204" pitchFamily="34" charset="0"/>
                  <a:ea typeface="Cambria" panose="02040503050406030204" pitchFamily="18" charset="0"/>
                  <a:cs typeface="Times New Roman" panose="02020603050405020304" pitchFamily="18" charset="0"/>
                </a:rPr>
                <a:t>resuppression</a:t>
              </a:r>
              <a:endParaRPr lang="en-US" sz="2700" dirty="0">
                <a:effectLst/>
                <a:latin typeface="Arial" panose="020B0604020202020204" pitchFamily="34" charset="0"/>
                <a:ea typeface="Cambria" panose="02040503050406030204" pitchFamily="18" charset="0"/>
                <a:cs typeface="Times New Roman" panose="02020603050405020304" pitchFamily="18" charset="0"/>
              </a:endParaRPr>
            </a:p>
            <a:p>
              <a:r>
                <a:rPr lang="en-US" sz="2700" dirty="0">
                  <a:effectLst/>
                  <a:latin typeface="Arial" panose="020B0604020202020204" pitchFamily="34" charset="0"/>
                  <a:ea typeface="Cambria" panose="02040503050406030204" pitchFamily="18" charset="0"/>
                  <a:cs typeface="Times New Roman" panose="02020603050405020304" pitchFamily="18" charset="0"/>
                </a:rPr>
                <a:t>Excluding </a:t>
              </a:r>
              <a:r>
                <a:rPr lang="en-US" sz="2700" dirty="0" err="1">
                  <a:effectLst/>
                  <a:latin typeface="Arial" panose="020B0604020202020204" pitchFamily="34" charset="0"/>
                  <a:ea typeface="Cambria" panose="02040503050406030204" pitchFamily="18" charset="0"/>
                  <a:cs typeface="Times New Roman" panose="02020603050405020304" pitchFamily="18" charset="0"/>
                </a:rPr>
                <a:t>nonevaluable</a:t>
              </a:r>
              <a:r>
                <a:rPr lang="en-US" sz="2700" dirty="0">
                  <a:effectLst/>
                  <a:latin typeface="Arial" panose="020B0604020202020204" pitchFamily="34" charset="0"/>
                  <a:ea typeface="Cambria" panose="02040503050406030204" pitchFamily="18" charset="0"/>
                  <a:cs typeface="Times New Roman" panose="02020603050405020304" pitchFamily="18" charset="0"/>
                </a:rPr>
                <a:t> virologic rebound events (virologic rebound at </a:t>
              </a:r>
              <a:br>
                <a:rPr lang="en-US" sz="2700" dirty="0">
                  <a:effectLst/>
                  <a:latin typeface="Arial" panose="020B0604020202020204" pitchFamily="34" charset="0"/>
                  <a:ea typeface="Cambria" panose="02040503050406030204" pitchFamily="18" charset="0"/>
                  <a:cs typeface="Times New Roman" panose="02020603050405020304" pitchFamily="18" charset="0"/>
                </a:rPr>
              </a:br>
              <a:r>
                <a:rPr lang="en-US" sz="2700" dirty="0">
                  <a:effectLst/>
                  <a:latin typeface="Arial" panose="020B0604020202020204" pitchFamily="34" charset="0"/>
                  <a:ea typeface="Cambria" panose="02040503050406030204" pitchFamily="18" charset="0"/>
                  <a:cs typeface="Times New Roman" panose="02020603050405020304" pitchFamily="18" charset="0"/>
                </a:rPr>
                <a:t>last assessment), </a:t>
              </a:r>
              <a:r>
                <a:rPr lang="en-US" sz="2700" dirty="0" err="1">
                  <a:effectLst/>
                  <a:latin typeface="Arial" panose="020B0604020202020204" pitchFamily="34" charset="0"/>
                  <a:ea typeface="Cambria" panose="02040503050406030204" pitchFamily="18" charset="0"/>
                  <a:cs typeface="Times New Roman" panose="02020603050405020304" pitchFamily="18" charset="0"/>
                </a:rPr>
                <a:t>resuppression</a:t>
              </a:r>
              <a:r>
                <a:rPr lang="en-US" sz="2700" dirty="0">
                  <a:effectLst/>
                  <a:latin typeface="Arial" panose="020B0604020202020204" pitchFamily="34" charset="0"/>
                  <a:ea typeface="Cambria" panose="02040503050406030204" pitchFamily="18" charset="0"/>
                  <a:cs typeface="Times New Roman" panose="02020603050405020304" pitchFamily="18" charset="0"/>
                </a:rPr>
                <a:t> was noted in 93% (91/98) of virologic </a:t>
              </a:r>
              <a:br>
                <a:rPr lang="en-US" sz="2700" dirty="0">
                  <a:effectLst/>
                  <a:latin typeface="Arial" panose="020B0604020202020204" pitchFamily="34" charset="0"/>
                  <a:ea typeface="Cambria" panose="02040503050406030204" pitchFamily="18" charset="0"/>
                  <a:cs typeface="Times New Roman" panose="02020603050405020304" pitchFamily="18" charset="0"/>
                </a:rPr>
              </a:br>
              <a:r>
                <a:rPr lang="en-US" sz="2700" dirty="0">
                  <a:effectLst/>
                  <a:latin typeface="Arial" panose="020B0604020202020204" pitchFamily="34" charset="0"/>
                  <a:ea typeface="Cambria" panose="02040503050406030204" pitchFamily="18" charset="0"/>
                  <a:cs typeface="Times New Roman" panose="02020603050405020304" pitchFamily="18" charset="0"/>
                </a:rPr>
                <a:t>rebound events</a:t>
              </a:r>
            </a:p>
          </p:txBody>
        </p:sp>
        <p:sp>
          <p:nvSpPr>
            <p:cNvPr id="1088" name="object 8">
              <a:extLst>
                <a:ext uri="{FF2B5EF4-FFF2-40B4-BE49-F238E27FC236}">
                  <a16:creationId xmlns:a16="http://schemas.microsoft.com/office/drawing/2014/main" id="{876FBD53-9C05-D9D6-1B65-B4BF5432EB7C}"/>
                </a:ext>
              </a:extLst>
            </p:cNvPr>
            <p:cNvSpPr txBox="1"/>
            <p:nvPr/>
          </p:nvSpPr>
          <p:spPr>
            <a:xfrm>
              <a:off x="25819100" y="22781745"/>
              <a:ext cx="12027600" cy="431963"/>
            </a:xfrm>
            <a:prstGeom prst="rect">
              <a:avLst/>
            </a:prstGeom>
          </p:spPr>
          <p:txBody>
            <a:bodyPr vert="horz" wrap="square" lIns="0" tIns="16305" rIns="0" bIns="0" rtlCol="0">
              <a:spAutoFit/>
            </a:bodyPr>
            <a:lstStyle/>
            <a:p>
              <a:r>
                <a:rPr lang="en-US" sz="2700" b="1" dirty="0">
                  <a:solidFill>
                    <a:schemeClr val="tx1"/>
                  </a:solidFill>
                  <a:latin typeface="Arial" panose="020B0604020202020204" pitchFamily="34" charset="0"/>
                  <a:cs typeface="Arial" panose="020B0604020202020204" pitchFamily="34" charset="0"/>
                </a:rPr>
                <a:t>Virologic Rebound Events</a:t>
              </a:r>
              <a:endParaRPr lang="en-US" sz="2700" b="1" strike="sngStrike" dirty="0">
                <a:solidFill>
                  <a:schemeClr val="tx1"/>
                </a:solidFill>
                <a:highlight>
                  <a:srgbClr val="FFFF00"/>
                </a:highlight>
                <a:latin typeface="Arial" panose="020B0604020202020204" pitchFamily="34" charset="0"/>
                <a:cs typeface="Arial" panose="020B0604020202020204" pitchFamily="34" charset="0"/>
              </a:endParaRPr>
            </a:p>
          </p:txBody>
        </p:sp>
        <p:sp>
          <p:nvSpPr>
            <p:cNvPr id="1245" name="object 8">
              <a:extLst>
                <a:ext uri="{FF2B5EF4-FFF2-40B4-BE49-F238E27FC236}">
                  <a16:creationId xmlns:a16="http://schemas.microsoft.com/office/drawing/2014/main" id="{D154A070-B2FB-529E-5AB1-370DB6E570F1}"/>
                </a:ext>
              </a:extLst>
            </p:cNvPr>
            <p:cNvSpPr txBox="1"/>
            <p:nvPr/>
          </p:nvSpPr>
          <p:spPr>
            <a:xfrm>
              <a:off x="25819100" y="22166529"/>
              <a:ext cx="12027600" cy="570462"/>
            </a:xfrm>
            <a:prstGeom prst="rect">
              <a:avLst/>
            </a:prstGeom>
          </p:spPr>
          <p:txBody>
            <a:bodyPr vert="horz" wrap="square" lIns="0" tIns="16305" rIns="0" bIns="0" rtlCol="0">
              <a:spAutoFit/>
            </a:bodyPr>
            <a:lstStyle/>
            <a:p>
              <a:r>
                <a:rPr lang="en-US" sz="3500" b="1" dirty="0">
                  <a:solidFill>
                    <a:schemeClr val="accent2"/>
                  </a:solidFill>
                  <a:latin typeface="Arial" panose="020B0604020202020204" pitchFamily="34" charset="0"/>
                  <a:cs typeface="Arial" panose="020B0604020202020204" pitchFamily="34" charset="0"/>
                </a:rPr>
                <a:t>Outcomes Following Virologic Rebound</a:t>
              </a:r>
              <a:endParaRPr lang="en-US" sz="3500" b="1" strike="sngStrike" dirty="0">
                <a:solidFill>
                  <a:schemeClr val="accent2"/>
                </a:solidFill>
                <a:highlight>
                  <a:srgbClr val="FFFF00"/>
                </a:highlight>
                <a:latin typeface="Arial" panose="020B0604020202020204" pitchFamily="34" charset="0"/>
                <a:cs typeface="Arial" panose="020B0604020202020204" pitchFamily="34" charset="0"/>
              </a:endParaRPr>
            </a:p>
          </p:txBody>
        </p:sp>
      </p:grpSp>
      <p:sp>
        <p:nvSpPr>
          <p:cNvPr id="1408" name="object 8">
            <a:extLst>
              <a:ext uri="{FF2B5EF4-FFF2-40B4-BE49-F238E27FC236}">
                <a16:creationId xmlns:a16="http://schemas.microsoft.com/office/drawing/2014/main" id="{9D6D920B-924E-3307-8E92-A8310D8E57A5}"/>
              </a:ext>
            </a:extLst>
          </p:cNvPr>
          <p:cNvSpPr txBox="1"/>
          <p:nvPr/>
        </p:nvSpPr>
        <p:spPr>
          <a:xfrm>
            <a:off x="38277800" y="15834730"/>
            <a:ext cx="12027600" cy="570462"/>
          </a:xfrm>
          <a:prstGeom prst="rect">
            <a:avLst/>
          </a:prstGeom>
        </p:spPr>
        <p:txBody>
          <a:bodyPr vert="horz" wrap="square" lIns="0" tIns="16305" rIns="0" bIns="0" rtlCol="0">
            <a:spAutoFit/>
          </a:bodyPr>
          <a:lstStyle/>
          <a:p>
            <a:r>
              <a:rPr lang="en-US" sz="3500" b="1" dirty="0">
                <a:solidFill>
                  <a:schemeClr val="accent2"/>
                </a:solidFill>
                <a:latin typeface="Arial" panose="020B0604020202020204" pitchFamily="34" charset="0"/>
                <a:cs typeface="Arial" panose="020B0604020202020204" pitchFamily="34" charset="0"/>
              </a:rPr>
              <a:t>Characteristics of Virologic Rebound Events</a:t>
            </a:r>
            <a:endParaRPr lang="en-US" sz="3500" b="1" strike="sngStrike" dirty="0">
              <a:solidFill>
                <a:schemeClr val="accent2"/>
              </a:solidFill>
              <a:highlight>
                <a:srgbClr val="FFFF00"/>
              </a:highlight>
              <a:latin typeface="Arial" panose="020B0604020202020204" pitchFamily="34" charset="0"/>
              <a:cs typeface="Arial" panose="020B0604020202020204" pitchFamily="34" charset="0"/>
            </a:endParaRPr>
          </a:p>
        </p:txBody>
      </p:sp>
      <p:sp>
        <p:nvSpPr>
          <p:cNvPr id="1409" name="object 8">
            <a:extLst>
              <a:ext uri="{FF2B5EF4-FFF2-40B4-BE49-F238E27FC236}">
                <a16:creationId xmlns:a16="http://schemas.microsoft.com/office/drawing/2014/main" id="{FF8CC5A8-FDF5-43DE-CDCB-275C9098CEBC}"/>
              </a:ext>
            </a:extLst>
          </p:cNvPr>
          <p:cNvSpPr txBox="1"/>
          <p:nvPr/>
        </p:nvSpPr>
        <p:spPr>
          <a:xfrm>
            <a:off x="38277800" y="21810645"/>
            <a:ext cx="12027600" cy="570462"/>
          </a:xfrm>
          <a:prstGeom prst="rect">
            <a:avLst/>
          </a:prstGeom>
        </p:spPr>
        <p:txBody>
          <a:bodyPr vert="horz" wrap="square" lIns="0" tIns="16305" rIns="0" bIns="0" rtlCol="0">
            <a:spAutoFit/>
          </a:bodyPr>
          <a:lstStyle/>
          <a:p>
            <a:r>
              <a:rPr lang="en-US" sz="3500" b="1" dirty="0">
                <a:solidFill>
                  <a:schemeClr val="accent2"/>
                </a:solidFill>
                <a:latin typeface="Arial" panose="020B0604020202020204" pitchFamily="34" charset="0"/>
                <a:cs typeface="Arial" panose="020B0604020202020204" pitchFamily="34" charset="0"/>
              </a:rPr>
              <a:t>Study Drug Adherence</a:t>
            </a:r>
            <a:endParaRPr lang="en-US" sz="3500" b="1" strike="sngStrike" dirty="0">
              <a:solidFill>
                <a:schemeClr val="accent2"/>
              </a:solidFill>
              <a:highlight>
                <a:srgbClr val="FFFF00"/>
              </a:highlight>
              <a:latin typeface="Arial" panose="020B0604020202020204" pitchFamily="34" charset="0"/>
              <a:cs typeface="Arial" panose="020B0604020202020204" pitchFamily="34" charset="0"/>
            </a:endParaRPr>
          </a:p>
        </p:txBody>
      </p:sp>
      <p:grpSp>
        <p:nvGrpSpPr>
          <p:cNvPr id="13" name="Group 12">
            <a:extLst>
              <a:ext uri="{FF2B5EF4-FFF2-40B4-BE49-F238E27FC236}">
                <a16:creationId xmlns:a16="http://schemas.microsoft.com/office/drawing/2014/main" id="{12CD37A6-7DB7-881A-6FEE-DA4547C9C3F4}"/>
              </a:ext>
            </a:extLst>
          </p:cNvPr>
          <p:cNvGrpSpPr/>
          <p:nvPr/>
        </p:nvGrpSpPr>
        <p:grpSpPr>
          <a:xfrm>
            <a:off x="47076852" y="23308482"/>
            <a:ext cx="1933450" cy="337095"/>
            <a:chOff x="5223314" y="3878881"/>
            <a:chExt cx="1914896" cy="337095"/>
          </a:xfrm>
        </p:grpSpPr>
        <p:cxnSp>
          <p:nvCxnSpPr>
            <p:cNvPr id="9" name="Straight Connector 8">
              <a:extLst>
                <a:ext uri="{FF2B5EF4-FFF2-40B4-BE49-F238E27FC236}">
                  <a16:creationId xmlns:a16="http://schemas.microsoft.com/office/drawing/2014/main" id="{51C7E85A-C744-75E7-65B4-9F6CFDD1FE45}"/>
                </a:ext>
              </a:extLst>
            </p:cNvPr>
            <p:cNvCxnSpPr>
              <a:cxnSpLocks/>
            </p:cNvCxnSpPr>
            <p:nvPr/>
          </p:nvCxnSpPr>
          <p:spPr>
            <a:xfrm>
              <a:off x="5223314" y="4215976"/>
              <a:ext cx="19148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2038E24-4AD4-207D-8425-75D7DD1B6E46}"/>
                </a:ext>
              </a:extLst>
            </p:cNvPr>
            <p:cNvSpPr txBox="1"/>
            <p:nvPr/>
          </p:nvSpPr>
          <p:spPr>
            <a:xfrm>
              <a:off x="5617948" y="3878881"/>
              <a:ext cx="1196161" cy="323165"/>
            </a:xfrm>
            <a:prstGeom prst="rect">
              <a:avLst/>
            </a:prstGeom>
            <a:noFill/>
          </p:spPr>
          <p:txBody>
            <a:bodyPr wrap="none" rtlCol="0">
              <a:spAutoFit/>
            </a:bodyPr>
            <a:lstStyle/>
            <a:p>
              <a:r>
                <a:rPr lang="en-US" sz="1500" i="1" dirty="0"/>
                <a:t>P</a:t>
              </a:r>
              <a:r>
                <a:rPr lang="en-US" sz="1500" dirty="0"/>
                <a:t> &lt; 0.0001*</a:t>
              </a:r>
            </a:p>
          </p:txBody>
        </p:sp>
      </p:grpSp>
      <p:sp>
        <p:nvSpPr>
          <p:cNvPr id="1393" name="Rectangle 1392">
            <a:extLst>
              <a:ext uri="{FF2B5EF4-FFF2-40B4-BE49-F238E27FC236}">
                <a16:creationId xmlns:a16="http://schemas.microsoft.com/office/drawing/2014/main" id="{CC4927C7-F8CA-1D08-5C6D-B49BE70F67AC}"/>
              </a:ext>
            </a:extLst>
          </p:cNvPr>
          <p:cNvSpPr/>
          <p:nvPr/>
        </p:nvSpPr>
        <p:spPr>
          <a:xfrm>
            <a:off x="16024855" y="6148908"/>
            <a:ext cx="3996000" cy="289385"/>
          </a:xfrm>
          <a:prstGeom prst="rect">
            <a:avLst/>
          </a:prstGeom>
          <a:solidFill>
            <a:srgbClr val="0070C0">
              <a:alpha val="12941"/>
            </a:srgbClr>
          </a:solidFill>
          <a:ln w="19050">
            <a:solidFill>
              <a:srgbClr val="0070C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300" b="1" dirty="0">
                <a:solidFill>
                  <a:schemeClr val="tx1"/>
                </a:solidFill>
                <a:latin typeface="Arial" panose="020B0604020202020204" pitchFamily="34" charset="0"/>
                <a:cs typeface="Arial" panose="020B0604020202020204" pitchFamily="34" charset="0"/>
              </a:rPr>
              <a:t>None</a:t>
            </a:r>
          </a:p>
        </p:txBody>
      </p:sp>
      <p:grpSp>
        <p:nvGrpSpPr>
          <p:cNvPr id="1395" name="Group 1394">
            <a:extLst>
              <a:ext uri="{FF2B5EF4-FFF2-40B4-BE49-F238E27FC236}">
                <a16:creationId xmlns:a16="http://schemas.microsoft.com/office/drawing/2014/main" id="{8BA68168-78C3-241C-80F2-C98DE20ED422}"/>
              </a:ext>
            </a:extLst>
          </p:cNvPr>
          <p:cNvGrpSpPr/>
          <p:nvPr/>
        </p:nvGrpSpPr>
        <p:grpSpPr>
          <a:xfrm>
            <a:off x="15764202" y="6089778"/>
            <a:ext cx="504500" cy="395383"/>
            <a:chOff x="6184768" y="302160"/>
            <a:chExt cx="555397" cy="512838"/>
          </a:xfrm>
        </p:grpSpPr>
        <p:sp>
          <p:nvSpPr>
            <p:cNvPr id="1053" name="Oval 1052">
              <a:extLst>
                <a:ext uri="{FF2B5EF4-FFF2-40B4-BE49-F238E27FC236}">
                  <a16:creationId xmlns:a16="http://schemas.microsoft.com/office/drawing/2014/main" id="{15CC37FB-6058-0D8F-3EE1-6A6B9F5F3F5B}"/>
                </a:ext>
              </a:extLst>
            </p:cNvPr>
            <p:cNvSpPr/>
            <p:nvPr/>
          </p:nvSpPr>
          <p:spPr bwMode="auto">
            <a:xfrm>
              <a:off x="6300381" y="376624"/>
              <a:ext cx="317055" cy="373555"/>
            </a:xfrm>
            <a:prstGeom prst="ellipse">
              <a:avLst/>
            </a:prstGeom>
            <a:solidFill>
              <a:schemeClr val="tx1"/>
            </a:solidFill>
            <a:ln>
              <a:solidFill>
                <a:schemeClr val="tx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endParaRPr kumimoji="0" lang="en-US" sz="600" i="0" u="none" strike="noStrike" cap="none" normalizeH="0" dirty="0">
                <a:ln>
                  <a:noFill/>
                </a:ln>
                <a:solidFill>
                  <a:schemeClr val="tx1"/>
                </a:solidFill>
                <a:effectLst/>
                <a:latin typeface="Arial" panose="020B0604020202020204" pitchFamily="34" charset="0"/>
                <a:cs typeface="Arial" panose="020B0604020202020204" pitchFamily="34" charset="0"/>
              </a:endParaRPr>
            </a:p>
          </p:txBody>
        </p:sp>
        <p:sp>
          <p:nvSpPr>
            <p:cNvPr id="1055" name="Oval 1054">
              <a:extLst>
                <a:ext uri="{FF2B5EF4-FFF2-40B4-BE49-F238E27FC236}">
                  <a16:creationId xmlns:a16="http://schemas.microsoft.com/office/drawing/2014/main" id="{A02F404A-B447-EF90-E882-D8B986C831B1}"/>
                </a:ext>
              </a:extLst>
            </p:cNvPr>
            <p:cNvSpPr/>
            <p:nvPr/>
          </p:nvSpPr>
          <p:spPr bwMode="auto">
            <a:xfrm>
              <a:off x="6184768" y="302160"/>
              <a:ext cx="555397" cy="512838"/>
            </a:xfrm>
            <a:prstGeom prst="ellipse">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25000"/>
                </a:spcAft>
                <a:buClrTx/>
                <a:buSzTx/>
                <a:tabLst/>
              </a:pPr>
              <a:r>
                <a:rPr lang="en-US" sz="1000" dirty="0">
                  <a:solidFill>
                    <a:schemeClr val="bg1"/>
                  </a:solidFill>
                  <a:latin typeface="Arial" panose="020B0604020202020204" pitchFamily="34" charset="0"/>
                  <a:cs typeface="Arial" panose="020B0604020202020204" pitchFamily="34" charset="0"/>
                </a:rPr>
                <a:t>TN</a:t>
              </a:r>
              <a:endParaRPr kumimoji="0" lang="en-US" sz="600" i="0" u="none" strike="noStrike" cap="none" normalizeH="0" dirty="0">
                <a:ln>
                  <a:noFill/>
                </a:ln>
                <a:solidFill>
                  <a:schemeClr val="bg1"/>
                </a:solidFill>
                <a:effectLst/>
                <a:latin typeface="Arial" panose="020B0604020202020204" pitchFamily="34" charset="0"/>
                <a:cs typeface="Arial" panose="020B0604020202020204" pitchFamily="34" charset="0"/>
              </a:endParaRPr>
            </a:p>
          </p:txBody>
        </p:sp>
      </p:grpSp>
      <p:grpSp>
        <p:nvGrpSpPr>
          <p:cNvPr id="35" name="Group 34">
            <a:extLst>
              <a:ext uri="{FF2B5EF4-FFF2-40B4-BE49-F238E27FC236}">
                <a16:creationId xmlns:a16="http://schemas.microsoft.com/office/drawing/2014/main" id="{E8B37152-6AFE-0882-8A93-6FD38C0AB7BB}"/>
              </a:ext>
            </a:extLst>
          </p:cNvPr>
          <p:cNvGrpSpPr/>
          <p:nvPr/>
        </p:nvGrpSpPr>
        <p:grpSpPr>
          <a:xfrm>
            <a:off x="25754933" y="6174159"/>
            <a:ext cx="12103334" cy="10533578"/>
            <a:chOff x="25754933" y="6174159"/>
            <a:chExt cx="12103334" cy="10533578"/>
          </a:xfrm>
        </p:grpSpPr>
        <p:sp>
          <p:nvSpPr>
            <p:cNvPr id="170" name="object 8">
              <a:extLst>
                <a:ext uri="{FF2B5EF4-FFF2-40B4-BE49-F238E27FC236}">
                  <a16:creationId xmlns:a16="http://schemas.microsoft.com/office/drawing/2014/main" id="{DCE3E4EC-9E72-B30F-F946-E73F65949988}"/>
                </a:ext>
              </a:extLst>
            </p:cNvPr>
            <p:cNvSpPr txBox="1"/>
            <p:nvPr/>
          </p:nvSpPr>
          <p:spPr>
            <a:xfrm>
              <a:off x="25820857" y="6174159"/>
              <a:ext cx="12027600" cy="555073"/>
            </a:xfrm>
            <a:prstGeom prst="rect">
              <a:avLst/>
            </a:prstGeom>
          </p:spPr>
          <p:txBody>
            <a:bodyPr vert="horz" wrap="square" lIns="0" tIns="16305" rIns="0" bIns="0" rtlCol="0">
              <a:spAutoFit/>
            </a:bodyPr>
            <a:lstStyle/>
            <a:p>
              <a:pPr eaLnBrk="1" hangingPunct="1"/>
              <a:r>
                <a:rPr lang="en-US" sz="3500" b="1" dirty="0">
                  <a:solidFill>
                    <a:schemeClr val="accent2"/>
                  </a:solidFill>
                  <a:latin typeface="Arial" panose="020B0604020202020204" pitchFamily="34" charset="0"/>
                  <a:cs typeface="Arial" panose="020B0604020202020204" pitchFamily="34" charset="0"/>
                </a:rPr>
                <a:t>Baseline Demographics and Clinical Characteristics</a:t>
              </a:r>
              <a:endParaRPr lang="en-US" sz="3500" b="1" kern="0" dirty="0">
                <a:solidFill>
                  <a:schemeClr val="accent2"/>
                </a:solidFill>
                <a:latin typeface="Arial" panose="020B0604020202020204" pitchFamily="34" charset="0"/>
                <a:cs typeface="Arial" panose="020B0604020202020204" pitchFamily="34" charset="0"/>
              </a:endParaRPr>
            </a:p>
          </p:txBody>
        </p:sp>
        <p:graphicFrame>
          <p:nvGraphicFramePr>
            <p:cNvPr id="239" name="Table 5">
              <a:extLst>
                <a:ext uri="{FF2B5EF4-FFF2-40B4-BE49-F238E27FC236}">
                  <a16:creationId xmlns:a16="http://schemas.microsoft.com/office/drawing/2014/main" id="{9FC6A024-AAFE-CFFB-E172-51D61D33DC85}"/>
                </a:ext>
              </a:extLst>
            </p:cNvPr>
            <p:cNvGraphicFramePr>
              <a:graphicFrameLocks/>
            </p:cNvGraphicFramePr>
            <p:nvPr>
              <p:extLst>
                <p:ext uri="{D42A27DB-BD31-4B8C-83A1-F6EECF244321}">
                  <p14:modId xmlns:p14="http://schemas.microsoft.com/office/powerpoint/2010/main" val="1802766659"/>
                </p:ext>
              </p:extLst>
            </p:nvPr>
          </p:nvGraphicFramePr>
          <p:xfrm>
            <a:off x="25782587" y="6775979"/>
            <a:ext cx="12024000" cy="6862048"/>
          </p:xfrm>
          <a:graphic>
            <a:graphicData uri="http://schemas.openxmlformats.org/drawingml/2006/table">
              <a:tbl>
                <a:tblPr firstRow="1" bandRow="1"/>
                <a:tblGrid>
                  <a:gridCol w="3600000">
                    <a:extLst>
                      <a:ext uri="{9D8B030D-6E8A-4147-A177-3AD203B41FA5}">
                        <a16:colId xmlns:a16="http://schemas.microsoft.com/office/drawing/2014/main" val="2156670405"/>
                      </a:ext>
                    </a:extLst>
                  </a:gridCol>
                  <a:gridCol w="2808000">
                    <a:extLst>
                      <a:ext uri="{9D8B030D-6E8A-4147-A177-3AD203B41FA5}">
                        <a16:colId xmlns:a16="http://schemas.microsoft.com/office/drawing/2014/main" val="3913540519"/>
                      </a:ext>
                    </a:extLst>
                  </a:gridCol>
                  <a:gridCol w="2808000">
                    <a:extLst>
                      <a:ext uri="{9D8B030D-6E8A-4147-A177-3AD203B41FA5}">
                        <a16:colId xmlns:a16="http://schemas.microsoft.com/office/drawing/2014/main" val="3930145527"/>
                      </a:ext>
                    </a:extLst>
                  </a:gridCol>
                  <a:gridCol w="2808000">
                    <a:extLst>
                      <a:ext uri="{9D8B030D-6E8A-4147-A177-3AD203B41FA5}">
                        <a16:colId xmlns:a16="http://schemas.microsoft.com/office/drawing/2014/main" val="2848008913"/>
                      </a:ext>
                    </a:extLst>
                  </a:gridCol>
                </a:tblGrid>
                <a:tr h="938785">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Arial" panose="020B0604020202020204" pitchFamily="34" charset="0"/>
                            <a:cs typeface="Arial" panose="020B0604020202020204" pitchFamily="34" charset="0"/>
                          </a:rPr>
                          <a:t>Characteristic</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tc>
                    <a:txBody>
                      <a:bodyPr/>
                      <a:lstStyle>
                        <a:lvl1pPr marL="0" algn="l" defTabSz="914400" rtl="0" eaLnBrk="1" latinLnBrk="0" hangingPunct="1">
                          <a:defRPr sz="1800" b="1" kern="1200">
                            <a:solidFill>
                              <a:schemeClr val="tx1"/>
                            </a:solidFill>
                            <a:latin typeface="Arial"/>
                          </a:defRPr>
                        </a:lvl1pPr>
                        <a:lvl2pPr marL="457200" algn="l" defTabSz="914400" rtl="0" eaLnBrk="1" latinLnBrk="0" hangingPunct="1">
                          <a:defRPr sz="1800" b="1" kern="1200">
                            <a:solidFill>
                              <a:schemeClr val="tx1"/>
                            </a:solidFill>
                            <a:latin typeface="Arial"/>
                          </a:defRPr>
                        </a:lvl2pPr>
                        <a:lvl3pPr marL="914400" algn="l" defTabSz="914400" rtl="0" eaLnBrk="1" latinLnBrk="0" hangingPunct="1">
                          <a:defRPr sz="1800" b="1" kern="1200">
                            <a:solidFill>
                              <a:schemeClr val="tx1"/>
                            </a:solidFill>
                            <a:latin typeface="Arial"/>
                          </a:defRPr>
                        </a:lvl3pPr>
                        <a:lvl4pPr marL="1371600" algn="l" defTabSz="914400" rtl="0" eaLnBrk="1" latinLnBrk="0" hangingPunct="1">
                          <a:defRPr sz="1800" b="1" kern="1200">
                            <a:solidFill>
                              <a:schemeClr val="tx1"/>
                            </a:solidFill>
                            <a:latin typeface="Arial"/>
                          </a:defRPr>
                        </a:lvl4pPr>
                        <a:lvl5pPr marL="1828800" algn="l" defTabSz="914400" rtl="0" eaLnBrk="1" latinLnBrk="0" hangingPunct="1">
                          <a:defRPr sz="1800" b="1" kern="1200">
                            <a:solidFill>
                              <a:schemeClr val="tx1"/>
                            </a:solidFill>
                            <a:latin typeface="Arial"/>
                          </a:defRPr>
                        </a:lvl5pPr>
                        <a:lvl6pPr marL="2286000" algn="l" defTabSz="914400" rtl="0" eaLnBrk="1" latinLnBrk="0" hangingPunct="1">
                          <a:defRPr sz="1800" b="1" kern="1200">
                            <a:solidFill>
                              <a:schemeClr val="tx1"/>
                            </a:solidFill>
                            <a:latin typeface="Arial"/>
                          </a:defRPr>
                        </a:lvl6pPr>
                        <a:lvl7pPr marL="2743200" algn="l" defTabSz="914400" rtl="0" eaLnBrk="1" latinLnBrk="0" hangingPunct="1">
                          <a:defRPr sz="1800" b="1" kern="1200">
                            <a:solidFill>
                              <a:schemeClr val="tx1"/>
                            </a:solidFill>
                            <a:latin typeface="Arial"/>
                          </a:defRPr>
                        </a:lvl7pPr>
                        <a:lvl8pPr marL="3200400" algn="l" defTabSz="914400" rtl="0" eaLnBrk="1" latinLnBrk="0" hangingPunct="1">
                          <a:defRPr sz="1800" b="1" kern="1200">
                            <a:solidFill>
                              <a:schemeClr val="tx1"/>
                            </a:solidFill>
                            <a:latin typeface="Arial"/>
                          </a:defRPr>
                        </a:lvl8pPr>
                        <a:lvl9pPr marL="3657600" algn="l" defTabSz="914400" rtl="0" eaLnBrk="1" latinLnBrk="0" hangingPunct="1">
                          <a:defRPr sz="1800" b="1" kern="1200">
                            <a:solidFill>
                              <a:schemeClr val="tx1"/>
                            </a:solidFill>
                            <a:latin typeface="Arial"/>
                          </a:defRPr>
                        </a:lvl9pPr>
                      </a:lstStyle>
                      <a:p>
                        <a:pPr algn="ctr"/>
                        <a:r>
                          <a:rPr lang="en-US" sz="1800" dirty="0">
                            <a:solidFill>
                              <a:schemeClr val="bg1"/>
                            </a:solidFill>
                            <a:latin typeface="Arial" panose="020B0604020202020204" pitchFamily="34" charset="0"/>
                            <a:cs typeface="Arial" panose="020B0604020202020204" pitchFamily="34" charset="0"/>
                          </a:rPr>
                          <a:t>Participants with any virologic rebound</a:t>
                        </a:r>
                        <a:br>
                          <a:rPr lang="en-US" sz="1800" dirty="0">
                            <a:solidFill>
                              <a:schemeClr val="bg1"/>
                            </a:solidFill>
                            <a:latin typeface="Arial" panose="020B0604020202020204" pitchFamily="34" charset="0"/>
                            <a:cs typeface="Arial" panose="020B0604020202020204" pitchFamily="34" charset="0"/>
                          </a:rPr>
                        </a:br>
                        <a:r>
                          <a:rPr lang="en-US" sz="1800" dirty="0">
                            <a:solidFill>
                              <a:schemeClr val="bg1"/>
                            </a:solidFill>
                            <a:latin typeface="Arial" panose="020B0604020202020204" pitchFamily="34" charset="0"/>
                            <a:cs typeface="Arial" panose="020B0604020202020204" pitchFamily="34" charset="0"/>
                          </a:rPr>
                          <a:t>n = 96</a:t>
                        </a:r>
                      </a:p>
                    </a:txBody>
                    <a:tcPr marL="68580" marR="68580" marT="34290" marB="3429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tc>
                    <a:txBody>
                      <a:bodyPr/>
                      <a:lstStyle/>
                      <a:p>
                        <a:pPr algn="ctr"/>
                        <a:r>
                          <a:rPr lang="en-US" sz="1800" b="1" kern="1200" dirty="0">
                            <a:solidFill>
                              <a:schemeClr val="bg1"/>
                            </a:solidFill>
                            <a:latin typeface="Arial" panose="020B0604020202020204" pitchFamily="34" charset="0"/>
                            <a:ea typeface="+mn-ea"/>
                            <a:cs typeface="Arial" panose="020B0604020202020204" pitchFamily="34" charset="0"/>
                          </a:rPr>
                          <a:t>Participants without any virologic rebound</a:t>
                        </a:r>
                        <a:br>
                          <a:rPr lang="en-US" sz="1800" b="1" kern="1200" dirty="0">
                            <a:solidFill>
                              <a:schemeClr val="bg1"/>
                            </a:solidFill>
                            <a:latin typeface="Arial" panose="020B0604020202020204" pitchFamily="34" charset="0"/>
                            <a:ea typeface="+mn-ea"/>
                            <a:cs typeface="Arial" panose="020B0604020202020204" pitchFamily="34" charset="0"/>
                          </a:rPr>
                        </a:br>
                        <a:r>
                          <a:rPr lang="en-US" sz="1800" b="1" kern="1200" dirty="0">
                            <a:solidFill>
                              <a:schemeClr val="bg1"/>
                            </a:solidFill>
                            <a:latin typeface="Arial" panose="020B0604020202020204" pitchFamily="34" charset="0"/>
                            <a:ea typeface="+mn-ea"/>
                            <a:cs typeface="Arial" panose="020B0604020202020204" pitchFamily="34" charset="0"/>
                          </a:rPr>
                          <a:t>n = 3,672</a:t>
                        </a:r>
                      </a:p>
                    </a:txBody>
                    <a:tcPr marL="68580" marR="68580" marT="34290" marB="3429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tc>
                    <a:txBody>
                      <a:bodyPr/>
                      <a:lstStyle/>
                      <a:p>
                        <a:pPr algn="ctr"/>
                        <a:r>
                          <a:rPr lang="en-US" sz="1800" b="1" i="1" kern="1200" dirty="0">
                            <a:solidFill>
                              <a:schemeClr val="bg1"/>
                            </a:solidFill>
                            <a:latin typeface="Arial" panose="020B0604020202020204" pitchFamily="34" charset="0"/>
                            <a:ea typeface="+mn-ea"/>
                            <a:cs typeface="Arial" panose="020B0604020202020204" pitchFamily="34" charset="0"/>
                          </a:rPr>
                          <a:t>P</a:t>
                        </a:r>
                        <a:r>
                          <a:rPr lang="en-US" sz="1800" b="1" kern="1200" dirty="0">
                            <a:solidFill>
                              <a:schemeClr val="bg1"/>
                            </a:solidFill>
                            <a:latin typeface="Arial" panose="020B0604020202020204" pitchFamily="34" charset="0"/>
                            <a:ea typeface="+mn-ea"/>
                            <a:cs typeface="Arial" panose="020B0604020202020204" pitchFamily="34" charset="0"/>
                          </a:rPr>
                          <a:t>-value*</a:t>
                        </a:r>
                        <a:br>
                          <a:rPr lang="en-US" sz="1800" b="1" kern="1200" dirty="0">
                            <a:solidFill>
                              <a:schemeClr val="bg1"/>
                            </a:solidFill>
                            <a:latin typeface="Arial" panose="020B0604020202020204" pitchFamily="34" charset="0"/>
                            <a:ea typeface="+mn-ea"/>
                            <a:cs typeface="Arial" panose="020B0604020202020204" pitchFamily="34" charset="0"/>
                          </a:rPr>
                        </a:br>
                        <a:r>
                          <a:rPr lang="en-US" sz="1800" b="1" kern="1200" dirty="0">
                            <a:solidFill>
                              <a:schemeClr val="bg1"/>
                            </a:solidFill>
                            <a:latin typeface="Arial" panose="020B0604020202020204" pitchFamily="34" charset="0"/>
                            <a:ea typeface="+mn-ea"/>
                            <a:cs typeface="Arial" panose="020B0604020202020204" pitchFamily="34" charset="0"/>
                          </a:rPr>
                          <a:t>(with vs. without virologic rebound)</a:t>
                        </a:r>
                      </a:p>
                    </a:txBody>
                    <a:tcPr marL="68580" marR="68580" marT="34290" marB="3429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375E"/>
                      </a:solidFill>
                    </a:tcPr>
                  </a:tc>
                  <a:extLst>
                    <a:ext uri="{0D108BD9-81ED-4DB2-BD59-A6C34878D82A}">
                      <a16:rowId xmlns:a16="http://schemas.microsoft.com/office/drawing/2014/main" val="3756491936"/>
                    </a:ext>
                  </a:extLst>
                </a:tr>
                <a:tr h="361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Treatment naïve, n (%)</a:t>
                        </a:r>
                        <a:r>
                          <a:rPr lang="en-US" sz="1800" baseline="30000" dirty="0">
                            <a:latin typeface="Arial" panose="020B0604020202020204" pitchFamily="34" charset="0"/>
                            <a:cs typeface="Arial" panose="020B0604020202020204" pitchFamily="34" charset="0"/>
                          </a:rPr>
                          <a:t>†</a:t>
                        </a:r>
                        <a:endParaRPr lang="en-US" sz="1800" dirty="0">
                          <a:solidFill>
                            <a:schemeClr val="tx1"/>
                          </a:solidFill>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latin typeface="Arial" panose="020B0604020202020204" pitchFamily="34" charset="0"/>
                            <a:cs typeface="Arial" panose="020B0604020202020204" pitchFamily="34" charset="0"/>
                          </a:rPr>
                          <a:t>53 (55.2)</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latin typeface="Arial" panose="020B0604020202020204" pitchFamily="34" charset="0"/>
                            <a:cs typeface="Arial" panose="020B0604020202020204" pitchFamily="34" charset="0"/>
                          </a:rPr>
                          <a:t>689 (18.8)</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lang="en-US" sz="1800" dirty="0">
                            <a:latin typeface="Arial" panose="020B0604020202020204" pitchFamily="34" charset="0"/>
                            <a:cs typeface="Arial" panose="020B0604020202020204" pitchFamily="34" charset="0"/>
                          </a:rPr>
                          <a:t>&lt; 0.0001</a:t>
                        </a:r>
                        <a:r>
                          <a:rPr lang="en-US" sz="1800" baseline="300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5344242"/>
                    </a:ext>
                  </a:extLst>
                </a:tr>
                <a:tr h="361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ea typeface="+mn-ea"/>
                            <a:cs typeface="Arial" panose="020B0604020202020204" pitchFamily="34" charset="0"/>
                          </a:rPr>
                          <a:t>Virologically suppressed, n (%)</a:t>
                        </a:r>
                        <a:r>
                          <a:rPr lang="en-US" sz="1800" baseline="30000" dirty="0">
                            <a:latin typeface="Arial" panose="020B0604020202020204" pitchFamily="34" charset="0"/>
                            <a:cs typeface="Arial" panose="020B0604020202020204" pitchFamily="34" charset="0"/>
                          </a:rPr>
                          <a:t>†</a:t>
                        </a:r>
                        <a:endParaRPr lang="en-US" sz="18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latin typeface="Arial" panose="020B0604020202020204" pitchFamily="34" charset="0"/>
                            <a:cs typeface="Arial" panose="020B0604020202020204" pitchFamily="34" charset="0"/>
                          </a:rPr>
                          <a:t>43 (44.8)</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solidFill>
                              <a:schemeClr val="tx1"/>
                            </a:solidFill>
                            <a:latin typeface="Arial" panose="020B0604020202020204" pitchFamily="34" charset="0"/>
                            <a:ea typeface="+mn-ea"/>
                            <a:cs typeface="Arial" panose="020B0604020202020204" pitchFamily="34" charset="0"/>
                          </a:rPr>
                          <a:t>2983 (81.2)</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US" sz="1800" dirty="0">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5968517"/>
                    </a:ext>
                  </a:extLst>
                </a:tr>
                <a:tr h="36107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Age, years, median (IQR)</a:t>
                        </a:r>
                        <a:r>
                          <a:rPr lang="en-US" sz="1800" baseline="30000" dirty="0">
                            <a:latin typeface="Arial" panose="020B0604020202020204" pitchFamily="34" charset="0"/>
                            <a:cs typeface="Arial" panose="020B0604020202020204" pitchFamily="34" charset="0"/>
                          </a:rPr>
                          <a:t>§</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800" dirty="0">
                            <a:latin typeface="Arial" panose="020B0604020202020204" pitchFamily="34" charset="0"/>
                            <a:cs typeface="Arial" panose="020B0604020202020204" pitchFamily="34" charset="0"/>
                          </a:rPr>
                          <a:t>36 (26–46)</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latin typeface="Arial" panose="020B0604020202020204" pitchFamily="34" charset="0"/>
                            <a:cs typeface="Arial" panose="020B0604020202020204" pitchFamily="34" charset="0"/>
                          </a:rPr>
                          <a:t>44 (33–53)</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latin typeface="Arial" panose="020B0604020202020204" pitchFamily="34" charset="0"/>
                            <a:cs typeface="Arial" panose="020B0604020202020204" pitchFamily="34" charset="0"/>
                          </a:rPr>
                          <a:t>0.0029</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1535786"/>
                    </a:ext>
                  </a:extLst>
                </a:tr>
                <a:tr h="723843">
                  <a:tc>
                    <a:txBody>
                      <a:bodyPr/>
                      <a:lstStyle/>
                      <a:p>
                        <a:r>
                          <a:rPr lang="en-US" sz="1800" dirty="0">
                            <a:latin typeface="Arial" panose="020B0604020202020204" pitchFamily="34" charset="0"/>
                            <a:cs typeface="Arial" panose="020B0604020202020204" pitchFamily="34" charset="0"/>
                          </a:rPr>
                          <a:t>Sex at birth, n (%)</a:t>
                        </a:r>
                      </a:p>
                      <a:p>
                        <a:pPr marL="180000"/>
                        <a:r>
                          <a:rPr lang="en-US" sz="1800" dirty="0">
                            <a:latin typeface="Arial" panose="020B0604020202020204" pitchFamily="34" charset="0"/>
                            <a:cs typeface="Arial" panose="020B0604020202020204" pitchFamily="34" charset="0"/>
                          </a:rPr>
                          <a:t>Male / Female</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78 (81.3) / 18 (18.8)</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2,724 (74.2) / 948 (25.8)</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0.9915</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1306222"/>
                    </a:ext>
                  </a:extLst>
                </a:tr>
                <a:tr h="2383067">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800" dirty="0">
                            <a:latin typeface="Arial" panose="020B0604020202020204" pitchFamily="34" charset="0"/>
                            <a:cs typeface="Arial" panose="020B0604020202020204" pitchFamily="34" charset="0"/>
                          </a:rPr>
                          <a:t>Race, n (%)</a:t>
                        </a:r>
                        <a:r>
                          <a:rPr lang="en-US" sz="1800" baseline="30000" dirty="0">
                            <a:latin typeface="Arial" panose="020B0604020202020204" pitchFamily="34" charset="0"/>
                            <a:cs typeface="Arial" panose="020B0604020202020204" pitchFamily="34" charset="0"/>
                          </a:rPr>
                          <a:t>¶</a:t>
                        </a:r>
                      </a:p>
                      <a:p>
                        <a:pPr marL="180975" indent="0"/>
                        <a:r>
                          <a:rPr lang="en-US" sz="1800" dirty="0">
                            <a:latin typeface="Arial" panose="020B0604020202020204" pitchFamily="34" charset="0"/>
                            <a:cs typeface="Arial" panose="020B0604020202020204" pitchFamily="34" charset="0"/>
                          </a:rPr>
                          <a:t>American Indian, Alaska Native,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Native Hawaiian or Pacific Islander</a:t>
                        </a:r>
                      </a:p>
                      <a:p>
                        <a:pPr marL="180975" indent="0"/>
                        <a:r>
                          <a:rPr lang="en-US" sz="1800" dirty="0">
                            <a:latin typeface="Arial" panose="020B0604020202020204" pitchFamily="34" charset="0"/>
                            <a:cs typeface="Arial" panose="020B0604020202020204" pitchFamily="34" charset="0"/>
                          </a:rPr>
                          <a:t>Asian</a:t>
                        </a:r>
                      </a:p>
                      <a:p>
                        <a:pPr marL="180975" indent="0"/>
                        <a:r>
                          <a:rPr lang="en-US" sz="1800" dirty="0">
                            <a:latin typeface="Arial" panose="020B0604020202020204" pitchFamily="34" charset="0"/>
                            <a:cs typeface="Arial" panose="020B0604020202020204" pitchFamily="34" charset="0"/>
                          </a:rPr>
                          <a:t>Black</a:t>
                        </a:r>
                      </a:p>
                      <a:p>
                        <a:pPr marL="180975" indent="0"/>
                        <a:r>
                          <a:rPr lang="en-US" sz="1800" dirty="0">
                            <a:latin typeface="Arial" panose="020B0604020202020204" pitchFamily="34" charset="0"/>
                            <a:cs typeface="Arial" panose="020B0604020202020204" pitchFamily="34" charset="0"/>
                          </a:rPr>
                          <a:t>White</a:t>
                        </a:r>
                      </a:p>
                      <a:p>
                        <a:pPr marL="180975" indent="0"/>
                        <a:r>
                          <a:rPr lang="en-US" sz="1800" dirty="0">
                            <a:latin typeface="Arial" panose="020B0604020202020204" pitchFamily="34" charset="0"/>
                            <a:cs typeface="Arial" panose="020B0604020202020204" pitchFamily="34" charset="0"/>
                          </a:rPr>
                          <a:t>Other or not permitted</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2 (2.0)</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5 (5.2)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51 (53.1)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34 (35.4)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4 (4.2)</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23 (0.6)</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263 (7.2)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1,287 (35.1)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1,870 (51.1)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229 (6.2)</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sz="1800" dirty="0">
                            <a:latin typeface="Arial" panose="020B0604020202020204" pitchFamily="34" charset="0"/>
                            <a:cs typeface="Arial" panose="020B0604020202020204" pitchFamily="34" charset="0"/>
                          </a:rPr>
                          <a:t>&lt; 0.0001</a:t>
                        </a:r>
                        <a:r>
                          <a:rPr lang="en-US" sz="1800" baseline="30000" dirty="0">
                            <a:latin typeface="Arial" panose="020B0604020202020204" pitchFamily="34" charset="0"/>
                            <a:cs typeface="Arial" panose="020B0604020202020204" pitchFamily="34" charset="0"/>
                          </a:rPr>
                          <a:t>||</a:t>
                        </a:r>
                      </a:p>
                    </a:txBody>
                    <a:tcPr marL="68580" marR="68580" marT="108000" marB="3429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2336679"/>
                    </a:ext>
                  </a:extLst>
                </a:tr>
                <a:tr h="36107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80975" indent="-180975"/>
                        <a:r>
                          <a:rPr lang="en-US" sz="1800" dirty="0">
                            <a:solidFill>
                              <a:schemeClr val="tx1"/>
                            </a:solidFill>
                            <a:latin typeface="Arial" panose="020B0604020202020204" pitchFamily="34" charset="0"/>
                            <a:cs typeface="Arial" panose="020B0604020202020204" pitchFamily="34" charset="0"/>
                          </a:rPr>
                          <a:t>Hispanic or Latinx, n (%)</a:t>
                        </a:r>
                        <a:r>
                          <a:rPr lang="en-US" sz="1800" baseline="30000" dirty="0">
                            <a:latin typeface="Arial" panose="020B0604020202020204" pitchFamily="34" charset="0"/>
                            <a:cs typeface="Arial" panose="020B0604020202020204" pitchFamily="34" charset="0"/>
                          </a:rPr>
                          <a:t>¶</a:t>
                        </a:r>
                        <a:endParaRPr lang="en-US" sz="1800" dirty="0">
                          <a:solidFill>
                            <a:schemeClr val="tx1"/>
                          </a:solidFill>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800" dirty="0">
                            <a:latin typeface="Arial" panose="020B0604020202020204" pitchFamily="34" charset="0"/>
                            <a:cs typeface="Arial" panose="020B0604020202020204" pitchFamily="34" charset="0"/>
                          </a:rPr>
                          <a:t>21 (21.9)</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latin typeface="Arial" panose="020B0604020202020204" pitchFamily="34" charset="0"/>
                            <a:cs typeface="Arial" panose="020B0604020202020204" pitchFamily="34" charset="0"/>
                          </a:rPr>
                          <a:t>660 (18.0)</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latin typeface="Arial" panose="020B0604020202020204" pitchFamily="34" charset="0"/>
                            <a:cs typeface="Arial" panose="020B0604020202020204" pitchFamily="34" charset="0"/>
                          </a:rPr>
                          <a:t>0.5881</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4010736"/>
                    </a:ext>
                  </a:extLst>
                </a:tr>
                <a:tr h="361071">
                  <a:tc>
                    <a:txBody>
                      <a:bodyPr/>
                      <a:lstStyle/>
                      <a:p>
                        <a:r>
                          <a:rPr lang="en-US" sz="1800" dirty="0">
                            <a:latin typeface="Arial" panose="020B0604020202020204" pitchFamily="34" charset="0"/>
                            <a:cs typeface="Arial" panose="020B0604020202020204" pitchFamily="34" charset="0"/>
                          </a:rPr>
                          <a:t>HIV-1 RNA &lt; 50 c/mL, n (%)</a:t>
                        </a:r>
                        <a:r>
                          <a:rPr lang="en-US" sz="1800" baseline="300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latin typeface="Arial" panose="020B0604020202020204" pitchFamily="34" charset="0"/>
                            <a:cs typeface="Arial" panose="020B0604020202020204" pitchFamily="34" charset="0"/>
                          </a:rPr>
                          <a:t>40 (41.7)</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latin typeface="Arial" panose="020B0604020202020204" pitchFamily="34" charset="0"/>
                            <a:cs typeface="Arial" panose="020B0604020202020204" pitchFamily="34" charset="0"/>
                          </a:rPr>
                          <a:t>2,937 (80.0)</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latin typeface="Arial" panose="020B0604020202020204" pitchFamily="34" charset="0"/>
                            <a:cs typeface="Arial" panose="020B0604020202020204" pitchFamily="34" charset="0"/>
                          </a:rPr>
                          <a:t>0.0051</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8135971"/>
                    </a:ext>
                  </a:extLst>
                </a:tr>
                <a:tr h="649927">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CD4 count, cells/µL, </a:t>
                        </a:r>
                        <a:br>
                          <a:rPr lang="en-US" sz="1800" dirty="0">
                            <a:solidFill>
                              <a:schemeClr val="tx1"/>
                            </a:solidFill>
                            <a:latin typeface="Arial" panose="020B0604020202020204" pitchFamily="34" charset="0"/>
                            <a:cs typeface="Arial" panose="020B0604020202020204" pitchFamily="34" charset="0"/>
                          </a:rPr>
                        </a:br>
                        <a:r>
                          <a:rPr lang="en-US" sz="1800" dirty="0">
                            <a:solidFill>
                              <a:schemeClr val="tx1"/>
                            </a:solidFill>
                            <a:latin typeface="Arial" panose="020B0604020202020204" pitchFamily="34" charset="0"/>
                            <a:cs typeface="Arial" panose="020B0604020202020204" pitchFamily="34" charset="0"/>
                          </a:rPr>
                          <a:t>median (IQR)</a:t>
                        </a:r>
                        <a:r>
                          <a:rPr lang="en-US" sz="1800" baseline="30000" dirty="0">
                            <a:latin typeface="Arial" panose="020B0604020202020204" pitchFamily="34" charset="0"/>
                            <a:cs typeface="Arial" panose="020B0604020202020204" pitchFamily="34" charset="0"/>
                          </a:rPr>
                          <a:t>§</a:t>
                        </a:r>
                        <a:endParaRPr lang="en-US" sz="1800" dirty="0">
                          <a:solidFill>
                            <a:schemeClr val="tx1"/>
                          </a:solidFill>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800" strike="noStrike" dirty="0">
                            <a:latin typeface="Arial" panose="020B0604020202020204" pitchFamily="34" charset="0"/>
                            <a:cs typeface="Arial" panose="020B0604020202020204" pitchFamily="34" charset="0"/>
                          </a:rPr>
                          <a:t>487 (324</a:t>
                        </a:r>
                        <a:r>
                          <a:rPr lang="en-US" sz="1800" dirty="0">
                            <a:latin typeface="Arial" panose="020B0604020202020204" pitchFamily="34" charset="0"/>
                            <a:cs typeface="Arial" panose="020B0604020202020204" pitchFamily="34" charset="0"/>
                          </a:rPr>
                          <a:t>–</a:t>
                        </a:r>
                        <a:r>
                          <a:rPr lang="en-US" sz="1800" strike="noStrike" dirty="0">
                            <a:latin typeface="Arial" panose="020B0604020202020204" pitchFamily="34" charset="0"/>
                            <a:cs typeface="Arial" panose="020B0604020202020204" pitchFamily="34" charset="0"/>
                          </a:rPr>
                          <a:t>738)</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strike="noStrike" dirty="0">
                            <a:latin typeface="Arial" panose="020B0604020202020204" pitchFamily="34" charset="0"/>
                            <a:cs typeface="Arial" panose="020B0604020202020204" pitchFamily="34" charset="0"/>
                          </a:rPr>
                          <a:t>645 (463</a:t>
                        </a:r>
                        <a:r>
                          <a:rPr lang="en-US" sz="1800" dirty="0">
                            <a:latin typeface="Arial" panose="020B0604020202020204" pitchFamily="34" charset="0"/>
                            <a:cs typeface="Arial" panose="020B0604020202020204" pitchFamily="34" charset="0"/>
                          </a:rPr>
                          <a:t>–</a:t>
                        </a:r>
                        <a:r>
                          <a:rPr lang="en-US" sz="1800" strike="noStrike" dirty="0">
                            <a:latin typeface="Arial" panose="020B0604020202020204" pitchFamily="34" charset="0"/>
                            <a:cs typeface="Arial" panose="020B0604020202020204" pitchFamily="34" charset="0"/>
                          </a:rPr>
                          <a:t>855)</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strike="noStrike" dirty="0">
                            <a:latin typeface="Arial" panose="020B0604020202020204" pitchFamily="34" charset="0"/>
                            <a:cs typeface="Arial" panose="020B0604020202020204" pitchFamily="34" charset="0"/>
                          </a:rPr>
                          <a:t>0.1095</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39669613"/>
                    </a:ext>
                  </a:extLst>
                </a:tr>
                <a:tr h="361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Arial" panose="020B0604020202020204" pitchFamily="34" charset="0"/>
                            <a:cs typeface="Arial" panose="020B0604020202020204" pitchFamily="34" charset="0"/>
                          </a:rPr>
                          <a:t>CD4 count &lt; 200 cells/µL, n (%)</a:t>
                        </a:r>
                        <a:r>
                          <a:rPr lang="en-US" sz="1800" baseline="30000" dirty="0">
                            <a:latin typeface="Arial" panose="020B0604020202020204" pitchFamily="34" charset="0"/>
                            <a:cs typeface="Arial" panose="020B0604020202020204" pitchFamily="34" charset="0"/>
                          </a:rPr>
                          <a:t>§</a:t>
                        </a:r>
                        <a:endParaRPr lang="en-US" sz="1800" dirty="0">
                          <a:solidFill>
                            <a:schemeClr val="tx1"/>
                          </a:solidFill>
                          <a:latin typeface="Arial" panose="020B0604020202020204" pitchFamily="34" charset="0"/>
                          <a:cs typeface="Arial" panose="020B0604020202020204" pitchFamily="34" charset="0"/>
                        </a:endParaRP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strike="noStrike" dirty="0">
                            <a:latin typeface="Arial" panose="020B0604020202020204" pitchFamily="34" charset="0"/>
                            <a:cs typeface="Arial" panose="020B0604020202020204" pitchFamily="34" charset="0"/>
                          </a:rPr>
                          <a:t>17 (17.7)</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strike="noStrike" dirty="0">
                            <a:latin typeface="Arial" panose="020B0604020202020204" pitchFamily="34" charset="0"/>
                            <a:cs typeface="Arial" panose="020B0604020202020204" pitchFamily="34" charset="0"/>
                          </a:rPr>
                          <a:t>145 (3.9)</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strike="noStrike" dirty="0">
                            <a:latin typeface="Arial" panose="020B0604020202020204" pitchFamily="34" charset="0"/>
                            <a:cs typeface="Arial" panose="020B0604020202020204" pitchFamily="34" charset="0"/>
                          </a:rPr>
                          <a:t>0.0040</a:t>
                        </a:r>
                      </a:p>
                    </a:txBody>
                    <a:tcPr marL="68580" marR="68580" marT="34290" marB="3429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339286"/>
                    </a:ext>
                  </a:extLst>
                </a:tr>
              </a:tbl>
            </a:graphicData>
          </a:graphic>
        </p:graphicFrame>
        <p:sp>
          <p:nvSpPr>
            <p:cNvPr id="240" name="Text Placeholder 3">
              <a:extLst>
                <a:ext uri="{FF2B5EF4-FFF2-40B4-BE49-F238E27FC236}">
                  <a16:creationId xmlns:a16="http://schemas.microsoft.com/office/drawing/2014/main" id="{455F4F9D-D2B3-8A1B-AD34-387597C0FD6C}"/>
                </a:ext>
              </a:extLst>
            </p:cNvPr>
            <p:cNvSpPr txBox="1">
              <a:spLocks/>
            </p:cNvSpPr>
            <p:nvPr/>
          </p:nvSpPr>
          <p:spPr>
            <a:xfrm>
              <a:off x="25796442" y="13683134"/>
              <a:ext cx="12061825" cy="1705357"/>
            </a:xfrm>
            <a:prstGeom prst="rect">
              <a:avLst/>
            </a:prstGeom>
          </p:spPr>
          <p:txBody>
            <a:bodyPr lIns="0"/>
            <a:lstStyle>
              <a:lvl1pPr marL="0">
                <a:defRPr>
                  <a:latin typeface="+mn-lt"/>
                  <a:ea typeface="+mn-ea"/>
                  <a:cs typeface="+mn-cs"/>
                </a:defRPr>
              </a:lvl1pPr>
              <a:lvl2pPr marL="617853">
                <a:defRPr>
                  <a:latin typeface="+mn-lt"/>
                  <a:ea typeface="+mn-ea"/>
                  <a:cs typeface="+mn-cs"/>
                </a:defRPr>
              </a:lvl2pPr>
              <a:lvl3pPr marL="1235707">
                <a:defRPr>
                  <a:latin typeface="+mn-lt"/>
                  <a:ea typeface="+mn-ea"/>
                  <a:cs typeface="+mn-cs"/>
                </a:defRPr>
              </a:lvl3pPr>
              <a:lvl4pPr marL="1853560">
                <a:defRPr>
                  <a:latin typeface="+mn-lt"/>
                  <a:ea typeface="+mn-ea"/>
                  <a:cs typeface="+mn-cs"/>
                </a:defRPr>
              </a:lvl4pPr>
              <a:lvl5pPr marL="2471413">
                <a:defRPr>
                  <a:latin typeface="+mn-lt"/>
                  <a:ea typeface="+mn-ea"/>
                  <a:cs typeface="+mn-cs"/>
                </a:defRPr>
              </a:lvl5pPr>
              <a:lvl6pPr marL="3089266">
                <a:defRPr>
                  <a:latin typeface="+mn-lt"/>
                  <a:ea typeface="+mn-ea"/>
                  <a:cs typeface="+mn-cs"/>
                </a:defRPr>
              </a:lvl6pPr>
              <a:lvl7pPr marL="3707120">
                <a:defRPr>
                  <a:latin typeface="+mn-lt"/>
                  <a:ea typeface="+mn-ea"/>
                  <a:cs typeface="+mn-cs"/>
                </a:defRPr>
              </a:lvl7pPr>
              <a:lvl8pPr marL="4324973">
                <a:defRPr>
                  <a:latin typeface="+mn-lt"/>
                  <a:ea typeface="+mn-ea"/>
                  <a:cs typeface="+mn-cs"/>
                </a:defRPr>
              </a:lvl8pPr>
              <a:lvl9pPr marL="4942826">
                <a:defRPr>
                  <a:latin typeface="+mn-lt"/>
                  <a:ea typeface="+mn-ea"/>
                  <a:cs typeface="+mn-cs"/>
                </a:defRPr>
              </a:lvl9pPr>
            </a:lstStyle>
            <a:p>
              <a:r>
                <a:rPr lang="en-US" sz="1500" dirty="0">
                  <a:latin typeface="Arial" panose="020B0604020202020204" pitchFamily="34" charset="0"/>
                  <a:cs typeface="Arial" panose="020B0604020202020204" pitchFamily="34" charset="0"/>
                </a:rPr>
                <a:t>Total N = 3,772; however, four participants from first-line studies (1489, 1490, 4458) who never achieved HIV-1 RNA &lt; 50 c/mL on B/F/TAF were excluded. *</a:t>
              </a:r>
              <a:r>
                <a:rPr lang="en-US" sz="1500" i="1" dirty="0">
                  <a:latin typeface="Arial" panose="020B0604020202020204" pitchFamily="34" charset="0"/>
                  <a:cs typeface="Arial" panose="020B0604020202020204" pitchFamily="34" charset="0"/>
                </a:rPr>
                <a:t>P</a:t>
              </a:r>
              <a:r>
                <a:rPr lang="en-US" sz="1500" dirty="0">
                  <a:latin typeface="Arial" panose="020B0604020202020204" pitchFamily="34" charset="0"/>
                  <a:cs typeface="Arial" panose="020B0604020202020204" pitchFamily="34" charset="0"/>
                </a:rPr>
                <a:t>-value was from the CMH test (categorical data) or the two-sided van Elteren test (continuous data), stratified by participant population type (treatment naïve vs. virologically suppressed); </a:t>
              </a:r>
              <a:r>
                <a:rPr lang="en-US" sz="1500" baseline="30000" dirty="0">
                  <a:latin typeface="Arial" panose="020B0604020202020204" pitchFamily="34" charset="0"/>
                  <a:cs typeface="Arial" panose="020B0604020202020204" pitchFamily="34" charset="0"/>
                </a:rPr>
                <a:t>†</a:t>
              </a:r>
              <a:r>
                <a:rPr lang="en-US" sz="1500" dirty="0">
                  <a:latin typeface="Arial" panose="020B0604020202020204" pitchFamily="34" charset="0"/>
                  <a:cs typeface="Arial" panose="020B0604020202020204" pitchFamily="34" charset="0"/>
                </a:rPr>
                <a:t>Studies 1489, 1490 and 4458 randomized B/F/TAF groups. </a:t>
              </a:r>
              <a:r>
                <a:rPr lang="en-GB" sz="1500" dirty="0">
                  <a:latin typeface="Arial" panose="020B0604020202020204" pitchFamily="34" charset="0"/>
                  <a:cs typeface="Arial" panose="020B0604020202020204" pitchFamily="34" charset="0"/>
                </a:rPr>
                <a:t>For Studies 1489 and 1490, participants in ABC/DTG/3TC group (n = 252) and participants in DTG + F/TAF group (n = 264) switching to B/F/TAF in open-label extension phase were included in virologically suppressed group</a:t>
              </a:r>
              <a:r>
                <a:rPr lang="en-US" sz="1500" dirty="0">
                  <a:latin typeface="Arial" panose="020B0604020202020204" pitchFamily="34" charset="0"/>
                  <a:cs typeface="Arial" panose="020B0604020202020204" pitchFamily="34" charset="0"/>
                </a:rPr>
                <a:t>; </a:t>
              </a:r>
              <a:r>
                <a:rPr lang="en-US" sz="1500" baseline="30000" dirty="0">
                  <a:latin typeface="Arial" panose="020B0604020202020204" pitchFamily="34" charset="0"/>
                  <a:cs typeface="Arial" panose="020B0604020202020204" pitchFamily="34" charset="0"/>
                </a:rPr>
                <a:t>‡</a:t>
              </a:r>
              <a:r>
                <a:rPr lang="en-GB" sz="1500" dirty="0">
                  <a:latin typeface="Arial" panose="020B0604020202020204" pitchFamily="34" charset="0"/>
                  <a:cs typeface="Arial" panose="020B0604020202020204" pitchFamily="34" charset="0"/>
                </a:rPr>
                <a:t>For rebound status by participant population type, </a:t>
              </a:r>
              <a:r>
                <a:rPr lang="en-GB" sz="1500" i="1" dirty="0">
                  <a:latin typeface="Arial" panose="020B0604020202020204" pitchFamily="34" charset="0"/>
                  <a:cs typeface="Arial" panose="020B0604020202020204" pitchFamily="34" charset="0"/>
                </a:rPr>
                <a:t>P</a:t>
              </a:r>
              <a:r>
                <a:rPr lang="en-GB" sz="1500" dirty="0">
                  <a:latin typeface="Arial" panose="020B0604020202020204" pitchFamily="34" charset="0"/>
                  <a:cs typeface="Arial" panose="020B0604020202020204" pitchFamily="34" charset="0"/>
                </a:rPr>
                <a:t>-value was from Fisher exact test; </a:t>
              </a:r>
              <a:r>
                <a:rPr lang="en-US" sz="1600" baseline="30000" dirty="0">
                  <a:latin typeface="Arial" panose="020B0604020202020204" pitchFamily="34" charset="0"/>
                  <a:cs typeface="Arial" panose="020B0604020202020204" pitchFamily="34" charset="0"/>
                </a:rPr>
                <a:t>§</a:t>
              </a:r>
              <a:r>
                <a:rPr lang="en-US" sz="1500" dirty="0">
                  <a:latin typeface="Arial" panose="020B0604020202020204" pitchFamily="34" charset="0"/>
                  <a:cs typeface="Arial" panose="020B0604020202020204" pitchFamily="34" charset="0"/>
                </a:rPr>
                <a:t>Defined at the first dose date of B/F/TAF; </a:t>
              </a:r>
              <a:r>
                <a:rPr lang="en-US" sz="1500" baseline="30000" dirty="0">
                  <a:latin typeface="Arial" panose="020B0604020202020204" pitchFamily="34" charset="0"/>
                  <a:cs typeface="Arial" panose="020B0604020202020204" pitchFamily="34" charset="0"/>
                </a:rPr>
                <a:t>¶</a:t>
              </a:r>
              <a:r>
                <a:rPr lang="en-US" sz="1500" dirty="0">
                  <a:latin typeface="Arial" panose="020B0604020202020204" pitchFamily="34" charset="0"/>
                  <a:cs typeface="Arial" panose="020B0604020202020204" pitchFamily="34" charset="0"/>
                </a:rPr>
                <a:t>Participants who reported “not permitted” were excluded from percentage and </a:t>
              </a:r>
              <a:r>
                <a:rPr lang="en-US" sz="1500" i="1" dirty="0">
                  <a:latin typeface="Arial" panose="020B0604020202020204" pitchFamily="34" charset="0"/>
                  <a:cs typeface="Arial" panose="020B0604020202020204" pitchFamily="34" charset="0"/>
                </a:rPr>
                <a:t>P</a:t>
              </a:r>
              <a:r>
                <a:rPr lang="en-US" sz="1500" dirty="0">
                  <a:latin typeface="Arial" panose="020B0604020202020204" pitchFamily="34" charset="0"/>
                  <a:cs typeface="Arial" panose="020B0604020202020204" pitchFamily="34" charset="0"/>
                </a:rPr>
                <a:t>-value calculations; </a:t>
              </a:r>
              <a:r>
                <a:rPr lang="en-US" sz="1500" baseline="30000" dirty="0">
                  <a:latin typeface="Arial" panose="020B0604020202020204" pitchFamily="34" charset="0"/>
                  <a:cs typeface="Arial" panose="020B0604020202020204" pitchFamily="34" charset="0"/>
                </a:rPr>
                <a:t>||</a:t>
              </a:r>
              <a:r>
                <a:rPr lang="en-US" sz="1500" i="1" dirty="0">
                  <a:latin typeface="Arial" panose="020B0604020202020204" pitchFamily="34" charset="0"/>
                  <a:cs typeface="Arial" panose="020B0604020202020204" pitchFamily="34" charset="0"/>
                </a:rPr>
                <a:t>P</a:t>
              </a:r>
              <a:r>
                <a:rPr lang="en-US" sz="1500" dirty="0">
                  <a:latin typeface="Arial" panose="020B0604020202020204" pitchFamily="34" charset="0"/>
                  <a:cs typeface="Arial" panose="020B0604020202020204" pitchFamily="34" charset="0"/>
                </a:rPr>
                <a:t>-value is from the CMH test for comparing percentage of Black race between groups.</a:t>
              </a:r>
              <a:endParaRPr lang="en-US" sz="1500" baseline="30000" dirty="0">
                <a:latin typeface="Arial" panose="020B0604020202020204" pitchFamily="34" charset="0"/>
                <a:cs typeface="Arial" panose="020B0604020202020204" pitchFamily="34" charset="0"/>
              </a:endParaRPr>
            </a:p>
          </p:txBody>
        </p:sp>
        <p:sp>
          <p:nvSpPr>
            <p:cNvPr id="7" name="object 81">
              <a:extLst>
                <a:ext uri="{FF2B5EF4-FFF2-40B4-BE49-F238E27FC236}">
                  <a16:creationId xmlns:a16="http://schemas.microsoft.com/office/drawing/2014/main" id="{6F84839D-1C5D-F2E4-CA70-366C85A21CCA}"/>
                </a:ext>
              </a:extLst>
            </p:cNvPr>
            <p:cNvSpPr txBox="1"/>
            <p:nvPr/>
          </p:nvSpPr>
          <p:spPr>
            <a:xfrm>
              <a:off x="25754933" y="15448244"/>
              <a:ext cx="12027600" cy="1259493"/>
            </a:xfrm>
            <a:prstGeom prst="rect">
              <a:avLst/>
            </a:prstGeom>
          </p:spPr>
          <p:txBody>
            <a:bodyPr vert="horz" wrap="square" lIns="0" tIns="12872" rIns="0" bIns="0" rtlCol="0">
              <a:spAutoFit/>
            </a:bodyPr>
            <a:lstStyle/>
            <a:p>
              <a:pPr marL="442913" indent="-442913" algn="l">
                <a:spcBef>
                  <a:spcPts val="1200"/>
                </a:spcBef>
                <a:spcAft>
                  <a:spcPts val="807"/>
                </a:spcAft>
                <a:buClr>
                  <a:schemeClr val="accent2"/>
                </a:buClr>
                <a:buFont typeface=".PingFang SC Regular"/>
                <a:buChar char="◆"/>
              </a:pPr>
              <a:r>
                <a:rPr lang="en-GB" sz="2700" dirty="0">
                  <a:latin typeface="Arial" panose="020B0604020202020204" pitchFamily="34" charset="0"/>
                  <a:ea typeface="Cambria" panose="02040503050406030204" pitchFamily="18" charset="0"/>
                  <a:cs typeface="Times New Roman" panose="02020603050405020304" pitchFamily="18" charset="0"/>
                </a:rPr>
                <a:t>Compared with participants without virologic rebound, those with rebound were more likely to be treatment naïve, younger, Black, have baseline </a:t>
              </a:r>
              <a:br>
                <a:rPr lang="en-GB" sz="2700" dirty="0">
                  <a:latin typeface="Arial" panose="020B0604020202020204" pitchFamily="34" charset="0"/>
                  <a:ea typeface="Cambria" panose="02040503050406030204" pitchFamily="18" charset="0"/>
                  <a:cs typeface="Times New Roman" panose="02020603050405020304" pitchFamily="18" charset="0"/>
                </a:rPr>
              </a:br>
              <a:r>
                <a:rPr lang="en-GB" sz="2700" dirty="0">
                  <a:latin typeface="Arial" panose="020B0604020202020204" pitchFamily="34" charset="0"/>
                  <a:ea typeface="Cambria" panose="02040503050406030204" pitchFamily="18" charset="0"/>
                  <a:cs typeface="Times New Roman" panose="02020603050405020304" pitchFamily="18" charset="0"/>
                </a:rPr>
                <a:t>VL ≥ 50 c/mL or baseline CD4 cell count &lt; 200 cells/µL</a:t>
              </a:r>
              <a:endParaRPr lang="en-US" sz="2700" dirty="0">
                <a:effectLst/>
                <a:latin typeface="Arial" panose="020B0604020202020204" pitchFamily="34" charset="0"/>
                <a:ea typeface="Cambria" panose="02040503050406030204" pitchFamily="18" charset="0"/>
                <a:cs typeface="Times New Roman" panose="02020603050405020304" pitchFamily="18" charset="0"/>
              </a:endParaRPr>
            </a:p>
          </p:txBody>
        </p:sp>
      </p:grpSp>
      <p:sp>
        <p:nvSpPr>
          <p:cNvPr id="36" name="TextBox 35">
            <a:extLst>
              <a:ext uri="{FF2B5EF4-FFF2-40B4-BE49-F238E27FC236}">
                <a16:creationId xmlns:a16="http://schemas.microsoft.com/office/drawing/2014/main" id="{9584C12F-313B-1B1F-A2CB-397A67799A2F}"/>
              </a:ext>
            </a:extLst>
          </p:cNvPr>
          <p:cNvSpPr txBox="1"/>
          <p:nvPr/>
        </p:nvSpPr>
        <p:spPr>
          <a:xfrm>
            <a:off x="39294583" y="8183370"/>
            <a:ext cx="1511952" cy="323165"/>
          </a:xfrm>
          <a:prstGeom prst="rect">
            <a:avLst/>
          </a:prstGeom>
          <a:solidFill>
            <a:schemeClr val="bg1"/>
          </a:solidFill>
        </p:spPr>
        <p:txBody>
          <a:bodyPr wrap="none" rtlCol="0">
            <a:spAutoFit/>
          </a:bodyPr>
          <a:lstStyle/>
          <a:p>
            <a:r>
              <a:rPr lang="en-US" sz="1500" b="1">
                <a:solidFill>
                  <a:schemeClr val="tx1"/>
                </a:solidFill>
                <a:latin typeface="Arial" panose="020B0604020202020204" pitchFamily="34" charset="0"/>
                <a:cs typeface="Arial" panose="020B0604020202020204" pitchFamily="34" charset="0"/>
              </a:rPr>
              <a:t>Resuppressed</a:t>
            </a:r>
            <a:endParaRPr lang="en-US" sz="1500" b="1" dirty="0">
              <a:solidFill>
                <a:schemeClr val="tx1"/>
              </a:solidFill>
              <a:latin typeface="Arial" panose="020B0604020202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618B63D0-6545-3A80-C926-18953FD2C3B4}"/>
              </a:ext>
            </a:extLst>
          </p:cNvPr>
          <p:cNvSpPr txBox="1"/>
          <p:nvPr/>
        </p:nvSpPr>
        <p:spPr>
          <a:xfrm>
            <a:off x="46389463" y="8183370"/>
            <a:ext cx="1511952" cy="323165"/>
          </a:xfrm>
          <a:prstGeom prst="rect">
            <a:avLst/>
          </a:prstGeom>
          <a:solidFill>
            <a:schemeClr val="bg1"/>
          </a:solidFill>
        </p:spPr>
        <p:txBody>
          <a:bodyPr wrap="none" rtlCol="0">
            <a:spAutoFit/>
          </a:bodyPr>
          <a:lstStyle/>
          <a:p>
            <a:r>
              <a:rPr lang="en-US" sz="1500" b="1" dirty="0">
                <a:solidFill>
                  <a:schemeClr val="tx1"/>
                </a:solidFill>
                <a:latin typeface="Arial" panose="020B0604020202020204" pitchFamily="34" charset="0"/>
                <a:cs typeface="Arial" panose="020B0604020202020204" pitchFamily="34" charset="0"/>
              </a:rPr>
              <a:t>Resuppressed</a:t>
            </a:r>
          </a:p>
        </p:txBody>
      </p:sp>
      <p:sp>
        <p:nvSpPr>
          <p:cNvPr id="53" name="TextBox 52">
            <a:extLst>
              <a:ext uri="{FF2B5EF4-FFF2-40B4-BE49-F238E27FC236}">
                <a16:creationId xmlns:a16="http://schemas.microsoft.com/office/drawing/2014/main" id="{5DF66217-89E1-D947-7028-05334EDF72C8}"/>
              </a:ext>
            </a:extLst>
          </p:cNvPr>
          <p:cNvSpPr txBox="1"/>
          <p:nvPr/>
        </p:nvSpPr>
        <p:spPr>
          <a:xfrm>
            <a:off x="39294264" y="14924260"/>
            <a:ext cx="1511952" cy="323165"/>
          </a:xfrm>
          <a:prstGeom prst="rect">
            <a:avLst/>
          </a:prstGeom>
          <a:solidFill>
            <a:schemeClr val="bg1"/>
          </a:solidFill>
        </p:spPr>
        <p:txBody>
          <a:bodyPr wrap="none" rtlCol="0">
            <a:spAutoFit/>
          </a:bodyPr>
          <a:lstStyle/>
          <a:p>
            <a:r>
              <a:rPr lang="en-US" sz="1500" b="1" dirty="0">
                <a:solidFill>
                  <a:schemeClr val="tx1"/>
                </a:solidFill>
                <a:latin typeface="Arial" panose="020B0604020202020204" pitchFamily="34" charset="0"/>
                <a:cs typeface="Arial" panose="020B0604020202020204" pitchFamily="34" charset="0"/>
              </a:rPr>
              <a:t>Resuppressed</a:t>
            </a:r>
          </a:p>
        </p:txBody>
      </p:sp>
      <p:sp>
        <p:nvSpPr>
          <p:cNvPr id="55" name="TextBox 54">
            <a:extLst>
              <a:ext uri="{FF2B5EF4-FFF2-40B4-BE49-F238E27FC236}">
                <a16:creationId xmlns:a16="http://schemas.microsoft.com/office/drawing/2014/main" id="{C37B903B-B4AC-530C-2B0F-9FD476532345}"/>
              </a:ext>
            </a:extLst>
          </p:cNvPr>
          <p:cNvSpPr txBox="1"/>
          <p:nvPr/>
        </p:nvSpPr>
        <p:spPr>
          <a:xfrm>
            <a:off x="46504390" y="14924260"/>
            <a:ext cx="1511952" cy="323165"/>
          </a:xfrm>
          <a:prstGeom prst="rect">
            <a:avLst/>
          </a:prstGeom>
          <a:solidFill>
            <a:schemeClr val="bg1"/>
          </a:solidFill>
        </p:spPr>
        <p:txBody>
          <a:bodyPr wrap="none" rtlCol="0">
            <a:spAutoFit/>
          </a:bodyPr>
          <a:lstStyle/>
          <a:p>
            <a:r>
              <a:rPr lang="en-US" sz="1500" b="1" dirty="0">
                <a:solidFill>
                  <a:schemeClr val="tx1"/>
                </a:solidFill>
                <a:latin typeface="Arial" panose="020B0604020202020204" pitchFamily="34" charset="0"/>
                <a:cs typeface="Arial" panose="020B0604020202020204" pitchFamily="34" charset="0"/>
              </a:rPr>
              <a:t>Resuppressed</a:t>
            </a:r>
          </a:p>
        </p:txBody>
      </p:sp>
    </p:spTree>
    <p:extLst>
      <p:ext uri="{BB962C8B-B14F-4D97-AF65-F5344CB8AC3E}">
        <p14:creationId xmlns:p14="http://schemas.microsoft.com/office/powerpoint/2010/main" val="1821117073"/>
      </p:ext>
    </p:extLst>
  </p:cSld>
  <p:clrMapOvr>
    <a:masterClrMapping/>
  </p:clrMapOvr>
</p:sld>
</file>

<file path=ppt/theme/theme1.xml><?xml version="1.0" encoding="utf-8"?>
<a:theme xmlns:a="http://schemas.openxmlformats.org/drawingml/2006/main" name="Office Theme">
  <a:themeElements>
    <a:clrScheme name="Custom 29">
      <a:dk1>
        <a:sysClr val="windowText" lastClr="000000"/>
      </a:dk1>
      <a:lt1>
        <a:sysClr val="window" lastClr="FFFFFF"/>
      </a:lt1>
      <a:dk2>
        <a:srgbClr val="1F497D"/>
      </a:dk2>
      <a:lt2>
        <a:srgbClr val="EEECE1"/>
      </a:lt2>
      <a:accent1>
        <a:srgbClr val="4F81BD"/>
      </a:accent1>
      <a:accent2>
        <a:srgbClr val="881222"/>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3">
    <a:dk1>
      <a:srgbClr val="000000"/>
    </a:dk1>
    <a:lt1>
      <a:srgbClr val="FFFFFF"/>
    </a:lt1>
    <a:dk2>
      <a:srgbClr val="CEC3B1"/>
    </a:dk2>
    <a:lt2>
      <a:srgbClr val="D5E8FA"/>
    </a:lt2>
    <a:accent1>
      <a:srgbClr val="7278B4"/>
    </a:accent1>
    <a:accent2>
      <a:srgbClr val="88AAD3"/>
    </a:accent2>
    <a:accent3>
      <a:srgbClr val="79A67F"/>
    </a:accent3>
    <a:accent4>
      <a:srgbClr val="306B7A"/>
    </a:accent4>
    <a:accent5>
      <a:srgbClr val="FFA004"/>
    </a:accent5>
    <a:accent6>
      <a:srgbClr val="DC460B"/>
    </a:accent6>
    <a:hlink>
      <a:srgbClr val="56C7AA"/>
    </a:hlink>
    <a:folHlink>
      <a:srgbClr val="59A8D1"/>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438</TotalTime>
  <Words>2880</Words>
  <Application>Microsoft Office PowerPoint</Application>
  <PresentationFormat>Custom</PresentationFormat>
  <Paragraphs>246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.PingFang SC Regular</vt:lpstr>
      <vt:lpstr>Arial</vt:lpstr>
      <vt:lpstr>Calibri</vt:lpstr>
      <vt:lpstr>Symbol</vt:lpstr>
      <vt:lpstr>Office Theme</vt:lpstr>
      <vt:lpstr>Restarting Bictegravir/Emtricitabine/Tenofovir Alafenamide (B/F/TAF) After Virologic Rebound:  A Pooled Analysis of Studies in People With HIV-1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Restarting Bictegravir/Emtricitabine/Tenofovir Alafenamide (B/F/TAF) After Virologic Rebound:  A Pooled Analysis of Studies in People With HIV-1</dc:title>
  <dc:creator>Joanne Tang</dc:creator>
  <cp:lastModifiedBy>Editor</cp:lastModifiedBy>
  <cp:revision>266</cp:revision>
  <dcterms:created xsi:type="dcterms:W3CDTF">2023-03-24T15:16:14Z</dcterms:created>
  <dcterms:modified xsi:type="dcterms:W3CDTF">2023-10-09T08:58:19Z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2023-02-07T00:00:00Z</vt:filetime>
  </property>
  <property fmtid="{D5CDD505-2E9C-101B-9397-08002B2CF9AE}" pid="3" name="Creator">
    <vt:lpwstr>Adobe InDesign 18.1 (Windows)</vt:lpwstr>
  </property>
  <property fmtid="{D5CDD505-2E9C-101B-9397-08002B2CF9AE}" pid="4" name="LastSaved">
    <vt:filetime>2023-03-24T00:00:00Z</vt:filetime>
  </property>
  <property fmtid="{D5CDD505-2E9C-101B-9397-08002B2CF9AE}" pid="5" name="Producer">
    <vt:lpwstr>Adobe PDF Library 17.0</vt:lpwstr>
  </property>
  <property fmtid="{D5CDD505-2E9C-101B-9397-08002B2CF9AE}" pid="6" name="MSIP_Label_418c1083-8924-401d-97ae-40f5eed0fcd8_Enabled">
    <vt:lpwstr>true</vt:lpwstr>
  </property>
  <property fmtid="{D5CDD505-2E9C-101B-9397-08002B2CF9AE}" pid="7" name="MSIP_Label_418c1083-8924-401d-97ae-40f5eed0fcd8_SetDate">
    <vt:lpwstr>2023-03-24T15:17:32Z</vt:lpwstr>
  </property>
  <property fmtid="{D5CDD505-2E9C-101B-9397-08002B2CF9AE}" pid="8" name="MSIP_Label_418c1083-8924-401d-97ae-40f5eed0fcd8_Method">
    <vt:lpwstr>Standard</vt:lpwstr>
  </property>
  <property fmtid="{D5CDD505-2E9C-101B-9397-08002B2CF9AE}" pid="9" name="MSIP_Label_418c1083-8924-401d-97ae-40f5eed0fcd8_Name">
    <vt:lpwstr>418c1083-8924-401d-97ae-40f5eed0fcd8</vt:lpwstr>
  </property>
  <property fmtid="{D5CDD505-2E9C-101B-9397-08002B2CF9AE}" pid="10" name="MSIP_Label_418c1083-8924-401d-97ae-40f5eed0fcd8_SiteId">
    <vt:lpwstr>a5a8bcaa-3292-41e6-b735-5e8b21f4dbfd</vt:lpwstr>
  </property>
  <property fmtid="{D5CDD505-2E9C-101B-9397-08002B2CF9AE}" pid="11" name="MSIP_Label_418c1083-8924-401d-97ae-40f5eed0fcd8_ActionId">
    <vt:lpwstr>502548d7-e9d4-49c2-a553-cf21e92a9e4e</vt:lpwstr>
  </property>
  <property fmtid="{D5CDD505-2E9C-101B-9397-08002B2CF9AE}" pid="12" name="MSIP_Label_418c1083-8924-401d-97ae-40f5eed0fcd8_ContentBits">
    <vt:lpwstr>0</vt:lpwstr>
  </property>
</Properties>
</file>