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51206400" cy="28803600"/>
  <p:notesSz cx="150749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3447" userDrawn="1">
          <p15:clr>
            <a:srgbClr val="A4A3A4"/>
          </p15:clr>
        </p15:guide>
        <p15:guide id="4" orient="horz" pos="17481" userDrawn="1">
          <p15:clr>
            <a:srgbClr val="A4A3A4"/>
          </p15:clr>
        </p15:guide>
        <p15:guide id="5" pos="524" userDrawn="1">
          <p15:clr>
            <a:srgbClr val="FDE53C"/>
          </p15:clr>
        </p15:guide>
        <p15:guide id="7" orient="horz" pos="16306" userDrawn="1">
          <p15:clr>
            <a:srgbClr val="A4A3A4"/>
          </p15:clr>
        </p15:guide>
        <p15:guide id="10" orient="horz" pos="15989" userDrawn="1">
          <p15:clr>
            <a:srgbClr val="A4A3A4"/>
          </p15:clr>
        </p15:guide>
        <p15:guide id="16" orient="horz" pos="14606" userDrawn="1">
          <p15:clr>
            <a:srgbClr val="A4A3A4"/>
          </p15:clr>
        </p15:guide>
        <p15:guide id="17" pos="31732" userDrawn="1">
          <p15:clr>
            <a:srgbClr val="FDE53C"/>
          </p15:clr>
        </p15:guide>
        <p15:guide id="18" pos="8258" userDrawn="1">
          <p15:clr>
            <a:srgbClr val="FDE53C"/>
          </p15:clr>
        </p15:guide>
        <p15:guide id="19" pos="23998" userDrawn="1">
          <p15:clr>
            <a:srgbClr val="FDE53C"/>
          </p15:clr>
        </p15:guide>
        <p15:guide id="20" pos="819" userDrawn="1">
          <p15:clr>
            <a:srgbClr val="FDE53C"/>
          </p15:clr>
        </p15:guide>
        <p15:guide id="25" pos="24134" userDrawn="1">
          <p15:clr>
            <a:srgbClr val="FDE53C"/>
          </p15:clr>
        </p15:guide>
        <p15:guide id="26" pos="23839" userDrawn="1">
          <p15:clr>
            <a:srgbClr val="FDE53C"/>
          </p15:clr>
        </p15:guide>
        <p15:guide id="27" pos="15969" userDrawn="1">
          <p15:clr>
            <a:srgbClr val="FDE53C"/>
          </p15:clr>
        </p15:guide>
        <p15:guide id="28" pos="16264" userDrawn="1">
          <p15:clr>
            <a:srgbClr val="FDE53C"/>
          </p15:clr>
        </p15:guide>
        <p15:guide id="29" pos="8099" userDrawn="1">
          <p15:clr>
            <a:srgbClr val="FDE53C"/>
          </p15:clr>
        </p15:guide>
        <p15:guide id="30" pos="8394" userDrawn="1">
          <p15:clr>
            <a:srgbClr val="FDE53C"/>
          </p15:clr>
        </p15:guide>
        <p15:guide id="31" orient="horz" pos="454" userDrawn="1">
          <p15:clr>
            <a:srgbClr val="A4A3A4"/>
          </p15:clr>
        </p15:guide>
        <p15:guide id="32" orient="horz" pos="2971" userDrawn="1">
          <p15:clr>
            <a:srgbClr val="A4A3A4"/>
          </p15:clr>
        </p15:guide>
        <p15:guide id="33" orient="horz" pos="15831" userDrawn="1">
          <p15:clr>
            <a:srgbClr val="A4A3A4"/>
          </p15:clr>
        </p15:guide>
        <p15:guide id="34" orient="horz" pos="10637" userDrawn="1">
          <p15:clr>
            <a:srgbClr val="A4A3A4"/>
          </p15:clr>
        </p15:guide>
        <p15:guide id="35" orient="horz" pos="3311" userDrawn="1">
          <p15:clr>
            <a:srgbClr val="A4A3A4"/>
          </p15:clr>
        </p15:guide>
        <p15:guide id="36" orient="horz" pos="9072" userDrawn="1">
          <p15:clr>
            <a:srgbClr val="A4A3A4"/>
          </p15:clr>
        </p15:guide>
        <p15:guide id="37" pos="13543" userDrawn="1">
          <p15:clr>
            <a:srgbClr val="A4A3A4"/>
          </p15:clr>
        </p15:guide>
        <p15:guide id="38" pos="12409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07C926-FA96-6FEF-E791-20DAC6E5CEA7}" name="Aspire Scientific_JNB" initials="JNB" userId="Aspire Scientific_JNB" providerId="None"/>
  <p188:author id="{61548928-A682-05EE-DEC3-389AF5FBD59E}" name="Aspire Editor" initials="Ed" userId="Aspire Editor" providerId="None"/>
  <p188:author id="{2BA04030-15C5-C6E0-8C2F-B0CF24CC7B35}" name="Anna Chapman-Barnes" initials="ACB" userId="S::anna.chapman-Barnes@aspire-scientific.com::ce2f348e-fa17-4276-9577-f9fec2fc0fca" providerId="AD"/>
  <p188:author id="{BFDD6433-458D-D74E-CA4F-99E05995DEB1}" name="Victoria Warwick" initials="VW" userId="S::victoria.warwick@aspire-scientific.com::02fb0dbe-38d3-47d1-b3fc-811dcd817a88" providerId="AD"/>
  <p188:author id="{54A13E35-A6D3-34AB-5EB4-675F078B4216}" name="Kristen Andreatta" initials="KA" userId="S::Kristen.Andreatta@gilead.com::44530284-8a4a-4b02-bc88-c2774057cee3" providerId="AD"/>
  <p188:author id="{BF8D4275-AF49-5B67-3389-7A46B383F4AF}" name="Aspire Scientific_EM" initials="AS" userId="Aspire Scientific_EM" providerId="None"/>
  <p188:author id="{4FB2577B-15E7-32AE-162F-5A746BA50948}" name="Jane Bryant" initials="JB" userId="S::jane.bryant@aspire-scientific.com::606c9dee-e6e1-4e28-a122-3a53f612265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itor" initials="E" lastIdx="11" clrIdx="0">
    <p:extLst>
      <p:ext uri="{19B8F6BF-5375-455C-9EA6-DF929625EA0E}">
        <p15:presenceInfo xmlns:p15="http://schemas.microsoft.com/office/powerpoint/2012/main" userId="Edi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A0"/>
    <a:srgbClr val="D5E2EE"/>
    <a:srgbClr val="CCF2EC"/>
    <a:srgbClr val="2C70AC"/>
    <a:srgbClr val="868686"/>
    <a:srgbClr val="F2F2F2"/>
    <a:srgbClr val="6EAFEE"/>
    <a:srgbClr val="AAAED2"/>
    <a:srgbClr val="E7E7E7"/>
    <a:srgbClr val="16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491" autoAdjust="0"/>
    <p:restoredTop sz="96374" autoAdjust="0"/>
  </p:normalViewPr>
  <p:slideViewPr>
    <p:cSldViewPr snapToGrid="0">
      <p:cViewPr varScale="1">
        <p:scale>
          <a:sx n="20" d="100"/>
          <a:sy n="20" d="100"/>
        </p:scale>
        <p:origin x="946" y="34"/>
      </p:cViewPr>
      <p:guideLst>
        <p:guide orient="horz" pos="3447"/>
        <p:guide orient="horz" pos="17481"/>
        <p:guide pos="524"/>
        <p:guide orient="horz" pos="16306"/>
        <p:guide orient="horz" pos="15989"/>
        <p:guide orient="horz" pos="14606"/>
        <p:guide pos="31732"/>
        <p:guide pos="8258"/>
        <p:guide pos="23998"/>
        <p:guide pos="819"/>
        <p:guide pos="24134"/>
        <p:guide pos="23839"/>
        <p:guide pos="15969"/>
        <p:guide pos="16264"/>
        <p:guide pos="8099"/>
        <p:guide pos="8394"/>
        <p:guide orient="horz" pos="454"/>
        <p:guide orient="horz" pos="2971"/>
        <p:guide orient="horz" pos="15831"/>
        <p:guide orient="horz" pos="10637"/>
        <p:guide orient="horz" pos="3311"/>
        <p:guide orient="horz" pos="9072"/>
        <p:guide pos="13543"/>
        <p:guide pos="1240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235830279828918"/>
          <c:y val="0"/>
          <c:w val="0.77777568327862479"/>
          <c:h val="0.71874558188449911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8"/>
            <c:spPr>
              <a:solidFill>
                <a:schemeClr val="tx1"/>
              </a:solidFill>
              <a:ln>
                <a:solidFill>
                  <a:schemeClr val="bg1"/>
                </a:solidFill>
                <a:prstDash val="solid"/>
              </a:ln>
            </c:spPr>
          </c:marker>
          <c:dPt>
            <c:idx val="0"/>
            <c:marker>
              <c:spPr>
                <a:solidFill>
                  <a:srgbClr val="7030A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631A-4230-8284-59D0380CF118}"/>
              </c:ext>
            </c:extLst>
          </c:dPt>
          <c:dPt>
            <c:idx val="1"/>
            <c:marker>
              <c:spPr>
                <a:solidFill>
                  <a:srgbClr val="2C70AC"/>
                </a:solidFill>
                <a:ln>
                  <a:noFill/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631A-4230-8284-59D0380CF118}"/>
              </c:ext>
            </c:extLst>
          </c:dPt>
          <c:dPt>
            <c:idx val="2"/>
            <c:marker>
              <c:spPr>
                <a:solidFill>
                  <a:srgbClr val="7030A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31A-4230-8284-59D0380CF118}"/>
              </c:ext>
            </c:extLst>
          </c:dPt>
          <c:dPt>
            <c:idx val="3"/>
            <c:marker>
              <c:spPr>
                <a:solidFill>
                  <a:srgbClr val="7030A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631A-4230-8284-59D0380CF118}"/>
              </c:ext>
            </c:extLst>
          </c:dPt>
          <c:dPt>
            <c:idx val="4"/>
            <c:marker>
              <c:spPr>
                <a:solidFill>
                  <a:srgbClr val="7030A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631A-4230-8284-59D0380CF118}"/>
              </c:ext>
            </c:extLst>
          </c:dPt>
          <c:dPt>
            <c:idx val="5"/>
            <c:marker>
              <c:spPr>
                <a:solidFill>
                  <a:srgbClr val="2C70AC"/>
                </a:solidFill>
                <a:ln>
                  <a:noFill/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631A-4230-8284-59D0380CF118}"/>
              </c:ext>
            </c:extLst>
          </c:dPt>
          <c:dPt>
            <c:idx val="8"/>
            <c:marker>
              <c:spPr>
                <a:solidFill>
                  <a:srgbClr val="7030A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631A-4230-8284-59D0380CF118}"/>
              </c:ext>
            </c:extLst>
          </c:dPt>
          <c:dPt>
            <c:idx val="9"/>
            <c:marker>
              <c:spPr>
                <a:solidFill>
                  <a:srgbClr val="7030A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631A-4230-8284-59D0380CF118}"/>
              </c:ext>
            </c:extLst>
          </c:dPt>
          <c:dPt>
            <c:idx val="12"/>
            <c:marker>
              <c:spPr>
                <a:solidFill>
                  <a:srgbClr val="7030A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631A-4230-8284-59D0380CF118}"/>
              </c:ext>
            </c:extLst>
          </c:dPt>
          <c:dPt>
            <c:idx val="13"/>
            <c:marker>
              <c:spPr>
                <a:solidFill>
                  <a:srgbClr val="7030A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631A-4230-8284-59D0380CF118}"/>
              </c:ext>
            </c:extLst>
          </c:dPt>
          <c:dPt>
            <c:idx val="14"/>
            <c:marker>
              <c:spPr>
                <a:solidFill>
                  <a:srgbClr val="7030A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631A-4230-8284-59D0380CF118}"/>
              </c:ext>
            </c:extLst>
          </c:dPt>
          <c:dPt>
            <c:idx val="15"/>
            <c:marker>
              <c:spPr>
                <a:solidFill>
                  <a:srgbClr val="7030A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631A-4230-8284-59D0380CF118}"/>
              </c:ext>
            </c:extLst>
          </c:dPt>
          <c:dPt>
            <c:idx val="17"/>
            <c:marker>
              <c:symbol val="square"/>
              <c:size val="6"/>
              <c:spPr>
                <a:solidFill>
                  <a:srgbClr val="00B0F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631A-4230-8284-59D0380CF118}"/>
              </c:ext>
            </c:extLst>
          </c:dPt>
          <c:dPt>
            <c:idx val="19"/>
            <c:marker>
              <c:spPr>
                <a:solidFill>
                  <a:srgbClr val="7030A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631A-4230-8284-59D0380CF118}"/>
              </c:ext>
            </c:extLst>
          </c:dPt>
          <c:dPt>
            <c:idx val="20"/>
            <c:marker>
              <c:spPr>
                <a:solidFill>
                  <a:srgbClr val="7030A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631A-4230-8284-59D0380CF118}"/>
              </c:ext>
            </c:extLst>
          </c:dPt>
          <c:dPt>
            <c:idx val="21"/>
            <c:marker>
              <c:symbol val="square"/>
              <c:size val="6"/>
              <c:spPr>
                <a:solidFill>
                  <a:srgbClr val="00B0F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631A-4230-8284-59D0380CF118}"/>
              </c:ext>
            </c:extLst>
          </c:dPt>
          <c:dPt>
            <c:idx val="25"/>
            <c:marker>
              <c:symbol val="square"/>
              <c:size val="6"/>
              <c:spPr>
                <a:solidFill>
                  <a:srgbClr val="00B0F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631A-4230-8284-59D0380CF118}"/>
              </c:ext>
            </c:extLst>
          </c:dPt>
          <c:dPt>
            <c:idx val="29"/>
            <c:marker>
              <c:symbol val="square"/>
              <c:size val="6"/>
              <c:spPr>
                <a:solidFill>
                  <a:srgbClr val="00B0F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631A-4230-8284-59D0380CF118}"/>
              </c:ext>
            </c:extLst>
          </c:dPt>
          <c:dPt>
            <c:idx val="31"/>
            <c:marker>
              <c:symbol val="triangle"/>
              <c:size val="8"/>
              <c:spPr>
                <a:solidFill>
                  <a:srgbClr val="FF000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631A-4230-8284-59D0380CF118}"/>
              </c:ext>
            </c:extLst>
          </c:dPt>
          <c:dPt>
            <c:idx val="33"/>
            <c:marker>
              <c:symbol val="square"/>
              <c:size val="6"/>
              <c:spPr>
                <a:solidFill>
                  <a:srgbClr val="00B0F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631A-4230-8284-59D0380CF118}"/>
              </c:ext>
            </c:extLst>
          </c:dPt>
          <c:dPt>
            <c:idx val="35"/>
            <c:marker>
              <c:symbol val="triangle"/>
              <c:size val="8"/>
              <c:spPr>
                <a:solidFill>
                  <a:srgbClr val="FF000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631A-4230-8284-59D0380CF118}"/>
              </c:ext>
            </c:extLst>
          </c:dPt>
          <c:dPt>
            <c:idx val="37"/>
            <c:marker>
              <c:symbol val="square"/>
              <c:size val="6"/>
              <c:spPr>
                <a:solidFill>
                  <a:srgbClr val="00B0F0"/>
                </a:solidFill>
                <a:ln>
                  <a:solidFill>
                    <a:schemeClr val="bg1"/>
                  </a:solidFill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631A-4230-8284-59D0380CF118}"/>
              </c:ext>
            </c:extLst>
          </c:dPt>
          <c:errBars>
            <c:errDir val="x"/>
            <c:errBarType val="both"/>
            <c:errValType val="cust"/>
            <c:noEndCap val="0"/>
            <c:plus>
              <c:numRef>
                <c:f>Figure!$D$3:$D$40</c:f>
                <c:numCache>
                  <c:formatCode>General</c:formatCode>
                  <c:ptCount val="38"/>
                  <c:pt idx="1">
                    <c:v>3.7000000000000028</c:v>
                  </c:pt>
                  <c:pt idx="5">
                    <c:v>1.5</c:v>
                  </c:pt>
                </c:numCache>
              </c:numRef>
            </c:plus>
            <c:minus>
              <c:numRef>
                <c:f>Figure!$E$3:$E$40</c:f>
                <c:numCache>
                  <c:formatCode>General</c:formatCode>
                  <c:ptCount val="38"/>
                  <c:pt idx="1">
                    <c:v>4.0999999999999943</c:v>
                  </c:pt>
                  <c:pt idx="5">
                    <c:v>2.2999999999999972</c:v>
                  </c:pt>
                </c:numCache>
              </c:numRef>
            </c:minus>
            <c:spPr>
              <a:ln w="25400">
                <a:solidFill>
                  <a:srgbClr val="2C70AC"/>
                </a:solidFill>
                <a:prstDash val="solid"/>
              </a:ln>
            </c:spPr>
          </c:errBars>
          <c:xVal>
            <c:numRef>
              <c:f>Figure!$C$3:$C$40</c:f>
              <c:numCache>
                <c:formatCode>General</c:formatCode>
                <c:ptCount val="38"/>
                <c:pt idx="1">
                  <c:v>77.599999999999994</c:v>
                </c:pt>
                <c:pt idx="5">
                  <c:v>97</c:v>
                </c:pt>
              </c:numCache>
            </c:numRef>
          </c:xVal>
          <c:yVal>
            <c:numRef>
              <c:f>Figure!$B$3:$B$40</c:f>
              <c:numCache>
                <c:formatCode>General</c:formatCode>
                <c:ptCount val="3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6-631A-4230-8284-59D0380CF1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878784"/>
        <c:axId val="82641280"/>
      </c:scatterChart>
      <c:valAx>
        <c:axId val="79878784"/>
        <c:scaling>
          <c:orientation val="minMax"/>
          <c:max val="1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2641280"/>
        <c:crossesAt val="0"/>
        <c:crossBetween val="midCat"/>
        <c:majorUnit val="25"/>
      </c:valAx>
      <c:valAx>
        <c:axId val="82641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9878784"/>
        <c:crossesAt val="1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13206493049538"/>
          <c:y val="3.1767483756493082E-3"/>
          <c:w val="0.82486795640105159"/>
          <c:h val="0.7555674353598882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8"/>
            <c:spPr>
              <a:solidFill>
                <a:srgbClr val="00C0A0"/>
              </a:solidFill>
              <a:ln>
                <a:noFill/>
                <a:prstDash val="solid"/>
              </a:ln>
            </c:spPr>
          </c:marker>
          <c:dPt>
            <c:idx val="1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0-38CF-4E2E-931D-3D4B8134DE12}"/>
              </c:ext>
            </c:extLst>
          </c:dPt>
          <c:dPt>
            <c:idx val="3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1-38CF-4E2E-931D-3D4B8134DE12}"/>
              </c:ext>
            </c:extLst>
          </c:dPt>
          <c:dPt>
            <c:idx val="5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2-38CF-4E2E-931D-3D4B8134DE12}"/>
              </c:ext>
            </c:extLst>
          </c:dPt>
          <c:dPt>
            <c:idx val="9"/>
            <c:marker>
              <c:symbol val="square"/>
              <c:size val="6"/>
              <c:spPr>
                <a:solidFill>
                  <a:schemeClr val="bg1"/>
                </a:solidFill>
                <a:ln>
                  <a:noFill/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38CF-4E2E-931D-3D4B8134DE12}"/>
              </c:ext>
            </c:extLst>
          </c:dPt>
          <c:dPt>
            <c:idx val="13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4-38CF-4E2E-931D-3D4B8134DE12}"/>
              </c:ext>
            </c:extLst>
          </c:dPt>
          <c:dPt>
            <c:idx val="18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5-38CF-4E2E-931D-3D4B8134DE12}"/>
              </c:ext>
            </c:extLst>
          </c:dPt>
          <c:dPt>
            <c:idx val="20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6-38CF-4E2E-931D-3D4B8134DE12}"/>
              </c:ext>
            </c:extLst>
          </c:dPt>
          <c:dPt>
            <c:idx val="26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7-38CF-4E2E-931D-3D4B8134DE12}"/>
              </c:ext>
            </c:extLst>
          </c:dPt>
          <c:dPt>
            <c:idx val="31"/>
            <c:marker>
              <c:symbol val="triangle"/>
              <c:size val="8"/>
            </c:marker>
            <c:bubble3D val="0"/>
            <c:extLst>
              <c:ext xmlns:c16="http://schemas.microsoft.com/office/drawing/2014/chart" uri="{C3380CC4-5D6E-409C-BE32-E72D297353CC}">
                <c16:uniqueId val="{00000008-38CF-4E2E-931D-3D4B8134DE12}"/>
              </c:ext>
            </c:extLst>
          </c:dPt>
          <c:dPt>
            <c:idx val="33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9-38CF-4E2E-931D-3D4B8134DE12}"/>
              </c:ext>
            </c:extLst>
          </c:dPt>
          <c:dPt>
            <c:idx val="35"/>
            <c:marker>
              <c:symbol val="triangle"/>
              <c:size val="8"/>
            </c:marker>
            <c:bubble3D val="0"/>
            <c:extLst>
              <c:ext xmlns:c16="http://schemas.microsoft.com/office/drawing/2014/chart" uri="{C3380CC4-5D6E-409C-BE32-E72D297353CC}">
                <c16:uniqueId val="{0000000A-38CF-4E2E-931D-3D4B8134DE12}"/>
              </c:ext>
            </c:extLst>
          </c:dPt>
          <c:dPt>
            <c:idx val="37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B-38CF-4E2E-931D-3D4B8134DE12}"/>
              </c:ext>
            </c:extLst>
          </c:dPt>
          <c:errBars>
            <c:errDir val="x"/>
            <c:errBarType val="both"/>
            <c:errValType val="cust"/>
            <c:noEndCap val="0"/>
            <c:plus>
              <c:numRef>
                <c:f>Figure!$D$3:$D$40</c:f>
                <c:numCache>
                  <c:formatCode>General</c:formatCode>
                  <c:ptCount val="38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  <c:pt idx="4">
                    <c:v>0</c:v>
                  </c:pt>
                  <c:pt idx="5">
                    <c:v>0</c:v>
                  </c:pt>
                  <c:pt idx="8">
                    <c:v>0</c:v>
                  </c:pt>
                  <c:pt idx="9">
                    <c:v>0</c:v>
                  </c:pt>
                  <c:pt idx="12">
                    <c:v>0</c:v>
                  </c:pt>
                  <c:pt idx="13">
                    <c:v>0</c:v>
                  </c:pt>
                  <c:pt idx="14">
                    <c:v>0</c:v>
                  </c:pt>
                  <c:pt idx="15">
                    <c:v>0</c:v>
                  </c:pt>
                  <c:pt idx="16">
                    <c:v>4</c:v>
                  </c:pt>
                  <c:pt idx="17">
                    <c:v>0</c:v>
                  </c:pt>
                  <c:pt idx="20">
                    <c:v>2.5</c:v>
                  </c:pt>
                  <c:pt idx="22">
                    <c:v>5.2000000000000028</c:v>
                  </c:pt>
                  <c:pt idx="26">
                    <c:v>2.1000000000000085</c:v>
                  </c:pt>
                  <c:pt idx="28">
                    <c:v>8.8999999999999915</c:v>
                  </c:pt>
                </c:numCache>
              </c:numRef>
            </c:plus>
            <c:minus>
              <c:numRef>
                <c:f>Figure!$E$3:$E$40</c:f>
                <c:numCache>
                  <c:formatCode>General</c:formatCode>
                  <c:ptCount val="38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  <c:pt idx="4">
                    <c:v>0</c:v>
                  </c:pt>
                  <c:pt idx="5">
                    <c:v>0</c:v>
                  </c:pt>
                  <c:pt idx="8">
                    <c:v>0</c:v>
                  </c:pt>
                  <c:pt idx="9">
                    <c:v>0</c:v>
                  </c:pt>
                  <c:pt idx="12">
                    <c:v>0</c:v>
                  </c:pt>
                  <c:pt idx="13">
                    <c:v>0</c:v>
                  </c:pt>
                  <c:pt idx="14">
                    <c:v>0</c:v>
                  </c:pt>
                  <c:pt idx="15">
                    <c:v>0</c:v>
                  </c:pt>
                  <c:pt idx="16">
                    <c:v>9</c:v>
                  </c:pt>
                  <c:pt idx="17">
                    <c:v>0</c:v>
                  </c:pt>
                  <c:pt idx="20">
                    <c:v>11.200000000000003</c:v>
                  </c:pt>
                  <c:pt idx="22">
                    <c:v>20.700000000000003</c:v>
                  </c:pt>
                  <c:pt idx="26">
                    <c:v>9.2999999999999972</c:v>
                  </c:pt>
                  <c:pt idx="28">
                    <c:v>32.200000000000003</c:v>
                  </c:pt>
                </c:numCache>
              </c:numRef>
            </c:minus>
            <c:spPr>
              <a:ln w="25400">
                <a:solidFill>
                  <a:srgbClr val="00C0A0"/>
                </a:solidFill>
                <a:prstDash val="solid"/>
              </a:ln>
            </c:spPr>
          </c:errBars>
          <c:xVal>
            <c:numRef>
              <c:f>Figure!$C$3:$C$40</c:f>
              <c:numCache>
                <c:formatCode>General</c:formatCode>
                <c:ptCount val="38"/>
                <c:pt idx="9">
                  <c:v>0</c:v>
                </c:pt>
                <c:pt idx="16">
                  <c:v>96</c:v>
                </c:pt>
                <c:pt idx="20">
                  <c:v>97.4</c:v>
                </c:pt>
                <c:pt idx="22">
                  <c:v>94.7</c:v>
                </c:pt>
                <c:pt idx="26">
                  <c:v>97.8</c:v>
                </c:pt>
                <c:pt idx="28">
                  <c:v>90.9</c:v>
                </c:pt>
              </c:numCache>
            </c:numRef>
          </c:xVal>
          <c:yVal>
            <c:numRef>
              <c:f>Figure!$B$3:$B$40</c:f>
              <c:numCache>
                <c:formatCode>General</c:formatCode>
                <c:ptCount val="3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38CF-4E2E-931D-3D4B8134DE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878784"/>
        <c:axId val="82641280"/>
      </c:scatterChart>
      <c:valAx>
        <c:axId val="79878784"/>
        <c:scaling>
          <c:orientation val="minMax"/>
          <c:max val="100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9050">
            <a:noFill/>
            <a:prstDash val="solid"/>
          </a:ln>
        </c:spPr>
        <c:txPr>
          <a:bodyPr rot="0" vert="horz"/>
          <a:lstStyle/>
          <a:p>
            <a:pPr>
              <a:defRPr sz="1100">
                <a:solidFill>
                  <a:schemeClr val="tx1"/>
                </a:solidFill>
                <a:latin typeface="+mn-lt"/>
              </a:defRPr>
            </a:pPr>
            <a:endParaRPr lang="en-US"/>
          </a:p>
        </c:txPr>
        <c:crossAx val="82641280"/>
        <c:crossesAt val="0"/>
        <c:crossBetween val="midCat"/>
        <c:majorUnit val="25"/>
      </c:valAx>
      <c:valAx>
        <c:axId val="82641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9878784"/>
        <c:crossesAt val="1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lnSpc>
          <a:spcPct val="150000"/>
        </a:lnSpc>
        <a:defRPr sz="14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691601049868768E-2"/>
          <c:y val="4.1925783452763432E-2"/>
          <c:w val="0.90484543598716827"/>
          <c:h val="0.684658174595808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Any AE</c:v>
                </c:pt>
              </c:strCache>
            </c:strRef>
          </c:tx>
          <c:spPr>
            <a:solidFill>
              <a:srgbClr val="00C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0–12 Months 
(n = 122)</c:v>
                </c:pt>
                <c:pt idx="1">
                  <c:v>12–24 Months 
(n = 110)</c:v>
                </c:pt>
                <c:pt idx="2">
                  <c:v>24–36 Months 
(n = 65)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</c:v>
                </c:pt>
                <c:pt idx="1">
                  <c:v>43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11-4484-8BFA-B44FDA6C912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DRAE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0–12 Months 
(n = 122)</c:v>
                </c:pt>
                <c:pt idx="1">
                  <c:v>12–24 Months 
(n = 110)</c:v>
                </c:pt>
                <c:pt idx="2">
                  <c:v>24–36 Months 
(n = 65)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11-4484-8BFA-B44FDA6C912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Any DRAE leading to drug withdrawal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0–12 Months 
(n = 122)</c:v>
                </c:pt>
                <c:pt idx="1">
                  <c:v>12–24 Months 
(n = 110)</c:v>
                </c:pt>
                <c:pt idx="2">
                  <c:v>24–36 Months 
(n = 65)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11-4484-8BFA-B44FDA6C91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0131312"/>
        <c:axId val="947814976"/>
      </c:barChart>
      <c:catAx>
        <c:axId val="950131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47814976"/>
        <c:crosses val="autoZero"/>
        <c:auto val="1"/>
        <c:lblAlgn val="ctr"/>
        <c:lblOffset val="100"/>
        <c:noMultiLvlLbl val="0"/>
      </c:catAx>
      <c:valAx>
        <c:axId val="94781497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86868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5013131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7100871626867304"/>
          <c:w val="1"/>
          <c:h val="0.107463354492104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691601049868768E-2"/>
          <c:y val="4.1925880037104624E-2"/>
          <c:w val="0.90484543598716827"/>
          <c:h val="0.677744522495764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Any AE</c:v>
                </c:pt>
              </c:strCache>
            </c:strRef>
          </c:tx>
          <c:spPr>
            <a:solidFill>
              <a:srgbClr val="7278B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0–12 Months 
(n = 659)</c:v>
                </c:pt>
                <c:pt idx="1">
                  <c:v>12–24 Months 
(n = 560)</c:v>
                </c:pt>
                <c:pt idx="2">
                  <c:v>24–36 Months 
(n = 379)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</c:v>
                </c:pt>
                <c:pt idx="1">
                  <c:v>40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5A-4A8E-8A9A-BD5DBA9B38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DRAE</c:v>
                </c:pt>
              </c:strCache>
            </c:strRef>
          </c:tx>
          <c:spPr>
            <a:solidFill>
              <a:srgbClr val="6EAFE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0–12 Months 
(n = 659)</c:v>
                </c:pt>
                <c:pt idx="1">
                  <c:v>12–24 Months 
(n = 560)</c:v>
                </c:pt>
                <c:pt idx="2">
                  <c:v>24–36 Months 
(n = 379)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11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5A-4A8E-8A9A-BD5DBA9B38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Any DRAE leading to drug withdrawal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0–12 Months 
(n = 659)</c:v>
                </c:pt>
                <c:pt idx="1">
                  <c:v>12–24 Months 
(n = 560)</c:v>
                </c:pt>
                <c:pt idx="2">
                  <c:v>24–36 Months 
(n = 379)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5A-4A8E-8A9A-BD5DBA9B3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0131312"/>
        <c:axId val="947814976"/>
      </c:barChart>
      <c:catAx>
        <c:axId val="950131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47814976"/>
        <c:crosses val="autoZero"/>
        <c:auto val="1"/>
        <c:lblAlgn val="ctr"/>
        <c:lblOffset val="100"/>
        <c:noMultiLvlLbl val="0"/>
      </c:catAx>
      <c:valAx>
        <c:axId val="94781497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86868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5013131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7100871626867304"/>
          <c:w val="1"/>
          <c:h val="0.107463354492104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59442199817996"/>
          <c:y val="0.22604063663060817"/>
          <c:w val="0.75379018301847123"/>
          <c:h val="0.6829748515574128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cholesterol</c:v>
                </c:pt>
              </c:strCache>
            </c:strRef>
          </c:tx>
          <c:spPr>
            <a:ln w="28575" cap="rnd">
              <a:solidFill>
                <a:srgbClr val="AAAED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4D0260A2-838F-44D6-97BD-D65FE5D73FBA}" type="VALUE">
                      <a:rPr lang="en-US" b="1" smtClean="0"/>
                      <a:pPr/>
                      <a:t>[VALUE]</a:t>
                    </a:fld>
                    <a:r>
                      <a:rPr lang="en-US" dirty="0"/>
                      <a:t> </a:t>
                    </a:r>
                    <a:br>
                      <a:rPr lang="en-US" dirty="0"/>
                    </a:br>
                    <a:r>
                      <a:rPr lang="en-US" sz="1100" dirty="0"/>
                      <a:t>(n = 75)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E4D-4220-BBC4-4755C775E08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027DEA1-E1F3-4AE3-B992-EC0877616A19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74)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E4D-4220-BBC4-4755C775E08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8655AE2-482E-406B-8144-0CBBA67EF419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81)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E4D-4220-BBC4-4755C775E08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918E835-3A43-4A09-BA28-B2B304D81A97}" type="VALUE">
                      <a:rPr lang="en-US" b="1" smtClean="0"/>
                      <a:pPr/>
                      <a:t>[VALUE]</a:t>
                    </a:fld>
                    <a:r>
                      <a:rPr lang="en-US" b="1" dirty="0"/>
                      <a:t>.00</a:t>
                    </a:r>
                    <a:br>
                      <a:rPr lang="en-US" dirty="0"/>
                    </a:br>
                    <a:r>
                      <a:rPr lang="en-US" sz="1100" dirty="0"/>
                      <a:t>(n = 72)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E4D-4220-BBC4-4755C775E08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A1AFA9F3-7084-4AFD-BC3B-8CEACA6CEED9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47)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E4D-4220-BBC4-4755C775E0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Baseline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4.38</c:v>
                </c:pt>
                <c:pt idx="1">
                  <c:v>4.53</c:v>
                </c:pt>
                <c:pt idx="2">
                  <c:v>4.74</c:v>
                </c:pt>
                <c:pt idx="4">
                  <c:v>5</c:v>
                </c:pt>
                <c:pt idx="6">
                  <c:v>4.8899999999999997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E4D-4220-BBC4-4755C775E0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LDL cholesterol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dash"/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E4122786-A4F5-4E00-AA89-51597FBB70CA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66)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E4D-4220-BBC4-4755C775E08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3888C28-CE94-4E74-8FF2-BAB9C2C98162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65)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E4D-4220-BBC4-4755C775E08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AE1DEFC-93E0-4BE3-AD78-BDC773349F50}" type="VALUE">
                      <a:rPr lang="en-US" b="1" smtClean="0"/>
                      <a:pPr/>
                      <a:t>[VALUE]</a:t>
                    </a:fld>
                    <a:r>
                      <a:rPr lang="en-US" b="1" dirty="0"/>
                      <a:t>.00</a:t>
                    </a:r>
                    <a:br>
                      <a:rPr lang="en-US" dirty="0"/>
                    </a:br>
                    <a:r>
                      <a:rPr lang="en-US" sz="1100" dirty="0"/>
                      <a:t>(n = 75)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E4D-4220-BBC4-4755C775E08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7A78605-2278-4AB6-B79B-081092E4EE1C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65)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E4D-4220-BBC4-4755C775E08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199EE9C-56ED-4797-91BE-41DB9E85F07E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45)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E4D-4220-BBC4-4755C775E0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Baseline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2.77</c:v>
                </c:pt>
                <c:pt idx="1">
                  <c:v>2.87</c:v>
                </c:pt>
                <c:pt idx="2">
                  <c:v>3</c:v>
                </c:pt>
                <c:pt idx="4">
                  <c:v>3.04</c:v>
                </c:pt>
                <c:pt idx="6">
                  <c:v>3.02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E4D-4220-BBC4-4755C775E0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HDL cholesterol</c:v>
                </c:pt>
              </c:strCache>
            </c:strRef>
          </c:tx>
          <c:spPr>
            <a:ln w="28575" cap="rnd">
              <a:solidFill>
                <a:srgbClr val="C9235A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4E71EBA9-6A8E-46EF-B40F-54AB321F4A68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67)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E4D-4220-BBC4-4755C775E08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BEA0C2F-0559-4954-8075-6AA82D538730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66)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E4D-4220-BBC4-4755C775E08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73CCCDB-6775-4554-9FF2-931CBAC7C5E8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78)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E4D-4220-BBC4-4755C775E08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330D18C-0E38-49B5-92A9-83A6A36226AC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68)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E4D-4220-BBC4-4755C775E08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3FA62928-46F4-46BA-BBA8-1CE3D6E52898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47)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4E4D-4220-BBC4-4755C775E0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Baseline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1.03</c:v>
                </c:pt>
                <c:pt idx="1">
                  <c:v>1.23</c:v>
                </c:pt>
                <c:pt idx="2">
                  <c:v>1.22</c:v>
                </c:pt>
                <c:pt idx="4">
                  <c:v>1.24</c:v>
                </c:pt>
                <c:pt idx="6">
                  <c:v>1.23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4E4D-4220-BBC4-4755C775E08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Triglycerides</c:v>
                </c:pt>
              </c:strCache>
            </c:strRef>
          </c:tx>
          <c:spPr>
            <a:ln w="28575" cap="rnd">
              <a:solidFill>
                <a:srgbClr val="6EAFEE"/>
              </a:solidFill>
              <a:prstDash val="dash"/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24D80A37-D320-47BA-A42A-967A4BE932B5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76)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4E4D-4220-BBC4-4755C775E08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4D640E9-F6D9-4D33-9B6F-462CB75E7E93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68)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E4D-4220-BBC4-4755C775E08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73B8789-5950-4E5D-BAD0-B7F10F304AD0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75)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4E4D-4220-BBC4-4755C775E08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596135F-A4AA-415F-A70D-3A603626F258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73)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4E4D-4220-BBC4-4755C775E08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3EEA457D-D188-4680-9086-CDAACE0A22B3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46)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4E4D-4220-BBC4-4755C775E0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Baseline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1.24</c:v>
                </c:pt>
                <c:pt idx="1">
                  <c:v>1.33</c:v>
                </c:pt>
                <c:pt idx="2">
                  <c:v>1.46</c:v>
                </c:pt>
                <c:pt idx="4">
                  <c:v>1.42</c:v>
                </c:pt>
                <c:pt idx="6">
                  <c:v>1.34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4E4D-4220-BBC4-4755C775E08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Total cholesterol: HDL</c:v>
                </c:pt>
              </c:strCache>
            </c:strRef>
          </c:tx>
          <c:spPr>
            <a:ln w="28575" cap="rnd">
              <a:solidFill>
                <a:srgbClr val="00C0A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1345596180488361E-2"/>
                  <c:y val="4.9999453408001111E-2"/>
                </c:manualLayout>
              </c:layout>
              <c:tx>
                <c:rich>
                  <a:bodyPr/>
                  <a:lstStyle/>
                  <a:p>
                    <a:fld id="{351423AF-E834-487E-9CCC-C32C6DEE460C}" type="VALUE">
                      <a:rPr lang="en-US" b="1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dirty="0"/>
                      <a:t>(n = 67)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566817105616398"/>
                      <c:h val="8.538085039776990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4E4D-4220-BBC4-4755C775E085}"/>
                </c:ext>
              </c:extLst>
            </c:dLbl>
            <c:dLbl>
              <c:idx val="1"/>
              <c:layout>
                <c:manualLayout>
                  <c:x val="-4.9846928458666423E-2"/>
                  <c:y val="-4.3205850141660271E-2"/>
                </c:manualLayout>
              </c:layout>
              <c:tx>
                <c:rich>
                  <a:bodyPr/>
                  <a:lstStyle/>
                  <a:p>
                    <a:fld id="{E271901B-931B-4ED6-ADDB-44283E711AE4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66)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4E4D-4220-BBC4-4755C775E085}"/>
                </c:ext>
              </c:extLst>
            </c:dLbl>
            <c:dLbl>
              <c:idx val="2"/>
              <c:layout>
                <c:manualLayout>
                  <c:x val="-6.2564921292332848E-2"/>
                  <c:y val="-3.2898832823020169E-2"/>
                </c:manualLayout>
              </c:layout>
              <c:tx>
                <c:rich>
                  <a:bodyPr/>
                  <a:lstStyle/>
                  <a:p>
                    <a:fld id="{980FEC84-C89D-49F0-B6DB-9E961E4BBC18}" type="VALUE">
                      <a:rPr lang="en-US" b="1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dirty="0"/>
                      <a:t>(n = 78)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803319380777"/>
                      <c:h val="9.201033297469107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4E4D-4220-BBC4-4755C775E08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2B8DD29-051F-429E-A747-ACA2E9F9F3BA}" type="VALUE">
                      <a:rPr lang="en-US" b="1" smtClean="0"/>
                      <a:pPr/>
                      <a:t>[VALUE]</a:t>
                    </a:fld>
                    <a:endParaRPr lang="en-US" b="1" dirty="0"/>
                  </a:p>
                  <a:p>
                    <a:r>
                      <a:rPr lang="en-US" sz="1100" dirty="0"/>
                      <a:t>(n = 67)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4E4D-4220-BBC4-4755C775E08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458E2B3-33D9-4E19-826F-242230D6AD60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47)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4E4D-4220-BBC4-4755C775E0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Baseline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4.18</c:v>
                </c:pt>
                <c:pt idx="1">
                  <c:v>3.92</c:v>
                </c:pt>
                <c:pt idx="2">
                  <c:v>4.1900000000000004</c:v>
                </c:pt>
                <c:pt idx="4">
                  <c:v>4.04</c:v>
                </c:pt>
                <c:pt idx="6">
                  <c:v>4.1100000000000003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4E4D-4220-BBC4-4755C775E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2917536"/>
        <c:axId val="362918976"/>
      </c:lineChart>
      <c:catAx>
        <c:axId val="36291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rgbClr val="86868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2918976"/>
        <c:crosses val="autoZero"/>
        <c:auto val="1"/>
        <c:lblAlgn val="ctr"/>
        <c:lblOffset val="100"/>
        <c:tickLblSkip val="1"/>
        <c:noMultiLvlLbl val="0"/>
      </c:catAx>
      <c:valAx>
        <c:axId val="36291897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Median, mmol/L</a:t>
                </a:r>
              </a:p>
            </c:rich>
          </c:tx>
          <c:layout>
            <c:manualLayout>
              <c:xMode val="edge"/>
              <c:yMode val="edge"/>
              <c:x val="5.8675897080714412E-2"/>
              <c:y val="0.458372845309495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9050">
            <a:solidFill>
              <a:srgbClr val="86868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2917536"/>
        <c:crossesAt val="1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69732953709926"/>
          <c:y val="0.2260407122827639"/>
          <c:w val="0.70402977378187981"/>
          <c:h val="0.639816954634555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cholesterol</c:v>
                </c:pt>
              </c:strCache>
            </c:strRef>
          </c:tx>
          <c:spPr>
            <a:ln w="28575" cap="rnd">
              <a:solidFill>
                <a:srgbClr val="AAAED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5877628625323694E-2"/>
                  <c:y val="-4.3205850141660229E-2"/>
                </c:manualLayout>
              </c:layout>
              <c:tx>
                <c:rich>
                  <a:bodyPr/>
                  <a:lstStyle/>
                  <a:p>
                    <a:fld id="{ACC34121-C1EB-4FBC-B938-EEF32A2E880C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440)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B01-4941-9D0E-6CB754CCDD14}"/>
                </c:ext>
              </c:extLst>
            </c:dLbl>
            <c:dLbl>
              <c:idx val="1"/>
              <c:layout>
                <c:manualLayout>
                  <c:x val="-5.5877628625323694E-2"/>
                  <c:y val="-4.5603511081818975E-2"/>
                </c:manualLayout>
              </c:layout>
              <c:tx>
                <c:rich>
                  <a:bodyPr/>
                  <a:lstStyle/>
                  <a:p>
                    <a:fld id="{690A169D-E601-44AE-8C94-E5474E32D1C0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408)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B01-4941-9D0E-6CB754CCDD14}"/>
                </c:ext>
              </c:extLst>
            </c:dLbl>
            <c:dLbl>
              <c:idx val="2"/>
              <c:layout>
                <c:manualLayout>
                  <c:x val="-4.722364799013859E-2"/>
                  <c:y val="-4.3205850141660229E-2"/>
                </c:manualLayout>
              </c:layout>
              <c:tx>
                <c:rich>
                  <a:bodyPr/>
                  <a:lstStyle/>
                  <a:p>
                    <a:fld id="{38655AE2-482E-406B-8144-0CBBA67EF419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397)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B01-4941-9D0E-6CB754CCDD14}"/>
                </c:ext>
              </c:extLst>
            </c:dLbl>
            <c:dLbl>
              <c:idx val="4"/>
              <c:layout>
                <c:manualLayout>
                  <c:x val="-5.5877628625323771E-2"/>
                  <c:y val="-4.5603511081818975E-2"/>
                </c:manualLayout>
              </c:layout>
              <c:tx>
                <c:rich>
                  <a:bodyPr/>
                  <a:lstStyle/>
                  <a:p>
                    <a:fld id="{C1B69FE7-9DD8-4395-BBA0-9AF2B31815EB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377)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B01-4941-9D0E-6CB754CCDD14}"/>
                </c:ext>
              </c:extLst>
            </c:dLbl>
            <c:dLbl>
              <c:idx val="6"/>
              <c:layout>
                <c:manualLayout>
                  <c:x val="-9.0493551166064265E-2"/>
                  <c:y val="-4.5603511081818975E-2"/>
                </c:manualLayout>
              </c:layout>
              <c:tx>
                <c:rich>
                  <a:bodyPr/>
                  <a:lstStyle/>
                  <a:p>
                    <a:fld id="{56A53F33-5FBB-47E1-98F0-DCF847D1A7E0}" type="VALUE">
                      <a:rPr lang="en-US" b="1" smtClean="0"/>
                      <a:pPr/>
                      <a:t>[VALUE]</a:t>
                    </a:fld>
                    <a:endParaRPr lang="en-US" b="1" dirty="0"/>
                  </a:p>
                  <a:p>
                    <a:r>
                      <a:rPr lang="en-US" sz="1100" dirty="0"/>
                      <a:t>(n = 269)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B01-4941-9D0E-6CB754CCD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Baseline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4.74</c:v>
                </c:pt>
                <c:pt idx="1">
                  <c:v>4.7699999999999996</c:v>
                </c:pt>
                <c:pt idx="2">
                  <c:v>4.82</c:v>
                </c:pt>
                <c:pt idx="4">
                  <c:v>4.7699999999999996</c:v>
                </c:pt>
                <c:pt idx="6">
                  <c:v>4.72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B01-4941-9D0E-6CB754CCDD1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LDL cholesterol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dash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1217818400401469E-2"/>
                  <c:y val="-4.3157909900762709E-2"/>
                </c:manualLayout>
              </c:layout>
              <c:tx>
                <c:rich>
                  <a:bodyPr/>
                  <a:lstStyle/>
                  <a:p>
                    <a:fld id="{F8396E10-E5E7-4F2A-B96D-85833B209531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</a:t>
                    </a:r>
                    <a:r>
                      <a:rPr lang="en-US" sz="1100" spc="-20" baseline="0" dirty="0"/>
                      <a:t>n = 364</a:t>
                    </a:r>
                    <a:r>
                      <a:rPr lang="en-US" sz="1100" dirty="0"/>
                      <a:t>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B01-4941-9D0E-6CB754CCDD14}"/>
                </c:ext>
              </c:extLst>
            </c:dLbl>
            <c:dLbl>
              <c:idx val="1"/>
              <c:layout>
                <c:manualLayout>
                  <c:x val="-6.4845401235509095E-2"/>
                  <c:y val="-4.711403747411895E-2"/>
                </c:manualLayout>
              </c:layout>
              <c:tx>
                <c:rich>
                  <a:bodyPr/>
                  <a:lstStyle/>
                  <a:p>
                    <a:fld id="{C44FCFB5-7B02-439F-8BD2-ED127D7A87A2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</a:t>
                    </a:r>
                    <a:r>
                      <a:rPr lang="en-US" sz="1100" spc="-20" baseline="0" dirty="0"/>
                      <a:t>n = 353</a:t>
                    </a:r>
                    <a:r>
                      <a:rPr lang="en-US" sz="1100" dirty="0"/>
                      <a:t>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B01-4941-9D0E-6CB754CCDD14}"/>
                </c:ext>
              </c:extLst>
            </c:dLbl>
            <c:dLbl>
              <c:idx val="2"/>
              <c:layout>
                <c:manualLayout>
                  <c:x val="-4.4724896258703593E-2"/>
                  <c:y val="-4.711403747411895E-2"/>
                </c:manualLayout>
              </c:layout>
              <c:tx>
                <c:rich>
                  <a:bodyPr/>
                  <a:lstStyle/>
                  <a:p>
                    <a:fld id="{4AE1DEFC-93E0-4BE3-AD78-BDC773349F50}" type="VALUE">
                      <a:rPr lang="en-US" b="1" smtClean="0"/>
                      <a:pPr/>
                      <a:t>[VALUE]</a:t>
                    </a:fld>
                    <a:r>
                      <a:rPr lang="en-US" b="1" dirty="0"/>
                      <a:t>.00</a:t>
                    </a:r>
                    <a:br>
                      <a:rPr lang="en-US" dirty="0"/>
                    </a:br>
                    <a:r>
                      <a:rPr lang="en-US" sz="1100" dirty="0"/>
                      <a:t>(n = 356)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B01-4941-9D0E-6CB754CCDD14}"/>
                </c:ext>
              </c:extLst>
            </c:dLbl>
            <c:dLbl>
              <c:idx val="4"/>
              <c:layout>
                <c:manualLayout>
                  <c:x val="-5.5877628625323771E-2"/>
                  <c:y val="-4.8001172021977769E-2"/>
                </c:manualLayout>
              </c:layout>
              <c:tx>
                <c:rich>
                  <a:bodyPr/>
                  <a:lstStyle/>
                  <a:p>
                    <a:fld id="{D6CC7D8B-F52E-40F9-BC46-06706E8A62BE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352)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B01-4941-9D0E-6CB754CCDD14}"/>
                </c:ext>
              </c:extLst>
            </c:dLbl>
            <c:dLbl>
              <c:idx val="6"/>
              <c:layout>
                <c:manualLayout>
                  <c:x val="-8.4003065689675568E-2"/>
                  <c:y val="-4.8001172021977678E-2"/>
                </c:manualLayout>
              </c:layout>
              <c:tx>
                <c:rich>
                  <a:bodyPr/>
                  <a:lstStyle/>
                  <a:p>
                    <a:fld id="{8B879E3D-A320-497E-B1AE-C8D4E6C5C1FE}" type="VALUE">
                      <a:rPr lang="en-US" b="1" smtClean="0"/>
                      <a:pPr/>
                      <a:t>[VALUE]</a:t>
                    </a:fld>
                    <a:r>
                      <a:rPr lang="en-US" b="1" dirty="0"/>
                      <a:t>.00</a:t>
                    </a:r>
                    <a:br>
                      <a:rPr lang="en-US" dirty="0"/>
                    </a:br>
                    <a:r>
                      <a:rPr lang="en-US" sz="1100" dirty="0"/>
                      <a:t>(n = 258)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B01-4941-9D0E-6CB754CCD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Baseline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2.95</c:v>
                </c:pt>
                <c:pt idx="1">
                  <c:v>2.93</c:v>
                </c:pt>
                <c:pt idx="2">
                  <c:v>3</c:v>
                </c:pt>
                <c:pt idx="4">
                  <c:v>2.93</c:v>
                </c:pt>
                <c:pt idx="6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B01-4941-9D0E-6CB754CCDD1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HDL cholesterol</c:v>
                </c:pt>
              </c:strCache>
            </c:strRef>
          </c:tx>
          <c:spPr>
            <a:ln w="28575" cap="rnd">
              <a:solidFill>
                <a:srgbClr val="C9235A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6235F4A8-2CF1-440C-9EA5-9F279E257153}" type="VALUE">
                      <a:rPr lang="en-US" b="1" smtClean="0"/>
                      <a:pPr/>
                      <a:t>[VALUE]</a:t>
                    </a:fld>
                    <a:r>
                      <a:rPr lang="en-US" b="1" dirty="0"/>
                      <a:t>0</a:t>
                    </a:r>
                    <a:br>
                      <a:rPr lang="en-US" dirty="0"/>
                    </a:br>
                    <a:r>
                      <a:rPr lang="en-US" sz="1100" dirty="0"/>
                      <a:t>(n = 367)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7B01-4941-9D0E-6CB754CCDD14}"/>
                </c:ext>
              </c:extLst>
            </c:dLbl>
            <c:dLbl>
              <c:idx val="1"/>
              <c:layout>
                <c:manualLayout>
                  <c:x val="-5.758678980077276E-2"/>
                  <c:y val="3.7523393713483962E-2"/>
                </c:manualLayout>
              </c:layout>
              <c:tx>
                <c:rich>
                  <a:bodyPr/>
                  <a:lstStyle/>
                  <a:p>
                    <a:fld id="{DE4C8067-3063-48FF-866E-806AEA3316D0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355)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B01-4941-9D0E-6CB754CCDD14}"/>
                </c:ext>
              </c:extLst>
            </c:dLbl>
            <c:dLbl>
              <c:idx val="2"/>
              <c:layout>
                <c:manualLayout>
                  <c:x val="-4.4724896258703593E-2"/>
                  <c:y val="4.2318715593801411E-2"/>
                </c:manualLayout>
              </c:layout>
              <c:tx>
                <c:rich>
                  <a:bodyPr/>
                  <a:lstStyle/>
                  <a:p>
                    <a:fld id="{333DCD07-63F3-40D2-AE0C-2E11BCC672B8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360)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7B01-4941-9D0E-6CB754CCDD1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81994C0-FF0B-4ABE-A1FF-DA498E355467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355)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7B01-4941-9D0E-6CB754CCDD14}"/>
                </c:ext>
              </c:extLst>
            </c:dLbl>
            <c:dLbl>
              <c:idx val="6"/>
              <c:layout>
                <c:manualLayout>
                  <c:x val="-7.7512580213286705E-2"/>
                  <c:y val="4.0808189201501505E-2"/>
                </c:manualLayout>
              </c:layout>
              <c:tx>
                <c:rich>
                  <a:bodyPr/>
                  <a:lstStyle/>
                  <a:p>
                    <a:fld id="{1E72224B-A220-43C4-84D0-1F9329D80BF7}" type="VALUE">
                      <a:rPr lang="en-US" b="1" smtClean="0"/>
                      <a:pPr/>
                      <a:t>[VALUE]</a:t>
                    </a:fld>
                    <a:endParaRPr lang="en-US" b="1" dirty="0"/>
                  </a:p>
                  <a:p>
                    <a:r>
                      <a:rPr lang="en-US" sz="1100" dirty="0"/>
                      <a:t>(n = 263)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7B01-4941-9D0E-6CB754CCD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Baseline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1.2</c:v>
                </c:pt>
                <c:pt idx="1">
                  <c:v>1.17</c:v>
                </c:pt>
                <c:pt idx="2">
                  <c:v>1.18</c:v>
                </c:pt>
                <c:pt idx="4">
                  <c:v>1.19</c:v>
                </c:pt>
                <c:pt idx="6">
                  <c:v>1.17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7B01-4941-9D0E-6CB754CCDD1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Triglycerides</c:v>
                </c:pt>
              </c:strCache>
            </c:strRef>
          </c:tx>
          <c:spPr>
            <a:ln w="28575" cap="rnd">
              <a:solidFill>
                <a:srgbClr val="6EAFEE"/>
              </a:solidFill>
              <a:prstDash val="dash"/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34699D5F-3A7F-44C3-B186-4203B6024837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432)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7B01-4941-9D0E-6CB754CCDD1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8A5CA9C-822C-43E4-A434-ECAD64C8E4CE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401)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7B01-4941-9D0E-6CB754CCDD1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BD1CC39-F16E-44C8-801E-0006306B2141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391)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7B01-4941-9D0E-6CB754CCDD1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6B4EE48-0608-427B-9881-972B35CB955D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383)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7B01-4941-9D0E-6CB754CCDD14}"/>
                </c:ext>
              </c:extLst>
            </c:dLbl>
            <c:dLbl>
              <c:idx val="6"/>
              <c:layout>
                <c:manualLayout>
                  <c:x val="-9.6648780069814449E-2"/>
                  <c:y val="-4.711403747411895E-2"/>
                </c:manualLayout>
              </c:layout>
              <c:tx>
                <c:rich>
                  <a:bodyPr/>
                  <a:lstStyle/>
                  <a:p>
                    <a:fld id="{20E83C35-F242-48DD-A7C9-D7575C290241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278)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7B01-4941-9D0E-6CB754CCD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Baseline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1.45</c:v>
                </c:pt>
                <c:pt idx="1">
                  <c:v>1.37</c:v>
                </c:pt>
                <c:pt idx="2">
                  <c:v>1.44</c:v>
                </c:pt>
                <c:pt idx="4">
                  <c:v>1.49</c:v>
                </c:pt>
                <c:pt idx="6">
                  <c:v>1.54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7B01-4941-9D0E-6CB754CCDD1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Total cholesterol: HDL</c:v>
                </c:pt>
              </c:strCache>
            </c:strRef>
          </c:tx>
          <c:spPr>
            <a:ln w="28575" cap="rnd">
              <a:solidFill>
                <a:srgbClr val="00C0A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3237994177642738E-2"/>
                  <c:y val="-3.6696011896929323E-2"/>
                </c:manualLayout>
              </c:layout>
              <c:tx>
                <c:rich>
                  <a:bodyPr/>
                  <a:lstStyle/>
                  <a:p>
                    <a:fld id="{1ED8DA70-0B37-4E91-9711-8A743442EC42}" type="VALUE">
                      <a:rPr lang="en-US" b="1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dirty="0"/>
                      <a:t>(</a:t>
                    </a:r>
                    <a:r>
                      <a:rPr lang="en-US" spc="-20" baseline="0" dirty="0"/>
                      <a:t>n = 366</a:t>
                    </a:r>
                    <a:r>
                      <a:rPr lang="en-US" dirty="0"/>
                      <a:t>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63982422198074"/>
                      <c:h val="9.017602795936964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7B01-4941-9D0E-6CB754CCDD14}"/>
                </c:ext>
              </c:extLst>
            </c:dLbl>
            <c:dLbl>
              <c:idx val="1"/>
              <c:layout>
                <c:manualLayout>
                  <c:x val="-5.5877628625323694E-2"/>
                  <c:y val="-4.5603511081818954E-2"/>
                </c:manualLayout>
              </c:layout>
              <c:tx>
                <c:rich>
                  <a:bodyPr/>
                  <a:lstStyle/>
                  <a:p>
                    <a:fld id="{9D6E8D38-BCB7-4320-A07E-45469CDFB986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354)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7B01-4941-9D0E-6CB754CCDD14}"/>
                </c:ext>
              </c:extLst>
            </c:dLbl>
            <c:dLbl>
              <c:idx val="2"/>
              <c:layout>
                <c:manualLayout>
                  <c:x val="-4.5060152831342341E-2"/>
                  <c:y val="-4.0808189201501546E-2"/>
                </c:manualLayout>
              </c:layout>
              <c:tx>
                <c:rich>
                  <a:bodyPr/>
                  <a:lstStyle/>
                  <a:p>
                    <a:fld id="{6D175899-343D-49CE-B47B-ED89CF5DA777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358)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7B01-4941-9D0E-6CB754CCDD14}"/>
                </c:ext>
              </c:extLst>
            </c:dLbl>
            <c:dLbl>
              <c:idx val="4"/>
              <c:layout>
                <c:manualLayout>
                  <c:x val="-5.5877628625323771E-2"/>
                  <c:y val="-4.3205850141660271E-2"/>
                </c:manualLayout>
              </c:layout>
              <c:tx>
                <c:rich>
                  <a:bodyPr/>
                  <a:lstStyle/>
                  <a:p>
                    <a:fld id="{3CE97A74-C53E-4820-97AD-16FC8638C796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348)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7B01-4941-9D0E-6CB754CCDD14}"/>
                </c:ext>
              </c:extLst>
            </c:dLbl>
            <c:dLbl>
              <c:idx val="6"/>
              <c:layout>
                <c:manualLayout>
                  <c:x val="-8.4003065689675568E-2"/>
                  <c:y val="-4.5603511081818954E-2"/>
                </c:manualLayout>
              </c:layout>
              <c:tx>
                <c:rich>
                  <a:bodyPr/>
                  <a:lstStyle/>
                  <a:p>
                    <a:fld id="{46FE7C9C-49C3-4364-B138-0E6DD0A5D5D9}" type="VALUE">
                      <a:rPr lang="en-US" b="1" smtClean="0"/>
                      <a:pPr/>
                      <a:t>[VALUE]</a:t>
                    </a:fld>
                    <a:br>
                      <a:rPr lang="en-US" dirty="0"/>
                    </a:br>
                    <a:r>
                      <a:rPr lang="en-US" sz="1100" dirty="0"/>
                      <a:t>(n = 255)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7B01-4941-9D0E-6CB754CCD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Baseline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3.91</c:v>
                </c:pt>
                <c:pt idx="1">
                  <c:v>3.96</c:v>
                </c:pt>
                <c:pt idx="2">
                  <c:v>3.96</c:v>
                </c:pt>
                <c:pt idx="4">
                  <c:v>3.95</c:v>
                </c:pt>
                <c:pt idx="6">
                  <c:v>3.99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7B01-4941-9D0E-6CB754CCDD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2917536"/>
        <c:axId val="362918976"/>
      </c:lineChart>
      <c:catAx>
        <c:axId val="36291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rgbClr val="86868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2918976"/>
        <c:crosses val="autoZero"/>
        <c:auto val="1"/>
        <c:lblAlgn val="ctr"/>
        <c:lblOffset val="100"/>
        <c:tickLblSkip val="1"/>
        <c:noMultiLvlLbl val="0"/>
      </c:catAx>
      <c:valAx>
        <c:axId val="36291897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Median, mmol/L</a:t>
                </a:r>
              </a:p>
            </c:rich>
          </c:tx>
          <c:layout>
            <c:manualLayout>
              <c:xMode val="edge"/>
              <c:yMode val="edge"/>
              <c:x val="6.1782948285140485E-2"/>
              <c:y val="0.434388574749156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9050">
            <a:solidFill>
              <a:srgbClr val="86868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2917536"/>
        <c:crossesAt val="1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056127479664309E-2"/>
          <c:y val="4.9320241882432773E-2"/>
          <c:w val="0.86960079876566621"/>
          <c:h val="0.6224437456324247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8"/>
            <c:spPr>
              <a:solidFill>
                <a:srgbClr val="00C0A0"/>
              </a:solidFill>
              <a:ln>
                <a:solidFill>
                  <a:schemeClr val="bg1"/>
                </a:solidFill>
                <a:prstDash val="solid"/>
              </a:ln>
            </c:spPr>
          </c:marker>
          <c:dPt>
            <c:idx val="1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0-DDBD-48E2-849A-909E58C05037}"/>
              </c:ext>
            </c:extLst>
          </c:dPt>
          <c:dPt>
            <c:idx val="3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1-DDBD-48E2-849A-909E58C05037}"/>
              </c:ext>
            </c:extLst>
          </c:dPt>
          <c:dPt>
            <c:idx val="5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2-DDBD-48E2-849A-909E58C05037}"/>
              </c:ext>
            </c:extLst>
          </c:dPt>
          <c:dPt>
            <c:idx val="9"/>
            <c:marker>
              <c:symbol val="square"/>
              <c:size val="6"/>
            </c:marker>
            <c:bubble3D val="0"/>
            <c:spPr>
              <a:ln w="28575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DDBD-48E2-849A-909E58C05037}"/>
              </c:ext>
            </c:extLst>
          </c:dPt>
          <c:dPt>
            <c:idx val="13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5-DDBD-48E2-849A-909E58C05037}"/>
              </c:ext>
            </c:extLst>
          </c:dPt>
          <c:dPt>
            <c:idx val="17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6-DDBD-48E2-849A-909E58C05037}"/>
              </c:ext>
            </c:extLst>
          </c:dPt>
          <c:dPt>
            <c:idx val="19"/>
            <c:marker>
              <c:spPr>
                <a:solidFill>
                  <a:srgbClr val="00C0A0"/>
                </a:solidFill>
                <a:ln>
                  <a:noFill/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DDBD-48E2-849A-909E58C05037}"/>
              </c:ext>
            </c:extLst>
          </c:dPt>
          <c:dPt>
            <c:idx val="21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8-DDBD-48E2-849A-909E58C05037}"/>
              </c:ext>
            </c:extLst>
          </c:dPt>
          <c:dPt>
            <c:idx val="24"/>
            <c:marker>
              <c:spPr>
                <a:solidFill>
                  <a:srgbClr val="00C0A0"/>
                </a:solidFill>
                <a:ln>
                  <a:noFill/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DDBD-48E2-849A-909E58C05037}"/>
              </c:ext>
            </c:extLst>
          </c:dPt>
          <c:dPt>
            <c:idx val="25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A-DDBD-48E2-849A-909E58C05037}"/>
              </c:ext>
            </c:extLst>
          </c:dPt>
          <c:dPt>
            <c:idx val="29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B-DDBD-48E2-849A-909E58C05037}"/>
              </c:ext>
            </c:extLst>
          </c:dPt>
          <c:dPt>
            <c:idx val="31"/>
            <c:marker>
              <c:symbol val="triangle"/>
              <c:size val="8"/>
            </c:marker>
            <c:bubble3D val="0"/>
            <c:extLst>
              <c:ext xmlns:c16="http://schemas.microsoft.com/office/drawing/2014/chart" uri="{C3380CC4-5D6E-409C-BE32-E72D297353CC}">
                <c16:uniqueId val="{0000000C-DDBD-48E2-849A-909E58C05037}"/>
              </c:ext>
            </c:extLst>
          </c:dPt>
          <c:dPt>
            <c:idx val="33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D-DDBD-48E2-849A-909E58C05037}"/>
              </c:ext>
            </c:extLst>
          </c:dPt>
          <c:dPt>
            <c:idx val="35"/>
            <c:marker>
              <c:symbol val="triangle"/>
              <c:size val="8"/>
            </c:marker>
            <c:bubble3D val="0"/>
            <c:extLst>
              <c:ext xmlns:c16="http://schemas.microsoft.com/office/drawing/2014/chart" uri="{C3380CC4-5D6E-409C-BE32-E72D297353CC}">
                <c16:uniqueId val="{0000000E-DDBD-48E2-849A-909E58C05037}"/>
              </c:ext>
            </c:extLst>
          </c:dPt>
          <c:dPt>
            <c:idx val="37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F-DDBD-48E2-849A-909E58C05037}"/>
              </c:ext>
            </c:extLst>
          </c:dPt>
          <c:errBars>
            <c:errDir val="x"/>
            <c:errBarType val="both"/>
            <c:errValType val="cust"/>
            <c:noEndCap val="0"/>
            <c:plus>
              <c:numRef>
                <c:f>Figure!$D$3:$D$40</c:f>
                <c:numCache>
                  <c:formatCode>General</c:formatCode>
                  <c:ptCount val="38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  <c:pt idx="4">
                    <c:v>0</c:v>
                  </c:pt>
                  <c:pt idx="5">
                    <c:v>0</c:v>
                  </c:pt>
                  <c:pt idx="8">
                    <c:v>0</c:v>
                  </c:pt>
                  <c:pt idx="9">
                    <c:v>0</c:v>
                  </c:pt>
                  <c:pt idx="12">
                    <c:v>0</c:v>
                  </c:pt>
                  <c:pt idx="13">
                    <c:v>0</c:v>
                  </c:pt>
                  <c:pt idx="14">
                    <c:v>0</c:v>
                  </c:pt>
                  <c:pt idx="15">
                    <c:v>0</c:v>
                  </c:pt>
                  <c:pt idx="19">
                    <c:v>9</c:v>
                  </c:pt>
                  <c:pt idx="24">
                    <c:v>2.8999999999999915</c:v>
                  </c:pt>
                </c:numCache>
              </c:numRef>
            </c:plus>
            <c:minus>
              <c:numRef>
                <c:f>Figure!$E$3:$E$40</c:f>
                <c:numCache>
                  <c:formatCode>General</c:formatCode>
                  <c:ptCount val="38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  <c:pt idx="4">
                    <c:v>0</c:v>
                  </c:pt>
                  <c:pt idx="5">
                    <c:v>0</c:v>
                  </c:pt>
                  <c:pt idx="8">
                    <c:v>0</c:v>
                  </c:pt>
                  <c:pt idx="9">
                    <c:v>0</c:v>
                  </c:pt>
                  <c:pt idx="12">
                    <c:v>0</c:v>
                  </c:pt>
                  <c:pt idx="13">
                    <c:v>0</c:v>
                  </c:pt>
                  <c:pt idx="14">
                    <c:v>0</c:v>
                  </c:pt>
                  <c:pt idx="15">
                    <c:v>0</c:v>
                  </c:pt>
                  <c:pt idx="19">
                    <c:v>11.099999999999994</c:v>
                  </c:pt>
                  <c:pt idx="24">
                    <c:v>8.2000000000000028</c:v>
                  </c:pt>
                </c:numCache>
              </c:numRef>
            </c:minus>
            <c:spPr>
              <a:ln w="25400">
                <a:solidFill>
                  <a:srgbClr val="00C0A0"/>
                </a:solidFill>
                <a:prstDash val="solid"/>
              </a:ln>
            </c:spPr>
          </c:errBars>
          <c:xVal>
            <c:numRef>
              <c:f>Figure!$C$3:$C$40</c:f>
              <c:numCache>
                <c:formatCode>General</c:formatCode>
                <c:ptCount val="38"/>
                <c:pt idx="19">
                  <c:v>76.3</c:v>
                </c:pt>
                <c:pt idx="24">
                  <c:v>96.7</c:v>
                </c:pt>
              </c:numCache>
            </c:numRef>
          </c:xVal>
          <c:yVal>
            <c:numRef>
              <c:f>Figure!$B$3:$B$40</c:f>
              <c:numCache>
                <c:formatCode>General</c:formatCode>
                <c:ptCount val="3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DDBD-48E2-849A-909E58C05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878784"/>
        <c:axId val="82641280"/>
      </c:scatterChart>
      <c:valAx>
        <c:axId val="79878784"/>
        <c:scaling>
          <c:orientation val="minMax"/>
          <c:max val="100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9050">
            <a:noFill/>
            <a:prstDash val="solid"/>
          </a:ln>
        </c:spPr>
        <c:txPr>
          <a:bodyPr rot="0" vert="horz"/>
          <a:lstStyle/>
          <a:p>
            <a:pPr>
              <a:defRPr sz="1100">
                <a:solidFill>
                  <a:schemeClr val="tx1"/>
                </a:solidFill>
                <a:latin typeface="+mn-lt"/>
              </a:defRPr>
            </a:pPr>
            <a:endParaRPr lang="en-US"/>
          </a:p>
        </c:txPr>
        <c:crossAx val="82641280"/>
        <c:crossesAt val="0"/>
        <c:crossBetween val="midCat"/>
        <c:majorUnit val="25"/>
      </c:valAx>
      <c:valAx>
        <c:axId val="82641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9878784"/>
        <c:crossesAt val="1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235830279828918"/>
          <c:y val="0.11675624490771545"/>
          <c:w val="0.77777568327862479"/>
          <c:h val="0.8282283120869911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8"/>
            <c:spPr>
              <a:solidFill>
                <a:srgbClr val="2C70AC"/>
              </a:solidFill>
              <a:ln>
                <a:noFill/>
                <a:prstDash val="solid"/>
              </a:ln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FB5D-43B7-AF2D-BDBD095291D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FB5D-43B7-AF2D-BDBD095291D5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FB5D-43B7-AF2D-BDBD095291D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FB5D-43B7-AF2D-BDBD095291D5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FB5D-43B7-AF2D-BDBD095291D5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FB5D-43B7-AF2D-BDBD095291D5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6-FB5D-43B7-AF2D-BDBD095291D5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7-FB5D-43B7-AF2D-BDBD095291D5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8-FB5D-43B7-AF2D-BDBD095291D5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9-FB5D-43B7-AF2D-BDBD095291D5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0A-FB5D-43B7-AF2D-BDBD095291D5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B-FB5D-43B7-AF2D-BDBD095291D5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C-FB5D-43B7-AF2D-BDBD095291D5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D-FB5D-43B7-AF2D-BDBD095291D5}"/>
              </c:ext>
            </c:extLst>
          </c:dPt>
          <c:dPt>
            <c:idx val="17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E-FB5D-43B7-AF2D-BDBD095291D5}"/>
              </c:ext>
            </c:extLst>
          </c:dPt>
          <c:dPt>
            <c:idx val="20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F-FB5D-43B7-AF2D-BDBD095291D5}"/>
              </c:ext>
            </c:extLst>
          </c:dPt>
          <c:dPt>
            <c:idx val="23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10-FB5D-43B7-AF2D-BDBD095291D5}"/>
              </c:ext>
            </c:extLst>
          </c:dPt>
          <c:dPt>
            <c:idx val="25"/>
            <c:marker>
              <c:symbol val="triangle"/>
              <c:size val="8"/>
            </c:marker>
            <c:bubble3D val="0"/>
            <c:extLst>
              <c:ext xmlns:c16="http://schemas.microsoft.com/office/drawing/2014/chart" uri="{C3380CC4-5D6E-409C-BE32-E72D297353CC}">
                <c16:uniqueId val="{00000011-FB5D-43B7-AF2D-BDBD095291D5}"/>
              </c:ext>
            </c:extLst>
          </c:dPt>
          <c:dPt>
            <c:idx val="27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12-FB5D-43B7-AF2D-BDBD095291D5}"/>
              </c:ext>
            </c:extLst>
          </c:dPt>
          <c:dPt>
            <c:idx val="29"/>
            <c:marker>
              <c:symbol val="triangle"/>
              <c:size val="8"/>
            </c:marker>
            <c:bubble3D val="0"/>
            <c:extLst>
              <c:ext xmlns:c16="http://schemas.microsoft.com/office/drawing/2014/chart" uri="{C3380CC4-5D6E-409C-BE32-E72D297353CC}">
                <c16:uniqueId val="{00000013-FB5D-43B7-AF2D-BDBD095291D5}"/>
              </c:ext>
            </c:extLst>
          </c:dPt>
          <c:dPt>
            <c:idx val="31"/>
            <c:marker>
              <c:symbol val="squar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14-FB5D-43B7-AF2D-BDBD095291D5}"/>
              </c:ext>
            </c:extLst>
          </c:dPt>
          <c:errBars>
            <c:errDir val="x"/>
            <c:errBarType val="both"/>
            <c:errValType val="cust"/>
            <c:noEndCap val="0"/>
            <c:plus>
              <c:numRef>
                <c:f>Figure!$D$2:$D$33</c:f>
                <c:numCache>
                  <c:formatCode>General</c:formatCode>
                  <c:ptCount val="32"/>
                  <c:pt idx="0">
                    <c:v>0</c:v>
                  </c:pt>
                  <c:pt idx="1">
                    <c:v>4</c:v>
                  </c:pt>
                  <c:pt idx="2">
                    <c:v>3</c:v>
                  </c:pt>
                  <c:pt idx="3">
                    <c:v>3</c:v>
                  </c:pt>
                  <c:pt idx="4">
                    <c:v>2</c:v>
                  </c:pt>
                  <c:pt idx="5">
                    <c:v>3</c:v>
                  </c:pt>
                  <c:pt idx="7">
                    <c:v>2</c:v>
                  </c:pt>
                  <c:pt idx="8">
                    <c:v>0</c:v>
                  </c:pt>
                  <c:pt idx="10">
                    <c:v>2</c:v>
                  </c:pt>
                  <c:pt idx="11">
                    <c:v>2</c:v>
                  </c:pt>
                  <c:pt idx="12">
                    <c:v>3</c:v>
                  </c:pt>
                  <c:pt idx="13">
                    <c:v>2</c:v>
                  </c:pt>
                  <c:pt idx="15">
                    <c:v>1</c:v>
                  </c:pt>
                  <c:pt idx="16">
                    <c:v>0</c:v>
                  </c:pt>
                  <c:pt idx="18">
                    <c:v>1</c:v>
                  </c:pt>
                  <c:pt idx="19">
                    <c:v>0</c:v>
                  </c:pt>
                  <c:pt idx="21">
                    <c:v>2</c:v>
                  </c:pt>
                  <c:pt idx="22">
                    <c:v>0</c:v>
                  </c:pt>
                </c:numCache>
              </c:numRef>
            </c:plus>
            <c:minus>
              <c:numRef>
                <c:f>Figure!$E$2:$E$33</c:f>
                <c:numCache>
                  <c:formatCode>General</c:formatCode>
                  <c:ptCount val="32"/>
                  <c:pt idx="0">
                    <c:v>19</c:v>
                  </c:pt>
                  <c:pt idx="1">
                    <c:v>8</c:v>
                  </c:pt>
                  <c:pt idx="2">
                    <c:v>14</c:v>
                  </c:pt>
                  <c:pt idx="3">
                    <c:v>14</c:v>
                  </c:pt>
                  <c:pt idx="4">
                    <c:v>10</c:v>
                  </c:pt>
                  <c:pt idx="5">
                    <c:v>4</c:v>
                  </c:pt>
                  <c:pt idx="7">
                    <c:v>2</c:v>
                  </c:pt>
                  <c:pt idx="8">
                    <c:v>17</c:v>
                  </c:pt>
                  <c:pt idx="10">
                    <c:v>9</c:v>
                  </c:pt>
                  <c:pt idx="11">
                    <c:v>5</c:v>
                  </c:pt>
                  <c:pt idx="12">
                    <c:v>5</c:v>
                  </c:pt>
                  <c:pt idx="13">
                    <c:v>3</c:v>
                  </c:pt>
                  <c:pt idx="15">
                    <c:v>3</c:v>
                  </c:pt>
                  <c:pt idx="16">
                    <c:v>22</c:v>
                  </c:pt>
                  <c:pt idx="18">
                    <c:v>4</c:v>
                  </c:pt>
                  <c:pt idx="19">
                    <c:v>9</c:v>
                  </c:pt>
                  <c:pt idx="21">
                    <c:v>3</c:v>
                  </c:pt>
                  <c:pt idx="22">
                    <c:v>9</c:v>
                  </c:pt>
                </c:numCache>
              </c:numRef>
            </c:minus>
            <c:spPr>
              <a:ln w="25400">
                <a:solidFill>
                  <a:srgbClr val="2C70AC"/>
                </a:solidFill>
                <a:prstDash val="solid"/>
              </a:ln>
            </c:spPr>
          </c:errBars>
          <c:xVal>
            <c:numRef>
              <c:f>Figure!$C$2:$C$33</c:f>
              <c:numCache>
                <c:formatCode>General</c:formatCode>
                <c:ptCount val="32"/>
                <c:pt idx="0">
                  <c:v>100</c:v>
                </c:pt>
                <c:pt idx="1">
                  <c:v>95</c:v>
                </c:pt>
                <c:pt idx="2">
                  <c:v>97</c:v>
                </c:pt>
                <c:pt idx="3">
                  <c:v>97</c:v>
                </c:pt>
                <c:pt idx="4">
                  <c:v>98</c:v>
                </c:pt>
                <c:pt idx="5">
                  <c:v>97</c:v>
                </c:pt>
                <c:pt idx="7">
                  <c:v>96</c:v>
                </c:pt>
                <c:pt idx="8">
                  <c:v>100</c:v>
                </c:pt>
                <c:pt idx="10">
                  <c:v>98</c:v>
                </c:pt>
                <c:pt idx="11">
                  <c:v>97</c:v>
                </c:pt>
                <c:pt idx="12">
                  <c:v>96</c:v>
                </c:pt>
                <c:pt idx="13">
                  <c:v>96</c:v>
                </c:pt>
                <c:pt idx="15">
                  <c:v>99</c:v>
                </c:pt>
                <c:pt idx="16">
                  <c:v>100</c:v>
                </c:pt>
                <c:pt idx="18">
                  <c:v>99</c:v>
                </c:pt>
                <c:pt idx="19">
                  <c:v>100</c:v>
                </c:pt>
                <c:pt idx="21">
                  <c:v>98</c:v>
                </c:pt>
                <c:pt idx="22">
                  <c:v>100</c:v>
                </c:pt>
              </c:numCache>
            </c:numRef>
          </c:xVal>
          <c:yVal>
            <c:numRef>
              <c:f>Figure!$B$2:$B$33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FB5D-43B7-AF2D-BDBD09529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878784"/>
        <c:axId val="82641280"/>
      </c:scatterChart>
      <c:valAx>
        <c:axId val="79878784"/>
        <c:scaling>
          <c:orientation val="minMax"/>
          <c:max val="100"/>
          <c:min val="75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2641280"/>
        <c:crossesAt val="0"/>
        <c:crossBetween val="midCat"/>
        <c:majorUnit val="5"/>
      </c:valAx>
      <c:valAx>
        <c:axId val="82641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79878784"/>
        <c:crossesAt val="1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0.95122</cdr:x>
      <cdr:y>0.78454</cdr:y>
    </cdr:from>
    <cdr:to>
      <cdr:x>0.95122</cdr:x>
      <cdr:y>0.78454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EE0BA7E0-1611-981F-E952-53A1448931B8}"/>
            </a:ext>
          </a:extLst>
        </cdr:cNvPr>
        <cdr:cNvCxnSpPr/>
      </cdr:nvCxnSpPr>
      <cdr:spPr bwMode="auto">
        <a:xfrm xmlns:a="http://schemas.openxmlformats.org/drawingml/2006/main">
          <a:off x="5254604" y="3947160"/>
          <a:ext cx="0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53256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539163" y="0"/>
            <a:ext cx="6532562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440AE-B888-5A49-969F-52C9B36BDB1D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6538" y="2513013"/>
            <a:ext cx="12061825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08125" y="9675813"/>
            <a:ext cx="12058650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653256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539163" y="19096038"/>
            <a:ext cx="6532562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A4C58-CD36-2143-B1DC-E3B833CDE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96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99483" rtl="0" eaLnBrk="1" latinLnBrk="0" hangingPunct="1">
      <a:defRPr sz="2493" kern="1200">
        <a:solidFill>
          <a:schemeClr val="tx1"/>
        </a:solidFill>
        <a:latin typeface="+mn-lt"/>
        <a:ea typeface="+mn-ea"/>
        <a:cs typeface="+mn-cs"/>
      </a:defRPr>
    </a:lvl1pPr>
    <a:lvl2pPr marL="949742" algn="l" defTabSz="1899483" rtl="0" eaLnBrk="1" latinLnBrk="0" hangingPunct="1">
      <a:defRPr sz="2493" kern="1200">
        <a:solidFill>
          <a:schemeClr val="tx1"/>
        </a:solidFill>
        <a:latin typeface="+mn-lt"/>
        <a:ea typeface="+mn-ea"/>
        <a:cs typeface="+mn-cs"/>
      </a:defRPr>
    </a:lvl2pPr>
    <a:lvl3pPr marL="1899483" algn="l" defTabSz="1899483" rtl="0" eaLnBrk="1" latinLnBrk="0" hangingPunct="1">
      <a:defRPr sz="2493" kern="1200">
        <a:solidFill>
          <a:schemeClr val="tx1"/>
        </a:solidFill>
        <a:latin typeface="+mn-lt"/>
        <a:ea typeface="+mn-ea"/>
        <a:cs typeface="+mn-cs"/>
      </a:defRPr>
    </a:lvl3pPr>
    <a:lvl4pPr marL="2849225" algn="l" defTabSz="1899483" rtl="0" eaLnBrk="1" latinLnBrk="0" hangingPunct="1">
      <a:defRPr sz="2493" kern="1200">
        <a:solidFill>
          <a:schemeClr val="tx1"/>
        </a:solidFill>
        <a:latin typeface="+mn-lt"/>
        <a:ea typeface="+mn-ea"/>
        <a:cs typeface="+mn-cs"/>
      </a:defRPr>
    </a:lvl4pPr>
    <a:lvl5pPr marL="3798966" algn="l" defTabSz="1899483" rtl="0" eaLnBrk="1" latinLnBrk="0" hangingPunct="1">
      <a:defRPr sz="2493" kern="1200">
        <a:solidFill>
          <a:schemeClr val="tx1"/>
        </a:solidFill>
        <a:latin typeface="+mn-lt"/>
        <a:ea typeface="+mn-ea"/>
        <a:cs typeface="+mn-cs"/>
      </a:defRPr>
    </a:lvl5pPr>
    <a:lvl6pPr marL="4748708" algn="l" defTabSz="1899483" rtl="0" eaLnBrk="1" latinLnBrk="0" hangingPunct="1">
      <a:defRPr sz="2493" kern="1200">
        <a:solidFill>
          <a:schemeClr val="tx1"/>
        </a:solidFill>
        <a:latin typeface="+mn-lt"/>
        <a:ea typeface="+mn-ea"/>
        <a:cs typeface="+mn-cs"/>
      </a:defRPr>
    </a:lvl6pPr>
    <a:lvl7pPr marL="5698449" algn="l" defTabSz="1899483" rtl="0" eaLnBrk="1" latinLnBrk="0" hangingPunct="1">
      <a:defRPr sz="2493" kern="1200">
        <a:solidFill>
          <a:schemeClr val="tx1"/>
        </a:solidFill>
        <a:latin typeface="+mn-lt"/>
        <a:ea typeface="+mn-ea"/>
        <a:cs typeface="+mn-cs"/>
      </a:defRPr>
    </a:lvl7pPr>
    <a:lvl8pPr marL="6648191" algn="l" defTabSz="1899483" rtl="0" eaLnBrk="1" latinLnBrk="0" hangingPunct="1">
      <a:defRPr sz="2493" kern="1200">
        <a:solidFill>
          <a:schemeClr val="tx1"/>
        </a:solidFill>
        <a:latin typeface="+mn-lt"/>
        <a:ea typeface="+mn-ea"/>
        <a:cs typeface="+mn-cs"/>
      </a:defRPr>
    </a:lvl8pPr>
    <a:lvl9pPr marL="7597932" algn="l" defTabSz="1899483" rtl="0" eaLnBrk="1" latinLnBrk="0" hangingPunct="1">
      <a:defRPr sz="24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06538" y="2513013"/>
            <a:ext cx="12061825" cy="6784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A4C58-CD36-2143-B1DC-E3B833CDE2E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663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91">
            <a:extLst>
              <a:ext uri="{FF2B5EF4-FFF2-40B4-BE49-F238E27FC236}">
                <a16:creationId xmlns:a16="http://schemas.microsoft.com/office/drawing/2014/main" id="{D66B00D7-FC1A-20C1-BAE3-A498D6886828}"/>
              </a:ext>
            </a:extLst>
          </p:cNvPr>
          <p:cNvSpPr/>
          <p:nvPr userDrawn="1"/>
        </p:nvSpPr>
        <p:spPr>
          <a:xfrm>
            <a:off x="0" y="0"/>
            <a:ext cx="51230108" cy="5067708"/>
          </a:xfrm>
          <a:custGeom>
            <a:avLst/>
            <a:gdLst/>
            <a:ahLst/>
            <a:cxnLst/>
            <a:rect l="l" t="t" r="r" b="b"/>
            <a:pathLst>
              <a:path w="15078075" h="575944">
                <a:moveTo>
                  <a:pt x="15078075" y="0"/>
                </a:moveTo>
                <a:lnTo>
                  <a:pt x="0" y="0"/>
                </a:lnTo>
                <a:lnTo>
                  <a:pt x="0" y="575898"/>
                </a:lnTo>
                <a:lnTo>
                  <a:pt x="15078075" y="575898"/>
                </a:lnTo>
                <a:lnTo>
                  <a:pt x="15078075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91">
            <a:extLst>
              <a:ext uri="{FF2B5EF4-FFF2-40B4-BE49-F238E27FC236}">
                <a16:creationId xmlns:a16="http://schemas.microsoft.com/office/drawing/2014/main" id="{B724B472-B5A7-C7F1-D02D-CF66E5745A36}"/>
              </a:ext>
            </a:extLst>
          </p:cNvPr>
          <p:cNvSpPr/>
          <p:nvPr userDrawn="1"/>
        </p:nvSpPr>
        <p:spPr>
          <a:xfrm>
            <a:off x="3" y="28030613"/>
            <a:ext cx="51217184" cy="778356"/>
          </a:xfrm>
          <a:custGeom>
            <a:avLst/>
            <a:gdLst/>
            <a:ahLst/>
            <a:cxnLst/>
            <a:rect l="l" t="t" r="r" b="b"/>
            <a:pathLst>
              <a:path w="15078075" h="575944">
                <a:moveTo>
                  <a:pt x="15078075" y="0"/>
                </a:moveTo>
                <a:lnTo>
                  <a:pt x="0" y="0"/>
                </a:lnTo>
                <a:lnTo>
                  <a:pt x="0" y="575898"/>
                </a:lnTo>
                <a:lnTo>
                  <a:pt x="15078075" y="575898"/>
                </a:lnTo>
                <a:lnTo>
                  <a:pt x="15078075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bject 92">
            <a:extLst>
              <a:ext uri="{FF2B5EF4-FFF2-40B4-BE49-F238E27FC236}">
                <a16:creationId xmlns:a16="http://schemas.microsoft.com/office/drawing/2014/main" id="{3F7D9E82-5A60-CF14-6C2E-64F8918B5855}"/>
              </a:ext>
            </a:extLst>
          </p:cNvPr>
          <p:cNvSpPr txBox="1"/>
          <p:nvPr userDrawn="1"/>
        </p:nvSpPr>
        <p:spPr>
          <a:xfrm>
            <a:off x="20665" y="28203768"/>
            <a:ext cx="51209443" cy="385796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bg1"/>
                </a:solidFill>
                <a:latin typeface="Arial"/>
              </a:rPr>
              <a:t>EACS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2023; October 18–21, 2023; </a:t>
            </a:r>
            <a:r>
              <a:rPr lang="en-US" sz="2400" b="1" dirty="0">
                <a:solidFill>
                  <a:schemeClr val="bg1"/>
                </a:solidFill>
                <a:latin typeface="Arial"/>
                <a:ea typeface="MS PGothic" pitchFamily="34" charset="-128"/>
                <a:cs typeface="Arial" pitchFamily="34" charset="0"/>
              </a:rPr>
              <a:t>Warsaw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pitchFamily="34" charset="0"/>
              </a:rPr>
              <a:t>, Poland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072" userDrawn="1">
          <p15:clr>
            <a:srgbClr val="FBAE40"/>
          </p15:clr>
        </p15:guide>
        <p15:guide id="2" pos="161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91">
            <a:extLst>
              <a:ext uri="{FF2B5EF4-FFF2-40B4-BE49-F238E27FC236}">
                <a16:creationId xmlns:a16="http://schemas.microsoft.com/office/drawing/2014/main" id="{DB2E5E44-9051-5332-CBD6-893256530781}"/>
              </a:ext>
            </a:extLst>
          </p:cNvPr>
          <p:cNvSpPr/>
          <p:nvPr userDrawn="1"/>
        </p:nvSpPr>
        <p:spPr>
          <a:xfrm>
            <a:off x="20665" y="0"/>
            <a:ext cx="51209443" cy="5067708"/>
          </a:xfrm>
          <a:custGeom>
            <a:avLst/>
            <a:gdLst/>
            <a:ahLst/>
            <a:cxnLst/>
            <a:rect l="l" t="t" r="r" b="b"/>
            <a:pathLst>
              <a:path w="15078075" h="575944">
                <a:moveTo>
                  <a:pt x="15078075" y="0"/>
                </a:moveTo>
                <a:lnTo>
                  <a:pt x="0" y="0"/>
                </a:lnTo>
                <a:lnTo>
                  <a:pt x="0" y="575898"/>
                </a:lnTo>
                <a:lnTo>
                  <a:pt x="15078075" y="575898"/>
                </a:lnTo>
                <a:lnTo>
                  <a:pt x="15078075" y="0"/>
                </a:lnTo>
                <a:close/>
              </a:path>
            </a:pathLst>
          </a:custGeom>
          <a:solidFill>
            <a:srgbClr val="2D425F"/>
          </a:solidFill>
          <a:ln>
            <a:noFill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91">
            <a:extLst>
              <a:ext uri="{FF2B5EF4-FFF2-40B4-BE49-F238E27FC236}">
                <a16:creationId xmlns:a16="http://schemas.microsoft.com/office/drawing/2014/main" id="{7CB27DC7-8CF8-2822-1FEF-920C5134018C}"/>
              </a:ext>
            </a:extLst>
          </p:cNvPr>
          <p:cNvSpPr/>
          <p:nvPr userDrawn="1"/>
        </p:nvSpPr>
        <p:spPr>
          <a:xfrm>
            <a:off x="3" y="28030613"/>
            <a:ext cx="51217184" cy="778356"/>
          </a:xfrm>
          <a:custGeom>
            <a:avLst/>
            <a:gdLst/>
            <a:ahLst/>
            <a:cxnLst/>
            <a:rect l="l" t="t" r="r" b="b"/>
            <a:pathLst>
              <a:path w="15078075" h="575944">
                <a:moveTo>
                  <a:pt x="15078075" y="0"/>
                </a:moveTo>
                <a:lnTo>
                  <a:pt x="0" y="0"/>
                </a:lnTo>
                <a:lnTo>
                  <a:pt x="0" y="575898"/>
                </a:lnTo>
                <a:lnTo>
                  <a:pt x="15078075" y="575898"/>
                </a:lnTo>
                <a:lnTo>
                  <a:pt x="15078075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2">
            <a:extLst>
              <a:ext uri="{FF2B5EF4-FFF2-40B4-BE49-F238E27FC236}">
                <a16:creationId xmlns:a16="http://schemas.microsoft.com/office/drawing/2014/main" id="{7577D813-E0C2-F959-4D1D-0B8B4D2BF4F9}"/>
              </a:ext>
            </a:extLst>
          </p:cNvPr>
          <p:cNvSpPr txBox="1"/>
          <p:nvPr userDrawn="1"/>
        </p:nvSpPr>
        <p:spPr>
          <a:xfrm>
            <a:off x="20665" y="28203768"/>
            <a:ext cx="51209443" cy="359635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marL="17162" algn="ctr">
              <a:spcBef>
                <a:spcPts val="129"/>
              </a:spcBef>
            </a:pPr>
            <a:r>
              <a:rPr lang="en-GB" sz="2230" b="1" dirty="0">
                <a:solidFill>
                  <a:srgbClr val="FFFFFF"/>
                </a:solidFill>
                <a:latin typeface="Arial"/>
                <a:cs typeface="Arial"/>
              </a:rPr>
              <a:t>Congress Name; Month x–x, 2023; City, Country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17853">
        <a:defRPr>
          <a:latin typeface="+mn-lt"/>
          <a:ea typeface="+mn-ea"/>
          <a:cs typeface="+mn-cs"/>
        </a:defRPr>
      </a:lvl2pPr>
      <a:lvl3pPr marL="1235707">
        <a:defRPr>
          <a:latin typeface="+mn-lt"/>
          <a:ea typeface="+mn-ea"/>
          <a:cs typeface="+mn-cs"/>
        </a:defRPr>
      </a:lvl3pPr>
      <a:lvl4pPr marL="1853560">
        <a:defRPr>
          <a:latin typeface="+mn-lt"/>
          <a:ea typeface="+mn-ea"/>
          <a:cs typeface="+mn-cs"/>
        </a:defRPr>
      </a:lvl4pPr>
      <a:lvl5pPr marL="2471413">
        <a:defRPr>
          <a:latin typeface="+mn-lt"/>
          <a:ea typeface="+mn-ea"/>
          <a:cs typeface="+mn-cs"/>
        </a:defRPr>
      </a:lvl5pPr>
      <a:lvl6pPr marL="3089266">
        <a:defRPr>
          <a:latin typeface="+mn-lt"/>
          <a:ea typeface="+mn-ea"/>
          <a:cs typeface="+mn-cs"/>
        </a:defRPr>
      </a:lvl6pPr>
      <a:lvl7pPr marL="3707120">
        <a:defRPr>
          <a:latin typeface="+mn-lt"/>
          <a:ea typeface="+mn-ea"/>
          <a:cs typeface="+mn-cs"/>
        </a:defRPr>
      </a:lvl7pPr>
      <a:lvl8pPr marL="4324973">
        <a:defRPr>
          <a:latin typeface="+mn-lt"/>
          <a:ea typeface="+mn-ea"/>
          <a:cs typeface="+mn-cs"/>
        </a:defRPr>
      </a:lvl8pPr>
      <a:lvl9pPr marL="494282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17853">
        <a:defRPr>
          <a:latin typeface="+mn-lt"/>
          <a:ea typeface="+mn-ea"/>
          <a:cs typeface="+mn-cs"/>
        </a:defRPr>
      </a:lvl2pPr>
      <a:lvl3pPr marL="1235707">
        <a:defRPr>
          <a:latin typeface="+mn-lt"/>
          <a:ea typeface="+mn-ea"/>
          <a:cs typeface="+mn-cs"/>
        </a:defRPr>
      </a:lvl3pPr>
      <a:lvl4pPr marL="1853560">
        <a:defRPr>
          <a:latin typeface="+mn-lt"/>
          <a:ea typeface="+mn-ea"/>
          <a:cs typeface="+mn-cs"/>
        </a:defRPr>
      </a:lvl4pPr>
      <a:lvl5pPr marL="2471413">
        <a:defRPr>
          <a:latin typeface="+mn-lt"/>
          <a:ea typeface="+mn-ea"/>
          <a:cs typeface="+mn-cs"/>
        </a:defRPr>
      </a:lvl5pPr>
      <a:lvl6pPr marL="3089266">
        <a:defRPr>
          <a:latin typeface="+mn-lt"/>
          <a:ea typeface="+mn-ea"/>
          <a:cs typeface="+mn-cs"/>
        </a:defRPr>
      </a:lvl6pPr>
      <a:lvl7pPr marL="3707120">
        <a:defRPr>
          <a:latin typeface="+mn-lt"/>
          <a:ea typeface="+mn-ea"/>
          <a:cs typeface="+mn-cs"/>
        </a:defRPr>
      </a:lvl7pPr>
      <a:lvl8pPr marL="4324973">
        <a:defRPr>
          <a:latin typeface="+mn-lt"/>
          <a:ea typeface="+mn-ea"/>
          <a:cs typeface="+mn-cs"/>
        </a:defRPr>
      </a:lvl8pPr>
      <a:lvl9pPr marL="4942826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072" userDrawn="1">
          <p15:clr>
            <a:srgbClr val="F26B43"/>
          </p15:clr>
        </p15:guide>
        <p15:guide id="2" pos="1612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13" Type="http://schemas.openxmlformats.org/officeDocument/2006/relationships/chart" Target="../charts/chart8.xml"/><Relationship Id="rId3" Type="http://schemas.openxmlformats.org/officeDocument/2006/relationships/hyperlink" Target="https://presentations.gilead.com/item/2d68841053" TargetMode="External"/><Relationship Id="rId7" Type="http://schemas.openxmlformats.org/officeDocument/2006/relationships/chart" Target="../charts/chart4.xml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11" Type="http://schemas.openxmlformats.org/officeDocument/2006/relationships/image" Target="../media/image1.png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3" name="Table 1062">
            <a:extLst>
              <a:ext uri="{FF2B5EF4-FFF2-40B4-BE49-F238E27FC236}">
                <a16:creationId xmlns:a16="http://schemas.microsoft.com/office/drawing/2014/main" id="{734AAC49-DC1D-23D2-F764-51C921FAD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672817"/>
              </p:ext>
            </p:extLst>
          </p:nvPr>
        </p:nvGraphicFramePr>
        <p:xfrm>
          <a:off x="13334605" y="20467618"/>
          <a:ext cx="12016183" cy="402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2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994">
                  <a:extLst>
                    <a:ext uri="{9D8B030D-6E8A-4147-A177-3AD203B41FA5}">
                      <a16:colId xmlns:a16="http://schemas.microsoft.com/office/drawing/2014/main" val="2385201445"/>
                    </a:ext>
                  </a:extLst>
                </a:gridCol>
                <a:gridCol w="4915826">
                  <a:extLst>
                    <a:ext uri="{9D8B030D-6E8A-4147-A177-3AD203B41FA5}">
                      <a16:colId xmlns:a16="http://schemas.microsoft.com/office/drawing/2014/main" val="2347621035"/>
                    </a:ext>
                  </a:extLst>
                </a:gridCol>
                <a:gridCol w="1968058">
                  <a:extLst>
                    <a:ext uri="{9D8B030D-6E8A-4147-A177-3AD203B41FA5}">
                      <a16:colId xmlns:a16="http://schemas.microsoft.com/office/drawing/2014/main" val="1544466871"/>
                    </a:ext>
                  </a:extLst>
                </a:gridCol>
              </a:tblGrid>
              <a:tr h="462479">
                <a:tc>
                  <a:txBody>
                    <a:bodyPr/>
                    <a:lstStyle/>
                    <a:p>
                      <a:pPr marL="108000" algn="r">
                        <a:lnSpc>
                          <a:spcPct val="100000"/>
                        </a:lnSpc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PRM at baseline</a:t>
                      </a:r>
                      <a:br>
                        <a:rPr lang="en-US" sz="1100" b="0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b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b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</a:t>
                      </a:r>
                      <a:b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129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2EE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>
                        <a:lnSpc>
                          <a:spcPct val="100000"/>
                        </a:lnSpc>
                      </a:pPr>
                      <a:endParaRPr lang="en-US" sz="11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2EE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>
                        <a:lnSpc>
                          <a:spcPct val="100000"/>
                        </a:lnSpc>
                      </a:pPr>
                      <a:b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</a:t>
                      </a: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(91, 100)</a:t>
                      </a:r>
                      <a:b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 </a:t>
                      </a: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(95, 100)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2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837986"/>
                  </a:ext>
                </a:extLst>
              </a:tr>
              <a:tr h="414834">
                <a:tc>
                  <a:txBody>
                    <a:bodyPr/>
                    <a:lstStyle/>
                    <a:p>
                      <a:pPr marL="108000" algn="r">
                        <a:lnSpc>
                          <a:spcPct val="100000"/>
                        </a:lnSpc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NRTI PRM at baseline</a:t>
                      </a:r>
                    </a:p>
                    <a:p>
                      <a:pPr marL="108000" algn="r">
                        <a:lnSpc>
                          <a:spcPct val="100000"/>
                        </a:lnSpc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  <a:p>
                      <a:pPr marL="108000" algn="r">
                        <a:lnSpc>
                          <a:spcPct val="100000"/>
                        </a:lnSpc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b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</a:t>
                      </a:r>
                      <a:b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>
                        <a:lnSpc>
                          <a:spcPct val="100000"/>
                        </a:lnSpc>
                      </a:pPr>
                      <a:endParaRPr lang="en-US" sz="11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>
                        <a:lnSpc>
                          <a:spcPct val="100000"/>
                        </a:lnSpc>
                      </a:pPr>
                      <a:b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</a:t>
                      </a: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(85, 100)</a:t>
                      </a:r>
                      <a:b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 </a:t>
                      </a: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(96, 100)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653575"/>
                  </a:ext>
                </a:extLst>
              </a:tr>
              <a:tr h="439104">
                <a:tc>
                  <a:txBody>
                    <a:bodyPr/>
                    <a:lstStyle/>
                    <a:p>
                      <a:pPr marL="108000" algn="r">
                        <a:lnSpc>
                          <a:spcPct val="100000"/>
                        </a:lnSpc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M184V/I at baseline</a:t>
                      </a:r>
                    </a:p>
                    <a:p>
                      <a:pPr marL="108000" algn="r">
                        <a:lnSpc>
                          <a:spcPct val="100000"/>
                        </a:lnSpc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  <a:p>
                      <a:pPr marL="108000" algn="r">
                        <a:lnSpc>
                          <a:spcPct val="100000"/>
                        </a:lnSpc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100" b="0" kern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179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2EE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>
                        <a:lnSpc>
                          <a:spcPct val="100000"/>
                        </a:lnSpc>
                      </a:pPr>
                      <a:endParaRPr lang="en-US" sz="11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2EE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>
                        <a:lnSpc>
                          <a:spcPct val="100000"/>
                        </a:lnSpc>
                      </a:pPr>
                      <a:b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</a:t>
                      </a: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(78, 100)</a:t>
                      </a:r>
                      <a:b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 </a:t>
                      </a: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(96, 100)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2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1390">
                <a:tc>
                  <a:txBody>
                    <a:bodyPr/>
                    <a:lstStyle/>
                    <a:p>
                      <a:pPr marL="108000" algn="r">
                        <a:lnSpc>
                          <a:spcPct val="100000"/>
                        </a:lnSpc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Reason for switching to B/F/TAF</a:t>
                      </a:r>
                    </a:p>
                    <a:p>
                      <a:pPr marL="108000" algn="r">
                        <a:lnSpc>
                          <a:spcPct val="100000"/>
                        </a:lnSpc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Simplification of ART</a:t>
                      </a:r>
                    </a:p>
                    <a:p>
                      <a:pPr marL="108000" algn="r">
                        <a:lnSpc>
                          <a:spcPct val="100000"/>
                        </a:lnSpc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 preference</a:t>
                      </a:r>
                    </a:p>
                    <a:p>
                      <a:pPr marL="108000" algn="r">
                        <a:lnSpc>
                          <a:spcPct val="100000"/>
                        </a:lnSpc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Side effects of current ART</a:t>
                      </a:r>
                    </a:p>
                    <a:p>
                      <a:pPr marL="108000" algn="r">
                        <a:lnSpc>
                          <a:spcPct val="100000"/>
                        </a:lnSpc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en-US" sz="1100" b="0" kern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224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128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101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endParaRPr lang="en-US" sz="11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defTabSz="914400" rtl="0" eaLnBrk="1" latinLnBrk="0" hangingPunct="1">
                        <a:lnSpc>
                          <a:spcPct val="100000"/>
                        </a:lnSpc>
                      </a:pPr>
                      <a:b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</a:t>
                      </a: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(93, 98)</a:t>
                      </a:r>
                    </a:p>
                    <a:p>
                      <a:pPr marL="10800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</a:t>
                      </a: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(91, 99)</a:t>
                      </a:r>
                      <a:b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</a:t>
                      </a: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(92, 99)</a:t>
                      </a:r>
                      <a:b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</a:t>
                      </a: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(89, 100)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834">
                <a:tc>
                  <a:txBody>
                    <a:bodyPr/>
                    <a:lstStyle/>
                    <a:p>
                      <a:pPr marL="10800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eGFR at baseline</a:t>
                      </a:r>
                    </a:p>
                    <a:p>
                      <a:pPr marL="10800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60 mL/min/1.73 m</a:t>
                      </a:r>
                      <a:r>
                        <a:rPr lang="en-US" sz="1100" b="0" baseline="30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10800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60 mL/min/1.73 m</a:t>
                      </a:r>
                      <a:r>
                        <a:rPr lang="en-US" sz="1100" b="0" baseline="30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b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b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277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endParaRPr lang="en-US" sz="11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2EE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defTabSz="914400" rtl="0" eaLnBrk="1" latinLnBrk="0" hangingPunct="1">
                        <a:lnSpc>
                          <a:spcPct val="100000"/>
                        </a:lnSpc>
                      </a:pPr>
                      <a:b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(83, 100)</a:t>
                      </a:r>
                      <a:b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</a:t>
                      </a: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(94, 98)</a:t>
                      </a:r>
                    </a:p>
                  </a:txBody>
                  <a:tcPr marL="18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2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656601"/>
                  </a:ext>
                </a:extLst>
              </a:tr>
              <a:tr h="967946">
                <a:tc>
                  <a:txBody>
                    <a:bodyPr/>
                    <a:lstStyle/>
                    <a:p>
                      <a:pPr marL="10800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 common prior ART regimens</a:t>
                      </a:r>
                      <a:b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DTG-based regimen</a:t>
                      </a:r>
                      <a:endParaRPr lang="en-US" sz="11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 + F/TAF</a:t>
                      </a:r>
                      <a:b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 + F/TDF</a:t>
                      </a:r>
                      <a:b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DTG/ABC/3TC</a:t>
                      </a:r>
                    </a:p>
                    <a:p>
                      <a:pPr marL="10800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EVG/COBI/F/TAF</a:t>
                      </a:r>
                      <a:b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RPV/F/TAF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1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b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b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b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endParaRPr lang="en-US" sz="11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defTabSz="914400" rtl="0" eaLnBrk="1" latinLnBrk="0" hangingPunct="1">
                        <a:lnSpc>
                          <a:spcPct val="100000"/>
                        </a:lnSpc>
                      </a:pPr>
                      <a:b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</a:t>
                      </a: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(93, 100)</a:t>
                      </a:r>
                      <a:b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</a:t>
                      </a: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(88, 100)</a:t>
                      </a:r>
                      <a:b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</a:t>
                      </a: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(83, 100)</a:t>
                      </a:r>
                      <a:b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</a:t>
                      </a: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(83, 100)</a:t>
                      </a:r>
                      <a:b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</a:t>
                      </a: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(87, 99)</a:t>
                      </a:r>
                      <a:b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(81, 100)</a:t>
                      </a:r>
                    </a:p>
                  </a:txBody>
                  <a:tcPr marL="18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728689"/>
                  </a:ext>
                </a:extLst>
              </a:tr>
            </a:tbl>
          </a:graphicData>
        </a:graphic>
      </p:graphicFrame>
      <p:sp>
        <p:nvSpPr>
          <p:cNvPr id="14" name="object 79">
            <a:extLst>
              <a:ext uri="{FF2B5EF4-FFF2-40B4-BE49-F238E27FC236}">
                <a16:creationId xmlns:a16="http://schemas.microsoft.com/office/drawing/2014/main" id="{EDEF96FF-1E37-19BB-42D2-161A21ECD5F4}"/>
              </a:ext>
            </a:extLst>
          </p:cNvPr>
          <p:cNvSpPr/>
          <p:nvPr/>
        </p:nvSpPr>
        <p:spPr>
          <a:xfrm>
            <a:off x="831851" y="5495925"/>
            <a:ext cx="12028856" cy="7008495"/>
          </a:xfrm>
          <a:custGeom>
            <a:avLst/>
            <a:gdLst/>
            <a:ahLst/>
            <a:cxnLst/>
            <a:rect l="l" t="t" r="r" b="b"/>
            <a:pathLst>
              <a:path w="14252575" h="4972050">
                <a:moveTo>
                  <a:pt x="14252038" y="0"/>
                </a:moveTo>
                <a:lnTo>
                  <a:pt x="0" y="0"/>
                </a:lnTo>
                <a:lnTo>
                  <a:pt x="0" y="4971611"/>
                </a:lnTo>
                <a:lnTo>
                  <a:pt x="14252038" y="4971611"/>
                </a:lnTo>
                <a:lnTo>
                  <a:pt x="14252038" y="0"/>
                </a:ln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wrap="square" lIns="0" tIns="0" rIns="0" bIns="0" rtlCol="0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4">
            <a:extLst>
              <a:ext uri="{FF2B5EF4-FFF2-40B4-BE49-F238E27FC236}">
                <a16:creationId xmlns:a16="http://schemas.microsoft.com/office/drawing/2014/main" id="{A8A3B63D-09DA-559B-5873-31E9920F7A0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1850" y="524882"/>
            <a:ext cx="45253910" cy="2082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62" marR="6865">
              <a:lnSpc>
                <a:spcPts val="8500"/>
              </a:lnSpc>
              <a:spcBef>
                <a:spcPts val="953"/>
              </a:spcBef>
            </a:pPr>
            <a:r>
              <a:rPr lang="en-US" sz="65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Bictegravir/Emtricitabine/Tenofovir Alafenamide </a:t>
            </a:r>
            <a:r>
              <a:rPr lang="en-US" sz="6500" b="1" cap="all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(B/F/TAF) </a:t>
            </a:r>
            <a:r>
              <a:rPr lang="en-US" sz="65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6500" b="1" cap="all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5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Antiretroviral Treatment-Naïve </a:t>
            </a:r>
            <a:r>
              <a:rPr lang="en-US" sz="6500" b="1" cap="all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(TN) </a:t>
            </a:r>
            <a:r>
              <a:rPr lang="en-US" sz="65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6500" b="1" cap="all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65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Experienced</a:t>
            </a:r>
            <a:r>
              <a:rPr lang="en-US" sz="6500" b="1" cap="all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(TE) </a:t>
            </a:r>
            <a:r>
              <a:rPr lang="en-US" sz="65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With </a:t>
            </a:r>
            <a:r>
              <a:rPr lang="en-US" sz="6500" b="1" cap="all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HIV (PWH): 3-</a:t>
            </a:r>
            <a:r>
              <a:rPr lang="en-US" sz="65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en-US" sz="6500" b="1" cap="all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5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</a:t>
            </a:r>
            <a:r>
              <a:rPr lang="en-US" sz="6500" b="1" cap="all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5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6500" b="1" cap="all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5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Outcomes in the </a:t>
            </a:r>
            <a:r>
              <a:rPr lang="en-US" sz="6500" b="1" cap="all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BICST</a:t>
            </a:r>
            <a:r>
              <a:rPr lang="en-US" sz="65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6500" b="1" cap="all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US" sz="65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Observational Cohort</a:t>
            </a:r>
          </a:p>
        </p:txBody>
      </p:sp>
      <p:sp>
        <p:nvSpPr>
          <p:cNvPr id="5" name="object 25">
            <a:extLst>
              <a:ext uri="{FF2B5EF4-FFF2-40B4-BE49-F238E27FC236}">
                <a16:creationId xmlns:a16="http://schemas.microsoft.com/office/drawing/2014/main" id="{B8F2DC37-02D7-66C8-44D8-5A144398CE3B}"/>
              </a:ext>
            </a:extLst>
          </p:cNvPr>
          <p:cNvSpPr txBox="1"/>
          <p:nvPr/>
        </p:nvSpPr>
        <p:spPr>
          <a:xfrm>
            <a:off x="831850" y="3032152"/>
            <a:ext cx="45985430" cy="2619806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Michael Sabranski</a:t>
            </a:r>
            <a:r>
              <a:rPr lang="en-US" sz="3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3600" b="1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3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Matteo Vassallo,</a:t>
            </a:r>
            <a:r>
              <a:rPr lang="en-US" sz="3600" b="1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2,3</a:t>
            </a:r>
            <a:r>
              <a:rPr lang="en-US" sz="3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Joss de Wet,</a:t>
            </a:r>
            <a:r>
              <a:rPr lang="en-US" sz="3600" b="1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n-US" sz="3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Ansgar Rieke,</a:t>
            </a:r>
            <a:r>
              <a:rPr lang="en-US" sz="3600" b="1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lang="en-US" sz="3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Alex Wong,</a:t>
            </a:r>
            <a:r>
              <a:rPr lang="en-US" sz="3600" b="1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</a:t>
            </a:r>
            <a:r>
              <a:rPr lang="en-US" sz="3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David Thorpe,</a:t>
            </a:r>
            <a:r>
              <a:rPr lang="en-US" sz="3600" b="1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</a:t>
            </a:r>
            <a:r>
              <a:rPr lang="en-US" sz="3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Tali Cassidy,</a:t>
            </a:r>
            <a:r>
              <a:rPr lang="en-US" sz="36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Andrea Marongiu,</a:t>
            </a:r>
            <a:r>
              <a:rPr lang="en-US" sz="36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Olivier Robineau</a:t>
            </a:r>
            <a:r>
              <a:rPr lang="en-US" sz="36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8,9</a:t>
            </a:r>
          </a:p>
          <a:p>
            <a:pPr lvl="0" algn="l">
              <a:lnSpc>
                <a:spcPct val="107000"/>
              </a:lnSpc>
            </a:pPr>
            <a:r>
              <a:rPr lang="en-US" sz="24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ICH Study Center, Hamburg, Germany; </a:t>
            </a:r>
            <a:r>
              <a:rPr lang="en-US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Department of Infectious Diseases, Cannes General Hospital, Cannes, France; </a:t>
            </a:r>
            <a:r>
              <a:rPr lang="en-US" sz="24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Unité de Recherche Clinique Côte d'Azur (UR2CA), Côte d'Azur University, Nice, France;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Spectrum Health, Vancouver, BC, Canada; </a:t>
            </a:r>
            <a:r>
              <a:rPr lang="en-US" sz="24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Gemeinschaftsklinikum Mittelrhein, Kemperhof Koblenz, Koblenz, Germany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Department of Medicine, University of Saskatchewan, Regina, SK, Canada; </a:t>
            </a:r>
            <a:r>
              <a:rPr lang="en-US" sz="24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Gilead Sciences Europe Ltd, Uxbridge, UK; </a:t>
            </a:r>
            <a:r>
              <a:rPr lang="en-US" sz="24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University of Lille, Lille, France; </a:t>
            </a:r>
            <a:r>
              <a:rPr lang="en-US" sz="24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</a:t>
            </a:r>
            <a:r>
              <a:rPr lang="en-US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Infectious Disease Department, Gustave Dron Hospital, Tourcoing, France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80">
            <a:extLst>
              <a:ext uri="{FF2B5EF4-FFF2-40B4-BE49-F238E27FC236}">
                <a16:creationId xmlns:a16="http://schemas.microsoft.com/office/drawing/2014/main" id="{2A792C9A-A57B-94F5-0F6A-CC769EBB79B1}"/>
              </a:ext>
            </a:extLst>
          </p:cNvPr>
          <p:cNvSpPr txBox="1"/>
          <p:nvPr/>
        </p:nvSpPr>
        <p:spPr>
          <a:xfrm>
            <a:off x="1067262" y="5707407"/>
            <a:ext cx="11391709" cy="4816116"/>
          </a:xfrm>
          <a:prstGeom prst="rect">
            <a:avLst/>
          </a:prstGeom>
        </p:spPr>
        <p:txBody>
          <a:bodyPr vert="horz" wrap="square" lIns="0" tIns="19738" rIns="0" bIns="0" rtlCol="0">
            <a:spAutoFit/>
          </a:bodyPr>
          <a:lstStyle/>
          <a:p>
            <a:pPr marL="17162">
              <a:spcBef>
                <a:spcPts val="155"/>
              </a:spcBef>
              <a:spcAft>
                <a:spcPts val="1200"/>
              </a:spcAft>
            </a:pPr>
            <a:r>
              <a:rPr lang="en-US" sz="3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n-US" sz="3000" b="1" spc="-13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Findings</a:t>
            </a:r>
          </a:p>
          <a:p>
            <a:pPr marL="442913" indent="-442913" algn="l" rtl="0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people with HIV (PWH) under routine clinical care, the virologic and immunologic benefits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B/F/TAF were maintained through 3 years of treatment</a:t>
            </a:r>
          </a:p>
          <a:p>
            <a:pPr marL="442913" indent="-442913" algn="l" rtl="0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Similar rates of virologic suppression were observed across key groups (participants with late diagnosis, reduced renal function and pre-existing resistance mutations) and regardless of reasons for switching to B/F/TAF or common prior ART regimens</a:t>
            </a:r>
          </a:p>
          <a:p>
            <a:pPr marL="442913" indent="-442913" algn="l" rtl="0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B/F/TAF was well tolerated, with most drug-related adverse events (DRAEs) occurring during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first 6 months</a:t>
            </a:r>
          </a:p>
          <a:p>
            <a:pPr marL="442913" indent="-442913" algn="l" rtl="0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Discontinuation of B/F/TAF due to DRAEs was infrequent</a:t>
            </a:r>
          </a:p>
          <a:p>
            <a:pPr marL="442913" indent="-442913" algn="l" rtl="0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 cases of proximal renal tubulopathy or discontinuations due to renal or bone AEs were observed</a:t>
            </a:r>
          </a:p>
          <a:p>
            <a:pPr marL="442913" indent="-442913" algn="l" rtl="0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individuals who were treatment naïve (TN), most of the weight gain reported over the full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 years was experienced in the first 6 months of B/F/TAF treatment</a:t>
            </a:r>
          </a:p>
          <a:p>
            <a:pPr marL="442913" indent="-442913" algn="l" rtl="0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Small lipid changes were observed, and median total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cholesterol:HDL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ratio remained stable across 3 years</a:t>
            </a:r>
          </a:p>
        </p:txBody>
      </p:sp>
      <p:sp>
        <p:nvSpPr>
          <p:cNvPr id="19" name="object 84">
            <a:extLst>
              <a:ext uri="{FF2B5EF4-FFF2-40B4-BE49-F238E27FC236}">
                <a16:creationId xmlns:a16="http://schemas.microsoft.com/office/drawing/2014/main" id="{1F783C70-57FE-B762-682A-BCB8958096EF}"/>
              </a:ext>
            </a:extLst>
          </p:cNvPr>
          <p:cNvSpPr/>
          <p:nvPr/>
        </p:nvSpPr>
        <p:spPr>
          <a:xfrm>
            <a:off x="831851" y="5472113"/>
            <a:ext cx="12025312" cy="6974751"/>
          </a:xfrm>
          <a:custGeom>
            <a:avLst/>
            <a:gdLst/>
            <a:ahLst/>
            <a:cxnLst/>
            <a:rect l="l" t="t" r="r" b="b"/>
            <a:pathLst>
              <a:path w="14252575" h="4972050">
                <a:moveTo>
                  <a:pt x="0" y="4971611"/>
                </a:moveTo>
                <a:lnTo>
                  <a:pt x="14252038" y="4971611"/>
                </a:lnTo>
                <a:lnTo>
                  <a:pt x="14252038" y="0"/>
                </a:lnTo>
                <a:lnTo>
                  <a:pt x="0" y="0"/>
                </a:lnTo>
                <a:lnTo>
                  <a:pt x="0" y="4971611"/>
                </a:lnTo>
                <a:close/>
              </a:path>
            </a:pathLst>
          </a:custGeom>
          <a:ln w="69805">
            <a:solidFill>
              <a:schemeClr val="accent2"/>
            </a:solidFill>
            <a:miter lim="800000"/>
          </a:ln>
        </p:spPr>
        <p:txBody>
          <a:bodyPr wrap="square" lIns="0" tIns="0" rIns="0" bIns="0" rtlCol="0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78">
            <a:extLst>
              <a:ext uri="{FF2B5EF4-FFF2-40B4-BE49-F238E27FC236}">
                <a16:creationId xmlns:a16="http://schemas.microsoft.com/office/drawing/2014/main" id="{F2C92BAF-9328-D9E9-8042-414D525C957C}"/>
              </a:ext>
            </a:extLst>
          </p:cNvPr>
          <p:cNvSpPr txBox="1"/>
          <p:nvPr/>
        </p:nvSpPr>
        <p:spPr>
          <a:xfrm>
            <a:off x="841374" y="25833120"/>
            <a:ext cx="24509413" cy="522772"/>
          </a:xfrm>
          <a:prstGeom prst="rect">
            <a:avLst/>
          </a:prstGeom>
        </p:spPr>
        <p:txBody>
          <a:bodyPr vert="horz" wrap="square" lIns="0" tIns="30036" rIns="0" bIns="0" rtlCol="0" anchor="t">
            <a:spAutoFit/>
          </a:bodyPr>
          <a:lstStyle/>
          <a:p>
            <a:r>
              <a:rPr lang="en-US" sz="1600" b="1" spc="4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 </a:t>
            </a:r>
            <a:br>
              <a:rPr lang="en-US" sz="1600" b="1" spc="4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Trottier B, et al. HIV Glasgow 2022, Poster P067.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Garcia-Deltoro M, et al. GeSIDA 2023, Poster 180.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Data on file. Gilead Sciences, Inc.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Biktarvy UK SmPC. Gilead Sciences Ltd, June 2023.</a:t>
            </a:r>
          </a:p>
        </p:txBody>
      </p:sp>
      <p:sp>
        <p:nvSpPr>
          <p:cNvPr id="29" name="object 93">
            <a:extLst>
              <a:ext uri="{FF2B5EF4-FFF2-40B4-BE49-F238E27FC236}">
                <a16:creationId xmlns:a16="http://schemas.microsoft.com/office/drawing/2014/main" id="{F4D17E20-CFC2-80BB-FE2F-EFE7D955A7B7}"/>
              </a:ext>
            </a:extLst>
          </p:cNvPr>
          <p:cNvSpPr/>
          <p:nvPr/>
        </p:nvSpPr>
        <p:spPr>
          <a:xfrm>
            <a:off x="0" y="25686797"/>
            <a:ext cx="51206400" cy="198977"/>
          </a:xfrm>
          <a:custGeom>
            <a:avLst/>
            <a:gdLst/>
            <a:ahLst/>
            <a:cxnLst/>
            <a:rect l="l" t="t" r="r" b="b"/>
            <a:pathLst>
              <a:path w="14240510">
                <a:moveTo>
                  <a:pt x="0" y="0"/>
                </a:moveTo>
                <a:lnTo>
                  <a:pt x="14240404" y="0"/>
                </a:lnTo>
              </a:path>
            </a:pathLst>
          </a:custGeom>
          <a:ln w="69805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95">
            <a:extLst>
              <a:ext uri="{FF2B5EF4-FFF2-40B4-BE49-F238E27FC236}">
                <a16:creationId xmlns:a16="http://schemas.microsoft.com/office/drawing/2014/main" id="{B346AB11-47B0-E8A4-3007-9F0AAD92C391}"/>
              </a:ext>
            </a:extLst>
          </p:cNvPr>
          <p:cNvSpPr txBox="1"/>
          <p:nvPr/>
        </p:nvSpPr>
        <p:spPr>
          <a:xfrm>
            <a:off x="831850" y="26514946"/>
            <a:ext cx="24719291" cy="522772"/>
          </a:xfrm>
          <a:prstGeom prst="rect">
            <a:avLst/>
          </a:prstGeom>
        </p:spPr>
        <p:txBody>
          <a:bodyPr vert="horz" wrap="square" lIns="0" tIns="30036" rIns="0" bIns="0" rtlCol="0" anchor="b">
            <a:spAutoFit/>
          </a:bodyPr>
          <a:lstStyle/>
          <a:p>
            <a:pPr marL="17162" marR="6865">
              <a:spcBef>
                <a:spcPts val="236"/>
              </a:spcBef>
            </a:pPr>
            <a:r>
              <a:rPr lang="en-US" sz="1600" b="1" spc="2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Acknowledgments: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We thank all study participants and all participating study investigators and staff. BICSTaR is sponsored by Gilead (GS-EU-380-4472/GS-CA-380-4574/GS-IL-380-5335). Medical writing support was provided by Josh Lilly and Anna Chapman-Barnes (Aspire Scientific Ltd, U.K.), and was funded by Gilead.</a:t>
            </a:r>
          </a:p>
        </p:txBody>
      </p:sp>
      <p:sp>
        <p:nvSpPr>
          <p:cNvPr id="7" name="object 95">
            <a:extLst>
              <a:ext uri="{FF2B5EF4-FFF2-40B4-BE49-F238E27FC236}">
                <a16:creationId xmlns:a16="http://schemas.microsoft.com/office/drawing/2014/main" id="{CA6EC544-1460-96FF-93BF-74CBD05863E8}"/>
              </a:ext>
            </a:extLst>
          </p:cNvPr>
          <p:cNvSpPr txBox="1"/>
          <p:nvPr/>
        </p:nvSpPr>
        <p:spPr>
          <a:xfrm>
            <a:off x="25730608" y="25833119"/>
            <a:ext cx="24719291" cy="280141"/>
          </a:xfrm>
          <a:prstGeom prst="rect">
            <a:avLst/>
          </a:prstGeom>
        </p:spPr>
        <p:txBody>
          <a:bodyPr vert="horz" wrap="square" lIns="0" tIns="30036" rIns="0" bIns="0" rtlCol="0" anchor="t">
            <a:spAutoFit/>
          </a:bodyPr>
          <a:lstStyle/>
          <a:p>
            <a:pPr marL="17162" marR="6865">
              <a:lnSpc>
                <a:spcPct val="110000"/>
              </a:lnSpc>
              <a:spcBef>
                <a:spcPts val="236"/>
              </a:spcBef>
            </a:pPr>
            <a:r>
              <a:rPr lang="en-US" sz="1600" b="1" spc="4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(continued):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OR: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consultant/advisor for Gilead, MSD, ViiV Healthcare.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2">
            <a:extLst>
              <a:ext uri="{FF2B5EF4-FFF2-40B4-BE49-F238E27FC236}">
                <a16:creationId xmlns:a16="http://schemas.microsoft.com/office/drawing/2014/main" id="{F108A39E-E20B-73C2-00F4-0252DAC3523C}"/>
              </a:ext>
            </a:extLst>
          </p:cNvPr>
          <p:cNvSpPr txBox="1"/>
          <p:nvPr/>
        </p:nvSpPr>
        <p:spPr>
          <a:xfrm>
            <a:off x="831850" y="12862310"/>
            <a:ext cx="12025313" cy="485929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24029" rIns="0" bIns="0" rtlCol="0">
            <a:spAutoFit/>
          </a:bodyPr>
          <a:lstStyle/>
          <a:p>
            <a:pPr marL="140732">
              <a:spcBef>
                <a:spcPts val="189"/>
              </a:spcBef>
            </a:pPr>
            <a:r>
              <a:rPr lang="en-US" sz="30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81">
            <a:extLst>
              <a:ext uri="{FF2B5EF4-FFF2-40B4-BE49-F238E27FC236}">
                <a16:creationId xmlns:a16="http://schemas.microsoft.com/office/drawing/2014/main" id="{D543E1DA-8537-8C47-22D2-89426BB96E9F}"/>
              </a:ext>
            </a:extLst>
          </p:cNvPr>
          <p:cNvSpPr txBox="1"/>
          <p:nvPr/>
        </p:nvSpPr>
        <p:spPr>
          <a:xfrm>
            <a:off x="831850" y="13577451"/>
            <a:ext cx="12027600" cy="3783261"/>
          </a:xfrm>
          <a:prstGeom prst="rect">
            <a:avLst/>
          </a:prstGeom>
        </p:spPr>
        <p:txBody>
          <a:bodyPr vert="horz" wrap="square" lIns="0" tIns="12872" rIns="0" bIns="0" rtlCol="0">
            <a:spAutoFit/>
          </a:bodyPr>
          <a:lstStyle/>
          <a:p>
            <a:pPr marL="442913" indent="-442913" algn="l" rtl="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BICSTaR is a prospective, multinational, observational, 2-year cohort study evaluating the real-world effectiveness and safety of B/F/TAF in antiretroviral TN and treatment-experienced (TE) PWH</a:t>
            </a:r>
          </a:p>
          <a:p>
            <a:pPr marL="442913" indent="-442913" algn="l" rtl="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2-year follow-up was recently completed for the main BICSTaR study</a:t>
            </a:r>
          </a:p>
          <a:p>
            <a:pPr marL="442913" indent="-442913" algn="l" rtl="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Participants in Germany, France and Canada were given the opportunity to participate in an extension phase for an additional 3 years</a:t>
            </a:r>
          </a:p>
          <a:p>
            <a:pPr marL="442913" indent="-442913" algn="l" rtl="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planned interim analyses, BICSTaR has demonstrated the real-world effectiveness and tolerability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B/F/TAF through 2 years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</a:p>
          <a:p>
            <a:pPr marL="442913" indent="-442913" algn="l" rtl="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 of July 11, 2023, approximately 5,164 participants have been enrolled in studies involving B/F/TAF, of whom approximately 4,442 have received B/F/TAF</a:t>
            </a:r>
          </a:p>
          <a:p>
            <a:pPr marL="900113" lvl="3" indent="-449263" algn="l" rtl="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Arial" panose="020B0604020202020204" pitchFamily="34" charset="0"/>
              <a:buChar char="‒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Since first marketing approval, cumulative exposure to B/F/TAF is estimated to be 2,792,693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patient-years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D6A3FB5D-9FCF-626C-38EC-515A6441FA61}"/>
              </a:ext>
            </a:extLst>
          </p:cNvPr>
          <p:cNvSpPr txBox="1"/>
          <p:nvPr/>
        </p:nvSpPr>
        <p:spPr>
          <a:xfrm>
            <a:off x="48395107" y="1722066"/>
            <a:ext cx="1942932" cy="492861"/>
          </a:xfrm>
          <a:prstGeom prst="rect">
            <a:avLst/>
          </a:prstGeom>
        </p:spPr>
        <p:txBody>
          <a:bodyPr vert="horz" wrap="square" lIns="0" tIns="30894" rIns="0" bIns="0" rtlCol="0">
            <a:spAutoFit/>
          </a:bodyPr>
          <a:lstStyle/>
          <a:p>
            <a:pPr marL="34325" marR="6865" indent="-34325" algn="r">
              <a:lnSpc>
                <a:spcPts val="1800"/>
              </a:lnSpc>
              <a:spcBef>
                <a:spcPts val="243"/>
              </a:spcBef>
            </a:pPr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or click</a:t>
            </a:r>
            <a:r>
              <a:rPr lang="en-US" sz="1600" b="1" spc="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1600" b="1" spc="2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spc="-2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n-US" sz="1600" b="1" spc="-13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43FBA55-950D-F796-C665-BDC9B3A738B3}"/>
              </a:ext>
            </a:extLst>
          </p:cNvPr>
          <p:cNvSpPr/>
          <p:nvPr/>
        </p:nvSpPr>
        <p:spPr>
          <a:xfrm>
            <a:off x="47022305" y="710930"/>
            <a:ext cx="5157489" cy="76651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0">
            <a:extLst>
              <a:ext uri="{FF2B5EF4-FFF2-40B4-BE49-F238E27FC236}">
                <a16:creationId xmlns:a16="http://schemas.microsoft.com/office/drawing/2014/main" id="{0AC6FD75-D3E3-335D-0F43-39099EAD2404}"/>
              </a:ext>
            </a:extLst>
          </p:cNvPr>
          <p:cNvSpPr txBox="1"/>
          <p:nvPr/>
        </p:nvSpPr>
        <p:spPr>
          <a:xfrm>
            <a:off x="47218459" y="818441"/>
            <a:ext cx="3351043" cy="46166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sz="3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eP.A.081</a:t>
            </a:r>
          </a:p>
        </p:txBody>
      </p:sp>
      <p:sp>
        <p:nvSpPr>
          <p:cNvPr id="27" name="object 90">
            <a:extLst>
              <a:ext uri="{FF2B5EF4-FFF2-40B4-BE49-F238E27FC236}">
                <a16:creationId xmlns:a16="http://schemas.microsoft.com/office/drawing/2014/main" id="{DAD5B970-D1D5-C524-E305-9D5CA2953E88}"/>
              </a:ext>
            </a:extLst>
          </p:cNvPr>
          <p:cNvSpPr txBox="1"/>
          <p:nvPr/>
        </p:nvSpPr>
        <p:spPr>
          <a:xfrm>
            <a:off x="46538147" y="4180999"/>
            <a:ext cx="3799892" cy="834665"/>
          </a:xfrm>
          <a:prstGeom prst="rect">
            <a:avLst/>
          </a:prstGeom>
          <a:noFill/>
        </p:spPr>
        <p:txBody>
          <a:bodyPr vert="horz" wrap="square" lIns="0" tIns="43765" rIns="0" bIns="0" rtlCol="0">
            <a:spAutoFit/>
          </a:bodyPr>
          <a:lstStyle/>
          <a:p>
            <a:pPr marL="625576" algn="r">
              <a:lnSpc>
                <a:spcPts val="2000"/>
              </a:lnSpc>
              <a:spcBef>
                <a:spcPts val="343"/>
              </a:spcBef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https://presentations.gilead.com/item/2d68841053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576" algn="r">
              <a:lnSpc>
                <a:spcPts val="2000"/>
              </a:lnSpc>
              <a:spcBef>
                <a:spcPts val="343"/>
              </a:spcBef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80">
            <a:extLst>
              <a:ext uri="{FF2B5EF4-FFF2-40B4-BE49-F238E27FC236}">
                <a16:creationId xmlns:a16="http://schemas.microsoft.com/office/drawing/2014/main" id="{69FEF8B4-DC42-775A-348A-92552DE7D0B1}"/>
              </a:ext>
            </a:extLst>
          </p:cNvPr>
          <p:cNvSpPr txBox="1"/>
          <p:nvPr/>
        </p:nvSpPr>
        <p:spPr>
          <a:xfrm>
            <a:off x="1067262" y="10698124"/>
            <a:ext cx="11391709" cy="1481869"/>
          </a:xfrm>
          <a:prstGeom prst="rect">
            <a:avLst/>
          </a:prstGeom>
        </p:spPr>
        <p:txBody>
          <a:bodyPr vert="horz" wrap="square" lIns="0" tIns="19738" rIns="0" bIns="0" rtlCol="0">
            <a:spAutoFit/>
          </a:bodyPr>
          <a:lstStyle/>
          <a:p>
            <a:pPr marL="17162">
              <a:spcBef>
                <a:spcPts val="155"/>
              </a:spcBef>
              <a:spcAft>
                <a:spcPts val="1200"/>
              </a:spcAft>
            </a:pPr>
            <a:r>
              <a:rPr lang="en-US" sz="3000" b="1" spc="-13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pPr marL="442913" indent="-442913" algn="l" rtl="0">
              <a:lnSpc>
                <a:spcPts val="2200"/>
              </a:lnSpc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B/F/TAF was associated with high levels of effectiveness at 3 years across all groups, with no emergence of resistance and no new or unexpected safety findings. These real-world data continue to support the broad use of B/F/TAF in clinical practice</a:t>
            </a:r>
          </a:p>
        </p:txBody>
      </p:sp>
      <p:sp>
        <p:nvSpPr>
          <p:cNvPr id="170" name="object 8">
            <a:extLst>
              <a:ext uri="{FF2B5EF4-FFF2-40B4-BE49-F238E27FC236}">
                <a16:creationId xmlns:a16="http://schemas.microsoft.com/office/drawing/2014/main" id="{DCE3E4EC-9E72-B30F-F946-E73F65949988}"/>
              </a:ext>
            </a:extLst>
          </p:cNvPr>
          <p:cNvSpPr txBox="1"/>
          <p:nvPr/>
        </p:nvSpPr>
        <p:spPr>
          <a:xfrm>
            <a:off x="13382494" y="12130470"/>
            <a:ext cx="12027600" cy="355018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eaLnBrk="1" hangingPunct="1"/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Virologic Effectiveness at 3 Years (M = E and D = F Analyses)</a:t>
            </a:r>
            <a:endParaRPr lang="en-US" sz="2200" b="1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7C376365-72C5-36A6-39C0-32E3371167F0}"/>
              </a:ext>
            </a:extLst>
          </p:cNvPr>
          <p:cNvSpPr txBox="1"/>
          <p:nvPr/>
        </p:nvSpPr>
        <p:spPr>
          <a:xfrm>
            <a:off x="831850" y="17678671"/>
            <a:ext cx="12025313" cy="485929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24029" rIns="0" bIns="0" rtlCol="0">
            <a:spAutoFit/>
          </a:bodyPr>
          <a:lstStyle/>
          <a:p>
            <a:pPr marL="140732">
              <a:spcBef>
                <a:spcPts val="189"/>
              </a:spcBef>
            </a:pPr>
            <a:r>
              <a:rPr lang="en-US" sz="30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endParaRPr lang="en-US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81">
            <a:extLst>
              <a:ext uri="{FF2B5EF4-FFF2-40B4-BE49-F238E27FC236}">
                <a16:creationId xmlns:a16="http://schemas.microsoft.com/office/drawing/2014/main" id="{CFC860DA-3FE9-9C20-977D-3C9C32D6FA2D}"/>
              </a:ext>
            </a:extLst>
          </p:cNvPr>
          <p:cNvSpPr txBox="1"/>
          <p:nvPr/>
        </p:nvSpPr>
        <p:spPr>
          <a:xfrm>
            <a:off x="831850" y="18370987"/>
            <a:ext cx="12027600" cy="936327"/>
          </a:xfrm>
          <a:prstGeom prst="rect">
            <a:avLst/>
          </a:prstGeom>
        </p:spPr>
        <p:txBody>
          <a:bodyPr vert="horz" wrap="square" lIns="0" tIns="12872" rIns="0" bIns="0" rtlCol="0">
            <a:spAutoFit/>
          </a:bodyPr>
          <a:lstStyle/>
          <a:p>
            <a:pPr marL="442913" indent="-442913" algn="l" rtl="0">
              <a:spcAft>
                <a:spcPts val="807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pooled, interim analysis assessed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effectiveness and safety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B/F/TAF through 3 years 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(2 years of main study plus 1 year of extension phase) including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effectiveness in key groups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PWH in Germany, France and Canada</a:t>
            </a:r>
          </a:p>
        </p:txBody>
      </p: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2630A0BF-629E-1438-BC19-2A8A2C6BC516}"/>
              </a:ext>
            </a:extLst>
          </p:cNvPr>
          <p:cNvSpPr txBox="1">
            <a:spLocks/>
          </p:cNvSpPr>
          <p:nvPr/>
        </p:nvSpPr>
        <p:spPr>
          <a:xfrm>
            <a:off x="831850" y="24194136"/>
            <a:ext cx="12025313" cy="1280478"/>
          </a:xfrm>
          <a:prstGeom prst="rect">
            <a:avLst/>
          </a:prstGeom>
        </p:spPr>
        <p:txBody>
          <a:bodyPr lIns="0" anchor="b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analysis population includes participants who had a visit at 36 months and those who discontinued the study having initiated treatment ≥ 30 months (lower bound of the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36-month visit window) prior to the data cutoff date. </a:t>
            </a:r>
            <a:br>
              <a:rPr lang="en-US" sz="1200" baseline="300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*69 participants (9%) d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iscontinued B/F/TAF but were still in the study at 24 months and 166 (21%) were eligible for the extension phase but did not reconsent; 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  <a:r>
              <a:rPr lang="en-US" sz="1200" b="0" i="0" dirty="0">
                <a:solidFill>
                  <a:srgbClr val="040C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Due to participant decision (n = 6), participant lost to follow-up (n = 5), study drug discontinuation (n = 2) and death (n = 1); 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‡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Participants could complete the main phase either on B/F/TAF or on an alternative ART regimen following discontinuation of B/F/TAF treatment.</a:t>
            </a:r>
          </a:p>
        </p:txBody>
      </p:sp>
      <p:sp>
        <p:nvSpPr>
          <p:cNvPr id="1212" name="Text Placeholder 3">
            <a:extLst>
              <a:ext uri="{FF2B5EF4-FFF2-40B4-BE49-F238E27FC236}">
                <a16:creationId xmlns:a16="http://schemas.microsoft.com/office/drawing/2014/main" id="{859493B4-C824-35D2-8D7A-C31126DAED2D}"/>
              </a:ext>
            </a:extLst>
          </p:cNvPr>
          <p:cNvSpPr txBox="1">
            <a:spLocks/>
          </p:cNvSpPr>
          <p:nvPr/>
        </p:nvSpPr>
        <p:spPr>
          <a:xfrm>
            <a:off x="13364103" y="15088403"/>
            <a:ext cx="12061825" cy="369332"/>
          </a:xfrm>
          <a:prstGeom prst="rect">
            <a:avLst/>
          </a:prstGeom>
        </p:spPr>
        <p:txBody>
          <a:bodyPr lIns="0"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617853">
              <a:defRPr>
                <a:latin typeface="+mn-lt"/>
                <a:ea typeface="+mn-ea"/>
                <a:cs typeface="+mn-cs"/>
              </a:defRPr>
            </a:lvl2pPr>
            <a:lvl3pPr marL="1235707">
              <a:defRPr>
                <a:latin typeface="+mn-lt"/>
                <a:ea typeface="+mn-ea"/>
                <a:cs typeface="+mn-cs"/>
              </a:defRPr>
            </a:lvl3pPr>
            <a:lvl4pPr marL="1853560">
              <a:defRPr>
                <a:latin typeface="+mn-lt"/>
                <a:ea typeface="+mn-ea"/>
                <a:cs typeface="+mn-cs"/>
              </a:defRPr>
            </a:lvl4pPr>
            <a:lvl5pPr marL="2471413">
              <a:defRPr>
                <a:latin typeface="+mn-lt"/>
                <a:ea typeface="+mn-ea"/>
                <a:cs typeface="+mn-cs"/>
              </a:defRPr>
            </a:lvl5pPr>
            <a:lvl6pPr marL="3089266">
              <a:defRPr>
                <a:latin typeface="+mn-lt"/>
                <a:ea typeface="+mn-ea"/>
                <a:cs typeface="+mn-cs"/>
              </a:defRPr>
            </a:lvl6pPr>
            <a:lvl7pPr marL="3707120">
              <a:defRPr>
                <a:latin typeface="+mn-lt"/>
                <a:ea typeface="+mn-ea"/>
                <a:cs typeface="+mn-cs"/>
              </a:defRPr>
            </a:lvl7pPr>
            <a:lvl8pPr marL="4324973">
              <a:defRPr>
                <a:latin typeface="+mn-lt"/>
                <a:ea typeface="+mn-ea"/>
                <a:cs typeface="+mn-cs"/>
              </a:defRPr>
            </a:lvl8pPr>
            <a:lvl9pPr marL="494282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*Number of participants with available viral load data. For D = F, denominator includes those participants discontinuing B/F/TAF prior to the visit window, and in such cases viral load was imputed as ≥ 50 c/mL. Reasons for discontinuation before the 36-month window that resulted in D = F were, n-values for TN and TE, respectively: AEs, 8 and 52;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death, 2 and 7; investigator decision, 1 and 11; lack of efficacy, 0 and 5; new treatment available, 0 and 2; pregnancy, 0 and 1; participant decision, 3 and 11.</a:t>
            </a: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28763858-E8F9-2A35-36E7-07ED13EDBA5B}"/>
              </a:ext>
            </a:extLst>
          </p:cNvPr>
          <p:cNvSpPr txBox="1"/>
          <p:nvPr/>
        </p:nvSpPr>
        <p:spPr>
          <a:xfrm>
            <a:off x="831850" y="19614748"/>
            <a:ext cx="12025313" cy="485929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24029" rIns="0" bIns="0" rtlCol="0">
            <a:spAutoFit/>
          </a:bodyPr>
          <a:lstStyle/>
          <a:p>
            <a:pPr marL="140732">
              <a:spcBef>
                <a:spcPts val="189"/>
              </a:spcBef>
            </a:pPr>
            <a:r>
              <a:rPr lang="en-US" sz="30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en-US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9FC94E9-FAFD-4522-D9E7-6A4B285A1B91}"/>
              </a:ext>
            </a:extLst>
          </p:cNvPr>
          <p:cNvCxnSpPr>
            <a:cxnSpLocks/>
          </p:cNvCxnSpPr>
          <p:nvPr/>
        </p:nvCxnSpPr>
        <p:spPr bwMode="auto">
          <a:xfrm>
            <a:off x="7303795" y="21168019"/>
            <a:ext cx="0" cy="1195932"/>
          </a:xfrm>
          <a:prstGeom prst="straightConnector1">
            <a:avLst/>
          </a:prstGeom>
          <a:ln w="19050">
            <a:prstDash val="sysDash"/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9AA7F0E-49D1-9333-7516-9C01645C5122}"/>
              </a:ext>
            </a:extLst>
          </p:cNvPr>
          <p:cNvSpPr txBox="1"/>
          <p:nvPr/>
        </p:nvSpPr>
        <p:spPr>
          <a:xfrm>
            <a:off x="8594593" y="20781720"/>
            <a:ext cx="4397751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69"/>
              </a:spcBef>
              <a:spcAft>
                <a:spcPts val="269"/>
              </a:spcAft>
              <a:buClr>
                <a:srgbClr val="A21C49"/>
              </a:buClr>
              <a:buSzTx/>
              <a:buFontTx/>
              <a:buNone/>
              <a:tabLst/>
              <a:defRPr/>
            </a:pPr>
            <a:r>
              <a:rPr kumimoji="0" lang="en-US" sz="1300" b="0" i="1" u="none" strike="noStrike" kern="1200" cap="none" spc="0" normalizeH="0" baseline="0" dirty="0">
                <a:ln>
                  <a:noFill/>
                </a:ln>
                <a:solidFill>
                  <a:srgbClr val="D5E8FA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Cutoff date for interim analysis: Aug. 12, 2022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A668EC-B75A-5477-DE06-E2A97C8BB7DD}"/>
              </a:ext>
            </a:extLst>
          </p:cNvPr>
          <p:cNvSpPr/>
          <p:nvPr/>
        </p:nvSpPr>
        <p:spPr bwMode="auto">
          <a:xfrm>
            <a:off x="3219305" y="23934447"/>
            <a:ext cx="2723637" cy="216000"/>
          </a:xfrm>
          <a:prstGeom prst="rect">
            <a:avLst/>
          </a:prstGeom>
          <a:solidFill>
            <a:srgbClr val="00C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Main study phase</a:t>
            </a:r>
            <a:r>
              <a:rPr kumimoji="0" lang="en-US" sz="1200" b="0" i="0" u="none" strike="noStrike" kern="1200" cap="none" spc="0" normalizeH="0" baseline="3000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‡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7DDED88-0F7E-502A-B3F7-23AF8FD87053}"/>
              </a:ext>
            </a:extLst>
          </p:cNvPr>
          <p:cNvSpPr/>
          <p:nvPr/>
        </p:nvSpPr>
        <p:spPr bwMode="auto">
          <a:xfrm>
            <a:off x="5962328" y="23934448"/>
            <a:ext cx="4016354" cy="216000"/>
          </a:xfrm>
          <a:prstGeom prst="rect">
            <a:avLst/>
          </a:prstGeom>
          <a:solidFill>
            <a:srgbClr val="7F7F7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Extension study phase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1556C95-D436-652E-FA99-281C670F04D9}"/>
              </a:ext>
            </a:extLst>
          </p:cNvPr>
          <p:cNvGrpSpPr/>
          <p:nvPr/>
        </p:nvGrpSpPr>
        <p:grpSpPr>
          <a:xfrm>
            <a:off x="11292448" y="21745812"/>
            <a:ext cx="785098" cy="358240"/>
            <a:chOff x="11802476" y="12450327"/>
            <a:chExt cx="1164902" cy="718019"/>
          </a:xfrm>
          <a:solidFill>
            <a:schemeClr val="bg1"/>
          </a:solidFill>
        </p:grpSpPr>
        <p:sp>
          <p:nvSpPr>
            <p:cNvPr id="1413" name="Freeform: Shape 1412">
              <a:extLst>
                <a:ext uri="{FF2B5EF4-FFF2-40B4-BE49-F238E27FC236}">
                  <a16:creationId xmlns:a16="http://schemas.microsoft.com/office/drawing/2014/main" id="{678B6246-7644-C463-3509-86DEC23F5F98}"/>
                </a:ext>
              </a:extLst>
            </p:cNvPr>
            <p:cNvSpPr/>
            <p:nvPr/>
          </p:nvSpPr>
          <p:spPr>
            <a:xfrm>
              <a:off x="11802476" y="12640733"/>
              <a:ext cx="1164902" cy="527613"/>
            </a:xfrm>
            <a:custGeom>
              <a:avLst/>
              <a:gdLst>
                <a:gd name="connsiteX0" fmla="*/ 263176 w 325754"/>
                <a:gd name="connsiteY0" fmla="*/ 147542 h 147542"/>
                <a:gd name="connsiteX1" fmla="*/ 62484 w 325754"/>
                <a:gd name="connsiteY1" fmla="*/ 147542 h 147542"/>
                <a:gd name="connsiteX2" fmla="*/ 0 w 325754"/>
                <a:gd name="connsiteY2" fmla="*/ 85058 h 147542"/>
                <a:gd name="connsiteX3" fmla="*/ 0 w 325754"/>
                <a:gd name="connsiteY3" fmla="*/ 62484 h 147542"/>
                <a:gd name="connsiteX4" fmla="*/ 62484 w 325754"/>
                <a:gd name="connsiteY4" fmla="*/ 0 h 147542"/>
                <a:gd name="connsiteX5" fmla="*/ 263271 w 325754"/>
                <a:gd name="connsiteY5" fmla="*/ 0 h 147542"/>
                <a:gd name="connsiteX6" fmla="*/ 325755 w 325754"/>
                <a:gd name="connsiteY6" fmla="*/ 62484 h 147542"/>
                <a:gd name="connsiteX7" fmla="*/ 325755 w 325754"/>
                <a:gd name="connsiteY7" fmla="*/ 85058 h 147542"/>
                <a:gd name="connsiteX8" fmla="*/ 263176 w 325754"/>
                <a:gd name="connsiteY8" fmla="*/ 147542 h 147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5754" h="147542">
                  <a:moveTo>
                    <a:pt x="263176" y="147542"/>
                  </a:moveTo>
                  <a:lnTo>
                    <a:pt x="62484" y="147542"/>
                  </a:lnTo>
                  <a:cubicBezTo>
                    <a:pt x="28003" y="147542"/>
                    <a:pt x="0" y="119634"/>
                    <a:pt x="0" y="85058"/>
                  </a:cubicBezTo>
                  <a:lnTo>
                    <a:pt x="0" y="62484"/>
                  </a:lnTo>
                  <a:cubicBezTo>
                    <a:pt x="0" y="28003"/>
                    <a:pt x="27908" y="0"/>
                    <a:pt x="62484" y="0"/>
                  </a:cubicBezTo>
                  <a:lnTo>
                    <a:pt x="263271" y="0"/>
                  </a:lnTo>
                  <a:cubicBezTo>
                    <a:pt x="297751" y="0"/>
                    <a:pt x="325755" y="27908"/>
                    <a:pt x="325755" y="62484"/>
                  </a:cubicBezTo>
                  <a:lnTo>
                    <a:pt x="325755" y="85058"/>
                  </a:lnTo>
                  <a:cubicBezTo>
                    <a:pt x="325660" y="119634"/>
                    <a:pt x="297656" y="147542"/>
                    <a:pt x="263176" y="147542"/>
                  </a:cubicBezTo>
                  <a:close/>
                </a:path>
              </a:pathLst>
            </a:custGeom>
            <a:grpFill/>
            <a:ln w="38100" cap="flat">
              <a:solidFill>
                <a:srgbClr val="2022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14" name="Freeform: Shape 1413">
              <a:extLst>
                <a:ext uri="{FF2B5EF4-FFF2-40B4-BE49-F238E27FC236}">
                  <a16:creationId xmlns:a16="http://schemas.microsoft.com/office/drawing/2014/main" id="{A606BF1E-ED73-E7B5-1DF4-A9D3B3B5301F}"/>
                </a:ext>
              </a:extLst>
            </p:cNvPr>
            <p:cNvSpPr/>
            <p:nvPr/>
          </p:nvSpPr>
          <p:spPr>
            <a:xfrm>
              <a:off x="12193503" y="12450327"/>
              <a:ext cx="382169" cy="382169"/>
            </a:xfrm>
            <a:custGeom>
              <a:avLst/>
              <a:gdLst>
                <a:gd name="connsiteX0" fmla="*/ 106871 w 106870"/>
                <a:gd name="connsiteY0" fmla="*/ 53435 h 106870"/>
                <a:gd name="connsiteX1" fmla="*/ 53435 w 106870"/>
                <a:gd name="connsiteY1" fmla="*/ 106871 h 106870"/>
                <a:gd name="connsiteX2" fmla="*/ 0 w 106870"/>
                <a:gd name="connsiteY2" fmla="*/ 53435 h 106870"/>
                <a:gd name="connsiteX3" fmla="*/ 53435 w 106870"/>
                <a:gd name="connsiteY3" fmla="*/ 0 h 106870"/>
                <a:gd name="connsiteX4" fmla="*/ 106871 w 106870"/>
                <a:gd name="connsiteY4" fmla="*/ 53435 h 106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870" h="106870">
                  <a:moveTo>
                    <a:pt x="106871" y="53435"/>
                  </a:moveTo>
                  <a:cubicBezTo>
                    <a:pt x="106871" y="82947"/>
                    <a:pt x="82947" y="106871"/>
                    <a:pt x="53435" y="106871"/>
                  </a:cubicBezTo>
                  <a:cubicBezTo>
                    <a:pt x="23924" y="106871"/>
                    <a:pt x="0" y="82947"/>
                    <a:pt x="0" y="53435"/>
                  </a:cubicBezTo>
                  <a:cubicBezTo>
                    <a:pt x="0" y="23924"/>
                    <a:pt x="23924" y="0"/>
                    <a:pt x="53435" y="0"/>
                  </a:cubicBezTo>
                  <a:cubicBezTo>
                    <a:pt x="82947" y="0"/>
                    <a:pt x="106871" y="23924"/>
                    <a:pt x="106871" y="53435"/>
                  </a:cubicBezTo>
                  <a:close/>
                </a:path>
              </a:pathLst>
            </a:custGeom>
            <a:grpFill/>
            <a:ln w="38100" cap="flat">
              <a:solidFill>
                <a:srgbClr val="2022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4ACCF82-A749-C609-FFB2-49CC83C54103}"/>
              </a:ext>
            </a:extLst>
          </p:cNvPr>
          <p:cNvCxnSpPr>
            <a:cxnSpLocks/>
          </p:cNvCxnSpPr>
          <p:nvPr/>
        </p:nvCxnSpPr>
        <p:spPr bwMode="auto">
          <a:xfrm>
            <a:off x="7277674" y="22631843"/>
            <a:ext cx="0" cy="1112495"/>
          </a:xfrm>
          <a:prstGeom prst="line">
            <a:avLst/>
          </a:prstGeom>
          <a:noFill/>
          <a:ln w="19050" cap="flat" cmpd="sng" algn="ctr">
            <a:solidFill>
              <a:srgbClr val="C9235A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5E3F87BB-ACE1-6EF8-2430-D5F6A997BFC9}"/>
              </a:ext>
            </a:extLst>
          </p:cNvPr>
          <p:cNvSpPr/>
          <p:nvPr/>
        </p:nvSpPr>
        <p:spPr>
          <a:xfrm>
            <a:off x="1033349" y="22836356"/>
            <a:ext cx="1802276" cy="806559"/>
          </a:xfrm>
          <a:prstGeom prst="roundRect">
            <a:avLst/>
          </a:prstGeom>
          <a:noFill/>
          <a:ln w="19050">
            <a:solidFill>
              <a:srgbClr val="7E7E7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60D0517-FD63-7B48-9275-8CF836234724}"/>
              </a:ext>
            </a:extLst>
          </p:cNvPr>
          <p:cNvGrpSpPr/>
          <p:nvPr/>
        </p:nvGrpSpPr>
        <p:grpSpPr>
          <a:xfrm>
            <a:off x="10520347" y="22032825"/>
            <a:ext cx="2329300" cy="1916417"/>
            <a:chOff x="6656911" y="1567841"/>
            <a:chExt cx="2407481" cy="2480587"/>
          </a:xfrm>
          <a:solidFill>
            <a:schemeClr val="bg2"/>
          </a:solidFill>
        </p:grpSpPr>
        <p:sp>
          <p:nvSpPr>
            <p:cNvPr id="1411" name="Freeform: Shape 1410">
              <a:extLst>
                <a:ext uri="{FF2B5EF4-FFF2-40B4-BE49-F238E27FC236}">
                  <a16:creationId xmlns:a16="http://schemas.microsoft.com/office/drawing/2014/main" id="{1FEF24A4-23D7-90A2-DACF-1B065969A29B}"/>
                </a:ext>
              </a:extLst>
            </p:cNvPr>
            <p:cNvSpPr/>
            <p:nvPr/>
          </p:nvSpPr>
          <p:spPr>
            <a:xfrm>
              <a:off x="6656911" y="1567841"/>
              <a:ext cx="2407481" cy="2480587"/>
            </a:xfrm>
            <a:custGeom>
              <a:avLst/>
              <a:gdLst>
                <a:gd name="connsiteX0" fmla="*/ 834676 w 897254"/>
                <a:gd name="connsiteY0" fmla="*/ 1099947 h 1099947"/>
                <a:gd name="connsiteX1" fmla="*/ 62484 w 897254"/>
                <a:gd name="connsiteY1" fmla="*/ 1099947 h 1099947"/>
                <a:gd name="connsiteX2" fmla="*/ 0 w 897254"/>
                <a:gd name="connsiteY2" fmla="*/ 1037463 h 1099947"/>
                <a:gd name="connsiteX3" fmla="*/ 0 w 897254"/>
                <a:gd name="connsiteY3" fmla="*/ 62484 h 1099947"/>
                <a:gd name="connsiteX4" fmla="*/ 62484 w 897254"/>
                <a:gd name="connsiteY4" fmla="*/ 0 h 1099947"/>
                <a:gd name="connsiteX5" fmla="*/ 834771 w 897254"/>
                <a:gd name="connsiteY5" fmla="*/ 0 h 1099947"/>
                <a:gd name="connsiteX6" fmla="*/ 897255 w 897254"/>
                <a:gd name="connsiteY6" fmla="*/ 62484 h 1099947"/>
                <a:gd name="connsiteX7" fmla="*/ 897255 w 897254"/>
                <a:gd name="connsiteY7" fmla="*/ 1037558 h 1099947"/>
                <a:gd name="connsiteX8" fmla="*/ 834676 w 897254"/>
                <a:gd name="connsiteY8" fmla="*/ 1099947 h 1099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7254" h="1099947">
                  <a:moveTo>
                    <a:pt x="834676" y="1099947"/>
                  </a:moveTo>
                  <a:lnTo>
                    <a:pt x="62484" y="1099947"/>
                  </a:lnTo>
                  <a:cubicBezTo>
                    <a:pt x="28004" y="1099947"/>
                    <a:pt x="0" y="1072039"/>
                    <a:pt x="0" y="1037463"/>
                  </a:cubicBezTo>
                  <a:lnTo>
                    <a:pt x="0" y="62484"/>
                  </a:lnTo>
                  <a:cubicBezTo>
                    <a:pt x="0" y="28004"/>
                    <a:pt x="27908" y="0"/>
                    <a:pt x="62484" y="0"/>
                  </a:cubicBezTo>
                  <a:lnTo>
                    <a:pt x="834771" y="0"/>
                  </a:lnTo>
                  <a:cubicBezTo>
                    <a:pt x="869252" y="0"/>
                    <a:pt x="897255" y="27908"/>
                    <a:pt x="897255" y="62484"/>
                  </a:cubicBezTo>
                  <a:lnTo>
                    <a:pt x="897255" y="1037558"/>
                  </a:lnTo>
                  <a:cubicBezTo>
                    <a:pt x="897160" y="1072039"/>
                    <a:pt x="869156" y="1099947"/>
                    <a:pt x="834676" y="1099947"/>
                  </a:cubicBezTo>
                  <a:close/>
                </a:path>
              </a:pathLst>
            </a:custGeom>
            <a:grpFill/>
            <a:ln w="38100" cap="flat">
              <a:solidFill>
                <a:srgbClr val="202262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12" name="TextBox 1411">
              <a:extLst>
                <a:ext uri="{FF2B5EF4-FFF2-40B4-BE49-F238E27FC236}">
                  <a16:creationId xmlns:a16="http://schemas.microsoft.com/office/drawing/2014/main" id="{151D2FE8-AC86-75D4-A67E-C161387E8127}"/>
                </a:ext>
              </a:extLst>
            </p:cNvPr>
            <p:cNvSpPr txBox="1"/>
            <p:nvPr/>
          </p:nvSpPr>
          <p:spPr>
            <a:xfrm>
              <a:off x="6777084" y="1704526"/>
              <a:ext cx="2209705" cy="2220981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Aft>
                  <a:spcPts val="269"/>
                </a:spcAft>
                <a:buClr>
                  <a:srgbClr val="A21C49"/>
                </a:buClr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36-month study </a:t>
              </a:r>
              <a:br>
                <a:rPr kumimoji="0" lang="en-US" sz="1100" b="1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en-US" sz="1100" b="1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outcomes included:</a:t>
              </a:r>
            </a:p>
            <a:p>
              <a:pPr marL="180975" marR="0" lvl="0" indent="-180975" algn="l" defTabSz="914400" rtl="0" eaLnBrk="1" fontAlgn="auto" latinLnBrk="0" hangingPunct="1">
                <a:lnSpc>
                  <a:spcPct val="100000"/>
                </a:lnSpc>
                <a:spcAft>
                  <a:spcPts val="269"/>
                </a:spcAft>
                <a:buClr>
                  <a:srgbClr val="A21C49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HIV-1 RNA &lt; 50 c/mL (M = E and D = F analyses)</a:t>
              </a:r>
            </a:p>
            <a:p>
              <a:pPr marL="180975" marR="0" lvl="0" indent="-180975" algn="l" defTabSz="914400" rtl="0" eaLnBrk="1" fontAlgn="auto" latinLnBrk="0" hangingPunct="1">
                <a:lnSpc>
                  <a:spcPct val="100000"/>
                </a:lnSpc>
                <a:spcAft>
                  <a:spcPts val="269"/>
                </a:spcAft>
                <a:buClr>
                  <a:srgbClr val="A21C49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CD4 cell count changes</a:t>
              </a:r>
            </a:p>
            <a:p>
              <a:pPr marL="180975" marR="0" lvl="0" indent="-180975" algn="l" defTabSz="914400" rtl="0" eaLnBrk="1" fontAlgn="auto" latinLnBrk="0" hangingPunct="1">
                <a:lnSpc>
                  <a:spcPct val="100000"/>
                </a:lnSpc>
                <a:spcAft>
                  <a:spcPts val="269"/>
                </a:spcAft>
                <a:buClr>
                  <a:srgbClr val="A21C49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Treatment persistence</a:t>
              </a:r>
            </a:p>
            <a:p>
              <a:pPr marL="180975" marR="0" lvl="0" indent="-180975" algn="l" defTabSz="914400" rtl="0" eaLnBrk="1" fontAlgn="auto" latinLnBrk="0" hangingPunct="1">
                <a:lnSpc>
                  <a:spcPct val="100000"/>
                </a:lnSpc>
                <a:spcAft>
                  <a:spcPts val="269"/>
                </a:spcAft>
                <a:buClr>
                  <a:srgbClr val="A21C49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DRAEs, weight and BMI changes</a:t>
              </a:r>
            </a:p>
            <a:p>
              <a:pPr marL="180975" marR="0" lvl="0" indent="-180975" algn="l" defTabSz="914400" rtl="0" eaLnBrk="1" fontAlgn="auto" latinLnBrk="0" hangingPunct="1">
                <a:lnSpc>
                  <a:spcPct val="100000"/>
                </a:lnSpc>
                <a:spcAft>
                  <a:spcPts val="269"/>
                </a:spcAft>
                <a:buClr>
                  <a:srgbClr val="A21C49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1200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Changes in lipid levels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4ED5FC55-FF9C-0B94-E6BB-542AF5E23653}"/>
              </a:ext>
            </a:extLst>
          </p:cNvPr>
          <p:cNvSpPr txBox="1"/>
          <p:nvPr/>
        </p:nvSpPr>
        <p:spPr>
          <a:xfrm>
            <a:off x="2951359" y="22447103"/>
            <a:ext cx="48891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69"/>
              </a:spcBef>
              <a:spcAft>
                <a:spcPts val="269"/>
              </a:spcAft>
              <a:buClr>
                <a:srgbClr val="A21C49"/>
              </a:buClr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rgbClr val="D5E8FA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Baseline</a:t>
            </a:r>
          </a:p>
        </p:txBody>
      </p:sp>
      <p:sp>
        <p:nvSpPr>
          <p:cNvPr id="1344" name="TextBox 1343">
            <a:extLst>
              <a:ext uri="{FF2B5EF4-FFF2-40B4-BE49-F238E27FC236}">
                <a16:creationId xmlns:a16="http://schemas.microsoft.com/office/drawing/2014/main" id="{CDF60863-C136-D127-4216-32678941123D}"/>
              </a:ext>
            </a:extLst>
          </p:cNvPr>
          <p:cNvSpPr txBox="1"/>
          <p:nvPr/>
        </p:nvSpPr>
        <p:spPr>
          <a:xfrm>
            <a:off x="4087721" y="22310915"/>
            <a:ext cx="95058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69"/>
              </a:spcBef>
              <a:spcAft>
                <a:spcPts val="269"/>
              </a:spcAft>
              <a:buClr>
                <a:srgbClr val="A21C49"/>
              </a:buClr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rgbClr val="D5E8FA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Year 1:</a:t>
            </a:r>
            <a:b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rgbClr val="D5E8FA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rgbClr val="D5E8FA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primary endpoint</a:t>
            </a:r>
          </a:p>
        </p:txBody>
      </p:sp>
      <p:sp>
        <p:nvSpPr>
          <p:cNvPr id="1345" name="TextBox 1344">
            <a:extLst>
              <a:ext uri="{FF2B5EF4-FFF2-40B4-BE49-F238E27FC236}">
                <a16:creationId xmlns:a16="http://schemas.microsoft.com/office/drawing/2014/main" id="{75E1DC5D-C41D-19BA-0709-4564CE786183}"/>
              </a:ext>
            </a:extLst>
          </p:cNvPr>
          <p:cNvSpPr txBox="1"/>
          <p:nvPr/>
        </p:nvSpPr>
        <p:spPr>
          <a:xfrm>
            <a:off x="3189481" y="22939294"/>
            <a:ext cx="2723636" cy="600962"/>
          </a:xfrm>
          <a:prstGeom prst="roundRect">
            <a:avLst>
              <a:gd name="adj" fmla="val 50000"/>
            </a:avLst>
          </a:prstGeom>
          <a:solidFill>
            <a:srgbClr val="00C0A0"/>
          </a:solidFill>
          <a:ln>
            <a:noFill/>
          </a:ln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69"/>
              </a:spcBef>
              <a:spcAft>
                <a:spcPts val="269"/>
              </a:spcAft>
              <a:buClr>
                <a:srgbClr val="A21C49"/>
              </a:buClr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B/F/TAF once daily </a:t>
            </a:r>
          </a:p>
        </p:txBody>
      </p:sp>
      <p:grpSp>
        <p:nvGrpSpPr>
          <p:cNvPr id="1346" name="Group 1345">
            <a:extLst>
              <a:ext uri="{FF2B5EF4-FFF2-40B4-BE49-F238E27FC236}">
                <a16:creationId xmlns:a16="http://schemas.microsoft.com/office/drawing/2014/main" id="{E4895A96-855B-7F26-4AE4-92076B009ACC}"/>
              </a:ext>
            </a:extLst>
          </p:cNvPr>
          <p:cNvGrpSpPr/>
          <p:nvPr/>
        </p:nvGrpSpPr>
        <p:grpSpPr>
          <a:xfrm>
            <a:off x="3189480" y="22634969"/>
            <a:ext cx="2723637" cy="235943"/>
            <a:chOff x="2521224" y="2658984"/>
            <a:chExt cx="4596738" cy="305402"/>
          </a:xfrm>
        </p:grpSpPr>
        <p:cxnSp>
          <p:nvCxnSpPr>
            <p:cNvPr id="1391" name="Straight Connector 1390">
              <a:extLst>
                <a:ext uri="{FF2B5EF4-FFF2-40B4-BE49-F238E27FC236}">
                  <a16:creationId xmlns:a16="http://schemas.microsoft.com/office/drawing/2014/main" id="{FB43B2E4-E8DD-4589-1C80-F46628C5E34A}"/>
                </a:ext>
              </a:extLst>
            </p:cNvPr>
            <p:cNvCxnSpPr>
              <a:cxnSpLocks/>
            </p:cNvCxnSpPr>
            <p:nvPr/>
          </p:nvCxnSpPr>
          <p:spPr>
            <a:xfrm>
              <a:off x="2521224" y="2811683"/>
              <a:ext cx="4596738" cy="2"/>
            </a:xfrm>
            <a:prstGeom prst="line">
              <a:avLst/>
            </a:prstGeom>
            <a:ln w="28575">
              <a:solidFill>
                <a:srgbClr val="202262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4" name="Straight Connector 1393">
              <a:extLst>
                <a:ext uri="{FF2B5EF4-FFF2-40B4-BE49-F238E27FC236}">
                  <a16:creationId xmlns:a16="http://schemas.microsoft.com/office/drawing/2014/main" id="{4B06FF4F-2256-872F-8D71-513ED17B68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1224" y="2658984"/>
              <a:ext cx="0" cy="305402"/>
            </a:xfrm>
            <a:prstGeom prst="line">
              <a:avLst/>
            </a:prstGeom>
            <a:ln w="28575">
              <a:solidFill>
                <a:srgbClr val="202262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0" name="Straight Connector 1409">
              <a:extLst>
                <a:ext uri="{FF2B5EF4-FFF2-40B4-BE49-F238E27FC236}">
                  <a16:creationId xmlns:a16="http://schemas.microsoft.com/office/drawing/2014/main" id="{7D026E51-F223-3EBF-D92F-2CEBCF306C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57108" y="2658984"/>
              <a:ext cx="0" cy="305402"/>
            </a:xfrm>
            <a:prstGeom prst="line">
              <a:avLst/>
            </a:prstGeom>
            <a:ln w="28575">
              <a:solidFill>
                <a:srgbClr val="202262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47" name="TextBox 1346">
            <a:extLst>
              <a:ext uri="{FF2B5EF4-FFF2-40B4-BE49-F238E27FC236}">
                <a16:creationId xmlns:a16="http://schemas.microsoft.com/office/drawing/2014/main" id="{5507F78E-4F89-83F3-8A2B-5882BAF51239}"/>
              </a:ext>
            </a:extLst>
          </p:cNvPr>
          <p:cNvSpPr txBox="1"/>
          <p:nvPr/>
        </p:nvSpPr>
        <p:spPr>
          <a:xfrm>
            <a:off x="1145974" y="23027066"/>
            <a:ext cx="1644179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A21C49"/>
              </a:buClr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rgbClr val="D5E8FA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HIV-1 infection</a:t>
            </a:r>
            <a:b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rgbClr val="D5E8FA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rgbClr val="D5E8FA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≥ 18 years of age</a:t>
            </a:r>
          </a:p>
          <a:p>
            <a:pPr marL="0" marR="0" lvl="0" indent="0" algn="ctr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>
                <a:srgbClr val="A21C49"/>
              </a:buClr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rgbClr val="D5E8FA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TN or TE</a:t>
            </a:r>
          </a:p>
        </p:txBody>
      </p:sp>
      <p:sp>
        <p:nvSpPr>
          <p:cNvPr id="1348" name="TextBox 1347">
            <a:extLst>
              <a:ext uri="{FF2B5EF4-FFF2-40B4-BE49-F238E27FC236}">
                <a16:creationId xmlns:a16="http://schemas.microsoft.com/office/drawing/2014/main" id="{D2CA7231-4575-3DC0-7A54-B9221BA85CC6}"/>
              </a:ext>
            </a:extLst>
          </p:cNvPr>
          <p:cNvSpPr txBox="1"/>
          <p:nvPr/>
        </p:nvSpPr>
        <p:spPr>
          <a:xfrm>
            <a:off x="5735508" y="22451296"/>
            <a:ext cx="37510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69"/>
              </a:spcBef>
              <a:spcAft>
                <a:spcPts val="269"/>
              </a:spcAft>
              <a:buClr>
                <a:srgbClr val="A21C49"/>
              </a:buClr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rgbClr val="D5E8FA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Year 2</a:t>
            </a:r>
          </a:p>
        </p:txBody>
      </p:sp>
      <p:sp>
        <p:nvSpPr>
          <p:cNvPr id="1378" name="Oval 1377">
            <a:extLst>
              <a:ext uri="{FF2B5EF4-FFF2-40B4-BE49-F238E27FC236}">
                <a16:creationId xmlns:a16="http://schemas.microsoft.com/office/drawing/2014/main" id="{950840AE-8B2D-8BF9-E9D2-DC6DC1F9A2F3}"/>
              </a:ext>
            </a:extLst>
          </p:cNvPr>
          <p:cNvSpPr>
            <a:spLocks/>
          </p:cNvSpPr>
          <p:nvPr/>
        </p:nvSpPr>
        <p:spPr>
          <a:xfrm>
            <a:off x="831850" y="22677763"/>
            <a:ext cx="338400" cy="338400"/>
          </a:xfrm>
          <a:prstGeom prst="ellipse">
            <a:avLst/>
          </a:prstGeom>
          <a:pattFill prst="wdUpDiag">
            <a:fgClr>
              <a:schemeClr val="bg1">
                <a:lumMod val="50000"/>
              </a:schemeClr>
            </a:fgClr>
            <a:bgClr>
              <a:schemeClr val="bg1">
                <a:lumMod val="50000"/>
              </a:schemeClr>
            </a:bgClr>
          </a:patt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87" name="Graphic 92">
            <a:extLst>
              <a:ext uri="{FF2B5EF4-FFF2-40B4-BE49-F238E27FC236}">
                <a16:creationId xmlns:a16="http://schemas.microsoft.com/office/drawing/2014/main" id="{9CE08614-4FE8-3185-35CF-0EBD3911F344}"/>
              </a:ext>
            </a:extLst>
          </p:cNvPr>
          <p:cNvGrpSpPr/>
          <p:nvPr/>
        </p:nvGrpSpPr>
        <p:grpSpPr>
          <a:xfrm>
            <a:off x="920469" y="22733008"/>
            <a:ext cx="145610" cy="218382"/>
            <a:chOff x="2798752" y="13066124"/>
            <a:chExt cx="502069" cy="900498"/>
          </a:xfrm>
          <a:solidFill>
            <a:schemeClr val="bg1"/>
          </a:solidFill>
          <a:effectLst>
            <a:outerShdw blurRad="63500" sx="104000" sy="104000" algn="ctr" rotWithShape="0">
              <a:prstClr val="black">
                <a:alpha val="40000"/>
              </a:prstClr>
            </a:outerShdw>
          </a:effectLst>
        </p:grpSpPr>
        <p:sp>
          <p:nvSpPr>
            <p:cNvPr id="1388" name="Freeform: Shape 1387">
              <a:extLst>
                <a:ext uri="{FF2B5EF4-FFF2-40B4-BE49-F238E27FC236}">
                  <a16:creationId xmlns:a16="http://schemas.microsoft.com/office/drawing/2014/main" id="{380F0675-585E-A47A-B00F-9B5D5B65BA47}"/>
                </a:ext>
              </a:extLst>
            </p:cNvPr>
            <p:cNvSpPr/>
            <p:nvPr/>
          </p:nvSpPr>
          <p:spPr>
            <a:xfrm>
              <a:off x="2798752" y="13447558"/>
              <a:ext cx="502069" cy="519064"/>
            </a:xfrm>
            <a:custGeom>
              <a:avLst/>
              <a:gdLst>
                <a:gd name="connsiteX0" fmla="*/ 67346 w 502069"/>
                <a:gd name="connsiteY0" fmla="*/ 0 h 519061"/>
                <a:gd name="connsiteX1" fmla="*/ 155071 w 502069"/>
                <a:gd name="connsiteY1" fmla="*/ 61341 h 519061"/>
                <a:gd name="connsiteX2" fmla="*/ 425676 w 502069"/>
                <a:gd name="connsiteY2" fmla="*/ 9239 h 519061"/>
                <a:gd name="connsiteX3" fmla="*/ 445583 w 502069"/>
                <a:gd name="connsiteY3" fmla="*/ 7620 h 519061"/>
                <a:gd name="connsiteX4" fmla="*/ 499876 w 502069"/>
                <a:gd name="connsiteY4" fmla="*/ 79534 h 519061"/>
                <a:gd name="connsiteX5" fmla="*/ 500828 w 502069"/>
                <a:gd name="connsiteY5" fmla="*/ 140399 h 519061"/>
                <a:gd name="connsiteX6" fmla="*/ 469491 w 502069"/>
                <a:gd name="connsiteY6" fmla="*/ 306038 h 519061"/>
                <a:gd name="connsiteX7" fmla="*/ 398054 w 502069"/>
                <a:gd name="connsiteY7" fmla="*/ 439865 h 519061"/>
                <a:gd name="connsiteX8" fmla="*/ 295469 w 502069"/>
                <a:gd name="connsiteY8" fmla="*/ 512540 h 519061"/>
                <a:gd name="connsiteX9" fmla="*/ 149070 w 502069"/>
                <a:gd name="connsiteY9" fmla="*/ 482441 h 519061"/>
                <a:gd name="connsiteX10" fmla="*/ 48677 w 502069"/>
                <a:gd name="connsiteY10" fmla="*/ 346139 h 519061"/>
                <a:gd name="connsiteX11" fmla="*/ 4290 w 502069"/>
                <a:gd name="connsiteY11" fmla="*/ 170498 h 519061"/>
                <a:gd name="connsiteX12" fmla="*/ 290 w 502069"/>
                <a:gd name="connsiteY12" fmla="*/ 105918 h 519061"/>
                <a:gd name="connsiteX13" fmla="*/ 41438 w 502069"/>
                <a:gd name="connsiteY13" fmla="*/ 19336 h 519061"/>
                <a:gd name="connsiteX14" fmla="*/ 67346 w 502069"/>
                <a:gd name="connsiteY14" fmla="*/ 0 h 519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2069" h="519061">
                  <a:moveTo>
                    <a:pt x="67346" y="0"/>
                  </a:moveTo>
                  <a:cubicBezTo>
                    <a:pt x="93254" y="26956"/>
                    <a:pt x="122019" y="47244"/>
                    <a:pt x="155071" y="61341"/>
                  </a:cubicBezTo>
                  <a:cubicBezTo>
                    <a:pt x="246130" y="100203"/>
                    <a:pt x="355191" y="79248"/>
                    <a:pt x="425676" y="9239"/>
                  </a:cubicBezTo>
                  <a:cubicBezTo>
                    <a:pt x="436344" y="-1333"/>
                    <a:pt x="432344" y="-1619"/>
                    <a:pt x="445583" y="7620"/>
                  </a:cubicBezTo>
                  <a:cubicBezTo>
                    <a:pt x="471396" y="25622"/>
                    <a:pt x="494256" y="47244"/>
                    <a:pt x="499876" y="79534"/>
                  </a:cubicBezTo>
                  <a:cubicBezTo>
                    <a:pt x="503305" y="99251"/>
                    <a:pt x="501971" y="120110"/>
                    <a:pt x="500828" y="140399"/>
                  </a:cubicBezTo>
                  <a:cubicBezTo>
                    <a:pt x="497590" y="196882"/>
                    <a:pt x="487684" y="252317"/>
                    <a:pt x="469491" y="306038"/>
                  </a:cubicBezTo>
                  <a:cubicBezTo>
                    <a:pt x="453013" y="354520"/>
                    <a:pt x="430915" y="400050"/>
                    <a:pt x="398054" y="439865"/>
                  </a:cubicBezTo>
                  <a:cubicBezTo>
                    <a:pt x="370431" y="473297"/>
                    <a:pt x="337951" y="500444"/>
                    <a:pt x="295469" y="512540"/>
                  </a:cubicBezTo>
                  <a:cubicBezTo>
                    <a:pt x="241748" y="527876"/>
                    <a:pt x="192980" y="515493"/>
                    <a:pt x="149070" y="482441"/>
                  </a:cubicBezTo>
                  <a:cubicBezTo>
                    <a:pt x="102112" y="447104"/>
                    <a:pt x="71918" y="399097"/>
                    <a:pt x="48677" y="346139"/>
                  </a:cubicBezTo>
                  <a:cubicBezTo>
                    <a:pt x="24102" y="290132"/>
                    <a:pt x="10005" y="231267"/>
                    <a:pt x="4290" y="170498"/>
                  </a:cubicBezTo>
                  <a:cubicBezTo>
                    <a:pt x="2290" y="149066"/>
                    <a:pt x="1909" y="127445"/>
                    <a:pt x="290" y="105918"/>
                  </a:cubicBezTo>
                  <a:cubicBezTo>
                    <a:pt x="-2473" y="69152"/>
                    <a:pt x="14768" y="41910"/>
                    <a:pt x="41438" y="19336"/>
                  </a:cubicBezTo>
                  <a:cubicBezTo>
                    <a:pt x="49439" y="12478"/>
                    <a:pt x="58202" y="6763"/>
                    <a:pt x="67346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90" name="Freeform: Shape 1389">
              <a:extLst>
                <a:ext uri="{FF2B5EF4-FFF2-40B4-BE49-F238E27FC236}">
                  <a16:creationId xmlns:a16="http://schemas.microsoft.com/office/drawing/2014/main" id="{1E6E85B1-DFA0-D2BF-8F99-BA39B07746AA}"/>
                </a:ext>
              </a:extLst>
            </p:cNvPr>
            <p:cNvSpPr/>
            <p:nvPr/>
          </p:nvSpPr>
          <p:spPr>
            <a:xfrm>
              <a:off x="2862188" y="13066124"/>
              <a:ext cx="375570" cy="376146"/>
            </a:xfrm>
            <a:custGeom>
              <a:avLst/>
              <a:gdLst>
                <a:gd name="connsiteX0" fmla="*/ 0 w 375570"/>
                <a:gd name="connsiteY0" fmla="*/ 188024 h 376142"/>
                <a:gd name="connsiteX1" fmla="*/ 188309 w 375570"/>
                <a:gd name="connsiteY1" fmla="*/ 0 h 376142"/>
                <a:gd name="connsiteX2" fmla="*/ 375571 w 375570"/>
                <a:gd name="connsiteY2" fmla="*/ 187262 h 376142"/>
                <a:gd name="connsiteX3" fmla="*/ 187166 w 375570"/>
                <a:gd name="connsiteY3" fmla="*/ 376142 h 376142"/>
                <a:gd name="connsiteX4" fmla="*/ 0 w 375570"/>
                <a:gd name="connsiteY4" fmla="*/ 188024 h 376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5570" h="376142">
                  <a:moveTo>
                    <a:pt x="0" y="188024"/>
                  </a:moveTo>
                  <a:cubicBezTo>
                    <a:pt x="95" y="83915"/>
                    <a:pt x="84011" y="0"/>
                    <a:pt x="188309" y="0"/>
                  </a:cubicBezTo>
                  <a:cubicBezTo>
                    <a:pt x="291084" y="0"/>
                    <a:pt x="375666" y="84487"/>
                    <a:pt x="375571" y="187262"/>
                  </a:cubicBezTo>
                  <a:cubicBezTo>
                    <a:pt x="375476" y="292227"/>
                    <a:pt x="291656" y="376238"/>
                    <a:pt x="187166" y="376142"/>
                  </a:cubicBezTo>
                  <a:cubicBezTo>
                    <a:pt x="83630" y="375952"/>
                    <a:pt x="0" y="291941"/>
                    <a:pt x="0" y="18802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cxnSp>
        <p:nvCxnSpPr>
          <p:cNvPr id="1350" name="Straight Arrow Connector 1349">
            <a:extLst>
              <a:ext uri="{FF2B5EF4-FFF2-40B4-BE49-F238E27FC236}">
                <a16:creationId xmlns:a16="http://schemas.microsoft.com/office/drawing/2014/main" id="{F711DD1D-106C-1964-C8F0-5B202C26BA57}"/>
              </a:ext>
            </a:extLst>
          </p:cNvPr>
          <p:cNvCxnSpPr>
            <a:cxnSpLocks/>
          </p:cNvCxnSpPr>
          <p:nvPr/>
        </p:nvCxnSpPr>
        <p:spPr>
          <a:xfrm>
            <a:off x="2834738" y="23241928"/>
            <a:ext cx="354742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1" name="TextBox 1350">
            <a:extLst>
              <a:ext uri="{FF2B5EF4-FFF2-40B4-BE49-F238E27FC236}">
                <a16:creationId xmlns:a16="http://schemas.microsoft.com/office/drawing/2014/main" id="{3483E15A-EC26-ECA0-AC56-CEF7C88D1DC1}"/>
              </a:ext>
            </a:extLst>
          </p:cNvPr>
          <p:cNvSpPr txBox="1"/>
          <p:nvPr/>
        </p:nvSpPr>
        <p:spPr>
          <a:xfrm>
            <a:off x="5932584" y="22939294"/>
            <a:ext cx="4065565" cy="604800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69"/>
              </a:spcBef>
              <a:spcAft>
                <a:spcPts val="269"/>
              </a:spcAft>
              <a:buClr>
                <a:srgbClr val="A21C49"/>
              </a:buClr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B/F/TAF once daily</a:t>
            </a:r>
          </a:p>
        </p:txBody>
      </p:sp>
      <p:grpSp>
        <p:nvGrpSpPr>
          <p:cNvPr id="1352" name="Group 1351">
            <a:extLst>
              <a:ext uri="{FF2B5EF4-FFF2-40B4-BE49-F238E27FC236}">
                <a16:creationId xmlns:a16="http://schemas.microsoft.com/office/drawing/2014/main" id="{BF26958E-EF14-1B98-4D6F-BBD818A6AF26}"/>
              </a:ext>
            </a:extLst>
          </p:cNvPr>
          <p:cNvGrpSpPr/>
          <p:nvPr/>
        </p:nvGrpSpPr>
        <p:grpSpPr>
          <a:xfrm>
            <a:off x="5913118" y="22630352"/>
            <a:ext cx="4065568" cy="235943"/>
            <a:chOff x="2521224" y="2658984"/>
            <a:chExt cx="6861541" cy="305402"/>
          </a:xfrm>
        </p:grpSpPr>
        <p:cxnSp>
          <p:nvCxnSpPr>
            <p:cNvPr id="1374" name="Straight Connector 1373">
              <a:extLst>
                <a:ext uri="{FF2B5EF4-FFF2-40B4-BE49-F238E27FC236}">
                  <a16:creationId xmlns:a16="http://schemas.microsoft.com/office/drawing/2014/main" id="{F0738187-4B37-6095-9403-29998386D30C}"/>
                </a:ext>
              </a:extLst>
            </p:cNvPr>
            <p:cNvCxnSpPr>
              <a:cxnSpLocks/>
            </p:cNvCxnSpPr>
            <p:nvPr/>
          </p:nvCxnSpPr>
          <p:spPr>
            <a:xfrm>
              <a:off x="2521224" y="2818940"/>
              <a:ext cx="6861541" cy="0"/>
            </a:xfrm>
            <a:prstGeom prst="line">
              <a:avLst/>
            </a:prstGeom>
            <a:ln w="28575">
              <a:solidFill>
                <a:srgbClr val="202262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5" name="Straight Connector 1374">
              <a:extLst>
                <a:ext uri="{FF2B5EF4-FFF2-40B4-BE49-F238E27FC236}">
                  <a16:creationId xmlns:a16="http://schemas.microsoft.com/office/drawing/2014/main" id="{E2917B63-534D-5205-389A-617EF7D30C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1224" y="2658984"/>
              <a:ext cx="0" cy="305402"/>
            </a:xfrm>
            <a:prstGeom prst="line">
              <a:avLst/>
            </a:prstGeom>
            <a:ln w="28575">
              <a:solidFill>
                <a:srgbClr val="202262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6" name="Straight Connector 1375">
              <a:extLst>
                <a:ext uri="{FF2B5EF4-FFF2-40B4-BE49-F238E27FC236}">
                  <a16:creationId xmlns:a16="http://schemas.microsoft.com/office/drawing/2014/main" id="{8126CA3F-0D47-6BD5-B214-9BBE2C210A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82765" y="2658984"/>
              <a:ext cx="0" cy="305402"/>
            </a:xfrm>
            <a:prstGeom prst="line">
              <a:avLst/>
            </a:prstGeom>
            <a:ln w="28575">
              <a:solidFill>
                <a:srgbClr val="202262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53" name="Straight Connector 1352">
            <a:extLst>
              <a:ext uri="{FF2B5EF4-FFF2-40B4-BE49-F238E27FC236}">
                <a16:creationId xmlns:a16="http://schemas.microsoft.com/office/drawing/2014/main" id="{98E0BA5D-2858-03C3-5657-CB8797D64D8D}"/>
              </a:ext>
            </a:extLst>
          </p:cNvPr>
          <p:cNvCxnSpPr>
            <a:cxnSpLocks/>
          </p:cNvCxnSpPr>
          <p:nvPr/>
        </p:nvCxnSpPr>
        <p:spPr>
          <a:xfrm flipV="1">
            <a:off x="8669306" y="22633179"/>
            <a:ext cx="0" cy="235943"/>
          </a:xfrm>
          <a:prstGeom prst="line">
            <a:avLst/>
          </a:prstGeom>
          <a:ln w="28575">
            <a:solidFill>
              <a:srgbClr val="202262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4" name="TextBox 1353">
            <a:extLst>
              <a:ext uri="{FF2B5EF4-FFF2-40B4-BE49-F238E27FC236}">
                <a16:creationId xmlns:a16="http://schemas.microsoft.com/office/drawing/2014/main" id="{37C2AF53-D856-B032-8880-B2F322F9FC9C}"/>
              </a:ext>
            </a:extLst>
          </p:cNvPr>
          <p:cNvSpPr txBox="1"/>
          <p:nvPr/>
        </p:nvSpPr>
        <p:spPr>
          <a:xfrm>
            <a:off x="6957686" y="22352911"/>
            <a:ext cx="6797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69"/>
              </a:spcBef>
              <a:spcAft>
                <a:spcPts val="269"/>
              </a:spcAft>
              <a:buClr>
                <a:srgbClr val="A21C49"/>
              </a:buClr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dirty="0">
                <a:ln>
                  <a:noFill/>
                </a:ln>
                <a:solidFill>
                  <a:srgbClr val="C923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Year 3</a:t>
            </a:r>
          </a:p>
        </p:txBody>
      </p:sp>
      <p:sp>
        <p:nvSpPr>
          <p:cNvPr id="1355" name="TextBox 1354">
            <a:extLst>
              <a:ext uri="{FF2B5EF4-FFF2-40B4-BE49-F238E27FC236}">
                <a16:creationId xmlns:a16="http://schemas.microsoft.com/office/drawing/2014/main" id="{715EC3CA-D9A6-16F4-7B6A-443073E67422}"/>
              </a:ext>
            </a:extLst>
          </p:cNvPr>
          <p:cNvSpPr txBox="1"/>
          <p:nvPr/>
        </p:nvSpPr>
        <p:spPr>
          <a:xfrm>
            <a:off x="8481755" y="22445977"/>
            <a:ext cx="37510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69"/>
              </a:spcBef>
              <a:spcAft>
                <a:spcPts val="269"/>
              </a:spcAft>
              <a:buClr>
                <a:srgbClr val="A21C49"/>
              </a:buClr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rgbClr val="D5E8FA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Year 4</a:t>
            </a:r>
          </a:p>
        </p:txBody>
      </p:sp>
      <p:sp>
        <p:nvSpPr>
          <p:cNvPr id="1356" name="TextBox 1355">
            <a:extLst>
              <a:ext uri="{FF2B5EF4-FFF2-40B4-BE49-F238E27FC236}">
                <a16:creationId xmlns:a16="http://schemas.microsoft.com/office/drawing/2014/main" id="{140FC3CF-BEC1-B5ED-74AE-0C79882F5343}"/>
              </a:ext>
            </a:extLst>
          </p:cNvPr>
          <p:cNvSpPr txBox="1"/>
          <p:nvPr/>
        </p:nvSpPr>
        <p:spPr>
          <a:xfrm>
            <a:off x="9791134" y="22445868"/>
            <a:ext cx="37510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69"/>
              </a:spcBef>
              <a:spcAft>
                <a:spcPts val="269"/>
              </a:spcAft>
              <a:buClr>
                <a:srgbClr val="A21C49"/>
              </a:buClr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rgbClr val="D5E8FA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Year 5</a:t>
            </a:r>
          </a:p>
        </p:txBody>
      </p:sp>
      <p:sp>
        <p:nvSpPr>
          <p:cNvPr id="1357" name="Left Brace 1356">
            <a:extLst>
              <a:ext uri="{FF2B5EF4-FFF2-40B4-BE49-F238E27FC236}">
                <a16:creationId xmlns:a16="http://schemas.microsoft.com/office/drawing/2014/main" id="{563F3F9E-175B-2D54-7AA3-03BE4DB47228}"/>
              </a:ext>
            </a:extLst>
          </p:cNvPr>
          <p:cNvSpPr/>
          <p:nvPr/>
        </p:nvSpPr>
        <p:spPr bwMode="auto">
          <a:xfrm rot="16200000">
            <a:off x="4464647" y="22369238"/>
            <a:ext cx="193205" cy="2703738"/>
          </a:xfrm>
          <a:prstGeom prst="leftBrace">
            <a:avLst/>
          </a:prstGeom>
          <a:noFill/>
          <a:ln w="19050" cap="flat" cmpd="sng" algn="ctr">
            <a:solidFill>
              <a:srgbClr val="00C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3600" b="1" i="0" u="none" strike="noStrike" kern="1200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58" name="TextBox 1357">
            <a:extLst>
              <a:ext uri="{FF2B5EF4-FFF2-40B4-BE49-F238E27FC236}">
                <a16:creationId xmlns:a16="http://schemas.microsoft.com/office/drawing/2014/main" id="{CF13A20A-9C60-BE66-9DB7-F23BC2106E54}"/>
              </a:ext>
            </a:extLst>
          </p:cNvPr>
          <p:cNvSpPr txBox="1"/>
          <p:nvPr/>
        </p:nvSpPr>
        <p:spPr>
          <a:xfrm>
            <a:off x="2553811" y="20777750"/>
            <a:ext cx="3069638" cy="271538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120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59" name="Left Brace 1358">
            <a:extLst>
              <a:ext uri="{FF2B5EF4-FFF2-40B4-BE49-F238E27FC236}">
                <a16:creationId xmlns:a16="http://schemas.microsoft.com/office/drawing/2014/main" id="{19B6D39D-274A-8B1F-16F1-3E9BEB4D98C2}"/>
              </a:ext>
            </a:extLst>
          </p:cNvPr>
          <p:cNvSpPr/>
          <p:nvPr/>
        </p:nvSpPr>
        <p:spPr bwMode="auto">
          <a:xfrm rot="16200000">
            <a:off x="7864210" y="21705302"/>
            <a:ext cx="193205" cy="4035739"/>
          </a:xfrm>
          <a:prstGeom prst="leftBrace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3600" b="1" i="0" u="none" strike="noStrike" kern="1200" cap="none" spc="0" normalizeH="0" baseline="-2500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C8E1C699-C059-BDD4-009A-7A1C08E82EB2}"/>
              </a:ext>
            </a:extLst>
          </p:cNvPr>
          <p:cNvSpPr/>
          <p:nvPr/>
        </p:nvSpPr>
        <p:spPr bwMode="auto">
          <a:xfrm>
            <a:off x="5932750" y="20812874"/>
            <a:ext cx="4628492" cy="47052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4000"/>
              </a:lnSpc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16" name="Straight Arrow Connector 1415">
            <a:extLst>
              <a:ext uri="{FF2B5EF4-FFF2-40B4-BE49-F238E27FC236}">
                <a16:creationId xmlns:a16="http://schemas.microsoft.com/office/drawing/2014/main" id="{EF9F2426-D589-E5BC-9676-B619DE8E444B}"/>
              </a:ext>
            </a:extLst>
          </p:cNvPr>
          <p:cNvCxnSpPr>
            <a:cxnSpLocks/>
          </p:cNvCxnSpPr>
          <p:nvPr/>
        </p:nvCxnSpPr>
        <p:spPr bwMode="auto">
          <a:xfrm>
            <a:off x="5925394" y="21150515"/>
            <a:ext cx="0" cy="1195932"/>
          </a:xfrm>
          <a:prstGeom prst="straightConnector1">
            <a:avLst/>
          </a:prstGeom>
          <a:ln w="19050">
            <a:prstDash val="sysDash"/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7" name="Rectangle: Rounded Corners 1416">
            <a:extLst>
              <a:ext uri="{FF2B5EF4-FFF2-40B4-BE49-F238E27FC236}">
                <a16:creationId xmlns:a16="http://schemas.microsoft.com/office/drawing/2014/main" id="{ED941344-409F-59AA-C5F5-D63DF0D9BF6A}"/>
              </a:ext>
            </a:extLst>
          </p:cNvPr>
          <p:cNvSpPr/>
          <p:nvPr/>
        </p:nvSpPr>
        <p:spPr bwMode="auto">
          <a:xfrm>
            <a:off x="3271158" y="21272741"/>
            <a:ext cx="2590104" cy="31567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4000"/>
              </a:lnSpc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n = 332 (42%) </a:t>
            </a:r>
            <a:b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did not enter the extension phase</a:t>
            </a:r>
          </a:p>
        </p:txBody>
      </p:sp>
      <p:sp>
        <p:nvSpPr>
          <p:cNvPr id="1418" name="Rectangle: Rounded Corners 1417">
            <a:extLst>
              <a:ext uri="{FF2B5EF4-FFF2-40B4-BE49-F238E27FC236}">
                <a16:creationId xmlns:a16="http://schemas.microsoft.com/office/drawing/2014/main" id="{BE50CBEE-D250-4EC2-B2AF-4A3DAC047E0A}"/>
              </a:ext>
            </a:extLst>
          </p:cNvPr>
          <p:cNvSpPr/>
          <p:nvPr/>
        </p:nvSpPr>
        <p:spPr bwMode="auto">
          <a:xfrm>
            <a:off x="4898260" y="20503675"/>
            <a:ext cx="1671661" cy="70833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</a:pPr>
            <a:r>
              <a:rPr kumimoji="0" lang="en-US" sz="900" b="1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 = 449</a:t>
            </a:r>
          </a:p>
          <a:p>
            <a:pPr algn="ctr" fontAlgn="base">
              <a:spcBef>
                <a:spcPct val="0"/>
              </a:spcBef>
            </a:pP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Consented to the </a:t>
            </a:r>
            <a:r>
              <a:rPr kumimoji="0" lang="en-US" sz="900" b="1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extension phase</a:t>
            </a:r>
          </a:p>
          <a:p>
            <a:pPr algn="ctr" fontAlgn="base">
              <a:spcBef>
                <a:spcPct val="0"/>
              </a:spcBef>
            </a:pPr>
            <a:r>
              <a:rPr kumimoji="0" lang="en-US" sz="900" b="1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TN: n = 67</a:t>
            </a:r>
            <a:br>
              <a:rPr kumimoji="0" lang="en-US" sz="900" b="1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900" b="1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TE: n = 382</a:t>
            </a:r>
            <a:endParaRPr kumimoji="0" lang="en-US" sz="900" b="1" i="1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19" name="Rectangle: Rounded Corners 1418">
            <a:extLst>
              <a:ext uri="{FF2B5EF4-FFF2-40B4-BE49-F238E27FC236}">
                <a16:creationId xmlns:a16="http://schemas.microsoft.com/office/drawing/2014/main" id="{59290B30-F997-ED26-FCAB-E13777CDB6C6}"/>
              </a:ext>
            </a:extLst>
          </p:cNvPr>
          <p:cNvSpPr/>
          <p:nvPr/>
        </p:nvSpPr>
        <p:spPr bwMode="auto">
          <a:xfrm>
            <a:off x="1994369" y="20503675"/>
            <a:ext cx="2442076" cy="7128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</a:pPr>
            <a:r>
              <a:rPr kumimoji="0" lang="en-US" sz="900" b="1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 = 781</a:t>
            </a:r>
          </a:p>
          <a:p>
            <a:pPr algn="ctr" fontAlgn="base">
              <a:spcBef>
                <a:spcPct val="0"/>
              </a:spcBef>
            </a:pPr>
            <a:r>
              <a:rPr kumimoji="0" lang="en-US" sz="900" b="1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Analysis population</a:t>
            </a:r>
          </a:p>
          <a:p>
            <a:pPr algn="ctr" fontAlgn="base">
              <a:spcBef>
                <a:spcPct val="0"/>
              </a:spcBef>
            </a:pP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TN: n = 122</a:t>
            </a:r>
            <a:b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TE: n = 659</a:t>
            </a:r>
          </a:p>
        </p:txBody>
      </p:sp>
      <p:sp>
        <p:nvSpPr>
          <p:cNvPr id="1421" name="Rectangle: Rounded Corners 1420">
            <a:extLst>
              <a:ext uri="{FF2B5EF4-FFF2-40B4-BE49-F238E27FC236}">
                <a16:creationId xmlns:a16="http://schemas.microsoft.com/office/drawing/2014/main" id="{6BBB54BC-92A7-51BE-2B3B-D1229365B275}"/>
              </a:ext>
            </a:extLst>
          </p:cNvPr>
          <p:cNvSpPr/>
          <p:nvPr/>
        </p:nvSpPr>
        <p:spPr bwMode="auto">
          <a:xfrm>
            <a:off x="6853093" y="20503674"/>
            <a:ext cx="2151093" cy="7128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</a:pPr>
            <a:r>
              <a:rPr kumimoji="0" lang="en-US" sz="900" b="1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 = 435</a:t>
            </a:r>
          </a:p>
          <a:p>
            <a:pPr algn="ctr" fontAlgn="base">
              <a:spcBef>
                <a:spcPct val="0"/>
              </a:spcBef>
            </a:pP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Completed their 36-month visit </a:t>
            </a:r>
            <a:b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by the cutoff date</a:t>
            </a:r>
            <a:endParaRPr kumimoji="0" lang="en-US" sz="900" b="1" i="0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422" name="Straight Arrow Connector 1421">
            <a:extLst>
              <a:ext uri="{FF2B5EF4-FFF2-40B4-BE49-F238E27FC236}">
                <a16:creationId xmlns:a16="http://schemas.microsoft.com/office/drawing/2014/main" id="{AE2BA561-E6B2-58DE-EA08-84CE6DB0E23F}"/>
              </a:ext>
            </a:extLst>
          </p:cNvPr>
          <p:cNvCxnSpPr>
            <a:cxnSpLocks/>
          </p:cNvCxnSpPr>
          <p:nvPr/>
        </p:nvCxnSpPr>
        <p:spPr bwMode="auto">
          <a:xfrm>
            <a:off x="4436445" y="20927750"/>
            <a:ext cx="461815" cy="0"/>
          </a:xfrm>
          <a:prstGeom prst="straightConnector1">
            <a:avLst/>
          </a:prstGeom>
          <a:ln w="19050">
            <a:prstDash val="sysDash"/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3" name="Straight Arrow Connector 1422">
            <a:extLst>
              <a:ext uri="{FF2B5EF4-FFF2-40B4-BE49-F238E27FC236}">
                <a16:creationId xmlns:a16="http://schemas.microsoft.com/office/drawing/2014/main" id="{571E99A3-6844-DFF2-CB0B-B649A4C09424}"/>
              </a:ext>
            </a:extLst>
          </p:cNvPr>
          <p:cNvCxnSpPr>
            <a:cxnSpLocks/>
          </p:cNvCxnSpPr>
          <p:nvPr/>
        </p:nvCxnSpPr>
        <p:spPr bwMode="auto">
          <a:xfrm>
            <a:off x="4650914" y="20927750"/>
            <a:ext cx="0" cy="344990"/>
          </a:xfrm>
          <a:prstGeom prst="straightConnector1">
            <a:avLst/>
          </a:prstGeom>
          <a:ln w="19050">
            <a:prstDash val="sysDash"/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4" name="Straight Arrow Connector 1423">
            <a:extLst>
              <a:ext uri="{FF2B5EF4-FFF2-40B4-BE49-F238E27FC236}">
                <a16:creationId xmlns:a16="http://schemas.microsoft.com/office/drawing/2014/main" id="{45F8EF8B-F4EB-E4BF-8006-72E65C92618C}"/>
              </a:ext>
            </a:extLst>
          </p:cNvPr>
          <p:cNvCxnSpPr>
            <a:cxnSpLocks/>
          </p:cNvCxnSpPr>
          <p:nvPr/>
        </p:nvCxnSpPr>
        <p:spPr bwMode="auto">
          <a:xfrm>
            <a:off x="6569921" y="20927750"/>
            <a:ext cx="283172" cy="0"/>
          </a:xfrm>
          <a:prstGeom prst="straightConnector1">
            <a:avLst/>
          </a:prstGeom>
          <a:ln w="19050">
            <a:prstDash val="sysDash"/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5" name="Straight Arrow Connector 1424">
            <a:extLst>
              <a:ext uri="{FF2B5EF4-FFF2-40B4-BE49-F238E27FC236}">
                <a16:creationId xmlns:a16="http://schemas.microsoft.com/office/drawing/2014/main" id="{56C85C9F-D19B-8DCF-5C81-5AF53D3CEB49}"/>
              </a:ext>
            </a:extLst>
          </p:cNvPr>
          <p:cNvCxnSpPr>
            <a:cxnSpLocks/>
          </p:cNvCxnSpPr>
          <p:nvPr/>
        </p:nvCxnSpPr>
        <p:spPr bwMode="auto">
          <a:xfrm>
            <a:off x="6680686" y="20931956"/>
            <a:ext cx="0" cy="344990"/>
          </a:xfrm>
          <a:prstGeom prst="straightConnector1">
            <a:avLst/>
          </a:prstGeom>
          <a:ln w="19050">
            <a:prstDash val="sysDash"/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D2062CE8-319F-C04F-D756-E2B9AD13508A}"/>
              </a:ext>
            </a:extLst>
          </p:cNvPr>
          <p:cNvGrpSpPr/>
          <p:nvPr/>
        </p:nvGrpSpPr>
        <p:grpSpPr>
          <a:xfrm>
            <a:off x="3271157" y="21268575"/>
            <a:ext cx="3972376" cy="1046828"/>
            <a:chOff x="3271157" y="21074752"/>
            <a:chExt cx="3972376" cy="945089"/>
          </a:xfrm>
        </p:grpSpPr>
        <p:sp>
          <p:nvSpPr>
            <p:cNvPr id="1420" name="Rectangle: Rounded Corners 1419">
              <a:extLst>
                <a:ext uri="{FF2B5EF4-FFF2-40B4-BE49-F238E27FC236}">
                  <a16:creationId xmlns:a16="http://schemas.microsoft.com/office/drawing/2014/main" id="{E8FC1661-507E-4F68-C90F-B7B9B1C3708F}"/>
                </a:ext>
              </a:extLst>
            </p:cNvPr>
            <p:cNvSpPr/>
            <p:nvPr/>
          </p:nvSpPr>
          <p:spPr bwMode="auto">
            <a:xfrm>
              <a:off x="5991718" y="21074752"/>
              <a:ext cx="1251815" cy="93603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14000"/>
                </a:lnSpc>
              </a:pP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n = 14 discontinued the study after consenting but before the </a:t>
              </a:r>
              <a:b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3-year visit</a:t>
              </a:r>
              <a:r>
                <a:rPr lang="en-US" sz="8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†</a:t>
              </a:r>
            </a:p>
          </p:txBody>
        </p:sp>
        <p:sp>
          <p:nvSpPr>
            <p:cNvPr id="1426" name="Rectangle: Rounded Corners 1425">
              <a:extLst>
                <a:ext uri="{FF2B5EF4-FFF2-40B4-BE49-F238E27FC236}">
                  <a16:creationId xmlns:a16="http://schemas.microsoft.com/office/drawing/2014/main" id="{11487BDF-2011-04C5-C166-292B063B763F}"/>
                </a:ext>
              </a:extLst>
            </p:cNvPr>
            <p:cNvSpPr/>
            <p:nvPr/>
          </p:nvSpPr>
          <p:spPr bwMode="auto">
            <a:xfrm>
              <a:off x="4522599" y="21414618"/>
              <a:ext cx="1338664" cy="60510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14000"/>
                </a:lnSpc>
              </a:pP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n = 235* (30%) were not eligible or did not reconsent to the extension phase</a:t>
              </a:r>
            </a:p>
          </p:txBody>
        </p:sp>
        <p:sp>
          <p:nvSpPr>
            <p:cNvPr id="1427" name="Rectangle: Rounded Corners 1426">
              <a:extLst>
                <a:ext uri="{FF2B5EF4-FFF2-40B4-BE49-F238E27FC236}">
                  <a16:creationId xmlns:a16="http://schemas.microsoft.com/office/drawing/2014/main" id="{A08BED01-2C4A-3D5F-28A6-CD986B83B7F4}"/>
                </a:ext>
              </a:extLst>
            </p:cNvPr>
            <p:cNvSpPr/>
            <p:nvPr/>
          </p:nvSpPr>
          <p:spPr bwMode="auto">
            <a:xfrm>
              <a:off x="3271157" y="21414737"/>
              <a:ext cx="1192473" cy="60510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14000"/>
                </a:lnSpc>
              </a:pP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n = 97 (12%) discontinued the study during the main phase</a:t>
              </a:r>
            </a:p>
          </p:txBody>
        </p:sp>
      </p:grpSp>
      <p:sp>
        <p:nvSpPr>
          <p:cNvPr id="1429" name="object 2">
            <a:extLst>
              <a:ext uri="{FF2B5EF4-FFF2-40B4-BE49-F238E27FC236}">
                <a16:creationId xmlns:a16="http://schemas.microsoft.com/office/drawing/2014/main" id="{B7B80D72-AAE8-3CF3-9E82-EED47064A1B7}"/>
              </a:ext>
            </a:extLst>
          </p:cNvPr>
          <p:cNvSpPr txBox="1"/>
          <p:nvPr/>
        </p:nvSpPr>
        <p:spPr>
          <a:xfrm>
            <a:off x="13325475" y="5472113"/>
            <a:ext cx="12025313" cy="485929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24029" rIns="0" bIns="0" rtlCol="0">
            <a:spAutoFit/>
          </a:bodyPr>
          <a:lstStyle/>
          <a:p>
            <a:pPr marL="140732">
              <a:spcBef>
                <a:spcPts val="189"/>
              </a:spcBef>
            </a:pPr>
            <a:r>
              <a:rPr lang="en-US" sz="30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0" name="object 8">
            <a:extLst>
              <a:ext uri="{FF2B5EF4-FFF2-40B4-BE49-F238E27FC236}">
                <a16:creationId xmlns:a16="http://schemas.microsoft.com/office/drawing/2014/main" id="{4BD2B849-06C6-C7A2-CE97-C582F58061BF}"/>
              </a:ext>
            </a:extLst>
          </p:cNvPr>
          <p:cNvSpPr txBox="1"/>
          <p:nvPr/>
        </p:nvSpPr>
        <p:spPr>
          <a:xfrm>
            <a:off x="13325475" y="6102833"/>
            <a:ext cx="12027600" cy="355018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eaLnBrk="1" hangingPunct="1"/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Baseline Characteristics at Entry to the Main Study </a:t>
            </a:r>
            <a:endParaRPr lang="en-US" sz="2200" b="1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1" name="Table 13">
            <a:extLst>
              <a:ext uri="{FF2B5EF4-FFF2-40B4-BE49-F238E27FC236}">
                <a16:creationId xmlns:a16="http://schemas.microsoft.com/office/drawing/2014/main" id="{8D3BA138-EB20-9518-3C66-117801D24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726213"/>
              </p:ext>
            </p:extLst>
          </p:nvPr>
        </p:nvGraphicFramePr>
        <p:xfrm>
          <a:off x="13325475" y="6562294"/>
          <a:ext cx="12025313" cy="4938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0101">
                  <a:extLst>
                    <a:ext uri="{9D8B030D-6E8A-4147-A177-3AD203B41FA5}">
                      <a16:colId xmlns:a16="http://schemas.microsoft.com/office/drawing/2014/main" val="458171389"/>
                    </a:ext>
                  </a:extLst>
                </a:gridCol>
                <a:gridCol w="1963803">
                  <a:extLst>
                    <a:ext uri="{9D8B030D-6E8A-4147-A177-3AD203B41FA5}">
                      <a16:colId xmlns:a16="http://schemas.microsoft.com/office/drawing/2014/main" val="1576039829"/>
                    </a:ext>
                  </a:extLst>
                </a:gridCol>
                <a:gridCol w="1963803">
                  <a:extLst>
                    <a:ext uri="{9D8B030D-6E8A-4147-A177-3AD203B41FA5}">
                      <a16:colId xmlns:a16="http://schemas.microsoft.com/office/drawing/2014/main" val="3527359657"/>
                    </a:ext>
                  </a:extLst>
                </a:gridCol>
                <a:gridCol w="1963803">
                  <a:extLst>
                    <a:ext uri="{9D8B030D-6E8A-4147-A177-3AD203B41FA5}">
                      <a16:colId xmlns:a16="http://schemas.microsoft.com/office/drawing/2014/main" val="3008089729"/>
                    </a:ext>
                  </a:extLst>
                </a:gridCol>
                <a:gridCol w="1963803">
                  <a:extLst>
                    <a:ext uri="{9D8B030D-6E8A-4147-A177-3AD203B41FA5}">
                      <a16:colId xmlns:a16="http://schemas.microsoft.com/office/drawing/2014/main" val="2147557741"/>
                    </a:ext>
                  </a:extLst>
                </a:gridCol>
              </a:tblGrid>
              <a:tr h="29047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Characteristic</a:t>
                      </a:r>
                    </a:p>
                  </a:txBody>
                  <a:tcPr marL="7200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TN (n = 122)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r>
                        <a:rPr lang="en-US" sz="1100" baseline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(</a:t>
                      </a: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 659)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531385"/>
                  </a:ext>
                </a:extLst>
              </a:tr>
              <a:tr h="472019"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Characteristic</a:t>
                      </a:r>
                    </a:p>
                  </a:txBody>
                  <a:tcPr marL="72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Not eligible for</a:t>
                      </a:r>
                      <a:b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extension phase</a:t>
                      </a:r>
                      <a:r>
                        <a:rPr lang="en-US" sz="1100" b="1" baseline="3000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r>
                        <a:rPr lang="en-US" sz="1100" b="1" baseline="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 = 55)</a:t>
                      </a:r>
                      <a:endParaRPr lang="en-US" sz="1100" b="1" noProof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Consented to</a:t>
                      </a:r>
                      <a:b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extension phase (n = 67)</a:t>
                      </a:r>
                      <a:endParaRPr lang="en-US" sz="1100" b="1" noProof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Not eligible for</a:t>
                      </a:r>
                      <a:b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extension phase</a:t>
                      </a:r>
                      <a:r>
                        <a:rPr lang="en-US" sz="1100" b="1" baseline="3000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(n = 277)</a:t>
                      </a:r>
                      <a:endParaRPr lang="en-US" sz="1100" b="1" noProof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Consented to</a:t>
                      </a:r>
                      <a:b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b="1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extension phase (n = 382)</a:t>
                      </a:r>
                      <a:endParaRPr lang="en-US" sz="1100" b="1" noProof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84752"/>
                  </a:ext>
                </a:extLst>
              </a:tr>
              <a:tr h="12708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Demographics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Sex: Male / female, n (%)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Race: White / Black, n (%)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Age, years, median (Q1, Q3)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Weight, kg, median (Q1, Q3)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BMI, kg/m</a:t>
                      </a:r>
                      <a:r>
                        <a:rPr lang="en-US" sz="1100" baseline="300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median (Q1, Q3)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Receiving ≥ 1 concomitant medication, n (%)</a:t>
                      </a:r>
                    </a:p>
                  </a:txBody>
                  <a:tcPr marL="7200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(87) / 7 (13)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(72) / 8 (15)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(30, 51)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 (61, 79)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(20, 25)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(49)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 (93) / 5 (7)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 (91) / 4 (6)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(32, 50)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(67, 83)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(22, 27)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(45)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 (84) / 44 (16)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219 (80) / 32 (12)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(37, 55)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(68, 88)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(23, 28)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 (60)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 (88) / 44 (12)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318 (84) / 34 (9)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(41, 56)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(67, 87)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(22, 28)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245 (64)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685710"/>
                  </a:ext>
                </a:extLst>
              </a:tr>
              <a:tr h="1815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 viral load &gt; 100,000 c/mL, n (%)</a:t>
                      </a:r>
                    </a:p>
                  </a:txBody>
                  <a:tcPr marL="7200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(46)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 (33)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(&lt; 1)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(&lt; 1)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275648"/>
                  </a:ext>
                </a:extLst>
              </a:tr>
              <a:tr h="726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ongoing comorbidity, n (%) 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Neuropsychiatric condition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Metabolic disorder 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Hypertension</a:t>
                      </a:r>
                    </a:p>
                  </a:txBody>
                  <a:tcPr marL="7200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(53)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(13)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(22)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(13)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(54)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(24)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(19)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(6)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193 (70)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(31)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(29)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(20)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 (81)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 (34)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 (37)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(20)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2360896"/>
                  </a:ext>
                </a:extLst>
              </a:tr>
              <a:tr h="544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diagnosis, n (%)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CD4 &lt; 350 cells/μL and/or ≥ 1 AIDS-defining event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CD4 &lt; 200 cells/μL and/or ≥ 1 AIDS-defining event </a:t>
                      </a:r>
                    </a:p>
                  </a:txBody>
                  <a:tcPr marL="7200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(51)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(32)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(38)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(25)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82317"/>
                  </a:ext>
                </a:extLst>
              </a:tr>
              <a:tr h="1815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1 primary resistance mutation, n (%)</a:t>
                      </a:r>
                    </a:p>
                  </a:txBody>
                  <a:tcPr marL="7200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(9)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(13)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 (23)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 (23)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7908672"/>
                  </a:ext>
                </a:extLst>
              </a:tr>
              <a:tr h="726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 common primary resistance mutations relevant to B/F/TAF, n (%)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NRTI overall / M184V/I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 overall / T97A</a:t>
                      </a:r>
                    </a:p>
                  </a:txBody>
                  <a:tcPr marL="7200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(3) / 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/ 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(2) / 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/ 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(12) / 9 (6)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/ 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(12) / 16 (8)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(1) / 1 (1)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599599"/>
                  </a:ext>
                </a:extLst>
              </a:tr>
              <a:tr h="544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eGFR, n (%)</a:t>
                      </a:r>
                      <a:r>
                        <a:rPr lang="en-US" sz="1100" b="1" baseline="300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‡</a:t>
                      </a:r>
                    </a:p>
                    <a:p>
                      <a:pPr marL="144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60 mL/min/1.73 m</a:t>
                      </a:r>
                      <a:r>
                        <a:rPr lang="en-US" sz="1100" b="0" baseline="30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144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60 mL/min/1.73 m</a:t>
                      </a:r>
                      <a:r>
                        <a:rPr lang="en-US" sz="1100" b="0" baseline="30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b="0" noProof="0" dirty="0"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(7)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(94)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 (100)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(2)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 (98)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(7)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284 (93)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2388575"/>
                  </a:ext>
                </a:extLst>
              </a:tr>
            </a:tbl>
          </a:graphicData>
        </a:graphic>
      </p:graphicFrame>
      <p:sp>
        <p:nvSpPr>
          <p:cNvPr id="1432" name="Text Placeholder 1">
            <a:extLst>
              <a:ext uri="{FF2B5EF4-FFF2-40B4-BE49-F238E27FC236}">
                <a16:creationId xmlns:a16="http://schemas.microsoft.com/office/drawing/2014/main" id="{10A59315-52B5-56DA-2FF0-8F871482EB40}"/>
              </a:ext>
            </a:extLst>
          </p:cNvPr>
          <p:cNvSpPr txBox="1">
            <a:spLocks/>
          </p:cNvSpPr>
          <p:nvPr/>
        </p:nvSpPr>
        <p:spPr>
          <a:xfrm>
            <a:off x="13325475" y="11584436"/>
            <a:ext cx="12025313" cy="816956"/>
          </a:xfrm>
          <a:prstGeom prst="rect">
            <a:avLst/>
          </a:prstGeom>
        </p:spPr>
        <p:txBody>
          <a:bodyPr l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the TE participants, 68% / 18% / 14% switched from INSTI- / NNRTI- / PI-based and 50% / 34% / 14% from TAF-based / TDF-based / ABC-based regimens, respectively; 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Includes participants who did not consent, discontinued study or study drug, or were lost to follow-up;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‡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 individuals with available eGFR data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1433" name="Table 1432">
            <a:extLst>
              <a:ext uri="{FF2B5EF4-FFF2-40B4-BE49-F238E27FC236}">
                <a16:creationId xmlns:a16="http://schemas.microsoft.com/office/drawing/2014/main" id="{5806AC87-8418-18A0-3B0F-4E295A0835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118182"/>
              </p:ext>
            </p:extLst>
          </p:nvPr>
        </p:nvGraphicFramePr>
        <p:xfrm>
          <a:off x="14218938" y="12634288"/>
          <a:ext cx="10265839" cy="850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5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8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781064073"/>
                    </a:ext>
                  </a:extLst>
                </a:gridCol>
              </a:tblGrid>
              <a:tr h="274366">
                <a:tc>
                  <a:txBody>
                    <a:bodyPr/>
                    <a:lstStyle/>
                    <a:p>
                      <a:pPr algn="l"/>
                      <a:endParaRPr lang="en-GB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</a:pP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n*</a:t>
                      </a:r>
                    </a:p>
                  </a:txBody>
                  <a:tcPr marL="90000" marR="9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40"/>
                        </a:lnSpc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 (95% CI)</a:t>
                      </a:r>
                      <a:endParaRPr lang="en-GB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>
                        <a:lnSpc>
                          <a:spcPts val="104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 = E</a:t>
                      </a:r>
                    </a:p>
                  </a:txBody>
                  <a:tcPr marL="90000" marR="90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0000" marR="90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/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40"/>
                        </a:lnSpc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(89, 100)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00" marR="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ts val="104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 = F</a:t>
                      </a:r>
                    </a:p>
                  </a:txBody>
                  <a:tcPr marL="90000" marR="90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40"/>
                        </a:lnSpc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</a:t>
                      </a:r>
                    </a:p>
                  </a:txBody>
                  <a:tcPr marL="90000" marR="90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/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40"/>
                        </a:lnSpc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 </a:t>
                      </a: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(65, 85)</a:t>
                      </a:r>
                      <a:endParaRPr lang="en-GB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00" marR="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34" name="Table 1433">
            <a:extLst>
              <a:ext uri="{FF2B5EF4-FFF2-40B4-BE49-F238E27FC236}">
                <a16:creationId xmlns:a16="http://schemas.microsoft.com/office/drawing/2014/main" id="{413688DA-081C-0714-51FD-C3632BB75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861156"/>
              </p:ext>
            </p:extLst>
          </p:nvPr>
        </p:nvGraphicFramePr>
        <p:xfrm>
          <a:off x="14218937" y="13735872"/>
          <a:ext cx="10263053" cy="622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3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7933">
                  <a:extLst>
                    <a:ext uri="{9D8B030D-6E8A-4147-A177-3AD203B41FA5}">
                      <a16:colId xmlns:a16="http://schemas.microsoft.com/office/drawing/2014/main" val="2385201445"/>
                    </a:ext>
                  </a:extLst>
                </a:gridCol>
                <a:gridCol w="5991269">
                  <a:extLst>
                    <a:ext uri="{9D8B030D-6E8A-4147-A177-3AD203B41FA5}">
                      <a16:colId xmlns:a16="http://schemas.microsoft.com/office/drawing/2014/main" val="2347621035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54446687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r">
                        <a:lnSpc>
                          <a:spcPts val="1040"/>
                        </a:lnSpc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 = E</a:t>
                      </a:r>
                    </a:p>
                  </a:txBody>
                  <a:tcPr marL="90000" marR="90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40"/>
                        </a:lnSpc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367</a:t>
                      </a:r>
                    </a:p>
                  </a:txBody>
                  <a:tcPr marL="90000" marR="90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/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>
                        <a:lnSpc>
                          <a:spcPts val="1040"/>
                        </a:lnSpc>
                      </a:pPr>
                      <a:b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(95, 99)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ts val="104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 = F</a:t>
                      </a:r>
                    </a:p>
                  </a:txBody>
                  <a:tcPr marL="90000" marR="90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40"/>
                        </a:lnSpc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459</a:t>
                      </a:r>
                    </a:p>
                  </a:txBody>
                  <a:tcPr marL="90000" marR="90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/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defTabSz="914400" rtl="0" eaLnBrk="1" latinLnBrk="0" hangingPunct="1">
                        <a:lnSpc>
                          <a:spcPts val="1040"/>
                        </a:lnSpc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 </a:t>
                      </a: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(74, 81)</a:t>
                      </a:r>
                    </a:p>
                  </a:txBody>
                  <a:tcPr marL="90000" marR="90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435" name="Chart 1434">
            <a:extLst>
              <a:ext uri="{FF2B5EF4-FFF2-40B4-BE49-F238E27FC236}">
                <a16:creationId xmlns:a16="http://schemas.microsoft.com/office/drawing/2014/main" id="{F0EAB7E6-9D0A-D618-212B-B7CF5B947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3436249"/>
              </p:ext>
            </p:extLst>
          </p:nvPr>
        </p:nvGraphicFramePr>
        <p:xfrm>
          <a:off x="16140845" y="13368831"/>
          <a:ext cx="6663292" cy="1421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437" name="Straight Connector 1436">
            <a:extLst>
              <a:ext uri="{FF2B5EF4-FFF2-40B4-BE49-F238E27FC236}">
                <a16:creationId xmlns:a16="http://schemas.microsoft.com/office/drawing/2014/main" id="{C5868891-86CC-09B4-9937-CB13691D0C00}"/>
              </a:ext>
            </a:extLst>
          </p:cNvPr>
          <p:cNvCxnSpPr>
            <a:cxnSpLocks/>
          </p:cNvCxnSpPr>
          <p:nvPr/>
        </p:nvCxnSpPr>
        <p:spPr>
          <a:xfrm>
            <a:off x="22471803" y="12730140"/>
            <a:ext cx="0" cy="1767561"/>
          </a:xfrm>
          <a:prstGeom prst="line">
            <a:avLst/>
          </a:prstGeom>
          <a:ln w="19050">
            <a:solidFill>
              <a:srgbClr val="86868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0" name="TextBox 1439">
            <a:extLst>
              <a:ext uri="{FF2B5EF4-FFF2-40B4-BE49-F238E27FC236}">
                <a16:creationId xmlns:a16="http://schemas.microsoft.com/office/drawing/2014/main" id="{CE2CCEEE-DAC4-631C-7A1A-E0DA26B11D66}"/>
              </a:ext>
            </a:extLst>
          </p:cNvPr>
          <p:cNvSpPr txBox="1"/>
          <p:nvPr/>
        </p:nvSpPr>
        <p:spPr>
          <a:xfrm>
            <a:off x="14923759" y="12599449"/>
            <a:ext cx="1206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Analysis </a:t>
            </a:r>
          </a:p>
        </p:txBody>
      </p:sp>
      <p:grpSp>
        <p:nvGrpSpPr>
          <p:cNvPr id="1441" name="Group 1440">
            <a:extLst>
              <a:ext uri="{FF2B5EF4-FFF2-40B4-BE49-F238E27FC236}">
                <a16:creationId xmlns:a16="http://schemas.microsoft.com/office/drawing/2014/main" id="{1D1ECB77-0C4C-96C1-ED04-B649B53101C9}"/>
              </a:ext>
            </a:extLst>
          </p:cNvPr>
          <p:cNvGrpSpPr/>
          <p:nvPr/>
        </p:nvGrpSpPr>
        <p:grpSpPr>
          <a:xfrm>
            <a:off x="13519032" y="12987679"/>
            <a:ext cx="484968" cy="452846"/>
            <a:chOff x="5863803" y="1322540"/>
            <a:chExt cx="484968" cy="452846"/>
          </a:xfrm>
        </p:grpSpPr>
        <p:sp>
          <p:nvSpPr>
            <p:cNvPr id="1442" name="Oval 1441">
              <a:extLst>
                <a:ext uri="{FF2B5EF4-FFF2-40B4-BE49-F238E27FC236}">
                  <a16:creationId xmlns:a16="http://schemas.microsoft.com/office/drawing/2014/main" id="{3F637F68-5EC6-F72E-6784-1385DC1FB986}"/>
                </a:ext>
              </a:extLst>
            </p:cNvPr>
            <p:cNvSpPr/>
            <p:nvPr/>
          </p:nvSpPr>
          <p:spPr>
            <a:xfrm>
              <a:off x="5874562" y="1322540"/>
              <a:ext cx="474209" cy="452846"/>
            </a:xfrm>
            <a:prstGeom prst="ellipse">
              <a:avLst/>
            </a:prstGeom>
            <a:solidFill>
              <a:srgbClr val="00C0A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6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3" name="TextBox 1442">
              <a:extLst>
                <a:ext uri="{FF2B5EF4-FFF2-40B4-BE49-F238E27FC236}">
                  <a16:creationId xmlns:a16="http://schemas.microsoft.com/office/drawing/2014/main" id="{E3741E7C-AB78-2DE6-8468-C5E25549FB12}"/>
                </a:ext>
              </a:extLst>
            </p:cNvPr>
            <p:cNvSpPr txBox="1"/>
            <p:nvPr/>
          </p:nvSpPr>
          <p:spPr>
            <a:xfrm>
              <a:off x="5863803" y="1377401"/>
              <a:ext cx="4742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TN</a:t>
              </a:r>
            </a:p>
          </p:txBody>
        </p:sp>
      </p:grpSp>
      <p:grpSp>
        <p:nvGrpSpPr>
          <p:cNvPr id="1444" name="Group 1443">
            <a:extLst>
              <a:ext uri="{FF2B5EF4-FFF2-40B4-BE49-F238E27FC236}">
                <a16:creationId xmlns:a16="http://schemas.microsoft.com/office/drawing/2014/main" id="{8115D846-542F-BDA9-5844-3E0D56637D7E}"/>
              </a:ext>
            </a:extLst>
          </p:cNvPr>
          <p:cNvGrpSpPr/>
          <p:nvPr/>
        </p:nvGrpSpPr>
        <p:grpSpPr>
          <a:xfrm>
            <a:off x="13504866" y="13820526"/>
            <a:ext cx="513301" cy="452846"/>
            <a:chOff x="5835470" y="1209149"/>
            <a:chExt cx="513301" cy="452846"/>
          </a:xfrm>
          <a:solidFill>
            <a:srgbClr val="2C70AC"/>
          </a:solidFill>
        </p:grpSpPr>
        <p:sp>
          <p:nvSpPr>
            <p:cNvPr id="1445" name="Oval 1444">
              <a:extLst>
                <a:ext uri="{FF2B5EF4-FFF2-40B4-BE49-F238E27FC236}">
                  <a16:creationId xmlns:a16="http://schemas.microsoft.com/office/drawing/2014/main" id="{9824310C-B96C-0024-823B-E8DA0E84CC4F}"/>
                </a:ext>
              </a:extLst>
            </p:cNvPr>
            <p:cNvSpPr/>
            <p:nvPr/>
          </p:nvSpPr>
          <p:spPr>
            <a:xfrm>
              <a:off x="5874562" y="1209149"/>
              <a:ext cx="474209" cy="452846"/>
            </a:xfrm>
            <a:prstGeom prst="ellipse">
              <a:avLst/>
            </a:prstGeom>
            <a:grpFill/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6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6" name="TextBox 1445">
              <a:extLst>
                <a:ext uri="{FF2B5EF4-FFF2-40B4-BE49-F238E27FC236}">
                  <a16:creationId xmlns:a16="http://schemas.microsoft.com/office/drawing/2014/main" id="{63F3CCC7-5250-C1EF-40CF-CBA6E0350927}"/>
                </a:ext>
              </a:extLst>
            </p:cNvPr>
            <p:cNvSpPr txBox="1"/>
            <p:nvPr/>
          </p:nvSpPr>
          <p:spPr>
            <a:xfrm>
              <a:off x="5835470" y="1267579"/>
              <a:ext cx="5093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</a:t>
              </a:r>
            </a:p>
          </p:txBody>
        </p:sp>
      </p:grpSp>
      <p:sp>
        <p:nvSpPr>
          <p:cNvPr id="1455" name="object 8">
            <a:extLst>
              <a:ext uri="{FF2B5EF4-FFF2-40B4-BE49-F238E27FC236}">
                <a16:creationId xmlns:a16="http://schemas.microsoft.com/office/drawing/2014/main" id="{5909FD00-A4CC-F4DC-81FC-B086934BFB04}"/>
              </a:ext>
            </a:extLst>
          </p:cNvPr>
          <p:cNvSpPr txBox="1"/>
          <p:nvPr/>
        </p:nvSpPr>
        <p:spPr>
          <a:xfrm>
            <a:off x="13323188" y="15838260"/>
            <a:ext cx="12027600" cy="693573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eaLnBrk="1" hangingPunct="1"/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Virologic Effectiveness in TN and TE Key Populations at 3 Years </a:t>
            </a:r>
            <a:b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(% HIV-1 RNA &lt; 50 c/mL) (M = E Analysis)</a:t>
            </a:r>
            <a:endParaRPr lang="en-US" sz="2200" b="1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66" name="Table 1465">
            <a:extLst>
              <a:ext uri="{FF2B5EF4-FFF2-40B4-BE49-F238E27FC236}">
                <a16:creationId xmlns:a16="http://schemas.microsoft.com/office/drawing/2014/main" id="{E20D3E92-FB87-B5E8-DFF9-8B58ABCB2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816647"/>
              </p:ext>
            </p:extLst>
          </p:nvPr>
        </p:nvGraphicFramePr>
        <p:xfrm>
          <a:off x="13321430" y="17095735"/>
          <a:ext cx="12029357" cy="242093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212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8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0197">
                  <a:extLst>
                    <a:ext uri="{9D8B030D-6E8A-4147-A177-3AD203B41FA5}">
                      <a16:colId xmlns:a16="http://schemas.microsoft.com/office/drawing/2014/main" val="3781064073"/>
                    </a:ext>
                  </a:extLst>
                </a:gridCol>
              </a:tblGrid>
              <a:tr h="2969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US" sz="1200" b="1" noProof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 b="1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n*</a:t>
                      </a:r>
                    </a:p>
                  </a:txBody>
                  <a:tcPr marL="90000" marR="9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600" b="1" noProof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sz="12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(95% CI)</a:t>
                      </a:r>
                      <a:endParaRPr lang="en-US" sz="1200" b="1" kern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5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diagnosis (CD4 &lt; 200 cells/µL</a:t>
                      </a:r>
                      <a:r>
                        <a:rPr lang="en-US" sz="1200" baseline="30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72000" marR="90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90000" marR="90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>
                        <a:lnSpc>
                          <a:spcPct val="150000"/>
                        </a:lnSpc>
                      </a:pPr>
                      <a:endParaRPr lang="en-US" sz="12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endParaRPr lang="en-US" sz="1200" b="1" kern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sz="12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(59, 100)</a:t>
                      </a:r>
                      <a:br>
                        <a:rPr lang="en-US" sz="12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(89, 100)</a:t>
                      </a:r>
                      <a:endParaRPr lang="en-US" sz="1200" b="0" kern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45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diagnosis (CD4 &lt; 350 cells/µL</a:t>
                      </a:r>
                      <a:r>
                        <a:rPr lang="en-US" sz="1200" b="0" baseline="30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72000" marR="90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b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b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0000" marR="90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8000" algn="ctr">
                        <a:lnSpc>
                          <a:spcPct val="150000"/>
                        </a:lnSpc>
                      </a:pPr>
                      <a:endParaRPr lang="en-US" sz="12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br>
                        <a:rPr lang="en-US" sz="12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2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</a:t>
                      </a: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(74, 100)</a:t>
                      </a:r>
                      <a:br>
                        <a:rPr lang="en-US" sz="12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2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</a:t>
                      </a: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(86, 100)</a:t>
                      </a:r>
                    </a:p>
                  </a:txBody>
                  <a:tcPr marL="1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1045814"/>
                  </a:ext>
                </a:extLst>
              </a:tr>
              <a:tr h="46613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eGFR at baseline</a:t>
                      </a:r>
                    </a:p>
                    <a:p>
                      <a:pPr marL="10800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60 mL/min/1.73 m</a:t>
                      </a:r>
                      <a:r>
                        <a:rPr lang="en-US" sz="1200" b="0" baseline="30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2000" marR="90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90000" marR="90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</a:pPr>
                      <a:endParaRPr lang="en-US" sz="12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</a:pPr>
                      <a:endParaRPr lang="en-US" sz="1200" b="1" kern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sz="12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</a:t>
                      </a: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(87, 100)</a:t>
                      </a:r>
                      <a:endParaRPr lang="en-US" sz="1200" b="1" kern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2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68" name="Chart 1467">
            <a:extLst>
              <a:ext uri="{FF2B5EF4-FFF2-40B4-BE49-F238E27FC236}">
                <a16:creationId xmlns:a16="http://schemas.microsoft.com/office/drawing/2014/main" id="{6FB43120-BD5C-C192-655C-CAF09F6CB9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67944"/>
              </p:ext>
            </p:extLst>
          </p:nvPr>
        </p:nvGraphicFramePr>
        <p:xfrm>
          <a:off x="16323412" y="17193404"/>
          <a:ext cx="6117487" cy="5962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469" name="Group 1468">
            <a:extLst>
              <a:ext uri="{FF2B5EF4-FFF2-40B4-BE49-F238E27FC236}">
                <a16:creationId xmlns:a16="http://schemas.microsoft.com/office/drawing/2014/main" id="{5BEDF6BC-0F3E-B677-7998-D812F3CF3F27}"/>
              </a:ext>
            </a:extLst>
          </p:cNvPr>
          <p:cNvGrpSpPr/>
          <p:nvPr/>
        </p:nvGrpSpPr>
        <p:grpSpPr>
          <a:xfrm>
            <a:off x="13337831" y="16685072"/>
            <a:ext cx="474210" cy="452846"/>
            <a:chOff x="5874561" y="1303490"/>
            <a:chExt cx="474210" cy="452846"/>
          </a:xfrm>
        </p:grpSpPr>
        <p:sp>
          <p:nvSpPr>
            <p:cNvPr id="1470" name="Oval 1469">
              <a:extLst>
                <a:ext uri="{FF2B5EF4-FFF2-40B4-BE49-F238E27FC236}">
                  <a16:creationId xmlns:a16="http://schemas.microsoft.com/office/drawing/2014/main" id="{4EDFE49E-1A1E-8FF9-A09A-6DAEFDD4ADBC}"/>
                </a:ext>
              </a:extLst>
            </p:cNvPr>
            <p:cNvSpPr/>
            <p:nvPr/>
          </p:nvSpPr>
          <p:spPr>
            <a:xfrm>
              <a:off x="5874562" y="1303490"/>
              <a:ext cx="474209" cy="452846"/>
            </a:xfrm>
            <a:prstGeom prst="ellipse">
              <a:avLst/>
            </a:prstGeom>
            <a:solidFill>
              <a:srgbClr val="00C0A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1" name="TextBox 1470">
              <a:extLst>
                <a:ext uri="{FF2B5EF4-FFF2-40B4-BE49-F238E27FC236}">
                  <a16:creationId xmlns:a16="http://schemas.microsoft.com/office/drawing/2014/main" id="{E5021CFE-D43C-1E33-8096-5C873099B51E}"/>
                </a:ext>
              </a:extLst>
            </p:cNvPr>
            <p:cNvSpPr txBox="1"/>
            <p:nvPr/>
          </p:nvSpPr>
          <p:spPr>
            <a:xfrm>
              <a:off x="5874561" y="1363576"/>
              <a:ext cx="4742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TN</a:t>
              </a:r>
            </a:p>
          </p:txBody>
        </p:sp>
      </p:grpSp>
      <p:cxnSp>
        <p:nvCxnSpPr>
          <p:cNvPr id="1029" name="Straight Connector 1028">
            <a:extLst>
              <a:ext uri="{FF2B5EF4-FFF2-40B4-BE49-F238E27FC236}">
                <a16:creationId xmlns:a16="http://schemas.microsoft.com/office/drawing/2014/main" id="{2B12EEB0-9272-0651-A56B-7A6469AEE2DF}"/>
              </a:ext>
            </a:extLst>
          </p:cNvPr>
          <p:cNvCxnSpPr>
            <a:cxnSpLocks/>
          </p:cNvCxnSpPr>
          <p:nvPr/>
        </p:nvCxnSpPr>
        <p:spPr>
          <a:xfrm>
            <a:off x="22434406" y="17226317"/>
            <a:ext cx="0" cy="2433918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TextBox 1032">
            <a:extLst>
              <a:ext uri="{FF2B5EF4-FFF2-40B4-BE49-F238E27FC236}">
                <a16:creationId xmlns:a16="http://schemas.microsoft.com/office/drawing/2014/main" id="{91ACD8D7-F4AD-1595-1257-A0C53E696369}"/>
              </a:ext>
            </a:extLst>
          </p:cNvPr>
          <p:cNvSpPr txBox="1"/>
          <p:nvPr/>
        </p:nvSpPr>
        <p:spPr>
          <a:xfrm>
            <a:off x="13325475" y="17141258"/>
            <a:ext cx="1953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Key populations </a:t>
            </a: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C44CB879-6E0A-3123-060E-EED62BE7190C}"/>
              </a:ext>
            </a:extLst>
          </p:cNvPr>
          <p:cNvSpPr txBox="1"/>
          <p:nvPr/>
        </p:nvSpPr>
        <p:spPr>
          <a:xfrm>
            <a:off x="21891426" y="26099416"/>
            <a:ext cx="544513" cy="457200"/>
          </a:xfrm>
          <a:prstGeom prst="rect">
            <a:avLst/>
          </a:prstGeom>
          <a:noFill/>
        </p:spPr>
        <p:txBody>
          <a:bodyPr wrap="square" lIns="0" rIns="0" rtlCol="0" anchor="b">
            <a:noAutofit/>
          </a:bodyPr>
          <a:lstStyle/>
          <a:p>
            <a:pPr algn="ctr"/>
            <a:r>
              <a:rPr 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1060" name="TextBox 1059">
            <a:extLst>
              <a:ext uri="{FF2B5EF4-FFF2-40B4-BE49-F238E27FC236}">
                <a16:creationId xmlns:a16="http://schemas.microsoft.com/office/drawing/2014/main" id="{6EAC05ED-DDAA-49D9-6F48-F933FF16740A}"/>
              </a:ext>
            </a:extLst>
          </p:cNvPr>
          <p:cNvSpPr txBox="1"/>
          <p:nvPr/>
        </p:nvSpPr>
        <p:spPr>
          <a:xfrm>
            <a:off x="13325475" y="24874857"/>
            <a:ext cx="12025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Participants With HIV RNA &lt; 50 c/mL at 3 Years, % (95% CI)</a:t>
            </a:r>
          </a:p>
        </p:txBody>
      </p:sp>
      <p:sp>
        <p:nvSpPr>
          <p:cNvPr id="1084" name="TextBox 1083">
            <a:extLst>
              <a:ext uri="{FF2B5EF4-FFF2-40B4-BE49-F238E27FC236}">
                <a16:creationId xmlns:a16="http://schemas.microsoft.com/office/drawing/2014/main" id="{8109CDD3-240B-0678-A3D2-AC0831CD0869}"/>
              </a:ext>
            </a:extLst>
          </p:cNvPr>
          <p:cNvSpPr txBox="1"/>
          <p:nvPr/>
        </p:nvSpPr>
        <p:spPr>
          <a:xfrm>
            <a:off x="16742313" y="24585616"/>
            <a:ext cx="238017" cy="276999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l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29" name="Rectangle: Rounded Corners 128">
            <a:extLst>
              <a:ext uri="{FF2B5EF4-FFF2-40B4-BE49-F238E27FC236}">
                <a16:creationId xmlns:a16="http://schemas.microsoft.com/office/drawing/2014/main" id="{C65AC57F-3F6B-788E-7D1D-37CDED485D8F}"/>
              </a:ext>
            </a:extLst>
          </p:cNvPr>
          <p:cNvSpPr/>
          <p:nvPr/>
        </p:nvSpPr>
        <p:spPr bwMode="auto">
          <a:xfrm>
            <a:off x="22802434" y="24693071"/>
            <a:ext cx="2544310" cy="688396"/>
          </a:xfrm>
          <a:prstGeom prst="round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kumimoji="0" lang="en-US" sz="120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was no reported emergence of resistance to </a:t>
            </a:r>
            <a:br>
              <a:rPr kumimoji="0" lang="en-US" sz="120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20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components of B/F/TAF</a:t>
            </a:r>
          </a:p>
        </p:txBody>
      </p:sp>
      <p:sp>
        <p:nvSpPr>
          <p:cNvPr id="131" name="Text Placeholder 3">
            <a:extLst>
              <a:ext uri="{FF2B5EF4-FFF2-40B4-BE49-F238E27FC236}">
                <a16:creationId xmlns:a16="http://schemas.microsoft.com/office/drawing/2014/main" id="{1EBD9FAC-4ED0-F5C6-460F-2B5BD606A143}"/>
              </a:ext>
            </a:extLst>
          </p:cNvPr>
          <p:cNvSpPr txBox="1">
            <a:spLocks/>
          </p:cNvSpPr>
          <p:nvPr/>
        </p:nvSpPr>
        <p:spPr bwMode="auto">
          <a:xfrm>
            <a:off x="13325475" y="25289948"/>
            <a:ext cx="105657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A50021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*Number of participants with available viral load data; </a:t>
            </a:r>
            <a:r>
              <a:rPr lang="en-US" kern="0" baseline="30000" dirty="0"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And/or ≥ 1 AIDS-defining event at baseline.</a:t>
            </a:r>
          </a:p>
        </p:txBody>
      </p:sp>
      <p:sp>
        <p:nvSpPr>
          <p:cNvPr id="133" name="object 8">
            <a:extLst>
              <a:ext uri="{FF2B5EF4-FFF2-40B4-BE49-F238E27FC236}">
                <a16:creationId xmlns:a16="http://schemas.microsoft.com/office/drawing/2014/main" id="{8BED78BE-1B36-E8D7-9547-BC8D758074D5}"/>
              </a:ext>
            </a:extLst>
          </p:cNvPr>
          <p:cNvSpPr txBox="1"/>
          <p:nvPr/>
        </p:nvSpPr>
        <p:spPr>
          <a:xfrm>
            <a:off x="25820857" y="5437240"/>
            <a:ext cx="12027600" cy="355018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eaLnBrk="1" hangingPunct="1"/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Immunologic Outcomes at 3 Years</a:t>
            </a:r>
            <a:endParaRPr lang="en-US" sz="2200" b="1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A350EDDC-95FF-5F1A-36D9-23FEDC1AAAA2}"/>
              </a:ext>
            </a:extLst>
          </p:cNvPr>
          <p:cNvSpPr/>
          <p:nvPr/>
        </p:nvSpPr>
        <p:spPr>
          <a:xfrm>
            <a:off x="34626555" y="6009584"/>
            <a:ext cx="828000" cy="828000"/>
          </a:xfrm>
          <a:prstGeom prst="ellipse">
            <a:avLst/>
          </a:prstGeom>
          <a:solidFill>
            <a:srgbClr val="2C70AC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603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4DE234C6-AD4F-F7FF-1A4B-C9A28B2225CC}"/>
              </a:ext>
            </a:extLst>
          </p:cNvPr>
          <p:cNvSpPr/>
          <p:nvPr/>
        </p:nvSpPr>
        <p:spPr>
          <a:xfrm>
            <a:off x="30113039" y="6009586"/>
            <a:ext cx="828000" cy="828000"/>
          </a:xfrm>
          <a:prstGeom prst="ellipse">
            <a:avLst/>
          </a:prstGeom>
          <a:solidFill>
            <a:srgbClr val="00C0A0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603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Rectangle: Rounded Corners 136">
            <a:extLst>
              <a:ext uri="{FF2B5EF4-FFF2-40B4-BE49-F238E27FC236}">
                <a16:creationId xmlns:a16="http://schemas.microsoft.com/office/drawing/2014/main" id="{8E023CE3-D081-771E-6DAE-E9517A6154CF}"/>
              </a:ext>
            </a:extLst>
          </p:cNvPr>
          <p:cNvSpPr/>
          <p:nvPr/>
        </p:nvSpPr>
        <p:spPr>
          <a:xfrm>
            <a:off x="26223959" y="6748027"/>
            <a:ext cx="11910628" cy="76270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6039" dirty="0">
              <a:solidFill>
                <a:srgbClr val="5468A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Rectangle: Rounded Corners 137">
            <a:extLst>
              <a:ext uri="{FF2B5EF4-FFF2-40B4-BE49-F238E27FC236}">
                <a16:creationId xmlns:a16="http://schemas.microsoft.com/office/drawing/2014/main" id="{4B455EC8-C8DB-24FB-8908-58633E7F5EA8}"/>
              </a:ext>
            </a:extLst>
          </p:cNvPr>
          <p:cNvSpPr/>
          <p:nvPr/>
        </p:nvSpPr>
        <p:spPr>
          <a:xfrm>
            <a:off x="25819100" y="6911298"/>
            <a:ext cx="11910628" cy="76270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603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74E5A5FF-4715-5419-D892-C64F5A0CEF8A}"/>
              </a:ext>
            </a:extLst>
          </p:cNvPr>
          <p:cNvSpPr txBox="1"/>
          <p:nvPr/>
        </p:nvSpPr>
        <p:spPr>
          <a:xfrm>
            <a:off x="27040100" y="6829773"/>
            <a:ext cx="1652183" cy="5041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382823"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1600" b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CD4 cell count, </a:t>
            </a:r>
            <a:r>
              <a:rPr lang="en-US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cells/µL 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C09FEF73-81AA-1BBD-F5D1-5948FDC3D6A8}"/>
              </a:ext>
            </a:extLst>
          </p:cNvPr>
          <p:cNvSpPr txBox="1"/>
          <p:nvPr/>
        </p:nvSpPr>
        <p:spPr>
          <a:xfrm>
            <a:off x="28804635" y="6844051"/>
            <a:ext cx="788678" cy="47561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buClr>
                <a:srgbClr val="7F7F7F"/>
              </a:buClr>
              <a:buSzPct val="90000"/>
            </a:pPr>
            <a:r>
              <a:rPr lang="en-US" sz="2014" b="1" dirty="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439</a:t>
            </a:r>
            <a:br>
              <a:rPr lang="en-US" sz="2014" dirty="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40" dirty="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(302, 581)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9F3FFF0E-43A3-44E7-1B07-BCE15EA8CA11}"/>
              </a:ext>
            </a:extLst>
          </p:cNvPr>
          <p:cNvSpPr txBox="1"/>
          <p:nvPr/>
        </p:nvSpPr>
        <p:spPr>
          <a:xfrm>
            <a:off x="33362161" y="6844051"/>
            <a:ext cx="788678" cy="47561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buClr>
                <a:srgbClr val="7F7F7F"/>
              </a:buClr>
              <a:buSzPct val="90000"/>
            </a:pPr>
            <a:r>
              <a:rPr lang="en-US" sz="2014" b="1" dirty="0">
                <a:solidFill>
                  <a:srgbClr val="2C7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670</a:t>
            </a:r>
            <a:br>
              <a:rPr lang="en-US" sz="2014" dirty="0">
                <a:solidFill>
                  <a:srgbClr val="2C70A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40" dirty="0">
                <a:solidFill>
                  <a:srgbClr val="2C7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(464, 891)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E59CE034-30C0-B4E7-025C-7FC604880C55}"/>
              </a:ext>
            </a:extLst>
          </p:cNvPr>
          <p:cNvSpPr txBox="1"/>
          <p:nvPr/>
        </p:nvSpPr>
        <p:spPr>
          <a:xfrm>
            <a:off x="27040100" y="8537844"/>
            <a:ext cx="1841878" cy="2520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382823">
              <a:spcBef>
                <a:spcPts val="225"/>
              </a:spcBef>
              <a:spcAft>
                <a:spcPts val="225"/>
              </a:spcAft>
              <a:buClr>
                <a:srgbClr val="A21C49"/>
              </a:buClr>
            </a:pPr>
            <a:r>
              <a:rPr lang="en-US" sz="1600" b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CD4/CD8 ratio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FC9912A-F362-0D05-1FCE-11F0832F4DBB}"/>
              </a:ext>
            </a:extLst>
          </p:cNvPr>
          <p:cNvSpPr txBox="1"/>
          <p:nvPr/>
        </p:nvSpPr>
        <p:spPr>
          <a:xfrm>
            <a:off x="28756545" y="8426078"/>
            <a:ext cx="884858" cy="4756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buClr>
                <a:srgbClr val="7F7F7F"/>
              </a:buClr>
              <a:buSzPct val="90000"/>
            </a:pPr>
            <a:r>
              <a:rPr lang="en-US" sz="2014" b="1" dirty="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0.42</a:t>
            </a:r>
            <a:br>
              <a:rPr lang="en-US" sz="2014" dirty="0">
                <a:solidFill>
                  <a:srgbClr val="A21C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40" dirty="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(0.20, 0.59)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8A049EF7-CA3B-0929-1180-9F041EB5EC75}"/>
              </a:ext>
            </a:extLst>
          </p:cNvPr>
          <p:cNvSpPr txBox="1"/>
          <p:nvPr/>
        </p:nvSpPr>
        <p:spPr>
          <a:xfrm>
            <a:off x="33314069" y="8426078"/>
            <a:ext cx="884858" cy="4756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buClr>
                <a:srgbClr val="7F7F7F"/>
              </a:buClr>
              <a:buSzPct val="90000"/>
            </a:pPr>
            <a:r>
              <a:rPr lang="en-US" sz="2014" b="1" dirty="0">
                <a:solidFill>
                  <a:srgbClr val="2C7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0.88</a:t>
            </a:r>
            <a:br>
              <a:rPr lang="en-US" sz="2014" dirty="0">
                <a:solidFill>
                  <a:srgbClr val="2C70A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40" dirty="0">
                <a:solidFill>
                  <a:srgbClr val="2C7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(0.60, 1.26)</a:t>
            </a: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52B24AF2-44C9-B9E0-D0C5-84DCAE145DC2}"/>
              </a:ext>
            </a:extLst>
          </p:cNvPr>
          <p:cNvGrpSpPr/>
          <p:nvPr/>
        </p:nvGrpSpPr>
        <p:grpSpPr>
          <a:xfrm>
            <a:off x="34862475" y="7105846"/>
            <a:ext cx="358881" cy="1572906"/>
            <a:chOff x="26218371" y="7666774"/>
            <a:chExt cx="500369" cy="1856045"/>
          </a:xfrm>
        </p:grpSpPr>
        <p:cxnSp>
          <p:nvCxnSpPr>
            <p:cNvPr id="1140" name="Straight Arrow Connector 1139">
              <a:extLst>
                <a:ext uri="{FF2B5EF4-FFF2-40B4-BE49-F238E27FC236}">
                  <a16:creationId xmlns:a16="http://schemas.microsoft.com/office/drawing/2014/main" id="{3F4C5635-25D4-16D0-B4A8-BA5347FA8DC3}"/>
                </a:ext>
              </a:extLst>
            </p:cNvPr>
            <p:cNvCxnSpPr>
              <a:cxnSpLocks/>
            </p:cNvCxnSpPr>
            <p:nvPr/>
          </p:nvCxnSpPr>
          <p:spPr>
            <a:xfrm>
              <a:off x="26218371" y="7666774"/>
              <a:ext cx="500369" cy="0"/>
            </a:xfrm>
            <a:prstGeom prst="straightConnector1">
              <a:avLst/>
            </a:prstGeom>
            <a:ln w="38100">
              <a:solidFill>
                <a:srgbClr val="2C70AC"/>
              </a:solidFill>
              <a:miter lim="800000"/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1" name="Straight Arrow Connector 1140">
              <a:extLst>
                <a:ext uri="{FF2B5EF4-FFF2-40B4-BE49-F238E27FC236}">
                  <a16:creationId xmlns:a16="http://schemas.microsoft.com/office/drawing/2014/main" id="{7F020B3B-2B19-7CB8-0F3D-ECECB52937D6}"/>
                </a:ext>
              </a:extLst>
            </p:cNvPr>
            <p:cNvCxnSpPr>
              <a:cxnSpLocks/>
            </p:cNvCxnSpPr>
            <p:nvPr/>
          </p:nvCxnSpPr>
          <p:spPr>
            <a:xfrm>
              <a:off x="26218371" y="9522819"/>
              <a:ext cx="500369" cy="0"/>
            </a:xfrm>
            <a:prstGeom prst="straightConnector1">
              <a:avLst/>
            </a:prstGeom>
            <a:ln w="38100">
              <a:solidFill>
                <a:srgbClr val="2C70AC"/>
              </a:solidFill>
              <a:miter lim="800000"/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TextBox 145">
            <a:extLst>
              <a:ext uri="{FF2B5EF4-FFF2-40B4-BE49-F238E27FC236}">
                <a16:creationId xmlns:a16="http://schemas.microsoft.com/office/drawing/2014/main" id="{906F178D-ABBB-DCD7-492C-167892A45E39}"/>
              </a:ext>
            </a:extLst>
          </p:cNvPr>
          <p:cNvSpPr txBox="1"/>
          <p:nvPr/>
        </p:nvSpPr>
        <p:spPr>
          <a:xfrm>
            <a:off x="27040100" y="6308865"/>
            <a:ext cx="1264334" cy="37562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  <a:t>Median </a:t>
            </a:r>
            <a:b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  <a:t>(Q1, Q3)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94A54F90-07CD-3B8D-80FA-AEB9FD82825B}"/>
              </a:ext>
            </a:extLst>
          </p:cNvPr>
          <p:cNvSpPr txBox="1"/>
          <p:nvPr/>
        </p:nvSpPr>
        <p:spPr>
          <a:xfrm>
            <a:off x="30233048" y="6252458"/>
            <a:ext cx="569068" cy="397037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</a:t>
            </a:r>
          </a:p>
          <a:p>
            <a:pPr algn="ctr">
              <a:lnSpc>
                <a:spcPct val="90000"/>
              </a:lnSpc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52</a:t>
            </a:r>
            <a:r>
              <a:rPr lang="en-US" sz="134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en-US" sz="1609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AA9773AC-3082-7134-14FF-7CACB0A71E55}"/>
              </a:ext>
            </a:extLst>
          </p:cNvPr>
          <p:cNvSpPr txBox="1"/>
          <p:nvPr/>
        </p:nvSpPr>
        <p:spPr>
          <a:xfrm>
            <a:off x="28816420" y="6308865"/>
            <a:ext cx="765104" cy="375622"/>
          </a:xfrm>
          <a:prstGeom prst="rect">
            <a:avLst/>
          </a:prstGeom>
          <a:noFill/>
        </p:spPr>
        <p:txBody>
          <a:bodyPr wrap="none" bIns="0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34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Baseline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C080974-FFEA-288C-976D-337033E3CB1A}"/>
              </a:ext>
            </a:extLst>
          </p:cNvPr>
          <p:cNvSpPr txBox="1"/>
          <p:nvPr/>
        </p:nvSpPr>
        <p:spPr>
          <a:xfrm>
            <a:off x="34725190" y="6233562"/>
            <a:ext cx="651141" cy="397037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</a:p>
          <a:p>
            <a:pPr algn="ctr">
              <a:lnSpc>
                <a:spcPct val="90000"/>
              </a:lnSpc>
            </a:pPr>
            <a:r>
              <a:rPr lang="en-US" sz="1400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302*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302D0F05-3E36-BFAF-8F5A-40CD6E335030}"/>
              </a:ext>
            </a:extLst>
          </p:cNvPr>
          <p:cNvSpPr txBox="1"/>
          <p:nvPr/>
        </p:nvSpPr>
        <p:spPr>
          <a:xfrm>
            <a:off x="33373945" y="6308865"/>
            <a:ext cx="765104" cy="375622"/>
          </a:xfrm>
          <a:prstGeom prst="rect">
            <a:avLst/>
          </a:prstGeom>
          <a:noFill/>
        </p:spPr>
        <p:txBody>
          <a:bodyPr wrap="none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34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Baseline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3EFC8182-96BF-B6EA-F6FE-0DB4AE5E362C}"/>
              </a:ext>
            </a:extLst>
          </p:cNvPr>
          <p:cNvSpPr txBox="1"/>
          <p:nvPr/>
        </p:nvSpPr>
        <p:spPr>
          <a:xfrm>
            <a:off x="27040100" y="7891944"/>
            <a:ext cx="1449357" cy="37562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  <a:t>Median </a:t>
            </a:r>
            <a:b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  <a:t>(Q1, Q3)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DB937760-C93A-72E1-511E-81561F491F85}"/>
              </a:ext>
            </a:extLst>
          </p:cNvPr>
          <p:cNvSpPr txBox="1"/>
          <p:nvPr/>
        </p:nvSpPr>
        <p:spPr>
          <a:xfrm>
            <a:off x="28816420" y="7891944"/>
            <a:ext cx="765106" cy="375622"/>
          </a:xfrm>
          <a:prstGeom prst="rect">
            <a:avLst/>
          </a:prstGeom>
          <a:noFill/>
        </p:spPr>
        <p:txBody>
          <a:bodyPr wrap="none" bIns="0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34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Baseline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3631AA24-2675-1B42-6C80-526A489EC47D}"/>
              </a:ext>
            </a:extLst>
          </p:cNvPr>
          <p:cNvSpPr txBox="1"/>
          <p:nvPr/>
        </p:nvSpPr>
        <p:spPr>
          <a:xfrm>
            <a:off x="33373945" y="7891944"/>
            <a:ext cx="765106" cy="375622"/>
          </a:xfrm>
          <a:prstGeom prst="rect">
            <a:avLst/>
          </a:prstGeom>
          <a:noFill/>
        </p:spPr>
        <p:txBody>
          <a:bodyPr wrap="none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34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Baseline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316799E9-8977-46FB-8E49-410B1D94641E}"/>
              </a:ext>
            </a:extLst>
          </p:cNvPr>
          <p:cNvSpPr txBox="1"/>
          <p:nvPr/>
        </p:nvSpPr>
        <p:spPr>
          <a:xfrm>
            <a:off x="31701845" y="6844051"/>
            <a:ext cx="788678" cy="47561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14" b="1" dirty="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+232</a:t>
            </a:r>
          </a:p>
          <a:p>
            <a:pPr algn="ctr">
              <a:lnSpc>
                <a:spcPct val="90000"/>
              </a:lnSpc>
            </a:pPr>
            <a:r>
              <a:rPr lang="en-US" sz="1340" dirty="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(118, 442)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703BA4B8-DACD-FD6F-9BE0-0FF95602E764}"/>
              </a:ext>
            </a:extLst>
          </p:cNvPr>
          <p:cNvSpPr txBox="1"/>
          <p:nvPr/>
        </p:nvSpPr>
        <p:spPr>
          <a:xfrm>
            <a:off x="31366247" y="8426078"/>
            <a:ext cx="1321623" cy="4756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14" b="1" dirty="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+0.50</a:t>
            </a:r>
          </a:p>
          <a:p>
            <a:pPr algn="ctr">
              <a:lnSpc>
                <a:spcPct val="90000"/>
              </a:lnSpc>
            </a:pPr>
            <a:r>
              <a:rPr lang="en-US" sz="1340" dirty="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(0.29, 0.75)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55B415A8-F0B7-8183-A045-80494CA58E90}"/>
              </a:ext>
            </a:extLst>
          </p:cNvPr>
          <p:cNvSpPr txBox="1"/>
          <p:nvPr/>
        </p:nvSpPr>
        <p:spPr>
          <a:xfrm>
            <a:off x="31011852" y="6308865"/>
            <a:ext cx="2168660" cy="37562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  <a:t>Median change </a:t>
            </a:r>
            <a:b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  <a:t>at 3 years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A8BD068-2A61-8325-E52C-A8B94A0F23AA}"/>
              </a:ext>
            </a:extLst>
          </p:cNvPr>
          <p:cNvSpPr txBox="1"/>
          <p:nvPr/>
        </p:nvSpPr>
        <p:spPr>
          <a:xfrm>
            <a:off x="31011852" y="7891944"/>
            <a:ext cx="2168660" cy="37562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  <a:t>Median change</a:t>
            </a:r>
            <a:b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  <a:t>at 3 years</a:t>
            </a:r>
          </a:p>
        </p:txBody>
      </p: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1A1BBDCD-0D75-BE24-CDB7-53865174819E}"/>
              </a:ext>
            </a:extLst>
          </p:cNvPr>
          <p:cNvGrpSpPr/>
          <p:nvPr/>
        </p:nvGrpSpPr>
        <p:grpSpPr>
          <a:xfrm>
            <a:off x="30367380" y="7105843"/>
            <a:ext cx="358881" cy="1572906"/>
            <a:chOff x="26218371" y="7666774"/>
            <a:chExt cx="500369" cy="1856045"/>
          </a:xfrm>
        </p:grpSpPr>
        <p:cxnSp>
          <p:nvCxnSpPr>
            <p:cNvPr id="1138" name="Straight Arrow Connector 1137">
              <a:extLst>
                <a:ext uri="{FF2B5EF4-FFF2-40B4-BE49-F238E27FC236}">
                  <a16:creationId xmlns:a16="http://schemas.microsoft.com/office/drawing/2014/main" id="{7C77067E-4822-307E-4861-CD3E3A0C0DA8}"/>
                </a:ext>
              </a:extLst>
            </p:cNvPr>
            <p:cNvCxnSpPr>
              <a:cxnSpLocks/>
            </p:cNvCxnSpPr>
            <p:nvPr/>
          </p:nvCxnSpPr>
          <p:spPr>
            <a:xfrm>
              <a:off x="26218371" y="7666774"/>
              <a:ext cx="500369" cy="0"/>
            </a:xfrm>
            <a:prstGeom prst="straightConnector1">
              <a:avLst/>
            </a:prstGeom>
            <a:ln w="38100">
              <a:solidFill>
                <a:srgbClr val="00C0A0"/>
              </a:solidFill>
              <a:miter lim="800000"/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9" name="Straight Arrow Connector 1138">
              <a:extLst>
                <a:ext uri="{FF2B5EF4-FFF2-40B4-BE49-F238E27FC236}">
                  <a16:creationId xmlns:a16="http://schemas.microsoft.com/office/drawing/2014/main" id="{B7BE0F30-1B26-E67F-648F-24D9CC632B33}"/>
                </a:ext>
              </a:extLst>
            </p:cNvPr>
            <p:cNvCxnSpPr>
              <a:cxnSpLocks/>
            </p:cNvCxnSpPr>
            <p:nvPr/>
          </p:nvCxnSpPr>
          <p:spPr>
            <a:xfrm>
              <a:off x="26218371" y="9522819"/>
              <a:ext cx="500369" cy="0"/>
            </a:xfrm>
            <a:prstGeom prst="straightConnector1">
              <a:avLst/>
            </a:prstGeom>
            <a:ln w="38100">
              <a:solidFill>
                <a:srgbClr val="00C0A0"/>
              </a:solidFill>
              <a:miter lim="800000"/>
              <a:headEnd type="none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TextBox 158">
            <a:extLst>
              <a:ext uri="{FF2B5EF4-FFF2-40B4-BE49-F238E27FC236}">
                <a16:creationId xmlns:a16="http://schemas.microsoft.com/office/drawing/2014/main" id="{ADE82D5A-519F-BF32-6D38-2CABD6ECADD6}"/>
              </a:ext>
            </a:extLst>
          </p:cNvPr>
          <p:cNvSpPr txBox="1"/>
          <p:nvPr/>
        </p:nvSpPr>
        <p:spPr>
          <a:xfrm>
            <a:off x="36348886" y="6844051"/>
            <a:ext cx="750205" cy="47561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14" b="1" dirty="0">
                <a:solidFill>
                  <a:srgbClr val="2C7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+44</a:t>
            </a:r>
          </a:p>
          <a:p>
            <a:pPr algn="ctr">
              <a:lnSpc>
                <a:spcPct val="90000"/>
              </a:lnSpc>
            </a:pPr>
            <a:r>
              <a:rPr lang="en-US" sz="1340" dirty="0">
                <a:solidFill>
                  <a:srgbClr val="2C7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(-70, 150)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3228361-4E1E-1518-8611-B3CD922F71EA}"/>
              </a:ext>
            </a:extLst>
          </p:cNvPr>
          <p:cNvSpPr txBox="1"/>
          <p:nvPr/>
        </p:nvSpPr>
        <p:spPr>
          <a:xfrm>
            <a:off x="36252706" y="8426078"/>
            <a:ext cx="942566" cy="4756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14" b="1" dirty="0">
                <a:solidFill>
                  <a:srgbClr val="2C7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+0.06</a:t>
            </a:r>
          </a:p>
          <a:p>
            <a:pPr algn="ctr">
              <a:lnSpc>
                <a:spcPct val="90000"/>
              </a:lnSpc>
            </a:pPr>
            <a:r>
              <a:rPr lang="en-US" sz="1340" dirty="0">
                <a:solidFill>
                  <a:srgbClr val="2C7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(-0.03, 0.20)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3594E275-F50C-DAF5-8255-D346A4CEE464}"/>
              </a:ext>
            </a:extLst>
          </p:cNvPr>
          <p:cNvSpPr txBox="1"/>
          <p:nvPr/>
        </p:nvSpPr>
        <p:spPr>
          <a:xfrm>
            <a:off x="35639655" y="6308865"/>
            <a:ext cx="2168660" cy="37562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  <a:t>Median change</a:t>
            </a:r>
            <a:b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  <a:t>at 3 years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71FB5BE-E9B4-EC38-93A4-D1E51DCB790A}"/>
              </a:ext>
            </a:extLst>
          </p:cNvPr>
          <p:cNvSpPr txBox="1"/>
          <p:nvPr/>
        </p:nvSpPr>
        <p:spPr>
          <a:xfrm>
            <a:off x="35639654" y="7891944"/>
            <a:ext cx="2168660" cy="37562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  <a:t>Median change</a:t>
            </a:r>
            <a:b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40" b="1" dirty="0">
                <a:latin typeface="Arial" panose="020B0604020202020204" pitchFamily="34" charset="0"/>
                <a:cs typeface="Arial" panose="020B0604020202020204" pitchFamily="34" charset="0"/>
              </a:rPr>
              <a:t>at 3 years</a:t>
            </a:r>
          </a:p>
        </p:txBody>
      </p:sp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B3EEEDF0-715C-CDB3-2760-56ED6C02B3B3}"/>
              </a:ext>
            </a:extLst>
          </p:cNvPr>
          <p:cNvSpPr/>
          <p:nvPr/>
        </p:nvSpPr>
        <p:spPr>
          <a:xfrm>
            <a:off x="26223960" y="6748282"/>
            <a:ext cx="6855295" cy="762705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6039" dirty="0">
              <a:solidFill>
                <a:srgbClr val="5468A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51E94A95-67FE-D20F-2F3F-AA04BE91C503}"/>
              </a:ext>
            </a:extLst>
          </p:cNvPr>
          <p:cNvGrpSpPr/>
          <p:nvPr/>
        </p:nvGrpSpPr>
        <p:grpSpPr>
          <a:xfrm>
            <a:off x="26240066" y="6836482"/>
            <a:ext cx="497951" cy="580653"/>
            <a:chOff x="15649001" y="14447147"/>
            <a:chExt cx="845590" cy="834522"/>
          </a:xfrm>
        </p:grpSpPr>
        <p:sp>
          <p:nvSpPr>
            <p:cNvPr id="1111" name="Freeform: Shape 2196">
              <a:extLst>
                <a:ext uri="{FF2B5EF4-FFF2-40B4-BE49-F238E27FC236}">
                  <a16:creationId xmlns:a16="http://schemas.microsoft.com/office/drawing/2014/main" id="{D936DDA7-CC0D-0F42-6AA1-51BC2B397607}"/>
                </a:ext>
              </a:extLst>
            </p:cNvPr>
            <p:cNvSpPr/>
            <p:nvPr/>
          </p:nvSpPr>
          <p:spPr>
            <a:xfrm>
              <a:off x="15868546" y="14712773"/>
              <a:ext cx="351994" cy="351994"/>
            </a:xfrm>
            <a:custGeom>
              <a:avLst/>
              <a:gdLst>
                <a:gd name="connsiteX0" fmla="*/ 175997 w 351994"/>
                <a:gd name="connsiteY0" fmla="*/ 0 h 351994"/>
                <a:gd name="connsiteX1" fmla="*/ 0 w 351994"/>
                <a:gd name="connsiteY1" fmla="*/ 175997 h 351994"/>
                <a:gd name="connsiteX2" fmla="*/ 175997 w 351994"/>
                <a:gd name="connsiteY2" fmla="*/ 351995 h 351994"/>
                <a:gd name="connsiteX3" fmla="*/ 351995 w 351994"/>
                <a:gd name="connsiteY3" fmla="*/ 175997 h 351994"/>
                <a:gd name="connsiteX4" fmla="*/ 175997 w 351994"/>
                <a:gd name="connsiteY4" fmla="*/ 0 h 351994"/>
                <a:gd name="connsiteX5" fmla="*/ 175997 w 351994"/>
                <a:gd name="connsiteY5" fmla="*/ 339582 h 351994"/>
                <a:gd name="connsiteX6" fmla="*/ 12330 w 351994"/>
                <a:gd name="connsiteY6" fmla="*/ 175915 h 351994"/>
                <a:gd name="connsiteX7" fmla="*/ 175997 w 351994"/>
                <a:gd name="connsiteY7" fmla="*/ 12248 h 351994"/>
                <a:gd name="connsiteX8" fmla="*/ 339664 w 351994"/>
                <a:gd name="connsiteY8" fmla="*/ 175915 h 351994"/>
                <a:gd name="connsiteX9" fmla="*/ 175997 w 351994"/>
                <a:gd name="connsiteY9" fmla="*/ 339582 h 351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1994" h="351994">
                  <a:moveTo>
                    <a:pt x="175997" y="0"/>
                  </a:moveTo>
                  <a:cubicBezTo>
                    <a:pt x="78997" y="0"/>
                    <a:pt x="0" y="78915"/>
                    <a:pt x="0" y="175997"/>
                  </a:cubicBezTo>
                  <a:cubicBezTo>
                    <a:pt x="0" y="273079"/>
                    <a:pt x="78915" y="351995"/>
                    <a:pt x="175997" y="351995"/>
                  </a:cubicBezTo>
                  <a:cubicBezTo>
                    <a:pt x="273079" y="351995"/>
                    <a:pt x="351995" y="273079"/>
                    <a:pt x="351995" y="175997"/>
                  </a:cubicBezTo>
                  <a:cubicBezTo>
                    <a:pt x="351995" y="78915"/>
                    <a:pt x="273079" y="0"/>
                    <a:pt x="175997" y="0"/>
                  </a:cubicBezTo>
                  <a:close/>
                  <a:moveTo>
                    <a:pt x="175997" y="339582"/>
                  </a:moveTo>
                  <a:cubicBezTo>
                    <a:pt x="85738" y="339582"/>
                    <a:pt x="12330" y="266174"/>
                    <a:pt x="12330" y="175915"/>
                  </a:cubicBezTo>
                  <a:cubicBezTo>
                    <a:pt x="12330" y="85656"/>
                    <a:pt x="85738" y="12248"/>
                    <a:pt x="175997" y="12248"/>
                  </a:cubicBezTo>
                  <a:cubicBezTo>
                    <a:pt x="266256" y="12248"/>
                    <a:pt x="339664" y="85656"/>
                    <a:pt x="339664" y="175915"/>
                  </a:cubicBezTo>
                  <a:cubicBezTo>
                    <a:pt x="339664" y="266174"/>
                    <a:pt x="266256" y="339582"/>
                    <a:pt x="175997" y="339582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673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2" name="Freeform: Shape 2197">
              <a:extLst>
                <a:ext uri="{FF2B5EF4-FFF2-40B4-BE49-F238E27FC236}">
                  <a16:creationId xmlns:a16="http://schemas.microsoft.com/office/drawing/2014/main" id="{C35D9206-A330-1DBA-4B31-34946FB81FAE}"/>
                </a:ext>
              </a:extLst>
            </p:cNvPr>
            <p:cNvSpPr/>
            <p:nvPr/>
          </p:nvSpPr>
          <p:spPr>
            <a:xfrm>
              <a:off x="16038378" y="14761027"/>
              <a:ext cx="133826" cy="133826"/>
            </a:xfrm>
            <a:custGeom>
              <a:avLst/>
              <a:gdLst>
                <a:gd name="connsiteX0" fmla="*/ 6165 w 133826"/>
                <a:gd name="connsiteY0" fmla="*/ 0 h 133826"/>
                <a:gd name="connsiteX1" fmla="*/ 0 w 133826"/>
                <a:gd name="connsiteY1" fmla="*/ 6165 h 133826"/>
                <a:gd name="connsiteX2" fmla="*/ 6165 w 133826"/>
                <a:gd name="connsiteY2" fmla="*/ 12330 h 133826"/>
                <a:gd name="connsiteX3" fmla="*/ 121496 w 133826"/>
                <a:gd name="connsiteY3" fmla="*/ 127662 h 133826"/>
                <a:gd name="connsiteX4" fmla="*/ 127662 w 133826"/>
                <a:gd name="connsiteY4" fmla="*/ 133827 h 133826"/>
                <a:gd name="connsiteX5" fmla="*/ 133827 w 133826"/>
                <a:gd name="connsiteY5" fmla="*/ 127662 h 133826"/>
                <a:gd name="connsiteX6" fmla="*/ 6165 w 133826"/>
                <a:gd name="connsiteY6" fmla="*/ 0 h 133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826" h="133826">
                  <a:moveTo>
                    <a:pt x="6165" y="0"/>
                  </a:moveTo>
                  <a:cubicBezTo>
                    <a:pt x="2795" y="0"/>
                    <a:pt x="0" y="2795"/>
                    <a:pt x="0" y="6165"/>
                  </a:cubicBezTo>
                  <a:cubicBezTo>
                    <a:pt x="0" y="9536"/>
                    <a:pt x="2795" y="12330"/>
                    <a:pt x="6165" y="12330"/>
                  </a:cubicBezTo>
                  <a:cubicBezTo>
                    <a:pt x="69791" y="12330"/>
                    <a:pt x="121496" y="64119"/>
                    <a:pt x="121496" y="127662"/>
                  </a:cubicBezTo>
                  <a:cubicBezTo>
                    <a:pt x="121496" y="131032"/>
                    <a:pt x="124291" y="133827"/>
                    <a:pt x="127662" y="133827"/>
                  </a:cubicBezTo>
                  <a:cubicBezTo>
                    <a:pt x="131032" y="133827"/>
                    <a:pt x="133827" y="131032"/>
                    <a:pt x="133827" y="127662"/>
                  </a:cubicBezTo>
                  <a:cubicBezTo>
                    <a:pt x="133827" y="57213"/>
                    <a:pt x="76531" y="0"/>
                    <a:pt x="6165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673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3" name="Oval 1112">
              <a:extLst>
                <a:ext uri="{FF2B5EF4-FFF2-40B4-BE49-F238E27FC236}">
                  <a16:creationId xmlns:a16="http://schemas.microsoft.com/office/drawing/2014/main" id="{008ABA53-861C-51BC-5A6E-697D54274087}"/>
                </a:ext>
              </a:extLst>
            </p:cNvPr>
            <p:cNvSpPr/>
            <p:nvPr/>
          </p:nvSpPr>
          <p:spPr>
            <a:xfrm>
              <a:off x="15787766" y="14588310"/>
              <a:ext cx="558731" cy="558731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673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14" name="Group 1113">
              <a:extLst>
                <a:ext uri="{FF2B5EF4-FFF2-40B4-BE49-F238E27FC236}">
                  <a16:creationId xmlns:a16="http://schemas.microsoft.com/office/drawing/2014/main" id="{DD0C728D-1B6A-F29E-FDD7-D7AD455C4E63}"/>
                </a:ext>
              </a:extLst>
            </p:cNvPr>
            <p:cNvGrpSpPr/>
            <p:nvPr/>
          </p:nvGrpSpPr>
          <p:grpSpPr>
            <a:xfrm rot="16200000">
              <a:off x="15982581" y="15171925"/>
              <a:ext cx="134629" cy="84860"/>
              <a:chOff x="15612894" y="14792681"/>
              <a:chExt cx="174872" cy="110226"/>
            </a:xfrm>
          </p:grpSpPr>
          <p:cxnSp>
            <p:nvCxnSpPr>
              <p:cNvPr id="1136" name="Straight Connector 1135">
                <a:extLst>
                  <a:ext uri="{FF2B5EF4-FFF2-40B4-BE49-F238E27FC236}">
                    <a16:creationId xmlns:a16="http://schemas.microsoft.com/office/drawing/2014/main" id="{390605E1-54AD-5344-9646-AE7BB463CB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7" name="Freeform: Shape 2230">
                <a:extLst>
                  <a:ext uri="{FF2B5EF4-FFF2-40B4-BE49-F238E27FC236}">
                    <a16:creationId xmlns:a16="http://schemas.microsoft.com/office/drawing/2014/main" id="{F8F6073A-1B10-4E9A-CA76-2214BBFA06A2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15" name="Group 1114">
              <a:extLst>
                <a:ext uri="{FF2B5EF4-FFF2-40B4-BE49-F238E27FC236}">
                  <a16:creationId xmlns:a16="http://schemas.microsoft.com/office/drawing/2014/main" id="{3E6DAE0D-8858-BDA5-8603-AA59153369CD}"/>
                </a:ext>
              </a:extLst>
            </p:cNvPr>
            <p:cNvGrpSpPr/>
            <p:nvPr/>
          </p:nvGrpSpPr>
          <p:grpSpPr>
            <a:xfrm rot="5400000" flipV="1">
              <a:off x="15971064" y="14472032"/>
              <a:ext cx="134629" cy="84860"/>
              <a:chOff x="15612894" y="14792681"/>
              <a:chExt cx="174872" cy="110226"/>
            </a:xfrm>
          </p:grpSpPr>
          <p:cxnSp>
            <p:nvCxnSpPr>
              <p:cNvPr id="1134" name="Straight Connector 1133">
                <a:extLst>
                  <a:ext uri="{FF2B5EF4-FFF2-40B4-BE49-F238E27FC236}">
                    <a16:creationId xmlns:a16="http://schemas.microsoft.com/office/drawing/2014/main" id="{69D8BCBD-CDDD-620F-7105-464E9283E1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5" name="Freeform: Shape 2228">
                <a:extLst>
                  <a:ext uri="{FF2B5EF4-FFF2-40B4-BE49-F238E27FC236}">
                    <a16:creationId xmlns:a16="http://schemas.microsoft.com/office/drawing/2014/main" id="{6846DF9A-D667-353F-256A-F66CF11B3659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16" name="Group 1115">
              <a:extLst>
                <a:ext uri="{FF2B5EF4-FFF2-40B4-BE49-F238E27FC236}">
                  <a16:creationId xmlns:a16="http://schemas.microsoft.com/office/drawing/2014/main" id="{7A2FDC7F-B4D9-482B-6DE5-548D8AFEDF67}"/>
                </a:ext>
              </a:extLst>
            </p:cNvPr>
            <p:cNvGrpSpPr/>
            <p:nvPr/>
          </p:nvGrpSpPr>
          <p:grpSpPr>
            <a:xfrm>
              <a:off x="15649001" y="14825245"/>
              <a:ext cx="134629" cy="84860"/>
              <a:chOff x="15612894" y="14792681"/>
              <a:chExt cx="174872" cy="110226"/>
            </a:xfrm>
          </p:grpSpPr>
          <p:cxnSp>
            <p:nvCxnSpPr>
              <p:cNvPr id="1132" name="Straight Connector 1131">
                <a:extLst>
                  <a:ext uri="{FF2B5EF4-FFF2-40B4-BE49-F238E27FC236}">
                    <a16:creationId xmlns:a16="http://schemas.microsoft.com/office/drawing/2014/main" id="{3C61D4BF-FC0C-64EC-1693-FFA7FC9C89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3" name="Freeform: Shape 2226">
                <a:extLst>
                  <a:ext uri="{FF2B5EF4-FFF2-40B4-BE49-F238E27FC236}">
                    <a16:creationId xmlns:a16="http://schemas.microsoft.com/office/drawing/2014/main" id="{4DD77BAD-7E26-C1D5-8E26-491A624CC1B5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17" name="Group 1116">
              <a:extLst>
                <a:ext uri="{FF2B5EF4-FFF2-40B4-BE49-F238E27FC236}">
                  <a16:creationId xmlns:a16="http://schemas.microsoft.com/office/drawing/2014/main" id="{7DD7D1D8-9C11-39CB-BD20-655131CBF856}"/>
                </a:ext>
              </a:extLst>
            </p:cNvPr>
            <p:cNvGrpSpPr/>
            <p:nvPr/>
          </p:nvGrpSpPr>
          <p:grpSpPr>
            <a:xfrm rot="10800000">
              <a:off x="16359962" y="14846340"/>
              <a:ext cx="134629" cy="84860"/>
              <a:chOff x="15612894" y="14792681"/>
              <a:chExt cx="174872" cy="110226"/>
            </a:xfrm>
          </p:grpSpPr>
          <p:cxnSp>
            <p:nvCxnSpPr>
              <p:cNvPr id="1130" name="Straight Connector 1129">
                <a:extLst>
                  <a:ext uri="{FF2B5EF4-FFF2-40B4-BE49-F238E27FC236}">
                    <a16:creationId xmlns:a16="http://schemas.microsoft.com/office/drawing/2014/main" id="{8C866BFD-D876-E23B-9A63-A5516DD6F0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1" name="Freeform: Shape 2224">
                <a:extLst>
                  <a:ext uri="{FF2B5EF4-FFF2-40B4-BE49-F238E27FC236}">
                    <a16:creationId xmlns:a16="http://schemas.microsoft.com/office/drawing/2014/main" id="{EA130193-159A-27F7-5AF8-7F7ADB376C5F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18" name="Group 1117">
              <a:extLst>
                <a:ext uri="{FF2B5EF4-FFF2-40B4-BE49-F238E27FC236}">
                  <a16:creationId xmlns:a16="http://schemas.microsoft.com/office/drawing/2014/main" id="{F50336D0-4F60-4D6B-61D4-1F88D189DBB3}"/>
                </a:ext>
              </a:extLst>
            </p:cNvPr>
            <p:cNvGrpSpPr/>
            <p:nvPr/>
          </p:nvGrpSpPr>
          <p:grpSpPr>
            <a:xfrm rot="2700000">
              <a:off x="15741389" y="14600983"/>
              <a:ext cx="134629" cy="84860"/>
              <a:chOff x="15612894" y="14792681"/>
              <a:chExt cx="174872" cy="110226"/>
            </a:xfrm>
          </p:grpSpPr>
          <p:cxnSp>
            <p:nvCxnSpPr>
              <p:cNvPr id="1128" name="Straight Connector 1127">
                <a:extLst>
                  <a:ext uri="{FF2B5EF4-FFF2-40B4-BE49-F238E27FC236}">
                    <a16:creationId xmlns:a16="http://schemas.microsoft.com/office/drawing/2014/main" id="{E98DDBD3-C9E1-03E3-D36E-2B73F8E7FE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9" name="Freeform: Shape 2221">
                <a:extLst>
                  <a:ext uri="{FF2B5EF4-FFF2-40B4-BE49-F238E27FC236}">
                    <a16:creationId xmlns:a16="http://schemas.microsoft.com/office/drawing/2014/main" id="{1C661734-66B9-CAFD-F83A-A0D139273822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19" name="Group 1118">
              <a:extLst>
                <a:ext uri="{FF2B5EF4-FFF2-40B4-BE49-F238E27FC236}">
                  <a16:creationId xmlns:a16="http://schemas.microsoft.com/office/drawing/2014/main" id="{F56CE1CF-668F-DF72-A4B4-110C5A0507FE}"/>
                </a:ext>
              </a:extLst>
            </p:cNvPr>
            <p:cNvGrpSpPr/>
            <p:nvPr/>
          </p:nvGrpSpPr>
          <p:grpSpPr>
            <a:xfrm rot="18900000">
              <a:off x="15766230" y="15080995"/>
              <a:ext cx="134629" cy="84860"/>
              <a:chOff x="15612894" y="14792681"/>
              <a:chExt cx="174872" cy="110226"/>
            </a:xfrm>
          </p:grpSpPr>
          <p:cxnSp>
            <p:nvCxnSpPr>
              <p:cNvPr id="1126" name="Straight Connector 1125">
                <a:extLst>
                  <a:ext uri="{FF2B5EF4-FFF2-40B4-BE49-F238E27FC236}">
                    <a16:creationId xmlns:a16="http://schemas.microsoft.com/office/drawing/2014/main" id="{58F64164-CE82-4A79-8D25-AD1B45EEDB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7" name="Freeform: Shape 2214">
                <a:extLst>
                  <a:ext uri="{FF2B5EF4-FFF2-40B4-BE49-F238E27FC236}">
                    <a16:creationId xmlns:a16="http://schemas.microsoft.com/office/drawing/2014/main" id="{C4A2C555-65C5-EF35-1B4D-6A551D30E07C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20" name="Group 1119">
              <a:extLst>
                <a:ext uri="{FF2B5EF4-FFF2-40B4-BE49-F238E27FC236}">
                  <a16:creationId xmlns:a16="http://schemas.microsoft.com/office/drawing/2014/main" id="{F39121FF-B1ED-146C-9B1F-B504731022D5}"/>
                </a:ext>
              </a:extLst>
            </p:cNvPr>
            <p:cNvGrpSpPr/>
            <p:nvPr/>
          </p:nvGrpSpPr>
          <p:grpSpPr>
            <a:xfrm rot="2700000" flipH="1">
              <a:off x="16255322" y="15074203"/>
              <a:ext cx="134629" cy="84860"/>
              <a:chOff x="15612894" y="14792681"/>
              <a:chExt cx="174872" cy="110226"/>
            </a:xfrm>
          </p:grpSpPr>
          <p:cxnSp>
            <p:nvCxnSpPr>
              <p:cNvPr id="1124" name="Straight Connector 1123">
                <a:extLst>
                  <a:ext uri="{FF2B5EF4-FFF2-40B4-BE49-F238E27FC236}">
                    <a16:creationId xmlns:a16="http://schemas.microsoft.com/office/drawing/2014/main" id="{820DBECF-236F-F87E-1CC4-CE8DD7A241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5" name="Freeform: Shape 2211">
                <a:extLst>
                  <a:ext uri="{FF2B5EF4-FFF2-40B4-BE49-F238E27FC236}">
                    <a16:creationId xmlns:a16="http://schemas.microsoft.com/office/drawing/2014/main" id="{41E22079-EC43-C787-7FD9-9211CF24DACD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21" name="Group 1120">
              <a:extLst>
                <a:ext uri="{FF2B5EF4-FFF2-40B4-BE49-F238E27FC236}">
                  <a16:creationId xmlns:a16="http://schemas.microsoft.com/office/drawing/2014/main" id="{F678957C-506A-86F6-A1B9-604CD983977F}"/>
                </a:ext>
              </a:extLst>
            </p:cNvPr>
            <p:cNvGrpSpPr/>
            <p:nvPr/>
          </p:nvGrpSpPr>
          <p:grpSpPr>
            <a:xfrm rot="8100000">
              <a:off x="16267573" y="14605234"/>
              <a:ext cx="134629" cy="84860"/>
              <a:chOff x="15612894" y="14792681"/>
              <a:chExt cx="174872" cy="110226"/>
            </a:xfrm>
          </p:grpSpPr>
          <p:cxnSp>
            <p:nvCxnSpPr>
              <p:cNvPr id="1122" name="Straight Connector 1121">
                <a:extLst>
                  <a:ext uri="{FF2B5EF4-FFF2-40B4-BE49-F238E27FC236}">
                    <a16:creationId xmlns:a16="http://schemas.microsoft.com/office/drawing/2014/main" id="{7420A1D8-1E8D-9E00-554E-BD121BA40E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3" name="Freeform: Shape 2209">
                <a:extLst>
                  <a:ext uri="{FF2B5EF4-FFF2-40B4-BE49-F238E27FC236}">
                    <a16:creationId xmlns:a16="http://schemas.microsoft.com/office/drawing/2014/main" id="{B4FA582D-C84D-EA50-D3B4-6CB2A77D6F43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65" name="Rectangle: Rounded Corners 607">
            <a:extLst>
              <a:ext uri="{FF2B5EF4-FFF2-40B4-BE49-F238E27FC236}">
                <a16:creationId xmlns:a16="http://schemas.microsoft.com/office/drawing/2014/main" id="{BB0275A8-62E2-2DEA-27EA-986835C3E93B}"/>
              </a:ext>
            </a:extLst>
          </p:cNvPr>
          <p:cNvSpPr/>
          <p:nvPr/>
        </p:nvSpPr>
        <p:spPr>
          <a:xfrm>
            <a:off x="31434659" y="7408454"/>
            <a:ext cx="1308002" cy="27649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2774">
                  <a:shade val="30000"/>
                  <a:satMod val="115000"/>
                </a:srgbClr>
              </a:gs>
              <a:gs pos="50000">
                <a:srgbClr val="002774">
                  <a:shade val="67500"/>
                  <a:satMod val="115000"/>
                </a:srgbClr>
              </a:gs>
              <a:gs pos="100000">
                <a:srgbClr val="002774">
                  <a:shade val="100000"/>
                  <a:satMod val="115000"/>
                </a:srgbClr>
              </a:gs>
            </a:gsLst>
            <a:lin ang="16200000" scaled="1"/>
            <a:tileRect/>
          </a:gradFill>
          <a:ln w="19050" cap="flat" cmpd="sng" algn="ctr">
            <a:noFill/>
            <a:prstDash val="solid"/>
            <a:miter lim="800000"/>
          </a:ln>
          <a:effectLst/>
        </p:spPr>
        <p:txBody>
          <a:bodyPr tIns="0" bIns="0" rtlCol="0" anchor="ctr" anchorCtr="0"/>
          <a:lstStyle/>
          <a:p>
            <a:pPr algn="ctr" defTabSz="382823">
              <a:lnSpc>
                <a:spcPct val="90000"/>
              </a:lnSpc>
              <a:defRPr/>
            </a:pPr>
            <a:r>
              <a:rPr lang="en-US" sz="1400" b="1" i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0.001</a:t>
            </a:r>
            <a:r>
              <a:rPr lang="en-US" sz="1400" b="1" kern="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424315A1-DE61-90AB-5F8B-D09B9A148C7C}"/>
              </a:ext>
            </a:extLst>
          </p:cNvPr>
          <p:cNvSpPr/>
          <p:nvPr/>
        </p:nvSpPr>
        <p:spPr>
          <a:xfrm>
            <a:off x="26124783" y="6756433"/>
            <a:ext cx="756000" cy="756000"/>
          </a:xfrm>
          <a:prstGeom prst="ellipse">
            <a:avLst/>
          </a:prstGeom>
          <a:solidFill>
            <a:schemeClr val="accent2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603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4D678F2D-B78D-9228-484E-3BF78EAFD488}"/>
              </a:ext>
            </a:extLst>
          </p:cNvPr>
          <p:cNvGrpSpPr/>
          <p:nvPr/>
        </p:nvGrpSpPr>
        <p:grpSpPr>
          <a:xfrm>
            <a:off x="26208592" y="6833334"/>
            <a:ext cx="584975" cy="580652"/>
            <a:chOff x="15649001" y="14447147"/>
            <a:chExt cx="845590" cy="834522"/>
          </a:xfrm>
        </p:grpSpPr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BB323208-C30E-438D-3B11-40BC22843EC5}"/>
                </a:ext>
              </a:extLst>
            </p:cNvPr>
            <p:cNvSpPr/>
            <p:nvPr/>
          </p:nvSpPr>
          <p:spPr>
            <a:xfrm>
              <a:off x="15868546" y="14712773"/>
              <a:ext cx="351994" cy="351994"/>
            </a:xfrm>
            <a:custGeom>
              <a:avLst/>
              <a:gdLst>
                <a:gd name="connsiteX0" fmla="*/ 175997 w 351994"/>
                <a:gd name="connsiteY0" fmla="*/ 0 h 351994"/>
                <a:gd name="connsiteX1" fmla="*/ 0 w 351994"/>
                <a:gd name="connsiteY1" fmla="*/ 175997 h 351994"/>
                <a:gd name="connsiteX2" fmla="*/ 175997 w 351994"/>
                <a:gd name="connsiteY2" fmla="*/ 351995 h 351994"/>
                <a:gd name="connsiteX3" fmla="*/ 351995 w 351994"/>
                <a:gd name="connsiteY3" fmla="*/ 175997 h 351994"/>
                <a:gd name="connsiteX4" fmla="*/ 175997 w 351994"/>
                <a:gd name="connsiteY4" fmla="*/ 0 h 351994"/>
                <a:gd name="connsiteX5" fmla="*/ 175997 w 351994"/>
                <a:gd name="connsiteY5" fmla="*/ 339582 h 351994"/>
                <a:gd name="connsiteX6" fmla="*/ 12330 w 351994"/>
                <a:gd name="connsiteY6" fmla="*/ 175915 h 351994"/>
                <a:gd name="connsiteX7" fmla="*/ 175997 w 351994"/>
                <a:gd name="connsiteY7" fmla="*/ 12248 h 351994"/>
                <a:gd name="connsiteX8" fmla="*/ 339664 w 351994"/>
                <a:gd name="connsiteY8" fmla="*/ 175915 h 351994"/>
                <a:gd name="connsiteX9" fmla="*/ 175997 w 351994"/>
                <a:gd name="connsiteY9" fmla="*/ 339582 h 351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1994" h="351994">
                  <a:moveTo>
                    <a:pt x="175997" y="0"/>
                  </a:moveTo>
                  <a:cubicBezTo>
                    <a:pt x="78997" y="0"/>
                    <a:pt x="0" y="78915"/>
                    <a:pt x="0" y="175997"/>
                  </a:cubicBezTo>
                  <a:cubicBezTo>
                    <a:pt x="0" y="273079"/>
                    <a:pt x="78915" y="351995"/>
                    <a:pt x="175997" y="351995"/>
                  </a:cubicBezTo>
                  <a:cubicBezTo>
                    <a:pt x="273079" y="351995"/>
                    <a:pt x="351995" y="273079"/>
                    <a:pt x="351995" y="175997"/>
                  </a:cubicBezTo>
                  <a:cubicBezTo>
                    <a:pt x="351995" y="78915"/>
                    <a:pt x="273079" y="0"/>
                    <a:pt x="175997" y="0"/>
                  </a:cubicBezTo>
                  <a:close/>
                  <a:moveTo>
                    <a:pt x="175997" y="339582"/>
                  </a:moveTo>
                  <a:cubicBezTo>
                    <a:pt x="85738" y="339582"/>
                    <a:pt x="12330" y="266174"/>
                    <a:pt x="12330" y="175915"/>
                  </a:cubicBezTo>
                  <a:cubicBezTo>
                    <a:pt x="12330" y="85656"/>
                    <a:pt x="85738" y="12248"/>
                    <a:pt x="175997" y="12248"/>
                  </a:cubicBezTo>
                  <a:cubicBezTo>
                    <a:pt x="266256" y="12248"/>
                    <a:pt x="339664" y="85656"/>
                    <a:pt x="339664" y="175915"/>
                  </a:cubicBezTo>
                  <a:cubicBezTo>
                    <a:pt x="339664" y="266174"/>
                    <a:pt x="266256" y="339582"/>
                    <a:pt x="175997" y="339582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673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F822DE6E-395B-A307-34AD-07C4C855C222}"/>
                </a:ext>
              </a:extLst>
            </p:cNvPr>
            <p:cNvSpPr/>
            <p:nvPr/>
          </p:nvSpPr>
          <p:spPr>
            <a:xfrm>
              <a:off x="16038378" y="14761027"/>
              <a:ext cx="133826" cy="133826"/>
            </a:xfrm>
            <a:custGeom>
              <a:avLst/>
              <a:gdLst>
                <a:gd name="connsiteX0" fmla="*/ 6165 w 133826"/>
                <a:gd name="connsiteY0" fmla="*/ 0 h 133826"/>
                <a:gd name="connsiteX1" fmla="*/ 0 w 133826"/>
                <a:gd name="connsiteY1" fmla="*/ 6165 h 133826"/>
                <a:gd name="connsiteX2" fmla="*/ 6165 w 133826"/>
                <a:gd name="connsiteY2" fmla="*/ 12330 h 133826"/>
                <a:gd name="connsiteX3" fmla="*/ 121496 w 133826"/>
                <a:gd name="connsiteY3" fmla="*/ 127662 h 133826"/>
                <a:gd name="connsiteX4" fmla="*/ 127662 w 133826"/>
                <a:gd name="connsiteY4" fmla="*/ 133827 h 133826"/>
                <a:gd name="connsiteX5" fmla="*/ 133827 w 133826"/>
                <a:gd name="connsiteY5" fmla="*/ 127662 h 133826"/>
                <a:gd name="connsiteX6" fmla="*/ 6165 w 133826"/>
                <a:gd name="connsiteY6" fmla="*/ 0 h 133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826" h="133826">
                  <a:moveTo>
                    <a:pt x="6165" y="0"/>
                  </a:moveTo>
                  <a:cubicBezTo>
                    <a:pt x="2795" y="0"/>
                    <a:pt x="0" y="2795"/>
                    <a:pt x="0" y="6165"/>
                  </a:cubicBezTo>
                  <a:cubicBezTo>
                    <a:pt x="0" y="9536"/>
                    <a:pt x="2795" y="12330"/>
                    <a:pt x="6165" y="12330"/>
                  </a:cubicBezTo>
                  <a:cubicBezTo>
                    <a:pt x="69791" y="12330"/>
                    <a:pt x="121496" y="64119"/>
                    <a:pt x="121496" y="127662"/>
                  </a:cubicBezTo>
                  <a:cubicBezTo>
                    <a:pt x="121496" y="131032"/>
                    <a:pt x="124291" y="133827"/>
                    <a:pt x="127662" y="133827"/>
                  </a:cubicBezTo>
                  <a:cubicBezTo>
                    <a:pt x="131032" y="133827"/>
                    <a:pt x="133827" y="131032"/>
                    <a:pt x="133827" y="127662"/>
                  </a:cubicBezTo>
                  <a:cubicBezTo>
                    <a:pt x="133827" y="57213"/>
                    <a:pt x="76531" y="0"/>
                    <a:pt x="6165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673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9" name="Oval 248">
              <a:extLst>
                <a:ext uri="{FF2B5EF4-FFF2-40B4-BE49-F238E27FC236}">
                  <a16:creationId xmlns:a16="http://schemas.microsoft.com/office/drawing/2014/main" id="{15A2CE98-46F8-BD27-CC19-AC85EA8EEE1A}"/>
                </a:ext>
              </a:extLst>
            </p:cNvPr>
            <p:cNvSpPr/>
            <p:nvPr/>
          </p:nvSpPr>
          <p:spPr>
            <a:xfrm>
              <a:off x="15787766" y="14588310"/>
              <a:ext cx="558731" cy="558731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673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0" name="Group 249">
              <a:extLst>
                <a:ext uri="{FF2B5EF4-FFF2-40B4-BE49-F238E27FC236}">
                  <a16:creationId xmlns:a16="http://schemas.microsoft.com/office/drawing/2014/main" id="{E5A0203F-4744-46B8-1FD1-6CF9A4FA73CE}"/>
                </a:ext>
              </a:extLst>
            </p:cNvPr>
            <p:cNvGrpSpPr/>
            <p:nvPr/>
          </p:nvGrpSpPr>
          <p:grpSpPr>
            <a:xfrm rot="16200000">
              <a:off x="15982581" y="15171925"/>
              <a:ext cx="134629" cy="84860"/>
              <a:chOff x="15612894" y="14792681"/>
              <a:chExt cx="174872" cy="110226"/>
            </a:xfrm>
          </p:grpSpPr>
          <p:cxnSp>
            <p:nvCxnSpPr>
              <p:cNvPr id="1109" name="Straight Connector 1108">
                <a:extLst>
                  <a:ext uri="{FF2B5EF4-FFF2-40B4-BE49-F238E27FC236}">
                    <a16:creationId xmlns:a16="http://schemas.microsoft.com/office/drawing/2014/main" id="{DE4C1268-C72C-F5B9-2F0A-0082DF35AC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0" name="Freeform: Shape 1109">
                <a:extLst>
                  <a:ext uri="{FF2B5EF4-FFF2-40B4-BE49-F238E27FC236}">
                    <a16:creationId xmlns:a16="http://schemas.microsoft.com/office/drawing/2014/main" id="{42EC363D-5534-E902-3BCD-DAA72127C8CA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51" name="Group 250">
              <a:extLst>
                <a:ext uri="{FF2B5EF4-FFF2-40B4-BE49-F238E27FC236}">
                  <a16:creationId xmlns:a16="http://schemas.microsoft.com/office/drawing/2014/main" id="{A33DED62-B08B-F992-F598-40672DF1CB2C}"/>
                </a:ext>
              </a:extLst>
            </p:cNvPr>
            <p:cNvGrpSpPr/>
            <p:nvPr/>
          </p:nvGrpSpPr>
          <p:grpSpPr>
            <a:xfrm rot="5400000" flipV="1">
              <a:off x="15971064" y="14472032"/>
              <a:ext cx="134629" cy="84860"/>
              <a:chOff x="15612894" y="14792681"/>
              <a:chExt cx="174872" cy="110226"/>
            </a:xfrm>
          </p:grpSpPr>
          <p:cxnSp>
            <p:nvCxnSpPr>
              <p:cNvPr id="1107" name="Straight Connector 1106">
                <a:extLst>
                  <a:ext uri="{FF2B5EF4-FFF2-40B4-BE49-F238E27FC236}">
                    <a16:creationId xmlns:a16="http://schemas.microsoft.com/office/drawing/2014/main" id="{6FCEA3D2-09E6-3D7B-FE56-2891A10714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8" name="Freeform: Shape 1107">
                <a:extLst>
                  <a:ext uri="{FF2B5EF4-FFF2-40B4-BE49-F238E27FC236}">
                    <a16:creationId xmlns:a16="http://schemas.microsoft.com/office/drawing/2014/main" id="{B67C80AA-75C2-C4AC-2320-8F62AC5DD547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52" name="Group 251">
              <a:extLst>
                <a:ext uri="{FF2B5EF4-FFF2-40B4-BE49-F238E27FC236}">
                  <a16:creationId xmlns:a16="http://schemas.microsoft.com/office/drawing/2014/main" id="{FA7C8E95-D70A-3114-58E0-052F1EFDA631}"/>
                </a:ext>
              </a:extLst>
            </p:cNvPr>
            <p:cNvGrpSpPr/>
            <p:nvPr/>
          </p:nvGrpSpPr>
          <p:grpSpPr>
            <a:xfrm>
              <a:off x="15649001" y="14825245"/>
              <a:ext cx="134629" cy="84860"/>
              <a:chOff x="15612894" y="14792681"/>
              <a:chExt cx="174872" cy="110226"/>
            </a:xfrm>
          </p:grpSpPr>
          <p:cxnSp>
            <p:nvCxnSpPr>
              <p:cNvPr id="1105" name="Straight Connector 1104">
                <a:extLst>
                  <a:ext uri="{FF2B5EF4-FFF2-40B4-BE49-F238E27FC236}">
                    <a16:creationId xmlns:a16="http://schemas.microsoft.com/office/drawing/2014/main" id="{B815CAF1-5934-F50E-0766-B556C708E8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6" name="Freeform: Shape 1105">
                <a:extLst>
                  <a:ext uri="{FF2B5EF4-FFF2-40B4-BE49-F238E27FC236}">
                    <a16:creationId xmlns:a16="http://schemas.microsoft.com/office/drawing/2014/main" id="{AD2AF7C1-C7AE-EF3C-0864-5A4A0DA32042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A5BE4DA6-51E3-D806-90EB-D5E2C77CCF17}"/>
                </a:ext>
              </a:extLst>
            </p:cNvPr>
            <p:cNvGrpSpPr/>
            <p:nvPr/>
          </p:nvGrpSpPr>
          <p:grpSpPr>
            <a:xfrm rot="10800000">
              <a:off x="16359962" y="14846340"/>
              <a:ext cx="134629" cy="84860"/>
              <a:chOff x="15612894" y="14792681"/>
              <a:chExt cx="174872" cy="110226"/>
            </a:xfrm>
          </p:grpSpPr>
          <p:cxnSp>
            <p:nvCxnSpPr>
              <p:cNvPr id="1103" name="Straight Connector 1102">
                <a:extLst>
                  <a:ext uri="{FF2B5EF4-FFF2-40B4-BE49-F238E27FC236}">
                    <a16:creationId xmlns:a16="http://schemas.microsoft.com/office/drawing/2014/main" id="{82E95A0E-BC03-76C8-6D3F-E86754BBD8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4" name="Freeform: Shape 1103">
                <a:extLst>
                  <a:ext uri="{FF2B5EF4-FFF2-40B4-BE49-F238E27FC236}">
                    <a16:creationId xmlns:a16="http://schemas.microsoft.com/office/drawing/2014/main" id="{9F443F02-BABD-C858-6B6A-DC07B2123C65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54" name="Group 253">
              <a:extLst>
                <a:ext uri="{FF2B5EF4-FFF2-40B4-BE49-F238E27FC236}">
                  <a16:creationId xmlns:a16="http://schemas.microsoft.com/office/drawing/2014/main" id="{0C4F021D-46BF-2646-4288-C92AFED1B25A}"/>
                </a:ext>
              </a:extLst>
            </p:cNvPr>
            <p:cNvGrpSpPr/>
            <p:nvPr/>
          </p:nvGrpSpPr>
          <p:grpSpPr>
            <a:xfrm rot="2700000">
              <a:off x="15741389" y="14600983"/>
              <a:ext cx="134629" cy="84860"/>
              <a:chOff x="15612894" y="14792681"/>
              <a:chExt cx="174872" cy="110226"/>
            </a:xfrm>
          </p:grpSpPr>
          <p:cxnSp>
            <p:nvCxnSpPr>
              <p:cNvPr id="1101" name="Straight Connector 1100">
                <a:extLst>
                  <a:ext uri="{FF2B5EF4-FFF2-40B4-BE49-F238E27FC236}">
                    <a16:creationId xmlns:a16="http://schemas.microsoft.com/office/drawing/2014/main" id="{F46FF454-352A-5142-0F2C-BA809B06C0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2" name="Freeform: Shape 1101">
                <a:extLst>
                  <a:ext uri="{FF2B5EF4-FFF2-40B4-BE49-F238E27FC236}">
                    <a16:creationId xmlns:a16="http://schemas.microsoft.com/office/drawing/2014/main" id="{2B7AB73E-E20F-4D5F-F3C6-7F334C043BB2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55" name="Group 254">
              <a:extLst>
                <a:ext uri="{FF2B5EF4-FFF2-40B4-BE49-F238E27FC236}">
                  <a16:creationId xmlns:a16="http://schemas.microsoft.com/office/drawing/2014/main" id="{F7F734E7-6662-C22A-936E-E2D585A36108}"/>
                </a:ext>
              </a:extLst>
            </p:cNvPr>
            <p:cNvGrpSpPr/>
            <p:nvPr/>
          </p:nvGrpSpPr>
          <p:grpSpPr>
            <a:xfrm rot="18900000">
              <a:off x="15766230" y="15080995"/>
              <a:ext cx="134629" cy="84860"/>
              <a:chOff x="15612894" y="14792681"/>
              <a:chExt cx="174872" cy="110226"/>
            </a:xfrm>
          </p:grpSpPr>
          <p:cxnSp>
            <p:nvCxnSpPr>
              <p:cNvPr id="1099" name="Straight Connector 1098">
                <a:extLst>
                  <a:ext uri="{FF2B5EF4-FFF2-40B4-BE49-F238E27FC236}">
                    <a16:creationId xmlns:a16="http://schemas.microsoft.com/office/drawing/2014/main" id="{94122EB2-9487-BAEC-52CE-8E04EC51CF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0" name="Freeform: Shape 1099">
                <a:extLst>
                  <a:ext uri="{FF2B5EF4-FFF2-40B4-BE49-F238E27FC236}">
                    <a16:creationId xmlns:a16="http://schemas.microsoft.com/office/drawing/2014/main" id="{635F011F-7334-AB05-BF0F-9822D308EACB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89" name="Group 1088">
              <a:extLst>
                <a:ext uri="{FF2B5EF4-FFF2-40B4-BE49-F238E27FC236}">
                  <a16:creationId xmlns:a16="http://schemas.microsoft.com/office/drawing/2014/main" id="{6D5D0DE8-6710-1CDB-0510-2F1B4D68A089}"/>
                </a:ext>
              </a:extLst>
            </p:cNvPr>
            <p:cNvGrpSpPr/>
            <p:nvPr/>
          </p:nvGrpSpPr>
          <p:grpSpPr>
            <a:xfrm rot="2700000" flipH="1">
              <a:off x="16255322" y="15074203"/>
              <a:ext cx="134629" cy="84860"/>
              <a:chOff x="15612894" y="14792681"/>
              <a:chExt cx="174872" cy="110226"/>
            </a:xfrm>
          </p:grpSpPr>
          <p:cxnSp>
            <p:nvCxnSpPr>
              <p:cNvPr id="1097" name="Straight Connector 1096">
                <a:extLst>
                  <a:ext uri="{FF2B5EF4-FFF2-40B4-BE49-F238E27FC236}">
                    <a16:creationId xmlns:a16="http://schemas.microsoft.com/office/drawing/2014/main" id="{50FA7C6A-EB9F-5450-14E3-F16C9BD392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8" name="Freeform: Shape 1097">
                <a:extLst>
                  <a:ext uri="{FF2B5EF4-FFF2-40B4-BE49-F238E27FC236}">
                    <a16:creationId xmlns:a16="http://schemas.microsoft.com/office/drawing/2014/main" id="{D0A9AFAC-876D-F112-4DB8-8A83316FC9E4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94" name="Group 1093">
              <a:extLst>
                <a:ext uri="{FF2B5EF4-FFF2-40B4-BE49-F238E27FC236}">
                  <a16:creationId xmlns:a16="http://schemas.microsoft.com/office/drawing/2014/main" id="{CEC6C0DE-64C8-3898-A8D1-C91256D40785}"/>
                </a:ext>
              </a:extLst>
            </p:cNvPr>
            <p:cNvGrpSpPr/>
            <p:nvPr/>
          </p:nvGrpSpPr>
          <p:grpSpPr>
            <a:xfrm rot="8100000">
              <a:off x="16267573" y="14605234"/>
              <a:ext cx="134629" cy="84860"/>
              <a:chOff x="15612894" y="14792681"/>
              <a:chExt cx="174872" cy="110226"/>
            </a:xfrm>
          </p:grpSpPr>
          <p:cxnSp>
            <p:nvCxnSpPr>
              <p:cNvPr id="1095" name="Straight Connector 1094">
                <a:extLst>
                  <a:ext uri="{FF2B5EF4-FFF2-40B4-BE49-F238E27FC236}">
                    <a16:creationId xmlns:a16="http://schemas.microsoft.com/office/drawing/2014/main" id="{B4D43859-D6BB-D356-A260-810CFCDF20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6" name="Freeform: Shape 1095">
                <a:extLst>
                  <a:ext uri="{FF2B5EF4-FFF2-40B4-BE49-F238E27FC236}">
                    <a16:creationId xmlns:a16="http://schemas.microsoft.com/office/drawing/2014/main" id="{316DF849-9F53-8787-20D0-499403E1418E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68" name="Oval 167">
            <a:extLst>
              <a:ext uri="{FF2B5EF4-FFF2-40B4-BE49-F238E27FC236}">
                <a16:creationId xmlns:a16="http://schemas.microsoft.com/office/drawing/2014/main" id="{79398490-7808-1A4F-1EBB-D731FA017A15}"/>
              </a:ext>
            </a:extLst>
          </p:cNvPr>
          <p:cNvSpPr/>
          <p:nvPr/>
        </p:nvSpPr>
        <p:spPr>
          <a:xfrm>
            <a:off x="30113035" y="7595718"/>
            <a:ext cx="828000" cy="828000"/>
          </a:xfrm>
          <a:prstGeom prst="ellipse">
            <a:avLst/>
          </a:prstGeom>
          <a:solidFill>
            <a:srgbClr val="00C0A0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603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7D4E513-2F9B-3977-A6BB-F5F370EDBC4D}"/>
              </a:ext>
            </a:extLst>
          </p:cNvPr>
          <p:cNvSpPr txBox="1"/>
          <p:nvPr/>
        </p:nvSpPr>
        <p:spPr>
          <a:xfrm>
            <a:off x="30231444" y="7829145"/>
            <a:ext cx="572271" cy="397037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</a:t>
            </a:r>
          </a:p>
          <a:p>
            <a:pPr algn="ctr">
              <a:lnSpc>
                <a:spcPct val="90000"/>
              </a:lnSpc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51*</a:t>
            </a:r>
            <a:endParaRPr lang="en-US" sz="1400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BFE5DEC9-5E4A-F030-3D16-4EA708754225}"/>
              </a:ext>
            </a:extLst>
          </p:cNvPr>
          <p:cNvSpPr/>
          <p:nvPr/>
        </p:nvSpPr>
        <p:spPr>
          <a:xfrm>
            <a:off x="34626553" y="7595718"/>
            <a:ext cx="828000" cy="828000"/>
          </a:xfrm>
          <a:prstGeom prst="ellipse">
            <a:avLst/>
          </a:prstGeom>
          <a:solidFill>
            <a:srgbClr val="2C70AC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603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713DA1B-CAED-78A6-9680-9FCBD1107D76}"/>
              </a:ext>
            </a:extLst>
          </p:cNvPr>
          <p:cNvSpPr txBox="1"/>
          <p:nvPr/>
        </p:nvSpPr>
        <p:spPr>
          <a:xfrm>
            <a:off x="34725188" y="7848036"/>
            <a:ext cx="651141" cy="397037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</a:p>
          <a:p>
            <a:pPr algn="ctr">
              <a:lnSpc>
                <a:spcPct val="90000"/>
              </a:lnSpc>
            </a:pPr>
            <a:r>
              <a:rPr lang="en-US" sz="1400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268*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A06895A0-A0CA-2AC4-30E4-C77372F82001}"/>
              </a:ext>
            </a:extLst>
          </p:cNvPr>
          <p:cNvSpPr/>
          <p:nvPr/>
        </p:nvSpPr>
        <p:spPr bwMode="auto">
          <a:xfrm>
            <a:off x="30171905" y="8339499"/>
            <a:ext cx="698518" cy="1107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E36D086B-BD78-3008-162F-6033DB4BD4E0}"/>
              </a:ext>
            </a:extLst>
          </p:cNvPr>
          <p:cNvSpPr/>
          <p:nvPr/>
        </p:nvSpPr>
        <p:spPr bwMode="auto">
          <a:xfrm>
            <a:off x="34718205" y="8339034"/>
            <a:ext cx="698518" cy="1107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Rectangle: Rounded Corners 178">
            <a:extLst>
              <a:ext uri="{FF2B5EF4-FFF2-40B4-BE49-F238E27FC236}">
                <a16:creationId xmlns:a16="http://schemas.microsoft.com/office/drawing/2014/main" id="{92E9D8C9-5F3C-CACE-20AF-B5639D2CACA6}"/>
              </a:ext>
            </a:extLst>
          </p:cNvPr>
          <p:cNvSpPr/>
          <p:nvPr/>
        </p:nvSpPr>
        <p:spPr>
          <a:xfrm>
            <a:off x="33102501" y="6748284"/>
            <a:ext cx="4588109" cy="762705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6039" dirty="0">
              <a:solidFill>
                <a:srgbClr val="5468A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Rectangle: Rounded Corners 179">
            <a:extLst>
              <a:ext uri="{FF2B5EF4-FFF2-40B4-BE49-F238E27FC236}">
                <a16:creationId xmlns:a16="http://schemas.microsoft.com/office/drawing/2014/main" id="{B84227B7-F881-9F21-B10A-13E82F11E475}"/>
              </a:ext>
            </a:extLst>
          </p:cNvPr>
          <p:cNvSpPr/>
          <p:nvPr/>
        </p:nvSpPr>
        <p:spPr>
          <a:xfrm>
            <a:off x="33092365" y="8341711"/>
            <a:ext cx="4588109" cy="762705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6039" dirty="0">
              <a:solidFill>
                <a:srgbClr val="5468A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Rectangle: Rounded Corners 607">
            <a:extLst>
              <a:ext uri="{FF2B5EF4-FFF2-40B4-BE49-F238E27FC236}">
                <a16:creationId xmlns:a16="http://schemas.microsoft.com/office/drawing/2014/main" id="{BB023EF4-F56E-2EC4-0705-959C077B504B}"/>
              </a:ext>
            </a:extLst>
          </p:cNvPr>
          <p:cNvSpPr/>
          <p:nvPr/>
        </p:nvSpPr>
        <p:spPr>
          <a:xfrm>
            <a:off x="36133235" y="7408454"/>
            <a:ext cx="1308002" cy="27649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2774">
                  <a:shade val="30000"/>
                  <a:satMod val="115000"/>
                </a:srgbClr>
              </a:gs>
              <a:gs pos="50000">
                <a:srgbClr val="002774">
                  <a:shade val="67500"/>
                  <a:satMod val="115000"/>
                </a:srgbClr>
              </a:gs>
              <a:gs pos="100000">
                <a:srgbClr val="002774">
                  <a:shade val="100000"/>
                  <a:satMod val="115000"/>
                </a:srgbClr>
              </a:gs>
            </a:gsLst>
            <a:lin ang="16200000" scaled="1"/>
            <a:tileRect/>
          </a:gradFill>
          <a:ln w="19050" cap="flat" cmpd="sng" algn="ctr">
            <a:noFill/>
            <a:prstDash val="solid"/>
            <a:miter lim="800000"/>
          </a:ln>
          <a:effectLst/>
        </p:spPr>
        <p:txBody>
          <a:bodyPr tIns="0" bIns="0" rtlCol="0" anchor="ctr" anchorCtr="0"/>
          <a:lstStyle/>
          <a:p>
            <a:pPr algn="ctr" defTabSz="382823">
              <a:lnSpc>
                <a:spcPct val="90000"/>
              </a:lnSpc>
              <a:defRPr/>
            </a:pPr>
            <a:r>
              <a:rPr lang="en-US" sz="1400" b="1" i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0.001</a:t>
            </a:r>
            <a:r>
              <a:rPr lang="en-US" sz="1400" b="1" kern="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</a:p>
        </p:txBody>
      </p:sp>
      <p:sp>
        <p:nvSpPr>
          <p:cNvPr id="1142" name="Text Placeholder 3">
            <a:extLst>
              <a:ext uri="{FF2B5EF4-FFF2-40B4-BE49-F238E27FC236}">
                <a16:creationId xmlns:a16="http://schemas.microsoft.com/office/drawing/2014/main" id="{7BC0A63E-20B8-8060-F1AE-9EBE1CC237B9}"/>
              </a:ext>
            </a:extLst>
          </p:cNvPr>
          <p:cNvSpPr txBox="1">
            <a:spLocks/>
          </p:cNvSpPr>
          <p:nvPr/>
        </p:nvSpPr>
        <p:spPr>
          <a:xfrm>
            <a:off x="25819099" y="9411992"/>
            <a:ext cx="12025313" cy="460610"/>
          </a:xfrm>
          <a:prstGeom prst="rect">
            <a:avLst/>
          </a:prstGeom>
        </p:spPr>
        <p:txBody>
          <a:bodyPr lIns="0" tIns="0" rIns="0" bIns="0"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617853">
              <a:defRPr>
                <a:latin typeface="+mn-lt"/>
                <a:ea typeface="+mn-ea"/>
                <a:cs typeface="+mn-cs"/>
              </a:defRPr>
            </a:lvl2pPr>
            <a:lvl3pPr marL="1235707">
              <a:defRPr>
                <a:latin typeface="+mn-lt"/>
                <a:ea typeface="+mn-ea"/>
                <a:cs typeface="+mn-cs"/>
              </a:defRPr>
            </a:lvl3pPr>
            <a:lvl4pPr marL="1853560">
              <a:defRPr>
                <a:latin typeface="+mn-lt"/>
                <a:ea typeface="+mn-ea"/>
                <a:cs typeface="+mn-cs"/>
              </a:defRPr>
            </a:lvl4pPr>
            <a:lvl5pPr marL="2471413">
              <a:defRPr>
                <a:latin typeface="+mn-lt"/>
                <a:ea typeface="+mn-ea"/>
                <a:cs typeface="+mn-cs"/>
              </a:defRPr>
            </a:lvl5pPr>
            <a:lvl6pPr marL="3089266">
              <a:defRPr>
                <a:latin typeface="+mn-lt"/>
                <a:ea typeface="+mn-ea"/>
                <a:cs typeface="+mn-cs"/>
              </a:defRPr>
            </a:lvl6pPr>
            <a:lvl7pPr marL="3707120">
              <a:defRPr>
                <a:latin typeface="+mn-lt"/>
                <a:ea typeface="+mn-ea"/>
                <a:cs typeface="+mn-cs"/>
              </a:defRPr>
            </a:lvl7pPr>
            <a:lvl8pPr marL="4324973">
              <a:defRPr>
                <a:latin typeface="+mn-lt"/>
                <a:ea typeface="+mn-ea"/>
                <a:cs typeface="+mn-cs"/>
              </a:defRPr>
            </a:lvl8pPr>
            <a:lvl9pPr marL="494282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Median changes were calculated from the individual participant changes from baseline to 3 years. 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*Population with data available at baseline and 3 years; 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Signed-rank test (null hypothesis median = 0); 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‡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Sign test (null hypothesis median = 0). 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45" name="Table 11">
            <a:extLst>
              <a:ext uri="{FF2B5EF4-FFF2-40B4-BE49-F238E27FC236}">
                <a16:creationId xmlns:a16="http://schemas.microsoft.com/office/drawing/2014/main" id="{F59A1565-89E7-1C85-DA4F-532EA0827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265712"/>
              </p:ext>
            </p:extLst>
          </p:nvPr>
        </p:nvGraphicFramePr>
        <p:xfrm>
          <a:off x="25819100" y="10441259"/>
          <a:ext cx="12025312" cy="3378060"/>
        </p:xfrm>
        <a:graphic>
          <a:graphicData uri="http://schemas.openxmlformats.org/drawingml/2006/table">
            <a:tbl>
              <a:tblPr firstRow="1" bandRow="1"/>
              <a:tblGrid>
                <a:gridCol w="5940928">
                  <a:extLst>
                    <a:ext uri="{9D8B030D-6E8A-4147-A177-3AD203B41FA5}">
                      <a16:colId xmlns:a16="http://schemas.microsoft.com/office/drawing/2014/main" val="2085666557"/>
                    </a:ext>
                  </a:extLst>
                </a:gridCol>
                <a:gridCol w="2202902">
                  <a:extLst>
                    <a:ext uri="{9D8B030D-6E8A-4147-A177-3AD203B41FA5}">
                      <a16:colId xmlns:a16="http://schemas.microsoft.com/office/drawing/2014/main" val="4081212955"/>
                    </a:ext>
                  </a:extLst>
                </a:gridCol>
                <a:gridCol w="1940741">
                  <a:extLst>
                    <a:ext uri="{9D8B030D-6E8A-4147-A177-3AD203B41FA5}">
                      <a16:colId xmlns:a16="http://schemas.microsoft.com/office/drawing/2014/main" val="3843502006"/>
                    </a:ext>
                  </a:extLst>
                </a:gridCol>
                <a:gridCol w="1940741">
                  <a:extLst>
                    <a:ext uri="{9D8B030D-6E8A-4147-A177-3AD203B41FA5}">
                      <a16:colId xmlns:a16="http://schemas.microsoft.com/office/drawing/2014/main" val="89927061"/>
                    </a:ext>
                  </a:extLst>
                </a:gridCol>
              </a:tblGrid>
              <a:tr h="4519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B/F/TAF discontinuations within 36 months of initiation, n (%)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781)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TN 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122)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 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659)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335654"/>
                  </a:ext>
                </a:extLst>
              </a:tr>
              <a:tr h="2920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Any discontinuations between baseline and 36 months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 (15)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(14)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 (16)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522171"/>
                  </a:ext>
                </a:extLst>
              </a:tr>
              <a:tr h="292086">
                <a:tc>
                  <a:txBody>
                    <a:bodyPr/>
                    <a:lstStyle/>
                    <a:p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Reason for discontinuation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729700"/>
                  </a:ext>
                </a:extLst>
              </a:tr>
              <a:tr h="2920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44000" algn="l" defTabSz="914400" rtl="0" eaLnBrk="1" latinLnBrk="0" hangingPunct="1"/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(8)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(7)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(8)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0420590"/>
                  </a:ext>
                </a:extLst>
              </a:tr>
              <a:tr h="2920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44000" algn="l" defTabSz="914400" rtl="0" eaLnBrk="1" latinLnBrk="0" hangingPunct="1"/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Participant decision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(2)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(3)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354653"/>
                  </a:ext>
                </a:extLst>
              </a:tr>
              <a:tr h="2920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44000" algn="l" defTabSz="914400" rtl="0" eaLnBrk="1" latinLnBrk="0" hangingPunct="1"/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Investigator’s discretion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(2)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(2)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82851"/>
                  </a:ext>
                </a:extLst>
              </a:tr>
              <a:tr h="292086">
                <a:tc>
                  <a:txBody>
                    <a:bodyPr/>
                    <a:lstStyle/>
                    <a:p>
                      <a:pPr marL="144000" algn="l" defTabSz="914400" rtl="0" eaLnBrk="1" latinLnBrk="0" hangingPunct="1"/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Death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(1)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997653"/>
                  </a:ext>
                </a:extLst>
              </a:tr>
              <a:tr h="292086">
                <a:tc>
                  <a:txBody>
                    <a:bodyPr/>
                    <a:lstStyle/>
                    <a:p>
                      <a:pPr marL="144000" algn="l" defTabSz="914400" rtl="0" eaLnBrk="1" latinLnBrk="0" hangingPunct="1"/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New treatment available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5629030"/>
                  </a:ext>
                </a:extLst>
              </a:tr>
              <a:tr h="292086">
                <a:tc>
                  <a:txBody>
                    <a:bodyPr/>
                    <a:lstStyle/>
                    <a:p>
                      <a:pPr marL="144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Lack of efficacy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262383"/>
                  </a:ext>
                </a:extLst>
              </a:tr>
              <a:tr h="292086">
                <a:tc>
                  <a:txBody>
                    <a:bodyPr/>
                    <a:lstStyle/>
                    <a:p>
                      <a:pPr marL="144000" algn="l" defTabSz="914400" rtl="0" eaLnBrk="1" latinLnBrk="0" hangingPunct="1"/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Pregnancy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(&lt; 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(&lt; 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6087473"/>
                  </a:ext>
                </a:extLst>
              </a:tr>
              <a:tr h="292086">
                <a:tc>
                  <a:txBody>
                    <a:bodyPr/>
                    <a:lstStyle/>
                    <a:p>
                      <a:pPr marL="144000" algn="l" defTabSz="914400" rtl="0" eaLnBrk="1" latinLnBrk="0" hangingPunct="1"/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Missing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(&lt; 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(&lt; 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4437585"/>
                  </a:ext>
                </a:extLst>
              </a:tr>
            </a:tbl>
          </a:graphicData>
        </a:graphic>
      </p:graphicFrame>
      <p:sp>
        <p:nvSpPr>
          <p:cNvPr id="1146" name="object 8">
            <a:extLst>
              <a:ext uri="{FF2B5EF4-FFF2-40B4-BE49-F238E27FC236}">
                <a16:creationId xmlns:a16="http://schemas.microsoft.com/office/drawing/2014/main" id="{DEA6D3C2-47B6-04D8-4983-0982985B02CF}"/>
              </a:ext>
            </a:extLst>
          </p:cNvPr>
          <p:cNvSpPr txBox="1"/>
          <p:nvPr/>
        </p:nvSpPr>
        <p:spPr>
          <a:xfrm>
            <a:off x="25820857" y="9955693"/>
            <a:ext cx="12027600" cy="355018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eaLnBrk="1" hangingPunct="1"/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Discontinuations</a:t>
            </a:r>
            <a:endParaRPr lang="en-US" sz="2200" b="1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7" name="object 8">
            <a:extLst>
              <a:ext uri="{FF2B5EF4-FFF2-40B4-BE49-F238E27FC236}">
                <a16:creationId xmlns:a16="http://schemas.microsoft.com/office/drawing/2014/main" id="{19C48886-0445-A7CF-AE8E-733EFB3AA07D}"/>
              </a:ext>
            </a:extLst>
          </p:cNvPr>
          <p:cNvSpPr txBox="1"/>
          <p:nvPr/>
        </p:nvSpPr>
        <p:spPr>
          <a:xfrm>
            <a:off x="25816813" y="14054866"/>
            <a:ext cx="12027600" cy="355018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eaLnBrk="1" hangingPunct="1"/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AEs Over 3 Years</a:t>
            </a:r>
            <a:endParaRPr lang="en-US" sz="2200" b="1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8" name="Text Placeholder 3">
            <a:extLst>
              <a:ext uri="{FF2B5EF4-FFF2-40B4-BE49-F238E27FC236}">
                <a16:creationId xmlns:a16="http://schemas.microsoft.com/office/drawing/2014/main" id="{BA01E462-949B-7A1E-7A0D-0FD1F092047D}"/>
              </a:ext>
            </a:extLst>
          </p:cNvPr>
          <p:cNvSpPr txBox="1">
            <a:spLocks/>
          </p:cNvSpPr>
          <p:nvPr/>
        </p:nvSpPr>
        <p:spPr>
          <a:xfrm>
            <a:off x="25819099" y="18517802"/>
            <a:ext cx="10565726" cy="153888"/>
          </a:xfrm>
          <a:prstGeom prst="rect">
            <a:avLst/>
          </a:prstGeom>
        </p:spPr>
        <p:txBody>
          <a:bodyPr lIns="0"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617853">
              <a:defRPr>
                <a:latin typeface="+mn-lt"/>
                <a:ea typeface="+mn-ea"/>
                <a:cs typeface="+mn-cs"/>
              </a:defRPr>
            </a:lvl2pPr>
            <a:lvl3pPr marL="1235707">
              <a:defRPr>
                <a:latin typeface="+mn-lt"/>
                <a:ea typeface="+mn-ea"/>
                <a:cs typeface="+mn-cs"/>
              </a:defRPr>
            </a:lvl3pPr>
            <a:lvl4pPr marL="1853560">
              <a:defRPr>
                <a:latin typeface="+mn-lt"/>
                <a:ea typeface="+mn-ea"/>
                <a:cs typeface="+mn-cs"/>
              </a:defRPr>
            </a:lvl4pPr>
            <a:lvl5pPr marL="2471413">
              <a:defRPr>
                <a:latin typeface="+mn-lt"/>
                <a:ea typeface="+mn-ea"/>
                <a:cs typeface="+mn-cs"/>
              </a:defRPr>
            </a:lvl5pPr>
            <a:lvl6pPr marL="3089266">
              <a:defRPr>
                <a:latin typeface="+mn-lt"/>
                <a:ea typeface="+mn-ea"/>
                <a:cs typeface="+mn-cs"/>
              </a:defRPr>
            </a:lvl6pPr>
            <a:lvl7pPr marL="3707120">
              <a:defRPr>
                <a:latin typeface="+mn-lt"/>
                <a:ea typeface="+mn-ea"/>
                <a:cs typeface="+mn-cs"/>
              </a:defRPr>
            </a:lvl7pPr>
            <a:lvl8pPr marL="4324973">
              <a:defRPr>
                <a:latin typeface="+mn-lt"/>
                <a:ea typeface="+mn-ea"/>
                <a:cs typeface="+mn-cs"/>
              </a:defRPr>
            </a:lvl8pPr>
            <a:lvl9pPr marL="494282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 = the number of participants still in the study who were on B/F/TAF at the start of the time window. </a:t>
            </a:r>
          </a:p>
        </p:txBody>
      </p:sp>
      <p:sp>
        <p:nvSpPr>
          <p:cNvPr id="1149" name="TextBox 1148">
            <a:extLst>
              <a:ext uri="{FF2B5EF4-FFF2-40B4-BE49-F238E27FC236}">
                <a16:creationId xmlns:a16="http://schemas.microsoft.com/office/drawing/2014/main" id="{3B18F1E1-774F-0AA9-E598-E82122125498}"/>
              </a:ext>
            </a:extLst>
          </p:cNvPr>
          <p:cNvSpPr txBox="1"/>
          <p:nvPr/>
        </p:nvSpPr>
        <p:spPr>
          <a:xfrm>
            <a:off x="32429149" y="17848409"/>
            <a:ext cx="336742" cy="457200"/>
          </a:xfrm>
          <a:prstGeom prst="rect">
            <a:avLst/>
          </a:prstGeom>
          <a:noFill/>
        </p:spPr>
        <p:txBody>
          <a:bodyPr wrap="square" lIns="0" rIns="0" rtlCol="0" anchor="b">
            <a:noAutofit/>
          </a:bodyPr>
          <a:lstStyle/>
          <a:p>
            <a:pPr algn="ctr"/>
            <a:r>
              <a:rPr 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br>
              <a:rPr 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265</a:t>
            </a:r>
          </a:p>
        </p:txBody>
      </p:sp>
      <p:grpSp>
        <p:nvGrpSpPr>
          <p:cNvPr id="1150" name="Group 1149">
            <a:extLst>
              <a:ext uri="{FF2B5EF4-FFF2-40B4-BE49-F238E27FC236}">
                <a16:creationId xmlns:a16="http://schemas.microsoft.com/office/drawing/2014/main" id="{1A63FB72-3D88-3453-C62D-B6F7F58CEBF1}"/>
              </a:ext>
            </a:extLst>
          </p:cNvPr>
          <p:cNvGrpSpPr/>
          <p:nvPr/>
        </p:nvGrpSpPr>
        <p:grpSpPr>
          <a:xfrm>
            <a:off x="28886309" y="14485461"/>
            <a:ext cx="474210" cy="452846"/>
            <a:chOff x="5874561" y="1303490"/>
            <a:chExt cx="474210" cy="452846"/>
          </a:xfrm>
        </p:grpSpPr>
        <p:sp>
          <p:nvSpPr>
            <p:cNvPr id="1151" name="Oval 1150">
              <a:extLst>
                <a:ext uri="{FF2B5EF4-FFF2-40B4-BE49-F238E27FC236}">
                  <a16:creationId xmlns:a16="http://schemas.microsoft.com/office/drawing/2014/main" id="{C41EFED9-4C27-C66D-4F0C-CD1A76EC9A31}"/>
                </a:ext>
              </a:extLst>
            </p:cNvPr>
            <p:cNvSpPr/>
            <p:nvPr/>
          </p:nvSpPr>
          <p:spPr>
            <a:xfrm>
              <a:off x="5874562" y="1303490"/>
              <a:ext cx="474209" cy="452846"/>
            </a:xfrm>
            <a:prstGeom prst="ellipse">
              <a:avLst/>
            </a:prstGeom>
            <a:solidFill>
              <a:srgbClr val="00C0A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6039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E4EF47FE-AB96-8E54-8108-BEF6652F42B6}"/>
                </a:ext>
              </a:extLst>
            </p:cNvPr>
            <p:cNvSpPr txBox="1"/>
            <p:nvPr/>
          </p:nvSpPr>
          <p:spPr>
            <a:xfrm>
              <a:off x="5874561" y="1375933"/>
              <a:ext cx="4742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TN</a:t>
              </a:r>
            </a:p>
          </p:txBody>
        </p:sp>
      </p:grp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CB8EF52F-A7B8-2BC0-CA89-858166A5881C}"/>
              </a:ext>
            </a:extLst>
          </p:cNvPr>
          <p:cNvGrpSpPr/>
          <p:nvPr/>
        </p:nvGrpSpPr>
        <p:grpSpPr>
          <a:xfrm>
            <a:off x="34444773" y="14485461"/>
            <a:ext cx="509360" cy="452846"/>
            <a:chOff x="5839411" y="1209149"/>
            <a:chExt cx="509360" cy="452846"/>
          </a:xfrm>
        </p:grpSpPr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A6080CEB-9B0B-2994-691B-1AE15BD2A03D}"/>
                </a:ext>
              </a:extLst>
            </p:cNvPr>
            <p:cNvSpPr/>
            <p:nvPr/>
          </p:nvSpPr>
          <p:spPr>
            <a:xfrm>
              <a:off x="5874562" y="1209149"/>
              <a:ext cx="474209" cy="452846"/>
            </a:xfrm>
            <a:prstGeom prst="ellipse">
              <a:avLst/>
            </a:prstGeom>
            <a:solidFill>
              <a:srgbClr val="2C70AC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6039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9" name="TextBox 258">
              <a:extLst>
                <a:ext uri="{FF2B5EF4-FFF2-40B4-BE49-F238E27FC236}">
                  <a16:creationId xmlns:a16="http://schemas.microsoft.com/office/drawing/2014/main" id="{90A7E58C-F84D-DC63-842F-1A087BEA472E}"/>
                </a:ext>
              </a:extLst>
            </p:cNvPr>
            <p:cNvSpPr txBox="1"/>
            <p:nvPr/>
          </p:nvSpPr>
          <p:spPr>
            <a:xfrm>
              <a:off x="5839411" y="1278469"/>
              <a:ext cx="509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</a:t>
              </a:r>
            </a:p>
          </p:txBody>
        </p:sp>
      </p:grpSp>
      <p:graphicFrame>
        <p:nvGraphicFramePr>
          <p:cNvPr id="260" name="Chart 259">
            <a:extLst>
              <a:ext uri="{FF2B5EF4-FFF2-40B4-BE49-F238E27FC236}">
                <a16:creationId xmlns:a16="http://schemas.microsoft.com/office/drawing/2014/main" id="{B3C9A79B-9D7A-DAC9-A9DE-DA40BF0A23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7045425"/>
              </p:ext>
            </p:extLst>
          </p:nvPr>
        </p:nvGraphicFramePr>
        <p:xfrm>
          <a:off x="26186293" y="14765008"/>
          <a:ext cx="5486400" cy="3673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62" name="Chart 261">
            <a:extLst>
              <a:ext uri="{FF2B5EF4-FFF2-40B4-BE49-F238E27FC236}">
                <a16:creationId xmlns:a16="http://schemas.microsoft.com/office/drawing/2014/main" id="{D1E9BCC6-2F20-FC61-380B-6C9F4D0DA1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8222490"/>
              </p:ext>
            </p:extLst>
          </p:nvPr>
        </p:nvGraphicFramePr>
        <p:xfrm>
          <a:off x="31871935" y="14765009"/>
          <a:ext cx="5486400" cy="3673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63" name="TextBox 262">
            <a:extLst>
              <a:ext uri="{FF2B5EF4-FFF2-40B4-BE49-F238E27FC236}">
                <a16:creationId xmlns:a16="http://schemas.microsoft.com/office/drawing/2014/main" id="{F05A39D0-C3D8-6F0E-AC43-DBD71ADDB2DE}"/>
              </a:ext>
            </a:extLst>
          </p:cNvPr>
          <p:cNvSpPr txBox="1"/>
          <p:nvPr/>
        </p:nvSpPr>
        <p:spPr>
          <a:xfrm rot="16200000">
            <a:off x="30515914" y="16025434"/>
            <a:ext cx="2474609" cy="300354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Participants, %</a:t>
            </a:r>
          </a:p>
        </p:txBody>
      </p:sp>
      <p:sp>
        <p:nvSpPr>
          <p:cNvPr id="264" name="object 81">
            <a:extLst>
              <a:ext uri="{FF2B5EF4-FFF2-40B4-BE49-F238E27FC236}">
                <a16:creationId xmlns:a16="http://schemas.microsoft.com/office/drawing/2014/main" id="{D1A8898A-2CC0-92E4-4521-DA81AA8F6DC8}"/>
              </a:ext>
            </a:extLst>
          </p:cNvPr>
          <p:cNvSpPr txBox="1"/>
          <p:nvPr/>
        </p:nvSpPr>
        <p:spPr>
          <a:xfrm>
            <a:off x="25816813" y="19117671"/>
            <a:ext cx="12027600" cy="628551"/>
          </a:xfrm>
          <a:prstGeom prst="rect">
            <a:avLst/>
          </a:prstGeom>
        </p:spPr>
        <p:txBody>
          <a:bodyPr vert="horz" wrap="square" lIns="0" tIns="12872" rIns="0" bIns="0" rtlCol="0">
            <a:spAutoFit/>
          </a:bodyPr>
          <a:lstStyle/>
          <a:p>
            <a:pPr marL="442913" lvl="1" indent="-442913" algn="l" rtl="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total, 7% of TN participants and 10% of TE participants experienced a DRAE within the first 6 months of starting B/F/TAF</a:t>
            </a:r>
          </a:p>
        </p:txBody>
      </p:sp>
      <p:sp>
        <p:nvSpPr>
          <p:cNvPr id="265" name="object 8">
            <a:extLst>
              <a:ext uri="{FF2B5EF4-FFF2-40B4-BE49-F238E27FC236}">
                <a16:creationId xmlns:a16="http://schemas.microsoft.com/office/drawing/2014/main" id="{37FD6CC5-AF02-0054-B41E-E67A4B7D62D8}"/>
              </a:ext>
            </a:extLst>
          </p:cNvPr>
          <p:cNvSpPr txBox="1"/>
          <p:nvPr/>
        </p:nvSpPr>
        <p:spPr>
          <a:xfrm>
            <a:off x="25815660" y="20119194"/>
            <a:ext cx="12027600" cy="355018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eaLnBrk="1" hangingPunct="1"/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DRAEs Over 3 Years</a:t>
            </a:r>
            <a:endParaRPr lang="en-US" sz="2200" b="1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Text Placeholder 5">
            <a:extLst>
              <a:ext uri="{FF2B5EF4-FFF2-40B4-BE49-F238E27FC236}">
                <a16:creationId xmlns:a16="http://schemas.microsoft.com/office/drawing/2014/main" id="{7597D51A-A145-3658-00A1-5AFC596FD0E9}"/>
              </a:ext>
            </a:extLst>
          </p:cNvPr>
          <p:cNvSpPr txBox="1">
            <a:spLocks/>
          </p:cNvSpPr>
          <p:nvPr/>
        </p:nvSpPr>
        <p:spPr>
          <a:xfrm>
            <a:off x="25730609" y="24705173"/>
            <a:ext cx="12110364" cy="769441"/>
          </a:xfrm>
          <a:prstGeom prst="rect">
            <a:avLst/>
          </a:prstGeom>
        </p:spPr>
        <p:txBody>
          <a:bodyPr anchor="b"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617853">
              <a:defRPr>
                <a:latin typeface="+mn-lt"/>
                <a:ea typeface="+mn-ea"/>
                <a:cs typeface="+mn-cs"/>
              </a:defRPr>
            </a:lvl2pPr>
            <a:lvl3pPr marL="1235707">
              <a:defRPr>
                <a:latin typeface="+mn-lt"/>
                <a:ea typeface="+mn-ea"/>
                <a:cs typeface="+mn-cs"/>
              </a:defRPr>
            </a:lvl3pPr>
            <a:lvl4pPr marL="1853560">
              <a:defRPr>
                <a:latin typeface="+mn-lt"/>
                <a:ea typeface="+mn-ea"/>
                <a:cs typeface="+mn-cs"/>
              </a:defRPr>
            </a:lvl4pPr>
            <a:lvl5pPr marL="2471413">
              <a:defRPr>
                <a:latin typeface="+mn-lt"/>
                <a:ea typeface="+mn-ea"/>
                <a:cs typeface="+mn-cs"/>
              </a:defRPr>
            </a:lvl5pPr>
            <a:lvl6pPr marL="3089266">
              <a:defRPr>
                <a:latin typeface="+mn-lt"/>
                <a:ea typeface="+mn-ea"/>
                <a:cs typeface="+mn-cs"/>
              </a:defRPr>
            </a:lvl6pPr>
            <a:lvl7pPr marL="3707120">
              <a:defRPr>
                <a:latin typeface="+mn-lt"/>
                <a:ea typeface="+mn-ea"/>
                <a:cs typeface="+mn-cs"/>
              </a:defRPr>
            </a:lvl7pPr>
            <a:lvl8pPr marL="4324973">
              <a:defRPr>
                <a:latin typeface="+mn-lt"/>
                <a:ea typeface="+mn-ea"/>
                <a:cs typeface="+mn-cs"/>
              </a:defRPr>
            </a:lvl8pPr>
            <a:lvl9pPr marL="494282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*Prior ARTs in TE individuals were: efavirenz/F/TDF (n = 1), EVG/COBI/F/TAF (n = 3), ABC + RAL (n = 1), atazanavir + F/TAF 200 mg/10 mg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(n = 1), darunavir + COBI + F/TAF (n = 1), darunavir + F/TDF + ritonavir (n = 1), F/TAF 200/25 mg + nevirapine (n = 1), F/TAF 200/25 mg + RAL (n = 1), DTG + RPV + F/TDF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(n = 1), DTG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F/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TAF 200/25 mg (n = 4), DTG + F/TDF (n = 2), DTG + F/TAF (n = 1), stavudine + F/TDF + nevirapine (n = 1), F/TDF + lopinavir/ritonavir (n = 1),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F/TDF + nevirapine (n = 1), F/TDF + RAL (n = 1); 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Eight individuals with a DRAE of depression had an ongoing neuropsychiatric disorder at baseline.</a:t>
            </a: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67" name="Table 9">
            <a:extLst>
              <a:ext uri="{FF2B5EF4-FFF2-40B4-BE49-F238E27FC236}">
                <a16:creationId xmlns:a16="http://schemas.microsoft.com/office/drawing/2014/main" id="{8931D955-F8D7-8E77-4DCC-198C871BC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457607"/>
              </p:ext>
            </p:extLst>
          </p:nvPr>
        </p:nvGraphicFramePr>
        <p:xfrm>
          <a:off x="25815659" y="20670551"/>
          <a:ext cx="12025313" cy="3965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9619">
                  <a:extLst>
                    <a:ext uri="{9D8B030D-6E8A-4147-A177-3AD203B41FA5}">
                      <a16:colId xmlns:a16="http://schemas.microsoft.com/office/drawing/2014/main" val="2209291968"/>
                    </a:ext>
                  </a:extLst>
                </a:gridCol>
                <a:gridCol w="2580114">
                  <a:extLst>
                    <a:ext uri="{9D8B030D-6E8A-4147-A177-3AD203B41FA5}">
                      <a16:colId xmlns:a16="http://schemas.microsoft.com/office/drawing/2014/main" val="1551338223"/>
                    </a:ext>
                  </a:extLst>
                </a:gridCol>
                <a:gridCol w="2395820">
                  <a:extLst>
                    <a:ext uri="{9D8B030D-6E8A-4147-A177-3AD203B41FA5}">
                      <a16:colId xmlns:a16="http://schemas.microsoft.com/office/drawing/2014/main" val="1058468331"/>
                    </a:ext>
                  </a:extLst>
                </a:gridCol>
                <a:gridCol w="2369760">
                  <a:extLst>
                    <a:ext uri="{9D8B030D-6E8A-4147-A177-3AD203B41FA5}">
                      <a16:colId xmlns:a16="http://schemas.microsoft.com/office/drawing/2014/main" val="800362189"/>
                    </a:ext>
                  </a:extLst>
                </a:gridCol>
              </a:tblGrid>
              <a:tr h="438053">
                <a:tc>
                  <a:txBody>
                    <a:bodyPr/>
                    <a:lstStyle/>
                    <a:p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DRAE type, n (%)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</a:t>
                      </a: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781)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TN 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122)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 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659)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0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935305"/>
                  </a:ext>
                </a:extLst>
              </a:tr>
              <a:tr h="262832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 (14)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(16)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 (14)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021983"/>
                  </a:ext>
                </a:extLst>
              </a:tr>
              <a:tr h="1138939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Frequently reported DRAEs (≥ 1% in any group)</a:t>
                      </a:r>
                    </a:p>
                    <a:p>
                      <a:pPr marL="144000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increased*</a:t>
                      </a:r>
                      <a:endParaRPr lang="en-US" sz="1200" baseline="30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44000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Depression</a:t>
                      </a:r>
                      <a:r>
                        <a:rPr lang="en-US" sz="1200" baseline="300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</a:p>
                    <a:p>
                      <a:pPr marL="144000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Nausea</a:t>
                      </a:r>
                    </a:p>
                    <a:p>
                      <a:pPr marL="144000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Fatigue</a:t>
                      </a:r>
                    </a:p>
                    <a:p>
                      <a:pPr marL="144000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Abdominal pain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(4)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(2)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(1)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(1)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(&lt; 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(7)</a:t>
                      </a: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(1)</a:t>
                      </a: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(1)</a:t>
                      </a: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(1)</a:t>
                      </a: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(3)</a:t>
                      </a: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(2)</a:t>
                      </a: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(1)</a:t>
                      </a: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(1)</a:t>
                      </a: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(&lt; 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5929325"/>
                  </a:ext>
                </a:extLst>
              </a:tr>
              <a:tr h="438053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Serious DRAEs</a:t>
                      </a:r>
                    </a:p>
                    <a:p>
                      <a:pPr marL="144000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Depression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(&lt; 1)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(&lt; 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(&lt; 1)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(&lt; 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582147"/>
                  </a:ext>
                </a:extLst>
              </a:tr>
              <a:tr h="262832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DRAEs leading to B/F/TAF discontinuation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(7)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(5)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(7)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982482"/>
                  </a:ext>
                </a:extLst>
              </a:tr>
              <a:tr h="788496">
                <a:tc>
                  <a:txBody>
                    <a:bodyPr/>
                    <a:lstStyle/>
                    <a:p>
                      <a:r>
                        <a:rPr lang="en-US" sz="1200" b="1" spc="-30" baseline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Frequently reported DRAEs leading to B/F/TAF discontinuation </a:t>
                      </a:r>
                      <a:b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(≥ 1% in any group)</a:t>
                      </a:r>
                    </a:p>
                    <a:p>
                      <a:pPr marL="144000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increased</a:t>
                      </a:r>
                    </a:p>
                    <a:p>
                      <a:pPr marL="144000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Depression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(2)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(3)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(2)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614031"/>
                  </a:ext>
                </a:extLst>
              </a:tr>
              <a:tr h="49122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DRAEs between 24 and 36 months leading to BFTAF discontinuation</a:t>
                      </a:r>
                      <a:endParaRPr lang="en-US" sz="12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3347609"/>
                  </a:ext>
                </a:extLst>
              </a:tr>
            </a:tbl>
          </a:graphicData>
        </a:graphic>
      </p:graphicFrame>
      <p:sp>
        <p:nvSpPr>
          <p:cNvPr id="268" name="object 8">
            <a:extLst>
              <a:ext uri="{FF2B5EF4-FFF2-40B4-BE49-F238E27FC236}">
                <a16:creationId xmlns:a16="http://schemas.microsoft.com/office/drawing/2014/main" id="{357FF72F-C5EE-D850-6EE7-D89AE1D9ED25}"/>
              </a:ext>
            </a:extLst>
          </p:cNvPr>
          <p:cNvSpPr txBox="1"/>
          <p:nvPr/>
        </p:nvSpPr>
        <p:spPr>
          <a:xfrm>
            <a:off x="38312725" y="5413119"/>
            <a:ext cx="12027600" cy="355018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eaLnBrk="1" hangingPunct="1"/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DRAEs Over 3 Years in Key Groups</a:t>
            </a:r>
            <a:endParaRPr lang="en-US" sz="2200" b="1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9" name="Text Placeholder 5">
            <a:extLst>
              <a:ext uri="{FF2B5EF4-FFF2-40B4-BE49-F238E27FC236}">
                <a16:creationId xmlns:a16="http://schemas.microsoft.com/office/drawing/2014/main" id="{8FA9ECB5-3539-8433-0524-EF4956BBB671}"/>
              </a:ext>
            </a:extLst>
          </p:cNvPr>
          <p:cNvSpPr txBox="1">
            <a:spLocks/>
          </p:cNvSpPr>
          <p:nvPr/>
        </p:nvSpPr>
        <p:spPr>
          <a:xfrm>
            <a:off x="38321803" y="7873281"/>
            <a:ext cx="12110364" cy="301344"/>
          </a:xfrm>
          <a:prstGeom prst="rect">
            <a:avLst/>
          </a:prstGeom>
        </p:spPr>
        <p:txBody>
          <a:bodyPr lIns="0"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617853">
              <a:defRPr>
                <a:latin typeface="+mn-lt"/>
                <a:ea typeface="+mn-ea"/>
                <a:cs typeface="+mn-cs"/>
              </a:defRPr>
            </a:lvl2pPr>
            <a:lvl3pPr marL="1235707">
              <a:defRPr>
                <a:latin typeface="+mn-lt"/>
                <a:ea typeface="+mn-ea"/>
                <a:cs typeface="+mn-cs"/>
              </a:defRPr>
            </a:lvl3pPr>
            <a:lvl4pPr marL="1853560">
              <a:defRPr>
                <a:latin typeface="+mn-lt"/>
                <a:ea typeface="+mn-ea"/>
                <a:cs typeface="+mn-cs"/>
              </a:defRPr>
            </a:lvl4pPr>
            <a:lvl5pPr marL="2471413">
              <a:defRPr>
                <a:latin typeface="+mn-lt"/>
                <a:ea typeface="+mn-ea"/>
                <a:cs typeface="+mn-cs"/>
              </a:defRPr>
            </a:lvl5pPr>
            <a:lvl6pPr marL="3089266">
              <a:defRPr>
                <a:latin typeface="+mn-lt"/>
                <a:ea typeface="+mn-ea"/>
                <a:cs typeface="+mn-cs"/>
              </a:defRPr>
            </a:lvl6pPr>
            <a:lvl7pPr marL="3707120">
              <a:defRPr>
                <a:latin typeface="+mn-lt"/>
                <a:ea typeface="+mn-ea"/>
                <a:cs typeface="+mn-cs"/>
              </a:defRPr>
            </a:lvl7pPr>
            <a:lvl8pPr marL="4324973">
              <a:defRPr>
                <a:latin typeface="+mn-lt"/>
                <a:ea typeface="+mn-ea"/>
                <a:cs typeface="+mn-cs"/>
              </a:defRPr>
            </a:lvl8pPr>
            <a:lvl9pPr marL="494282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And/or ≥ 1 AIDS-defining event at baseline.</a:t>
            </a: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72" name="Table 9">
            <a:extLst>
              <a:ext uri="{FF2B5EF4-FFF2-40B4-BE49-F238E27FC236}">
                <a16:creationId xmlns:a16="http://schemas.microsoft.com/office/drawing/2014/main" id="{8052B2C0-0877-B33A-3CE7-ACE6D1F791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44162"/>
              </p:ext>
            </p:extLst>
          </p:nvPr>
        </p:nvGraphicFramePr>
        <p:xfrm>
          <a:off x="38334632" y="5851675"/>
          <a:ext cx="12003405" cy="1962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7080">
                  <a:extLst>
                    <a:ext uri="{9D8B030D-6E8A-4147-A177-3AD203B41FA5}">
                      <a16:colId xmlns:a16="http://schemas.microsoft.com/office/drawing/2014/main" val="2209291968"/>
                    </a:ext>
                  </a:extLst>
                </a:gridCol>
                <a:gridCol w="3044721">
                  <a:extLst>
                    <a:ext uri="{9D8B030D-6E8A-4147-A177-3AD203B41FA5}">
                      <a16:colId xmlns:a16="http://schemas.microsoft.com/office/drawing/2014/main" val="1058468331"/>
                    </a:ext>
                  </a:extLst>
                </a:gridCol>
                <a:gridCol w="3011604">
                  <a:extLst>
                    <a:ext uri="{9D8B030D-6E8A-4147-A177-3AD203B41FA5}">
                      <a16:colId xmlns:a16="http://schemas.microsoft.com/office/drawing/2014/main" val="800362189"/>
                    </a:ext>
                  </a:extLst>
                </a:gridCol>
              </a:tblGrid>
              <a:tr h="532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DRAE, n/N (%)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TN 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122)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 </a:t>
                      </a:r>
                    </a:p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659)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C70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935305"/>
                  </a:ext>
                </a:extLst>
              </a:tr>
              <a:tr h="285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diagnosis CD4 (CD4 &lt; 350 cells/µL*</a:t>
                      </a:r>
                      <a:r>
                        <a:rPr lang="en-US" sz="1200" b="1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7/51 (14)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300691"/>
                  </a:ext>
                </a:extLst>
              </a:tr>
              <a:tr h="285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Late diagnosis CD4 (CD4 &lt; 200 cells/µL*)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4/33 (12)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5929325"/>
                  </a:ext>
                </a:extLst>
              </a:tr>
              <a:tr h="285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eGFR at baseline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614031"/>
                  </a:ext>
                </a:extLst>
              </a:tr>
              <a:tr h="285960">
                <a:tc>
                  <a:txBody>
                    <a:bodyPr/>
                    <a:lstStyle/>
                    <a:p>
                      <a:pPr marL="144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60 mL/min/1.73 m</a:t>
                      </a:r>
                      <a:r>
                        <a:rPr lang="en-US" sz="1200" b="0" baseline="30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0/3 (0)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4/26 (15)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410381"/>
                  </a:ext>
                </a:extLst>
              </a:tr>
              <a:tr h="285960">
                <a:tc>
                  <a:txBody>
                    <a:bodyPr/>
                    <a:lstStyle/>
                    <a:p>
                      <a:pPr marL="144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≥ 60 mL/min/1.73 m</a:t>
                      </a:r>
                      <a:r>
                        <a:rPr lang="en-US" sz="1200" b="0" baseline="30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18/102 (18)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64/498 (13)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983652"/>
                  </a:ext>
                </a:extLst>
              </a:tr>
            </a:tbl>
          </a:graphicData>
        </a:graphic>
      </p:graphicFrame>
      <p:sp>
        <p:nvSpPr>
          <p:cNvPr id="273" name="object 8">
            <a:extLst>
              <a:ext uri="{FF2B5EF4-FFF2-40B4-BE49-F238E27FC236}">
                <a16:creationId xmlns:a16="http://schemas.microsoft.com/office/drawing/2014/main" id="{FEF5090F-5B38-7234-9943-0237B1CBC75E}"/>
              </a:ext>
            </a:extLst>
          </p:cNvPr>
          <p:cNvSpPr txBox="1"/>
          <p:nvPr/>
        </p:nvSpPr>
        <p:spPr>
          <a:xfrm>
            <a:off x="38312725" y="8330596"/>
            <a:ext cx="12027600" cy="355018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eaLnBrk="1" hangingPunct="1"/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Weight Change at 3 Years</a:t>
            </a:r>
            <a:endParaRPr lang="en-US" sz="2200" b="1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4" name="Table 11">
            <a:extLst>
              <a:ext uri="{FF2B5EF4-FFF2-40B4-BE49-F238E27FC236}">
                <a16:creationId xmlns:a16="http://schemas.microsoft.com/office/drawing/2014/main" id="{95C57488-7346-E8CC-1A83-BB6DF7198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460172"/>
              </p:ext>
            </p:extLst>
          </p:nvPr>
        </p:nvGraphicFramePr>
        <p:xfrm>
          <a:off x="38312724" y="8776649"/>
          <a:ext cx="12025313" cy="4583146"/>
        </p:xfrm>
        <a:graphic>
          <a:graphicData uri="http://schemas.openxmlformats.org/drawingml/2006/table">
            <a:tbl>
              <a:tblPr firstRow="1" bandRow="1"/>
              <a:tblGrid>
                <a:gridCol w="4617940">
                  <a:extLst>
                    <a:ext uri="{9D8B030D-6E8A-4147-A177-3AD203B41FA5}">
                      <a16:colId xmlns:a16="http://schemas.microsoft.com/office/drawing/2014/main" val="2085666557"/>
                    </a:ext>
                  </a:extLst>
                </a:gridCol>
                <a:gridCol w="753604">
                  <a:extLst>
                    <a:ext uri="{9D8B030D-6E8A-4147-A177-3AD203B41FA5}">
                      <a16:colId xmlns:a16="http://schemas.microsoft.com/office/drawing/2014/main" val="3703351162"/>
                    </a:ext>
                  </a:extLst>
                </a:gridCol>
                <a:gridCol w="2431663">
                  <a:extLst>
                    <a:ext uri="{9D8B030D-6E8A-4147-A177-3AD203B41FA5}">
                      <a16:colId xmlns:a16="http://schemas.microsoft.com/office/drawing/2014/main" val="3843502006"/>
                    </a:ext>
                  </a:extLst>
                </a:gridCol>
                <a:gridCol w="854174">
                  <a:extLst>
                    <a:ext uri="{9D8B030D-6E8A-4147-A177-3AD203B41FA5}">
                      <a16:colId xmlns:a16="http://schemas.microsoft.com/office/drawing/2014/main" val="3483290671"/>
                    </a:ext>
                  </a:extLst>
                </a:gridCol>
                <a:gridCol w="3367932">
                  <a:extLst>
                    <a:ext uri="{9D8B030D-6E8A-4147-A177-3AD203B41FA5}">
                      <a16:colId xmlns:a16="http://schemas.microsoft.com/office/drawing/2014/main" val="89927061"/>
                    </a:ext>
                  </a:extLst>
                </a:gridCol>
              </a:tblGrid>
              <a:tr h="4879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from baseline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TN 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122)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 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659)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335654"/>
                  </a:ext>
                </a:extLst>
              </a:tr>
              <a:tr h="292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Change from baseline in w</a:t>
                      </a:r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eight, kg, </a:t>
                      </a:r>
                      <a:r>
                        <a:rPr lang="en-US" sz="1200" b="1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(Q1, Q3)</a:t>
                      </a:r>
                      <a:r>
                        <a:rPr lang="en-US" sz="1200" b="1" baseline="30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r>
                        <a:rPr lang="en-US" sz="1200" b="1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522171"/>
                  </a:ext>
                </a:extLst>
              </a:tr>
              <a:tr h="292745">
                <a:tc>
                  <a:txBody>
                    <a:bodyPr/>
                    <a:lstStyle/>
                    <a:p>
                      <a:pPr marL="144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months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3.0 (0.4, 6.0)</a:t>
                      </a:r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430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 (-1.0, 2.5)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3684417"/>
                  </a:ext>
                </a:extLst>
              </a:tr>
              <a:tr h="292745">
                <a:tc>
                  <a:txBody>
                    <a:bodyPr/>
                    <a:lstStyle/>
                    <a:p>
                      <a:pPr marL="144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months </a:t>
                      </a:r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 (1.0, 7.6)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385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 (-1.2, 3.0)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979068"/>
                  </a:ext>
                </a:extLst>
              </a:tr>
              <a:tr h="292745">
                <a:tc>
                  <a:txBody>
                    <a:bodyPr/>
                    <a:lstStyle/>
                    <a:p>
                      <a:pPr marL="144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months </a:t>
                      </a:r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 (0.0, 8.6)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343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 (-1.0, 4.0)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3548610"/>
                  </a:ext>
                </a:extLst>
              </a:tr>
              <a:tr h="292745">
                <a:tc>
                  <a:txBody>
                    <a:bodyPr/>
                    <a:lstStyle/>
                    <a:p>
                      <a:pPr marL="144000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months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 (-0.5, 7.3), </a:t>
                      </a:r>
                      <a:r>
                        <a:rPr lang="en-US" sz="1200" i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0.003*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265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 (-1.0, 4.3), </a:t>
                      </a:r>
                      <a:r>
                        <a:rPr lang="en-US" sz="1200" i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&lt; 0.001*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134968"/>
                  </a:ext>
                </a:extLst>
              </a:tr>
              <a:tr h="292745">
                <a:tc>
                  <a:txBody>
                    <a:bodyPr/>
                    <a:lstStyle/>
                    <a:p>
                      <a:pPr marL="0"/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 with a DRAE of weight increase</a:t>
                      </a:r>
                      <a:r>
                        <a:rPr lang="en-US" sz="1200" b="1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3673090"/>
                  </a:ext>
                </a:extLst>
              </a:tr>
              <a:tr h="292745">
                <a:tc>
                  <a:txBody>
                    <a:bodyPr/>
                    <a:lstStyle/>
                    <a:p>
                      <a:pPr marL="108000" indent="0"/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from baseline in weight, kg, median (Q1, Q3)</a:t>
                      </a:r>
                      <a:r>
                        <a:rPr lang="en-US" sz="12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‡</a:t>
                      </a:r>
                      <a:endParaRPr lang="en-US" sz="12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01549"/>
                  </a:ext>
                </a:extLst>
              </a:tr>
              <a:tr h="292745">
                <a:tc>
                  <a:txBody>
                    <a:bodyPr/>
                    <a:lstStyle/>
                    <a:p>
                      <a:pPr marL="144000" indent="0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months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 (6.6, 14.2)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 (3.7, 8.8)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8231141"/>
                  </a:ext>
                </a:extLst>
              </a:tr>
              <a:tr h="292745">
                <a:tc>
                  <a:txBody>
                    <a:bodyPr/>
                    <a:lstStyle/>
                    <a:p>
                      <a:pPr marL="144000" indent="0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 months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16.2 (13.0, 19.0)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 (2.0, 11.0)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174318"/>
                  </a:ext>
                </a:extLst>
              </a:tr>
              <a:tr h="292745">
                <a:tc>
                  <a:txBody>
                    <a:bodyPr/>
                    <a:lstStyle/>
                    <a:p>
                      <a:pPr marL="144000" indent="0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 months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 (4.0, 24.2)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 (13.0, 13.0)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9877765"/>
                  </a:ext>
                </a:extLst>
              </a:tr>
              <a:tr h="289553">
                <a:tc>
                  <a:txBody>
                    <a:bodyPr/>
                    <a:lstStyle/>
                    <a:p>
                      <a:pPr marL="108000" indent="0"/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from baseline in BMI, kg/m</a:t>
                      </a:r>
                      <a:r>
                        <a:rPr lang="en-US" sz="1200" b="1" baseline="30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median (Q1, Q3)</a:t>
                      </a:r>
                      <a:r>
                        <a:rPr lang="en-US" sz="12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‡</a:t>
                      </a:r>
                      <a:endParaRPr lang="en-US" sz="12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647898"/>
                  </a:ext>
                </a:extLst>
              </a:tr>
              <a:tr h="292745">
                <a:tc>
                  <a:txBody>
                    <a:bodyPr/>
                    <a:lstStyle/>
                    <a:p>
                      <a:pPr marL="144000" indent="0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months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 (2.0, 5.2)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 (1.4, 2.9)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416137"/>
                  </a:ext>
                </a:extLst>
              </a:tr>
              <a:tr h="292745">
                <a:tc>
                  <a:txBody>
                    <a:bodyPr/>
                    <a:lstStyle/>
                    <a:p>
                      <a:pPr marL="144000" indent="0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 months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 (3.7, 8.4)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 (0.9, 3.9)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77614"/>
                  </a:ext>
                </a:extLst>
              </a:tr>
              <a:tr h="292745">
                <a:tc>
                  <a:txBody>
                    <a:bodyPr/>
                    <a:lstStyle/>
                    <a:p>
                      <a:pPr marL="144000" indent="0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 months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 (1.1, 7.2)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 (4.6, 4.6)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43727"/>
                  </a:ext>
                </a:extLst>
              </a:tr>
            </a:tbl>
          </a:graphicData>
        </a:graphic>
      </p:graphicFrame>
      <p:sp>
        <p:nvSpPr>
          <p:cNvPr id="281" name="Content Placeholder 10">
            <a:extLst>
              <a:ext uri="{FF2B5EF4-FFF2-40B4-BE49-F238E27FC236}">
                <a16:creationId xmlns:a16="http://schemas.microsoft.com/office/drawing/2014/main" id="{D940202D-2F93-3436-6801-70AFE8CC54B5}"/>
              </a:ext>
            </a:extLst>
          </p:cNvPr>
          <p:cNvSpPr txBox="1">
            <a:spLocks/>
          </p:cNvSpPr>
          <p:nvPr/>
        </p:nvSpPr>
        <p:spPr>
          <a:xfrm>
            <a:off x="38312725" y="13992103"/>
            <a:ext cx="12621532" cy="145366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617853">
              <a:defRPr>
                <a:latin typeface="+mn-lt"/>
                <a:ea typeface="+mn-ea"/>
                <a:cs typeface="+mn-cs"/>
              </a:defRPr>
            </a:lvl2pPr>
            <a:lvl3pPr marL="1235707">
              <a:defRPr>
                <a:latin typeface="+mn-lt"/>
                <a:ea typeface="+mn-ea"/>
                <a:cs typeface="+mn-cs"/>
              </a:defRPr>
            </a:lvl3pPr>
            <a:lvl4pPr marL="1853560">
              <a:defRPr>
                <a:latin typeface="+mn-lt"/>
                <a:ea typeface="+mn-ea"/>
                <a:cs typeface="+mn-cs"/>
              </a:defRPr>
            </a:lvl4pPr>
            <a:lvl5pPr marL="2471413">
              <a:defRPr>
                <a:latin typeface="+mn-lt"/>
                <a:ea typeface="+mn-ea"/>
                <a:cs typeface="+mn-cs"/>
              </a:defRPr>
            </a:lvl5pPr>
            <a:lvl6pPr marL="3089266">
              <a:defRPr>
                <a:latin typeface="+mn-lt"/>
                <a:ea typeface="+mn-ea"/>
                <a:cs typeface="+mn-cs"/>
              </a:defRPr>
            </a:lvl6pPr>
            <a:lvl7pPr marL="3707120">
              <a:defRPr>
                <a:latin typeface="+mn-lt"/>
                <a:ea typeface="+mn-ea"/>
                <a:cs typeface="+mn-cs"/>
              </a:defRPr>
            </a:lvl7pPr>
            <a:lvl8pPr marL="4324973">
              <a:defRPr>
                <a:latin typeface="+mn-lt"/>
                <a:ea typeface="+mn-ea"/>
                <a:cs typeface="+mn-cs"/>
              </a:defRPr>
            </a:lvl8pPr>
            <a:lvl9pPr marL="4942826">
              <a:defRPr>
                <a:latin typeface="+mn-lt"/>
                <a:ea typeface="+mn-ea"/>
                <a:cs typeface="+mn-cs"/>
              </a:defRPr>
            </a:lvl9pPr>
          </a:lstStyle>
          <a:p>
            <a:pPr marL="442913" lvl="1" indent="-442913" algn="l" rtl="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those participants with a DRAE of weight increase, 7/9 (78%) TN and 9/22 (41%)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 participants experienced weight gain ≥ 10% at any point up to 3 years</a:t>
            </a:r>
          </a:p>
          <a:p>
            <a:pPr marL="442913" lvl="1" indent="-442913" algn="l" rtl="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At 3 years, TN (n = 40) and TE (n = 263) participants (with available baseline and 3-year data) experienced a median (Q1, Q3) change in BMI of 1.5 (-0.1, 2.5) kg/m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0.003) and 0.5 (-0.3, 1.5) kg/m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&lt; 0.001), respectively, compared with baseline </a:t>
            </a:r>
          </a:p>
          <a:p>
            <a:pPr marL="715963" lvl="1" indent="-271463" algn="l" rtl="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Arial" panose="020B0604020202020204" pitchFamily="34" charset="0"/>
              <a:buChar char="‒"/>
              <a:defRPr/>
            </a:pPr>
            <a:r>
              <a:rPr lang="en-US" sz="2000" spc="-20" dirty="0">
                <a:latin typeface="Arial" panose="020B0604020202020204" pitchFamily="34" charset="0"/>
                <a:cs typeface="Arial" panose="020B0604020202020204" pitchFamily="34" charset="0"/>
              </a:rPr>
              <a:t>Despite the increase in BMI, at 3 years, 48% of TN participants had a normal BMI (≥ 18.5 to &lt; 25 kg/m</a:t>
            </a:r>
            <a:r>
              <a:rPr lang="en-US" sz="2000" spc="-2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spc="-2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82" name="Text Placeholder 3">
            <a:extLst>
              <a:ext uri="{FF2B5EF4-FFF2-40B4-BE49-F238E27FC236}">
                <a16:creationId xmlns:a16="http://schemas.microsoft.com/office/drawing/2014/main" id="{ADCB7BC0-017E-1738-F637-0668F898F629}"/>
              </a:ext>
            </a:extLst>
          </p:cNvPr>
          <p:cNvSpPr txBox="1">
            <a:spLocks/>
          </p:cNvSpPr>
          <p:nvPr/>
        </p:nvSpPr>
        <p:spPr>
          <a:xfrm>
            <a:off x="38242202" y="13419920"/>
            <a:ext cx="11727456" cy="522873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617853">
              <a:defRPr>
                <a:latin typeface="+mn-lt"/>
                <a:ea typeface="+mn-ea"/>
                <a:cs typeface="+mn-cs"/>
              </a:defRPr>
            </a:lvl2pPr>
            <a:lvl3pPr marL="1235707">
              <a:defRPr>
                <a:latin typeface="+mn-lt"/>
                <a:ea typeface="+mn-ea"/>
                <a:cs typeface="+mn-cs"/>
              </a:defRPr>
            </a:lvl3pPr>
            <a:lvl4pPr marL="1853560">
              <a:defRPr>
                <a:latin typeface="+mn-lt"/>
                <a:ea typeface="+mn-ea"/>
                <a:cs typeface="+mn-cs"/>
              </a:defRPr>
            </a:lvl4pPr>
            <a:lvl5pPr marL="2471413">
              <a:defRPr>
                <a:latin typeface="+mn-lt"/>
                <a:ea typeface="+mn-ea"/>
                <a:cs typeface="+mn-cs"/>
              </a:defRPr>
            </a:lvl5pPr>
            <a:lvl6pPr marL="3089266">
              <a:defRPr>
                <a:latin typeface="+mn-lt"/>
                <a:ea typeface="+mn-ea"/>
                <a:cs typeface="+mn-cs"/>
              </a:defRPr>
            </a:lvl6pPr>
            <a:lvl7pPr marL="3707120">
              <a:defRPr>
                <a:latin typeface="+mn-lt"/>
                <a:ea typeface="+mn-ea"/>
                <a:cs typeface="+mn-cs"/>
              </a:defRPr>
            </a:lvl7pPr>
            <a:lvl8pPr marL="4324973">
              <a:defRPr>
                <a:latin typeface="+mn-lt"/>
                <a:ea typeface="+mn-ea"/>
                <a:cs typeface="+mn-cs"/>
              </a:defRPr>
            </a:lvl8pPr>
            <a:lvl9pPr marL="494282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P-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value is for comparison with baseline and was 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calculated using the Sign test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participants with weight recorded at baseline and within the follow-up visit window;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‡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participants with weight recorded at baseline and at 3 years.</a:t>
            </a:r>
          </a:p>
        </p:txBody>
      </p:sp>
      <p:graphicFrame>
        <p:nvGraphicFramePr>
          <p:cNvPr id="285" name="Chart 284">
            <a:extLst>
              <a:ext uri="{FF2B5EF4-FFF2-40B4-BE49-F238E27FC236}">
                <a16:creationId xmlns:a16="http://schemas.microsoft.com/office/drawing/2014/main" id="{F7187BB1-78B9-F3EB-075E-E74F8F0CB0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0393601"/>
              </p:ext>
            </p:extLst>
          </p:nvPr>
        </p:nvGraphicFramePr>
        <p:xfrm>
          <a:off x="37901129" y="16848062"/>
          <a:ext cx="6482850" cy="52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76" name="object 8">
            <a:extLst>
              <a:ext uri="{FF2B5EF4-FFF2-40B4-BE49-F238E27FC236}">
                <a16:creationId xmlns:a16="http://schemas.microsoft.com/office/drawing/2014/main" id="{D539A3CD-5981-A123-3F36-199A5D113FA7}"/>
              </a:ext>
            </a:extLst>
          </p:cNvPr>
          <p:cNvSpPr txBox="1"/>
          <p:nvPr/>
        </p:nvSpPr>
        <p:spPr>
          <a:xfrm>
            <a:off x="38312725" y="22438479"/>
            <a:ext cx="12027600" cy="355018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eaLnBrk="1" hangingPunct="1"/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Renal Assessment at 3 Years</a:t>
            </a:r>
            <a:endParaRPr lang="en-US" sz="2200" b="1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77" name="Table 11">
            <a:extLst>
              <a:ext uri="{FF2B5EF4-FFF2-40B4-BE49-F238E27FC236}">
                <a16:creationId xmlns:a16="http://schemas.microsoft.com/office/drawing/2014/main" id="{3CF090F3-371C-4EBD-799C-9494BA230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697250"/>
              </p:ext>
            </p:extLst>
          </p:nvPr>
        </p:nvGraphicFramePr>
        <p:xfrm>
          <a:off x="38312725" y="22996016"/>
          <a:ext cx="12061826" cy="1106248"/>
        </p:xfrm>
        <a:graphic>
          <a:graphicData uri="http://schemas.openxmlformats.org/drawingml/2006/table">
            <a:tbl>
              <a:tblPr firstRow="1" bandRow="1"/>
              <a:tblGrid>
                <a:gridCol w="5012002">
                  <a:extLst>
                    <a:ext uri="{9D8B030D-6E8A-4147-A177-3AD203B41FA5}">
                      <a16:colId xmlns:a16="http://schemas.microsoft.com/office/drawing/2014/main" val="2085666557"/>
                    </a:ext>
                  </a:extLst>
                </a:gridCol>
                <a:gridCol w="3524912">
                  <a:extLst>
                    <a:ext uri="{9D8B030D-6E8A-4147-A177-3AD203B41FA5}">
                      <a16:colId xmlns:a16="http://schemas.microsoft.com/office/drawing/2014/main" val="3843502006"/>
                    </a:ext>
                  </a:extLst>
                </a:gridCol>
                <a:gridCol w="3524912">
                  <a:extLst>
                    <a:ext uri="{9D8B030D-6E8A-4147-A177-3AD203B41FA5}">
                      <a16:colId xmlns:a16="http://schemas.microsoft.com/office/drawing/2014/main" val="89927061"/>
                    </a:ext>
                  </a:extLst>
                </a:gridCol>
              </a:tblGrid>
              <a:tr h="3499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from baseline in eGFR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TN participant consented to extension phase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67)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TE participant consented to extension phase </a:t>
                      </a:r>
                      <a:b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</a:b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382)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70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335654"/>
                  </a:ext>
                </a:extLst>
              </a:tr>
              <a:tr h="2099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/>
                      <a:r>
                        <a:rPr lang="en-GB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36*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235*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522171"/>
                  </a:ext>
                </a:extLst>
              </a:tr>
              <a:tr h="374728">
                <a:tc>
                  <a:txBody>
                    <a:bodyPr/>
                    <a:lstStyle/>
                    <a:p>
                      <a:pPr marL="0"/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in eGFR, mL/min/1.73 m</a:t>
                      </a:r>
                      <a:r>
                        <a:rPr lang="en-GB" sz="1200" b="1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 (Q1, Q3), </a:t>
                      </a:r>
                      <a:r>
                        <a:rPr lang="en-GB" sz="12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-11.4 (-21.9, 0.6), </a:t>
                      </a:r>
                      <a:r>
                        <a:rPr lang="en-GB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0.011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-4.1 (-11.6, 3.9), </a:t>
                      </a:r>
                      <a:r>
                        <a:rPr lang="en-GB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&lt; 0.001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729700"/>
                  </a:ext>
                </a:extLst>
              </a:tr>
            </a:tbl>
          </a:graphicData>
        </a:graphic>
      </p:graphicFrame>
      <p:sp>
        <p:nvSpPr>
          <p:cNvPr id="1184" name="Text Placeholder 3">
            <a:extLst>
              <a:ext uri="{FF2B5EF4-FFF2-40B4-BE49-F238E27FC236}">
                <a16:creationId xmlns:a16="http://schemas.microsoft.com/office/drawing/2014/main" id="{9B8E42B6-14BF-07D4-A0A6-8910C58BE2CB}"/>
              </a:ext>
            </a:extLst>
          </p:cNvPr>
          <p:cNvSpPr txBox="1">
            <a:spLocks/>
          </p:cNvSpPr>
          <p:nvPr/>
        </p:nvSpPr>
        <p:spPr>
          <a:xfrm>
            <a:off x="38312725" y="24163549"/>
            <a:ext cx="10495204" cy="188624"/>
          </a:xfrm>
          <a:prstGeom prst="rect">
            <a:avLst/>
          </a:prstGeom>
        </p:spPr>
        <p:txBody>
          <a:bodyPr lIns="0"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617853">
              <a:defRPr>
                <a:latin typeface="+mn-lt"/>
                <a:ea typeface="+mn-ea"/>
                <a:cs typeface="+mn-cs"/>
              </a:defRPr>
            </a:lvl2pPr>
            <a:lvl3pPr marL="1235707">
              <a:defRPr>
                <a:latin typeface="+mn-lt"/>
                <a:ea typeface="+mn-ea"/>
                <a:cs typeface="+mn-cs"/>
              </a:defRPr>
            </a:lvl3pPr>
            <a:lvl4pPr marL="1853560">
              <a:defRPr>
                <a:latin typeface="+mn-lt"/>
                <a:ea typeface="+mn-ea"/>
                <a:cs typeface="+mn-cs"/>
              </a:defRPr>
            </a:lvl4pPr>
            <a:lvl5pPr marL="2471413">
              <a:defRPr>
                <a:latin typeface="+mn-lt"/>
                <a:ea typeface="+mn-ea"/>
                <a:cs typeface="+mn-cs"/>
              </a:defRPr>
            </a:lvl5pPr>
            <a:lvl6pPr marL="3089266">
              <a:defRPr>
                <a:latin typeface="+mn-lt"/>
                <a:ea typeface="+mn-ea"/>
                <a:cs typeface="+mn-cs"/>
              </a:defRPr>
            </a:lvl6pPr>
            <a:lvl7pPr marL="3707120">
              <a:defRPr>
                <a:latin typeface="+mn-lt"/>
                <a:ea typeface="+mn-ea"/>
                <a:cs typeface="+mn-cs"/>
              </a:defRPr>
            </a:lvl7pPr>
            <a:lvl8pPr marL="4324973">
              <a:defRPr>
                <a:latin typeface="+mn-lt"/>
                <a:ea typeface="+mn-ea"/>
                <a:cs typeface="+mn-cs"/>
              </a:defRPr>
            </a:lvl8pPr>
            <a:lvl9pPr marL="494282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*F</a:t>
            </a: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those participants with available data at baseline and 3 years.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3" name="object 8">
            <a:extLst>
              <a:ext uri="{FF2B5EF4-FFF2-40B4-BE49-F238E27FC236}">
                <a16:creationId xmlns:a16="http://schemas.microsoft.com/office/drawing/2014/main" id="{F55C9833-EDDA-F021-9E55-E2DF7CACAB11}"/>
              </a:ext>
            </a:extLst>
          </p:cNvPr>
          <p:cNvSpPr txBox="1"/>
          <p:nvPr/>
        </p:nvSpPr>
        <p:spPr>
          <a:xfrm>
            <a:off x="38312725" y="16364977"/>
            <a:ext cx="12027600" cy="355018"/>
          </a:xfrm>
          <a:prstGeom prst="rect">
            <a:avLst/>
          </a:prstGeom>
        </p:spPr>
        <p:txBody>
          <a:bodyPr vert="horz" wrap="square" lIns="0" tIns="16305" rIns="0" bIns="0" rtlCol="0">
            <a:spAutoFit/>
          </a:bodyPr>
          <a:lstStyle/>
          <a:p>
            <a:pPr eaLnBrk="1" hangingPunct="1"/>
            <a:r>
              <a:rPr lang="en-US" sz="2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Lipid Levels Over 3 Years</a:t>
            </a:r>
            <a:endParaRPr lang="en-US" sz="2200" b="1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9" name="Group 288">
            <a:extLst>
              <a:ext uri="{FF2B5EF4-FFF2-40B4-BE49-F238E27FC236}">
                <a16:creationId xmlns:a16="http://schemas.microsoft.com/office/drawing/2014/main" id="{E6BD8C7C-0D84-024D-77F7-5714A93F2FBF}"/>
              </a:ext>
            </a:extLst>
          </p:cNvPr>
          <p:cNvGrpSpPr/>
          <p:nvPr/>
        </p:nvGrpSpPr>
        <p:grpSpPr>
          <a:xfrm>
            <a:off x="47319236" y="17010762"/>
            <a:ext cx="1900158" cy="1095375"/>
            <a:chOff x="6532562" y="1271587"/>
            <a:chExt cx="2296337" cy="1095375"/>
          </a:xfrm>
        </p:grpSpPr>
        <p:sp>
          <p:nvSpPr>
            <p:cNvPr id="290" name="TextBox 1">
              <a:extLst>
                <a:ext uri="{FF2B5EF4-FFF2-40B4-BE49-F238E27FC236}">
                  <a16:creationId xmlns:a16="http://schemas.microsoft.com/office/drawing/2014/main" id="{546FF0F2-F5E1-8170-A9C3-ACFC594E4C6E}"/>
                </a:ext>
              </a:extLst>
            </p:cNvPr>
            <p:cNvSpPr txBox="1"/>
            <p:nvPr/>
          </p:nvSpPr>
          <p:spPr>
            <a:xfrm>
              <a:off x="6846889" y="1271587"/>
              <a:ext cx="1982010" cy="1095375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Total cholesterol</a:t>
              </a:r>
            </a:p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LDL cholesterol</a:t>
              </a:r>
            </a:p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Triglycerides</a:t>
              </a:r>
            </a:p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HDL cholesterol</a:t>
              </a:r>
            </a:p>
          </p:txBody>
        </p: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5E4A7867-7731-79D3-DFA2-66CA021F31E9}"/>
                </a:ext>
              </a:extLst>
            </p:cNvPr>
            <p:cNvCxnSpPr>
              <a:cxnSpLocks/>
            </p:cNvCxnSpPr>
            <p:nvPr/>
          </p:nvCxnSpPr>
          <p:spPr>
            <a:xfrm>
              <a:off x="6532562" y="1404937"/>
              <a:ext cx="314325" cy="0"/>
            </a:xfrm>
            <a:prstGeom prst="line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>
              <a:extLst>
                <a:ext uri="{FF2B5EF4-FFF2-40B4-BE49-F238E27FC236}">
                  <a16:creationId xmlns:a16="http://schemas.microsoft.com/office/drawing/2014/main" id="{44774817-F97D-461E-D0FF-6279B79AEC0E}"/>
                </a:ext>
              </a:extLst>
            </p:cNvPr>
            <p:cNvCxnSpPr>
              <a:cxnSpLocks/>
            </p:cNvCxnSpPr>
            <p:nvPr/>
          </p:nvCxnSpPr>
          <p:spPr>
            <a:xfrm>
              <a:off x="6532563" y="1556778"/>
              <a:ext cx="314325" cy="0"/>
            </a:xfrm>
            <a:prstGeom prst="line">
              <a:avLst/>
            </a:prstGeom>
            <a:ln w="28575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ADB15537-58FA-327E-9693-7ADFEE4A02D7}"/>
                </a:ext>
              </a:extLst>
            </p:cNvPr>
            <p:cNvCxnSpPr>
              <a:cxnSpLocks/>
            </p:cNvCxnSpPr>
            <p:nvPr/>
          </p:nvCxnSpPr>
          <p:spPr>
            <a:xfrm>
              <a:off x="6532563" y="1726079"/>
              <a:ext cx="314325" cy="0"/>
            </a:xfrm>
            <a:prstGeom prst="line">
              <a:avLst/>
            </a:prstGeom>
            <a:ln w="28575">
              <a:solidFill>
                <a:srgbClr val="6EAFEE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>
              <a:extLst>
                <a:ext uri="{FF2B5EF4-FFF2-40B4-BE49-F238E27FC236}">
                  <a16:creationId xmlns:a16="http://schemas.microsoft.com/office/drawing/2014/main" id="{F1FDFA99-3C7E-4EA6-2AD9-64973913B7C2}"/>
                </a:ext>
              </a:extLst>
            </p:cNvPr>
            <p:cNvCxnSpPr>
              <a:cxnSpLocks/>
            </p:cNvCxnSpPr>
            <p:nvPr/>
          </p:nvCxnSpPr>
          <p:spPr>
            <a:xfrm>
              <a:off x="6532563" y="1902749"/>
              <a:ext cx="314324" cy="0"/>
            </a:xfrm>
            <a:prstGeom prst="line">
              <a:avLst/>
            </a:prstGeom>
            <a:ln w="28575">
              <a:solidFill>
                <a:srgbClr val="C9235A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2" name="Group 311">
            <a:extLst>
              <a:ext uri="{FF2B5EF4-FFF2-40B4-BE49-F238E27FC236}">
                <a16:creationId xmlns:a16="http://schemas.microsoft.com/office/drawing/2014/main" id="{CED17A4D-4693-1833-987B-0D02459611CC}"/>
              </a:ext>
            </a:extLst>
          </p:cNvPr>
          <p:cNvGrpSpPr/>
          <p:nvPr/>
        </p:nvGrpSpPr>
        <p:grpSpPr>
          <a:xfrm>
            <a:off x="44394341" y="17004630"/>
            <a:ext cx="509360" cy="452846"/>
            <a:chOff x="5839411" y="1209149"/>
            <a:chExt cx="509360" cy="452846"/>
          </a:xfrm>
        </p:grpSpPr>
        <p:sp>
          <p:nvSpPr>
            <p:cNvPr id="313" name="Oval 312">
              <a:extLst>
                <a:ext uri="{FF2B5EF4-FFF2-40B4-BE49-F238E27FC236}">
                  <a16:creationId xmlns:a16="http://schemas.microsoft.com/office/drawing/2014/main" id="{73C4D3AF-DC98-18E5-00AA-C473A72E1CE2}"/>
                </a:ext>
              </a:extLst>
            </p:cNvPr>
            <p:cNvSpPr/>
            <p:nvPr/>
          </p:nvSpPr>
          <p:spPr>
            <a:xfrm>
              <a:off x="5874562" y="1209149"/>
              <a:ext cx="474209" cy="452846"/>
            </a:xfrm>
            <a:prstGeom prst="ellipse">
              <a:avLst/>
            </a:prstGeom>
            <a:solidFill>
              <a:srgbClr val="2C70AC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6039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4" name="TextBox 313">
              <a:extLst>
                <a:ext uri="{FF2B5EF4-FFF2-40B4-BE49-F238E27FC236}">
                  <a16:creationId xmlns:a16="http://schemas.microsoft.com/office/drawing/2014/main" id="{5AB1CFA5-FC25-85ED-5350-1B395D736B7C}"/>
                </a:ext>
              </a:extLst>
            </p:cNvPr>
            <p:cNvSpPr txBox="1"/>
            <p:nvPr/>
          </p:nvSpPr>
          <p:spPr>
            <a:xfrm>
              <a:off x="5839411" y="1278469"/>
              <a:ext cx="509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3B2702F-1883-3ED0-176E-3C6DE450E7D5}"/>
              </a:ext>
            </a:extLst>
          </p:cNvPr>
          <p:cNvGrpSpPr/>
          <p:nvPr/>
        </p:nvGrpSpPr>
        <p:grpSpPr>
          <a:xfrm>
            <a:off x="38355379" y="17004630"/>
            <a:ext cx="474210" cy="452846"/>
            <a:chOff x="38739414" y="17223705"/>
            <a:chExt cx="474210" cy="452846"/>
          </a:xfrm>
        </p:grpSpPr>
        <p:sp>
          <p:nvSpPr>
            <p:cNvPr id="316" name="Oval 315">
              <a:extLst>
                <a:ext uri="{FF2B5EF4-FFF2-40B4-BE49-F238E27FC236}">
                  <a16:creationId xmlns:a16="http://schemas.microsoft.com/office/drawing/2014/main" id="{231C1CE3-B937-FF8A-00B6-0F0A73D6CF81}"/>
                </a:ext>
              </a:extLst>
            </p:cNvPr>
            <p:cNvSpPr/>
            <p:nvPr/>
          </p:nvSpPr>
          <p:spPr>
            <a:xfrm>
              <a:off x="38739415" y="17223705"/>
              <a:ext cx="474209" cy="452846"/>
            </a:xfrm>
            <a:prstGeom prst="ellipse">
              <a:avLst/>
            </a:prstGeom>
            <a:solidFill>
              <a:srgbClr val="00C0A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6039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7" name="TextBox 316">
              <a:extLst>
                <a:ext uri="{FF2B5EF4-FFF2-40B4-BE49-F238E27FC236}">
                  <a16:creationId xmlns:a16="http://schemas.microsoft.com/office/drawing/2014/main" id="{928EA9BE-E475-23CF-7DFD-1DFE726CE7FF}"/>
                </a:ext>
              </a:extLst>
            </p:cNvPr>
            <p:cNvSpPr txBox="1"/>
            <p:nvPr/>
          </p:nvSpPr>
          <p:spPr>
            <a:xfrm>
              <a:off x="38739414" y="17296148"/>
              <a:ext cx="4742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TN</a:t>
              </a:r>
            </a:p>
          </p:txBody>
        </p:sp>
      </p:grpSp>
      <p:graphicFrame>
        <p:nvGraphicFramePr>
          <p:cNvPr id="284" name="Chart 283">
            <a:extLst>
              <a:ext uri="{FF2B5EF4-FFF2-40B4-BE49-F238E27FC236}">
                <a16:creationId xmlns:a16="http://schemas.microsoft.com/office/drawing/2014/main" id="{07DE77B3-038D-BE76-40CB-5940887653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0184242"/>
              </p:ext>
            </p:extLst>
          </p:nvPr>
        </p:nvGraphicFramePr>
        <p:xfrm>
          <a:off x="44093047" y="16848062"/>
          <a:ext cx="6888991" cy="5483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87" name="TextBox 286">
            <a:extLst>
              <a:ext uri="{FF2B5EF4-FFF2-40B4-BE49-F238E27FC236}">
                <a16:creationId xmlns:a16="http://schemas.microsoft.com/office/drawing/2014/main" id="{0DF8F599-F173-0D63-72B8-683EAB1660DC}"/>
              </a:ext>
            </a:extLst>
          </p:cNvPr>
          <p:cNvSpPr txBox="1"/>
          <p:nvPr/>
        </p:nvSpPr>
        <p:spPr>
          <a:xfrm>
            <a:off x="40588062" y="21933419"/>
            <a:ext cx="1430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32669C86-BF35-E2ED-3B87-759143A44F5B}"/>
              </a:ext>
            </a:extLst>
          </p:cNvPr>
          <p:cNvSpPr txBox="1"/>
          <p:nvPr/>
        </p:nvSpPr>
        <p:spPr>
          <a:xfrm>
            <a:off x="46744562" y="21933419"/>
            <a:ext cx="1520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</a:p>
        </p:txBody>
      </p: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2300F634-53C0-DE69-B1E3-49FEED6F4346}"/>
              </a:ext>
            </a:extLst>
          </p:cNvPr>
          <p:cNvCxnSpPr/>
          <p:nvPr/>
        </p:nvCxnSpPr>
        <p:spPr bwMode="auto">
          <a:xfrm flipV="1">
            <a:off x="49913767" y="18086114"/>
            <a:ext cx="0" cy="3510988"/>
          </a:xfrm>
          <a:prstGeom prst="line">
            <a:avLst/>
          </a:prstGeom>
          <a:ln w="19050">
            <a:solidFill>
              <a:srgbClr val="86868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1E4CE927-5650-4D19-71C5-8D8DA7C26C84}"/>
              </a:ext>
            </a:extLst>
          </p:cNvPr>
          <p:cNvCxnSpPr/>
          <p:nvPr/>
        </p:nvCxnSpPr>
        <p:spPr bwMode="auto">
          <a:xfrm>
            <a:off x="49911531" y="18073483"/>
            <a:ext cx="58127" cy="0"/>
          </a:xfrm>
          <a:prstGeom prst="line">
            <a:avLst/>
          </a:prstGeom>
          <a:ln w="19050">
            <a:solidFill>
              <a:srgbClr val="86868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06DD1009-B4AB-F16C-1724-4B615A17CB5E}"/>
              </a:ext>
            </a:extLst>
          </p:cNvPr>
          <p:cNvCxnSpPr/>
          <p:nvPr/>
        </p:nvCxnSpPr>
        <p:spPr bwMode="auto">
          <a:xfrm>
            <a:off x="49911531" y="18790222"/>
            <a:ext cx="58127" cy="0"/>
          </a:xfrm>
          <a:prstGeom prst="line">
            <a:avLst/>
          </a:prstGeom>
          <a:ln w="19050">
            <a:solidFill>
              <a:srgbClr val="86868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E2E33AD5-23B1-642B-8E18-1BBA57D79B11}"/>
              </a:ext>
            </a:extLst>
          </p:cNvPr>
          <p:cNvCxnSpPr/>
          <p:nvPr/>
        </p:nvCxnSpPr>
        <p:spPr bwMode="auto">
          <a:xfrm>
            <a:off x="49911531" y="19485455"/>
            <a:ext cx="58127" cy="0"/>
          </a:xfrm>
          <a:prstGeom prst="line">
            <a:avLst/>
          </a:prstGeom>
          <a:ln w="19050">
            <a:solidFill>
              <a:srgbClr val="86868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6C63D82D-5427-5D0E-D012-8212A8E51075}"/>
              </a:ext>
            </a:extLst>
          </p:cNvPr>
          <p:cNvCxnSpPr/>
          <p:nvPr/>
        </p:nvCxnSpPr>
        <p:spPr bwMode="auto">
          <a:xfrm>
            <a:off x="49911531" y="20194494"/>
            <a:ext cx="58127" cy="0"/>
          </a:xfrm>
          <a:prstGeom prst="line">
            <a:avLst/>
          </a:prstGeom>
          <a:ln w="19050">
            <a:solidFill>
              <a:srgbClr val="86868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CB703935-4FEE-660E-B821-BB34AEA3EDE4}"/>
              </a:ext>
            </a:extLst>
          </p:cNvPr>
          <p:cNvCxnSpPr/>
          <p:nvPr/>
        </p:nvCxnSpPr>
        <p:spPr bwMode="auto">
          <a:xfrm>
            <a:off x="49911531" y="20903533"/>
            <a:ext cx="58127" cy="0"/>
          </a:xfrm>
          <a:prstGeom prst="line">
            <a:avLst/>
          </a:prstGeom>
          <a:ln w="19050">
            <a:solidFill>
              <a:srgbClr val="86868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CA122D4F-DC99-5816-4902-EAF7486BBFC9}"/>
              </a:ext>
            </a:extLst>
          </p:cNvPr>
          <p:cNvCxnSpPr/>
          <p:nvPr/>
        </p:nvCxnSpPr>
        <p:spPr bwMode="auto">
          <a:xfrm>
            <a:off x="49911531" y="21594821"/>
            <a:ext cx="58127" cy="0"/>
          </a:xfrm>
          <a:prstGeom prst="line">
            <a:avLst/>
          </a:prstGeom>
          <a:ln w="19050">
            <a:solidFill>
              <a:srgbClr val="86868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5" name="TextBox 304">
            <a:extLst>
              <a:ext uri="{FF2B5EF4-FFF2-40B4-BE49-F238E27FC236}">
                <a16:creationId xmlns:a16="http://schemas.microsoft.com/office/drawing/2014/main" id="{E9FD03B6-9C36-50E9-8AF1-5D1FCD4C90CF}"/>
              </a:ext>
            </a:extLst>
          </p:cNvPr>
          <p:cNvSpPr txBox="1"/>
          <p:nvPr/>
        </p:nvSpPr>
        <p:spPr>
          <a:xfrm>
            <a:off x="49920685" y="17948716"/>
            <a:ext cx="325760" cy="292546"/>
          </a:xfrm>
          <a:prstGeom prst="rect">
            <a:avLst/>
          </a:prstGeom>
          <a:noFill/>
          <a:ln w="19050">
            <a:noFill/>
          </a:ln>
        </p:spPr>
        <p:txBody>
          <a:bodyPr wrap="none" rtlCol="0" anchor="b">
            <a:noAutofit/>
          </a:bodyPr>
          <a:lstStyle/>
          <a:p>
            <a:pPr algn="l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3D361EA6-D133-55DB-6C76-18201B45BA28}"/>
              </a:ext>
            </a:extLst>
          </p:cNvPr>
          <p:cNvSpPr txBox="1"/>
          <p:nvPr/>
        </p:nvSpPr>
        <p:spPr>
          <a:xfrm>
            <a:off x="49920685" y="18640797"/>
            <a:ext cx="325760" cy="292546"/>
          </a:xfrm>
          <a:prstGeom prst="rect">
            <a:avLst/>
          </a:prstGeom>
          <a:noFill/>
          <a:ln w="19050">
            <a:noFill/>
          </a:ln>
        </p:spPr>
        <p:txBody>
          <a:bodyPr wrap="none" rtlCol="0" anchor="b">
            <a:noAutofit/>
          </a:bodyPr>
          <a:lstStyle/>
          <a:p>
            <a:pPr algn="l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E41C6D79-E555-A049-E6A7-E2D02E57AE7C}"/>
              </a:ext>
            </a:extLst>
          </p:cNvPr>
          <p:cNvSpPr txBox="1"/>
          <p:nvPr/>
        </p:nvSpPr>
        <p:spPr>
          <a:xfrm>
            <a:off x="49920685" y="19335507"/>
            <a:ext cx="325760" cy="292546"/>
          </a:xfrm>
          <a:prstGeom prst="rect">
            <a:avLst/>
          </a:prstGeom>
          <a:noFill/>
          <a:ln w="19050">
            <a:noFill/>
          </a:ln>
        </p:spPr>
        <p:txBody>
          <a:bodyPr wrap="none" rtlCol="0" anchor="b">
            <a:noAutofit/>
          </a:bodyPr>
          <a:lstStyle/>
          <a:p>
            <a:pPr algn="l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27F54E43-96F1-D510-8FE7-11FA247CFDBB}"/>
              </a:ext>
            </a:extLst>
          </p:cNvPr>
          <p:cNvSpPr txBox="1"/>
          <p:nvPr/>
        </p:nvSpPr>
        <p:spPr>
          <a:xfrm>
            <a:off x="49920685" y="20045995"/>
            <a:ext cx="325760" cy="292546"/>
          </a:xfrm>
          <a:prstGeom prst="rect">
            <a:avLst/>
          </a:prstGeom>
          <a:noFill/>
          <a:ln w="19050">
            <a:noFill/>
          </a:ln>
        </p:spPr>
        <p:txBody>
          <a:bodyPr wrap="none" rtlCol="0" anchor="b">
            <a:noAutofit/>
          </a:bodyPr>
          <a:lstStyle/>
          <a:p>
            <a:pPr algn="l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09" name="TextBox 308">
            <a:extLst>
              <a:ext uri="{FF2B5EF4-FFF2-40B4-BE49-F238E27FC236}">
                <a16:creationId xmlns:a16="http://schemas.microsoft.com/office/drawing/2014/main" id="{7B424CBE-38B1-541D-0AAF-DD556E58AB3D}"/>
              </a:ext>
            </a:extLst>
          </p:cNvPr>
          <p:cNvSpPr txBox="1"/>
          <p:nvPr/>
        </p:nvSpPr>
        <p:spPr>
          <a:xfrm>
            <a:off x="49920685" y="20759114"/>
            <a:ext cx="325760" cy="292546"/>
          </a:xfrm>
          <a:prstGeom prst="rect">
            <a:avLst/>
          </a:prstGeom>
          <a:noFill/>
          <a:ln w="19050">
            <a:noFill/>
          </a:ln>
        </p:spPr>
        <p:txBody>
          <a:bodyPr wrap="none" rtlCol="0" anchor="b">
            <a:noAutofit/>
          </a:bodyPr>
          <a:lstStyle/>
          <a:p>
            <a:pPr algn="l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4615F8A6-69A3-FC62-0F23-CE424D1BA59E}"/>
              </a:ext>
            </a:extLst>
          </p:cNvPr>
          <p:cNvSpPr txBox="1"/>
          <p:nvPr/>
        </p:nvSpPr>
        <p:spPr>
          <a:xfrm>
            <a:off x="49920685" y="21424897"/>
            <a:ext cx="325760" cy="292546"/>
          </a:xfrm>
          <a:prstGeom prst="rect">
            <a:avLst/>
          </a:prstGeom>
          <a:noFill/>
          <a:ln w="19050">
            <a:noFill/>
          </a:ln>
        </p:spPr>
        <p:txBody>
          <a:bodyPr wrap="none" rtlCol="0" anchor="b">
            <a:noAutofit/>
          </a:bodyPr>
          <a:lstStyle/>
          <a:p>
            <a:pPr algn="l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835C839A-D65C-2AD3-1361-45A5C59EBCCF}"/>
              </a:ext>
            </a:extLst>
          </p:cNvPr>
          <p:cNvSpPr txBox="1"/>
          <p:nvPr/>
        </p:nvSpPr>
        <p:spPr>
          <a:xfrm flipV="1">
            <a:off x="50141173" y="19394732"/>
            <a:ext cx="428329" cy="646492"/>
          </a:xfrm>
          <a:prstGeom prst="rect">
            <a:avLst/>
          </a:prstGeom>
          <a:noFill/>
          <a:ln w="19050">
            <a:noFill/>
          </a:ln>
        </p:spPr>
        <p:txBody>
          <a:bodyPr vert="vert270" wrap="none" rtlCol="0" anchor="b">
            <a:no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Ratio</a:t>
            </a:r>
          </a:p>
        </p:txBody>
      </p:sp>
      <p:grpSp>
        <p:nvGrpSpPr>
          <p:cNvPr id="1152" name="Group 1151">
            <a:extLst>
              <a:ext uri="{FF2B5EF4-FFF2-40B4-BE49-F238E27FC236}">
                <a16:creationId xmlns:a16="http://schemas.microsoft.com/office/drawing/2014/main" id="{DB4F1A1E-964A-4936-A321-1CB02A5E04F7}"/>
              </a:ext>
            </a:extLst>
          </p:cNvPr>
          <p:cNvGrpSpPr/>
          <p:nvPr/>
        </p:nvGrpSpPr>
        <p:grpSpPr>
          <a:xfrm>
            <a:off x="43743469" y="17936094"/>
            <a:ext cx="334950" cy="3700350"/>
            <a:chOff x="4558638" y="2015233"/>
            <a:chExt cx="285411" cy="3574103"/>
          </a:xfrm>
        </p:grpSpPr>
        <p:cxnSp>
          <p:nvCxnSpPr>
            <p:cNvPr id="1154" name="Straight Connector 1153">
              <a:extLst>
                <a:ext uri="{FF2B5EF4-FFF2-40B4-BE49-F238E27FC236}">
                  <a16:creationId xmlns:a16="http://schemas.microsoft.com/office/drawing/2014/main" id="{9F7936D3-C3DC-DFE6-4A9B-E81E770D1338}"/>
                </a:ext>
              </a:extLst>
            </p:cNvPr>
            <p:cNvCxnSpPr/>
            <p:nvPr/>
          </p:nvCxnSpPr>
          <p:spPr bwMode="auto">
            <a:xfrm flipV="1">
              <a:off x="4560547" y="2147943"/>
              <a:ext cx="0" cy="3391203"/>
            </a:xfrm>
            <a:prstGeom prst="line">
              <a:avLst/>
            </a:prstGeom>
            <a:ln w="19050">
              <a:solidFill>
                <a:srgbClr val="86868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5" name="Straight Connector 1154">
              <a:extLst>
                <a:ext uri="{FF2B5EF4-FFF2-40B4-BE49-F238E27FC236}">
                  <a16:creationId xmlns:a16="http://schemas.microsoft.com/office/drawing/2014/main" id="{CD259C0E-2D3D-8E0D-BF4A-32FF972B4A82}"/>
                </a:ext>
              </a:extLst>
            </p:cNvPr>
            <p:cNvCxnSpPr/>
            <p:nvPr/>
          </p:nvCxnSpPr>
          <p:spPr bwMode="auto">
            <a:xfrm>
              <a:off x="4558641" y="2149848"/>
              <a:ext cx="49530" cy="0"/>
            </a:xfrm>
            <a:prstGeom prst="line">
              <a:avLst/>
            </a:prstGeom>
            <a:ln w="19050">
              <a:solidFill>
                <a:srgbClr val="86868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6" name="Straight Connector 1155">
              <a:extLst>
                <a:ext uri="{FF2B5EF4-FFF2-40B4-BE49-F238E27FC236}">
                  <a16:creationId xmlns:a16="http://schemas.microsoft.com/office/drawing/2014/main" id="{1963572D-4429-CF3A-1F0B-549CCB38866B}"/>
                </a:ext>
              </a:extLst>
            </p:cNvPr>
            <p:cNvCxnSpPr/>
            <p:nvPr/>
          </p:nvCxnSpPr>
          <p:spPr bwMode="auto">
            <a:xfrm>
              <a:off x="4558641" y="2828029"/>
              <a:ext cx="49530" cy="0"/>
            </a:xfrm>
            <a:prstGeom prst="line">
              <a:avLst/>
            </a:prstGeom>
            <a:ln w="19050">
              <a:solidFill>
                <a:srgbClr val="86868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7" name="Straight Connector 1156">
              <a:extLst>
                <a:ext uri="{FF2B5EF4-FFF2-40B4-BE49-F238E27FC236}">
                  <a16:creationId xmlns:a16="http://schemas.microsoft.com/office/drawing/2014/main" id="{67358C44-3CC0-709C-9A04-58D1732B06EF}"/>
                </a:ext>
              </a:extLst>
            </p:cNvPr>
            <p:cNvCxnSpPr/>
            <p:nvPr/>
          </p:nvCxnSpPr>
          <p:spPr bwMode="auto">
            <a:xfrm>
              <a:off x="4558641" y="3499542"/>
              <a:ext cx="49530" cy="0"/>
            </a:xfrm>
            <a:prstGeom prst="line">
              <a:avLst/>
            </a:prstGeom>
            <a:ln w="19050">
              <a:solidFill>
                <a:srgbClr val="86868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8" name="Straight Connector 1157">
              <a:extLst>
                <a:ext uri="{FF2B5EF4-FFF2-40B4-BE49-F238E27FC236}">
                  <a16:creationId xmlns:a16="http://schemas.microsoft.com/office/drawing/2014/main" id="{CD09930F-16AD-3A3B-A6D8-7C163972BF8A}"/>
                </a:ext>
              </a:extLst>
            </p:cNvPr>
            <p:cNvCxnSpPr/>
            <p:nvPr/>
          </p:nvCxnSpPr>
          <p:spPr bwMode="auto">
            <a:xfrm>
              <a:off x="4558641" y="4184390"/>
              <a:ext cx="49530" cy="0"/>
            </a:xfrm>
            <a:prstGeom prst="line">
              <a:avLst/>
            </a:prstGeom>
            <a:ln w="19050">
              <a:solidFill>
                <a:srgbClr val="86868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9" name="Straight Connector 1158">
              <a:extLst>
                <a:ext uri="{FF2B5EF4-FFF2-40B4-BE49-F238E27FC236}">
                  <a16:creationId xmlns:a16="http://schemas.microsoft.com/office/drawing/2014/main" id="{6002CE14-8B1C-7D2A-1335-CA795B44DE2E}"/>
                </a:ext>
              </a:extLst>
            </p:cNvPr>
            <p:cNvCxnSpPr/>
            <p:nvPr/>
          </p:nvCxnSpPr>
          <p:spPr bwMode="auto">
            <a:xfrm>
              <a:off x="4558638" y="4869239"/>
              <a:ext cx="49530" cy="0"/>
            </a:xfrm>
            <a:prstGeom prst="line">
              <a:avLst/>
            </a:prstGeom>
            <a:ln w="19050">
              <a:solidFill>
                <a:srgbClr val="86868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0" name="Straight Connector 1159">
              <a:extLst>
                <a:ext uri="{FF2B5EF4-FFF2-40B4-BE49-F238E27FC236}">
                  <a16:creationId xmlns:a16="http://schemas.microsoft.com/office/drawing/2014/main" id="{6040DF3F-452A-63CC-5B85-29A49A03F58F}"/>
                </a:ext>
              </a:extLst>
            </p:cNvPr>
            <p:cNvCxnSpPr/>
            <p:nvPr/>
          </p:nvCxnSpPr>
          <p:spPr bwMode="auto">
            <a:xfrm>
              <a:off x="4558645" y="5536943"/>
              <a:ext cx="49530" cy="0"/>
            </a:xfrm>
            <a:prstGeom prst="line">
              <a:avLst/>
            </a:prstGeom>
            <a:ln w="19050">
              <a:solidFill>
                <a:srgbClr val="86868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61" name="TextBox 1160">
              <a:extLst>
                <a:ext uri="{FF2B5EF4-FFF2-40B4-BE49-F238E27FC236}">
                  <a16:creationId xmlns:a16="http://schemas.microsoft.com/office/drawing/2014/main" id="{621630DB-AD8E-DFA4-EB42-0FDE2E10FDDD}"/>
                </a:ext>
              </a:extLst>
            </p:cNvPr>
            <p:cNvSpPr txBox="1"/>
            <p:nvPr/>
          </p:nvSpPr>
          <p:spPr>
            <a:xfrm>
              <a:off x="4566449" y="2015233"/>
              <a:ext cx="277580" cy="28256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 anchor="b">
              <a:noAutofit/>
            </a:bodyPr>
            <a:lstStyle/>
            <a:p>
              <a:pPr algn="l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162" name="TextBox 1161">
              <a:extLst>
                <a:ext uri="{FF2B5EF4-FFF2-40B4-BE49-F238E27FC236}">
                  <a16:creationId xmlns:a16="http://schemas.microsoft.com/office/drawing/2014/main" id="{5010B475-017C-58DF-853F-F5E253B8055B}"/>
                </a:ext>
              </a:extLst>
            </p:cNvPr>
            <p:cNvSpPr txBox="1"/>
            <p:nvPr/>
          </p:nvSpPr>
          <p:spPr>
            <a:xfrm>
              <a:off x="4566453" y="2683702"/>
              <a:ext cx="277580" cy="28256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 anchor="b">
              <a:noAutofit/>
            </a:bodyPr>
            <a:lstStyle/>
            <a:p>
              <a:pPr algn="l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163" name="TextBox 1162">
              <a:extLst>
                <a:ext uri="{FF2B5EF4-FFF2-40B4-BE49-F238E27FC236}">
                  <a16:creationId xmlns:a16="http://schemas.microsoft.com/office/drawing/2014/main" id="{33B6E63B-4354-A39C-6534-4FFF2A309FFF}"/>
                </a:ext>
              </a:extLst>
            </p:cNvPr>
            <p:cNvSpPr txBox="1"/>
            <p:nvPr/>
          </p:nvSpPr>
          <p:spPr>
            <a:xfrm>
              <a:off x="4566457" y="3354709"/>
              <a:ext cx="277580" cy="28256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 anchor="b">
              <a:noAutofit/>
            </a:bodyPr>
            <a:lstStyle/>
            <a:p>
              <a:pPr algn="l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164" name="TextBox 1163">
              <a:extLst>
                <a:ext uri="{FF2B5EF4-FFF2-40B4-BE49-F238E27FC236}">
                  <a16:creationId xmlns:a16="http://schemas.microsoft.com/office/drawing/2014/main" id="{3BDC53FF-4DB3-C3F8-6325-36717DB7A851}"/>
                </a:ext>
              </a:extLst>
            </p:cNvPr>
            <p:cNvSpPr txBox="1"/>
            <p:nvPr/>
          </p:nvSpPr>
          <p:spPr>
            <a:xfrm>
              <a:off x="4566461" y="4040959"/>
              <a:ext cx="277581" cy="28256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 anchor="b">
              <a:noAutofit/>
            </a:bodyPr>
            <a:lstStyle/>
            <a:p>
              <a:pPr algn="l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165" name="TextBox 1164">
              <a:extLst>
                <a:ext uri="{FF2B5EF4-FFF2-40B4-BE49-F238E27FC236}">
                  <a16:creationId xmlns:a16="http://schemas.microsoft.com/office/drawing/2014/main" id="{D1809C30-EE88-83DB-D7BC-FDACD2644AE9}"/>
                </a:ext>
              </a:extLst>
            </p:cNvPr>
            <p:cNvSpPr txBox="1"/>
            <p:nvPr/>
          </p:nvSpPr>
          <p:spPr>
            <a:xfrm>
              <a:off x="4566468" y="4729746"/>
              <a:ext cx="277581" cy="28256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 anchor="b">
              <a:noAutofit/>
            </a:bodyPr>
            <a:lstStyle/>
            <a:p>
              <a:pPr algn="l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66" name="TextBox 1165">
              <a:extLst>
                <a:ext uri="{FF2B5EF4-FFF2-40B4-BE49-F238E27FC236}">
                  <a16:creationId xmlns:a16="http://schemas.microsoft.com/office/drawing/2014/main" id="{CF9E1333-EE8C-65E1-A4AA-1B418767F1D3}"/>
                </a:ext>
              </a:extLst>
            </p:cNvPr>
            <p:cNvSpPr txBox="1"/>
            <p:nvPr/>
          </p:nvSpPr>
          <p:spPr>
            <a:xfrm>
              <a:off x="4566465" y="5306771"/>
              <a:ext cx="277581" cy="282565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 anchor="b">
              <a:noAutofit/>
            </a:bodyPr>
            <a:lstStyle/>
            <a:p>
              <a:pPr algn="l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</p:grpSp>
      <p:sp>
        <p:nvSpPr>
          <p:cNvPr id="1153" name="TextBox 1152">
            <a:extLst>
              <a:ext uri="{FF2B5EF4-FFF2-40B4-BE49-F238E27FC236}">
                <a16:creationId xmlns:a16="http://schemas.microsoft.com/office/drawing/2014/main" id="{CF5F9A98-189B-0CCF-4118-FAB37F2BF95B}"/>
              </a:ext>
            </a:extLst>
          </p:cNvPr>
          <p:cNvSpPr txBox="1"/>
          <p:nvPr/>
        </p:nvSpPr>
        <p:spPr>
          <a:xfrm flipV="1">
            <a:off x="44002071" y="19471824"/>
            <a:ext cx="351701" cy="512240"/>
          </a:xfrm>
          <a:prstGeom prst="rect">
            <a:avLst/>
          </a:prstGeom>
          <a:noFill/>
          <a:ln>
            <a:noFill/>
          </a:ln>
        </p:spPr>
        <p:txBody>
          <a:bodyPr vert="vert270" wrap="none" rtlCol="0" anchor="b">
            <a:no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Ratio</a:t>
            </a:r>
          </a:p>
        </p:txBody>
      </p:sp>
      <p:sp>
        <p:nvSpPr>
          <p:cNvPr id="1167" name="Rectangle 1166">
            <a:extLst>
              <a:ext uri="{FF2B5EF4-FFF2-40B4-BE49-F238E27FC236}">
                <a16:creationId xmlns:a16="http://schemas.microsoft.com/office/drawing/2014/main" id="{DD3E0D72-27C5-2415-5E83-A7AB5DD99FFD}"/>
              </a:ext>
            </a:extLst>
          </p:cNvPr>
          <p:cNvSpPr/>
          <p:nvPr/>
        </p:nvSpPr>
        <p:spPr bwMode="auto">
          <a:xfrm>
            <a:off x="41143593" y="21608654"/>
            <a:ext cx="325760" cy="27085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8" name="Rectangle 1167">
            <a:extLst>
              <a:ext uri="{FF2B5EF4-FFF2-40B4-BE49-F238E27FC236}">
                <a16:creationId xmlns:a16="http://schemas.microsoft.com/office/drawing/2014/main" id="{99A190A5-9A15-57E1-7399-2CCD8B67A8B4}"/>
              </a:ext>
            </a:extLst>
          </p:cNvPr>
          <p:cNvSpPr/>
          <p:nvPr/>
        </p:nvSpPr>
        <p:spPr bwMode="auto">
          <a:xfrm>
            <a:off x="42612190" y="21629020"/>
            <a:ext cx="325760" cy="27085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9" name="Rectangle 1168">
            <a:extLst>
              <a:ext uri="{FF2B5EF4-FFF2-40B4-BE49-F238E27FC236}">
                <a16:creationId xmlns:a16="http://schemas.microsoft.com/office/drawing/2014/main" id="{21ACB0CA-2EAE-D2EA-7E32-9C02AC29C375}"/>
              </a:ext>
            </a:extLst>
          </p:cNvPr>
          <p:cNvSpPr/>
          <p:nvPr/>
        </p:nvSpPr>
        <p:spPr bwMode="auto">
          <a:xfrm>
            <a:off x="47374661" y="21608654"/>
            <a:ext cx="325760" cy="27085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0" name="Rectangle 1169">
            <a:extLst>
              <a:ext uri="{FF2B5EF4-FFF2-40B4-BE49-F238E27FC236}">
                <a16:creationId xmlns:a16="http://schemas.microsoft.com/office/drawing/2014/main" id="{6E5E9388-C5CF-BD4E-C98B-F5D19C327C89}"/>
              </a:ext>
            </a:extLst>
          </p:cNvPr>
          <p:cNvSpPr/>
          <p:nvPr/>
        </p:nvSpPr>
        <p:spPr bwMode="auto">
          <a:xfrm>
            <a:off x="48720619" y="21636448"/>
            <a:ext cx="325760" cy="27085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71" name="Straight Connector 1170">
            <a:extLst>
              <a:ext uri="{FF2B5EF4-FFF2-40B4-BE49-F238E27FC236}">
                <a16:creationId xmlns:a16="http://schemas.microsoft.com/office/drawing/2014/main" id="{6E6067BE-AFEF-F41B-F563-07BE46956397}"/>
              </a:ext>
            </a:extLst>
          </p:cNvPr>
          <p:cNvCxnSpPr>
            <a:cxnSpLocks/>
          </p:cNvCxnSpPr>
          <p:nvPr/>
        </p:nvCxnSpPr>
        <p:spPr>
          <a:xfrm>
            <a:off x="48967202" y="17157819"/>
            <a:ext cx="260096" cy="0"/>
          </a:xfrm>
          <a:prstGeom prst="line">
            <a:avLst/>
          </a:prstGeom>
          <a:ln w="28575">
            <a:solidFill>
              <a:srgbClr val="00C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2" name="TextBox 1171">
            <a:extLst>
              <a:ext uri="{FF2B5EF4-FFF2-40B4-BE49-F238E27FC236}">
                <a16:creationId xmlns:a16="http://schemas.microsoft.com/office/drawing/2014/main" id="{0FF9E2FB-418A-6949-185E-B5D3992045EF}"/>
              </a:ext>
            </a:extLst>
          </p:cNvPr>
          <p:cNvSpPr txBox="1"/>
          <p:nvPr/>
        </p:nvSpPr>
        <p:spPr>
          <a:xfrm>
            <a:off x="49239038" y="17020565"/>
            <a:ext cx="138784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Total cholesterol: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HDL ratio</a:t>
            </a:r>
          </a:p>
        </p:txBody>
      </p:sp>
      <p:sp>
        <p:nvSpPr>
          <p:cNvPr id="1173" name="TextBox 1172">
            <a:extLst>
              <a:ext uri="{FF2B5EF4-FFF2-40B4-BE49-F238E27FC236}">
                <a16:creationId xmlns:a16="http://schemas.microsoft.com/office/drawing/2014/main" id="{30A5AE28-3BE4-F4BF-29B8-3030C1F0C3D4}"/>
              </a:ext>
            </a:extLst>
          </p:cNvPr>
          <p:cNvSpPr txBox="1"/>
          <p:nvPr/>
        </p:nvSpPr>
        <p:spPr>
          <a:xfrm>
            <a:off x="47197717" y="16804798"/>
            <a:ext cx="138784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Median (mmol/L)</a:t>
            </a:r>
          </a:p>
        </p:txBody>
      </p:sp>
      <p:sp>
        <p:nvSpPr>
          <p:cNvPr id="1174" name="TextBox 1173">
            <a:extLst>
              <a:ext uri="{FF2B5EF4-FFF2-40B4-BE49-F238E27FC236}">
                <a16:creationId xmlns:a16="http://schemas.microsoft.com/office/drawing/2014/main" id="{C22E62F4-7D6D-714B-421A-734B251E4482}"/>
              </a:ext>
            </a:extLst>
          </p:cNvPr>
          <p:cNvSpPr txBox="1"/>
          <p:nvPr/>
        </p:nvSpPr>
        <p:spPr>
          <a:xfrm>
            <a:off x="48896293" y="16804798"/>
            <a:ext cx="138784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Ratio</a:t>
            </a:r>
          </a:p>
        </p:txBody>
      </p:sp>
      <p:cxnSp>
        <p:nvCxnSpPr>
          <p:cNvPr id="1179" name="Straight Connector 1178">
            <a:extLst>
              <a:ext uri="{FF2B5EF4-FFF2-40B4-BE49-F238E27FC236}">
                <a16:creationId xmlns:a16="http://schemas.microsoft.com/office/drawing/2014/main" id="{6146947B-295B-4875-B812-908209501820}"/>
              </a:ext>
            </a:extLst>
          </p:cNvPr>
          <p:cNvCxnSpPr/>
          <p:nvPr/>
        </p:nvCxnSpPr>
        <p:spPr>
          <a:xfrm flipV="1">
            <a:off x="39176131" y="21578845"/>
            <a:ext cx="0" cy="55983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0" name="Straight Connector 1179">
            <a:extLst>
              <a:ext uri="{FF2B5EF4-FFF2-40B4-BE49-F238E27FC236}">
                <a16:creationId xmlns:a16="http://schemas.microsoft.com/office/drawing/2014/main" id="{BC655734-F316-0140-9A40-4E1ABE5A1A75}"/>
              </a:ext>
            </a:extLst>
          </p:cNvPr>
          <p:cNvCxnSpPr/>
          <p:nvPr/>
        </p:nvCxnSpPr>
        <p:spPr>
          <a:xfrm flipV="1">
            <a:off x="39903919" y="21578845"/>
            <a:ext cx="0" cy="55983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1" name="Straight Connector 1180">
            <a:extLst>
              <a:ext uri="{FF2B5EF4-FFF2-40B4-BE49-F238E27FC236}">
                <a16:creationId xmlns:a16="http://schemas.microsoft.com/office/drawing/2014/main" id="{FB0C09A9-614D-5948-FDB3-EBB98D1B2D28}"/>
              </a:ext>
            </a:extLst>
          </p:cNvPr>
          <p:cNvCxnSpPr/>
          <p:nvPr/>
        </p:nvCxnSpPr>
        <p:spPr>
          <a:xfrm flipV="1">
            <a:off x="40604529" y="21578845"/>
            <a:ext cx="0" cy="55983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2" name="Straight Connector 1181">
            <a:extLst>
              <a:ext uri="{FF2B5EF4-FFF2-40B4-BE49-F238E27FC236}">
                <a16:creationId xmlns:a16="http://schemas.microsoft.com/office/drawing/2014/main" id="{71A75A5C-E2E3-25E6-27C1-91D0D6A8A9B2}"/>
              </a:ext>
            </a:extLst>
          </p:cNvPr>
          <p:cNvCxnSpPr/>
          <p:nvPr/>
        </p:nvCxnSpPr>
        <p:spPr>
          <a:xfrm flipV="1">
            <a:off x="41997901" y="21578845"/>
            <a:ext cx="0" cy="55983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3" name="Straight Connector 1182">
            <a:extLst>
              <a:ext uri="{FF2B5EF4-FFF2-40B4-BE49-F238E27FC236}">
                <a16:creationId xmlns:a16="http://schemas.microsoft.com/office/drawing/2014/main" id="{C20755D1-053B-F30D-5A73-72508AB9DD55}"/>
              </a:ext>
            </a:extLst>
          </p:cNvPr>
          <p:cNvCxnSpPr/>
          <p:nvPr/>
        </p:nvCxnSpPr>
        <p:spPr>
          <a:xfrm flipV="1">
            <a:off x="43385051" y="21578845"/>
            <a:ext cx="0" cy="55983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5" name="Straight Connector 1184">
            <a:extLst>
              <a:ext uri="{FF2B5EF4-FFF2-40B4-BE49-F238E27FC236}">
                <a16:creationId xmlns:a16="http://schemas.microsoft.com/office/drawing/2014/main" id="{F013D49C-DBAC-5F77-C6F4-90AE59EA6CDD}"/>
              </a:ext>
            </a:extLst>
          </p:cNvPr>
          <p:cNvCxnSpPr/>
          <p:nvPr/>
        </p:nvCxnSpPr>
        <p:spPr>
          <a:xfrm flipV="1">
            <a:off x="45400594" y="21591723"/>
            <a:ext cx="0" cy="55983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6" name="Straight Connector 1185">
            <a:extLst>
              <a:ext uri="{FF2B5EF4-FFF2-40B4-BE49-F238E27FC236}">
                <a16:creationId xmlns:a16="http://schemas.microsoft.com/office/drawing/2014/main" id="{6C05B281-2F68-6D17-E4A9-9EB08A36B706}"/>
              </a:ext>
            </a:extLst>
          </p:cNvPr>
          <p:cNvCxnSpPr/>
          <p:nvPr/>
        </p:nvCxnSpPr>
        <p:spPr>
          <a:xfrm flipV="1">
            <a:off x="46096053" y="21591723"/>
            <a:ext cx="0" cy="55983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7" name="Straight Connector 1186">
            <a:extLst>
              <a:ext uri="{FF2B5EF4-FFF2-40B4-BE49-F238E27FC236}">
                <a16:creationId xmlns:a16="http://schemas.microsoft.com/office/drawing/2014/main" id="{F1635EF7-FFCD-E2D7-B751-68218A984FB8}"/>
              </a:ext>
            </a:extLst>
          </p:cNvPr>
          <p:cNvCxnSpPr/>
          <p:nvPr/>
        </p:nvCxnSpPr>
        <p:spPr>
          <a:xfrm flipV="1">
            <a:off x="46785072" y="21591723"/>
            <a:ext cx="0" cy="55983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8" name="Straight Connector 1187">
            <a:extLst>
              <a:ext uri="{FF2B5EF4-FFF2-40B4-BE49-F238E27FC236}">
                <a16:creationId xmlns:a16="http://schemas.microsoft.com/office/drawing/2014/main" id="{344FD28D-D0E5-9409-8DB2-EB43930B791D}"/>
              </a:ext>
            </a:extLst>
          </p:cNvPr>
          <p:cNvCxnSpPr/>
          <p:nvPr/>
        </p:nvCxnSpPr>
        <p:spPr>
          <a:xfrm flipV="1">
            <a:off x="48175990" y="21591723"/>
            <a:ext cx="0" cy="55983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9" name="Straight Connector 1188">
            <a:extLst>
              <a:ext uri="{FF2B5EF4-FFF2-40B4-BE49-F238E27FC236}">
                <a16:creationId xmlns:a16="http://schemas.microsoft.com/office/drawing/2014/main" id="{5BA8484E-D44D-9B6B-3372-CE8A0E76C5B2}"/>
              </a:ext>
            </a:extLst>
          </p:cNvPr>
          <p:cNvCxnSpPr/>
          <p:nvPr/>
        </p:nvCxnSpPr>
        <p:spPr>
          <a:xfrm flipV="1">
            <a:off x="49554029" y="21591723"/>
            <a:ext cx="0" cy="55983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0" name="Content Placeholder 10">
            <a:extLst>
              <a:ext uri="{FF2B5EF4-FFF2-40B4-BE49-F238E27FC236}">
                <a16:creationId xmlns:a16="http://schemas.microsoft.com/office/drawing/2014/main" id="{622F5B03-B0B8-6865-FA93-A3B1EF9479ED}"/>
              </a:ext>
            </a:extLst>
          </p:cNvPr>
          <p:cNvSpPr txBox="1">
            <a:spLocks/>
          </p:cNvSpPr>
          <p:nvPr/>
        </p:nvSpPr>
        <p:spPr>
          <a:xfrm>
            <a:off x="38312724" y="24676164"/>
            <a:ext cx="12256778" cy="644311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617853">
              <a:defRPr>
                <a:latin typeface="+mn-lt"/>
                <a:ea typeface="+mn-ea"/>
                <a:cs typeface="+mn-cs"/>
              </a:defRPr>
            </a:lvl2pPr>
            <a:lvl3pPr marL="1235707">
              <a:defRPr>
                <a:latin typeface="+mn-lt"/>
                <a:ea typeface="+mn-ea"/>
                <a:cs typeface="+mn-cs"/>
              </a:defRPr>
            </a:lvl3pPr>
            <a:lvl4pPr marL="1853560">
              <a:defRPr>
                <a:latin typeface="+mn-lt"/>
                <a:ea typeface="+mn-ea"/>
                <a:cs typeface="+mn-cs"/>
              </a:defRPr>
            </a:lvl4pPr>
            <a:lvl5pPr marL="2471413">
              <a:defRPr>
                <a:latin typeface="+mn-lt"/>
                <a:ea typeface="+mn-ea"/>
                <a:cs typeface="+mn-cs"/>
              </a:defRPr>
            </a:lvl5pPr>
            <a:lvl6pPr marL="3089266">
              <a:defRPr>
                <a:latin typeface="+mn-lt"/>
                <a:ea typeface="+mn-ea"/>
                <a:cs typeface="+mn-cs"/>
              </a:defRPr>
            </a:lvl6pPr>
            <a:lvl7pPr marL="3707120">
              <a:defRPr>
                <a:latin typeface="+mn-lt"/>
                <a:ea typeface="+mn-ea"/>
                <a:cs typeface="+mn-cs"/>
              </a:defRPr>
            </a:lvl7pPr>
            <a:lvl8pPr marL="4324973">
              <a:defRPr>
                <a:latin typeface="+mn-lt"/>
                <a:ea typeface="+mn-ea"/>
                <a:cs typeface="+mn-cs"/>
              </a:defRPr>
            </a:lvl8pPr>
            <a:lvl9pPr marL="4942826">
              <a:defRPr>
                <a:latin typeface="+mn-lt"/>
                <a:ea typeface="+mn-ea"/>
                <a:cs typeface="+mn-cs"/>
              </a:defRPr>
            </a:lvl9pPr>
          </a:lstStyle>
          <a:p>
            <a:pPr marL="442913" lvl="1" indent="-442913" algn="l" rtl="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Font typeface=".PingFang SC Regular"/>
              <a:buChar char="◆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Changes in 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eGFR for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TN participants are consistent with the known inhibitory effect of bictegravir on the tubular secretion of creatinine without affecting actual GFR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59" name="Chart 1258">
            <a:extLst>
              <a:ext uri="{FF2B5EF4-FFF2-40B4-BE49-F238E27FC236}">
                <a16:creationId xmlns:a16="http://schemas.microsoft.com/office/drawing/2014/main" id="{CAA455ED-760F-63CB-3E39-32664F5381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9744866"/>
              </p:ext>
            </p:extLst>
          </p:nvPr>
        </p:nvGraphicFramePr>
        <p:xfrm>
          <a:off x="16856961" y="12578896"/>
          <a:ext cx="5947176" cy="3239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260" name="Group 1259">
            <a:extLst>
              <a:ext uri="{FF2B5EF4-FFF2-40B4-BE49-F238E27FC236}">
                <a16:creationId xmlns:a16="http://schemas.microsoft.com/office/drawing/2014/main" id="{71946696-568B-5F87-C537-AA4132583958}"/>
              </a:ext>
            </a:extLst>
          </p:cNvPr>
          <p:cNvGrpSpPr/>
          <p:nvPr/>
        </p:nvGrpSpPr>
        <p:grpSpPr>
          <a:xfrm>
            <a:off x="13337831" y="19716279"/>
            <a:ext cx="474210" cy="452846"/>
            <a:chOff x="5874561" y="1303490"/>
            <a:chExt cx="474210" cy="452846"/>
          </a:xfrm>
        </p:grpSpPr>
        <p:sp>
          <p:nvSpPr>
            <p:cNvPr id="1261" name="Oval 1260">
              <a:extLst>
                <a:ext uri="{FF2B5EF4-FFF2-40B4-BE49-F238E27FC236}">
                  <a16:creationId xmlns:a16="http://schemas.microsoft.com/office/drawing/2014/main" id="{975B1349-29C8-0A77-A35B-037C7DABFCFE}"/>
                </a:ext>
              </a:extLst>
            </p:cNvPr>
            <p:cNvSpPr/>
            <p:nvPr/>
          </p:nvSpPr>
          <p:spPr>
            <a:xfrm>
              <a:off x="5874562" y="1303490"/>
              <a:ext cx="474209" cy="452846"/>
            </a:xfrm>
            <a:prstGeom prst="ellipse">
              <a:avLst/>
            </a:prstGeom>
            <a:solidFill>
              <a:srgbClr val="2C70AC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2" name="TextBox 1261">
              <a:extLst>
                <a:ext uri="{FF2B5EF4-FFF2-40B4-BE49-F238E27FC236}">
                  <a16:creationId xmlns:a16="http://schemas.microsoft.com/office/drawing/2014/main" id="{7A920A69-252D-B34B-5C14-7BC5062104D6}"/>
                </a:ext>
              </a:extLst>
            </p:cNvPr>
            <p:cNvSpPr txBox="1"/>
            <p:nvPr/>
          </p:nvSpPr>
          <p:spPr>
            <a:xfrm>
              <a:off x="5874561" y="1363576"/>
              <a:ext cx="4742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</a:t>
              </a:r>
            </a:p>
          </p:txBody>
        </p:sp>
      </p:grpSp>
      <p:cxnSp>
        <p:nvCxnSpPr>
          <p:cNvPr id="1264" name="Straight Connector 1263">
            <a:extLst>
              <a:ext uri="{FF2B5EF4-FFF2-40B4-BE49-F238E27FC236}">
                <a16:creationId xmlns:a16="http://schemas.microsoft.com/office/drawing/2014/main" id="{EB411547-E766-B5BA-5502-F7A205A3A8A6}"/>
              </a:ext>
            </a:extLst>
          </p:cNvPr>
          <p:cNvCxnSpPr>
            <a:cxnSpLocks/>
          </p:cNvCxnSpPr>
          <p:nvPr/>
        </p:nvCxnSpPr>
        <p:spPr>
          <a:xfrm>
            <a:off x="22434406" y="20317237"/>
            <a:ext cx="0" cy="4275438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7" name="TextBox 1266">
            <a:extLst>
              <a:ext uri="{FF2B5EF4-FFF2-40B4-BE49-F238E27FC236}">
                <a16:creationId xmlns:a16="http://schemas.microsoft.com/office/drawing/2014/main" id="{AEFECE9A-5FFD-81D6-3817-45CBFB4820C2}"/>
              </a:ext>
            </a:extLst>
          </p:cNvPr>
          <p:cNvSpPr txBox="1"/>
          <p:nvPr/>
        </p:nvSpPr>
        <p:spPr>
          <a:xfrm>
            <a:off x="13325474" y="20184821"/>
            <a:ext cx="417512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Key populations </a:t>
            </a:r>
          </a:p>
        </p:txBody>
      </p:sp>
      <p:cxnSp>
        <p:nvCxnSpPr>
          <p:cNvPr id="1273" name="Straight Connector 1272">
            <a:extLst>
              <a:ext uri="{FF2B5EF4-FFF2-40B4-BE49-F238E27FC236}">
                <a16:creationId xmlns:a16="http://schemas.microsoft.com/office/drawing/2014/main" id="{E942EF5F-5E8F-BA2C-3E1F-C6373547C337}"/>
              </a:ext>
            </a:extLst>
          </p:cNvPr>
          <p:cNvCxnSpPr>
            <a:cxnSpLocks/>
          </p:cNvCxnSpPr>
          <p:nvPr/>
        </p:nvCxnSpPr>
        <p:spPr>
          <a:xfrm>
            <a:off x="17505082" y="24581531"/>
            <a:ext cx="388465" cy="0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5" name="Straight Connector 1274">
            <a:extLst>
              <a:ext uri="{FF2B5EF4-FFF2-40B4-BE49-F238E27FC236}">
                <a16:creationId xmlns:a16="http://schemas.microsoft.com/office/drawing/2014/main" id="{C006BD44-4F69-CB43-A187-81686AA781B9}"/>
              </a:ext>
            </a:extLst>
          </p:cNvPr>
          <p:cNvCxnSpPr>
            <a:cxnSpLocks/>
          </p:cNvCxnSpPr>
          <p:nvPr/>
        </p:nvCxnSpPr>
        <p:spPr>
          <a:xfrm>
            <a:off x="16868367" y="24581531"/>
            <a:ext cx="559021" cy="0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8" name="Straight Connector 1277">
            <a:extLst>
              <a:ext uri="{FF2B5EF4-FFF2-40B4-BE49-F238E27FC236}">
                <a16:creationId xmlns:a16="http://schemas.microsoft.com/office/drawing/2014/main" id="{63BD2B9E-A2FA-1DFA-638C-D4FDB634F512}"/>
              </a:ext>
            </a:extLst>
          </p:cNvPr>
          <p:cNvCxnSpPr/>
          <p:nvPr/>
        </p:nvCxnSpPr>
        <p:spPr>
          <a:xfrm flipH="1">
            <a:off x="17405622" y="24517766"/>
            <a:ext cx="60485" cy="120971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9" name="Straight Connector 1278">
            <a:extLst>
              <a:ext uri="{FF2B5EF4-FFF2-40B4-BE49-F238E27FC236}">
                <a16:creationId xmlns:a16="http://schemas.microsoft.com/office/drawing/2014/main" id="{912E8A53-EE2F-D929-A5FA-7F93A49DCF87}"/>
              </a:ext>
            </a:extLst>
          </p:cNvPr>
          <p:cNvCxnSpPr/>
          <p:nvPr/>
        </p:nvCxnSpPr>
        <p:spPr>
          <a:xfrm flipH="1">
            <a:off x="17476781" y="24517766"/>
            <a:ext cx="60485" cy="120971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C31FF925-F199-9F71-2A09-472C374E98BC}"/>
              </a:ext>
            </a:extLst>
          </p:cNvPr>
          <p:cNvCxnSpPr/>
          <p:nvPr/>
        </p:nvCxnSpPr>
        <p:spPr>
          <a:xfrm flipV="1">
            <a:off x="16875476" y="24578251"/>
            <a:ext cx="0" cy="49812"/>
          </a:xfrm>
          <a:prstGeom prst="line">
            <a:avLst/>
          </a:prstGeom>
          <a:ln w="19050">
            <a:solidFill>
              <a:srgbClr val="868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D7FB0C58-3804-12BE-B8A0-5001BD39A8B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963" y="21287063"/>
            <a:ext cx="1265216" cy="3405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2F3AE7D-A92B-CC75-A375-C9E45163C080}"/>
              </a:ext>
            </a:extLst>
          </p:cNvPr>
          <p:cNvSpPr txBox="1"/>
          <p:nvPr/>
        </p:nvSpPr>
        <p:spPr>
          <a:xfrm rot="16200000">
            <a:off x="24781840" y="16025434"/>
            <a:ext cx="2474609" cy="300354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Participants, %</a:t>
            </a:r>
          </a:p>
        </p:txBody>
      </p:sp>
      <p:pic>
        <p:nvPicPr>
          <p:cNvPr id="25" name="Picture 24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1BD2120B-8C40-2A99-2F3A-5632205BF34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2103" y="2385507"/>
            <a:ext cx="1758106" cy="1758106"/>
          </a:xfrm>
          <a:prstGeom prst="rect">
            <a:avLst/>
          </a:prstGeom>
        </p:spPr>
      </p:pic>
      <p:sp>
        <p:nvSpPr>
          <p:cNvPr id="367" name="TextBox 366">
            <a:extLst>
              <a:ext uri="{FF2B5EF4-FFF2-40B4-BE49-F238E27FC236}">
                <a16:creationId xmlns:a16="http://schemas.microsoft.com/office/drawing/2014/main" id="{653188AA-6B4A-0D4E-BB43-DC260EC3B6C3}"/>
              </a:ext>
            </a:extLst>
          </p:cNvPr>
          <p:cNvSpPr txBox="1"/>
          <p:nvPr/>
        </p:nvSpPr>
        <p:spPr>
          <a:xfrm>
            <a:off x="15277841" y="14663253"/>
            <a:ext cx="9253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Participants With HIV RNA &lt; 50 c/mL at 3 Years, % (95% CI)</a:t>
            </a:r>
          </a:p>
        </p:txBody>
      </p:sp>
      <p:graphicFrame>
        <p:nvGraphicFramePr>
          <p:cNvPr id="1064" name="Chart 1063">
            <a:extLst>
              <a:ext uri="{FF2B5EF4-FFF2-40B4-BE49-F238E27FC236}">
                <a16:creationId xmlns:a16="http://schemas.microsoft.com/office/drawing/2014/main" id="{1CC3898F-7FBF-A29D-9C1E-811D4B7EFA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796498"/>
              </p:ext>
            </p:extLst>
          </p:nvPr>
        </p:nvGraphicFramePr>
        <p:xfrm>
          <a:off x="16894629" y="19743742"/>
          <a:ext cx="5829448" cy="5122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1028" name="TextBox 1027">
            <a:extLst>
              <a:ext uri="{FF2B5EF4-FFF2-40B4-BE49-F238E27FC236}">
                <a16:creationId xmlns:a16="http://schemas.microsoft.com/office/drawing/2014/main" id="{E427C758-696B-4EB6-954D-A0AE39D50FE6}"/>
              </a:ext>
            </a:extLst>
          </p:cNvPr>
          <p:cNvSpPr txBox="1"/>
          <p:nvPr/>
        </p:nvSpPr>
        <p:spPr>
          <a:xfrm>
            <a:off x="17077038" y="19898554"/>
            <a:ext cx="542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Participants With HIV RNA &lt; 50 c/mL at 3 Years, % (95% CI)</a:t>
            </a:r>
          </a:p>
        </p:txBody>
      </p:sp>
      <p:sp>
        <p:nvSpPr>
          <p:cNvPr id="1081" name="TextBox 1080">
            <a:extLst>
              <a:ext uri="{FF2B5EF4-FFF2-40B4-BE49-F238E27FC236}">
                <a16:creationId xmlns:a16="http://schemas.microsoft.com/office/drawing/2014/main" id="{A701837A-D0C7-186D-A9C3-BAB5FD39ECC6}"/>
              </a:ext>
            </a:extLst>
          </p:cNvPr>
          <p:cNvSpPr txBox="1"/>
          <p:nvPr/>
        </p:nvSpPr>
        <p:spPr>
          <a:xfrm>
            <a:off x="23940874" y="20194054"/>
            <a:ext cx="959167" cy="307777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r>
              <a:rPr lang="en-US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 (95% CI)</a:t>
            </a:r>
          </a:p>
        </p:txBody>
      </p:sp>
      <p:grpSp>
        <p:nvGrpSpPr>
          <p:cNvPr id="1253" name="Group 1252">
            <a:extLst>
              <a:ext uri="{FF2B5EF4-FFF2-40B4-BE49-F238E27FC236}">
                <a16:creationId xmlns:a16="http://schemas.microsoft.com/office/drawing/2014/main" id="{F92E0633-FE96-9E34-A87C-F0D5A63A02C2}"/>
              </a:ext>
            </a:extLst>
          </p:cNvPr>
          <p:cNvGrpSpPr/>
          <p:nvPr/>
        </p:nvGrpSpPr>
        <p:grpSpPr>
          <a:xfrm>
            <a:off x="16981714" y="19630463"/>
            <a:ext cx="5649761" cy="306857"/>
            <a:chOff x="16981714" y="20848320"/>
            <a:chExt cx="5649761" cy="306857"/>
          </a:xfrm>
        </p:grpSpPr>
        <p:cxnSp>
          <p:nvCxnSpPr>
            <p:cNvPr id="1234" name="Straight Connector 1233">
              <a:extLst>
                <a:ext uri="{FF2B5EF4-FFF2-40B4-BE49-F238E27FC236}">
                  <a16:creationId xmlns:a16="http://schemas.microsoft.com/office/drawing/2014/main" id="{305E50E9-73AB-B2A0-B147-EFEA17F43E91}"/>
                </a:ext>
              </a:extLst>
            </p:cNvPr>
            <p:cNvCxnSpPr>
              <a:cxnSpLocks/>
            </p:cNvCxnSpPr>
            <p:nvPr/>
          </p:nvCxnSpPr>
          <p:spPr>
            <a:xfrm>
              <a:off x="17104878" y="20853175"/>
              <a:ext cx="5340843" cy="0"/>
            </a:xfrm>
            <a:prstGeom prst="line">
              <a:avLst/>
            </a:prstGeom>
            <a:ln w="19050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8" name="Straight Connector 1237">
              <a:extLst>
                <a:ext uri="{FF2B5EF4-FFF2-40B4-BE49-F238E27FC236}">
                  <a16:creationId xmlns:a16="http://schemas.microsoft.com/office/drawing/2014/main" id="{F781EB32-325E-6AB8-21E3-6B98B00B99AB}"/>
                </a:ext>
              </a:extLst>
            </p:cNvPr>
            <p:cNvCxnSpPr/>
            <p:nvPr/>
          </p:nvCxnSpPr>
          <p:spPr>
            <a:xfrm>
              <a:off x="18452219" y="20848320"/>
              <a:ext cx="0" cy="70913"/>
            </a:xfrm>
            <a:prstGeom prst="line">
              <a:avLst/>
            </a:prstGeom>
            <a:ln w="19050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9" name="Straight Connector 1238">
              <a:extLst>
                <a:ext uri="{FF2B5EF4-FFF2-40B4-BE49-F238E27FC236}">
                  <a16:creationId xmlns:a16="http://schemas.microsoft.com/office/drawing/2014/main" id="{D7F2F1A0-E95A-35E6-6F11-F1FB97EACA1D}"/>
                </a:ext>
              </a:extLst>
            </p:cNvPr>
            <p:cNvCxnSpPr/>
            <p:nvPr/>
          </p:nvCxnSpPr>
          <p:spPr>
            <a:xfrm>
              <a:off x="17119807" y="20848320"/>
              <a:ext cx="0" cy="70913"/>
            </a:xfrm>
            <a:prstGeom prst="line">
              <a:avLst/>
            </a:prstGeom>
            <a:ln w="19050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1" name="Straight Connector 1240">
              <a:extLst>
                <a:ext uri="{FF2B5EF4-FFF2-40B4-BE49-F238E27FC236}">
                  <a16:creationId xmlns:a16="http://schemas.microsoft.com/office/drawing/2014/main" id="{0EE1F246-19BF-0FD8-E40A-E0203FDF79B2}"/>
                </a:ext>
              </a:extLst>
            </p:cNvPr>
            <p:cNvCxnSpPr/>
            <p:nvPr/>
          </p:nvCxnSpPr>
          <p:spPr>
            <a:xfrm>
              <a:off x="19780898" y="20848320"/>
              <a:ext cx="0" cy="70913"/>
            </a:xfrm>
            <a:prstGeom prst="line">
              <a:avLst/>
            </a:prstGeom>
            <a:ln w="19050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2" name="Straight Connector 1241">
              <a:extLst>
                <a:ext uri="{FF2B5EF4-FFF2-40B4-BE49-F238E27FC236}">
                  <a16:creationId xmlns:a16="http://schemas.microsoft.com/office/drawing/2014/main" id="{7AEA6026-3EBE-DCF8-0433-2309F5BCD583}"/>
                </a:ext>
              </a:extLst>
            </p:cNvPr>
            <p:cNvCxnSpPr/>
            <p:nvPr/>
          </p:nvCxnSpPr>
          <p:spPr>
            <a:xfrm>
              <a:off x="21105845" y="20848320"/>
              <a:ext cx="0" cy="70913"/>
            </a:xfrm>
            <a:prstGeom prst="line">
              <a:avLst/>
            </a:prstGeom>
            <a:ln w="19050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6" name="Straight Connector 1245">
              <a:extLst>
                <a:ext uri="{FF2B5EF4-FFF2-40B4-BE49-F238E27FC236}">
                  <a16:creationId xmlns:a16="http://schemas.microsoft.com/office/drawing/2014/main" id="{454F520B-D9D9-643A-E958-706684EF0FD6}"/>
                </a:ext>
              </a:extLst>
            </p:cNvPr>
            <p:cNvCxnSpPr/>
            <p:nvPr/>
          </p:nvCxnSpPr>
          <p:spPr>
            <a:xfrm>
              <a:off x="22438256" y="20848320"/>
              <a:ext cx="0" cy="70913"/>
            </a:xfrm>
            <a:prstGeom prst="line">
              <a:avLst/>
            </a:prstGeom>
            <a:ln w="19050">
              <a:solidFill>
                <a:srgbClr val="8686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8" name="TextBox 1247">
              <a:extLst>
                <a:ext uri="{FF2B5EF4-FFF2-40B4-BE49-F238E27FC236}">
                  <a16:creationId xmlns:a16="http://schemas.microsoft.com/office/drawing/2014/main" id="{83B4DD9C-0825-1CFA-0E91-A1CF82B33D75}"/>
                </a:ext>
              </a:extLst>
            </p:cNvPr>
            <p:cNvSpPr txBox="1"/>
            <p:nvPr/>
          </p:nvSpPr>
          <p:spPr>
            <a:xfrm>
              <a:off x="16981714" y="2087817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249" name="TextBox 1248">
              <a:extLst>
                <a:ext uri="{FF2B5EF4-FFF2-40B4-BE49-F238E27FC236}">
                  <a16:creationId xmlns:a16="http://schemas.microsoft.com/office/drawing/2014/main" id="{1A9C1FC4-FBCF-ADB2-A151-F137F44E74FD}"/>
                </a:ext>
              </a:extLst>
            </p:cNvPr>
            <p:cNvSpPr txBox="1"/>
            <p:nvPr/>
          </p:nvSpPr>
          <p:spPr>
            <a:xfrm>
              <a:off x="18258143" y="2087817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1250" name="TextBox 1249">
              <a:extLst>
                <a:ext uri="{FF2B5EF4-FFF2-40B4-BE49-F238E27FC236}">
                  <a16:creationId xmlns:a16="http://schemas.microsoft.com/office/drawing/2014/main" id="{A037EE53-C8A1-CE41-2F9E-D7FA9A464228}"/>
                </a:ext>
              </a:extLst>
            </p:cNvPr>
            <p:cNvSpPr txBox="1"/>
            <p:nvPr/>
          </p:nvSpPr>
          <p:spPr>
            <a:xfrm>
              <a:off x="19583089" y="2087817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1251" name="TextBox 1250">
              <a:extLst>
                <a:ext uri="{FF2B5EF4-FFF2-40B4-BE49-F238E27FC236}">
                  <a16:creationId xmlns:a16="http://schemas.microsoft.com/office/drawing/2014/main" id="{81C91959-26A5-5856-6D38-9197FA7494E2}"/>
                </a:ext>
              </a:extLst>
            </p:cNvPr>
            <p:cNvSpPr txBox="1"/>
            <p:nvPr/>
          </p:nvSpPr>
          <p:spPr>
            <a:xfrm>
              <a:off x="20922965" y="2087817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75</a:t>
              </a:r>
            </a:p>
          </p:txBody>
        </p:sp>
        <p:sp>
          <p:nvSpPr>
            <p:cNvPr id="1252" name="TextBox 1251">
              <a:extLst>
                <a:ext uri="{FF2B5EF4-FFF2-40B4-BE49-F238E27FC236}">
                  <a16:creationId xmlns:a16="http://schemas.microsoft.com/office/drawing/2014/main" id="{DC2054E1-A276-D6F1-0BED-2C09868CE0B2}"/>
                </a:ext>
              </a:extLst>
            </p:cNvPr>
            <p:cNvSpPr txBox="1"/>
            <p:nvPr/>
          </p:nvSpPr>
          <p:spPr>
            <a:xfrm>
              <a:off x="22191931" y="2087817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</a:p>
          </p:txBody>
        </p:sp>
      </p:grpSp>
      <p:cxnSp>
        <p:nvCxnSpPr>
          <p:cNvPr id="370" name="Straight Arrow Connector 369">
            <a:extLst>
              <a:ext uri="{FF2B5EF4-FFF2-40B4-BE49-F238E27FC236}">
                <a16:creationId xmlns:a16="http://schemas.microsoft.com/office/drawing/2014/main" id="{E67405F4-63AC-6540-8F8A-18B20310CF94}"/>
              </a:ext>
            </a:extLst>
          </p:cNvPr>
          <p:cNvCxnSpPr>
            <a:cxnSpLocks/>
          </p:cNvCxnSpPr>
          <p:nvPr/>
        </p:nvCxnSpPr>
        <p:spPr bwMode="auto">
          <a:xfrm>
            <a:off x="3189480" y="21212007"/>
            <a:ext cx="0" cy="1195932"/>
          </a:xfrm>
          <a:prstGeom prst="straightConnector1">
            <a:avLst/>
          </a:prstGeom>
          <a:ln w="19050">
            <a:prstDash val="sysDash"/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1" name="TextBox 370">
            <a:extLst>
              <a:ext uri="{FF2B5EF4-FFF2-40B4-BE49-F238E27FC236}">
                <a16:creationId xmlns:a16="http://schemas.microsoft.com/office/drawing/2014/main" id="{ED4F8188-B188-7D4A-8D6B-CE630FD37269}"/>
              </a:ext>
            </a:extLst>
          </p:cNvPr>
          <p:cNvSpPr txBox="1"/>
          <p:nvPr/>
        </p:nvSpPr>
        <p:spPr>
          <a:xfrm>
            <a:off x="17844962" y="20217642"/>
            <a:ext cx="312420" cy="247327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l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n*</a:t>
            </a:r>
          </a:p>
        </p:txBody>
      </p:sp>
      <p:sp>
        <p:nvSpPr>
          <p:cNvPr id="368" name="Rectangle: Rounded Corners 171">
            <a:extLst>
              <a:ext uri="{FF2B5EF4-FFF2-40B4-BE49-F238E27FC236}">
                <a16:creationId xmlns:a16="http://schemas.microsoft.com/office/drawing/2014/main" id="{9DDFBBA7-13EB-F74B-B09A-BA4047052FFA}"/>
              </a:ext>
            </a:extLst>
          </p:cNvPr>
          <p:cNvSpPr/>
          <p:nvPr/>
        </p:nvSpPr>
        <p:spPr>
          <a:xfrm>
            <a:off x="26223959" y="8341710"/>
            <a:ext cx="6855296" cy="762705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603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9" name="Oval 368">
            <a:extLst>
              <a:ext uri="{FF2B5EF4-FFF2-40B4-BE49-F238E27FC236}">
                <a16:creationId xmlns:a16="http://schemas.microsoft.com/office/drawing/2014/main" id="{7128184E-0260-E549-AEA7-1773D4E83E15}"/>
              </a:ext>
            </a:extLst>
          </p:cNvPr>
          <p:cNvSpPr/>
          <p:nvPr/>
        </p:nvSpPr>
        <p:spPr>
          <a:xfrm>
            <a:off x="26124783" y="8344217"/>
            <a:ext cx="756000" cy="756001"/>
          </a:xfrm>
          <a:prstGeom prst="ellipse">
            <a:avLst/>
          </a:prstGeom>
          <a:solidFill>
            <a:schemeClr val="accent2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603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72" name="Group 371">
            <a:extLst>
              <a:ext uri="{FF2B5EF4-FFF2-40B4-BE49-F238E27FC236}">
                <a16:creationId xmlns:a16="http://schemas.microsoft.com/office/drawing/2014/main" id="{DAAE461D-E539-1D43-8E16-30BB2B9A7EC4}"/>
              </a:ext>
            </a:extLst>
          </p:cNvPr>
          <p:cNvGrpSpPr/>
          <p:nvPr/>
        </p:nvGrpSpPr>
        <p:grpSpPr>
          <a:xfrm>
            <a:off x="26208592" y="8419118"/>
            <a:ext cx="584975" cy="580652"/>
            <a:chOff x="15649001" y="14447147"/>
            <a:chExt cx="845590" cy="834522"/>
          </a:xfrm>
        </p:grpSpPr>
        <p:sp>
          <p:nvSpPr>
            <p:cNvPr id="373" name="Freeform: Shape 1193">
              <a:extLst>
                <a:ext uri="{FF2B5EF4-FFF2-40B4-BE49-F238E27FC236}">
                  <a16:creationId xmlns:a16="http://schemas.microsoft.com/office/drawing/2014/main" id="{296CB041-03DD-9340-B610-EA91B75E0E71}"/>
                </a:ext>
              </a:extLst>
            </p:cNvPr>
            <p:cNvSpPr/>
            <p:nvPr/>
          </p:nvSpPr>
          <p:spPr>
            <a:xfrm>
              <a:off x="15868546" y="14712773"/>
              <a:ext cx="351994" cy="351994"/>
            </a:xfrm>
            <a:custGeom>
              <a:avLst/>
              <a:gdLst>
                <a:gd name="connsiteX0" fmla="*/ 175997 w 351994"/>
                <a:gd name="connsiteY0" fmla="*/ 0 h 351994"/>
                <a:gd name="connsiteX1" fmla="*/ 0 w 351994"/>
                <a:gd name="connsiteY1" fmla="*/ 175997 h 351994"/>
                <a:gd name="connsiteX2" fmla="*/ 175997 w 351994"/>
                <a:gd name="connsiteY2" fmla="*/ 351995 h 351994"/>
                <a:gd name="connsiteX3" fmla="*/ 351995 w 351994"/>
                <a:gd name="connsiteY3" fmla="*/ 175997 h 351994"/>
                <a:gd name="connsiteX4" fmla="*/ 175997 w 351994"/>
                <a:gd name="connsiteY4" fmla="*/ 0 h 351994"/>
                <a:gd name="connsiteX5" fmla="*/ 175997 w 351994"/>
                <a:gd name="connsiteY5" fmla="*/ 339582 h 351994"/>
                <a:gd name="connsiteX6" fmla="*/ 12330 w 351994"/>
                <a:gd name="connsiteY6" fmla="*/ 175915 h 351994"/>
                <a:gd name="connsiteX7" fmla="*/ 175997 w 351994"/>
                <a:gd name="connsiteY7" fmla="*/ 12248 h 351994"/>
                <a:gd name="connsiteX8" fmla="*/ 339664 w 351994"/>
                <a:gd name="connsiteY8" fmla="*/ 175915 h 351994"/>
                <a:gd name="connsiteX9" fmla="*/ 175997 w 351994"/>
                <a:gd name="connsiteY9" fmla="*/ 339582 h 351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1994" h="351994">
                  <a:moveTo>
                    <a:pt x="175997" y="0"/>
                  </a:moveTo>
                  <a:cubicBezTo>
                    <a:pt x="78997" y="0"/>
                    <a:pt x="0" y="78915"/>
                    <a:pt x="0" y="175997"/>
                  </a:cubicBezTo>
                  <a:cubicBezTo>
                    <a:pt x="0" y="273079"/>
                    <a:pt x="78915" y="351995"/>
                    <a:pt x="175997" y="351995"/>
                  </a:cubicBezTo>
                  <a:cubicBezTo>
                    <a:pt x="273079" y="351995"/>
                    <a:pt x="351995" y="273079"/>
                    <a:pt x="351995" y="175997"/>
                  </a:cubicBezTo>
                  <a:cubicBezTo>
                    <a:pt x="351995" y="78915"/>
                    <a:pt x="273079" y="0"/>
                    <a:pt x="175997" y="0"/>
                  </a:cubicBezTo>
                  <a:close/>
                  <a:moveTo>
                    <a:pt x="175997" y="339582"/>
                  </a:moveTo>
                  <a:cubicBezTo>
                    <a:pt x="85738" y="339582"/>
                    <a:pt x="12330" y="266174"/>
                    <a:pt x="12330" y="175915"/>
                  </a:cubicBezTo>
                  <a:cubicBezTo>
                    <a:pt x="12330" y="85656"/>
                    <a:pt x="85738" y="12248"/>
                    <a:pt x="175997" y="12248"/>
                  </a:cubicBezTo>
                  <a:cubicBezTo>
                    <a:pt x="266256" y="12248"/>
                    <a:pt x="339664" y="85656"/>
                    <a:pt x="339664" y="175915"/>
                  </a:cubicBezTo>
                  <a:cubicBezTo>
                    <a:pt x="339664" y="266174"/>
                    <a:pt x="266256" y="339582"/>
                    <a:pt x="175997" y="339582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673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4" name="Freeform: Shape 1194">
              <a:extLst>
                <a:ext uri="{FF2B5EF4-FFF2-40B4-BE49-F238E27FC236}">
                  <a16:creationId xmlns:a16="http://schemas.microsoft.com/office/drawing/2014/main" id="{C7387A4B-2AD7-DF44-A352-79FCDCC13050}"/>
                </a:ext>
              </a:extLst>
            </p:cNvPr>
            <p:cNvSpPr/>
            <p:nvPr/>
          </p:nvSpPr>
          <p:spPr>
            <a:xfrm>
              <a:off x="16038378" y="14761027"/>
              <a:ext cx="133826" cy="133826"/>
            </a:xfrm>
            <a:custGeom>
              <a:avLst/>
              <a:gdLst>
                <a:gd name="connsiteX0" fmla="*/ 6165 w 133826"/>
                <a:gd name="connsiteY0" fmla="*/ 0 h 133826"/>
                <a:gd name="connsiteX1" fmla="*/ 0 w 133826"/>
                <a:gd name="connsiteY1" fmla="*/ 6165 h 133826"/>
                <a:gd name="connsiteX2" fmla="*/ 6165 w 133826"/>
                <a:gd name="connsiteY2" fmla="*/ 12330 h 133826"/>
                <a:gd name="connsiteX3" fmla="*/ 121496 w 133826"/>
                <a:gd name="connsiteY3" fmla="*/ 127662 h 133826"/>
                <a:gd name="connsiteX4" fmla="*/ 127662 w 133826"/>
                <a:gd name="connsiteY4" fmla="*/ 133827 h 133826"/>
                <a:gd name="connsiteX5" fmla="*/ 133827 w 133826"/>
                <a:gd name="connsiteY5" fmla="*/ 127662 h 133826"/>
                <a:gd name="connsiteX6" fmla="*/ 6165 w 133826"/>
                <a:gd name="connsiteY6" fmla="*/ 0 h 133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826" h="133826">
                  <a:moveTo>
                    <a:pt x="6165" y="0"/>
                  </a:moveTo>
                  <a:cubicBezTo>
                    <a:pt x="2795" y="0"/>
                    <a:pt x="0" y="2795"/>
                    <a:pt x="0" y="6165"/>
                  </a:cubicBezTo>
                  <a:cubicBezTo>
                    <a:pt x="0" y="9536"/>
                    <a:pt x="2795" y="12330"/>
                    <a:pt x="6165" y="12330"/>
                  </a:cubicBezTo>
                  <a:cubicBezTo>
                    <a:pt x="69791" y="12330"/>
                    <a:pt x="121496" y="64119"/>
                    <a:pt x="121496" y="127662"/>
                  </a:cubicBezTo>
                  <a:cubicBezTo>
                    <a:pt x="121496" y="131032"/>
                    <a:pt x="124291" y="133827"/>
                    <a:pt x="127662" y="133827"/>
                  </a:cubicBezTo>
                  <a:cubicBezTo>
                    <a:pt x="131032" y="133827"/>
                    <a:pt x="133827" y="131032"/>
                    <a:pt x="133827" y="127662"/>
                  </a:cubicBezTo>
                  <a:cubicBezTo>
                    <a:pt x="133827" y="57213"/>
                    <a:pt x="76531" y="0"/>
                    <a:pt x="6165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673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5" name="Oval 374">
              <a:extLst>
                <a:ext uri="{FF2B5EF4-FFF2-40B4-BE49-F238E27FC236}">
                  <a16:creationId xmlns:a16="http://schemas.microsoft.com/office/drawing/2014/main" id="{8855ED00-716C-3645-931E-AA85B7464CA4}"/>
                </a:ext>
              </a:extLst>
            </p:cNvPr>
            <p:cNvSpPr/>
            <p:nvPr/>
          </p:nvSpPr>
          <p:spPr>
            <a:xfrm>
              <a:off x="15787766" y="14588310"/>
              <a:ext cx="558731" cy="558731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sz="673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76" name="Group 375">
              <a:extLst>
                <a:ext uri="{FF2B5EF4-FFF2-40B4-BE49-F238E27FC236}">
                  <a16:creationId xmlns:a16="http://schemas.microsoft.com/office/drawing/2014/main" id="{84D0FE12-66F9-3140-B5AD-30B9CB6C9F19}"/>
                </a:ext>
              </a:extLst>
            </p:cNvPr>
            <p:cNvGrpSpPr/>
            <p:nvPr/>
          </p:nvGrpSpPr>
          <p:grpSpPr>
            <a:xfrm rot="16200000">
              <a:off x="15982581" y="15171925"/>
              <a:ext cx="134629" cy="84860"/>
              <a:chOff x="15612894" y="14792681"/>
              <a:chExt cx="174872" cy="110226"/>
            </a:xfrm>
          </p:grpSpPr>
          <p:cxnSp>
            <p:nvCxnSpPr>
              <p:cNvPr id="398" name="Straight Connector 397">
                <a:extLst>
                  <a:ext uri="{FF2B5EF4-FFF2-40B4-BE49-F238E27FC236}">
                    <a16:creationId xmlns:a16="http://schemas.microsoft.com/office/drawing/2014/main" id="{907DD316-7AFB-2D4E-BD66-AD4F66351C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9" name="Freeform: Shape 1230">
                <a:extLst>
                  <a:ext uri="{FF2B5EF4-FFF2-40B4-BE49-F238E27FC236}">
                    <a16:creationId xmlns:a16="http://schemas.microsoft.com/office/drawing/2014/main" id="{0672AE62-2367-F14A-8FE0-3DE9F1CADFE5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77" name="Group 376">
              <a:extLst>
                <a:ext uri="{FF2B5EF4-FFF2-40B4-BE49-F238E27FC236}">
                  <a16:creationId xmlns:a16="http://schemas.microsoft.com/office/drawing/2014/main" id="{12666B37-D013-814B-8CC6-7D3DE6D1C420}"/>
                </a:ext>
              </a:extLst>
            </p:cNvPr>
            <p:cNvGrpSpPr/>
            <p:nvPr/>
          </p:nvGrpSpPr>
          <p:grpSpPr>
            <a:xfrm rot="5400000" flipV="1">
              <a:off x="15971064" y="14472032"/>
              <a:ext cx="134629" cy="84860"/>
              <a:chOff x="15612894" y="14792681"/>
              <a:chExt cx="174872" cy="110226"/>
            </a:xfrm>
          </p:grpSpPr>
          <p:cxnSp>
            <p:nvCxnSpPr>
              <p:cNvPr id="396" name="Straight Connector 395">
                <a:extLst>
                  <a:ext uri="{FF2B5EF4-FFF2-40B4-BE49-F238E27FC236}">
                    <a16:creationId xmlns:a16="http://schemas.microsoft.com/office/drawing/2014/main" id="{2C9E8DB8-2DE8-FF4D-851D-3E15209FA7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7" name="Freeform: Shape 1228">
                <a:extLst>
                  <a:ext uri="{FF2B5EF4-FFF2-40B4-BE49-F238E27FC236}">
                    <a16:creationId xmlns:a16="http://schemas.microsoft.com/office/drawing/2014/main" id="{F24E63FA-9308-A144-8A0B-B410D76467B7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78" name="Group 377">
              <a:extLst>
                <a:ext uri="{FF2B5EF4-FFF2-40B4-BE49-F238E27FC236}">
                  <a16:creationId xmlns:a16="http://schemas.microsoft.com/office/drawing/2014/main" id="{5C4DD99F-06B8-D141-86A4-98943E4E4E3E}"/>
                </a:ext>
              </a:extLst>
            </p:cNvPr>
            <p:cNvGrpSpPr/>
            <p:nvPr/>
          </p:nvGrpSpPr>
          <p:grpSpPr>
            <a:xfrm>
              <a:off x="15649001" y="14825245"/>
              <a:ext cx="134629" cy="84860"/>
              <a:chOff x="15612894" y="14792681"/>
              <a:chExt cx="174872" cy="110226"/>
            </a:xfrm>
          </p:grpSpPr>
          <p:cxnSp>
            <p:nvCxnSpPr>
              <p:cNvPr id="394" name="Straight Connector 393">
                <a:extLst>
                  <a:ext uri="{FF2B5EF4-FFF2-40B4-BE49-F238E27FC236}">
                    <a16:creationId xmlns:a16="http://schemas.microsoft.com/office/drawing/2014/main" id="{D9826286-692D-F648-BC3E-384ADF01C5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5" name="Freeform: Shape 1226">
                <a:extLst>
                  <a:ext uri="{FF2B5EF4-FFF2-40B4-BE49-F238E27FC236}">
                    <a16:creationId xmlns:a16="http://schemas.microsoft.com/office/drawing/2014/main" id="{D4880432-DCBB-0840-B1AF-B530B6C35851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79" name="Group 378">
              <a:extLst>
                <a:ext uri="{FF2B5EF4-FFF2-40B4-BE49-F238E27FC236}">
                  <a16:creationId xmlns:a16="http://schemas.microsoft.com/office/drawing/2014/main" id="{37BBA2BE-5E7B-EF4A-A32C-004AC5067710}"/>
                </a:ext>
              </a:extLst>
            </p:cNvPr>
            <p:cNvGrpSpPr/>
            <p:nvPr/>
          </p:nvGrpSpPr>
          <p:grpSpPr>
            <a:xfrm rot="10800000">
              <a:off x="16359962" y="14846340"/>
              <a:ext cx="134629" cy="84860"/>
              <a:chOff x="15612894" y="14792681"/>
              <a:chExt cx="174872" cy="110226"/>
            </a:xfrm>
          </p:grpSpPr>
          <p:cxnSp>
            <p:nvCxnSpPr>
              <p:cNvPr id="392" name="Straight Connector 391">
                <a:extLst>
                  <a:ext uri="{FF2B5EF4-FFF2-40B4-BE49-F238E27FC236}">
                    <a16:creationId xmlns:a16="http://schemas.microsoft.com/office/drawing/2014/main" id="{89300D09-5931-6F4F-8CD5-E683A69E60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3" name="Freeform: Shape 1224">
                <a:extLst>
                  <a:ext uri="{FF2B5EF4-FFF2-40B4-BE49-F238E27FC236}">
                    <a16:creationId xmlns:a16="http://schemas.microsoft.com/office/drawing/2014/main" id="{E9B880DE-4A1C-874F-A8F6-CEAC0BA266A3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0" name="Group 379">
              <a:extLst>
                <a:ext uri="{FF2B5EF4-FFF2-40B4-BE49-F238E27FC236}">
                  <a16:creationId xmlns:a16="http://schemas.microsoft.com/office/drawing/2014/main" id="{F9D18FF6-27E0-9A4D-A08E-C2844DEAE073}"/>
                </a:ext>
              </a:extLst>
            </p:cNvPr>
            <p:cNvGrpSpPr/>
            <p:nvPr/>
          </p:nvGrpSpPr>
          <p:grpSpPr>
            <a:xfrm rot="2700000">
              <a:off x="15741389" y="14600983"/>
              <a:ext cx="134629" cy="84860"/>
              <a:chOff x="15612894" y="14792681"/>
              <a:chExt cx="174872" cy="110226"/>
            </a:xfrm>
          </p:grpSpPr>
          <p:cxnSp>
            <p:nvCxnSpPr>
              <p:cNvPr id="390" name="Straight Connector 389">
                <a:extLst>
                  <a:ext uri="{FF2B5EF4-FFF2-40B4-BE49-F238E27FC236}">
                    <a16:creationId xmlns:a16="http://schemas.microsoft.com/office/drawing/2014/main" id="{557EAE1C-9A63-7345-A7B4-97DD32B21C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1" name="Freeform: Shape 1222">
                <a:extLst>
                  <a:ext uri="{FF2B5EF4-FFF2-40B4-BE49-F238E27FC236}">
                    <a16:creationId xmlns:a16="http://schemas.microsoft.com/office/drawing/2014/main" id="{94D1634C-EAD8-BE4F-B87F-5C0F27E5990A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1" name="Group 380">
              <a:extLst>
                <a:ext uri="{FF2B5EF4-FFF2-40B4-BE49-F238E27FC236}">
                  <a16:creationId xmlns:a16="http://schemas.microsoft.com/office/drawing/2014/main" id="{1C03762A-05DF-A345-B6AC-D452811CF0F6}"/>
                </a:ext>
              </a:extLst>
            </p:cNvPr>
            <p:cNvGrpSpPr/>
            <p:nvPr/>
          </p:nvGrpSpPr>
          <p:grpSpPr>
            <a:xfrm rot="18900000">
              <a:off x="15766230" y="15080995"/>
              <a:ext cx="134629" cy="84860"/>
              <a:chOff x="15612894" y="14792681"/>
              <a:chExt cx="174872" cy="110226"/>
            </a:xfrm>
          </p:grpSpPr>
          <p:cxnSp>
            <p:nvCxnSpPr>
              <p:cNvPr id="388" name="Straight Connector 387">
                <a:extLst>
                  <a:ext uri="{FF2B5EF4-FFF2-40B4-BE49-F238E27FC236}">
                    <a16:creationId xmlns:a16="http://schemas.microsoft.com/office/drawing/2014/main" id="{1CA2BFE7-B58A-124D-9B26-0B45506349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9" name="Freeform: Shape 1220">
                <a:extLst>
                  <a:ext uri="{FF2B5EF4-FFF2-40B4-BE49-F238E27FC236}">
                    <a16:creationId xmlns:a16="http://schemas.microsoft.com/office/drawing/2014/main" id="{EBB7D595-1382-B94D-9CE3-D46016CBE053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2" name="Group 381">
              <a:extLst>
                <a:ext uri="{FF2B5EF4-FFF2-40B4-BE49-F238E27FC236}">
                  <a16:creationId xmlns:a16="http://schemas.microsoft.com/office/drawing/2014/main" id="{B5ECBEA3-943B-3245-9129-177AF367E697}"/>
                </a:ext>
              </a:extLst>
            </p:cNvPr>
            <p:cNvGrpSpPr/>
            <p:nvPr/>
          </p:nvGrpSpPr>
          <p:grpSpPr>
            <a:xfrm rot="2700000" flipH="1">
              <a:off x="16255322" y="15074203"/>
              <a:ext cx="134629" cy="84860"/>
              <a:chOff x="15612894" y="14792681"/>
              <a:chExt cx="174872" cy="110226"/>
            </a:xfrm>
          </p:grpSpPr>
          <p:cxnSp>
            <p:nvCxnSpPr>
              <p:cNvPr id="386" name="Straight Connector 385">
                <a:extLst>
                  <a:ext uri="{FF2B5EF4-FFF2-40B4-BE49-F238E27FC236}">
                    <a16:creationId xmlns:a16="http://schemas.microsoft.com/office/drawing/2014/main" id="{778DB17B-DDCD-4645-8E95-AD49583D1B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7" name="Freeform: Shape 1215">
                <a:extLst>
                  <a:ext uri="{FF2B5EF4-FFF2-40B4-BE49-F238E27FC236}">
                    <a16:creationId xmlns:a16="http://schemas.microsoft.com/office/drawing/2014/main" id="{31C75D72-AE80-B14F-8D9C-E3D3E1D64777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3" name="Group 382">
              <a:extLst>
                <a:ext uri="{FF2B5EF4-FFF2-40B4-BE49-F238E27FC236}">
                  <a16:creationId xmlns:a16="http://schemas.microsoft.com/office/drawing/2014/main" id="{3FB23114-2F6A-5D4D-8F03-BB242968D791}"/>
                </a:ext>
              </a:extLst>
            </p:cNvPr>
            <p:cNvGrpSpPr/>
            <p:nvPr/>
          </p:nvGrpSpPr>
          <p:grpSpPr>
            <a:xfrm rot="8100000">
              <a:off x="16267573" y="14605234"/>
              <a:ext cx="134629" cy="84860"/>
              <a:chOff x="15612894" y="14792681"/>
              <a:chExt cx="174872" cy="110226"/>
            </a:xfrm>
          </p:grpSpPr>
          <p:cxnSp>
            <p:nvCxnSpPr>
              <p:cNvPr id="384" name="Straight Connector 383">
                <a:extLst>
                  <a:ext uri="{FF2B5EF4-FFF2-40B4-BE49-F238E27FC236}">
                    <a16:creationId xmlns:a16="http://schemas.microsoft.com/office/drawing/2014/main" id="{F2044518-E0C8-EA4C-9D8A-B4D67F4F06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706901" y="14855850"/>
                <a:ext cx="80865" cy="0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5" name="Freeform: Shape 1205">
                <a:extLst>
                  <a:ext uri="{FF2B5EF4-FFF2-40B4-BE49-F238E27FC236}">
                    <a16:creationId xmlns:a16="http://schemas.microsoft.com/office/drawing/2014/main" id="{616A7986-7363-A549-9295-87C4F5EDBD5D}"/>
                  </a:ext>
                </a:extLst>
              </p:cNvPr>
              <p:cNvSpPr/>
              <p:nvPr/>
            </p:nvSpPr>
            <p:spPr>
              <a:xfrm>
                <a:off x="15612894" y="14792681"/>
                <a:ext cx="106644" cy="110226"/>
              </a:xfrm>
              <a:custGeom>
                <a:avLst/>
                <a:gdLst>
                  <a:gd name="connsiteX0" fmla="*/ 0 w 152406"/>
                  <a:gd name="connsiteY0" fmla="*/ 0 h 95250"/>
                  <a:gd name="connsiteX1" fmla="*/ 152400 w 152406"/>
                  <a:gd name="connsiteY1" fmla="*/ 57150 h 95250"/>
                  <a:gd name="connsiteX2" fmla="*/ 4762 w 152406"/>
                  <a:gd name="connsiteY2" fmla="*/ 95250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2406" h="95250">
                    <a:moveTo>
                      <a:pt x="0" y="0"/>
                    </a:moveTo>
                    <a:cubicBezTo>
                      <a:pt x="75803" y="20637"/>
                      <a:pt x="151606" y="41275"/>
                      <a:pt x="152400" y="57150"/>
                    </a:cubicBezTo>
                    <a:cubicBezTo>
                      <a:pt x="153194" y="73025"/>
                      <a:pt x="78978" y="84137"/>
                      <a:pt x="4762" y="95250"/>
                    </a:cubicBezTo>
                  </a:path>
                </a:pathLst>
              </a:custGeom>
              <a:noFill/>
              <a:ln w="28575">
                <a:solidFill>
                  <a:schemeClr val="bg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3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00" name="Rectangle: Rounded Corners 607">
            <a:extLst>
              <a:ext uri="{FF2B5EF4-FFF2-40B4-BE49-F238E27FC236}">
                <a16:creationId xmlns:a16="http://schemas.microsoft.com/office/drawing/2014/main" id="{85EA26CC-842B-8240-BA81-CB2E5CEFA9D5}"/>
              </a:ext>
            </a:extLst>
          </p:cNvPr>
          <p:cNvSpPr/>
          <p:nvPr/>
        </p:nvSpPr>
        <p:spPr>
          <a:xfrm>
            <a:off x="31434659" y="8991651"/>
            <a:ext cx="1308002" cy="28722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2774">
                  <a:shade val="30000"/>
                  <a:satMod val="115000"/>
                </a:srgbClr>
              </a:gs>
              <a:gs pos="50000">
                <a:srgbClr val="002774">
                  <a:shade val="67500"/>
                  <a:satMod val="115000"/>
                </a:srgbClr>
              </a:gs>
              <a:gs pos="100000">
                <a:srgbClr val="002774">
                  <a:shade val="100000"/>
                  <a:satMod val="115000"/>
                </a:srgbClr>
              </a:gs>
            </a:gsLst>
            <a:lin ang="16200000" scaled="1"/>
            <a:tileRect/>
          </a:gradFill>
          <a:ln w="19050" cap="flat" cmpd="sng" algn="ctr">
            <a:noFill/>
            <a:prstDash val="solid"/>
            <a:miter lim="800000"/>
          </a:ln>
          <a:effectLst/>
        </p:spPr>
        <p:txBody>
          <a:bodyPr tIns="0" bIns="0" rtlCol="0" anchor="ctr" anchorCtr="0"/>
          <a:lstStyle/>
          <a:p>
            <a:pPr algn="ctr" defTabSz="382823">
              <a:lnSpc>
                <a:spcPct val="90000"/>
              </a:lnSpc>
              <a:defRPr/>
            </a:pPr>
            <a:r>
              <a:rPr lang="en-US" sz="1400" b="1" i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0.001</a:t>
            </a:r>
            <a:r>
              <a:rPr lang="en-US" sz="1400" b="1" kern="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‡</a:t>
            </a:r>
          </a:p>
        </p:txBody>
      </p:sp>
      <p:sp>
        <p:nvSpPr>
          <p:cNvPr id="401" name="Rectangle: Rounded Corners 607">
            <a:extLst>
              <a:ext uri="{FF2B5EF4-FFF2-40B4-BE49-F238E27FC236}">
                <a16:creationId xmlns:a16="http://schemas.microsoft.com/office/drawing/2014/main" id="{2E8CD949-B352-7748-AB13-28FEEA845571}"/>
              </a:ext>
            </a:extLst>
          </p:cNvPr>
          <p:cNvSpPr/>
          <p:nvPr/>
        </p:nvSpPr>
        <p:spPr>
          <a:xfrm>
            <a:off x="36133221" y="8991651"/>
            <a:ext cx="1308002" cy="28722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2774">
                  <a:shade val="30000"/>
                  <a:satMod val="115000"/>
                </a:srgbClr>
              </a:gs>
              <a:gs pos="50000">
                <a:srgbClr val="002774">
                  <a:shade val="67500"/>
                  <a:satMod val="115000"/>
                </a:srgbClr>
              </a:gs>
              <a:gs pos="100000">
                <a:srgbClr val="002774">
                  <a:shade val="100000"/>
                  <a:satMod val="115000"/>
                </a:srgbClr>
              </a:gs>
            </a:gsLst>
            <a:lin ang="16200000" scaled="1"/>
            <a:tileRect/>
          </a:gradFill>
          <a:ln w="19050" cap="flat" cmpd="sng" algn="ctr">
            <a:noFill/>
            <a:prstDash val="solid"/>
            <a:miter lim="800000"/>
          </a:ln>
          <a:effectLst/>
        </p:spPr>
        <p:txBody>
          <a:bodyPr tIns="0" bIns="0" rtlCol="0" anchor="ctr" anchorCtr="0"/>
          <a:lstStyle/>
          <a:p>
            <a:pPr algn="ctr" defTabSz="382823">
              <a:lnSpc>
                <a:spcPct val="90000"/>
              </a:lnSpc>
              <a:defRPr/>
            </a:pPr>
            <a:r>
              <a:rPr lang="en-US" sz="1400" b="1" i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0.001</a:t>
            </a:r>
            <a:r>
              <a:rPr lang="en-US" sz="1400" b="1" kern="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‡</a:t>
            </a:r>
          </a:p>
        </p:txBody>
      </p:sp>
      <p:sp>
        <p:nvSpPr>
          <p:cNvPr id="402" name="object 95">
            <a:extLst>
              <a:ext uri="{FF2B5EF4-FFF2-40B4-BE49-F238E27FC236}">
                <a16:creationId xmlns:a16="http://schemas.microsoft.com/office/drawing/2014/main" id="{A0CF6562-477D-E540-B41C-DD8AF9F14885}"/>
              </a:ext>
            </a:extLst>
          </p:cNvPr>
          <p:cNvSpPr txBox="1"/>
          <p:nvPr/>
        </p:nvSpPr>
        <p:spPr>
          <a:xfrm>
            <a:off x="831850" y="27196771"/>
            <a:ext cx="24719291" cy="550985"/>
          </a:xfrm>
          <a:prstGeom prst="rect">
            <a:avLst/>
          </a:prstGeom>
        </p:spPr>
        <p:txBody>
          <a:bodyPr vert="horz" wrap="square" lIns="0" tIns="30036" rIns="0" bIns="0" rtlCol="0" anchor="t">
            <a:spAutoFit/>
          </a:bodyPr>
          <a:lstStyle/>
          <a:p>
            <a:pPr marL="17162" marR="6865">
              <a:lnSpc>
                <a:spcPct val="110000"/>
              </a:lnSpc>
              <a:spcBef>
                <a:spcPts val="236"/>
              </a:spcBef>
            </a:pPr>
            <a:r>
              <a:rPr lang="en-US" sz="1600" b="1" spc="4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Disclosures: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MS: 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Honoraria for speaking at educational events or participation in advisory boards from AbbVie, Bristo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 Myers Squibb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Gilead, Janssen, MSD, ViiV Healthcare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MV: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nothing to declare.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JdW: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speaker/advisory board fees from Gilead, Merck, ViiV Healthcare.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AR: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honoraria from Gilead, Janssen-Cilag, MSD, ViiV Healthcare; grant/research support from Gilead.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AW: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grants/honoraria from AbbVie, Gilead, Merck, ViiV Healthcare.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TC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AM: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employed by, and own shares in, Gilead. </a:t>
            </a:r>
            <a:endParaRPr lang="en-US" sz="16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78">
            <a:extLst>
              <a:ext uri="{FF2B5EF4-FFF2-40B4-BE49-F238E27FC236}">
                <a16:creationId xmlns:a16="http://schemas.microsoft.com/office/drawing/2014/main" id="{18C78610-ECC8-A18C-EF89-F75832EA34F5}"/>
              </a:ext>
            </a:extLst>
          </p:cNvPr>
          <p:cNvSpPr txBox="1"/>
          <p:nvPr/>
        </p:nvSpPr>
        <p:spPr>
          <a:xfrm>
            <a:off x="25730608" y="26282371"/>
            <a:ext cx="24719291" cy="1015214"/>
          </a:xfrm>
          <a:prstGeom prst="rect">
            <a:avLst/>
          </a:prstGeom>
        </p:spPr>
        <p:txBody>
          <a:bodyPr vert="horz" wrap="square" lIns="0" tIns="30036" rIns="0" bIns="0" rtlCol="0" anchor="b">
            <a:spAutoFit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rgbClr val="A21C49"/>
              </a:buClr>
              <a:buNone/>
            </a:pPr>
            <a:r>
              <a:rPr lang="en-US" sz="1600" b="1" spc="-2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Abbreviations: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3TC, lamivudine; ABC, abacavir; AE, adverse event; AIDS, acquired immune deficiency syndrome; ART, antiretroviral therapy; B/F/TAF, bictegravir/emtricitabine/tenofovir alafenamide;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BICSTaR, BICtegravir Single Tablet Regimen;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BMI, body mass index; c, copies; CD4, cluster of differentiation; CI, confidence interval; COBI, cobicistat; D = F, discontinuation = failure; DRAE, drug-related adverse event; DTG, dolutegravir; eGFR, estimated glomerular filtration rate; EVG, elvitegravir; F, emtricitabine; GFR, glomerular filtration rate; HDL, high-density lipoprotein; INSTI, integrase strand-transfer inhibitor; LDL, low-density lipoprotein; M = E, missing = excluded; NA, not applicable; NNRTI, non-nucleoside reverse transcriptase inhibitor; NRTI, nucleoside/nucleotide reverse transcriptase inhibitor; PI, protease inhibitor; PRM, primary resistance mutation; PWH,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with HIV;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Q, Quartile; RAL, raltegravir; RPV, rilpivirine; TAF, tenofovir alafenamide; TDF, tenofovir disoproxil fumarate; TE, treatment experienced; TN, treatment naïve.</a:t>
            </a:r>
            <a:endParaRPr lang="en-US" sz="1600" spc="-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117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88122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4606</Words>
  <Application>Microsoft Office PowerPoint</Application>
  <PresentationFormat>Custom</PresentationFormat>
  <Paragraphs>632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.PingFang SC Regular</vt:lpstr>
      <vt:lpstr>Arial</vt:lpstr>
      <vt:lpstr>Calibri</vt:lpstr>
      <vt:lpstr>Symbol</vt:lpstr>
      <vt:lpstr>Office Theme</vt:lpstr>
      <vt:lpstr>Bictegravir/Emtricitabine/Tenofovir Alafenamide (B/F/TAF) in Antiretroviral Treatment-Naïve (TN) and -Experienced (TE) People With HIV (PWH): 3-Year Effectiveness and Safety Outcomes in the BICSTaR Observational Cohort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Bictegravir/Emtricitabine/Tenofovir Alafenamide (B/F/TAF) in Antiretroviral Treatment-Naïve (TN) and -Experienced (TE) People With HIV (PWH): 3-Year Effectiveness and Safety Outcomes in the BICSTaR Observational Cohort</dc:title>
  <dc:creator>Sabrankski</dc:creator>
  <cp:lastModifiedBy>Anoushka Thomas</cp:lastModifiedBy>
  <cp:revision>299</cp:revision>
  <dcterms:created xsi:type="dcterms:W3CDTF">2023-03-24T15:16:14Z</dcterms:created>
  <dcterms:modified xsi:type="dcterms:W3CDTF">2023-10-04T13:26:54Z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2023-02-07T00:00:00Z</vt:filetime>
  </property>
  <property fmtid="{D5CDD505-2E9C-101B-9397-08002B2CF9AE}" pid="3" name="Creator">
    <vt:lpwstr>Adobe InDesign 18.1 (Windows)</vt:lpwstr>
  </property>
  <property fmtid="{D5CDD505-2E9C-101B-9397-08002B2CF9AE}" pid="4" name="LastSaved">
    <vt:filetime>2023-03-24T00:00:00Z</vt:filetime>
  </property>
  <property fmtid="{D5CDD505-2E9C-101B-9397-08002B2CF9AE}" pid="5" name="Producer">
    <vt:lpwstr>Adobe PDF Library 17.0</vt:lpwstr>
  </property>
  <property fmtid="{D5CDD505-2E9C-101B-9397-08002B2CF9AE}" pid="6" name="MSIP_Label_418c1083-8924-401d-97ae-40f5eed0fcd8_Enabled">
    <vt:lpwstr>true</vt:lpwstr>
  </property>
  <property fmtid="{D5CDD505-2E9C-101B-9397-08002B2CF9AE}" pid="7" name="MSIP_Label_418c1083-8924-401d-97ae-40f5eed0fcd8_SetDate">
    <vt:lpwstr>2023-03-24T15:17:32Z</vt:lpwstr>
  </property>
  <property fmtid="{D5CDD505-2E9C-101B-9397-08002B2CF9AE}" pid="8" name="MSIP_Label_418c1083-8924-401d-97ae-40f5eed0fcd8_Method">
    <vt:lpwstr>Standard</vt:lpwstr>
  </property>
  <property fmtid="{D5CDD505-2E9C-101B-9397-08002B2CF9AE}" pid="9" name="MSIP_Label_418c1083-8924-401d-97ae-40f5eed0fcd8_Name">
    <vt:lpwstr>418c1083-8924-401d-97ae-40f5eed0fcd8</vt:lpwstr>
  </property>
  <property fmtid="{D5CDD505-2E9C-101B-9397-08002B2CF9AE}" pid="10" name="MSIP_Label_418c1083-8924-401d-97ae-40f5eed0fcd8_SiteId">
    <vt:lpwstr>a5a8bcaa-3292-41e6-b735-5e8b21f4dbfd</vt:lpwstr>
  </property>
  <property fmtid="{D5CDD505-2E9C-101B-9397-08002B2CF9AE}" pid="11" name="MSIP_Label_418c1083-8924-401d-97ae-40f5eed0fcd8_ActionId">
    <vt:lpwstr>502548d7-e9d4-49c2-a553-cf21e92a9e4e</vt:lpwstr>
  </property>
  <property fmtid="{D5CDD505-2E9C-101B-9397-08002B2CF9AE}" pid="12" name="MSIP_Label_418c1083-8924-401d-97ae-40f5eed0fcd8_ContentBits">
    <vt:lpwstr>0</vt:lpwstr>
  </property>
</Properties>
</file>