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omments/comment2.xml" ContentType="application/vnd.openxmlformats-officedocument.presentationml.comment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318" r:id="rId4"/>
    <p:sldId id="313" r:id="rId5"/>
    <p:sldId id="280" r:id="rId6"/>
    <p:sldId id="261" r:id="rId7"/>
    <p:sldId id="342" r:id="rId8"/>
    <p:sldId id="343" r:id="rId9"/>
    <p:sldId id="345" r:id="rId10"/>
    <p:sldId id="346" r:id="rId11"/>
    <p:sldId id="338" r:id="rId12"/>
    <p:sldId id="347" r:id="rId13"/>
    <p:sldId id="327" r:id="rId14"/>
    <p:sldId id="323" r:id="rId15"/>
    <p:sldId id="334" r:id="rId16"/>
    <p:sldId id="271" r:id="rId17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echer" initials="" lastIdx="3" clrIdx="0"/>
  <p:cmAuthor id="1" name="Nic" initials="N" lastIdx="1" clrIdx="1"/>
  <p:cmAuthor id="2" name="Christine Smart" initials="CS" lastIdx="19" clrIdx="2"/>
  <p:cmAuthor id="3" name="Adelphi User" initials="AU" lastIdx="5" clrIdx="3"/>
  <p:cmAuthor id="4" name="Dr. Federico Mensa" initials="FM" lastIdx="2" clrIdx="4"/>
  <p:cmAuthor id="5" name="gallijo" initials="g" lastIdx="8" clrIdx="5"/>
  <p:cmAuthor id="6" name="Boecher" initials="B" lastIdx="4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FF00"/>
    <a:srgbClr val="FF0066"/>
    <a:srgbClr val="FF9900"/>
    <a:srgbClr val="001932"/>
    <a:srgbClr val="FFFFFF"/>
    <a:srgbClr val="CC0066"/>
    <a:srgbClr val="004F9E"/>
    <a:srgbClr val="003F7E"/>
    <a:srgbClr val="FF3399"/>
    <a:srgbClr val="92D05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14" autoAdjust="0"/>
    <p:restoredTop sz="82021" autoAdjust="0"/>
  </p:normalViewPr>
  <p:slideViewPr>
    <p:cSldViewPr snapToGrid="0" snapToObjects="1">
      <p:cViewPr>
        <p:scale>
          <a:sx n="110" d="100"/>
          <a:sy n="110" d="100"/>
        </p:scale>
        <p:origin x="-204" y="-90"/>
      </p:cViewPr>
      <p:guideLst>
        <p:guide orient="horz" pos="4263"/>
        <p:guide orient="horz" pos="3382"/>
        <p:guide orient="horz" pos="3953"/>
        <p:guide orient="horz" pos="2780"/>
        <p:guide orient="horz" pos="1070"/>
        <p:guide orient="horz" pos="2501"/>
        <p:guide pos="2878"/>
        <p:guide pos="5376"/>
        <p:guide pos="109"/>
        <p:guide pos="4095"/>
        <p:guide pos="3694"/>
        <p:guide pos="4815"/>
        <p:guide pos="3961"/>
        <p:guide pos="1151"/>
        <p:guide pos="1472"/>
        <p:guide pos="4227"/>
        <p:guide pos="3829"/>
        <p:guide pos="1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6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autoTitleDeleted val="1"/>
    <c:plotArea>
      <c:layout>
        <c:manualLayout>
          <c:layoutTarget val="inner"/>
          <c:xMode val="edge"/>
          <c:yMode val="edge"/>
          <c:x val="0.119808306709265"/>
          <c:y val="0.15186246418338251"/>
          <c:w val="0.86581469648562903"/>
          <c:h val="0.71060171919770865"/>
        </c:manualLayout>
      </c:layout>
      <c:bar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Arm A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17405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FF9900"/>
              </a:solidFill>
              <a:ln w="1740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481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Val val="1"/>
          </c:dLbls>
          <c:cat>
            <c:strRef>
              <c:f>Sheet1!$B$1:$B$1</c:f>
              <c:strCache>
                <c:ptCount val="1"/>
                <c:pt idx="0">
                  <c:v>SVR12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59</c:v>
                </c:pt>
              </c:numCache>
            </c:numRef>
          </c:val>
        </c:ser>
        <c:ser>
          <c:idx val="3"/>
          <c:order val="1"/>
          <c:tx>
            <c:strRef>
              <c:f>Sheet1!$A$3</c:f>
              <c:strCache>
                <c:ptCount val="1"/>
                <c:pt idx="0">
                  <c:v>Arm B</c:v>
                </c:pt>
              </c:strCache>
            </c:strRef>
          </c:tx>
          <c:spPr>
            <a:solidFill>
              <a:srgbClr val="FFFF00"/>
            </a:solidFill>
            <a:ln w="17405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FF9900"/>
              </a:solidFill>
              <a:ln w="1740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481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Val val="1"/>
          </c:dLbls>
          <c:cat>
            <c:strRef>
              <c:f>Sheet1!$B$1:$B$1</c:f>
              <c:strCache>
                <c:ptCount val="1"/>
                <c:pt idx="0">
                  <c:v>SVR12</c:v>
                </c:pt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61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Arm C</c:v>
                </c:pt>
              </c:strCache>
            </c:strRef>
          </c:tx>
          <c:spPr>
            <a:solidFill>
              <a:schemeClr val="accent2"/>
            </a:solidFill>
            <a:ln w="17405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FF9900"/>
              </a:solidFill>
              <a:ln w="1740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481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Val val="1"/>
          </c:dLbls>
          <c:cat>
            <c:strRef>
              <c:f>Sheet1!$B$1:$B$1</c:f>
              <c:strCache>
                <c:ptCount val="1"/>
                <c:pt idx="0">
                  <c:v>SVR12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Arm D</c:v>
                </c:pt>
              </c:strCache>
            </c:strRef>
          </c:tx>
          <c:spPr>
            <a:solidFill>
              <a:srgbClr val="FF9900"/>
            </a:solidFill>
            <a:ln w="17405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00FF00"/>
              </a:solidFill>
              <a:ln w="1740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481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Val val="1"/>
          </c:dLbls>
          <c:cat>
            <c:strRef>
              <c:f>Sheet1!$B$1:$B$1</c:f>
              <c:strCache>
                <c:ptCount val="1"/>
                <c:pt idx="0">
                  <c:v>SVR12</c:v>
                </c:pt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68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Arm E</c:v>
                </c:pt>
              </c:strCache>
            </c:strRef>
          </c:tx>
          <c:spPr>
            <a:solidFill>
              <a:schemeClr val="bg2"/>
            </a:solidFill>
            <a:ln w="17405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00B0F0"/>
              </a:solidFill>
              <a:ln w="1740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481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Val val="1"/>
          </c:dLbls>
          <c:cat>
            <c:strRef>
              <c:f>Sheet1!$B$1:$B$1</c:f>
              <c:strCache>
                <c:ptCount val="1"/>
                <c:pt idx="0">
                  <c:v>SVR12</c:v>
                </c:pt>
              </c:strCache>
            </c:strRef>
          </c:cat>
          <c:val>
            <c:numRef>
              <c:f>Sheet1!$B$6:$B$6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</c:ser>
        <c:dLbls>
          <c:showVal val="1"/>
        </c:dLbls>
        <c:axId val="111916160"/>
        <c:axId val="111917696"/>
      </c:barChart>
      <c:catAx>
        <c:axId val="111916160"/>
        <c:scaling>
          <c:orientation val="minMax"/>
        </c:scaling>
        <c:axPos val="b"/>
        <c:numFmt formatCode="General" sourceLinked="1"/>
        <c:majorTickMark val="none"/>
        <c:tickLblPos val="none"/>
        <c:spPr>
          <a:ln w="3481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45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1917696"/>
        <c:crosses val="autoZero"/>
        <c:auto val="1"/>
        <c:lblAlgn val="ctr"/>
        <c:lblOffset val="100"/>
        <c:tickLblSkip val="1"/>
        <c:tickMarkSkip val="1"/>
      </c:catAx>
      <c:valAx>
        <c:axId val="111917696"/>
        <c:scaling>
          <c:orientation val="minMax"/>
          <c:max val="100"/>
        </c:scaling>
        <c:axPos val="l"/>
        <c:numFmt formatCode="General" sourceLinked="1"/>
        <c:tickLblPos val="nextTo"/>
        <c:spPr>
          <a:ln w="3481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45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1916160"/>
        <c:crosses val="autoZero"/>
        <c:crossBetween val="between"/>
        <c:majorUnit val="20"/>
      </c:valAx>
      <c:spPr>
        <a:noFill/>
        <a:ln w="3481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50" b="1" i="0" u="none" strike="noStrike" baseline="0">
          <a:solidFill>
            <a:srgbClr val="FFFFFF"/>
          </a:solidFill>
          <a:latin typeface="Arial"/>
          <a:ea typeface="Arial"/>
          <a:cs typeface="Arial"/>
        </a:defRPr>
      </a:pPr>
      <a:endParaRPr lang="de-D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autoTitleDeleted val="1"/>
    <c:plotArea>
      <c:layout>
        <c:manualLayout>
          <c:layoutTarget val="inner"/>
          <c:xMode val="edge"/>
          <c:yMode val="edge"/>
          <c:x val="0.11980830670926435"/>
          <c:y val="0.15186246418338295"/>
          <c:w val="0.86581469648563092"/>
          <c:h val="0.71060171919770865"/>
        </c:manualLayout>
      </c:layout>
      <c:barChart>
        <c:barDir val="col"/>
        <c:grouping val="clustered"/>
        <c:ser>
          <c:idx val="3"/>
          <c:order val="0"/>
          <c:tx>
            <c:strRef>
              <c:f>Sheet1!$A$1</c:f>
              <c:strCache>
                <c:ptCount val="1"/>
                <c:pt idx="0">
                  <c:v>1a  </c:v>
                </c:pt>
              </c:strCache>
            </c:strRef>
          </c:tx>
          <c:spPr>
            <a:solidFill>
              <a:srgbClr val="FFFF00"/>
            </a:solidFill>
            <a:ln w="17405">
              <a:solidFill>
                <a:schemeClr val="tx1"/>
              </a:solidFill>
              <a:prstDash val="solid"/>
            </a:ln>
          </c:spPr>
          <c:dPt>
            <c:idx val="0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pattFill prst="wdUpDiag">
                <a:fgClr>
                  <a:schemeClr val="tx1"/>
                </a:fgClr>
                <a:bgClr>
                  <a:srgbClr val="00FF0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pattFill prst="wdUpDiag">
                <a:fgClr>
                  <a:schemeClr val="tx1"/>
                </a:fgClr>
                <a:bgClr>
                  <a:srgbClr val="00B0F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4810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Val val="1"/>
          </c:dLbls>
          <c:cat>
            <c:multiLvlStrRef>
              <c:f>Sheet1!#REF!</c:f>
            </c:multiLvlStrRef>
          </c:cat>
          <c:val>
            <c:numRef>
              <c:f>Sheet1!$B$1:$F$1</c:f>
              <c:numCache>
                <c:formatCode>General</c:formatCode>
                <c:ptCount val="5"/>
                <c:pt idx="0">
                  <c:v>38</c:v>
                </c:pt>
                <c:pt idx="1">
                  <c:v>44</c:v>
                </c:pt>
                <c:pt idx="2">
                  <c:v>47</c:v>
                </c:pt>
                <c:pt idx="3">
                  <c:v>43</c:v>
                </c:pt>
                <c:pt idx="4">
                  <c:v>11</c:v>
                </c:pt>
              </c:numCache>
            </c:numRef>
          </c:val>
        </c:ser>
        <c:ser>
          <c:idx val="0"/>
          <c:order val="1"/>
          <c:tx>
            <c:strRef>
              <c:f>Sheet1!$A$2</c:f>
              <c:strCache>
                <c:ptCount val="1"/>
                <c:pt idx="0">
                  <c:v>1b</c:v>
                </c:pt>
              </c:strCache>
            </c:strRef>
          </c:tx>
          <c:spPr>
            <a:solidFill>
              <a:srgbClr val="FFFF00"/>
            </a:solidFill>
            <a:ln w="17405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FF9900"/>
              </a:solid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FF9900"/>
              </a:solid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FF9900"/>
              </a:solid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00FF00"/>
              </a:solid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00B0F0"/>
              </a:solidFill>
              <a:ln w="1740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4810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Val val="1"/>
          </c:dLbls>
          <c:cat>
            <c:multiLvlStrRef>
              <c:f>Sheet1!#REF!</c:f>
            </c:multiLvl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75</c:v>
                </c:pt>
                <c:pt idx="1">
                  <c:v>73</c:v>
                </c:pt>
                <c:pt idx="2">
                  <c:v>63</c:v>
                </c:pt>
                <c:pt idx="3">
                  <c:v>83</c:v>
                </c:pt>
                <c:pt idx="4">
                  <c:v>57</c:v>
                </c:pt>
              </c:numCache>
            </c:numRef>
          </c:val>
        </c:ser>
        <c:dLbls>
          <c:showVal val="1"/>
        </c:dLbls>
        <c:axId val="118003968"/>
        <c:axId val="118013952"/>
      </c:barChart>
      <c:catAx>
        <c:axId val="118003968"/>
        <c:scaling>
          <c:orientation val="minMax"/>
        </c:scaling>
        <c:axPos val="b"/>
        <c:numFmt formatCode="General" sourceLinked="1"/>
        <c:tickLblPos val="nextTo"/>
        <c:spPr>
          <a:ln w="3481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8013952"/>
        <c:crosses val="autoZero"/>
        <c:auto val="1"/>
        <c:lblAlgn val="ctr"/>
        <c:lblOffset val="100"/>
        <c:tickLblSkip val="1"/>
        <c:tickMarkSkip val="1"/>
      </c:catAx>
      <c:valAx>
        <c:axId val="118013952"/>
        <c:scaling>
          <c:orientation val="minMax"/>
          <c:max val="100"/>
        </c:scaling>
        <c:axPos val="l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645" b="1" i="0" u="none" strike="noStrike" kern="1200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1800" b="1" kern="1200" dirty="0" err="1" smtClean="0">
                    <a:solidFill>
                      <a:schemeClr val="bg1"/>
                    </a:solidFill>
                    <a:latin typeface="Arial"/>
                    <a:ea typeface="+mn-ea"/>
                    <a:cs typeface="+mn-cs"/>
                  </a:rPr>
                  <a:t>SVR</a:t>
                </a:r>
                <a:r>
                  <a:rPr lang="en-GB" sz="1800" b="1" kern="1200" baseline="30000" dirty="0" err="1" smtClean="0">
                    <a:solidFill>
                      <a:schemeClr val="bg1"/>
                    </a:solidFill>
                    <a:latin typeface="Arial"/>
                    <a:ea typeface="+mn-ea"/>
                    <a:cs typeface="+mn-cs"/>
                  </a:rPr>
                  <a:t>a</a:t>
                </a:r>
                <a:r>
                  <a:rPr lang="en-GB" sz="1800" b="1" kern="1200" dirty="0" smtClean="0">
                    <a:solidFill>
                      <a:schemeClr val="bg1"/>
                    </a:solidFill>
                    <a:latin typeface="Arial"/>
                    <a:ea typeface="+mn-ea"/>
                    <a:cs typeface="+mn-cs"/>
                  </a:rPr>
                  <a:t> (%)</a:t>
                </a:r>
                <a:endParaRPr lang="en-GB" sz="1800" b="1" kern="1200" dirty="0">
                  <a:solidFill>
                    <a:schemeClr val="bg1"/>
                  </a:solidFill>
                  <a:latin typeface="Arial"/>
                  <a:ea typeface="+mn-ea"/>
                  <a:cs typeface="+mn-cs"/>
                </a:endParaRPr>
              </a:p>
            </c:rich>
          </c:tx>
          <c:layout>
            <c:manualLayout>
              <c:xMode val="edge"/>
              <c:yMode val="edge"/>
              <c:x val="1.7571866437560951E-2"/>
              <c:y val="0.35622486253147251"/>
            </c:manualLayout>
          </c:layout>
          <c:spPr>
            <a:noFill/>
            <a:ln w="34810">
              <a:noFill/>
            </a:ln>
          </c:spPr>
        </c:title>
        <c:numFmt formatCode="General" sourceLinked="1"/>
        <c:tickLblPos val="nextTo"/>
        <c:spPr>
          <a:ln w="3481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45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8003968"/>
        <c:crosses val="autoZero"/>
        <c:crossBetween val="between"/>
        <c:majorUnit val="20"/>
      </c:valAx>
      <c:spPr>
        <a:noFill/>
        <a:ln w="3481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50" b="1" i="0" u="none" strike="noStrike" baseline="0">
          <a:solidFill>
            <a:srgbClr val="FFFFFF"/>
          </a:solidFill>
          <a:latin typeface="Arial"/>
          <a:ea typeface="Arial"/>
          <a:cs typeface="Arial"/>
        </a:defRPr>
      </a:pPr>
      <a:endParaRPr lang="de-DE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autoTitleDeleted val="1"/>
    <c:plotArea>
      <c:layout>
        <c:manualLayout>
          <c:layoutTarget val="inner"/>
          <c:xMode val="edge"/>
          <c:yMode val="edge"/>
          <c:x val="0.11980830670926435"/>
          <c:y val="0.15186246418338301"/>
          <c:w val="0.86581469648563114"/>
          <c:h val="0.71060171919770865"/>
        </c:manualLayout>
      </c:layout>
      <c:barChart>
        <c:barDir val="col"/>
        <c:grouping val="clustered"/>
        <c:ser>
          <c:idx val="3"/>
          <c:order val="0"/>
          <c:tx>
            <c:strRef>
              <c:f>Sheet1!$A$1</c:f>
              <c:strCache>
                <c:ptCount val="1"/>
                <c:pt idx="0">
                  <c:v>non-CC</c:v>
                </c:pt>
              </c:strCache>
            </c:strRef>
          </c:tx>
          <c:spPr>
            <a:solidFill>
              <a:srgbClr val="FF9900"/>
            </a:solidFill>
            <a:ln w="17405">
              <a:solidFill>
                <a:schemeClr val="tx1"/>
              </a:solidFill>
              <a:prstDash val="solid"/>
            </a:ln>
          </c:spPr>
          <c:dPt>
            <c:idx val="0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pattFill prst="wdUpDiag">
                <a:fgClr>
                  <a:schemeClr val="tx1"/>
                </a:fgClr>
                <a:bgClr>
                  <a:srgbClr val="00FF0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pattFill prst="wdUpDiag">
                <a:fgClr>
                  <a:schemeClr val="tx1"/>
                </a:fgClr>
                <a:bgClr>
                  <a:srgbClr val="00B0F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4810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Val val="1"/>
          </c:dLbls>
          <c:cat>
            <c:multiLvlStrRef>
              <c:f>Sheet1!#REF!</c:f>
            </c:multiLvlStrRef>
          </c:cat>
          <c:val>
            <c:numRef>
              <c:f>Sheet1!$B$1:$F$1</c:f>
              <c:numCache>
                <c:formatCode>General</c:formatCode>
                <c:ptCount val="5"/>
                <c:pt idx="0">
                  <c:v>57</c:v>
                </c:pt>
                <c:pt idx="1">
                  <c:v>57</c:v>
                </c:pt>
                <c:pt idx="2">
                  <c:v>52</c:v>
                </c:pt>
                <c:pt idx="3">
                  <c:v>64</c:v>
                </c:pt>
                <c:pt idx="4">
                  <c:v>33</c:v>
                </c:pt>
              </c:numCache>
            </c:numRef>
          </c:val>
        </c:ser>
        <c:ser>
          <c:idx val="0"/>
          <c:order val="1"/>
          <c:tx>
            <c:strRef>
              <c:f>Sheet1!$A$2</c:f>
              <c:strCache>
                <c:ptCount val="1"/>
                <c:pt idx="0">
                  <c:v>CC</c:v>
                </c:pt>
              </c:strCache>
            </c:strRef>
          </c:tx>
          <c:spPr>
            <a:solidFill>
              <a:srgbClr val="FF9900"/>
            </a:solidFill>
            <a:ln w="17405">
              <a:solidFill>
                <a:schemeClr val="tx1"/>
              </a:solidFill>
              <a:prstDash val="solid"/>
            </a:ln>
          </c:spPr>
          <c:dPt>
            <c:idx val="3"/>
            <c:spPr>
              <a:solidFill>
                <a:srgbClr val="00FF00"/>
              </a:solid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00B0F0"/>
              </a:solidFill>
              <a:ln w="1740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4810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Val val="1"/>
          </c:dLbls>
          <c:cat>
            <c:multiLvlStrRef>
              <c:f>Sheet1!#REF!</c:f>
            </c:multiLvl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67</c:v>
                </c:pt>
                <c:pt idx="1">
                  <c:v>71</c:v>
                </c:pt>
                <c:pt idx="2">
                  <c:v>68</c:v>
                </c:pt>
                <c:pt idx="3">
                  <c:v>79</c:v>
                </c:pt>
                <c:pt idx="4">
                  <c:v>58</c:v>
                </c:pt>
              </c:numCache>
            </c:numRef>
          </c:val>
        </c:ser>
        <c:dLbls>
          <c:showVal val="1"/>
        </c:dLbls>
        <c:axId val="118190464"/>
        <c:axId val="118192000"/>
      </c:barChart>
      <c:catAx>
        <c:axId val="118190464"/>
        <c:scaling>
          <c:orientation val="minMax"/>
        </c:scaling>
        <c:axPos val="b"/>
        <c:numFmt formatCode="General" sourceLinked="1"/>
        <c:tickLblPos val="nextTo"/>
        <c:spPr>
          <a:ln w="3481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8192000"/>
        <c:crosses val="autoZero"/>
        <c:auto val="1"/>
        <c:lblAlgn val="ctr"/>
        <c:lblOffset val="100"/>
        <c:tickLblSkip val="1"/>
        <c:tickMarkSkip val="1"/>
      </c:catAx>
      <c:valAx>
        <c:axId val="118192000"/>
        <c:scaling>
          <c:orientation val="minMax"/>
          <c:max val="100"/>
        </c:scaling>
        <c:axPos val="l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645" b="1" i="0" u="none" strike="noStrike" kern="1200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1600" b="1" i="0" kern="1200" baseline="0" dirty="0" err="1" smtClean="0">
                    <a:solidFill>
                      <a:schemeClr val="bg1"/>
                    </a:solidFill>
                    <a:latin typeface="Arial"/>
                  </a:rPr>
                  <a:t>SVR</a:t>
                </a:r>
                <a:r>
                  <a:rPr lang="en-GB" sz="1600" b="1" i="0" kern="1200" baseline="30000" dirty="0" err="1" smtClean="0">
                    <a:solidFill>
                      <a:schemeClr val="bg1"/>
                    </a:solidFill>
                    <a:latin typeface="Arial"/>
                  </a:rPr>
                  <a:t>a</a:t>
                </a:r>
                <a:r>
                  <a:rPr lang="en-GB" sz="1600" b="1" i="0" kern="1200" baseline="0" dirty="0" smtClean="0">
                    <a:solidFill>
                      <a:schemeClr val="bg1"/>
                    </a:solidFill>
                    <a:latin typeface="Arial"/>
                  </a:rPr>
                  <a:t> (%)</a:t>
                </a:r>
                <a:endParaRPr lang="en-GB" sz="1600" b="1" i="0" kern="1200" baseline="0" dirty="0">
                  <a:solidFill>
                    <a:schemeClr val="bg1"/>
                  </a:solidFill>
                  <a:latin typeface="Arial"/>
                </a:endParaRPr>
              </a:p>
            </c:rich>
          </c:tx>
          <c:layout>
            <c:manualLayout>
              <c:xMode val="edge"/>
              <c:yMode val="edge"/>
              <c:x val="2.1995309524915317E-2"/>
              <c:y val="0.38640513631200868"/>
            </c:manualLayout>
          </c:layout>
          <c:spPr>
            <a:noFill/>
            <a:ln w="34810">
              <a:noFill/>
            </a:ln>
          </c:spPr>
        </c:title>
        <c:numFmt formatCode="General" sourceLinked="1"/>
        <c:tickLblPos val="nextTo"/>
        <c:spPr>
          <a:ln w="3481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45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8190464"/>
        <c:crosses val="autoZero"/>
        <c:crossBetween val="between"/>
        <c:majorUnit val="20"/>
      </c:valAx>
      <c:spPr>
        <a:noFill/>
        <a:ln w="3481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50" b="1" i="0" u="none" strike="noStrike" baseline="0">
          <a:solidFill>
            <a:srgbClr val="FFFFFF"/>
          </a:solidFill>
          <a:latin typeface="Arial"/>
          <a:ea typeface="Arial"/>
          <a:cs typeface="Arial"/>
        </a:defRPr>
      </a:pPr>
      <a:endParaRPr lang="de-DE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plotArea>
      <c:layout>
        <c:manualLayout>
          <c:layoutTarget val="inner"/>
          <c:xMode val="edge"/>
          <c:yMode val="edge"/>
          <c:x val="7.4048179380585527E-2"/>
          <c:y val="4.6657026116358156E-2"/>
          <c:w val="0.90898305856773687"/>
          <c:h val="0.89953240240040921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1a nonCC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rgbClr val="003366"/>
              </a:solidFill>
            </a:ln>
          </c:spPr>
          <c:dPt>
            <c:idx val="0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>
                <a:solidFill>
                  <a:srgbClr val="003366"/>
                </a:solidFill>
              </a:ln>
            </c:spPr>
          </c:dPt>
          <c:dPt>
            <c:idx val="1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>
                <a:solidFill>
                  <a:srgbClr val="003366"/>
                </a:solidFill>
              </a:ln>
            </c:spPr>
          </c:dPt>
          <c:dPt>
            <c:idx val="2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>
                <a:solidFill>
                  <a:srgbClr val="003366"/>
                </a:solidFill>
              </a:ln>
            </c:spPr>
          </c:dPt>
          <c:dPt>
            <c:idx val="3"/>
            <c:spPr>
              <a:pattFill prst="wdUpDiag">
                <a:fgClr>
                  <a:schemeClr val="tx1"/>
                </a:fgClr>
                <a:bgClr>
                  <a:srgbClr val="00FF00"/>
                </a:bgClr>
              </a:pattFill>
              <a:ln>
                <a:solidFill>
                  <a:srgbClr val="003366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de-DE"/>
              </a:p>
            </c:txPr>
            <c:dLblPos val="outEnd"/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1a CC + 1b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rgbClr val="003366"/>
              </a:solidFill>
            </a:ln>
          </c:spPr>
          <c:dPt>
            <c:idx val="3"/>
            <c:spPr>
              <a:solidFill>
                <a:srgbClr val="00FF00"/>
              </a:solidFill>
              <a:ln>
                <a:solidFill>
                  <a:srgbClr val="003366"/>
                </a:solidFill>
              </a:ln>
            </c:spPr>
          </c:dPt>
          <c:dPt>
            <c:idx val="4"/>
            <c:spPr>
              <a:solidFill>
                <a:srgbClr val="00B0F0"/>
              </a:solidFill>
              <a:ln>
                <a:solidFill>
                  <a:srgbClr val="003366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de-DE"/>
              </a:p>
            </c:txPr>
            <c:dLblPos val="outEnd"/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axId val="118518144"/>
        <c:axId val="118519680"/>
      </c:barChart>
      <c:catAx>
        <c:axId val="118518144"/>
        <c:scaling>
          <c:orientation val="minMax"/>
        </c:scaling>
        <c:axPos val="b"/>
        <c:numFmt formatCode="General" sourceLinked="1"/>
        <c:tickLblPos val="nextTo"/>
        <c:spPr>
          <a:ln w="19050">
            <a:solidFill>
              <a:schemeClr val="bg1"/>
            </a:solidFill>
          </a:ln>
        </c:spPr>
        <c:crossAx val="118519680"/>
        <c:crosses val="autoZero"/>
        <c:auto val="1"/>
        <c:lblAlgn val="ctr"/>
        <c:lblOffset val="100"/>
      </c:catAx>
      <c:valAx>
        <c:axId val="118519680"/>
        <c:scaling>
          <c:orientation val="minMax"/>
          <c:max val="100"/>
        </c:scaling>
        <c:axPos val="l"/>
        <c:numFmt formatCode="General" sourceLinked="1"/>
        <c:tickLblPos val="nextTo"/>
        <c:spPr>
          <a:ln w="19050">
            <a:solidFill>
              <a:schemeClr val="bg1"/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de-DE"/>
          </a:p>
        </c:txPr>
        <c:crossAx val="118518144"/>
        <c:crosses val="autoZero"/>
        <c:crossBetween val="between"/>
        <c:majorUnit val="20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1a nonCC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rgbClr val="003366"/>
              </a:solidFill>
            </a:ln>
          </c:spPr>
          <c:dPt>
            <c:idx val="0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>
                <a:solidFill>
                  <a:srgbClr val="003366"/>
                </a:solidFill>
              </a:ln>
            </c:spPr>
          </c:dPt>
          <c:dPt>
            <c:idx val="1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>
                <a:solidFill>
                  <a:srgbClr val="003366"/>
                </a:solidFill>
              </a:ln>
            </c:spPr>
          </c:dPt>
          <c:dPt>
            <c:idx val="2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>
                <a:solidFill>
                  <a:srgbClr val="003366"/>
                </a:solidFill>
              </a:ln>
            </c:spPr>
          </c:dPt>
          <c:dPt>
            <c:idx val="3"/>
            <c:spPr>
              <a:pattFill prst="wdUpDiag">
                <a:fgClr>
                  <a:schemeClr val="tx1"/>
                </a:fgClr>
                <a:bgClr>
                  <a:srgbClr val="00FF00"/>
                </a:bgClr>
              </a:pattFill>
              <a:ln>
                <a:solidFill>
                  <a:srgbClr val="003366"/>
                </a:solidFill>
              </a:ln>
            </c:spPr>
          </c:dPt>
          <c:dLbls>
            <c:dLbl>
              <c:idx val="4"/>
              <c:delete val="1"/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de-DE"/>
              </a:p>
            </c:txPr>
            <c:dLblPos val="outEnd"/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3">
                  <c:v>32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1a CC + 1b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rgbClr val="003366"/>
              </a:solidFill>
            </a:ln>
          </c:spPr>
          <c:dPt>
            <c:idx val="3"/>
            <c:spPr>
              <a:solidFill>
                <a:srgbClr val="00FF00"/>
              </a:solidFill>
              <a:ln>
                <a:solidFill>
                  <a:srgbClr val="003366"/>
                </a:solidFill>
              </a:ln>
            </c:spPr>
          </c:dPt>
          <c:dPt>
            <c:idx val="4"/>
            <c:spPr>
              <a:solidFill>
                <a:srgbClr val="00B0F0"/>
              </a:solidFill>
              <a:ln>
                <a:solidFill>
                  <a:srgbClr val="003366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de-DE"/>
              </a:p>
            </c:txPr>
            <c:dLblPos val="outEnd"/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3">
                  <c:v>82</c:v>
                </c:pt>
              </c:numCache>
            </c:numRef>
          </c:val>
        </c:ser>
        <c:dLbls>
          <c:showVal val="1"/>
        </c:dLbls>
        <c:axId val="118483968"/>
        <c:axId val="118485760"/>
      </c:barChart>
      <c:catAx>
        <c:axId val="118483968"/>
        <c:scaling>
          <c:orientation val="minMax"/>
        </c:scaling>
        <c:axPos val="b"/>
        <c:numFmt formatCode="General" sourceLinked="1"/>
        <c:tickLblPos val="nextTo"/>
        <c:spPr>
          <a:ln w="19050">
            <a:solidFill>
              <a:schemeClr val="bg1"/>
            </a:solidFill>
          </a:ln>
        </c:spPr>
        <c:crossAx val="118485760"/>
        <c:crosses val="autoZero"/>
        <c:auto val="1"/>
        <c:lblAlgn val="ctr"/>
        <c:lblOffset val="100"/>
      </c:catAx>
      <c:valAx>
        <c:axId val="118485760"/>
        <c:scaling>
          <c:orientation val="minMax"/>
          <c:max val="100"/>
        </c:scaling>
        <c:axPos val="l"/>
        <c:numFmt formatCode="General" sourceLinked="1"/>
        <c:tickLblPos val="nextTo"/>
        <c:spPr>
          <a:ln w="19050">
            <a:solidFill>
              <a:schemeClr val="bg1"/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de-DE"/>
          </a:p>
        </c:txPr>
        <c:crossAx val="118483968"/>
        <c:crosses val="autoZero"/>
        <c:crossBetween val="between"/>
        <c:majorUnit val="20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1a nonCC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rgbClr val="003366"/>
              </a:solidFill>
            </a:ln>
          </c:spPr>
          <c:dPt>
            <c:idx val="0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>
                <a:solidFill>
                  <a:srgbClr val="003366"/>
                </a:solidFill>
              </a:ln>
            </c:spPr>
          </c:dPt>
          <c:dPt>
            <c:idx val="1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>
                <a:solidFill>
                  <a:srgbClr val="003366"/>
                </a:solidFill>
              </a:ln>
            </c:spPr>
          </c:dPt>
          <c:dPt>
            <c:idx val="2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>
                <a:solidFill>
                  <a:srgbClr val="003366"/>
                </a:solidFill>
              </a:ln>
            </c:spPr>
          </c:dPt>
          <c:dPt>
            <c:idx val="3"/>
            <c:spPr>
              <a:pattFill prst="wdUpDiag">
                <a:fgClr>
                  <a:schemeClr val="tx1"/>
                </a:fgClr>
                <a:bgClr>
                  <a:srgbClr val="00FF00"/>
                </a:bgClr>
              </a:pattFill>
              <a:ln>
                <a:solidFill>
                  <a:srgbClr val="003366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de-DE"/>
              </a:p>
            </c:txPr>
            <c:dLblPos val="outEnd"/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38</c:v>
                </c:pt>
                <c:pt idx="2">
                  <c:v>42</c:v>
                </c:pt>
                <c:pt idx="3">
                  <c:v>32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1a CC + 1b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rgbClr val="003366"/>
              </a:solidFill>
            </a:ln>
          </c:spPr>
          <c:dPt>
            <c:idx val="3"/>
            <c:spPr>
              <a:solidFill>
                <a:srgbClr val="00FF00"/>
              </a:solidFill>
              <a:ln>
                <a:solidFill>
                  <a:srgbClr val="003366"/>
                </a:solidFill>
              </a:ln>
            </c:spPr>
          </c:dPt>
          <c:dPt>
            <c:idx val="4"/>
            <c:spPr>
              <a:solidFill>
                <a:srgbClr val="00B0F0"/>
              </a:solidFill>
              <a:ln>
                <a:solidFill>
                  <a:srgbClr val="003366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de-DE"/>
              </a:p>
            </c:txPr>
            <c:dLblPos val="outEnd"/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71</c:v>
                </c:pt>
                <c:pt idx="1">
                  <c:v>71</c:v>
                </c:pt>
                <c:pt idx="2">
                  <c:v>62</c:v>
                </c:pt>
                <c:pt idx="3">
                  <c:v>82</c:v>
                </c:pt>
                <c:pt idx="4">
                  <c:v>53</c:v>
                </c:pt>
              </c:numCache>
            </c:numRef>
          </c:val>
        </c:ser>
        <c:dLbls>
          <c:showVal val="1"/>
        </c:dLbls>
        <c:axId val="118867072"/>
        <c:axId val="118868608"/>
      </c:barChart>
      <c:catAx>
        <c:axId val="118867072"/>
        <c:scaling>
          <c:orientation val="minMax"/>
        </c:scaling>
        <c:axPos val="b"/>
        <c:numFmt formatCode="General" sourceLinked="1"/>
        <c:tickLblPos val="nextTo"/>
        <c:spPr>
          <a:ln w="19050">
            <a:solidFill>
              <a:schemeClr val="bg1"/>
            </a:solidFill>
          </a:ln>
        </c:spPr>
        <c:crossAx val="118868608"/>
        <c:crosses val="autoZero"/>
        <c:auto val="1"/>
        <c:lblAlgn val="ctr"/>
        <c:lblOffset val="100"/>
      </c:catAx>
      <c:valAx>
        <c:axId val="118868608"/>
        <c:scaling>
          <c:orientation val="minMax"/>
          <c:max val="100"/>
        </c:scaling>
        <c:axPos val="l"/>
        <c:numFmt formatCode="General" sourceLinked="1"/>
        <c:tickLblPos val="nextTo"/>
        <c:spPr>
          <a:ln w="19050">
            <a:solidFill>
              <a:schemeClr val="bg1"/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de-DE"/>
          </a:p>
        </c:txPr>
        <c:crossAx val="118867072"/>
        <c:crosses val="autoZero"/>
        <c:crossBetween val="between"/>
        <c:majorUnit val="20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autoTitleDeleted val="1"/>
    <c:plotArea>
      <c:layout>
        <c:manualLayout>
          <c:layoutTarget val="inner"/>
          <c:xMode val="edge"/>
          <c:yMode val="edge"/>
          <c:x val="0.11980830670926439"/>
          <c:y val="0.15186246418338281"/>
          <c:w val="0.86581469648563025"/>
          <c:h val="0.71060171919770865"/>
        </c:manualLayout>
      </c:layout>
      <c:barChart>
        <c:barDir val="col"/>
        <c:grouping val="clustered"/>
        <c:ser>
          <c:idx val="3"/>
          <c:order val="0"/>
          <c:tx>
            <c:strRef>
              <c:f>Sheet1!$A$1</c:f>
              <c:strCache>
                <c:ptCount val="1"/>
                <c:pt idx="0">
                  <c:v>1a CC</c:v>
                </c:pt>
              </c:strCache>
            </c:strRef>
          </c:tx>
          <c:spPr>
            <a:solidFill>
              <a:srgbClr val="FF9900"/>
            </a:solidFill>
            <a:ln w="17405">
              <a:solidFill>
                <a:schemeClr val="tx1"/>
              </a:solidFill>
              <a:prstDash val="solid"/>
            </a:ln>
          </c:spPr>
          <c:dPt>
            <c:idx val="0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pattFill prst="wdUpDiag">
                <a:fgClr>
                  <a:schemeClr val="tx1"/>
                </a:fgClr>
                <a:bgClr>
                  <a:srgbClr val="00FF0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pattFill prst="wdUpDiag">
                <a:fgClr>
                  <a:schemeClr val="tx1"/>
                </a:fgClr>
                <a:bgClr>
                  <a:srgbClr val="00B0F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4810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Val val="1"/>
          </c:dLbls>
          <c:cat>
            <c:multiLvlStrRef>
              <c:f>Sheet1!#REF!</c:f>
            </c:multiLvlStrRef>
          </c:cat>
          <c:val>
            <c:numRef>
              <c:f>Sheet1!$B$1:$F$1</c:f>
              <c:numCache>
                <c:formatCode>General</c:formatCode>
                <c:ptCount val="5"/>
                <c:pt idx="0">
                  <c:v>7</c:v>
                </c:pt>
                <c:pt idx="1">
                  <c:v>11</c:v>
                </c:pt>
                <c:pt idx="2">
                  <c:v>19</c:v>
                </c:pt>
                <c:pt idx="3">
                  <c:v>9</c:v>
                </c:pt>
                <c:pt idx="4">
                  <c:v>29</c:v>
                </c:pt>
              </c:numCache>
            </c:numRef>
          </c:val>
        </c:ser>
        <c:ser>
          <c:idx val="0"/>
          <c:order val="1"/>
          <c:tx>
            <c:strRef>
              <c:f>Sheet1!$A$2</c:f>
              <c:strCache>
                <c:ptCount val="1"/>
                <c:pt idx="0">
                  <c:v>1a non-CC</c:v>
                </c:pt>
              </c:strCache>
            </c:strRef>
          </c:tx>
          <c:spPr>
            <a:solidFill>
              <a:srgbClr val="FF9900"/>
            </a:solidFill>
            <a:ln w="17405">
              <a:solidFill>
                <a:schemeClr val="tx1"/>
              </a:solidFill>
              <a:prstDash val="solid"/>
            </a:ln>
          </c:spPr>
          <c:dPt>
            <c:idx val="3"/>
            <c:spPr>
              <a:solidFill>
                <a:srgbClr val="00FF00"/>
              </a:solid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00B0F0"/>
              </a:solidFill>
              <a:ln w="1740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4810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Val val="1"/>
          </c:dLbls>
          <c:cat>
            <c:multiLvlStrRef>
              <c:f>Sheet1!#REF!</c:f>
            </c:multiLvl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10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8</c:v>
                </c:pt>
              </c:numCache>
            </c:numRef>
          </c:val>
        </c:ser>
        <c:dLbls>
          <c:showVal val="1"/>
        </c:dLbls>
        <c:axId val="117904128"/>
        <c:axId val="118200960"/>
      </c:barChart>
      <c:catAx>
        <c:axId val="117904128"/>
        <c:scaling>
          <c:orientation val="minMax"/>
        </c:scaling>
        <c:axPos val="b"/>
        <c:numFmt formatCode="General" sourceLinked="1"/>
        <c:tickLblPos val="nextTo"/>
        <c:spPr>
          <a:ln w="3481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8200960"/>
        <c:crosses val="autoZero"/>
        <c:auto val="1"/>
        <c:lblAlgn val="ctr"/>
        <c:lblOffset val="100"/>
        <c:tickLblSkip val="1"/>
        <c:tickMarkSkip val="1"/>
      </c:catAx>
      <c:valAx>
        <c:axId val="118200960"/>
        <c:scaling>
          <c:orientation val="minMax"/>
          <c:max val="100"/>
        </c:scaling>
        <c:axPos val="l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645" b="1" i="0" u="none" strike="noStrike" kern="1200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1800" b="1" i="0" kern="1200" baseline="0" dirty="0" smtClean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rPr>
                  <a:t>Failure Rate (%)</a:t>
                </a:r>
                <a:endParaRPr lang="en-GB" sz="1800" b="1" i="0" kern="1200" baseline="0" dirty="0"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c:rich>
          </c:tx>
          <c:layout>
            <c:manualLayout>
              <c:xMode val="edge"/>
              <c:yMode val="edge"/>
              <c:x val="3.2316676728741944E-2"/>
              <c:y val="0.30461024432718042"/>
            </c:manualLayout>
          </c:layout>
          <c:spPr>
            <a:noFill/>
            <a:ln w="34810">
              <a:noFill/>
            </a:ln>
          </c:spPr>
        </c:title>
        <c:numFmt formatCode="General" sourceLinked="1"/>
        <c:tickLblPos val="nextTo"/>
        <c:spPr>
          <a:ln w="3481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45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7904128"/>
        <c:crosses val="autoZero"/>
        <c:crossBetween val="between"/>
        <c:majorUnit val="20"/>
      </c:valAx>
      <c:spPr>
        <a:noFill/>
        <a:ln w="3481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50" b="1" i="0" u="none" strike="noStrike" baseline="0">
          <a:solidFill>
            <a:srgbClr val="FFFFFF"/>
          </a:solidFill>
          <a:latin typeface="Arial"/>
          <a:ea typeface="Arial"/>
          <a:cs typeface="Arial"/>
        </a:defRPr>
      </a:pPr>
      <a:endParaRPr lang="de-DE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autoTitleDeleted val="1"/>
    <c:plotArea>
      <c:layout>
        <c:manualLayout>
          <c:layoutTarget val="inner"/>
          <c:xMode val="edge"/>
          <c:yMode val="edge"/>
          <c:x val="0.11980830670926436"/>
          <c:y val="0.15186246418338287"/>
          <c:w val="0.86581469648563059"/>
          <c:h val="0.71060171919770865"/>
        </c:manualLayout>
      </c:layout>
      <c:barChart>
        <c:barDir val="col"/>
        <c:grouping val="clustered"/>
        <c:ser>
          <c:idx val="3"/>
          <c:order val="0"/>
          <c:tx>
            <c:strRef>
              <c:f>Sheet1!$A$1</c:f>
              <c:strCache>
                <c:ptCount val="1"/>
                <c:pt idx="0">
                  <c:v>on-tx failure</c:v>
                </c:pt>
              </c:strCache>
            </c:strRef>
          </c:tx>
          <c:spPr>
            <a:solidFill>
              <a:srgbClr val="FF9900"/>
            </a:solidFill>
            <a:ln w="17405">
              <a:solidFill>
                <a:schemeClr val="tx1"/>
              </a:solidFill>
              <a:prstDash val="solid"/>
            </a:ln>
          </c:spPr>
          <c:dPt>
            <c:idx val="0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pattFill prst="wdUpDiag">
                <a:fgClr>
                  <a:schemeClr val="tx1"/>
                </a:fgClr>
                <a:bgClr>
                  <a:srgbClr val="FF990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pattFill prst="wdUpDiag">
                <a:fgClr>
                  <a:schemeClr val="tx1"/>
                </a:fgClr>
                <a:bgClr>
                  <a:srgbClr val="00FF0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pattFill prst="wdUpDiag">
                <a:fgClr>
                  <a:schemeClr val="tx1"/>
                </a:fgClr>
                <a:bgClr>
                  <a:srgbClr val="00B0F0"/>
                </a:bgClr>
              </a:pattFill>
              <a:ln w="1740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4810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Val val="1"/>
          </c:dLbls>
          <c:cat>
            <c:multiLvlStrRef>
              <c:f>Sheet1!#REF!</c:f>
            </c:multiLvlStrRef>
          </c:cat>
          <c:val>
            <c:numRef>
              <c:f>Sheet1!$B$1:$F$1</c:f>
              <c:numCache>
                <c:formatCode>General</c:formatCode>
                <c:ptCount val="5"/>
                <c:pt idx="0">
                  <c:v>40</c:v>
                </c:pt>
                <c:pt idx="1">
                  <c:v>50</c:v>
                </c:pt>
                <c:pt idx="2">
                  <c:v>25</c:v>
                </c:pt>
                <c:pt idx="3">
                  <c:v>64</c:v>
                </c:pt>
                <c:pt idx="4">
                  <c:v>91</c:v>
                </c:pt>
              </c:numCache>
            </c:numRef>
          </c:val>
        </c:ser>
        <c:ser>
          <c:idx val="0"/>
          <c:order val="1"/>
          <c:tx>
            <c:strRef>
              <c:f>Sheet1!$A$2</c:f>
              <c:strCache>
                <c:ptCount val="1"/>
                <c:pt idx="0">
                  <c:v>relapse</c:v>
                </c:pt>
              </c:strCache>
            </c:strRef>
          </c:tx>
          <c:spPr>
            <a:solidFill>
              <a:srgbClr val="FF9900"/>
            </a:solidFill>
            <a:ln w="17405">
              <a:solidFill>
                <a:schemeClr val="tx1"/>
              </a:solidFill>
              <a:prstDash val="solid"/>
            </a:ln>
          </c:spPr>
          <c:dPt>
            <c:idx val="3"/>
            <c:spPr>
              <a:solidFill>
                <a:srgbClr val="00FF00"/>
              </a:solidFill>
              <a:ln w="17405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00B0F0"/>
              </a:solidFill>
              <a:ln w="1740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4810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Val val="1"/>
          </c:dLbls>
          <c:cat>
            <c:multiLvlStrRef>
              <c:f>Sheet1!#REF!</c:f>
            </c:multiLvl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40</c:v>
                </c:pt>
                <c:pt idx="1">
                  <c:v>8</c:v>
                </c:pt>
                <c:pt idx="2">
                  <c:v>6</c:v>
                </c:pt>
                <c:pt idx="3">
                  <c:v>13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axId val="119363840"/>
        <c:axId val="119377920"/>
      </c:barChart>
      <c:catAx>
        <c:axId val="119363840"/>
        <c:scaling>
          <c:orientation val="minMax"/>
        </c:scaling>
        <c:axPos val="b"/>
        <c:numFmt formatCode="General" sourceLinked="1"/>
        <c:tickLblPos val="nextTo"/>
        <c:spPr>
          <a:ln w="3481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9377920"/>
        <c:crosses val="autoZero"/>
        <c:auto val="1"/>
        <c:lblAlgn val="ctr"/>
        <c:lblOffset val="100"/>
        <c:tickLblSkip val="1"/>
        <c:tickMarkSkip val="1"/>
      </c:catAx>
      <c:valAx>
        <c:axId val="119377920"/>
        <c:scaling>
          <c:orientation val="minMax"/>
          <c:max val="100"/>
        </c:scaling>
        <c:axPos val="l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645" b="1" i="0" u="none" strike="noStrike" kern="1200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1800" b="1" i="0" kern="1200" baseline="0" dirty="0" smtClean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rPr>
                  <a:t>Failure Rate (%)</a:t>
                </a:r>
                <a:endParaRPr lang="en-GB" sz="1800" b="1" i="0" kern="1200" baseline="0" dirty="0"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c:rich>
          </c:tx>
          <c:layout>
            <c:manualLayout>
              <c:xMode val="edge"/>
              <c:yMode val="edge"/>
              <c:x val="2.7893233641387644E-2"/>
              <c:y val="0.32308005864633504"/>
            </c:manualLayout>
          </c:layout>
          <c:spPr>
            <a:noFill/>
            <a:ln w="34810">
              <a:noFill/>
            </a:ln>
          </c:spPr>
        </c:title>
        <c:numFmt formatCode="General" sourceLinked="1"/>
        <c:tickLblPos val="nextTo"/>
        <c:spPr>
          <a:ln w="3481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45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9363840"/>
        <c:crosses val="autoZero"/>
        <c:crossBetween val="between"/>
        <c:majorUnit val="20"/>
      </c:valAx>
      <c:spPr>
        <a:noFill/>
        <a:ln w="3481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50" b="1" i="0" u="none" strike="noStrike" baseline="0">
          <a:solidFill>
            <a:srgbClr val="FFFFFF"/>
          </a:solidFill>
          <a:latin typeface="Arial"/>
          <a:ea typeface="Arial"/>
          <a:cs typeface="Arial"/>
        </a:defRPr>
      </a:pPr>
      <a:endParaRPr lang="de-DE"/>
    </a:p>
  </c:txPr>
  <c:externalData r:id="rId1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2-04-16T17:55:19.623" idx="2">
    <p:pos x="10" y="10"/>
    <p:text>1b (all) + 1a-CC for BID28W confirmed as 82%
I've tried to make the lines overlap as much as possible - I suggest we get our powerpoint op to look at this on Wednesday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2-04-16T17:54:14.536" idx="4">
    <p:pos x="-30" y="4043"/>
    <p:text>Should we add that OTF included patients who lacked virological response at Wk 6-8 and those who lacked ETR?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2-04-16T17:54:39.080" idx="5">
    <p:pos x="-22" y="4044"/>
    <p:text>Should we add that OTF included patients who lacked virological response at Wk 6-8 and those who lacked ETR?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2-04-16T17:53:15.479" idx="3">
    <p:pos x="3970" y="2443"/>
    <p:text>Federico has deleted 'very' on other materials so I haven't included it, ok?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397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596" y="0"/>
            <a:ext cx="2948397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226"/>
            <a:ext cx="2948397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596" y="9440226"/>
            <a:ext cx="2948397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CB7BE15-4C5D-4415-92D6-4B6F4FDCBD7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46091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397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596" y="0"/>
            <a:ext cx="2948397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99" y="4720908"/>
            <a:ext cx="5444815" cy="4472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226"/>
            <a:ext cx="2948397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596" y="9440226"/>
            <a:ext cx="2948397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AE20036-D101-4D88-84DE-5B6D8C3B741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9197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200" dirty="0" smtClean="0"/>
              <a:t>BI 201335 is a </a:t>
            </a:r>
            <a:r>
              <a:rPr lang="en-GB" sz="1200" dirty="0" smtClean="0"/>
              <a:t>potent and selective second-generation NS3/4A protease inhibitor currently in phase III of clinical development</a:t>
            </a:r>
            <a:endParaRPr lang="en-US" sz="1200" baseline="30000" dirty="0" smtClean="0"/>
          </a:p>
          <a:p>
            <a:pPr marL="171450" indent="-17145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1200" dirty="0" smtClean="0"/>
              <a:t>BI 207127 is a thumb pocket 1 non-nucleoside NS5B polymerase inhibitor;</a:t>
            </a:r>
            <a:r>
              <a:rPr lang="en-GB" sz="1200" baseline="30000" dirty="0" smtClean="0"/>
              <a:t> </a:t>
            </a:r>
            <a:r>
              <a:rPr lang="en-GB" sz="1200" dirty="0" smtClean="0"/>
              <a:t> as monotherapy, it achieved </a:t>
            </a:r>
            <a:r>
              <a:rPr lang="en-US" sz="1200" dirty="0" smtClean="0"/>
              <a:t>3 log HCV RNA decay in GT-1 (up to 4 log HCV RNA decay in GT-1b)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E20036-D101-4D88-84DE-5B6D8C3B741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5232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GB" smtClean="0"/>
              <a:t>Click to edit Master title style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GB" smtClean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27013"/>
            <a:ext cx="2057400" cy="637063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7013"/>
            <a:ext cx="6019800" cy="637063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9699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457200" y="1341438"/>
            <a:ext cx="8229600" cy="5256212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9699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341438"/>
            <a:ext cx="8229600" cy="5256212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5613" y="1947863"/>
            <a:ext cx="8232775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4063" y="3806825"/>
            <a:ext cx="7635875" cy="1752600"/>
          </a:xfrm>
        </p:spPr>
        <p:txBody>
          <a:bodyPr lIns="91440" rIns="91440"/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99000">
              <a:srgbClr val="004F9E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7325"/>
            <a:ext cx="8229600" cy="100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 </a:t>
            </a:r>
            <a:br>
              <a:rPr lang="en-US" smtClean="0"/>
            </a:br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9225"/>
            <a:ext cx="8232775" cy="517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Arial" charset="0"/>
        </a:defRPr>
      </a:lvl9pPr>
    </p:titleStyle>
    <p:bodyStyle>
      <a:lvl1pPr marL="293688" indent="-293688" algn="l" rtl="0" eaLnBrk="0" fontAlgn="base" hangingPunct="0">
        <a:spcBef>
          <a:spcPct val="0"/>
        </a:spcBef>
        <a:spcAft>
          <a:spcPct val="20000"/>
        </a:spcAft>
        <a:buChar char="•"/>
        <a:defRPr sz="2400" b="1">
          <a:solidFill>
            <a:schemeClr val="bg1"/>
          </a:solidFill>
          <a:latin typeface="+mn-lt"/>
          <a:ea typeface="+mn-ea"/>
          <a:cs typeface="+mn-cs"/>
        </a:defRPr>
      </a:lvl1pPr>
      <a:lvl2pPr marL="671513" indent="-376238" algn="l" rtl="0" eaLnBrk="0" fontAlgn="base" hangingPunct="0">
        <a:spcBef>
          <a:spcPct val="0"/>
        </a:spcBef>
        <a:spcAft>
          <a:spcPct val="20000"/>
        </a:spcAft>
        <a:buChar char="–"/>
        <a:defRPr sz="2000" b="1">
          <a:solidFill>
            <a:schemeClr val="bg1"/>
          </a:solidFill>
          <a:latin typeface="+mn-lt"/>
        </a:defRPr>
      </a:lvl2pPr>
      <a:lvl3pPr marL="965200" indent="-292100" algn="l" rtl="0" eaLnBrk="0" fontAlgn="base" hangingPunct="0">
        <a:spcBef>
          <a:spcPct val="0"/>
        </a:spcBef>
        <a:spcAft>
          <a:spcPct val="20000"/>
        </a:spcAft>
        <a:buChar char="•"/>
        <a:defRPr b="1">
          <a:solidFill>
            <a:schemeClr val="bg1"/>
          </a:solidFill>
          <a:latin typeface="+mn-lt"/>
        </a:defRPr>
      </a:lvl3pPr>
      <a:lvl4pPr marL="1265238" indent="-298450" algn="l" rtl="0" eaLnBrk="0" fontAlgn="base" hangingPunct="0">
        <a:spcBef>
          <a:spcPct val="0"/>
        </a:spcBef>
        <a:spcAft>
          <a:spcPct val="20000"/>
        </a:spcAft>
        <a:buChar char="–"/>
        <a:defRPr sz="1600" b="1">
          <a:solidFill>
            <a:schemeClr val="bg1"/>
          </a:solidFill>
          <a:latin typeface="+mn-lt"/>
        </a:defRPr>
      </a:lvl4pPr>
      <a:lvl5pPr marL="1565275" indent="-298450" algn="l" rtl="0" eaLnBrk="0" fontAlgn="base" hangingPunct="0">
        <a:spcBef>
          <a:spcPct val="0"/>
        </a:spcBef>
        <a:spcAft>
          <a:spcPct val="20000"/>
        </a:spcAft>
        <a:buChar char="»"/>
        <a:defRPr sz="1600" b="1">
          <a:solidFill>
            <a:schemeClr val="bg1"/>
          </a:solidFill>
          <a:latin typeface="+mn-lt"/>
        </a:defRPr>
      </a:lvl5pPr>
      <a:lvl6pPr marL="2022475" indent="-298450" algn="l" rtl="0" fontAlgn="base">
        <a:spcBef>
          <a:spcPct val="0"/>
        </a:spcBef>
        <a:spcAft>
          <a:spcPct val="20000"/>
        </a:spcAft>
        <a:buChar char="»"/>
        <a:defRPr sz="1600" b="1">
          <a:solidFill>
            <a:schemeClr val="bg1"/>
          </a:solidFill>
          <a:latin typeface="+mn-lt"/>
        </a:defRPr>
      </a:lvl6pPr>
      <a:lvl7pPr marL="2479675" indent="-298450" algn="l" rtl="0" fontAlgn="base">
        <a:spcBef>
          <a:spcPct val="0"/>
        </a:spcBef>
        <a:spcAft>
          <a:spcPct val="20000"/>
        </a:spcAft>
        <a:buChar char="»"/>
        <a:defRPr sz="1600" b="1">
          <a:solidFill>
            <a:schemeClr val="bg1"/>
          </a:solidFill>
          <a:latin typeface="+mn-lt"/>
        </a:defRPr>
      </a:lvl7pPr>
      <a:lvl8pPr marL="2936875" indent="-298450" algn="l" rtl="0" fontAlgn="base">
        <a:spcBef>
          <a:spcPct val="0"/>
        </a:spcBef>
        <a:spcAft>
          <a:spcPct val="20000"/>
        </a:spcAft>
        <a:buChar char="»"/>
        <a:defRPr sz="1600" b="1">
          <a:solidFill>
            <a:schemeClr val="bg1"/>
          </a:solidFill>
          <a:latin typeface="+mn-lt"/>
        </a:defRPr>
      </a:lvl8pPr>
      <a:lvl9pPr marL="3394075" indent="-298450" algn="l" rtl="0" fontAlgn="base">
        <a:spcBef>
          <a:spcPct val="0"/>
        </a:spcBef>
        <a:spcAft>
          <a:spcPct val="20000"/>
        </a:spcAft>
        <a:buChar char="»"/>
        <a:defRPr sz="1600" b="1">
          <a:solidFill>
            <a:schemeClr val="bg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ctrTitle" idx="4294967295"/>
          </p:nvPr>
        </p:nvSpPr>
        <p:spPr>
          <a:xfrm>
            <a:off x="455613" y="1154113"/>
            <a:ext cx="8220075" cy="2224087"/>
          </a:xfrm>
        </p:spPr>
        <p:txBody>
          <a:bodyPr/>
          <a:lstStyle/>
          <a:p>
            <a:r>
              <a:rPr lang="en-US" sz="2800" dirty="0" smtClean="0"/>
              <a:t>SVR4 and SVR12 with an interferon-free regimen of BI 201335 AND BI 207127, </a:t>
            </a:r>
            <a:br>
              <a:rPr lang="en-US" sz="2800" dirty="0" smtClean="0"/>
            </a:br>
            <a:r>
              <a:rPr lang="en-US" sz="2800" dirty="0" smtClean="0"/>
              <a:t>+/- ribavirin, in treatment-naïve patients with chronic genotype-1 HCV infection: </a:t>
            </a:r>
            <a:br>
              <a:rPr lang="en-US" sz="2800" dirty="0" smtClean="0"/>
            </a:br>
            <a:r>
              <a:rPr lang="en-US" sz="2800" dirty="0" smtClean="0"/>
              <a:t>Interim results of SOUND-C2</a:t>
            </a:r>
            <a:r>
              <a:rPr lang="en-GB" sz="2800" dirty="0" smtClean="0"/>
              <a:t> </a:t>
            </a:r>
            <a:endParaRPr lang="en-US" sz="2800" dirty="0" smtClean="0"/>
          </a:p>
        </p:txBody>
      </p:sp>
      <p:sp>
        <p:nvSpPr>
          <p:cNvPr id="49155" name="Rectangle 8"/>
          <p:cNvSpPr>
            <a:spLocks noGrp="1" noChangeArrowheads="1"/>
          </p:cNvSpPr>
          <p:nvPr>
            <p:ph type="subTitle" idx="4294967295"/>
          </p:nvPr>
        </p:nvSpPr>
        <p:spPr>
          <a:xfrm>
            <a:off x="455613" y="3631749"/>
            <a:ext cx="8223250" cy="1725613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fr-FR" sz="1600" u="sng" dirty="0" smtClean="0"/>
              <a:t>Stefan Zeuzem</a:t>
            </a:r>
            <a:r>
              <a:rPr lang="fr-FR" sz="1600" dirty="0" smtClean="0"/>
              <a:t>,</a:t>
            </a:r>
            <a:r>
              <a:rPr lang="fr-FR" sz="1600" baseline="30000" dirty="0" smtClean="0"/>
              <a:t>1</a:t>
            </a:r>
            <a:r>
              <a:rPr lang="fr-FR" sz="1600" dirty="0" smtClean="0"/>
              <a:t> Vicente Soriano,</a:t>
            </a:r>
            <a:r>
              <a:rPr lang="fr-FR" sz="1600" baseline="30000" dirty="0" smtClean="0"/>
              <a:t>2</a:t>
            </a:r>
            <a:r>
              <a:rPr lang="fr-FR" sz="1600" dirty="0" smtClean="0"/>
              <a:t> Tarik Asselah,</a:t>
            </a:r>
            <a:r>
              <a:rPr lang="fr-FR" sz="1600" baseline="30000" dirty="0" smtClean="0"/>
              <a:t>3</a:t>
            </a:r>
            <a:r>
              <a:rPr lang="fr-FR" sz="1600" dirty="0" smtClean="0"/>
              <a:t> Jean-Pierre Bronowicki,</a:t>
            </a:r>
            <a:r>
              <a:rPr lang="fr-FR" sz="1600" baseline="30000" dirty="0" smtClean="0"/>
              <a:t>4</a:t>
            </a:r>
            <a:r>
              <a:rPr lang="fr-FR" sz="1600" dirty="0" smtClean="0"/>
              <a:t> </a:t>
            </a:r>
            <a:br>
              <a:rPr lang="fr-FR" sz="1600" dirty="0" smtClean="0"/>
            </a:br>
            <a:r>
              <a:rPr lang="fr-FR" sz="1600" dirty="0" smtClean="0"/>
              <a:t>Ansgar W. Lohse,</a:t>
            </a:r>
            <a:r>
              <a:rPr lang="fr-FR" sz="1600" baseline="30000" dirty="0" smtClean="0"/>
              <a:t>5</a:t>
            </a:r>
            <a:r>
              <a:rPr lang="fr-FR" sz="1600" dirty="0" smtClean="0"/>
              <a:t> Beat Müllhaupt,</a:t>
            </a:r>
            <a:r>
              <a:rPr lang="fr-FR" sz="1600" baseline="30000" dirty="0" smtClean="0"/>
              <a:t>6</a:t>
            </a:r>
            <a:r>
              <a:rPr lang="fr-FR" sz="1600" dirty="0" smtClean="0"/>
              <a:t> Marcus Schuchmann,</a:t>
            </a:r>
            <a:r>
              <a:rPr lang="fr-FR" sz="1600" baseline="30000" dirty="0" smtClean="0"/>
              <a:t>7</a:t>
            </a:r>
            <a:r>
              <a:rPr lang="fr-FR" sz="1600" dirty="0" smtClean="0"/>
              <a:t> Marc Bourliere,</a:t>
            </a:r>
            <a:r>
              <a:rPr lang="fr-FR" sz="1600" baseline="30000" dirty="0" smtClean="0"/>
              <a:t>8</a:t>
            </a:r>
            <a:r>
              <a:rPr lang="fr-FR" sz="1600" dirty="0" smtClean="0"/>
              <a:t> </a:t>
            </a:r>
            <a:br>
              <a:rPr lang="fr-FR" sz="1600" dirty="0" smtClean="0"/>
            </a:br>
            <a:r>
              <a:rPr lang="fr-FR" sz="1600" dirty="0" smtClean="0"/>
              <a:t>Maria Buti,</a:t>
            </a:r>
            <a:r>
              <a:rPr lang="fr-FR" sz="1600" baseline="30000" dirty="0" smtClean="0"/>
              <a:t>9</a:t>
            </a:r>
            <a:r>
              <a:rPr lang="fr-FR" sz="1600" dirty="0" smtClean="0"/>
              <a:t> Stuart Roberts,</a:t>
            </a:r>
            <a:r>
              <a:rPr lang="fr-FR" sz="1600" baseline="30000" dirty="0" smtClean="0"/>
              <a:t>10</a:t>
            </a:r>
            <a:r>
              <a:rPr lang="fr-FR" sz="1600" dirty="0" smtClean="0"/>
              <a:t> Ed Gane,</a:t>
            </a:r>
            <a:r>
              <a:rPr lang="fr-FR" sz="1600" baseline="30000" dirty="0" smtClean="0"/>
              <a:t>11</a:t>
            </a:r>
            <a:r>
              <a:rPr lang="fr-FR" sz="1600" dirty="0" smtClean="0"/>
              <a:t> Jerry O. Stern,</a:t>
            </a:r>
            <a:r>
              <a:rPr lang="fr-FR" sz="1600" baseline="30000" dirty="0" smtClean="0"/>
              <a:t>12</a:t>
            </a:r>
            <a:r>
              <a:rPr lang="fr-FR" sz="1600" dirty="0" smtClean="0"/>
              <a:t> George Kukolj,</a:t>
            </a:r>
            <a:r>
              <a:rPr lang="fr-FR" sz="1600" baseline="30000" dirty="0" smtClean="0"/>
              <a:t>12</a:t>
            </a:r>
            <a:r>
              <a:rPr lang="fr-FR" sz="1600" dirty="0" smtClean="0"/>
              <a:t> </a:t>
            </a:r>
            <a:br>
              <a:rPr lang="fr-FR" sz="1600" dirty="0" smtClean="0"/>
            </a:br>
            <a:r>
              <a:rPr lang="fr-FR" sz="1600" dirty="0" smtClean="0"/>
              <a:t>Luyan Dai,</a:t>
            </a:r>
            <a:r>
              <a:rPr lang="fr-FR" sz="1600" baseline="30000" dirty="0" smtClean="0"/>
              <a:t>12</a:t>
            </a:r>
            <a:r>
              <a:rPr lang="fr-FR" sz="1600" dirty="0" smtClean="0"/>
              <a:t> Wulf O. Böcher,</a:t>
            </a:r>
            <a:r>
              <a:rPr lang="fr-FR" sz="1600" baseline="30000" dirty="0" smtClean="0"/>
              <a:t>13</a:t>
            </a:r>
            <a:r>
              <a:rPr lang="fr-FR" sz="1600" dirty="0" smtClean="0"/>
              <a:t> Federico J. Mensa</a:t>
            </a:r>
            <a:r>
              <a:rPr lang="fr-FR" sz="1600" baseline="30000" dirty="0" smtClean="0"/>
              <a:t>13</a:t>
            </a:r>
            <a:endParaRPr lang="en-US" sz="1600" baseline="30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5613" y="5021943"/>
            <a:ext cx="82327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aseline="30000" dirty="0" smtClean="0">
                <a:solidFill>
                  <a:schemeClr val="bg1"/>
                </a:solidFill>
              </a:rPr>
              <a:t>1</a:t>
            </a:r>
            <a:r>
              <a:rPr lang="de-DE" sz="1100" dirty="0" smtClean="0">
                <a:solidFill>
                  <a:schemeClr val="bg1"/>
                </a:solidFill>
              </a:rPr>
              <a:t>Klinikum der J. W. Goethe-Universität, Frankfurt am Main, Germany; </a:t>
            </a:r>
            <a:r>
              <a:rPr lang="de-DE" sz="1100" baseline="30000" dirty="0" smtClean="0">
                <a:solidFill>
                  <a:schemeClr val="bg1"/>
                </a:solidFill>
              </a:rPr>
              <a:t>2</a:t>
            </a:r>
            <a:r>
              <a:rPr lang="en-GB" sz="1100" dirty="0" smtClean="0">
                <a:solidFill>
                  <a:schemeClr val="bg1"/>
                </a:solidFill>
              </a:rPr>
              <a:t>Department of Infectious Diseases, Hospital Carlos III, Madrid, Spain; </a:t>
            </a:r>
            <a:r>
              <a:rPr lang="en-GB" sz="1100" baseline="30000" dirty="0" smtClean="0">
                <a:solidFill>
                  <a:schemeClr val="bg1"/>
                </a:solidFill>
              </a:rPr>
              <a:t>3</a:t>
            </a:r>
            <a:r>
              <a:rPr lang="en-GB" sz="1100" dirty="0" smtClean="0">
                <a:solidFill>
                  <a:schemeClr val="bg1"/>
                </a:solidFill>
              </a:rPr>
              <a:t>Hôpital Beaujon, Clichy, France; </a:t>
            </a:r>
            <a:r>
              <a:rPr lang="en-GB" sz="1100" baseline="30000" dirty="0" smtClean="0">
                <a:solidFill>
                  <a:schemeClr val="bg1"/>
                </a:solidFill>
              </a:rPr>
              <a:t>4</a:t>
            </a:r>
            <a:r>
              <a:rPr lang="fr-FR" sz="1100" dirty="0" smtClean="0">
                <a:solidFill>
                  <a:schemeClr val="bg1"/>
                </a:solidFill>
              </a:rPr>
              <a:t>H</a:t>
            </a:r>
            <a:r>
              <a:rPr lang="en-GB" sz="1100" dirty="0" smtClean="0">
                <a:solidFill>
                  <a:schemeClr val="bg1"/>
                </a:solidFill>
              </a:rPr>
              <a:t>ô</a:t>
            </a:r>
            <a:r>
              <a:rPr lang="fr-FR" sz="1100" dirty="0" smtClean="0">
                <a:solidFill>
                  <a:schemeClr val="bg1"/>
                </a:solidFill>
              </a:rPr>
              <a:t>pital de Brabois, Vandoeuvre, France; </a:t>
            </a:r>
            <a:r>
              <a:rPr lang="fr-FR" sz="1100" baseline="30000" dirty="0" smtClean="0">
                <a:solidFill>
                  <a:schemeClr val="bg1"/>
                </a:solidFill>
              </a:rPr>
              <a:t>5</a:t>
            </a:r>
            <a:r>
              <a:rPr lang="fr-FR" sz="1100" dirty="0" smtClean="0">
                <a:solidFill>
                  <a:schemeClr val="bg1"/>
                </a:solidFill>
              </a:rPr>
              <a:t>University Hospital Hamburg-Eppendorf, Hamburg; </a:t>
            </a:r>
            <a:r>
              <a:rPr lang="fr-FR" sz="1100" baseline="30000" dirty="0" smtClean="0">
                <a:solidFill>
                  <a:schemeClr val="bg1"/>
                </a:solidFill>
              </a:rPr>
              <a:t>6</a:t>
            </a:r>
            <a:r>
              <a:rPr lang="fr-FR" sz="1100" dirty="0" smtClean="0">
                <a:solidFill>
                  <a:schemeClr val="bg1"/>
                </a:solidFill>
              </a:rPr>
              <a:t>University Hospital of Zurich, Zurich, Switzerland; </a:t>
            </a:r>
            <a:r>
              <a:rPr lang="fr-FR" sz="1100" baseline="30000" dirty="0" smtClean="0">
                <a:solidFill>
                  <a:schemeClr val="bg1"/>
                </a:solidFill>
              </a:rPr>
              <a:t>7</a:t>
            </a:r>
            <a:r>
              <a:rPr lang="en-GB" sz="1100" dirty="0" smtClean="0">
                <a:solidFill>
                  <a:schemeClr val="bg1"/>
                </a:solidFill>
              </a:rPr>
              <a:t>University Hospital Mainz, Mainz, Germany; </a:t>
            </a:r>
            <a:r>
              <a:rPr lang="en-GB" sz="1100" baseline="30000" dirty="0" smtClean="0">
                <a:solidFill>
                  <a:schemeClr val="bg1"/>
                </a:solidFill>
              </a:rPr>
              <a:t>8</a:t>
            </a:r>
            <a:r>
              <a:rPr lang="fr-FR" sz="1100" dirty="0" err="1" smtClean="0">
                <a:solidFill>
                  <a:schemeClr val="bg1"/>
                </a:solidFill>
              </a:rPr>
              <a:t>Hopital</a:t>
            </a:r>
            <a:r>
              <a:rPr lang="fr-FR" sz="1100" dirty="0" smtClean="0">
                <a:solidFill>
                  <a:schemeClr val="bg1"/>
                </a:solidFill>
              </a:rPr>
              <a:t> Saint Joseph, Marseille Cedex, France</a:t>
            </a:r>
            <a:r>
              <a:rPr lang="en-GB" sz="1100" dirty="0" smtClean="0">
                <a:solidFill>
                  <a:schemeClr val="bg1"/>
                </a:solidFill>
              </a:rPr>
              <a:t>; </a:t>
            </a:r>
            <a:r>
              <a:rPr lang="en-GB" sz="1100" baseline="30000" dirty="0" smtClean="0">
                <a:solidFill>
                  <a:schemeClr val="bg1"/>
                </a:solidFill>
              </a:rPr>
              <a:t>9</a:t>
            </a:r>
            <a:r>
              <a:rPr lang="es-ES" sz="1100" dirty="0" smtClean="0">
                <a:solidFill>
                  <a:schemeClr val="bg1"/>
                </a:solidFill>
              </a:rPr>
              <a:t>Hospital </a:t>
            </a:r>
            <a:r>
              <a:rPr lang="es-ES" sz="1100" dirty="0" err="1" smtClean="0">
                <a:solidFill>
                  <a:schemeClr val="bg1"/>
                </a:solidFill>
              </a:rPr>
              <a:t>Vall</a:t>
            </a:r>
            <a:r>
              <a:rPr lang="es-ES" sz="1100" dirty="0" smtClean="0">
                <a:solidFill>
                  <a:schemeClr val="bg1"/>
                </a:solidFill>
              </a:rPr>
              <a:t> </a:t>
            </a:r>
            <a:r>
              <a:rPr lang="es-ES" sz="1100" dirty="0" err="1" smtClean="0">
                <a:solidFill>
                  <a:schemeClr val="bg1"/>
                </a:solidFill>
              </a:rPr>
              <a:t>d’Hebron</a:t>
            </a:r>
            <a:r>
              <a:rPr lang="es-ES" sz="1100" dirty="0" smtClean="0">
                <a:solidFill>
                  <a:schemeClr val="bg1"/>
                </a:solidFill>
              </a:rPr>
              <a:t>, Barcelona, </a:t>
            </a:r>
            <a:r>
              <a:rPr lang="es-ES" sz="1100" dirty="0" err="1" smtClean="0">
                <a:solidFill>
                  <a:schemeClr val="bg1"/>
                </a:solidFill>
              </a:rPr>
              <a:t>Spain</a:t>
            </a:r>
            <a:r>
              <a:rPr lang="es-ES" sz="1100" dirty="0" smtClean="0">
                <a:solidFill>
                  <a:schemeClr val="bg1"/>
                </a:solidFill>
              </a:rPr>
              <a:t>; </a:t>
            </a:r>
            <a:r>
              <a:rPr lang="en-GB" sz="1100" baseline="30000" dirty="0" smtClean="0">
                <a:solidFill>
                  <a:schemeClr val="bg1"/>
                </a:solidFill>
              </a:rPr>
              <a:t>10</a:t>
            </a:r>
            <a:r>
              <a:rPr lang="en-GB" sz="1100" dirty="0" smtClean="0">
                <a:solidFill>
                  <a:schemeClr val="bg1"/>
                </a:solidFill>
              </a:rPr>
              <a:t>Alfred Hospital, Department of Gastroenterology, Melbourne, Australia; </a:t>
            </a:r>
            <a:r>
              <a:rPr lang="en-GB" sz="1100" baseline="30000" dirty="0" smtClean="0">
                <a:solidFill>
                  <a:schemeClr val="bg1"/>
                </a:solidFill>
              </a:rPr>
              <a:t>11</a:t>
            </a:r>
            <a:r>
              <a:rPr lang="en-GB" sz="1100" dirty="0" smtClean="0">
                <a:solidFill>
                  <a:schemeClr val="bg1"/>
                </a:solidFill>
              </a:rPr>
              <a:t>Auckland Clinical Studies, Auckland, New Zealand; </a:t>
            </a:r>
            <a:r>
              <a:rPr lang="en-GB" sz="1100" baseline="30000" dirty="0" smtClean="0">
                <a:solidFill>
                  <a:schemeClr val="bg1"/>
                </a:solidFill>
              </a:rPr>
              <a:t>12</a:t>
            </a:r>
            <a:r>
              <a:rPr lang="en-GB" sz="1100" dirty="0" smtClean="0">
                <a:solidFill>
                  <a:schemeClr val="bg1"/>
                </a:solidFill>
              </a:rPr>
              <a:t>Boehringer Ingelheim Pharmaceuticals, Ridgefield, CT, USA; </a:t>
            </a:r>
            <a:r>
              <a:rPr lang="en-GB" sz="1100" baseline="30000" dirty="0" smtClean="0">
                <a:solidFill>
                  <a:schemeClr val="bg1"/>
                </a:solidFill>
              </a:rPr>
              <a:t>13</a:t>
            </a:r>
            <a:r>
              <a:rPr lang="en-GB" sz="1100" dirty="0" smtClean="0">
                <a:solidFill>
                  <a:schemeClr val="bg1"/>
                </a:solidFill>
              </a:rPr>
              <a:t>Boehringer Ingelheim Pharma GmbH &amp; Co KG, Biberach, Germany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64" y="187325"/>
            <a:ext cx="8956672" cy="1001713"/>
          </a:xfrm>
        </p:spPr>
        <p:txBody>
          <a:bodyPr/>
          <a:lstStyle/>
          <a:p>
            <a:r>
              <a:rPr lang="en-GB" sz="2400" dirty="0" smtClean="0"/>
              <a:t>SVR according to IL28B GT and viral subtype </a:t>
            </a:r>
            <a:br>
              <a:rPr lang="en-GB" sz="2400" dirty="0" smtClean="0"/>
            </a:br>
            <a:r>
              <a:rPr lang="de-DE" sz="2400" dirty="0" smtClean="0"/>
              <a:t>1a non-CC vs 1b (all) + 1a-CC</a:t>
            </a:r>
            <a:br>
              <a:rPr lang="de-DE" sz="2400" dirty="0" smtClean="0"/>
            </a:br>
            <a:r>
              <a:rPr lang="de-DE" sz="2400" dirty="0" smtClean="0"/>
              <a:t>(ITT)</a:t>
            </a:r>
            <a:endParaRPr lang="en-GB" sz="2400" dirty="0">
              <a:solidFill>
                <a:srgbClr val="FFC000"/>
              </a:solidFill>
            </a:endParaRPr>
          </a:p>
        </p:txBody>
      </p:sp>
      <p:graphicFrame>
        <p:nvGraphicFramePr>
          <p:cNvPr id="84" name="Content Placeholder 8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52198244"/>
              </p:ext>
            </p:extLst>
          </p:nvPr>
        </p:nvGraphicFramePr>
        <p:xfrm>
          <a:off x="406400" y="1491800"/>
          <a:ext cx="8252968" cy="4097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9" name="TextBox 108"/>
          <p:cNvSpPr txBox="1"/>
          <p:nvPr/>
        </p:nvSpPr>
        <p:spPr>
          <a:xfrm rot="16200000">
            <a:off x="-1444215" y="3127570"/>
            <a:ext cx="3709395" cy="622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645" b="1" i="0" u="none" strike="noStrike" kern="1200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r>
              <a:rPr lang="en-GB" b="1" dirty="0" err="1" smtClean="0">
                <a:solidFill>
                  <a:schemeClr val="bg1"/>
                </a:solidFill>
                <a:latin typeface="Arial"/>
              </a:rPr>
              <a:t>SVR</a:t>
            </a:r>
            <a:r>
              <a:rPr lang="en-GB" b="1" baseline="30000" dirty="0" err="1" smtClean="0">
                <a:solidFill>
                  <a:schemeClr val="bg1"/>
                </a:solidFill>
                <a:latin typeface="Arial"/>
              </a:rPr>
              <a:t>a</a:t>
            </a:r>
            <a:r>
              <a:rPr lang="en-GB" b="1" dirty="0" smtClean="0">
                <a:solidFill>
                  <a:schemeClr val="bg1"/>
                </a:solidFill>
                <a:latin typeface="Arial"/>
              </a:rPr>
              <a:t> (%)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3" name="Group 27"/>
          <p:cNvGrpSpPr/>
          <p:nvPr/>
        </p:nvGrpSpPr>
        <p:grpSpPr>
          <a:xfrm>
            <a:off x="2812646" y="1571679"/>
            <a:ext cx="3518709" cy="343570"/>
            <a:chOff x="1947570" y="1731333"/>
            <a:chExt cx="3518709" cy="343570"/>
          </a:xfrm>
        </p:grpSpPr>
        <p:sp>
          <p:nvSpPr>
            <p:cNvPr id="91" name="Rectangle 90"/>
            <p:cNvSpPr/>
            <p:nvPr/>
          </p:nvSpPr>
          <p:spPr>
            <a:xfrm>
              <a:off x="1947570" y="1799295"/>
              <a:ext cx="216000" cy="216000"/>
            </a:xfrm>
            <a:prstGeom prst="rect">
              <a:avLst/>
            </a:prstGeom>
            <a:pattFill prst="wdUpDiag">
              <a:fgClr>
                <a:schemeClr val="bg1"/>
              </a:fgClr>
              <a:bgClr>
                <a:schemeClr val="tx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132232" y="1736349"/>
              <a:ext cx="17631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1a non-CC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3447355" y="1799295"/>
              <a:ext cx="216000" cy="21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624779" y="1731333"/>
              <a:ext cx="18415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All 1b and 1a-CC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79321" y="6268957"/>
            <a:ext cx="880427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50" b="1" dirty="0" smtClean="0">
              <a:solidFill>
                <a:schemeClr val="bg1"/>
              </a:solidFill>
            </a:endParaRPr>
          </a:p>
          <a:p>
            <a:r>
              <a:rPr lang="en-GB" sz="1050" b="1" baseline="30000" dirty="0" err="1" smtClean="0">
                <a:solidFill>
                  <a:schemeClr val="bg1"/>
                </a:solidFill>
              </a:rPr>
              <a:t>a</a:t>
            </a:r>
            <a:r>
              <a:rPr lang="en-GB" sz="1050" b="1" dirty="0" err="1" smtClean="0">
                <a:solidFill>
                  <a:schemeClr val="bg1"/>
                </a:solidFill>
              </a:rPr>
              <a:t>Data</a:t>
            </a:r>
            <a:r>
              <a:rPr lang="en-GB" sz="1050" b="1" dirty="0" smtClean="0">
                <a:solidFill>
                  <a:schemeClr val="bg1"/>
                </a:solidFill>
              </a:rPr>
              <a:t> for 40-week group are SVR4 rates as 12-week data not yet available</a:t>
            </a:r>
          </a:p>
          <a:p>
            <a:r>
              <a:rPr lang="en-GB" sz="1050" b="1" dirty="0" smtClean="0">
                <a:solidFill>
                  <a:schemeClr val="bg1"/>
                </a:solidFill>
              </a:rPr>
              <a:t>All </a:t>
            </a:r>
            <a:r>
              <a:rPr lang="en-GB" sz="1050" b="1" dirty="0">
                <a:solidFill>
                  <a:schemeClr val="bg1"/>
                </a:solidFill>
              </a:rPr>
              <a:t>groups received BI 201335 120 mg QD for the same duration as BI 207127 (16, 28 or 40 weeks</a:t>
            </a:r>
            <a:r>
              <a:rPr lang="en-GB" sz="1050" b="1" dirty="0" smtClean="0">
                <a:solidFill>
                  <a:schemeClr val="bg1"/>
                </a:solidFill>
              </a:rPr>
              <a:t>)</a:t>
            </a:r>
            <a:endParaRPr lang="en-GB" sz="1050" b="1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668176" y="1924747"/>
            <a:ext cx="1376667" cy="42765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1498088" y="5421962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16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966823" y="5421962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444094" y="5421962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40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56521" y="5421962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BID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36541" y="5421962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-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407553" y="5456066"/>
            <a:ext cx="1973517" cy="80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7127 dosing</a:t>
            </a:r>
          </a:p>
          <a:p>
            <a:pPr algn="r">
              <a:lnSpc>
                <a:spcPct val="11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Duration (weeks)</a:t>
            </a:r>
          </a:p>
          <a:p>
            <a:pPr algn="r">
              <a:lnSpc>
                <a:spcPct val="11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RBV +/-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110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56" y="187325"/>
            <a:ext cx="8804272" cy="1001713"/>
          </a:xfrm>
        </p:spPr>
        <p:txBody>
          <a:bodyPr/>
          <a:lstStyle/>
          <a:p>
            <a:r>
              <a:rPr lang="en-US" sz="2800" dirty="0" smtClean="0"/>
              <a:t>On-treatment failures and relapse </a:t>
            </a:r>
            <a:br>
              <a:rPr lang="en-US" sz="2800" dirty="0" smtClean="0"/>
            </a:br>
            <a:r>
              <a:rPr lang="de-DE" sz="2800" dirty="0" smtClean="0"/>
              <a:t>1b (all) and 1a-CC</a:t>
            </a:r>
            <a:endParaRPr lang="en-GB" sz="2400" dirty="0">
              <a:solidFill>
                <a:srgbClr val="FFC000"/>
              </a:solidFill>
            </a:endParaRP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89351517"/>
              </p:ext>
            </p:extLst>
          </p:nvPr>
        </p:nvGraphicFramePr>
        <p:xfrm>
          <a:off x="320567" y="1083534"/>
          <a:ext cx="8613200" cy="4813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9" name="Rectangle 98"/>
          <p:cNvSpPr/>
          <p:nvPr/>
        </p:nvSpPr>
        <p:spPr>
          <a:xfrm>
            <a:off x="60244" y="6422213"/>
            <a:ext cx="880427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50" b="1" dirty="0" smtClean="0">
              <a:solidFill>
                <a:schemeClr val="bg1"/>
              </a:solidFill>
            </a:endParaRPr>
          </a:p>
          <a:p>
            <a:r>
              <a:rPr lang="en-GB" sz="1050" b="1" baseline="30000" dirty="0" err="1" smtClean="0">
                <a:solidFill>
                  <a:schemeClr val="bg1"/>
                </a:solidFill>
              </a:rPr>
              <a:t>a</a:t>
            </a:r>
            <a:r>
              <a:rPr lang="en-GB" sz="1050" b="1" dirty="0" err="1" smtClean="0">
                <a:solidFill>
                  <a:schemeClr val="bg1"/>
                </a:solidFill>
              </a:rPr>
              <a:t>On</a:t>
            </a:r>
            <a:r>
              <a:rPr lang="en-GB" sz="1050" b="1" dirty="0" smtClean="0">
                <a:solidFill>
                  <a:schemeClr val="bg1"/>
                </a:solidFill>
              </a:rPr>
              <a:t>-treatment failure = breakthrough </a:t>
            </a:r>
            <a:endParaRPr lang="en-GB" sz="1050" b="1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193708" y="1423154"/>
            <a:ext cx="4756584" cy="338554"/>
            <a:chOff x="2139516" y="1423154"/>
            <a:chExt cx="4756584" cy="338554"/>
          </a:xfrm>
        </p:grpSpPr>
        <p:sp>
          <p:nvSpPr>
            <p:cNvPr id="35" name="Rectangle 34"/>
            <p:cNvSpPr/>
            <p:nvPr/>
          </p:nvSpPr>
          <p:spPr>
            <a:xfrm>
              <a:off x="4572975" y="1505508"/>
              <a:ext cx="180000" cy="18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139516" y="1510691"/>
              <a:ext cx="180000" cy="18000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90941" y="1423154"/>
              <a:ext cx="21431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On-treatment </a:t>
              </a:r>
              <a:r>
                <a:rPr lang="en-US" sz="1600" dirty="0" err="1" smtClean="0">
                  <a:solidFill>
                    <a:schemeClr val="bg1"/>
                  </a:solidFill>
                </a:rPr>
                <a:t>failure</a:t>
              </a:r>
              <a:r>
                <a:rPr lang="en-US" sz="1600" baseline="30000" dirty="0" err="1" smtClean="0">
                  <a:solidFill>
                    <a:schemeClr val="bg1"/>
                  </a:solidFill>
                </a:rPr>
                <a:t>a</a:t>
              </a:r>
              <a:endParaRPr lang="en-US" sz="1600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52975" y="1423154"/>
              <a:ext cx="21431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Relapse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TextBox 32"/>
          <p:cNvSpPr txBox="1"/>
          <p:nvPr/>
        </p:nvSpPr>
        <p:spPr>
          <a:xfrm>
            <a:off x="1656344" y="5316458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16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2" name="TextBox 35"/>
          <p:cNvSpPr txBox="1"/>
          <p:nvPr/>
        </p:nvSpPr>
        <p:spPr>
          <a:xfrm>
            <a:off x="3125079" y="5316458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" name="TextBox 37"/>
          <p:cNvSpPr txBox="1"/>
          <p:nvPr/>
        </p:nvSpPr>
        <p:spPr>
          <a:xfrm>
            <a:off x="4602350" y="5316458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40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TextBox 38"/>
          <p:cNvSpPr txBox="1"/>
          <p:nvPr/>
        </p:nvSpPr>
        <p:spPr>
          <a:xfrm>
            <a:off x="6114777" y="5316458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BID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TextBox 39"/>
          <p:cNvSpPr txBox="1"/>
          <p:nvPr/>
        </p:nvSpPr>
        <p:spPr>
          <a:xfrm>
            <a:off x="7794797" y="5316458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-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8" name="Rectangle 45"/>
          <p:cNvSpPr/>
          <p:nvPr/>
        </p:nvSpPr>
        <p:spPr>
          <a:xfrm>
            <a:off x="5875200" y="1924747"/>
            <a:ext cx="1376667" cy="42765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-407553" y="5374426"/>
            <a:ext cx="1973517" cy="80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7127 dosing</a:t>
            </a:r>
          </a:p>
          <a:p>
            <a:pPr algn="r">
              <a:lnSpc>
                <a:spcPct val="11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Duration (weeks)</a:t>
            </a:r>
          </a:p>
          <a:p>
            <a:pPr algn="r">
              <a:lnSpc>
                <a:spcPct val="11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RBV +/-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56" y="187325"/>
            <a:ext cx="8804272" cy="1001713"/>
          </a:xfrm>
        </p:spPr>
        <p:txBody>
          <a:bodyPr/>
          <a:lstStyle/>
          <a:p>
            <a:r>
              <a:rPr lang="en-US" sz="2800" dirty="0" smtClean="0"/>
              <a:t>On-treatment failures and relapse </a:t>
            </a:r>
            <a:br>
              <a:rPr lang="en-US" sz="2800" dirty="0" smtClean="0"/>
            </a:br>
            <a:r>
              <a:rPr lang="de-DE" sz="2800" dirty="0" smtClean="0"/>
              <a:t>1a non-CC</a:t>
            </a:r>
            <a:endParaRPr lang="en-GB" sz="2400" dirty="0">
              <a:solidFill>
                <a:srgbClr val="FFC000"/>
              </a:solidFill>
            </a:endParaRP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89351517"/>
              </p:ext>
            </p:extLst>
          </p:nvPr>
        </p:nvGraphicFramePr>
        <p:xfrm>
          <a:off x="320567" y="1083534"/>
          <a:ext cx="8613200" cy="4813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8"/>
          <p:cNvGrpSpPr/>
          <p:nvPr/>
        </p:nvGrpSpPr>
        <p:grpSpPr>
          <a:xfrm>
            <a:off x="2193708" y="1423154"/>
            <a:ext cx="4756584" cy="338554"/>
            <a:chOff x="2139516" y="1423154"/>
            <a:chExt cx="4756584" cy="338554"/>
          </a:xfrm>
        </p:grpSpPr>
        <p:sp>
          <p:nvSpPr>
            <p:cNvPr id="35" name="Rectangle 34"/>
            <p:cNvSpPr/>
            <p:nvPr/>
          </p:nvSpPr>
          <p:spPr>
            <a:xfrm>
              <a:off x="4572975" y="1505508"/>
              <a:ext cx="180000" cy="18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139516" y="1510691"/>
              <a:ext cx="180000" cy="18000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90941" y="1423154"/>
              <a:ext cx="21431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On-treatment </a:t>
              </a:r>
              <a:r>
                <a:rPr lang="en-US" sz="1600" dirty="0" err="1" smtClean="0">
                  <a:solidFill>
                    <a:schemeClr val="bg1"/>
                  </a:solidFill>
                </a:rPr>
                <a:t>failure</a:t>
              </a:r>
              <a:r>
                <a:rPr lang="en-US" sz="1600" baseline="30000" dirty="0" err="1" smtClean="0">
                  <a:solidFill>
                    <a:schemeClr val="bg1"/>
                  </a:solidFill>
                </a:rPr>
                <a:t>a</a:t>
              </a:r>
              <a:endParaRPr lang="en-US" sz="1600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52975" y="1423154"/>
              <a:ext cx="21431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Relapse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TextBox 32"/>
          <p:cNvSpPr txBox="1"/>
          <p:nvPr/>
        </p:nvSpPr>
        <p:spPr>
          <a:xfrm>
            <a:off x="1656344" y="5316458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16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2" name="TextBox 35"/>
          <p:cNvSpPr txBox="1"/>
          <p:nvPr/>
        </p:nvSpPr>
        <p:spPr>
          <a:xfrm>
            <a:off x="3125079" y="5316458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" name="TextBox 37"/>
          <p:cNvSpPr txBox="1"/>
          <p:nvPr/>
        </p:nvSpPr>
        <p:spPr>
          <a:xfrm>
            <a:off x="4602350" y="5316458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40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TextBox 38"/>
          <p:cNvSpPr txBox="1"/>
          <p:nvPr/>
        </p:nvSpPr>
        <p:spPr>
          <a:xfrm>
            <a:off x="6114777" y="5316458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BID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TextBox 39"/>
          <p:cNvSpPr txBox="1"/>
          <p:nvPr/>
        </p:nvSpPr>
        <p:spPr>
          <a:xfrm>
            <a:off x="7794797" y="5316458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-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8" name="Rectangle 45"/>
          <p:cNvSpPr/>
          <p:nvPr/>
        </p:nvSpPr>
        <p:spPr>
          <a:xfrm>
            <a:off x="5875200" y="1924747"/>
            <a:ext cx="1376667" cy="42765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-440209" y="5366262"/>
            <a:ext cx="19735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7127 dosing</a:t>
            </a:r>
          </a:p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Duration (weeks)</a:t>
            </a:r>
          </a:p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RBV +/-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244" y="6422213"/>
            <a:ext cx="880427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50" b="1" dirty="0" smtClean="0">
              <a:solidFill>
                <a:schemeClr val="bg1"/>
              </a:solidFill>
            </a:endParaRPr>
          </a:p>
          <a:p>
            <a:r>
              <a:rPr lang="en-GB" sz="1050" b="1" baseline="30000" dirty="0" err="1" smtClean="0">
                <a:solidFill>
                  <a:schemeClr val="bg1"/>
                </a:solidFill>
              </a:rPr>
              <a:t>a</a:t>
            </a:r>
            <a:r>
              <a:rPr lang="en-GB" sz="1050" b="1" dirty="0" err="1" smtClean="0">
                <a:solidFill>
                  <a:schemeClr val="bg1"/>
                </a:solidFill>
              </a:rPr>
              <a:t>On</a:t>
            </a:r>
            <a:r>
              <a:rPr lang="en-GB" sz="1050" b="1" dirty="0" smtClean="0">
                <a:solidFill>
                  <a:schemeClr val="bg1"/>
                </a:solidFill>
              </a:rPr>
              <a:t>-treatment failure = breakthrough </a:t>
            </a:r>
            <a:endParaRPr lang="en-GB" sz="105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549"/>
            <a:ext cx="8229600" cy="1001713"/>
          </a:xfrm>
        </p:spPr>
        <p:txBody>
          <a:bodyPr/>
          <a:lstStyle/>
          <a:p>
            <a:r>
              <a:rPr lang="en-GB" sz="2800" dirty="0" smtClean="0"/>
              <a:t>Common AEs: Severity and discontinuations</a:t>
            </a:r>
            <a:endParaRPr lang="en-GB" sz="2800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853231492"/>
              </p:ext>
            </p:extLst>
          </p:nvPr>
        </p:nvGraphicFramePr>
        <p:xfrm>
          <a:off x="533400" y="1017300"/>
          <a:ext cx="8077198" cy="507776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948543"/>
                <a:gridCol w="1225731"/>
                <a:gridCol w="1225731"/>
                <a:gridCol w="1225731"/>
                <a:gridCol w="1225731"/>
                <a:gridCol w="1225731"/>
              </a:tblGrid>
              <a:tr h="269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Number (%)</a:t>
                      </a:r>
                      <a:r>
                        <a:rPr lang="en-GB" sz="1600" baseline="0" dirty="0" smtClean="0">
                          <a:solidFill>
                            <a:schemeClr val="bg1"/>
                          </a:solidFill>
                        </a:rPr>
                        <a:t> of patients</a:t>
                      </a:r>
                      <a:endParaRPr lang="en-GB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706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</a:rPr>
                        <a:t>TID16W</a:t>
                      </a:r>
                      <a:endParaRPr lang="en-US" sz="1400" kern="120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</a:rPr>
                        <a:t>(n=81)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</a:rPr>
                        <a:t>TID28W</a:t>
                      </a:r>
                      <a:endParaRPr lang="en-US" sz="1400" kern="120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</a:rPr>
                        <a:t>(n=80)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</a:rPr>
                        <a:t>TID40W</a:t>
                      </a:r>
                      <a:endParaRPr lang="en-US" sz="1400" kern="120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</a:rPr>
                        <a:t>(n=77)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</a:rPr>
                        <a:t>BID28W</a:t>
                      </a:r>
                      <a:endParaRPr lang="en-US" sz="1400" kern="120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</a:rPr>
                        <a:t>(n=78)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TID28W, </a:t>
                      </a:r>
                      <a:b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no RBV</a:t>
                      </a:r>
                      <a:b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(n=46)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76">
                <a:tc>
                  <a:txBody>
                    <a:bodyPr/>
                    <a:lstStyle/>
                    <a:p>
                      <a:r>
                        <a:rPr lang="en-GB" sz="1400" b="0" dirty="0" smtClean="0">
                          <a:solidFill>
                            <a:srgbClr val="FFFF00"/>
                          </a:solidFill>
                        </a:rPr>
                        <a:t>D/C due to AEs</a:t>
                      </a:r>
                      <a:endParaRPr lang="en-GB" sz="14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4 (4.9)</a:t>
                      </a:r>
                      <a:endParaRPr lang="en-GB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400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10 (12.5)</a:t>
                      </a:r>
                      <a:endParaRPr lang="en-GB" sz="1400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400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19 (24.7)</a:t>
                      </a:r>
                      <a:endParaRPr lang="en-GB" sz="1400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400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6 (7.7)</a:t>
                      </a:r>
                      <a:endParaRPr lang="en-GB" sz="1400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400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5 (10.9)</a:t>
                      </a:r>
                      <a:endParaRPr lang="en-GB" sz="1400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353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Photosensitivity AEs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/>
                </a:tc>
              </a:tr>
              <a:tr h="235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    Moderate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4 (5)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 (4)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 (8)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</a:tr>
              <a:tr h="235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    Severe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 (1)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(3)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FF00"/>
                          </a:solidFill>
                        </a:rPr>
                        <a:t> Jaundice </a:t>
                      </a:r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AEs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35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    Moderate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3)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 (8)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 (4)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3)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</a:tr>
              <a:tr h="235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    Severe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FF00"/>
                          </a:solidFill>
                        </a:rPr>
                        <a:t>Rash </a:t>
                      </a:r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AEs</a:t>
                      </a:r>
                      <a:endParaRPr lang="en-US" sz="1400" dirty="0">
                        <a:solidFill>
                          <a:srgbClr val="FFFF00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35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/>
                          </a:solidFill>
                        </a:rPr>
                        <a:t>    Moderate </a:t>
                      </a:r>
                      <a:endParaRPr lang="en-US" sz="140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3)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 (3)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 (3)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4 (9)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</a:tr>
              <a:tr h="235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    Severe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1)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 (1)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FF00"/>
                          </a:solidFill>
                        </a:rPr>
                        <a:t>Vomiting </a:t>
                      </a:r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AEs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35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    Moderate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4 (5)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 (13)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 (4)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 (4)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 (4)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</a:tr>
              <a:tr h="235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    Severe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4 (5)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1 (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2)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Diarrhoea AEs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6026" marR="56026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35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 (1)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4 (5)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 (4)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4 (5) 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(4)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</a:tr>
              <a:tr h="235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    Severe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 (1)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56026" marR="56026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257677" y="1285424"/>
            <a:ext cx="1025718" cy="480964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9105" y="6095072"/>
            <a:ext cx="81876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/>
            <a:r>
              <a:rPr lang="en-US" sz="1100" dirty="0">
                <a:solidFill>
                  <a:schemeClr val="bg1"/>
                </a:solidFill>
              </a:rPr>
              <a:t>Rash graded as moderate (diffuse, 30% to 70% body surface area) or severe (</a:t>
            </a:r>
            <a:r>
              <a:rPr lang="en-US" sz="1100" dirty="0" err="1">
                <a:solidFill>
                  <a:schemeClr val="bg1"/>
                </a:solidFill>
              </a:rPr>
              <a:t>generalised</a:t>
            </a:r>
            <a:r>
              <a:rPr lang="en-US" sz="1100" dirty="0">
                <a:solidFill>
                  <a:schemeClr val="bg1"/>
                </a:solidFill>
              </a:rPr>
              <a:t>, or mucous membrane involvement, organ dysfunction, anaphylaxis or life threatening)  by rash management </a:t>
            </a:r>
            <a:r>
              <a:rPr lang="en-US" sz="1100" dirty="0" smtClean="0">
                <a:solidFill>
                  <a:schemeClr val="bg1"/>
                </a:solidFill>
              </a:rPr>
              <a:t>plan</a:t>
            </a:r>
            <a:endParaRPr lang="en-US" sz="1100" dirty="0">
              <a:solidFill>
                <a:schemeClr val="bg1"/>
              </a:solidFill>
            </a:endParaRPr>
          </a:p>
          <a:p>
            <a:pPr indent="-285750"/>
            <a:r>
              <a:rPr lang="en-US" sz="1100" dirty="0">
                <a:solidFill>
                  <a:schemeClr val="bg1"/>
                </a:solidFill>
              </a:rPr>
              <a:t>Other AEs judged per patient tolerability as moderate (interference with usual activity) or severe (incapacitating or causing inability to work or to perform usual activities)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7325"/>
            <a:ext cx="9144000" cy="1001713"/>
          </a:xfrm>
        </p:spPr>
        <p:txBody>
          <a:bodyPr/>
          <a:lstStyle/>
          <a:p>
            <a:r>
              <a:rPr lang="en-GB" sz="2800" dirty="0" smtClean="0"/>
              <a:t>Worst grade 3 and 4 lab </a:t>
            </a:r>
            <a:r>
              <a:rPr lang="en-GB" sz="2800" dirty="0"/>
              <a:t>a</a:t>
            </a:r>
            <a:r>
              <a:rPr lang="en-GB" sz="2800" dirty="0" smtClean="0"/>
              <a:t>bnormalities on treatment</a:t>
            </a: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44801952"/>
              </p:ext>
            </p:extLst>
          </p:nvPr>
        </p:nvGraphicFramePr>
        <p:xfrm>
          <a:off x="393700" y="1645060"/>
          <a:ext cx="8229600" cy="43891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576930"/>
                <a:gridCol w="1330534"/>
                <a:gridCol w="1330534"/>
                <a:gridCol w="1330534"/>
                <a:gridCol w="1330534"/>
                <a:gridCol w="1330534"/>
              </a:tblGrid>
              <a:tr h="3087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bg1"/>
                          </a:solidFill>
                        </a:rPr>
                        <a:t>TID16W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bg1"/>
                          </a:solidFill>
                        </a:rPr>
                        <a:t>(n=81)</a:t>
                      </a:r>
                      <a:endParaRPr lang="en-US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bg1"/>
                          </a:solidFill>
                        </a:rPr>
                        <a:t>TID28W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bg1"/>
                          </a:solidFill>
                        </a:rPr>
                        <a:t>(n=80)</a:t>
                      </a:r>
                      <a:endParaRPr lang="en-US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bg1"/>
                          </a:solidFill>
                        </a:rPr>
                        <a:t>TID40W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bg1"/>
                          </a:solidFill>
                        </a:rPr>
                        <a:t>(n=77)</a:t>
                      </a:r>
                      <a:endParaRPr lang="en-US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bg1"/>
                          </a:solidFill>
                        </a:rPr>
                        <a:t>BID28W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bg1"/>
                          </a:solidFill>
                        </a:rPr>
                        <a:t>(n=78)</a:t>
                      </a:r>
                      <a:endParaRPr lang="en-US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aseline="0" dirty="0" smtClean="0">
                          <a:solidFill>
                            <a:schemeClr val="bg1"/>
                          </a:solidFill>
                        </a:rPr>
                        <a:t>TID28W, </a:t>
                      </a:r>
                      <a:br>
                        <a:rPr lang="en-GB" sz="1600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600" baseline="0" dirty="0" smtClean="0">
                          <a:solidFill>
                            <a:schemeClr val="bg1"/>
                          </a:solidFill>
                        </a:rPr>
                        <a:t>no RBV</a:t>
                      </a:r>
                      <a:br>
                        <a:rPr lang="en-GB" sz="1600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600" baseline="0" dirty="0" smtClean="0">
                          <a:solidFill>
                            <a:schemeClr val="bg1"/>
                          </a:solidFill>
                        </a:rPr>
                        <a:t>(n=46)</a:t>
                      </a:r>
                      <a:endParaRPr lang="en-US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38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rgbClr val="FFFF00"/>
                          </a:solidFill>
                        </a:rPr>
                        <a:t>  Haemoglobin</a:t>
                      </a:r>
                      <a:endParaRPr lang="en-US" sz="1600" dirty="0">
                        <a:solidFill>
                          <a:srgbClr val="FFFF00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38104">
                <a:tc>
                  <a:txBody>
                    <a:bodyPr/>
                    <a:lstStyle/>
                    <a:p>
                      <a:pPr marL="114300" marR="0" lvl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</a:rPr>
                        <a:t>Grade 3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2 (3)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3 (4)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1 (1)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38104">
                <a:tc>
                  <a:txBody>
                    <a:bodyPr/>
                    <a:lstStyle/>
                    <a:p>
                      <a:pPr marL="11430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</a:rPr>
                        <a:t>Grade 4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1 (1)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38104">
                <a:tc>
                  <a:txBody>
                    <a:bodyPr/>
                    <a:lstStyle/>
                    <a:p>
                      <a:pPr marL="1143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rgbClr val="FFFF00"/>
                          </a:solidFill>
                        </a:rPr>
                        <a:t>White cells</a:t>
                      </a:r>
                      <a:endParaRPr lang="en-US" sz="1600" dirty="0" smtClean="0">
                        <a:solidFill>
                          <a:srgbClr val="FFFF00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38104">
                <a:tc>
                  <a:txBody>
                    <a:bodyPr/>
                    <a:lstStyle/>
                    <a:p>
                      <a:pPr marL="11430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</a:rPr>
                        <a:t>Grade 3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38104">
                <a:tc>
                  <a:txBody>
                    <a:bodyPr/>
                    <a:lstStyle/>
                    <a:p>
                      <a:pPr marL="11430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</a:rPr>
                        <a:t>Grade 4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38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rgbClr val="FFFF00"/>
                          </a:solidFill>
                        </a:rPr>
                        <a:t>  Platelets</a:t>
                      </a:r>
                      <a:endParaRPr lang="en-US" sz="1600" dirty="0">
                        <a:solidFill>
                          <a:srgbClr val="FFFF00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38104">
                <a:tc>
                  <a:txBody>
                    <a:bodyPr/>
                    <a:lstStyle/>
                    <a:p>
                      <a:pPr marL="11430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</a:rPr>
                        <a:t>Grade 3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38104">
                <a:tc>
                  <a:txBody>
                    <a:bodyPr/>
                    <a:lstStyle/>
                    <a:p>
                      <a:pPr marL="11430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</a:rPr>
                        <a:t>Grade 4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38104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FFFF00"/>
                          </a:solidFill>
                        </a:rPr>
                        <a:t>  ALT/GPT</a:t>
                      </a:r>
                      <a:endParaRPr lang="en-US" sz="1600" dirty="0">
                        <a:solidFill>
                          <a:srgbClr val="FFFF00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38104">
                <a:tc>
                  <a:txBody>
                    <a:bodyPr/>
                    <a:lstStyle/>
                    <a:p>
                      <a:pPr marL="11430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</a:rPr>
                        <a:t>Grade 3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1 (1)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2 (3)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38104">
                <a:tc>
                  <a:txBody>
                    <a:bodyPr/>
                    <a:lstStyle/>
                    <a:p>
                      <a:pPr marL="11430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</a:rPr>
                        <a:t>Grade 4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38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rgbClr val="FFFF00"/>
                          </a:solidFill>
                        </a:rPr>
                        <a:t>  Total </a:t>
                      </a:r>
                      <a:r>
                        <a:rPr lang="en-GB" sz="1600" dirty="0" err="1" smtClean="0">
                          <a:solidFill>
                            <a:srgbClr val="FFFF00"/>
                          </a:solidFill>
                        </a:rPr>
                        <a:t>bilirubin</a:t>
                      </a:r>
                      <a:r>
                        <a:rPr lang="en-GB" sz="1600" baseline="30000" dirty="0" err="1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en-US" sz="1600" baseline="30000" dirty="0" smtClean="0">
                        <a:solidFill>
                          <a:srgbClr val="FFFF00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38104">
                <a:tc>
                  <a:txBody>
                    <a:bodyPr/>
                    <a:lstStyle/>
                    <a:p>
                      <a:pPr marL="11430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</a:rPr>
                        <a:t>Grade 3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33 </a:t>
                      </a:r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41)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15 (19)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20 (26)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20 </a:t>
                      </a: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(26)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6 (13)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38104">
                <a:tc>
                  <a:txBody>
                    <a:bodyPr/>
                    <a:lstStyle/>
                    <a:p>
                      <a:pPr marL="11430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</a:rPr>
                        <a:t>Grade 4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4 (5)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10 (13)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5 </a:t>
                      </a: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(6)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10 (13)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>
            <a:off x="393700" y="2374900"/>
            <a:ext cx="815339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93700" y="3110630"/>
            <a:ext cx="815339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93700" y="3846360"/>
            <a:ext cx="815339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93700" y="4582090"/>
            <a:ext cx="815339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93700" y="5317820"/>
            <a:ext cx="815339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93700" y="6053550"/>
            <a:ext cx="815339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0382" y="6420935"/>
            <a:ext cx="870902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de-DE" sz="1050" b="1" baseline="30000" dirty="0">
                <a:solidFill>
                  <a:schemeClr val="bg1"/>
                </a:solidFill>
              </a:rPr>
              <a:t>a</a:t>
            </a:r>
            <a:r>
              <a:rPr lang="en-US" sz="1050" b="1" dirty="0" smtClean="0">
                <a:solidFill>
                  <a:schemeClr val="bg1"/>
                </a:solidFill>
              </a:rPr>
              <a:t>All patients had a predominance of unconjugated bilirubin (UGT 1A1 inhibition) </a:t>
            </a:r>
          </a:p>
          <a:p>
            <a:pPr marL="285750" indent="-285750"/>
            <a:r>
              <a:rPr lang="en-GB" sz="1050" b="1" dirty="0" err="1" smtClean="0">
                <a:solidFill>
                  <a:schemeClr val="bg1"/>
                </a:solidFill>
              </a:rPr>
              <a:t>Gradings</a:t>
            </a:r>
            <a:r>
              <a:rPr lang="en-GB" sz="1050" b="1" dirty="0" smtClean="0">
                <a:solidFill>
                  <a:schemeClr val="bg1"/>
                </a:solidFill>
              </a:rPr>
              <a:t> based on (Division of AIDS (DAIDS) </a:t>
            </a:r>
            <a:r>
              <a:rPr lang="en-GB" sz="1050" b="1" dirty="0" err="1">
                <a:solidFill>
                  <a:schemeClr val="bg1"/>
                </a:solidFill>
              </a:rPr>
              <a:t>g</a:t>
            </a:r>
            <a:r>
              <a:rPr lang="en-GB" sz="1050" b="1" dirty="0" err="1" smtClean="0">
                <a:solidFill>
                  <a:schemeClr val="bg1"/>
                </a:solidFill>
              </a:rPr>
              <a:t>radings</a:t>
            </a:r>
            <a:r>
              <a:rPr lang="en-GB" sz="1050" b="1" dirty="0" smtClean="0">
                <a:solidFill>
                  <a:schemeClr val="bg1"/>
                </a:solidFill>
              </a:rPr>
              <a:t> for laboratory abnormalities</a:t>
            </a:r>
            <a:endParaRPr lang="en-US" sz="1050" b="1" dirty="0" smtClean="0">
              <a:solidFill>
                <a:schemeClr val="bg1"/>
              </a:solidFill>
            </a:endParaRPr>
          </a:p>
        </p:txBody>
      </p:sp>
      <p:sp>
        <p:nvSpPr>
          <p:cNvPr id="13" name="Rectangle 4"/>
          <p:cNvSpPr/>
          <p:nvPr/>
        </p:nvSpPr>
        <p:spPr>
          <a:xfrm>
            <a:off x="6128287" y="1542602"/>
            <a:ext cx="1025718" cy="458661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72282"/>
            <a:ext cx="8229600" cy="637968"/>
          </a:xfrm>
        </p:spPr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803110"/>
            <a:ext cx="8686800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The IFN-free combination of BI 201335 + BI 207127 + RBV demonstrated high efficacy and a good safety profile</a:t>
            </a:r>
          </a:p>
          <a:p>
            <a:pPr marL="635000" lvl="1" indent="-177800">
              <a:spcBef>
                <a:spcPts val="600"/>
              </a:spcBef>
              <a:buFont typeface="Arial" pitchFamily="34" charset="0"/>
              <a:buChar char="•"/>
            </a:pPr>
            <a:endParaRPr lang="en-GB" dirty="0" smtClean="0">
              <a:solidFill>
                <a:schemeClr val="bg1"/>
              </a:solidFill>
            </a:endParaRPr>
          </a:p>
          <a:p>
            <a:pPr marL="635000" lvl="1" indent="-1778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16 to 28 weeks of treatment with BI 201335 + BI 207127 + RBV achieved high SVR rates</a:t>
            </a:r>
          </a:p>
          <a:p>
            <a:pPr marL="635000" lvl="1" indent="-1778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Up to 82% of GT-1a (IL28B: CC) and GT-1b patients (IL28B: CC + non-CC) achieved SVR</a:t>
            </a:r>
          </a:p>
          <a:p>
            <a:pPr marL="1092200" lvl="2" indent="-1778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Rates of on-treatment failure and relapse were low in this patient population</a:t>
            </a:r>
          </a:p>
          <a:p>
            <a:pPr marL="635000" lvl="1" indent="-1778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Combination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with ribavirin remains necessary</a:t>
            </a:r>
          </a:p>
          <a:p>
            <a:pPr marL="635000" lvl="1" indent="-1778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The BID (for BI 207127) regimen demonstrated the a favourable safety and tolerability profile with a low rate of discontinuation</a:t>
            </a:r>
          </a:p>
          <a:p>
            <a:pPr marL="635000" lvl="1" indent="-1778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Mostly mild effects on RBC and no effect on WBC and PLT counts were observed</a:t>
            </a:r>
          </a:p>
          <a:p>
            <a:pPr marL="635000" lvl="1" indent="-1778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Sub-analysis of cirrhotic population in SOUND-C2: Poster 1420 in the late breaker area of the poster hall today </a:t>
            </a:r>
          </a:p>
          <a:p>
            <a:pPr marL="177800" indent="-1778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Phase III studies investigating the BID regimen in the 1a-CC and 1b population are planned</a:t>
            </a:r>
            <a:endParaRPr lang="en-GB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Patients and study investigators at study </a:t>
            </a:r>
            <a:r>
              <a:rPr lang="en-US" sz="1400" dirty="0" err="1" smtClean="0"/>
              <a:t>centres</a:t>
            </a:r>
            <a:r>
              <a:rPr lang="en-US" sz="1400" dirty="0" smtClean="0"/>
              <a:t> in the following countries:</a:t>
            </a:r>
            <a:endParaRPr lang="en-GB" sz="1400" dirty="0" smtClean="0"/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457200" y="5872163"/>
            <a:ext cx="8218488" cy="676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marL="293688" indent="-293688" eaLnBrk="0" hangingPunct="0">
              <a:spcAft>
                <a:spcPct val="20000"/>
              </a:spcAft>
              <a:buFontTx/>
              <a:buChar char="•"/>
            </a:pPr>
            <a:r>
              <a:rPr lang="en-US" sz="1400" b="1" dirty="0" err="1">
                <a:solidFill>
                  <a:schemeClr val="bg1"/>
                </a:solidFill>
              </a:rPr>
              <a:t>Boehringer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Ingelheim</a:t>
            </a:r>
            <a:r>
              <a:rPr lang="en-US" sz="1400" b="1" dirty="0">
                <a:solidFill>
                  <a:schemeClr val="bg1"/>
                </a:solidFill>
              </a:rPr>
              <a:t> for sponsoring the study and their clinical and statistical teams for study monitoring, data collection and analysis</a:t>
            </a:r>
          </a:p>
          <a:p>
            <a:pPr marL="293688" indent="-293688" eaLnBrk="0" hangingPunct="0">
              <a:spcAft>
                <a:spcPct val="20000"/>
              </a:spcAft>
              <a:buFontTx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Editorial support provided by </a:t>
            </a:r>
            <a:r>
              <a:rPr lang="en-GB" sz="1400" b="1" dirty="0" smtClean="0">
                <a:solidFill>
                  <a:schemeClr val="bg1"/>
                </a:solidFill>
              </a:rPr>
              <a:t>Nicky French of Adelphi Communications Ltd and funded by </a:t>
            </a:r>
            <a:r>
              <a:rPr lang="en-GB" sz="1400" b="1" dirty="0" err="1" smtClean="0">
                <a:solidFill>
                  <a:schemeClr val="bg1"/>
                </a:solidFill>
              </a:rPr>
              <a:t>Boehringer</a:t>
            </a:r>
            <a:r>
              <a:rPr lang="en-GB" sz="1400" b="1" dirty="0" smtClean="0">
                <a:solidFill>
                  <a:schemeClr val="bg1"/>
                </a:solidFill>
              </a:rPr>
              <a:t> </a:t>
            </a:r>
            <a:r>
              <a:rPr lang="en-GB" sz="1400" b="1" dirty="0" err="1" smtClean="0">
                <a:solidFill>
                  <a:schemeClr val="bg1"/>
                </a:solidFill>
              </a:rPr>
              <a:t>Ingelheim</a:t>
            </a:r>
            <a:endParaRPr lang="en-US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05901437"/>
              </p:ext>
            </p:extLst>
          </p:nvPr>
        </p:nvGraphicFramePr>
        <p:xfrm>
          <a:off x="951979" y="1836370"/>
          <a:ext cx="7857060" cy="3627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9020"/>
                <a:gridCol w="2619020"/>
                <a:gridCol w="2619020"/>
              </a:tblGrid>
              <a:tr h="164471">
                <a:tc>
                  <a:txBody>
                    <a:bodyPr/>
                    <a:lstStyle/>
                    <a:p>
                      <a:pPr algn="l"/>
                      <a:r>
                        <a:rPr lang="en-GB" sz="1400" b="1" i="1" dirty="0" smtClean="0">
                          <a:solidFill>
                            <a:srgbClr val="FFFF00"/>
                          </a:solidFill>
                          <a:latin typeface="+mn-lt"/>
                        </a:rPr>
                        <a:t>Australia</a:t>
                      </a:r>
                      <a:endParaRPr lang="en-GB" sz="1400" b="1" i="1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400" b="1" i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Germany</a:t>
                      </a:r>
                      <a:endParaRPr lang="en-GB" sz="1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i="1" dirty="0" smtClean="0">
                          <a:solidFill>
                            <a:srgbClr val="FFFF00"/>
                          </a:solidFill>
                          <a:latin typeface="+mn-lt"/>
                        </a:rPr>
                        <a:t>Romania</a:t>
                      </a:r>
                      <a:endParaRPr lang="en-GB" sz="1400" b="1" i="1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6447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Peter Angus 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Keikawus</a:t>
                      </a: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Arastéh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Emanoil</a:t>
                      </a: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Ceausu</a:t>
                      </a:r>
                      <a:endParaRPr lang="en-GB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6447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Stuart Roberts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Thomas </a:t>
                      </a:r>
                      <a:r>
                        <a:rPr lang="sv-SE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Berg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Liliana</a:t>
                      </a:r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Preotescu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64471">
                <a:tc>
                  <a:txBody>
                    <a:bodyPr/>
                    <a:lstStyle/>
                    <a:p>
                      <a:pPr algn="l"/>
                      <a:r>
                        <a:rPr lang="en-GB" sz="1400" b="1" i="1" dirty="0" smtClean="0">
                          <a:solidFill>
                            <a:srgbClr val="FFFF00"/>
                          </a:solidFill>
                          <a:latin typeface="+mn-lt"/>
                        </a:rPr>
                        <a:t>Austria</a:t>
                      </a:r>
                      <a:endParaRPr lang="en-GB" sz="1400" b="1" i="1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Michael Geissler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Adrian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Streinu-Cercel</a:t>
                      </a: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0" marR="0" marT="0" marB="0" anchor="ctr"/>
                </a:tc>
              </a:tr>
              <a:tr h="16447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Peter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Ferenci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Ansgar</a:t>
                      </a: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Lohse</a:t>
                      </a:r>
                      <a:endParaRPr lang="en-GB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i="1" dirty="0" smtClean="0">
                          <a:solidFill>
                            <a:srgbClr val="FFFF00"/>
                          </a:solidFill>
                          <a:latin typeface="+mn-lt"/>
                        </a:rPr>
                        <a:t>Spain</a:t>
                      </a:r>
                      <a:endParaRPr lang="en-GB" sz="1400" b="1" i="1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6447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Michael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Gschwantler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Michael </a:t>
                      </a:r>
                      <a:r>
                        <a:rPr kumimoji="0" lang="en-GB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Manns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Maria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Buti</a:t>
                      </a:r>
                      <a:endParaRPr lang="en-GB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6447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Andreas </a:t>
                      </a:r>
                      <a:r>
                        <a:rPr lang="en-GB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Maieron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Stefan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Mauss</a:t>
                      </a:r>
                      <a:endParaRPr lang="en-GB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José Luis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Calleja</a:t>
                      </a:r>
                      <a:endParaRPr lang="en-GB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64471">
                <a:tc>
                  <a:txBody>
                    <a:bodyPr/>
                    <a:lstStyle/>
                    <a:p>
                      <a:pPr algn="l"/>
                      <a:r>
                        <a:rPr lang="en-GB" sz="1400" b="1" i="1" dirty="0" smtClean="0">
                          <a:solidFill>
                            <a:srgbClr val="FFFF00"/>
                          </a:solidFill>
                          <a:latin typeface="+mn-lt"/>
                        </a:rPr>
                        <a:t>France</a:t>
                      </a:r>
                      <a:endParaRPr lang="en-GB" sz="1400" b="1" i="1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Marcus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Schuchmann</a:t>
                      </a:r>
                      <a:endParaRPr lang="en-GB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Moises</a:t>
                      </a: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Diago</a:t>
                      </a:r>
                      <a:endParaRPr lang="en-GB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6447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Tarik</a:t>
                      </a:r>
                      <a:r>
                        <a:rPr lang="en-GB" sz="1400" b="0" i="0" u="none" strike="noStrike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Asselah</a:t>
                      </a:r>
                      <a:endParaRPr lang="en-GB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Stefan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Zeuzem</a:t>
                      </a:r>
                      <a:endParaRPr lang="en-GB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Xavier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Forns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6447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Marc Bourliere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1" i="1" u="none" strike="noStrike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New Zealand</a:t>
                      </a:r>
                      <a:endParaRPr lang="en-GB" sz="1400" b="1" i="1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Javier Garcia-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Samaniego</a:t>
                      </a:r>
                      <a:endParaRPr lang="en-GB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6447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Jean-Pierre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Bronowicki</a:t>
                      </a:r>
                      <a:endParaRPr lang="en-GB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Ed </a:t>
                      </a:r>
                      <a:r>
                        <a:rPr lang="en-GB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Gane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Vicente Soriano</a:t>
                      </a:r>
                    </a:p>
                  </a:txBody>
                  <a:tcPr marL="0" marR="0" marT="0" marB="0" anchor="ctr"/>
                </a:tc>
              </a:tr>
              <a:tr h="16447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Dominique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Larrey</a:t>
                      </a:r>
                      <a:endParaRPr lang="en-GB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i="1" dirty="0" smtClean="0">
                          <a:solidFill>
                            <a:srgbClr val="FFFF00"/>
                          </a:solidFill>
                          <a:latin typeface="+mn-lt"/>
                        </a:rPr>
                        <a:t>Portugal</a:t>
                      </a:r>
                      <a:endParaRPr lang="en-GB" sz="1400" b="1" i="1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i="1" dirty="0" smtClean="0">
                          <a:solidFill>
                            <a:srgbClr val="FFFF00"/>
                          </a:solidFill>
                          <a:latin typeface="+mn-lt"/>
                        </a:rPr>
                        <a:t>Switzerland</a:t>
                      </a:r>
                      <a:endParaRPr lang="en-GB" sz="1400" b="1" i="1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6447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Joseph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Moussalli</a:t>
                      </a:r>
                      <a:endParaRPr lang="en-GB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Filipe </a:t>
                      </a:r>
                      <a:r>
                        <a:rPr lang="en-GB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Calinas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b="0" i="0" u="none" strike="noStrike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Tilman Gerlach</a:t>
                      </a:r>
                      <a:endParaRPr lang="nn-NO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6447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Stanislas</a:t>
                      </a: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Pol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Guilherme</a:t>
                      </a: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Macedo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Markus Heim</a:t>
                      </a:r>
                    </a:p>
                  </a:txBody>
                  <a:tcPr marL="0" marR="0" marT="0" marB="0" anchor="ctr"/>
                </a:tc>
              </a:tr>
              <a:tr h="16447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Jean-Pierre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Zarski</a:t>
                      </a:r>
                      <a:endParaRPr lang="en-GB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Leopoldo</a:t>
                      </a: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Matos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Darius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Moradpour</a:t>
                      </a:r>
                      <a:endParaRPr lang="en-GB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6447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Fabien </a:t>
                      </a:r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Zoulim</a:t>
                      </a:r>
                      <a:endParaRPr lang="en-GB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Célia</a:t>
                      </a: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Oliveira 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Beat Müllhaupt</a:t>
                      </a:r>
                    </a:p>
                  </a:txBody>
                  <a:tcPr marL="0" marR="0" marT="0" marB="0" anchor="ctr"/>
                </a:tc>
              </a:tr>
              <a:tr h="164471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Cristina Valente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Jürg Reichen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197"/>
            <a:ext cx="8229600" cy="1001713"/>
          </a:xfrm>
        </p:spPr>
        <p:txBody>
          <a:bodyPr/>
          <a:lstStyle/>
          <a:p>
            <a:r>
              <a:rPr lang="en-GB" dirty="0" smtClean="0"/>
              <a:t>Speaker declaration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Aft>
                <a:spcPct val="0"/>
              </a:spcAft>
              <a:buFontTx/>
              <a:buNone/>
            </a:pPr>
            <a:r>
              <a:rPr lang="en-US" dirty="0" smtClean="0"/>
              <a:t>I have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financial relationships within the last 12 months relevant to my presentation with Boehringer Ingelheim Pharmaceuticals</a:t>
            </a:r>
            <a:endParaRPr lang="en-US" dirty="0" smtClean="0">
              <a:solidFill>
                <a:srgbClr val="00B0F0"/>
              </a:solidFill>
            </a:endParaRPr>
          </a:p>
          <a:p>
            <a:pPr>
              <a:spcAft>
                <a:spcPct val="0"/>
              </a:spcAft>
              <a:buFontTx/>
              <a:buNone/>
            </a:pPr>
            <a:endParaRPr lang="en-US" dirty="0" smtClean="0"/>
          </a:p>
          <a:p>
            <a:pPr marL="0" indent="0">
              <a:spcAft>
                <a:spcPct val="0"/>
              </a:spcAft>
              <a:buFontTx/>
              <a:buNone/>
            </a:pPr>
            <a:r>
              <a:rPr lang="en-US" dirty="0" smtClean="0"/>
              <a:t>My presentation includes discussion of off-label or investigational use of:</a:t>
            </a:r>
          </a:p>
          <a:p>
            <a:r>
              <a:rPr lang="en-US" dirty="0" smtClean="0"/>
              <a:t>BI 201335</a:t>
            </a:r>
          </a:p>
          <a:p>
            <a:r>
              <a:rPr lang="en-US" dirty="0" smtClean="0"/>
              <a:t>BI </a:t>
            </a:r>
            <a:r>
              <a:rPr lang="en-GB" dirty="0" smtClean="0"/>
              <a:t>207127</a:t>
            </a:r>
            <a:endParaRPr lang="en-US" dirty="0" smtClean="0"/>
          </a:p>
          <a:p>
            <a:r>
              <a:rPr lang="en-US" dirty="0" smtClean="0"/>
              <a:t>Ribavirin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dirty="0" smtClean="0"/>
              <a:t>Other affiliations or financial interests:</a:t>
            </a:r>
          </a:p>
          <a:p>
            <a:pPr marL="0" indent="0">
              <a:buNone/>
            </a:pPr>
            <a:r>
              <a:rPr lang="en-US" sz="1800" dirty="0" smtClean="0"/>
              <a:t>Abbott,  </a:t>
            </a:r>
            <a:r>
              <a:rPr lang="en-US" sz="1800" dirty="0" err="1" smtClean="0"/>
              <a:t>Achillion</a:t>
            </a:r>
            <a:r>
              <a:rPr lang="en-US" sz="1800" dirty="0" smtClean="0"/>
              <a:t>, AstraZeneca, BMS, Gilead, </a:t>
            </a:r>
            <a:r>
              <a:rPr lang="en-US" sz="1800" dirty="0" err="1" smtClean="0"/>
              <a:t>Inhibitex</a:t>
            </a:r>
            <a:r>
              <a:rPr lang="en-US" sz="1800" dirty="0" smtClean="0"/>
              <a:t>, </a:t>
            </a:r>
            <a:r>
              <a:rPr lang="en-US" sz="1800" dirty="0" err="1" smtClean="0"/>
              <a:t>iTherX</a:t>
            </a:r>
            <a:r>
              <a:rPr lang="en-US" sz="1800" dirty="0" smtClean="0"/>
              <a:t>, Janssen, </a:t>
            </a:r>
            <a:r>
              <a:rPr lang="en-US" sz="1800" dirty="0"/>
              <a:t>M</a:t>
            </a:r>
            <a:r>
              <a:rPr lang="en-US" sz="1800" dirty="0" smtClean="0"/>
              <a:t>erck, Novartis, </a:t>
            </a:r>
            <a:r>
              <a:rPr lang="en-US" sz="1800" dirty="0" err="1" smtClean="0"/>
              <a:t>Pharmasset</a:t>
            </a:r>
            <a:r>
              <a:rPr lang="en-US" sz="1800" dirty="0" smtClean="0"/>
              <a:t>, Roche, </a:t>
            </a:r>
            <a:r>
              <a:rPr lang="en-US" sz="1800" dirty="0" err="1" smtClean="0"/>
              <a:t>Santaris</a:t>
            </a:r>
            <a:r>
              <a:rPr lang="en-US" sz="1800" dirty="0" smtClean="0"/>
              <a:t>, </a:t>
            </a:r>
            <a:r>
              <a:rPr lang="en-US" sz="1800" dirty="0" err="1" smtClean="0"/>
              <a:t>Tibotec</a:t>
            </a:r>
            <a:r>
              <a:rPr lang="en-US" sz="1800" dirty="0" smtClean="0"/>
              <a:t>, Vertex</a:t>
            </a: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41095"/>
            <a:ext cx="8229600" cy="1001713"/>
          </a:xfrm>
        </p:spPr>
        <p:txBody>
          <a:bodyPr/>
          <a:lstStyle/>
          <a:p>
            <a:r>
              <a:rPr lang="en-US" dirty="0" smtClean="0"/>
              <a:t>Background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37125" y="5391909"/>
            <a:ext cx="8424863" cy="134532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sz="2000" dirty="0" smtClean="0"/>
              <a:t>Phase Ib study of BI 201335 + BI 207127 + RBV (SOUND-C1)</a:t>
            </a:r>
            <a:r>
              <a:rPr lang="en-GB" sz="2000" baseline="30000" dirty="0" smtClean="0"/>
              <a:t>1</a:t>
            </a:r>
            <a:r>
              <a:rPr lang="en-GB" sz="2000" dirty="0" smtClean="0"/>
              <a:t>: </a:t>
            </a:r>
          </a:p>
          <a:p>
            <a:pPr lvl="1">
              <a:spcAft>
                <a:spcPts val="1200"/>
              </a:spcAft>
            </a:pPr>
            <a:r>
              <a:rPr lang="en-GB" sz="1700" dirty="0" smtClean="0"/>
              <a:t>100% RVR achieved in BI 207127 600 mg TID group</a:t>
            </a:r>
          </a:p>
          <a:p>
            <a:pPr lvl="1">
              <a:spcAft>
                <a:spcPts val="1200"/>
              </a:spcAft>
            </a:pPr>
            <a:r>
              <a:rPr lang="en-GB" sz="1700" dirty="0" smtClean="0"/>
              <a:t>No severe AEs or discontinuations due to AEs during 4 weeks’ treatment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48380" y="1010984"/>
            <a:ext cx="13676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BI 207127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15929" y="1015307"/>
            <a:ext cx="13676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BI 201335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397" y="4083606"/>
            <a:ext cx="34612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 2</a:t>
            </a:r>
            <a:r>
              <a:rPr lang="en-GB" sz="1600" baseline="30000" dirty="0" smtClean="0">
                <a:solidFill>
                  <a:schemeClr val="bg1"/>
                </a:solidFill>
              </a:rPr>
              <a:t>nd</a:t>
            </a:r>
            <a:r>
              <a:rPr lang="en-GB" sz="1600" dirty="0" smtClean="0">
                <a:solidFill>
                  <a:schemeClr val="bg1"/>
                </a:solidFill>
              </a:rPr>
              <a:t> generation protease </a:t>
            </a:r>
            <a:r>
              <a:rPr lang="en-GB" sz="1600" dirty="0">
                <a:solidFill>
                  <a:schemeClr val="bg1"/>
                </a:solidFill>
              </a:rPr>
              <a:t>i</a:t>
            </a:r>
            <a:r>
              <a:rPr lang="en-GB" sz="1600" dirty="0" smtClean="0">
                <a:solidFill>
                  <a:schemeClr val="bg1"/>
                </a:solidFill>
              </a:rPr>
              <a:t>nhibitor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</a:rPr>
              <a:t>Nanomolar</a:t>
            </a:r>
            <a:r>
              <a:rPr lang="en-GB" sz="1600" dirty="0" smtClean="0">
                <a:solidFill>
                  <a:schemeClr val="bg1"/>
                </a:solidFill>
              </a:rPr>
              <a:t> potency </a:t>
            </a:r>
            <a:r>
              <a:rPr lang="en-GB" sz="1600" i="1" dirty="0" smtClean="0">
                <a:solidFill>
                  <a:schemeClr val="bg1"/>
                </a:solidFill>
              </a:rPr>
              <a:t>in vitro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 PK profile supportive of QD dosing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60712" y="4090512"/>
            <a:ext cx="41050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 Non-nucleoside NS5B </a:t>
            </a:r>
            <a:r>
              <a:rPr lang="en-GB" sz="1600" dirty="0">
                <a:solidFill>
                  <a:schemeClr val="bg1"/>
                </a:solidFill>
              </a:rPr>
              <a:t>i</a:t>
            </a:r>
            <a:r>
              <a:rPr lang="en-GB" sz="1600" dirty="0" smtClean="0">
                <a:solidFill>
                  <a:schemeClr val="bg1"/>
                </a:solidFill>
              </a:rPr>
              <a:t>nhibitor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</a:rPr>
              <a:t>Nanomolar</a:t>
            </a:r>
            <a:r>
              <a:rPr lang="en-GB" sz="1600" dirty="0" smtClean="0">
                <a:solidFill>
                  <a:schemeClr val="bg1"/>
                </a:solidFill>
              </a:rPr>
              <a:t> potency </a:t>
            </a:r>
            <a:r>
              <a:rPr lang="en-GB" sz="1600" i="1" dirty="0" smtClean="0">
                <a:solidFill>
                  <a:schemeClr val="bg1"/>
                </a:solidFill>
              </a:rPr>
              <a:t>in vitro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 PK profile supportive of BID or TID dosing</a:t>
            </a:r>
            <a:endParaRPr lang="en-GB" sz="1600" dirty="0">
              <a:solidFill>
                <a:schemeClr val="bg1"/>
              </a:solidFill>
            </a:endParaRPr>
          </a:p>
        </p:txBody>
      </p:sp>
      <p:pic>
        <p:nvPicPr>
          <p:cNvPr id="11" name="Picture 10" descr="try4.png"/>
          <p:cNvPicPr>
            <a:picLocks noChangeAspect="1"/>
          </p:cNvPicPr>
          <p:nvPr/>
        </p:nvPicPr>
        <p:blipFill>
          <a:blip r:embed="rId3" cstate="print"/>
          <a:srcRect l="40" t="3489" r="7679"/>
          <a:stretch>
            <a:fillRect/>
          </a:stretch>
        </p:blipFill>
        <p:spPr>
          <a:xfrm>
            <a:off x="5140852" y="1438275"/>
            <a:ext cx="2982739" cy="2527005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l="2068" t="3222"/>
          <a:stretch/>
        </p:blipFill>
        <p:spPr bwMode="auto">
          <a:xfrm>
            <a:off x="695325" y="1438275"/>
            <a:ext cx="3180833" cy="2527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hteck 7"/>
          <p:cNvSpPr>
            <a:spLocks noChangeArrowheads="1"/>
          </p:cNvSpPr>
          <p:nvPr/>
        </p:nvSpPr>
        <p:spPr bwMode="auto">
          <a:xfrm>
            <a:off x="68263" y="6277992"/>
            <a:ext cx="8986838" cy="56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1050" b="1" dirty="0" smtClean="0">
                <a:solidFill>
                  <a:schemeClr val="bg1"/>
                </a:solidFill>
              </a:rPr>
              <a:t>1. </a:t>
            </a:r>
            <a:r>
              <a:rPr lang="en-GB" sz="1050" b="1" dirty="0" err="1" smtClean="0">
                <a:solidFill>
                  <a:schemeClr val="bg1"/>
                </a:solidFill>
              </a:rPr>
              <a:t>Zeuzem</a:t>
            </a:r>
            <a:r>
              <a:rPr lang="en-GB" sz="1050" b="1" dirty="0" smtClean="0">
                <a:solidFill>
                  <a:schemeClr val="bg1"/>
                </a:solidFill>
              </a:rPr>
              <a:t> S, et al. Gastroenterology 2011;141:2047–2055</a:t>
            </a:r>
            <a:endParaRPr lang="en-GB" sz="105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3" name="Rectangle 33"/>
          <p:cNvSpPr>
            <a:spLocks noGrp="1" noChangeArrowheads="1"/>
          </p:cNvSpPr>
          <p:nvPr>
            <p:ph type="title"/>
          </p:nvPr>
        </p:nvSpPr>
        <p:spPr>
          <a:xfrm>
            <a:off x="457200" y="36399"/>
            <a:ext cx="8229600" cy="1001713"/>
          </a:xfrm>
        </p:spPr>
        <p:txBody>
          <a:bodyPr/>
          <a:lstStyle/>
          <a:p>
            <a:r>
              <a:rPr lang="en-US" dirty="0" smtClean="0"/>
              <a:t>Study design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4946" y="4513023"/>
            <a:ext cx="8705750" cy="113929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marL="292100" indent="-292100">
              <a:spcAft>
                <a:spcPct val="0"/>
              </a:spcAft>
            </a:pPr>
            <a:r>
              <a:rPr lang="en-US" sz="1600" b="0" dirty="0"/>
              <a:t>Phase IIb, </a:t>
            </a:r>
            <a:r>
              <a:rPr lang="en-US" sz="1600" b="0" dirty="0" err="1" smtClean="0"/>
              <a:t>multicentre</a:t>
            </a:r>
            <a:r>
              <a:rPr lang="en-US" sz="1600" b="0" dirty="0"/>
              <a:t>, open-label, </a:t>
            </a:r>
            <a:r>
              <a:rPr lang="en-US" sz="1600" b="0" dirty="0" err="1" smtClean="0"/>
              <a:t>randomised</a:t>
            </a:r>
            <a:r>
              <a:rPr lang="en-US" sz="1600" b="0" dirty="0" smtClean="0"/>
              <a:t> (1:1:1:1:1)</a:t>
            </a:r>
            <a:r>
              <a:rPr lang="en-US" sz="1600" b="0" baseline="30000" dirty="0" smtClean="0"/>
              <a:t>a</a:t>
            </a:r>
          </a:p>
          <a:p>
            <a:pPr marL="292100" lvl="1" indent="-292100">
              <a:spcAft>
                <a:spcPct val="0"/>
              </a:spcAft>
              <a:buFontTx/>
              <a:buChar char="•"/>
            </a:pPr>
            <a:r>
              <a:rPr lang="en-US" sz="1600" b="0" dirty="0" smtClean="0"/>
              <a:t>Treatment-naïve patients with chronic HCV GT-1</a:t>
            </a:r>
          </a:p>
          <a:p>
            <a:pPr marL="292100" indent="-292100">
              <a:spcAft>
                <a:spcPct val="0"/>
              </a:spcAft>
            </a:pPr>
            <a:r>
              <a:rPr lang="en-US" sz="1600" b="0" dirty="0" smtClean="0"/>
              <a:t>Stratified by GT-1 subtype (1a </a:t>
            </a:r>
            <a:r>
              <a:rPr lang="en-US" sz="1600" b="0" dirty="0" err="1" smtClean="0"/>
              <a:t>vs</a:t>
            </a:r>
            <a:r>
              <a:rPr lang="en-US" sz="1600" b="0" dirty="0" smtClean="0"/>
              <a:t> 1b) and IL28B genotype (CC </a:t>
            </a:r>
            <a:r>
              <a:rPr lang="en-US" sz="1600" b="0" dirty="0" err="1" smtClean="0"/>
              <a:t>vs</a:t>
            </a:r>
            <a:r>
              <a:rPr lang="en-US" sz="1600" b="0" dirty="0" smtClean="0"/>
              <a:t> non-CC)</a:t>
            </a:r>
          </a:p>
          <a:p>
            <a:pPr marL="292100" indent="-292100">
              <a:spcAft>
                <a:spcPct val="0"/>
              </a:spcAft>
            </a:pPr>
            <a:r>
              <a:rPr lang="en-US" sz="1600" b="0" dirty="0" smtClean="0"/>
              <a:t>Compensated cirrhosis allowed; </a:t>
            </a:r>
            <a:r>
              <a:rPr lang="en-GB" sz="1600" b="0" dirty="0" smtClean="0"/>
              <a:t>18–75 years of age,</a:t>
            </a:r>
            <a:r>
              <a:rPr lang="en-US" sz="1600" b="0" dirty="0" smtClean="0"/>
              <a:t> HCV RNA &gt;100 000 IU/mL</a:t>
            </a:r>
          </a:p>
          <a:p>
            <a:pPr marL="292100" indent="-292100">
              <a:spcAft>
                <a:spcPct val="0"/>
              </a:spcAft>
            </a:pPr>
            <a:r>
              <a:rPr lang="de-DE" sz="1600" b="0" dirty="0" smtClean="0"/>
              <a:t>Primary </a:t>
            </a:r>
            <a:r>
              <a:rPr lang="de-DE" sz="1600" b="0" dirty="0"/>
              <a:t>e</a:t>
            </a:r>
            <a:r>
              <a:rPr lang="de-DE" sz="1600" b="0" dirty="0" smtClean="0"/>
              <a:t>ndpoint: SVR 12</a:t>
            </a:r>
          </a:p>
          <a:p>
            <a:pPr marL="292100" indent="-292100">
              <a:spcAft>
                <a:spcPct val="0"/>
              </a:spcAft>
            </a:pPr>
            <a:r>
              <a:rPr lang="de-DE" sz="1600" b="0" dirty="0" smtClean="0"/>
              <a:t>All </a:t>
            </a:r>
            <a:r>
              <a:rPr lang="en-US" sz="1600" b="0" dirty="0" smtClean="0"/>
              <a:t>analyses </a:t>
            </a:r>
            <a:r>
              <a:rPr lang="de-DE" sz="1600" b="0" dirty="0" err="1" smtClean="0"/>
              <a:t>are</a:t>
            </a:r>
            <a:r>
              <a:rPr lang="de-DE" sz="1600" b="0" dirty="0" smtClean="0"/>
              <a:t> ITT</a:t>
            </a:r>
            <a:endParaRPr lang="en-US" sz="1600" b="0" dirty="0" smtClean="0"/>
          </a:p>
          <a:p>
            <a:pPr marL="292100" indent="-292100">
              <a:spcAft>
                <a:spcPct val="0"/>
              </a:spcAft>
            </a:pPr>
            <a:endParaRPr lang="en-US" sz="1600" b="0" dirty="0"/>
          </a:p>
        </p:txBody>
      </p:sp>
      <p:sp>
        <p:nvSpPr>
          <p:cNvPr id="44" name="Rechteck 7"/>
          <p:cNvSpPr>
            <a:spLocks noChangeArrowheads="1"/>
          </p:cNvSpPr>
          <p:nvPr/>
        </p:nvSpPr>
        <p:spPr bwMode="auto">
          <a:xfrm>
            <a:off x="68263" y="6277992"/>
            <a:ext cx="8986838" cy="56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1050" b="1" baseline="30000" dirty="0" err="1">
                <a:solidFill>
                  <a:schemeClr val="bg1"/>
                </a:solidFill>
              </a:rPr>
              <a:t>a</a:t>
            </a:r>
            <a:r>
              <a:rPr lang="en-GB" sz="1050" b="1" dirty="0" err="1">
                <a:solidFill>
                  <a:schemeClr val="bg1"/>
                </a:solidFill>
              </a:rPr>
              <a:t>Randomisation</a:t>
            </a:r>
            <a:r>
              <a:rPr lang="en-GB" sz="1050" b="1" dirty="0">
                <a:solidFill>
                  <a:schemeClr val="bg1"/>
                </a:solidFill>
              </a:rPr>
              <a:t> to the TID28W, no RBV arm was stopped early due to FDA feedback on protocol design after 46 patients were randomised</a:t>
            </a:r>
          </a:p>
          <a:p>
            <a:r>
              <a:rPr lang="en-GB" sz="1050" b="1" dirty="0" smtClean="0">
                <a:solidFill>
                  <a:schemeClr val="bg1"/>
                </a:solidFill>
              </a:rPr>
              <a:t>Initial doses of 240 mg (BI 201335) and 1200 mg (BI 207127) were given on the first day of treatment; </a:t>
            </a:r>
            <a:br>
              <a:rPr lang="en-GB" sz="1050" b="1" dirty="0" smtClean="0">
                <a:solidFill>
                  <a:schemeClr val="bg1"/>
                </a:solidFill>
              </a:rPr>
            </a:br>
            <a:r>
              <a:rPr lang="en-GB" sz="1050" b="1" dirty="0" smtClean="0">
                <a:solidFill>
                  <a:schemeClr val="bg1"/>
                </a:solidFill>
              </a:rPr>
              <a:t>RBV dosed at 1000 mg/day (&lt;75 kg body weight) or 1200 mg/day (≥75 kg body weight)</a:t>
            </a:r>
          </a:p>
          <a:p>
            <a:r>
              <a:rPr lang="en-GB" sz="1050" b="1" dirty="0" smtClean="0">
                <a:solidFill>
                  <a:schemeClr val="bg1"/>
                </a:solidFill>
              </a:rPr>
              <a:t>BID</a:t>
            </a:r>
            <a:r>
              <a:rPr lang="en-GB" sz="1050" b="1" dirty="0">
                <a:solidFill>
                  <a:schemeClr val="bg1"/>
                </a:solidFill>
              </a:rPr>
              <a:t>, twice </a:t>
            </a:r>
            <a:r>
              <a:rPr lang="en-GB" sz="1050" b="1" dirty="0" smtClean="0">
                <a:solidFill>
                  <a:schemeClr val="bg1"/>
                </a:solidFill>
              </a:rPr>
              <a:t>daily; QD, once daily; TID, three-times daily</a:t>
            </a:r>
            <a:endParaRPr lang="en-GB" sz="1050" b="1" dirty="0">
              <a:solidFill>
                <a:schemeClr val="bg1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-23843" y="1389360"/>
            <a:ext cx="9104344" cy="3016465"/>
            <a:chOff x="39656" y="1389360"/>
            <a:chExt cx="9780619" cy="3016465"/>
          </a:xfrm>
        </p:grpSpPr>
        <p:sp>
          <p:nvSpPr>
            <p:cNvPr id="30" name="Rectangle 29"/>
            <p:cNvSpPr/>
            <p:nvPr/>
          </p:nvSpPr>
          <p:spPr>
            <a:xfrm>
              <a:off x="7598686" y="2481081"/>
              <a:ext cx="2221589" cy="391492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383668" y="3506794"/>
              <a:ext cx="2221589" cy="391492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383668" y="3001479"/>
              <a:ext cx="2221589" cy="391492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974219" y="3049104"/>
              <a:ext cx="11206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>
                  <a:solidFill>
                    <a:schemeClr val="bg1"/>
                  </a:solidFill>
                </a:rPr>
                <a:t>Follow-</a:t>
              </a:r>
              <a:r>
                <a:rPr lang="de-DE" sz="1400" dirty="0">
                  <a:solidFill>
                    <a:schemeClr val="bg1"/>
                  </a:solidFill>
                </a:rPr>
                <a:t>u</a:t>
              </a:r>
              <a:r>
                <a:rPr lang="de-DE" sz="1400" dirty="0" smtClean="0">
                  <a:solidFill>
                    <a:schemeClr val="bg1"/>
                  </a:solidFill>
                </a:rPr>
                <a:t>p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383668" y="1962693"/>
              <a:ext cx="2221589" cy="391492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194157" y="1457005"/>
              <a:ext cx="2221589" cy="391492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48"/>
            <p:cNvGrpSpPr>
              <a:grpSpLocks noChangeAspect="1"/>
            </p:cNvGrpSpPr>
            <p:nvPr/>
          </p:nvGrpSpPr>
          <p:grpSpPr>
            <a:xfrm>
              <a:off x="39656" y="1389360"/>
              <a:ext cx="9780619" cy="3016465"/>
              <a:chOff x="879177" y="1921992"/>
              <a:chExt cx="9756571" cy="2923397"/>
            </a:xfrm>
          </p:grpSpPr>
          <p:sp>
            <p:nvSpPr>
              <p:cNvPr id="50" name="Rectangle 7"/>
              <p:cNvSpPr>
                <a:spLocks noChangeArrowheads="1"/>
              </p:cNvSpPr>
              <p:nvPr/>
            </p:nvSpPr>
            <p:spPr bwMode="auto">
              <a:xfrm>
                <a:off x="1839912" y="1987550"/>
                <a:ext cx="2195512" cy="37941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BI 201335 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120 mg </a:t>
                </a:r>
                <a:r>
                  <a:rPr kumimoji="0" lang="en-GB" sz="1100" b="1" i="0" u="sng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QD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+ 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BI 207127 600 mg </a:t>
                </a:r>
                <a:r>
                  <a:rPr kumimoji="0" lang="en-GB" sz="1200" b="1" i="0" u="sng" strike="noStrike" kern="0" cap="none" spc="0" normalizeH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TID</a:t>
                </a:r>
                <a:r>
                  <a:rPr kumimoji="0" lang="en-GB" sz="1100" b="1" i="0" u="none" strike="noStrike" kern="0" cap="none" spc="0" normalizeH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RBV</a:t>
                </a:r>
              </a:p>
            </p:txBody>
          </p:sp>
          <p:sp>
            <p:nvSpPr>
              <p:cNvPr id="51" name="Rectangle 8"/>
              <p:cNvSpPr>
                <a:spLocks noChangeArrowheads="1"/>
              </p:cNvSpPr>
              <p:nvPr/>
            </p:nvSpPr>
            <p:spPr bwMode="auto">
              <a:xfrm>
                <a:off x="1839913" y="2477636"/>
                <a:ext cx="4402137" cy="37941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BI 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201335 120 mg </a:t>
                </a:r>
                <a:r>
                  <a:rPr kumimoji="0" lang="en-GB" sz="1100" b="1" i="0" u="sng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QD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+ BI </a:t>
                </a:r>
                <a:r>
                  <a:rPr kumimoji="0" lang="en-GB" sz="1100" b="1" i="0" u="none" strike="noStrike" kern="0" cap="none" spc="0" normalizeH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207127 600 mg </a:t>
                </a:r>
                <a:r>
                  <a:rPr kumimoji="0" lang="en-GB" sz="1200" b="1" i="0" u="sng" strike="noStrike" kern="0" cap="none" spc="0" normalizeH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TID</a:t>
                </a:r>
                <a:r>
                  <a:rPr kumimoji="0" lang="en-GB" sz="1100" b="1" i="0" u="none" strike="noStrike" kern="0" cap="none" spc="0" normalizeH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+ RBV</a:t>
                </a:r>
              </a:p>
            </p:txBody>
          </p:sp>
          <p:sp>
            <p:nvSpPr>
              <p:cNvPr id="52" name="Rectangle 9"/>
              <p:cNvSpPr>
                <a:spLocks noChangeArrowheads="1"/>
              </p:cNvSpPr>
              <p:nvPr/>
            </p:nvSpPr>
            <p:spPr bwMode="auto">
              <a:xfrm>
                <a:off x="1839913" y="2980030"/>
                <a:ext cx="6602412" cy="37941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1932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BI 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1932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201335 120 mg </a:t>
                </a:r>
                <a:r>
                  <a:rPr kumimoji="0" lang="en-GB" sz="1100" b="1" i="0" u="sng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QD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1932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1932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+ BI 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1932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207127 600 mg </a:t>
                </a:r>
                <a:r>
                  <a:rPr kumimoji="0" lang="en-GB" sz="1200" b="1" i="0" u="sng" strike="noStrike" kern="0" cap="none" spc="0" normalizeH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TID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1932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1932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+ RBV</a:t>
                </a:r>
              </a:p>
            </p:txBody>
          </p:sp>
          <p:sp>
            <p:nvSpPr>
              <p:cNvPr id="53" name="Rectangle 10"/>
              <p:cNvSpPr>
                <a:spLocks noChangeArrowheads="1"/>
              </p:cNvSpPr>
              <p:nvPr/>
            </p:nvSpPr>
            <p:spPr bwMode="auto">
              <a:xfrm>
                <a:off x="1839913" y="3470116"/>
                <a:ext cx="4402137" cy="379413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BI 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201335 120 mg </a:t>
                </a:r>
                <a:r>
                  <a:rPr kumimoji="0" lang="en-GB" sz="1100" b="1" i="0" u="sng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QD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+ BI 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207127 </a:t>
                </a:r>
                <a:r>
                  <a:rPr lang="en-GB" sz="1100" b="1" kern="0" dirty="0" smtClean="0">
                    <a:latin typeface="Arial" pitchFamily="34" charset="0"/>
                    <a:cs typeface="Arial" pitchFamily="34" charset="0"/>
                  </a:rPr>
                  <a:t>600 mg </a:t>
                </a:r>
                <a:r>
                  <a:rPr kumimoji="0" lang="en-GB" sz="1200" b="1" i="0" u="sng" strike="noStrike" kern="0" cap="none" spc="0" normalizeH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BID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+ RBV</a:t>
                </a:r>
              </a:p>
            </p:txBody>
          </p:sp>
          <p:sp>
            <p:nvSpPr>
              <p:cNvPr id="54" name="Rectangle 11"/>
              <p:cNvSpPr>
                <a:spLocks noChangeArrowheads="1"/>
              </p:cNvSpPr>
              <p:nvPr/>
            </p:nvSpPr>
            <p:spPr bwMode="auto">
              <a:xfrm>
                <a:off x="1839913" y="3974097"/>
                <a:ext cx="4402137" cy="37941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BI 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201335 120 mg </a:t>
                </a:r>
                <a:r>
                  <a:rPr kumimoji="0" lang="en-GB" sz="1100" b="1" i="0" u="sng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QD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+ BI 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207127 </a:t>
                </a:r>
                <a:r>
                  <a:rPr lang="en-GB" sz="1100" b="1" kern="0" dirty="0" smtClean="0">
                    <a:latin typeface="Arial" pitchFamily="34" charset="0"/>
                    <a:cs typeface="Arial" pitchFamily="34" charset="0"/>
                  </a:rPr>
                  <a:t>600 mg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n-GB" sz="1200" b="1" i="0" u="sng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T</a:t>
                </a:r>
                <a:r>
                  <a:rPr kumimoji="0" lang="en-GB" sz="1200" b="1" i="0" u="sng" strike="noStrike" kern="0" cap="none" spc="0" normalizeH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ID</a:t>
                </a:r>
                <a:r>
                  <a:rPr kumimoji="0" lang="en-GB" sz="1100" b="1" i="0" u="none" strike="noStrike" kern="0" cap="none" spc="0" normalizeH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,</a:t>
                </a:r>
                <a:r>
                  <a:rPr kumimoji="0" lang="en-GB" sz="1100" b="1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no RBV</a:t>
                </a:r>
              </a:p>
            </p:txBody>
          </p:sp>
          <p:sp>
            <p:nvSpPr>
              <p:cNvPr id="55" name="Line 16"/>
              <p:cNvSpPr>
                <a:spLocks noChangeShapeType="1"/>
              </p:cNvSpPr>
              <p:nvPr/>
            </p:nvSpPr>
            <p:spPr bwMode="auto">
              <a:xfrm>
                <a:off x="1825625" y="4485995"/>
                <a:ext cx="8810123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Line 17"/>
              <p:cNvSpPr>
                <a:spLocks noChangeShapeType="1"/>
              </p:cNvSpPr>
              <p:nvPr/>
            </p:nvSpPr>
            <p:spPr bwMode="auto">
              <a:xfrm>
                <a:off x="4035425" y="4485995"/>
                <a:ext cx="0" cy="10795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7" name="AutoShape 18"/>
              <p:cNvCxnSpPr>
                <a:cxnSpLocks noChangeShapeType="1"/>
                <a:stCxn id="54" idx="1"/>
                <a:endCxn id="50" idx="1"/>
              </p:cNvCxnSpPr>
              <p:nvPr/>
            </p:nvCxnSpPr>
            <p:spPr bwMode="auto">
              <a:xfrm rot="10800000">
                <a:off x="1839913" y="2177257"/>
                <a:ext cx="1" cy="1986547"/>
              </a:xfrm>
              <a:prstGeom prst="bentConnector3">
                <a:avLst>
                  <a:gd name="adj1" fmla="val 22860100000"/>
                </a:avLst>
              </a:prstGeom>
              <a:noFill/>
              <a:ln w="2857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8" name="AutoShape 19"/>
              <p:cNvCxnSpPr>
                <a:cxnSpLocks noChangeShapeType="1"/>
                <a:stCxn id="53" idx="1"/>
                <a:endCxn id="51" idx="1"/>
              </p:cNvCxnSpPr>
              <p:nvPr/>
            </p:nvCxnSpPr>
            <p:spPr bwMode="auto">
              <a:xfrm rot="10800000">
                <a:off x="1839913" y="2667342"/>
                <a:ext cx="1539" cy="992480"/>
              </a:xfrm>
              <a:prstGeom prst="bentConnector3">
                <a:avLst>
                  <a:gd name="adj1" fmla="val 14395466"/>
                </a:avLst>
              </a:prstGeom>
              <a:noFill/>
              <a:ln w="2857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9" name="AutoShape 20"/>
              <p:cNvCxnSpPr>
                <a:cxnSpLocks noChangeShapeType="1"/>
                <a:stCxn id="54" idx="1"/>
                <a:endCxn id="52" idx="1"/>
              </p:cNvCxnSpPr>
              <p:nvPr/>
            </p:nvCxnSpPr>
            <p:spPr bwMode="auto">
              <a:xfrm rot="10800000">
                <a:off x="1839913" y="3169736"/>
                <a:ext cx="1539" cy="994067"/>
              </a:xfrm>
              <a:prstGeom prst="bentConnector3">
                <a:avLst>
                  <a:gd name="adj1" fmla="val 14395466"/>
                </a:avLst>
              </a:prstGeom>
              <a:noFill/>
              <a:ln w="2857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0" name="Line 21"/>
              <p:cNvSpPr>
                <a:spLocks noChangeShapeType="1"/>
              </p:cNvSpPr>
              <p:nvPr/>
            </p:nvSpPr>
            <p:spPr bwMode="auto">
              <a:xfrm>
                <a:off x="1842433" y="4481038"/>
                <a:ext cx="0" cy="10795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Line 27"/>
              <p:cNvSpPr>
                <a:spLocks noChangeShapeType="1"/>
              </p:cNvSpPr>
              <p:nvPr/>
            </p:nvSpPr>
            <p:spPr bwMode="auto">
              <a:xfrm>
                <a:off x="8442325" y="4498303"/>
                <a:ext cx="0" cy="10795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Line 28"/>
              <p:cNvSpPr>
                <a:spLocks noChangeShapeType="1"/>
              </p:cNvSpPr>
              <p:nvPr/>
            </p:nvSpPr>
            <p:spPr bwMode="auto">
              <a:xfrm>
                <a:off x="6242050" y="4485995"/>
                <a:ext cx="0" cy="10795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Rectangle 12"/>
              <p:cNvSpPr>
                <a:spLocks noChangeArrowheads="1"/>
              </p:cNvSpPr>
              <p:nvPr/>
            </p:nvSpPr>
            <p:spPr bwMode="auto">
              <a:xfrm>
                <a:off x="879177" y="1921992"/>
                <a:ext cx="711039" cy="24518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80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/>
                </a:r>
                <a:b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</a:b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(n=81)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80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/>
                </a:r>
                <a:b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</a:b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(n=80)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80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/>
                </a:r>
                <a:b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</a:b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(n=77)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80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/>
                </a:r>
                <a:b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</a:b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(n=78)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80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/>
                </a:r>
                <a:b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</a:b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(n=46)</a:t>
                </a:r>
              </a:p>
            </p:txBody>
          </p:sp>
          <p:sp>
            <p:nvSpPr>
              <p:cNvPr id="69" name="Rectangle 13"/>
              <p:cNvSpPr>
                <a:spLocks noChangeArrowheads="1"/>
              </p:cNvSpPr>
              <p:nvPr/>
            </p:nvSpPr>
            <p:spPr bwMode="auto">
              <a:xfrm>
                <a:off x="1450974" y="4547108"/>
                <a:ext cx="7693026" cy="2982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1581150" algn="ctr"/>
                    <a:tab pos="2484438" algn="ctr"/>
                    <a:tab pos="4694238" algn="ctr"/>
                    <a:tab pos="6896100" algn="ctr"/>
                  </a:tabLst>
                  <a:defRPr/>
                </a:pPr>
                <a:r>
                  <a: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Day 1	</a:t>
                </a:r>
                <a:r>
                  <a:rPr kumimoji="0" lang="en-GB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                               Week </a:t>
                </a:r>
                <a:r>
                  <a: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16                   </a:t>
                </a:r>
                <a:r>
                  <a:rPr kumimoji="0" lang="en-GB" sz="1400" b="0" i="0" u="none" strike="noStrike" kern="0" cap="none" spc="0" normalizeH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        </a:t>
                </a:r>
                <a:r>
                  <a:rPr kumimoji="0" lang="en-GB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Week 28     </a:t>
                </a:r>
                <a:r>
                  <a:rPr kumimoji="0" lang="en-GB" sz="1400" b="0" i="0" u="none" strike="noStrike" kern="0" cap="none" spc="0" normalizeH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                    </a:t>
                </a:r>
                <a:r>
                  <a:rPr kumimoji="0" lang="en-GB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Week </a:t>
                </a:r>
                <a:r>
                  <a: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40</a:t>
                </a: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3784708" y="1504630"/>
              <a:ext cx="11206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>
                  <a:solidFill>
                    <a:schemeClr val="bg1"/>
                  </a:solidFill>
                </a:rPr>
                <a:t>Follow-</a:t>
              </a:r>
              <a:r>
                <a:rPr lang="de-DE" sz="1400" dirty="0">
                  <a:solidFill>
                    <a:schemeClr val="bg1"/>
                  </a:solidFill>
                </a:rPr>
                <a:t>u</a:t>
              </a:r>
              <a:r>
                <a:rPr lang="de-DE" sz="1400" dirty="0" smtClean="0">
                  <a:solidFill>
                    <a:schemeClr val="bg1"/>
                  </a:solidFill>
                </a:rPr>
                <a:t>p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74219" y="2010318"/>
              <a:ext cx="11206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>
                  <a:solidFill>
                    <a:schemeClr val="bg1"/>
                  </a:solidFill>
                </a:rPr>
                <a:t>Follow-</a:t>
              </a:r>
              <a:r>
                <a:rPr lang="de-DE" sz="1400" dirty="0">
                  <a:solidFill>
                    <a:schemeClr val="bg1"/>
                  </a:solidFill>
                </a:rPr>
                <a:t>u</a:t>
              </a:r>
              <a:r>
                <a:rPr lang="de-DE" sz="1400" dirty="0" smtClean="0">
                  <a:solidFill>
                    <a:schemeClr val="bg1"/>
                  </a:solidFill>
                </a:rPr>
                <a:t>p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974219" y="3554419"/>
              <a:ext cx="11206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>
                  <a:solidFill>
                    <a:schemeClr val="bg1"/>
                  </a:solidFill>
                </a:rPr>
                <a:t>Follow-up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189237" y="2528706"/>
              <a:ext cx="11206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>
                  <a:solidFill>
                    <a:schemeClr val="bg1"/>
                  </a:solidFill>
                </a:rPr>
                <a:t>Follow-</a:t>
              </a:r>
              <a:r>
                <a:rPr lang="de-DE" sz="1400" dirty="0">
                  <a:solidFill>
                    <a:schemeClr val="bg1"/>
                  </a:solidFill>
                </a:rPr>
                <a:t>u</a:t>
              </a:r>
              <a:r>
                <a:rPr lang="de-DE" sz="1400" dirty="0" smtClean="0">
                  <a:solidFill>
                    <a:schemeClr val="bg1"/>
                  </a:solidFill>
                </a:rPr>
                <a:t>p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97"/>
            <a:ext cx="8229600" cy="1001713"/>
          </a:xfrm>
        </p:spPr>
        <p:txBody>
          <a:bodyPr/>
          <a:lstStyle/>
          <a:p>
            <a:r>
              <a:rPr lang="en-GB" dirty="0" smtClean="0"/>
              <a:t>Baseline characteristics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07182684"/>
              </p:ext>
            </p:extLst>
          </p:nvPr>
        </p:nvGraphicFramePr>
        <p:xfrm>
          <a:off x="52718" y="1337337"/>
          <a:ext cx="9040481" cy="44425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0651"/>
                <a:gridCol w="1285966"/>
                <a:gridCol w="1285966"/>
                <a:gridCol w="1285966"/>
                <a:gridCol w="1285966"/>
                <a:gridCol w="1285966"/>
              </a:tblGrid>
              <a:tr h="891749">
                <a:tc>
                  <a:txBody>
                    <a:bodyPr/>
                    <a:lstStyle/>
                    <a:p>
                      <a:endParaRPr lang="en-GB" sz="15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TID16W</a:t>
                      </a:r>
                      <a:br>
                        <a:rPr lang="en-GB" sz="15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br>
                        <a:rPr lang="en-GB" sz="15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(n=81)</a:t>
                      </a:r>
                      <a:endParaRPr lang="en-GB" sz="15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TID28W</a:t>
                      </a:r>
                      <a:br>
                        <a:rPr lang="en-GB" sz="15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GB" sz="15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(n=80)</a:t>
                      </a:r>
                      <a:endParaRPr lang="en-GB" sz="15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TID40W</a:t>
                      </a:r>
                      <a:br>
                        <a:rPr lang="en-GB" sz="15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GB" sz="15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(n=77)</a:t>
                      </a:r>
                      <a:endParaRPr lang="en-GB" sz="15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BID28W</a:t>
                      </a:r>
                      <a:br>
                        <a:rPr lang="en-GB" sz="15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GB" sz="15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(n=78)</a:t>
                      </a:r>
                      <a:endParaRPr lang="en-GB" sz="15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baseline="0" dirty="0" smtClean="0">
                          <a:solidFill>
                            <a:schemeClr val="bg1"/>
                          </a:solidFill>
                        </a:rPr>
                        <a:t>TID28W, </a:t>
                      </a:r>
                      <a:br>
                        <a:rPr lang="en-GB" sz="1500" b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500" b="1" baseline="0" dirty="0" smtClean="0">
                          <a:solidFill>
                            <a:schemeClr val="bg1"/>
                          </a:solidFill>
                        </a:rPr>
                        <a:t>no RBV</a:t>
                      </a:r>
                      <a:br>
                        <a:rPr lang="en-GB" sz="1500" b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500" b="1" baseline="0" dirty="0" smtClean="0">
                          <a:solidFill>
                            <a:schemeClr val="bg1"/>
                          </a:solidFill>
                        </a:rPr>
                        <a:t>(n=46)</a:t>
                      </a:r>
                      <a:endParaRPr lang="en-GB" sz="15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47">
                <a:tc>
                  <a:txBody>
                    <a:bodyPr/>
                    <a:lstStyle/>
                    <a:p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Male, n (%)</a:t>
                      </a:r>
                      <a:endParaRPr lang="en-GB" sz="15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45 (56)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41 (51)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36 (47)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41 (53)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24 (52)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9713">
                <a:tc>
                  <a:txBody>
                    <a:bodyPr/>
                    <a:lstStyle/>
                    <a:p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White, n (%)</a:t>
                      </a:r>
                      <a:endParaRPr lang="en-GB" sz="15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79 (98)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78 (98)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76 (99)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77 (99)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46 (100)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837">
                <a:tc>
                  <a:txBody>
                    <a:bodyPr/>
                    <a:lstStyle/>
                    <a:p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Mean age, years (SD)</a:t>
                      </a:r>
                      <a:endParaRPr lang="en-GB" sz="15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48.6 (11.3)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47.3 (11.2)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48.9 (10.7)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47.9 (11.1)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45.3 (13.0)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837">
                <a:tc>
                  <a:txBody>
                    <a:bodyPr/>
                    <a:lstStyle/>
                    <a:p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Mean BMI,</a:t>
                      </a:r>
                      <a:r>
                        <a:rPr lang="en-GB" sz="1500" b="1" baseline="0" dirty="0" smtClean="0">
                          <a:solidFill>
                            <a:schemeClr val="bg1"/>
                          </a:solidFill>
                        </a:rPr>
                        <a:t> kg/m</a:t>
                      </a:r>
                      <a:r>
                        <a:rPr lang="en-GB" sz="1500" b="1" baseline="30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GB" sz="1500" b="1" baseline="0" dirty="0" smtClean="0">
                          <a:solidFill>
                            <a:schemeClr val="bg1"/>
                          </a:solidFill>
                        </a:rPr>
                        <a:t> (SD)</a:t>
                      </a:r>
                      <a:endParaRPr lang="en-GB" sz="15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25.3 (4.1)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25.5 (4.1)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24.8 (3.8)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25.0 (3.6)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25.5 (3.8)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837">
                <a:tc>
                  <a:txBody>
                    <a:bodyPr/>
                    <a:lstStyle/>
                    <a:p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Liver cirrhosis, n</a:t>
                      </a:r>
                      <a:r>
                        <a:rPr lang="en-GB" sz="15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(%)</a:t>
                      </a:r>
                      <a:endParaRPr lang="en-GB" sz="15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9 (11)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7 (9)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5 (7)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r>
                        <a:rPr lang="en-GB" sz="1500" b="0" baseline="0" dirty="0" smtClean="0">
                          <a:solidFill>
                            <a:schemeClr val="bg1"/>
                          </a:solidFill>
                        </a:rPr>
                        <a:t> (17)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3 (7)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8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l"/>
                        </a:tabLst>
                        <a:defRPr/>
                      </a:pP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IL28B</a:t>
                      </a:r>
                      <a:r>
                        <a:rPr lang="en-GB" sz="1500" b="1" baseline="300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 GT C/C, n (%)</a:t>
                      </a:r>
                      <a:endParaRPr lang="en-GB" sz="15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21 (26)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21 (26)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19 (25)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19 (24)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12 (26)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0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l"/>
                        </a:tabLst>
                        <a:defRPr/>
                      </a:pP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HCV</a:t>
                      </a:r>
                      <a:r>
                        <a:rPr lang="en-GB" sz="1500" b="1" baseline="0" dirty="0" smtClean="0">
                          <a:solidFill>
                            <a:schemeClr val="bg1"/>
                          </a:solidFill>
                        </a:rPr>
                        <a:t> GT-</a:t>
                      </a: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1a</a:t>
                      </a:r>
                      <a:r>
                        <a:rPr lang="en-GB" sz="1500" b="1" baseline="300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GB" sz="1500" b="1" baseline="0" dirty="0" smtClean="0">
                          <a:solidFill>
                            <a:schemeClr val="bg1"/>
                          </a:solidFill>
                        </a:rPr>
                        <a:t>n (%)</a:t>
                      </a:r>
                      <a:endParaRPr lang="en-GB" sz="15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34 (42)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32 (40)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34</a:t>
                      </a:r>
                      <a:r>
                        <a:rPr lang="en-GB" sz="1500" b="0" baseline="0" dirty="0" smtClean="0">
                          <a:solidFill>
                            <a:schemeClr val="bg1"/>
                          </a:solidFill>
                        </a:rPr>
                        <a:t> (44)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30 (38)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18 (39)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302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l"/>
                        </a:tabLst>
                        <a:defRPr/>
                      </a:pP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HCV</a:t>
                      </a:r>
                      <a:r>
                        <a:rPr lang="en-GB" sz="1500" b="1" baseline="0" dirty="0" smtClean="0">
                          <a:solidFill>
                            <a:schemeClr val="bg1"/>
                          </a:solidFill>
                        </a:rPr>
                        <a:t> GT-</a:t>
                      </a: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1b</a:t>
                      </a:r>
                      <a:r>
                        <a:rPr lang="en-GB" sz="1500" b="1" baseline="300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GB" sz="1500" b="1" baseline="0" dirty="0" smtClean="0">
                          <a:solidFill>
                            <a:schemeClr val="bg1"/>
                          </a:solidFill>
                        </a:rPr>
                        <a:t>n (%)</a:t>
                      </a:r>
                      <a:endParaRPr lang="en-GB" sz="15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47 (58)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48 (60)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43 (56)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48 (62)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28 (61)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l"/>
                        </a:tabLst>
                        <a:defRPr/>
                      </a:pP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Baseline HCV </a:t>
                      </a:r>
                      <a:r>
                        <a:rPr lang="en-GB" sz="1500" b="1" dirty="0" err="1" smtClean="0">
                          <a:solidFill>
                            <a:schemeClr val="bg1"/>
                          </a:solidFill>
                        </a:rPr>
                        <a:t>RNA</a:t>
                      </a:r>
                      <a:r>
                        <a:rPr lang="en-GB" sz="1500" b="1" baseline="30000" dirty="0" err="1" smtClean="0">
                          <a:solidFill>
                            <a:schemeClr val="bg1"/>
                          </a:solidFill>
                        </a:rPr>
                        <a:t>c</a:t>
                      </a: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, n</a:t>
                      </a:r>
                      <a:r>
                        <a:rPr lang="en-GB" sz="1500" b="1" baseline="0" dirty="0" smtClean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%)</a:t>
                      </a:r>
                      <a:r>
                        <a:rPr lang="en-GB" sz="15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l"/>
                        </a:tabLst>
                        <a:defRPr/>
                      </a:pPr>
                      <a:r>
                        <a:rPr lang="en-GB" sz="1500" b="1" dirty="0" smtClean="0">
                          <a:solidFill>
                            <a:schemeClr val="bg1"/>
                          </a:solidFill>
                        </a:rPr>
                        <a:t>≥800,000</a:t>
                      </a:r>
                      <a:r>
                        <a:rPr lang="en-GB" sz="1500" b="1" baseline="0" dirty="0" smtClean="0">
                          <a:solidFill>
                            <a:schemeClr val="bg1"/>
                          </a:solidFill>
                        </a:rPr>
                        <a:t> IU/mL</a:t>
                      </a:r>
                      <a:endParaRPr lang="en-GB" sz="15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70 (86)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66 (83)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67 (87)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66 (85)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36 (78)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hteck 7"/>
          <p:cNvSpPr>
            <a:spLocks noChangeArrowheads="1"/>
          </p:cNvSpPr>
          <p:nvPr/>
        </p:nvSpPr>
        <p:spPr bwMode="auto">
          <a:xfrm>
            <a:off x="77013" y="6279990"/>
            <a:ext cx="8326437" cy="56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GB" sz="1050" dirty="0" smtClean="0">
              <a:solidFill>
                <a:schemeClr val="bg1"/>
              </a:solidFill>
            </a:endParaRPr>
          </a:p>
          <a:p>
            <a:r>
              <a:rPr lang="en-GB" sz="1050" b="1" baseline="30000" dirty="0" smtClean="0">
                <a:solidFill>
                  <a:schemeClr val="bg1"/>
                </a:solidFill>
              </a:rPr>
              <a:t>a </a:t>
            </a:r>
            <a:r>
              <a:rPr lang="en-GB" sz="1050" b="1" dirty="0" smtClean="0">
                <a:solidFill>
                  <a:schemeClr val="bg1"/>
                </a:solidFill>
              </a:rPr>
              <a:t>IL28B SNP </a:t>
            </a:r>
            <a:r>
              <a:rPr lang="en-GB" sz="1050" b="1" dirty="0" err="1" smtClean="0">
                <a:solidFill>
                  <a:schemeClr val="bg1"/>
                </a:solidFill>
              </a:rPr>
              <a:t>rs</a:t>
            </a:r>
            <a:r>
              <a:rPr lang="en-GB" sz="1050" b="1" dirty="0" smtClean="0">
                <a:solidFill>
                  <a:schemeClr val="bg1"/>
                </a:solidFill>
              </a:rPr>
              <a:t> 12979860</a:t>
            </a:r>
          </a:p>
          <a:p>
            <a:r>
              <a:rPr lang="en-GB" sz="1050" b="1" baseline="30000" dirty="0" smtClean="0">
                <a:solidFill>
                  <a:schemeClr val="bg1"/>
                </a:solidFill>
              </a:rPr>
              <a:t>b </a:t>
            </a:r>
            <a:r>
              <a:rPr lang="en-GB" sz="1050" b="1" dirty="0" smtClean="0">
                <a:solidFill>
                  <a:schemeClr val="bg1"/>
                </a:solidFill>
              </a:rPr>
              <a:t>HCV GT-1 subtype analyses with TRUGENE</a:t>
            </a:r>
            <a:r>
              <a:rPr lang="en-GB" sz="1050" b="1" baseline="30000" dirty="0" smtClean="0">
                <a:solidFill>
                  <a:schemeClr val="bg1"/>
                </a:solidFill>
              </a:rPr>
              <a:t>®</a:t>
            </a:r>
            <a:r>
              <a:rPr lang="en-GB" sz="1050" b="1" dirty="0" smtClean="0">
                <a:solidFill>
                  <a:schemeClr val="bg1"/>
                </a:solidFill>
              </a:rPr>
              <a:t>, if GT result unspecified INNO-</a:t>
            </a:r>
            <a:r>
              <a:rPr lang="en-GB" sz="1050" b="1" dirty="0" err="1" smtClean="0">
                <a:solidFill>
                  <a:schemeClr val="bg1"/>
                </a:solidFill>
              </a:rPr>
              <a:t>LiPA</a:t>
            </a:r>
            <a:r>
              <a:rPr lang="en-GB" sz="1050" b="1" dirty="0" smtClean="0">
                <a:solidFill>
                  <a:schemeClr val="bg1"/>
                </a:solidFill>
              </a:rPr>
              <a:t> 2.0</a:t>
            </a:r>
          </a:p>
          <a:p>
            <a:r>
              <a:rPr lang="en-GB" sz="1050" b="1" baseline="30000" dirty="0" smtClean="0">
                <a:solidFill>
                  <a:schemeClr val="bg1"/>
                </a:solidFill>
              </a:rPr>
              <a:t>c </a:t>
            </a:r>
            <a:r>
              <a:rPr lang="en-GB" sz="1050" b="1" dirty="0" smtClean="0">
                <a:solidFill>
                  <a:schemeClr val="bg1"/>
                </a:solidFill>
              </a:rPr>
              <a:t>Plasma HCV RNA was measured using the Roche COBAS</a:t>
            </a:r>
            <a:r>
              <a:rPr lang="en-GB" sz="1050" b="1" baseline="30000" dirty="0" smtClean="0">
                <a:solidFill>
                  <a:schemeClr val="bg1"/>
                </a:solidFill>
              </a:rPr>
              <a:t>®</a:t>
            </a:r>
            <a:r>
              <a:rPr lang="en-GB" sz="1050" b="1" dirty="0" smtClean="0">
                <a:solidFill>
                  <a:schemeClr val="bg1"/>
                </a:solidFill>
              </a:rPr>
              <a:t> </a:t>
            </a:r>
            <a:r>
              <a:rPr lang="en-GB" sz="1050" b="1" dirty="0" err="1" smtClean="0">
                <a:solidFill>
                  <a:schemeClr val="bg1"/>
                </a:solidFill>
              </a:rPr>
              <a:t>TaqMan</a:t>
            </a:r>
            <a:r>
              <a:rPr lang="en-GB" sz="1050" b="1" dirty="0" smtClean="0">
                <a:solidFill>
                  <a:schemeClr val="bg1"/>
                </a:solidFill>
              </a:rPr>
              <a:t> HCV/HPS assay v2.0, with a lower limit of quantification (LLOQ) of 25 IU/mL and a lower limit of detection (LLOD) of approximately 15 IU/mL</a:t>
            </a:r>
          </a:p>
        </p:txBody>
      </p:sp>
      <p:sp>
        <p:nvSpPr>
          <p:cNvPr id="5" name="Rectangle 4"/>
          <p:cNvSpPr/>
          <p:nvPr/>
        </p:nvSpPr>
        <p:spPr>
          <a:xfrm>
            <a:off x="6810375" y="3771900"/>
            <a:ext cx="752475" cy="3619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56095256"/>
              </p:ext>
            </p:extLst>
          </p:nvPr>
        </p:nvGraphicFramePr>
        <p:xfrm>
          <a:off x="369085" y="1399289"/>
          <a:ext cx="8204200" cy="458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4283" name="Rectangle 11"/>
          <p:cNvSpPr>
            <a:spLocks noGrp="1" noChangeArrowheads="1"/>
          </p:cNvSpPr>
          <p:nvPr>
            <p:ph type="title"/>
          </p:nvPr>
        </p:nvSpPr>
        <p:spPr>
          <a:xfrm>
            <a:off x="457200" y="406400"/>
            <a:ext cx="8229600" cy="1001713"/>
          </a:xfrm>
        </p:spPr>
        <p:txBody>
          <a:bodyPr/>
          <a:lstStyle/>
          <a:p>
            <a:r>
              <a:rPr lang="en-US" dirty="0" smtClean="0"/>
              <a:t>Primary endpoint: </a:t>
            </a:r>
            <a:br>
              <a:rPr lang="en-US" dirty="0" smtClean="0"/>
            </a:br>
            <a:r>
              <a:rPr lang="en-US" dirty="0" smtClean="0"/>
              <a:t>Sustained virological response (ITT) </a:t>
            </a:r>
            <a:endParaRPr lang="en-US" baseline="30000" dirty="0" smtClean="0">
              <a:solidFill>
                <a:srgbClr val="FFC000"/>
              </a:solidFill>
            </a:endParaRPr>
          </a:p>
        </p:txBody>
      </p:sp>
      <p:sp>
        <p:nvSpPr>
          <p:cNvPr id="41" name="TextBox 31"/>
          <p:cNvSpPr txBox="1">
            <a:spLocks noChangeArrowheads="1"/>
          </p:cNvSpPr>
          <p:nvPr/>
        </p:nvSpPr>
        <p:spPr bwMode="auto">
          <a:xfrm>
            <a:off x="4841621" y="3129054"/>
            <a:ext cx="4095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600" baseline="30000" dirty="0" smtClean="0">
                <a:solidFill>
                  <a:schemeClr val="bg1"/>
                </a:solidFill>
              </a:rPr>
              <a:t>a</a:t>
            </a:r>
            <a:r>
              <a:rPr lang="en-GB" sz="1600" dirty="0" smtClean="0">
                <a:solidFill>
                  <a:schemeClr val="bg1"/>
                </a:solidFill>
              </a:rPr>
              <a:t> </a:t>
            </a:r>
            <a:endParaRPr lang="en-GB" sz="1600" dirty="0">
              <a:solidFill>
                <a:schemeClr val="bg1"/>
              </a:solidFill>
            </a:endParaRPr>
          </a:p>
        </p:txBody>
      </p:sp>
      <p:sp useBgFill="1">
        <p:nvSpPr>
          <p:cNvPr id="22" name="Text Box 12"/>
          <p:cNvSpPr txBox="1">
            <a:spLocks noChangeArrowheads="1"/>
          </p:cNvSpPr>
          <p:nvPr/>
        </p:nvSpPr>
        <p:spPr bwMode="auto">
          <a:xfrm rot="16200000">
            <a:off x="-967711" y="3375321"/>
            <a:ext cx="3271838" cy="33655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1600" b="1" dirty="0" err="1" smtClean="0">
                <a:solidFill>
                  <a:schemeClr val="bg1"/>
                </a:solidFill>
              </a:rPr>
              <a:t>SVR</a:t>
            </a:r>
            <a:r>
              <a:rPr lang="en-GB" sz="1600" b="1" baseline="30000" dirty="0" err="1" smtClean="0">
                <a:solidFill>
                  <a:schemeClr val="bg1"/>
                </a:solidFill>
              </a:rPr>
              <a:t>a</a:t>
            </a:r>
            <a:r>
              <a:rPr lang="en-GB" sz="1600" b="1" dirty="0" smtClean="0">
                <a:solidFill>
                  <a:schemeClr val="bg1"/>
                </a:solidFill>
              </a:rPr>
              <a:t>  (%)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609292" y="5040443"/>
            <a:ext cx="5944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43/77</a:t>
            </a:r>
            <a:endParaRPr lang="en-GB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2452370" y="5040443"/>
            <a:ext cx="5944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48/81</a:t>
            </a:r>
            <a:endParaRPr lang="en-GB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3539039" y="5040443"/>
            <a:ext cx="5944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49/80</a:t>
            </a:r>
            <a:endParaRPr lang="en-GB" sz="1200" dirty="0"/>
          </a:p>
        </p:txBody>
      </p:sp>
      <p:sp>
        <p:nvSpPr>
          <p:cNvPr id="63" name="TextBox 62"/>
          <p:cNvSpPr txBox="1"/>
          <p:nvPr/>
        </p:nvSpPr>
        <p:spPr>
          <a:xfrm>
            <a:off x="5746865" y="5040443"/>
            <a:ext cx="5944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53/78</a:t>
            </a:r>
            <a:endParaRPr lang="en-GB" sz="1200" dirty="0"/>
          </a:p>
        </p:txBody>
      </p:sp>
      <p:sp>
        <p:nvSpPr>
          <p:cNvPr id="64" name="TextBox 63"/>
          <p:cNvSpPr txBox="1"/>
          <p:nvPr/>
        </p:nvSpPr>
        <p:spPr>
          <a:xfrm>
            <a:off x="6819991" y="5040443"/>
            <a:ext cx="5944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18/46</a:t>
            </a:r>
            <a:endParaRPr lang="en-GB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2348732" y="5390754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16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44621" y="5390754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86472" y="5390754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40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21535" y="5390754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BID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35509" y="5390754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-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4788" y="6272051"/>
            <a:ext cx="8397880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b="1" baseline="30000" dirty="0" err="1" smtClean="0">
                <a:solidFill>
                  <a:schemeClr val="bg1"/>
                </a:solidFill>
              </a:rPr>
              <a:t>a</a:t>
            </a:r>
            <a:r>
              <a:rPr lang="en-GB" sz="1050" b="1" dirty="0" err="1" smtClean="0">
                <a:solidFill>
                  <a:schemeClr val="bg1"/>
                </a:solidFill>
              </a:rPr>
              <a:t>Data</a:t>
            </a:r>
            <a:r>
              <a:rPr lang="en-GB" sz="1050" b="1" dirty="0" smtClean="0">
                <a:solidFill>
                  <a:schemeClr val="bg1"/>
                </a:solidFill>
              </a:rPr>
              <a:t> for 40-week group are SVR4 rates as SVR12 data are not yet available</a:t>
            </a:r>
          </a:p>
          <a:p>
            <a:r>
              <a:rPr lang="en-GB" sz="1050" b="1" dirty="0" smtClean="0">
                <a:solidFill>
                  <a:schemeClr val="bg1"/>
                </a:solidFill>
              </a:rPr>
              <a:t>SVR: HCV RNA  undetected at 4 weeks (SVR4) and 12 weeks (SVR12) after treatment completion</a:t>
            </a:r>
          </a:p>
          <a:p>
            <a:r>
              <a:rPr lang="en-GB" sz="1050" b="1" dirty="0" smtClean="0">
                <a:solidFill>
                  <a:schemeClr val="bg1"/>
                </a:solidFill>
              </a:rPr>
              <a:t>All groups received BI 201335 120 mg QD for the same duration as BI 207127 (16, 28 or 40 weeks)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-138141" y="5439738"/>
            <a:ext cx="1973517" cy="80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7127 dosing</a:t>
            </a:r>
          </a:p>
          <a:p>
            <a:pPr algn="r">
              <a:lnSpc>
                <a:spcPct val="11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Duration (weeks)</a:t>
            </a:r>
          </a:p>
          <a:p>
            <a:pPr algn="r">
              <a:lnSpc>
                <a:spcPct val="11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RBV +/-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64" y="187325"/>
            <a:ext cx="8956672" cy="1001713"/>
          </a:xfrm>
        </p:spPr>
        <p:txBody>
          <a:bodyPr/>
          <a:lstStyle/>
          <a:p>
            <a:r>
              <a:rPr lang="en-GB" sz="2400" dirty="0" smtClean="0"/>
              <a:t>SVR according to subtype (GT-1a and GT-1b)</a:t>
            </a:r>
            <a:br>
              <a:rPr lang="en-GB" sz="2400" dirty="0" smtClean="0"/>
            </a:br>
            <a:r>
              <a:rPr lang="en-GB" sz="2400" dirty="0" smtClean="0"/>
              <a:t>(ITT)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434551" y="1481603"/>
            <a:ext cx="216000" cy="216000"/>
          </a:xfrm>
          <a:prstGeom prst="rect">
            <a:avLst/>
          </a:prstGeom>
          <a:pattFill prst="wdUpDiag">
            <a:fgClr>
              <a:schemeClr val="bg1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619213" y="1418657"/>
            <a:ext cx="1763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GT-1a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4934336" y="1481603"/>
            <a:ext cx="216000" cy="2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5111760" y="1413641"/>
            <a:ext cx="1841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GT-1b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4935" y="6270842"/>
            <a:ext cx="880427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50" b="1" dirty="0" smtClean="0">
              <a:solidFill>
                <a:schemeClr val="bg1"/>
              </a:solidFill>
            </a:endParaRPr>
          </a:p>
          <a:p>
            <a:r>
              <a:rPr lang="en-GB" sz="1050" b="1" baseline="30000" dirty="0" err="1" smtClean="0">
                <a:solidFill>
                  <a:schemeClr val="bg1"/>
                </a:solidFill>
              </a:rPr>
              <a:t>a</a:t>
            </a:r>
            <a:r>
              <a:rPr lang="en-GB" sz="1050" b="1" dirty="0" err="1" smtClean="0">
                <a:solidFill>
                  <a:schemeClr val="bg1"/>
                </a:solidFill>
              </a:rPr>
              <a:t>Data</a:t>
            </a:r>
            <a:r>
              <a:rPr lang="en-GB" sz="1050" b="1" dirty="0" smtClean="0">
                <a:solidFill>
                  <a:schemeClr val="bg1"/>
                </a:solidFill>
              </a:rPr>
              <a:t> for 40-week group are SVR4 rates as 12-week data not yet available</a:t>
            </a:r>
          </a:p>
          <a:p>
            <a:r>
              <a:rPr lang="en-GB" sz="1050" b="1" dirty="0" smtClean="0">
                <a:solidFill>
                  <a:schemeClr val="bg1"/>
                </a:solidFill>
              </a:rPr>
              <a:t>All </a:t>
            </a:r>
            <a:r>
              <a:rPr lang="en-GB" sz="1050" b="1" dirty="0">
                <a:solidFill>
                  <a:schemeClr val="bg1"/>
                </a:solidFill>
              </a:rPr>
              <a:t>groups received BI 201335 120 mg QD for the same duration as BI 207127 (16, 28 or 40 weeks</a:t>
            </a:r>
            <a:r>
              <a:rPr lang="en-GB" sz="1050" b="1" dirty="0" smtClean="0">
                <a:solidFill>
                  <a:schemeClr val="bg1"/>
                </a:solidFill>
              </a:rPr>
              <a:t>)</a:t>
            </a:r>
            <a:endParaRPr lang="en-GB" sz="1050" b="1" dirty="0">
              <a:solidFill>
                <a:schemeClr val="bg1"/>
              </a:solidFill>
            </a:endParaRPr>
          </a:p>
        </p:txBody>
      </p:sp>
      <p:graphicFrame>
        <p:nvGraphicFramePr>
          <p:cNvPr id="3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006358092"/>
              </p:ext>
            </p:extLst>
          </p:nvPr>
        </p:nvGraphicFramePr>
        <p:xfrm>
          <a:off x="34975" y="886968"/>
          <a:ext cx="8613200" cy="5184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1439882" y="5433223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16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37645" y="5427330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414916" y="5427330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40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98315" y="5427330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BID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89653" y="5427330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-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407553" y="5480558"/>
            <a:ext cx="1973517" cy="80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7127 dosing</a:t>
            </a:r>
          </a:p>
          <a:p>
            <a:pPr algn="r">
              <a:lnSpc>
                <a:spcPct val="11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Duration (weeks)</a:t>
            </a:r>
          </a:p>
          <a:p>
            <a:pPr algn="r">
              <a:lnSpc>
                <a:spcPct val="11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RBV +/-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110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64" y="187325"/>
            <a:ext cx="8956672" cy="1001713"/>
          </a:xfrm>
        </p:spPr>
        <p:txBody>
          <a:bodyPr/>
          <a:lstStyle/>
          <a:p>
            <a:r>
              <a:rPr lang="en-GB" sz="2400" dirty="0" smtClean="0"/>
              <a:t>SVR according to IL28B GT (CC </a:t>
            </a:r>
            <a:r>
              <a:rPr lang="en-GB" sz="2400" dirty="0" err="1" smtClean="0"/>
              <a:t>vs</a:t>
            </a:r>
            <a:r>
              <a:rPr lang="en-GB" sz="2400" dirty="0" smtClean="0"/>
              <a:t> non-CC)</a:t>
            </a:r>
            <a:br>
              <a:rPr lang="en-GB" sz="2400" dirty="0" smtClean="0"/>
            </a:br>
            <a:r>
              <a:rPr lang="en-GB" sz="2400" dirty="0" smtClean="0"/>
              <a:t>(ITT)</a:t>
            </a:r>
            <a:endParaRPr lang="en-GB" sz="2400" dirty="0">
              <a:solidFill>
                <a:srgbClr val="FFC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378692" y="1431305"/>
            <a:ext cx="3518709" cy="343570"/>
            <a:chOff x="3231355" y="1387763"/>
            <a:chExt cx="3518709" cy="343570"/>
          </a:xfrm>
        </p:grpSpPr>
        <p:sp>
          <p:nvSpPr>
            <p:cNvPr id="91" name="Rectangle 90"/>
            <p:cNvSpPr/>
            <p:nvPr/>
          </p:nvSpPr>
          <p:spPr>
            <a:xfrm>
              <a:off x="3231355" y="1455725"/>
              <a:ext cx="216000" cy="216000"/>
            </a:xfrm>
            <a:prstGeom prst="rect">
              <a:avLst/>
            </a:prstGeom>
            <a:pattFill prst="wdUpDiag">
              <a:fgClr>
                <a:schemeClr val="bg1"/>
              </a:fgClr>
              <a:bgClr>
                <a:schemeClr val="tx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3416017" y="1392779"/>
              <a:ext cx="17631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Non-CC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4731140" y="1455725"/>
              <a:ext cx="216000" cy="21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908564" y="1387763"/>
              <a:ext cx="18415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CC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70695" y="6277583"/>
            <a:ext cx="880427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50" b="1" dirty="0" smtClean="0">
              <a:solidFill>
                <a:schemeClr val="bg1"/>
              </a:solidFill>
            </a:endParaRPr>
          </a:p>
          <a:p>
            <a:r>
              <a:rPr lang="en-GB" sz="1050" b="1" baseline="30000" dirty="0" err="1" smtClean="0">
                <a:solidFill>
                  <a:schemeClr val="bg1"/>
                </a:solidFill>
              </a:rPr>
              <a:t>a</a:t>
            </a:r>
            <a:r>
              <a:rPr lang="en-GB" sz="1050" b="1" dirty="0" err="1" smtClean="0">
                <a:solidFill>
                  <a:schemeClr val="bg1"/>
                </a:solidFill>
              </a:rPr>
              <a:t>Data</a:t>
            </a:r>
            <a:r>
              <a:rPr lang="en-GB" sz="1050" b="1" dirty="0" smtClean="0">
                <a:solidFill>
                  <a:schemeClr val="bg1"/>
                </a:solidFill>
              </a:rPr>
              <a:t> for 40-week group are SVR4 rates as 12-week data not yet available</a:t>
            </a:r>
          </a:p>
          <a:p>
            <a:r>
              <a:rPr lang="en-GB" sz="1050" b="1" dirty="0" smtClean="0">
                <a:solidFill>
                  <a:schemeClr val="bg1"/>
                </a:solidFill>
              </a:rPr>
              <a:t>All </a:t>
            </a:r>
            <a:r>
              <a:rPr lang="en-GB" sz="1050" b="1" dirty="0">
                <a:solidFill>
                  <a:schemeClr val="bg1"/>
                </a:solidFill>
              </a:rPr>
              <a:t>groups received BI 201335 120 mg QD for the same duration as BI 207127 (16, 28 or 40 weeks</a:t>
            </a:r>
            <a:r>
              <a:rPr lang="en-GB" sz="1050" b="1" dirty="0" smtClean="0">
                <a:solidFill>
                  <a:schemeClr val="bg1"/>
                </a:solidFill>
              </a:rPr>
              <a:t>)</a:t>
            </a:r>
            <a:endParaRPr lang="en-GB" sz="105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759129871"/>
              </p:ext>
            </p:extLst>
          </p:nvPr>
        </p:nvGraphicFramePr>
        <p:xfrm>
          <a:off x="29975" y="923544"/>
          <a:ext cx="8613200" cy="515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431902" y="5502662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16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29665" y="5502662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21450" y="5502662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40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19363" y="5502662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BID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+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26813" y="5502662"/>
            <a:ext cx="76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TID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-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407553" y="5521378"/>
            <a:ext cx="1973517" cy="80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7127 dosing</a:t>
            </a:r>
          </a:p>
          <a:p>
            <a:pPr algn="r">
              <a:lnSpc>
                <a:spcPct val="11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Duration (weeks)</a:t>
            </a:r>
          </a:p>
          <a:p>
            <a:pPr algn="r">
              <a:lnSpc>
                <a:spcPct val="11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RBV +/-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110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64" y="187325"/>
            <a:ext cx="8956672" cy="1001713"/>
          </a:xfrm>
        </p:spPr>
        <p:txBody>
          <a:bodyPr/>
          <a:lstStyle/>
          <a:p>
            <a:r>
              <a:rPr lang="en-GB" sz="2400" dirty="0" smtClean="0"/>
              <a:t>SVR according to IL28B GT and viral subtype </a:t>
            </a:r>
            <a:br>
              <a:rPr lang="en-GB" sz="2400" dirty="0" smtClean="0"/>
            </a:br>
            <a:r>
              <a:rPr lang="en-GB" sz="2400" dirty="0" smtClean="0"/>
              <a:t>BID28W: </a:t>
            </a:r>
            <a:r>
              <a:rPr lang="de-DE" sz="2400" dirty="0" smtClean="0"/>
              <a:t>1a non-CC vs 1b (all) + 1a-CC</a:t>
            </a:r>
            <a:br>
              <a:rPr lang="de-DE" sz="2400" dirty="0" smtClean="0"/>
            </a:br>
            <a:r>
              <a:rPr lang="de-DE" sz="2400" dirty="0" smtClean="0"/>
              <a:t>(ITT)</a:t>
            </a:r>
            <a:endParaRPr lang="de-DE" sz="2400" dirty="0">
              <a:solidFill>
                <a:srgbClr val="FFC000"/>
              </a:solidFill>
            </a:endParaRPr>
          </a:p>
        </p:txBody>
      </p:sp>
      <p:grpSp>
        <p:nvGrpSpPr>
          <p:cNvPr id="3" name="Group 54"/>
          <p:cNvGrpSpPr/>
          <p:nvPr/>
        </p:nvGrpSpPr>
        <p:grpSpPr>
          <a:xfrm>
            <a:off x="2305965" y="3915069"/>
            <a:ext cx="517464" cy="1453856"/>
            <a:chOff x="5453270" y="4196056"/>
            <a:chExt cx="506540" cy="1434806"/>
          </a:xfrm>
        </p:grpSpPr>
        <p:sp>
          <p:nvSpPr>
            <p:cNvPr id="44" name="Rectangle 43"/>
            <p:cNvSpPr/>
            <p:nvPr/>
          </p:nvSpPr>
          <p:spPr>
            <a:xfrm>
              <a:off x="5488782" y="4463019"/>
              <a:ext cx="411956" cy="1167843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00FF00"/>
              </a:bgClr>
            </a:patt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453270" y="4196056"/>
              <a:ext cx="5065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solidFill>
                    <a:schemeClr val="bg1"/>
                  </a:solidFill>
                </a:rPr>
                <a:t>32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31"/>
          <p:cNvGrpSpPr/>
          <p:nvPr/>
        </p:nvGrpSpPr>
        <p:grpSpPr>
          <a:xfrm>
            <a:off x="4076142" y="2305081"/>
            <a:ext cx="506540" cy="3063844"/>
            <a:chOff x="3658136" y="2800381"/>
            <a:chExt cx="506540" cy="3049388"/>
          </a:xfrm>
        </p:grpSpPr>
        <p:sp>
          <p:nvSpPr>
            <p:cNvPr id="39" name="Rectangle 38"/>
            <p:cNvSpPr/>
            <p:nvPr/>
          </p:nvSpPr>
          <p:spPr>
            <a:xfrm>
              <a:off x="3705428" y="3108158"/>
              <a:ext cx="411956" cy="27416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658136" y="2800381"/>
              <a:ext cx="5065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solidFill>
                    <a:schemeClr val="bg1"/>
                  </a:solidFill>
                </a:rPr>
                <a:t>75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29"/>
          <p:cNvGrpSpPr/>
          <p:nvPr/>
        </p:nvGrpSpPr>
        <p:grpSpPr>
          <a:xfrm>
            <a:off x="5859204" y="1933803"/>
            <a:ext cx="411956" cy="3435121"/>
            <a:chOff x="5349713" y="2492604"/>
            <a:chExt cx="411956" cy="3403302"/>
          </a:xfrm>
        </p:grpSpPr>
        <p:sp>
          <p:nvSpPr>
            <p:cNvPr id="41" name="Rectangle 40"/>
            <p:cNvSpPr/>
            <p:nvPr/>
          </p:nvSpPr>
          <p:spPr>
            <a:xfrm>
              <a:off x="5349713" y="2838383"/>
              <a:ext cx="411956" cy="3057523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362016" y="2492604"/>
              <a:ext cx="3873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solidFill>
                    <a:schemeClr val="bg1"/>
                  </a:solidFill>
                </a:rPr>
                <a:t>84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28"/>
          <p:cNvGrpSpPr/>
          <p:nvPr/>
        </p:nvGrpSpPr>
        <p:grpSpPr>
          <a:xfrm>
            <a:off x="7547682" y="2101981"/>
            <a:ext cx="425238" cy="3266944"/>
            <a:chOff x="7344482" y="2597281"/>
            <a:chExt cx="425238" cy="3238299"/>
          </a:xfrm>
        </p:grpSpPr>
        <p:sp>
          <p:nvSpPr>
            <p:cNvPr id="53" name="Rectangle 52"/>
            <p:cNvSpPr/>
            <p:nvPr/>
          </p:nvSpPr>
          <p:spPr>
            <a:xfrm>
              <a:off x="7357764" y="2838383"/>
              <a:ext cx="411956" cy="2997197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344482" y="2597281"/>
              <a:ext cx="4206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solidFill>
                    <a:schemeClr val="bg1"/>
                  </a:solidFill>
                </a:rPr>
                <a:t>82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oup 23"/>
          <p:cNvGrpSpPr/>
          <p:nvPr/>
        </p:nvGrpSpPr>
        <p:grpSpPr>
          <a:xfrm>
            <a:off x="1827921" y="1585913"/>
            <a:ext cx="6674729" cy="338554"/>
            <a:chOff x="1827921" y="1585913"/>
            <a:chExt cx="6674729" cy="338554"/>
          </a:xfrm>
        </p:grpSpPr>
        <p:sp>
          <p:nvSpPr>
            <p:cNvPr id="33" name="TextBox 32"/>
            <p:cNvSpPr txBox="1"/>
            <p:nvPr/>
          </p:nvSpPr>
          <p:spPr>
            <a:xfrm>
              <a:off x="1827921" y="1585913"/>
              <a:ext cx="14876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</a:rPr>
                <a:t>1a non-CC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587601" y="1585913"/>
              <a:ext cx="14876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</a:rPr>
                <a:t>1a CC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40201" y="1585913"/>
              <a:ext cx="14876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</a:rPr>
                <a:t>1b non-CC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014992" y="1585913"/>
              <a:ext cx="14876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</a:rPr>
                <a:t>1b CC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22" name="Content Placeholder 8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162771255"/>
              </p:ext>
            </p:extLst>
          </p:nvPr>
        </p:nvGraphicFramePr>
        <p:xfrm>
          <a:off x="466294" y="1497700"/>
          <a:ext cx="8232775" cy="4097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extBox 24"/>
          <p:cNvSpPr txBox="1"/>
          <p:nvPr/>
        </p:nvSpPr>
        <p:spPr>
          <a:xfrm rot="16200000">
            <a:off x="-1393415" y="3127570"/>
            <a:ext cx="3709395" cy="622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645" b="1" i="0" u="none" strike="noStrike" kern="1200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r>
              <a:rPr lang="en-GB" b="1" dirty="0" smtClean="0">
                <a:solidFill>
                  <a:schemeClr val="bg1"/>
                </a:solidFill>
                <a:latin typeface="Arial"/>
              </a:rPr>
              <a:t>SVR (%)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23" name="Content Placeholder 8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91562262"/>
              </p:ext>
            </p:extLst>
          </p:nvPr>
        </p:nvGraphicFramePr>
        <p:xfrm>
          <a:off x="408906" y="1491799"/>
          <a:ext cx="8252968" cy="4097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extBox 23"/>
          <p:cNvSpPr txBox="1"/>
          <p:nvPr/>
        </p:nvSpPr>
        <p:spPr>
          <a:xfrm rot="16200000">
            <a:off x="-1396506" y="3135272"/>
            <a:ext cx="3709395" cy="622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645" b="1" i="0" u="none" strike="noStrike" kern="1200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r>
              <a:rPr lang="en-GB" b="1" dirty="0" smtClean="0">
                <a:solidFill>
                  <a:schemeClr val="bg1"/>
                </a:solidFill>
                <a:latin typeface="Arial"/>
              </a:rPr>
              <a:t>SVR (%)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48428" y="5743424"/>
            <a:ext cx="19735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7127 dosing</a:t>
            </a:r>
          </a:p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Duration (weeks)</a:t>
            </a:r>
          </a:p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RBV +/-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Right Brace 7"/>
          <p:cNvSpPr/>
          <p:nvPr/>
        </p:nvSpPr>
        <p:spPr>
          <a:xfrm rot="16200000" flipH="1">
            <a:off x="5309285" y="2491425"/>
            <a:ext cx="190044" cy="6196686"/>
          </a:xfrm>
          <a:prstGeom prst="rightBrac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5021945" y="5738078"/>
            <a:ext cx="7647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BID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+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511 4.07407E-6 L -0.13767 4.07407E-6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59259E-6 L 0.04775 2.59259E-6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0.2375 -7.40741E-7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85185E-6 L 0.38698 -1.85185E-6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2" grpId="0">
        <p:bldAsOne/>
      </p:bldGraphic>
      <p:bldP spid="25" grpId="0"/>
      <p:bldGraphic spid="23" grpId="0">
        <p:bldAsOne/>
      </p:bldGraphic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2019</Words>
  <Application>Microsoft Office PowerPoint</Application>
  <PresentationFormat>Bildschirmpräsentation (4:3)</PresentationFormat>
  <Paragraphs>520</Paragraphs>
  <Slides>16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Default Design</vt:lpstr>
      <vt:lpstr>SVR4 and SVR12 with an interferon-free regimen of BI 201335 AND BI 207127,  +/- ribavirin, in treatment-naïve patients with chronic genotype-1 HCV infection:  Interim results of SOUND-C2 </vt:lpstr>
      <vt:lpstr>Speaker declaration</vt:lpstr>
      <vt:lpstr>Background</vt:lpstr>
      <vt:lpstr>Study design</vt:lpstr>
      <vt:lpstr>Baseline characteristics</vt:lpstr>
      <vt:lpstr>Primary endpoint:  Sustained virological response (ITT) </vt:lpstr>
      <vt:lpstr>SVR according to subtype (GT-1a and GT-1b) (ITT)</vt:lpstr>
      <vt:lpstr>SVR according to IL28B GT (CC vs non-CC) (ITT)</vt:lpstr>
      <vt:lpstr>SVR according to IL28B GT and viral subtype  BID28W: 1a non-CC vs 1b (all) + 1a-CC (ITT)</vt:lpstr>
      <vt:lpstr>SVR according to IL28B GT and viral subtype  1a non-CC vs 1b (all) + 1a-CC (ITT)</vt:lpstr>
      <vt:lpstr>On-treatment failures and relapse  1b (all) and 1a-CC</vt:lpstr>
      <vt:lpstr>On-treatment failures and relapse  1a non-CC</vt:lpstr>
      <vt:lpstr>Common AEs: Severity and discontinuations</vt:lpstr>
      <vt:lpstr>Worst grade 3 and 4 lab abnormalities on treatment</vt:lpstr>
      <vt:lpstr>Conclusions</vt:lpstr>
      <vt:lpstr>Acknowledgements</vt:lpstr>
    </vt:vector>
  </TitlesOfParts>
  <Company>Thomson Gardiner Caldwell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SILEN-C1: Early Antiviral Activity and Safety of  BI 201335 Combined with Peginterferon alfa-2a and Ribavirin in Treatment-naïve Patients with Chronic Genotype 1 HCV infection</dc:title>
  <dc:creator>Mike Gazeley</dc:creator>
  <cp:lastModifiedBy>belkien</cp:lastModifiedBy>
  <cp:revision>621</cp:revision>
  <cp:lastPrinted>2012-03-22T15:24:17Z</cp:lastPrinted>
  <dcterms:created xsi:type="dcterms:W3CDTF">2009-10-02T15:51:26Z</dcterms:created>
  <dcterms:modified xsi:type="dcterms:W3CDTF">2012-04-23T16:12:44Z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267640</vt:lpwstr>
  </property>
  <property fmtid="{D5CDD505-2E9C-101B-9397-08002B2CF9AE}" pid="3" name="NXPowerLiteSettings">
    <vt:lpwstr>E7000400038000</vt:lpwstr>
  </property>
  <property fmtid="{D5CDD505-2E9C-101B-9397-08002B2CF9AE}" pid="4" name="NXPowerLiteVersion">
    <vt:lpwstr>D5.0.2</vt:lpwstr>
  </property>
  <property fmtid="{D5CDD505-2E9C-101B-9397-08002B2CF9AE}" pid="5" name="_NewReviewCycle">
    <vt:lpwstr/>
  </property>
  <property fmtid="{D5CDD505-2E9C-101B-9397-08002B2CF9AE}" pid="6" name="_AdHocReviewCycleID">
    <vt:i4>1475000872</vt:i4>
  </property>
  <property fmtid="{D5CDD505-2E9C-101B-9397-08002B2CF9AE}" pid="7" name="_EmailSubject">
    <vt:lpwstr>AASLD Posters</vt:lpwstr>
  </property>
  <property fmtid="{D5CDD505-2E9C-101B-9397-08002B2CF9AE}" pid="8" name="_AuthorEmail">
    <vt:lpwstr>john-paul.gallivan@boehringer-ingelheim.com</vt:lpwstr>
  </property>
  <property fmtid="{D5CDD505-2E9C-101B-9397-08002B2CF9AE}" pid="9" name="_AuthorEmailDisplayName">
    <vt:lpwstr>Gallivan,Dr.,John-Paul (ClinD&amp;MedA) BIP-DE-I</vt:lpwstr>
  </property>
</Properties>
</file>