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charts/chart9.xml" ContentType="application/vnd.openxmlformats-officedocument.drawingml.char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charts/chart3.xml" ContentType="application/vnd.openxmlformats-officedocument.drawingml.chart+xml"/>
  <Default Extension="wdp" ContentType="image/vnd.ms-photo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94" r:id="rId1"/>
  </p:sldMasterIdLst>
  <p:notesMasterIdLst>
    <p:notesMasterId r:id="rId22"/>
  </p:notesMasterIdLst>
  <p:handoutMasterIdLst>
    <p:handoutMasterId r:id="rId23"/>
  </p:handoutMasterIdLst>
  <p:sldIdLst>
    <p:sldId id="788" r:id="rId2"/>
    <p:sldId id="783" r:id="rId3"/>
    <p:sldId id="800" r:id="rId4"/>
    <p:sldId id="590" r:id="rId5"/>
    <p:sldId id="593" r:id="rId6"/>
    <p:sldId id="809" r:id="rId7"/>
    <p:sldId id="771" r:id="rId8"/>
    <p:sldId id="803" r:id="rId9"/>
    <p:sldId id="594" r:id="rId10"/>
    <p:sldId id="792" r:id="rId11"/>
    <p:sldId id="808" r:id="rId12"/>
    <p:sldId id="777" r:id="rId13"/>
    <p:sldId id="801" r:id="rId14"/>
    <p:sldId id="598" r:id="rId15"/>
    <p:sldId id="762" r:id="rId16"/>
    <p:sldId id="772" r:id="rId17"/>
    <p:sldId id="778" r:id="rId18"/>
    <p:sldId id="784" r:id="rId19"/>
    <p:sldId id="608" r:id="rId20"/>
    <p:sldId id="805" r:id="rId21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oecher" initials="" lastIdx="3" clrIdx="0"/>
  <p:cmAuthor id="1" name="Nic" initials="N" lastIdx="1" clrIdx="1"/>
  <p:cmAuthor id="2" name="Christine Smart" initials="CS" lastIdx="19" clrIdx="2"/>
  <p:cmAuthor id="3" name="Adelphi User" initials="AU" lastIdx="5" clrIdx="3"/>
  <p:cmAuthor id="4" name="Dr. Federico Mensa" initials="FM" lastIdx="2" clrIdx="4"/>
  <p:cmAuthor id="5" name="gallijo" initials="g" lastIdx="113" clrIdx="5"/>
  <p:cmAuthor id="6" name="Boecher" initials="B" lastIdx="9" clrIdx="6"/>
  <p:cmAuthor id="7" name="Windows User" initials="WU" lastIdx="9" clrIdx="7"/>
  <p:cmAuthor id="8" name="Adelphi" initials="AU" lastIdx="9" clrIdx="8"/>
  <p:cmAuthor id="9" name="Katharine Howe" initials="KH" lastIdx="40" clrIdx="9"/>
  <p:cmAuthor id="10" name="jscherer" initials="j" lastIdx="17" clrIdx="10"/>
  <p:cmAuthor id="11" name="Lee" initials="L" lastIdx="4" clrIdx="11"/>
  <p:cmAuthor id="12" name="emmersoj" initials="e" lastIdx="10" clrIdx="12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"/>
      </p:ext>
    </p:extLst>
  </p:showPr>
  <p:clrMru>
    <a:srgbClr val="6DFFAF"/>
    <a:srgbClr val="00FF00"/>
    <a:srgbClr val="00B050"/>
    <a:srgbClr val="000099"/>
    <a:srgbClr val="666699"/>
    <a:srgbClr val="996633"/>
    <a:srgbClr val="FF6600"/>
    <a:srgbClr val="0000FF"/>
    <a:srgbClr val="8D8D8D"/>
    <a:srgbClr val="000000"/>
  </p:clrMru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065" autoAdjust="0"/>
    <p:restoredTop sz="94316" autoAdjust="0"/>
  </p:normalViewPr>
  <p:slideViewPr>
    <p:cSldViewPr>
      <p:cViewPr>
        <p:scale>
          <a:sx n="70" d="100"/>
          <a:sy n="70" d="100"/>
        </p:scale>
        <p:origin x="-3728" y="-1832"/>
      </p:cViewPr>
      <p:guideLst>
        <p:guide orient="horz" pos="1026"/>
        <p:guide orient="horz" pos="709"/>
        <p:guide orient="horz" pos="2704"/>
        <p:guide orient="horz" pos="3566"/>
        <p:guide orient="horz" pos="3385"/>
        <p:guide orient="horz" pos="4247"/>
        <p:guide orient="horz" pos="1570"/>
        <p:guide pos="373"/>
        <p:guide pos="2693"/>
        <p:guide pos="5284"/>
        <p:guide pos="706"/>
        <p:guide pos="3928"/>
        <p:guide pos="204"/>
        <p:guide pos="22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0969130513189612"/>
          <c:y val="0.0395749876247287"/>
          <c:w val="0.882405562746473"/>
          <c:h val="0.79729865499291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SVR12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0.00451729501528944"/>
                  <c:y val="-0.0672921316097146"/>
                </c:manualLayout>
              </c:layout>
              <c:showVal val="1"/>
            </c:dLbl>
            <c:dLbl>
              <c:idx val="1"/>
              <c:layout>
                <c:manualLayout>
                  <c:x val="0.00150576500509648"/>
                  <c:y val="-0.0388223836209892"/>
                </c:manualLayout>
              </c:layout>
              <c:showVal val="1"/>
            </c:dLbl>
            <c:dLbl>
              <c:idx val="2"/>
              <c:layout>
                <c:manualLayout>
                  <c:x val="0.00903459003057889"/>
                  <c:y val="-0.0362342247129233"/>
                </c:manualLayout>
              </c:layout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Placebo</c:v>
                </c:pt>
                <c:pt idx="1">
                  <c:v>FDV 120 mg</c:v>
                </c:pt>
                <c:pt idx="2">
                  <c:v>FDV 240 mg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52.0</c:v>
                </c:pt>
                <c:pt idx="1">
                  <c:v>79.0</c:v>
                </c:pt>
                <c:pt idx="2">
                  <c:v>80.0</c:v>
                </c:pt>
              </c:numCache>
            </c:numRef>
          </c:val>
        </c:ser>
        <c:dLbls>
          <c:showVal val="1"/>
        </c:dLbls>
        <c:overlap val="-25"/>
        <c:axId val="364257208"/>
        <c:axId val="364260664"/>
      </c:barChart>
      <c:catAx>
        <c:axId val="364257208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txPr>
          <a:bodyPr/>
          <a:lstStyle/>
          <a:p>
            <a:pPr>
              <a:defRPr sz="1600" b="1">
                <a:solidFill>
                  <a:schemeClr val="accent5"/>
                </a:solidFill>
              </a:defRPr>
            </a:pPr>
            <a:endParaRPr lang="de-DE"/>
          </a:p>
        </c:txPr>
        <c:crossAx val="364260664"/>
        <c:crosses val="autoZero"/>
        <c:auto val="1"/>
        <c:lblAlgn val="ctr"/>
        <c:lblOffset val="100"/>
      </c:catAx>
      <c:valAx>
        <c:axId val="364260664"/>
        <c:scaling>
          <c:orientation val="minMax"/>
          <c:max val="100.0"/>
        </c:scaling>
        <c:axPos val="l"/>
        <c:numFmt formatCode="General" sourceLinked="1"/>
        <c:tickLblPos val="nextTo"/>
        <c:spPr>
          <a:ln w="19050"/>
        </c:spPr>
        <c:txPr>
          <a:bodyPr/>
          <a:lstStyle/>
          <a:p>
            <a:pPr>
              <a:defRPr sz="2000"/>
            </a:pPr>
            <a:endParaRPr lang="de-DE"/>
          </a:p>
        </c:txPr>
        <c:crossAx val="364257208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</c:dLbl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  <c:showLeaderLines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0.75</c:v>
                </c:pt>
                <c:pt idx="1">
                  <c:v>0.13</c:v>
                </c:pt>
                <c:pt idx="2">
                  <c:v>0.12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3"/>
  <c:chart>
    <c:autoTitleDeleted val="1"/>
    <c:plotArea>
      <c:layout>
        <c:manualLayout>
          <c:layoutTarget val="inner"/>
          <c:xMode val="edge"/>
          <c:yMode val="edge"/>
          <c:x val="0.0802636247542154"/>
          <c:y val="0.0440601444331286"/>
          <c:w val="0.903355994134661"/>
          <c:h val="0.91679764190068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accent2"/>
              </a:solidFill>
              <a:ln>
                <a:noFill/>
              </a:ln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</c:spPr>
          </c:dPt>
          <c:dLbls>
            <c:showVal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87.0</c:v>
                </c:pt>
                <c:pt idx="1">
                  <c:v>86.0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240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Lbls>
            <c:showVal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89.0</c:v>
                </c:pt>
                <c:pt idx="1">
                  <c:v>89.0</c:v>
                </c:pt>
              </c:numCache>
            </c:numRef>
          </c:val>
        </c:ser>
        <c:dLbls>
          <c:showVal val="1"/>
        </c:dLbls>
        <c:gapWidth val="75"/>
        <c:axId val="364557560"/>
        <c:axId val="364560888"/>
      </c:barChart>
      <c:catAx>
        <c:axId val="364557560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crossAx val="364560888"/>
        <c:crosses val="autoZero"/>
        <c:auto val="1"/>
        <c:lblAlgn val="ctr"/>
        <c:lblOffset val="100"/>
      </c:catAx>
      <c:valAx>
        <c:axId val="364560888"/>
        <c:scaling>
          <c:orientation val="minMax"/>
          <c:max val="100.0"/>
          <c:min val="0.0"/>
        </c:scaling>
        <c:axPos val="l"/>
        <c:numFmt formatCode="General" sourceLinked="1"/>
        <c:tickLblPos val="nextTo"/>
        <c:spPr>
          <a:ln w="19050">
            <a:solidFill>
              <a:srgbClr val="8D8D8D"/>
            </a:solidFill>
          </a:ln>
        </c:spPr>
        <c:crossAx val="364557560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 algn="ctr" rtl="0" fontAlgn="base">
        <a:spcBef>
          <a:spcPct val="0"/>
        </a:spcBef>
        <a:spcAft>
          <a:spcPct val="0"/>
        </a:spcAft>
        <a:defRPr lang="en-GB" sz="2000" kern="1200">
          <a:solidFill>
            <a:prstClr val="black"/>
          </a:solidFill>
          <a:latin typeface="Arial" charset="0"/>
          <a:ea typeface="+mn-ea"/>
          <a:cs typeface="+mn-cs"/>
        </a:defRPr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3"/>
  <c:chart>
    <c:autoTitleDeleted val="1"/>
    <c:plotArea>
      <c:layout>
        <c:manualLayout>
          <c:layoutTarget val="inner"/>
          <c:xMode val="edge"/>
          <c:yMode val="edge"/>
          <c:x val="0.0813139363661252"/>
          <c:y val="0.0310036855952651"/>
          <c:w val="0.901814900027185"/>
          <c:h val="0.83543051042095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accent2"/>
              </a:solidFill>
              <a:ln>
                <a:noFill/>
              </a:ln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</c:spPr>
          </c:dPt>
          <c:dLbls>
            <c:showVal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77.0</c:v>
                </c:pt>
                <c:pt idx="1">
                  <c:v>91.0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Lbls>
            <c:showVal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72.0</c:v>
                </c:pt>
                <c:pt idx="1">
                  <c:v>94.0</c:v>
                </c:pt>
              </c:numCache>
            </c:numRef>
          </c:val>
        </c:ser>
        <c:dLbls>
          <c:showVal val="1"/>
        </c:dLbls>
        <c:gapWidth val="75"/>
        <c:axId val="364627208"/>
        <c:axId val="364630536"/>
      </c:barChart>
      <c:catAx>
        <c:axId val="364627208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crossAx val="364630536"/>
        <c:crosses val="autoZero"/>
        <c:auto val="1"/>
        <c:lblAlgn val="ctr"/>
        <c:lblOffset val="100"/>
      </c:catAx>
      <c:valAx>
        <c:axId val="364630536"/>
        <c:scaling>
          <c:orientation val="minMax"/>
          <c:max val="100.0"/>
        </c:scaling>
        <c:axPos val="l"/>
        <c:numFmt formatCode="General" sourceLinked="1"/>
        <c:tickLblPos val="nextTo"/>
        <c:spPr>
          <a:ln w="19050"/>
        </c:spPr>
        <c:txPr>
          <a:bodyPr/>
          <a:lstStyle/>
          <a:p>
            <a:pPr>
              <a:defRPr sz="2000"/>
            </a:pPr>
            <a:endParaRPr lang="de-DE"/>
          </a:p>
        </c:txPr>
        <c:crossAx val="364627208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autoTitleDeleted val="1"/>
    <c:plotArea>
      <c:layout>
        <c:manualLayout>
          <c:layoutTarget val="inner"/>
          <c:xMode val="edge"/>
          <c:yMode val="edge"/>
          <c:x val="0.0788281053485199"/>
          <c:y val="0.0606113270988757"/>
          <c:w val="0.887832245001797"/>
          <c:h val="0.84793884627508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PBO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3366"/>
              </a:solidFill>
            </a:ln>
          </c:spPr>
          <c:dPt>
            <c:idx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1"/>
            <c:spPr>
              <a:solidFill>
                <a:schemeClr val="accent1"/>
              </a:solidFill>
              <a:ln>
                <a:noFill/>
              </a:ln>
            </c:spPr>
          </c:dPt>
          <c:dLbls>
            <c:showVal val="1"/>
          </c:dLbls>
          <c:cat>
            <c:strRef>
              <c:f>Sheet1!$A$2:$A$3</c:f>
              <c:strCache>
                <c:ptCount val="2"/>
                <c:pt idx="0">
                  <c:v>GT1a</c:v>
                </c:pt>
                <c:pt idx="1">
                  <c:v>GT1b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36.0</c:v>
                </c:pt>
                <c:pt idx="1">
                  <c:v>60.0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FDV 120 mg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dLbls>
            <c:showVal val="1"/>
          </c:dLbls>
          <c:cat>
            <c:strRef>
              <c:f>Sheet1!$A$2:$A$3</c:f>
              <c:strCache>
                <c:ptCount val="2"/>
                <c:pt idx="0">
                  <c:v>GT1a</c:v>
                </c:pt>
                <c:pt idx="1">
                  <c:v>GT1b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69.0</c:v>
                </c:pt>
                <c:pt idx="1">
                  <c:v>84.0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FDV 240 mg</c:v>
                </c:pt>
              </c:strCache>
            </c:strRef>
          </c:tx>
          <c:spPr>
            <a:solidFill>
              <a:schemeClr val="tx2"/>
            </a:solidFill>
          </c:spPr>
          <c:dLbls>
            <c:showVal val="1"/>
          </c:dLbls>
          <c:cat>
            <c:strRef>
              <c:f>Sheet1!$A$2:$A$3</c:f>
              <c:strCache>
                <c:ptCount val="2"/>
                <c:pt idx="0">
                  <c:v>GT1a</c:v>
                </c:pt>
                <c:pt idx="1">
                  <c:v>GT1b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76.0</c:v>
                </c:pt>
                <c:pt idx="1">
                  <c:v>83.0</c:v>
                </c:pt>
              </c:numCache>
            </c:numRef>
          </c:val>
        </c:ser>
        <c:dLbls>
          <c:showVal val="1"/>
        </c:dLbls>
        <c:gapWidth val="75"/>
        <c:axId val="364729000"/>
        <c:axId val="364732152"/>
      </c:barChart>
      <c:catAx>
        <c:axId val="364729000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9050"/>
        </c:spPr>
        <c:crossAx val="364732152"/>
        <c:crosses val="autoZero"/>
        <c:auto val="1"/>
        <c:lblAlgn val="ctr"/>
        <c:lblOffset val="100"/>
      </c:catAx>
      <c:valAx>
        <c:axId val="364732152"/>
        <c:scaling>
          <c:orientation val="minMax"/>
          <c:max val="100.0"/>
        </c:scaling>
        <c:axPos val="l"/>
        <c:numFmt formatCode="General" sourceLinked="1"/>
        <c:tickLblPos val="nextTo"/>
        <c:spPr>
          <a:ln w="19050"/>
        </c:spPr>
        <c:txPr>
          <a:bodyPr/>
          <a:lstStyle/>
          <a:p>
            <a:pPr>
              <a:defRPr sz="2000"/>
            </a:pPr>
            <a:endParaRPr lang="de-DE"/>
          </a:p>
        </c:txPr>
        <c:crossAx val="364729000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>
          <a:solidFill>
            <a:schemeClr val="tx1"/>
          </a:solidFill>
        </a:defRPr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8.0</c:v>
                </c:pt>
                <c:pt idx="1">
                  <c:v>13.0</c:v>
                </c:pt>
                <c:pt idx="2">
                  <c:v>18.0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FDV 120 mg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1.0</c:v>
                </c:pt>
                <c:pt idx="1">
                  <c:v>10.0</c:v>
                </c:pt>
                <c:pt idx="2">
                  <c:v>15.0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FDV 240 mg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0.0</c:v>
                </c:pt>
                <c:pt idx="1">
                  <c:v>9.0</c:v>
                </c:pt>
                <c:pt idx="2">
                  <c:v>11.0</c:v>
                </c:pt>
              </c:numCache>
            </c:numRef>
          </c:val>
        </c:ser>
        <c:axId val="364842408"/>
        <c:axId val="364845672"/>
      </c:barChart>
      <c:catAx>
        <c:axId val="364842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364845672"/>
        <c:crosses val="autoZero"/>
        <c:auto val="1"/>
        <c:lblAlgn val="ctr"/>
        <c:lblOffset val="100"/>
      </c:catAx>
      <c:valAx>
        <c:axId val="364845672"/>
        <c:scaling>
          <c:orientation val="minMax"/>
          <c:max val="50.0"/>
          <c:min val="0.0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364842408"/>
        <c:crosses val="autoZero"/>
        <c:crossBetween val="between"/>
        <c:majorUnit val="1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7.0</c:v>
                </c:pt>
                <c:pt idx="1">
                  <c:v>6.0</c:v>
                </c:pt>
                <c:pt idx="2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120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0.0</c:v>
                </c:pt>
                <c:pt idx="1">
                  <c:v>4.0</c:v>
                </c:pt>
                <c:pt idx="2">
                  <c:v>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240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Null/partial response</c:v>
                </c:pt>
                <c:pt idx="1">
                  <c:v>Breakthrough </c:v>
                </c:pt>
                <c:pt idx="2">
                  <c:v>Relapse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0.0</c:v>
                </c:pt>
                <c:pt idx="1">
                  <c:v>4.0</c:v>
                </c:pt>
                <c:pt idx="2">
                  <c:v>6.0</c:v>
                </c:pt>
              </c:numCache>
            </c:numRef>
          </c:val>
        </c:ser>
        <c:axId val="364882936"/>
        <c:axId val="364886200"/>
      </c:barChart>
      <c:catAx>
        <c:axId val="364882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0"/>
            </a:pPr>
            <a:endParaRPr lang="de-DE"/>
          </a:p>
        </c:txPr>
        <c:crossAx val="364886200"/>
        <c:crosses val="autoZero"/>
        <c:auto val="1"/>
        <c:lblAlgn val="ctr"/>
        <c:lblOffset val="100"/>
      </c:catAx>
      <c:valAx>
        <c:axId val="364886200"/>
        <c:scaling>
          <c:orientation val="minMax"/>
          <c:max val="50.0"/>
          <c:min val="0.0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364882936"/>
        <c:crosses val="autoZero"/>
        <c:crossBetween val="between"/>
        <c:majorUnit val="1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plotArea>
      <c:layout>
        <c:manualLayout>
          <c:layoutTarget val="inner"/>
          <c:xMode val="edge"/>
          <c:yMode val="edge"/>
          <c:x val="0.0875444998864861"/>
          <c:y val="0.0484010667105117"/>
          <c:w val="0.895585393893432"/>
          <c:h val="0.84460260922961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FDV 120 mg</c:v>
                </c:pt>
              </c:strCache>
            </c:strRef>
          </c:tx>
          <c:spPr>
            <a:solidFill>
              <a:schemeClr val="accent2"/>
            </a:solidFill>
          </c:spPr>
          <c:dLbls>
            <c:showVal val="1"/>
          </c:dLbls>
          <c:cat>
            <c:strRef>
              <c:f>Sheet1!$A$2:$A$3</c:f>
              <c:strCache>
                <c:ptCount val="2"/>
                <c:pt idx="0">
                  <c:v>Wildtype</c:v>
                </c:pt>
                <c:pt idx="1">
                  <c:v>Any Q80 polymorphism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69.0</c:v>
                </c:pt>
                <c:pt idx="1">
                  <c:v>73.0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FDV 240 mg</c:v>
                </c:pt>
              </c:strCache>
            </c:strRef>
          </c:tx>
          <c:spPr>
            <a:solidFill>
              <a:schemeClr val="tx2"/>
            </a:solidFill>
          </c:spPr>
          <c:dLbls>
            <c:showVal val="1"/>
          </c:dLbls>
          <c:cat>
            <c:strRef>
              <c:f>Sheet1!$A$2:$A$3</c:f>
              <c:strCache>
                <c:ptCount val="2"/>
                <c:pt idx="0">
                  <c:v>Wildtype</c:v>
                </c:pt>
                <c:pt idx="1">
                  <c:v>Any Q80 polymorphism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75.0</c:v>
                </c:pt>
                <c:pt idx="1">
                  <c:v>82.0</c:v>
                </c:pt>
              </c:numCache>
            </c:numRef>
          </c:val>
        </c:ser>
        <c:gapWidth val="75"/>
        <c:axId val="364602152"/>
        <c:axId val="364664904"/>
      </c:barChart>
      <c:catAx>
        <c:axId val="364602152"/>
        <c:scaling>
          <c:orientation val="minMax"/>
        </c:scaling>
        <c:axPos val="b"/>
        <c:majorTickMark val="none"/>
        <c:tickLblPos val="none"/>
        <c:txPr>
          <a:bodyPr/>
          <a:lstStyle/>
          <a:p>
            <a:pPr>
              <a:defRPr sz="2000" b="1"/>
            </a:pPr>
            <a:endParaRPr lang="de-DE"/>
          </a:p>
        </c:txPr>
        <c:crossAx val="364664904"/>
        <c:crosses val="autoZero"/>
        <c:auto val="1"/>
        <c:lblAlgn val="ctr"/>
        <c:lblOffset val="100"/>
      </c:catAx>
      <c:valAx>
        <c:axId val="364664904"/>
        <c:scaling>
          <c:orientation val="minMax"/>
          <c:max val="100.0"/>
        </c:scaling>
        <c:axPos val="l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de-DE"/>
          </a:p>
        </c:txPr>
        <c:crossAx val="364602152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02726742490522"/>
          <c:y val="0.0386291360394355"/>
          <c:w val="0.902752017108977"/>
          <c:h val="0.87425436778851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PBO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3366"/>
              </a:solidFill>
            </a:ln>
          </c:spPr>
          <c:dPt>
            <c:idx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1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2"/>
            <c:spPr>
              <a:solidFill>
                <a:schemeClr val="accent1"/>
              </a:solidFill>
              <a:ln>
                <a:noFill/>
              </a:ln>
            </c:spPr>
          </c:dPt>
          <c:dLbls>
            <c:showVal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63.0</c:v>
                </c:pt>
                <c:pt idx="1">
                  <c:v>51.0</c:v>
                </c:pt>
                <c:pt idx="2">
                  <c:v>28.0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dLbls>
            <c:showVal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90.0</c:v>
                </c:pt>
                <c:pt idx="1">
                  <c:v>70.0</c:v>
                </c:pt>
                <c:pt idx="2">
                  <c:v>76.0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240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dLbls>
            <c:showVal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95.0</c:v>
                </c:pt>
                <c:pt idx="1">
                  <c:v>69.0</c:v>
                </c:pt>
                <c:pt idx="2">
                  <c:v>79.0</c:v>
                </c:pt>
              </c:numCache>
            </c:numRef>
          </c:val>
        </c:ser>
        <c:dLbls>
          <c:showVal val="1"/>
        </c:dLbls>
        <c:gapWidth val="75"/>
        <c:axId val="365127320"/>
        <c:axId val="365130504"/>
      </c:barChart>
      <c:catAx>
        <c:axId val="365127320"/>
        <c:scaling>
          <c:orientation val="minMax"/>
        </c:scaling>
        <c:axPos val="b"/>
        <c:numFmt formatCode="General" sourceLinked="1"/>
        <c:tickLblPos val="nextTo"/>
        <c:spPr>
          <a:ln w="19050"/>
        </c:spPr>
        <c:crossAx val="365130504"/>
        <c:crosses val="autoZero"/>
        <c:auto val="1"/>
        <c:lblAlgn val="ctr"/>
        <c:lblOffset val="100"/>
      </c:catAx>
      <c:valAx>
        <c:axId val="365130504"/>
        <c:scaling>
          <c:orientation val="minMax"/>
          <c:max val="100.0"/>
        </c:scaling>
        <c:axPos val="l"/>
        <c:numFmt formatCode="General" sourceLinked="1"/>
        <c:tickLblPos val="nextTo"/>
        <c:spPr>
          <a:ln w="19050"/>
        </c:spPr>
        <c:txPr>
          <a:bodyPr/>
          <a:lstStyle/>
          <a:p>
            <a:pPr>
              <a:defRPr sz="2000"/>
            </a:pPr>
            <a:endParaRPr lang="de-DE"/>
          </a:p>
        </c:txPr>
        <c:crossAx val="365127320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>
          <a:solidFill>
            <a:schemeClr val="tx1"/>
          </a:solidFill>
        </a:defRPr>
      </a:pPr>
      <a:endParaRPr lang="de-DE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0.2415</cdr:x>
      <cdr:y>0.3498</cdr:y>
    </cdr:from>
    <cdr:to>
      <cdr:x>0.25336</cdr:x>
      <cdr:y>0.48668</cdr:y>
    </cdr:to>
    <cdr:grpSp>
      <cdr:nvGrpSpPr>
        <cdr:cNvPr id="11" name="Group 10"/>
        <cdr:cNvGrpSpPr/>
      </cdr:nvGrpSpPr>
      <cdr:grpSpPr>
        <a:xfrm xmlns:a="http://schemas.openxmlformats.org/drawingml/2006/main">
          <a:off x="2036872" y="1716456"/>
          <a:ext cx="100030" cy="671665"/>
          <a:chOff x="2036920" y="1716455"/>
          <a:chExt cx="100020" cy="671643"/>
        </a:xfrm>
      </cdr:grpSpPr>
      <cdr:cxnSp macro="">
        <cdr:nvCxnSpPr>
          <cdr:cNvPr id="3" name="Straight Connector 2"/>
          <cdr:cNvCxnSpPr/>
        </cdr:nvCxnSpPr>
        <cdr:spPr>
          <a:xfrm xmlns:a="http://schemas.openxmlformats.org/drawingml/2006/main" flipV="1">
            <a:off x="2086934" y="1716455"/>
            <a:ext cx="0" cy="66319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5" name="Straight Connector 4"/>
          <cdr:cNvCxnSpPr/>
        </cdr:nvCxnSpPr>
        <cdr:spPr>
          <a:xfrm xmlns:a="http://schemas.openxmlformats.org/drawingml/2006/main">
            <a:off x="2036927" y="2385717"/>
            <a:ext cx="100013" cy="238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" name="Straight Connector 5"/>
          <cdr:cNvCxnSpPr/>
        </cdr:nvCxnSpPr>
        <cdr:spPr>
          <a:xfrm xmlns:a="http://schemas.openxmlformats.org/drawingml/2006/main">
            <a:off x="2036920" y="1722142"/>
            <a:ext cx="100013" cy="238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0.53164</cdr:x>
      <cdr:y>0.16458</cdr:y>
    </cdr:from>
    <cdr:to>
      <cdr:x>0.5435</cdr:x>
      <cdr:y>0.24628</cdr:y>
    </cdr:to>
    <cdr:grpSp>
      <cdr:nvGrpSpPr>
        <cdr:cNvPr id="12" name="Group 11"/>
        <cdr:cNvGrpSpPr/>
      </cdr:nvGrpSpPr>
      <cdr:grpSpPr>
        <a:xfrm xmlns:a="http://schemas.openxmlformats.org/drawingml/2006/main">
          <a:off x="4483985" y="807588"/>
          <a:ext cx="100030" cy="400899"/>
          <a:chOff x="2036919" y="1716455"/>
          <a:chExt cx="100023" cy="671643"/>
        </a:xfrm>
      </cdr:grpSpPr>
      <cdr:cxnSp macro="">
        <cdr:nvCxnSpPr>
          <cdr:cNvPr id="13" name="Straight Connector 12"/>
          <cdr:cNvCxnSpPr/>
        </cdr:nvCxnSpPr>
        <cdr:spPr>
          <a:xfrm xmlns:a="http://schemas.openxmlformats.org/drawingml/2006/main" flipV="1">
            <a:off x="2086926" y="1716455"/>
            <a:ext cx="0" cy="66319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4" name="Straight Connector 13"/>
          <cdr:cNvCxnSpPr/>
        </cdr:nvCxnSpPr>
        <cdr:spPr>
          <a:xfrm xmlns:a="http://schemas.openxmlformats.org/drawingml/2006/main">
            <a:off x="2036919" y="2385717"/>
            <a:ext cx="100013" cy="238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5" name="Straight Connector 14"/>
          <cdr:cNvCxnSpPr/>
        </cdr:nvCxnSpPr>
        <cdr:spPr>
          <a:xfrm xmlns:a="http://schemas.openxmlformats.org/drawingml/2006/main">
            <a:off x="2036929" y="1722143"/>
            <a:ext cx="100013" cy="2381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0.83345</cdr:x>
      <cdr:y>0.15673</cdr:y>
    </cdr:from>
    <cdr:to>
      <cdr:x>0.84532</cdr:x>
      <cdr:y>0.22985</cdr:y>
    </cdr:to>
    <cdr:grpSp>
      <cdr:nvGrpSpPr>
        <cdr:cNvPr id="16" name="Group 15"/>
        <cdr:cNvGrpSpPr/>
      </cdr:nvGrpSpPr>
      <cdr:grpSpPr>
        <a:xfrm xmlns:a="http://schemas.openxmlformats.org/drawingml/2006/main">
          <a:off x="7029526" y="769068"/>
          <a:ext cx="100115" cy="358797"/>
          <a:chOff x="-478573" y="3234942"/>
          <a:chExt cx="100014" cy="1125204"/>
        </a:xfrm>
      </cdr:grpSpPr>
      <cdr:cxnSp macro="">
        <cdr:nvCxnSpPr>
          <cdr:cNvPr id="17" name="Straight Connector 16"/>
          <cdr:cNvCxnSpPr/>
        </cdr:nvCxnSpPr>
        <cdr:spPr>
          <a:xfrm xmlns:a="http://schemas.openxmlformats.org/drawingml/2006/main" flipV="1">
            <a:off x="-428568" y="3234942"/>
            <a:ext cx="0" cy="1111045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8" name="Straight Connector 17"/>
          <cdr:cNvCxnSpPr/>
        </cdr:nvCxnSpPr>
        <cdr:spPr>
          <a:xfrm xmlns:a="http://schemas.openxmlformats.org/drawingml/2006/main">
            <a:off x="-478573" y="4356157"/>
            <a:ext cx="100013" cy="3989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9" name="Straight Connector 18"/>
          <cdr:cNvCxnSpPr/>
        </cdr:nvCxnSpPr>
        <cdr:spPr>
          <a:xfrm xmlns:a="http://schemas.openxmlformats.org/drawingml/2006/main">
            <a:off x="-478571" y="3244469"/>
            <a:ext cx="100012" cy="3989"/>
          </a:xfrm>
          <a:prstGeom xmlns:a="http://schemas.openxmlformats.org/drawingml/2006/main" prst="line">
            <a:avLst/>
          </a:prstGeom>
          <a:ln xmlns:a="http://schemas.openxmlformats.org/drawingml/2006/main" w="28575">
            <a:solidFill>
              <a:schemeClr val="accent5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0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1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429671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CB7BE15-4C5D-4415-92D6-4B6F4FDCBD7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4609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5630"/>
            <a:ext cx="5438464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1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29671"/>
            <a:ext cx="294495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3" tIns="46072" rIns="92143" bIns="4607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E20036-D101-4D88-84DE-5B6D8C3B74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091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14937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15.2.1.2: 1</a:t>
            </a:r>
          </a:p>
          <a:p>
            <a:endParaRPr lang="en-GB" dirty="0" smtClean="0"/>
          </a:p>
          <a:p>
            <a:r>
              <a:rPr lang="en-GB" dirty="0" smtClean="0"/>
              <a:t>In PBO group- </a:t>
            </a:r>
          </a:p>
          <a:p>
            <a:r>
              <a:rPr lang="en-GB" dirty="0" smtClean="0"/>
              <a:t>24%</a:t>
            </a:r>
            <a:r>
              <a:rPr lang="en-GB" baseline="0" dirty="0" smtClean="0"/>
              <a:t> GT1a were CC, 56% were CT and 20% were TT</a:t>
            </a:r>
          </a:p>
          <a:p>
            <a:r>
              <a:rPr lang="en-GB" baseline="0" dirty="0" smtClean="0"/>
              <a:t>41% GT1b were CC, 49% were CT and 10% were TT</a:t>
            </a:r>
          </a:p>
          <a:p>
            <a:endParaRPr lang="en-GB" baseline="0" dirty="0" smtClean="0"/>
          </a:p>
          <a:p>
            <a:r>
              <a:rPr lang="en-GB" dirty="0" smtClean="0"/>
              <a:t>In 120mg</a:t>
            </a:r>
            <a:r>
              <a:rPr lang="en-GB" baseline="0" dirty="0" smtClean="0"/>
              <a:t> FDV</a:t>
            </a:r>
            <a:r>
              <a:rPr lang="en-GB" dirty="0" smtClean="0"/>
              <a:t> group- </a:t>
            </a:r>
          </a:p>
          <a:p>
            <a:r>
              <a:rPr lang="en-GB" dirty="0" smtClean="0"/>
              <a:t>38%</a:t>
            </a:r>
            <a:r>
              <a:rPr lang="en-GB" baseline="0" dirty="0" smtClean="0"/>
              <a:t> GT1a were CC, 54% were CT and 8% were TT</a:t>
            </a:r>
          </a:p>
          <a:p>
            <a:r>
              <a:rPr lang="en-GB" baseline="0" dirty="0" smtClean="0"/>
              <a:t>43% GT1b were CC, 44% were CT and 12% were TT</a:t>
            </a:r>
          </a:p>
          <a:p>
            <a:endParaRPr lang="en-GB" baseline="0" dirty="0" smtClean="0"/>
          </a:p>
          <a:p>
            <a:r>
              <a:rPr lang="en-GB" dirty="0" smtClean="0"/>
              <a:t>In 240mg</a:t>
            </a:r>
            <a:r>
              <a:rPr lang="en-GB" baseline="0" dirty="0" smtClean="0"/>
              <a:t> FDV</a:t>
            </a:r>
            <a:r>
              <a:rPr lang="en-GB" dirty="0" smtClean="0"/>
              <a:t> group- </a:t>
            </a:r>
          </a:p>
          <a:p>
            <a:r>
              <a:rPr lang="en-GB" dirty="0" smtClean="0"/>
              <a:t>33%</a:t>
            </a:r>
            <a:r>
              <a:rPr lang="en-GB" baseline="0" dirty="0" smtClean="0"/>
              <a:t> GT1a were CC, 59% were CT and 9% were TT</a:t>
            </a:r>
          </a:p>
          <a:p>
            <a:r>
              <a:rPr lang="en-GB" baseline="0" dirty="0" smtClean="0"/>
              <a:t>42% GT1b were CC, 43% were CT and 15% were TT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32988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Figure</a:t>
            </a:r>
            <a:r>
              <a:rPr lang="en-GB" baseline="0" dirty="0" smtClean="0"/>
              <a:t> 15.2.1.2: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323967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15.3.2.1: 1</a:t>
            </a:r>
          </a:p>
          <a:p>
            <a:r>
              <a:rPr lang="en-GB" dirty="0" smtClean="0"/>
              <a:t>Selected AEs:</a:t>
            </a:r>
          </a:p>
          <a:p>
            <a:r>
              <a:rPr lang="en-GB" dirty="0" smtClean="0"/>
              <a:t>Rash (includes: Rash, Rask macular, Rash </a:t>
            </a:r>
            <a:r>
              <a:rPr lang="en-GB" dirty="0" err="1" smtClean="0"/>
              <a:t>maculo-papular</a:t>
            </a:r>
            <a:r>
              <a:rPr lang="en-GB" dirty="0" smtClean="0"/>
              <a:t>, Rash </a:t>
            </a:r>
            <a:r>
              <a:rPr lang="en-GB" dirty="0" err="1" smtClean="0"/>
              <a:t>papular</a:t>
            </a:r>
            <a:r>
              <a:rPr lang="en-GB" dirty="0" smtClean="0"/>
              <a:t>, Drug eruption, Rash erythematous, Rash generalised, Rash pruritic, Toxic skin eruption, </a:t>
            </a:r>
            <a:r>
              <a:rPr lang="en-GB" dirty="0" err="1" smtClean="0"/>
              <a:t>Urticaria</a:t>
            </a:r>
            <a:r>
              <a:rPr lang="en-GB" dirty="0" smtClean="0"/>
              <a:t>):</a:t>
            </a:r>
          </a:p>
          <a:p>
            <a:r>
              <a:rPr lang="en-GB" dirty="0" smtClean="0"/>
              <a:t>15.3.2.4: 3</a:t>
            </a:r>
          </a:p>
          <a:p>
            <a:r>
              <a:rPr lang="en-GB" dirty="0" smtClean="0"/>
              <a:t>Photosensitivity (includes:</a:t>
            </a:r>
            <a:r>
              <a:rPr lang="en-GB" baseline="0" dirty="0" smtClean="0"/>
              <a:t> Photosensitivity reaction, Sunburn)</a:t>
            </a:r>
            <a:r>
              <a:rPr lang="en-GB" dirty="0" smtClean="0"/>
              <a:t>:</a:t>
            </a:r>
          </a:p>
          <a:p>
            <a:r>
              <a:rPr lang="en-GB" dirty="0" smtClean="0"/>
              <a:t>15.3.2.5: 3</a:t>
            </a:r>
          </a:p>
          <a:p>
            <a:r>
              <a:rPr lang="en-GB" dirty="0" smtClean="0"/>
              <a:t>Gastrointestinal (Includes: Nausea, diarrhoea, Vomiting, Abdominal pain upper,</a:t>
            </a:r>
            <a:r>
              <a:rPr lang="en-GB" baseline="0" dirty="0" smtClean="0"/>
              <a:t> Abdominal pain, Constipation, Flatulence, Abdominal discomfort, Chest pain, Dysphagia, Abdominal distension, Abdominal pain lower, </a:t>
            </a:r>
            <a:r>
              <a:rPr lang="en-GB" baseline="0" dirty="0" err="1" smtClean="0"/>
              <a:t>Epigastric</a:t>
            </a:r>
            <a:r>
              <a:rPr lang="en-GB" baseline="0" dirty="0" smtClean="0"/>
              <a:t> discomfort, Gastrointestinal pain, </a:t>
            </a:r>
            <a:r>
              <a:rPr lang="en-GB" baseline="0" dirty="0" err="1" smtClean="0"/>
              <a:t>Anorectal</a:t>
            </a:r>
            <a:r>
              <a:rPr lang="en-GB" baseline="0" dirty="0" smtClean="0"/>
              <a:t> discomfort, Breath odour, Frequent bowel movements, Regurgitation):</a:t>
            </a:r>
            <a:r>
              <a:rPr lang="en-GB" dirty="0" smtClean="0"/>
              <a:t> </a:t>
            </a:r>
          </a:p>
          <a:p>
            <a:r>
              <a:rPr lang="en-GB" dirty="0" smtClean="0"/>
              <a:t>15.3.2.7: 4</a:t>
            </a:r>
          </a:p>
          <a:p>
            <a:r>
              <a:rPr lang="en-GB" dirty="0" smtClean="0"/>
              <a:t>Anaemia (Includes: Anaemia, Haemoglobin decreased, Pancytopenia, Red blood cell count decreased)</a:t>
            </a:r>
          </a:p>
          <a:p>
            <a:r>
              <a:rPr lang="en-GB" dirty="0" smtClean="0"/>
              <a:t>15.3.2.8:</a:t>
            </a:r>
            <a:r>
              <a:rPr lang="en-GB" baseline="0" dirty="0" smtClean="0"/>
              <a:t> 4</a:t>
            </a:r>
          </a:p>
          <a:p>
            <a:r>
              <a:rPr lang="en-GB" baseline="0" dirty="0" smtClean="0"/>
              <a:t>Jaundice</a:t>
            </a:r>
          </a:p>
          <a:p>
            <a:r>
              <a:rPr lang="en-GB" baseline="0" dirty="0" smtClean="0"/>
              <a:t>15.3.2.9: 4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57591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15.3.2.4: 3</a:t>
            </a:r>
          </a:p>
          <a:p>
            <a:r>
              <a:rPr lang="en-GB" dirty="0" smtClean="0"/>
              <a:t>15.3.2.4:</a:t>
            </a:r>
            <a:r>
              <a:rPr lang="en-GB" baseline="0" dirty="0" smtClean="0"/>
              <a:t> 4</a:t>
            </a:r>
          </a:p>
          <a:p>
            <a:r>
              <a:rPr lang="en-GB" baseline="0" dirty="0" smtClean="0"/>
              <a:t>15.3.2.4: 1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741071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15.3.2.1: 11</a:t>
            </a:r>
          </a:p>
          <a:p>
            <a:r>
              <a:rPr lang="en-GB" dirty="0" smtClean="0"/>
              <a:t>15.3.3: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11141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15.3.2.8:</a:t>
            </a:r>
            <a:r>
              <a:rPr lang="en-GB" baseline="0" dirty="0" smtClean="0"/>
              <a:t>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506405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Figure 15.3.3: 2 and Figure 15.3.3: 3 combined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34845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15.1.1:</a:t>
            </a:r>
            <a:r>
              <a:rPr lang="en-GB" baseline="0" dirty="0" smtClean="0"/>
              <a:t> 1</a:t>
            </a:r>
          </a:p>
          <a:p>
            <a:r>
              <a:rPr lang="en-GB" baseline="0" dirty="0" smtClean="0"/>
              <a:t>Entered/randomised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8099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15.1.4: 1</a:t>
            </a:r>
          </a:p>
          <a:p>
            <a:r>
              <a:rPr lang="en-GB" dirty="0" smtClean="0"/>
              <a:t>15.1.4: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68145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15.2.1.1: 1</a:t>
            </a:r>
          </a:p>
          <a:p>
            <a:r>
              <a:rPr lang="en-GB" dirty="0" smtClean="0"/>
              <a:t>15.2.1.1: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2242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15.2.2: 3</a:t>
            </a:r>
          </a:p>
          <a:p>
            <a:r>
              <a:rPr lang="en-GB" dirty="0" smtClean="0"/>
              <a:t>ETS = ETS = Yes</a:t>
            </a:r>
          </a:p>
          <a:p>
            <a:r>
              <a:rPr lang="en-GB" dirty="0" smtClean="0"/>
              <a:t>ETS + SVR12 = ETS = Yes N (%) with SVR12</a:t>
            </a:r>
          </a:p>
          <a:p>
            <a:r>
              <a:rPr lang="en-GB" dirty="0" smtClean="0"/>
              <a:t>No ETS + SVR12 = ETS = No N (%) with SVR12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38369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15.2.2: 3</a:t>
            </a:r>
          </a:p>
          <a:p>
            <a:r>
              <a:rPr lang="en-GB" dirty="0" smtClean="0"/>
              <a:t>ETS = ETS = Yes</a:t>
            </a:r>
          </a:p>
          <a:p>
            <a:r>
              <a:rPr lang="en-GB" dirty="0" smtClean="0"/>
              <a:t>ETS + SVR12 = ETS = Yes N (%) with SVR12</a:t>
            </a:r>
          </a:p>
          <a:p>
            <a:r>
              <a:rPr lang="en-GB" dirty="0" smtClean="0"/>
              <a:t>No ETS + SVR12 = ETS = No N (%) with SVR12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38369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15.2.1.2: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32988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Table</a:t>
            </a:r>
            <a:r>
              <a:rPr lang="en-GB" baseline="0" dirty="0" smtClean="0"/>
              <a:t> 15.2.1.2: 18</a:t>
            </a:r>
          </a:p>
          <a:p>
            <a:endParaRPr lang="en-GB" baseline="0" dirty="0" smtClean="0"/>
          </a:p>
          <a:p>
            <a:r>
              <a:rPr lang="en-GB" baseline="0" dirty="0" smtClean="0"/>
              <a:t>Null/partial response = patients categorised as ‘no response: Null’ + ‘No response: Partial responder’ i.e. patients who met stopping rules 2 and 3 in the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94862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E20036-D101-4D88-84DE-5B6D8C3B741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550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"/>
            <a:ext cx="7772400" cy="3428999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 spc="-80" baseline="0">
                <a:solidFill>
                  <a:srgbClr val="0B3A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3643086"/>
            <a:ext cx="7772400" cy="2025900"/>
          </a:xfrm>
        </p:spPr>
        <p:txBody>
          <a:bodyPr>
            <a:normAutofit/>
          </a:bodyPr>
          <a:lstStyle>
            <a:lvl1pPr marL="0" indent="0" algn="l">
              <a:buNone/>
              <a:defRPr sz="2000" b="0" cap="all" spc="120" baseline="0">
                <a:solidFill>
                  <a:srgbClr val="585858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15230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43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GB" smtClean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3038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0378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43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5827928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43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GB" smtClean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62792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43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GB" smtClean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39776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017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1464"/>
            <a:ext cx="8229600" cy="458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10327" y="0"/>
            <a:ext cx="142876" cy="117789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A7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10327" y="1177892"/>
            <a:ext cx="142876" cy="56801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3A7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9639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D8185F9-8D6D-4772-BDFE-C2B8CB9FF22D}" type="slidenum">
              <a:rPr lang="en-GB" sz="1000" smtClean="0">
                <a:latin typeface="Arial" pitchFamily="34" charset="0"/>
                <a:cs typeface="Arial" pitchFamily="34" charset="0"/>
              </a:rPr>
              <a:pPr/>
              <a:t>‹Nr.›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43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GB" smtClean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4859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 smtClean="0"/>
              <a:t>FALDAPREVIR </a:t>
            </a:r>
            <a:r>
              <a:rPr lang="en-GB" sz="3200" dirty="0"/>
              <a:t>PLUS PEGYLATED INTERFERON ALFA-2A AND RIBAVIRIN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IN </a:t>
            </a:r>
            <a:r>
              <a:rPr lang="en-GB" sz="3200" dirty="0"/>
              <a:t>CHRONIC HCV GENOTYPE-1 TREATMENT-NAÏVE </a:t>
            </a:r>
            <a:r>
              <a:rPr lang="en-GB" sz="3200" dirty="0" smtClean="0"/>
              <a:t>PATIENTS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43086"/>
            <a:ext cx="7772400" cy="1177785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Ferenci</a:t>
            </a:r>
            <a:r>
              <a:rPr lang="en-GB" sz="1400" dirty="0" smtClean="0"/>
              <a:t> </a:t>
            </a:r>
            <a:r>
              <a:rPr lang="en-GB" sz="1400" dirty="0"/>
              <a:t>P</a:t>
            </a:r>
            <a:r>
              <a:rPr lang="en-GB" sz="1400" baseline="30000" dirty="0"/>
              <a:t>1</a:t>
            </a:r>
            <a:r>
              <a:rPr lang="en-GB" sz="1400" dirty="0"/>
              <a:t>, </a:t>
            </a:r>
            <a:r>
              <a:rPr lang="en-GB" sz="1400" dirty="0" err="1"/>
              <a:t>Asselah</a:t>
            </a:r>
            <a:r>
              <a:rPr lang="en-GB" sz="1400" dirty="0"/>
              <a:t> T</a:t>
            </a:r>
            <a:r>
              <a:rPr lang="en-GB" sz="1400" baseline="30000" dirty="0"/>
              <a:t>2</a:t>
            </a:r>
            <a:r>
              <a:rPr lang="en-GB" sz="1400" dirty="0"/>
              <a:t>, Foster GR</a:t>
            </a:r>
            <a:r>
              <a:rPr lang="en-GB" sz="1400" baseline="30000" dirty="0"/>
              <a:t>3</a:t>
            </a:r>
            <a:r>
              <a:rPr lang="en-GB" sz="1400" dirty="0"/>
              <a:t>, </a:t>
            </a:r>
            <a:r>
              <a:rPr lang="en-GB" sz="1400" dirty="0" err="1"/>
              <a:t>Zeuzem</a:t>
            </a:r>
            <a:r>
              <a:rPr lang="en-GB" sz="1400" dirty="0"/>
              <a:t> S</a:t>
            </a:r>
            <a:r>
              <a:rPr lang="en-GB" sz="1400" baseline="30000" dirty="0"/>
              <a:t>4</a:t>
            </a:r>
            <a:r>
              <a:rPr lang="en-GB" sz="1400" dirty="0"/>
              <a:t>, </a:t>
            </a:r>
            <a:r>
              <a:rPr lang="en-GB" sz="1400" dirty="0" err="1"/>
              <a:t>Sarrazin</a:t>
            </a:r>
            <a:r>
              <a:rPr lang="en-GB" sz="1400" dirty="0"/>
              <a:t> C</a:t>
            </a:r>
            <a:r>
              <a:rPr lang="en-GB" sz="1400" baseline="30000" dirty="0"/>
              <a:t>4</a:t>
            </a:r>
            <a:r>
              <a:rPr lang="en-GB" sz="1400" dirty="0"/>
              <a:t>, 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Moreno </a:t>
            </a:r>
            <a:r>
              <a:rPr lang="en-GB" sz="1400" dirty="0"/>
              <a:t>C</a:t>
            </a:r>
            <a:r>
              <a:rPr lang="en-GB" sz="1400" baseline="30000" dirty="0"/>
              <a:t>5</a:t>
            </a:r>
            <a:r>
              <a:rPr lang="en-GB" sz="1400" dirty="0"/>
              <a:t>, </a:t>
            </a:r>
            <a:r>
              <a:rPr lang="en-GB" sz="1400" dirty="0" err="1"/>
              <a:t>Ouzan</a:t>
            </a:r>
            <a:r>
              <a:rPr lang="en-GB" sz="1400" dirty="0"/>
              <a:t> D</a:t>
            </a:r>
            <a:r>
              <a:rPr lang="en-GB" sz="1400" baseline="30000" dirty="0"/>
              <a:t>6</a:t>
            </a:r>
            <a:r>
              <a:rPr lang="en-GB" sz="1400" dirty="0"/>
              <a:t>, </a:t>
            </a:r>
            <a:r>
              <a:rPr lang="en-GB" sz="1400" dirty="0" err="1"/>
              <a:t>Maevskaya</a:t>
            </a:r>
            <a:r>
              <a:rPr lang="en-GB" sz="1400" dirty="0"/>
              <a:t> M</a:t>
            </a:r>
            <a:r>
              <a:rPr lang="en-GB" sz="1400" baseline="30000" dirty="0"/>
              <a:t>7</a:t>
            </a:r>
            <a:r>
              <a:rPr lang="en-GB" sz="1400" dirty="0"/>
              <a:t>, </a:t>
            </a:r>
            <a:r>
              <a:rPr lang="en-GB" sz="1400" dirty="0" err="1"/>
              <a:t>Calinas</a:t>
            </a:r>
            <a:r>
              <a:rPr lang="en-GB" sz="1400" dirty="0"/>
              <a:t> F</a:t>
            </a:r>
            <a:r>
              <a:rPr lang="en-GB" sz="1400" baseline="30000" dirty="0"/>
              <a:t>8</a:t>
            </a:r>
            <a:r>
              <a:rPr lang="en-GB" sz="1400" dirty="0"/>
              <a:t>, </a:t>
            </a:r>
            <a:r>
              <a:rPr lang="en-GB" sz="1400" dirty="0" err="1"/>
              <a:t>Morano</a:t>
            </a:r>
            <a:r>
              <a:rPr lang="en-GB" sz="1400" dirty="0"/>
              <a:t> LE</a:t>
            </a:r>
            <a:r>
              <a:rPr lang="en-GB" sz="1400" baseline="30000" dirty="0"/>
              <a:t>9</a:t>
            </a:r>
            <a:r>
              <a:rPr lang="en-GB" sz="1400" dirty="0"/>
              <a:t>, 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err="1" smtClean="0"/>
              <a:t>Crespo</a:t>
            </a:r>
            <a:r>
              <a:rPr lang="en-GB" sz="1400" dirty="0" smtClean="0"/>
              <a:t> </a:t>
            </a:r>
            <a:r>
              <a:rPr lang="en-GB" sz="1400" dirty="0"/>
              <a:t>J</a:t>
            </a:r>
            <a:r>
              <a:rPr lang="en-GB" sz="1400" baseline="30000" dirty="0"/>
              <a:t>10</a:t>
            </a:r>
            <a:r>
              <a:rPr lang="en-GB" sz="1400" dirty="0"/>
              <a:t>, DufourJ-F</a:t>
            </a:r>
            <a:r>
              <a:rPr lang="en-GB" sz="1400" baseline="30000" dirty="0"/>
              <a:t>11</a:t>
            </a:r>
            <a:r>
              <a:rPr lang="en-GB" sz="1400" dirty="0"/>
              <a:t>, </a:t>
            </a:r>
            <a:r>
              <a:rPr lang="en-GB" sz="1400" dirty="0" err="1"/>
              <a:t>Bourliere</a:t>
            </a:r>
            <a:r>
              <a:rPr lang="en-GB" sz="1400" dirty="0"/>
              <a:t> M</a:t>
            </a:r>
            <a:r>
              <a:rPr lang="en-GB" sz="1400" baseline="30000" dirty="0"/>
              <a:t>12</a:t>
            </a:r>
            <a:r>
              <a:rPr lang="en-GB" sz="1400" dirty="0"/>
              <a:t>, </a:t>
            </a:r>
            <a:r>
              <a:rPr lang="en-GB" sz="1400" dirty="0" err="1"/>
              <a:t>Agarwal</a:t>
            </a:r>
            <a:r>
              <a:rPr lang="en-GB" sz="1400" dirty="0"/>
              <a:t> K</a:t>
            </a:r>
            <a:r>
              <a:rPr lang="en-GB" sz="1400" baseline="30000" dirty="0"/>
              <a:t>13</a:t>
            </a:r>
            <a:r>
              <a:rPr lang="en-GB" sz="1400" dirty="0"/>
              <a:t>, </a:t>
            </a:r>
            <a:r>
              <a:rPr lang="en-GB" sz="1400" dirty="0" err="1"/>
              <a:t>Forton</a:t>
            </a:r>
            <a:r>
              <a:rPr lang="en-GB" sz="1400" dirty="0"/>
              <a:t> D</a:t>
            </a:r>
            <a:r>
              <a:rPr lang="en-GB" sz="1400" baseline="30000" dirty="0"/>
              <a:t>14</a:t>
            </a:r>
            <a:r>
              <a:rPr lang="en-GB" sz="1400" dirty="0"/>
              <a:t>, </a:t>
            </a:r>
            <a:r>
              <a:rPr lang="en-GB" sz="1400" dirty="0" err="1"/>
              <a:t>Schuchmann</a:t>
            </a:r>
            <a:r>
              <a:rPr lang="en-GB" sz="1400" dirty="0"/>
              <a:t> M</a:t>
            </a:r>
            <a:r>
              <a:rPr lang="en-GB" sz="1400" baseline="30000" dirty="0"/>
              <a:t>15</a:t>
            </a:r>
            <a:r>
              <a:rPr lang="en-GB" sz="1400" dirty="0"/>
              <a:t>, </a:t>
            </a:r>
            <a:r>
              <a:rPr lang="en-GB" sz="1400" dirty="0" err="1"/>
              <a:t>Zehnter</a:t>
            </a:r>
            <a:r>
              <a:rPr lang="en-GB" sz="1400" dirty="0"/>
              <a:t> E</a:t>
            </a:r>
            <a:r>
              <a:rPr lang="en-GB" sz="1400" baseline="30000" dirty="0"/>
              <a:t>16</a:t>
            </a:r>
            <a:r>
              <a:rPr lang="en-GB" sz="1400" dirty="0"/>
              <a:t>, </a:t>
            </a:r>
            <a:r>
              <a:rPr lang="en-GB" sz="1400" dirty="0" err="1"/>
              <a:t>Nishiguchi</a:t>
            </a:r>
            <a:r>
              <a:rPr lang="en-GB" sz="1400" dirty="0"/>
              <a:t> S</a:t>
            </a:r>
            <a:r>
              <a:rPr lang="en-GB" sz="1400" baseline="30000" dirty="0"/>
              <a:t>17</a:t>
            </a:r>
            <a:r>
              <a:rPr lang="en-GB" sz="1400" dirty="0"/>
              <a:t>, </a:t>
            </a:r>
            <a:r>
              <a:rPr lang="en-GB" sz="1400" dirty="0" err="1"/>
              <a:t>Omata</a:t>
            </a:r>
            <a:r>
              <a:rPr lang="en-GB" sz="1400" dirty="0"/>
              <a:t> M</a:t>
            </a:r>
            <a:r>
              <a:rPr lang="en-GB" sz="1400" baseline="30000" dirty="0"/>
              <a:t>18</a:t>
            </a:r>
            <a:r>
              <a:rPr lang="en-GB" sz="1400" dirty="0"/>
              <a:t>, Stern J</a:t>
            </a:r>
            <a:r>
              <a:rPr lang="en-GB" sz="1400" baseline="30000" dirty="0"/>
              <a:t>19</a:t>
            </a:r>
            <a:r>
              <a:rPr lang="en-GB" sz="1400" dirty="0"/>
              <a:t>, </a:t>
            </a:r>
            <a:r>
              <a:rPr lang="en-GB" sz="1400" dirty="0" err="1"/>
              <a:t>Datzenko</a:t>
            </a:r>
            <a:r>
              <a:rPr lang="en-GB" sz="1400" dirty="0"/>
              <a:t> Y</a:t>
            </a:r>
            <a:r>
              <a:rPr lang="en-GB" sz="1400" baseline="30000" dirty="0"/>
              <a:t>20</a:t>
            </a:r>
            <a:r>
              <a:rPr lang="en-GB" sz="1400" dirty="0"/>
              <a:t>, Scherer </a:t>
            </a:r>
            <a:r>
              <a:rPr lang="en-GB" sz="1400" dirty="0" smtClean="0"/>
              <a:t>J</a:t>
            </a:r>
            <a:r>
              <a:rPr lang="en-GB" sz="1400" baseline="30000" dirty="0" smtClean="0"/>
              <a:t>19</a:t>
            </a:r>
            <a:r>
              <a:rPr lang="en-GB" sz="1400" dirty="0" smtClean="0"/>
              <a:t>, </a:t>
            </a:r>
            <a:r>
              <a:rPr lang="en-GB" sz="1400" dirty="0" err="1" smtClean="0"/>
              <a:t>Quinson</a:t>
            </a:r>
            <a:r>
              <a:rPr lang="en-GB" sz="1400" dirty="0" smtClean="0"/>
              <a:t> AM</a:t>
            </a:r>
            <a:r>
              <a:rPr lang="en-GB" sz="1400" baseline="30000" dirty="0" smtClean="0"/>
              <a:t>19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4690353"/>
            <a:ext cx="7888014" cy="148852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0" kern="1200" cap="all" spc="120" baseline="0">
                <a:solidFill>
                  <a:srgbClr val="585858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81890" y="4868169"/>
            <a:ext cx="7763323" cy="1488521"/>
          </a:xfrm>
          <a:prstGeom prst="rect">
            <a:avLst/>
          </a:prstGeom>
        </p:spPr>
        <p:txBody>
          <a:bodyPr vert="horz" lIns="0" tIns="0" rIns="0" bIns="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0" kern="1200" cap="all" spc="120" baseline="0">
                <a:solidFill>
                  <a:srgbClr val="585858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cap="none" baseline="30000" dirty="0" smtClean="0"/>
              <a:t>1</a:t>
            </a:r>
            <a:r>
              <a:rPr lang="en-GB" cap="none" dirty="0" smtClean="0"/>
              <a:t>Medical University of Vienna, Vienna, Austria; </a:t>
            </a:r>
            <a:r>
              <a:rPr lang="en-GB" cap="none" baseline="30000" dirty="0" smtClean="0"/>
              <a:t>2</a:t>
            </a:r>
            <a:r>
              <a:rPr lang="en-GB" cap="none" dirty="0" smtClean="0"/>
              <a:t>Hepatology Department, </a:t>
            </a:r>
            <a:r>
              <a:rPr lang="en-GB" cap="none" dirty="0" err="1" smtClean="0"/>
              <a:t>Beaujon</a:t>
            </a:r>
            <a:r>
              <a:rPr lang="en-GB" cap="none" dirty="0" smtClean="0"/>
              <a:t> Hospital, AP-HP, University Paris Diderot 7 and INSERM U773, CRB3, Clichy, France; </a:t>
            </a:r>
            <a:r>
              <a:rPr lang="en-GB" cap="none" baseline="30000" dirty="0" smtClean="0"/>
              <a:t>3</a:t>
            </a:r>
            <a:r>
              <a:rPr lang="en-GB" cap="none" dirty="0"/>
              <a:t>Q</a:t>
            </a:r>
            <a:r>
              <a:rPr lang="en-GB" cap="none" dirty="0" smtClean="0"/>
              <a:t>ueen Mary, University of London, London, UK; </a:t>
            </a:r>
            <a:r>
              <a:rPr lang="en-GB" cap="none" baseline="30000" dirty="0" smtClean="0"/>
              <a:t>4</a:t>
            </a:r>
            <a:r>
              <a:rPr lang="en-GB" cap="none" dirty="0" smtClean="0"/>
              <a:t>JW Goethe University Hospital, Frankfurt, Germany; </a:t>
            </a:r>
            <a:r>
              <a:rPr lang="en-GB" cap="none" baseline="30000" dirty="0" smtClean="0"/>
              <a:t>5</a:t>
            </a:r>
            <a:r>
              <a:rPr lang="en-GB" cap="none" dirty="0"/>
              <a:t>H</a:t>
            </a:r>
            <a:r>
              <a:rPr lang="en-GB" cap="none" dirty="0" smtClean="0"/>
              <a:t>ôpital </a:t>
            </a:r>
            <a:r>
              <a:rPr lang="en-GB" cap="none" dirty="0" err="1"/>
              <a:t>U</a:t>
            </a:r>
            <a:r>
              <a:rPr lang="en-GB" cap="none" dirty="0" err="1" smtClean="0"/>
              <a:t>niversitaire</a:t>
            </a:r>
            <a:r>
              <a:rPr lang="en-GB" cap="none" dirty="0" smtClean="0"/>
              <a:t> </a:t>
            </a:r>
            <a:r>
              <a:rPr lang="en-GB" cap="none" dirty="0" err="1" smtClean="0"/>
              <a:t>Erasme</a:t>
            </a:r>
            <a:r>
              <a:rPr lang="en-GB" cap="none" dirty="0" smtClean="0"/>
              <a:t>, Brussels, Belgium; </a:t>
            </a:r>
            <a:r>
              <a:rPr lang="en-GB" cap="none" baseline="30000" dirty="0" smtClean="0"/>
              <a:t>6</a:t>
            </a:r>
            <a:r>
              <a:rPr lang="en-GB" cap="none" dirty="0"/>
              <a:t>I</a:t>
            </a:r>
            <a:r>
              <a:rPr lang="en-GB" cap="none" dirty="0" smtClean="0"/>
              <a:t>nstitut </a:t>
            </a:r>
            <a:r>
              <a:rPr lang="en-GB" cap="none" dirty="0" err="1" smtClean="0"/>
              <a:t>Arnault</a:t>
            </a:r>
            <a:r>
              <a:rPr lang="en-GB" cap="none" dirty="0" smtClean="0"/>
              <a:t> </a:t>
            </a:r>
            <a:r>
              <a:rPr lang="en-GB" cap="none" dirty="0" err="1" smtClean="0"/>
              <a:t>Tzanck</a:t>
            </a:r>
            <a:r>
              <a:rPr lang="en-GB" cap="none" dirty="0" smtClean="0"/>
              <a:t>, </a:t>
            </a:r>
            <a:r>
              <a:rPr lang="en-GB" cap="none" dirty="0"/>
              <a:t>S</a:t>
            </a:r>
            <a:r>
              <a:rPr lang="en-GB" cap="none" dirty="0" smtClean="0"/>
              <a:t>t Laurent du </a:t>
            </a:r>
            <a:r>
              <a:rPr lang="en-GB" cap="none" dirty="0" err="1"/>
              <a:t>V</a:t>
            </a:r>
            <a:r>
              <a:rPr lang="en-GB" cap="none" dirty="0" err="1" smtClean="0"/>
              <a:t>ar</a:t>
            </a:r>
            <a:r>
              <a:rPr lang="en-GB" cap="none" dirty="0" smtClean="0"/>
              <a:t>, France; </a:t>
            </a:r>
            <a:r>
              <a:rPr lang="en-GB" cap="none" baseline="30000" dirty="0" smtClean="0"/>
              <a:t>7</a:t>
            </a:r>
            <a:r>
              <a:rPr lang="en-GB" cap="none" dirty="0"/>
              <a:t>F</a:t>
            </a:r>
            <a:r>
              <a:rPr lang="en-GB" cap="none" dirty="0" smtClean="0"/>
              <a:t>irst </a:t>
            </a:r>
            <a:r>
              <a:rPr lang="en-GB" cap="none" dirty="0"/>
              <a:t>M</a:t>
            </a:r>
            <a:r>
              <a:rPr lang="en-GB" cap="none" dirty="0" smtClean="0"/>
              <a:t>oscow </a:t>
            </a:r>
            <a:r>
              <a:rPr lang="en-GB" cap="none" dirty="0"/>
              <a:t>S</a:t>
            </a:r>
            <a:r>
              <a:rPr lang="en-GB" cap="none" dirty="0" smtClean="0"/>
              <a:t>tate </a:t>
            </a:r>
            <a:r>
              <a:rPr lang="en-GB" cap="none" dirty="0"/>
              <a:t>M</a:t>
            </a:r>
            <a:r>
              <a:rPr lang="en-GB" cap="none" dirty="0" smtClean="0"/>
              <a:t>edical </a:t>
            </a:r>
            <a:r>
              <a:rPr lang="en-GB" cap="none" dirty="0"/>
              <a:t>U</a:t>
            </a:r>
            <a:r>
              <a:rPr lang="en-GB" cap="none" dirty="0" smtClean="0"/>
              <a:t>niversity, Moscow, Russia; </a:t>
            </a:r>
            <a:r>
              <a:rPr lang="en-GB" cap="none" baseline="30000" dirty="0" smtClean="0"/>
              <a:t>8</a:t>
            </a:r>
            <a:r>
              <a:rPr lang="en-GB" cap="none" dirty="0"/>
              <a:t>C</a:t>
            </a:r>
            <a:r>
              <a:rPr lang="en-GB" cap="none" dirty="0" smtClean="0"/>
              <a:t>entro </a:t>
            </a:r>
            <a:r>
              <a:rPr lang="en-GB" cap="none" dirty="0" err="1" smtClean="0"/>
              <a:t>Hospitalar</a:t>
            </a:r>
            <a:r>
              <a:rPr lang="en-GB" cap="none" dirty="0" smtClean="0"/>
              <a:t> de </a:t>
            </a:r>
            <a:r>
              <a:rPr lang="en-GB" cap="none" dirty="0" err="1" smtClean="0"/>
              <a:t>Lisboa</a:t>
            </a:r>
            <a:r>
              <a:rPr lang="en-GB" cap="none" dirty="0" smtClean="0"/>
              <a:t> Central, Lisbon, Portugal; </a:t>
            </a:r>
            <a:r>
              <a:rPr lang="en-GB" cap="none" baseline="30000" dirty="0" smtClean="0"/>
              <a:t>9</a:t>
            </a:r>
            <a:r>
              <a:rPr lang="en-GB" cap="none" dirty="0"/>
              <a:t>H</a:t>
            </a:r>
            <a:r>
              <a:rPr lang="en-GB" cap="none" dirty="0" smtClean="0"/>
              <a:t>ospital </a:t>
            </a:r>
            <a:r>
              <a:rPr lang="en-GB" cap="none" dirty="0" err="1"/>
              <a:t>M</a:t>
            </a:r>
            <a:r>
              <a:rPr lang="en-GB" cap="none" dirty="0" err="1" smtClean="0"/>
              <a:t>eixoeiro</a:t>
            </a:r>
            <a:r>
              <a:rPr lang="en-GB" cap="none" dirty="0" smtClean="0"/>
              <a:t>, </a:t>
            </a:r>
            <a:r>
              <a:rPr lang="en-GB" cap="none" dirty="0" err="1" smtClean="0"/>
              <a:t>Vigo</a:t>
            </a:r>
            <a:r>
              <a:rPr lang="en-GB" cap="none" dirty="0" smtClean="0"/>
              <a:t>, </a:t>
            </a:r>
            <a:r>
              <a:rPr lang="en-GB" cap="none" dirty="0"/>
              <a:t>S</a:t>
            </a:r>
            <a:r>
              <a:rPr lang="en-GB" cap="none" dirty="0" smtClean="0"/>
              <a:t>pain; </a:t>
            </a:r>
            <a:r>
              <a:rPr lang="en-GB" cap="none" baseline="30000" dirty="0" smtClean="0"/>
              <a:t>10</a:t>
            </a:r>
            <a:r>
              <a:rPr lang="en-GB" cap="none" dirty="0"/>
              <a:t>H</a:t>
            </a:r>
            <a:r>
              <a:rPr lang="en-GB" cap="none" dirty="0" smtClean="0"/>
              <a:t>ospital Univ. De </a:t>
            </a:r>
            <a:r>
              <a:rPr lang="en-GB" cap="none" dirty="0" err="1" smtClean="0"/>
              <a:t>Valdecilla</a:t>
            </a:r>
            <a:r>
              <a:rPr lang="en-GB" cap="none" dirty="0" smtClean="0"/>
              <a:t>, Santander, Spain; </a:t>
            </a:r>
            <a:r>
              <a:rPr lang="en-GB" cap="none" baseline="30000" dirty="0" smtClean="0"/>
              <a:t>11</a:t>
            </a:r>
            <a:r>
              <a:rPr lang="en-GB" cap="none" dirty="0" smtClean="0"/>
              <a:t>Universitätsklinik </a:t>
            </a:r>
            <a:r>
              <a:rPr lang="en-GB" cap="none" dirty="0" err="1" smtClean="0"/>
              <a:t>für</a:t>
            </a:r>
            <a:r>
              <a:rPr lang="en-GB" cap="none" dirty="0" smtClean="0"/>
              <a:t> </a:t>
            </a:r>
            <a:r>
              <a:rPr lang="en-GB" cap="none" dirty="0" err="1" smtClean="0"/>
              <a:t>Viszerale</a:t>
            </a:r>
            <a:r>
              <a:rPr lang="en-GB" cap="none" dirty="0" smtClean="0"/>
              <a:t> </a:t>
            </a:r>
            <a:r>
              <a:rPr lang="en-GB" cap="none" dirty="0" err="1" smtClean="0"/>
              <a:t>Chirurgie</a:t>
            </a:r>
            <a:r>
              <a:rPr lang="en-GB" cap="none" dirty="0" smtClean="0"/>
              <a:t> und </a:t>
            </a:r>
            <a:r>
              <a:rPr lang="en-GB" cap="none" dirty="0" err="1" smtClean="0"/>
              <a:t>Medizin</a:t>
            </a:r>
            <a:r>
              <a:rPr lang="en-GB" cap="none" dirty="0" smtClean="0"/>
              <a:t>, </a:t>
            </a:r>
            <a:r>
              <a:rPr lang="en-GB" cap="none" dirty="0"/>
              <a:t>B</a:t>
            </a:r>
            <a:r>
              <a:rPr lang="en-GB" cap="none" dirty="0" smtClean="0"/>
              <a:t>ern, Switzerland; </a:t>
            </a:r>
            <a:r>
              <a:rPr lang="en-GB" cap="none" baseline="30000" dirty="0" smtClean="0"/>
              <a:t>12</a:t>
            </a:r>
            <a:r>
              <a:rPr lang="en-GB" cap="none" dirty="0"/>
              <a:t>H</a:t>
            </a:r>
            <a:r>
              <a:rPr lang="en-GB" cap="none" dirty="0" smtClean="0"/>
              <a:t>opital </a:t>
            </a:r>
            <a:r>
              <a:rPr lang="en-GB" cap="none" dirty="0"/>
              <a:t>S</a:t>
            </a:r>
            <a:r>
              <a:rPr lang="en-GB" cap="none" dirty="0" smtClean="0"/>
              <a:t>aint Joseph, </a:t>
            </a:r>
            <a:r>
              <a:rPr lang="en-GB" cap="none" dirty="0"/>
              <a:t>M</a:t>
            </a:r>
            <a:r>
              <a:rPr lang="en-GB" cap="none" dirty="0" smtClean="0"/>
              <a:t>arseille, </a:t>
            </a:r>
            <a:r>
              <a:rPr lang="en-GB" cap="none" dirty="0"/>
              <a:t>F</a:t>
            </a:r>
            <a:r>
              <a:rPr lang="en-GB" cap="none" dirty="0" smtClean="0"/>
              <a:t>rance; </a:t>
            </a:r>
            <a:r>
              <a:rPr lang="en-GB" cap="none" baseline="30000" dirty="0" smtClean="0"/>
              <a:t>13</a:t>
            </a:r>
            <a:r>
              <a:rPr lang="en-GB" cap="none" dirty="0"/>
              <a:t>K</a:t>
            </a:r>
            <a:r>
              <a:rPr lang="en-GB" cap="none" dirty="0" smtClean="0"/>
              <a:t>ing's </a:t>
            </a:r>
            <a:r>
              <a:rPr lang="en-GB" cap="none" dirty="0"/>
              <a:t>C</a:t>
            </a:r>
            <a:r>
              <a:rPr lang="en-GB" cap="none" dirty="0" smtClean="0"/>
              <a:t>ollege Hospital, London, UK; </a:t>
            </a:r>
            <a:r>
              <a:rPr lang="en-GB" cap="none" baseline="30000" dirty="0" smtClean="0"/>
              <a:t>14</a:t>
            </a:r>
            <a:r>
              <a:rPr lang="en-GB" cap="none" dirty="0" smtClean="0"/>
              <a:t>St </a:t>
            </a:r>
            <a:r>
              <a:rPr lang="en-GB" cap="none" dirty="0"/>
              <a:t>G</a:t>
            </a:r>
            <a:r>
              <a:rPr lang="en-GB" cap="none" dirty="0" smtClean="0"/>
              <a:t>eorge's </a:t>
            </a:r>
            <a:r>
              <a:rPr lang="en-GB" cap="none" dirty="0"/>
              <a:t>H</a:t>
            </a:r>
            <a:r>
              <a:rPr lang="en-GB" cap="none" dirty="0" smtClean="0"/>
              <a:t>ospital, </a:t>
            </a:r>
            <a:r>
              <a:rPr lang="en-GB" cap="none" dirty="0"/>
              <a:t>L</a:t>
            </a:r>
            <a:r>
              <a:rPr lang="en-GB" cap="none" dirty="0" smtClean="0"/>
              <a:t>ondon, UK; </a:t>
            </a:r>
            <a:r>
              <a:rPr lang="en-GB" cap="none" baseline="30000" dirty="0" smtClean="0"/>
              <a:t>15</a:t>
            </a:r>
            <a:r>
              <a:rPr lang="en-GB" cap="none" dirty="0"/>
              <a:t>U</a:t>
            </a:r>
            <a:r>
              <a:rPr lang="en-GB" cap="none" dirty="0" smtClean="0"/>
              <a:t>niversity </a:t>
            </a:r>
            <a:r>
              <a:rPr lang="en-GB" cap="none" dirty="0"/>
              <a:t>H</a:t>
            </a:r>
            <a:r>
              <a:rPr lang="en-GB" cap="none" dirty="0" smtClean="0"/>
              <a:t>ospital Mainz, Mainz, Germany; </a:t>
            </a:r>
            <a:r>
              <a:rPr lang="en-GB" cap="none" baseline="30000" dirty="0" smtClean="0"/>
              <a:t>16</a:t>
            </a:r>
            <a:r>
              <a:rPr lang="en-GB" cap="none" dirty="0"/>
              <a:t>S</a:t>
            </a:r>
            <a:r>
              <a:rPr lang="en-GB" cap="none" dirty="0" smtClean="0"/>
              <a:t>chwerpunktpraxis </a:t>
            </a:r>
            <a:r>
              <a:rPr lang="en-GB" cap="none" dirty="0" err="1"/>
              <a:t>H</a:t>
            </a:r>
            <a:r>
              <a:rPr lang="en-GB" cap="none" dirty="0" err="1" smtClean="0"/>
              <a:t>epatologie</a:t>
            </a:r>
            <a:r>
              <a:rPr lang="en-GB" cap="none" dirty="0" smtClean="0"/>
              <a:t>, </a:t>
            </a:r>
            <a:r>
              <a:rPr lang="en-GB" cap="none" dirty="0"/>
              <a:t>D</a:t>
            </a:r>
            <a:r>
              <a:rPr lang="en-GB" cap="none" dirty="0" smtClean="0"/>
              <a:t>ortmund, </a:t>
            </a:r>
            <a:r>
              <a:rPr lang="en-GB" cap="none" dirty="0"/>
              <a:t>G</a:t>
            </a:r>
            <a:r>
              <a:rPr lang="en-GB" cap="none" dirty="0" smtClean="0"/>
              <a:t>ermany; </a:t>
            </a:r>
            <a:r>
              <a:rPr lang="en-GB" cap="none" baseline="30000" dirty="0" smtClean="0"/>
              <a:t>17</a:t>
            </a:r>
            <a:r>
              <a:rPr lang="en-GB" cap="none" dirty="0"/>
              <a:t>H</a:t>
            </a:r>
            <a:r>
              <a:rPr lang="en-GB" cap="none" dirty="0" smtClean="0"/>
              <a:t>yogo </a:t>
            </a:r>
            <a:r>
              <a:rPr lang="en-GB" cap="none" dirty="0"/>
              <a:t>C</a:t>
            </a:r>
            <a:r>
              <a:rPr lang="en-GB" cap="none" dirty="0" smtClean="0"/>
              <a:t>ollege of Medicine, </a:t>
            </a:r>
            <a:r>
              <a:rPr lang="en-GB" cap="none" dirty="0"/>
              <a:t>H</a:t>
            </a:r>
            <a:r>
              <a:rPr lang="en-GB" cap="none" dirty="0" smtClean="0"/>
              <a:t>yogo, Japan; </a:t>
            </a:r>
            <a:r>
              <a:rPr lang="en-GB" cap="none" baseline="30000" dirty="0" smtClean="0"/>
              <a:t>18</a:t>
            </a:r>
            <a:r>
              <a:rPr lang="en-GB" cap="none" dirty="0"/>
              <a:t>Y</a:t>
            </a:r>
            <a:r>
              <a:rPr lang="en-GB" cap="none" dirty="0" smtClean="0"/>
              <a:t>amanashi </a:t>
            </a:r>
            <a:r>
              <a:rPr lang="en-GB" cap="none" dirty="0"/>
              <a:t>C</a:t>
            </a:r>
            <a:r>
              <a:rPr lang="en-GB" cap="none" dirty="0" smtClean="0"/>
              <a:t>entral and </a:t>
            </a:r>
            <a:r>
              <a:rPr lang="en-GB" cap="none" dirty="0"/>
              <a:t>K</a:t>
            </a:r>
            <a:r>
              <a:rPr lang="en-GB" cap="none" dirty="0" smtClean="0"/>
              <a:t>ita </a:t>
            </a:r>
            <a:r>
              <a:rPr lang="en-GB" cap="none" dirty="0"/>
              <a:t>H</a:t>
            </a:r>
            <a:r>
              <a:rPr lang="en-GB" cap="none" dirty="0" smtClean="0"/>
              <a:t>ospitals, </a:t>
            </a:r>
            <a:r>
              <a:rPr lang="en-GB" cap="none" dirty="0"/>
              <a:t>Y</a:t>
            </a:r>
            <a:r>
              <a:rPr lang="en-GB" cap="none" dirty="0" smtClean="0"/>
              <a:t>amanashi, Japan; </a:t>
            </a:r>
            <a:r>
              <a:rPr lang="en-GB" cap="none" baseline="30000" dirty="0" smtClean="0"/>
              <a:t>19</a:t>
            </a:r>
            <a:r>
              <a:rPr lang="en-US" cap="none" dirty="0" err="1"/>
              <a:t>B</a:t>
            </a:r>
            <a:r>
              <a:rPr lang="en-US" cap="none" dirty="0" err="1" smtClean="0"/>
              <a:t>oehringer</a:t>
            </a:r>
            <a:r>
              <a:rPr lang="en-US" cap="none" dirty="0" smtClean="0"/>
              <a:t> </a:t>
            </a:r>
            <a:r>
              <a:rPr lang="en-US" cap="none" dirty="0" err="1"/>
              <a:t>I</a:t>
            </a:r>
            <a:r>
              <a:rPr lang="en-US" cap="none" dirty="0" err="1" smtClean="0"/>
              <a:t>ngelheim</a:t>
            </a:r>
            <a:r>
              <a:rPr lang="en-US" cap="none" dirty="0" smtClean="0"/>
              <a:t> Pharmaceuticals </a:t>
            </a:r>
            <a:r>
              <a:rPr lang="en-US" cap="none" dirty="0" err="1" smtClean="0"/>
              <a:t>Inc</a:t>
            </a:r>
            <a:r>
              <a:rPr lang="en-US" cap="none" dirty="0" smtClean="0"/>
              <a:t>, </a:t>
            </a:r>
            <a:r>
              <a:rPr lang="en-US" cap="none" dirty="0"/>
              <a:t>R</a:t>
            </a:r>
            <a:r>
              <a:rPr lang="en-US" cap="none" dirty="0" smtClean="0"/>
              <a:t>idgefield, CT, USA</a:t>
            </a:r>
            <a:r>
              <a:rPr lang="en-GB" cap="none" dirty="0" smtClean="0"/>
              <a:t>; </a:t>
            </a:r>
            <a:r>
              <a:rPr lang="en-GB" cap="none" baseline="30000" dirty="0" smtClean="0"/>
              <a:t>20</a:t>
            </a:r>
            <a:r>
              <a:rPr lang="en-GB" cap="none" dirty="0"/>
              <a:t>B</a:t>
            </a:r>
            <a:r>
              <a:rPr lang="en-GB" cap="none" dirty="0" smtClean="0"/>
              <a:t>oehringer </a:t>
            </a:r>
            <a:r>
              <a:rPr lang="en-GB" cap="none" dirty="0" err="1"/>
              <a:t>I</a:t>
            </a:r>
            <a:r>
              <a:rPr lang="en-GB" cap="none" dirty="0" err="1" smtClean="0"/>
              <a:t>ngelheim</a:t>
            </a:r>
            <a:r>
              <a:rPr lang="en-GB" cap="none" dirty="0" smtClean="0"/>
              <a:t> Pharmaceuticals GmbH &amp; Co KG, </a:t>
            </a:r>
            <a:r>
              <a:rPr lang="en-GB" cap="none" dirty="0" err="1" smtClean="0"/>
              <a:t>Biberach</a:t>
            </a:r>
            <a:r>
              <a:rPr lang="en-GB" cap="none" dirty="0" smtClean="0"/>
              <a:t>, Germany</a:t>
            </a:r>
          </a:p>
          <a:p>
            <a:endParaRPr lang="en-GB" cap="none" baseline="30000" dirty="0" smtClean="0"/>
          </a:p>
          <a:p>
            <a:endParaRPr lang="en-GB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590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Virological failure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722108423"/>
              </p:ext>
            </p:extLst>
          </p:nvPr>
        </p:nvGraphicFramePr>
        <p:xfrm>
          <a:off x="752475" y="2433912"/>
          <a:ext cx="3581244" cy="335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86811160"/>
              </p:ext>
            </p:extLst>
          </p:nvPr>
        </p:nvGraphicFramePr>
        <p:xfrm>
          <a:off x="4837112" y="2433912"/>
          <a:ext cx="3556763" cy="3352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77331" y="2328803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GT-1b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04935" y="2328803"/>
            <a:ext cx="107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GT-1a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963725" y="3681992"/>
            <a:ext cx="307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Proportion of patients (%)</a:t>
            </a:r>
            <a:endParaRPr lang="en-US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6581775" y="801172"/>
            <a:ext cx="2209800" cy="369332"/>
            <a:chOff x="6248400" y="258247"/>
            <a:chExt cx="2209800" cy="369332"/>
          </a:xfrm>
        </p:grpSpPr>
        <p:sp>
          <p:nvSpPr>
            <p:cNvPr id="17" name="TextBox 16"/>
            <p:cNvSpPr txBox="1"/>
            <p:nvPr/>
          </p:nvSpPr>
          <p:spPr>
            <a:xfrm>
              <a:off x="6505575" y="258247"/>
              <a:ext cx="195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Placebo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48400" y="348591"/>
              <a:ext cx="193675" cy="1886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581775" y="1163122"/>
            <a:ext cx="2209800" cy="369332"/>
            <a:chOff x="6248400" y="620197"/>
            <a:chExt cx="2209800" cy="369332"/>
          </a:xfrm>
        </p:grpSpPr>
        <p:sp>
          <p:nvSpPr>
            <p:cNvPr id="13" name="TextBox 12"/>
            <p:cNvSpPr txBox="1"/>
            <p:nvPr/>
          </p:nvSpPr>
          <p:spPr>
            <a:xfrm>
              <a:off x="6505575" y="620197"/>
              <a:ext cx="195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FDV 120 mg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248400" y="710541"/>
              <a:ext cx="193675" cy="1886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581775" y="1531300"/>
            <a:ext cx="2219325" cy="369332"/>
            <a:chOff x="6248400" y="1047750"/>
            <a:chExt cx="2219325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6515100" y="1047750"/>
              <a:ext cx="1952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FDV 240 mg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48400" y="1138094"/>
              <a:ext cx="193675" cy="1886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hteck 7"/>
          <p:cNvSpPr>
            <a:spLocks noChangeArrowheads="1"/>
          </p:cNvSpPr>
          <p:nvPr/>
        </p:nvSpPr>
        <p:spPr bwMode="auto">
          <a:xfrm>
            <a:off x="365961" y="6453336"/>
            <a:ext cx="8778039" cy="35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 smtClean="0">
                <a:solidFill>
                  <a:schemeClr val="accent6"/>
                </a:solidFill>
              </a:rPr>
              <a:t>Stopping rules: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accent6"/>
                </a:solidFill>
              </a:rPr>
              <a:t>Null or partial response defined as </a:t>
            </a:r>
            <a:r>
              <a:rPr lang="en-GB" sz="1200" dirty="0">
                <a:solidFill>
                  <a:schemeClr val="accent6"/>
                </a:solidFill>
              </a:rPr>
              <a:t>l</a:t>
            </a:r>
            <a:r>
              <a:rPr lang="en-GB" sz="1200" dirty="0" smtClean="0">
                <a:solidFill>
                  <a:schemeClr val="accent6"/>
                </a:solidFill>
              </a:rPr>
              <a:t>ack </a:t>
            </a:r>
            <a:r>
              <a:rPr lang="en-GB" sz="1200" dirty="0">
                <a:solidFill>
                  <a:schemeClr val="accent6"/>
                </a:solidFill>
              </a:rPr>
              <a:t>of Early Virological </a:t>
            </a:r>
            <a:r>
              <a:rPr lang="en-GB" sz="1200" dirty="0" smtClean="0">
                <a:solidFill>
                  <a:schemeClr val="accent6"/>
                </a:solidFill>
              </a:rPr>
              <a:t>Response, i.e. absence </a:t>
            </a:r>
            <a:r>
              <a:rPr lang="en-GB" sz="1200" dirty="0">
                <a:solidFill>
                  <a:schemeClr val="accent6"/>
                </a:solidFill>
              </a:rPr>
              <a:t>of HCV RNA </a:t>
            </a:r>
            <a:r>
              <a:rPr lang="en-GB" sz="1200" dirty="0" smtClean="0">
                <a:solidFill>
                  <a:schemeClr val="accent6"/>
                </a:solidFill>
              </a:rPr>
              <a:t/>
            </a:r>
            <a:br>
              <a:rPr lang="en-GB" sz="1200" dirty="0" smtClean="0">
                <a:solidFill>
                  <a:schemeClr val="accent6"/>
                </a:solidFill>
              </a:rPr>
            </a:br>
            <a:r>
              <a:rPr lang="en-GB" sz="1200" dirty="0" smtClean="0">
                <a:solidFill>
                  <a:schemeClr val="accent6"/>
                </a:solidFill>
              </a:rPr>
              <a:t>drop </a:t>
            </a:r>
            <a:r>
              <a:rPr lang="en-GB" sz="1200" dirty="0">
                <a:solidFill>
                  <a:schemeClr val="accent6"/>
                </a:solidFill>
              </a:rPr>
              <a:t>by </a:t>
            </a:r>
            <a:r>
              <a:rPr lang="en-GB" sz="1200" dirty="0" smtClean="0">
                <a:solidFill>
                  <a:schemeClr val="accent6"/>
                </a:solidFill>
              </a:rPr>
              <a:t>≥2 log</a:t>
            </a:r>
            <a:r>
              <a:rPr lang="en-GB" sz="1200" baseline="-25000" dirty="0" smtClean="0">
                <a:solidFill>
                  <a:schemeClr val="accent6"/>
                </a:solidFill>
              </a:rPr>
              <a:t>10</a:t>
            </a:r>
            <a:r>
              <a:rPr lang="en-GB" sz="1200" dirty="0" smtClean="0">
                <a:solidFill>
                  <a:schemeClr val="accent6"/>
                </a:solidFill>
              </a:rPr>
              <a:t> from baseline at </a:t>
            </a:r>
            <a:r>
              <a:rPr lang="en-GB" sz="1200" dirty="0">
                <a:solidFill>
                  <a:schemeClr val="accent6"/>
                </a:solidFill>
              </a:rPr>
              <a:t>Week </a:t>
            </a:r>
            <a:r>
              <a:rPr lang="en-GB" sz="1200" dirty="0" smtClean="0">
                <a:solidFill>
                  <a:schemeClr val="accent6"/>
                </a:solidFill>
              </a:rPr>
              <a:t>12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accent6"/>
                </a:solidFill>
              </a:rPr>
              <a:t>Breakthrough indicates confirmed ≥1 log</a:t>
            </a:r>
            <a:r>
              <a:rPr lang="en-GB" sz="1200" baseline="-25000" dirty="0" smtClean="0">
                <a:solidFill>
                  <a:schemeClr val="accent6"/>
                </a:solidFill>
              </a:rPr>
              <a:t>10</a:t>
            </a:r>
            <a:r>
              <a:rPr lang="en-GB" sz="1200" dirty="0" smtClean="0">
                <a:solidFill>
                  <a:schemeClr val="accent6"/>
                </a:solidFill>
              </a:rPr>
              <a:t> rebound at any time during FDV or PegIFN/RBV treatment </a:t>
            </a:r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3098370" y="3681994"/>
            <a:ext cx="307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Proportion of patients (%)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638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177041707"/>
              </p:ext>
            </p:extLst>
          </p:nvPr>
        </p:nvGraphicFramePr>
        <p:xfrm>
          <a:off x="392478" y="1396759"/>
          <a:ext cx="828092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19673" y="563955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9" y="563955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72885" y="5639554"/>
            <a:ext cx="1283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7825" y="5639555"/>
            <a:ext cx="1287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 significant effect of Q80K on SVR12 in GT-1a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980197" y="6124654"/>
            <a:ext cx="201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US" sz="1800" dirty="0" smtClean="0"/>
              <a:t>Q80 wild type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364088" y="6124654"/>
            <a:ext cx="261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GB" sz="1800" dirty="0" smtClean="0"/>
              <a:t>Q80K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484784"/>
            <a:ext cx="7128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23% (49/212) of GT-1a patients had Q80K at baseline</a:t>
            </a:r>
            <a:endParaRPr lang="en-GB" sz="2000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 rot="16200000">
            <a:off x="-479968" y="3612380"/>
            <a:ext cx="1575055" cy="40011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SVR12 (%)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9434" y="531419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56/75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1541" y="531419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42/61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67789" y="531419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9/11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7706" y="5311433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16/22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3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SVR12 according to IL28B genotype </a:t>
            </a:r>
            <a:r>
              <a:rPr lang="en-GB" dirty="0"/>
              <a:t>rs12979860 (I</a:t>
            </a:r>
            <a:r>
              <a:rPr lang="en-GB" dirty="0" smtClean="0"/>
              <a:t>TT)</a:t>
            </a:r>
            <a:endParaRPr lang="en-US" dirty="0"/>
          </a:p>
        </p:txBody>
      </p:sp>
      <p:graphicFrame>
        <p:nvGraphicFramePr>
          <p:cNvPr id="56" name="Content Placeholder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78133726"/>
              </p:ext>
            </p:extLst>
          </p:nvPr>
        </p:nvGraphicFramePr>
        <p:xfrm>
          <a:off x="457200" y="1455738"/>
          <a:ext cx="8229600" cy="458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1217542" y="5714092"/>
            <a:ext cx="95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solidFill>
                  <a:prstClr val="black"/>
                </a:solidFill>
              </a:defRPr>
            </a:lvl1pPr>
          </a:lstStyle>
          <a:p>
            <a:r>
              <a:rPr lang="en-GB" sz="1400" dirty="0"/>
              <a:t>Placebo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1934447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31185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72119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96/107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1274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85/122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41457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 22/29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153756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29/46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583508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 35/68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31793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5/18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502818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96/101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944265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 87/126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426363" y="53732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white"/>
                </a:solidFill>
              </a:rPr>
              <a:t>27/34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691460" y="5714092"/>
            <a:ext cx="95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solidFill>
                  <a:prstClr val="black"/>
                </a:solidFill>
              </a:defRPr>
            </a:lvl1pPr>
          </a:lstStyle>
          <a:p>
            <a:r>
              <a:rPr lang="en-GB" sz="1400" dirty="0"/>
              <a:t>Placebo</a:t>
            </a:r>
            <a:endParaRPr lang="en-US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4434786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076056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156176" y="5714092"/>
            <a:ext cx="95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solidFill>
                  <a:prstClr val="black"/>
                </a:solidFill>
              </a:defRPr>
            </a:lvl1pPr>
          </a:lstStyle>
          <a:p>
            <a:r>
              <a:rPr lang="en-GB" sz="1400" dirty="0"/>
              <a:t>Placebo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6876256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96336" y="5714092"/>
            <a:ext cx="85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</a:p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75370" y="630932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CC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996705" y="6317062"/>
            <a:ext cx="177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CT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3729" y="6327655"/>
            <a:ext cx="2005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TT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 rot="16200000">
            <a:off x="-479968" y="3612380"/>
            <a:ext cx="1575055" cy="40011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SVR12 (%)</a:t>
            </a:r>
            <a:endParaRPr lang="en-G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55105671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SVR12 for </a:t>
            </a:r>
            <a:r>
              <a:rPr lang="en-GB" dirty="0" smtClean="0"/>
              <a:t>FDV </a:t>
            </a:r>
            <a:r>
              <a:rPr lang="en-GB" dirty="0"/>
              <a:t>120 mg </a:t>
            </a:r>
            <a:r>
              <a:rPr lang="en-GB" dirty="0" err="1"/>
              <a:t>vs</a:t>
            </a:r>
            <a:r>
              <a:rPr lang="en-GB" dirty="0"/>
              <a:t> 240 mg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916499151"/>
              </p:ext>
            </p:extLst>
          </p:nvPr>
        </p:nvGraphicFramePr>
        <p:xfrm>
          <a:off x="479477" y="1290099"/>
          <a:ext cx="4740442" cy="5043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178"/>
                <a:gridCol w="252863"/>
                <a:gridCol w="1355269"/>
                <a:gridCol w="1608132"/>
              </a:tblGrid>
              <a:tr h="285641">
                <a:tc gridSpan="2">
                  <a:txBody>
                    <a:bodyPr/>
                    <a:lstStyle/>
                    <a:p>
                      <a:r>
                        <a:rPr lang="en-GB" sz="1600" b="1" dirty="0" smtClean="0"/>
                        <a:t>n/N (%)</a:t>
                      </a:r>
                      <a:endParaRPr lang="en-GB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FDV 120 mg</a:t>
                      </a:r>
                      <a:endParaRPr lang="en-GB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FDV 240 mg</a:t>
                      </a:r>
                      <a:endParaRPr lang="en-GB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673">
                <a:tc gridSpan="2">
                  <a:txBody>
                    <a:bodyPr/>
                    <a:lstStyle/>
                    <a:p>
                      <a:r>
                        <a:rPr lang="en-GB" sz="1400" b="1" dirty="0" smtClean="0"/>
                        <a:t>Genotype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5186">
                <a:tc gridSpan="2">
                  <a:txBody>
                    <a:bodyPr/>
                    <a:lstStyle/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	</a:t>
                      </a:r>
                      <a:r>
                        <a:rPr lang="en-GB" sz="1200" b="1" kern="1200" dirty="0" smtClean="0"/>
                        <a:t>1a</a:t>
                      </a:r>
                    </a:p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kern="1200" dirty="0" smtClean="0"/>
                        <a:t>	1b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60/87 (69)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143/171 (84)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68/90 (76)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142/171 (83)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673">
                <a:tc gridSpan="2">
                  <a:txBody>
                    <a:bodyPr/>
                    <a:lstStyle/>
                    <a:p>
                      <a:r>
                        <a:rPr lang="en-GB" sz="1400" b="1" dirty="0" smtClean="0"/>
                        <a:t>Race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5186">
                <a:tc gridSpan="2">
                  <a:txBody>
                    <a:bodyPr/>
                    <a:lstStyle/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	</a:t>
                      </a:r>
                      <a:r>
                        <a:rPr lang="en-GB" sz="1200" b="1" kern="1200" dirty="0" smtClean="0"/>
                        <a:t>Caucasian</a:t>
                      </a:r>
                    </a:p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kern="1200" dirty="0" smtClean="0"/>
                        <a:t>	Asian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157/203 (77)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44/52 (85)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158/205 (77)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47/51 (92)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673">
                <a:tc gridSpan="2">
                  <a:txBody>
                    <a:bodyPr/>
                    <a:lstStyle/>
                    <a:p>
                      <a:r>
                        <a:rPr lang="en-GB" sz="1400" b="1" dirty="0" smtClean="0"/>
                        <a:t>IL28B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6524">
                <a:tc gridSpan="2">
                  <a:txBody>
                    <a:bodyPr/>
                    <a:lstStyle/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	</a:t>
                      </a:r>
                      <a:r>
                        <a:rPr lang="en-GB" sz="1200" b="1" kern="1200" dirty="0" smtClean="0"/>
                        <a:t>CC</a:t>
                      </a:r>
                    </a:p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kern="1200" dirty="0" smtClean="0"/>
                        <a:t>	CT</a:t>
                      </a:r>
                    </a:p>
                    <a:p>
                      <a:pPr marL="0" algn="l" defTabSz="182563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200" b="1" kern="1200" dirty="0" smtClean="0"/>
                        <a:t>	TT</a:t>
                      </a: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96/107 (90)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85/122 (70)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22/29 (76)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96/101 (95)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87/126 (69)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27/34 (79)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7576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Fibrosis stage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GB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282">
                <a:tc gridSpan="2">
                  <a:txBody>
                    <a:bodyPr/>
                    <a:lstStyle/>
                    <a:p>
                      <a:pPr marL="182563" indent="0" defTabSz="182563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&lt;F3</a:t>
                      </a:r>
                    </a:p>
                    <a:p>
                      <a:pPr marL="182563" indent="0" defTabSz="182563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≥F3</a:t>
                      </a:r>
                    </a:p>
                    <a:p>
                      <a:pPr marL="182563" marR="0" indent="0" algn="l" defTabSz="182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Cirrhosis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172/212 (81)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30/45 (67)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9/16 (56)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187/219 (85)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23/42 (55)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6/15 (40)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673"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Baseline HCV RNA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620">
                <a:tc>
                  <a:txBody>
                    <a:bodyPr/>
                    <a:lstStyle/>
                    <a:p>
                      <a:pPr defTabSz="182563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	&lt;800 000 IU/mL</a:t>
                      </a:r>
                    </a:p>
                    <a:p>
                      <a:pPr defTabSz="182563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	≥800 000 IU/mL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54/58 (93)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150/201 (75)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70/76 (92)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200" b="1" dirty="0" smtClean="0"/>
                        <a:t>140/185 (76)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5030461" y="6283048"/>
            <a:ext cx="1865572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17793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35628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06417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93749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75914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67121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49286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35326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22659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08700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92158" y="6283048"/>
            <a:ext cx="0" cy="3254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10079" y="6335596"/>
            <a:ext cx="455574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</a:rPr>
              <a:t>4</a:t>
            </a:r>
            <a:r>
              <a:rPr lang="en-GB" sz="1050" dirty="0" smtClean="0">
                <a:solidFill>
                  <a:prstClr val="black"/>
                </a:solidFill>
              </a:rPr>
              <a:t>0%</a:t>
            </a:r>
            <a:endParaRPr lang="en-US" sz="1050" dirty="0">
              <a:solidFill>
                <a:prstClr val="black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377636" y="6325126"/>
            <a:ext cx="3213264" cy="423937"/>
            <a:chOff x="3926478" y="6082826"/>
            <a:chExt cx="5922519" cy="423937"/>
          </a:xfrm>
        </p:grpSpPr>
        <p:sp>
          <p:nvSpPr>
            <p:cNvPr id="19" name="TextBox 18"/>
            <p:cNvSpPr txBox="1"/>
            <p:nvPr/>
          </p:nvSpPr>
          <p:spPr>
            <a:xfrm>
              <a:off x="4865645" y="6082826"/>
              <a:ext cx="922418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</a:rPr>
                <a:t>-40%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58589" y="6082826"/>
              <a:ext cx="922418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</a:rPr>
                <a:t>-20%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68361" y="6082826"/>
              <a:ext cx="479233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</a:rPr>
                <a:t>0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966792" y="6082826"/>
              <a:ext cx="839690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</a:rPr>
                <a:t>20%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26478" y="6252847"/>
              <a:ext cx="2231291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b="1" dirty="0">
                  <a:solidFill>
                    <a:prstClr val="black"/>
                  </a:solidFill>
                </a:rPr>
                <a:t>Favours 120 mg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617705" y="6252847"/>
              <a:ext cx="2231292" cy="253916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50" b="1" dirty="0">
                  <a:solidFill>
                    <a:prstClr val="black"/>
                  </a:solidFill>
                </a:rPr>
                <a:t>Favours 240 mg</a:t>
              </a:r>
            </a:p>
          </p:txBody>
        </p:sp>
      </p:grpSp>
      <p:cxnSp>
        <p:nvCxnSpPr>
          <p:cNvPr id="32" name="Straight Connector 31"/>
          <p:cNvCxnSpPr>
            <a:stCxn id="87" idx="2"/>
            <a:endCxn id="23" idx="0"/>
          </p:cNvCxnSpPr>
          <p:nvPr/>
        </p:nvCxnSpPr>
        <p:spPr>
          <a:xfrm flipH="1">
            <a:off x="6886740" y="1640856"/>
            <a:ext cx="5861" cy="468427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37893" y="2095706"/>
            <a:ext cx="55424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82340" y="2312692"/>
            <a:ext cx="39662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05596" y="3036314"/>
            <a:ext cx="36691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672004" y="3243418"/>
            <a:ext cx="718323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37893" y="3901751"/>
            <a:ext cx="50386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53141" y="4108366"/>
            <a:ext cx="45812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493715" y="4324453"/>
            <a:ext cx="910823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62724" y="5422049"/>
            <a:ext cx="1315203" cy="0"/>
          </a:xfrm>
          <a:prstGeom prst="line">
            <a:avLst/>
          </a:prstGeom>
          <a:ln w="19050">
            <a:solidFill>
              <a:schemeClr val="tx1"/>
            </a:solidFill>
            <a:headEnd type="arrow" w="sm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558312" y="5969110"/>
            <a:ext cx="635133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656496" y="6125193"/>
            <a:ext cx="50386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364778" y="1363857"/>
            <a:ext cx="3055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prstClr val="black"/>
                </a:solidFill>
              </a:rPr>
              <a:t>Estimated difference </a:t>
            </a:r>
            <a:r>
              <a:rPr lang="en-GB" sz="1200" b="1" dirty="0">
                <a:solidFill>
                  <a:prstClr val="black"/>
                </a:solidFill>
              </a:rPr>
              <a:t>in SVR12 (95% CI)</a:t>
            </a:r>
            <a:endParaRPr lang="en-US" sz="1200" b="1" dirty="0">
              <a:solidFill>
                <a:prstClr val="black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6286566" y="5261255"/>
            <a:ext cx="789816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859502" y="5080612"/>
            <a:ext cx="26985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662014" y="5229200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849805" y="5924945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888099" y="6093296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967018" y="5046003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570580" y="5388240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31235" y="4289869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861122" y="4073124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69496" y="3863695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010485" y="3209749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868724" y="2999460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60328" y="2276872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994689" y="2060848"/>
            <a:ext cx="40653" cy="7523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>
            <a:off x="6896033" y="6280854"/>
            <a:ext cx="1865572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6897579" y="6280854"/>
            <a:ext cx="1856530" cy="32544"/>
            <a:chOff x="8429624" y="6038554"/>
            <a:chExt cx="3421858" cy="32544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8765381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8429624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9113043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9458324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9794080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10146504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0482260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10825160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11170442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11513342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11851482" y="6038554"/>
              <a:ext cx="0" cy="3254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4729460" y="6331345"/>
            <a:ext cx="575800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</a:rPr>
              <a:t>-100%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138177" y="6331345"/>
            <a:ext cx="500458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</a:rPr>
              <a:t>-80%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520841" y="6331345"/>
            <a:ext cx="500458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</a:rPr>
              <a:t>-60%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783451" y="6335596"/>
            <a:ext cx="455574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</a:rPr>
              <a:t>6</a:t>
            </a:r>
            <a:r>
              <a:rPr lang="en-GB" sz="1050" dirty="0" smtClean="0">
                <a:solidFill>
                  <a:prstClr val="black"/>
                </a:solidFill>
              </a:rPr>
              <a:t>0%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8156824" y="6335596"/>
            <a:ext cx="455574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</a:rPr>
              <a:t>8</a:t>
            </a:r>
            <a:r>
              <a:rPr lang="en-GB" sz="1050" dirty="0" smtClean="0">
                <a:solidFill>
                  <a:prstClr val="black"/>
                </a:solidFill>
              </a:rPr>
              <a:t>0%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8488652" y="6338171"/>
            <a:ext cx="530915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</a:rPr>
              <a:t>100%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323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Adverse event summary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51520" y="6381328"/>
            <a:ext cx="8220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aseline="30000" dirty="0" err="1" smtClean="0"/>
              <a:t>a</a:t>
            </a:r>
            <a:r>
              <a:rPr lang="en-GB" sz="1200" dirty="0" err="1" smtClean="0"/>
              <a:t>DAIDS</a:t>
            </a:r>
            <a:r>
              <a:rPr lang="en-GB" sz="1200" dirty="0" smtClean="0"/>
              <a:t> Grade 2 to 4; protocol defined AEs of special interest</a:t>
            </a:r>
          </a:p>
          <a:p>
            <a:r>
              <a:rPr lang="en-GB" sz="1200" dirty="0" smtClean="0"/>
              <a:t>DAIDS, </a:t>
            </a:r>
            <a:r>
              <a:rPr lang="en-GB" sz="1200" dirty="0"/>
              <a:t>Division of AIDS </a:t>
            </a:r>
            <a:r>
              <a:rPr lang="en-GB" sz="1200" dirty="0" smtClean="0"/>
              <a:t>table </a:t>
            </a:r>
            <a:r>
              <a:rPr lang="en-GB" sz="1200" dirty="0"/>
              <a:t>for </a:t>
            </a:r>
            <a:r>
              <a:rPr lang="en-GB" sz="1200" dirty="0" smtClean="0"/>
              <a:t>grading </a:t>
            </a:r>
            <a:r>
              <a:rPr lang="en-GB" sz="1200" dirty="0"/>
              <a:t>the </a:t>
            </a:r>
            <a:r>
              <a:rPr lang="en-GB" sz="1200" dirty="0" smtClean="0"/>
              <a:t>severity </a:t>
            </a:r>
            <a:r>
              <a:rPr lang="en-GB" sz="1200" dirty="0"/>
              <a:t>of </a:t>
            </a:r>
            <a:r>
              <a:rPr lang="en-GB" sz="1200" dirty="0" smtClean="0"/>
              <a:t>adult </a:t>
            </a:r>
            <a:r>
              <a:rPr lang="en-GB" sz="1200" dirty="0"/>
              <a:t>and </a:t>
            </a:r>
            <a:r>
              <a:rPr lang="en-GB" sz="1200" dirty="0" err="1" smtClean="0"/>
              <a:t>pediatric</a:t>
            </a:r>
            <a:r>
              <a:rPr lang="en-GB" sz="1200" dirty="0" smtClean="0"/>
              <a:t> adverse events </a:t>
            </a:r>
            <a:endParaRPr lang="en-GB" sz="1200" dirty="0"/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853704"/>
              </p:ext>
            </p:extLst>
          </p:nvPr>
        </p:nvGraphicFramePr>
        <p:xfrm>
          <a:off x="349249" y="1397785"/>
          <a:ext cx="8348664" cy="4972705"/>
        </p:xfrm>
        <a:graphic>
          <a:graphicData uri="http://schemas.openxmlformats.org/drawingml/2006/table">
            <a:tbl>
              <a:tblPr bandRow="1">
                <a:effectLst/>
                <a:tableStyleId>{D03447BB-5D67-496B-8E87-E561075AD55C}</a:tableStyleId>
              </a:tblPr>
              <a:tblGrid>
                <a:gridCol w="3173595"/>
                <a:gridCol w="1725023"/>
                <a:gridCol w="1725023"/>
                <a:gridCol w="1725023"/>
              </a:tblGrid>
              <a:tr h="630347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N (%)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</a:rPr>
                        <a:t>n=132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120 mg FDV</a:t>
                      </a:r>
                    </a:p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n=259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240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</a:rPr>
                        <a:t> mg FDV</a:t>
                      </a:r>
                    </a:p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n=261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352253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Any AE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123 (93)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251 (97)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253 (97)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3268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AEs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  <a:t> leading to discontinuation </a:t>
                      </a:r>
                      <a:b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  <a:t>of all medication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5 (4)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10 (4)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14 (5)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23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AEs leading to discontinuation of FDV or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PBO only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 (1)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8 (3)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253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Serious AEs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8 (6)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17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17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253">
                <a:tc>
                  <a:txBody>
                    <a:bodyPr/>
                    <a:lstStyle/>
                    <a:p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  <a:t>AEs of at least moderate </a:t>
                      </a:r>
                      <a:r>
                        <a:rPr lang="en-GB" sz="1600" b="1" baseline="0" dirty="0" err="1" smtClean="0">
                          <a:solidFill>
                            <a:schemeClr val="tx1"/>
                          </a:solidFill>
                        </a:rPr>
                        <a:t>intensity</a:t>
                      </a:r>
                      <a:r>
                        <a:rPr lang="en-GB" sz="1600" b="1" baseline="30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sz="1600" b="1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64 (48)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134 (52)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144 (55)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503">
                <a:tc>
                  <a:txBody>
                    <a:bodyPr/>
                    <a:lstStyle/>
                    <a:p>
                      <a:pPr defTabSz="180975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	Rash</a:t>
                      </a:r>
                      <a:endParaRPr lang="en-GB" sz="16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 (6)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21 (8)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23 (9)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1192">
                <a:tc>
                  <a:txBody>
                    <a:bodyPr/>
                    <a:lstStyle/>
                    <a:p>
                      <a:pPr marL="0" algn="l" defTabSz="180975" rtl="0" eaLnBrk="1" latinLnBrk="0" hangingPunct="1"/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Photosensitivity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316">
                <a:tc>
                  <a:txBody>
                    <a:bodyPr/>
                    <a:lstStyle/>
                    <a:p>
                      <a:pPr defTabSz="180975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	Gastrointestinal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18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31 (12)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965">
                <a:tc>
                  <a:txBody>
                    <a:bodyPr/>
                    <a:lstStyle/>
                    <a:p>
                      <a:pPr defTabSz="180975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	Anaemia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15 (11)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33 (13)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32 (12)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253">
                <a:tc>
                  <a:txBody>
                    <a:bodyPr/>
                    <a:lstStyle/>
                    <a:p>
                      <a:pPr defTabSz="180975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	Jaundice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895238719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Rash</a:t>
            </a:r>
            <a:endParaRPr lang="en-US" dirty="0"/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29030559"/>
              </p:ext>
            </p:extLst>
          </p:nvPr>
        </p:nvGraphicFramePr>
        <p:xfrm>
          <a:off x="349250" y="1628775"/>
          <a:ext cx="8345004" cy="3915187"/>
        </p:xfrm>
        <a:graphic>
          <a:graphicData uri="http://schemas.openxmlformats.org/drawingml/2006/table">
            <a:tbl>
              <a:tblPr bandRow="1">
                <a:effectLst/>
                <a:tableStyleId>{D03447BB-5D67-496B-8E87-E561075AD55C}</a:tableStyleId>
              </a:tblPr>
              <a:tblGrid>
                <a:gridCol w="3214638"/>
                <a:gridCol w="1710122"/>
                <a:gridCol w="1710122"/>
                <a:gridCol w="1710122"/>
              </a:tblGrid>
              <a:tr h="864121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n=132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120 mg FDV</a:t>
                      </a:r>
                    </a:p>
                    <a:p>
                      <a:pPr algn="ctr"/>
                      <a:r>
                        <a:rPr lang="en-GB" sz="1800" b="1" dirty="0" smtClean="0"/>
                        <a:t>n=259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240 mg FDV</a:t>
                      </a:r>
                    </a:p>
                    <a:p>
                      <a:pPr algn="ctr"/>
                      <a:r>
                        <a:rPr lang="en-GB" sz="1800" b="1" dirty="0" smtClean="0"/>
                        <a:t>n=261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4893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(%) of patients with event*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29 (22)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83 (32)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86 (33)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171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Mild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Moderate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Severe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Potentially life-threatening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21 (16)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 (5)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 (2)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62 (24)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19 (7)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 (1)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63 (24)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21 (8)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 (1)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38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 (%) of patients who discontinued due to event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 (1)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3 (1)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 (1)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0048" y="5690800"/>
            <a:ext cx="8220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*All events resolved</a:t>
            </a:r>
            <a:endParaRPr lang="en-GB" b="1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5528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 ≥3 lab abnormalities during first 24 weeks </a:t>
            </a:r>
            <a:br>
              <a:rPr lang="en-GB" dirty="0" smtClean="0"/>
            </a:br>
            <a:r>
              <a:rPr lang="en-GB" dirty="0" smtClean="0"/>
              <a:t>of treatment</a:t>
            </a:r>
            <a:endParaRPr lang="en-GB" dirty="0"/>
          </a:p>
        </p:txBody>
      </p:sp>
      <p:sp>
        <p:nvSpPr>
          <p:cNvPr id="5" name="Rechteck 7"/>
          <p:cNvSpPr>
            <a:spLocks noChangeArrowheads="1"/>
          </p:cNvSpPr>
          <p:nvPr/>
        </p:nvSpPr>
        <p:spPr bwMode="auto">
          <a:xfrm>
            <a:off x="398322" y="6453336"/>
            <a:ext cx="6496332" cy="34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 smtClean="0"/>
              <a:t>*Laboratory value categories based on the DAIDS grading system</a:t>
            </a:r>
            <a:endParaRPr lang="en-GB" sz="1200" dirty="0"/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28554303"/>
              </p:ext>
            </p:extLst>
          </p:nvPr>
        </p:nvGraphicFramePr>
        <p:xfrm>
          <a:off x="349251" y="1628776"/>
          <a:ext cx="8348663" cy="4282950"/>
        </p:xfrm>
        <a:graphic>
          <a:graphicData uri="http://schemas.openxmlformats.org/drawingml/2006/table">
            <a:tbl>
              <a:tblPr bandRow="1">
                <a:effectLst/>
                <a:tableStyleId>{D03447BB-5D67-496B-8E87-E561075AD55C}</a:tableStyleId>
              </a:tblPr>
              <a:tblGrid>
                <a:gridCol w="3214637"/>
                <a:gridCol w="1711342"/>
                <a:gridCol w="1711342"/>
                <a:gridCol w="1711342"/>
              </a:tblGrid>
              <a:tr h="86412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n=132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120 mg FDV</a:t>
                      </a:r>
                    </a:p>
                    <a:p>
                      <a:pPr algn="ctr"/>
                      <a:r>
                        <a:rPr lang="en-GB" sz="1800" b="1" dirty="0" smtClean="0"/>
                        <a:t>n=259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240 mg FDV</a:t>
                      </a:r>
                    </a:p>
                    <a:p>
                      <a:pPr algn="ctr"/>
                      <a:r>
                        <a:rPr lang="en-GB" sz="1800" b="1" dirty="0" smtClean="0"/>
                        <a:t>n=261</a:t>
                      </a: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White blood cells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0810" algn="l"/>
                        </a:tabLst>
                        <a:defRPr/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&lt;1,499/mm</a:t>
                      </a:r>
                      <a:r>
                        <a:rPr lang="en-US" sz="1800" b="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3</a:t>
                      </a:r>
                      <a:endParaRPr lang="en-US" sz="1800" b="0" noProof="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(3)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 (4)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 (4)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Platelets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0810" algn="l"/>
                        </a:tabLst>
                        <a:defRPr/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&lt;49,999/mm</a:t>
                      </a:r>
                      <a:r>
                        <a:rPr lang="en-US" sz="1800" b="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3</a:t>
                      </a:r>
                      <a:endParaRPr lang="en-US" sz="1800" b="0" noProof="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Neutrophils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0810" algn="l"/>
                        </a:tabLst>
                        <a:defRPr/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&lt;749/mm</a:t>
                      </a:r>
                      <a:r>
                        <a:rPr lang="en-US" sz="1800" b="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3</a:t>
                      </a: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24 (18)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53 (20)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31 (12)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Lymphocytes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0810" algn="l"/>
                        </a:tabLst>
                        <a:defRPr/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&lt;499/mm</a:t>
                      </a:r>
                      <a:r>
                        <a:rPr lang="en-US" sz="1800" b="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3</a:t>
                      </a:r>
                      <a:endParaRPr lang="en-US" sz="1800" b="0" noProof="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 (11)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49 (19)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48 (18)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ALT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0810" algn="l"/>
                        </a:tabLst>
                        <a:defRPr/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&gt;5.1 x ULN</a:t>
                      </a: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 (3)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 (2)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Total</a:t>
                      </a:r>
                      <a:r>
                        <a:rPr lang="en-US" sz="1800" b="1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 bilirubin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0810" algn="l"/>
                        </a:tabLst>
                      </a:pPr>
                      <a:r>
                        <a:rPr lang="en-US" sz="1800" b="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&gt;</a:t>
                      </a: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Times New Roman"/>
                        </a:rPr>
                        <a:t>2.6 x ULN</a:t>
                      </a:r>
                      <a:endParaRPr lang="en-US" sz="1800" b="1" noProof="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10795" marB="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(1)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29 (12)</a:t>
                      </a:r>
                      <a:endParaRPr lang="en-US" sz="18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138 (53)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04629178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haemoglobin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144" name="Group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713069250"/>
              </p:ext>
            </p:extLst>
          </p:nvPr>
        </p:nvGraphicFramePr>
        <p:xfrm>
          <a:off x="370814" y="4703400"/>
          <a:ext cx="8346516" cy="2042159"/>
        </p:xfrm>
        <a:graphic>
          <a:graphicData uri="http://schemas.openxmlformats.org/drawingml/2006/table">
            <a:tbl>
              <a:tblPr bandRow="1">
                <a:effectLst/>
                <a:tableStyleId>{D03447BB-5D67-496B-8E87-E561075AD55C}</a:tableStyleId>
              </a:tblPr>
              <a:tblGrid>
                <a:gridCol w="3172779"/>
                <a:gridCol w="1724579"/>
                <a:gridCol w="1724579"/>
                <a:gridCol w="1724579"/>
              </a:tblGrid>
              <a:tr h="282266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accent6"/>
                          </a:solidFill>
                        </a:rPr>
                        <a:t>N</a:t>
                      </a:r>
                      <a:r>
                        <a:rPr lang="en-GB" sz="1400" b="1" baseline="0" dirty="0" smtClean="0">
                          <a:solidFill>
                            <a:schemeClr val="accent6"/>
                          </a:solidFill>
                        </a:rPr>
                        <a:t> (%)</a:t>
                      </a:r>
                      <a:endParaRPr lang="en-US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n=132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120 mg FDV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n=259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240 mg FDV</a:t>
                      </a:r>
                    </a:p>
                    <a:p>
                      <a:pPr algn="ctr"/>
                      <a:r>
                        <a:rPr lang="en-GB" sz="1400" b="1" dirty="0" smtClean="0"/>
                        <a:t>n=261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171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baseline="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Anaemia</a:t>
                      </a:r>
                      <a:r>
                        <a:rPr lang="en-US" sz="1400" b="1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adverse event</a:t>
                      </a:r>
                      <a:endParaRPr lang="en-US" sz="1400" b="1" kern="1200" baseline="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(29)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 (25)</a:t>
                      </a:r>
                      <a:endParaRPr lang="en-GB" sz="14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 (22)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851">
                <a:tc>
                  <a:txBody>
                    <a:bodyPr/>
                    <a:lstStyle/>
                    <a:p>
                      <a:pPr marL="0" algn="l" defTabSz="273050" rtl="0" eaLnBrk="1" latinLnBrk="0" hangingPunct="1"/>
                      <a:r>
                        <a:rPr lang="en-US" sz="1400" b="0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	Led to permanent RBV D/C</a:t>
                      </a:r>
                      <a:endParaRPr lang="en-US" sz="1400" b="0" kern="1200" baseline="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(0)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(1)</a:t>
                      </a:r>
                      <a:endParaRPr lang="en-GB" sz="14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(1)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851">
                <a:tc>
                  <a:txBody>
                    <a:bodyPr/>
                    <a:lstStyle/>
                    <a:p>
                      <a:pPr marL="0" algn="l" defTabSz="273050" rtl="0" eaLnBrk="1" latinLnBrk="0" hangingPunct="1"/>
                      <a:r>
                        <a:rPr lang="en-US" sz="1400" b="0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	Led to RBV dose reduction  </a:t>
                      </a:r>
                      <a:endParaRPr lang="en-US" sz="1400" b="0" kern="1200" baseline="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(24)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 (17)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(15)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Received blood transfusion</a:t>
                      </a:r>
                      <a:endParaRPr lang="en-US" sz="1400" b="1" kern="1200" baseline="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(1)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(1)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(1)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Received EPO</a:t>
                      </a:r>
                      <a:endParaRPr lang="en-US" sz="1400" b="1" kern="1200" baseline="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(3)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(4)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(5)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757316" y="764704"/>
            <a:ext cx="7072833" cy="3833682"/>
            <a:chOff x="545828" y="1035477"/>
            <a:chExt cx="7320916" cy="3968150"/>
          </a:xfrm>
        </p:grpSpPr>
        <p:cxnSp>
          <p:nvCxnSpPr>
            <p:cNvPr id="179" name="Straight Connector 178"/>
            <p:cNvCxnSpPr/>
            <p:nvPr/>
          </p:nvCxnSpPr>
          <p:spPr>
            <a:xfrm>
              <a:off x="5657448" y="1820369"/>
              <a:ext cx="596015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5657448" y="1200782"/>
              <a:ext cx="596015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5657448" y="1517725"/>
              <a:ext cx="596015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6370184" y="1327246"/>
              <a:ext cx="1319840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FDV 120 mg 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6370184" y="1639190"/>
              <a:ext cx="1265175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FDV 240 mg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6370184" y="1035477"/>
              <a:ext cx="874934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Placebo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191" name="Straight Connector 190"/>
            <p:cNvCxnSpPr/>
            <p:nvPr/>
          </p:nvCxnSpPr>
          <p:spPr>
            <a:xfrm flipH="1">
              <a:off x="1642836" y="1290603"/>
              <a:ext cx="4582" cy="3082279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TextBox 197"/>
            <p:cNvSpPr txBox="1"/>
            <p:nvPr/>
          </p:nvSpPr>
          <p:spPr>
            <a:xfrm>
              <a:off x="1146187" y="1745405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16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146463" y="2346275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14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153632" y="291710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12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146187" y="3547459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10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1165344" y="4193383"/>
              <a:ext cx="39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8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1642836" y="4362660"/>
              <a:ext cx="6012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 flipH="1">
              <a:off x="1612392" y="4397543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 flipH="1">
              <a:off x="2606203" y="4397543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5400000" flipH="1">
              <a:off x="3617668" y="4397543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 flipH="1">
              <a:off x="4629549" y="4397543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Box 216"/>
            <p:cNvSpPr txBox="1"/>
            <p:nvPr/>
          </p:nvSpPr>
          <p:spPr>
            <a:xfrm>
              <a:off x="1501467" y="4384294"/>
              <a:ext cx="28273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algn="r" fontAlgn="base">
                <a:spcBef>
                  <a:spcPct val="0"/>
                </a:spcBef>
                <a:spcAft>
                  <a:spcPct val="0"/>
                </a:spcAft>
                <a:defRPr sz="1100">
                  <a:solidFill>
                    <a:prstClr val="black"/>
                  </a:solidFill>
                </a:defRPr>
              </a:lvl1pPr>
            </a:lstStyle>
            <a:p>
              <a:pPr algn="ctr"/>
              <a:r>
                <a:rPr lang="en-GB" sz="1600" dirty="0"/>
                <a:t>0</a:t>
              </a: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2498350" y="4384294"/>
              <a:ext cx="28273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4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3506545" y="4384294"/>
              <a:ext cx="28273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8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4465406" y="4384294"/>
              <a:ext cx="39054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12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481" name="Straight Connector 480"/>
            <p:cNvCxnSpPr/>
            <p:nvPr/>
          </p:nvCxnSpPr>
          <p:spPr>
            <a:xfrm rot="5400000" flipH="1">
              <a:off x="7615781" y="4388769"/>
              <a:ext cx="828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2" name="TextBox 42"/>
            <p:cNvSpPr txBox="1"/>
            <p:nvPr/>
          </p:nvSpPr>
          <p:spPr>
            <a:xfrm>
              <a:off x="7476197" y="4385504"/>
              <a:ext cx="39054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24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sp>
          <p:nvSpPr>
            <p:cNvPr id="378" name="TextBox 377"/>
            <p:cNvSpPr txBox="1"/>
            <p:nvPr/>
          </p:nvSpPr>
          <p:spPr>
            <a:xfrm rot="16200000">
              <a:off x="-330245" y="2485543"/>
              <a:ext cx="2421147" cy="669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prstClr val="black"/>
                  </a:solidFill>
                </a:rPr>
                <a:t>Mean haemoglobin </a:t>
              </a:r>
              <a:br>
                <a:rPr lang="en-GB" b="1" dirty="0" smtClean="0">
                  <a:solidFill>
                    <a:prstClr val="black"/>
                  </a:solidFill>
                </a:rPr>
              </a:br>
              <a:r>
                <a:rPr lang="en-GB" b="1" dirty="0" smtClean="0">
                  <a:solidFill>
                    <a:prstClr val="black"/>
                  </a:solidFill>
                </a:rPr>
                <a:t>± SD (g/</a:t>
              </a:r>
              <a:r>
                <a:rPr lang="en-GB" b="1" dirty="0" err="1" smtClean="0">
                  <a:solidFill>
                    <a:prstClr val="black"/>
                  </a:solidFill>
                </a:rPr>
                <a:t>dL</a:t>
              </a:r>
              <a:r>
                <a:rPr lang="en-GB" b="1" dirty="0" smtClean="0">
                  <a:solidFill>
                    <a:prstClr val="black"/>
                  </a:solidFill>
                </a:rPr>
                <a:t>)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sp>
          <p:nvSpPr>
            <p:cNvPr id="379" name="Freeform 378"/>
            <p:cNvSpPr/>
            <p:nvPr/>
          </p:nvSpPr>
          <p:spPr>
            <a:xfrm>
              <a:off x="1569641" y="2202022"/>
              <a:ext cx="5814212" cy="980659"/>
            </a:xfrm>
            <a:custGeom>
              <a:avLst/>
              <a:gdLst>
                <a:gd name="connsiteX0" fmla="*/ 0 w 5195888"/>
                <a:gd name="connsiteY0" fmla="*/ 0 h 1185862"/>
                <a:gd name="connsiteX1" fmla="*/ 585788 w 5195888"/>
                <a:gd name="connsiteY1" fmla="*/ 38100 h 1185862"/>
                <a:gd name="connsiteX2" fmla="*/ 1157288 w 5195888"/>
                <a:gd name="connsiteY2" fmla="*/ 466725 h 1185862"/>
                <a:gd name="connsiteX3" fmla="*/ 1743075 w 5195888"/>
                <a:gd name="connsiteY3" fmla="*/ 919162 h 1185862"/>
                <a:gd name="connsiteX4" fmla="*/ 2319338 w 5195888"/>
                <a:gd name="connsiteY4" fmla="*/ 1095375 h 1185862"/>
                <a:gd name="connsiteX5" fmla="*/ 2890838 w 5195888"/>
                <a:gd name="connsiteY5" fmla="*/ 1185862 h 1185862"/>
                <a:gd name="connsiteX6" fmla="*/ 3467100 w 5195888"/>
                <a:gd name="connsiteY6" fmla="*/ 1181100 h 1185862"/>
                <a:gd name="connsiteX7" fmla="*/ 4043363 w 5195888"/>
                <a:gd name="connsiteY7" fmla="*/ 1171575 h 1185862"/>
                <a:gd name="connsiteX8" fmla="*/ 4624388 w 5195888"/>
                <a:gd name="connsiteY8" fmla="*/ 952500 h 1185862"/>
                <a:gd name="connsiteX9" fmla="*/ 5195888 w 5195888"/>
                <a:gd name="connsiteY9" fmla="*/ 1076325 h 1185862"/>
                <a:gd name="connsiteX0" fmla="*/ 1 w 4610101"/>
                <a:gd name="connsiteY0" fmla="*/ 0 h 1147762"/>
                <a:gd name="connsiteX1" fmla="*/ 571501 w 4610101"/>
                <a:gd name="connsiteY1" fmla="*/ 428625 h 1147762"/>
                <a:gd name="connsiteX2" fmla="*/ 1157288 w 4610101"/>
                <a:gd name="connsiteY2" fmla="*/ 881062 h 1147762"/>
                <a:gd name="connsiteX3" fmla="*/ 1733551 w 4610101"/>
                <a:gd name="connsiteY3" fmla="*/ 1057275 h 1147762"/>
                <a:gd name="connsiteX4" fmla="*/ 2305051 w 4610101"/>
                <a:gd name="connsiteY4" fmla="*/ 1147762 h 1147762"/>
                <a:gd name="connsiteX5" fmla="*/ 2881313 w 4610101"/>
                <a:gd name="connsiteY5" fmla="*/ 1143000 h 1147762"/>
                <a:gd name="connsiteX6" fmla="*/ 3457576 w 4610101"/>
                <a:gd name="connsiteY6" fmla="*/ 1133475 h 1147762"/>
                <a:gd name="connsiteX7" fmla="*/ 4038601 w 4610101"/>
                <a:gd name="connsiteY7" fmla="*/ 914400 h 1147762"/>
                <a:gd name="connsiteX8" fmla="*/ 4610101 w 4610101"/>
                <a:gd name="connsiteY8" fmla="*/ 1038225 h 1147762"/>
                <a:gd name="connsiteX0" fmla="*/ 0 w 4038600"/>
                <a:gd name="connsiteY0" fmla="*/ 0 h 1147762"/>
                <a:gd name="connsiteX1" fmla="*/ 571500 w 4038600"/>
                <a:gd name="connsiteY1" fmla="*/ 428625 h 1147762"/>
                <a:gd name="connsiteX2" fmla="*/ 1157287 w 4038600"/>
                <a:gd name="connsiteY2" fmla="*/ 881062 h 1147762"/>
                <a:gd name="connsiteX3" fmla="*/ 1733550 w 4038600"/>
                <a:gd name="connsiteY3" fmla="*/ 1057275 h 1147762"/>
                <a:gd name="connsiteX4" fmla="*/ 2305050 w 4038600"/>
                <a:gd name="connsiteY4" fmla="*/ 1147762 h 1147762"/>
                <a:gd name="connsiteX5" fmla="*/ 2881312 w 4038600"/>
                <a:gd name="connsiteY5" fmla="*/ 1143000 h 1147762"/>
                <a:gd name="connsiteX6" fmla="*/ 3457575 w 4038600"/>
                <a:gd name="connsiteY6" fmla="*/ 1133475 h 1147762"/>
                <a:gd name="connsiteX7" fmla="*/ 4038600 w 4038600"/>
                <a:gd name="connsiteY7" fmla="*/ 914400 h 1147762"/>
                <a:gd name="connsiteX0" fmla="*/ 0 w 3457576"/>
                <a:gd name="connsiteY0" fmla="*/ 0 h 1147762"/>
                <a:gd name="connsiteX1" fmla="*/ 571500 w 3457576"/>
                <a:gd name="connsiteY1" fmla="*/ 428625 h 1147762"/>
                <a:gd name="connsiteX2" fmla="*/ 1157287 w 3457576"/>
                <a:gd name="connsiteY2" fmla="*/ 881062 h 1147762"/>
                <a:gd name="connsiteX3" fmla="*/ 1733550 w 3457576"/>
                <a:gd name="connsiteY3" fmla="*/ 1057275 h 1147762"/>
                <a:gd name="connsiteX4" fmla="*/ 2305050 w 3457576"/>
                <a:gd name="connsiteY4" fmla="*/ 1147762 h 1147762"/>
                <a:gd name="connsiteX5" fmla="*/ 2881312 w 3457576"/>
                <a:gd name="connsiteY5" fmla="*/ 1143000 h 1147762"/>
                <a:gd name="connsiteX6" fmla="*/ 3457575 w 3457576"/>
                <a:gd name="connsiteY6" fmla="*/ 1133475 h 1147762"/>
                <a:gd name="connsiteX0" fmla="*/ 0 w 3457575"/>
                <a:gd name="connsiteY0" fmla="*/ 0 h 1147762"/>
                <a:gd name="connsiteX1" fmla="*/ 363832 w 3457575"/>
                <a:gd name="connsiteY1" fmla="*/ 428625 h 1147762"/>
                <a:gd name="connsiteX2" fmla="*/ 1157287 w 3457575"/>
                <a:gd name="connsiteY2" fmla="*/ 881062 h 1147762"/>
                <a:gd name="connsiteX3" fmla="*/ 1733550 w 3457575"/>
                <a:gd name="connsiteY3" fmla="*/ 1057275 h 1147762"/>
                <a:gd name="connsiteX4" fmla="*/ 2305050 w 3457575"/>
                <a:gd name="connsiteY4" fmla="*/ 1147762 h 1147762"/>
                <a:gd name="connsiteX5" fmla="*/ 2881312 w 3457575"/>
                <a:gd name="connsiteY5" fmla="*/ 1143000 h 1147762"/>
                <a:gd name="connsiteX6" fmla="*/ 3457575 w 3457575"/>
                <a:gd name="connsiteY6" fmla="*/ 1133475 h 1147762"/>
                <a:gd name="connsiteX0" fmla="*/ 0 w 3457575"/>
                <a:gd name="connsiteY0" fmla="*/ 0 h 1147762"/>
                <a:gd name="connsiteX1" fmla="*/ 363832 w 3457575"/>
                <a:gd name="connsiteY1" fmla="*/ 428625 h 1147762"/>
                <a:gd name="connsiteX2" fmla="*/ 721187 w 3457575"/>
                <a:gd name="connsiteY2" fmla="*/ 881062 h 1147762"/>
                <a:gd name="connsiteX3" fmla="*/ 1733550 w 3457575"/>
                <a:gd name="connsiteY3" fmla="*/ 1057275 h 1147762"/>
                <a:gd name="connsiteX4" fmla="*/ 2305050 w 3457575"/>
                <a:gd name="connsiteY4" fmla="*/ 1147762 h 1147762"/>
                <a:gd name="connsiteX5" fmla="*/ 2881312 w 3457575"/>
                <a:gd name="connsiteY5" fmla="*/ 1143000 h 1147762"/>
                <a:gd name="connsiteX6" fmla="*/ 3457575 w 3457575"/>
                <a:gd name="connsiteY6" fmla="*/ 1133475 h 1147762"/>
                <a:gd name="connsiteX0" fmla="*/ 0 w 3457575"/>
                <a:gd name="connsiteY0" fmla="*/ 0 h 1147762"/>
                <a:gd name="connsiteX1" fmla="*/ 363832 w 3457575"/>
                <a:gd name="connsiteY1" fmla="*/ 428625 h 1147762"/>
                <a:gd name="connsiteX2" fmla="*/ 721187 w 3457575"/>
                <a:gd name="connsiteY2" fmla="*/ 881062 h 1147762"/>
                <a:gd name="connsiteX3" fmla="*/ 1463584 w 3457575"/>
                <a:gd name="connsiteY3" fmla="*/ 1048969 h 1147762"/>
                <a:gd name="connsiteX4" fmla="*/ 2305050 w 3457575"/>
                <a:gd name="connsiteY4" fmla="*/ 1147762 h 1147762"/>
                <a:gd name="connsiteX5" fmla="*/ 2881312 w 3457575"/>
                <a:gd name="connsiteY5" fmla="*/ 1143000 h 1147762"/>
                <a:gd name="connsiteX6" fmla="*/ 3457575 w 3457575"/>
                <a:gd name="connsiteY6" fmla="*/ 1133475 h 1147762"/>
                <a:gd name="connsiteX0" fmla="*/ 0 w 3457575"/>
                <a:gd name="connsiteY0" fmla="*/ 0 h 1151915"/>
                <a:gd name="connsiteX1" fmla="*/ 363832 w 3457575"/>
                <a:gd name="connsiteY1" fmla="*/ 428625 h 1151915"/>
                <a:gd name="connsiteX2" fmla="*/ 721187 w 3457575"/>
                <a:gd name="connsiteY2" fmla="*/ 881062 h 1151915"/>
                <a:gd name="connsiteX3" fmla="*/ 1463584 w 3457575"/>
                <a:gd name="connsiteY3" fmla="*/ 1048969 h 1151915"/>
                <a:gd name="connsiteX4" fmla="*/ 2176296 w 3457575"/>
                <a:gd name="connsiteY4" fmla="*/ 1151915 h 1151915"/>
                <a:gd name="connsiteX5" fmla="*/ 2881312 w 3457575"/>
                <a:gd name="connsiteY5" fmla="*/ 1143000 h 1151915"/>
                <a:gd name="connsiteX6" fmla="*/ 3457575 w 3457575"/>
                <a:gd name="connsiteY6" fmla="*/ 1133475 h 1151915"/>
                <a:gd name="connsiteX0" fmla="*/ 0 w 3457575"/>
                <a:gd name="connsiteY0" fmla="*/ 0 h 1151915"/>
                <a:gd name="connsiteX1" fmla="*/ 363832 w 3457575"/>
                <a:gd name="connsiteY1" fmla="*/ 428625 h 1151915"/>
                <a:gd name="connsiteX2" fmla="*/ 721187 w 3457575"/>
                <a:gd name="connsiteY2" fmla="*/ 881062 h 1151915"/>
                <a:gd name="connsiteX3" fmla="*/ 1463584 w 3457575"/>
                <a:gd name="connsiteY3" fmla="*/ 1048969 h 1151915"/>
                <a:gd name="connsiteX4" fmla="*/ 2176296 w 3457575"/>
                <a:gd name="connsiteY4" fmla="*/ 1151915 h 1151915"/>
                <a:gd name="connsiteX5" fmla="*/ 3304952 w 3457575"/>
                <a:gd name="connsiteY5" fmla="*/ 1130540 h 1151915"/>
                <a:gd name="connsiteX6" fmla="*/ 3457575 w 3457575"/>
                <a:gd name="connsiteY6" fmla="*/ 1133475 h 1151915"/>
                <a:gd name="connsiteX0" fmla="*/ 0 w 4230095"/>
                <a:gd name="connsiteY0" fmla="*/ 0 h 1151915"/>
                <a:gd name="connsiteX1" fmla="*/ 363832 w 4230095"/>
                <a:gd name="connsiteY1" fmla="*/ 428625 h 1151915"/>
                <a:gd name="connsiteX2" fmla="*/ 721187 w 4230095"/>
                <a:gd name="connsiteY2" fmla="*/ 881062 h 1151915"/>
                <a:gd name="connsiteX3" fmla="*/ 1463584 w 4230095"/>
                <a:gd name="connsiteY3" fmla="*/ 1048969 h 1151915"/>
                <a:gd name="connsiteX4" fmla="*/ 2176296 w 4230095"/>
                <a:gd name="connsiteY4" fmla="*/ 1151915 h 1151915"/>
                <a:gd name="connsiteX5" fmla="*/ 3304952 w 4230095"/>
                <a:gd name="connsiteY5" fmla="*/ 1130540 h 1151915"/>
                <a:gd name="connsiteX6" fmla="*/ 4230095 w 4230095"/>
                <a:gd name="connsiteY6" fmla="*/ 1137629 h 11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30095" h="1151915">
                  <a:moveTo>
                    <a:pt x="0" y="0"/>
                  </a:moveTo>
                  <a:lnTo>
                    <a:pt x="363832" y="428625"/>
                  </a:lnTo>
                  <a:lnTo>
                    <a:pt x="721187" y="881062"/>
                  </a:lnTo>
                  <a:lnTo>
                    <a:pt x="1463584" y="1048969"/>
                  </a:lnTo>
                  <a:lnTo>
                    <a:pt x="2176296" y="1151915"/>
                  </a:lnTo>
                  <a:lnTo>
                    <a:pt x="3304952" y="1130540"/>
                  </a:lnTo>
                  <a:lnTo>
                    <a:pt x="4230095" y="1137629"/>
                  </a:lnTo>
                </a:path>
              </a:pathLst>
            </a:custGeom>
            <a:noFill/>
            <a:ln w="28575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2800" dirty="0">
                <a:solidFill>
                  <a:prstClr val="white"/>
                </a:solidFill>
              </a:endParaRPr>
            </a:p>
          </p:txBody>
        </p:sp>
        <p:sp>
          <p:nvSpPr>
            <p:cNvPr id="381" name="Freeform 380"/>
            <p:cNvSpPr/>
            <p:nvPr/>
          </p:nvSpPr>
          <p:spPr>
            <a:xfrm>
              <a:off x="1635102" y="2189857"/>
              <a:ext cx="5838722" cy="1082539"/>
            </a:xfrm>
            <a:custGeom>
              <a:avLst/>
              <a:gdLst>
                <a:gd name="connsiteX0" fmla="*/ 0 w 5195887"/>
                <a:gd name="connsiteY0" fmla="*/ 0 h 1447800"/>
                <a:gd name="connsiteX1" fmla="*/ 581025 w 5195887"/>
                <a:gd name="connsiteY1" fmla="*/ 42862 h 1447800"/>
                <a:gd name="connsiteX2" fmla="*/ 1162050 w 5195887"/>
                <a:gd name="connsiteY2" fmla="*/ 342900 h 1447800"/>
                <a:gd name="connsiteX3" fmla="*/ 1743075 w 5195887"/>
                <a:gd name="connsiteY3" fmla="*/ 776287 h 1447800"/>
                <a:gd name="connsiteX4" fmla="*/ 2309812 w 5195887"/>
                <a:gd name="connsiteY4" fmla="*/ 1066800 h 1447800"/>
                <a:gd name="connsiteX5" fmla="*/ 2895600 w 5195887"/>
                <a:gd name="connsiteY5" fmla="*/ 1209675 h 1447800"/>
                <a:gd name="connsiteX6" fmla="*/ 3467100 w 5195887"/>
                <a:gd name="connsiteY6" fmla="*/ 1314450 h 1447800"/>
                <a:gd name="connsiteX7" fmla="*/ 4048125 w 5195887"/>
                <a:gd name="connsiteY7" fmla="*/ 1195387 h 1447800"/>
                <a:gd name="connsiteX8" fmla="*/ 4624387 w 5195887"/>
                <a:gd name="connsiteY8" fmla="*/ 1428750 h 1447800"/>
                <a:gd name="connsiteX9" fmla="*/ 5195887 w 5195887"/>
                <a:gd name="connsiteY9" fmla="*/ 1447800 h 1447800"/>
                <a:gd name="connsiteX0" fmla="*/ 1 w 4614863"/>
                <a:gd name="connsiteY0" fmla="*/ 1 h 1404939"/>
                <a:gd name="connsiteX1" fmla="*/ 581026 w 4614863"/>
                <a:gd name="connsiteY1" fmla="*/ 300039 h 1404939"/>
                <a:gd name="connsiteX2" fmla="*/ 1162051 w 4614863"/>
                <a:gd name="connsiteY2" fmla="*/ 733426 h 1404939"/>
                <a:gd name="connsiteX3" fmla="*/ 1728788 w 4614863"/>
                <a:gd name="connsiteY3" fmla="*/ 1023939 h 1404939"/>
                <a:gd name="connsiteX4" fmla="*/ 2314576 w 4614863"/>
                <a:gd name="connsiteY4" fmla="*/ 1166814 h 1404939"/>
                <a:gd name="connsiteX5" fmla="*/ 2886076 w 4614863"/>
                <a:gd name="connsiteY5" fmla="*/ 1271589 h 1404939"/>
                <a:gd name="connsiteX6" fmla="*/ 3467101 w 4614863"/>
                <a:gd name="connsiteY6" fmla="*/ 1152526 h 1404939"/>
                <a:gd name="connsiteX7" fmla="*/ 4043363 w 4614863"/>
                <a:gd name="connsiteY7" fmla="*/ 1385889 h 1404939"/>
                <a:gd name="connsiteX8" fmla="*/ 4614863 w 4614863"/>
                <a:gd name="connsiteY8" fmla="*/ 1404939 h 1404939"/>
                <a:gd name="connsiteX0" fmla="*/ 0 w 4043362"/>
                <a:gd name="connsiteY0" fmla="*/ 0 h 1385887"/>
                <a:gd name="connsiteX1" fmla="*/ 581025 w 4043362"/>
                <a:gd name="connsiteY1" fmla="*/ 300038 h 1385887"/>
                <a:gd name="connsiteX2" fmla="*/ 1162050 w 4043362"/>
                <a:gd name="connsiteY2" fmla="*/ 733425 h 1385887"/>
                <a:gd name="connsiteX3" fmla="*/ 1728787 w 4043362"/>
                <a:gd name="connsiteY3" fmla="*/ 1023938 h 1385887"/>
                <a:gd name="connsiteX4" fmla="*/ 2314575 w 4043362"/>
                <a:gd name="connsiteY4" fmla="*/ 1166813 h 1385887"/>
                <a:gd name="connsiteX5" fmla="*/ 2886075 w 4043362"/>
                <a:gd name="connsiteY5" fmla="*/ 1271588 h 1385887"/>
                <a:gd name="connsiteX6" fmla="*/ 3467100 w 4043362"/>
                <a:gd name="connsiteY6" fmla="*/ 1152525 h 1385887"/>
                <a:gd name="connsiteX7" fmla="*/ 4043362 w 4043362"/>
                <a:gd name="connsiteY7" fmla="*/ 1385888 h 1385887"/>
                <a:gd name="connsiteX0" fmla="*/ 0 w 3467100"/>
                <a:gd name="connsiteY0" fmla="*/ 0 h 1271588"/>
                <a:gd name="connsiteX1" fmla="*/ 581025 w 3467100"/>
                <a:gd name="connsiteY1" fmla="*/ 300038 h 1271588"/>
                <a:gd name="connsiteX2" fmla="*/ 1162050 w 3467100"/>
                <a:gd name="connsiteY2" fmla="*/ 733425 h 1271588"/>
                <a:gd name="connsiteX3" fmla="*/ 1728787 w 3467100"/>
                <a:gd name="connsiteY3" fmla="*/ 1023938 h 1271588"/>
                <a:gd name="connsiteX4" fmla="*/ 2314575 w 3467100"/>
                <a:gd name="connsiteY4" fmla="*/ 1166813 h 1271588"/>
                <a:gd name="connsiteX5" fmla="*/ 2886075 w 3467100"/>
                <a:gd name="connsiteY5" fmla="*/ 1271588 h 1271588"/>
                <a:gd name="connsiteX6" fmla="*/ 3467100 w 3467100"/>
                <a:gd name="connsiteY6" fmla="*/ 1152525 h 1271588"/>
                <a:gd name="connsiteX0" fmla="*/ 0 w 3467100"/>
                <a:gd name="connsiteY0" fmla="*/ 0 h 1271588"/>
                <a:gd name="connsiteX1" fmla="*/ 377511 w 3467100"/>
                <a:gd name="connsiteY1" fmla="*/ 300038 h 1271588"/>
                <a:gd name="connsiteX2" fmla="*/ 1162050 w 3467100"/>
                <a:gd name="connsiteY2" fmla="*/ 733425 h 1271588"/>
                <a:gd name="connsiteX3" fmla="*/ 1728787 w 3467100"/>
                <a:gd name="connsiteY3" fmla="*/ 1023938 h 1271588"/>
                <a:gd name="connsiteX4" fmla="*/ 2314575 w 3467100"/>
                <a:gd name="connsiteY4" fmla="*/ 1166813 h 1271588"/>
                <a:gd name="connsiteX5" fmla="*/ 2886075 w 3467100"/>
                <a:gd name="connsiteY5" fmla="*/ 1271588 h 1271588"/>
                <a:gd name="connsiteX6" fmla="*/ 3467100 w 3467100"/>
                <a:gd name="connsiteY6" fmla="*/ 1152525 h 1271588"/>
                <a:gd name="connsiteX0" fmla="*/ 0 w 3467100"/>
                <a:gd name="connsiteY0" fmla="*/ 0 h 1271588"/>
                <a:gd name="connsiteX1" fmla="*/ 377511 w 3467100"/>
                <a:gd name="connsiteY1" fmla="*/ 300038 h 1271588"/>
                <a:gd name="connsiteX2" fmla="*/ 734256 w 3467100"/>
                <a:gd name="connsiteY2" fmla="*/ 716812 h 1271588"/>
                <a:gd name="connsiteX3" fmla="*/ 1728787 w 3467100"/>
                <a:gd name="connsiteY3" fmla="*/ 1023938 h 1271588"/>
                <a:gd name="connsiteX4" fmla="*/ 2314575 w 3467100"/>
                <a:gd name="connsiteY4" fmla="*/ 1166813 h 1271588"/>
                <a:gd name="connsiteX5" fmla="*/ 2886075 w 3467100"/>
                <a:gd name="connsiteY5" fmla="*/ 1271588 h 1271588"/>
                <a:gd name="connsiteX6" fmla="*/ 3467100 w 3467100"/>
                <a:gd name="connsiteY6" fmla="*/ 1152525 h 1271588"/>
                <a:gd name="connsiteX0" fmla="*/ 0 w 3467100"/>
                <a:gd name="connsiteY0" fmla="*/ 0 h 1271588"/>
                <a:gd name="connsiteX1" fmla="*/ 377511 w 3467100"/>
                <a:gd name="connsiteY1" fmla="*/ 300038 h 1271588"/>
                <a:gd name="connsiteX2" fmla="*/ 734256 w 3467100"/>
                <a:gd name="connsiteY2" fmla="*/ 716812 h 1271588"/>
                <a:gd name="connsiteX3" fmla="*/ 1454667 w 3467100"/>
                <a:gd name="connsiteY3" fmla="*/ 1036398 h 1271588"/>
                <a:gd name="connsiteX4" fmla="*/ 2314575 w 3467100"/>
                <a:gd name="connsiteY4" fmla="*/ 1166813 h 1271588"/>
                <a:gd name="connsiteX5" fmla="*/ 2886075 w 3467100"/>
                <a:gd name="connsiteY5" fmla="*/ 1271588 h 1271588"/>
                <a:gd name="connsiteX6" fmla="*/ 3467100 w 3467100"/>
                <a:gd name="connsiteY6" fmla="*/ 1152525 h 1271588"/>
                <a:gd name="connsiteX0" fmla="*/ 0 w 3467100"/>
                <a:gd name="connsiteY0" fmla="*/ 0 h 1271588"/>
                <a:gd name="connsiteX1" fmla="*/ 377511 w 3467100"/>
                <a:gd name="connsiteY1" fmla="*/ 300038 h 1271588"/>
                <a:gd name="connsiteX2" fmla="*/ 734256 w 3467100"/>
                <a:gd name="connsiteY2" fmla="*/ 716812 h 1271588"/>
                <a:gd name="connsiteX3" fmla="*/ 1454667 w 3467100"/>
                <a:gd name="connsiteY3" fmla="*/ 1036398 h 1271588"/>
                <a:gd name="connsiteX4" fmla="*/ 2194128 w 3467100"/>
                <a:gd name="connsiteY4" fmla="*/ 1162660 h 1271588"/>
                <a:gd name="connsiteX5" fmla="*/ 2886075 w 3467100"/>
                <a:gd name="connsiteY5" fmla="*/ 1271588 h 1271588"/>
                <a:gd name="connsiteX6" fmla="*/ 3467100 w 3467100"/>
                <a:gd name="connsiteY6" fmla="*/ 1152525 h 1271588"/>
                <a:gd name="connsiteX0" fmla="*/ 0 w 3467100"/>
                <a:gd name="connsiteY0" fmla="*/ 0 h 1271588"/>
                <a:gd name="connsiteX1" fmla="*/ 377511 w 3467100"/>
                <a:gd name="connsiteY1" fmla="*/ 300038 h 1271588"/>
                <a:gd name="connsiteX2" fmla="*/ 734256 w 3467100"/>
                <a:gd name="connsiteY2" fmla="*/ 716812 h 1271588"/>
                <a:gd name="connsiteX3" fmla="*/ 1454667 w 3467100"/>
                <a:gd name="connsiteY3" fmla="*/ 1036398 h 1271588"/>
                <a:gd name="connsiteX4" fmla="*/ 2194128 w 3467100"/>
                <a:gd name="connsiteY4" fmla="*/ 1162660 h 1271588"/>
                <a:gd name="connsiteX5" fmla="*/ 3322176 w 3467100"/>
                <a:gd name="connsiteY5" fmla="*/ 1271588 h 1271588"/>
                <a:gd name="connsiteX6" fmla="*/ 3467100 w 3467100"/>
                <a:gd name="connsiteY6" fmla="*/ 1152525 h 1271588"/>
                <a:gd name="connsiteX0" fmla="*/ 0 w 4247926"/>
                <a:gd name="connsiteY0" fmla="*/ 0 h 1271588"/>
                <a:gd name="connsiteX1" fmla="*/ 377511 w 4247926"/>
                <a:gd name="connsiteY1" fmla="*/ 300038 h 1271588"/>
                <a:gd name="connsiteX2" fmla="*/ 734256 w 4247926"/>
                <a:gd name="connsiteY2" fmla="*/ 716812 h 1271588"/>
                <a:gd name="connsiteX3" fmla="*/ 1454667 w 4247926"/>
                <a:gd name="connsiteY3" fmla="*/ 1036398 h 1271588"/>
                <a:gd name="connsiteX4" fmla="*/ 2194128 w 4247926"/>
                <a:gd name="connsiteY4" fmla="*/ 1162660 h 1271588"/>
                <a:gd name="connsiteX5" fmla="*/ 3322176 w 4247926"/>
                <a:gd name="connsiteY5" fmla="*/ 1271588 h 1271588"/>
                <a:gd name="connsiteX6" fmla="*/ 4247926 w 4247926"/>
                <a:gd name="connsiteY6" fmla="*/ 1164986 h 1271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47926" h="1271588">
                  <a:moveTo>
                    <a:pt x="0" y="0"/>
                  </a:moveTo>
                  <a:lnTo>
                    <a:pt x="377511" y="300038"/>
                  </a:lnTo>
                  <a:lnTo>
                    <a:pt x="734256" y="716812"/>
                  </a:lnTo>
                  <a:lnTo>
                    <a:pt x="1454667" y="1036398"/>
                  </a:lnTo>
                  <a:lnTo>
                    <a:pt x="2194128" y="1162660"/>
                  </a:lnTo>
                  <a:lnTo>
                    <a:pt x="3322176" y="1271588"/>
                  </a:lnTo>
                  <a:lnTo>
                    <a:pt x="4247926" y="1164986"/>
                  </a:lnTo>
                </a:path>
              </a:pathLst>
            </a:custGeom>
            <a:noFill/>
            <a:ln w="28575">
              <a:solidFill>
                <a:srgbClr val="00206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prstClr val="white"/>
                </a:solidFill>
              </a:endParaRPr>
            </a:p>
          </p:txBody>
        </p:sp>
        <p:sp>
          <p:nvSpPr>
            <p:cNvPr id="382" name="Freeform 381"/>
            <p:cNvSpPr/>
            <p:nvPr/>
          </p:nvSpPr>
          <p:spPr>
            <a:xfrm>
              <a:off x="1700560" y="2197966"/>
              <a:ext cx="5855011" cy="1032330"/>
            </a:xfrm>
            <a:custGeom>
              <a:avLst/>
              <a:gdLst>
                <a:gd name="connsiteX0" fmla="*/ 5181600 w 5181600"/>
                <a:gd name="connsiteY0" fmla="*/ 1452562 h 1452562"/>
                <a:gd name="connsiteX1" fmla="*/ 4614863 w 5181600"/>
                <a:gd name="connsiteY1" fmla="*/ 1376362 h 1452562"/>
                <a:gd name="connsiteX2" fmla="*/ 4029075 w 5181600"/>
                <a:gd name="connsiteY2" fmla="*/ 1233487 h 1452562"/>
                <a:gd name="connsiteX3" fmla="*/ 3457575 w 5181600"/>
                <a:gd name="connsiteY3" fmla="*/ 1262062 h 1452562"/>
                <a:gd name="connsiteX4" fmla="*/ 2871788 w 5181600"/>
                <a:gd name="connsiteY4" fmla="*/ 1200150 h 1452562"/>
                <a:gd name="connsiteX5" fmla="*/ 2300288 w 5181600"/>
                <a:gd name="connsiteY5" fmla="*/ 1085850 h 1452562"/>
                <a:gd name="connsiteX6" fmla="*/ 1724025 w 5181600"/>
                <a:gd name="connsiteY6" fmla="*/ 942975 h 1452562"/>
                <a:gd name="connsiteX7" fmla="*/ 1147763 w 5181600"/>
                <a:gd name="connsiteY7" fmla="*/ 523875 h 1452562"/>
                <a:gd name="connsiteX8" fmla="*/ 566738 w 5181600"/>
                <a:gd name="connsiteY8" fmla="*/ 61912 h 1452562"/>
                <a:gd name="connsiteX9" fmla="*/ 0 w 5181600"/>
                <a:gd name="connsiteY9" fmla="*/ 0 h 1452562"/>
                <a:gd name="connsiteX0" fmla="*/ 4614862 w 4614862"/>
                <a:gd name="connsiteY0" fmla="*/ 1390650 h 1390650"/>
                <a:gd name="connsiteX1" fmla="*/ 4048125 w 4614862"/>
                <a:gd name="connsiteY1" fmla="*/ 1314450 h 1390650"/>
                <a:gd name="connsiteX2" fmla="*/ 3462337 w 4614862"/>
                <a:gd name="connsiteY2" fmla="*/ 1171575 h 1390650"/>
                <a:gd name="connsiteX3" fmla="*/ 2890837 w 4614862"/>
                <a:gd name="connsiteY3" fmla="*/ 1200150 h 1390650"/>
                <a:gd name="connsiteX4" fmla="*/ 2305050 w 4614862"/>
                <a:gd name="connsiteY4" fmla="*/ 1138238 h 1390650"/>
                <a:gd name="connsiteX5" fmla="*/ 1733550 w 4614862"/>
                <a:gd name="connsiteY5" fmla="*/ 1023938 h 1390650"/>
                <a:gd name="connsiteX6" fmla="*/ 1157287 w 4614862"/>
                <a:gd name="connsiteY6" fmla="*/ 881063 h 1390650"/>
                <a:gd name="connsiteX7" fmla="*/ 581025 w 4614862"/>
                <a:gd name="connsiteY7" fmla="*/ 461963 h 1390650"/>
                <a:gd name="connsiteX8" fmla="*/ 0 w 4614862"/>
                <a:gd name="connsiteY8" fmla="*/ 0 h 1390650"/>
                <a:gd name="connsiteX0" fmla="*/ 4048125 w 4048125"/>
                <a:gd name="connsiteY0" fmla="*/ 1314450 h 1314450"/>
                <a:gd name="connsiteX1" fmla="*/ 3462337 w 4048125"/>
                <a:gd name="connsiteY1" fmla="*/ 1171575 h 1314450"/>
                <a:gd name="connsiteX2" fmla="*/ 2890837 w 4048125"/>
                <a:gd name="connsiteY2" fmla="*/ 1200150 h 1314450"/>
                <a:gd name="connsiteX3" fmla="*/ 2305050 w 4048125"/>
                <a:gd name="connsiteY3" fmla="*/ 1138238 h 1314450"/>
                <a:gd name="connsiteX4" fmla="*/ 1733550 w 4048125"/>
                <a:gd name="connsiteY4" fmla="*/ 1023938 h 1314450"/>
                <a:gd name="connsiteX5" fmla="*/ 1157287 w 4048125"/>
                <a:gd name="connsiteY5" fmla="*/ 881063 h 1314450"/>
                <a:gd name="connsiteX6" fmla="*/ 581025 w 4048125"/>
                <a:gd name="connsiteY6" fmla="*/ 461963 h 1314450"/>
                <a:gd name="connsiteX7" fmla="*/ 0 w 4048125"/>
                <a:gd name="connsiteY7" fmla="*/ 0 h 1314450"/>
                <a:gd name="connsiteX0" fmla="*/ 3462337 w 3462337"/>
                <a:gd name="connsiteY0" fmla="*/ 1171575 h 1200151"/>
                <a:gd name="connsiteX1" fmla="*/ 2890837 w 3462337"/>
                <a:gd name="connsiteY1" fmla="*/ 1200150 h 1200151"/>
                <a:gd name="connsiteX2" fmla="*/ 2305050 w 3462337"/>
                <a:gd name="connsiteY2" fmla="*/ 1138238 h 1200151"/>
                <a:gd name="connsiteX3" fmla="*/ 1733550 w 3462337"/>
                <a:gd name="connsiteY3" fmla="*/ 1023938 h 1200151"/>
                <a:gd name="connsiteX4" fmla="*/ 1157287 w 3462337"/>
                <a:gd name="connsiteY4" fmla="*/ 881063 h 1200151"/>
                <a:gd name="connsiteX5" fmla="*/ 581025 w 3462337"/>
                <a:gd name="connsiteY5" fmla="*/ 461963 h 1200151"/>
                <a:gd name="connsiteX6" fmla="*/ 0 w 3462337"/>
                <a:gd name="connsiteY6" fmla="*/ 0 h 1200151"/>
                <a:gd name="connsiteX0" fmla="*/ 3462337 w 3462337"/>
                <a:gd name="connsiteY0" fmla="*/ 1171575 h 1200150"/>
                <a:gd name="connsiteX1" fmla="*/ 2890837 w 3462337"/>
                <a:gd name="connsiteY1" fmla="*/ 1200150 h 1200150"/>
                <a:gd name="connsiteX2" fmla="*/ 2305050 w 3462337"/>
                <a:gd name="connsiteY2" fmla="*/ 1138238 h 1200150"/>
                <a:gd name="connsiteX3" fmla="*/ 1733550 w 3462337"/>
                <a:gd name="connsiteY3" fmla="*/ 1023938 h 1200150"/>
                <a:gd name="connsiteX4" fmla="*/ 1157287 w 3462337"/>
                <a:gd name="connsiteY4" fmla="*/ 881063 h 1200150"/>
                <a:gd name="connsiteX5" fmla="*/ 369205 w 3462337"/>
                <a:gd name="connsiteY5" fmla="*/ 470271 h 1200150"/>
                <a:gd name="connsiteX6" fmla="*/ 0 w 3462337"/>
                <a:gd name="connsiteY6" fmla="*/ 0 h 1200150"/>
                <a:gd name="connsiteX0" fmla="*/ 3462337 w 3462337"/>
                <a:gd name="connsiteY0" fmla="*/ 1171575 h 1200150"/>
                <a:gd name="connsiteX1" fmla="*/ 2890837 w 3462337"/>
                <a:gd name="connsiteY1" fmla="*/ 1200150 h 1200150"/>
                <a:gd name="connsiteX2" fmla="*/ 2305050 w 3462337"/>
                <a:gd name="connsiteY2" fmla="*/ 1138238 h 1200150"/>
                <a:gd name="connsiteX3" fmla="*/ 1733550 w 3462337"/>
                <a:gd name="connsiteY3" fmla="*/ 1023938 h 1200150"/>
                <a:gd name="connsiteX4" fmla="*/ 750260 w 3462337"/>
                <a:gd name="connsiteY4" fmla="*/ 897676 h 1200150"/>
                <a:gd name="connsiteX5" fmla="*/ 369205 w 3462337"/>
                <a:gd name="connsiteY5" fmla="*/ 470271 h 1200150"/>
                <a:gd name="connsiteX6" fmla="*/ 0 w 3462337"/>
                <a:gd name="connsiteY6" fmla="*/ 0 h 1200150"/>
                <a:gd name="connsiteX0" fmla="*/ 3462337 w 3462337"/>
                <a:gd name="connsiteY0" fmla="*/ 1171575 h 1200150"/>
                <a:gd name="connsiteX1" fmla="*/ 2890837 w 3462337"/>
                <a:gd name="connsiteY1" fmla="*/ 1200150 h 1200150"/>
                <a:gd name="connsiteX2" fmla="*/ 2305050 w 3462337"/>
                <a:gd name="connsiteY2" fmla="*/ 1138238 h 1200150"/>
                <a:gd name="connsiteX3" fmla="*/ 1488504 w 3462337"/>
                <a:gd name="connsiteY3" fmla="*/ 1036399 h 1200150"/>
                <a:gd name="connsiteX4" fmla="*/ 750260 w 3462337"/>
                <a:gd name="connsiteY4" fmla="*/ 897676 h 1200150"/>
                <a:gd name="connsiteX5" fmla="*/ 369205 w 3462337"/>
                <a:gd name="connsiteY5" fmla="*/ 470271 h 1200150"/>
                <a:gd name="connsiteX6" fmla="*/ 0 w 3462337"/>
                <a:gd name="connsiteY6" fmla="*/ 0 h 1200150"/>
                <a:gd name="connsiteX0" fmla="*/ 3462337 w 3462337"/>
                <a:gd name="connsiteY0" fmla="*/ 1171575 h 1200150"/>
                <a:gd name="connsiteX1" fmla="*/ 2890837 w 3462337"/>
                <a:gd name="connsiteY1" fmla="*/ 1200150 h 1200150"/>
                <a:gd name="connsiteX2" fmla="*/ 2197064 w 3462337"/>
                <a:gd name="connsiteY2" fmla="*/ 1142391 h 1200150"/>
                <a:gd name="connsiteX3" fmla="*/ 1488504 w 3462337"/>
                <a:gd name="connsiteY3" fmla="*/ 1036399 h 1200150"/>
                <a:gd name="connsiteX4" fmla="*/ 750260 w 3462337"/>
                <a:gd name="connsiteY4" fmla="*/ 897676 h 1200150"/>
                <a:gd name="connsiteX5" fmla="*/ 369205 w 3462337"/>
                <a:gd name="connsiteY5" fmla="*/ 470271 h 1200150"/>
                <a:gd name="connsiteX6" fmla="*/ 0 w 3462337"/>
                <a:gd name="connsiteY6" fmla="*/ 0 h 1200150"/>
                <a:gd name="connsiteX0" fmla="*/ 3462337 w 3462337"/>
                <a:gd name="connsiteY0" fmla="*/ 1171575 h 1212610"/>
                <a:gd name="connsiteX1" fmla="*/ 3318631 w 3462337"/>
                <a:gd name="connsiteY1" fmla="*/ 1212610 h 1212610"/>
                <a:gd name="connsiteX2" fmla="*/ 2197064 w 3462337"/>
                <a:gd name="connsiteY2" fmla="*/ 1142391 h 1212610"/>
                <a:gd name="connsiteX3" fmla="*/ 1488504 w 3462337"/>
                <a:gd name="connsiteY3" fmla="*/ 1036399 h 1212610"/>
                <a:gd name="connsiteX4" fmla="*/ 750260 w 3462337"/>
                <a:gd name="connsiteY4" fmla="*/ 897676 h 1212610"/>
                <a:gd name="connsiteX5" fmla="*/ 369205 w 3462337"/>
                <a:gd name="connsiteY5" fmla="*/ 470271 h 1212610"/>
                <a:gd name="connsiteX6" fmla="*/ 0 w 3462337"/>
                <a:gd name="connsiteY6" fmla="*/ 0 h 1212610"/>
                <a:gd name="connsiteX0" fmla="*/ 4259777 w 4259777"/>
                <a:gd name="connsiteY0" fmla="*/ 1179882 h 1212610"/>
                <a:gd name="connsiteX1" fmla="*/ 3318631 w 4259777"/>
                <a:gd name="connsiteY1" fmla="*/ 1212610 h 1212610"/>
                <a:gd name="connsiteX2" fmla="*/ 2197064 w 4259777"/>
                <a:gd name="connsiteY2" fmla="*/ 1142391 h 1212610"/>
                <a:gd name="connsiteX3" fmla="*/ 1488504 w 4259777"/>
                <a:gd name="connsiteY3" fmla="*/ 1036399 h 1212610"/>
                <a:gd name="connsiteX4" fmla="*/ 750260 w 4259777"/>
                <a:gd name="connsiteY4" fmla="*/ 897676 h 1212610"/>
                <a:gd name="connsiteX5" fmla="*/ 369205 w 4259777"/>
                <a:gd name="connsiteY5" fmla="*/ 470271 h 1212610"/>
                <a:gd name="connsiteX6" fmla="*/ 0 w 4259777"/>
                <a:gd name="connsiteY6" fmla="*/ 0 h 1212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59777" h="1212610">
                  <a:moveTo>
                    <a:pt x="4259777" y="1179882"/>
                  </a:moveTo>
                  <a:lnTo>
                    <a:pt x="3318631" y="1212610"/>
                  </a:lnTo>
                  <a:lnTo>
                    <a:pt x="2197064" y="1142391"/>
                  </a:lnTo>
                  <a:lnTo>
                    <a:pt x="1488504" y="1036399"/>
                  </a:lnTo>
                  <a:lnTo>
                    <a:pt x="750260" y="897676"/>
                  </a:lnTo>
                  <a:lnTo>
                    <a:pt x="369205" y="470271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prstClr val="white"/>
                </a:solidFill>
              </a:endParaRPr>
            </a:p>
          </p:txBody>
        </p:sp>
        <p:cxnSp>
          <p:nvCxnSpPr>
            <p:cNvPr id="469" name="Straight Connector 468"/>
            <p:cNvCxnSpPr/>
            <p:nvPr/>
          </p:nvCxnSpPr>
          <p:spPr>
            <a:xfrm>
              <a:off x="7388757" y="2716935"/>
              <a:ext cx="0" cy="908197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/>
            <p:cNvCxnSpPr/>
            <p:nvPr/>
          </p:nvCxnSpPr>
          <p:spPr>
            <a:xfrm>
              <a:off x="7357338" y="2714907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84"/>
            <p:cNvCxnSpPr/>
            <p:nvPr/>
          </p:nvCxnSpPr>
          <p:spPr>
            <a:xfrm>
              <a:off x="7357338" y="3623106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85"/>
            <p:cNvCxnSpPr/>
            <p:nvPr/>
          </p:nvCxnSpPr>
          <p:spPr>
            <a:xfrm>
              <a:off x="7458068" y="2728336"/>
              <a:ext cx="0" cy="87576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/>
            <p:cNvCxnSpPr/>
            <p:nvPr/>
          </p:nvCxnSpPr>
          <p:spPr>
            <a:xfrm>
              <a:off x="7426648" y="2726307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Connector 474"/>
            <p:cNvCxnSpPr/>
            <p:nvPr/>
          </p:nvCxnSpPr>
          <p:spPr>
            <a:xfrm>
              <a:off x="7426648" y="3604096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475"/>
            <p:cNvCxnSpPr/>
            <p:nvPr/>
          </p:nvCxnSpPr>
          <p:spPr>
            <a:xfrm>
              <a:off x="7533311" y="2747346"/>
              <a:ext cx="0" cy="908195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/>
            <p:cNvCxnSpPr/>
            <p:nvPr/>
          </p:nvCxnSpPr>
          <p:spPr>
            <a:xfrm>
              <a:off x="7501891" y="2745316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/>
            <p:nvPr/>
          </p:nvCxnSpPr>
          <p:spPr>
            <a:xfrm>
              <a:off x="7501891" y="3655541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>
            <a:xfrm>
              <a:off x="6120173" y="2739756"/>
              <a:ext cx="0" cy="888657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/>
          </p:nvCxnSpPr>
          <p:spPr>
            <a:xfrm>
              <a:off x="6088754" y="2737729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/>
          </p:nvCxnSpPr>
          <p:spPr>
            <a:xfrm>
              <a:off x="6088754" y="3630441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/>
          </p:nvCxnSpPr>
          <p:spPr>
            <a:xfrm>
              <a:off x="6190060" y="2777078"/>
              <a:ext cx="0" cy="999419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/>
            <p:cNvCxnSpPr/>
            <p:nvPr/>
          </p:nvCxnSpPr>
          <p:spPr>
            <a:xfrm>
              <a:off x="6158641" y="2775049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/>
            <p:nvPr/>
          </p:nvCxnSpPr>
          <p:spPr>
            <a:xfrm>
              <a:off x="6158641" y="3776496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>
              <a:off x="6265407" y="2765062"/>
              <a:ext cx="0" cy="920602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/>
            <p:nvPr/>
          </p:nvCxnSpPr>
          <p:spPr>
            <a:xfrm>
              <a:off x="6233986" y="2763033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/>
            <p:nvPr/>
          </p:nvCxnSpPr>
          <p:spPr>
            <a:xfrm>
              <a:off x="6233986" y="3685664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>
              <a:off x="4584825" y="2706799"/>
              <a:ext cx="0" cy="92847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>
              <a:off x="4553406" y="2704770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4553406" y="3635268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>
              <a:off x="4660681" y="2714907"/>
              <a:ext cx="0" cy="940634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/>
          </p:nvCxnSpPr>
          <p:spPr>
            <a:xfrm>
              <a:off x="4629261" y="2712877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/>
          </p:nvCxnSpPr>
          <p:spPr>
            <a:xfrm>
              <a:off x="4629261" y="3659595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/>
          </p:nvCxnSpPr>
          <p:spPr>
            <a:xfrm>
              <a:off x="4723497" y="2696663"/>
              <a:ext cx="0" cy="92847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/>
          </p:nvCxnSpPr>
          <p:spPr>
            <a:xfrm>
              <a:off x="4692077" y="2694635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/>
          </p:nvCxnSpPr>
          <p:spPr>
            <a:xfrm>
              <a:off x="4692077" y="3625133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/>
          </p:nvCxnSpPr>
          <p:spPr>
            <a:xfrm>
              <a:off x="3587321" y="2606415"/>
              <a:ext cx="0" cy="992575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/>
          </p:nvCxnSpPr>
          <p:spPr>
            <a:xfrm>
              <a:off x="3555903" y="2604386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/>
          </p:nvCxnSpPr>
          <p:spPr>
            <a:xfrm>
              <a:off x="3555903" y="3598989"/>
              <a:ext cx="62840" cy="0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/>
          </p:nvCxnSpPr>
          <p:spPr>
            <a:xfrm>
              <a:off x="3648801" y="2585683"/>
              <a:ext cx="0" cy="940634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>
              <a:off x="3617381" y="2590063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/>
          </p:nvCxnSpPr>
          <p:spPr>
            <a:xfrm>
              <a:off x="3617381" y="3532726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/>
          </p:nvCxnSpPr>
          <p:spPr>
            <a:xfrm>
              <a:off x="3726458" y="2600167"/>
              <a:ext cx="0" cy="954013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/>
          </p:nvCxnSpPr>
          <p:spPr>
            <a:xfrm>
              <a:off x="3695038" y="2598139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>
              <a:off x="3695038" y="3552153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2532048" y="2413618"/>
              <a:ext cx="62840" cy="1071636"/>
              <a:chOff x="2532048" y="2413618"/>
              <a:chExt cx="62840" cy="1071636"/>
            </a:xfrm>
          </p:grpSpPr>
          <p:cxnSp>
            <p:nvCxnSpPr>
              <p:cNvPr id="406" name="Straight Connector 405"/>
              <p:cNvCxnSpPr/>
              <p:nvPr/>
            </p:nvCxnSpPr>
            <p:spPr>
              <a:xfrm>
                <a:off x="2563467" y="2415646"/>
                <a:ext cx="0" cy="1069608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>
                <a:off x="2532048" y="2413618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>
                <a:off x="2532048" y="3483994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9" name="Straight Connector 408"/>
            <p:cNvCxnSpPr/>
            <p:nvPr/>
          </p:nvCxnSpPr>
          <p:spPr>
            <a:xfrm>
              <a:off x="2632870" y="2329734"/>
              <a:ext cx="0" cy="96463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/>
          </p:nvCxnSpPr>
          <p:spPr>
            <a:xfrm>
              <a:off x="2601451" y="2334115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2601451" y="3294364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>
              <a:off x="2701566" y="2452181"/>
              <a:ext cx="0" cy="99253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2670145" y="2450151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/>
          </p:nvCxnSpPr>
          <p:spPr>
            <a:xfrm>
              <a:off x="2670145" y="3447549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2"/>
            <p:cNvGrpSpPr/>
            <p:nvPr/>
          </p:nvGrpSpPr>
          <p:grpSpPr>
            <a:xfrm>
              <a:off x="1536254" y="1820369"/>
              <a:ext cx="62840" cy="762691"/>
              <a:chOff x="1536254" y="1820369"/>
              <a:chExt cx="62840" cy="762691"/>
            </a:xfrm>
          </p:grpSpPr>
          <p:cxnSp>
            <p:nvCxnSpPr>
              <p:cNvPr id="415" name="Straight Connector 414"/>
              <p:cNvCxnSpPr/>
              <p:nvPr/>
            </p:nvCxnSpPr>
            <p:spPr>
              <a:xfrm>
                <a:off x="1567673" y="1822398"/>
                <a:ext cx="0" cy="760662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>
                <a:off x="1536254" y="1820369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/>
              <p:nvPr/>
            </p:nvCxnSpPr>
            <p:spPr>
              <a:xfrm>
                <a:off x="1536254" y="2583060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8" name="Straight Connector 417"/>
            <p:cNvCxnSpPr/>
            <p:nvPr/>
          </p:nvCxnSpPr>
          <p:spPr>
            <a:xfrm>
              <a:off x="1640257" y="1774725"/>
              <a:ext cx="0" cy="823412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>
              <a:off x="1608838" y="1779106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/>
          </p:nvCxnSpPr>
          <p:spPr>
            <a:xfrm>
              <a:off x="1608838" y="2594894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/>
          </p:nvCxnSpPr>
          <p:spPr>
            <a:xfrm>
              <a:off x="1704786" y="1807156"/>
              <a:ext cx="0" cy="775904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/>
          </p:nvCxnSpPr>
          <p:spPr>
            <a:xfrm>
              <a:off x="1673367" y="1805128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/>
          </p:nvCxnSpPr>
          <p:spPr>
            <a:xfrm>
              <a:off x="1673367" y="2583656"/>
              <a:ext cx="6284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/>
          </p:nvCxnSpPr>
          <p:spPr>
            <a:xfrm>
              <a:off x="2116509" y="1959737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/>
          </p:nvCxnSpPr>
          <p:spPr>
            <a:xfrm>
              <a:off x="2116509" y="2937312"/>
              <a:ext cx="62840" cy="0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/>
          </p:nvCxnSpPr>
          <p:spPr>
            <a:xfrm>
              <a:off x="2151549" y="1955358"/>
              <a:ext cx="0" cy="985025"/>
            </a:xfrm>
            <a:prstGeom prst="line">
              <a:avLst/>
            </a:prstGeom>
            <a:ln w="12700">
              <a:solidFill>
                <a:srgbClr val="00206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3"/>
            <p:cNvGrpSpPr/>
            <p:nvPr/>
          </p:nvGrpSpPr>
          <p:grpSpPr>
            <a:xfrm>
              <a:off x="2027883" y="2095390"/>
              <a:ext cx="62840" cy="926977"/>
              <a:chOff x="2027883" y="2095390"/>
              <a:chExt cx="62840" cy="926977"/>
            </a:xfrm>
          </p:grpSpPr>
          <p:cxnSp>
            <p:nvCxnSpPr>
              <p:cNvPr id="449" name="Straight Connector 448"/>
              <p:cNvCxnSpPr/>
              <p:nvPr/>
            </p:nvCxnSpPr>
            <p:spPr>
              <a:xfrm>
                <a:off x="2059301" y="2097420"/>
                <a:ext cx="0" cy="924947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>
                <a:off x="2027883" y="2095390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>
                <a:off x="2027883" y="3022366"/>
                <a:ext cx="6284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92"/>
            <p:cNvGrpSpPr/>
            <p:nvPr/>
          </p:nvGrpSpPr>
          <p:grpSpPr>
            <a:xfrm>
              <a:off x="2187780" y="2184585"/>
              <a:ext cx="62840" cy="818516"/>
              <a:chOff x="1152546" y="3044177"/>
              <a:chExt cx="36207" cy="761422"/>
            </a:xfrm>
          </p:grpSpPr>
          <p:cxnSp>
            <p:nvCxnSpPr>
              <p:cNvPr id="446" name="Straight Connector 445"/>
              <p:cNvCxnSpPr/>
              <p:nvPr/>
            </p:nvCxnSpPr>
            <p:spPr>
              <a:xfrm>
                <a:off x="1170649" y="3046064"/>
                <a:ext cx="0" cy="759535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Straight Connector 446"/>
              <p:cNvCxnSpPr/>
              <p:nvPr/>
            </p:nvCxnSpPr>
            <p:spPr>
              <a:xfrm>
                <a:off x="1152546" y="3044177"/>
                <a:ext cx="36207" cy="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447"/>
              <p:cNvCxnSpPr/>
              <p:nvPr/>
            </p:nvCxnSpPr>
            <p:spPr>
              <a:xfrm>
                <a:off x="1152546" y="3801828"/>
                <a:ext cx="36207" cy="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6" name="TextBox 435"/>
            <p:cNvSpPr txBox="1"/>
            <p:nvPr/>
          </p:nvSpPr>
          <p:spPr>
            <a:xfrm>
              <a:off x="4202135" y="4621341"/>
              <a:ext cx="943438" cy="382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prstClr val="black"/>
                  </a:solidFill>
                </a:rPr>
                <a:t>Weeks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cxnSp>
          <p:nvCxnSpPr>
            <p:cNvPr id="437" name="Straight Connector 436"/>
            <p:cNvCxnSpPr/>
            <p:nvPr/>
          </p:nvCxnSpPr>
          <p:spPr>
            <a:xfrm flipH="1">
              <a:off x="1569641" y="4363611"/>
              <a:ext cx="694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TextBox 437"/>
            <p:cNvSpPr txBox="1"/>
            <p:nvPr/>
          </p:nvSpPr>
          <p:spPr>
            <a:xfrm>
              <a:off x="1153606" y="1132245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18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439" name="Straight Connector 438"/>
            <p:cNvCxnSpPr/>
            <p:nvPr/>
          </p:nvCxnSpPr>
          <p:spPr>
            <a:xfrm rot="5400000" flipH="1">
              <a:off x="5632494" y="4395978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TextBox 439"/>
            <p:cNvSpPr txBox="1"/>
            <p:nvPr/>
          </p:nvSpPr>
          <p:spPr>
            <a:xfrm>
              <a:off x="5468351" y="4384294"/>
              <a:ext cx="39054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16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442" name="Straight Connector 441"/>
            <p:cNvCxnSpPr/>
            <p:nvPr/>
          </p:nvCxnSpPr>
          <p:spPr>
            <a:xfrm rot="5400000" flipH="1">
              <a:off x="6632111" y="4397549"/>
              <a:ext cx="62264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TextBox 442"/>
            <p:cNvSpPr txBox="1"/>
            <p:nvPr/>
          </p:nvSpPr>
          <p:spPr>
            <a:xfrm>
              <a:off x="6467971" y="4378361"/>
              <a:ext cx="390547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</a:rPr>
                <a:t>20</a:t>
              </a:r>
              <a:endParaRPr lang="en-GB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1569641" y="3718863"/>
              <a:ext cx="694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>
              <a:off x="1569641" y="3086378"/>
              <a:ext cx="694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>
              <a:off x="1569641" y="2515552"/>
              <a:ext cx="694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H="1">
              <a:off x="1569641" y="1914682"/>
              <a:ext cx="6947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H="1">
              <a:off x="1569642" y="1299141"/>
              <a:ext cx="8934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Isosceles Triangle 22"/>
            <p:cNvSpPr>
              <a:spLocks noChangeAspect="1"/>
            </p:cNvSpPr>
            <p:nvPr/>
          </p:nvSpPr>
          <p:spPr>
            <a:xfrm>
              <a:off x="3689745" y="3040409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4629261" y="3150139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>
            <a:xfrm rot="2700000">
              <a:off x="3558639" y="3067880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Isosceles Triangle 144"/>
            <p:cNvSpPr>
              <a:spLocks noChangeAspect="1"/>
            </p:cNvSpPr>
            <p:nvPr/>
          </p:nvSpPr>
          <p:spPr>
            <a:xfrm>
              <a:off x="4692101" y="3116722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Rectangle 145"/>
            <p:cNvSpPr>
              <a:spLocks noChangeAspect="1"/>
            </p:cNvSpPr>
            <p:nvPr/>
          </p:nvSpPr>
          <p:spPr>
            <a:xfrm rot="2700000">
              <a:off x="4556145" y="3162985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Oval 146"/>
            <p:cNvSpPr>
              <a:spLocks noChangeAspect="1"/>
            </p:cNvSpPr>
            <p:nvPr/>
          </p:nvSpPr>
          <p:spPr>
            <a:xfrm>
              <a:off x="3619655" y="3034394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Oval 152"/>
            <p:cNvSpPr>
              <a:spLocks noChangeAspect="1"/>
            </p:cNvSpPr>
            <p:nvPr/>
          </p:nvSpPr>
          <p:spPr>
            <a:xfrm>
              <a:off x="2598864" y="2761086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Rectangle 153"/>
            <p:cNvSpPr>
              <a:spLocks noChangeAspect="1"/>
            </p:cNvSpPr>
            <p:nvPr/>
          </p:nvSpPr>
          <p:spPr>
            <a:xfrm rot="2700000">
              <a:off x="2534785" y="2919766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Isosceles Triangle 154"/>
            <p:cNvSpPr>
              <a:spLocks noChangeAspect="1"/>
            </p:cNvSpPr>
            <p:nvPr/>
          </p:nvSpPr>
          <p:spPr>
            <a:xfrm>
              <a:off x="2663002" y="2900548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121537" y="2413618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Oval 157"/>
            <p:cNvSpPr>
              <a:spLocks noChangeAspect="1"/>
            </p:cNvSpPr>
            <p:nvPr/>
          </p:nvSpPr>
          <p:spPr>
            <a:xfrm>
              <a:off x="1619493" y="2164825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Rectangle 158"/>
            <p:cNvSpPr>
              <a:spLocks noChangeAspect="1"/>
            </p:cNvSpPr>
            <p:nvPr/>
          </p:nvSpPr>
          <p:spPr>
            <a:xfrm rot="2700000">
              <a:off x="2030620" y="2530926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Isosceles Triangle 159"/>
            <p:cNvSpPr>
              <a:spLocks noChangeAspect="1"/>
            </p:cNvSpPr>
            <p:nvPr/>
          </p:nvSpPr>
          <p:spPr>
            <a:xfrm>
              <a:off x="2179349" y="2567622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Isosceles Triangle 160"/>
            <p:cNvSpPr>
              <a:spLocks noChangeAspect="1"/>
            </p:cNvSpPr>
            <p:nvPr/>
          </p:nvSpPr>
          <p:spPr>
            <a:xfrm>
              <a:off x="1664903" y="2164215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Rectangle 161"/>
            <p:cNvSpPr>
              <a:spLocks noChangeAspect="1"/>
            </p:cNvSpPr>
            <p:nvPr/>
          </p:nvSpPr>
          <p:spPr>
            <a:xfrm rot="2700000">
              <a:off x="1538993" y="2176098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Oval 162"/>
            <p:cNvSpPr>
              <a:spLocks noChangeAspect="1"/>
            </p:cNvSpPr>
            <p:nvPr/>
          </p:nvSpPr>
          <p:spPr>
            <a:xfrm>
              <a:off x="7431484" y="3151632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Isosceles Triangle 163"/>
            <p:cNvSpPr>
              <a:spLocks noChangeAspect="1"/>
            </p:cNvSpPr>
            <p:nvPr/>
          </p:nvSpPr>
          <p:spPr>
            <a:xfrm>
              <a:off x="6228624" y="3181787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Rectangle 164"/>
            <p:cNvSpPr>
              <a:spLocks noChangeAspect="1"/>
            </p:cNvSpPr>
            <p:nvPr/>
          </p:nvSpPr>
          <p:spPr>
            <a:xfrm rot="2700000">
              <a:off x="6094250" y="3142353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Oval 165"/>
            <p:cNvSpPr>
              <a:spLocks noChangeAspect="1"/>
            </p:cNvSpPr>
            <p:nvPr/>
          </p:nvSpPr>
          <p:spPr>
            <a:xfrm>
              <a:off x="6159777" y="3250552"/>
              <a:ext cx="60566" cy="6056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ectangle 166"/>
            <p:cNvSpPr>
              <a:spLocks noChangeAspect="1"/>
            </p:cNvSpPr>
            <p:nvPr/>
          </p:nvSpPr>
          <p:spPr>
            <a:xfrm rot="2700000">
              <a:off x="7362244" y="3148333"/>
              <a:ext cx="57361" cy="5736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Isosceles Triangle 167"/>
            <p:cNvSpPr>
              <a:spLocks noChangeAspect="1"/>
            </p:cNvSpPr>
            <p:nvPr/>
          </p:nvSpPr>
          <p:spPr>
            <a:xfrm>
              <a:off x="7501891" y="3157195"/>
              <a:ext cx="79767" cy="6876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5878424" y="1764604"/>
              <a:ext cx="115587" cy="11558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0" name="Isosceles Triangle 169"/>
            <p:cNvSpPr>
              <a:spLocks noChangeAspect="1"/>
            </p:cNvSpPr>
            <p:nvPr/>
          </p:nvSpPr>
          <p:spPr>
            <a:xfrm>
              <a:off x="5878424" y="1130001"/>
              <a:ext cx="132981" cy="11463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Rectangle 170"/>
            <p:cNvSpPr>
              <a:spLocks noChangeAspect="1"/>
            </p:cNvSpPr>
            <p:nvPr/>
          </p:nvSpPr>
          <p:spPr>
            <a:xfrm rot="2700000">
              <a:off x="5889063" y="1461874"/>
              <a:ext cx="111701" cy="1117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877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Bilirubin changes over time</a:t>
            </a:r>
            <a:br>
              <a:rPr lang="en-US" dirty="0" smtClean="0"/>
            </a:b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2037" y="1431871"/>
            <a:ext cx="8125433" cy="4428510"/>
            <a:chOff x="402037" y="1431871"/>
            <a:chExt cx="8125433" cy="4428510"/>
          </a:xfrm>
        </p:grpSpPr>
        <p:cxnSp>
          <p:nvCxnSpPr>
            <p:cNvPr id="223" name="Straight Connector 222"/>
            <p:cNvCxnSpPr/>
            <p:nvPr/>
          </p:nvCxnSpPr>
          <p:spPr>
            <a:xfrm>
              <a:off x="6547802" y="4499183"/>
              <a:ext cx="0" cy="378073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450670" y="2815433"/>
              <a:ext cx="596015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450670" y="2206659"/>
              <a:ext cx="596015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50670" y="2512789"/>
              <a:ext cx="596015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945337" y="2618005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FDV 240 mg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29" name="Oval 128"/>
            <p:cNvSpPr>
              <a:spLocks noChangeAspect="1"/>
            </p:cNvSpPr>
            <p:nvPr/>
          </p:nvSpPr>
          <p:spPr>
            <a:xfrm>
              <a:off x="6680343" y="2754906"/>
              <a:ext cx="115587" cy="11558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Isosceles Triangle 129"/>
            <p:cNvSpPr>
              <a:spLocks noChangeAspect="1"/>
            </p:cNvSpPr>
            <p:nvPr/>
          </p:nvSpPr>
          <p:spPr>
            <a:xfrm>
              <a:off x="6671646" y="2135878"/>
              <a:ext cx="132981" cy="11463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Rectangle 130"/>
            <p:cNvSpPr>
              <a:spLocks noChangeAspect="1"/>
            </p:cNvSpPr>
            <p:nvPr/>
          </p:nvSpPr>
          <p:spPr>
            <a:xfrm rot="2700000">
              <a:off x="6682286" y="2456938"/>
              <a:ext cx="111701" cy="11170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0" name="Straight Connector 219"/>
            <p:cNvCxnSpPr/>
            <p:nvPr/>
          </p:nvCxnSpPr>
          <p:spPr>
            <a:xfrm>
              <a:off x="7504377" y="2812411"/>
              <a:ext cx="596015" cy="0"/>
            </a:xfrm>
            <a:prstGeom prst="line">
              <a:avLst/>
            </a:prstGeom>
            <a:ln w="28575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7504377" y="2203637"/>
              <a:ext cx="596015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7504377" y="2509767"/>
              <a:ext cx="596015" cy="0"/>
            </a:xfrm>
            <a:prstGeom prst="line">
              <a:avLst/>
            </a:prstGeom>
            <a:ln w="28575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Oval 249"/>
            <p:cNvSpPr>
              <a:spLocks noChangeAspect="1"/>
            </p:cNvSpPr>
            <p:nvPr/>
          </p:nvSpPr>
          <p:spPr>
            <a:xfrm>
              <a:off x="7734050" y="2751884"/>
              <a:ext cx="115587" cy="11558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Isosceles Triangle 250"/>
            <p:cNvSpPr>
              <a:spLocks noChangeAspect="1"/>
            </p:cNvSpPr>
            <p:nvPr/>
          </p:nvSpPr>
          <p:spPr>
            <a:xfrm>
              <a:off x="7725353" y="2132856"/>
              <a:ext cx="132981" cy="114639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Rectangle 254"/>
            <p:cNvSpPr>
              <a:spLocks noChangeAspect="1"/>
            </p:cNvSpPr>
            <p:nvPr/>
          </p:nvSpPr>
          <p:spPr>
            <a:xfrm rot="2700000">
              <a:off x="7735993" y="2453916"/>
              <a:ext cx="111701" cy="111701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6196009" y="1431871"/>
              <a:ext cx="11122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Total bilirubin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7092280" y="1431871"/>
              <a:ext cx="14351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Conjugated </a:t>
              </a:r>
              <a:r>
                <a:rPr lang="en-GB" dirty="0">
                  <a:solidFill>
                    <a:prstClr val="black"/>
                  </a:solidFill>
                </a:rPr>
                <a:t>b</a:t>
              </a:r>
              <a:r>
                <a:rPr lang="en-GB" dirty="0" smtClean="0">
                  <a:solidFill>
                    <a:prstClr val="black"/>
                  </a:solidFill>
                </a:rPr>
                <a:t>ilirubin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4945337" y="2277486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FDV 120 mg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262732" y="1987005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Placebo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1344656" y="4805665"/>
              <a:ext cx="6774993" cy="139469"/>
            </a:xfrm>
            <a:custGeom>
              <a:avLst/>
              <a:gdLst>
                <a:gd name="connsiteX0" fmla="*/ 0 w 6015038"/>
                <a:gd name="connsiteY0" fmla="*/ 119062 h 123825"/>
                <a:gd name="connsiteX1" fmla="*/ 514350 w 6015038"/>
                <a:gd name="connsiteY1" fmla="*/ 0 h 123825"/>
                <a:gd name="connsiteX2" fmla="*/ 995363 w 6015038"/>
                <a:gd name="connsiteY2" fmla="*/ 14287 h 123825"/>
                <a:gd name="connsiteX3" fmla="*/ 2005013 w 6015038"/>
                <a:gd name="connsiteY3" fmla="*/ 19050 h 123825"/>
                <a:gd name="connsiteX4" fmla="*/ 3014663 w 6015038"/>
                <a:gd name="connsiteY4" fmla="*/ 23812 h 123825"/>
                <a:gd name="connsiteX5" fmla="*/ 4524375 w 6015038"/>
                <a:gd name="connsiteY5" fmla="*/ 114300 h 123825"/>
                <a:gd name="connsiteX6" fmla="*/ 6015038 w 6015038"/>
                <a:gd name="connsiteY6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15038" h="123825">
                  <a:moveTo>
                    <a:pt x="0" y="119062"/>
                  </a:moveTo>
                  <a:lnTo>
                    <a:pt x="514350" y="0"/>
                  </a:lnTo>
                  <a:lnTo>
                    <a:pt x="995363" y="14287"/>
                  </a:lnTo>
                  <a:lnTo>
                    <a:pt x="2005013" y="19050"/>
                  </a:lnTo>
                  <a:lnTo>
                    <a:pt x="3014663" y="23812"/>
                  </a:lnTo>
                  <a:lnTo>
                    <a:pt x="4524375" y="114300"/>
                  </a:lnTo>
                  <a:lnTo>
                    <a:pt x="6015038" y="123825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1409027" y="4666196"/>
              <a:ext cx="6769629" cy="278939"/>
            </a:xfrm>
            <a:custGeom>
              <a:avLst/>
              <a:gdLst>
                <a:gd name="connsiteX0" fmla="*/ 0 w 6010275"/>
                <a:gd name="connsiteY0" fmla="*/ 233362 h 247650"/>
                <a:gd name="connsiteX1" fmla="*/ 504825 w 6010275"/>
                <a:gd name="connsiteY1" fmla="*/ 0 h 247650"/>
                <a:gd name="connsiteX2" fmla="*/ 990600 w 6010275"/>
                <a:gd name="connsiteY2" fmla="*/ 4762 h 247650"/>
                <a:gd name="connsiteX3" fmla="*/ 2000250 w 6010275"/>
                <a:gd name="connsiteY3" fmla="*/ 4762 h 247650"/>
                <a:gd name="connsiteX4" fmla="*/ 3009900 w 6010275"/>
                <a:gd name="connsiteY4" fmla="*/ 4762 h 247650"/>
                <a:gd name="connsiteX5" fmla="*/ 4519613 w 6010275"/>
                <a:gd name="connsiteY5" fmla="*/ 242887 h 247650"/>
                <a:gd name="connsiteX6" fmla="*/ 6010275 w 6010275"/>
                <a:gd name="connsiteY6" fmla="*/ 24765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10275" h="247650">
                  <a:moveTo>
                    <a:pt x="0" y="233362"/>
                  </a:moveTo>
                  <a:lnTo>
                    <a:pt x="504825" y="0"/>
                  </a:lnTo>
                  <a:lnTo>
                    <a:pt x="990600" y="4762"/>
                  </a:lnTo>
                  <a:lnTo>
                    <a:pt x="2000250" y="4762"/>
                  </a:lnTo>
                  <a:lnTo>
                    <a:pt x="3009900" y="4762"/>
                  </a:lnTo>
                  <a:lnTo>
                    <a:pt x="4519613" y="242887"/>
                  </a:lnTo>
                  <a:lnTo>
                    <a:pt x="6010275" y="247650"/>
                  </a:lnTo>
                </a:path>
              </a:pathLst>
            </a:custGeom>
            <a:noFill/>
            <a:ln w="28575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1457305" y="4907584"/>
              <a:ext cx="6780357" cy="42914"/>
            </a:xfrm>
            <a:custGeom>
              <a:avLst/>
              <a:gdLst>
                <a:gd name="connsiteX0" fmla="*/ 0 w 6019800"/>
                <a:gd name="connsiteY0" fmla="*/ 28575 h 38100"/>
                <a:gd name="connsiteX1" fmla="*/ 509587 w 6019800"/>
                <a:gd name="connsiteY1" fmla="*/ 0 h 38100"/>
                <a:gd name="connsiteX2" fmla="*/ 1000125 w 6019800"/>
                <a:gd name="connsiteY2" fmla="*/ 14288 h 38100"/>
                <a:gd name="connsiteX3" fmla="*/ 2005012 w 6019800"/>
                <a:gd name="connsiteY3" fmla="*/ 19050 h 38100"/>
                <a:gd name="connsiteX4" fmla="*/ 3024187 w 6019800"/>
                <a:gd name="connsiteY4" fmla="*/ 23813 h 38100"/>
                <a:gd name="connsiteX5" fmla="*/ 4514850 w 6019800"/>
                <a:gd name="connsiteY5" fmla="*/ 38100 h 38100"/>
                <a:gd name="connsiteX6" fmla="*/ 6019800 w 6019800"/>
                <a:gd name="connsiteY6" fmla="*/ 28575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19800" h="38100">
                  <a:moveTo>
                    <a:pt x="0" y="28575"/>
                  </a:moveTo>
                  <a:lnTo>
                    <a:pt x="509587" y="0"/>
                  </a:lnTo>
                  <a:lnTo>
                    <a:pt x="1000125" y="14288"/>
                  </a:lnTo>
                  <a:lnTo>
                    <a:pt x="2005012" y="19050"/>
                  </a:lnTo>
                  <a:lnTo>
                    <a:pt x="3024187" y="23813"/>
                  </a:lnTo>
                  <a:lnTo>
                    <a:pt x="4514850" y="38100"/>
                  </a:lnTo>
                  <a:lnTo>
                    <a:pt x="6019800" y="28575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401761" y="1852770"/>
              <a:ext cx="0" cy="3268740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93840" y="230761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4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4151" y="294256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3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02225" y="358193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2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93840" y="422040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1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3137" y="4919332"/>
              <a:ext cx="573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0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401761" y="5109996"/>
              <a:ext cx="6771571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1367470" y="5149286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>
              <a:off x="2486842" y="5149286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>
              <a:off x="3626098" y="5149286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>
              <a:off x="4765822" y="5149286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245307" y="51343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de-DE"/>
              </a:defPPr>
              <a:lvl1pPr algn="r" fontAlgn="base">
                <a:spcBef>
                  <a:spcPct val="0"/>
                </a:spcBef>
                <a:spcAft>
                  <a:spcPct val="0"/>
                </a:spcAft>
                <a:defRPr sz="1100">
                  <a:solidFill>
                    <a:prstClr val="black"/>
                  </a:solidFill>
                </a:defRPr>
              </a:lvl1pPr>
            </a:lstStyle>
            <a:p>
              <a:pPr algn="ctr"/>
              <a:r>
                <a:rPr lang="en-GB" sz="1800" dirty="0"/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8138" y="51343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4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03711" y="51343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8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80313" y="513436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12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>
              <a:off x="8129343" y="5139404"/>
              <a:ext cx="9326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42"/>
            <p:cNvSpPr txBox="1"/>
            <p:nvPr/>
          </p:nvSpPr>
          <p:spPr>
            <a:xfrm>
              <a:off x="7971495" y="5135726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24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-1030888" y="3187817"/>
              <a:ext cx="3235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prstClr val="black"/>
                  </a:solidFill>
                </a:rPr>
                <a:t>Mean bilirubin ± SD (mg/</a:t>
              </a:r>
              <a:r>
                <a:rPr lang="en-GB" b="1" dirty="0" err="1" smtClean="0">
                  <a:solidFill>
                    <a:prstClr val="black"/>
                  </a:solidFill>
                </a:rPr>
                <a:t>dL</a:t>
              </a:r>
              <a:r>
                <a:rPr lang="en-GB" b="1" dirty="0" smtClean="0">
                  <a:solidFill>
                    <a:prstClr val="black"/>
                  </a:solidFill>
                </a:rPr>
                <a:t>)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359990" y="5491049"/>
              <a:ext cx="911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prstClr val="black"/>
                  </a:solidFill>
                </a:rPr>
                <a:t>Weeks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>
            <a:xfrm flipH="1">
              <a:off x="1319318" y="5111067"/>
              <a:ext cx="78253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1002196" y="166110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5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5400000" flipH="1">
              <a:off x="5895482" y="5147523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5709973" y="513436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16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 flipH="1">
              <a:off x="7021393" y="5149293"/>
              <a:ext cx="70131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6835887" y="512768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prstClr val="black"/>
                  </a:solidFill>
                </a:rPr>
                <a:t>20</a:t>
              </a:r>
              <a:endParaRPr lang="en-GB" dirty="0">
                <a:solidFill>
                  <a:prstClr val="black"/>
                </a:solidFill>
              </a:endParaRPr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H="1">
              <a:off x="1319318" y="4413469"/>
              <a:ext cx="78253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1319318" y="3772597"/>
              <a:ext cx="78253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1319318" y="3133228"/>
              <a:ext cx="78253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1319318" y="2498279"/>
              <a:ext cx="78253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1319319" y="1852770"/>
              <a:ext cx="100638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Isosceles Triangle 135"/>
            <p:cNvSpPr>
              <a:spLocks noChangeAspect="1"/>
            </p:cNvSpPr>
            <p:nvPr/>
          </p:nvSpPr>
          <p:spPr>
            <a:xfrm>
              <a:off x="1419957" y="4638766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Rectangle 136"/>
            <p:cNvSpPr>
              <a:spLocks noChangeAspect="1"/>
            </p:cNvSpPr>
            <p:nvPr/>
          </p:nvSpPr>
          <p:spPr>
            <a:xfrm rot="2700000">
              <a:off x="1321714" y="4657509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25" name="Straight Connector 1024"/>
            <p:cNvCxnSpPr/>
            <p:nvPr/>
          </p:nvCxnSpPr>
          <p:spPr>
            <a:xfrm>
              <a:off x="1354017" y="4567924"/>
              <a:ext cx="0" cy="2645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Straight Connector 1027"/>
            <p:cNvCxnSpPr/>
            <p:nvPr/>
          </p:nvCxnSpPr>
          <p:spPr>
            <a:xfrm>
              <a:off x="1334901" y="4567924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334901" y="4832485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>
              <a:spLocks noChangeAspect="1"/>
            </p:cNvSpPr>
            <p:nvPr/>
          </p:nvSpPr>
          <p:spPr>
            <a:xfrm rot="2700000">
              <a:off x="1885576" y="4171401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7" name="Straight Connector 146"/>
            <p:cNvCxnSpPr/>
            <p:nvPr/>
          </p:nvCxnSpPr>
          <p:spPr>
            <a:xfrm>
              <a:off x="1898764" y="4689651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1384191" y="4836470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Oval 151"/>
            <p:cNvSpPr>
              <a:spLocks noChangeAspect="1"/>
            </p:cNvSpPr>
            <p:nvPr/>
          </p:nvSpPr>
          <p:spPr>
            <a:xfrm>
              <a:off x="1945312" y="3485025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3" name="Straight Connector 152"/>
            <p:cNvCxnSpPr/>
            <p:nvPr/>
          </p:nvCxnSpPr>
          <p:spPr>
            <a:xfrm>
              <a:off x="1979421" y="2621368"/>
              <a:ext cx="0" cy="179210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1960305" y="2618686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960305" y="4416171"/>
              <a:ext cx="38234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>
              <a:spLocks noChangeAspect="1"/>
            </p:cNvSpPr>
            <p:nvPr/>
          </p:nvSpPr>
          <p:spPr>
            <a:xfrm>
              <a:off x="2492246" y="3624494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7" name="Straight Connector 156"/>
            <p:cNvCxnSpPr/>
            <p:nvPr/>
          </p:nvCxnSpPr>
          <p:spPr>
            <a:xfrm>
              <a:off x="2526355" y="2912120"/>
              <a:ext cx="0" cy="151332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2507239" y="2912120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2507239" y="4425444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1464879" y="4462268"/>
              <a:ext cx="0" cy="421075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1445762" y="4462268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1445762" y="4883343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Isosceles Triangle 163"/>
            <p:cNvSpPr>
              <a:spLocks noChangeAspect="1"/>
            </p:cNvSpPr>
            <p:nvPr/>
          </p:nvSpPr>
          <p:spPr>
            <a:xfrm>
              <a:off x="1987619" y="4519488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5" name="Straight Connector 164"/>
            <p:cNvCxnSpPr/>
            <p:nvPr/>
          </p:nvCxnSpPr>
          <p:spPr>
            <a:xfrm>
              <a:off x="2032541" y="4292030"/>
              <a:ext cx="0" cy="540455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2013424" y="4292030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2013424" y="483248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Isosceles Triangle 173"/>
            <p:cNvSpPr>
              <a:spLocks noChangeAspect="1"/>
            </p:cNvSpPr>
            <p:nvPr/>
          </p:nvSpPr>
          <p:spPr>
            <a:xfrm>
              <a:off x="2538351" y="4570346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5" name="Straight Connector 174"/>
            <p:cNvCxnSpPr/>
            <p:nvPr/>
          </p:nvCxnSpPr>
          <p:spPr>
            <a:xfrm>
              <a:off x="2583272" y="4416171"/>
              <a:ext cx="0" cy="416314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564156" y="4422763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2564156" y="4827019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Rectangle 179"/>
            <p:cNvSpPr>
              <a:spLocks noChangeAspect="1"/>
            </p:cNvSpPr>
            <p:nvPr/>
          </p:nvSpPr>
          <p:spPr>
            <a:xfrm rot="2700000">
              <a:off x="2436892" y="4281267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2450079" y="390473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2450079" y="4716557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3629506" y="3704739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1" name="Straight Connector 190"/>
            <p:cNvCxnSpPr/>
            <p:nvPr/>
          </p:nvCxnSpPr>
          <p:spPr>
            <a:xfrm>
              <a:off x="3644499" y="3031369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3644499" y="4453502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Isosceles Triangle 192"/>
            <p:cNvSpPr>
              <a:spLocks noChangeAspect="1"/>
            </p:cNvSpPr>
            <p:nvPr/>
          </p:nvSpPr>
          <p:spPr>
            <a:xfrm>
              <a:off x="3675611" y="4598403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4" name="Straight Connector 193"/>
            <p:cNvCxnSpPr/>
            <p:nvPr/>
          </p:nvCxnSpPr>
          <p:spPr>
            <a:xfrm>
              <a:off x="3720533" y="4470401"/>
              <a:ext cx="0" cy="35661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3701416" y="4472274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3701416" y="4827019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/>
            <p:cNvSpPr>
              <a:spLocks noChangeAspect="1"/>
            </p:cNvSpPr>
            <p:nvPr/>
          </p:nvSpPr>
          <p:spPr>
            <a:xfrm rot="2700000">
              <a:off x="3574152" y="4309324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9" name="Straight Connector 198"/>
            <p:cNvCxnSpPr/>
            <p:nvPr/>
          </p:nvCxnSpPr>
          <p:spPr>
            <a:xfrm>
              <a:off x="3587339" y="395156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3587339" y="4728523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Isosceles Triangle 205"/>
            <p:cNvSpPr>
              <a:spLocks noChangeAspect="1"/>
            </p:cNvSpPr>
            <p:nvPr/>
          </p:nvSpPr>
          <p:spPr>
            <a:xfrm>
              <a:off x="4818413" y="4624503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7" name="Straight Connector 206"/>
            <p:cNvCxnSpPr/>
            <p:nvPr/>
          </p:nvCxnSpPr>
          <p:spPr>
            <a:xfrm>
              <a:off x="4863334" y="4496501"/>
              <a:ext cx="0" cy="35661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4844218" y="4498374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4844218" y="4853119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Rectangle 209"/>
            <p:cNvSpPr>
              <a:spLocks noChangeAspect="1"/>
            </p:cNvSpPr>
            <p:nvPr/>
          </p:nvSpPr>
          <p:spPr>
            <a:xfrm rot="2700000">
              <a:off x="4713198" y="4313205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2" name="Straight Connector 211"/>
            <p:cNvCxnSpPr/>
            <p:nvPr/>
          </p:nvCxnSpPr>
          <p:spPr>
            <a:xfrm>
              <a:off x="4726385" y="3939359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4726385" y="4753859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Oval 215"/>
            <p:cNvSpPr>
              <a:spLocks noChangeAspect="1"/>
            </p:cNvSpPr>
            <p:nvPr/>
          </p:nvSpPr>
          <p:spPr>
            <a:xfrm>
              <a:off x="4766324" y="3770726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8" name="Straight Connector 217"/>
            <p:cNvCxnSpPr/>
            <p:nvPr/>
          </p:nvCxnSpPr>
          <p:spPr>
            <a:xfrm>
              <a:off x="4781316" y="3067856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4781316" y="4551670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Freeform 251"/>
            <p:cNvSpPr/>
            <p:nvPr/>
          </p:nvSpPr>
          <p:spPr>
            <a:xfrm>
              <a:off x="1350021" y="4188781"/>
              <a:ext cx="6769629" cy="504235"/>
            </a:xfrm>
            <a:custGeom>
              <a:avLst/>
              <a:gdLst>
                <a:gd name="connsiteX0" fmla="*/ 0 w 6010275"/>
                <a:gd name="connsiteY0" fmla="*/ 442913 h 447675"/>
                <a:gd name="connsiteX1" fmla="*/ 504825 w 6010275"/>
                <a:gd name="connsiteY1" fmla="*/ 0 h 447675"/>
                <a:gd name="connsiteX2" fmla="*/ 995362 w 6010275"/>
                <a:gd name="connsiteY2" fmla="*/ 109538 h 447675"/>
                <a:gd name="connsiteX3" fmla="*/ 2000250 w 6010275"/>
                <a:gd name="connsiteY3" fmla="*/ 133350 h 447675"/>
                <a:gd name="connsiteX4" fmla="*/ 3009900 w 6010275"/>
                <a:gd name="connsiteY4" fmla="*/ 133350 h 447675"/>
                <a:gd name="connsiteX5" fmla="*/ 4505325 w 6010275"/>
                <a:gd name="connsiteY5" fmla="*/ 419100 h 447675"/>
                <a:gd name="connsiteX6" fmla="*/ 6005512 w 6010275"/>
                <a:gd name="connsiteY6" fmla="*/ 447675 h 447675"/>
                <a:gd name="connsiteX7" fmla="*/ 6010275 w 6010275"/>
                <a:gd name="connsiteY7" fmla="*/ 447675 h 447675"/>
                <a:gd name="connsiteX8" fmla="*/ 6005512 w 6010275"/>
                <a:gd name="connsiteY8" fmla="*/ 442913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10275" h="447675">
                  <a:moveTo>
                    <a:pt x="0" y="442913"/>
                  </a:moveTo>
                  <a:lnTo>
                    <a:pt x="504825" y="0"/>
                  </a:lnTo>
                  <a:lnTo>
                    <a:pt x="995362" y="109538"/>
                  </a:lnTo>
                  <a:lnTo>
                    <a:pt x="2000250" y="133350"/>
                  </a:lnTo>
                  <a:lnTo>
                    <a:pt x="3009900" y="133350"/>
                  </a:lnTo>
                  <a:lnTo>
                    <a:pt x="4505325" y="419100"/>
                  </a:lnTo>
                  <a:lnTo>
                    <a:pt x="6005512" y="447675"/>
                  </a:lnTo>
                  <a:lnTo>
                    <a:pt x="6010275" y="447675"/>
                  </a:lnTo>
                  <a:lnTo>
                    <a:pt x="6005512" y="442913"/>
                  </a:lnTo>
                </a:path>
              </a:pathLst>
            </a:cu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1398298" y="3512891"/>
              <a:ext cx="6780357" cy="1206947"/>
            </a:xfrm>
            <a:custGeom>
              <a:avLst/>
              <a:gdLst>
                <a:gd name="connsiteX0" fmla="*/ 0 w 6019800"/>
                <a:gd name="connsiteY0" fmla="*/ 1038225 h 1071563"/>
                <a:gd name="connsiteX1" fmla="*/ 519113 w 6019800"/>
                <a:gd name="connsiteY1" fmla="*/ 0 h 1071563"/>
                <a:gd name="connsiteX2" fmla="*/ 1000125 w 6019800"/>
                <a:gd name="connsiteY2" fmla="*/ 128588 h 1071563"/>
                <a:gd name="connsiteX3" fmla="*/ 2009775 w 6019800"/>
                <a:gd name="connsiteY3" fmla="*/ 204788 h 1071563"/>
                <a:gd name="connsiteX4" fmla="*/ 3019425 w 6019800"/>
                <a:gd name="connsiteY4" fmla="*/ 257175 h 1071563"/>
                <a:gd name="connsiteX5" fmla="*/ 4519613 w 6019800"/>
                <a:gd name="connsiteY5" fmla="*/ 1038225 h 1071563"/>
                <a:gd name="connsiteX6" fmla="*/ 6019800 w 6019800"/>
                <a:gd name="connsiteY6" fmla="*/ 1071563 h 1071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19800" h="1071563">
                  <a:moveTo>
                    <a:pt x="0" y="1038225"/>
                  </a:moveTo>
                  <a:lnTo>
                    <a:pt x="519113" y="0"/>
                  </a:lnTo>
                  <a:lnTo>
                    <a:pt x="1000125" y="128588"/>
                  </a:lnTo>
                  <a:lnTo>
                    <a:pt x="2009775" y="204788"/>
                  </a:lnTo>
                  <a:lnTo>
                    <a:pt x="3019425" y="257175"/>
                  </a:lnTo>
                  <a:lnTo>
                    <a:pt x="4519613" y="1038225"/>
                  </a:lnTo>
                  <a:lnTo>
                    <a:pt x="6019800" y="1071563"/>
                  </a:lnTo>
                </a:path>
              </a:pathLst>
            </a:cu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1457305" y="4569640"/>
              <a:ext cx="6780357" cy="128741"/>
            </a:xfrm>
            <a:custGeom>
              <a:avLst/>
              <a:gdLst>
                <a:gd name="connsiteX0" fmla="*/ 0 w 6019800"/>
                <a:gd name="connsiteY0" fmla="*/ 114300 h 114300"/>
                <a:gd name="connsiteX1" fmla="*/ 509587 w 6019800"/>
                <a:gd name="connsiteY1" fmla="*/ 0 h 114300"/>
                <a:gd name="connsiteX2" fmla="*/ 1000125 w 6019800"/>
                <a:gd name="connsiteY2" fmla="*/ 42862 h 114300"/>
                <a:gd name="connsiteX3" fmla="*/ 2009775 w 6019800"/>
                <a:gd name="connsiteY3" fmla="*/ 61912 h 114300"/>
                <a:gd name="connsiteX4" fmla="*/ 3024187 w 6019800"/>
                <a:gd name="connsiteY4" fmla="*/ 85725 h 114300"/>
                <a:gd name="connsiteX5" fmla="*/ 4519612 w 6019800"/>
                <a:gd name="connsiteY5" fmla="*/ 100012 h 114300"/>
                <a:gd name="connsiteX6" fmla="*/ 6019800 w 6019800"/>
                <a:gd name="connsiteY6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19800" h="114300">
                  <a:moveTo>
                    <a:pt x="0" y="114300"/>
                  </a:moveTo>
                  <a:lnTo>
                    <a:pt x="509587" y="0"/>
                  </a:lnTo>
                  <a:lnTo>
                    <a:pt x="1000125" y="42862"/>
                  </a:lnTo>
                  <a:lnTo>
                    <a:pt x="2009775" y="61912"/>
                  </a:lnTo>
                  <a:lnTo>
                    <a:pt x="3024187" y="85725"/>
                  </a:lnTo>
                  <a:lnTo>
                    <a:pt x="4519612" y="100012"/>
                  </a:lnTo>
                  <a:lnTo>
                    <a:pt x="6019800" y="114300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6" name="Straight Connector 145"/>
            <p:cNvCxnSpPr/>
            <p:nvPr/>
          </p:nvCxnSpPr>
          <p:spPr>
            <a:xfrm>
              <a:off x="1898764" y="3690270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>
              <a:spLocks noChangeAspect="1"/>
            </p:cNvSpPr>
            <p:nvPr/>
          </p:nvSpPr>
          <p:spPr>
            <a:xfrm>
              <a:off x="1369198" y="4655705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8" name="Straight Connector 147"/>
            <p:cNvCxnSpPr/>
            <p:nvPr/>
          </p:nvCxnSpPr>
          <p:spPr>
            <a:xfrm>
              <a:off x="1403307" y="4557532"/>
              <a:ext cx="0" cy="2789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1384191" y="4557532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1917880" y="3692712"/>
              <a:ext cx="0" cy="99710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2469195" y="3904738"/>
              <a:ext cx="0" cy="81148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3663615" y="3031369"/>
              <a:ext cx="0" cy="142213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3606456" y="3951568"/>
              <a:ext cx="0" cy="77235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4745501" y="3939359"/>
              <a:ext cx="0" cy="8145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4800433" y="3067856"/>
              <a:ext cx="0" cy="148381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Isosceles Triangle 221"/>
            <p:cNvSpPr>
              <a:spLocks noChangeAspect="1"/>
            </p:cNvSpPr>
            <p:nvPr/>
          </p:nvSpPr>
          <p:spPr>
            <a:xfrm>
              <a:off x="6502880" y="4627185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6528686" y="4501056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6528686" y="487725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Oval 226"/>
            <p:cNvSpPr>
              <a:spLocks noChangeAspect="1"/>
            </p:cNvSpPr>
            <p:nvPr/>
          </p:nvSpPr>
          <p:spPr>
            <a:xfrm>
              <a:off x="6456707" y="4660664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/>
            <p:cNvSpPr>
              <a:spLocks noChangeAspect="1"/>
            </p:cNvSpPr>
            <p:nvPr/>
          </p:nvSpPr>
          <p:spPr>
            <a:xfrm rot="2700000">
              <a:off x="6394491" y="4633606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9" name="Straight Connector 228"/>
            <p:cNvCxnSpPr/>
            <p:nvPr/>
          </p:nvCxnSpPr>
          <p:spPr>
            <a:xfrm>
              <a:off x="6426795" y="4469938"/>
              <a:ext cx="0" cy="41340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6407679" y="446993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6407679" y="4883343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6490816" y="4586214"/>
              <a:ext cx="0" cy="2300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6471700" y="4591578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6471700" y="4816292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Isosceles Triangle 237"/>
            <p:cNvSpPr>
              <a:spLocks noChangeAspect="1"/>
            </p:cNvSpPr>
            <p:nvPr/>
          </p:nvSpPr>
          <p:spPr>
            <a:xfrm>
              <a:off x="8191064" y="4651657"/>
              <a:ext cx="89845" cy="7745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9" name="Straight Connector 238"/>
            <p:cNvCxnSpPr/>
            <p:nvPr/>
          </p:nvCxnSpPr>
          <p:spPr>
            <a:xfrm>
              <a:off x="8235986" y="4501056"/>
              <a:ext cx="0" cy="352063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8216870" y="4504073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8216870" y="484994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Oval 241"/>
            <p:cNvSpPr>
              <a:spLocks noChangeAspect="1"/>
            </p:cNvSpPr>
            <p:nvPr/>
          </p:nvSpPr>
          <p:spPr>
            <a:xfrm>
              <a:off x="8144891" y="4685136"/>
              <a:ext cx="68218" cy="682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Rectangle 242"/>
            <p:cNvSpPr>
              <a:spLocks noChangeAspect="1"/>
            </p:cNvSpPr>
            <p:nvPr/>
          </p:nvSpPr>
          <p:spPr>
            <a:xfrm rot="2700000">
              <a:off x="8082675" y="4658078"/>
              <a:ext cx="64608" cy="646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4" name="Straight Connector 243"/>
            <p:cNvCxnSpPr/>
            <p:nvPr/>
          </p:nvCxnSpPr>
          <p:spPr>
            <a:xfrm>
              <a:off x="8114978" y="4524722"/>
              <a:ext cx="0" cy="3586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>
              <a:off x="8095862" y="4524722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>
              <a:off x="8099825" y="4877255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8179000" y="4586214"/>
              <a:ext cx="0" cy="25455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8159883" y="4591578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8159883" y="4840764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>
              <a:off x="1348580" y="4882962"/>
              <a:ext cx="0" cy="11124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>
              <a:off x="1329464" y="4882962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>
              <a:off x="1464608" y="4877255"/>
              <a:ext cx="0" cy="10519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>
              <a:off x="1445492" y="487725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>
              <a:off x="1406563" y="4877255"/>
              <a:ext cx="0" cy="109736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>
              <a:off x="1387447" y="4877255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>
              <a:off x="1442810" y="4986991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1387447" y="4994211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>
              <a:off x="1329464" y="4995380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1921316" y="4710317"/>
              <a:ext cx="0" cy="20901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3" name="Rectangle 282"/>
            <p:cNvSpPr>
              <a:spLocks noChangeAspect="1"/>
            </p:cNvSpPr>
            <p:nvPr/>
          </p:nvSpPr>
          <p:spPr>
            <a:xfrm rot="2700000">
              <a:off x="1891275" y="4777078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5" name="Straight Connector 284"/>
            <p:cNvCxnSpPr/>
            <p:nvPr/>
          </p:nvCxnSpPr>
          <p:spPr>
            <a:xfrm>
              <a:off x="1902200" y="4710317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>
              <a:off x="1902200" y="4914520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>
              <a:off x="2034786" y="4827019"/>
              <a:ext cx="0" cy="14151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>
              <a:off x="2015670" y="483248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>
              <a:off x="1979421" y="4373225"/>
              <a:ext cx="0" cy="57661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>
              <a:off x="2012988" y="4972102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>
              <a:off x="1960304" y="4370239"/>
              <a:ext cx="38234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>
              <a:off x="1960304" y="4955200"/>
              <a:ext cx="38234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2583145" y="4862219"/>
              <a:ext cx="0" cy="124773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2564029" y="4862321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2564029" y="4985847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2470100" y="4728884"/>
              <a:ext cx="0" cy="20901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Rectangle 311"/>
            <p:cNvSpPr>
              <a:spLocks noChangeAspect="1"/>
            </p:cNvSpPr>
            <p:nvPr/>
          </p:nvSpPr>
          <p:spPr>
            <a:xfrm rot="2700000">
              <a:off x="2440058" y="4795646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4" name="Straight Connector 313"/>
            <p:cNvCxnSpPr/>
            <p:nvPr/>
          </p:nvCxnSpPr>
          <p:spPr>
            <a:xfrm>
              <a:off x="2450984" y="4728884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2450984" y="493308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>
              <a:off x="2526355" y="4496501"/>
              <a:ext cx="0" cy="36571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>
              <a:off x="2507238" y="4491137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/>
          </p:nvCxnSpPr>
          <p:spPr>
            <a:xfrm>
              <a:off x="2507238" y="4862219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>
              <a:off x="3720686" y="4872616"/>
              <a:ext cx="0" cy="10983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>
              <a:off x="3701570" y="4872718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3701570" y="4982835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>
              <a:off x="3605042" y="4735498"/>
              <a:ext cx="0" cy="20901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Rectangle 326"/>
            <p:cNvSpPr>
              <a:spLocks noChangeAspect="1"/>
            </p:cNvSpPr>
            <p:nvPr/>
          </p:nvSpPr>
          <p:spPr>
            <a:xfrm rot="2700000">
              <a:off x="3575000" y="4802260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9" name="Straight Connector 328"/>
            <p:cNvCxnSpPr/>
            <p:nvPr/>
          </p:nvCxnSpPr>
          <p:spPr>
            <a:xfrm>
              <a:off x="3585926" y="473549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/>
          </p:nvCxnSpPr>
          <p:spPr>
            <a:xfrm>
              <a:off x="3585926" y="4939018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3663615" y="4509863"/>
              <a:ext cx="0" cy="36571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/>
          </p:nvCxnSpPr>
          <p:spPr>
            <a:xfrm>
              <a:off x="3644499" y="4504499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>
              <a:off x="3644499" y="4875580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4800888" y="4440898"/>
              <a:ext cx="0" cy="49587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>
              <a:off x="4781772" y="4440898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4781772" y="4934580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Rectangle 260"/>
            <p:cNvSpPr>
              <a:spLocks noChangeAspect="1"/>
            </p:cNvSpPr>
            <p:nvPr/>
          </p:nvSpPr>
          <p:spPr>
            <a:xfrm rot="2700000">
              <a:off x="1318538" y="4903529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Isosceles Triangle 259"/>
            <p:cNvSpPr>
              <a:spLocks noChangeAspect="1"/>
            </p:cNvSpPr>
            <p:nvPr/>
          </p:nvSpPr>
          <p:spPr>
            <a:xfrm>
              <a:off x="1419687" y="4888506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Isosceles Triangle 293"/>
            <p:cNvSpPr>
              <a:spLocks noChangeAspect="1"/>
            </p:cNvSpPr>
            <p:nvPr/>
          </p:nvSpPr>
          <p:spPr>
            <a:xfrm>
              <a:off x="1989866" y="4858259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Isosceles Triangle 305"/>
            <p:cNvSpPr>
              <a:spLocks noChangeAspect="1"/>
            </p:cNvSpPr>
            <p:nvPr/>
          </p:nvSpPr>
          <p:spPr>
            <a:xfrm>
              <a:off x="2544050" y="4872004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2" name="Isosceles Triangle 321"/>
            <p:cNvSpPr>
              <a:spLocks noChangeAspect="1"/>
            </p:cNvSpPr>
            <p:nvPr/>
          </p:nvSpPr>
          <p:spPr>
            <a:xfrm>
              <a:off x="3678909" y="4882402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>
              <a:spLocks noChangeAspect="1"/>
            </p:cNvSpPr>
            <p:nvPr/>
          </p:nvSpPr>
          <p:spPr>
            <a:xfrm>
              <a:off x="1372455" y="4900320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Oval 287"/>
            <p:cNvSpPr>
              <a:spLocks noChangeAspect="1"/>
            </p:cNvSpPr>
            <p:nvPr/>
          </p:nvSpPr>
          <p:spPr>
            <a:xfrm>
              <a:off x="1945313" y="4627186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6" name="Oval 315"/>
            <p:cNvSpPr>
              <a:spLocks noChangeAspect="1"/>
            </p:cNvSpPr>
            <p:nvPr/>
          </p:nvSpPr>
          <p:spPr>
            <a:xfrm>
              <a:off x="2492247" y="4638459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Oval 330"/>
            <p:cNvSpPr>
              <a:spLocks noChangeAspect="1"/>
            </p:cNvSpPr>
            <p:nvPr/>
          </p:nvSpPr>
          <p:spPr>
            <a:xfrm>
              <a:off x="3631894" y="4651821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Oval 334"/>
            <p:cNvSpPr>
              <a:spLocks noChangeAspect="1"/>
            </p:cNvSpPr>
            <p:nvPr/>
          </p:nvSpPr>
          <p:spPr>
            <a:xfrm>
              <a:off x="4769167" y="4646458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1" name="Straight Connector 340"/>
            <p:cNvCxnSpPr/>
            <p:nvPr/>
          </p:nvCxnSpPr>
          <p:spPr>
            <a:xfrm>
              <a:off x="4746858" y="4738081"/>
              <a:ext cx="0" cy="21692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2" name="Rectangle 341"/>
            <p:cNvSpPr>
              <a:spLocks noChangeAspect="1"/>
            </p:cNvSpPr>
            <p:nvPr/>
          </p:nvSpPr>
          <p:spPr>
            <a:xfrm rot="2700000">
              <a:off x="4716816" y="4804843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3" name="Straight Connector 342"/>
            <p:cNvCxnSpPr/>
            <p:nvPr/>
          </p:nvCxnSpPr>
          <p:spPr>
            <a:xfrm>
              <a:off x="4727742" y="4738081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/>
          </p:nvCxnSpPr>
          <p:spPr>
            <a:xfrm>
              <a:off x="4727742" y="4955010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/>
          </p:nvCxnSpPr>
          <p:spPr>
            <a:xfrm>
              <a:off x="4863154" y="4880292"/>
              <a:ext cx="0" cy="10983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>
            <a:xfrm>
              <a:off x="4844038" y="4880394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/>
          </p:nvCxnSpPr>
          <p:spPr>
            <a:xfrm>
              <a:off x="4844038" y="4990511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Isosceles Triangle 348"/>
            <p:cNvSpPr>
              <a:spLocks noChangeAspect="1"/>
            </p:cNvSpPr>
            <p:nvPr/>
          </p:nvSpPr>
          <p:spPr>
            <a:xfrm>
              <a:off x="4821377" y="4890078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0" name="Straight Connector 349"/>
            <p:cNvCxnSpPr/>
            <p:nvPr/>
          </p:nvCxnSpPr>
          <p:spPr>
            <a:xfrm>
              <a:off x="6497774" y="4868176"/>
              <a:ext cx="0" cy="12721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>
              <a:off x="6478657" y="4872718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/>
          </p:nvCxnSpPr>
          <p:spPr>
            <a:xfrm>
              <a:off x="6478657" y="5000274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3" name="Oval 352"/>
            <p:cNvSpPr>
              <a:spLocks noChangeAspect="1"/>
            </p:cNvSpPr>
            <p:nvPr/>
          </p:nvSpPr>
          <p:spPr>
            <a:xfrm>
              <a:off x="6466052" y="4903941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4" name="Straight Connector 353"/>
            <p:cNvCxnSpPr/>
            <p:nvPr/>
          </p:nvCxnSpPr>
          <p:spPr>
            <a:xfrm>
              <a:off x="6436121" y="4863800"/>
              <a:ext cx="0" cy="14763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Rectangle 354"/>
            <p:cNvSpPr>
              <a:spLocks noChangeAspect="1"/>
            </p:cNvSpPr>
            <p:nvPr/>
          </p:nvSpPr>
          <p:spPr>
            <a:xfrm rot="2700000">
              <a:off x="6406079" y="4903743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6" name="Straight Connector 355"/>
            <p:cNvCxnSpPr/>
            <p:nvPr/>
          </p:nvCxnSpPr>
          <p:spPr>
            <a:xfrm>
              <a:off x="6417005" y="4863800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>
              <a:off x="6417005" y="5011002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>
              <a:off x="6547801" y="4885171"/>
              <a:ext cx="0" cy="10983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>
              <a:off x="6528685" y="4885274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>
              <a:off x="6528685" y="4995391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Isosceles Triangle 360"/>
            <p:cNvSpPr>
              <a:spLocks noChangeAspect="1"/>
            </p:cNvSpPr>
            <p:nvPr/>
          </p:nvSpPr>
          <p:spPr>
            <a:xfrm>
              <a:off x="6506024" y="4894957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9" name="Straight Connector 378"/>
            <p:cNvCxnSpPr/>
            <p:nvPr/>
          </p:nvCxnSpPr>
          <p:spPr>
            <a:xfrm>
              <a:off x="8180594" y="4888506"/>
              <a:ext cx="0" cy="1122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>
              <a:off x="8161477" y="4894173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>
              <a:off x="8161477" y="5005638"/>
              <a:ext cx="382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Oval 381"/>
            <p:cNvSpPr>
              <a:spLocks noChangeAspect="1"/>
            </p:cNvSpPr>
            <p:nvPr/>
          </p:nvSpPr>
          <p:spPr>
            <a:xfrm>
              <a:off x="8148872" y="4909304"/>
              <a:ext cx="63442" cy="634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3" name="Straight Connector 382"/>
            <p:cNvCxnSpPr/>
            <p:nvPr/>
          </p:nvCxnSpPr>
          <p:spPr>
            <a:xfrm>
              <a:off x="8118941" y="4869164"/>
              <a:ext cx="0" cy="14763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Rectangle 383"/>
            <p:cNvSpPr>
              <a:spLocks noChangeAspect="1"/>
            </p:cNvSpPr>
            <p:nvPr/>
          </p:nvSpPr>
          <p:spPr>
            <a:xfrm rot="2700000">
              <a:off x="8088899" y="4909107"/>
              <a:ext cx="60085" cy="600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6" name="Straight Connector 385"/>
            <p:cNvCxnSpPr/>
            <p:nvPr/>
          </p:nvCxnSpPr>
          <p:spPr>
            <a:xfrm>
              <a:off x="8099825" y="5016365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>
              <a:off x="8235985" y="4882489"/>
              <a:ext cx="0" cy="123149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>
              <a:off x="8216869" y="4879910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8216869" y="5000754"/>
              <a:ext cx="38234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Isosceles Triangle 389"/>
            <p:cNvSpPr>
              <a:spLocks noChangeAspect="1"/>
            </p:cNvSpPr>
            <p:nvPr/>
          </p:nvSpPr>
          <p:spPr>
            <a:xfrm>
              <a:off x="8194208" y="4900320"/>
              <a:ext cx="83555" cy="72031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9" name="Straight Connector 258"/>
            <p:cNvCxnSpPr/>
            <p:nvPr/>
          </p:nvCxnSpPr>
          <p:spPr>
            <a:xfrm>
              <a:off x="8099825" y="4869164"/>
              <a:ext cx="3823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and conclusions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100" dirty="0" smtClean="0"/>
              <a:t>FDV is highly efficacious in European and Japanese patients infected with HCV GT-1</a:t>
            </a:r>
          </a:p>
          <a:p>
            <a:pPr>
              <a:lnSpc>
                <a:spcPct val="150000"/>
              </a:lnSpc>
            </a:pPr>
            <a:r>
              <a:rPr lang="en-GB" sz="2100" dirty="0"/>
              <a:t>Almost 90% of FDV-treated patients were eligible for </a:t>
            </a:r>
            <a:r>
              <a:rPr lang="en-GB" sz="2100" dirty="0" smtClean="0"/>
              <a:t/>
            </a:r>
            <a:br>
              <a:rPr lang="en-GB" sz="2100" dirty="0" smtClean="0"/>
            </a:br>
            <a:r>
              <a:rPr lang="en-GB" sz="2100" dirty="0" smtClean="0"/>
              <a:t>shortened </a:t>
            </a:r>
            <a:r>
              <a:rPr lang="en-GB" sz="2100" dirty="0"/>
              <a:t>treatment</a:t>
            </a:r>
          </a:p>
          <a:p>
            <a:pPr>
              <a:lnSpc>
                <a:spcPct val="150000"/>
              </a:lnSpc>
            </a:pPr>
            <a:r>
              <a:rPr lang="en-GB" sz="2100" dirty="0"/>
              <a:t>The 240 mg </a:t>
            </a:r>
            <a:r>
              <a:rPr lang="en-GB" sz="2100" dirty="0" smtClean="0"/>
              <a:t>dose showed </a:t>
            </a:r>
            <a:r>
              <a:rPr lang="en-GB" sz="2100" dirty="0"/>
              <a:t>no benefit </a:t>
            </a:r>
            <a:r>
              <a:rPr lang="en-GB" sz="2100" dirty="0" smtClean="0"/>
              <a:t>over 120 mg </a:t>
            </a:r>
            <a:br>
              <a:rPr lang="en-GB" sz="2100" dirty="0" smtClean="0"/>
            </a:br>
            <a:r>
              <a:rPr lang="en-GB" sz="2100" dirty="0" smtClean="0"/>
              <a:t>for any subgroup</a:t>
            </a:r>
            <a:endParaRPr lang="en-GB" sz="2100" dirty="0"/>
          </a:p>
          <a:p>
            <a:pPr>
              <a:lnSpc>
                <a:spcPct val="150000"/>
              </a:lnSpc>
            </a:pPr>
            <a:r>
              <a:rPr lang="en-GB" sz="2100" dirty="0"/>
              <a:t>FDV was well tolerated with few discontinuations due to AEs </a:t>
            </a:r>
            <a:r>
              <a:rPr lang="en-GB" sz="2100" dirty="0" smtClean="0"/>
              <a:t/>
            </a:r>
            <a:br>
              <a:rPr lang="en-GB" sz="2100" dirty="0" smtClean="0"/>
            </a:br>
            <a:r>
              <a:rPr lang="en-GB" sz="2100" dirty="0" smtClean="0"/>
              <a:t>at </a:t>
            </a:r>
            <a:r>
              <a:rPr lang="en-GB" sz="2100" dirty="0"/>
              <a:t>both </a:t>
            </a:r>
            <a:r>
              <a:rPr lang="en-GB" sz="2100" dirty="0" smtClean="0"/>
              <a:t>dosages</a:t>
            </a:r>
            <a:endParaRPr lang="en-GB" sz="2100" dirty="0"/>
          </a:p>
          <a:p>
            <a:pPr>
              <a:lnSpc>
                <a:spcPct val="150000"/>
              </a:lnSpc>
            </a:pPr>
            <a:r>
              <a:rPr lang="en-GB" sz="2100" dirty="0" smtClean="0"/>
              <a:t>No incremental haemoglobin reduction was observed with FDV and PegIFN/RBV compared with PegIFN/RBV alone</a:t>
            </a:r>
          </a:p>
          <a:p>
            <a:pPr>
              <a:lnSpc>
                <a:spcPct val="150000"/>
              </a:lnSpc>
            </a:pPr>
            <a:r>
              <a:rPr lang="en-GB" sz="2100" dirty="0" smtClean="0"/>
              <a:t>Bilirubin elevations were benign and transient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faldaprevir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484187" y="1343024"/>
            <a:ext cx="5068887" cy="338212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GB" sz="2000" dirty="0" smtClean="0"/>
              <a:t>Faldaprevir (FDV; BI 201335) is </a:t>
            </a:r>
            <a:r>
              <a:rPr lang="en-GB" sz="2000" dirty="0"/>
              <a:t>a potent and selective inhibitor of </a:t>
            </a:r>
            <a:r>
              <a:rPr lang="en-GB" sz="2000" dirty="0" smtClean="0"/>
              <a:t>HCV NS3/4A</a:t>
            </a:r>
            <a:r>
              <a:rPr lang="en-GB" sz="2000" baseline="30000" dirty="0" smtClean="0"/>
              <a:t>1 </a:t>
            </a:r>
            <a:endParaRPr lang="en-GB" sz="2000" baseline="30000" dirty="0"/>
          </a:p>
          <a:p>
            <a:pPr>
              <a:lnSpc>
                <a:spcPct val="130000"/>
              </a:lnSpc>
            </a:pPr>
            <a:r>
              <a:rPr lang="en-GB" sz="2000" dirty="0" smtClean="0"/>
              <a:t>FDV has antiviral </a:t>
            </a:r>
            <a:r>
              <a:rPr lang="en-GB" sz="2000" dirty="0"/>
              <a:t>activity against HCV </a:t>
            </a:r>
            <a:r>
              <a:rPr lang="en-GB" sz="2000" dirty="0" smtClean="0"/>
              <a:t>genotypes (GT) </a:t>
            </a:r>
            <a:r>
              <a:rPr lang="en-GB" sz="2000" dirty="0"/>
              <a:t>1, 2, 4, 5 and 6 </a:t>
            </a:r>
            <a:r>
              <a:rPr lang="en-GB" sz="2000" i="1" dirty="0"/>
              <a:t>in </a:t>
            </a:r>
            <a:r>
              <a:rPr lang="en-GB" sz="2000" i="1" dirty="0" smtClean="0"/>
              <a:t>vitro</a:t>
            </a:r>
            <a:r>
              <a:rPr lang="en-GB" sz="2000" baseline="30000" dirty="0" smtClean="0"/>
              <a:t>1</a:t>
            </a:r>
            <a:endParaRPr lang="en-GB" sz="2000" baseline="30000" dirty="0"/>
          </a:p>
          <a:p>
            <a:pPr>
              <a:lnSpc>
                <a:spcPct val="130000"/>
              </a:lnSpc>
            </a:pPr>
            <a:r>
              <a:rPr lang="en-GB" sz="2000" dirty="0" smtClean="0"/>
              <a:t>The </a:t>
            </a:r>
            <a:r>
              <a:rPr lang="en-GB" sz="2000" dirty="0"/>
              <a:t>pharmacokinetics of FDV </a:t>
            </a:r>
            <a:r>
              <a:rPr lang="en-GB" sz="2000" dirty="0" smtClean="0"/>
              <a:t>allow oral, </a:t>
            </a:r>
            <a:r>
              <a:rPr lang="en-GB" sz="2000" dirty="0"/>
              <a:t>once-daily </a:t>
            </a:r>
            <a:r>
              <a:rPr lang="en-GB" sz="2000" dirty="0" smtClean="0"/>
              <a:t>administration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80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14:imgLayer r:embed="rId4">
                    <a14:imgEffect>
                      <a14:backgroundRemoval t="9894" b="98940" l="12610" r="97654"/>
                    </a14:imgEffect>
                  </a14:imgLayer>
                </a14:imgProps>
              </a:ext>
            </a:extLst>
          </a:blip>
          <a:srcRect l="8160" t="5473"/>
          <a:stretch/>
        </p:blipFill>
        <p:spPr bwMode="auto">
          <a:xfrm>
            <a:off x="5600699" y="1343025"/>
            <a:ext cx="2696641" cy="2303465"/>
          </a:xfrm>
          <a:prstGeom prst="rect">
            <a:avLst/>
          </a:prstGeom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251520" y="6542058"/>
            <a:ext cx="8403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prstClr val="black"/>
                </a:solidFill>
                <a:cs typeface="Arial" pitchFamily="34" charset="0"/>
              </a:rPr>
              <a:t>1. White </a:t>
            </a:r>
            <a:r>
              <a:rPr lang="en-GB" sz="1200" dirty="0">
                <a:solidFill>
                  <a:prstClr val="black"/>
                </a:solidFill>
                <a:cs typeface="Arial" pitchFamily="34" charset="0"/>
              </a:rPr>
              <a:t>PW, et al. </a:t>
            </a:r>
            <a:r>
              <a:rPr lang="en-GB" sz="1200" dirty="0" err="1">
                <a:solidFill>
                  <a:prstClr val="black"/>
                </a:solidFill>
                <a:cs typeface="Arial" pitchFamily="34" charset="0"/>
              </a:rPr>
              <a:t>Antimicrob</a:t>
            </a:r>
            <a:r>
              <a:rPr lang="en-GB" sz="1200" dirty="0">
                <a:solidFill>
                  <a:prstClr val="black"/>
                </a:solidFill>
                <a:cs typeface="Arial" pitchFamily="34" charset="0"/>
              </a:rPr>
              <a:t> Agents </a:t>
            </a:r>
            <a:r>
              <a:rPr lang="en-GB" sz="1200" dirty="0" err="1">
                <a:solidFill>
                  <a:prstClr val="black"/>
                </a:solidFill>
                <a:cs typeface="Arial" pitchFamily="34" charset="0"/>
              </a:rPr>
              <a:t>Chemother</a:t>
            </a:r>
            <a:r>
              <a:rPr lang="en-GB" sz="12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1200" dirty="0" smtClean="0">
                <a:solidFill>
                  <a:prstClr val="black"/>
                </a:solidFill>
                <a:cs typeface="Arial" pitchFamily="34" charset="0"/>
              </a:rPr>
              <a:t>2010;54:4611–4618; 2. </a:t>
            </a:r>
            <a:r>
              <a:rPr lang="en-GB" sz="1200" dirty="0" err="1" smtClean="0"/>
              <a:t>Sulkowski</a:t>
            </a:r>
            <a:r>
              <a:rPr lang="en-GB" sz="1200" dirty="0" smtClean="0"/>
              <a:t> </a:t>
            </a:r>
            <a:r>
              <a:rPr lang="en-GB" sz="1200" dirty="0"/>
              <a:t>et al </a:t>
            </a:r>
            <a:r>
              <a:rPr lang="en-GB" sz="1200" dirty="0" err="1" smtClean="0"/>
              <a:t>Hepatology</a:t>
            </a:r>
            <a:r>
              <a:rPr lang="en-GB" sz="1200" dirty="0" smtClean="0"/>
              <a:t> 2013 </a:t>
            </a:r>
            <a:r>
              <a:rPr lang="en-GB" sz="1200" dirty="0"/>
              <a:t>Jan 28 (</a:t>
            </a:r>
            <a:r>
              <a:rPr lang="en-GB" sz="1200" dirty="0" err="1"/>
              <a:t>epub</a:t>
            </a:r>
            <a:r>
              <a:rPr lang="en-GB" sz="1200" dirty="0"/>
              <a:t>) </a:t>
            </a:r>
          </a:p>
          <a:p>
            <a:endParaRPr lang="en-GB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4187" y="4544516"/>
            <a:ext cx="8403337" cy="2628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5000"/>
              </a:lnSpc>
              <a:spcAft>
                <a:spcPts val="0"/>
              </a:spcAft>
            </a:pPr>
            <a:r>
              <a:rPr lang="en-GB" sz="2000" dirty="0" smtClean="0"/>
              <a:t>High efficacy and favourable tolerability was shown in Phase II studies of FDV in combination with pegylated interferon </a:t>
            </a:r>
            <a:r>
              <a:rPr lang="el-GR" sz="2000" dirty="0"/>
              <a:t>α</a:t>
            </a:r>
            <a:r>
              <a:rPr lang="en-GB" sz="2000" dirty="0" smtClean="0"/>
              <a:t>2a and ribavirin (PegIFN/RBV)</a:t>
            </a:r>
            <a:r>
              <a:rPr lang="en-GB" sz="2000" baseline="30000" dirty="0" smtClean="0"/>
              <a:t>2</a:t>
            </a:r>
            <a:endParaRPr lang="en-GB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41158543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488248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14325" y="6165304"/>
            <a:ext cx="8486775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en-US" sz="1000" dirty="0">
              <a:solidFill>
                <a:srgbClr val="0B326C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00" dirty="0">
                <a:solidFill>
                  <a:srgbClr val="0B326C"/>
                </a:solidFill>
              </a:rPr>
              <a:t>Boehringer Ingelheim for sponsoring the study and their clinical and statistical teams for study monitoring, </a:t>
            </a:r>
            <a:r>
              <a:rPr lang="en-US" sz="1000" dirty="0" smtClean="0">
                <a:solidFill>
                  <a:srgbClr val="0B326C"/>
                </a:solidFill>
              </a:rPr>
              <a:t>data </a:t>
            </a:r>
            <a:r>
              <a:rPr lang="en-US" sz="1000" dirty="0">
                <a:solidFill>
                  <a:srgbClr val="0B326C"/>
                </a:solidFill>
              </a:rPr>
              <a:t>collection, and analysis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rgbClr val="0B326C"/>
                </a:solidFill>
              </a:rPr>
              <a:t>Editorial support provided by Katharine Howe of Adelphi Communications Ltd and funded by Boehringer Ingelheim</a:t>
            </a:r>
            <a:endParaRPr lang="en-US" sz="1000" dirty="0">
              <a:solidFill>
                <a:srgbClr val="0B326C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17468" y="608434"/>
            <a:ext cx="8486775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en-US" sz="1100" dirty="0">
              <a:solidFill>
                <a:srgbClr val="0B326C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dirty="0">
                <a:solidFill>
                  <a:srgbClr val="0B326C"/>
                </a:solidFill>
              </a:rPr>
              <a:t>The patients enrolled in the STARTVerso1 trial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dirty="0" smtClean="0">
                <a:solidFill>
                  <a:srgbClr val="0B326C"/>
                </a:solidFill>
              </a:rPr>
              <a:t>Study investigators</a:t>
            </a:r>
            <a:r>
              <a:rPr lang="en-GB" sz="1100" dirty="0" smtClean="0">
                <a:solidFill>
                  <a:srgbClr val="0B326C"/>
                </a:solidFill>
              </a:rPr>
              <a:t>:</a:t>
            </a:r>
            <a:endParaRPr lang="en-US" sz="1100" dirty="0">
              <a:solidFill>
                <a:srgbClr val="0B326C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10480245"/>
              </p:ext>
            </p:extLst>
          </p:nvPr>
        </p:nvGraphicFramePr>
        <p:xfrm>
          <a:off x="514825" y="1284709"/>
          <a:ext cx="8281988" cy="493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0497"/>
                <a:gridCol w="2070497"/>
                <a:gridCol w="2070497"/>
                <a:gridCol w="2070497"/>
              </a:tblGrid>
              <a:tr h="1644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sz="1000" b="1" i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Austria</a:t>
                      </a:r>
                      <a:endParaRPr lang="en-GB" sz="1000" b="1" i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sz="1000" b="0" i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Rainer </a:t>
                      </a:r>
                      <a:r>
                        <a:rPr lang="en-GB" sz="1000" b="0" i="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Günther</a:t>
                      </a:r>
                      <a:endParaRPr lang="en-GB" sz="1000" b="0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Yoshinori Sakai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Spain</a:t>
                      </a:r>
                      <a:endParaRPr lang="en-GB" sz="1000" b="1" i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Peter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Ferenci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0" i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Dieter </a:t>
                      </a:r>
                      <a:r>
                        <a:rPr lang="en-GB" sz="1000" b="0" i="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Häussinger</a:t>
                      </a:r>
                      <a:endParaRPr lang="en-GB" sz="1000" b="0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Yoshiyuki Sakai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Javier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Crespo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Michael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Gschwantler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Dietrich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Hüppe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Yasuhito</a:t>
                      </a: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Tanaka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Moises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Diago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Hermann </a:t>
                      </a:r>
                      <a:r>
                        <a:rPr lang="en-GB" sz="1000" b="0" i="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Laferl</a:t>
                      </a:r>
                      <a:endParaRPr lang="en-GB" sz="1000" b="0" i="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Dietmar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Klass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Kunihiko</a:t>
                      </a: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Tsuji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Jaime Enriquez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Andreas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Maieron</a:t>
                      </a:r>
                      <a:endParaRPr lang="en-GB" sz="1000" b="0" i="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Ansgar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Lohse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Yoshiyuki Ueno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Luis Enrique Morano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1" i="1" smtClean="0">
                          <a:solidFill>
                            <a:schemeClr val="tx2"/>
                          </a:solidFill>
                          <a:latin typeface="+mn-lt"/>
                        </a:rPr>
                        <a:t>Belgium</a:t>
                      </a:r>
                      <a:endParaRPr lang="en-GB" sz="1000" b="1" i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Stefan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Mauss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Hiroshi </a:t>
                      </a: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Yatsuhashi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smtClean="0">
                          <a:solidFill>
                            <a:schemeClr val="tx2"/>
                          </a:solidFill>
                        </a:rPr>
                        <a:t>Jose Domingo Pedreira</a:t>
                      </a:r>
                      <a:endParaRPr lang="en-GB" sz="10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Jean</a:t>
                      </a:r>
                      <a:r>
                        <a:rPr lang="en-GB" sz="1000" b="0" i="0" u="none" strike="noStrike" baseline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Delwaide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Marcus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Schuchmann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Osamu Yokosuka</a:t>
                      </a:r>
                      <a:endParaRPr lang="en-GB" sz="1000" b="1" i="1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Manuel Romero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Yves</a:t>
                      </a:r>
                      <a:r>
                        <a:rPr lang="en-GB" sz="10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Horsmans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Jürgen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Siebler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Hirohito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Yoneyama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Ricard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Solá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Peter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Michielsen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Ulrich Spengler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Portugal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Vicente Soriano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Christophe</a:t>
                      </a:r>
                      <a:r>
                        <a:rPr lang="en-GB" sz="10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Moreno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Christian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Trautwein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Filipe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Calinas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Switzerland</a:t>
                      </a:r>
                      <a:endParaRPr lang="en-GB" sz="1000" b="1" i="1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Frederik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Nevens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Elmar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Zehnter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Armando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Carvalho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Andreas Cerny</a:t>
                      </a:r>
                      <a:endParaRPr lang="en-GB" sz="1000" b="1" i="1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Hans Van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Vlierberghe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Stefan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Zeuzem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Tiago Bana e Costa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Jean-François Dufour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1" i="1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France</a:t>
                      </a:r>
                      <a:endParaRPr lang="en-GB" sz="1000" b="1" i="1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1" i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Japan</a:t>
                      </a:r>
                      <a:endParaRPr lang="en-GB" sz="1000" b="1" i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Guilherme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Macedo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Daniel Genné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Armand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Abergel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Akihiro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Deguchi</a:t>
                      </a:r>
                      <a:endParaRPr lang="en-GB" sz="10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Leopoldo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Matos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Beat Müllhaupt</a:t>
                      </a:r>
                      <a:endParaRPr lang="de-DE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Tarik Asselah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Yukio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Gibo</a:t>
                      </a:r>
                      <a:endParaRPr lang="en-GB" sz="10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Célia</a:t>
                      </a: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Oliveira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Semela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Marc Bourliere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Yuichi Hirose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José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Presa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United Kingdom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Jean-Didier Grangé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Tatsuya Ide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Luís Tavares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Kosh Agarwal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r>
                        <a:rPr lang="en-GB" sz="1000" smtClean="0">
                          <a:solidFill>
                            <a:schemeClr val="tx2"/>
                          </a:solidFill>
                        </a:rPr>
                        <a:t>Dominique</a:t>
                      </a:r>
                      <a:r>
                        <a:rPr lang="en-GB" sz="1000" baseline="0" smtClean="0">
                          <a:solidFill>
                            <a:schemeClr val="tx2"/>
                          </a:solidFill>
                        </a:rPr>
                        <a:t> Guyader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Takafumi</a:t>
                      </a:r>
                      <a:r>
                        <a:rPr lang="en-GB" sz="1000" dirty="0" smtClean="0">
                          <a:solidFill>
                            <a:schemeClr val="tx2"/>
                          </a:solidFill>
                          <a:latin typeface="+mn-lt"/>
                        </a:rPr>
                        <a:t> Ichida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i="1" dirty="0" smtClean="0">
                          <a:solidFill>
                            <a:schemeClr val="tx2"/>
                          </a:solidFill>
                          <a:latin typeface="+mn-lt"/>
                        </a:rPr>
                        <a:t>Romania</a:t>
                      </a:r>
                      <a:endParaRPr lang="en-GB" sz="1000" b="1" i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Jane Collier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Christophe Hezode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Shogo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Iwabuchi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  <a:latin typeface="+mn-lt"/>
                        </a:rPr>
                        <a:t>Florin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  <a:latin typeface="+mn-lt"/>
                        </a:rPr>
                        <a:t>Caruntu</a:t>
                      </a:r>
                      <a:endParaRPr lang="en-GB" sz="100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Fiona Gordon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Dominique Larrey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Michio</a:t>
                      </a: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Kato</a:t>
                      </a:r>
                      <a:endParaRPr lang="en-GB" sz="1000" b="0" i="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Emanoil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Ceausu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Daniel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Forton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r>
                        <a:rPr lang="en-GB" sz="1000" smtClean="0">
                          <a:solidFill>
                            <a:schemeClr val="tx2"/>
                          </a:solidFill>
                        </a:rPr>
                        <a:t>Victor Ledinghen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Norifumi</a:t>
                      </a: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Kawade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Liliana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Preotescu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Graham R. Foster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Philippe Mathurin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Yasuteru</a:t>
                      </a:r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 Kondo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Adrian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Streinu-Cercel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Nelson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Sophie Métivier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Makoto </a:t>
                      </a: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Kuboki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GB" sz="1000" b="1" i="1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Russia</a:t>
                      </a:r>
                      <a:endParaRPr lang="en-GB" sz="1000" b="1" i="1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Stephen Ryder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Denis Ouzan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Hitoshi Mochizuki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Pavel</a:t>
                      </a:r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Bogomolov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Javier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Vilar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Vlad Ratziu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Mitsuhiko</a:t>
                      </a: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Moriyama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Marina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Maevskaya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Wright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Albert Tran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Kazuyoshi </a:t>
                      </a: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Nagayama</a:t>
                      </a:r>
                      <a:endParaRPr lang="en-GB" sz="10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Vadim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Pokrovsky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Alison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Uriel</a:t>
                      </a:r>
                      <a:endParaRPr lang="en-GB" sz="10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en-GB" sz="100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Yoichi </a:t>
                      </a:r>
                      <a:r>
                        <a:rPr lang="en-GB" sz="100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Nishigaki</a:t>
                      </a:r>
                      <a:endParaRPr lang="en-GB" sz="10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Olga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Sagalova</a:t>
                      </a:r>
                      <a:endParaRPr lang="en-GB" sz="10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Keikawus</a:t>
                      </a:r>
                      <a:r>
                        <a:rPr lang="en-GB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0" i="0" u="none" strike="noStrike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Arastéh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GB" sz="100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Shuhei</a:t>
                      </a:r>
                      <a:r>
                        <a:rPr lang="en-GB" sz="10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Nishiguchi</a:t>
                      </a:r>
                      <a:endParaRPr lang="en-GB" sz="10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Alexey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Yakovlev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Thomas Berg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Kazunori Noguchi</a:t>
                      </a:r>
                      <a:endParaRPr lang="en-GB" sz="10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2"/>
                          </a:solidFill>
                        </a:rPr>
                        <a:t>Natalia </a:t>
                      </a:r>
                      <a:r>
                        <a:rPr lang="en-GB" sz="1000" dirty="0" err="1" smtClean="0">
                          <a:solidFill>
                            <a:schemeClr val="tx2"/>
                          </a:solidFill>
                        </a:rPr>
                        <a:t>Zakharova</a:t>
                      </a:r>
                      <a:endParaRPr lang="en-GB" sz="10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496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Johannes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Bogner</a:t>
                      </a:r>
                      <a:endParaRPr lang="en-GB" sz="10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GB" sz="10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Masao </a:t>
                      </a:r>
                      <a:r>
                        <a:rPr lang="en-GB" sz="1000" b="0" i="0" u="none" strike="noStrike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Omata</a:t>
                      </a:r>
                      <a:endParaRPr lang="en-GB" sz="10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119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8313" y="-243408"/>
            <a:ext cx="8229600" cy="1017554"/>
          </a:xfrm>
        </p:spPr>
        <p:txBody>
          <a:bodyPr/>
          <a:lstStyle/>
          <a:p>
            <a:r>
              <a:rPr lang="en-US" dirty="0"/>
              <a:t>Study </a:t>
            </a:r>
            <a:r>
              <a:rPr lang="en-US" dirty="0" smtClean="0"/>
              <a:t>design</a:t>
            </a:r>
            <a:endParaRPr lang="en-US" dirty="0"/>
          </a:p>
        </p:txBody>
      </p:sp>
      <p:cxnSp>
        <p:nvCxnSpPr>
          <p:cNvPr id="38" name="Line 146"/>
          <p:cNvCxnSpPr/>
          <p:nvPr/>
        </p:nvCxnSpPr>
        <p:spPr bwMode="auto">
          <a:xfrm>
            <a:off x="1471457" y="4419217"/>
            <a:ext cx="7226456" cy="686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rgbClr val="FFCC00"/>
                  </a:outerShdw>
                </a:effectLst>
              </a14:hiddenEffects>
            </a:ext>
          </a:extLst>
        </p:spPr>
      </p:cxnSp>
      <p:grpSp>
        <p:nvGrpSpPr>
          <p:cNvPr id="8" name="Group 7"/>
          <p:cNvGrpSpPr/>
          <p:nvPr/>
        </p:nvGrpSpPr>
        <p:grpSpPr>
          <a:xfrm>
            <a:off x="1473066" y="1310804"/>
            <a:ext cx="6842546" cy="375753"/>
            <a:chOff x="1760157" y="109275"/>
            <a:chExt cx="6842546" cy="375753"/>
          </a:xfrm>
        </p:grpSpPr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065129" y="109275"/>
              <a:ext cx="2303554" cy="3757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b="1" dirty="0" smtClean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PR</a:t>
              </a:r>
              <a:endParaRPr lang="en-US" sz="1100" b="1" dirty="0">
                <a:solidFill>
                  <a:schemeClr val="bg1"/>
                </a:solidFill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760157" y="109275"/>
              <a:ext cx="2318137" cy="375753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60480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Placebo + </a:t>
              </a:r>
              <a:r>
                <a:rPr lang="en-GB" sz="11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</a:t>
              </a:r>
              <a:endParaRPr lang="en-US" sz="11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368683" y="109275"/>
              <a:ext cx="2234020" cy="37575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ysDash"/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Observation </a:t>
              </a:r>
              <a:r>
                <a:rPr lang="en-GB" sz="11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Period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  <p:sp>
        <p:nvSpPr>
          <p:cNvPr id="71" name="Line 17"/>
          <p:cNvSpPr>
            <a:spLocks noChangeShapeType="1"/>
          </p:cNvSpPr>
          <p:nvPr/>
        </p:nvSpPr>
        <p:spPr bwMode="auto">
          <a:xfrm>
            <a:off x="2637816" y="4426083"/>
            <a:ext cx="0" cy="1056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 sz="1400" ker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>
            <a:off x="1485900" y="4421231"/>
            <a:ext cx="0" cy="1056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 sz="1400" ker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>
            <a:off x="6096191" y="4426083"/>
            <a:ext cx="0" cy="1056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 sz="1400" ker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4" name="Line 28"/>
          <p:cNvSpPr>
            <a:spLocks noChangeShapeType="1"/>
          </p:cNvSpPr>
          <p:nvPr/>
        </p:nvSpPr>
        <p:spPr bwMode="auto">
          <a:xfrm>
            <a:off x="3782147" y="4426083"/>
            <a:ext cx="0" cy="1056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 sz="1400" ker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8324013" y="4426083"/>
            <a:ext cx="0" cy="1056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 sz="1400" ker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74755" y="4505112"/>
            <a:ext cx="628495" cy="2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Day 1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2210991" y="4505112"/>
            <a:ext cx="852027" cy="2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Week 12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3355936" y="4505112"/>
            <a:ext cx="852027" cy="2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Week 24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5671047" y="4505112"/>
            <a:ext cx="852027" cy="2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Week 48</a:t>
            </a:r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7901154" y="4505112"/>
            <a:ext cx="852027" cy="292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Week 72</a:t>
            </a:r>
            <a:endParaRPr lang="en-US" sz="1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266501" y="3188031"/>
            <a:ext cx="7064580" cy="1127259"/>
            <a:chOff x="1266501" y="1837640"/>
            <a:chExt cx="7064580" cy="1127259"/>
          </a:xfrm>
        </p:grpSpPr>
        <p:cxnSp>
          <p:nvCxnSpPr>
            <p:cNvPr id="36" name="Line 142"/>
            <p:cNvCxnSpPr>
              <a:endCxn id="39" idx="1"/>
            </p:cNvCxnSpPr>
            <p:nvPr/>
          </p:nvCxnSpPr>
          <p:spPr bwMode="auto">
            <a:xfrm>
              <a:off x="1266501" y="2401269"/>
              <a:ext cx="20798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noFill/>
                </a14:hiddenFill>
              </a:ext>
              <a:ext uri="{AF507438-7753-43E0-B8FC-AC1667EBCBE1}">
  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effectLst>
                    <a:outerShdw dist="35921" dir="2700000" algn="ctr" rotWithShape="0">
                      <a:srgbClr val="FFCC00"/>
                    </a:outerShdw>
                  </a:effectLst>
                </a14:hiddenEffects>
              </a:ext>
            </a:extLst>
          </p:spPr>
        </p:cxn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74483" y="2213393"/>
              <a:ext cx="1163334" cy="375753"/>
            </a:xfrm>
            <a:prstGeom prst="rect">
              <a:avLst/>
            </a:prstGeom>
            <a:solidFill>
              <a:schemeClr val="tx2"/>
            </a:solidFill>
            <a:ln w="63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/>
              <a:r>
                <a:rPr lang="en-GB" sz="1000" b="1" dirty="0" err="1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Faldaprevir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/>
              </a:r>
              <a:b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</a:b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240 mg QD </a:t>
              </a:r>
              <a:r>
                <a:rPr lang="en-GB" sz="10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+ 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</a:t>
              </a:r>
              <a:endParaRPr lang="en-US" sz="10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793507" y="1837640"/>
              <a:ext cx="2303554" cy="37575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ysDash"/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Observation </a:t>
              </a:r>
              <a:r>
                <a:rPr lang="en-GB" sz="11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Period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637816" y="2213393"/>
              <a:ext cx="1151778" cy="375753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60480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 b="1" dirty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Placebo + PR</a:t>
              </a:r>
              <a:endParaRPr lang="en-US" sz="1100" b="1" dirty="0">
                <a:solidFill>
                  <a:schemeClr val="bg1"/>
                </a:solidFill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793507" y="2589146"/>
              <a:ext cx="2303554" cy="3757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b="1" dirty="0" smtClean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PR</a:t>
              </a:r>
              <a:endParaRPr lang="en-US" sz="1100" b="1" dirty="0">
                <a:solidFill>
                  <a:schemeClr val="bg1"/>
                </a:solidFill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6097061" y="2589146"/>
              <a:ext cx="2234020" cy="37575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ysDash"/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Observation </a:t>
              </a:r>
              <a:r>
                <a:rPr lang="en-GB" sz="11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Period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970334" y="1985667"/>
              <a:ext cx="410985" cy="233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b="1" dirty="0" smtClean="0"/>
                <a:t>ETS</a:t>
              </a:r>
              <a:endParaRPr lang="en-US" sz="10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872226" y="2597032"/>
              <a:ext cx="607201" cy="233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b="1" dirty="0" smtClean="0"/>
                <a:t>No ETS</a:t>
              </a:r>
              <a:endParaRPr lang="en-US" sz="1000" b="1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486710" y="2192921"/>
            <a:ext cx="761747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Arm 2</a:t>
            </a:r>
          </a:p>
          <a:p>
            <a:pPr algn="ctr"/>
            <a:r>
              <a:rPr lang="en-GB" sz="1200" dirty="0" smtClean="0"/>
              <a:t>(n=261)</a:t>
            </a:r>
            <a:endParaRPr lang="en-US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509151" y="3505439"/>
            <a:ext cx="716863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Arm 3</a:t>
            </a:r>
            <a:endParaRPr lang="en-GB" sz="1400" b="1" baseline="30000" dirty="0" smtClean="0"/>
          </a:p>
          <a:p>
            <a:pPr algn="ctr"/>
            <a:r>
              <a:rPr lang="en-GB" sz="1200" dirty="0" smtClean="0"/>
              <a:t>(n=262)</a:t>
            </a:r>
            <a:endParaRPr lang="en-US" sz="1200" dirty="0"/>
          </a:p>
        </p:txBody>
      </p:sp>
      <p:sp>
        <p:nvSpPr>
          <p:cNvPr id="87" name="TextBox 86"/>
          <p:cNvSpPr txBox="1"/>
          <p:nvPr/>
        </p:nvSpPr>
        <p:spPr>
          <a:xfrm>
            <a:off x="509152" y="1252455"/>
            <a:ext cx="716864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Arm 1</a:t>
            </a:r>
            <a:endParaRPr lang="en-GB" sz="1400" b="1" baseline="30000" dirty="0" smtClean="0"/>
          </a:p>
          <a:p>
            <a:pPr algn="ctr"/>
            <a:r>
              <a:rPr lang="en-GB" sz="1200" dirty="0" smtClean="0"/>
              <a:t>(n=133)</a:t>
            </a:r>
            <a:endParaRPr 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474483" y="1875514"/>
            <a:ext cx="6852685" cy="1131143"/>
            <a:chOff x="1474483" y="3172740"/>
            <a:chExt cx="6852685" cy="1131143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78038" y="3172741"/>
              <a:ext cx="2325009" cy="37881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ysDash"/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Observation </a:t>
              </a:r>
              <a:r>
                <a:rPr lang="en-GB" sz="11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Period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474483" y="3548493"/>
              <a:ext cx="1151777" cy="375753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/>
              <a:r>
                <a:rPr lang="en-GB" sz="1000" b="1" dirty="0" err="1" smtClean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Faldaprevir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/>
              </a:r>
              <a:b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</a:b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120 mg QD </a:t>
              </a:r>
              <a:r>
                <a:rPr lang="en-GB" sz="10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+ 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</a:t>
              </a:r>
              <a:endParaRPr lang="en-US" sz="10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793507" y="3928129"/>
              <a:ext cx="2303554" cy="3757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</a:t>
              </a:r>
              <a:endParaRPr lang="en-US" sz="11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093148" y="3927109"/>
              <a:ext cx="2234020" cy="37677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ysDash"/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Observation </a:t>
              </a:r>
              <a:r>
                <a:rPr lang="en-GB" sz="1100" dirty="0" smtClean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Period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58265" y="3314912"/>
              <a:ext cx="410985" cy="233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b="1" dirty="0" smtClean="0"/>
                <a:t>ETS</a:t>
              </a:r>
              <a:endParaRPr lang="en-US" sz="10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760157" y="3926278"/>
              <a:ext cx="607201" cy="233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00" b="1" dirty="0" smtClean="0"/>
                <a:t>No ETS</a:t>
              </a:r>
              <a:endParaRPr lang="en-US" sz="1000" b="1" dirty="0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626260" y="3928129"/>
              <a:ext cx="1167247" cy="375753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30716" rIns="61430" bIns="30716" anchor="ctr" anchorCtr="0" upright="1">
              <a:noAutofit/>
            </a:bodyPr>
            <a:lstStyle/>
            <a:p>
              <a:pPr algn="ctr"/>
              <a:r>
                <a:rPr lang="en-GB" sz="1000" b="1" dirty="0" err="1" smtClean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Faldaprevir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/>
              </a:r>
              <a:b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</a:b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120 mg QD </a:t>
              </a:r>
              <a:r>
                <a:rPr lang="en-GB" sz="1000" b="1" dirty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+ </a:t>
              </a:r>
              <a:r>
                <a:rPr lang="en-GB" sz="1000" b="1" dirty="0" smtClean="0">
                  <a:solidFill>
                    <a:schemeClr val="bg1"/>
                  </a:solidFill>
                  <a:effectLst/>
                  <a:latin typeface="Arial"/>
                  <a:ea typeface="Times New Roman"/>
                  <a:cs typeface="Times New Roman"/>
                </a:rPr>
                <a:t>PR</a:t>
              </a:r>
              <a:endParaRPr lang="en-US" sz="10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2626260" y="3172740"/>
              <a:ext cx="1151778" cy="375753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rot="0" vert="horz" wrap="square" lIns="61430" tIns="60480" rIns="61430" bIns="30716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 b="1" dirty="0">
                  <a:solidFill>
                    <a:schemeClr val="bg1"/>
                  </a:solidFill>
                  <a:latin typeface="Arial"/>
                  <a:ea typeface="Times New Roman"/>
                  <a:cs typeface="Times New Roman"/>
                </a:rPr>
                <a:t>Placebo + PR</a:t>
              </a:r>
              <a:endParaRPr lang="en-US" sz="1100" b="1" dirty="0">
                <a:solidFill>
                  <a:schemeClr val="bg1"/>
                </a:solidFill>
                <a:latin typeface="Arial"/>
                <a:ea typeface="Times New Roman"/>
                <a:cs typeface="Times New Roman"/>
              </a:endParaRPr>
            </a:p>
          </p:txBody>
        </p:sp>
        <p:cxnSp>
          <p:nvCxnSpPr>
            <p:cNvPr id="51" name="Line 171"/>
            <p:cNvCxnSpPr/>
            <p:nvPr/>
          </p:nvCxnSpPr>
          <p:spPr bwMode="auto">
            <a:xfrm flipV="1">
              <a:off x="2455463" y="3315512"/>
              <a:ext cx="171418" cy="2329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noFill/>
                </a14:hiddenFill>
              </a:ext>
              <a:ext uri="{AF507438-7753-43E0-B8FC-AC1667EBCBE1}">
  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effectLst>
                    <a:outerShdw dist="35921" dir="2700000" algn="ctr" rotWithShape="0">
                      <a:srgbClr val="FFCC00"/>
                    </a:outerShdw>
                  </a:effectLst>
                </a14:hiddenEffects>
              </a:ext>
            </a:extLst>
          </p:spPr>
        </p:cxnSp>
        <p:cxnSp>
          <p:nvCxnSpPr>
            <p:cNvPr id="52" name="Line 174"/>
            <p:cNvCxnSpPr/>
            <p:nvPr/>
          </p:nvCxnSpPr>
          <p:spPr bwMode="auto">
            <a:xfrm>
              <a:off x="2455463" y="3928129"/>
              <a:ext cx="170797" cy="1940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noFill/>
                </a14:hiddenFill>
              </a:ext>
              <a:ext uri="{AF507438-7753-43E0-B8FC-AC1667EBCBE1}">
  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effectLst>
                    <a:outerShdw dist="35921" dir="2700000" algn="ctr" rotWithShape="0">
                      <a:srgbClr val="FFCC00"/>
                    </a:outerShdw>
                  </a:effectLst>
                </a14:hiddenEffects>
              </a:ext>
            </a:extLst>
          </p:spPr>
        </p:cxnSp>
      </p:grpSp>
      <p:cxnSp>
        <p:nvCxnSpPr>
          <p:cNvPr id="53" name="AutoShape 20"/>
          <p:cNvCxnSpPr>
            <a:cxnSpLocks noChangeShapeType="1"/>
            <a:stCxn id="35" idx="1"/>
            <a:endCxn id="39" idx="1"/>
          </p:cNvCxnSpPr>
          <p:nvPr/>
        </p:nvCxnSpPr>
        <p:spPr bwMode="auto">
          <a:xfrm rot="10800000" flipH="1" flipV="1">
            <a:off x="1473065" y="1498681"/>
            <a:ext cx="1417" cy="2252980"/>
          </a:xfrm>
          <a:prstGeom prst="bentConnector3">
            <a:avLst>
              <a:gd name="adj1" fmla="val -16132675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</p:cxnSp>
      <p:sp>
        <p:nvSpPr>
          <p:cNvPr id="46" name="Content Placeholder 4"/>
          <p:cNvSpPr>
            <a:spLocks noGrp="1"/>
          </p:cNvSpPr>
          <p:nvPr>
            <p:ph idx="4294967295"/>
          </p:nvPr>
        </p:nvSpPr>
        <p:spPr>
          <a:xfrm>
            <a:off x="368598" y="4854561"/>
            <a:ext cx="8605837" cy="1450543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de-DE" sz="1800" b="1" dirty="0"/>
              <a:t>Patients enrolled from </a:t>
            </a:r>
            <a:r>
              <a:rPr lang="de-DE" sz="1800" b="1" dirty="0" smtClean="0"/>
              <a:t>Europe </a:t>
            </a:r>
            <a:r>
              <a:rPr lang="de-DE" sz="1800" b="1" dirty="0"/>
              <a:t>and </a:t>
            </a:r>
            <a:r>
              <a:rPr lang="de-DE" sz="1800" b="1" dirty="0" smtClean="0"/>
              <a:t>Japan</a:t>
            </a:r>
          </a:p>
          <a:p>
            <a:pPr>
              <a:lnSpc>
                <a:spcPct val="140000"/>
              </a:lnSpc>
            </a:pPr>
            <a:r>
              <a:rPr lang="en-GB" sz="1800" b="1" dirty="0" smtClean="0"/>
              <a:t>Eligibility</a:t>
            </a:r>
            <a:r>
              <a:rPr lang="de-DE" sz="1800" b="1" dirty="0" smtClean="0"/>
              <a:t>: Treatment naive, GT1 infection, no HBV or HIV coinfection, adult, </a:t>
            </a:r>
            <a:r>
              <a:rPr lang="en-GB" sz="1800" b="1" dirty="0" smtClean="0"/>
              <a:t>platelets &gt;90,000 cells/mm</a:t>
            </a:r>
            <a:r>
              <a:rPr lang="en-GB" sz="1800" b="1" baseline="30000" dirty="0" smtClean="0"/>
              <a:t>3</a:t>
            </a:r>
            <a:r>
              <a:rPr lang="de-DE" sz="1800" b="1" dirty="0" smtClean="0"/>
              <a:t> </a:t>
            </a:r>
            <a:endParaRPr lang="en-GB" sz="1800" b="1" dirty="0" smtClean="0"/>
          </a:p>
          <a:p>
            <a:pPr>
              <a:lnSpc>
                <a:spcPct val="140000"/>
              </a:lnSpc>
            </a:pPr>
            <a:r>
              <a:rPr lang="en-GB" sz="1800" b="1" dirty="0" smtClean="0"/>
              <a:t>Primary endpoint: SVR 12 weeks after completion of all treatment</a:t>
            </a:r>
            <a:endParaRPr lang="en-GB" sz="1800" b="1" dirty="0"/>
          </a:p>
        </p:txBody>
      </p:sp>
      <p:cxnSp>
        <p:nvCxnSpPr>
          <p:cNvPr id="11" name="Straight Connector 10"/>
          <p:cNvCxnSpPr>
            <a:stCxn id="41" idx="1"/>
          </p:cNvCxnSpPr>
          <p:nvPr/>
        </p:nvCxnSpPr>
        <p:spPr>
          <a:xfrm flipH="1" flipV="1">
            <a:off x="1248457" y="2439143"/>
            <a:ext cx="226026" cy="1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</p:cxnSp>
      <p:cxnSp>
        <p:nvCxnSpPr>
          <p:cNvPr id="54" name="Line 171"/>
          <p:cNvCxnSpPr/>
          <p:nvPr/>
        </p:nvCxnSpPr>
        <p:spPr bwMode="auto">
          <a:xfrm flipV="1">
            <a:off x="3618797" y="3322458"/>
            <a:ext cx="171418" cy="24132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rgbClr val="FFCC00"/>
                  </a:outerShdw>
                </a:effectLst>
              </a14:hiddenEffects>
            </a:ext>
          </a:extLst>
        </p:spPr>
      </p:cxnSp>
      <p:cxnSp>
        <p:nvCxnSpPr>
          <p:cNvPr id="55" name="Line 174"/>
          <p:cNvCxnSpPr/>
          <p:nvPr/>
        </p:nvCxnSpPr>
        <p:spPr bwMode="auto">
          <a:xfrm>
            <a:off x="3618797" y="3945645"/>
            <a:ext cx="170797" cy="19405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rgbClr val="FFCC00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515114" y="804863"/>
            <a:ext cx="5674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PR, pegylated interferon </a:t>
            </a:r>
            <a:r>
              <a:rPr lang="el-GR" sz="1400" dirty="0"/>
              <a:t>α</a:t>
            </a:r>
            <a:r>
              <a:rPr lang="en-GB" sz="1400" dirty="0"/>
              <a:t>2a </a:t>
            </a:r>
            <a:r>
              <a:rPr lang="en-GB" sz="1400" dirty="0" smtClean="0"/>
              <a:t>180 µg/week and weight-based ribavirin</a:t>
            </a:r>
            <a:endParaRPr lang="en-GB" sz="14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80825205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data</a:t>
            </a:r>
            <a:endParaRPr lang="en-GB" dirty="0"/>
          </a:p>
        </p:txBody>
      </p:sp>
      <p:sp>
        <p:nvSpPr>
          <p:cNvPr id="9" name="Rechteck 7"/>
          <p:cNvSpPr>
            <a:spLocks noChangeArrowheads="1"/>
          </p:cNvSpPr>
          <p:nvPr/>
        </p:nvSpPr>
        <p:spPr bwMode="auto">
          <a:xfrm>
            <a:off x="371193" y="6361093"/>
            <a:ext cx="83052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200" baseline="30000" dirty="0" err="1">
                <a:solidFill>
                  <a:prstClr val="black"/>
                </a:solidFill>
              </a:rPr>
              <a:t>a</a:t>
            </a:r>
            <a:r>
              <a:rPr lang="en-GB" sz="1200" dirty="0" err="1" smtClean="0">
                <a:solidFill>
                  <a:prstClr val="black"/>
                </a:solidFill>
              </a:rPr>
              <a:t>HCV</a:t>
            </a:r>
            <a:r>
              <a:rPr lang="en-GB" sz="1200" dirty="0" smtClean="0">
                <a:solidFill>
                  <a:prstClr val="black"/>
                </a:solidFill>
              </a:rPr>
              <a:t> GT-1 subtype analyses by sequencing of NS3</a:t>
            </a: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81140855"/>
              </p:ext>
            </p:extLst>
          </p:nvPr>
        </p:nvGraphicFramePr>
        <p:xfrm>
          <a:off x="346842" y="1230302"/>
          <a:ext cx="8348924" cy="5295042"/>
        </p:xfrm>
        <a:graphic>
          <a:graphicData uri="http://schemas.openxmlformats.org/drawingml/2006/table">
            <a:tbl>
              <a:tblPr bandRow="1">
                <a:effectLst/>
                <a:tableStyleId>{D03447BB-5D67-496B-8E87-E561075AD55C}</a:tableStyleId>
              </a:tblPr>
              <a:tblGrid>
                <a:gridCol w="3248006"/>
                <a:gridCol w="1700306"/>
                <a:gridCol w="1700306"/>
                <a:gridCol w="1700306"/>
              </a:tblGrid>
              <a:tr h="445363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Placebo </a:t>
                      </a:r>
                      <a:br>
                        <a:rPr lang="en-GB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n=132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020" marR="80020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</a:rPr>
                        <a:t>120 mg  FDV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n=259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020" marR="80020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240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</a:rPr>
                        <a:t> mg  FDV</a:t>
                      </a: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n=261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020" marR="80020">
                    <a:lnL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3A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7070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Male, n (%)</a:t>
                      </a:r>
                      <a:endParaRPr lang="en-GB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(57)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121 (47)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146 (56)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90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Caucasian, n (%)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103 (78)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203 (78)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205 (79)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670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Region, n (%)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Japan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Europe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24 (18)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108 (82)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52 (20)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207 (80)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50 (19)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211 (81)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62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 age, years (SD)</a:t>
                      </a:r>
                      <a:endParaRPr lang="en-GB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46.6 (12.53)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47.9 (11.44)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48.3 (11.89)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494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 BMI, kg/m</a:t>
                      </a:r>
                      <a:r>
                        <a:rPr lang="en-GB" sz="12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(SD)</a:t>
                      </a:r>
                      <a:endParaRPr lang="en-GB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24.6 (4.25)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24.9 (4.21)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25.2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(4.63)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670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HCV GT-1 </a:t>
                      </a:r>
                      <a:r>
                        <a:rPr lang="en-GB" sz="12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subtype</a:t>
                      </a:r>
                      <a:r>
                        <a:rPr lang="en-GB" sz="1200" b="1" kern="1200" baseline="30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 (%)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1a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1b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45 (34)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86 (65)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87 (34)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171 (66)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(34)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171 (66)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2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baseline HCV RNA levels, </a:t>
                      </a:r>
                      <a:b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log</a:t>
                      </a:r>
                      <a:r>
                        <a:rPr lang="en-GB" sz="12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IU/mL (range)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6.4 (3.4–7.7)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6.4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3.3–7.5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6.4 (3.0–7.4)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9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Baseline HCV RNA, n (%) ≥800 000 IU/mL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101 (77)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201 (78)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185 (71)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6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IL28B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(rs12979860), 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  <a:endParaRPr lang="en-GB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  CC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  Non-CC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46 (35)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86 (65)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107 (41)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151 (58)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101 (39)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160 (61)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826">
                <a:tc>
                  <a:txBody>
                    <a:bodyPr/>
                    <a:lstStyle/>
                    <a:p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Fibrosis stage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, n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   ≥F3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25 (19)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45 (17)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42 (16)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0826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Cirrhosis, n (%)</a:t>
                      </a:r>
                    </a:p>
                    <a:p>
                      <a:pPr>
                        <a:tabLst>
                          <a:tab pos="87313" algn="l"/>
                        </a:tabLst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	Yes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8 (6)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16 (6)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15 (6)</a:t>
                      </a:r>
                    </a:p>
                  </a:txBody>
                  <a:tcPr marL="80020" marR="80020" anchor="ctr">
                    <a:lnL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03627336"/>
              </p:ext>
            </p:extLst>
          </p:nvPr>
        </p:nvGraphicFramePr>
        <p:xfrm>
          <a:off x="303989" y="1710033"/>
          <a:ext cx="8434251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 smtClean="0"/>
              <a:t>Primary endpoint</a:t>
            </a:r>
            <a:br>
              <a:rPr lang="en-GB" dirty="0" smtClean="0"/>
            </a:br>
            <a:r>
              <a:rPr lang="en-GB" dirty="0" smtClean="0"/>
              <a:t>SVR12 (ITT)</a:t>
            </a:r>
            <a:endParaRPr lang="en-US" dirty="0"/>
          </a:p>
        </p:txBody>
      </p:sp>
      <p:sp>
        <p:nvSpPr>
          <p:cNvPr id="30" name="Rechteck 7"/>
          <p:cNvSpPr>
            <a:spLocks noChangeArrowheads="1"/>
          </p:cNvSpPr>
          <p:nvPr/>
        </p:nvSpPr>
        <p:spPr bwMode="auto">
          <a:xfrm>
            <a:off x="364594" y="6474618"/>
            <a:ext cx="3301363" cy="31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>
                <a:solidFill>
                  <a:prstClr val="black"/>
                </a:solidFill>
              </a:rPr>
              <a:t>SVR12 rates adjusted for race and </a:t>
            </a:r>
            <a:r>
              <a:rPr lang="en-GB" sz="1200" dirty="0" smtClean="0">
                <a:solidFill>
                  <a:prstClr val="black"/>
                </a:solidFill>
              </a:rPr>
              <a:t>genotype</a:t>
            </a:r>
          </a:p>
          <a:p>
            <a:r>
              <a:rPr lang="en-GB" sz="1200" dirty="0" smtClean="0">
                <a:solidFill>
                  <a:prstClr val="black"/>
                </a:solidFill>
              </a:rPr>
              <a:t>ITT, intention-to treat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6867" y="5498718"/>
            <a:ext cx="1004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204/259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9340" y="5489753"/>
            <a:ext cx="1009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210/261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3710" y="5498717"/>
            <a:ext cx="1009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69/132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 rot="16200000">
            <a:off x="-479968" y="3612380"/>
            <a:ext cx="1575055" cy="40011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SVR12 (%)</a:t>
            </a:r>
            <a:endParaRPr lang="en-GB" sz="2000" dirty="0">
              <a:solidFill>
                <a:prstClr val="black"/>
              </a:solidFill>
            </a:endParaRPr>
          </a:p>
        </p:txBody>
      </p:sp>
      <p:grpSp>
        <p:nvGrpSpPr>
          <p:cNvPr id="10" name="Group 35"/>
          <p:cNvGrpSpPr/>
          <p:nvPr/>
        </p:nvGrpSpPr>
        <p:grpSpPr>
          <a:xfrm>
            <a:off x="2185851" y="1458994"/>
            <a:ext cx="2692537" cy="356243"/>
            <a:chOff x="1187624" y="1628775"/>
            <a:chExt cx="2232248" cy="356243"/>
          </a:xfrm>
        </p:grpSpPr>
        <p:sp>
          <p:nvSpPr>
            <p:cNvPr id="11" name="Rectangle 10"/>
            <p:cNvSpPr/>
            <p:nvPr/>
          </p:nvSpPr>
          <p:spPr>
            <a:xfrm>
              <a:off x="1251838" y="1628775"/>
              <a:ext cx="2107454" cy="2880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87624" y="1781175"/>
              <a:ext cx="2232248" cy="2038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90997" y="1599176"/>
            <a:ext cx="3441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prstClr val="black"/>
                </a:solidFill>
              </a:rPr>
              <a:t>(∆ </a:t>
            </a:r>
            <a:r>
              <a:rPr lang="en-GB" sz="1400" dirty="0" smtClean="0">
                <a:solidFill>
                  <a:prstClr val="black"/>
                </a:solidFill>
              </a:rPr>
              <a:t>= 28.6; 95% CI, 19.0–38.2; p&lt;0.0001)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1124744"/>
            <a:ext cx="3651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prstClr val="black"/>
                </a:solidFill>
              </a:rPr>
              <a:t>(∆ = 26.7; 95% CI, 17.1–36.3; p&lt;0.0001)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63306" y="1935619"/>
            <a:ext cx="5008308" cy="17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24088" y="2071586"/>
            <a:ext cx="5102195" cy="133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4990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Early Treatment Success, Week 4 HCV RNA</a:t>
            </a:r>
            <a:br>
              <a:rPr lang="en-GB" dirty="0" smtClean="0"/>
            </a:br>
            <a:r>
              <a:rPr lang="en-GB" dirty="0" smtClean="0"/>
              <a:t>Both FDV groups</a:t>
            </a:r>
            <a:endParaRPr lang="en-GB" dirty="0"/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808349984"/>
              </p:ext>
            </p:extLst>
          </p:nvPr>
        </p:nvGraphicFramePr>
        <p:xfrm>
          <a:off x="1619672" y="278092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627784" y="3028504"/>
            <a:ext cx="140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No ETS</a:t>
            </a:r>
            <a:endParaRPr lang="en-GB" sz="24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3063" y="3901114"/>
            <a:ext cx="3082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/>
              <a:t>ETS, Week 4</a:t>
            </a:r>
            <a:br>
              <a:rPr lang="en-GB" sz="2400" b="1" dirty="0" smtClean="0"/>
            </a:br>
            <a:r>
              <a:rPr lang="en-GB" sz="2400" b="1" dirty="0" smtClean="0"/>
              <a:t>&lt;25 IU/mL, detected</a:t>
            </a:r>
            <a:endParaRPr lang="en-GB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35700" y="5504503"/>
            <a:ext cx="1990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ETS, Week 4</a:t>
            </a:r>
            <a:br>
              <a:rPr lang="en-GB" sz="2400" b="1" dirty="0" smtClean="0"/>
            </a:br>
            <a:r>
              <a:rPr lang="en-GB" sz="2400" b="1" dirty="0" smtClean="0"/>
              <a:t>undetected</a:t>
            </a:r>
            <a:endParaRPr lang="en-GB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467544" y="1484784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/>
              <a:t>Early </a:t>
            </a:r>
            <a:r>
              <a:rPr lang="en-GB" sz="2200" dirty="0"/>
              <a:t>Treatment Success (ETS): </a:t>
            </a:r>
            <a:r>
              <a:rPr lang="en-GB" sz="2200" dirty="0" smtClean="0"/>
              <a:t>HCV </a:t>
            </a:r>
            <a:r>
              <a:rPr lang="en-GB" sz="2200" dirty="0"/>
              <a:t>RNA &lt;25 IU/mL at Week 4 and undetectable at Week </a:t>
            </a:r>
            <a:r>
              <a:rPr lang="en-GB" sz="2200" dirty="0" smtClean="0"/>
              <a:t>8; patients </a:t>
            </a:r>
            <a:r>
              <a:rPr lang="en-GB" sz="2200" dirty="0"/>
              <a:t>with ETS in active treatment arms were eligible to stop all treatment at Week 24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8519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206"/>
            <a:ext cx="8229600" cy="1017554"/>
          </a:xfrm>
        </p:spPr>
        <p:txBody>
          <a:bodyPr/>
          <a:lstStyle/>
          <a:p>
            <a:r>
              <a:rPr lang="en-GB" dirty="0" smtClean="0"/>
              <a:t>SVR12 in patients with ETS (received 24 weeks total treatment duration)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675621" y="3428191"/>
            <a:ext cx="3998942" cy="40011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prstClr val="black"/>
                </a:solidFill>
              </a:defRPr>
            </a:lvl1pPr>
          </a:lstStyle>
          <a:p>
            <a:r>
              <a:rPr lang="en-GB" dirty="0"/>
              <a:t>Proportion of patients (%)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46216" y="5981218"/>
            <a:ext cx="1342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US" sz="2000" dirty="0"/>
              <a:t>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4088" y="5981218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US" sz="2000" dirty="0"/>
              <a:t>ETS + SVR12</a:t>
            </a:r>
            <a:r>
              <a:rPr lang="en-US" sz="2000" baseline="30000" dirty="0"/>
              <a:t>a</a:t>
            </a:r>
          </a:p>
        </p:txBody>
      </p:sp>
      <p:sp>
        <p:nvSpPr>
          <p:cNvPr id="28" name="Rechteck 7"/>
          <p:cNvSpPr>
            <a:spLocks noChangeArrowheads="1"/>
          </p:cNvSpPr>
          <p:nvPr/>
        </p:nvSpPr>
        <p:spPr bwMode="auto">
          <a:xfrm>
            <a:off x="369072" y="6413326"/>
            <a:ext cx="866742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 smtClean="0">
                <a:solidFill>
                  <a:prstClr val="black"/>
                </a:solidFill>
              </a:rPr>
              <a:t>ETS, early treatment success: </a:t>
            </a:r>
            <a:r>
              <a:rPr lang="de-DE" sz="1200" dirty="0">
                <a:solidFill>
                  <a:prstClr val="black"/>
                </a:solidFill>
              </a:rPr>
              <a:t>HCV RNA </a:t>
            </a:r>
            <a:r>
              <a:rPr lang="de-DE" sz="1200" dirty="0" smtClean="0">
                <a:solidFill>
                  <a:prstClr val="black"/>
                </a:solidFill>
              </a:rPr>
              <a:t>&lt;25 </a:t>
            </a:r>
            <a:r>
              <a:rPr lang="de-DE" sz="1200" dirty="0">
                <a:solidFill>
                  <a:prstClr val="black"/>
                </a:solidFill>
              </a:rPr>
              <a:t>IU/mL (detected or undetected) at Week </a:t>
            </a:r>
            <a:r>
              <a:rPr lang="de-DE" sz="1200" dirty="0" smtClean="0">
                <a:solidFill>
                  <a:prstClr val="black"/>
                </a:solidFill>
              </a:rPr>
              <a:t>4 </a:t>
            </a:r>
            <a:br>
              <a:rPr lang="de-DE" sz="1200" dirty="0" smtClean="0">
                <a:solidFill>
                  <a:prstClr val="black"/>
                </a:solidFill>
              </a:rPr>
            </a:br>
            <a:r>
              <a:rPr lang="de-DE" sz="1200" dirty="0" smtClean="0">
                <a:solidFill>
                  <a:prstClr val="black"/>
                </a:solidFill>
              </a:rPr>
              <a:t>and &lt;25 </a:t>
            </a:r>
            <a:r>
              <a:rPr lang="de-DE" sz="1200" dirty="0">
                <a:solidFill>
                  <a:prstClr val="black"/>
                </a:solidFill>
              </a:rPr>
              <a:t>IU/mL (undetected) at Week </a:t>
            </a:r>
            <a:r>
              <a:rPr lang="de-DE" sz="1200" dirty="0" smtClean="0">
                <a:solidFill>
                  <a:prstClr val="black"/>
                </a:solidFill>
              </a:rPr>
              <a:t>8. </a:t>
            </a:r>
            <a:r>
              <a:rPr lang="en-US" sz="1200" baseline="30000" dirty="0" err="1" smtClean="0">
                <a:solidFill>
                  <a:prstClr val="black"/>
                </a:solidFill>
              </a:rPr>
              <a:t>a</a:t>
            </a:r>
            <a:r>
              <a:rPr lang="en-US" sz="1200" dirty="0" err="1" smtClean="0">
                <a:solidFill>
                  <a:prstClr val="black"/>
                </a:solidFill>
              </a:rPr>
              <a:t>Denominator</a:t>
            </a:r>
            <a:r>
              <a:rPr lang="en-US" sz="1200" dirty="0" smtClean="0">
                <a:solidFill>
                  <a:prstClr val="black"/>
                </a:solidFill>
              </a:rPr>
              <a:t> = patients with ETS</a:t>
            </a:r>
            <a:endParaRPr 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169386516"/>
              </p:ext>
            </p:extLst>
          </p:nvPr>
        </p:nvGraphicFramePr>
        <p:xfrm>
          <a:off x="467544" y="1422981"/>
          <a:ext cx="8240956" cy="440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749071" y="530120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226/259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09393" y="530120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233/261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9068" y="531699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194/226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60841" y="531699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208/233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9672" y="5661249"/>
            <a:ext cx="135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70366" y="5661248"/>
            <a:ext cx="130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2080" y="5661248"/>
            <a:ext cx="1445236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37316" y="5661249"/>
            <a:ext cx="129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1756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310"/>
            <a:ext cx="699294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SVR12 among ETS patients:</a:t>
            </a:r>
            <a:br>
              <a:rPr lang="en-GB" dirty="0" smtClean="0"/>
            </a:br>
            <a:r>
              <a:rPr lang="en-GB" dirty="0" smtClean="0"/>
              <a:t>BLQ (detected) </a:t>
            </a:r>
            <a:r>
              <a:rPr lang="en-GB" dirty="0" err="1" smtClean="0"/>
              <a:t>vs</a:t>
            </a:r>
            <a:r>
              <a:rPr lang="en-GB" dirty="0" smtClean="0"/>
              <a:t> BLD</a:t>
            </a:r>
            <a:r>
              <a:rPr lang="en-GB" dirty="0"/>
              <a:t> </a:t>
            </a:r>
            <a:r>
              <a:rPr lang="en-GB" dirty="0" smtClean="0"/>
              <a:t>at Week 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856380" y="3448669"/>
            <a:ext cx="432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Proportion of patients with SVR (%)</a:t>
            </a:r>
            <a:endParaRPr lang="en-US" sz="2000" dirty="0">
              <a:solidFill>
                <a:prstClr val="black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25780127"/>
              </p:ext>
            </p:extLst>
          </p:nvPr>
        </p:nvGraphicFramePr>
        <p:xfrm>
          <a:off x="450198" y="1484784"/>
          <a:ext cx="8240956" cy="482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755221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prstClr val="white"/>
                </a:solidFill>
              </a:rPr>
              <a:t>30/39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10800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prstClr val="white"/>
                </a:solidFill>
              </a:rPr>
              <a:t>155/171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99106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prstClr val="white"/>
                </a:solidFill>
              </a:rPr>
              <a:t>21/29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25760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prstClr val="white"/>
                </a:solidFill>
              </a:rPr>
              <a:t>167/178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0775" y="5949280"/>
            <a:ext cx="373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GB" sz="1800" dirty="0"/>
              <a:t>Week 4 ≤</a:t>
            </a:r>
            <a:r>
              <a:rPr lang="en-GB" sz="1800" dirty="0" smtClean="0"/>
              <a:t>25 IU/mL, detected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446250" y="5949280"/>
            <a:ext cx="258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prstClr val="black"/>
                </a:solidFill>
              </a:defRPr>
            </a:lvl1pPr>
          </a:lstStyle>
          <a:p>
            <a:r>
              <a:rPr lang="en-GB" sz="1800" dirty="0"/>
              <a:t>Week </a:t>
            </a:r>
            <a:r>
              <a:rPr lang="en-GB" sz="1800" dirty="0" smtClean="0"/>
              <a:t>4, undetected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5661249"/>
            <a:ext cx="135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0366" y="5661248"/>
            <a:ext cx="1304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92080" y="5661248"/>
            <a:ext cx="1445236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37316" y="5661249"/>
            <a:ext cx="129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9" name="Rechteck 7"/>
          <p:cNvSpPr>
            <a:spLocks noChangeArrowheads="1"/>
          </p:cNvSpPr>
          <p:nvPr/>
        </p:nvSpPr>
        <p:spPr bwMode="auto">
          <a:xfrm>
            <a:off x="369072" y="6413326"/>
            <a:ext cx="815074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 smtClean="0">
                <a:solidFill>
                  <a:prstClr val="black"/>
                </a:solidFill>
              </a:rPr>
              <a:t>ETS, early treatment success: </a:t>
            </a:r>
            <a:r>
              <a:rPr lang="de-DE" sz="1200" dirty="0">
                <a:solidFill>
                  <a:prstClr val="black"/>
                </a:solidFill>
              </a:rPr>
              <a:t>HCV RNA </a:t>
            </a:r>
            <a:r>
              <a:rPr lang="de-DE" sz="1200" dirty="0" smtClean="0">
                <a:solidFill>
                  <a:prstClr val="black"/>
                </a:solidFill>
              </a:rPr>
              <a:t>&lt;25 </a:t>
            </a:r>
            <a:r>
              <a:rPr lang="de-DE" sz="1200" dirty="0">
                <a:solidFill>
                  <a:prstClr val="black"/>
                </a:solidFill>
              </a:rPr>
              <a:t>IU/mL (detected or undetected) at Week </a:t>
            </a:r>
            <a:r>
              <a:rPr lang="de-DE" sz="1200" dirty="0" smtClean="0">
                <a:solidFill>
                  <a:prstClr val="black"/>
                </a:solidFill>
              </a:rPr>
              <a:t>4 </a:t>
            </a:r>
            <a:br>
              <a:rPr lang="de-DE" sz="1200" dirty="0" smtClean="0">
                <a:solidFill>
                  <a:prstClr val="black"/>
                </a:solidFill>
              </a:rPr>
            </a:br>
            <a:r>
              <a:rPr lang="de-DE" sz="1200" dirty="0" smtClean="0">
                <a:solidFill>
                  <a:prstClr val="black"/>
                </a:solidFill>
              </a:rPr>
              <a:t>and &lt;25 </a:t>
            </a:r>
            <a:r>
              <a:rPr lang="de-DE" sz="1200" dirty="0">
                <a:solidFill>
                  <a:prstClr val="black"/>
                </a:solidFill>
              </a:rPr>
              <a:t>IU/mL (undetected) at Week </a:t>
            </a:r>
            <a:r>
              <a:rPr lang="de-DE" sz="1200" dirty="0" smtClean="0">
                <a:solidFill>
                  <a:prstClr val="black"/>
                </a:solidFill>
              </a:rPr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8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SVR12 according to HCV genotype-1 subtype (ITT)</a:t>
            </a:r>
            <a:endParaRPr lang="en-US" dirty="0"/>
          </a:p>
        </p:txBody>
      </p:sp>
      <p:graphicFrame>
        <p:nvGraphicFramePr>
          <p:cNvPr id="56" name="Content Placeholder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814152785"/>
              </p:ext>
            </p:extLst>
          </p:nvPr>
        </p:nvGraphicFramePr>
        <p:xfrm>
          <a:off x="466165" y="1340768"/>
          <a:ext cx="8229600" cy="475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508151" y="6170589"/>
            <a:ext cx="86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GT-1a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13114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60/87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91365" y="5373216"/>
            <a:ext cx="101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143/171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12084" y="5373216"/>
            <a:ext cx="9877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68/90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85387" y="5373216"/>
            <a:ext cx="952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142/171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91365" y="6162652"/>
            <a:ext cx="100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</a:rPr>
              <a:t>GT-1b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94123" y="53732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16/45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39632" y="5373216"/>
            <a:ext cx="939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52/86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3" name="Rechteck 7"/>
          <p:cNvSpPr>
            <a:spLocks noChangeArrowheads="1"/>
          </p:cNvSpPr>
          <p:nvPr/>
        </p:nvSpPr>
        <p:spPr bwMode="auto">
          <a:xfrm>
            <a:off x="368810" y="6585791"/>
            <a:ext cx="8019539" cy="22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dirty="0" smtClean="0">
                <a:solidFill>
                  <a:prstClr val="black"/>
                </a:solidFill>
              </a:rPr>
              <a:t>Other genotype-1 subtype = one patient </a:t>
            </a:r>
            <a:r>
              <a:rPr lang="en-GB" sz="1200" dirty="0" smtClean="0"/>
              <a:t>in placebo arm and one patient </a:t>
            </a:r>
            <a:r>
              <a:rPr lang="en-GB" sz="1200" dirty="0" smtClean="0">
                <a:solidFill>
                  <a:prstClr val="black"/>
                </a:solidFill>
              </a:rPr>
              <a:t>in FDV 240 mg arm. Both achieved SVR12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18430" y="5661248"/>
            <a:ext cx="869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black"/>
                </a:solidFill>
              </a:defRPr>
            </a:lvl1pPr>
          </a:lstStyle>
          <a:p>
            <a:r>
              <a:rPr lang="en-US" sz="1400" dirty="0"/>
              <a:t>Placebo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81344" y="5661248"/>
            <a:ext cx="114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>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28446" y="5661248"/>
            <a:ext cx="114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>120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89609" y="5661248"/>
            <a:ext cx="114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>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34147" y="5661248"/>
            <a:ext cx="114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prstClr val="black"/>
                </a:solidFill>
              </a:rPr>
              <a:t>FDV </a:t>
            </a:r>
            <a:br>
              <a:rPr lang="en-GB" sz="1400" b="1" dirty="0" smtClean="0">
                <a:solidFill>
                  <a:prstClr val="black"/>
                </a:solidFill>
              </a:rPr>
            </a:br>
            <a:r>
              <a:rPr lang="en-GB" sz="1400" b="1" dirty="0" smtClean="0">
                <a:solidFill>
                  <a:prstClr val="black"/>
                </a:solidFill>
              </a:rPr>
              <a:t>240 mg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74361" y="5661248"/>
            <a:ext cx="869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black"/>
                </a:solidFill>
              </a:defRPr>
            </a:lvl1pPr>
          </a:lstStyle>
          <a:p>
            <a:r>
              <a:rPr lang="en-US" sz="1400" dirty="0"/>
              <a:t>Placebo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 rot="16200000">
            <a:off x="-479968" y="3612380"/>
            <a:ext cx="1575055" cy="40011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SVR12 (%)</a:t>
            </a:r>
            <a:endParaRPr lang="en-G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1713894"/>
      </p:ext>
    </p:extLst>
  </p:cSld>
  <p:clrMapOvr>
    <a:masterClrMapping/>
  </p:clrMapOvr>
  <mc:AlternateContent>
    <mc:Choice xmlns:mc="http://schemas.openxmlformats.org/markup-compatibility/2006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I Scientific Template_KH_OS">
  <a:themeElements>
    <a:clrScheme name="Custom 10">
      <a:dk1>
        <a:srgbClr val="373737"/>
      </a:dk1>
      <a:lt1>
        <a:sysClr val="window" lastClr="FFFFFF"/>
      </a:lt1>
      <a:dk2>
        <a:srgbClr val="0B326C"/>
      </a:dk2>
      <a:lt2>
        <a:srgbClr val="EEECE1"/>
      </a:lt2>
      <a:accent1>
        <a:srgbClr val="B7B7B7"/>
      </a:accent1>
      <a:accent2>
        <a:srgbClr val="FF6600"/>
      </a:accent2>
      <a:accent3>
        <a:srgbClr val="0B326C"/>
      </a:accent3>
      <a:accent4>
        <a:srgbClr val="656565"/>
      </a:accent4>
      <a:accent5>
        <a:srgbClr val="000000"/>
      </a:accent5>
      <a:accent6>
        <a:srgbClr val="000000"/>
      </a:accent6>
      <a:hlink>
        <a:srgbClr val="D26900"/>
      </a:hlink>
      <a:folHlink>
        <a:srgbClr val="D89243"/>
      </a:folHlink>
    </a:clrScheme>
    <a:fontScheme name="Arial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 Scientific Template_22March13</Template>
  <TotalTime>0</TotalTime>
  <Words>3131</Words>
  <Application>Microsoft Macintosh PowerPoint</Application>
  <PresentationFormat>Bildschirmpräsentation (4:3)</PresentationFormat>
  <Paragraphs>681</Paragraphs>
  <Slides>20</Slides>
  <Notes>16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1_BI Scientific Template_KH_OS</vt:lpstr>
      <vt:lpstr>FALDAPREVIR PLUS PEGYLATED INTERFERON ALFA-2A AND RIBAVIRIN  IN CHRONIC HCV GENOTYPE-1 TREATMENT-NAÏVE PATIENTS</vt:lpstr>
      <vt:lpstr>Introduction to faldaprevir</vt:lpstr>
      <vt:lpstr>Study design</vt:lpstr>
      <vt:lpstr>Baseline data</vt:lpstr>
      <vt:lpstr>Primary endpoint SVR12 (ITT)</vt:lpstr>
      <vt:lpstr>Early Treatment Success, Week 4 HCV RNA Both FDV groups</vt:lpstr>
      <vt:lpstr>SVR12 in patients with ETS (received 24 weeks total treatment duration)</vt:lpstr>
      <vt:lpstr>SVR12 among ETS patients: BLQ (detected) vs BLD at Week 4</vt:lpstr>
      <vt:lpstr>SVR12 according to HCV genotype-1 subtype (ITT)</vt:lpstr>
      <vt:lpstr>Virological failure</vt:lpstr>
      <vt:lpstr>No significant effect of Q80K on SVR12 in GT-1a</vt:lpstr>
      <vt:lpstr>SVR12 according to IL28B genotype rs12979860 (ITT)</vt:lpstr>
      <vt:lpstr>SVR12 for FDV 120 mg vs 240 mg</vt:lpstr>
      <vt:lpstr>Adverse event summary</vt:lpstr>
      <vt:lpstr>Rash</vt:lpstr>
      <vt:lpstr>Grade ≥3 lab abnormalities during first 24 weeks  of treatment</vt:lpstr>
      <vt:lpstr>Changes in haemoglobin </vt:lpstr>
      <vt:lpstr>Bilirubin changes over time </vt:lpstr>
      <vt:lpstr>Summary and conclusions </vt:lpstr>
      <vt:lpstr>Acknowledgements</vt:lpstr>
    </vt:vector>
  </TitlesOfParts>
  <Company>Thomson Gardiner Caldwell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SILEN-C1: Early Antiviral Activity and Safety of  BI 201335 Combined with Peginterferon alfa-2a and Ribavirin in Treatment-naïve Patients with Chronic Genotype 1 HCV infection</dc:title>
  <dc:creator>Mike Gazeley</dc:creator>
  <cp:lastModifiedBy>Daniel Volkert</cp:lastModifiedBy>
  <cp:revision>1327</cp:revision>
  <cp:lastPrinted>2013-04-08T14:52:56Z</cp:lastPrinted>
  <dcterms:created xsi:type="dcterms:W3CDTF">2013-05-01T12:19:53Z</dcterms:created>
  <dcterms:modified xsi:type="dcterms:W3CDTF">2013-05-01T14:47:54Z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235721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D5.0.2</vt:lpwstr>
  </property>
  <property fmtid="{D5CDD505-2E9C-101B-9397-08002B2CF9AE}" pid="5" name="_NewReviewCycle">
    <vt:lpwstr/>
  </property>
  <property fmtid="{D5CDD505-2E9C-101B-9397-08002B2CF9AE}" pid="6" name="_AdHocReviewCycleID">
    <vt:i4>-1507700190</vt:i4>
  </property>
  <property fmtid="{D5CDD505-2E9C-101B-9397-08002B2CF9AE}" pid="7" name="_EmailSubject">
    <vt:lpwstr>StartVerso1</vt:lpwstr>
  </property>
  <property fmtid="{D5CDD505-2E9C-101B-9397-08002B2CF9AE}" pid="8" name="_AuthorEmail">
    <vt:lpwstr>laura.belkien@boehringer-ingelheim.com</vt:lpwstr>
  </property>
  <property fmtid="{D5CDD505-2E9C-101B-9397-08002B2CF9AE}" pid="9" name="_AuthorEmailDisplayName">
    <vt:lpwstr>Belkien,Laura (Div PM GER) BIP-DE-I</vt:lpwstr>
  </property>
</Properties>
</file>