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80" r:id="rId5"/>
    <p:sldMasterId id="2147483754" r:id="rId6"/>
    <p:sldMasterId id="2147483769" r:id="rId7"/>
  </p:sldMasterIdLst>
  <p:notesMasterIdLst>
    <p:notesMasterId r:id="rId28"/>
  </p:notesMasterIdLst>
  <p:handoutMasterIdLst>
    <p:handoutMasterId r:id="rId29"/>
  </p:handoutMasterIdLst>
  <p:sldIdLst>
    <p:sldId id="470" r:id="rId8"/>
    <p:sldId id="335" r:id="rId9"/>
    <p:sldId id="460" r:id="rId10"/>
    <p:sldId id="533" r:id="rId11"/>
    <p:sldId id="534" r:id="rId12"/>
    <p:sldId id="535" r:id="rId13"/>
    <p:sldId id="505" r:id="rId14"/>
    <p:sldId id="536" r:id="rId15"/>
    <p:sldId id="537" r:id="rId16"/>
    <p:sldId id="404" r:id="rId17"/>
    <p:sldId id="465" r:id="rId18"/>
    <p:sldId id="524" r:id="rId19"/>
    <p:sldId id="512" r:id="rId20"/>
    <p:sldId id="474" r:id="rId21"/>
    <p:sldId id="518" r:id="rId22"/>
    <p:sldId id="481" r:id="rId23"/>
    <p:sldId id="510" r:id="rId24"/>
    <p:sldId id="538" r:id="rId25"/>
    <p:sldId id="430" r:id="rId26"/>
    <p:sldId id="398" r:id="rId27"/>
  </p:sldIdLst>
  <p:sldSz cx="9144000" cy="5143500" type="screen16x9"/>
  <p:notesSz cx="9296400" cy="70104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Default Section" id="{32CCE800-E022-4FB1-A662-2626A145243E}">
          <p14:sldIdLst>
            <p14:sldId id="470"/>
            <p14:sldId id="335"/>
            <p14:sldId id="460"/>
            <p14:sldId id="533"/>
            <p14:sldId id="534"/>
            <p14:sldId id="535"/>
            <p14:sldId id="505"/>
            <p14:sldId id="536"/>
            <p14:sldId id="537"/>
            <p14:sldId id="404"/>
            <p14:sldId id="465"/>
            <p14:sldId id="524"/>
            <p14:sldId id="512"/>
            <p14:sldId id="474"/>
            <p14:sldId id="518"/>
            <p14:sldId id="481"/>
            <p14:sldId id="510"/>
            <p14:sldId id="538"/>
            <p14:sldId id="430"/>
            <p14:sldId id="398"/>
          </p14:sldIdLst>
        </p14:section>
      </p14:sectionLst>
    </p:ext>
    <p:ext uri="{EFAFB233-063F-42B5-8137-9DF3F51BA10A}">
      <p15:sldGuideLst xmlns:p15="http://schemas.microsoft.com/office/powerpoint/2012/main">
        <p15:guide id="1" orient="horz" pos="651">
          <p15:clr>
            <a:srgbClr val="A4A3A4"/>
          </p15:clr>
        </p15:guide>
        <p15:guide id="2" orient="horz" pos="3051">
          <p15:clr>
            <a:srgbClr val="A4A3A4"/>
          </p15:clr>
        </p15:guide>
        <p15:guide id="3" orient="horz" pos="887">
          <p15:clr>
            <a:srgbClr val="A4A3A4"/>
          </p15:clr>
        </p15:guide>
        <p15:guide id="4" orient="horz" pos="3202">
          <p15:clr>
            <a:srgbClr val="A4A3A4"/>
          </p15:clr>
        </p15:guide>
        <p15:guide id="5" orient="horz" pos="1615">
          <p15:clr>
            <a:srgbClr val="A4A3A4"/>
          </p15:clr>
        </p15:guide>
        <p15:guide id="6" orient="horz" pos="656">
          <p15:clr>
            <a:srgbClr val="A4A3A4"/>
          </p15:clr>
        </p15:guide>
        <p15:guide id="7" orient="horz" pos="1234">
          <p15:clr>
            <a:srgbClr val="A4A3A4"/>
          </p15:clr>
        </p15:guide>
        <p15:guide id="8" orient="horz" pos="582">
          <p15:clr>
            <a:srgbClr val="A4A3A4"/>
          </p15:clr>
        </p15:guide>
        <p15:guide id="9" pos="257">
          <p15:clr>
            <a:srgbClr val="A4A3A4"/>
          </p15:clr>
        </p15:guide>
        <p15:guide id="10" pos="5503">
          <p15:clr>
            <a:srgbClr val="A4A3A4"/>
          </p15:clr>
        </p15:guide>
        <p15:guide id="11" pos="783">
          <p15:clr>
            <a:srgbClr val="A4A3A4"/>
          </p15:clr>
        </p15:guide>
        <p15:guide id="12" pos="5207">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oschkr" initials="krg" lastIdx="25" clrIdx="0"/>
  <p:cmAuthor id="7" name="Wang, Stanley" initials="WS" lastIdx="29" clrIdx="7"/>
  <p:cmAuthor id="1" name="michael.theisen" initials="MJT" lastIdx="31" clrIdx="1"/>
  <p:cmAuthor id="8" name="Fred Poordad" initials="" lastIdx="14" clrIdx="8"/>
  <p:cmAuthor id="2" name="Rachel Schulz" initials="CE_RS" lastIdx="14" clrIdx="2"/>
  <p:cmAuthor id="9" name="Kort, Jens J" initials="KJJ" lastIdx="13" clrIdx="9"/>
  <p:cmAuthor id="3" name="Jillian Gee" initials="JG" lastIdx="51" clrIdx="3"/>
  <p:cmAuthor id="10" name="Mensa, Federico J" initials="MFJ" lastIdx="12" clrIdx="10"/>
  <p:cmAuthor id="4" name="McGovern, Barbara H" initials="MBH" lastIdx="8" clrIdx="4"/>
  <p:cmAuthor id="11" name="Shulman, Nancy S" initials="SNS" lastIdx="5" clrIdx="11"/>
  <p:cmAuthor id="5" name="Dylla, Douglas E" initials="DED" lastIdx="30" clrIdx="5"/>
  <p:cmAuthor id="6" name="Ford, Sharanya M" initials="FSM" lastIdx="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6E7E9"/>
    <a:srgbClr val="0082BA"/>
    <a:srgbClr val="7DA1C4"/>
    <a:srgbClr val="6BBBAE"/>
    <a:srgbClr val="071D49"/>
    <a:srgbClr val="84BD00"/>
    <a:srgbClr val="000000"/>
    <a:srgbClr val="702082"/>
    <a:srgbClr val="A7BCD6"/>
    <a:srgbClr val="0706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21" autoAdjust="0"/>
    <p:restoredTop sz="90053" autoAdjust="0"/>
  </p:normalViewPr>
  <p:slideViewPr>
    <p:cSldViewPr showGuides="1">
      <p:cViewPr varScale="1">
        <p:scale>
          <a:sx n="112" d="100"/>
          <a:sy n="112" d="100"/>
        </p:scale>
        <p:origin x="102" y="570"/>
      </p:cViewPr>
      <p:guideLst>
        <p:guide orient="horz" pos="651"/>
        <p:guide orient="horz" pos="3051"/>
        <p:guide orient="horz" pos="887"/>
        <p:guide orient="horz" pos="3202"/>
        <p:guide orient="horz" pos="1615"/>
        <p:guide orient="horz" pos="656"/>
        <p:guide orient="horz" pos="1234"/>
        <p:guide orient="horz" pos="582"/>
        <p:guide pos="257"/>
        <p:guide pos="5503"/>
        <p:guide pos="783"/>
        <p:guide pos="520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115" d="100"/>
          <a:sy n="115" d="100"/>
        </p:scale>
        <p:origin x="-1608" y="-114"/>
      </p:cViewPr>
      <p:guideLst>
        <p:guide orient="horz" pos="2208"/>
        <p:guide pos="2928"/>
      </p:guideLst>
    </p:cSldViewPr>
  </p:notesViewPr>
  <p:gridSpacing cx="57607" cy="57607"/>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50520"/>
          </a:xfrm>
          <a:prstGeom prst="rect">
            <a:avLst/>
          </a:prstGeom>
        </p:spPr>
        <p:txBody>
          <a:bodyPr vert="horz" lIns="93172" tIns="46586" rIns="93172" bIns="46586" rtlCol="0"/>
          <a:lstStyle>
            <a:lvl1pPr algn="l">
              <a:defRPr sz="1200"/>
            </a:lvl1pPr>
          </a:lstStyle>
          <a:p>
            <a:endParaRPr lang="en-US" dirty="0"/>
          </a:p>
        </p:txBody>
      </p:sp>
      <p:sp>
        <p:nvSpPr>
          <p:cNvPr id="3" name="Date Placeholder 2"/>
          <p:cNvSpPr>
            <a:spLocks noGrp="1"/>
          </p:cNvSpPr>
          <p:nvPr>
            <p:ph type="dt" sz="quarter" idx="1"/>
          </p:nvPr>
        </p:nvSpPr>
        <p:spPr>
          <a:xfrm>
            <a:off x="5265809" y="0"/>
            <a:ext cx="4028440" cy="350520"/>
          </a:xfrm>
          <a:prstGeom prst="rect">
            <a:avLst/>
          </a:prstGeom>
        </p:spPr>
        <p:txBody>
          <a:bodyPr vert="horz" lIns="93172" tIns="46586" rIns="93172" bIns="46586" rtlCol="0"/>
          <a:lstStyle>
            <a:lvl1pPr algn="r">
              <a:defRPr sz="1200"/>
            </a:lvl1pPr>
          </a:lstStyle>
          <a:p>
            <a:fld id="{DA9E5E36-2E24-49DE-B6A1-B3E9EAF05D95}" type="datetimeFigureOut">
              <a:rPr lang="en-US" smtClean="0"/>
              <a:pPr/>
              <a:t>4/28/2016</a:t>
            </a:fld>
            <a:endParaRPr lang="en-US" dirty="0"/>
          </a:p>
        </p:txBody>
      </p:sp>
      <p:sp>
        <p:nvSpPr>
          <p:cNvPr id="4" name="Footer Placeholder 3"/>
          <p:cNvSpPr>
            <a:spLocks noGrp="1"/>
          </p:cNvSpPr>
          <p:nvPr>
            <p:ph type="ftr" sz="quarter" idx="2"/>
          </p:nvPr>
        </p:nvSpPr>
        <p:spPr>
          <a:xfrm>
            <a:off x="1" y="6658664"/>
            <a:ext cx="4028440" cy="350520"/>
          </a:xfrm>
          <a:prstGeom prst="rect">
            <a:avLst/>
          </a:prstGeom>
        </p:spPr>
        <p:txBody>
          <a:bodyPr vert="horz" lIns="93172" tIns="46586" rIns="93172" bIns="46586"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2" tIns="46586" rIns="93172" bIns="46586" rtlCol="0" anchor="b"/>
          <a:lstStyle>
            <a:lvl1pPr algn="r">
              <a:defRPr sz="1200"/>
            </a:lvl1pPr>
          </a:lstStyle>
          <a:p>
            <a:fld id="{4965B99B-21C4-4D45-ADFA-CA8F18B52781}" type="slidenum">
              <a:rPr lang="en-US" smtClean="0"/>
              <a:pPr/>
              <a:t>‹Nr.›</a:t>
            </a:fld>
            <a:endParaRPr lang="en-US" dirty="0"/>
          </a:p>
        </p:txBody>
      </p:sp>
    </p:spTree>
    <p:extLst>
      <p:ext uri="{BB962C8B-B14F-4D97-AF65-F5344CB8AC3E}">
        <p14:creationId xmlns:p14="http://schemas.microsoft.com/office/powerpoint/2010/main" val="991179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50520"/>
          </a:xfrm>
          <a:prstGeom prst="rect">
            <a:avLst/>
          </a:prstGeom>
        </p:spPr>
        <p:txBody>
          <a:bodyPr vert="horz" lIns="93172" tIns="46586" rIns="93172" bIns="46586" rtlCol="0"/>
          <a:lstStyle>
            <a:lvl1pPr algn="l" fontAlgn="auto">
              <a:lnSpc>
                <a:spcPct val="100000"/>
              </a:lnSpc>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72" tIns="46586" rIns="93172" bIns="46586" rtlCol="0"/>
          <a:lstStyle>
            <a:lvl1pPr algn="r" fontAlgn="auto">
              <a:lnSpc>
                <a:spcPct val="100000"/>
              </a:lnSpc>
              <a:spcBef>
                <a:spcPts val="0"/>
              </a:spcBef>
              <a:spcAft>
                <a:spcPts val="0"/>
              </a:spcAft>
              <a:defRPr sz="1200">
                <a:latin typeface="+mn-lt"/>
                <a:cs typeface="+mn-cs"/>
              </a:defRPr>
            </a:lvl1pPr>
          </a:lstStyle>
          <a:p>
            <a:pPr>
              <a:defRPr/>
            </a:pPr>
            <a:fld id="{2659AFE8-F51E-4AC9-BF73-DAEAB2757CA9}" type="datetimeFigureOut">
              <a:rPr lang="en-US"/>
              <a:pPr>
                <a:defRPr/>
              </a:pPr>
              <a:t>4/28/2016</a:t>
            </a:fld>
            <a:endParaRPr lang="en-US" dirty="0"/>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72" tIns="46586" rIns="93172" bIns="46586" rtlCol="0" anchor="ctr"/>
          <a:lstStyle/>
          <a:p>
            <a:pPr lvl="0"/>
            <a:endParaRPr lang="en-US" noProof="0"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2" tIns="46586" rIns="93172" bIns="4658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6658664"/>
            <a:ext cx="4028440" cy="350520"/>
          </a:xfrm>
          <a:prstGeom prst="rect">
            <a:avLst/>
          </a:prstGeom>
        </p:spPr>
        <p:txBody>
          <a:bodyPr vert="horz" lIns="93172" tIns="46586" rIns="93172" bIns="46586" rtlCol="0" anchor="b"/>
          <a:lstStyle>
            <a:lvl1pPr algn="l" fontAlgn="auto">
              <a:lnSpc>
                <a:spcPct val="100000"/>
              </a:lnSpc>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2" tIns="46586" rIns="93172" bIns="46586" rtlCol="0" anchor="b"/>
          <a:lstStyle>
            <a:lvl1pPr algn="r" fontAlgn="auto">
              <a:lnSpc>
                <a:spcPct val="100000"/>
              </a:lnSpc>
              <a:spcBef>
                <a:spcPts val="0"/>
              </a:spcBef>
              <a:spcAft>
                <a:spcPts val="0"/>
              </a:spcAft>
              <a:defRPr sz="1200">
                <a:latin typeface="+mn-lt"/>
                <a:cs typeface="+mn-cs"/>
              </a:defRPr>
            </a:lvl1pPr>
          </a:lstStyle>
          <a:p>
            <a:pPr>
              <a:defRPr/>
            </a:pPr>
            <a:fld id="{10E4ADE4-127E-4272-BDF2-376B9F2BFEEE}" type="slidenum">
              <a:rPr lang="en-US"/>
              <a:pPr>
                <a:defRPr/>
              </a:pPr>
              <a:t>‹Nr.›</a:t>
            </a:fld>
            <a:endParaRPr lang="en-US" dirty="0"/>
          </a:p>
        </p:txBody>
      </p:sp>
    </p:spTree>
    <p:extLst>
      <p:ext uri="{BB962C8B-B14F-4D97-AF65-F5344CB8AC3E}">
        <p14:creationId xmlns:p14="http://schemas.microsoft.com/office/powerpoint/2010/main" val="21912355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xfrm>
            <a:off x="2311400" y="525463"/>
            <a:ext cx="46736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smtClean="0"/>
              <a:t>Chairs:</a:t>
            </a:r>
            <a:r>
              <a:rPr lang="en-US" b="1" baseline="0" smtClean="0"/>
              <a:t> Michael Manns &amp; Maria Buti</a:t>
            </a:r>
            <a:endParaRPr lang="en-US" b="1" dirty="0" smtClean="0"/>
          </a:p>
        </p:txBody>
      </p:sp>
    </p:spTree>
    <p:extLst>
      <p:ext uri="{BB962C8B-B14F-4D97-AF65-F5344CB8AC3E}">
        <p14:creationId xmlns:p14="http://schemas.microsoft.com/office/powerpoint/2010/main" val="726488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a:defRPr/>
            </a:pPr>
            <a:fld id="{10E4ADE4-127E-4272-BDF2-376B9F2BFEEE}" type="slidenum">
              <a:rPr lang="en-US" smtClean="0"/>
              <a:pPr>
                <a:defRPr/>
              </a:pPr>
              <a:t>10</a:t>
            </a:fld>
            <a:endParaRPr lang="en-US" dirty="0"/>
          </a:p>
        </p:txBody>
      </p:sp>
    </p:spTree>
    <p:extLst>
      <p:ext uri="{BB962C8B-B14F-4D97-AF65-F5344CB8AC3E}">
        <p14:creationId xmlns:p14="http://schemas.microsoft.com/office/powerpoint/2010/main" val="3267628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pPr marL="174697" indent="-174697" defTabSz="465859">
              <a:buFont typeface="Arial" panose="020B0604020202020204" pitchFamily="34" charset="0"/>
              <a:buChar char="•"/>
              <a:defRPr/>
            </a:pPr>
            <a:endParaRPr lang="en-US" b="1" dirty="0" smtClean="0"/>
          </a:p>
        </p:txBody>
      </p:sp>
      <p:sp>
        <p:nvSpPr>
          <p:cNvPr id="4" name="Slide Number Placeholder 3"/>
          <p:cNvSpPr>
            <a:spLocks noGrp="1"/>
          </p:cNvSpPr>
          <p:nvPr>
            <p:ph type="sldNum" sz="quarter" idx="10"/>
          </p:nvPr>
        </p:nvSpPr>
        <p:spPr/>
        <p:txBody>
          <a:bodyPr/>
          <a:lstStyle/>
          <a:p>
            <a:pPr>
              <a:defRPr/>
            </a:pPr>
            <a:fld id="{94F8E597-E40C-420D-8FFB-08EA9EDBF761}" type="slidenum">
              <a:rPr lang="en-US" smtClean="0"/>
              <a:pPr>
                <a:defRPr/>
              </a:pPr>
              <a:t>11</a:t>
            </a:fld>
            <a:endParaRPr lang="en-US" dirty="0"/>
          </a:p>
        </p:txBody>
      </p:sp>
    </p:spTree>
    <p:extLst>
      <p:ext uri="{BB962C8B-B14F-4D97-AF65-F5344CB8AC3E}">
        <p14:creationId xmlns:p14="http://schemas.microsoft.com/office/powerpoint/2010/main" val="2056251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pPr marL="0" indent="0" defTabSz="465859">
              <a:buFont typeface="Arial" panose="020B0604020202020204" pitchFamily="34" charset="0"/>
              <a:buNone/>
              <a:defRPr/>
            </a:pPr>
            <a:endParaRPr lang="en-US" b="1" dirty="0" smtClean="0"/>
          </a:p>
        </p:txBody>
      </p:sp>
      <p:sp>
        <p:nvSpPr>
          <p:cNvPr id="4" name="Slide Number Placeholder 3"/>
          <p:cNvSpPr>
            <a:spLocks noGrp="1"/>
          </p:cNvSpPr>
          <p:nvPr>
            <p:ph type="sldNum" sz="quarter" idx="10"/>
          </p:nvPr>
        </p:nvSpPr>
        <p:spPr/>
        <p:txBody>
          <a:bodyPr/>
          <a:lstStyle/>
          <a:p>
            <a:pPr>
              <a:defRPr/>
            </a:pPr>
            <a:fld id="{94F8E597-E40C-420D-8FFB-08EA9EDBF761}" type="slidenum">
              <a:rPr lang="en-US" smtClean="0"/>
              <a:pPr>
                <a:defRPr/>
              </a:pPr>
              <a:t>12</a:t>
            </a:fld>
            <a:endParaRPr lang="en-US" dirty="0"/>
          </a:p>
        </p:txBody>
      </p:sp>
    </p:spTree>
    <p:extLst>
      <p:ext uri="{BB962C8B-B14F-4D97-AF65-F5344CB8AC3E}">
        <p14:creationId xmlns:p14="http://schemas.microsoft.com/office/powerpoint/2010/main" val="2056251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a:defRPr/>
            </a:pPr>
            <a:fld id="{10E4ADE4-127E-4272-BDF2-376B9F2BFEEE}" type="slidenum">
              <a:rPr lang="en-US" smtClean="0"/>
              <a:pPr>
                <a:defRPr/>
              </a:pPr>
              <a:t>13</a:t>
            </a:fld>
            <a:endParaRPr lang="en-US" dirty="0"/>
          </a:p>
        </p:txBody>
      </p:sp>
    </p:spTree>
    <p:extLst>
      <p:ext uri="{BB962C8B-B14F-4D97-AF65-F5344CB8AC3E}">
        <p14:creationId xmlns:p14="http://schemas.microsoft.com/office/powerpoint/2010/main" val="525680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pPr marL="0" indent="0" defTabSz="465859">
              <a:buFont typeface="Arial" panose="020B0604020202020204" pitchFamily="34" charset="0"/>
              <a:buNone/>
              <a:defRPr/>
            </a:pPr>
            <a:endParaRPr lang="en-US" sz="1400" dirty="0"/>
          </a:p>
        </p:txBody>
      </p:sp>
      <p:sp>
        <p:nvSpPr>
          <p:cNvPr id="4" name="Slide Number Placeholder 3"/>
          <p:cNvSpPr>
            <a:spLocks noGrp="1"/>
          </p:cNvSpPr>
          <p:nvPr>
            <p:ph type="sldNum" sz="quarter" idx="10"/>
          </p:nvPr>
        </p:nvSpPr>
        <p:spPr/>
        <p:txBody>
          <a:bodyPr/>
          <a:lstStyle/>
          <a:p>
            <a:pPr>
              <a:defRPr/>
            </a:pPr>
            <a:fld id="{94F8E597-E40C-420D-8FFB-08EA9EDBF761}" type="slidenum">
              <a:rPr lang="en-US" smtClean="0"/>
              <a:pPr>
                <a:defRPr/>
              </a:pPr>
              <a:t>14</a:t>
            </a:fld>
            <a:endParaRPr lang="en-US" dirty="0"/>
          </a:p>
        </p:txBody>
      </p:sp>
    </p:spTree>
    <p:extLst>
      <p:ext uri="{BB962C8B-B14F-4D97-AF65-F5344CB8AC3E}">
        <p14:creationId xmlns:p14="http://schemas.microsoft.com/office/powerpoint/2010/main" val="2056251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pPr marL="457200" marR="0" lvl="1" indent="0" algn="l" defTabSz="465859"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400" baseline="0" smtClean="0"/>
          </a:p>
        </p:txBody>
      </p:sp>
      <p:sp>
        <p:nvSpPr>
          <p:cNvPr id="4" name="Slide Number Placeholder 3"/>
          <p:cNvSpPr>
            <a:spLocks noGrp="1"/>
          </p:cNvSpPr>
          <p:nvPr>
            <p:ph type="sldNum" sz="quarter" idx="10"/>
          </p:nvPr>
        </p:nvSpPr>
        <p:spPr/>
        <p:txBody>
          <a:bodyPr/>
          <a:lstStyle/>
          <a:p>
            <a:pPr>
              <a:defRPr/>
            </a:pPr>
            <a:fld id="{94F8E597-E40C-420D-8FFB-08EA9EDBF761}" type="slidenum">
              <a:rPr lang="en-US" smtClean="0"/>
              <a:pPr>
                <a:defRPr/>
              </a:pPr>
              <a:t>15</a:t>
            </a:fld>
            <a:endParaRPr lang="en-US" dirty="0"/>
          </a:p>
        </p:txBody>
      </p:sp>
    </p:spTree>
    <p:extLst>
      <p:ext uri="{BB962C8B-B14F-4D97-AF65-F5344CB8AC3E}">
        <p14:creationId xmlns:p14="http://schemas.microsoft.com/office/powerpoint/2010/main" val="2056251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normAutofit/>
          </a:bodyPr>
          <a:lstStyle/>
          <a:p>
            <a:pPr marL="0" indent="0" defTabSz="46585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a:defRPr/>
            </a:pPr>
            <a:fld id="{10E4ADE4-127E-4272-BDF2-376B9F2BFEEE}" type="slidenum">
              <a:rPr lang="en-US" smtClean="0"/>
              <a:pPr>
                <a:defRPr/>
              </a:pPr>
              <a:t>18</a:t>
            </a:fld>
            <a:endParaRPr lang="en-US" dirty="0"/>
          </a:p>
        </p:txBody>
      </p:sp>
    </p:spTree>
    <p:extLst>
      <p:ext uri="{BB962C8B-B14F-4D97-AF65-F5344CB8AC3E}">
        <p14:creationId xmlns:p14="http://schemas.microsoft.com/office/powerpoint/2010/main" val="1358132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E4ADE4-127E-4272-BDF2-376B9F2BFEEE}" type="slidenum">
              <a:rPr lang="en-US" smtClean="0"/>
              <a:pPr>
                <a:defRPr/>
              </a:pPr>
              <a:t>19</a:t>
            </a:fld>
            <a:endParaRPr lang="en-US" dirty="0"/>
          </a:p>
        </p:txBody>
      </p:sp>
    </p:spTree>
    <p:extLst>
      <p:ext uri="{BB962C8B-B14F-4D97-AF65-F5344CB8AC3E}">
        <p14:creationId xmlns:p14="http://schemas.microsoft.com/office/powerpoint/2010/main" val="3837890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E4ADE4-127E-4272-BDF2-376B9F2BFEEE}" type="slidenum">
              <a:rPr lang="en-US" smtClean="0"/>
              <a:pPr>
                <a:defRPr/>
              </a:pPr>
              <a:t>20</a:t>
            </a:fld>
            <a:endParaRPr lang="en-US" dirty="0"/>
          </a:p>
        </p:txBody>
      </p:sp>
    </p:spTree>
    <p:extLst>
      <p:ext uri="{BB962C8B-B14F-4D97-AF65-F5344CB8AC3E}">
        <p14:creationId xmlns:p14="http://schemas.microsoft.com/office/powerpoint/2010/main" val="850988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2311400" y="525463"/>
            <a:ext cx="46736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17B4D916-1F11-4D7C-A0AC-C83EA7C755FA}" type="slidenum">
              <a:rPr lang="en-US" smtClean="0"/>
              <a:pPr>
                <a:defRPr/>
              </a:pPr>
              <a:t>2</a:t>
            </a:fld>
            <a:endParaRPr lang="en-US" dirty="0"/>
          </a:p>
        </p:txBody>
      </p:sp>
    </p:spTree>
    <p:extLst>
      <p:ext uri="{BB962C8B-B14F-4D97-AF65-F5344CB8AC3E}">
        <p14:creationId xmlns:p14="http://schemas.microsoft.com/office/powerpoint/2010/main" val="1867745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normAutofit/>
          </a:bodyPr>
          <a:lstStyle/>
          <a:p>
            <a:pPr marL="0" indent="0" defTabSz="46585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a:defRPr/>
            </a:pPr>
            <a:fld id="{10E4ADE4-127E-4272-BDF2-376B9F2BFEEE}" type="slidenum">
              <a:rPr lang="en-US" smtClean="0"/>
              <a:pPr>
                <a:defRPr/>
              </a:pPr>
              <a:t>3</a:t>
            </a:fld>
            <a:endParaRPr lang="en-US" dirty="0"/>
          </a:p>
        </p:txBody>
      </p:sp>
    </p:spTree>
    <p:extLst>
      <p:ext uri="{BB962C8B-B14F-4D97-AF65-F5344CB8AC3E}">
        <p14:creationId xmlns:p14="http://schemas.microsoft.com/office/powerpoint/2010/main" val="1635468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normAutofit/>
          </a:bodyPr>
          <a:lstStyle/>
          <a:p>
            <a:pPr marL="0" marR="0" indent="0" algn="l" defTabSz="465859" rtl="0" eaLnBrk="0" fontAlgn="base" latinLnBrk="0" hangingPunct="0">
              <a:lnSpc>
                <a:spcPct val="100000"/>
              </a:lnSpc>
              <a:spcBef>
                <a:spcPct val="30000"/>
              </a:spcBef>
              <a:spcAft>
                <a:spcPct val="0"/>
              </a:spcAft>
              <a:buClrTx/>
              <a:buSzTx/>
              <a:buFontTx/>
              <a:buNone/>
              <a:tabLst/>
              <a:defRPr/>
            </a:pPr>
            <a:endParaRPr lang="en-US" b="1" i="0" baseline="0" dirty="0" smtClean="0"/>
          </a:p>
        </p:txBody>
      </p:sp>
      <p:sp>
        <p:nvSpPr>
          <p:cNvPr id="4" name="Slide Number Placeholder 3"/>
          <p:cNvSpPr>
            <a:spLocks noGrp="1"/>
          </p:cNvSpPr>
          <p:nvPr>
            <p:ph type="sldNum" sz="quarter" idx="10"/>
          </p:nvPr>
        </p:nvSpPr>
        <p:spPr/>
        <p:txBody>
          <a:bodyPr/>
          <a:lstStyle/>
          <a:p>
            <a:pPr>
              <a:defRPr/>
            </a:pPr>
            <a:fld id="{10E4ADE4-127E-4272-BDF2-376B9F2BFEEE}" type="slidenum">
              <a:rPr lang="en-US" smtClean="0"/>
              <a:pPr>
                <a:defRPr/>
              </a:pPr>
              <a:t>4</a:t>
            </a:fld>
            <a:endParaRPr lang="en-US" dirty="0"/>
          </a:p>
        </p:txBody>
      </p:sp>
    </p:spTree>
    <p:extLst>
      <p:ext uri="{BB962C8B-B14F-4D97-AF65-F5344CB8AC3E}">
        <p14:creationId xmlns:p14="http://schemas.microsoft.com/office/powerpoint/2010/main" val="1393974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8AD3D91-F12A-4C2B-BFE3-663D77A80BE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559499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0E4ADE4-127E-4272-BDF2-376B9F2BFEEE}" type="slidenum">
              <a:rPr lang="en-US" smtClean="0"/>
              <a:pPr>
                <a:defRPr/>
              </a:pPr>
              <a:t>6</a:t>
            </a:fld>
            <a:endParaRPr lang="en-US" dirty="0"/>
          </a:p>
        </p:txBody>
      </p:sp>
    </p:spTree>
    <p:extLst>
      <p:ext uri="{BB962C8B-B14F-4D97-AF65-F5344CB8AC3E}">
        <p14:creationId xmlns:p14="http://schemas.microsoft.com/office/powerpoint/2010/main" val="2797650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E4ADE4-127E-4272-BDF2-376B9F2BFEEE}" type="slidenum">
              <a:rPr lang="en-US" smtClean="0"/>
              <a:pPr>
                <a:defRPr/>
              </a:pPr>
              <a:t>7</a:t>
            </a:fld>
            <a:endParaRPr lang="en-US" dirty="0"/>
          </a:p>
        </p:txBody>
      </p:sp>
    </p:spTree>
    <p:extLst>
      <p:ext uri="{BB962C8B-B14F-4D97-AF65-F5344CB8AC3E}">
        <p14:creationId xmlns:p14="http://schemas.microsoft.com/office/powerpoint/2010/main" val="1590122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normAutofit/>
          </a:bodyPr>
          <a:lstStyle/>
          <a:p>
            <a:pPr marL="174697" indent="-174697" defTabSz="458252">
              <a:buFont typeface="Arial" panose="020B0604020202020204" pitchFamily="34" charset="0"/>
              <a:buChar char="•"/>
              <a:defRPr/>
            </a:pPr>
            <a:endParaRPr lang="en-US" b="1" baseline="0" dirty="0" smtClean="0"/>
          </a:p>
        </p:txBody>
      </p:sp>
      <p:sp>
        <p:nvSpPr>
          <p:cNvPr id="4" name="Slide Number Placeholder 3"/>
          <p:cNvSpPr>
            <a:spLocks noGrp="1"/>
          </p:cNvSpPr>
          <p:nvPr>
            <p:ph type="sldNum" sz="quarter" idx="10"/>
          </p:nvPr>
        </p:nvSpPr>
        <p:spPr/>
        <p:txBody>
          <a:bodyPr/>
          <a:lstStyle/>
          <a:p>
            <a:pPr>
              <a:defRPr/>
            </a:pPr>
            <a:fld id="{10E4ADE4-127E-4272-BDF2-376B9F2BFEEE}" type="slidenum">
              <a:rPr lang="en-US" smtClean="0"/>
              <a:pPr>
                <a:defRPr/>
              </a:pPr>
              <a:t>8</a:t>
            </a:fld>
            <a:endParaRPr lang="en-US" dirty="0"/>
          </a:p>
        </p:txBody>
      </p:sp>
    </p:spTree>
    <p:extLst>
      <p:ext uri="{BB962C8B-B14F-4D97-AF65-F5344CB8AC3E}">
        <p14:creationId xmlns:p14="http://schemas.microsoft.com/office/powerpoint/2010/main" val="3097030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normAutofit/>
          </a:bodyPr>
          <a:lstStyle/>
          <a:p>
            <a:pPr marL="174697" indent="-174697" defTabSz="458252">
              <a:buFont typeface="Arial" panose="020B0604020202020204" pitchFamily="34" charset="0"/>
              <a:buChar char="•"/>
              <a:defRPr/>
            </a:pPr>
            <a:endParaRPr lang="en-US" b="1" baseline="0" dirty="0" smtClean="0"/>
          </a:p>
        </p:txBody>
      </p:sp>
      <p:sp>
        <p:nvSpPr>
          <p:cNvPr id="4" name="Slide Number Placeholder 3"/>
          <p:cNvSpPr>
            <a:spLocks noGrp="1"/>
          </p:cNvSpPr>
          <p:nvPr>
            <p:ph type="sldNum" sz="quarter" idx="10"/>
          </p:nvPr>
        </p:nvSpPr>
        <p:spPr/>
        <p:txBody>
          <a:bodyPr/>
          <a:lstStyle/>
          <a:p>
            <a:pPr>
              <a:defRPr/>
            </a:pPr>
            <a:fld id="{10E4ADE4-127E-4272-BDF2-376B9F2BFEEE}" type="slidenum">
              <a:rPr lang="en-US" smtClean="0"/>
              <a:pPr>
                <a:defRPr/>
              </a:pPr>
              <a:t>9</a:t>
            </a:fld>
            <a:endParaRPr lang="en-US" dirty="0"/>
          </a:p>
        </p:txBody>
      </p:sp>
    </p:spTree>
    <p:extLst>
      <p:ext uri="{BB962C8B-B14F-4D97-AF65-F5344CB8AC3E}">
        <p14:creationId xmlns:p14="http://schemas.microsoft.com/office/powerpoint/2010/main" val="2987914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Line 8"/>
          <p:cNvSpPr>
            <a:spLocks noChangeShapeType="1"/>
          </p:cNvSpPr>
          <p:nvPr userDrawn="1"/>
        </p:nvSpPr>
        <p:spPr bwMode="auto">
          <a:xfrm>
            <a:off x="412750" y="719138"/>
            <a:ext cx="8318500" cy="0"/>
          </a:xfrm>
          <a:prstGeom prst="line">
            <a:avLst/>
          </a:prstGeom>
          <a:noFill/>
          <a:ln w="9525">
            <a:solidFill>
              <a:srgbClr val="071D49"/>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1174960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411480" y="171450"/>
            <a:ext cx="8321040" cy="534924"/>
          </a:xfrm>
        </p:spPr>
        <p:txBody>
          <a:bodyPr anchor="b"/>
          <a:lstStyle>
            <a:lvl1pPr>
              <a:defRPr sz="2800">
                <a:solidFill>
                  <a:srgbClr val="071D49"/>
                </a:solidFill>
              </a:defRPr>
            </a:lvl1pPr>
          </a:lstStyle>
          <a:p>
            <a:r>
              <a:rPr lang="en-US" noProof="0" dirty="0" smtClean="0"/>
              <a:t>Click to edit Master title style</a:t>
            </a:r>
            <a:endParaRPr lang="en-US" noProof="0" dirty="0"/>
          </a:p>
        </p:txBody>
      </p:sp>
      <p:sp>
        <p:nvSpPr>
          <p:cNvPr id="3" name="Line 8"/>
          <p:cNvSpPr>
            <a:spLocks noChangeShapeType="1"/>
          </p:cNvSpPr>
          <p:nvPr userDrawn="1"/>
        </p:nvSpPr>
        <p:spPr bwMode="auto">
          <a:xfrm>
            <a:off x="412750" y="719138"/>
            <a:ext cx="8318500" cy="0"/>
          </a:xfrm>
          <a:prstGeom prst="line">
            <a:avLst/>
          </a:prstGeom>
          <a:noFill/>
          <a:ln w="9525">
            <a:solidFill>
              <a:srgbClr val="071D49"/>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242631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3625" y="857250"/>
            <a:ext cx="5111750" cy="3943350"/>
          </a:xfrm>
        </p:spPr>
        <p:txBody>
          <a:bodyPr anchor="t"/>
          <a:lstStyle>
            <a:lvl1pPr>
              <a:defRPr sz="2000">
                <a:solidFill>
                  <a:srgbClr val="070605"/>
                </a:solidFill>
              </a:defRPr>
            </a:lvl1pPr>
            <a:lvl2pPr marL="457200" indent="-342900">
              <a:buFont typeface="Arial" pitchFamily="34" charset="0"/>
              <a:buChar char="•"/>
              <a:defRPr sz="2000">
                <a:solidFill>
                  <a:srgbClr val="070605"/>
                </a:solidFill>
              </a:defRPr>
            </a:lvl2pPr>
            <a:lvl3pPr>
              <a:defRPr sz="2000">
                <a:solidFill>
                  <a:srgbClr val="070605"/>
                </a:solidFill>
              </a:defRPr>
            </a:lvl3pPr>
            <a:lvl4pPr>
              <a:defRPr sz="2000">
                <a:solidFill>
                  <a:srgbClr val="070605"/>
                </a:solidFill>
              </a:defRPr>
            </a:lvl4pPr>
            <a:lvl5pPr>
              <a:defRPr sz="2000">
                <a:solidFill>
                  <a:srgbClr val="070605"/>
                </a:solidFill>
              </a:defRPr>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Text Placeholder 3"/>
          <p:cNvSpPr>
            <a:spLocks noGrp="1"/>
          </p:cNvSpPr>
          <p:nvPr>
            <p:ph type="body" sz="half" idx="2"/>
          </p:nvPr>
        </p:nvSpPr>
        <p:spPr>
          <a:xfrm>
            <a:off x="411481" y="857249"/>
            <a:ext cx="3008313" cy="394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8" name="Title 1"/>
          <p:cNvSpPr>
            <a:spLocks noGrp="1"/>
          </p:cNvSpPr>
          <p:nvPr>
            <p:ph type="title"/>
          </p:nvPr>
        </p:nvSpPr>
        <p:spPr>
          <a:xfrm>
            <a:off x="411480" y="171450"/>
            <a:ext cx="8321040" cy="534924"/>
          </a:xfrm>
        </p:spPr>
        <p:txBody>
          <a:bodyPr anchor="b"/>
          <a:lstStyle>
            <a:lvl1pPr>
              <a:defRPr sz="2800">
                <a:solidFill>
                  <a:srgbClr val="071D49"/>
                </a:solidFill>
              </a:defRPr>
            </a:lvl1pPr>
          </a:lstStyle>
          <a:p>
            <a:r>
              <a:rPr lang="en-US" noProof="0" dirty="0" smtClean="0"/>
              <a:t>Click to edit Master title style</a:t>
            </a:r>
            <a:endParaRPr lang="en-US" noProof="0" dirty="0"/>
          </a:p>
        </p:txBody>
      </p:sp>
      <p:sp>
        <p:nvSpPr>
          <p:cNvPr id="5" name="Line 8"/>
          <p:cNvSpPr>
            <a:spLocks noChangeShapeType="1"/>
          </p:cNvSpPr>
          <p:nvPr userDrawn="1"/>
        </p:nvSpPr>
        <p:spPr bwMode="auto">
          <a:xfrm>
            <a:off x="412750" y="719138"/>
            <a:ext cx="8318500" cy="0"/>
          </a:xfrm>
          <a:prstGeom prst="line">
            <a:avLst/>
          </a:prstGeom>
          <a:noFill/>
          <a:ln w="9525">
            <a:solidFill>
              <a:srgbClr val="071D49"/>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3862848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noProof="0" smtClean="0"/>
              <a:t>Click to edit Master title style</a:t>
            </a:r>
            <a:endParaRPr lang="en-US" noProof="0"/>
          </a:p>
        </p:txBody>
      </p:sp>
      <p:sp>
        <p:nvSpPr>
          <p:cNvPr id="3" name="Picture Placeholder 2"/>
          <p:cNvSpPr>
            <a:spLocks noGrp="1"/>
          </p:cNvSpPr>
          <p:nvPr>
            <p:ph type="pic" idx="1"/>
          </p:nvPr>
        </p:nvSpPr>
        <p:spPr>
          <a:xfrm>
            <a:off x="1792288" y="857251"/>
            <a:ext cx="5486400" cy="2707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3792637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0038" y="857250"/>
            <a:ext cx="2079625" cy="3943350"/>
          </a:xfrm>
        </p:spPr>
        <p:txBody>
          <a:bodyPr vert="eaVert"/>
          <a:lstStyle/>
          <a:p>
            <a:r>
              <a:rPr lang="en-US" noProof="0" smtClean="0"/>
              <a:t>Click to edit Master title style</a:t>
            </a:r>
            <a:endParaRPr lang="en-US" noProof="0"/>
          </a:p>
        </p:txBody>
      </p:sp>
      <p:sp>
        <p:nvSpPr>
          <p:cNvPr id="3" name="Vertical Text Placeholder 2"/>
          <p:cNvSpPr>
            <a:spLocks noGrp="1"/>
          </p:cNvSpPr>
          <p:nvPr>
            <p:ph type="body" orient="vert" idx="1"/>
          </p:nvPr>
        </p:nvSpPr>
        <p:spPr>
          <a:xfrm>
            <a:off x="411164" y="857250"/>
            <a:ext cx="6086475" cy="3943350"/>
          </a:xfrm>
        </p:spPr>
        <p:txBody>
          <a:bodyPr vert="eaVert"/>
          <a:lstStyle>
            <a:lvl1pPr>
              <a:defRPr sz="2000">
                <a:solidFill>
                  <a:srgbClr val="070605"/>
                </a:solidFill>
              </a:defRPr>
            </a:lvl1pPr>
            <a:lvl2pPr marL="457200" indent="-342900">
              <a:buFont typeface="Arial" pitchFamily="34" charset="0"/>
              <a:buChar char="•"/>
              <a:defRPr sz="2000">
                <a:solidFill>
                  <a:srgbClr val="070605"/>
                </a:solidFill>
              </a:defRPr>
            </a:lvl2pPr>
            <a:lvl3pPr>
              <a:defRPr sz="2000">
                <a:solidFill>
                  <a:srgbClr val="070605"/>
                </a:solidFill>
              </a:defRPr>
            </a:lvl3pPr>
            <a:lvl4pPr>
              <a:defRPr sz="2000">
                <a:solidFill>
                  <a:srgbClr val="070605"/>
                </a:solidFill>
              </a:defRPr>
            </a:lvl4pPr>
            <a:lvl5pPr>
              <a:defRPr sz="2000">
                <a:solidFill>
                  <a:srgbClr val="070605"/>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25835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Final">
    <p:bg>
      <p:bgPr>
        <a:solidFill>
          <a:srgbClr val="071D49"/>
        </a:solidFill>
        <a:effectLst/>
      </p:bgPr>
    </p:bg>
    <p:spTree>
      <p:nvGrpSpPr>
        <p:cNvPr id="1" name=""/>
        <p:cNvGrpSpPr/>
        <p:nvPr/>
      </p:nvGrpSpPr>
      <p:grpSpPr>
        <a:xfrm>
          <a:off x="0" y="0"/>
          <a:ext cx="0" cy="0"/>
          <a:chOff x="0" y="0"/>
          <a:chExt cx="0" cy="0"/>
        </a:xfrm>
      </p:grpSpPr>
      <p:pic>
        <p:nvPicPr>
          <p:cNvPr id="4" name="Picture 16" descr="AbbVieLogo_Small_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463" y="4973241"/>
            <a:ext cx="685800" cy="9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2532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902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6"/>
          <p:cNvSpPr>
            <a:spLocks/>
          </p:cNvSpPr>
          <p:nvPr/>
        </p:nvSpPr>
        <p:spPr bwMode="gray">
          <a:xfrm>
            <a:off x="5724526" y="1147763"/>
            <a:ext cx="125413" cy="2847975"/>
          </a:xfrm>
          <a:custGeom>
            <a:avLst/>
            <a:gdLst>
              <a:gd name="T0" fmla="*/ 0 w 94692"/>
              <a:gd name="T1" fmla="*/ 0 h 3865545"/>
              <a:gd name="T2" fmla="*/ 0 w 94692"/>
              <a:gd name="T3" fmla="*/ 0 h 3865545"/>
              <a:gd name="T4" fmla="*/ 165243 w 94692"/>
              <a:gd name="T5" fmla="*/ 0 h 3865545"/>
              <a:gd name="T6" fmla="*/ 165243 w 94692"/>
              <a:gd name="T7" fmla="*/ 3729975 h 3865545"/>
              <a:gd name="T8" fmla="*/ 0 w 94692"/>
              <a:gd name="T9" fmla="*/ 3729975 h 3865545"/>
              <a:gd name="T10" fmla="*/ 0 w 94692"/>
              <a:gd name="T11" fmla="*/ 3729975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rgbClr val="071D49"/>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dirty="0"/>
          </a:p>
        </p:txBody>
      </p:sp>
      <p:pic>
        <p:nvPicPr>
          <p:cNvPr id="5" name="Picture 12" descr="AbbVieLogo_Standard_RG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463" y="4974432"/>
            <a:ext cx="685800" cy="8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Title Placeholder 1"/>
          <p:cNvSpPr>
            <a:spLocks noGrp="1"/>
          </p:cNvSpPr>
          <p:nvPr>
            <p:ph type="ctrTitle"/>
          </p:nvPr>
        </p:nvSpPr>
        <p:spPr>
          <a:xfrm>
            <a:off x="411163" y="1645919"/>
            <a:ext cx="4113212" cy="1097280"/>
          </a:xfrm>
        </p:spPr>
        <p:txBody>
          <a:bodyPr anchor="b"/>
          <a:lstStyle>
            <a:lvl1pPr>
              <a:lnSpc>
                <a:spcPct val="85000"/>
              </a:lnSpc>
              <a:defRPr sz="3200">
                <a:solidFill>
                  <a:srgbClr val="071D49"/>
                </a:solidFill>
              </a:defRPr>
            </a:lvl1pPr>
          </a:lstStyle>
          <a:p>
            <a:pPr lvl="0"/>
            <a:r>
              <a:rPr lang="en-US" noProof="0" dirty="0" smtClean="0"/>
              <a:t>Click to edit Master title style</a:t>
            </a:r>
          </a:p>
        </p:txBody>
      </p:sp>
      <p:sp>
        <p:nvSpPr>
          <p:cNvPr id="48131" name="Text Placeholder 2"/>
          <p:cNvSpPr>
            <a:spLocks noGrp="1"/>
          </p:cNvSpPr>
          <p:nvPr>
            <p:ph type="subTitle" idx="1"/>
          </p:nvPr>
        </p:nvSpPr>
        <p:spPr>
          <a:xfrm>
            <a:off x="411163" y="2776537"/>
            <a:ext cx="3656012" cy="205979"/>
          </a:xfrm>
        </p:spPr>
        <p:txBody>
          <a:bodyPr anchor="t"/>
          <a:lstStyle>
            <a:lvl1pPr>
              <a:defRPr sz="1400">
                <a:solidFill>
                  <a:schemeClr val="tx1"/>
                </a:solidFill>
              </a:defRPr>
            </a:lvl1pPr>
          </a:lstStyle>
          <a:p>
            <a:pPr lvl="0"/>
            <a:r>
              <a:rPr lang="en-US" noProof="0" dirty="0" smtClean="0"/>
              <a:t>Click to edit Master subtitle style</a:t>
            </a:r>
          </a:p>
        </p:txBody>
      </p:sp>
      <p:sp>
        <p:nvSpPr>
          <p:cNvPr id="6" name="Date Placeholder 3"/>
          <p:cNvSpPr>
            <a:spLocks noGrp="1"/>
          </p:cNvSpPr>
          <p:nvPr>
            <p:ph type="dt" sz="half" idx="10"/>
          </p:nvPr>
        </p:nvSpPr>
        <p:spPr bwMode="gray">
          <a:xfrm>
            <a:off x="411163" y="3015854"/>
            <a:ext cx="2133600" cy="307777"/>
          </a:xfrm>
          <a:prstGeom prst="rect">
            <a:avLst/>
          </a:prstGeom>
          <a:extLst/>
        </p:spPr>
        <p:txBody>
          <a:bodyPr vert="horz" wrap="square" lIns="91440" tIns="45720" rIns="91440" bIns="45720" numCol="1" anchor="t" anchorCtr="0" compatLnSpc="1">
            <a:prstTxWarp prst="textNoShape">
              <a:avLst/>
            </a:prstTxWarp>
            <a:spAutoFit/>
          </a:bodyPr>
          <a:lstStyle>
            <a:lvl1pPr>
              <a:defRPr sz="1400" smtClean="0">
                <a:solidFill>
                  <a:srgbClr val="070605"/>
                </a:solidFill>
                <a:latin typeface="Arial" charset="0"/>
              </a:defRPr>
            </a:lvl1pPr>
          </a:lstStyle>
          <a:p>
            <a:pPr>
              <a:defRPr/>
            </a:pPr>
            <a:endParaRPr lang="en-US" dirty="0"/>
          </a:p>
        </p:txBody>
      </p:sp>
    </p:spTree>
    <p:extLst>
      <p:ext uri="{BB962C8B-B14F-4D97-AF65-F5344CB8AC3E}">
        <p14:creationId xmlns:p14="http://schemas.microsoft.com/office/powerpoint/2010/main" val="1649365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vider Slide">
    <p:spTree>
      <p:nvGrpSpPr>
        <p:cNvPr id="1" name=""/>
        <p:cNvGrpSpPr/>
        <p:nvPr/>
      </p:nvGrpSpPr>
      <p:grpSpPr>
        <a:xfrm>
          <a:off x="0" y="0"/>
          <a:ext cx="0" cy="0"/>
          <a:chOff x="0" y="0"/>
          <a:chExt cx="0" cy="0"/>
        </a:xfrm>
      </p:grpSpPr>
      <p:sp>
        <p:nvSpPr>
          <p:cNvPr id="4" name="Freeform 6"/>
          <p:cNvSpPr>
            <a:spLocks/>
          </p:cNvSpPr>
          <p:nvPr/>
        </p:nvSpPr>
        <p:spPr bwMode="gray">
          <a:xfrm>
            <a:off x="4570413" y="1147763"/>
            <a:ext cx="125412" cy="2847975"/>
          </a:xfrm>
          <a:custGeom>
            <a:avLst/>
            <a:gdLst>
              <a:gd name="T0" fmla="*/ 0 w 94692"/>
              <a:gd name="T1" fmla="*/ 0 h 3865545"/>
              <a:gd name="T2" fmla="*/ 0 w 94692"/>
              <a:gd name="T3" fmla="*/ 0 h 3865545"/>
              <a:gd name="T4" fmla="*/ 165241 w 94692"/>
              <a:gd name="T5" fmla="*/ 0 h 3865545"/>
              <a:gd name="T6" fmla="*/ 165241 w 94692"/>
              <a:gd name="T7" fmla="*/ 3729975 h 3865545"/>
              <a:gd name="T8" fmla="*/ 0 w 94692"/>
              <a:gd name="T9" fmla="*/ 3729975 h 3865545"/>
              <a:gd name="T10" fmla="*/ 0 w 94692"/>
              <a:gd name="T11" fmla="*/ 3729975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dirty="0"/>
          </a:p>
        </p:txBody>
      </p:sp>
      <p:sp>
        <p:nvSpPr>
          <p:cNvPr id="48130" name="Title Placeholder 1"/>
          <p:cNvSpPr>
            <a:spLocks noGrp="1"/>
          </p:cNvSpPr>
          <p:nvPr>
            <p:ph type="ctrTitle"/>
          </p:nvPr>
        </p:nvSpPr>
        <p:spPr>
          <a:xfrm>
            <a:off x="411163" y="1645920"/>
            <a:ext cx="4113212" cy="1097280"/>
          </a:xfrm>
        </p:spPr>
        <p:txBody>
          <a:bodyPr anchor="b"/>
          <a:lstStyle>
            <a:lvl1pPr>
              <a:lnSpc>
                <a:spcPct val="85000"/>
              </a:lnSpc>
              <a:defRPr sz="3200">
                <a:solidFill>
                  <a:schemeClr val="bg1"/>
                </a:solidFill>
              </a:defRPr>
            </a:lvl1pPr>
          </a:lstStyle>
          <a:p>
            <a:pPr lvl="0"/>
            <a:r>
              <a:rPr lang="en-US" dirty="0" smtClean="0"/>
              <a:t>Click to edit Master title style</a:t>
            </a:r>
            <a:endParaRPr lang="en-US" noProof="0" dirty="0" smtClean="0"/>
          </a:p>
        </p:txBody>
      </p:sp>
      <p:sp>
        <p:nvSpPr>
          <p:cNvPr id="48131" name="Text Placeholder 2"/>
          <p:cNvSpPr>
            <a:spLocks noGrp="1"/>
          </p:cNvSpPr>
          <p:nvPr>
            <p:ph type="subTitle" idx="1"/>
          </p:nvPr>
        </p:nvSpPr>
        <p:spPr>
          <a:xfrm>
            <a:off x="411163" y="2776537"/>
            <a:ext cx="3656012" cy="522161"/>
          </a:xfrm>
        </p:spPr>
        <p:txBody>
          <a:bodyPr anchor="t"/>
          <a:lstStyle>
            <a:lvl1pPr>
              <a:defRPr sz="1400" baseline="0">
                <a:solidFill>
                  <a:srgbClr val="84BD00"/>
                </a:solidFill>
              </a:defRPr>
            </a:lvl1pPr>
          </a:lstStyle>
          <a:p>
            <a:pPr lvl="0"/>
            <a:r>
              <a:rPr lang="en-US" noProof="0" dirty="0" smtClean="0"/>
              <a:t>Click to edit Master subtitle style</a:t>
            </a:r>
          </a:p>
        </p:txBody>
      </p:sp>
    </p:spTree>
    <p:extLst>
      <p:ext uri="{BB962C8B-B14F-4D97-AF65-F5344CB8AC3E}">
        <p14:creationId xmlns:p14="http://schemas.microsoft.com/office/powerpoint/2010/main" val="1363226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AbbVie Quot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902994"/>
            <a:ext cx="9144000" cy="240506"/>
          </a:xfrm>
          <a:prstGeom prst="rect">
            <a:avLst/>
          </a:prstGeom>
          <a:solidFill>
            <a:srgbClr val="071D4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dirty="0">
              <a:solidFill>
                <a:srgbClr val="070605"/>
              </a:solidFill>
              <a:latin typeface="Arial" charset="0"/>
            </a:endParaRPr>
          </a:p>
        </p:txBody>
      </p:sp>
      <p:pic>
        <p:nvPicPr>
          <p:cNvPr id="5" name="Picture 12" descr="AbbVieLogo_Standard_RGB.eps"/>
          <p:cNvPicPr>
            <a:picLocks noChangeAspect="1"/>
          </p:cNvPicPr>
          <p:nvPr/>
        </p:nvPicPr>
        <p:blipFill>
          <a:blip r:embed="rId2">
            <a:lum bright="100000" contrast="100000"/>
            <a:extLst>
              <a:ext uri="{28A0092B-C50C-407E-A947-70E740481C1C}">
                <a14:useLocalDpi xmlns:a14="http://schemas.microsoft.com/office/drawing/2010/main" val="0"/>
              </a:ext>
            </a:extLst>
          </a:blip>
          <a:srcRect/>
          <a:stretch>
            <a:fillRect/>
          </a:stretch>
        </p:blipFill>
        <p:spPr bwMode="auto">
          <a:xfrm>
            <a:off x="525463" y="370285"/>
            <a:ext cx="1371600" cy="179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6"/>
          <p:cNvSpPr>
            <a:spLocks/>
          </p:cNvSpPr>
          <p:nvPr/>
        </p:nvSpPr>
        <p:spPr bwMode="gray">
          <a:xfrm>
            <a:off x="4570413" y="1147763"/>
            <a:ext cx="125412" cy="2847975"/>
          </a:xfrm>
          <a:custGeom>
            <a:avLst/>
            <a:gdLst>
              <a:gd name="T0" fmla="*/ 0 w 94692"/>
              <a:gd name="T1" fmla="*/ 0 h 3865545"/>
              <a:gd name="T2" fmla="*/ 0 w 94692"/>
              <a:gd name="T3" fmla="*/ 0 h 3865545"/>
              <a:gd name="T4" fmla="*/ 165241 w 94692"/>
              <a:gd name="T5" fmla="*/ 0 h 3865545"/>
              <a:gd name="T6" fmla="*/ 165241 w 94692"/>
              <a:gd name="T7" fmla="*/ 3729975 h 3865545"/>
              <a:gd name="T8" fmla="*/ 0 w 94692"/>
              <a:gd name="T9" fmla="*/ 3729975 h 3865545"/>
              <a:gd name="T10" fmla="*/ 0 w 94692"/>
              <a:gd name="T11" fmla="*/ 3729975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dirty="0"/>
          </a:p>
        </p:txBody>
      </p:sp>
      <p:sp>
        <p:nvSpPr>
          <p:cNvPr id="11" name="Rectangle 11"/>
          <p:cNvSpPr>
            <a:spLocks noGrp="1"/>
          </p:cNvSpPr>
          <p:nvPr>
            <p:ph type="body" idx="1"/>
          </p:nvPr>
        </p:nvSpPr>
        <p:spPr>
          <a:xfrm>
            <a:off x="411164" y="959644"/>
            <a:ext cx="5926137" cy="2845594"/>
          </a:xfrm>
        </p:spPr>
        <p:txBody>
          <a:bodyPr/>
          <a:lstStyle>
            <a:lvl1pPr>
              <a:defRPr>
                <a:solidFill>
                  <a:srgbClr val="071D49"/>
                </a:solidFill>
              </a:defRPr>
            </a:lvl1pPr>
          </a:lstStyle>
          <a:p>
            <a:pPr lvl="0"/>
            <a:r>
              <a:rPr lang="en-US" dirty="0" smtClean="0"/>
              <a:t>Click to edit Master text styles</a:t>
            </a:r>
          </a:p>
        </p:txBody>
      </p:sp>
      <p:sp>
        <p:nvSpPr>
          <p:cNvPr id="12" name="Rectangle 10"/>
          <p:cNvSpPr>
            <a:spLocks noGrp="1"/>
          </p:cNvSpPr>
          <p:nvPr>
            <p:ph type="title"/>
          </p:nvPr>
        </p:nvSpPr>
        <p:spPr>
          <a:xfrm>
            <a:off x="412750" y="3873103"/>
            <a:ext cx="4387850" cy="213122"/>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136335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AbbVie Quot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902994"/>
            <a:ext cx="9144000" cy="2405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dirty="0">
              <a:solidFill>
                <a:srgbClr val="070605"/>
              </a:solidFill>
              <a:latin typeface="Arial" charset="0"/>
            </a:endParaRPr>
          </a:p>
        </p:txBody>
      </p:sp>
      <p:sp>
        <p:nvSpPr>
          <p:cNvPr id="19" name="Rectangle 7"/>
          <p:cNvSpPr>
            <a:spLocks noGrp="1"/>
          </p:cNvSpPr>
          <p:nvPr>
            <p:ph type="title"/>
          </p:nvPr>
        </p:nvSpPr>
        <p:spPr>
          <a:xfrm>
            <a:off x="412750" y="3873103"/>
            <a:ext cx="4387850" cy="213122"/>
          </a:xfrm>
        </p:spPr>
        <p:txBody>
          <a:bodyPr/>
          <a:lstStyle/>
          <a:p>
            <a:r>
              <a:rPr lang="en-US" smtClean="0"/>
              <a:t>Click to edit Master title style</a:t>
            </a:r>
            <a:endParaRPr lang="en-US" dirty="0"/>
          </a:p>
        </p:txBody>
      </p:sp>
      <p:sp>
        <p:nvSpPr>
          <p:cNvPr id="20" name="Rectangle 8"/>
          <p:cNvSpPr>
            <a:spLocks noGrp="1"/>
          </p:cNvSpPr>
          <p:nvPr>
            <p:ph type="body" idx="1"/>
          </p:nvPr>
        </p:nvSpPr>
        <p:spPr>
          <a:xfrm>
            <a:off x="411164" y="959644"/>
            <a:ext cx="5934075" cy="2845594"/>
          </a:xfrm>
          <a:noFill/>
          <a:ln/>
        </p:spPr>
        <p:txBody>
          <a:bodyPr/>
          <a:lstStyle/>
          <a:p>
            <a:pPr lvl="0"/>
            <a:r>
              <a:rPr lang="en-US" smtClean="0"/>
              <a:t>Click to edit Master text styles</a:t>
            </a:r>
          </a:p>
        </p:txBody>
      </p:sp>
    </p:spTree>
    <p:extLst>
      <p:ext uri="{BB962C8B-B14F-4D97-AF65-F5344CB8AC3E}">
        <p14:creationId xmlns:p14="http://schemas.microsoft.com/office/powerpoint/2010/main" val="106237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6"/>
          <p:cNvSpPr>
            <a:spLocks/>
          </p:cNvSpPr>
          <p:nvPr userDrawn="1"/>
        </p:nvSpPr>
        <p:spPr bwMode="gray">
          <a:xfrm>
            <a:off x="7100888" y="639366"/>
            <a:ext cx="122872" cy="3223260"/>
          </a:xfrm>
          <a:custGeom>
            <a:avLst/>
            <a:gdLst>
              <a:gd name="T0" fmla="*/ 0 w 94692"/>
              <a:gd name="T1" fmla="*/ 0 h 3865545"/>
              <a:gd name="T2" fmla="*/ 0 w 94692"/>
              <a:gd name="T3" fmla="*/ 0 h 3865545"/>
              <a:gd name="T4" fmla="*/ 165241 w 94692"/>
              <a:gd name="T5" fmla="*/ 0 h 3865545"/>
              <a:gd name="T6" fmla="*/ 165241 w 94692"/>
              <a:gd name="T7" fmla="*/ 4041846 h 3865545"/>
              <a:gd name="T8" fmla="*/ 0 w 94692"/>
              <a:gd name="T9" fmla="*/ 4041846 h 3865545"/>
              <a:gd name="T10" fmla="*/ 0 w 94692"/>
              <a:gd name="T11" fmla="*/ 4041846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rgbClr val="071D49"/>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dirty="0"/>
          </a:p>
        </p:txBody>
      </p:sp>
      <p:sp>
        <p:nvSpPr>
          <p:cNvPr id="48130" name="Title Placeholder 1"/>
          <p:cNvSpPr>
            <a:spLocks noGrp="1"/>
          </p:cNvSpPr>
          <p:nvPr>
            <p:ph type="ctrTitle"/>
          </p:nvPr>
        </p:nvSpPr>
        <p:spPr>
          <a:xfrm>
            <a:off x="411163" y="1645920"/>
            <a:ext cx="4113212" cy="1097280"/>
          </a:xfrm>
        </p:spPr>
        <p:txBody>
          <a:bodyPr anchor="b"/>
          <a:lstStyle>
            <a:lvl1pPr>
              <a:lnSpc>
                <a:spcPct val="85000"/>
              </a:lnSpc>
              <a:defRPr sz="3200" b="1">
                <a:solidFill>
                  <a:srgbClr val="071D49"/>
                </a:solidFill>
              </a:defRPr>
            </a:lvl1pPr>
          </a:lstStyle>
          <a:p>
            <a:pPr lvl="0"/>
            <a:r>
              <a:rPr lang="en-US" noProof="0" dirty="0" smtClean="0"/>
              <a:t>Click to edit Master title style</a:t>
            </a:r>
          </a:p>
        </p:txBody>
      </p:sp>
      <p:sp>
        <p:nvSpPr>
          <p:cNvPr id="48131" name="Text Placeholder 2"/>
          <p:cNvSpPr>
            <a:spLocks noGrp="1"/>
          </p:cNvSpPr>
          <p:nvPr>
            <p:ph type="subTitle" idx="1"/>
          </p:nvPr>
        </p:nvSpPr>
        <p:spPr>
          <a:xfrm>
            <a:off x="411163" y="2776537"/>
            <a:ext cx="3656012" cy="205979"/>
          </a:xfrm>
        </p:spPr>
        <p:txBody>
          <a:bodyPr anchor="t"/>
          <a:lstStyle>
            <a:lvl1pPr>
              <a:defRPr sz="1400">
                <a:solidFill>
                  <a:srgbClr val="071D49"/>
                </a:solidFill>
              </a:defRPr>
            </a:lvl1pPr>
          </a:lstStyle>
          <a:p>
            <a:pPr lvl="0"/>
            <a:r>
              <a:rPr lang="en-US" noProof="0" dirty="0" smtClean="0"/>
              <a:t>Click to edit Master subtitle style</a:t>
            </a:r>
          </a:p>
        </p:txBody>
      </p:sp>
      <p:sp>
        <p:nvSpPr>
          <p:cNvPr id="5" name="Date Placeholder 3"/>
          <p:cNvSpPr>
            <a:spLocks noGrp="1"/>
          </p:cNvSpPr>
          <p:nvPr>
            <p:ph type="dt" sz="half" idx="10"/>
          </p:nvPr>
        </p:nvSpPr>
        <p:spPr bwMode="gray">
          <a:xfrm>
            <a:off x="411163" y="3015854"/>
            <a:ext cx="2133600" cy="307777"/>
          </a:xfrm>
          <a:prstGeom prst="rect">
            <a:avLst/>
          </a:prstGeom>
          <a:extLst/>
        </p:spPr>
        <p:txBody>
          <a:bodyPr vert="horz" wrap="square" lIns="91440" tIns="45720" rIns="91440" bIns="45720" numCol="1" anchor="t" anchorCtr="0" compatLnSpc="1">
            <a:prstTxWarp prst="textNoShape">
              <a:avLst/>
            </a:prstTxWarp>
            <a:spAutoFit/>
          </a:bodyPr>
          <a:lstStyle>
            <a:lvl1pPr algn="l">
              <a:lnSpc>
                <a:spcPct val="100000"/>
              </a:lnSpc>
              <a:defRPr sz="1400">
                <a:cs typeface="+mn-cs"/>
              </a:defRPr>
            </a:lvl1pPr>
          </a:lstStyle>
          <a:p>
            <a:pPr>
              <a:defRPr/>
            </a:pPr>
            <a:endParaRPr lang="en-US" dirty="0"/>
          </a:p>
        </p:txBody>
      </p:sp>
    </p:spTree>
    <p:extLst>
      <p:ext uri="{BB962C8B-B14F-4D97-AF65-F5344CB8AC3E}">
        <p14:creationId xmlns:p14="http://schemas.microsoft.com/office/powerpoint/2010/main" val="2189814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6"/>
          <p:cNvSpPr>
            <a:spLocks noGrp="1"/>
          </p:cNvSpPr>
          <p:nvPr/>
        </p:nvSpPr>
        <p:spPr bwMode="auto">
          <a:xfrm>
            <a:off x="403225" y="169069"/>
            <a:ext cx="8318500" cy="495300"/>
          </a:xfrm>
          <a:prstGeom prst="rect">
            <a:avLst/>
          </a:prstGeom>
          <a:noFill/>
          <a:ln>
            <a:noFill/>
          </a:ln>
          <a:extLst/>
        </p:spPr>
        <p:txBody>
          <a:bodyPr anchor="b"/>
          <a:lstStyle>
            <a:lvl1pPr algn="l" defTabSz="457200" rtl="0" fontAlgn="base">
              <a:lnSpc>
                <a:spcPct val="90000"/>
              </a:lnSpc>
              <a:spcBef>
                <a:spcPct val="0"/>
              </a:spcBef>
              <a:spcAft>
                <a:spcPct val="0"/>
              </a:spcAft>
              <a:defRPr sz="2400" kern="1200">
                <a:solidFill>
                  <a:schemeClr val="tx1"/>
                </a:solidFill>
                <a:latin typeface="+mj-lt"/>
                <a:ea typeface="+mj-ea"/>
                <a:cs typeface="+mj-cs"/>
              </a:defRPr>
            </a:lvl1pPr>
            <a:lvl2pPr algn="l" defTabSz="457200" rtl="0" fontAlgn="base">
              <a:lnSpc>
                <a:spcPct val="90000"/>
              </a:lnSpc>
              <a:spcBef>
                <a:spcPct val="0"/>
              </a:spcBef>
              <a:spcAft>
                <a:spcPct val="0"/>
              </a:spcAft>
              <a:defRPr sz="2400">
                <a:solidFill>
                  <a:schemeClr val="tx1"/>
                </a:solidFill>
                <a:latin typeface="Calibri" pitchFamily="34" charset="0"/>
              </a:defRPr>
            </a:lvl2pPr>
            <a:lvl3pPr algn="l" defTabSz="457200" rtl="0" fontAlgn="base">
              <a:lnSpc>
                <a:spcPct val="90000"/>
              </a:lnSpc>
              <a:spcBef>
                <a:spcPct val="0"/>
              </a:spcBef>
              <a:spcAft>
                <a:spcPct val="0"/>
              </a:spcAft>
              <a:defRPr sz="2400">
                <a:solidFill>
                  <a:schemeClr val="tx1"/>
                </a:solidFill>
                <a:latin typeface="Calibri" pitchFamily="34" charset="0"/>
              </a:defRPr>
            </a:lvl3pPr>
            <a:lvl4pPr algn="l" defTabSz="457200" rtl="0" fontAlgn="base">
              <a:lnSpc>
                <a:spcPct val="90000"/>
              </a:lnSpc>
              <a:spcBef>
                <a:spcPct val="0"/>
              </a:spcBef>
              <a:spcAft>
                <a:spcPct val="0"/>
              </a:spcAft>
              <a:defRPr sz="2400">
                <a:solidFill>
                  <a:schemeClr val="tx1"/>
                </a:solidFill>
                <a:latin typeface="Calibri" pitchFamily="34" charset="0"/>
              </a:defRPr>
            </a:lvl4pPr>
            <a:lvl5pPr algn="l" defTabSz="457200" rtl="0" fontAlgn="base">
              <a:lnSpc>
                <a:spcPct val="90000"/>
              </a:lnSpc>
              <a:spcBef>
                <a:spcPct val="0"/>
              </a:spcBef>
              <a:spcAft>
                <a:spcPct val="0"/>
              </a:spcAft>
              <a:defRPr sz="2400">
                <a:solidFill>
                  <a:schemeClr val="tx1"/>
                </a:solidFill>
                <a:latin typeface="Calibri" pitchFamily="34" charset="0"/>
              </a:defRPr>
            </a:lvl5pPr>
            <a:lvl6pPr marL="457200" algn="l" defTabSz="457200" rtl="0" fontAlgn="base">
              <a:lnSpc>
                <a:spcPct val="90000"/>
              </a:lnSpc>
              <a:spcBef>
                <a:spcPct val="0"/>
              </a:spcBef>
              <a:spcAft>
                <a:spcPct val="0"/>
              </a:spcAft>
              <a:defRPr sz="2400">
                <a:solidFill>
                  <a:schemeClr val="tx1"/>
                </a:solidFill>
                <a:latin typeface="Calibri" pitchFamily="34" charset="0"/>
              </a:defRPr>
            </a:lvl6pPr>
            <a:lvl7pPr marL="914400" algn="l" defTabSz="457200" rtl="0" fontAlgn="base">
              <a:lnSpc>
                <a:spcPct val="90000"/>
              </a:lnSpc>
              <a:spcBef>
                <a:spcPct val="0"/>
              </a:spcBef>
              <a:spcAft>
                <a:spcPct val="0"/>
              </a:spcAft>
              <a:defRPr sz="2400">
                <a:solidFill>
                  <a:schemeClr val="tx1"/>
                </a:solidFill>
                <a:latin typeface="Calibri" pitchFamily="34" charset="0"/>
              </a:defRPr>
            </a:lvl7pPr>
            <a:lvl8pPr marL="1371600" algn="l" defTabSz="457200" rtl="0" fontAlgn="base">
              <a:lnSpc>
                <a:spcPct val="90000"/>
              </a:lnSpc>
              <a:spcBef>
                <a:spcPct val="0"/>
              </a:spcBef>
              <a:spcAft>
                <a:spcPct val="0"/>
              </a:spcAft>
              <a:defRPr sz="2400">
                <a:solidFill>
                  <a:schemeClr val="tx1"/>
                </a:solidFill>
                <a:latin typeface="Calibri" pitchFamily="34" charset="0"/>
              </a:defRPr>
            </a:lvl8pPr>
            <a:lvl9pPr marL="1828800" algn="l" defTabSz="457200" rtl="0" fontAlgn="base">
              <a:lnSpc>
                <a:spcPct val="90000"/>
              </a:lnSpc>
              <a:spcBef>
                <a:spcPct val="0"/>
              </a:spcBef>
              <a:spcAft>
                <a:spcPct val="0"/>
              </a:spcAft>
              <a:defRPr sz="2400">
                <a:solidFill>
                  <a:schemeClr val="tx1"/>
                </a:solidFill>
                <a:latin typeface="Calibri" pitchFamily="34" charset="0"/>
              </a:defRPr>
            </a:lvl9pPr>
          </a:lstStyle>
          <a:p>
            <a:pPr>
              <a:lnSpc>
                <a:spcPct val="100000"/>
              </a:lnSpc>
              <a:defRPr/>
            </a:pPr>
            <a:endParaRPr lang="en-US" dirty="0" smtClean="0">
              <a:solidFill>
                <a:srgbClr val="84BD00"/>
              </a:solidFill>
            </a:endParaRPr>
          </a:p>
        </p:txBody>
      </p:sp>
      <p:sp>
        <p:nvSpPr>
          <p:cNvPr id="3" name="Content Placeholder 2"/>
          <p:cNvSpPr>
            <a:spLocks noGrp="1"/>
          </p:cNvSpPr>
          <p:nvPr>
            <p:ph idx="1"/>
          </p:nvPr>
        </p:nvSpPr>
        <p:spPr>
          <a:xfrm>
            <a:off x="411163" y="857249"/>
            <a:ext cx="8318500" cy="3943350"/>
          </a:xfrm>
        </p:spPr>
        <p:txBody>
          <a:bodyPr anchor="t"/>
          <a:lstStyle>
            <a:lvl1pPr>
              <a:spcBef>
                <a:spcPts val="1920"/>
              </a:spcBef>
              <a:defRPr sz="2200">
                <a:solidFill>
                  <a:srgbClr val="070605"/>
                </a:solidFill>
              </a:defRPr>
            </a:lvl1pPr>
            <a:lvl2pPr marL="457200" indent="-342900">
              <a:buFont typeface="Arial" pitchFamily="34" charset="0"/>
              <a:buChar char="•"/>
              <a:defRPr sz="2200">
                <a:solidFill>
                  <a:srgbClr val="070605"/>
                </a:solidFill>
              </a:defRPr>
            </a:lvl2pPr>
            <a:lvl3pPr>
              <a:defRPr sz="2200">
                <a:solidFill>
                  <a:srgbClr val="070605"/>
                </a:solidFill>
              </a:defRPr>
            </a:lvl3pPr>
            <a:lvl4pPr>
              <a:defRPr sz="2200">
                <a:solidFill>
                  <a:srgbClr val="070605"/>
                </a:solidFill>
              </a:defRPr>
            </a:lvl4pPr>
            <a:lvl5pPr>
              <a:defRPr sz="2200">
                <a:solidFill>
                  <a:srgbClr val="07060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411480" y="171450"/>
            <a:ext cx="8321040" cy="534924"/>
          </a:xfrm>
        </p:spPr>
        <p:txBody>
          <a:bodyPr anchor="b"/>
          <a:lstStyle>
            <a:lvl1pPr>
              <a:defRPr sz="2800">
                <a:solidFill>
                  <a:srgbClr val="071D4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06243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99775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1163" y="857249"/>
            <a:ext cx="4083050" cy="3943350"/>
          </a:xfrm>
        </p:spPr>
        <p:txBody>
          <a:bodyPr anchor="t"/>
          <a:lstStyle>
            <a:lvl1pPr>
              <a:defRPr sz="2000">
                <a:solidFill>
                  <a:srgbClr val="070605"/>
                </a:solidFill>
              </a:defRPr>
            </a:lvl1pPr>
            <a:lvl2pPr marL="457200" indent="-292608">
              <a:buFont typeface="Arial" pitchFamily="34" charset="0"/>
              <a:buChar char="•"/>
              <a:defRPr sz="2000">
                <a:solidFill>
                  <a:srgbClr val="070605"/>
                </a:solidFill>
              </a:defRPr>
            </a:lvl2pPr>
            <a:lvl3pPr>
              <a:defRPr sz="1900">
                <a:solidFill>
                  <a:srgbClr val="070605"/>
                </a:solidFill>
              </a:defRPr>
            </a:lvl3pPr>
            <a:lvl4pPr>
              <a:defRPr sz="1600">
                <a:solidFill>
                  <a:srgbClr val="070605"/>
                </a:solidFill>
              </a:defRPr>
            </a:lvl4pPr>
            <a:lvl5pPr>
              <a:defRPr sz="1600">
                <a:solidFill>
                  <a:srgbClr val="070605"/>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613" y="857249"/>
            <a:ext cx="4083050" cy="3943350"/>
          </a:xfrm>
        </p:spPr>
        <p:txBody>
          <a:bodyPr anchor="t"/>
          <a:lstStyle>
            <a:lvl1pPr>
              <a:defRPr sz="2000">
                <a:solidFill>
                  <a:srgbClr val="070605"/>
                </a:solidFill>
              </a:defRPr>
            </a:lvl1pPr>
            <a:lvl2pPr marL="457200" indent="-292608">
              <a:buFont typeface="Arial" pitchFamily="34" charset="0"/>
              <a:buChar char="•"/>
              <a:defRPr sz="2000">
                <a:solidFill>
                  <a:srgbClr val="070605"/>
                </a:solidFill>
              </a:defRPr>
            </a:lvl2pPr>
            <a:lvl3pPr>
              <a:defRPr sz="1900">
                <a:solidFill>
                  <a:srgbClr val="070605"/>
                </a:solidFill>
              </a:defRPr>
            </a:lvl3pPr>
            <a:lvl4pPr>
              <a:defRPr sz="1600">
                <a:solidFill>
                  <a:srgbClr val="070605"/>
                </a:solidFill>
              </a:defRPr>
            </a:lvl4pPr>
            <a:lvl5pPr>
              <a:defRPr sz="1600">
                <a:solidFill>
                  <a:srgbClr val="070605"/>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411480" y="171450"/>
            <a:ext cx="8321040" cy="534924"/>
          </a:xfrm>
        </p:spPr>
        <p:txBody>
          <a:bodyPr anchor="b"/>
          <a:lstStyle>
            <a:lvl1pPr>
              <a:defRPr sz="2800">
                <a:solidFill>
                  <a:srgbClr val="071D4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808217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1480" y="857250"/>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11480" y="1337310"/>
            <a:ext cx="4040188" cy="3463290"/>
          </a:xfrm>
        </p:spPr>
        <p:txBody>
          <a:bodyPr anchor="t"/>
          <a:lstStyle>
            <a:lvl1pPr>
              <a:defRPr sz="2000">
                <a:solidFill>
                  <a:srgbClr val="070605"/>
                </a:solidFill>
              </a:defRPr>
            </a:lvl1pPr>
            <a:lvl2pPr marL="457200" indent="-342900">
              <a:buFont typeface="Arial" pitchFamily="34" charset="0"/>
              <a:buChar char="•"/>
              <a:defRPr sz="2000">
                <a:solidFill>
                  <a:srgbClr val="070605"/>
                </a:solidFill>
              </a:defRPr>
            </a:lvl2pPr>
            <a:lvl3pPr>
              <a:defRPr sz="2000">
                <a:solidFill>
                  <a:srgbClr val="070605"/>
                </a:solidFill>
              </a:defRPr>
            </a:lvl3pPr>
            <a:lvl4pPr>
              <a:defRPr sz="2000">
                <a:solidFill>
                  <a:srgbClr val="070605"/>
                </a:solidFill>
              </a:defRPr>
            </a:lvl4pPr>
            <a:lvl5pPr>
              <a:defRPr sz="2000">
                <a:solidFill>
                  <a:srgbClr val="070605"/>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857250"/>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337310"/>
            <a:ext cx="4041775" cy="3463290"/>
          </a:xfrm>
        </p:spPr>
        <p:txBody>
          <a:bodyPr anchor="t"/>
          <a:lstStyle>
            <a:lvl1pPr>
              <a:defRPr sz="2000">
                <a:solidFill>
                  <a:srgbClr val="070605"/>
                </a:solidFill>
              </a:defRPr>
            </a:lvl1pPr>
            <a:lvl2pPr marL="457200" indent="-342900">
              <a:buFont typeface="Arial" pitchFamily="34" charset="0"/>
              <a:buChar char="•"/>
              <a:defRPr sz="2000">
                <a:solidFill>
                  <a:srgbClr val="070605"/>
                </a:solidFill>
              </a:defRPr>
            </a:lvl2pPr>
            <a:lvl3pPr>
              <a:defRPr sz="2000">
                <a:solidFill>
                  <a:srgbClr val="070605"/>
                </a:solidFill>
              </a:defRPr>
            </a:lvl3pPr>
            <a:lvl4pPr>
              <a:defRPr sz="2000">
                <a:solidFill>
                  <a:srgbClr val="070605"/>
                </a:solidFill>
              </a:defRPr>
            </a:lvl4pPr>
            <a:lvl5pPr>
              <a:defRPr sz="2000">
                <a:solidFill>
                  <a:srgbClr val="070605"/>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11480" y="171450"/>
            <a:ext cx="8321040" cy="534924"/>
          </a:xfrm>
        </p:spPr>
        <p:txBody>
          <a:bodyPr anchor="b"/>
          <a:lstStyle>
            <a:lvl1pPr>
              <a:defRPr sz="2800">
                <a:solidFill>
                  <a:srgbClr val="071D4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30081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411480" y="171450"/>
            <a:ext cx="8321040" cy="534924"/>
          </a:xfrm>
        </p:spPr>
        <p:txBody>
          <a:bodyPr anchor="b"/>
          <a:lstStyle>
            <a:lvl1pPr>
              <a:defRPr sz="2800">
                <a:solidFill>
                  <a:srgbClr val="071D4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490179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857250"/>
            <a:ext cx="5111750" cy="3943350"/>
          </a:xfrm>
        </p:spPr>
        <p:txBody>
          <a:bodyPr/>
          <a:lstStyle>
            <a:lvl1pPr>
              <a:spcBef>
                <a:spcPts val="1920"/>
              </a:spcBef>
              <a:defRPr sz="2000">
                <a:solidFill>
                  <a:srgbClr val="070605"/>
                </a:solidFill>
              </a:defRPr>
            </a:lvl1pPr>
            <a:lvl2pPr marL="457200" indent="-342900">
              <a:buFont typeface="Arial" pitchFamily="34" charset="0"/>
              <a:buChar char="•"/>
              <a:defRPr sz="2000">
                <a:solidFill>
                  <a:srgbClr val="070605"/>
                </a:solidFill>
              </a:defRPr>
            </a:lvl2pPr>
            <a:lvl3pPr>
              <a:defRPr sz="2000">
                <a:solidFill>
                  <a:srgbClr val="070605"/>
                </a:solidFill>
              </a:defRPr>
            </a:lvl3pPr>
            <a:lvl4pPr>
              <a:defRPr sz="2000">
                <a:solidFill>
                  <a:srgbClr val="070605"/>
                </a:solidFill>
              </a:defRPr>
            </a:lvl4pPr>
            <a:lvl5pPr>
              <a:defRPr sz="2000">
                <a:solidFill>
                  <a:srgbClr val="070605"/>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11481" y="857249"/>
            <a:ext cx="3008313" cy="3943350"/>
          </a:xfrm>
        </p:spPr>
        <p:txBody>
          <a:bodyPr/>
          <a:lstStyle>
            <a:lvl1pPr marL="0" indent="0">
              <a:buNone/>
              <a:defRPr sz="1400">
                <a:solidFill>
                  <a:srgbClr val="07060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1"/>
          <p:cNvSpPr>
            <a:spLocks noGrp="1"/>
          </p:cNvSpPr>
          <p:nvPr>
            <p:ph type="title"/>
          </p:nvPr>
        </p:nvSpPr>
        <p:spPr>
          <a:xfrm>
            <a:off x="411480" y="171450"/>
            <a:ext cx="8321040" cy="534924"/>
          </a:xfrm>
        </p:spPr>
        <p:txBody>
          <a:bodyPr anchor="b"/>
          <a:lstStyle>
            <a:lvl1pPr>
              <a:defRPr sz="2800">
                <a:solidFill>
                  <a:srgbClr val="071D4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002874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1792288" y="857251"/>
            <a:ext cx="5486400" cy="27170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22316507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Final">
    <p:spTree>
      <p:nvGrpSpPr>
        <p:cNvPr id="1" name=""/>
        <p:cNvGrpSpPr/>
        <p:nvPr/>
      </p:nvGrpSpPr>
      <p:grpSpPr>
        <a:xfrm>
          <a:off x="0" y="0"/>
          <a:ext cx="0" cy="0"/>
          <a:chOff x="0" y="0"/>
          <a:chExt cx="0" cy="0"/>
        </a:xfrm>
      </p:grpSpPr>
      <p:pic>
        <p:nvPicPr>
          <p:cNvPr id="2" name="Picture 16" descr="AbbVieLogo_Small_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463" y="4973241"/>
            <a:ext cx="685800" cy="9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392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9609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solidFill>
          <a:schemeClr val="bg1"/>
        </a:solidFill>
        <a:effectLst/>
      </p:bgPr>
    </p:bg>
    <p:spTree>
      <p:nvGrpSpPr>
        <p:cNvPr id="1" name=""/>
        <p:cNvGrpSpPr/>
        <p:nvPr/>
      </p:nvGrpSpPr>
      <p:grpSpPr>
        <a:xfrm>
          <a:off x="0" y="0"/>
          <a:ext cx="0" cy="0"/>
          <a:chOff x="0" y="0"/>
          <a:chExt cx="0" cy="0"/>
        </a:xfrm>
      </p:grpSpPr>
      <p:sp>
        <p:nvSpPr>
          <p:cNvPr id="4" name="Freeform 6"/>
          <p:cNvSpPr>
            <a:spLocks/>
          </p:cNvSpPr>
          <p:nvPr userDrawn="1"/>
        </p:nvSpPr>
        <p:spPr bwMode="gray">
          <a:xfrm>
            <a:off x="7100888" y="486966"/>
            <a:ext cx="125412" cy="3086100"/>
          </a:xfrm>
          <a:custGeom>
            <a:avLst/>
            <a:gdLst>
              <a:gd name="T0" fmla="*/ 0 w 94692"/>
              <a:gd name="T1" fmla="*/ 0 h 3865545"/>
              <a:gd name="T2" fmla="*/ 0 w 94692"/>
              <a:gd name="T3" fmla="*/ 0 h 3865545"/>
              <a:gd name="T4" fmla="*/ 165241 w 94692"/>
              <a:gd name="T5" fmla="*/ 0 h 3865545"/>
              <a:gd name="T6" fmla="*/ 165241 w 94692"/>
              <a:gd name="T7" fmla="*/ 4041846 h 3865545"/>
              <a:gd name="T8" fmla="*/ 0 w 94692"/>
              <a:gd name="T9" fmla="*/ 4041846 h 3865545"/>
              <a:gd name="T10" fmla="*/ 0 w 94692"/>
              <a:gd name="T11" fmla="*/ 4041846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rgbClr val="071D49"/>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dirty="0">
              <a:solidFill>
                <a:srgbClr val="070605"/>
              </a:solidFill>
            </a:endParaRPr>
          </a:p>
        </p:txBody>
      </p:sp>
      <p:sp>
        <p:nvSpPr>
          <p:cNvPr id="48130" name="Title Placeholder 1"/>
          <p:cNvSpPr>
            <a:spLocks noGrp="1"/>
          </p:cNvSpPr>
          <p:nvPr>
            <p:ph type="ctrTitle"/>
          </p:nvPr>
        </p:nvSpPr>
        <p:spPr>
          <a:xfrm>
            <a:off x="411163" y="1645920"/>
            <a:ext cx="4113212" cy="1097280"/>
          </a:xfrm>
        </p:spPr>
        <p:txBody>
          <a:bodyPr anchor="b"/>
          <a:lstStyle>
            <a:lvl1pPr>
              <a:lnSpc>
                <a:spcPct val="85000"/>
              </a:lnSpc>
              <a:defRPr sz="3200" b="1">
                <a:solidFill>
                  <a:srgbClr val="071D49"/>
                </a:solidFill>
              </a:defRPr>
            </a:lvl1pPr>
          </a:lstStyle>
          <a:p>
            <a:pPr lvl="0"/>
            <a:r>
              <a:rPr lang="en-US" noProof="0" dirty="0" smtClean="0"/>
              <a:t>Click to edit Master title style</a:t>
            </a:r>
          </a:p>
        </p:txBody>
      </p:sp>
      <p:sp>
        <p:nvSpPr>
          <p:cNvPr id="48131" name="Text Placeholder 2"/>
          <p:cNvSpPr>
            <a:spLocks noGrp="1"/>
          </p:cNvSpPr>
          <p:nvPr>
            <p:ph type="subTitle" idx="1"/>
          </p:nvPr>
        </p:nvSpPr>
        <p:spPr>
          <a:xfrm>
            <a:off x="411163" y="2776537"/>
            <a:ext cx="3656012" cy="205979"/>
          </a:xfrm>
        </p:spPr>
        <p:txBody>
          <a:bodyPr anchor="t"/>
          <a:lstStyle>
            <a:lvl1pPr>
              <a:defRPr sz="1400">
                <a:solidFill>
                  <a:srgbClr val="071D49"/>
                </a:solidFill>
              </a:defRPr>
            </a:lvl1pPr>
          </a:lstStyle>
          <a:p>
            <a:pPr lvl="0"/>
            <a:r>
              <a:rPr lang="en-US" noProof="0" dirty="0" smtClean="0"/>
              <a:t>Click to edit Master subtitle style</a:t>
            </a:r>
          </a:p>
        </p:txBody>
      </p:sp>
      <p:sp>
        <p:nvSpPr>
          <p:cNvPr id="5" name="Date Placeholder 3"/>
          <p:cNvSpPr>
            <a:spLocks noGrp="1"/>
          </p:cNvSpPr>
          <p:nvPr>
            <p:ph type="dt" sz="half" idx="10"/>
          </p:nvPr>
        </p:nvSpPr>
        <p:spPr bwMode="gray">
          <a:xfrm>
            <a:off x="411163" y="3015854"/>
            <a:ext cx="2133600" cy="307777"/>
          </a:xfrm>
          <a:prstGeom prst="rect">
            <a:avLst/>
          </a:prstGeom>
          <a:extLst/>
        </p:spPr>
        <p:txBody>
          <a:bodyPr vert="horz" wrap="square" lIns="91440" tIns="45720" rIns="91440" bIns="45720" numCol="1" anchor="t" anchorCtr="0" compatLnSpc="1">
            <a:prstTxWarp prst="textNoShape">
              <a:avLst/>
            </a:prstTxWarp>
            <a:spAutoFit/>
          </a:bodyPr>
          <a:lstStyle>
            <a:lvl1pPr algn="l">
              <a:lnSpc>
                <a:spcPct val="100000"/>
              </a:lnSpc>
              <a:defRPr sz="1400">
                <a:cs typeface="+mn-cs"/>
              </a:defRPr>
            </a:lvl1pPr>
          </a:lstStyle>
          <a:p>
            <a:pPr>
              <a:defRPr/>
            </a:pPr>
            <a:endParaRPr lang="en-US" dirty="0">
              <a:solidFill>
                <a:srgbClr val="070605"/>
              </a:solidFill>
            </a:endParaRPr>
          </a:p>
        </p:txBody>
      </p:sp>
    </p:spTree>
    <p:extLst>
      <p:ext uri="{BB962C8B-B14F-4D97-AF65-F5344CB8AC3E}">
        <p14:creationId xmlns:p14="http://schemas.microsoft.com/office/powerpoint/2010/main" val="2189814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Slide">
    <p:spTree>
      <p:nvGrpSpPr>
        <p:cNvPr id="1" name=""/>
        <p:cNvGrpSpPr/>
        <p:nvPr/>
      </p:nvGrpSpPr>
      <p:grpSpPr>
        <a:xfrm>
          <a:off x="0" y="0"/>
          <a:ext cx="0" cy="0"/>
          <a:chOff x="0" y="0"/>
          <a:chExt cx="0" cy="0"/>
        </a:xfrm>
      </p:grpSpPr>
      <p:sp>
        <p:nvSpPr>
          <p:cNvPr id="4" name="Freeform 6"/>
          <p:cNvSpPr>
            <a:spLocks/>
          </p:cNvSpPr>
          <p:nvPr userDrawn="1"/>
        </p:nvSpPr>
        <p:spPr bwMode="gray">
          <a:xfrm>
            <a:off x="4570413" y="1147763"/>
            <a:ext cx="125412" cy="2847975"/>
          </a:xfrm>
          <a:custGeom>
            <a:avLst/>
            <a:gdLst>
              <a:gd name="T0" fmla="*/ 0 w 94692"/>
              <a:gd name="T1" fmla="*/ 0 h 3865545"/>
              <a:gd name="T2" fmla="*/ 0 w 94692"/>
              <a:gd name="T3" fmla="*/ 0 h 3865545"/>
              <a:gd name="T4" fmla="*/ 165241 w 94692"/>
              <a:gd name="T5" fmla="*/ 0 h 3865545"/>
              <a:gd name="T6" fmla="*/ 165241 w 94692"/>
              <a:gd name="T7" fmla="*/ 3729975 h 3865545"/>
              <a:gd name="T8" fmla="*/ 0 w 94692"/>
              <a:gd name="T9" fmla="*/ 3729975 h 3865545"/>
              <a:gd name="T10" fmla="*/ 0 w 94692"/>
              <a:gd name="T11" fmla="*/ 3729975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dirty="0"/>
          </a:p>
        </p:txBody>
      </p:sp>
      <p:sp>
        <p:nvSpPr>
          <p:cNvPr id="48130" name="Title Placeholder 1"/>
          <p:cNvSpPr>
            <a:spLocks noGrp="1"/>
          </p:cNvSpPr>
          <p:nvPr>
            <p:ph type="ctrTitle"/>
          </p:nvPr>
        </p:nvSpPr>
        <p:spPr>
          <a:xfrm>
            <a:off x="411163" y="1645919"/>
            <a:ext cx="4113212" cy="1097280"/>
          </a:xfrm>
        </p:spPr>
        <p:txBody>
          <a:bodyPr anchor="b"/>
          <a:lstStyle>
            <a:lvl1pPr>
              <a:lnSpc>
                <a:spcPct val="85000"/>
              </a:lnSpc>
              <a:defRPr sz="3200">
                <a:solidFill>
                  <a:schemeClr val="bg1"/>
                </a:solidFill>
              </a:defRPr>
            </a:lvl1pPr>
          </a:lstStyle>
          <a:p>
            <a:pPr lvl="0"/>
            <a:r>
              <a:rPr lang="en-US" noProof="0" smtClean="0"/>
              <a:t>Click to edit Master title style</a:t>
            </a:r>
          </a:p>
        </p:txBody>
      </p:sp>
      <p:sp>
        <p:nvSpPr>
          <p:cNvPr id="48131" name="Text Placeholder 2"/>
          <p:cNvSpPr>
            <a:spLocks noGrp="1"/>
          </p:cNvSpPr>
          <p:nvPr>
            <p:ph type="subTitle" idx="1"/>
          </p:nvPr>
        </p:nvSpPr>
        <p:spPr>
          <a:xfrm>
            <a:off x="411163" y="2776537"/>
            <a:ext cx="3656012" cy="522161"/>
          </a:xfrm>
        </p:spPr>
        <p:txBody>
          <a:bodyPr anchor="t"/>
          <a:lstStyle>
            <a:lvl1pPr>
              <a:defRPr sz="1400">
                <a:solidFill>
                  <a:srgbClr val="84BD00"/>
                </a:solidFill>
              </a:defRPr>
            </a:lvl1pPr>
          </a:lstStyle>
          <a:p>
            <a:pPr lvl="0"/>
            <a:r>
              <a:rPr lang="en-US" noProof="0" smtClean="0"/>
              <a:t>Click to edit Master subtitle style</a:t>
            </a:r>
          </a:p>
        </p:txBody>
      </p:sp>
    </p:spTree>
    <p:extLst>
      <p:ext uri="{BB962C8B-B14F-4D97-AF65-F5344CB8AC3E}">
        <p14:creationId xmlns:p14="http://schemas.microsoft.com/office/powerpoint/2010/main" val="32503729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Divider Slide">
    <p:bg bwMode="auto">
      <p:bgPr>
        <a:solidFill>
          <a:srgbClr val="070605"/>
        </a:solidFill>
        <a:effectLst/>
      </p:bgPr>
    </p:bg>
    <p:spTree>
      <p:nvGrpSpPr>
        <p:cNvPr id="1" name=""/>
        <p:cNvGrpSpPr/>
        <p:nvPr/>
      </p:nvGrpSpPr>
      <p:grpSpPr>
        <a:xfrm>
          <a:off x="0" y="0"/>
          <a:ext cx="0" cy="0"/>
          <a:chOff x="0" y="0"/>
          <a:chExt cx="0" cy="0"/>
        </a:xfrm>
      </p:grpSpPr>
      <p:sp>
        <p:nvSpPr>
          <p:cNvPr id="4" name="Freeform 6"/>
          <p:cNvSpPr>
            <a:spLocks/>
          </p:cNvSpPr>
          <p:nvPr userDrawn="1"/>
        </p:nvSpPr>
        <p:spPr bwMode="gray">
          <a:xfrm>
            <a:off x="4570413" y="1147763"/>
            <a:ext cx="125412" cy="2847975"/>
          </a:xfrm>
          <a:custGeom>
            <a:avLst/>
            <a:gdLst>
              <a:gd name="T0" fmla="*/ 0 w 94692"/>
              <a:gd name="T1" fmla="*/ 0 h 3865545"/>
              <a:gd name="T2" fmla="*/ 0 w 94692"/>
              <a:gd name="T3" fmla="*/ 0 h 3865545"/>
              <a:gd name="T4" fmla="*/ 165241 w 94692"/>
              <a:gd name="T5" fmla="*/ 0 h 3865545"/>
              <a:gd name="T6" fmla="*/ 165241 w 94692"/>
              <a:gd name="T7" fmla="*/ 3729975 h 3865545"/>
              <a:gd name="T8" fmla="*/ 0 w 94692"/>
              <a:gd name="T9" fmla="*/ 3729975 h 3865545"/>
              <a:gd name="T10" fmla="*/ 0 w 94692"/>
              <a:gd name="T11" fmla="*/ 3729975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dirty="0">
              <a:solidFill>
                <a:srgbClr val="070605"/>
              </a:solidFill>
            </a:endParaRPr>
          </a:p>
        </p:txBody>
      </p:sp>
      <p:sp>
        <p:nvSpPr>
          <p:cNvPr id="48130" name="Title Placeholder 1"/>
          <p:cNvSpPr>
            <a:spLocks noGrp="1"/>
          </p:cNvSpPr>
          <p:nvPr>
            <p:ph type="ctrTitle"/>
          </p:nvPr>
        </p:nvSpPr>
        <p:spPr>
          <a:xfrm>
            <a:off x="411163" y="1645919"/>
            <a:ext cx="4113212" cy="1097280"/>
          </a:xfrm>
        </p:spPr>
        <p:txBody>
          <a:bodyPr anchor="b"/>
          <a:lstStyle>
            <a:lvl1pPr>
              <a:lnSpc>
                <a:spcPct val="85000"/>
              </a:lnSpc>
              <a:defRPr sz="3200">
                <a:solidFill>
                  <a:schemeClr val="bg1"/>
                </a:solidFill>
              </a:defRPr>
            </a:lvl1pPr>
          </a:lstStyle>
          <a:p>
            <a:pPr lvl="0"/>
            <a:r>
              <a:rPr lang="en-US" noProof="0" smtClean="0"/>
              <a:t>Click to edit Master title style</a:t>
            </a:r>
          </a:p>
        </p:txBody>
      </p:sp>
      <p:sp>
        <p:nvSpPr>
          <p:cNvPr id="48131" name="Text Placeholder 2"/>
          <p:cNvSpPr>
            <a:spLocks noGrp="1"/>
          </p:cNvSpPr>
          <p:nvPr>
            <p:ph type="subTitle" idx="1"/>
          </p:nvPr>
        </p:nvSpPr>
        <p:spPr>
          <a:xfrm>
            <a:off x="411163" y="2776537"/>
            <a:ext cx="3656012" cy="522161"/>
          </a:xfrm>
        </p:spPr>
        <p:txBody>
          <a:bodyPr anchor="t"/>
          <a:lstStyle>
            <a:lvl1pPr>
              <a:defRPr sz="1400">
                <a:solidFill>
                  <a:srgbClr val="84BD00"/>
                </a:solidFill>
              </a:defRPr>
            </a:lvl1pPr>
          </a:lstStyle>
          <a:p>
            <a:pPr lvl="0"/>
            <a:r>
              <a:rPr lang="en-US" noProof="0" smtClean="0"/>
              <a:t>Click to edit Master subtitle style</a:t>
            </a:r>
          </a:p>
        </p:txBody>
      </p:sp>
    </p:spTree>
    <p:extLst>
      <p:ext uri="{BB962C8B-B14F-4D97-AF65-F5344CB8AC3E}">
        <p14:creationId xmlns:p14="http://schemas.microsoft.com/office/powerpoint/2010/main" val="3250372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Quote Slide">
    <p:bg bwMode="auto">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4902994"/>
            <a:ext cx="9144000" cy="240506"/>
          </a:xfrm>
          <a:prstGeom prst="rect">
            <a:avLst/>
          </a:prstGeom>
          <a:solidFill>
            <a:srgbClr val="071D4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90000"/>
              </a:lnSpc>
            </a:pPr>
            <a:endParaRPr lang="en-US" dirty="0">
              <a:solidFill>
                <a:srgbClr val="070605"/>
              </a:solidFill>
            </a:endParaRPr>
          </a:p>
        </p:txBody>
      </p:sp>
      <p:pic>
        <p:nvPicPr>
          <p:cNvPr id="5" name="Picture 12" descr="AbbVieLogo_Standard_RGB.eps"/>
          <p:cNvPicPr>
            <a:picLocks noChangeAspect="1"/>
          </p:cNvPicPr>
          <p:nvPr/>
        </p:nvPicPr>
        <p:blipFill>
          <a:blip r:embed="rId2">
            <a:lum bright="100000" contrast="100000"/>
            <a:extLst>
              <a:ext uri="{28A0092B-C50C-407E-A947-70E740481C1C}">
                <a14:useLocalDpi xmlns:a14="http://schemas.microsoft.com/office/drawing/2010/main" val="0"/>
              </a:ext>
            </a:extLst>
          </a:blip>
          <a:srcRect/>
          <a:stretch>
            <a:fillRect/>
          </a:stretch>
        </p:blipFill>
        <p:spPr bwMode="auto">
          <a:xfrm>
            <a:off x="525463" y="370285"/>
            <a:ext cx="1371600" cy="179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6"/>
          <p:cNvSpPr>
            <a:spLocks/>
          </p:cNvSpPr>
          <p:nvPr userDrawn="1"/>
        </p:nvSpPr>
        <p:spPr bwMode="gray">
          <a:xfrm>
            <a:off x="4570413" y="1147763"/>
            <a:ext cx="125412" cy="2847975"/>
          </a:xfrm>
          <a:custGeom>
            <a:avLst/>
            <a:gdLst>
              <a:gd name="T0" fmla="*/ 0 w 94692"/>
              <a:gd name="T1" fmla="*/ 0 h 3865545"/>
              <a:gd name="T2" fmla="*/ 0 w 94692"/>
              <a:gd name="T3" fmla="*/ 0 h 3865545"/>
              <a:gd name="T4" fmla="*/ 165241 w 94692"/>
              <a:gd name="T5" fmla="*/ 0 h 3865545"/>
              <a:gd name="T6" fmla="*/ 165241 w 94692"/>
              <a:gd name="T7" fmla="*/ 3729975 h 3865545"/>
              <a:gd name="T8" fmla="*/ 0 w 94692"/>
              <a:gd name="T9" fmla="*/ 3729975 h 3865545"/>
              <a:gd name="T10" fmla="*/ 0 w 94692"/>
              <a:gd name="T11" fmla="*/ 3729975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dirty="0">
              <a:solidFill>
                <a:srgbClr val="070605"/>
              </a:solidFill>
            </a:endParaRPr>
          </a:p>
        </p:txBody>
      </p:sp>
      <p:sp>
        <p:nvSpPr>
          <p:cNvPr id="11" name="Rectangle 11"/>
          <p:cNvSpPr>
            <a:spLocks noGrp="1"/>
          </p:cNvSpPr>
          <p:nvPr>
            <p:ph type="body" idx="1"/>
          </p:nvPr>
        </p:nvSpPr>
        <p:spPr>
          <a:xfrm>
            <a:off x="411164" y="959644"/>
            <a:ext cx="5926137" cy="2845594"/>
          </a:xfrm>
        </p:spPr>
        <p:txBody>
          <a:bodyPr/>
          <a:lstStyle/>
          <a:p>
            <a:r>
              <a:rPr lang="en-US" noProof="0"/>
              <a:t>Enter quote text in text placeholder. Default text color is AbbVie Dark Blue. Change text colors for best contrast against chosen background (either image or solid fill). </a:t>
            </a:r>
          </a:p>
        </p:txBody>
      </p:sp>
      <p:sp>
        <p:nvSpPr>
          <p:cNvPr id="12" name="Rectangle 10"/>
          <p:cNvSpPr>
            <a:spLocks noGrp="1"/>
          </p:cNvSpPr>
          <p:nvPr>
            <p:ph type="title"/>
          </p:nvPr>
        </p:nvSpPr>
        <p:spPr>
          <a:xfrm>
            <a:off x="412750" y="3873103"/>
            <a:ext cx="4387850" cy="213122"/>
          </a:xfrm>
        </p:spPr>
        <p:txBody>
          <a:bodyPr/>
          <a:lstStyle/>
          <a:p>
            <a:r>
              <a:rPr lang="en-US" noProof="0"/>
              <a:t>ENTER AUTHOR NAME IN TITLE PLACEHOLDER</a:t>
            </a:r>
          </a:p>
        </p:txBody>
      </p:sp>
    </p:spTree>
    <p:extLst>
      <p:ext uri="{BB962C8B-B14F-4D97-AF65-F5344CB8AC3E}">
        <p14:creationId xmlns:p14="http://schemas.microsoft.com/office/powerpoint/2010/main" val="21674053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Quote Slide">
    <p:bg bwMode="auto">
      <p:bgPr>
        <a:solidFill>
          <a:srgbClr val="070605"/>
        </a:solidFill>
        <a:effectLst/>
      </p:bgPr>
    </p:bg>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4902994"/>
            <a:ext cx="9144000" cy="240506"/>
          </a:xfrm>
          <a:prstGeom prst="rect">
            <a:avLst/>
          </a:prstGeom>
          <a:solidFill>
            <a:srgbClr val="071D4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90000"/>
              </a:lnSpc>
            </a:pPr>
            <a:endParaRPr lang="en-US" dirty="0">
              <a:solidFill>
                <a:srgbClr val="070605"/>
              </a:solidFill>
            </a:endParaRPr>
          </a:p>
        </p:txBody>
      </p:sp>
      <p:sp>
        <p:nvSpPr>
          <p:cNvPr id="19" name="Rectangle 7"/>
          <p:cNvSpPr>
            <a:spLocks noGrp="1"/>
          </p:cNvSpPr>
          <p:nvPr>
            <p:ph type="title"/>
          </p:nvPr>
        </p:nvSpPr>
        <p:spPr>
          <a:xfrm>
            <a:off x="412750" y="3873103"/>
            <a:ext cx="4387850" cy="213122"/>
          </a:xfrm>
        </p:spPr>
        <p:txBody>
          <a:bodyPr/>
          <a:lstStyle/>
          <a:p>
            <a:r>
              <a:rPr lang="en-US" noProof="0"/>
              <a:t>ENTER AUTHOR NAME IN TITLE PLACEHOLDER</a:t>
            </a:r>
          </a:p>
        </p:txBody>
      </p:sp>
      <p:sp>
        <p:nvSpPr>
          <p:cNvPr id="20" name="Rectangle 8"/>
          <p:cNvSpPr>
            <a:spLocks noGrp="1"/>
          </p:cNvSpPr>
          <p:nvPr>
            <p:ph type="body" idx="1"/>
          </p:nvPr>
        </p:nvSpPr>
        <p:spPr>
          <a:xfrm>
            <a:off x="411164" y="959644"/>
            <a:ext cx="5934075" cy="2845594"/>
          </a:xfrm>
          <a:noFill/>
          <a:ln/>
        </p:spPr>
        <p:txBody>
          <a:bodyPr/>
          <a:lstStyle/>
          <a:p>
            <a:r>
              <a:rPr lang="en-US" noProof="0"/>
              <a:t>Enter quote text in text placeholder. Default text color is AbbVie Dark Blue. Change text colors for best contrast against chosen background (either image or solid fill). </a:t>
            </a:r>
          </a:p>
        </p:txBody>
      </p:sp>
    </p:spTree>
    <p:extLst>
      <p:ext uri="{BB962C8B-B14F-4D97-AF65-F5344CB8AC3E}">
        <p14:creationId xmlns:p14="http://schemas.microsoft.com/office/powerpoint/2010/main" val="657222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1480" y="171450"/>
            <a:ext cx="8321040" cy="534924"/>
          </a:xfrm>
        </p:spPr>
        <p:txBody>
          <a:bodyPr anchor="b"/>
          <a:lstStyle>
            <a:lvl1pPr>
              <a:defRPr sz="2800">
                <a:solidFill>
                  <a:srgbClr val="071D49"/>
                </a:solidFill>
              </a:defRPr>
            </a:lvl1pPr>
          </a:lstStyle>
          <a:p>
            <a:r>
              <a:rPr lang="en-US" noProof="0" dirty="0" smtClean="0"/>
              <a:t>Click to edit Master title style</a:t>
            </a:r>
            <a:endParaRPr lang="en-US" noProof="0" dirty="0"/>
          </a:p>
        </p:txBody>
      </p:sp>
      <p:sp>
        <p:nvSpPr>
          <p:cNvPr id="3" name="Content Placeholder 2"/>
          <p:cNvSpPr>
            <a:spLocks noGrp="1"/>
          </p:cNvSpPr>
          <p:nvPr>
            <p:ph idx="1"/>
          </p:nvPr>
        </p:nvSpPr>
        <p:spPr>
          <a:xfrm>
            <a:off x="411163" y="857249"/>
            <a:ext cx="8318500" cy="3943350"/>
          </a:xfrm>
        </p:spPr>
        <p:txBody>
          <a:bodyPr anchor="t"/>
          <a:lstStyle>
            <a:lvl1pPr>
              <a:defRPr sz="2200">
                <a:solidFill>
                  <a:srgbClr val="070605"/>
                </a:solidFill>
              </a:defRPr>
            </a:lvl1pPr>
            <a:lvl2pPr marL="457200" indent="-342900">
              <a:buFont typeface="Arial" pitchFamily="34" charset="0"/>
              <a:buChar char="•"/>
              <a:defRPr sz="2200">
                <a:solidFill>
                  <a:srgbClr val="070605"/>
                </a:solidFill>
              </a:defRPr>
            </a:lvl2pPr>
            <a:lvl3pPr>
              <a:defRPr sz="2200">
                <a:solidFill>
                  <a:srgbClr val="070605"/>
                </a:solidFill>
              </a:defRPr>
            </a:lvl3pPr>
            <a:lvl4pPr>
              <a:defRPr sz="2200">
                <a:solidFill>
                  <a:srgbClr val="070605"/>
                </a:solidFill>
              </a:defRPr>
            </a:lvl4pPr>
            <a:lvl5pPr>
              <a:defRPr sz="2200">
                <a:solidFill>
                  <a:srgbClr val="070605"/>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9655022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noProof="0" smtClean="0"/>
              <a:t>Click to edit Master title style</a:t>
            </a:r>
            <a:endParaRPr lang="en-US" noProof="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2700217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1163" y="857249"/>
            <a:ext cx="4083050" cy="3943350"/>
          </a:xfrm>
        </p:spPr>
        <p:txBody>
          <a:bodyPr anchor="t"/>
          <a:lstStyle>
            <a:lvl1pPr>
              <a:defRPr sz="2000">
                <a:solidFill>
                  <a:srgbClr val="070605"/>
                </a:solidFill>
              </a:defRPr>
            </a:lvl1pPr>
            <a:lvl2pPr marL="457200" indent="-342900">
              <a:buFont typeface="Arial" pitchFamily="34" charset="0"/>
              <a:buChar char="•"/>
              <a:defRPr sz="2000">
                <a:solidFill>
                  <a:srgbClr val="070605"/>
                </a:solidFill>
              </a:defRPr>
            </a:lvl2pPr>
            <a:lvl3pPr>
              <a:defRPr sz="2000">
                <a:solidFill>
                  <a:srgbClr val="070605"/>
                </a:solidFill>
              </a:defRPr>
            </a:lvl3pPr>
            <a:lvl4pPr>
              <a:defRPr sz="2000">
                <a:solidFill>
                  <a:srgbClr val="070605"/>
                </a:solidFill>
              </a:defRPr>
            </a:lvl4pPr>
            <a:lvl5pPr>
              <a:defRPr sz="2000">
                <a:solidFill>
                  <a:srgbClr val="070605"/>
                </a:solidFill>
              </a:defRPr>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Content Placeholder 3"/>
          <p:cNvSpPr>
            <a:spLocks noGrp="1"/>
          </p:cNvSpPr>
          <p:nvPr>
            <p:ph sz="half" idx="2"/>
          </p:nvPr>
        </p:nvSpPr>
        <p:spPr>
          <a:xfrm>
            <a:off x="4646613" y="857249"/>
            <a:ext cx="4083050" cy="3943350"/>
          </a:xfrm>
        </p:spPr>
        <p:txBody>
          <a:bodyPr anchor="t"/>
          <a:lstStyle>
            <a:lvl1pPr>
              <a:defRPr sz="2000">
                <a:solidFill>
                  <a:srgbClr val="070605"/>
                </a:solidFill>
              </a:defRPr>
            </a:lvl1pPr>
            <a:lvl2pPr marL="457200" indent="-342900">
              <a:buFont typeface="Arial" pitchFamily="34" charset="0"/>
              <a:buChar char="•"/>
              <a:defRPr sz="2000">
                <a:solidFill>
                  <a:srgbClr val="070605"/>
                </a:solidFill>
              </a:defRPr>
            </a:lvl2pPr>
            <a:lvl3pPr>
              <a:defRPr sz="2000">
                <a:solidFill>
                  <a:srgbClr val="070605"/>
                </a:solidFill>
              </a:defRPr>
            </a:lvl3pPr>
            <a:lvl4pPr>
              <a:defRPr sz="2000">
                <a:solidFill>
                  <a:srgbClr val="070605"/>
                </a:solidFill>
              </a:defRPr>
            </a:lvl4pPr>
            <a:lvl5pPr>
              <a:defRPr sz="2000">
                <a:solidFill>
                  <a:srgbClr val="070605"/>
                </a:solidFill>
              </a:defRPr>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Title 1"/>
          <p:cNvSpPr>
            <a:spLocks noGrp="1"/>
          </p:cNvSpPr>
          <p:nvPr>
            <p:ph type="title"/>
          </p:nvPr>
        </p:nvSpPr>
        <p:spPr>
          <a:xfrm>
            <a:off x="411480" y="171450"/>
            <a:ext cx="8321040" cy="534924"/>
          </a:xfrm>
        </p:spPr>
        <p:txBody>
          <a:bodyPr anchor="b"/>
          <a:lstStyle>
            <a:lvl1pPr>
              <a:defRPr sz="2400">
                <a:solidFill>
                  <a:srgbClr val="071D49"/>
                </a:solidFill>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32562974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1480" y="857250"/>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Master text styles</a:t>
            </a:r>
          </a:p>
        </p:txBody>
      </p:sp>
      <p:sp>
        <p:nvSpPr>
          <p:cNvPr id="4" name="Content Placeholder 3"/>
          <p:cNvSpPr>
            <a:spLocks noGrp="1"/>
          </p:cNvSpPr>
          <p:nvPr>
            <p:ph sz="half" idx="2"/>
          </p:nvPr>
        </p:nvSpPr>
        <p:spPr>
          <a:xfrm>
            <a:off x="411480" y="1373981"/>
            <a:ext cx="4040188" cy="3383756"/>
          </a:xfrm>
        </p:spPr>
        <p:txBody>
          <a:bodyPr anchor="t"/>
          <a:lstStyle>
            <a:lvl1pPr>
              <a:defRPr sz="2000">
                <a:solidFill>
                  <a:srgbClr val="070605"/>
                </a:solidFill>
              </a:defRPr>
            </a:lvl1pPr>
            <a:lvl2pPr marL="457200" indent="-342900">
              <a:buFont typeface="Arial" pitchFamily="34" charset="0"/>
              <a:buChar char="•"/>
              <a:defRPr sz="2000">
                <a:solidFill>
                  <a:srgbClr val="070605"/>
                </a:solidFill>
              </a:defRPr>
            </a:lvl2pPr>
            <a:lvl3pPr>
              <a:defRPr sz="2000">
                <a:solidFill>
                  <a:srgbClr val="070605"/>
                </a:solidFill>
              </a:defRPr>
            </a:lvl3pPr>
            <a:lvl4pPr>
              <a:defRPr sz="2000">
                <a:solidFill>
                  <a:srgbClr val="070605"/>
                </a:solidFill>
              </a:defRPr>
            </a:lvl4pPr>
            <a:lvl5pPr>
              <a:defRPr sz="2000">
                <a:solidFill>
                  <a:srgbClr val="070605"/>
                </a:solidFill>
              </a:defRPr>
            </a:lvl5pPr>
            <a:lvl6pPr>
              <a:defRPr sz="1600"/>
            </a:lvl6pPr>
            <a:lvl7pPr>
              <a:defRPr sz="1600"/>
            </a:lvl7pPr>
            <a:lvl8pPr>
              <a:defRPr sz="1600"/>
            </a:lvl8pPr>
            <a:lvl9pPr>
              <a:defRPr sz="16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5" name="Text Placeholder 4"/>
          <p:cNvSpPr>
            <a:spLocks noGrp="1"/>
          </p:cNvSpPr>
          <p:nvPr>
            <p:ph type="body" sz="quarter" idx="3"/>
          </p:nvPr>
        </p:nvSpPr>
        <p:spPr>
          <a:xfrm>
            <a:off x="4645026" y="857250"/>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373981"/>
            <a:ext cx="4041775" cy="3383756"/>
          </a:xfrm>
        </p:spPr>
        <p:txBody>
          <a:bodyPr anchor="t"/>
          <a:lstStyle>
            <a:lvl1pPr>
              <a:defRPr sz="2000">
                <a:solidFill>
                  <a:srgbClr val="070605"/>
                </a:solidFill>
              </a:defRPr>
            </a:lvl1pPr>
            <a:lvl2pPr marL="457200" indent="-342900">
              <a:buFont typeface="Arial" pitchFamily="34" charset="0"/>
              <a:buChar char="•"/>
              <a:defRPr sz="2000">
                <a:solidFill>
                  <a:srgbClr val="070605"/>
                </a:solidFill>
              </a:defRPr>
            </a:lvl2pPr>
            <a:lvl3pPr>
              <a:defRPr sz="2000">
                <a:solidFill>
                  <a:srgbClr val="070605"/>
                </a:solidFill>
              </a:defRPr>
            </a:lvl3pPr>
            <a:lvl4pPr>
              <a:defRPr sz="2000">
                <a:solidFill>
                  <a:srgbClr val="070605"/>
                </a:solidFill>
              </a:defRPr>
            </a:lvl4pPr>
            <a:lvl5pPr>
              <a:defRPr sz="2000">
                <a:solidFill>
                  <a:srgbClr val="070605"/>
                </a:solidFill>
              </a:defRPr>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9" name="Title 1"/>
          <p:cNvSpPr>
            <a:spLocks noGrp="1"/>
          </p:cNvSpPr>
          <p:nvPr>
            <p:ph type="title"/>
          </p:nvPr>
        </p:nvSpPr>
        <p:spPr>
          <a:xfrm>
            <a:off x="411480" y="171450"/>
            <a:ext cx="8321040" cy="534924"/>
          </a:xfrm>
        </p:spPr>
        <p:txBody>
          <a:bodyPr anchor="b"/>
          <a:lstStyle>
            <a:lvl1pPr>
              <a:defRPr sz="2800">
                <a:solidFill>
                  <a:srgbClr val="071D49"/>
                </a:solidFill>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8022765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411480" y="171450"/>
            <a:ext cx="8321040" cy="534924"/>
          </a:xfrm>
        </p:spPr>
        <p:txBody>
          <a:bodyPr anchor="b"/>
          <a:lstStyle>
            <a:lvl1pPr>
              <a:defRPr sz="2800">
                <a:solidFill>
                  <a:srgbClr val="071D49"/>
                </a:solidFill>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2426314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3625" y="857250"/>
            <a:ext cx="5111750" cy="3943350"/>
          </a:xfrm>
        </p:spPr>
        <p:txBody>
          <a:bodyPr anchor="t"/>
          <a:lstStyle>
            <a:lvl1pPr>
              <a:defRPr sz="2000">
                <a:solidFill>
                  <a:srgbClr val="070605"/>
                </a:solidFill>
              </a:defRPr>
            </a:lvl1pPr>
            <a:lvl2pPr marL="457200" indent="-342900">
              <a:buFont typeface="Arial" pitchFamily="34" charset="0"/>
              <a:buChar char="•"/>
              <a:defRPr sz="2000">
                <a:solidFill>
                  <a:srgbClr val="070605"/>
                </a:solidFill>
              </a:defRPr>
            </a:lvl2pPr>
            <a:lvl3pPr>
              <a:defRPr sz="2000">
                <a:solidFill>
                  <a:srgbClr val="070605"/>
                </a:solidFill>
              </a:defRPr>
            </a:lvl3pPr>
            <a:lvl4pPr>
              <a:defRPr sz="2000">
                <a:solidFill>
                  <a:srgbClr val="070605"/>
                </a:solidFill>
              </a:defRPr>
            </a:lvl4pPr>
            <a:lvl5pPr>
              <a:defRPr sz="2000">
                <a:solidFill>
                  <a:srgbClr val="070605"/>
                </a:solidFill>
              </a:defRPr>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Text Placeholder 3"/>
          <p:cNvSpPr>
            <a:spLocks noGrp="1"/>
          </p:cNvSpPr>
          <p:nvPr>
            <p:ph type="body" sz="half" idx="2"/>
          </p:nvPr>
        </p:nvSpPr>
        <p:spPr>
          <a:xfrm>
            <a:off x="411481" y="857249"/>
            <a:ext cx="3008313" cy="394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8" name="Title 1"/>
          <p:cNvSpPr>
            <a:spLocks noGrp="1"/>
          </p:cNvSpPr>
          <p:nvPr>
            <p:ph type="title"/>
          </p:nvPr>
        </p:nvSpPr>
        <p:spPr>
          <a:xfrm>
            <a:off x="411480" y="171450"/>
            <a:ext cx="8321040" cy="534924"/>
          </a:xfrm>
        </p:spPr>
        <p:txBody>
          <a:bodyPr anchor="b"/>
          <a:lstStyle>
            <a:lvl1pPr>
              <a:defRPr sz="2800">
                <a:solidFill>
                  <a:srgbClr val="071D49"/>
                </a:solidFill>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38628488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noProof="0" smtClean="0"/>
              <a:t>Click to edit Master title style</a:t>
            </a:r>
            <a:endParaRPr lang="en-US" noProof="0"/>
          </a:p>
        </p:txBody>
      </p:sp>
      <p:sp>
        <p:nvSpPr>
          <p:cNvPr id="3" name="Picture Placeholder 2"/>
          <p:cNvSpPr>
            <a:spLocks noGrp="1"/>
          </p:cNvSpPr>
          <p:nvPr>
            <p:ph type="pic" idx="1"/>
          </p:nvPr>
        </p:nvSpPr>
        <p:spPr>
          <a:xfrm>
            <a:off x="1792288" y="857251"/>
            <a:ext cx="5486400" cy="2707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3792637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4902994"/>
            <a:ext cx="9144000" cy="240506"/>
          </a:xfrm>
          <a:prstGeom prst="rect">
            <a:avLst/>
          </a:prstGeom>
          <a:solidFill>
            <a:srgbClr val="071D4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90000"/>
              </a:lnSpc>
            </a:pPr>
            <a:endParaRPr lang="en-US" dirty="0"/>
          </a:p>
        </p:txBody>
      </p:sp>
      <p:pic>
        <p:nvPicPr>
          <p:cNvPr id="5" name="Picture 12" descr="AbbVieLogo_Standard_RGB.eps"/>
          <p:cNvPicPr>
            <a:picLocks noChangeAspect="1"/>
          </p:cNvPicPr>
          <p:nvPr/>
        </p:nvPicPr>
        <p:blipFill>
          <a:blip r:embed="rId2">
            <a:lum bright="100000" contrast="100000"/>
            <a:extLst>
              <a:ext uri="{28A0092B-C50C-407E-A947-70E740481C1C}">
                <a14:useLocalDpi xmlns:a14="http://schemas.microsoft.com/office/drawing/2010/main" val="0"/>
              </a:ext>
            </a:extLst>
          </a:blip>
          <a:srcRect/>
          <a:stretch>
            <a:fillRect/>
          </a:stretch>
        </p:blipFill>
        <p:spPr bwMode="auto">
          <a:xfrm>
            <a:off x="525463" y="370285"/>
            <a:ext cx="1371600" cy="179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6"/>
          <p:cNvSpPr>
            <a:spLocks/>
          </p:cNvSpPr>
          <p:nvPr userDrawn="1"/>
        </p:nvSpPr>
        <p:spPr bwMode="gray">
          <a:xfrm>
            <a:off x="4570413" y="1147763"/>
            <a:ext cx="125412" cy="2847975"/>
          </a:xfrm>
          <a:custGeom>
            <a:avLst/>
            <a:gdLst>
              <a:gd name="T0" fmla="*/ 0 w 94692"/>
              <a:gd name="T1" fmla="*/ 0 h 3865545"/>
              <a:gd name="T2" fmla="*/ 0 w 94692"/>
              <a:gd name="T3" fmla="*/ 0 h 3865545"/>
              <a:gd name="T4" fmla="*/ 165241 w 94692"/>
              <a:gd name="T5" fmla="*/ 0 h 3865545"/>
              <a:gd name="T6" fmla="*/ 165241 w 94692"/>
              <a:gd name="T7" fmla="*/ 3729975 h 3865545"/>
              <a:gd name="T8" fmla="*/ 0 w 94692"/>
              <a:gd name="T9" fmla="*/ 3729975 h 3865545"/>
              <a:gd name="T10" fmla="*/ 0 w 94692"/>
              <a:gd name="T11" fmla="*/ 3729975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dirty="0"/>
          </a:p>
        </p:txBody>
      </p:sp>
      <p:sp>
        <p:nvSpPr>
          <p:cNvPr id="11" name="Rectangle 11"/>
          <p:cNvSpPr>
            <a:spLocks noGrp="1"/>
          </p:cNvSpPr>
          <p:nvPr>
            <p:ph type="body" idx="1"/>
          </p:nvPr>
        </p:nvSpPr>
        <p:spPr>
          <a:xfrm>
            <a:off x="411164" y="959644"/>
            <a:ext cx="5926137" cy="2845594"/>
          </a:xfrm>
        </p:spPr>
        <p:txBody>
          <a:bodyPr/>
          <a:lstStyle/>
          <a:p>
            <a:r>
              <a:rPr lang="en-US" noProof="0"/>
              <a:t>Enter quote text in text placeholder. Default text color is AbbVie Dark Blue. Change text colors for best contrast against chosen background (either image or solid fill). </a:t>
            </a:r>
          </a:p>
        </p:txBody>
      </p:sp>
      <p:sp>
        <p:nvSpPr>
          <p:cNvPr id="12" name="Rectangle 10"/>
          <p:cNvSpPr>
            <a:spLocks noGrp="1"/>
          </p:cNvSpPr>
          <p:nvPr>
            <p:ph type="title"/>
          </p:nvPr>
        </p:nvSpPr>
        <p:spPr>
          <a:xfrm>
            <a:off x="412750" y="3873103"/>
            <a:ext cx="4387850" cy="213122"/>
          </a:xfrm>
        </p:spPr>
        <p:txBody>
          <a:bodyPr/>
          <a:lstStyle/>
          <a:p>
            <a:r>
              <a:rPr lang="en-US" noProof="0"/>
              <a:t>ENTER AUTHOR NAME IN TITLE PLACEHOLDER</a:t>
            </a:r>
          </a:p>
        </p:txBody>
      </p:sp>
    </p:spTree>
    <p:extLst>
      <p:ext uri="{BB962C8B-B14F-4D97-AF65-F5344CB8AC3E}">
        <p14:creationId xmlns:p14="http://schemas.microsoft.com/office/powerpoint/2010/main" val="21674053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0038" y="857250"/>
            <a:ext cx="2079625" cy="3943350"/>
          </a:xfrm>
        </p:spPr>
        <p:txBody>
          <a:bodyPr vert="eaVert"/>
          <a:lstStyle/>
          <a:p>
            <a:r>
              <a:rPr lang="en-US" noProof="0" smtClean="0"/>
              <a:t>Click to edit Master title style</a:t>
            </a:r>
            <a:endParaRPr lang="en-US" noProof="0"/>
          </a:p>
        </p:txBody>
      </p:sp>
      <p:sp>
        <p:nvSpPr>
          <p:cNvPr id="3" name="Vertical Text Placeholder 2"/>
          <p:cNvSpPr>
            <a:spLocks noGrp="1"/>
          </p:cNvSpPr>
          <p:nvPr>
            <p:ph type="body" orient="vert" idx="1"/>
          </p:nvPr>
        </p:nvSpPr>
        <p:spPr>
          <a:xfrm>
            <a:off x="411164" y="857250"/>
            <a:ext cx="6086475" cy="3943350"/>
          </a:xfrm>
        </p:spPr>
        <p:txBody>
          <a:bodyPr vert="eaVert"/>
          <a:lstStyle>
            <a:lvl1pPr>
              <a:defRPr sz="2000">
                <a:solidFill>
                  <a:srgbClr val="070605"/>
                </a:solidFill>
              </a:defRPr>
            </a:lvl1pPr>
            <a:lvl2pPr marL="457200" indent="-342900">
              <a:buFont typeface="Arial" pitchFamily="34" charset="0"/>
              <a:buChar char="•"/>
              <a:defRPr sz="2000">
                <a:solidFill>
                  <a:srgbClr val="070605"/>
                </a:solidFill>
              </a:defRPr>
            </a:lvl2pPr>
            <a:lvl3pPr>
              <a:defRPr sz="2000">
                <a:solidFill>
                  <a:srgbClr val="070605"/>
                </a:solidFill>
              </a:defRPr>
            </a:lvl3pPr>
            <a:lvl4pPr>
              <a:defRPr sz="2000">
                <a:solidFill>
                  <a:srgbClr val="070605"/>
                </a:solidFill>
              </a:defRPr>
            </a:lvl4pPr>
            <a:lvl5pPr>
              <a:defRPr sz="2000">
                <a:solidFill>
                  <a:srgbClr val="070605"/>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258352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Line 8"/>
          <p:cNvSpPr>
            <a:spLocks noChangeShapeType="1"/>
          </p:cNvSpPr>
          <p:nvPr userDrawn="1"/>
        </p:nvSpPr>
        <p:spPr bwMode="auto">
          <a:xfrm>
            <a:off x="412750" y="719138"/>
            <a:ext cx="8318500" cy="0"/>
          </a:xfrm>
          <a:prstGeom prst="line">
            <a:avLst/>
          </a:prstGeom>
          <a:noFill/>
          <a:ln w="9525">
            <a:solidFill>
              <a:srgbClr val="071D4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70605"/>
              </a:solidFill>
            </a:endParaRPr>
          </a:p>
        </p:txBody>
      </p:sp>
    </p:spTree>
    <p:extLst>
      <p:ext uri="{BB962C8B-B14F-4D97-AF65-F5344CB8AC3E}">
        <p14:creationId xmlns:p14="http://schemas.microsoft.com/office/powerpoint/2010/main" val="11749609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6"/>
          <p:cNvSpPr>
            <a:spLocks/>
          </p:cNvSpPr>
          <p:nvPr userDrawn="1"/>
        </p:nvSpPr>
        <p:spPr bwMode="gray">
          <a:xfrm>
            <a:off x="7675120" y="555505"/>
            <a:ext cx="122872" cy="3859670"/>
          </a:xfrm>
          <a:custGeom>
            <a:avLst/>
            <a:gdLst>
              <a:gd name="T0" fmla="*/ 0 w 94692"/>
              <a:gd name="T1" fmla="*/ 0 h 3865545"/>
              <a:gd name="T2" fmla="*/ 0 w 94692"/>
              <a:gd name="T3" fmla="*/ 0 h 3865545"/>
              <a:gd name="T4" fmla="*/ 165241 w 94692"/>
              <a:gd name="T5" fmla="*/ 0 h 3865545"/>
              <a:gd name="T6" fmla="*/ 165241 w 94692"/>
              <a:gd name="T7" fmla="*/ 4041846 h 3865545"/>
              <a:gd name="T8" fmla="*/ 0 w 94692"/>
              <a:gd name="T9" fmla="*/ 4041846 h 3865545"/>
              <a:gd name="T10" fmla="*/ 0 w 94692"/>
              <a:gd name="T11" fmla="*/ 4041846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rgbClr val="071D49"/>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dirty="0">
              <a:solidFill>
                <a:srgbClr val="070605"/>
              </a:solidFill>
            </a:endParaRPr>
          </a:p>
        </p:txBody>
      </p:sp>
      <p:sp>
        <p:nvSpPr>
          <p:cNvPr id="48130" name="Title Placeholder 1"/>
          <p:cNvSpPr>
            <a:spLocks noGrp="1"/>
          </p:cNvSpPr>
          <p:nvPr>
            <p:ph type="ctrTitle"/>
          </p:nvPr>
        </p:nvSpPr>
        <p:spPr>
          <a:xfrm>
            <a:off x="411163" y="1645920"/>
            <a:ext cx="4113212" cy="1097280"/>
          </a:xfrm>
        </p:spPr>
        <p:txBody>
          <a:bodyPr anchor="b"/>
          <a:lstStyle>
            <a:lvl1pPr>
              <a:lnSpc>
                <a:spcPct val="85000"/>
              </a:lnSpc>
              <a:defRPr sz="3200" b="1">
                <a:solidFill>
                  <a:srgbClr val="071D49"/>
                </a:solidFill>
              </a:defRPr>
            </a:lvl1pPr>
          </a:lstStyle>
          <a:p>
            <a:pPr lvl="0"/>
            <a:r>
              <a:rPr lang="en-US" noProof="0" dirty="0" smtClean="0"/>
              <a:t>Click to edit Master title style</a:t>
            </a:r>
          </a:p>
        </p:txBody>
      </p:sp>
      <p:sp>
        <p:nvSpPr>
          <p:cNvPr id="48131" name="Text Placeholder 2"/>
          <p:cNvSpPr>
            <a:spLocks noGrp="1"/>
          </p:cNvSpPr>
          <p:nvPr>
            <p:ph type="subTitle" idx="1"/>
          </p:nvPr>
        </p:nvSpPr>
        <p:spPr>
          <a:xfrm>
            <a:off x="411163" y="2776537"/>
            <a:ext cx="3656012" cy="205979"/>
          </a:xfrm>
        </p:spPr>
        <p:txBody>
          <a:bodyPr anchor="t"/>
          <a:lstStyle>
            <a:lvl1pPr>
              <a:defRPr sz="1400">
                <a:solidFill>
                  <a:srgbClr val="071D49"/>
                </a:solidFill>
              </a:defRPr>
            </a:lvl1pPr>
          </a:lstStyle>
          <a:p>
            <a:pPr lvl="0"/>
            <a:r>
              <a:rPr lang="en-US" noProof="0" dirty="0" smtClean="0"/>
              <a:t>Click to edit Master subtitle style</a:t>
            </a:r>
          </a:p>
        </p:txBody>
      </p:sp>
      <p:sp>
        <p:nvSpPr>
          <p:cNvPr id="5" name="Date Placeholder 3"/>
          <p:cNvSpPr>
            <a:spLocks noGrp="1"/>
          </p:cNvSpPr>
          <p:nvPr>
            <p:ph type="dt" sz="half" idx="10"/>
          </p:nvPr>
        </p:nvSpPr>
        <p:spPr bwMode="gray">
          <a:xfrm>
            <a:off x="411163" y="3015854"/>
            <a:ext cx="2133600" cy="307777"/>
          </a:xfrm>
          <a:prstGeom prst="rect">
            <a:avLst/>
          </a:prstGeom>
          <a:extLst/>
        </p:spPr>
        <p:txBody>
          <a:bodyPr vert="horz" wrap="square" lIns="91440" tIns="45720" rIns="91440" bIns="45720" numCol="1" anchor="t" anchorCtr="0" compatLnSpc="1">
            <a:prstTxWarp prst="textNoShape">
              <a:avLst/>
            </a:prstTxWarp>
            <a:spAutoFit/>
          </a:bodyPr>
          <a:lstStyle>
            <a:lvl1pPr algn="l">
              <a:lnSpc>
                <a:spcPct val="100000"/>
              </a:lnSpc>
              <a:defRPr sz="1400">
                <a:cs typeface="+mn-cs"/>
              </a:defRPr>
            </a:lvl1pPr>
          </a:lstStyle>
          <a:p>
            <a:pPr>
              <a:defRPr/>
            </a:pPr>
            <a:endParaRPr lang="en-US" dirty="0">
              <a:solidFill>
                <a:srgbClr val="070605"/>
              </a:solidFill>
            </a:endParaRPr>
          </a:p>
        </p:txBody>
      </p:sp>
    </p:spTree>
    <p:extLst>
      <p:ext uri="{BB962C8B-B14F-4D97-AF65-F5344CB8AC3E}">
        <p14:creationId xmlns:p14="http://schemas.microsoft.com/office/powerpoint/2010/main" val="21898142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Divider Slide">
    <p:spTree>
      <p:nvGrpSpPr>
        <p:cNvPr id="1" name=""/>
        <p:cNvGrpSpPr/>
        <p:nvPr/>
      </p:nvGrpSpPr>
      <p:grpSpPr>
        <a:xfrm>
          <a:off x="0" y="0"/>
          <a:ext cx="0" cy="0"/>
          <a:chOff x="0" y="0"/>
          <a:chExt cx="0" cy="0"/>
        </a:xfrm>
      </p:grpSpPr>
      <p:sp>
        <p:nvSpPr>
          <p:cNvPr id="4" name="Freeform 6"/>
          <p:cNvSpPr>
            <a:spLocks/>
          </p:cNvSpPr>
          <p:nvPr userDrawn="1"/>
        </p:nvSpPr>
        <p:spPr bwMode="gray">
          <a:xfrm>
            <a:off x="4570413" y="1147763"/>
            <a:ext cx="125412" cy="2847975"/>
          </a:xfrm>
          <a:custGeom>
            <a:avLst/>
            <a:gdLst>
              <a:gd name="T0" fmla="*/ 0 w 94692"/>
              <a:gd name="T1" fmla="*/ 0 h 3865545"/>
              <a:gd name="T2" fmla="*/ 0 w 94692"/>
              <a:gd name="T3" fmla="*/ 0 h 3865545"/>
              <a:gd name="T4" fmla="*/ 165241 w 94692"/>
              <a:gd name="T5" fmla="*/ 0 h 3865545"/>
              <a:gd name="T6" fmla="*/ 165241 w 94692"/>
              <a:gd name="T7" fmla="*/ 3729975 h 3865545"/>
              <a:gd name="T8" fmla="*/ 0 w 94692"/>
              <a:gd name="T9" fmla="*/ 3729975 h 3865545"/>
              <a:gd name="T10" fmla="*/ 0 w 94692"/>
              <a:gd name="T11" fmla="*/ 3729975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dirty="0">
              <a:solidFill>
                <a:srgbClr val="070605"/>
              </a:solidFill>
            </a:endParaRPr>
          </a:p>
        </p:txBody>
      </p:sp>
      <p:sp>
        <p:nvSpPr>
          <p:cNvPr id="48130" name="Title Placeholder 1"/>
          <p:cNvSpPr>
            <a:spLocks noGrp="1"/>
          </p:cNvSpPr>
          <p:nvPr>
            <p:ph type="ctrTitle"/>
          </p:nvPr>
        </p:nvSpPr>
        <p:spPr>
          <a:xfrm>
            <a:off x="411163" y="1645919"/>
            <a:ext cx="4113212" cy="1097280"/>
          </a:xfrm>
        </p:spPr>
        <p:txBody>
          <a:bodyPr anchor="b"/>
          <a:lstStyle>
            <a:lvl1pPr>
              <a:lnSpc>
                <a:spcPct val="85000"/>
              </a:lnSpc>
              <a:defRPr sz="3200">
                <a:solidFill>
                  <a:schemeClr val="bg1"/>
                </a:solidFill>
              </a:defRPr>
            </a:lvl1pPr>
          </a:lstStyle>
          <a:p>
            <a:pPr lvl="0"/>
            <a:r>
              <a:rPr lang="en-US" noProof="0" smtClean="0"/>
              <a:t>Click to edit Master title style</a:t>
            </a:r>
          </a:p>
        </p:txBody>
      </p:sp>
      <p:sp>
        <p:nvSpPr>
          <p:cNvPr id="48131" name="Text Placeholder 2"/>
          <p:cNvSpPr>
            <a:spLocks noGrp="1"/>
          </p:cNvSpPr>
          <p:nvPr>
            <p:ph type="subTitle" idx="1"/>
          </p:nvPr>
        </p:nvSpPr>
        <p:spPr>
          <a:xfrm>
            <a:off x="411163" y="2776537"/>
            <a:ext cx="3656012" cy="522161"/>
          </a:xfrm>
        </p:spPr>
        <p:txBody>
          <a:bodyPr anchor="t"/>
          <a:lstStyle>
            <a:lvl1pPr>
              <a:defRPr sz="1400">
                <a:solidFill>
                  <a:srgbClr val="84BD00"/>
                </a:solidFill>
              </a:defRPr>
            </a:lvl1pPr>
          </a:lstStyle>
          <a:p>
            <a:pPr lvl="0"/>
            <a:r>
              <a:rPr lang="en-US" noProof="0" smtClean="0"/>
              <a:t>Click to edit Master subtitle style</a:t>
            </a:r>
          </a:p>
        </p:txBody>
      </p:sp>
    </p:spTree>
    <p:extLst>
      <p:ext uri="{BB962C8B-B14F-4D97-AF65-F5344CB8AC3E}">
        <p14:creationId xmlns:p14="http://schemas.microsoft.com/office/powerpoint/2010/main" val="32503729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4902994"/>
            <a:ext cx="9144000" cy="240506"/>
          </a:xfrm>
          <a:prstGeom prst="rect">
            <a:avLst/>
          </a:prstGeom>
          <a:solidFill>
            <a:srgbClr val="071D4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90000"/>
              </a:lnSpc>
            </a:pPr>
            <a:endParaRPr lang="en-US" dirty="0">
              <a:solidFill>
                <a:srgbClr val="070605"/>
              </a:solidFill>
            </a:endParaRPr>
          </a:p>
        </p:txBody>
      </p:sp>
      <p:pic>
        <p:nvPicPr>
          <p:cNvPr id="5" name="Picture 12" descr="AbbVieLogo_Standard_RGB.eps"/>
          <p:cNvPicPr>
            <a:picLocks noChangeAspect="1"/>
          </p:cNvPicPr>
          <p:nvPr/>
        </p:nvPicPr>
        <p:blipFill>
          <a:blip r:embed="rId2">
            <a:lum bright="100000" contrast="100000"/>
            <a:extLst>
              <a:ext uri="{28A0092B-C50C-407E-A947-70E740481C1C}">
                <a14:useLocalDpi xmlns:a14="http://schemas.microsoft.com/office/drawing/2010/main" val="0"/>
              </a:ext>
            </a:extLst>
          </a:blip>
          <a:srcRect/>
          <a:stretch>
            <a:fillRect/>
          </a:stretch>
        </p:blipFill>
        <p:spPr bwMode="auto">
          <a:xfrm>
            <a:off x="525463" y="370285"/>
            <a:ext cx="1371600" cy="179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6"/>
          <p:cNvSpPr>
            <a:spLocks/>
          </p:cNvSpPr>
          <p:nvPr userDrawn="1"/>
        </p:nvSpPr>
        <p:spPr bwMode="gray">
          <a:xfrm>
            <a:off x="4570413" y="1147763"/>
            <a:ext cx="125412" cy="2847975"/>
          </a:xfrm>
          <a:custGeom>
            <a:avLst/>
            <a:gdLst>
              <a:gd name="T0" fmla="*/ 0 w 94692"/>
              <a:gd name="T1" fmla="*/ 0 h 3865545"/>
              <a:gd name="T2" fmla="*/ 0 w 94692"/>
              <a:gd name="T3" fmla="*/ 0 h 3865545"/>
              <a:gd name="T4" fmla="*/ 165241 w 94692"/>
              <a:gd name="T5" fmla="*/ 0 h 3865545"/>
              <a:gd name="T6" fmla="*/ 165241 w 94692"/>
              <a:gd name="T7" fmla="*/ 3729975 h 3865545"/>
              <a:gd name="T8" fmla="*/ 0 w 94692"/>
              <a:gd name="T9" fmla="*/ 3729975 h 3865545"/>
              <a:gd name="T10" fmla="*/ 0 w 94692"/>
              <a:gd name="T11" fmla="*/ 3729975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dirty="0">
              <a:solidFill>
                <a:srgbClr val="070605"/>
              </a:solidFill>
            </a:endParaRPr>
          </a:p>
        </p:txBody>
      </p:sp>
      <p:sp>
        <p:nvSpPr>
          <p:cNvPr id="11" name="Rectangle 11"/>
          <p:cNvSpPr>
            <a:spLocks noGrp="1"/>
          </p:cNvSpPr>
          <p:nvPr>
            <p:ph type="body" idx="1"/>
          </p:nvPr>
        </p:nvSpPr>
        <p:spPr>
          <a:xfrm>
            <a:off x="411164" y="959644"/>
            <a:ext cx="5926137" cy="2845594"/>
          </a:xfrm>
        </p:spPr>
        <p:txBody>
          <a:bodyPr/>
          <a:lstStyle/>
          <a:p>
            <a:r>
              <a:rPr lang="en-US" noProof="0"/>
              <a:t>Enter quote text in text placeholder. Default text color is AbbVie Dark Blue. Change text colors for best contrast against chosen background (either image or solid fill). </a:t>
            </a:r>
          </a:p>
        </p:txBody>
      </p:sp>
      <p:sp>
        <p:nvSpPr>
          <p:cNvPr id="12" name="Rectangle 10"/>
          <p:cNvSpPr>
            <a:spLocks noGrp="1"/>
          </p:cNvSpPr>
          <p:nvPr>
            <p:ph type="title"/>
          </p:nvPr>
        </p:nvSpPr>
        <p:spPr>
          <a:xfrm>
            <a:off x="412750" y="3873103"/>
            <a:ext cx="4387850" cy="213122"/>
          </a:xfrm>
        </p:spPr>
        <p:txBody>
          <a:bodyPr/>
          <a:lstStyle/>
          <a:p>
            <a:r>
              <a:rPr lang="en-US" noProof="0"/>
              <a:t>ENTER AUTHOR NAME IN TITLE PLACEHOLDER</a:t>
            </a:r>
          </a:p>
        </p:txBody>
      </p:sp>
    </p:spTree>
    <p:extLst>
      <p:ext uri="{BB962C8B-B14F-4D97-AF65-F5344CB8AC3E}">
        <p14:creationId xmlns:p14="http://schemas.microsoft.com/office/powerpoint/2010/main" val="21674053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Quot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4902994"/>
            <a:ext cx="9144000" cy="240506"/>
          </a:xfrm>
          <a:prstGeom prst="rect">
            <a:avLst/>
          </a:prstGeom>
          <a:solidFill>
            <a:srgbClr val="071D4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90000"/>
              </a:lnSpc>
            </a:pPr>
            <a:endParaRPr lang="en-US" dirty="0">
              <a:solidFill>
                <a:srgbClr val="070605"/>
              </a:solidFill>
            </a:endParaRPr>
          </a:p>
        </p:txBody>
      </p:sp>
      <p:sp>
        <p:nvSpPr>
          <p:cNvPr id="19" name="Rectangle 7"/>
          <p:cNvSpPr>
            <a:spLocks noGrp="1"/>
          </p:cNvSpPr>
          <p:nvPr>
            <p:ph type="title"/>
          </p:nvPr>
        </p:nvSpPr>
        <p:spPr>
          <a:xfrm>
            <a:off x="412750" y="3873103"/>
            <a:ext cx="4387850" cy="213122"/>
          </a:xfrm>
        </p:spPr>
        <p:txBody>
          <a:bodyPr/>
          <a:lstStyle/>
          <a:p>
            <a:r>
              <a:rPr lang="en-US" noProof="0"/>
              <a:t>ENTER AUTHOR NAME IN TITLE PLACEHOLDER</a:t>
            </a:r>
          </a:p>
        </p:txBody>
      </p:sp>
      <p:sp>
        <p:nvSpPr>
          <p:cNvPr id="20" name="Rectangle 8"/>
          <p:cNvSpPr>
            <a:spLocks noGrp="1"/>
          </p:cNvSpPr>
          <p:nvPr>
            <p:ph type="body" idx="1"/>
          </p:nvPr>
        </p:nvSpPr>
        <p:spPr>
          <a:xfrm>
            <a:off x="411164" y="959644"/>
            <a:ext cx="5934075" cy="2845594"/>
          </a:xfrm>
          <a:noFill/>
          <a:ln/>
        </p:spPr>
        <p:txBody>
          <a:bodyPr/>
          <a:lstStyle/>
          <a:p>
            <a:r>
              <a:rPr lang="en-US" noProof="0"/>
              <a:t>Enter quote text in text placeholder. Default text color is AbbVie Dark Blue. Change text colors for best contrast against chosen background (either image or solid fill). </a:t>
            </a:r>
          </a:p>
        </p:txBody>
      </p:sp>
    </p:spTree>
    <p:extLst>
      <p:ext uri="{BB962C8B-B14F-4D97-AF65-F5344CB8AC3E}">
        <p14:creationId xmlns:p14="http://schemas.microsoft.com/office/powerpoint/2010/main" val="6572225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163" y="857249"/>
            <a:ext cx="8318500" cy="3943350"/>
          </a:xfrm>
        </p:spPr>
        <p:txBody>
          <a:bodyPr anchor="t"/>
          <a:lstStyle>
            <a:lvl1pPr>
              <a:defRPr sz="2200">
                <a:solidFill>
                  <a:srgbClr val="070605"/>
                </a:solidFill>
              </a:defRPr>
            </a:lvl1pPr>
            <a:lvl2pPr marL="457200" indent="-342900">
              <a:buFont typeface="Arial" pitchFamily="34" charset="0"/>
              <a:buChar char="•"/>
              <a:defRPr sz="2200">
                <a:solidFill>
                  <a:srgbClr val="070605"/>
                </a:solidFill>
              </a:defRPr>
            </a:lvl2pPr>
            <a:lvl3pPr>
              <a:defRPr sz="2200">
                <a:solidFill>
                  <a:srgbClr val="070605"/>
                </a:solidFill>
              </a:defRPr>
            </a:lvl3pPr>
            <a:lvl4pPr>
              <a:defRPr sz="2200">
                <a:solidFill>
                  <a:srgbClr val="070605"/>
                </a:solidFill>
              </a:defRPr>
            </a:lvl4pPr>
            <a:lvl5pPr>
              <a:defRPr sz="2200">
                <a:solidFill>
                  <a:srgbClr val="070605"/>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Line 8"/>
          <p:cNvSpPr>
            <a:spLocks noChangeShapeType="1"/>
          </p:cNvSpPr>
          <p:nvPr userDrawn="1"/>
        </p:nvSpPr>
        <p:spPr bwMode="auto">
          <a:xfrm>
            <a:off x="412750" y="719138"/>
            <a:ext cx="8318500" cy="0"/>
          </a:xfrm>
          <a:prstGeom prst="line">
            <a:avLst/>
          </a:prstGeom>
          <a:noFill/>
          <a:ln w="9525">
            <a:solidFill>
              <a:srgbClr val="071D4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70605"/>
              </a:solidFill>
            </a:endParaRPr>
          </a:p>
        </p:txBody>
      </p:sp>
    </p:spTree>
    <p:extLst>
      <p:ext uri="{BB962C8B-B14F-4D97-AF65-F5344CB8AC3E}">
        <p14:creationId xmlns:p14="http://schemas.microsoft.com/office/powerpoint/2010/main" val="9655022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noProof="0" smtClean="0"/>
              <a:t>Click to edit Master title style</a:t>
            </a:r>
            <a:endParaRPr lang="en-US" noProof="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27002176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1163" y="857249"/>
            <a:ext cx="4083050" cy="3943350"/>
          </a:xfrm>
        </p:spPr>
        <p:txBody>
          <a:bodyPr anchor="t"/>
          <a:lstStyle>
            <a:lvl1pPr>
              <a:defRPr sz="2000">
                <a:solidFill>
                  <a:srgbClr val="070605"/>
                </a:solidFill>
              </a:defRPr>
            </a:lvl1pPr>
            <a:lvl2pPr marL="457200" indent="-342900">
              <a:buFont typeface="Arial" pitchFamily="34" charset="0"/>
              <a:buChar char="•"/>
              <a:defRPr sz="2000">
                <a:solidFill>
                  <a:srgbClr val="070605"/>
                </a:solidFill>
              </a:defRPr>
            </a:lvl2pPr>
            <a:lvl3pPr>
              <a:defRPr sz="2000">
                <a:solidFill>
                  <a:srgbClr val="070605"/>
                </a:solidFill>
              </a:defRPr>
            </a:lvl3pPr>
            <a:lvl4pPr>
              <a:defRPr sz="2000">
                <a:solidFill>
                  <a:srgbClr val="070605"/>
                </a:solidFill>
              </a:defRPr>
            </a:lvl4pPr>
            <a:lvl5pPr>
              <a:defRPr sz="2000">
                <a:solidFill>
                  <a:srgbClr val="070605"/>
                </a:solidFill>
              </a:defRPr>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Content Placeholder 3"/>
          <p:cNvSpPr>
            <a:spLocks noGrp="1"/>
          </p:cNvSpPr>
          <p:nvPr>
            <p:ph sz="half" idx="2"/>
          </p:nvPr>
        </p:nvSpPr>
        <p:spPr>
          <a:xfrm>
            <a:off x="4646613" y="857249"/>
            <a:ext cx="4083050" cy="3943350"/>
          </a:xfrm>
        </p:spPr>
        <p:txBody>
          <a:bodyPr anchor="t"/>
          <a:lstStyle>
            <a:lvl1pPr>
              <a:defRPr sz="2000">
                <a:solidFill>
                  <a:srgbClr val="070605"/>
                </a:solidFill>
              </a:defRPr>
            </a:lvl1pPr>
            <a:lvl2pPr marL="457200" indent="-342900">
              <a:buFont typeface="Arial" pitchFamily="34" charset="0"/>
              <a:buChar char="•"/>
              <a:defRPr sz="2000">
                <a:solidFill>
                  <a:srgbClr val="070605"/>
                </a:solidFill>
              </a:defRPr>
            </a:lvl2pPr>
            <a:lvl3pPr>
              <a:defRPr sz="2000">
                <a:solidFill>
                  <a:srgbClr val="070605"/>
                </a:solidFill>
              </a:defRPr>
            </a:lvl3pPr>
            <a:lvl4pPr>
              <a:defRPr sz="2000">
                <a:solidFill>
                  <a:srgbClr val="070605"/>
                </a:solidFill>
              </a:defRPr>
            </a:lvl4pPr>
            <a:lvl5pPr>
              <a:defRPr sz="2000">
                <a:solidFill>
                  <a:srgbClr val="070605"/>
                </a:solidFill>
              </a:defRPr>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Title 1"/>
          <p:cNvSpPr>
            <a:spLocks noGrp="1"/>
          </p:cNvSpPr>
          <p:nvPr>
            <p:ph type="title"/>
          </p:nvPr>
        </p:nvSpPr>
        <p:spPr>
          <a:xfrm>
            <a:off x="411480" y="171450"/>
            <a:ext cx="8321040" cy="534924"/>
          </a:xfrm>
        </p:spPr>
        <p:txBody>
          <a:bodyPr anchor="b"/>
          <a:lstStyle>
            <a:lvl1pPr>
              <a:defRPr sz="2400">
                <a:solidFill>
                  <a:srgbClr val="071D49"/>
                </a:solidFill>
              </a:defRPr>
            </a:lvl1pPr>
          </a:lstStyle>
          <a:p>
            <a:r>
              <a:rPr lang="en-US" noProof="0" dirty="0" smtClean="0"/>
              <a:t>Click to edit Master title style</a:t>
            </a:r>
            <a:endParaRPr lang="en-US" noProof="0" dirty="0"/>
          </a:p>
        </p:txBody>
      </p:sp>
      <p:sp>
        <p:nvSpPr>
          <p:cNvPr id="5" name="Line 8"/>
          <p:cNvSpPr>
            <a:spLocks noChangeShapeType="1"/>
          </p:cNvSpPr>
          <p:nvPr userDrawn="1"/>
        </p:nvSpPr>
        <p:spPr bwMode="auto">
          <a:xfrm>
            <a:off x="412750" y="719138"/>
            <a:ext cx="8318500" cy="0"/>
          </a:xfrm>
          <a:prstGeom prst="line">
            <a:avLst/>
          </a:prstGeom>
          <a:noFill/>
          <a:ln w="9525">
            <a:solidFill>
              <a:srgbClr val="071D4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70605"/>
              </a:solidFill>
            </a:endParaRPr>
          </a:p>
        </p:txBody>
      </p:sp>
    </p:spTree>
    <p:extLst>
      <p:ext uri="{BB962C8B-B14F-4D97-AF65-F5344CB8AC3E}">
        <p14:creationId xmlns:p14="http://schemas.microsoft.com/office/powerpoint/2010/main" val="32562974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1480" y="857250"/>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Master text styles</a:t>
            </a:r>
          </a:p>
        </p:txBody>
      </p:sp>
      <p:sp>
        <p:nvSpPr>
          <p:cNvPr id="4" name="Content Placeholder 3"/>
          <p:cNvSpPr>
            <a:spLocks noGrp="1"/>
          </p:cNvSpPr>
          <p:nvPr>
            <p:ph sz="half" idx="2"/>
          </p:nvPr>
        </p:nvSpPr>
        <p:spPr>
          <a:xfrm>
            <a:off x="411480" y="1373981"/>
            <a:ext cx="4040188" cy="3383756"/>
          </a:xfrm>
        </p:spPr>
        <p:txBody>
          <a:bodyPr anchor="t"/>
          <a:lstStyle>
            <a:lvl1pPr>
              <a:defRPr sz="2000">
                <a:solidFill>
                  <a:srgbClr val="070605"/>
                </a:solidFill>
              </a:defRPr>
            </a:lvl1pPr>
            <a:lvl2pPr marL="457200" indent="-342900">
              <a:buFont typeface="Arial" pitchFamily="34" charset="0"/>
              <a:buChar char="•"/>
              <a:defRPr sz="2000">
                <a:solidFill>
                  <a:srgbClr val="070605"/>
                </a:solidFill>
              </a:defRPr>
            </a:lvl2pPr>
            <a:lvl3pPr>
              <a:defRPr sz="2000">
                <a:solidFill>
                  <a:srgbClr val="070605"/>
                </a:solidFill>
              </a:defRPr>
            </a:lvl3pPr>
            <a:lvl4pPr>
              <a:defRPr sz="2000">
                <a:solidFill>
                  <a:srgbClr val="070605"/>
                </a:solidFill>
              </a:defRPr>
            </a:lvl4pPr>
            <a:lvl5pPr>
              <a:defRPr sz="2000">
                <a:solidFill>
                  <a:srgbClr val="070605"/>
                </a:solidFill>
              </a:defRPr>
            </a:lvl5pPr>
            <a:lvl6pPr>
              <a:defRPr sz="1600"/>
            </a:lvl6pPr>
            <a:lvl7pPr>
              <a:defRPr sz="1600"/>
            </a:lvl7pPr>
            <a:lvl8pPr>
              <a:defRPr sz="1600"/>
            </a:lvl8pPr>
            <a:lvl9pPr>
              <a:defRPr sz="16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5" name="Text Placeholder 4"/>
          <p:cNvSpPr>
            <a:spLocks noGrp="1"/>
          </p:cNvSpPr>
          <p:nvPr>
            <p:ph type="body" sz="quarter" idx="3"/>
          </p:nvPr>
        </p:nvSpPr>
        <p:spPr>
          <a:xfrm>
            <a:off x="4645026" y="857250"/>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373981"/>
            <a:ext cx="4041775" cy="3383756"/>
          </a:xfrm>
        </p:spPr>
        <p:txBody>
          <a:bodyPr anchor="t"/>
          <a:lstStyle>
            <a:lvl1pPr>
              <a:defRPr sz="2000">
                <a:solidFill>
                  <a:srgbClr val="070605"/>
                </a:solidFill>
              </a:defRPr>
            </a:lvl1pPr>
            <a:lvl2pPr marL="457200" indent="-342900">
              <a:buFont typeface="Arial" pitchFamily="34" charset="0"/>
              <a:buChar char="•"/>
              <a:defRPr sz="2000">
                <a:solidFill>
                  <a:srgbClr val="070605"/>
                </a:solidFill>
              </a:defRPr>
            </a:lvl2pPr>
            <a:lvl3pPr>
              <a:defRPr sz="2000">
                <a:solidFill>
                  <a:srgbClr val="070605"/>
                </a:solidFill>
              </a:defRPr>
            </a:lvl3pPr>
            <a:lvl4pPr>
              <a:defRPr sz="2000">
                <a:solidFill>
                  <a:srgbClr val="070605"/>
                </a:solidFill>
              </a:defRPr>
            </a:lvl4pPr>
            <a:lvl5pPr>
              <a:defRPr sz="2000">
                <a:solidFill>
                  <a:srgbClr val="070605"/>
                </a:solidFill>
              </a:defRPr>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9" name="Title 1"/>
          <p:cNvSpPr>
            <a:spLocks noGrp="1"/>
          </p:cNvSpPr>
          <p:nvPr>
            <p:ph type="title"/>
          </p:nvPr>
        </p:nvSpPr>
        <p:spPr>
          <a:xfrm>
            <a:off x="411480" y="171450"/>
            <a:ext cx="8321040" cy="534924"/>
          </a:xfrm>
        </p:spPr>
        <p:txBody>
          <a:bodyPr anchor="b"/>
          <a:lstStyle>
            <a:lvl1pPr>
              <a:defRPr sz="2800">
                <a:solidFill>
                  <a:srgbClr val="071D49"/>
                </a:solidFill>
              </a:defRPr>
            </a:lvl1pPr>
          </a:lstStyle>
          <a:p>
            <a:r>
              <a:rPr lang="en-US" noProof="0" dirty="0" smtClean="0"/>
              <a:t>Click to edit Master title style</a:t>
            </a:r>
            <a:endParaRPr lang="en-US" noProof="0" dirty="0"/>
          </a:p>
        </p:txBody>
      </p:sp>
      <p:sp>
        <p:nvSpPr>
          <p:cNvPr id="7" name="Line 8"/>
          <p:cNvSpPr>
            <a:spLocks noChangeShapeType="1"/>
          </p:cNvSpPr>
          <p:nvPr userDrawn="1"/>
        </p:nvSpPr>
        <p:spPr bwMode="auto">
          <a:xfrm>
            <a:off x="412750" y="719138"/>
            <a:ext cx="8318500" cy="0"/>
          </a:xfrm>
          <a:prstGeom prst="line">
            <a:avLst/>
          </a:prstGeom>
          <a:noFill/>
          <a:ln w="9525">
            <a:solidFill>
              <a:srgbClr val="071D4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70605"/>
              </a:solidFill>
            </a:endParaRPr>
          </a:p>
        </p:txBody>
      </p:sp>
    </p:spTree>
    <p:extLst>
      <p:ext uri="{BB962C8B-B14F-4D97-AF65-F5344CB8AC3E}">
        <p14:creationId xmlns:p14="http://schemas.microsoft.com/office/powerpoint/2010/main" val="80227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Quot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4902994"/>
            <a:ext cx="9144000" cy="240506"/>
          </a:xfrm>
          <a:prstGeom prst="rect">
            <a:avLst/>
          </a:prstGeom>
          <a:solidFill>
            <a:srgbClr val="071D4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90000"/>
              </a:lnSpc>
            </a:pPr>
            <a:endParaRPr lang="en-US" dirty="0"/>
          </a:p>
        </p:txBody>
      </p:sp>
      <p:sp>
        <p:nvSpPr>
          <p:cNvPr id="19" name="Rectangle 7"/>
          <p:cNvSpPr>
            <a:spLocks noGrp="1"/>
          </p:cNvSpPr>
          <p:nvPr>
            <p:ph type="title"/>
          </p:nvPr>
        </p:nvSpPr>
        <p:spPr>
          <a:xfrm>
            <a:off x="412750" y="3873103"/>
            <a:ext cx="4387850" cy="213122"/>
          </a:xfrm>
        </p:spPr>
        <p:txBody>
          <a:bodyPr/>
          <a:lstStyle/>
          <a:p>
            <a:r>
              <a:rPr lang="en-US" noProof="0"/>
              <a:t>ENTER AUTHOR NAME IN TITLE PLACEHOLDER</a:t>
            </a:r>
          </a:p>
        </p:txBody>
      </p:sp>
      <p:sp>
        <p:nvSpPr>
          <p:cNvPr id="20" name="Rectangle 8"/>
          <p:cNvSpPr>
            <a:spLocks noGrp="1"/>
          </p:cNvSpPr>
          <p:nvPr>
            <p:ph type="body" idx="1"/>
          </p:nvPr>
        </p:nvSpPr>
        <p:spPr>
          <a:xfrm>
            <a:off x="411164" y="959644"/>
            <a:ext cx="5934075" cy="2845594"/>
          </a:xfrm>
          <a:noFill/>
          <a:ln/>
        </p:spPr>
        <p:txBody>
          <a:bodyPr/>
          <a:lstStyle/>
          <a:p>
            <a:r>
              <a:rPr lang="en-US" noProof="0"/>
              <a:t>Enter quote text in text placeholder. Default text color is AbbVie Dark Blue. Change text colors for best contrast against chosen background (either image or solid fill). </a:t>
            </a:r>
          </a:p>
        </p:txBody>
      </p:sp>
    </p:spTree>
    <p:extLst>
      <p:ext uri="{BB962C8B-B14F-4D97-AF65-F5344CB8AC3E}">
        <p14:creationId xmlns:p14="http://schemas.microsoft.com/office/powerpoint/2010/main" val="6572225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411480" y="171450"/>
            <a:ext cx="8321040" cy="534924"/>
          </a:xfrm>
        </p:spPr>
        <p:txBody>
          <a:bodyPr anchor="b"/>
          <a:lstStyle>
            <a:lvl1pPr>
              <a:defRPr sz="2800">
                <a:solidFill>
                  <a:srgbClr val="071D49"/>
                </a:solidFill>
              </a:defRPr>
            </a:lvl1pPr>
          </a:lstStyle>
          <a:p>
            <a:r>
              <a:rPr lang="en-US" noProof="0" dirty="0" smtClean="0"/>
              <a:t>Click to edit Master title style</a:t>
            </a:r>
            <a:endParaRPr lang="en-US" noProof="0" dirty="0"/>
          </a:p>
        </p:txBody>
      </p:sp>
      <p:sp>
        <p:nvSpPr>
          <p:cNvPr id="3" name="Line 8"/>
          <p:cNvSpPr>
            <a:spLocks noChangeShapeType="1"/>
          </p:cNvSpPr>
          <p:nvPr userDrawn="1"/>
        </p:nvSpPr>
        <p:spPr bwMode="auto">
          <a:xfrm>
            <a:off x="412750" y="719138"/>
            <a:ext cx="8318500" cy="0"/>
          </a:xfrm>
          <a:prstGeom prst="line">
            <a:avLst/>
          </a:prstGeom>
          <a:noFill/>
          <a:ln w="9525">
            <a:solidFill>
              <a:srgbClr val="071D4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70605"/>
              </a:solidFill>
            </a:endParaRPr>
          </a:p>
        </p:txBody>
      </p:sp>
    </p:spTree>
    <p:extLst>
      <p:ext uri="{BB962C8B-B14F-4D97-AF65-F5344CB8AC3E}">
        <p14:creationId xmlns:p14="http://schemas.microsoft.com/office/powerpoint/2010/main" val="2426314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3625" y="857250"/>
            <a:ext cx="5111750" cy="3943350"/>
          </a:xfrm>
        </p:spPr>
        <p:txBody>
          <a:bodyPr anchor="t"/>
          <a:lstStyle>
            <a:lvl1pPr>
              <a:defRPr sz="2000">
                <a:solidFill>
                  <a:srgbClr val="070605"/>
                </a:solidFill>
              </a:defRPr>
            </a:lvl1pPr>
            <a:lvl2pPr marL="457200" indent="-342900">
              <a:buFont typeface="Arial" pitchFamily="34" charset="0"/>
              <a:buChar char="•"/>
              <a:defRPr sz="2000">
                <a:solidFill>
                  <a:srgbClr val="070605"/>
                </a:solidFill>
              </a:defRPr>
            </a:lvl2pPr>
            <a:lvl3pPr>
              <a:defRPr sz="2000">
                <a:solidFill>
                  <a:srgbClr val="070605"/>
                </a:solidFill>
              </a:defRPr>
            </a:lvl3pPr>
            <a:lvl4pPr>
              <a:defRPr sz="2000">
                <a:solidFill>
                  <a:srgbClr val="070605"/>
                </a:solidFill>
              </a:defRPr>
            </a:lvl4pPr>
            <a:lvl5pPr>
              <a:defRPr sz="2000">
                <a:solidFill>
                  <a:srgbClr val="070605"/>
                </a:solidFill>
              </a:defRPr>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Text Placeholder 3"/>
          <p:cNvSpPr>
            <a:spLocks noGrp="1"/>
          </p:cNvSpPr>
          <p:nvPr>
            <p:ph type="body" sz="half" idx="2"/>
          </p:nvPr>
        </p:nvSpPr>
        <p:spPr>
          <a:xfrm>
            <a:off x="411481" y="857249"/>
            <a:ext cx="3008313" cy="394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8" name="Title 1"/>
          <p:cNvSpPr>
            <a:spLocks noGrp="1"/>
          </p:cNvSpPr>
          <p:nvPr>
            <p:ph type="title"/>
          </p:nvPr>
        </p:nvSpPr>
        <p:spPr>
          <a:xfrm>
            <a:off x="411480" y="171450"/>
            <a:ext cx="8321040" cy="534924"/>
          </a:xfrm>
        </p:spPr>
        <p:txBody>
          <a:bodyPr anchor="b"/>
          <a:lstStyle>
            <a:lvl1pPr>
              <a:defRPr sz="2800">
                <a:solidFill>
                  <a:srgbClr val="071D49"/>
                </a:solidFill>
              </a:defRPr>
            </a:lvl1pPr>
          </a:lstStyle>
          <a:p>
            <a:r>
              <a:rPr lang="en-US" noProof="0" dirty="0" smtClean="0"/>
              <a:t>Click to edit Master title style</a:t>
            </a:r>
            <a:endParaRPr lang="en-US" noProof="0" dirty="0"/>
          </a:p>
        </p:txBody>
      </p:sp>
      <p:sp>
        <p:nvSpPr>
          <p:cNvPr id="5" name="Line 8"/>
          <p:cNvSpPr>
            <a:spLocks noChangeShapeType="1"/>
          </p:cNvSpPr>
          <p:nvPr userDrawn="1"/>
        </p:nvSpPr>
        <p:spPr bwMode="auto">
          <a:xfrm>
            <a:off x="412750" y="719138"/>
            <a:ext cx="8318500" cy="0"/>
          </a:xfrm>
          <a:prstGeom prst="line">
            <a:avLst/>
          </a:prstGeom>
          <a:noFill/>
          <a:ln w="9525">
            <a:solidFill>
              <a:srgbClr val="071D4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70605"/>
              </a:solidFill>
            </a:endParaRPr>
          </a:p>
        </p:txBody>
      </p:sp>
    </p:spTree>
    <p:extLst>
      <p:ext uri="{BB962C8B-B14F-4D97-AF65-F5344CB8AC3E}">
        <p14:creationId xmlns:p14="http://schemas.microsoft.com/office/powerpoint/2010/main" val="38628488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noProof="0" smtClean="0"/>
              <a:t>Click to edit Master title style</a:t>
            </a:r>
            <a:endParaRPr lang="en-US" noProof="0"/>
          </a:p>
        </p:txBody>
      </p:sp>
      <p:sp>
        <p:nvSpPr>
          <p:cNvPr id="3" name="Picture Placeholder 2"/>
          <p:cNvSpPr>
            <a:spLocks noGrp="1"/>
          </p:cNvSpPr>
          <p:nvPr>
            <p:ph type="pic" idx="1"/>
          </p:nvPr>
        </p:nvSpPr>
        <p:spPr>
          <a:xfrm>
            <a:off x="1792288" y="857251"/>
            <a:ext cx="5486400" cy="2707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37926373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0038" y="857250"/>
            <a:ext cx="2079625" cy="3943350"/>
          </a:xfrm>
        </p:spPr>
        <p:txBody>
          <a:bodyPr vert="eaVert"/>
          <a:lstStyle/>
          <a:p>
            <a:r>
              <a:rPr lang="en-US" noProof="0" smtClean="0"/>
              <a:t>Click to edit Master title style</a:t>
            </a:r>
            <a:endParaRPr lang="en-US" noProof="0"/>
          </a:p>
        </p:txBody>
      </p:sp>
      <p:sp>
        <p:nvSpPr>
          <p:cNvPr id="3" name="Vertical Text Placeholder 2"/>
          <p:cNvSpPr>
            <a:spLocks noGrp="1"/>
          </p:cNvSpPr>
          <p:nvPr>
            <p:ph type="body" orient="vert" idx="1"/>
          </p:nvPr>
        </p:nvSpPr>
        <p:spPr>
          <a:xfrm>
            <a:off x="411164" y="857250"/>
            <a:ext cx="6086475" cy="3943350"/>
          </a:xfrm>
        </p:spPr>
        <p:txBody>
          <a:bodyPr vert="eaVert"/>
          <a:lstStyle>
            <a:lvl1pPr>
              <a:defRPr sz="2000">
                <a:solidFill>
                  <a:srgbClr val="070605"/>
                </a:solidFill>
              </a:defRPr>
            </a:lvl1pPr>
            <a:lvl2pPr marL="457200" indent="-342900">
              <a:buFont typeface="Arial" pitchFamily="34" charset="0"/>
              <a:buChar char="•"/>
              <a:defRPr sz="2000">
                <a:solidFill>
                  <a:srgbClr val="070605"/>
                </a:solidFill>
              </a:defRPr>
            </a:lvl2pPr>
            <a:lvl3pPr>
              <a:defRPr sz="2000">
                <a:solidFill>
                  <a:srgbClr val="070605"/>
                </a:solidFill>
              </a:defRPr>
            </a:lvl3pPr>
            <a:lvl4pPr>
              <a:defRPr sz="2000">
                <a:solidFill>
                  <a:srgbClr val="070605"/>
                </a:solidFill>
              </a:defRPr>
            </a:lvl4pPr>
            <a:lvl5pPr>
              <a:defRPr sz="2000">
                <a:solidFill>
                  <a:srgbClr val="070605"/>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258352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cSld name="Final">
    <p:bg>
      <p:bgPr>
        <a:solidFill>
          <a:srgbClr val="071D49"/>
        </a:solidFill>
        <a:effectLst/>
      </p:bgPr>
    </p:bg>
    <p:spTree>
      <p:nvGrpSpPr>
        <p:cNvPr id="1" name=""/>
        <p:cNvGrpSpPr/>
        <p:nvPr/>
      </p:nvGrpSpPr>
      <p:grpSpPr>
        <a:xfrm>
          <a:off x="0" y="0"/>
          <a:ext cx="0" cy="0"/>
          <a:chOff x="0" y="0"/>
          <a:chExt cx="0" cy="0"/>
        </a:xfrm>
      </p:grpSpPr>
      <p:pic>
        <p:nvPicPr>
          <p:cNvPr id="4" name="Picture 16" descr="AbbVieLogo_Small_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463" y="4973241"/>
            <a:ext cx="685800" cy="9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2532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163" y="857249"/>
            <a:ext cx="8318500" cy="3943350"/>
          </a:xfrm>
        </p:spPr>
        <p:txBody>
          <a:bodyPr anchor="t"/>
          <a:lstStyle>
            <a:lvl1pPr>
              <a:defRPr sz="2200">
                <a:solidFill>
                  <a:srgbClr val="070605"/>
                </a:solidFill>
              </a:defRPr>
            </a:lvl1pPr>
            <a:lvl2pPr marL="457200" indent="-342900">
              <a:buFont typeface="Arial" pitchFamily="34" charset="0"/>
              <a:buChar char="•"/>
              <a:defRPr sz="2200">
                <a:solidFill>
                  <a:srgbClr val="070605"/>
                </a:solidFill>
              </a:defRPr>
            </a:lvl2pPr>
            <a:lvl3pPr>
              <a:defRPr sz="2200">
                <a:solidFill>
                  <a:srgbClr val="070605"/>
                </a:solidFill>
              </a:defRPr>
            </a:lvl3pPr>
            <a:lvl4pPr>
              <a:defRPr sz="2200">
                <a:solidFill>
                  <a:srgbClr val="070605"/>
                </a:solidFill>
              </a:defRPr>
            </a:lvl4pPr>
            <a:lvl5pPr>
              <a:defRPr sz="2200">
                <a:solidFill>
                  <a:srgbClr val="070605"/>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Line 8"/>
          <p:cNvSpPr>
            <a:spLocks noChangeShapeType="1"/>
          </p:cNvSpPr>
          <p:nvPr userDrawn="1"/>
        </p:nvSpPr>
        <p:spPr bwMode="auto">
          <a:xfrm>
            <a:off x="412750" y="719138"/>
            <a:ext cx="8318500" cy="0"/>
          </a:xfrm>
          <a:prstGeom prst="line">
            <a:avLst/>
          </a:prstGeom>
          <a:noFill/>
          <a:ln w="9525">
            <a:solidFill>
              <a:srgbClr val="071D49"/>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9655022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noProof="0" smtClean="0"/>
              <a:t>Click to edit Master title style</a:t>
            </a:r>
            <a:endParaRPr lang="en-US" noProof="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2700217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1163" y="857249"/>
            <a:ext cx="4083050" cy="3943350"/>
          </a:xfrm>
        </p:spPr>
        <p:txBody>
          <a:bodyPr anchor="t"/>
          <a:lstStyle>
            <a:lvl1pPr>
              <a:defRPr sz="2000">
                <a:solidFill>
                  <a:srgbClr val="070605"/>
                </a:solidFill>
              </a:defRPr>
            </a:lvl1pPr>
            <a:lvl2pPr marL="457200" indent="-342900">
              <a:buFont typeface="Arial" pitchFamily="34" charset="0"/>
              <a:buChar char="•"/>
              <a:defRPr sz="2000">
                <a:solidFill>
                  <a:srgbClr val="070605"/>
                </a:solidFill>
              </a:defRPr>
            </a:lvl2pPr>
            <a:lvl3pPr>
              <a:defRPr sz="2000">
                <a:solidFill>
                  <a:srgbClr val="070605"/>
                </a:solidFill>
              </a:defRPr>
            </a:lvl3pPr>
            <a:lvl4pPr>
              <a:defRPr sz="2000">
                <a:solidFill>
                  <a:srgbClr val="070605"/>
                </a:solidFill>
              </a:defRPr>
            </a:lvl4pPr>
            <a:lvl5pPr>
              <a:defRPr sz="2000">
                <a:solidFill>
                  <a:srgbClr val="070605"/>
                </a:solidFill>
              </a:defRPr>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Content Placeholder 3"/>
          <p:cNvSpPr>
            <a:spLocks noGrp="1"/>
          </p:cNvSpPr>
          <p:nvPr>
            <p:ph sz="half" idx="2"/>
          </p:nvPr>
        </p:nvSpPr>
        <p:spPr>
          <a:xfrm>
            <a:off x="4646613" y="857249"/>
            <a:ext cx="4083050" cy="3943350"/>
          </a:xfrm>
        </p:spPr>
        <p:txBody>
          <a:bodyPr anchor="t"/>
          <a:lstStyle>
            <a:lvl1pPr>
              <a:defRPr sz="2000">
                <a:solidFill>
                  <a:srgbClr val="070605"/>
                </a:solidFill>
              </a:defRPr>
            </a:lvl1pPr>
            <a:lvl2pPr marL="457200" indent="-342900">
              <a:buFont typeface="Arial" pitchFamily="34" charset="0"/>
              <a:buChar char="•"/>
              <a:defRPr sz="2000">
                <a:solidFill>
                  <a:srgbClr val="070605"/>
                </a:solidFill>
              </a:defRPr>
            </a:lvl2pPr>
            <a:lvl3pPr>
              <a:defRPr sz="2000">
                <a:solidFill>
                  <a:srgbClr val="070605"/>
                </a:solidFill>
              </a:defRPr>
            </a:lvl3pPr>
            <a:lvl4pPr>
              <a:defRPr sz="2000">
                <a:solidFill>
                  <a:srgbClr val="070605"/>
                </a:solidFill>
              </a:defRPr>
            </a:lvl4pPr>
            <a:lvl5pPr>
              <a:defRPr sz="2000">
                <a:solidFill>
                  <a:srgbClr val="070605"/>
                </a:solidFill>
              </a:defRPr>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Title 1"/>
          <p:cNvSpPr>
            <a:spLocks noGrp="1"/>
          </p:cNvSpPr>
          <p:nvPr>
            <p:ph type="title"/>
          </p:nvPr>
        </p:nvSpPr>
        <p:spPr>
          <a:xfrm>
            <a:off x="411480" y="171450"/>
            <a:ext cx="8321040" cy="534924"/>
          </a:xfrm>
        </p:spPr>
        <p:txBody>
          <a:bodyPr anchor="b"/>
          <a:lstStyle>
            <a:lvl1pPr>
              <a:defRPr sz="2400">
                <a:solidFill>
                  <a:srgbClr val="071D49"/>
                </a:solidFill>
              </a:defRPr>
            </a:lvl1pPr>
          </a:lstStyle>
          <a:p>
            <a:r>
              <a:rPr lang="en-US" noProof="0" dirty="0" smtClean="0"/>
              <a:t>Click to edit Master title style</a:t>
            </a:r>
            <a:endParaRPr lang="en-US" noProof="0" dirty="0"/>
          </a:p>
        </p:txBody>
      </p:sp>
      <p:sp>
        <p:nvSpPr>
          <p:cNvPr id="5" name="Line 8"/>
          <p:cNvSpPr>
            <a:spLocks noChangeShapeType="1"/>
          </p:cNvSpPr>
          <p:nvPr userDrawn="1"/>
        </p:nvSpPr>
        <p:spPr bwMode="auto">
          <a:xfrm>
            <a:off x="412750" y="719138"/>
            <a:ext cx="8318500" cy="0"/>
          </a:xfrm>
          <a:prstGeom prst="line">
            <a:avLst/>
          </a:prstGeom>
          <a:noFill/>
          <a:ln w="9525">
            <a:solidFill>
              <a:srgbClr val="071D49"/>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3256297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1480" y="857250"/>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Master text styles</a:t>
            </a:r>
          </a:p>
        </p:txBody>
      </p:sp>
      <p:sp>
        <p:nvSpPr>
          <p:cNvPr id="4" name="Content Placeholder 3"/>
          <p:cNvSpPr>
            <a:spLocks noGrp="1"/>
          </p:cNvSpPr>
          <p:nvPr>
            <p:ph sz="half" idx="2"/>
          </p:nvPr>
        </p:nvSpPr>
        <p:spPr>
          <a:xfrm>
            <a:off x="411480" y="1373981"/>
            <a:ext cx="4040188" cy="3383756"/>
          </a:xfrm>
        </p:spPr>
        <p:txBody>
          <a:bodyPr anchor="t"/>
          <a:lstStyle>
            <a:lvl1pPr>
              <a:defRPr sz="2000">
                <a:solidFill>
                  <a:srgbClr val="070605"/>
                </a:solidFill>
              </a:defRPr>
            </a:lvl1pPr>
            <a:lvl2pPr marL="457200" indent="-342900">
              <a:buFont typeface="Arial" pitchFamily="34" charset="0"/>
              <a:buChar char="•"/>
              <a:defRPr sz="2000">
                <a:solidFill>
                  <a:srgbClr val="070605"/>
                </a:solidFill>
              </a:defRPr>
            </a:lvl2pPr>
            <a:lvl3pPr>
              <a:defRPr sz="2000">
                <a:solidFill>
                  <a:srgbClr val="070605"/>
                </a:solidFill>
              </a:defRPr>
            </a:lvl3pPr>
            <a:lvl4pPr>
              <a:defRPr sz="2000">
                <a:solidFill>
                  <a:srgbClr val="070605"/>
                </a:solidFill>
              </a:defRPr>
            </a:lvl4pPr>
            <a:lvl5pPr>
              <a:defRPr sz="2000">
                <a:solidFill>
                  <a:srgbClr val="070605"/>
                </a:solidFill>
              </a:defRPr>
            </a:lvl5pPr>
            <a:lvl6pPr>
              <a:defRPr sz="1600"/>
            </a:lvl6pPr>
            <a:lvl7pPr>
              <a:defRPr sz="1600"/>
            </a:lvl7pPr>
            <a:lvl8pPr>
              <a:defRPr sz="1600"/>
            </a:lvl8pPr>
            <a:lvl9pPr>
              <a:defRPr sz="16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5" name="Text Placeholder 4"/>
          <p:cNvSpPr>
            <a:spLocks noGrp="1"/>
          </p:cNvSpPr>
          <p:nvPr>
            <p:ph type="body" sz="quarter" idx="3"/>
          </p:nvPr>
        </p:nvSpPr>
        <p:spPr>
          <a:xfrm>
            <a:off x="4645026" y="857250"/>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373981"/>
            <a:ext cx="4041775" cy="3383756"/>
          </a:xfrm>
        </p:spPr>
        <p:txBody>
          <a:bodyPr anchor="t"/>
          <a:lstStyle>
            <a:lvl1pPr>
              <a:defRPr sz="2000">
                <a:solidFill>
                  <a:srgbClr val="070605"/>
                </a:solidFill>
              </a:defRPr>
            </a:lvl1pPr>
            <a:lvl2pPr marL="457200" indent="-342900">
              <a:buFont typeface="Arial" pitchFamily="34" charset="0"/>
              <a:buChar char="•"/>
              <a:defRPr sz="2000">
                <a:solidFill>
                  <a:srgbClr val="070605"/>
                </a:solidFill>
              </a:defRPr>
            </a:lvl2pPr>
            <a:lvl3pPr>
              <a:defRPr sz="2000">
                <a:solidFill>
                  <a:srgbClr val="070605"/>
                </a:solidFill>
              </a:defRPr>
            </a:lvl3pPr>
            <a:lvl4pPr>
              <a:defRPr sz="2000">
                <a:solidFill>
                  <a:srgbClr val="070605"/>
                </a:solidFill>
              </a:defRPr>
            </a:lvl4pPr>
            <a:lvl5pPr>
              <a:defRPr sz="2000">
                <a:solidFill>
                  <a:srgbClr val="070605"/>
                </a:solidFill>
              </a:defRPr>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9" name="Title 1"/>
          <p:cNvSpPr>
            <a:spLocks noGrp="1"/>
          </p:cNvSpPr>
          <p:nvPr>
            <p:ph type="title"/>
          </p:nvPr>
        </p:nvSpPr>
        <p:spPr>
          <a:xfrm>
            <a:off x="411480" y="171450"/>
            <a:ext cx="8321040" cy="534924"/>
          </a:xfrm>
        </p:spPr>
        <p:txBody>
          <a:bodyPr anchor="b"/>
          <a:lstStyle>
            <a:lvl1pPr>
              <a:defRPr sz="2800">
                <a:solidFill>
                  <a:srgbClr val="071D49"/>
                </a:solidFill>
              </a:defRPr>
            </a:lvl1pPr>
          </a:lstStyle>
          <a:p>
            <a:r>
              <a:rPr lang="en-US" noProof="0" dirty="0" smtClean="0"/>
              <a:t>Click to edit Master title style</a:t>
            </a:r>
            <a:endParaRPr lang="en-US" noProof="0" dirty="0"/>
          </a:p>
        </p:txBody>
      </p:sp>
      <p:sp>
        <p:nvSpPr>
          <p:cNvPr id="7" name="Line 8"/>
          <p:cNvSpPr>
            <a:spLocks noChangeShapeType="1"/>
          </p:cNvSpPr>
          <p:nvPr userDrawn="1"/>
        </p:nvSpPr>
        <p:spPr bwMode="auto">
          <a:xfrm>
            <a:off x="412750" y="719138"/>
            <a:ext cx="8318500" cy="0"/>
          </a:xfrm>
          <a:prstGeom prst="line">
            <a:avLst/>
          </a:prstGeom>
          <a:noFill/>
          <a:ln w="9525">
            <a:solidFill>
              <a:srgbClr val="071D49"/>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802276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4.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gray">
          <a:xfrm>
            <a:off x="411163" y="959644"/>
            <a:ext cx="8318500" cy="2845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text styles</a:t>
            </a:r>
          </a:p>
          <a:p>
            <a:pPr lvl="1"/>
            <a:r>
              <a:rPr lang="en-US" dirty="0" smtClean="0"/>
              <a:t>Second level</a:t>
            </a:r>
          </a:p>
        </p:txBody>
      </p:sp>
      <p:sp>
        <p:nvSpPr>
          <p:cNvPr id="1027" name="Rectangle 2"/>
          <p:cNvSpPr>
            <a:spLocks noChangeArrowheads="1"/>
          </p:cNvSpPr>
          <p:nvPr/>
        </p:nvSpPr>
        <p:spPr bwMode="auto">
          <a:xfrm>
            <a:off x="0" y="4902994"/>
            <a:ext cx="9144000" cy="240506"/>
          </a:xfrm>
          <a:prstGeom prst="rect">
            <a:avLst/>
          </a:prstGeom>
          <a:solidFill>
            <a:srgbClr val="071D4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90000"/>
              </a:lnSpc>
            </a:pPr>
            <a:endParaRPr lang="en-US" dirty="0"/>
          </a:p>
        </p:txBody>
      </p:sp>
      <p:sp>
        <p:nvSpPr>
          <p:cNvPr id="1028" name="Title Placeholder 1"/>
          <p:cNvSpPr>
            <a:spLocks noGrp="1"/>
          </p:cNvSpPr>
          <p:nvPr>
            <p:ph type="title"/>
          </p:nvPr>
        </p:nvSpPr>
        <p:spPr bwMode="gray">
          <a:xfrm>
            <a:off x="412750" y="3873103"/>
            <a:ext cx="4387850" cy="21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30" name="TextBox 8"/>
          <p:cNvSpPr txBox="1">
            <a:spLocks noChangeArrowheads="1"/>
          </p:cNvSpPr>
          <p:nvPr userDrawn="1"/>
        </p:nvSpPr>
        <p:spPr bwMode="auto">
          <a:xfrm>
            <a:off x="851633" y="4957762"/>
            <a:ext cx="7670023" cy="21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marL="0" marR="0" indent="0" algn="r" defTabSz="457200" rtl="0" eaLnBrk="1" fontAlgn="base" latinLnBrk="0" hangingPunct="1">
              <a:lnSpc>
                <a:spcPct val="90000"/>
              </a:lnSpc>
              <a:spcBef>
                <a:spcPct val="0"/>
              </a:spcBef>
              <a:spcAft>
                <a:spcPct val="0"/>
              </a:spcAft>
              <a:buClrTx/>
              <a:buSzTx/>
              <a:buFontTx/>
              <a:buNone/>
              <a:tabLst/>
              <a:defRPr/>
            </a:pPr>
            <a:r>
              <a:rPr lang="en-US" sz="900" baseline="0" dirty="0" smtClean="0">
                <a:solidFill>
                  <a:schemeClr val="bg1"/>
                </a:solidFill>
              </a:rPr>
              <a:t>SURVEYOR-II: ABT-493 + ABT-530 for Patients With Genotype 3 Infection and Cirrhosis </a:t>
            </a:r>
            <a:r>
              <a:rPr lang="en-US" sz="900" dirty="0" smtClean="0">
                <a:solidFill>
                  <a:schemeClr val="bg1"/>
                </a:solidFill>
              </a:rPr>
              <a:t> | EASL | 16</a:t>
            </a:r>
            <a:r>
              <a:rPr lang="en-US" sz="900" dirty="0" smtClean="0">
                <a:solidFill>
                  <a:schemeClr val="bg1"/>
                </a:solidFill>
                <a:sym typeface="Symbol"/>
              </a:rPr>
              <a:t> April </a:t>
            </a:r>
            <a:r>
              <a:rPr lang="en-US" sz="900" baseline="0" dirty="0" smtClean="0">
                <a:solidFill>
                  <a:schemeClr val="bg1"/>
                </a:solidFill>
                <a:sym typeface="Symbol"/>
              </a:rPr>
              <a:t>2016</a:t>
            </a:r>
            <a:r>
              <a:rPr lang="en-US" sz="900" dirty="0" smtClean="0">
                <a:solidFill>
                  <a:schemeClr val="bg1"/>
                </a:solidFill>
              </a:rPr>
              <a:t> </a:t>
            </a:r>
          </a:p>
        </p:txBody>
      </p:sp>
      <p:sp>
        <p:nvSpPr>
          <p:cNvPr id="1031" name="TextBox 9"/>
          <p:cNvSpPr txBox="1">
            <a:spLocks noChangeArrowheads="1"/>
          </p:cNvSpPr>
          <p:nvPr userDrawn="1"/>
        </p:nvSpPr>
        <p:spPr bwMode="auto">
          <a:xfrm>
            <a:off x="8485188" y="4957762"/>
            <a:ext cx="342900" cy="21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fld id="{961CB76B-05E7-4ABA-B816-DE7F43A9AED3}" type="slidenum">
              <a:rPr lang="en-US" sz="900">
                <a:solidFill>
                  <a:schemeClr val="bg1"/>
                </a:solidFill>
              </a:rPr>
              <a:pPr algn="ctr" eaLnBrk="1" hangingPunct="1">
                <a:lnSpc>
                  <a:spcPct val="90000"/>
                </a:lnSpc>
              </a:pPr>
              <a:t>‹Nr.›</a:t>
            </a:fld>
            <a:endParaRPr lang="en-GB" sz="9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727" r:id="rId1"/>
    <p:sldLayoutId id="2147483743" r:id="rId2"/>
    <p:sldLayoutId id="2147483744" r:id="rId3"/>
    <p:sldLayoutId id="2147483745" r:id="rId4"/>
    <p:sldLayoutId id="2147483746"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53" r:id="rId14"/>
  </p:sldLayoutIdLst>
  <p:timing>
    <p:tnLst>
      <p:par>
        <p:cTn id="1" dur="indefinite" restart="never" nodeType="tmRoot"/>
      </p:par>
    </p:tnLst>
  </p:timing>
  <p:hf sldNum="0" hdr="0" dt="0"/>
  <p:txStyles>
    <p:titleStyle>
      <a:lvl1pPr algn="l" defTabSz="457200" rtl="0" eaLnBrk="0" fontAlgn="base" hangingPunct="0">
        <a:lnSpc>
          <a:spcPct val="90000"/>
        </a:lnSpc>
        <a:spcBef>
          <a:spcPct val="0"/>
        </a:spcBef>
        <a:spcAft>
          <a:spcPct val="0"/>
        </a:spcAft>
        <a:defRPr sz="1400">
          <a:solidFill>
            <a:schemeClr val="folHlink"/>
          </a:solidFill>
          <a:latin typeface="+mj-lt"/>
          <a:ea typeface="+mj-ea"/>
          <a:cs typeface="+mj-cs"/>
        </a:defRPr>
      </a:lvl1pPr>
      <a:lvl2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2pPr>
      <a:lvl3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3pPr>
      <a:lvl4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4pPr>
      <a:lvl5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5pPr>
      <a:lvl6pPr marL="457200" algn="l" defTabSz="457200" rtl="0" fontAlgn="base">
        <a:lnSpc>
          <a:spcPct val="90000"/>
        </a:lnSpc>
        <a:spcBef>
          <a:spcPct val="0"/>
        </a:spcBef>
        <a:spcAft>
          <a:spcPct val="0"/>
        </a:spcAft>
        <a:defRPr sz="1400">
          <a:solidFill>
            <a:schemeClr val="folHlink"/>
          </a:solidFill>
          <a:latin typeface="Calibri" pitchFamily="34" charset="0"/>
          <a:cs typeface="Arial" charset="0"/>
        </a:defRPr>
      </a:lvl6pPr>
      <a:lvl7pPr marL="914400" algn="l" defTabSz="457200" rtl="0" fontAlgn="base">
        <a:lnSpc>
          <a:spcPct val="90000"/>
        </a:lnSpc>
        <a:spcBef>
          <a:spcPct val="0"/>
        </a:spcBef>
        <a:spcAft>
          <a:spcPct val="0"/>
        </a:spcAft>
        <a:defRPr sz="1400">
          <a:solidFill>
            <a:schemeClr val="folHlink"/>
          </a:solidFill>
          <a:latin typeface="Calibri" pitchFamily="34" charset="0"/>
          <a:cs typeface="Arial" charset="0"/>
        </a:defRPr>
      </a:lvl7pPr>
      <a:lvl8pPr marL="1371600" algn="l" defTabSz="457200" rtl="0" fontAlgn="base">
        <a:lnSpc>
          <a:spcPct val="90000"/>
        </a:lnSpc>
        <a:spcBef>
          <a:spcPct val="0"/>
        </a:spcBef>
        <a:spcAft>
          <a:spcPct val="0"/>
        </a:spcAft>
        <a:defRPr sz="1400">
          <a:solidFill>
            <a:schemeClr val="folHlink"/>
          </a:solidFill>
          <a:latin typeface="Calibri" pitchFamily="34" charset="0"/>
          <a:cs typeface="Arial" charset="0"/>
        </a:defRPr>
      </a:lvl8pPr>
      <a:lvl9pPr marL="1828800" algn="l" defTabSz="457200" rtl="0" fontAlgn="base">
        <a:lnSpc>
          <a:spcPct val="90000"/>
        </a:lnSpc>
        <a:spcBef>
          <a:spcPct val="0"/>
        </a:spcBef>
        <a:spcAft>
          <a:spcPct val="0"/>
        </a:spcAft>
        <a:defRPr sz="1400">
          <a:solidFill>
            <a:schemeClr val="folHlink"/>
          </a:solidFill>
          <a:latin typeface="Calibri" pitchFamily="34" charset="0"/>
          <a:cs typeface="Arial" charset="0"/>
        </a:defRPr>
      </a:lvl9pPr>
    </p:titleStyle>
    <p:bodyStyle>
      <a:lvl1pPr marL="342900" indent="-342900" algn="l" defTabSz="457200" rtl="0" eaLnBrk="0" fontAlgn="base" hangingPunct="0">
        <a:lnSpc>
          <a:spcPct val="75000"/>
        </a:lnSpc>
        <a:spcBef>
          <a:spcPct val="80000"/>
        </a:spcBef>
        <a:spcAft>
          <a:spcPct val="0"/>
        </a:spcAft>
        <a:buFont typeface="Arial" charset="0"/>
        <a:defRPr sz="4000">
          <a:solidFill>
            <a:srgbClr val="071D49"/>
          </a:solidFill>
          <a:latin typeface="+mn-lt"/>
          <a:ea typeface="+mn-ea"/>
          <a:cs typeface="+mn-cs"/>
        </a:defRPr>
      </a:lvl1pPr>
      <a:lvl2pPr marL="114300" indent="342900" algn="l" defTabSz="457200" rtl="0" eaLnBrk="0" fontAlgn="base" hangingPunct="0">
        <a:lnSpc>
          <a:spcPct val="75000"/>
        </a:lnSpc>
        <a:spcBef>
          <a:spcPct val="40000"/>
        </a:spcBef>
        <a:spcAft>
          <a:spcPct val="0"/>
        </a:spcAft>
        <a:defRPr sz="2000">
          <a:solidFill>
            <a:srgbClr val="071D49"/>
          </a:solidFill>
          <a:latin typeface="+mn-lt"/>
          <a:cs typeface="+mn-cs"/>
        </a:defRPr>
      </a:lvl2pPr>
      <a:lvl3pPr marL="749300" indent="-228600" algn="l" defTabSz="457200" rtl="0" eaLnBrk="0" fontAlgn="base" hangingPunct="0">
        <a:spcBef>
          <a:spcPct val="20000"/>
        </a:spcBef>
        <a:spcAft>
          <a:spcPct val="0"/>
        </a:spcAft>
        <a:buFont typeface="Arial" charset="0"/>
        <a:buChar char="–"/>
        <a:defRPr sz="2100">
          <a:solidFill>
            <a:schemeClr val="tx1"/>
          </a:solidFill>
          <a:latin typeface="+mn-lt"/>
          <a:cs typeface="+mn-cs"/>
        </a:defRPr>
      </a:lvl3pPr>
      <a:lvl4pPr marL="1143000" indent="-228600" algn="l" defTabSz="457200" rtl="0" eaLnBrk="0" fontAlgn="base" hangingPunct="0">
        <a:spcBef>
          <a:spcPct val="10000"/>
        </a:spcBef>
        <a:spcAft>
          <a:spcPct val="0"/>
        </a:spcAft>
        <a:buFont typeface="Arial" charset="0"/>
        <a:buChar char="–"/>
        <a:defRPr sz="2000">
          <a:solidFill>
            <a:schemeClr val="tx1"/>
          </a:solidFill>
          <a:latin typeface="+mn-lt"/>
          <a:cs typeface="+mn-cs"/>
        </a:defRPr>
      </a:lvl4pPr>
      <a:lvl5pPr marL="1485900" indent="-228600" algn="l" defTabSz="457200" rtl="0" eaLnBrk="0" fontAlgn="base" hangingPunct="0">
        <a:spcBef>
          <a:spcPct val="10000"/>
        </a:spcBef>
        <a:spcAft>
          <a:spcPct val="0"/>
        </a:spcAft>
        <a:buFont typeface="Arial" charset="0"/>
        <a:buChar char="–"/>
        <a:defRPr>
          <a:solidFill>
            <a:schemeClr val="tx1"/>
          </a:solidFill>
          <a:latin typeface="+mn-lt"/>
          <a:cs typeface="+mn-cs"/>
        </a:defRPr>
      </a:lvl5pPr>
      <a:lvl6pPr marL="1943100" indent="-228600" algn="l" defTabSz="457200" rtl="0" fontAlgn="base">
        <a:spcBef>
          <a:spcPct val="10000"/>
        </a:spcBef>
        <a:spcAft>
          <a:spcPct val="0"/>
        </a:spcAft>
        <a:buFont typeface="Arial" charset="0"/>
        <a:buChar char="–"/>
        <a:defRPr>
          <a:solidFill>
            <a:schemeClr val="tx1"/>
          </a:solidFill>
          <a:latin typeface="+mn-lt"/>
          <a:cs typeface="+mn-cs"/>
        </a:defRPr>
      </a:lvl6pPr>
      <a:lvl7pPr marL="2400300" indent="-228600" algn="l" defTabSz="457200" rtl="0" fontAlgn="base">
        <a:spcBef>
          <a:spcPct val="10000"/>
        </a:spcBef>
        <a:spcAft>
          <a:spcPct val="0"/>
        </a:spcAft>
        <a:buFont typeface="Arial" charset="0"/>
        <a:buChar char="–"/>
        <a:defRPr>
          <a:solidFill>
            <a:schemeClr val="tx1"/>
          </a:solidFill>
          <a:latin typeface="+mn-lt"/>
          <a:cs typeface="+mn-cs"/>
        </a:defRPr>
      </a:lvl7pPr>
      <a:lvl8pPr marL="2857500" indent="-228600" algn="l" defTabSz="457200" rtl="0" fontAlgn="base">
        <a:spcBef>
          <a:spcPct val="10000"/>
        </a:spcBef>
        <a:spcAft>
          <a:spcPct val="0"/>
        </a:spcAft>
        <a:buFont typeface="Arial" charset="0"/>
        <a:buChar char="–"/>
        <a:defRPr>
          <a:solidFill>
            <a:schemeClr val="tx1"/>
          </a:solidFill>
          <a:latin typeface="+mn-lt"/>
          <a:cs typeface="+mn-cs"/>
        </a:defRPr>
      </a:lvl8pPr>
      <a:lvl9pPr marL="3314700" indent="-228600" algn="l" defTabSz="457200" rtl="0" fontAlgn="base">
        <a:spcBef>
          <a:spcPct val="10000"/>
        </a:spcBef>
        <a:spcAft>
          <a:spcPct val="0"/>
        </a:spcAft>
        <a:buFont typeface="Arial"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ext Placeholder 2"/>
          <p:cNvSpPr>
            <a:spLocks noGrp="1"/>
          </p:cNvSpPr>
          <p:nvPr>
            <p:ph type="body" idx="1"/>
          </p:nvPr>
        </p:nvSpPr>
        <p:spPr bwMode="gray">
          <a:xfrm>
            <a:off x="411163" y="959644"/>
            <a:ext cx="8318500" cy="2845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p:txBody>
      </p:sp>
      <p:sp>
        <p:nvSpPr>
          <p:cNvPr id="2051" name="Rectangle 2"/>
          <p:cNvSpPr>
            <a:spLocks noChangeArrowheads="1"/>
          </p:cNvSpPr>
          <p:nvPr/>
        </p:nvSpPr>
        <p:spPr bwMode="auto">
          <a:xfrm>
            <a:off x="0" y="4902994"/>
            <a:ext cx="9144000" cy="240506"/>
          </a:xfrm>
          <a:prstGeom prst="rect">
            <a:avLst/>
          </a:prstGeom>
          <a:solidFill>
            <a:srgbClr val="071D4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dirty="0">
              <a:solidFill>
                <a:srgbClr val="070605"/>
              </a:solidFill>
              <a:latin typeface="Arial" charset="0"/>
            </a:endParaRPr>
          </a:p>
        </p:txBody>
      </p:sp>
      <p:sp>
        <p:nvSpPr>
          <p:cNvPr id="2052" name="Title Placeholder 1"/>
          <p:cNvSpPr>
            <a:spLocks noGrp="1"/>
          </p:cNvSpPr>
          <p:nvPr>
            <p:ph type="title"/>
          </p:nvPr>
        </p:nvSpPr>
        <p:spPr bwMode="gray">
          <a:xfrm>
            <a:off x="412750" y="3873103"/>
            <a:ext cx="4387850" cy="21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3" name="Line 8"/>
          <p:cNvSpPr>
            <a:spLocks noChangeShapeType="1"/>
          </p:cNvSpPr>
          <p:nvPr/>
        </p:nvSpPr>
        <p:spPr bwMode="auto">
          <a:xfrm>
            <a:off x="412750" y="719138"/>
            <a:ext cx="8318500" cy="0"/>
          </a:xfrm>
          <a:prstGeom prst="line">
            <a:avLst/>
          </a:prstGeom>
          <a:noFill/>
          <a:ln w="9525">
            <a:solidFill>
              <a:srgbClr val="071D4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 name="TextBox 8"/>
          <p:cNvSpPr txBox="1">
            <a:spLocks noChangeArrowheads="1"/>
          </p:cNvSpPr>
          <p:nvPr userDrawn="1"/>
        </p:nvSpPr>
        <p:spPr bwMode="auto">
          <a:xfrm>
            <a:off x="135272" y="4887276"/>
            <a:ext cx="8816704"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marL="0" marR="0" indent="0" algn="l" defTabSz="457200" rtl="0" eaLnBrk="1" fontAlgn="base" latinLnBrk="0" hangingPunct="1">
              <a:lnSpc>
                <a:spcPct val="90000"/>
              </a:lnSpc>
              <a:spcBef>
                <a:spcPct val="0"/>
              </a:spcBef>
              <a:spcAft>
                <a:spcPct val="0"/>
              </a:spcAft>
              <a:buClrTx/>
              <a:buSzTx/>
              <a:buFontTx/>
              <a:buNone/>
              <a:tabLst/>
              <a:defRPr/>
            </a:pPr>
            <a:r>
              <a:rPr lang="en-US" sz="900" dirty="0" smtClean="0">
                <a:solidFill>
                  <a:schemeClr val="bg1"/>
                </a:solidFill>
              </a:rPr>
              <a:t>TURQUOISE-II: ABT-450/r/Ombitasvir</a:t>
            </a:r>
            <a:r>
              <a:rPr lang="en-US" sz="900" baseline="0" dirty="0" smtClean="0">
                <a:solidFill>
                  <a:schemeClr val="bg1"/>
                </a:solidFill>
              </a:rPr>
              <a:t> and Dasabuvir with Ribavirin Achieves High SVR12 Rates in HCV GT1-infected Patients with Cirrhosis, Regardless of Baseline Characteristics</a:t>
            </a:r>
          </a:p>
          <a:p>
            <a:pPr marL="0" marR="0" indent="0" algn="l" defTabSz="457200" rtl="0" eaLnBrk="1" fontAlgn="base" latinLnBrk="0" hangingPunct="1">
              <a:lnSpc>
                <a:spcPct val="90000"/>
              </a:lnSpc>
              <a:spcBef>
                <a:spcPct val="0"/>
              </a:spcBef>
              <a:spcAft>
                <a:spcPct val="0"/>
              </a:spcAft>
              <a:buClrTx/>
              <a:buSzTx/>
              <a:buFontTx/>
              <a:buNone/>
              <a:tabLst/>
              <a:defRPr/>
            </a:pPr>
            <a:r>
              <a:rPr lang="en-US" sz="900" baseline="0" dirty="0" smtClean="0">
                <a:solidFill>
                  <a:schemeClr val="bg1"/>
                </a:solidFill>
              </a:rPr>
              <a:t>														 	</a:t>
            </a:r>
            <a:r>
              <a:rPr lang="en-US" sz="900" dirty="0" smtClean="0">
                <a:solidFill>
                  <a:schemeClr val="bg1"/>
                </a:solidFill>
              </a:rPr>
              <a:t>AASLD | 9</a:t>
            </a:r>
            <a:r>
              <a:rPr lang="en-US" sz="900" dirty="0" smtClean="0">
                <a:solidFill>
                  <a:schemeClr val="bg1"/>
                </a:solidFill>
                <a:sym typeface="Symbol"/>
              </a:rPr>
              <a:t> November</a:t>
            </a:r>
            <a:r>
              <a:rPr lang="en-US" sz="900" baseline="0" dirty="0" smtClean="0">
                <a:solidFill>
                  <a:schemeClr val="bg1"/>
                </a:solidFill>
                <a:sym typeface="Symbol"/>
              </a:rPr>
              <a:t> 2014</a:t>
            </a:r>
            <a:r>
              <a:rPr lang="en-US" sz="900" dirty="0" smtClean="0">
                <a:solidFill>
                  <a:schemeClr val="bg1"/>
                </a:solidFill>
              </a:rPr>
              <a:t> </a:t>
            </a:r>
          </a:p>
        </p:txBody>
      </p:sp>
      <p:sp>
        <p:nvSpPr>
          <p:cNvPr id="2055" name="TextBox 3"/>
          <p:cNvSpPr txBox="1">
            <a:spLocks noChangeArrowheads="1"/>
          </p:cNvSpPr>
          <p:nvPr/>
        </p:nvSpPr>
        <p:spPr bwMode="auto">
          <a:xfrm>
            <a:off x="8499702" y="4953680"/>
            <a:ext cx="3429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914400" eaLnBrk="1" hangingPunct="1"/>
            <a:fld id="{EC561364-697D-4882-8A36-D1AA6AC62655}" type="slidenum">
              <a:rPr lang="en-US" sz="900">
                <a:solidFill>
                  <a:srgbClr val="FFFFFF"/>
                </a:solidFill>
                <a:latin typeface="+mn-lt"/>
              </a:rPr>
              <a:pPr defTabSz="914400" eaLnBrk="1" hangingPunct="1"/>
              <a:t>‹Nr.›</a:t>
            </a:fld>
            <a:endParaRPr lang="en-GB" sz="900" dirty="0">
              <a:solidFill>
                <a:srgbClr val="FFFFFF"/>
              </a:solidFill>
              <a:latin typeface="+mn-lt"/>
            </a:endParaRPr>
          </a:p>
        </p:txBody>
      </p:sp>
    </p:spTree>
  </p:cSld>
  <p:clrMap bg1="lt1" tx1="dk1" bg2="lt2" tx2="dk2" accent1="accent1" accent2="accent2" accent3="accent3" accent4="accent4" accent5="accent5" accent6="accent6" hlink="hlink" folHlink="folHlink"/>
  <p:sldLayoutIdLst>
    <p:sldLayoutId id="2147483736" r:id="rId1"/>
    <p:sldLayoutId id="2147483747" r:id="rId2"/>
    <p:sldLayoutId id="2147483748" r:id="rId3"/>
    <p:sldLayoutId id="2147483749" r:id="rId4"/>
    <p:sldLayoutId id="2147483750" r:id="rId5"/>
    <p:sldLayoutId id="2147483751" r:id="rId6"/>
    <p:sldLayoutId id="2147483737" r:id="rId7"/>
    <p:sldLayoutId id="2147483738" r:id="rId8"/>
    <p:sldLayoutId id="2147483739" r:id="rId9"/>
    <p:sldLayoutId id="2147483740" r:id="rId10"/>
    <p:sldLayoutId id="2147483741" r:id="rId11"/>
    <p:sldLayoutId id="2147483742" r:id="rId12"/>
    <p:sldLayoutId id="2147483752" r:id="rId13"/>
  </p:sldLayoutIdLst>
  <p:hf sldNum="0" hdr="0" dt="0"/>
  <p:txStyles>
    <p:titleStyle>
      <a:lvl1pPr algn="l" defTabSz="457200" rtl="0" eaLnBrk="0" fontAlgn="base" hangingPunct="0">
        <a:lnSpc>
          <a:spcPct val="90000"/>
        </a:lnSpc>
        <a:spcBef>
          <a:spcPct val="0"/>
        </a:spcBef>
        <a:spcAft>
          <a:spcPct val="0"/>
        </a:spcAft>
        <a:defRPr sz="1400">
          <a:solidFill>
            <a:schemeClr val="folHlink"/>
          </a:solidFill>
          <a:latin typeface="+mj-lt"/>
          <a:ea typeface="+mj-ea"/>
          <a:cs typeface="+mj-cs"/>
        </a:defRPr>
      </a:lvl1pPr>
      <a:lvl2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2pPr>
      <a:lvl3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3pPr>
      <a:lvl4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4pPr>
      <a:lvl5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5pPr>
      <a:lvl6pPr marL="457200" algn="l" defTabSz="457200" rtl="0" eaLnBrk="1" fontAlgn="base" hangingPunct="1">
        <a:lnSpc>
          <a:spcPct val="90000"/>
        </a:lnSpc>
        <a:spcBef>
          <a:spcPct val="0"/>
        </a:spcBef>
        <a:spcAft>
          <a:spcPct val="0"/>
        </a:spcAft>
        <a:defRPr sz="1400">
          <a:solidFill>
            <a:schemeClr val="folHlink"/>
          </a:solidFill>
          <a:latin typeface="Calibri" pitchFamily="34" charset="0"/>
          <a:cs typeface="Arial" charset="0"/>
        </a:defRPr>
      </a:lvl6pPr>
      <a:lvl7pPr marL="914400" algn="l" defTabSz="457200" rtl="0" eaLnBrk="1" fontAlgn="base" hangingPunct="1">
        <a:lnSpc>
          <a:spcPct val="90000"/>
        </a:lnSpc>
        <a:spcBef>
          <a:spcPct val="0"/>
        </a:spcBef>
        <a:spcAft>
          <a:spcPct val="0"/>
        </a:spcAft>
        <a:defRPr sz="1400">
          <a:solidFill>
            <a:schemeClr val="folHlink"/>
          </a:solidFill>
          <a:latin typeface="Calibri" pitchFamily="34" charset="0"/>
          <a:cs typeface="Arial" charset="0"/>
        </a:defRPr>
      </a:lvl7pPr>
      <a:lvl8pPr marL="1371600" algn="l" defTabSz="457200" rtl="0" eaLnBrk="1" fontAlgn="base" hangingPunct="1">
        <a:lnSpc>
          <a:spcPct val="90000"/>
        </a:lnSpc>
        <a:spcBef>
          <a:spcPct val="0"/>
        </a:spcBef>
        <a:spcAft>
          <a:spcPct val="0"/>
        </a:spcAft>
        <a:defRPr sz="1400">
          <a:solidFill>
            <a:schemeClr val="folHlink"/>
          </a:solidFill>
          <a:latin typeface="Calibri" pitchFamily="34" charset="0"/>
          <a:cs typeface="Arial" charset="0"/>
        </a:defRPr>
      </a:lvl8pPr>
      <a:lvl9pPr marL="1828800" algn="l" defTabSz="457200" rtl="0" eaLnBrk="1" fontAlgn="base" hangingPunct="1">
        <a:lnSpc>
          <a:spcPct val="90000"/>
        </a:lnSpc>
        <a:spcBef>
          <a:spcPct val="0"/>
        </a:spcBef>
        <a:spcAft>
          <a:spcPct val="0"/>
        </a:spcAft>
        <a:defRPr sz="1400">
          <a:solidFill>
            <a:schemeClr val="folHlink"/>
          </a:solidFill>
          <a:latin typeface="Calibri" pitchFamily="34" charset="0"/>
          <a:cs typeface="Arial" charset="0"/>
        </a:defRPr>
      </a:lvl9pPr>
    </p:titleStyle>
    <p:bodyStyle>
      <a:lvl1pPr marL="342900" indent="-342900" algn="l" defTabSz="457200" rtl="0" eaLnBrk="0" fontAlgn="base" hangingPunct="0">
        <a:lnSpc>
          <a:spcPct val="75000"/>
        </a:lnSpc>
        <a:spcBef>
          <a:spcPct val="80000"/>
        </a:spcBef>
        <a:spcAft>
          <a:spcPct val="0"/>
        </a:spcAft>
        <a:buFont typeface="Arial" charset="0"/>
        <a:defRPr sz="4000">
          <a:solidFill>
            <a:srgbClr val="071D49"/>
          </a:solidFill>
          <a:latin typeface="+mn-lt"/>
          <a:ea typeface="+mn-ea"/>
          <a:cs typeface="+mn-cs"/>
        </a:defRPr>
      </a:lvl1pPr>
      <a:lvl2pPr marL="114300" indent="342900" algn="l" defTabSz="457200" rtl="0" eaLnBrk="0" fontAlgn="base" hangingPunct="0">
        <a:lnSpc>
          <a:spcPct val="75000"/>
        </a:lnSpc>
        <a:spcBef>
          <a:spcPct val="40000"/>
        </a:spcBef>
        <a:spcAft>
          <a:spcPct val="0"/>
        </a:spcAft>
        <a:defRPr sz="2000">
          <a:solidFill>
            <a:srgbClr val="071D49"/>
          </a:solidFill>
          <a:latin typeface="+mn-lt"/>
          <a:cs typeface="+mn-cs"/>
        </a:defRPr>
      </a:lvl2pPr>
      <a:lvl3pPr marL="749300" indent="-228600" algn="l" defTabSz="457200" rtl="0" eaLnBrk="0" fontAlgn="base" hangingPunct="0">
        <a:spcBef>
          <a:spcPct val="20000"/>
        </a:spcBef>
        <a:spcAft>
          <a:spcPct val="0"/>
        </a:spcAft>
        <a:buFont typeface="Arial" charset="0"/>
        <a:buChar char="–"/>
        <a:defRPr sz="2100">
          <a:solidFill>
            <a:schemeClr val="tx1"/>
          </a:solidFill>
          <a:latin typeface="+mn-lt"/>
          <a:cs typeface="+mn-cs"/>
        </a:defRPr>
      </a:lvl3pPr>
      <a:lvl4pPr marL="1143000" indent="-228600" algn="l" defTabSz="457200" rtl="0" eaLnBrk="0" fontAlgn="base" hangingPunct="0">
        <a:spcBef>
          <a:spcPct val="10000"/>
        </a:spcBef>
        <a:spcAft>
          <a:spcPct val="0"/>
        </a:spcAft>
        <a:buFont typeface="Arial" charset="0"/>
        <a:buChar char="–"/>
        <a:defRPr sz="2000">
          <a:solidFill>
            <a:schemeClr val="tx1"/>
          </a:solidFill>
          <a:latin typeface="+mn-lt"/>
          <a:cs typeface="+mn-cs"/>
        </a:defRPr>
      </a:lvl4pPr>
      <a:lvl5pPr marL="1485900" indent="-228600" algn="l" defTabSz="457200" rtl="0" eaLnBrk="0" fontAlgn="base" hangingPunct="0">
        <a:spcBef>
          <a:spcPct val="10000"/>
        </a:spcBef>
        <a:spcAft>
          <a:spcPct val="0"/>
        </a:spcAft>
        <a:buFont typeface="Arial" charset="0"/>
        <a:buChar char="–"/>
        <a:defRPr>
          <a:solidFill>
            <a:schemeClr val="tx1"/>
          </a:solidFill>
          <a:latin typeface="+mn-lt"/>
          <a:cs typeface="+mn-cs"/>
        </a:defRPr>
      </a:lvl5pPr>
      <a:lvl6pPr marL="1943100" indent="-228600" algn="l" defTabSz="457200" rtl="0" eaLnBrk="1" fontAlgn="base" hangingPunct="1">
        <a:spcBef>
          <a:spcPct val="10000"/>
        </a:spcBef>
        <a:spcAft>
          <a:spcPct val="0"/>
        </a:spcAft>
        <a:buFont typeface="Arial" charset="0"/>
        <a:buChar char="–"/>
        <a:defRPr>
          <a:solidFill>
            <a:schemeClr val="tx1"/>
          </a:solidFill>
          <a:latin typeface="+mn-lt"/>
          <a:cs typeface="+mn-cs"/>
        </a:defRPr>
      </a:lvl6pPr>
      <a:lvl7pPr marL="2400300" indent="-228600" algn="l" defTabSz="457200" rtl="0" eaLnBrk="1" fontAlgn="base" hangingPunct="1">
        <a:spcBef>
          <a:spcPct val="10000"/>
        </a:spcBef>
        <a:spcAft>
          <a:spcPct val="0"/>
        </a:spcAft>
        <a:buFont typeface="Arial" charset="0"/>
        <a:buChar char="–"/>
        <a:defRPr>
          <a:solidFill>
            <a:schemeClr val="tx1"/>
          </a:solidFill>
          <a:latin typeface="+mn-lt"/>
          <a:cs typeface="+mn-cs"/>
        </a:defRPr>
      </a:lvl7pPr>
      <a:lvl8pPr marL="2857500" indent="-228600" algn="l" defTabSz="457200" rtl="0" eaLnBrk="1" fontAlgn="base" hangingPunct="1">
        <a:spcBef>
          <a:spcPct val="10000"/>
        </a:spcBef>
        <a:spcAft>
          <a:spcPct val="0"/>
        </a:spcAft>
        <a:buFont typeface="Arial" charset="0"/>
        <a:buChar char="–"/>
        <a:defRPr>
          <a:solidFill>
            <a:schemeClr val="tx1"/>
          </a:solidFill>
          <a:latin typeface="+mn-lt"/>
          <a:cs typeface="+mn-cs"/>
        </a:defRPr>
      </a:lvl8pPr>
      <a:lvl9pPr marL="3314700" indent="-228600" algn="l" defTabSz="457200" rtl="0" eaLnBrk="1" fontAlgn="base" hangingPunct="1">
        <a:spcBef>
          <a:spcPct val="10000"/>
        </a:spcBef>
        <a:spcAft>
          <a:spcPct val="0"/>
        </a:spcAft>
        <a:buFont typeface="Arial"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gray">
          <a:xfrm>
            <a:off x="411163" y="959644"/>
            <a:ext cx="8318500" cy="2845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p:txBody>
      </p:sp>
      <p:sp>
        <p:nvSpPr>
          <p:cNvPr id="1027" name="Rectangle 2"/>
          <p:cNvSpPr>
            <a:spLocks noChangeArrowheads="1"/>
          </p:cNvSpPr>
          <p:nvPr/>
        </p:nvSpPr>
        <p:spPr bwMode="auto">
          <a:xfrm>
            <a:off x="0" y="4902994"/>
            <a:ext cx="9144000" cy="240506"/>
          </a:xfrm>
          <a:prstGeom prst="rect">
            <a:avLst/>
          </a:prstGeom>
          <a:solidFill>
            <a:srgbClr val="071D4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90000"/>
              </a:lnSpc>
            </a:pPr>
            <a:endParaRPr lang="en-US" dirty="0">
              <a:solidFill>
                <a:srgbClr val="070605"/>
              </a:solidFill>
            </a:endParaRPr>
          </a:p>
        </p:txBody>
      </p:sp>
      <p:sp>
        <p:nvSpPr>
          <p:cNvPr id="1028" name="Title Placeholder 1"/>
          <p:cNvSpPr>
            <a:spLocks noGrp="1"/>
          </p:cNvSpPr>
          <p:nvPr>
            <p:ph type="title"/>
          </p:nvPr>
        </p:nvSpPr>
        <p:spPr bwMode="gray">
          <a:xfrm>
            <a:off x="412750" y="3873103"/>
            <a:ext cx="4387850" cy="21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9" name="Line 8"/>
          <p:cNvSpPr>
            <a:spLocks noChangeShapeType="1"/>
          </p:cNvSpPr>
          <p:nvPr userDrawn="1"/>
        </p:nvSpPr>
        <p:spPr bwMode="auto">
          <a:xfrm>
            <a:off x="412750" y="719138"/>
            <a:ext cx="8318500" cy="0"/>
          </a:xfrm>
          <a:prstGeom prst="line">
            <a:avLst/>
          </a:prstGeom>
          <a:noFill/>
          <a:ln w="9525">
            <a:solidFill>
              <a:srgbClr val="071D4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70605"/>
              </a:solidFill>
            </a:endParaRPr>
          </a:p>
        </p:txBody>
      </p:sp>
      <p:sp>
        <p:nvSpPr>
          <p:cNvPr id="1030" name="TextBox 8"/>
          <p:cNvSpPr txBox="1">
            <a:spLocks noChangeArrowheads="1"/>
          </p:cNvSpPr>
          <p:nvPr userDrawn="1"/>
        </p:nvSpPr>
        <p:spPr bwMode="auto">
          <a:xfrm>
            <a:off x="407988" y="4958954"/>
            <a:ext cx="8050212" cy="21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lnSpc>
                <a:spcPct val="90000"/>
              </a:lnSpc>
            </a:pPr>
            <a:r>
              <a:rPr lang="en-US" sz="900" dirty="0">
                <a:solidFill>
                  <a:srgbClr val="FFFFFF"/>
                </a:solidFill>
              </a:rPr>
              <a:t>SAPPHIRE-I Phase 3 Study of ABT-450/r/Ombitasvir + Dasabuvir + RBV in Treatment-Naïve Adults With HCV </a:t>
            </a:r>
            <a:r>
              <a:rPr lang="en-US" sz="900" dirty="0" smtClean="0">
                <a:solidFill>
                  <a:srgbClr val="FFFFFF"/>
                </a:solidFill>
              </a:rPr>
              <a:t>GT1 </a:t>
            </a:r>
            <a:r>
              <a:rPr lang="en-US" sz="900" dirty="0">
                <a:solidFill>
                  <a:srgbClr val="FFFFFF"/>
                </a:solidFill>
              </a:rPr>
              <a:t>| International Liver Congress 2014 | 11 April 2014</a:t>
            </a:r>
          </a:p>
        </p:txBody>
      </p:sp>
      <p:sp>
        <p:nvSpPr>
          <p:cNvPr id="1031" name="TextBox 9"/>
          <p:cNvSpPr txBox="1">
            <a:spLocks noChangeArrowheads="1"/>
          </p:cNvSpPr>
          <p:nvPr userDrawn="1"/>
        </p:nvSpPr>
        <p:spPr bwMode="auto">
          <a:xfrm>
            <a:off x="8485188" y="4957762"/>
            <a:ext cx="342900" cy="21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fld id="{961CB76B-05E7-4ABA-B816-DE7F43A9AED3}" type="slidenum">
              <a:rPr lang="en-US" sz="900">
                <a:solidFill>
                  <a:srgbClr val="FFFFFF"/>
                </a:solidFill>
              </a:rPr>
              <a:pPr algn="ctr" eaLnBrk="1" hangingPunct="1">
                <a:lnSpc>
                  <a:spcPct val="90000"/>
                </a:lnSpc>
              </a:pPr>
              <a:t>‹Nr.›</a:t>
            </a:fld>
            <a:endParaRPr lang="en-GB" sz="900"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Lst>
  <p:hf sldNum="0" hdr="0" dt="0"/>
  <p:txStyles>
    <p:titleStyle>
      <a:lvl1pPr algn="l" defTabSz="457200" rtl="0" eaLnBrk="0" fontAlgn="base" hangingPunct="0">
        <a:lnSpc>
          <a:spcPct val="90000"/>
        </a:lnSpc>
        <a:spcBef>
          <a:spcPct val="0"/>
        </a:spcBef>
        <a:spcAft>
          <a:spcPct val="0"/>
        </a:spcAft>
        <a:defRPr sz="1400">
          <a:solidFill>
            <a:schemeClr val="folHlink"/>
          </a:solidFill>
          <a:latin typeface="+mj-lt"/>
          <a:ea typeface="+mj-ea"/>
          <a:cs typeface="+mj-cs"/>
        </a:defRPr>
      </a:lvl1pPr>
      <a:lvl2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2pPr>
      <a:lvl3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3pPr>
      <a:lvl4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4pPr>
      <a:lvl5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5pPr>
      <a:lvl6pPr marL="457200" algn="l" defTabSz="457200" rtl="0" fontAlgn="base">
        <a:lnSpc>
          <a:spcPct val="90000"/>
        </a:lnSpc>
        <a:spcBef>
          <a:spcPct val="0"/>
        </a:spcBef>
        <a:spcAft>
          <a:spcPct val="0"/>
        </a:spcAft>
        <a:defRPr sz="1400">
          <a:solidFill>
            <a:schemeClr val="folHlink"/>
          </a:solidFill>
          <a:latin typeface="Calibri" pitchFamily="34" charset="0"/>
          <a:cs typeface="Arial" charset="0"/>
        </a:defRPr>
      </a:lvl6pPr>
      <a:lvl7pPr marL="914400" algn="l" defTabSz="457200" rtl="0" fontAlgn="base">
        <a:lnSpc>
          <a:spcPct val="90000"/>
        </a:lnSpc>
        <a:spcBef>
          <a:spcPct val="0"/>
        </a:spcBef>
        <a:spcAft>
          <a:spcPct val="0"/>
        </a:spcAft>
        <a:defRPr sz="1400">
          <a:solidFill>
            <a:schemeClr val="folHlink"/>
          </a:solidFill>
          <a:latin typeface="Calibri" pitchFamily="34" charset="0"/>
          <a:cs typeface="Arial" charset="0"/>
        </a:defRPr>
      </a:lvl7pPr>
      <a:lvl8pPr marL="1371600" algn="l" defTabSz="457200" rtl="0" fontAlgn="base">
        <a:lnSpc>
          <a:spcPct val="90000"/>
        </a:lnSpc>
        <a:spcBef>
          <a:spcPct val="0"/>
        </a:spcBef>
        <a:spcAft>
          <a:spcPct val="0"/>
        </a:spcAft>
        <a:defRPr sz="1400">
          <a:solidFill>
            <a:schemeClr val="folHlink"/>
          </a:solidFill>
          <a:latin typeface="Calibri" pitchFamily="34" charset="0"/>
          <a:cs typeface="Arial" charset="0"/>
        </a:defRPr>
      </a:lvl8pPr>
      <a:lvl9pPr marL="1828800" algn="l" defTabSz="457200" rtl="0" fontAlgn="base">
        <a:lnSpc>
          <a:spcPct val="90000"/>
        </a:lnSpc>
        <a:spcBef>
          <a:spcPct val="0"/>
        </a:spcBef>
        <a:spcAft>
          <a:spcPct val="0"/>
        </a:spcAft>
        <a:defRPr sz="1400">
          <a:solidFill>
            <a:schemeClr val="folHlink"/>
          </a:solidFill>
          <a:latin typeface="Calibri" pitchFamily="34" charset="0"/>
          <a:cs typeface="Arial" charset="0"/>
        </a:defRPr>
      </a:lvl9pPr>
    </p:titleStyle>
    <p:bodyStyle>
      <a:lvl1pPr marL="342900" indent="-342900" algn="l" defTabSz="457200" rtl="0" eaLnBrk="0" fontAlgn="base" hangingPunct="0">
        <a:lnSpc>
          <a:spcPct val="75000"/>
        </a:lnSpc>
        <a:spcBef>
          <a:spcPct val="80000"/>
        </a:spcBef>
        <a:spcAft>
          <a:spcPct val="0"/>
        </a:spcAft>
        <a:buFont typeface="Arial" charset="0"/>
        <a:defRPr sz="4000">
          <a:solidFill>
            <a:srgbClr val="071D49"/>
          </a:solidFill>
          <a:latin typeface="+mn-lt"/>
          <a:ea typeface="+mn-ea"/>
          <a:cs typeface="+mn-cs"/>
        </a:defRPr>
      </a:lvl1pPr>
      <a:lvl2pPr marL="114300" indent="342900" algn="l" defTabSz="457200" rtl="0" eaLnBrk="0" fontAlgn="base" hangingPunct="0">
        <a:lnSpc>
          <a:spcPct val="75000"/>
        </a:lnSpc>
        <a:spcBef>
          <a:spcPct val="40000"/>
        </a:spcBef>
        <a:spcAft>
          <a:spcPct val="0"/>
        </a:spcAft>
        <a:defRPr sz="2000">
          <a:solidFill>
            <a:srgbClr val="071D49"/>
          </a:solidFill>
          <a:latin typeface="+mn-lt"/>
          <a:cs typeface="+mn-cs"/>
        </a:defRPr>
      </a:lvl2pPr>
      <a:lvl3pPr marL="749300" indent="-228600" algn="l" defTabSz="457200" rtl="0" eaLnBrk="0" fontAlgn="base" hangingPunct="0">
        <a:spcBef>
          <a:spcPct val="20000"/>
        </a:spcBef>
        <a:spcAft>
          <a:spcPct val="0"/>
        </a:spcAft>
        <a:buFont typeface="Arial" charset="0"/>
        <a:buChar char="–"/>
        <a:defRPr sz="2100">
          <a:solidFill>
            <a:schemeClr val="tx1"/>
          </a:solidFill>
          <a:latin typeface="+mn-lt"/>
          <a:cs typeface="+mn-cs"/>
        </a:defRPr>
      </a:lvl3pPr>
      <a:lvl4pPr marL="1143000" indent="-228600" algn="l" defTabSz="457200" rtl="0" eaLnBrk="0" fontAlgn="base" hangingPunct="0">
        <a:spcBef>
          <a:spcPct val="10000"/>
        </a:spcBef>
        <a:spcAft>
          <a:spcPct val="0"/>
        </a:spcAft>
        <a:buFont typeface="Arial" charset="0"/>
        <a:buChar char="–"/>
        <a:defRPr sz="2000">
          <a:solidFill>
            <a:schemeClr val="tx1"/>
          </a:solidFill>
          <a:latin typeface="+mn-lt"/>
          <a:cs typeface="+mn-cs"/>
        </a:defRPr>
      </a:lvl4pPr>
      <a:lvl5pPr marL="1485900" indent="-228600" algn="l" defTabSz="457200" rtl="0" eaLnBrk="0" fontAlgn="base" hangingPunct="0">
        <a:spcBef>
          <a:spcPct val="10000"/>
        </a:spcBef>
        <a:spcAft>
          <a:spcPct val="0"/>
        </a:spcAft>
        <a:buFont typeface="Arial" charset="0"/>
        <a:buChar char="–"/>
        <a:defRPr>
          <a:solidFill>
            <a:schemeClr val="tx1"/>
          </a:solidFill>
          <a:latin typeface="+mn-lt"/>
          <a:cs typeface="+mn-cs"/>
        </a:defRPr>
      </a:lvl5pPr>
      <a:lvl6pPr marL="1943100" indent="-228600" algn="l" defTabSz="457200" rtl="0" fontAlgn="base">
        <a:spcBef>
          <a:spcPct val="10000"/>
        </a:spcBef>
        <a:spcAft>
          <a:spcPct val="0"/>
        </a:spcAft>
        <a:buFont typeface="Arial" charset="0"/>
        <a:buChar char="–"/>
        <a:defRPr>
          <a:solidFill>
            <a:schemeClr val="tx1"/>
          </a:solidFill>
          <a:latin typeface="+mn-lt"/>
          <a:cs typeface="+mn-cs"/>
        </a:defRPr>
      </a:lvl6pPr>
      <a:lvl7pPr marL="2400300" indent="-228600" algn="l" defTabSz="457200" rtl="0" fontAlgn="base">
        <a:spcBef>
          <a:spcPct val="10000"/>
        </a:spcBef>
        <a:spcAft>
          <a:spcPct val="0"/>
        </a:spcAft>
        <a:buFont typeface="Arial" charset="0"/>
        <a:buChar char="–"/>
        <a:defRPr>
          <a:solidFill>
            <a:schemeClr val="tx1"/>
          </a:solidFill>
          <a:latin typeface="+mn-lt"/>
          <a:cs typeface="+mn-cs"/>
        </a:defRPr>
      </a:lvl7pPr>
      <a:lvl8pPr marL="2857500" indent="-228600" algn="l" defTabSz="457200" rtl="0" fontAlgn="base">
        <a:spcBef>
          <a:spcPct val="10000"/>
        </a:spcBef>
        <a:spcAft>
          <a:spcPct val="0"/>
        </a:spcAft>
        <a:buFont typeface="Arial" charset="0"/>
        <a:buChar char="–"/>
        <a:defRPr>
          <a:solidFill>
            <a:schemeClr val="tx1"/>
          </a:solidFill>
          <a:latin typeface="+mn-lt"/>
          <a:cs typeface="+mn-cs"/>
        </a:defRPr>
      </a:lvl8pPr>
      <a:lvl9pPr marL="3314700" indent="-228600" algn="l" defTabSz="457200" rtl="0" fontAlgn="base">
        <a:spcBef>
          <a:spcPct val="10000"/>
        </a:spcBef>
        <a:spcAft>
          <a:spcPct val="0"/>
        </a:spcAft>
        <a:buFont typeface="Arial"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gray">
          <a:xfrm>
            <a:off x="411163" y="959644"/>
            <a:ext cx="8318500" cy="2845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p:txBody>
      </p:sp>
      <p:sp>
        <p:nvSpPr>
          <p:cNvPr id="1028" name="Title Placeholder 1"/>
          <p:cNvSpPr>
            <a:spLocks noGrp="1"/>
          </p:cNvSpPr>
          <p:nvPr>
            <p:ph type="title"/>
          </p:nvPr>
        </p:nvSpPr>
        <p:spPr bwMode="gray">
          <a:xfrm>
            <a:off x="412750" y="3873103"/>
            <a:ext cx="4387850" cy="21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31" name="TextBox 9"/>
          <p:cNvSpPr txBox="1">
            <a:spLocks noChangeArrowheads="1"/>
          </p:cNvSpPr>
          <p:nvPr userDrawn="1"/>
        </p:nvSpPr>
        <p:spPr bwMode="auto">
          <a:xfrm>
            <a:off x="8485188" y="4957762"/>
            <a:ext cx="342900" cy="21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fld id="{961CB76B-05E7-4ABA-B816-DE7F43A9AED3}" type="slidenum">
              <a:rPr lang="en-US" sz="900">
                <a:solidFill>
                  <a:srgbClr val="FFFFFF"/>
                </a:solidFill>
              </a:rPr>
              <a:pPr algn="ctr" eaLnBrk="1" hangingPunct="1">
                <a:lnSpc>
                  <a:spcPct val="90000"/>
                </a:lnSpc>
              </a:pPr>
              <a:t>‹Nr.›</a:t>
            </a:fld>
            <a:endParaRPr lang="en-GB" sz="900"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Lst>
  <p:hf sldNum="0" hdr="0" dt="0"/>
  <p:txStyles>
    <p:titleStyle>
      <a:lvl1pPr algn="l" defTabSz="457200" rtl="0" eaLnBrk="0" fontAlgn="base" hangingPunct="0">
        <a:lnSpc>
          <a:spcPct val="90000"/>
        </a:lnSpc>
        <a:spcBef>
          <a:spcPct val="0"/>
        </a:spcBef>
        <a:spcAft>
          <a:spcPct val="0"/>
        </a:spcAft>
        <a:defRPr sz="1400">
          <a:solidFill>
            <a:schemeClr val="folHlink"/>
          </a:solidFill>
          <a:latin typeface="+mj-lt"/>
          <a:ea typeface="+mj-ea"/>
          <a:cs typeface="+mj-cs"/>
        </a:defRPr>
      </a:lvl1pPr>
      <a:lvl2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2pPr>
      <a:lvl3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3pPr>
      <a:lvl4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4pPr>
      <a:lvl5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5pPr>
      <a:lvl6pPr marL="457200" algn="l" defTabSz="457200" rtl="0" fontAlgn="base">
        <a:lnSpc>
          <a:spcPct val="90000"/>
        </a:lnSpc>
        <a:spcBef>
          <a:spcPct val="0"/>
        </a:spcBef>
        <a:spcAft>
          <a:spcPct val="0"/>
        </a:spcAft>
        <a:defRPr sz="1400">
          <a:solidFill>
            <a:schemeClr val="folHlink"/>
          </a:solidFill>
          <a:latin typeface="Calibri" pitchFamily="34" charset="0"/>
          <a:cs typeface="Arial" charset="0"/>
        </a:defRPr>
      </a:lvl6pPr>
      <a:lvl7pPr marL="914400" algn="l" defTabSz="457200" rtl="0" fontAlgn="base">
        <a:lnSpc>
          <a:spcPct val="90000"/>
        </a:lnSpc>
        <a:spcBef>
          <a:spcPct val="0"/>
        </a:spcBef>
        <a:spcAft>
          <a:spcPct val="0"/>
        </a:spcAft>
        <a:defRPr sz="1400">
          <a:solidFill>
            <a:schemeClr val="folHlink"/>
          </a:solidFill>
          <a:latin typeface="Calibri" pitchFamily="34" charset="0"/>
          <a:cs typeface="Arial" charset="0"/>
        </a:defRPr>
      </a:lvl7pPr>
      <a:lvl8pPr marL="1371600" algn="l" defTabSz="457200" rtl="0" fontAlgn="base">
        <a:lnSpc>
          <a:spcPct val="90000"/>
        </a:lnSpc>
        <a:spcBef>
          <a:spcPct val="0"/>
        </a:spcBef>
        <a:spcAft>
          <a:spcPct val="0"/>
        </a:spcAft>
        <a:defRPr sz="1400">
          <a:solidFill>
            <a:schemeClr val="folHlink"/>
          </a:solidFill>
          <a:latin typeface="Calibri" pitchFamily="34" charset="0"/>
          <a:cs typeface="Arial" charset="0"/>
        </a:defRPr>
      </a:lvl8pPr>
      <a:lvl9pPr marL="1828800" algn="l" defTabSz="457200" rtl="0" fontAlgn="base">
        <a:lnSpc>
          <a:spcPct val="90000"/>
        </a:lnSpc>
        <a:spcBef>
          <a:spcPct val="0"/>
        </a:spcBef>
        <a:spcAft>
          <a:spcPct val="0"/>
        </a:spcAft>
        <a:defRPr sz="1400">
          <a:solidFill>
            <a:schemeClr val="folHlink"/>
          </a:solidFill>
          <a:latin typeface="Calibri" pitchFamily="34" charset="0"/>
          <a:cs typeface="Arial" charset="0"/>
        </a:defRPr>
      </a:lvl9pPr>
    </p:titleStyle>
    <p:bodyStyle>
      <a:lvl1pPr marL="342900" indent="-342900" algn="l" defTabSz="457200" rtl="0" eaLnBrk="0" fontAlgn="base" hangingPunct="0">
        <a:lnSpc>
          <a:spcPct val="75000"/>
        </a:lnSpc>
        <a:spcBef>
          <a:spcPct val="80000"/>
        </a:spcBef>
        <a:spcAft>
          <a:spcPct val="0"/>
        </a:spcAft>
        <a:buFont typeface="Arial" charset="0"/>
        <a:defRPr sz="4000">
          <a:solidFill>
            <a:srgbClr val="071D49"/>
          </a:solidFill>
          <a:latin typeface="+mn-lt"/>
          <a:ea typeface="+mn-ea"/>
          <a:cs typeface="+mn-cs"/>
        </a:defRPr>
      </a:lvl1pPr>
      <a:lvl2pPr marL="114300" indent="342900" algn="l" defTabSz="457200" rtl="0" eaLnBrk="0" fontAlgn="base" hangingPunct="0">
        <a:lnSpc>
          <a:spcPct val="75000"/>
        </a:lnSpc>
        <a:spcBef>
          <a:spcPct val="40000"/>
        </a:spcBef>
        <a:spcAft>
          <a:spcPct val="0"/>
        </a:spcAft>
        <a:defRPr sz="2000">
          <a:solidFill>
            <a:srgbClr val="071D49"/>
          </a:solidFill>
          <a:latin typeface="+mn-lt"/>
          <a:cs typeface="+mn-cs"/>
        </a:defRPr>
      </a:lvl2pPr>
      <a:lvl3pPr marL="749300" indent="-228600" algn="l" defTabSz="457200" rtl="0" eaLnBrk="0" fontAlgn="base" hangingPunct="0">
        <a:spcBef>
          <a:spcPct val="20000"/>
        </a:spcBef>
        <a:spcAft>
          <a:spcPct val="0"/>
        </a:spcAft>
        <a:buFont typeface="Arial" charset="0"/>
        <a:buChar char="–"/>
        <a:defRPr sz="2100">
          <a:solidFill>
            <a:schemeClr val="tx1"/>
          </a:solidFill>
          <a:latin typeface="+mn-lt"/>
          <a:cs typeface="+mn-cs"/>
        </a:defRPr>
      </a:lvl3pPr>
      <a:lvl4pPr marL="1143000" indent="-228600" algn="l" defTabSz="457200" rtl="0" eaLnBrk="0" fontAlgn="base" hangingPunct="0">
        <a:spcBef>
          <a:spcPct val="10000"/>
        </a:spcBef>
        <a:spcAft>
          <a:spcPct val="0"/>
        </a:spcAft>
        <a:buFont typeface="Arial" charset="0"/>
        <a:buChar char="–"/>
        <a:defRPr sz="2000">
          <a:solidFill>
            <a:schemeClr val="tx1"/>
          </a:solidFill>
          <a:latin typeface="+mn-lt"/>
          <a:cs typeface="+mn-cs"/>
        </a:defRPr>
      </a:lvl4pPr>
      <a:lvl5pPr marL="1485900" indent="-228600" algn="l" defTabSz="457200" rtl="0" eaLnBrk="0" fontAlgn="base" hangingPunct="0">
        <a:spcBef>
          <a:spcPct val="10000"/>
        </a:spcBef>
        <a:spcAft>
          <a:spcPct val="0"/>
        </a:spcAft>
        <a:buFont typeface="Arial" charset="0"/>
        <a:buChar char="–"/>
        <a:defRPr>
          <a:solidFill>
            <a:schemeClr val="tx1"/>
          </a:solidFill>
          <a:latin typeface="+mn-lt"/>
          <a:cs typeface="+mn-cs"/>
        </a:defRPr>
      </a:lvl5pPr>
      <a:lvl6pPr marL="1943100" indent="-228600" algn="l" defTabSz="457200" rtl="0" fontAlgn="base">
        <a:spcBef>
          <a:spcPct val="10000"/>
        </a:spcBef>
        <a:spcAft>
          <a:spcPct val="0"/>
        </a:spcAft>
        <a:buFont typeface="Arial" charset="0"/>
        <a:buChar char="–"/>
        <a:defRPr>
          <a:solidFill>
            <a:schemeClr val="tx1"/>
          </a:solidFill>
          <a:latin typeface="+mn-lt"/>
          <a:cs typeface="+mn-cs"/>
        </a:defRPr>
      </a:lvl6pPr>
      <a:lvl7pPr marL="2400300" indent="-228600" algn="l" defTabSz="457200" rtl="0" fontAlgn="base">
        <a:spcBef>
          <a:spcPct val="10000"/>
        </a:spcBef>
        <a:spcAft>
          <a:spcPct val="0"/>
        </a:spcAft>
        <a:buFont typeface="Arial" charset="0"/>
        <a:buChar char="–"/>
        <a:defRPr>
          <a:solidFill>
            <a:schemeClr val="tx1"/>
          </a:solidFill>
          <a:latin typeface="+mn-lt"/>
          <a:cs typeface="+mn-cs"/>
        </a:defRPr>
      </a:lvl7pPr>
      <a:lvl8pPr marL="2857500" indent="-228600" algn="l" defTabSz="457200" rtl="0" fontAlgn="base">
        <a:spcBef>
          <a:spcPct val="10000"/>
        </a:spcBef>
        <a:spcAft>
          <a:spcPct val="0"/>
        </a:spcAft>
        <a:buFont typeface="Arial" charset="0"/>
        <a:buChar char="–"/>
        <a:defRPr>
          <a:solidFill>
            <a:schemeClr val="tx1"/>
          </a:solidFill>
          <a:latin typeface="+mn-lt"/>
          <a:cs typeface="+mn-cs"/>
        </a:defRPr>
      </a:lvl8pPr>
      <a:lvl9pPr marL="3314700" indent="-228600" algn="l" defTabSz="457200" rtl="0" fontAlgn="base">
        <a:spcBef>
          <a:spcPct val="10000"/>
        </a:spcBef>
        <a:spcAft>
          <a:spcPct val="0"/>
        </a:spcAft>
        <a:buFont typeface="Arial"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2.xml"/><Relationship Id="rId5" Type="http://schemas.openxmlformats.org/officeDocument/2006/relationships/image" Target="../media/image1.em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5"/>
          <p:cNvSpPr>
            <a:spLocks noGrp="1"/>
          </p:cNvSpPr>
          <p:nvPr>
            <p:ph type="ctrTitle"/>
          </p:nvPr>
        </p:nvSpPr>
        <p:spPr>
          <a:xfrm>
            <a:off x="411475" y="809028"/>
            <a:ext cx="7136677" cy="1589901"/>
          </a:xfrm>
        </p:spPr>
        <p:txBody>
          <a:bodyPr/>
          <a:lstStyle/>
          <a:p>
            <a:r>
              <a:rPr lang="en-US" b="0" smtClean="0"/>
              <a:t>100</a:t>
            </a:r>
            <a:r>
              <a:rPr lang="en-US" b="0"/>
              <a:t>% </a:t>
            </a:r>
            <a:r>
              <a:rPr lang="en-US" b="0" smtClean="0"/>
              <a:t>SVR12 </a:t>
            </a:r>
            <a:r>
              <a:rPr lang="en-US" b="0" dirty="0" smtClean="0"/>
              <a:t>WITH ABT-493 AND </a:t>
            </a:r>
            <a:r>
              <a:rPr lang="en-US" b="0" dirty="0"/>
              <a:t>ABT-530 </a:t>
            </a:r>
            <a:r>
              <a:rPr lang="en-US" b="0" dirty="0" smtClean="0"/>
              <a:t>WITH OR WITHOUT RIBAVIRIN IN TREATMENT-NAÏVE HCV GENOTYPE 3-INFECTED PATIENTS WITH CIRRHOSIS</a:t>
            </a:r>
            <a:endParaRPr lang="en-US" b="0" dirty="0"/>
          </a:p>
        </p:txBody>
      </p:sp>
      <p:sp>
        <p:nvSpPr>
          <p:cNvPr id="13315" name="Rectangle 26"/>
          <p:cNvSpPr>
            <a:spLocks noGrp="1"/>
          </p:cNvSpPr>
          <p:nvPr>
            <p:ph type="subTitle" idx="1"/>
          </p:nvPr>
        </p:nvSpPr>
        <p:spPr>
          <a:xfrm>
            <a:off x="411478" y="2646668"/>
            <a:ext cx="7328907" cy="745982"/>
          </a:xfrm>
        </p:spPr>
        <p:txBody>
          <a:bodyPr/>
          <a:lstStyle/>
          <a:p>
            <a:pPr marL="0" indent="0">
              <a:lnSpc>
                <a:spcPct val="100000"/>
              </a:lnSpc>
              <a:spcBef>
                <a:spcPts val="0"/>
              </a:spcBef>
            </a:pPr>
            <a:r>
              <a:rPr lang="en-GB" sz="1800" b="1"/>
              <a:t>Paul </a:t>
            </a:r>
            <a:r>
              <a:rPr lang="en-GB" sz="1800" b="1" smtClean="0"/>
              <a:t>Y </a:t>
            </a:r>
            <a:r>
              <a:rPr lang="en-GB" sz="1800" b="1" dirty="0"/>
              <a:t>Kwo</a:t>
            </a:r>
            <a:r>
              <a:rPr lang="en-GB" sz="1800" b="1" baseline="30000" dirty="0"/>
              <a:t>1</a:t>
            </a:r>
            <a:r>
              <a:rPr lang="en-GB" sz="1800" b="1" dirty="0"/>
              <a:t>, </a:t>
            </a:r>
            <a:r>
              <a:rPr lang="en-GB" sz="1800"/>
              <a:t>David </a:t>
            </a:r>
            <a:r>
              <a:rPr lang="en-GB" sz="1800" smtClean="0"/>
              <a:t>L </a:t>
            </a:r>
            <a:r>
              <a:rPr lang="en-GB" sz="1800" dirty="0"/>
              <a:t>Wyles</a:t>
            </a:r>
            <a:r>
              <a:rPr lang="en-GB" sz="1800" baseline="30000" dirty="0"/>
              <a:t>2</a:t>
            </a:r>
            <a:r>
              <a:rPr lang="en-GB" sz="1800" dirty="0"/>
              <a:t>, Stanley Wang</a:t>
            </a:r>
            <a:r>
              <a:rPr lang="en-GB" sz="1800" baseline="30000" dirty="0"/>
              <a:t>3</a:t>
            </a:r>
            <a:r>
              <a:rPr lang="en-GB" sz="1800" dirty="0"/>
              <a:t>, </a:t>
            </a:r>
            <a:r>
              <a:rPr lang="en-GB" sz="1800"/>
              <a:t>Fred </a:t>
            </a:r>
            <a:r>
              <a:rPr lang="en-GB" sz="1800" smtClean="0"/>
              <a:t>Poordad</a:t>
            </a:r>
            <a:r>
              <a:rPr lang="en-GB" sz="1800" baseline="30000" smtClean="0"/>
              <a:t>4</a:t>
            </a:r>
            <a:r>
              <a:rPr lang="en-GB" sz="1800" smtClean="0"/>
              <a:t>, Edward Gane</a:t>
            </a:r>
            <a:r>
              <a:rPr lang="en-GB" sz="1800" baseline="30000" smtClean="0"/>
              <a:t>5</a:t>
            </a:r>
            <a:r>
              <a:rPr lang="en-GB" sz="1800" smtClean="0"/>
              <a:t>, Benedict Maliakkal</a:t>
            </a:r>
            <a:r>
              <a:rPr lang="en-GB" sz="1800" baseline="30000" smtClean="0"/>
              <a:t>6</a:t>
            </a:r>
            <a:r>
              <a:rPr lang="en-GB" sz="1800" smtClean="0"/>
              <a:t>, Mitchell L Shiffman</a:t>
            </a:r>
            <a:r>
              <a:rPr lang="en-GB" sz="1800" baseline="30000" smtClean="0"/>
              <a:t>7</a:t>
            </a:r>
            <a:r>
              <a:rPr lang="en-GB" sz="1800" smtClean="0"/>
              <a:t>, Teresa I </a:t>
            </a:r>
            <a:r>
              <a:rPr lang="en-GB" sz="1800" dirty="0"/>
              <a:t>Ng</a:t>
            </a:r>
            <a:r>
              <a:rPr lang="en-GB" sz="1800" baseline="30000" dirty="0"/>
              <a:t>3</a:t>
            </a:r>
            <a:r>
              <a:rPr lang="en-GB" sz="1800" dirty="0"/>
              <a:t>, </a:t>
            </a:r>
            <a:r>
              <a:rPr lang="en-GB" sz="1800"/>
              <a:t>Chih-Wei </a:t>
            </a:r>
            <a:r>
              <a:rPr lang="en-GB" sz="1800" smtClean="0"/>
              <a:t>Lin</a:t>
            </a:r>
            <a:r>
              <a:rPr lang="en-GB" sz="1800" baseline="30000" smtClean="0"/>
              <a:t>3</a:t>
            </a:r>
            <a:r>
              <a:rPr lang="en-GB" sz="1800" smtClean="0"/>
              <a:t>,</a:t>
            </a:r>
          </a:p>
          <a:p>
            <a:pPr marL="0" indent="0">
              <a:lnSpc>
                <a:spcPct val="100000"/>
              </a:lnSpc>
              <a:spcBef>
                <a:spcPts val="0"/>
              </a:spcBef>
            </a:pPr>
            <a:r>
              <a:rPr lang="en-GB" sz="1800" smtClean="0"/>
              <a:t>Ran </a:t>
            </a:r>
            <a:r>
              <a:rPr lang="en-GB" sz="1800" dirty="0"/>
              <a:t>Liu</a:t>
            </a:r>
            <a:r>
              <a:rPr lang="en-GB" sz="1800" baseline="30000" dirty="0"/>
              <a:t>3</a:t>
            </a:r>
            <a:r>
              <a:rPr lang="en-GB" sz="1800" dirty="0"/>
              <a:t>, Jens Kort</a:t>
            </a:r>
            <a:r>
              <a:rPr lang="en-GB" sz="1800" baseline="30000" dirty="0"/>
              <a:t>3</a:t>
            </a:r>
            <a:r>
              <a:rPr lang="en-GB" sz="1800" dirty="0"/>
              <a:t>, </a:t>
            </a:r>
            <a:r>
              <a:rPr lang="en-GB" sz="1800"/>
              <a:t>Federico </a:t>
            </a:r>
            <a:r>
              <a:rPr lang="en-GB" sz="1800" smtClean="0"/>
              <a:t>J </a:t>
            </a:r>
            <a:r>
              <a:rPr lang="en-GB" sz="1800" dirty="0"/>
              <a:t>Mensa</a:t>
            </a:r>
            <a:r>
              <a:rPr lang="en-GB" sz="1800" baseline="30000" dirty="0"/>
              <a:t>3</a:t>
            </a:r>
            <a:endParaRPr lang="en-US" sz="1800" baseline="30000" dirty="0" smtClean="0">
              <a:solidFill>
                <a:schemeClr val="tx1"/>
              </a:solidFill>
            </a:endParaRPr>
          </a:p>
        </p:txBody>
      </p:sp>
      <p:sp>
        <p:nvSpPr>
          <p:cNvPr id="13316" name="TextBox 4"/>
          <p:cNvSpPr txBox="1">
            <a:spLocks noChangeArrowheads="1"/>
          </p:cNvSpPr>
          <p:nvPr/>
        </p:nvSpPr>
        <p:spPr bwMode="auto">
          <a:xfrm>
            <a:off x="1" y="4472781"/>
            <a:ext cx="9079127"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1400" dirty="0" smtClean="0">
                <a:solidFill>
                  <a:srgbClr val="070605"/>
                </a:solidFill>
              </a:rPr>
              <a:t>51</a:t>
            </a:r>
            <a:r>
              <a:rPr lang="en-US" sz="1400" baseline="30000" dirty="0" smtClean="0">
                <a:solidFill>
                  <a:srgbClr val="070605"/>
                </a:solidFill>
              </a:rPr>
              <a:t>st</a:t>
            </a:r>
            <a:r>
              <a:rPr lang="en-US" sz="1400" dirty="0" smtClean="0">
                <a:solidFill>
                  <a:srgbClr val="070605"/>
                </a:solidFill>
              </a:rPr>
              <a:t> Annual </a:t>
            </a:r>
            <a:r>
              <a:rPr lang="en-US" sz="1400" dirty="0">
                <a:solidFill>
                  <a:srgbClr val="070605"/>
                </a:solidFill>
              </a:rPr>
              <a:t>Meeting of the </a:t>
            </a:r>
            <a:r>
              <a:rPr lang="en-US" sz="1400" dirty="0" smtClean="0">
                <a:solidFill>
                  <a:srgbClr val="070605"/>
                </a:solidFill>
              </a:rPr>
              <a:t>European Association for the Study </a:t>
            </a:r>
            <a:r>
              <a:rPr lang="en-US" sz="1400" dirty="0">
                <a:solidFill>
                  <a:srgbClr val="070605"/>
                </a:solidFill>
              </a:rPr>
              <a:t>of </a:t>
            </a:r>
            <a:r>
              <a:rPr lang="en-US" sz="1400" dirty="0" smtClean="0">
                <a:solidFill>
                  <a:srgbClr val="070605"/>
                </a:solidFill>
              </a:rPr>
              <a:t>the Liver</a:t>
            </a:r>
          </a:p>
          <a:p>
            <a:pPr algn="ctr" eaLnBrk="1" hangingPunct="1">
              <a:lnSpc>
                <a:spcPct val="90000"/>
              </a:lnSpc>
            </a:pPr>
            <a:r>
              <a:rPr lang="en-US" sz="1400" dirty="0" smtClean="0">
                <a:solidFill>
                  <a:srgbClr val="070605"/>
                </a:solidFill>
              </a:rPr>
              <a:t>• Barcelona, Spain • </a:t>
            </a:r>
          </a:p>
          <a:p>
            <a:pPr algn="ctr" eaLnBrk="1" hangingPunct="1">
              <a:lnSpc>
                <a:spcPct val="90000"/>
              </a:lnSpc>
            </a:pPr>
            <a:r>
              <a:rPr lang="en-US" sz="1400" dirty="0" smtClean="0">
                <a:solidFill>
                  <a:srgbClr val="070605"/>
                </a:solidFill>
              </a:rPr>
              <a:t>16 April 2016</a:t>
            </a:r>
            <a:endParaRPr lang="en-US" sz="1400" dirty="0">
              <a:solidFill>
                <a:srgbClr val="070605"/>
              </a:solidFill>
            </a:endParaRPr>
          </a:p>
        </p:txBody>
      </p:sp>
      <p:sp>
        <p:nvSpPr>
          <p:cNvPr id="2" name="Rectangle 1"/>
          <p:cNvSpPr/>
          <p:nvPr/>
        </p:nvSpPr>
        <p:spPr>
          <a:xfrm>
            <a:off x="411480" y="3738292"/>
            <a:ext cx="6752835" cy="738664"/>
          </a:xfrm>
          <a:prstGeom prst="rect">
            <a:avLst/>
          </a:prstGeom>
        </p:spPr>
        <p:txBody>
          <a:bodyPr wrap="square">
            <a:spAutoFit/>
          </a:bodyPr>
          <a:lstStyle/>
          <a:p>
            <a:r>
              <a:rPr lang="en-US" sz="1050" baseline="30000" dirty="0"/>
              <a:t>1</a:t>
            </a:r>
            <a:r>
              <a:rPr lang="en-US" sz="1050" dirty="0"/>
              <a:t>Indiana University School of Medicine, Indianapolis, Indiana, </a:t>
            </a:r>
            <a:r>
              <a:rPr lang="en-US" sz="1050" dirty="0" smtClean="0"/>
              <a:t>USA; </a:t>
            </a:r>
            <a:r>
              <a:rPr lang="en-US" sz="1050" baseline="30000" dirty="0" smtClean="0"/>
              <a:t>2</a:t>
            </a:r>
            <a:r>
              <a:rPr lang="en-US" sz="1050" dirty="0" smtClean="0"/>
              <a:t>University </a:t>
            </a:r>
            <a:r>
              <a:rPr lang="en-US" sz="1050" dirty="0"/>
              <a:t>of California San Diego, La Jolla, California, </a:t>
            </a:r>
            <a:r>
              <a:rPr lang="en-US" sz="1050" dirty="0" smtClean="0"/>
              <a:t>USA; </a:t>
            </a:r>
            <a:r>
              <a:rPr lang="en-GB" sz="1050" baseline="30000" dirty="0" smtClean="0"/>
              <a:t>3</a:t>
            </a:r>
            <a:r>
              <a:rPr lang="en-GB" sz="1050" dirty="0" smtClean="0"/>
              <a:t>AbbVie </a:t>
            </a:r>
            <a:r>
              <a:rPr lang="en-GB" sz="1050" dirty="0"/>
              <a:t>Inc., North Chicago, IL, </a:t>
            </a:r>
            <a:r>
              <a:rPr lang="en-GB" sz="1050" dirty="0" smtClean="0"/>
              <a:t>USA; </a:t>
            </a:r>
            <a:r>
              <a:rPr lang="en-GB" sz="1050" baseline="30000" dirty="0" smtClean="0"/>
              <a:t>4</a:t>
            </a:r>
            <a:r>
              <a:rPr lang="en-GB" sz="1050" dirty="0" smtClean="0"/>
              <a:t>Texas </a:t>
            </a:r>
            <a:r>
              <a:rPr lang="en-GB" sz="1050" dirty="0"/>
              <a:t>Liver Institute, University of Texas Health Science Center, San Antonio, TX, </a:t>
            </a:r>
            <a:r>
              <a:rPr lang="en-GB" sz="1050" dirty="0" smtClean="0"/>
              <a:t>USA; </a:t>
            </a:r>
            <a:r>
              <a:rPr lang="en-US" sz="1050" baseline="30000" dirty="0" smtClean="0"/>
              <a:t>5</a:t>
            </a:r>
            <a:r>
              <a:rPr lang="en-US" sz="1050" dirty="0" smtClean="0"/>
              <a:t>University </a:t>
            </a:r>
            <a:r>
              <a:rPr lang="en-US" sz="1050" dirty="0"/>
              <a:t>of Auckland, Auckland, New </a:t>
            </a:r>
            <a:r>
              <a:rPr lang="en-US" sz="1050" dirty="0" smtClean="0"/>
              <a:t>Zealand; </a:t>
            </a:r>
            <a:r>
              <a:rPr lang="en-US" sz="1050" baseline="30000" dirty="0" smtClean="0"/>
              <a:t>6</a:t>
            </a:r>
            <a:r>
              <a:rPr lang="en-US" sz="1050" dirty="0" smtClean="0"/>
              <a:t>University </a:t>
            </a:r>
            <a:r>
              <a:rPr lang="en-US" sz="1050" dirty="0"/>
              <a:t>of Rochester Medical Center, Rochester, New York, </a:t>
            </a:r>
            <a:r>
              <a:rPr lang="en-US" sz="1050" dirty="0" smtClean="0"/>
              <a:t>USA; </a:t>
            </a:r>
            <a:r>
              <a:rPr lang="en-GB" sz="1050" baseline="30000" dirty="0" smtClean="0"/>
              <a:t>7</a:t>
            </a:r>
            <a:r>
              <a:rPr lang="en-US" sz="1050" dirty="0"/>
              <a:t>Liver Institute of Virginia, Bon Secours Health System, Newport News and Richmond, VA, USA</a:t>
            </a:r>
            <a:endParaRPr lang="en-US" sz="1050" dirty="0">
              <a:effectLst/>
            </a:endParaRPr>
          </a:p>
        </p:txBody>
      </p:sp>
      <p:pic>
        <p:nvPicPr>
          <p:cNvPr id="8"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100000" l="31982" r="68018">
                        <a14:foregroundMark x1="49550" y1="19444" x2="47523" y2="15000"/>
                        <a14:foregroundMark x1="39189" y1="88611" x2="42117" y2="86806"/>
                        <a14:foregroundMark x1="62838" y1="88611" x2="59685" y2="87083"/>
                        <a14:foregroundMark x1="59009" y1="87361" x2="58333" y2="86528"/>
                      </a14:backgroundRemoval>
                    </a14:imgEffect>
                  </a14:imgLayer>
                </a14:imgProps>
              </a:ext>
              <a:ext uri="{28A0092B-C50C-407E-A947-70E740481C1C}">
                <a14:useLocalDpi xmlns:a14="http://schemas.microsoft.com/office/drawing/2010/main" val="0"/>
              </a:ext>
            </a:extLst>
          </a:blip>
          <a:srcRect l="31940" r="30833"/>
          <a:stretch>
            <a:fillRect/>
          </a:stretch>
        </p:blipFill>
        <p:spPr bwMode="auto">
          <a:xfrm>
            <a:off x="7970813" y="0"/>
            <a:ext cx="1181861" cy="514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AbbVieLogo_Standard_RGB.eps"/>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463" y="4876030"/>
            <a:ext cx="685800" cy="11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11481" y="192024"/>
            <a:ext cx="8321675" cy="534924"/>
          </a:xfrm>
        </p:spPr>
        <p:txBody>
          <a:bodyPr anchor="b"/>
          <a:lstStyle/>
          <a:p>
            <a:pPr eaLnBrk="1" hangingPunct="1"/>
            <a:r>
              <a:rPr lang="en-US" sz="2800" b="1">
                <a:solidFill>
                  <a:srgbClr val="071D49"/>
                </a:solidFill>
              </a:rPr>
              <a:t>Key Eligibility Criteria and Endpoints</a:t>
            </a:r>
            <a:endParaRPr lang="en-US" sz="2800" b="1" dirty="0" smtClean="0">
              <a:solidFill>
                <a:srgbClr val="071D49"/>
              </a:solidFill>
            </a:endParaRPr>
          </a:p>
        </p:txBody>
      </p:sp>
      <p:sp>
        <p:nvSpPr>
          <p:cNvPr id="16387" name="Content Placeholder 2"/>
          <p:cNvSpPr>
            <a:spLocks noGrp="1"/>
          </p:cNvSpPr>
          <p:nvPr>
            <p:ph idx="1"/>
          </p:nvPr>
        </p:nvSpPr>
        <p:spPr>
          <a:xfrm>
            <a:off x="411162" y="857250"/>
            <a:ext cx="8321040" cy="3800475"/>
          </a:xfrm>
        </p:spPr>
        <p:txBody>
          <a:bodyPr/>
          <a:lstStyle/>
          <a:p>
            <a:pPr marL="0" indent="0" eaLnBrk="1" hangingPunct="1">
              <a:lnSpc>
                <a:spcPct val="85000"/>
              </a:lnSpc>
              <a:spcBef>
                <a:spcPts val="0"/>
              </a:spcBef>
              <a:spcAft>
                <a:spcPts val="0"/>
              </a:spcAft>
            </a:pPr>
            <a:r>
              <a:rPr lang="en-US" sz="2000" b="1" dirty="0"/>
              <a:t>Key inclusion criteria</a:t>
            </a:r>
          </a:p>
          <a:p>
            <a:pPr marL="457200" lvl="2" indent="-338138" eaLnBrk="1" hangingPunct="1">
              <a:lnSpc>
                <a:spcPct val="85000"/>
              </a:lnSpc>
              <a:spcBef>
                <a:spcPts val="0"/>
              </a:spcBef>
              <a:spcAft>
                <a:spcPts val="0"/>
              </a:spcAft>
              <a:buFont typeface="Arial" panose="020B0604020202020204" pitchFamily="34" charset="0"/>
              <a:buChar char="•"/>
            </a:pPr>
            <a:r>
              <a:rPr lang="en-US" sz="2000" dirty="0">
                <a:solidFill>
                  <a:schemeClr val="tx1"/>
                </a:solidFill>
              </a:rPr>
              <a:t>18 to 70 years of age, inclusive</a:t>
            </a:r>
          </a:p>
          <a:p>
            <a:pPr marL="457200" lvl="2" indent="-338138" eaLnBrk="1" hangingPunct="1">
              <a:lnSpc>
                <a:spcPct val="85000"/>
              </a:lnSpc>
              <a:spcBef>
                <a:spcPts val="0"/>
              </a:spcBef>
              <a:spcAft>
                <a:spcPts val="0"/>
              </a:spcAft>
              <a:buFont typeface="Arial" panose="020B0604020202020204" pitchFamily="34" charset="0"/>
              <a:buChar char="•"/>
            </a:pPr>
            <a:r>
              <a:rPr lang="en-US" sz="2000" dirty="0">
                <a:solidFill>
                  <a:schemeClr val="tx1"/>
                </a:solidFill>
              </a:rPr>
              <a:t>HCV GT3 infection, HCV RNA &gt;10,000 IU/mL</a:t>
            </a:r>
          </a:p>
          <a:p>
            <a:pPr marL="457200" lvl="2" indent="-338138" eaLnBrk="1" hangingPunct="1">
              <a:lnSpc>
                <a:spcPct val="85000"/>
              </a:lnSpc>
              <a:spcBef>
                <a:spcPts val="0"/>
              </a:spcBef>
              <a:spcAft>
                <a:spcPts val="0"/>
              </a:spcAft>
              <a:buFont typeface="Arial" panose="020B0604020202020204" pitchFamily="34" charset="0"/>
              <a:buChar char="•"/>
            </a:pPr>
            <a:r>
              <a:rPr lang="en-US" sz="2000" smtClean="0">
                <a:solidFill>
                  <a:schemeClr val="tx1"/>
                </a:solidFill>
              </a:rPr>
              <a:t>Presence of compensated </a:t>
            </a:r>
            <a:r>
              <a:rPr lang="en-US" sz="2000" dirty="0">
                <a:solidFill>
                  <a:schemeClr val="tx1"/>
                </a:solidFill>
              </a:rPr>
              <a:t>cirrhosis </a:t>
            </a:r>
            <a:r>
              <a:rPr lang="en-US" sz="2000" dirty="0" smtClean="0">
                <a:solidFill>
                  <a:schemeClr val="tx1"/>
                </a:solidFill>
              </a:rPr>
              <a:t>(Child-Pugh score ≤6)</a:t>
            </a:r>
          </a:p>
          <a:p>
            <a:pPr marL="914400" lvl="3" indent="-344488" eaLnBrk="1" hangingPunct="1">
              <a:lnSpc>
                <a:spcPct val="85000"/>
              </a:lnSpc>
              <a:spcBef>
                <a:spcPts val="0"/>
              </a:spcBef>
              <a:spcAft>
                <a:spcPts val="0"/>
              </a:spcAft>
              <a:buFont typeface="Calibri" panose="020F0502020204030204" pitchFamily="34" charset="0"/>
              <a:buChar char="–"/>
            </a:pPr>
            <a:r>
              <a:rPr lang="en-US" sz="2000" dirty="0" smtClean="0">
                <a:solidFill>
                  <a:schemeClr val="tx1"/>
                </a:solidFill>
              </a:rPr>
              <a:t>Liver biopsy (eg., METAVIR &gt;3 or Ishak &gt;4</a:t>
            </a:r>
            <a:r>
              <a:rPr lang="en-US" sz="2000" smtClean="0">
                <a:solidFill>
                  <a:schemeClr val="tx1"/>
                </a:solidFill>
              </a:rPr>
              <a:t>), or FibroScan </a:t>
            </a:r>
            <a:r>
              <a:rPr lang="en-US" sz="2000" dirty="0" smtClean="0">
                <a:solidFill>
                  <a:schemeClr val="tx1"/>
                </a:solidFill>
              </a:rPr>
              <a:t>≥14.6 kPa, or</a:t>
            </a:r>
          </a:p>
          <a:p>
            <a:pPr marL="628650" lvl="3" indent="285750" eaLnBrk="1" hangingPunct="1">
              <a:lnSpc>
                <a:spcPct val="85000"/>
              </a:lnSpc>
              <a:spcBef>
                <a:spcPts val="0"/>
              </a:spcBef>
              <a:spcAft>
                <a:spcPts val="600"/>
              </a:spcAft>
              <a:buNone/>
            </a:pPr>
            <a:r>
              <a:rPr lang="en-US" sz="2000" dirty="0" smtClean="0">
                <a:solidFill>
                  <a:schemeClr val="tx1"/>
                </a:solidFill>
              </a:rPr>
              <a:t>FibroTest ≥0.75 with APRI &gt;2</a:t>
            </a:r>
            <a:endParaRPr lang="en-US" sz="2000" dirty="0">
              <a:solidFill>
                <a:schemeClr val="tx1"/>
              </a:solidFill>
            </a:endParaRPr>
          </a:p>
          <a:p>
            <a:pPr marL="0" indent="0" eaLnBrk="1" hangingPunct="1">
              <a:lnSpc>
                <a:spcPct val="85000"/>
              </a:lnSpc>
              <a:spcBef>
                <a:spcPts val="0"/>
              </a:spcBef>
              <a:spcAft>
                <a:spcPts val="0"/>
              </a:spcAft>
            </a:pPr>
            <a:r>
              <a:rPr lang="en-US" sz="2000" b="1" dirty="0"/>
              <a:t>Key exclusion criteria</a:t>
            </a:r>
          </a:p>
          <a:p>
            <a:pPr marL="457200" lvl="2" indent="-338138" eaLnBrk="1" hangingPunct="1">
              <a:lnSpc>
                <a:spcPct val="85000"/>
              </a:lnSpc>
              <a:spcBef>
                <a:spcPts val="0"/>
              </a:spcBef>
              <a:spcAft>
                <a:spcPts val="0"/>
              </a:spcAft>
              <a:buFont typeface="Arial" panose="020B0604020202020204" pitchFamily="34" charset="0"/>
              <a:buChar char="•"/>
            </a:pPr>
            <a:r>
              <a:rPr lang="en-US" sz="2000" smtClean="0">
                <a:solidFill>
                  <a:schemeClr val="tx1"/>
                </a:solidFill>
              </a:rPr>
              <a:t>Any prior HCV treatment</a:t>
            </a:r>
          </a:p>
          <a:p>
            <a:pPr marL="457200" lvl="2" indent="-338138" eaLnBrk="1" hangingPunct="1">
              <a:lnSpc>
                <a:spcPct val="85000"/>
              </a:lnSpc>
              <a:spcBef>
                <a:spcPts val="0"/>
              </a:spcBef>
              <a:spcAft>
                <a:spcPts val="0"/>
              </a:spcAft>
              <a:buFont typeface="Arial" panose="020B0604020202020204" pitchFamily="34" charset="0"/>
              <a:buChar char="•"/>
            </a:pPr>
            <a:r>
              <a:rPr lang="en-US" sz="2000" smtClean="0">
                <a:solidFill>
                  <a:schemeClr val="tx1"/>
                </a:solidFill>
              </a:rPr>
              <a:t>Any prior history of hepatic decompensation</a:t>
            </a:r>
            <a:endParaRPr lang="en-US" sz="2000" dirty="0">
              <a:solidFill>
                <a:schemeClr val="tx1"/>
              </a:solidFill>
            </a:endParaRPr>
          </a:p>
          <a:p>
            <a:pPr marL="457200" lvl="2" indent="-338138" eaLnBrk="1" hangingPunct="1">
              <a:lnSpc>
                <a:spcPct val="85000"/>
              </a:lnSpc>
              <a:spcBef>
                <a:spcPts val="0"/>
              </a:spcBef>
              <a:spcAft>
                <a:spcPts val="0"/>
              </a:spcAft>
              <a:buFont typeface="Arial" panose="020B0604020202020204" pitchFamily="34" charset="0"/>
              <a:buChar char="•"/>
            </a:pPr>
            <a:r>
              <a:rPr lang="en-US" sz="2000" smtClean="0"/>
              <a:t>HIV co-infection, albumin &lt;LLN, </a:t>
            </a:r>
            <a:r>
              <a:rPr lang="en-US" sz="2000" dirty="0"/>
              <a:t>platelet count </a:t>
            </a:r>
            <a:r>
              <a:rPr lang="en-US" sz="2000" dirty="0" smtClean="0"/>
              <a:t>&lt;90 </a:t>
            </a:r>
            <a:r>
              <a:rPr lang="en-US" sz="2000" dirty="0">
                <a:solidFill>
                  <a:schemeClr val="tx1"/>
                </a:solidFill>
                <a:sym typeface="Symbol"/>
              </a:rPr>
              <a:t> </a:t>
            </a:r>
            <a:r>
              <a:rPr lang="en-US" sz="2000" dirty="0">
                <a:solidFill>
                  <a:schemeClr val="tx1"/>
                </a:solidFill>
              </a:rPr>
              <a:t>10</a:t>
            </a:r>
            <a:r>
              <a:rPr lang="en-US" sz="2000" baseline="30000" dirty="0">
                <a:solidFill>
                  <a:schemeClr val="tx1"/>
                </a:solidFill>
              </a:rPr>
              <a:t>9</a:t>
            </a:r>
            <a:r>
              <a:rPr lang="en-US" sz="2000" dirty="0">
                <a:solidFill>
                  <a:schemeClr val="tx1"/>
                </a:solidFill>
              </a:rPr>
              <a:t>/L</a:t>
            </a:r>
          </a:p>
          <a:p>
            <a:pPr marL="457200" lvl="2" indent="-338138" eaLnBrk="1" hangingPunct="1">
              <a:lnSpc>
                <a:spcPct val="85000"/>
              </a:lnSpc>
              <a:spcBef>
                <a:spcPts val="0"/>
              </a:spcBef>
              <a:spcAft>
                <a:spcPts val="600"/>
              </a:spcAft>
              <a:buFont typeface="Arial" panose="020B0604020202020204" pitchFamily="34" charset="0"/>
              <a:buChar char="•"/>
            </a:pPr>
            <a:r>
              <a:rPr lang="en-US" sz="2000" dirty="0">
                <a:solidFill>
                  <a:schemeClr val="tx1"/>
                </a:solidFill>
              </a:rPr>
              <a:t>Herbal supplements and potent P-gp inducers were prohibited</a:t>
            </a:r>
          </a:p>
          <a:p>
            <a:pPr marL="0" indent="0" eaLnBrk="1" hangingPunct="1">
              <a:lnSpc>
                <a:spcPct val="85000"/>
              </a:lnSpc>
              <a:spcBef>
                <a:spcPts val="0"/>
              </a:spcBef>
              <a:spcAft>
                <a:spcPts val="0"/>
              </a:spcAft>
            </a:pPr>
            <a:r>
              <a:rPr lang="en-US" sz="2000" b="1" dirty="0"/>
              <a:t>Endpoints</a:t>
            </a:r>
          </a:p>
          <a:p>
            <a:pPr marL="457200" lvl="2" indent="-338138" eaLnBrk="1" hangingPunct="1">
              <a:lnSpc>
                <a:spcPct val="85000"/>
              </a:lnSpc>
              <a:spcBef>
                <a:spcPts val="0"/>
              </a:spcBef>
              <a:spcAft>
                <a:spcPts val="0"/>
              </a:spcAft>
              <a:buFont typeface="Arial" panose="020B0604020202020204" pitchFamily="34" charset="0"/>
              <a:buChar char="•"/>
            </a:pPr>
            <a:r>
              <a:rPr lang="en-US" sz="2000" dirty="0">
                <a:solidFill>
                  <a:schemeClr val="tx1"/>
                </a:solidFill>
              </a:rPr>
              <a:t>Efficacy: SVR12 (primary) and virologic failure</a:t>
            </a:r>
          </a:p>
          <a:p>
            <a:pPr marL="457200" lvl="2" indent="-338138" eaLnBrk="1" hangingPunct="1">
              <a:lnSpc>
                <a:spcPct val="85000"/>
              </a:lnSpc>
              <a:spcBef>
                <a:spcPts val="0"/>
              </a:spcBef>
              <a:spcAft>
                <a:spcPts val="0"/>
              </a:spcAft>
              <a:buFont typeface="Arial" panose="020B0604020202020204" pitchFamily="34" charset="0"/>
              <a:buChar char="•"/>
            </a:pPr>
            <a:r>
              <a:rPr lang="en-US" sz="2000" dirty="0"/>
              <a:t>Safety: adverse events (AEs) and laboratory abnormalities </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1480" y="192024"/>
            <a:ext cx="8321040" cy="534924"/>
          </a:xfrm>
        </p:spPr>
        <p:txBody>
          <a:bodyPr anchor="b"/>
          <a:lstStyle/>
          <a:p>
            <a:r>
              <a:rPr lang="en-US" b="1" smtClean="0"/>
              <a:t>Demographics </a:t>
            </a:r>
            <a:r>
              <a:rPr lang="en-US" b="1" dirty="0"/>
              <a:t>and </a:t>
            </a:r>
            <a:r>
              <a:rPr lang="en-US" b="1" dirty="0" smtClean="0"/>
              <a:t>Patient Characteristics</a:t>
            </a:r>
            <a:endParaRPr lang="en-US" b="1" dirty="0"/>
          </a:p>
        </p:txBody>
      </p:sp>
      <p:graphicFrame>
        <p:nvGraphicFramePr>
          <p:cNvPr id="6" name="Table 5"/>
          <p:cNvGraphicFramePr>
            <a:graphicFrameLocks noGrp="1"/>
          </p:cNvGraphicFramePr>
          <p:nvPr>
            <p:extLst>
              <p:ext uri="{D42A27DB-BD31-4B8C-83A1-F6EECF244321}">
                <p14:modId xmlns:p14="http://schemas.microsoft.com/office/powerpoint/2010/main" val="1517079294"/>
              </p:ext>
            </p:extLst>
          </p:nvPr>
        </p:nvGraphicFramePr>
        <p:xfrm>
          <a:off x="411478" y="822957"/>
          <a:ext cx="8319568" cy="4036260"/>
        </p:xfrm>
        <a:graphic>
          <a:graphicData uri="http://schemas.openxmlformats.org/drawingml/2006/table">
            <a:tbl>
              <a:tblPr firstRow="1" firstCol="1" bandRow="1">
                <a:tableStyleId>{68D230F3-CF80-4859-8CE7-A43EE81993B5}</a:tableStyleId>
              </a:tblPr>
              <a:tblGrid>
                <a:gridCol w="4160522"/>
                <a:gridCol w="2079523"/>
                <a:gridCol w="2079523"/>
              </a:tblGrid>
              <a:tr h="539046">
                <a:tc>
                  <a:txBody>
                    <a:bodyPr/>
                    <a:lstStyle/>
                    <a:p>
                      <a:pPr algn="r">
                        <a:lnSpc>
                          <a:spcPct val="75000"/>
                        </a:lnSpc>
                      </a:pPr>
                      <a:endParaRPr lang="en-US" sz="1400" dirty="0">
                        <a:solidFill>
                          <a:schemeClr val="tx1"/>
                        </a:solidFill>
                        <a:effectLst/>
                        <a:latin typeface="+mj-lt"/>
                        <a:cs typeface="Times New Roman"/>
                      </a:endParaRPr>
                    </a:p>
                  </a:txBody>
                  <a:tcPr marL="61349" marR="61349" marT="34290" marB="34290">
                    <a:lnR>
                      <a:noFill/>
                    </a:lnR>
                    <a:lnT w="1270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tcPr>
                </a:tc>
                <a:tc>
                  <a:txBody>
                    <a:bodyPr/>
                    <a:lstStyle/>
                    <a:p>
                      <a:pPr marL="0" marR="0" algn="ctr">
                        <a:lnSpc>
                          <a:spcPct val="75000"/>
                        </a:lnSpc>
                        <a:spcBef>
                          <a:spcPts val="0"/>
                        </a:spcBef>
                        <a:spcAft>
                          <a:spcPts val="0"/>
                        </a:spcAft>
                      </a:pPr>
                      <a:r>
                        <a:rPr lang="en-US" sz="1800" b="1" kern="0" spc="0" baseline="0" dirty="0" smtClean="0">
                          <a:solidFill>
                            <a:schemeClr val="bg1"/>
                          </a:solidFill>
                          <a:effectLst>
                            <a:outerShdw blurRad="38100" dist="38100" dir="2700000" algn="tl">
                              <a:srgbClr val="000000">
                                <a:alpha val="43137"/>
                              </a:srgbClr>
                            </a:outerShdw>
                          </a:effectLst>
                          <a:latin typeface="+mj-lt"/>
                        </a:rPr>
                        <a:t>   ABT-493</a:t>
                      </a:r>
                    </a:p>
                    <a:p>
                      <a:pPr marL="0" marR="0" algn="ctr">
                        <a:lnSpc>
                          <a:spcPct val="75000"/>
                        </a:lnSpc>
                        <a:spcBef>
                          <a:spcPts val="0"/>
                        </a:spcBef>
                        <a:spcAft>
                          <a:spcPts val="0"/>
                        </a:spcAft>
                      </a:pPr>
                      <a:r>
                        <a:rPr lang="en-US" sz="1800" b="1" kern="0" spc="0" baseline="0" dirty="0" smtClean="0">
                          <a:solidFill>
                            <a:schemeClr val="bg1"/>
                          </a:solidFill>
                          <a:effectLst>
                            <a:outerShdw blurRad="38100" dist="38100" dir="2700000" algn="tl">
                              <a:srgbClr val="000000">
                                <a:alpha val="43137"/>
                              </a:srgbClr>
                            </a:outerShdw>
                          </a:effectLst>
                          <a:latin typeface="+mj-lt"/>
                        </a:rPr>
                        <a:t>+ ABT-530</a:t>
                      </a:r>
                    </a:p>
                    <a:p>
                      <a:pPr marL="0" marR="0" algn="ctr">
                        <a:lnSpc>
                          <a:spcPct val="75000"/>
                        </a:lnSpc>
                        <a:spcBef>
                          <a:spcPts val="0"/>
                        </a:spcBef>
                        <a:spcAft>
                          <a:spcPts val="0"/>
                        </a:spcAft>
                      </a:pPr>
                      <a:endParaRPr lang="en-US" sz="1800" b="1" kern="0" spc="0" baseline="0" dirty="0" smtClean="0">
                        <a:solidFill>
                          <a:schemeClr val="bg1"/>
                        </a:solidFill>
                        <a:effectLst>
                          <a:outerShdw blurRad="38100" dist="38100" dir="2700000" algn="tl">
                            <a:srgbClr val="000000">
                              <a:alpha val="43137"/>
                            </a:srgbClr>
                          </a:outerShdw>
                        </a:effectLst>
                        <a:latin typeface="+mj-lt"/>
                        <a:ea typeface="Calibri"/>
                        <a:cs typeface="Times New Roman"/>
                      </a:endParaRPr>
                    </a:p>
                    <a:p>
                      <a:pPr marL="0" marR="0" algn="ctr">
                        <a:lnSpc>
                          <a:spcPct val="75000"/>
                        </a:lnSpc>
                        <a:spcBef>
                          <a:spcPts val="0"/>
                        </a:spcBef>
                        <a:spcAft>
                          <a:spcPts val="0"/>
                        </a:spcAft>
                      </a:pPr>
                      <a:r>
                        <a:rPr lang="en-US" sz="1800" b="1" kern="0" spc="0" baseline="0" dirty="0" smtClean="0">
                          <a:solidFill>
                            <a:schemeClr val="bg1"/>
                          </a:solidFill>
                          <a:effectLst>
                            <a:outerShdw blurRad="38100" dist="38100" dir="2700000" algn="tl">
                              <a:srgbClr val="000000">
                                <a:alpha val="43137"/>
                              </a:srgbClr>
                            </a:outerShdw>
                          </a:effectLst>
                          <a:latin typeface="+mj-lt"/>
                          <a:ea typeface="Calibri"/>
                          <a:cs typeface="Times New Roman"/>
                        </a:rPr>
                        <a:t>(N = 24)</a:t>
                      </a:r>
                      <a:endParaRPr lang="en-US" sz="1800" b="1" kern="0" spc="0" baseline="0" dirty="0">
                        <a:solidFill>
                          <a:schemeClr val="bg1"/>
                        </a:solidFill>
                        <a:effectLst>
                          <a:outerShdw blurRad="38100" dist="38100" dir="2700000" algn="tl">
                            <a:srgbClr val="000000">
                              <a:alpha val="43137"/>
                            </a:srgbClr>
                          </a:outerShdw>
                        </a:effectLst>
                        <a:latin typeface="+mj-lt"/>
                        <a:ea typeface="Calibri"/>
                        <a:cs typeface="Times New Roman"/>
                      </a:endParaRPr>
                    </a:p>
                  </a:txBody>
                  <a:tcPr marL="61349" marR="61349" marT="34290" marB="0">
                    <a:lnL>
                      <a:noFill/>
                    </a:lnL>
                    <a:lnR>
                      <a:noFill/>
                    </a:lnR>
                    <a:lnT w="1270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82BA"/>
                    </a:solidFill>
                  </a:tcPr>
                </a:tc>
                <a:tc>
                  <a:txBody>
                    <a:bodyPr/>
                    <a:lstStyle/>
                    <a:p>
                      <a:pPr marL="0" marR="0" algn="ctr">
                        <a:lnSpc>
                          <a:spcPct val="75000"/>
                        </a:lnSpc>
                        <a:spcBef>
                          <a:spcPts val="0"/>
                        </a:spcBef>
                        <a:spcAft>
                          <a:spcPts val="0"/>
                        </a:spcAft>
                      </a:pPr>
                      <a:r>
                        <a:rPr lang="en-US" sz="1800" b="1" kern="0" spc="0" baseline="0" dirty="0" smtClean="0">
                          <a:solidFill>
                            <a:schemeClr val="bg1"/>
                          </a:solidFill>
                          <a:effectLst>
                            <a:outerShdw blurRad="38100" dist="38100" dir="2700000" algn="tl">
                              <a:srgbClr val="000000">
                                <a:alpha val="43137"/>
                              </a:srgbClr>
                            </a:outerShdw>
                          </a:effectLst>
                          <a:latin typeface="+mn-lt"/>
                          <a:ea typeface="+mn-ea"/>
                          <a:cs typeface="+mn-cs"/>
                        </a:rPr>
                        <a:t>   ABT-493</a:t>
                      </a:r>
                    </a:p>
                    <a:p>
                      <a:pPr marL="0" marR="0" algn="ctr">
                        <a:lnSpc>
                          <a:spcPct val="75000"/>
                        </a:lnSpc>
                        <a:spcBef>
                          <a:spcPts val="0"/>
                        </a:spcBef>
                        <a:spcAft>
                          <a:spcPts val="0"/>
                        </a:spcAft>
                      </a:pPr>
                      <a:r>
                        <a:rPr lang="en-US" sz="1800" b="1" kern="0" spc="0" baseline="0" dirty="0" smtClean="0">
                          <a:solidFill>
                            <a:schemeClr val="bg1"/>
                          </a:solidFill>
                          <a:effectLst>
                            <a:outerShdw blurRad="38100" dist="38100" dir="2700000" algn="tl">
                              <a:srgbClr val="000000">
                                <a:alpha val="43137"/>
                              </a:srgbClr>
                            </a:outerShdw>
                          </a:effectLst>
                          <a:latin typeface="+mn-lt"/>
                          <a:ea typeface="+mn-ea"/>
                          <a:cs typeface="+mn-cs"/>
                        </a:rPr>
                        <a:t>+ ABT-530</a:t>
                      </a:r>
                    </a:p>
                    <a:p>
                      <a:pPr marL="0" marR="0" algn="ctr">
                        <a:lnSpc>
                          <a:spcPct val="75000"/>
                        </a:lnSpc>
                        <a:spcBef>
                          <a:spcPts val="0"/>
                        </a:spcBef>
                        <a:spcAft>
                          <a:spcPts val="0"/>
                        </a:spcAft>
                      </a:pPr>
                      <a:r>
                        <a:rPr lang="en-US" sz="1800" b="1" kern="0" spc="0" baseline="0" dirty="0" smtClean="0">
                          <a:solidFill>
                            <a:schemeClr val="bg1"/>
                          </a:solidFill>
                          <a:effectLst>
                            <a:outerShdw blurRad="38100" dist="38100" dir="2700000" algn="tl">
                              <a:srgbClr val="000000">
                                <a:alpha val="43137"/>
                              </a:srgbClr>
                            </a:outerShdw>
                          </a:effectLst>
                          <a:latin typeface="+mn-lt"/>
                          <a:ea typeface="+mn-ea"/>
                          <a:cs typeface="+mn-cs"/>
                        </a:rPr>
                        <a:t>+ RBV</a:t>
                      </a:r>
                    </a:p>
                    <a:p>
                      <a:pPr marL="0" marR="0" algn="ctr">
                        <a:lnSpc>
                          <a:spcPct val="75000"/>
                        </a:lnSpc>
                        <a:spcBef>
                          <a:spcPts val="0"/>
                        </a:spcBef>
                        <a:spcAft>
                          <a:spcPts val="0"/>
                        </a:spcAft>
                      </a:pPr>
                      <a:r>
                        <a:rPr lang="en-US" sz="1800" b="1" kern="0" spc="0" baseline="0" dirty="0" smtClean="0">
                          <a:solidFill>
                            <a:schemeClr val="bg1"/>
                          </a:solidFill>
                          <a:effectLst>
                            <a:outerShdw blurRad="38100" dist="38100" dir="2700000" algn="tl">
                              <a:srgbClr val="000000">
                                <a:alpha val="43137"/>
                              </a:srgbClr>
                            </a:outerShdw>
                          </a:effectLst>
                          <a:latin typeface="+mn-lt"/>
                          <a:ea typeface="+mn-ea"/>
                          <a:cs typeface="+mn-cs"/>
                        </a:rPr>
                        <a:t>(N = 24)</a:t>
                      </a:r>
                      <a:endParaRPr lang="en-US" sz="1800" b="1" kern="0" spc="0" baseline="0" dirty="0">
                        <a:solidFill>
                          <a:schemeClr val="bg1"/>
                        </a:solidFill>
                        <a:effectLst>
                          <a:outerShdw blurRad="38100" dist="38100" dir="2700000" algn="tl">
                            <a:srgbClr val="000000">
                              <a:alpha val="43137"/>
                            </a:srgbClr>
                          </a:outerShdw>
                        </a:effectLst>
                        <a:latin typeface="+mj-lt"/>
                        <a:ea typeface="Calibri"/>
                        <a:cs typeface="Times New Roman"/>
                      </a:endParaRPr>
                    </a:p>
                  </a:txBody>
                  <a:tcPr marL="61349" marR="61349" marT="34290" marB="0">
                    <a:lnL>
                      <a:noFill/>
                    </a:lnL>
                    <a:lnR>
                      <a:noFill/>
                    </a:lnR>
                    <a:lnT w="1270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6BBBAE"/>
                    </a:solidFill>
                  </a:tcPr>
                </a:tc>
              </a:tr>
              <a:tr h="299302">
                <a:tc>
                  <a:txBody>
                    <a:bodyPr/>
                    <a:lstStyle/>
                    <a:p>
                      <a:pPr marL="0" marR="0">
                        <a:lnSpc>
                          <a:spcPct val="100000"/>
                        </a:lnSpc>
                        <a:spcBef>
                          <a:spcPts val="0"/>
                        </a:spcBef>
                        <a:spcAft>
                          <a:spcPts val="0"/>
                        </a:spcAft>
                      </a:pPr>
                      <a:r>
                        <a:rPr lang="en-US" sz="1800" b="0" dirty="0" smtClean="0">
                          <a:effectLst/>
                          <a:latin typeface="+mn-lt"/>
                        </a:rPr>
                        <a:t>Male, n</a:t>
                      </a:r>
                      <a:r>
                        <a:rPr lang="en-US" sz="1800" b="0" baseline="0" dirty="0" smtClean="0">
                          <a:effectLst/>
                          <a:latin typeface="+mn-lt"/>
                        </a:rPr>
                        <a:t> (%)</a:t>
                      </a:r>
                      <a:endParaRPr lang="en-US" sz="1800" b="0" dirty="0">
                        <a:solidFill>
                          <a:schemeClr val="tx1"/>
                        </a:solidFill>
                        <a:effectLst/>
                        <a:latin typeface="+mn-lt"/>
                        <a:ea typeface="Calibri"/>
                        <a:cs typeface="Times New Roman"/>
                      </a:endParaRPr>
                    </a:p>
                  </a:txBody>
                  <a:tcPr marT="0" marB="0" anchor="ctr">
                    <a:lnT w="19050" cap="flat" cmpd="sng" algn="ctr">
                      <a:solidFill>
                        <a:schemeClr val="bg1">
                          <a:lumMod val="50000"/>
                        </a:schemeClr>
                      </a:solidFill>
                      <a:prstDash val="solid"/>
                      <a:round/>
                      <a:headEnd type="none" w="med" len="med"/>
                      <a:tailEnd type="none" w="med" len="med"/>
                    </a:lnT>
                    <a:noFill/>
                  </a:tcPr>
                </a:tc>
                <a:tc>
                  <a:txBody>
                    <a:bodyPr/>
                    <a:lstStyle/>
                    <a:p>
                      <a:pPr marL="0" marR="0" algn="ctr">
                        <a:lnSpc>
                          <a:spcPct val="100000"/>
                        </a:lnSpc>
                        <a:spcBef>
                          <a:spcPts val="0"/>
                        </a:spcBef>
                        <a:spcAft>
                          <a:spcPts val="0"/>
                        </a:spcAft>
                        <a:tabLst>
                          <a:tab pos="1428750" algn="l"/>
                        </a:tabLst>
                      </a:pPr>
                      <a:r>
                        <a:rPr lang="en-US" sz="1800" dirty="0" smtClean="0">
                          <a:effectLst/>
                          <a:latin typeface="+mn-lt"/>
                          <a:ea typeface="Calibri"/>
                          <a:cs typeface="Times New Roman"/>
                        </a:rPr>
                        <a:t>13 (54)</a:t>
                      </a:r>
                      <a:endParaRPr lang="en-US" sz="1800" dirty="0">
                        <a:effectLst/>
                        <a:latin typeface="+mn-lt"/>
                        <a:ea typeface="Calibri"/>
                        <a:cs typeface="Times New Roman"/>
                      </a:endParaRPr>
                    </a:p>
                  </a:txBody>
                  <a:tcPr marL="68580" marR="68580" marT="0" marB="0" anchor="ctr">
                    <a:lnT w="19050" cap="flat" cmpd="sng" algn="ctr">
                      <a:solidFill>
                        <a:schemeClr val="bg1">
                          <a:lumMod val="50000"/>
                        </a:schemeClr>
                      </a:solidFill>
                      <a:prstDash val="solid"/>
                      <a:round/>
                      <a:headEnd type="none" w="med" len="med"/>
                      <a:tailEnd type="none" w="med" len="med"/>
                    </a:lnT>
                    <a:noFill/>
                  </a:tcPr>
                </a:tc>
                <a:tc>
                  <a:txBody>
                    <a:bodyPr/>
                    <a:lstStyle/>
                    <a:p>
                      <a:pPr marL="0" marR="0" algn="ctr">
                        <a:lnSpc>
                          <a:spcPct val="100000"/>
                        </a:lnSpc>
                        <a:spcBef>
                          <a:spcPts val="0"/>
                        </a:spcBef>
                        <a:spcAft>
                          <a:spcPts val="0"/>
                        </a:spcAft>
                        <a:tabLst>
                          <a:tab pos="1428750" algn="l"/>
                        </a:tabLst>
                      </a:pPr>
                      <a:r>
                        <a:rPr lang="en-US" sz="1800" dirty="0" smtClean="0">
                          <a:effectLst/>
                          <a:latin typeface="+mn-lt"/>
                          <a:ea typeface="Calibri"/>
                          <a:cs typeface="Times New Roman"/>
                        </a:rPr>
                        <a:t>18 (75)</a:t>
                      </a:r>
                      <a:endParaRPr lang="en-US" sz="1800" dirty="0">
                        <a:effectLst/>
                        <a:latin typeface="+mn-lt"/>
                        <a:ea typeface="Calibri"/>
                        <a:cs typeface="Times New Roman"/>
                      </a:endParaRPr>
                    </a:p>
                  </a:txBody>
                  <a:tcPr marL="68580" marR="68580" marT="0" marB="0" anchor="ctr">
                    <a:lnT w="19050" cap="flat" cmpd="sng" algn="ctr">
                      <a:solidFill>
                        <a:schemeClr val="bg1">
                          <a:lumMod val="50000"/>
                        </a:schemeClr>
                      </a:solidFill>
                      <a:prstDash val="solid"/>
                      <a:round/>
                      <a:headEnd type="none" w="med" len="med"/>
                      <a:tailEnd type="none" w="med" len="med"/>
                    </a:lnT>
                    <a:noFill/>
                  </a:tcPr>
                </a:tc>
              </a:tr>
              <a:tr h="299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smtClean="0">
                          <a:solidFill>
                            <a:schemeClr val="tx1"/>
                          </a:solidFill>
                          <a:effectLst/>
                          <a:latin typeface="+mn-lt"/>
                          <a:ea typeface="Calibri"/>
                          <a:cs typeface="Times New Roman"/>
                        </a:rPr>
                        <a:t>White race</a:t>
                      </a:r>
                      <a:r>
                        <a:rPr lang="en-US" sz="1800" b="0" baseline="0" smtClean="0">
                          <a:solidFill>
                            <a:schemeClr val="tx1"/>
                          </a:solidFill>
                          <a:effectLst/>
                          <a:latin typeface="+mn-lt"/>
                          <a:ea typeface="Calibri"/>
                          <a:cs typeface="Times New Roman"/>
                        </a:rPr>
                        <a:t>, </a:t>
                      </a:r>
                      <a:r>
                        <a:rPr lang="en-US" sz="1800" b="0" baseline="0" dirty="0" smtClean="0">
                          <a:solidFill>
                            <a:schemeClr val="tx1"/>
                          </a:solidFill>
                          <a:effectLst/>
                          <a:latin typeface="+mn-lt"/>
                          <a:ea typeface="Calibri"/>
                          <a:cs typeface="Times New Roman"/>
                        </a:rPr>
                        <a:t>n (%)</a:t>
                      </a:r>
                      <a:endParaRPr lang="en-US" sz="1800" b="0" dirty="0" smtClean="0">
                        <a:solidFill>
                          <a:schemeClr val="tx1"/>
                        </a:solidFill>
                        <a:effectLst/>
                        <a:latin typeface="+mn-lt"/>
                        <a:ea typeface="Calibri"/>
                        <a:cs typeface="Times New Roman"/>
                      </a:endParaRPr>
                    </a:p>
                  </a:txBody>
                  <a:tcPr marT="0" marB="0" anchor="ctr">
                    <a:solidFill>
                      <a:srgbClr val="E6E7E9"/>
                    </a:solidFill>
                  </a:tcPr>
                </a:tc>
                <a:tc>
                  <a:txBody>
                    <a:bodyPr/>
                    <a:lstStyle/>
                    <a:p>
                      <a:pPr algn="ctr">
                        <a:lnSpc>
                          <a:spcPct val="100000"/>
                        </a:lnSpc>
                      </a:pPr>
                      <a:r>
                        <a:rPr lang="en-US" sz="1800" smtClean="0">
                          <a:latin typeface="+mn-lt"/>
                        </a:rPr>
                        <a:t>23 (96)</a:t>
                      </a:r>
                      <a:endParaRPr lang="en-US" sz="1800" dirty="0">
                        <a:latin typeface="+mn-lt"/>
                      </a:endParaRPr>
                    </a:p>
                  </a:txBody>
                  <a:tcPr marL="68580" marR="68580" marT="0" marB="0" anchor="ctr">
                    <a:solidFill>
                      <a:srgbClr val="E6E7E9"/>
                    </a:solidFill>
                  </a:tcPr>
                </a:tc>
                <a:tc>
                  <a:txBody>
                    <a:bodyPr/>
                    <a:lstStyle/>
                    <a:p>
                      <a:pPr algn="ctr">
                        <a:lnSpc>
                          <a:spcPct val="100000"/>
                        </a:lnSpc>
                      </a:pPr>
                      <a:r>
                        <a:rPr lang="en-US" sz="1800" smtClean="0">
                          <a:latin typeface="+mn-lt"/>
                        </a:rPr>
                        <a:t>22 (92)</a:t>
                      </a:r>
                      <a:endParaRPr lang="en-US" sz="1800" dirty="0">
                        <a:latin typeface="+mn-lt"/>
                      </a:endParaRPr>
                    </a:p>
                  </a:txBody>
                  <a:tcPr marL="68580" marR="68580" marT="0" marB="0" anchor="ctr">
                    <a:solidFill>
                      <a:srgbClr val="E6E7E9"/>
                    </a:solidFill>
                  </a:tcPr>
                </a:tc>
              </a:tr>
              <a:tr h="299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effectLst/>
                          <a:latin typeface="+mn-lt"/>
                        </a:rPr>
                        <a:t>Age, median years (range)</a:t>
                      </a:r>
                      <a:endParaRPr lang="en-US" sz="1800" b="0" dirty="0">
                        <a:solidFill>
                          <a:schemeClr val="tx1"/>
                        </a:solidFill>
                        <a:effectLst/>
                        <a:latin typeface="+mn-lt"/>
                        <a:ea typeface="Calibri"/>
                        <a:cs typeface="Times New Roman"/>
                      </a:endParaRPr>
                    </a:p>
                  </a:txBody>
                  <a:tcPr marT="0" marB="0" anchor="ctr">
                    <a:noFill/>
                  </a:tcPr>
                </a:tc>
                <a:tc>
                  <a:txBody>
                    <a:bodyPr/>
                    <a:lstStyle/>
                    <a:p>
                      <a:pPr marL="0" marR="0" algn="ctr">
                        <a:lnSpc>
                          <a:spcPct val="100000"/>
                        </a:lnSpc>
                        <a:spcBef>
                          <a:spcPts val="0"/>
                        </a:spcBef>
                        <a:spcAft>
                          <a:spcPts val="0"/>
                        </a:spcAft>
                        <a:tabLst>
                          <a:tab pos="1428750" algn="l"/>
                        </a:tabLst>
                      </a:pPr>
                      <a:r>
                        <a:rPr lang="en-US" sz="1800" dirty="0" smtClean="0">
                          <a:solidFill>
                            <a:schemeClr val="tx1"/>
                          </a:solidFill>
                          <a:effectLst/>
                          <a:latin typeface="+mn-lt"/>
                          <a:ea typeface="Calibri"/>
                          <a:cs typeface="Times New Roman"/>
                        </a:rPr>
                        <a:t>55 (36</a:t>
                      </a:r>
                      <a:r>
                        <a:rPr lang="en-US" sz="1800" baseline="0" dirty="0" smtClean="0">
                          <a:solidFill>
                            <a:schemeClr val="tx1"/>
                          </a:solidFill>
                          <a:effectLst/>
                          <a:latin typeface="+mn-lt"/>
                          <a:ea typeface="Calibri"/>
                          <a:cs typeface="Times New Roman"/>
                        </a:rPr>
                        <a:t> – 68)</a:t>
                      </a:r>
                      <a:endParaRPr lang="en-US" sz="1800" dirty="0">
                        <a:solidFill>
                          <a:schemeClr val="tx1"/>
                        </a:solidFill>
                        <a:effectLst/>
                        <a:latin typeface="+mn-lt"/>
                        <a:ea typeface="Calibri"/>
                        <a:cs typeface="Times New Roman"/>
                      </a:endParaRPr>
                    </a:p>
                  </a:txBody>
                  <a:tcPr marL="68580" marR="68580" marT="0" marB="0"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428750" algn="l"/>
                        </a:tabLst>
                        <a:defRPr/>
                      </a:pPr>
                      <a:r>
                        <a:rPr lang="en-US" sz="1800" kern="1200" dirty="0" smtClean="0">
                          <a:solidFill>
                            <a:schemeClr val="tx1"/>
                          </a:solidFill>
                          <a:effectLst/>
                          <a:latin typeface="+mn-lt"/>
                          <a:ea typeface="Calibri"/>
                          <a:cs typeface="Times New Roman"/>
                        </a:rPr>
                        <a:t>57 (30 – 65)</a:t>
                      </a:r>
                    </a:p>
                  </a:txBody>
                  <a:tcPr marL="68580" marR="68580" marT="0" marB="0" anchor="ctr">
                    <a:noFill/>
                  </a:tcPr>
                </a:tc>
              </a:tr>
              <a:tr h="299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effectLst/>
                          <a:latin typeface="+mn-lt"/>
                        </a:rPr>
                        <a:t>BMI, median</a:t>
                      </a:r>
                      <a:r>
                        <a:rPr lang="en-US" sz="1800" b="0" baseline="0" dirty="0" smtClean="0">
                          <a:solidFill>
                            <a:schemeClr val="tx1"/>
                          </a:solidFill>
                          <a:effectLst/>
                          <a:latin typeface="+mn-lt"/>
                        </a:rPr>
                        <a:t> </a:t>
                      </a:r>
                      <a:r>
                        <a:rPr lang="en-US" sz="1800" b="0" dirty="0" smtClean="0">
                          <a:solidFill>
                            <a:schemeClr val="tx1"/>
                          </a:solidFill>
                          <a:effectLst/>
                          <a:latin typeface="+mn-lt"/>
                        </a:rPr>
                        <a:t>kg/m</a:t>
                      </a:r>
                      <a:r>
                        <a:rPr lang="en-US" sz="1800" b="0" baseline="30000" dirty="0" smtClean="0">
                          <a:solidFill>
                            <a:schemeClr val="tx1"/>
                          </a:solidFill>
                          <a:effectLst/>
                          <a:latin typeface="+mn-lt"/>
                        </a:rPr>
                        <a:t>2</a:t>
                      </a:r>
                      <a:r>
                        <a:rPr lang="en-US" sz="1800" b="0" baseline="0" dirty="0" smtClean="0">
                          <a:solidFill>
                            <a:schemeClr val="tx1"/>
                          </a:solidFill>
                          <a:effectLst/>
                          <a:latin typeface="+mn-lt"/>
                        </a:rPr>
                        <a:t> (range)</a:t>
                      </a:r>
                      <a:endParaRPr lang="en-US" sz="1800" b="0" dirty="0">
                        <a:solidFill>
                          <a:schemeClr val="tx1"/>
                        </a:solidFill>
                        <a:effectLst/>
                        <a:latin typeface="+mn-lt"/>
                        <a:ea typeface="Calibri"/>
                        <a:cs typeface="Times New Roman"/>
                      </a:endParaRPr>
                    </a:p>
                  </a:txBody>
                  <a:tcPr marT="0" marB="0" anchor="ctr">
                    <a:solidFill>
                      <a:srgbClr val="E6E7E9"/>
                    </a:solidFill>
                  </a:tcPr>
                </a:tc>
                <a:tc>
                  <a:txBody>
                    <a:bodyPr/>
                    <a:lstStyle/>
                    <a:p>
                      <a:pPr marL="0" marR="0" algn="ctr">
                        <a:lnSpc>
                          <a:spcPct val="100000"/>
                        </a:lnSpc>
                        <a:spcBef>
                          <a:spcPts val="0"/>
                        </a:spcBef>
                        <a:spcAft>
                          <a:spcPts val="0"/>
                        </a:spcAft>
                        <a:tabLst>
                          <a:tab pos="1428750" algn="l"/>
                        </a:tabLst>
                      </a:pPr>
                      <a:r>
                        <a:rPr lang="en-US" sz="1800" dirty="0" smtClean="0">
                          <a:solidFill>
                            <a:schemeClr val="tx1"/>
                          </a:solidFill>
                          <a:effectLst/>
                          <a:latin typeface="+mn-lt"/>
                          <a:ea typeface="Calibri"/>
                          <a:cs typeface="Times New Roman"/>
                        </a:rPr>
                        <a:t>27 (19 – 37)</a:t>
                      </a:r>
                      <a:endParaRPr lang="en-US" sz="1800" dirty="0">
                        <a:solidFill>
                          <a:schemeClr val="tx1"/>
                        </a:solidFill>
                        <a:effectLst/>
                        <a:latin typeface="+mn-lt"/>
                        <a:ea typeface="Calibri"/>
                        <a:cs typeface="Times New Roman"/>
                      </a:endParaRPr>
                    </a:p>
                  </a:txBody>
                  <a:tcPr marL="68580" marR="68580" marT="0" marB="0" anchor="ctr">
                    <a:solidFill>
                      <a:srgbClr val="E6E7E9"/>
                    </a:solidFill>
                  </a:tcPr>
                </a:tc>
                <a:tc>
                  <a:txBody>
                    <a:bodyPr/>
                    <a:lstStyle/>
                    <a:p>
                      <a:pPr marL="0" marR="0" algn="ctr">
                        <a:lnSpc>
                          <a:spcPct val="100000"/>
                        </a:lnSpc>
                        <a:spcBef>
                          <a:spcPts val="0"/>
                        </a:spcBef>
                        <a:spcAft>
                          <a:spcPts val="0"/>
                        </a:spcAft>
                        <a:tabLst>
                          <a:tab pos="1428750" algn="l"/>
                        </a:tabLst>
                      </a:pPr>
                      <a:r>
                        <a:rPr lang="en-US" sz="1800" dirty="0" smtClean="0">
                          <a:solidFill>
                            <a:schemeClr val="tx1"/>
                          </a:solidFill>
                          <a:effectLst/>
                          <a:latin typeface="+mn-lt"/>
                          <a:ea typeface="Calibri"/>
                          <a:cs typeface="Times New Roman"/>
                        </a:rPr>
                        <a:t>27 (21 – 35)</a:t>
                      </a:r>
                      <a:endParaRPr lang="en-US" sz="1800" dirty="0">
                        <a:solidFill>
                          <a:schemeClr val="tx1"/>
                        </a:solidFill>
                        <a:effectLst/>
                        <a:latin typeface="+mn-lt"/>
                        <a:ea typeface="Calibri"/>
                        <a:cs typeface="Times New Roman"/>
                      </a:endParaRPr>
                    </a:p>
                  </a:txBody>
                  <a:tcPr marL="68580" marR="68580" marT="0" marB="0" anchor="ctr">
                    <a:solidFill>
                      <a:srgbClr val="E6E7E9"/>
                    </a:solidFill>
                  </a:tcPr>
                </a:tc>
              </a:tr>
              <a:tr h="299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smtClean="0">
                          <a:solidFill>
                            <a:schemeClr val="tx1"/>
                          </a:solidFill>
                          <a:effectLst/>
                          <a:latin typeface="+mn-lt"/>
                          <a:ea typeface="Calibri"/>
                          <a:cs typeface="Times New Roman"/>
                        </a:rPr>
                        <a:t>HCV GT3a*,</a:t>
                      </a:r>
                      <a:r>
                        <a:rPr lang="en-US" sz="1800" b="0" baseline="0" smtClean="0">
                          <a:solidFill>
                            <a:schemeClr val="tx1"/>
                          </a:solidFill>
                          <a:effectLst/>
                          <a:latin typeface="+mn-lt"/>
                          <a:ea typeface="Calibri"/>
                          <a:cs typeface="Times New Roman"/>
                        </a:rPr>
                        <a:t> </a:t>
                      </a:r>
                      <a:r>
                        <a:rPr lang="en-US" sz="1800" b="0" baseline="0" dirty="0" smtClean="0">
                          <a:solidFill>
                            <a:schemeClr val="tx1"/>
                          </a:solidFill>
                          <a:effectLst/>
                          <a:latin typeface="+mn-lt"/>
                          <a:ea typeface="Calibri"/>
                          <a:cs typeface="Times New Roman"/>
                        </a:rPr>
                        <a:t>n (%)</a:t>
                      </a:r>
                      <a:endParaRPr lang="en-US" sz="1800" b="0" dirty="0">
                        <a:solidFill>
                          <a:schemeClr val="tx1"/>
                        </a:solidFill>
                        <a:effectLst/>
                        <a:latin typeface="+mn-lt"/>
                        <a:ea typeface="Calibri"/>
                        <a:cs typeface="Times New Roman"/>
                      </a:endParaRPr>
                    </a:p>
                  </a:txBody>
                  <a:tcPr marT="0" marB="0" anchor="ctr">
                    <a:noFill/>
                  </a:tcPr>
                </a:tc>
                <a:tc>
                  <a:txBody>
                    <a:bodyPr/>
                    <a:lstStyle/>
                    <a:p>
                      <a:pPr marL="0" marR="0" algn="ctr">
                        <a:lnSpc>
                          <a:spcPct val="100000"/>
                        </a:lnSpc>
                        <a:spcBef>
                          <a:spcPts val="0"/>
                        </a:spcBef>
                        <a:spcAft>
                          <a:spcPts val="0"/>
                        </a:spcAft>
                        <a:tabLst>
                          <a:tab pos="1428750" algn="l"/>
                        </a:tabLst>
                      </a:pPr>
                      <a:r>
                        <a:rPr lang="en-US" sz="1800" smtClean="0">
                          <a:solidFill>
                            <a:schemeClr val="tx1"/>
                          </a:solidFill>
                          <a:effectLst/>
                          <a:latin typeface="+mn-lt"/>
                          <a:ea typeface="Calibri"/>
                          <a:cs typeface="Times New Roman"/>
                        </a:rPr>
                        <a:t>22 (92)</a:t>
                      </a:r>
                      <a:endParaRPr lang="en-US" sz="1800" dirty="0">
                        <a:solidFill>
                          <a:schemeClr val="tx1"/>
                        </a:solidFill>
                        <a:effectLst/>
                        <a:latin typeface="+mn-lt"/>
                        <a:ea typeface="Calibri"/>
                        <a:cs typeface="Times New Roman"/>
                      </a:endParaRPr>
                    </a:p>
                  </a:txBody>
                  <a:tcPr marL="68580" marR="68580" marT="0" marB="0" anchor="ctr">
                    <a:noFill/>
                  </a:tcPr>
                </a:tc>
                <a:tc>
                  <a:txBody>
                    <a:bodyPr/>
                    <a:lstStyle/>
                    <a:p>
                      <a:pPr marL="0" marR="0" algn="ctr">
                        <a:lnSpc>
                          <a:spcPct val="100000"/>
                        </a:lnSpc>
                        <a:spcBef>
                          <a:spcPts val="0"/>
                        </a:spcBef>
                        <a:spcAft>
                          <a:spcPts val="0"/>
                        </a:spcAft>
                        <a:tabLst>
                          <a:tab pos="1428750" algn="l"/>
                        </a:tabLst>
                      </a:pPr>
                      <a:r>
                        <a:rPr lang="en-US" sz="1800" dirty="0" smtClean="0">
                          <a:solidFill>
                            <a:schemeClr val="tx1"/>
                          </a:solidFill>
                          <a:effectLst/>
                          <a:latin typeface="+mn-lt"/>
                          <a:ea typeface="Calibri"/>
                          <a:cs typeface="Times New Roman"/>
                        </a:rPr>
                        <a:t>24 (100)</a:t>
                      </a:r>
                      <a:endParaRPr lang="en-US" sz="1800" dirty="0">
                        <a:solidFill>
                          <a:schemeClr val="tx1"/>
                        </a:solidFill>
                        <a:effectLst/>
                        <a:latin typeface="+mn-lt"/>
                        <a:ea typeface="Calibri"/>
                        <a:cs typeface="Times New Roman"/>
                      </a:endParaRPr>
                    </a:p>
                  </a:txBody>
                  <a:tcPr marL="68580" marR="68580" marT="0" marB="0" anchor="ctr">
                    <a:noFill/>
                  </a:tcPr>
                </a:tc>
              </a:tr>
              <a:tr h="299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smtClean="0">
                          <a:solidFill>
                            <a:schemeClr val="tx1"/>
                          </a:solidFill>
                          <a:effectLst/>
                          <a:latin typeface="+mn-lt"/>
                          <a:ea typeface="Calibri"/>
                          <a:cs typeface="Times New Roman"/>
                        </a:rPr>
                        <a:t>HCV RNA, median</a:t>
                      </a:r>
                      <a:r>
                        <a:rPr lang="en-US" sz="1800" b="0" kern="1200" smtClean="0">
                          <a:solidFill>
                            <a:schemeClr val="tx1"/>
                          </a:solidFill>
                          <a:effectLst/>
                          <a:latin typeface="+mn-lt"/>
                          <a:ea typeface="Calibri"/>
                          <a:cs typeface="Times New Roman"/>
                        </a:rPr>
                        <a:t> log</a:t>
                      </a:r>
                      <a:r>
                        <a:rPr lang="en-US" sz="1800" b="0" kern="1200" baseline="-25000" smtClean="0">
                          <a:solidFill>
                            <a:schemeClr val="tx1"/>
                          </a:solidFill>
                          <a:effectLst/>
                          <a:latin typeface="+mn-lt"/>
                          <a:ea typeface="Calibri"/>
                          <a:cs typeface="Times New Roman"/>
                        </a:rPr>
                        <a:t>10</a:t>
                      </a:r>
                      <a:r>
                        <a:rPr lang="en-US" sz="1800" b="0" kern="1200" baseline="0" smtClean="0">
                          <a:solidFill>
                            <a:schemeClr val="tx1"/>
                          </a:solidFill>
                          <a:effectLst/>
                          <a:latin typeface="+mn-lt"/>
                          <a:ea typeface="Calibri"/>
                          <a:cs typeface="Times New Roman"/>
                        </a:rPr>
                        <a:t> IU/mL </a:t>
                      </a:r>
                      <a:r>
                        <a:rPr lang="en-US" sz="1800" b="0" kern="1200" baseline="0" smtClean="0">
                          <a:solidFill>
                            <a:schemeClr val="tx1"/>
                          </a:solidFill>
                          <a:effectLst/>
                          <a:latin typeface="+mn-lt"/>
                          <a:ea typeface="+mn-ea"/>
                          <a:cs typeface="+mn-cs"/>
                        </a:rPr>
                        <a:t>(range)</a:t>
                      </a:r>
                      <a:endParaRPr lang="en-US" sz="1800" b="0" kern="1200" smtClean="0">
                        <a:solidFill>
                          <a:schemeClr val="tx1"/>
                        </a:solidFill>
                        <a:effectLst/>
                        <a:latin typeface="+mn-lt"/>
                        <a:ea typeface="+mn-ea"/>
                        <a:cs typeface="+mn-cs"/>
                      </a:endParaRPr>
                    </a:p>
                  </a:txBody>
                  <a:tcPr marT="0" marB="0" anchor="ctr">
                    <a:solidFill>
                      <a:srgbClr val="E6E7E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428750" algn="l"/>
                        </a:tabLst>
                        <a:defRPr/>
                      </a:pPr>
                      <a:r>
                        <a:rPr lang="en-US" sz="1800" smtClean="0">
                          <a:solidFill>
                            <a:schemeClr val="tx1"/>
                          </a:solidFill>
                          <a:effectLst/>
                          <a:latin typeface="+mn-lt"/>
                          <a:ea typeface="Calibri"/>
                          <a:cs typeface="Times New Roman"/>
                        </a:rPr>
                        <a:t>6.4 (5.3 – 7.2)</a:t>
                      </a:r>
                    </a:p>
                  </a:txBody>
                  <a:tcPr marL="68580" marR="68580" marT="0" marB="0" anchor="ctr">
                    <a:solidFill>
                      <a:srgbClr val="E6E7E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428750" algn="l"/>
                        </a:tabLst>
                        <a:defRPr/>
                      </a:pPr>
                      <a:r>
                        <a:rPr lang="en-US" sz="1800" kern="1200" smtClean="0">
                          <a:solidFill>
                            <a:schemeClr val="tx1"/>
                          </a:solidFill>
                          <a:effectLst/>
                          <a:latin typeface="+mn-lt"/>
                          <a:ea typeface="Calibri"/>
                          <a:cs typeface="Times New Roman"/>
                        </a:rPr>
                        <a:t>6.3 (4.2 – 7.3)</a:t>
                      </a:r>
                    </a:p>
                  </a:txBody>
                  <a:tcPr marL="68580" marR="68580" marT="0" marB="0" anchor="ctr">
                    <a:solidFill>
                      <a:srgbClr val="E6E7E9"/>
                    </a:solidFill>
                  </a:tcPr>
                </a:tc>
              </a:tr>
              <a:tr h="299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smtClean="0">
                          <a:solidFill>
                            <a:schemeClr val="tx1"/>
                          </a:solidFill>
                          <a:effectLst/>
                          <a:latin typeface="+mn-lt"/>
                          <a:ea typeface="Calibri"/>
                          <a:cs typeface="Times New Roman"/>
                        </a:rPr>
                        <a:t>ALT, median U/L</a:t>
                      </a:r>
                      <a:r>
                        <a:rPr lang="en-US" sz="1800" b="0" baseline="0" smtClean="0">
                          <a:solidFill>
                            <a:schemeClr val="tx1"/>
                          </a:solidFill>
                          <a:effectLst/>
                          <a:latin typeface="+mn-lt"/>
                          <a:ea typeface="Calibri"/>
                          <a:cs typeface="Times New Roman"/>
                        </a:rPr>
                        <a:t> (range)</a:t>
                      </a:r>
                      <a:endParaRPr lang="en-US" sz="1800" b="0" dirty="0">
                        <a:solidFill>
                          <a:schemeClr val="tx1"/>
                        </a:solidFill>
                        <a:effectLst/>
                        <a:latin typeface="+mn-lt"/>
                        <a:ea typeface="Calibri"/>
                        <a:cs typeface="Times New Roman"/>
                      </a:endParaRPr>
                    </a:p>
                  </a:txBody>
                  <a:tcPr marT="0" marB="0" anchor="ctr">
                    <a:noFill/>
                  </a:tcPr>
                </a:tc>
                <a:tc>
                  <a:txBody>
                    <a:bodyPr/>
                    <a:lstStyle/>
                    <a:p>
                      <a:pPr marL="0" marR="0" algn="ctr">
                        <a:lnSpc>
                          <a:spcPct val="100000"/>
                        </a:lnSpc>
                        <a:spcBef>
                          <a:spcPts val="0"/>
                        </a:spcBef>
                        <a:spcAft>
                          <a:spcPts val="0"/>
                        </a:spcAft>
                        <a:tabLst>
                          <a:tab pos="1428750" algn="l"/>
                        </a:tabLst>
                      </a:pPr>
                      <a:r>
                        <a:rPr lang="en-US" sz="1800" smtClean="0">
                          <a:solidFill>
                            <a:schemeClr val="tx1"/>
                          </a:solidFill>
                          <a:effectLst/>
                          <a:latin typeface="+mn-lt"/>
                          <a:ea typeface="Calibri"/>
                          <a:cs typeface="Times New Roman"/>
                        </a:rPr>
                        <a:t>100 (22 – 198)</a:t>
                      </a:r>
                      <a:endParaRPr lang="en-US" sz="1800" dirty="0">
                        <a:solidFill>
                          <a:schemeClr val="tx1"/>
                        </a:solidFill>
                        <a:effectLst/>
                        <a:latin typeface="+mn-lt"/>
                        <a:ea typeface="Calibri"/>
                        <a:cs typeface="Times New Roman"/>
                      </a:endParaRPr>
                    </a:p>
                  </a:txBody>
                  <a:tcPr marL="68580" marR="68580" marT="0" marB="0" anchor="ctr">
                    <a:noFill/>
                  </a:tcPr>
                </a:tc>
                <a:tc>
                  <a:txBody>
                    <a:bodyPr/>
                    <a:lstStyle/>
                    <a:p>
                      <a:pPr marL="0" marR="0" algn="ctr">
                        <a:lnSpc>
                          <a:spcPct val="100000"/>
                        </a:lnSpc>
                        <a:spcBef>
                          <a:spcPts val="0"/>
                        </a:spcBef>
                        <a:spcAft>
                          <a:spcPts val="0"/>
                        </a:spcAft>
                        <a:tabLst>
                          <a:tab pos="1428750" algn="l"/>
                        </a:tabLst>
                      </a:pPr>
                      <a:r>
                        <a:rPr lang="en-US" sz="1800" smtClean="0">
                          <a:solidFill>
                            <a:schemeClr val="tx1"/>
                          </a:solidFill>
                          <a:effectLst/>
                          <a:latin typeface="+mn-lt"/>
                          <a:ea typeface="Calibri"/>
                          <a:cs typeface="Times New Roman"/>
                        </a:rPr>
                        <a:t>116 (28 – 218)</a:t>
                      </a:r>
                      <a:endParaRPr lang="en-US" sz="1800" dirty="0">
                        <a:solidFill>
                          <a:schemeClr val="tx1"/>
                        </a:solidFill>
                        <a:effectLst/>
                        <a:latin typeface="+mn-lt"/>
                        <a:ea typeface="Calibri"/>
                        <a:cs typeface="Times New Roman"/>
                      </a:endParaRPr>
                    </a:p>
                  </a:txBody>
                  <a:tcPr marL="68580" marR="68580" marT="0" marB="0" anchor="ctr">
                    <a:noFill/>
                  </a:tcPr>
                </a:tc>
              </a:tr>
              <a:tr h="299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smtClean="0">
                          <a:solidFill>
                            <a:schemeClr val="tx1"/>
                          </a:solidFill>
                          <a:effectLst/>
                          <a:latin typeface="+mn-lt"/>
                          <a:ea typeface="Calibri"/>
                          <a:cs typeface="Times New Roman"/>
                        </a:rPr>
                        <a:t>Platelets, median</a:t>
                      </a:r>
                      <a:r>
                        <a:rPr lang="en-US" sz="1800" b="0" baseline="0" smtClean="0">
                          <a:solidFill>
                            <a:schemeClr val="tx1"/>
                          </a:solidFill>
                          <a:effectLst/>
                          <a:latin typeface="+mn-lt"/>
                          <a:ea typeface="Calibri"/>
                          <a:cs typeface="Times New Roman"/>
                        </a:rPr>
                        <a:t> </a:t>
                      </a:r>
                      <a:r>
                        <a:rPr lang="en-US" sz="1800" b="0" baseline="0" smtClean="0">
                          <a:solidFill>
                            <a:schemeClr val="tx1"/>
                          </a:solidFill>
                          <a:effectLst/>
                          <a:latin typeface="+mn-lt"/>
                          <a:ea typeface="Calibri"/>
                          <a:cs typeface="Times New Roman"/>
                          <a:sym typeface="Symbol"/>
                        </a:rPr>
                        <a:t> 10</a:t>
                      </a:r>
                      <a:r>
                        <a:rPr lang="en-US" sz="1800" b="0" baseline="30000" smtClean="0">
                          <a:solidFill>
                            <a:schemeClr val="tx1"/>
                          </a:solidFill>
                          <a:effectLst/>
                          <a:latin typeface="+mn-lt"/>
                          <a:ea typeface="Calibri"/>
                          <a:cs typeface="Times New Roman"/>
                          <a:sym typeface="Symbol"/>
                        </a:rPr>
                        <a:t>9</a:t>
                      </a:r>
                      <a:r>
                        <a:rPr lang="en-US" sz="1800" b="0" baseline="0" smtClean="0">
                          <a:solidFill>
                            <a:schemeClr val="tx1"/>
                          </a:solidFill>
                          <a:effectLst/>
                          <a:latin typeface="+mn-lt"/>
                          <a:ea typeface="Calibri"/>
                          <a:cs typeface="Times New Roman"/>
                          <a:sym typeface="Symbol"/>
                        </a:rPr>
                        <a:t>/L (range)</a:t>
                      </a:r>
                      <a:endParaRPr lang="en-US" sz="1800" b="0" dirty="0">
                        <a:solidFill>
                          <a:schemeClr val="tx1"/>
                        </a:solidFill>
                        <a:effectLst/>
                        <a:latin typeface="+mn-lt"/>
                        <a:ea typeface="Calibri"/>
                        <a:cs typeface="Times New Roman"/>
                      </a:endParaRPr>
                    </a:p>
                  </a:txBody>
                  <a:tcPr marT="0" marB="0" anchor="ctr">
                    <a:solidFill>
                      <a:srgbClr val="E6E7E9"/>
                    </a:solidFill>
                  </a:tcPr>
                </a:tc>
                <a:tc>
                  <a:txBody>
                    <a:bodyPr/>
                    <a:lstStyle/>
                    <a:p>
                      <a:pPr marL="0" marR="0" algn="ctr">
                        <a:lnSpc>
                          <a:spcPct val="100000"/>
                        </a:lnSpc>
                        <a:spcBef>
                          <a:spcPts val="0"/>
                        </a:spcBef>
                        <a:spcAft>
                          <a:spcPts val="0"/>
                        </a:spcAft>
                        <a:tabLst>
                          <a:tab pos="1428750" algn="l"/>
                        </a:tabLst>
                      </a:pPr>
                      <a:r>
                        <a:rPr lang="en-US" sz="1800" smtClean="0">
                          <a:solidFill>
                            <a:schemeClr val="tx1"/>
                          </a:solidFill>
                          <a:effectLst/>
                          <a:latin typeface="+mn-lt"/>
                          <a:ea typeface="Calibri"/>
                          <a:cs typeface="Times New Roman"/>
                        </a:rPr>
                        <a:t>140 (86 – 245)</a:t>
                      </a:r>
                      <a:endParaRPr lang="en-US" sz="1800" dirty="0">
                        <a:solidFill>
                          <a:schemeClr val="tx1"/>
                        </a:solidFill>
                        <a:effectLst/>
                        <a:latin typeface="+mn-lt"/>
                        <a:ea typeface="Calibri"/>
                        <a:cs typeface="Times New Roman"/>
                      </a:endParaRPr>
                    </a:p>
                  </a:txBody>
                  <a:tcPr marL="68580" marR="68580" marT="0" marB="0" anchor="ctr">
                    <a:solidFill>
                      <a:srgbClr val="E6E7E9"/>
                    </a:solidFill>
                  </a:tcPr>
                </a:tc>
                <a:tc>
                  <a:txBody>
                    <a:bodyPr/>
                    <a:lstStyle/>
                    <a:p>
                      <a:pPr marL="0" marR="0" algn="ctr">
                        <a:lnSpc>
                          <a:spcPct val="100000"/>
                        </a:lnSpc>
                        <a:spcBef>
                          <a:spcPts val="0"/>
                        </a:spcBef>
                        <a:spcAft>
                          <a:spcPts val="0"/>
                        </a:spcAft>
                        <a:tabLst>
                          <a:tab pos="1428750" algn="l"/>
                        </a:tabLst>
                      </a:pPr>
                      <a:r>
                        <a:rPr lang="en-US" sz="1800" smtClean="0">
                          <a:solidFill>
                            <a:schemeClr val="tx1"/>
                          </a:solidFill>
                          <a:effectLst/>
                          <a:latin typeface="+mn-lt"/>
                          <a:ea typeface="Calibri"/>
                          <a:cs typeface="Times New Roman"/>
                        </a:rPr>
                        <a:t>157 (109 – 291)</a:t>
                      </a:r>
                      <a:endParaRPr lang="en-US" sz="1800" dirty="0">
                        <a:solidFill>
                          <a:schemeClr val="tx1"/>
                        </a:solidFill>
                        <a:effectLst/>
                        <a:latin typeface="+mn-lt"/>
                        <a:ea typeface="Calibri"/>
                        <a:cs typeface="Times New Roman"/>
                      </a:endParaRPr>
                    </a:p>
                  </a:txBody>
                  <a:tcPr marL="68580" marR="68580" marT="0" marB="0" anchor="ctr">
                    <a:solidFill>
                      <a:srgbClr val="E6E7E9"/>
                    </a:solidFill>
                  </a:tcPr>
                </a:tc>
              </a:tr>
              <a:tr h="299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smtClean="0">
                          <a:solidFill>
                            <a:schemeClr val="tx1"/>
                          </a:solidFill>
                          <a:effectLst/>
                          <a:latin typeface="+mn-lt"/>
                          <a:ea typeface="Calibri"/>
                          <a:cs typeface="Times New Roman"/>
                        </a:rPr>
                        <a:t>Albumin,</a:t>
                      </a:r>
                      <a:r>
                        <a:rPr lang="en-US" sz="1800" b="0" baseline="0" smtClean="0">
                          <a:solidFill>
                            <a:schemeClr val="tx1"/>
                          </a:solidFill>
                          <a:effectLst/>
                          <a:latin typeface="+mn-lt"/>
                          <a:ea typeface="Calibri"/>
                          <a:cs typeface="Times New Roman"/>
                        </a:rPr>
                        <a:t> median g/dL (range)</a:t>
                      </a:r>
                      <a:endParaRPr lang="en-US" sz="1800" b="0" dirty="0">
                        <a:solidFill>
                          <a:schemeClr val="tx1"/>
                        </a:solidFill>
                        <a:effectLst/>
                        <a:latin typeface="+mn-lt"/>
                        <a:ea typeface="Calibri"/>
                        <a:cs typeface="Times New Roman"/>
                      </a:endParaRPr>
                    </a:p>
                  </a:txBody>
                  <a:tcPr marT="0" marB="0" anchor="ctr">
                    <a:noFill/>
                  </a:tcPr>
                </a:tc>
                <a:tc>
                  <a:txBody>
                    <a:bodyPr/>
                    <a:lstStyle/>
                    <a:p>
                      <a:pPr marL="0" marR="0" algn="ctr">
                        <a:lnSpc>
                          <a:spcPct val="100000"/>
                        </a:lnSpc>
                        <a:spcBef>
                          <a:spcPts val="0"/>
                        </a:spcBef>
                        <a:spcAft>
                          <a:spcPts val="0"/>
                        </a:spcAft>
                        <a:tabLst>
                          <a:tab pos="1428750" algn="l"/>
                        </a:tabLst>
                      </a:pPr>
                      <a:r>
                        <a:rPr lang="en-US" sz="1800" smtClean="0">
                          <a:solidFill>
                            <a:schemeClr val="tx1"/>
                          </a:solidFill>
                          <a:effectLst/>
                          <a:latin typeface="+mn-lt"/>
                          <a:ea typeface="Calibri"/>
                          <a:cs typeface="Times New Roman"/>
                        </a:rPr>
                        <a:t>4.1 (3.1</a:t>
                      </a:r>
                      <a:r>
                        <a:rPr lang="en-US" sz="1800" baseline="0" smtClean="0">
                          <a:solidFill>
                            <a:schemeClr val="tx1"/>
                          </a:solidFill>
                          <a:effectLst/>
                          <a:latin typeface="+mn-lt"/>
                          <a:ea typeface="Calibri"/>
                          <a:cs typeface="Times New Roman"/>
                        </a:rPr>
                        <a:t> – 4.4)</a:t>
                      </a:r>
                      <a:endParaRPr lang="en-US" sz="1800" dirty="0">
                        <a:solidFill>
                          <a:schemeClr val="tx1"/>
                        </a:solidFill>
                        <a:effectLst/>
                        <a:latin typeface="+mn-lt"/>
                        <a:ea typeface="Calibri"/>
                        <a:cs typeface="Times New Roman"/>
                      </a:endParaRPr>
                    </a:p>
                  </a:txBody>
                  <a:tcPr marL="68580" marR="68580" marT="0" marB="0" anchor="ctr">
                    <a:noFill/>
                  </a:tcPr>
                </a:tc>
                <a:tc>
                  <a:txBody>
                    <a:bodyPr/>
                    <a:lstStyle/>
                    <a:p>
                      <a:pPr marL="0" marR="0" algn="ctr">
                        <a:lnSpc>
                          <a:spcPct val="100000"/>
                        </a:lnSpc>
                        <a:spcBef>
                          <a:spcPts val="0"/>
                        </a:spcBef>
                        <a:spcAft>
                          <a:spcPts val="0"/>
                        </a:spcAft>
                        <a:tabLst>
                          <a:tab pos="1428750" algn="l"/>
                        </a:tabLst>
                      </a:pPr>
                      <a:r>
                        <a:rPr lang="en-US" sz="1800" smtClean="0">
                          <a:solidFill>
                            <a:schemeClr val="tx1"/>
                          </a:solidFill>
                          <a:effectLst/>
                          <a:latin typeface="+mn-lt"/>
                          <a:ea typeface="Calibri"/>
                          <a:cs typeface="Times New Roman"/>
                        </a:rPr>
                        <a:t>4.2 (3.2 – 4.7)</a:t>
                      </a:r>
                      <a:endParaRPr lang="en-US" sz="1800" dirty="0">
                        <a:solidFill>
                          <a:schemeClr val="tx1"/>
                        </a:solidFill>
                        <a:effectLst/>
                        <a:latin typeface="+mn-lt"/>
                        <a:ea typeface="Calibri"/>
                        <a:cs typeface="Times New Roman"/>
                      </a:endParaRPr>
                    </a:p>
                  </a:txBody>
                  <a:tcPr marL="68580" marR="68580" marT="0" marB="0" anchor="ctr">
                    <a:noFill/>
                  </a:tcPr>
                </a:tc>
              </a:tr>
              <a:tr h="299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smtClean="0">
                          <a:solidFill>
                            <a:schemeClr val="tx1"/>
                          </a:solidFill>
                          <a:effectLst/>
                          <a:latin typeface="+mn-lt"/>
                          <a:ea typeface="Calibri"/>
                          <a:cs typeface="Times New Roman"/>
                        </a:rPr>
                        <a:t>Child-Pugh score = 6, n (%)</a:t>
                      </a:r>
                    </a:p>
                  </a:txBody>
                  <a:tcPr marT="0" marB="0" anchor="ctr">
                    <a:lnB w="12700" cap="flat" cmpd="sng" algn="ctr">
                      <a:solidFill>
                        <a:schemeClr val="tx1"/>
                      </a:solidFill>
                      <a:prstDash val="solid"/>
                      <a:round/>
                      <a:headEnd type="none" w="med" len="med"/>
                      <a:tailEnd type="none" w="med" len="med"/>
                    </a:lnB>
                    <a:solidFill>
                      <a:srgbClr val="E6E7E9"/>
                    </a:solidFill>
                  </a:tcPr>
                </a:tc>
                <a:tc>
                  <a:txBody>
                    <a:bodyPr/>
                    <a:lstStyle/>
                    <a:p>
                      <a:pPr marL="0" marR="0" algn="ctr">
                        <a:lnSpc>
                          <a:spcPct val="100000"/>
                        </a:lnSpc>
                        <a:spcBef>
                          <a:spcPts val="0"/>
                        </a:spcBef>
                        <a:spcAft>
                          <a:spcPts val="0"/>
                        </a:spcAft>
                        <a:tabLst>
                          <a:tab pos="1428750" algn="l"/>
                        </a:tabLst>
                      </a:pPr>
                      <a:r>
                        <a:rPr lang="en-US" sz="1800" smtClean="0">
                          <a:solidFill>
                            <a:schemeClr val="tx1"/>
                          </a:solidFill>
                          <a:effectLst/>
                          <a:latin typeface="+mn-lt"/>
                          <a:ea typeface="Calibri"/>
                          <a:cs typeface="Times New Roman"/>
                        </a:rPr>
                        <a:t>5 (21)</a:t>
                      </a:r>
                      <a:endParaRPr lang="en-US" sz="1800" dirty="0">
                        <a:solidFill>
                          <a:schemeClr val="tx1"/>
                        </a:solidFill>
                        <a:effectLst/>
                        <a:latin typeface="+mn-lt"/>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solidFill>
                      <a:srgbClr val="E6E7E9"/>
                    </a:solidFill>
                  </a:tcPr>
                </a:tc>
                <a:tc>
                  <a:txBody>
                    <a:bodyPr/>
                    <a:lstStyle/>
                    <a:p>
                      <a:pPr marL="0" marR="0" algn="ctr">
                        <a:lnSpc>
                          <a:spcPct val="100000"/>
                        </a:lnSpc>
                        <a:spcBef>
                          <a:spcPts val="0"/>
                        </a:spcBef>
                        <a:spcAft>
                          <a:spcPts val="0"/>
                        </a:spcAft>
                        <a:tabLst>
                          <a:tab pos="1428750" algn="l"/>
                        </a:tabLst>
                      </a:pPr>
                      <a:r>
                        <a:rPr lang="en-US" sz="1800" smtClean="0">
                          <a:solidFill>
                            <a:schemeClr val="tx1"/>
                          </a:solidFill>
                          <a:effectLst/>
                          <a:latin typeface="+mn-lt"/>
                          <a:ea typeface="Calibri"/>
                          <a:cs typeface="Times New Roman"/>
                        </a:rPr>
                        <a:t>3 (13)</a:t>
                      </a:r>
                      <a:endParaRPr lang="en-US" sz="1800" dirty="0">
                        <a:solidFill>
                          <a:schemeClr val="tx1"/>
                        </a:solidFill>
                        <a:effectLst/>
                        <a:latin typeface="+mn-lt"/>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solidFill>
                      <a:srgbClr val="E6E7E9"/>
                    </a:solidFill>
                  </a:tcPr>
                </a:tc>
              </a:tr>
              <a:tr h="18599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smtClean="0"/>
                        <a:t>* Genotype</a:t>
                      </a:r>
                      <a:r>
                        <a:rPr lang="en-US" sz="1000" b="0" baseline="0" smtClean="0"/>
                        <a:t> and subtype were determined by the Versant HCV Genotype Inno-LiPA Assay Version 2.0 or higher</a:t>
                      </a:r>
                      <a:endParaRPr lang="en-US" sz="1000" b="0" smtClean="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gn="ctr">
                        <a:lnSpc>
                          <a:spcPct val="100000"/>
                        </a:lnSpc>
                        <a:spcBef>
                          <a:spcPts val="0"/>
                        </a:spcBef>
                        <a:spcAft>
                          <a:spcPts val="0"/>
                        </a:spcAft>
                        <a:tabLst>
                          <a:tab pos="1428750" algn="l"/>
                        </a:tabLst>
                      </a:pPr>
                      <a:endParaRPr lang="en-US" sz="2000" dirty="0">
                        <a:solidFill>
                          <a:schemeClr val="tx1"/>
                        </a:solidFill>
                        <a:effectLst/>
                        <a:latin typeface="+mn-lt"/>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solidFill>
                      <a:srgbClr val="E6E7E9"/>
                    </a:solidFill>
                  </a:tcPr>
                </a:tc>
                <a:tc hMerge="1">
                  <a:txBody>
                    <a:bodyPr/>
                    <a:lstStyle/>
                    <a:p>
                      <a:pPr marL="0" marR="0" algn="ctr">
                        <a:lnSpc>
                          <a:spcPct val="100000"/>
                        </a:lnSpc>
                        <a:spcBef>
                          <a:spcPts val="0"/>
                        </a:spcBef>
                        <a:spcAft>
                          <a:spcPts val="0"/>
                        </a:spcAft>
                        <a:tabLst>
                          <a:tab pos="1428750" algn="l"/>
                        </a:tabLst>
                      </a:pPr>
                      <a:endParaRPr lang="en-US" sz="2000" dirty="0">
                        <a:solidFill>
                          <a:schemeClr val="tx1"/>
                        </a:solidFill>
                        <a:effectLst/>
                        <a:latin typeface="+mn-lt"/>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solidFill>
                      <a:srgbClr val="E6E7E9"/>
                    </a:solidFill>
                  </a:tcPr>
                </a:tc>
              </a:tr>
            </a:tbl>
          </a:graphicData>
        </a:graphic>
      </p:graphicFrame>
    </p:spTree>
    <p:extLst>
      <p:ext uri="{BB962C8B-B14F-4D97-AF65-F5344CB8AC3E}">
        <p14:creationId xmlns:p14="http://schemas.microsoft.com/office/powerpoint/2010/main" val="33753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1480" y="192024"/>
            <a:ext cx="8321040" cy="534924"/>
          </a:xfrm>
        </p:spPr>
        <p:txBody>
          <a:bodyPr anchor="b"/>
          <a:lstStyle/>
          <a:p>
            <a:pPr eaLnBrk="1" hangingPunct="1"/>
            <a:r>
              <a:rPr lang="en-US" b="1" dirty="0" smtClean="0"/>
              <a:t>Baseline Variants in NS3 and NS5A</a:t>
            </a:r>
            <a:endParaRPr lang="en-US" b="1" dirty="0"/>
          </a:p>
        </p:txBody>
      </p:sp>
      <p:sp>
        <p:nvSpPr>
          <p:cNvPr id="5" name="TextBox 4"/>
          <p:cNvSpPr txBox="1"/>
          <p:nvPr/>
        </p:nvSpPr>
        <p:spPr>
          <a:xfrm>
            <a:off x="1403616" y="3090213"/>
            <a:ext cx="6394377" cy="1252952"/>
          </a:xfrm>
          <a:prstGeom prst="rect">
            <a:avLst/>
          </a:prstGeom>
          <a:noFill/>
        </p:spPr>
        <p:txBody>
          <a:bodyPr wrap="square" numCol="2" rtlCol="0">
            <a:noAutofit/>
          </a:bodyPr>
          <a:lstStyle/>
          <a:p>
            <a:pPr algn="ctr">
              <a:lnSpc>
                <a:spcPct val="80000"/>
              </a:lnSpc>
              <a:spcAft>
                <a:spcPts val="0"/>
              </a:spcAft>
            </a:pPr>
            <a:r>
              <a:rPr lang="en-US" sz="2000" b="1" smtClean="0"/>
              <a:t>NS3 variants:</a:t>
            </a:r>
          </a:p>
          <a:p>
            <a:pPr algn="ctr">
              <a:lnSpc>
                <a:spcPct val="80000"/>
              </a:lnSpc>
              <a:spcAft>
                <a:spcPts val="0"/>
              </a:spcAft>
            </a:pPr>
            <a:r>
              <a:rPr lang="en-US" sz="2000" smtClean="0"/>
              <a:t>A166S/T (n = 9)</a:t>
            </a:r>
          </a:p>
          <a:p>
            <a:pPr algn="ctr">
              <a:lnSpc>
                <a:spcPct val="80000"/>
              </a:lnSpc>
              <a:spcAft>
                <a:spcPts val="0"/>
              </a:spcAft>
            </a:pPr>
            <a:r>
              <a:rPr lang="en-US" sz="2000"/>
              <a:t>Y56F (n = 1)</a:t>
            </a:r>
          </a:p>
          <a:p>
            <a:pPr algn="ctr">
              <a:lnSpc>
                <a:spcPct val="80000"/>
              </a:lnSpc>
              <a:spcAft>
                <a:spcPts val="0"/>
              </a:spcAft>
            </a:pPr>
            <a:r>
              <a:rPr lang="en-US" sz="2000" smtClean="0"/>
              <a:t>Q80K (n = 1)</a:t>
            </a:r>
          </a:p>
          <a:p>
            <a:pPr algn="ctr">
              <a:lnSpc>
                <a:spcPct val="80000"/>
              </a:lnSpc>
              <a:spcAft>
                <a:spcPts val="0"/>
              </a:spcAft>
            </a:pPr>
            <a:r>
              <a:rPr lang="en-US" sz="2000" smtClean="0"/>
              <a:t>Q168K (n = 1)</a:t>
            </a:r>
          </a:p>
          <a:p>
            <a:pPr algn="ctr">
              <a:lnSpc>
                <a:spcPct val="80000"/>
              </a:lnSpc>
              <a:spcAft>
                <a:spcPts val="0"/>
              </a:spcAft>
            </a:pPr>
            <a:endParaRPr lang="en-US" sz="2000"/>
          </a:p>
          <a:p>
            <a:pPr algn="ctr">
              <a:lnSpc>
                <a:spcPct val="80000"/>
              </a:lnSpc>
              <a:spcAft>
                <a:spcPts val="0"/>
              </a:spcAft>
            </a:pPr>
            <a:r>
              <a:rPr lang="en-US" sz="2000" b="1" smtClean="0"/>
              <a:t>NS5A variants:</a:t>
            </a:r>
          </a:p>
          <a:p>
            <a:pPr algn="ctr">
              <a:lnSpc>
                <a:spcPct val="80000"/>
              </a:lnSpc>
              <a:spcAft>
                <a:spcPts val="0"/>
              </a:spcAft>
            </a:pPr>
            <a:r>
              <a:rPr lang="en-US" sz="2000" smtClean="0"/>
              <a:t>Y93H (n = 4)</a:t>
            </a:r>
          </a:p>
          <a:p>
            <a:pPr algn="ctr">
              <a:lnSpc>
                <a:spcPct val="80000"/>
              </a:lnSpc>
              <a:spcAft>
                <a:spcPts val="0"/>
              </a:spcAft>
            </a:pPr>
            <a:r>
              <a:rPr lang="en-US" sz="2000" smtClean="0"/>
              <a:t>A30K/T (n = 5)</a:t>
            </a:r>
          </a:p>
          <a:p>
            <a:pPr algn="ctr">
              <a:lnSpc>
                <a:spcPct val="80000"/>
              </a:lnSpc>
              <a:spcAft>
                <a:spcPts val="0"/>
              </a:spcAft>
            </a:pPr>
            <a:r>
              <a:rPr lang="en-US" sz="2000" smtClean="0"/>
              <a:t>P58S (n = 2)</a:t>
            </a:r>
          </a:p>
          <a:p>
            <a:pPr algn="ctr">
              <a:lnSpc>
                <a:spcPct val="80000"/>
              </a:lnSpc>
              <a:spcAft>
                <a:spcPts val="0"/>
              </a:spcAft>
            </a:pPr>
            <a:r>
              <a:rPr lang="en-US" sz="2000" smtClean="0"/>
              <a:t>L31M (n = 1)</a:t>
            </a:r>
            <a:endParaRPr lang="en-US" sz="2000" dirty="0"/>
          </a:p>
        </p:txBody>
      </p:sp>
      <p:sp>
        <p:nvSpPr>
          <p:cNvPr id="7" name="Rectangle 6"/>
          <p:cNvSpPr/>
          <p:nvPr/>
        </p:nvSpPr>
        <p:spPr>
          <a:xfrm>
            <a:off x="411480" y="4450300"/>
            <a:ext cx="8481045" cy="483337"/>
          </a:xfrm>
          <a:prstGeom prst="rect">
            <a:avLst/>
          </a:prstGeom>
        </p:spPr>
        <p:txBody>
          <a:bodyPr wrap="square" anchor="ctr">
            <a:spAutoFit/>
          </a:bodyPr>
          <a:lstStyle/>
          <a:p>
            <a:pPr marL="0" lvl="3" eaLnBrk="1" hangingPunct="1">
              <a:lnSpc>
                <a:spcPct val="80000"/>
              </a:lnSpc>
            </a:pPr>
            <a:r>
              <a:rPr lang="en-US" altLang="en-US" sz="1050" smtClean="0"/>
              <a:t>Variants detected by population sequencing (detection threshold sensitivity of 15%) at </a:t>
            </a:r>
            <a:r>
              <a:rPr lang="en-US" altLang="en-US" sz="1050" dirty="0"/>
              <a:t>the following amino acid positions that confer resistance to at least 1 DAA in the inhibitor </a:t>
            </a:r>
            <a:r>
              <a:rPr lang="en-US" altLang="en-US" sz="1050" dirty="0" smtClean="0"/>
              <a:t>class were included in the analysis; </a:t>
            </a:r>
            <a:r>
              <a:rPr lang="en-US" altLang="en-US" sz="1050" dirty="0"/>
              <a:t>they may not confer resistance to ABT-493 or </a:t>
            </a:r>
            <a:r>
              <a:rPr lang="en-US" altLang="en-US" sz="1050" dirty="0" smtClean="0"/>
              <a:t>ABT-530.</a:t>
            </a:r>
          </a:p>
          <a:p>
            <a:pPr>
              <a:lnSpc>
                <a:spcPct val="80000"/>
              </a:lnSpc>
            </a:pPr>
            <a:r>
              <a:rPr lang="en-US" sz="1050" dirty="0" smtClean="0"/>
              <a:t>NS3</a:t>
            </a:r>
            <a:r>
              <a:rPr lang="en-US" sz="1050" dirty="0"/>
              <a:t>: 36, 56, 80, 155, 156, 166, </a:t>
            </a:r>
            <a:r>
              <a:rPr lang="en-US" sz="1050"/>
              <a:t>and </a:t>
            </a:r>
            <a:r>
              <a:rPr lang="en-US" sz="1050" smtClean="0"/>
              <a:t>168		NS5A</a:t>
            </a:r>
            <a:r>
              <a:rPr lang="en-US" sz="1050" dirty="0"/>
              <a:t>: 24, 28, 29, 30, 31, 32, 58, 92, </a:t>
            </a:r>
            <a:r>
              <a:rPr lang="en-US" sz="1050"/>
              <a:t>and </a:t>
            </a:r>
            <a:r>
              <a:rPr lang="en-US" sz="1050" smtClean="0"/>
              <a:t>93</a:t>
            </a:r>
            <a:endParaRPr lang="en-US" sz="1050" dirty="0"/>
          </a:p>
        </p:txBody>
      </p:sp>
      <p:graphicFrame>
        <p:nvGraphicFramePr>
          <p:cNvPr id="6" name="Table 5"/>
          <p:cNvGraphicFramePr>
            <a:graphicFrameLocks noGrp="1"/>
          </p:cNvGraphicFramePr>
          <p:nvPr>
            <p:extLst>
              <p:ext uri="{D42A27DB-BD31-4B8C-83A1-F6EECF244321}">
                <p14:modId xmlns:p14="http://schemas.microsoft.com/office/powerpoint/2010/main" val="1667602365"/>
              </p:ext>
            </p:extLst>
          </p:nvPr>
        </p:nvGraphicFramePr>
        <p:xfrm>
          <a:off x="411478" y="821284"/>
          <a:ext cx="8311896" cy="2294382"/>
        </p:xfrm>
        <a:graphic>
          <a:graphicData uri="http://schemas.openxmlformats.org/drawingml/2006/table">
            <a:tbl>
              <a:tblPr firstRow="1" firstCol="1" bandRow="1">
                <a:tableStyleId>{68D230F3-CF80-4859-8CE7-A43EE81993B5}</a:tableStyleId>
              </a:tblPr>
              <a:tblGrid>
                <a:gridCol w="4160520"/>
                <a:gridCol w="2075688"/>
                <a:gridCol w="2075688"/>
              </a:tblGrid>
              <a:tr h="540719">
                <a:tc>
                  <a:txBody>
                    <a:bodyPr/>
                    <a:lstStyle/>
                    <a:p>
                      <a:pPr algn="r">
                        <a:lnSpc>
                          <a:spcPct val="75000"/>
                        </a:lnSpc>
                      </a:pPr>
                      <a:endParaRPr lang="en-US" sz="1800" dirty="0">
                        <a:solidFill>
                          <a:schemeClr val="tx1"/>
                        </a:solidFill>
                        <a:effectLst/>
                        <a:latin typeface="+mj-lt"/>
                        <a:cs typeface="Times New Roman"/>
                      </a:endParaRPr>
                    </a:p>
                  </a:txBody>
                  <a:tcPr marL="61349" marR="61349" marT="34290" marB="34290">
                    <a:lnR>
                      <a:noFill/>
                    </a:lnR>
                    <a:lnT w="1270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tcPr>
                </a:tc>
                <a:tc>
                  <a:txBody>
                    <a:bodyPr/>
                    <a:lstStyle/>
                    <a:p>
                      <a:pPr marL="0" marR="0" algn="ctr">
                        <a:lnSpc>
                          <a:spcPct val="75000"/>
                        </a:lnSpc>
                        <a:spcBef>
                          <a:spcPts val="0"/>
                        </a:spcBef>
                        <a:spcAft>
                          <a:spcPts val="0"/>
                        </a:spcAft>
                      </a:pPr>
                      <a:r>
                        <a:rPr lang="en-US" sz="1800" b="1" kern="0" spc="0" baseline="0" dirty="0" smtClean="0">
                          <a:solidFill>
                            <a:schemeClr val="bg1"/>
                          </a:solidFill>
                          <a:effectLst>
                            <a:outerShdw blurRad="38100" dist="38100" dir="2700000" algn="tl">
                              <a:srgbClr val="000000">
                                <a:alpha val="43137"/>
                              </a:srgbClr>
                            </a:outerShdw>
                          </a:effectLst>
                          <a:latin typeface="+mj-lt"/>
                        </a:rPr>
                        <a:t>   ABT-493</a:t>
                      </a:r>
                    </a:p>
                    <a:p>
                      <a:pPr marL="0" marR="0" algn="ctr">
                        <a:lnSpc>
                          <a:spcPct val="75000"/>
                        </a:lnSpc>
                        <a:spcBef>
                          <a:spcPts val="0"/>
                        </a:spcBef>
                        <a:spcAft>
                          <a:spcPts val="0"/>
                        </a:spcAft>
                      </a:pPr>
                      <a:r>
                        <a:rPr lang="en-US" sz="1800" b="1" kern="0" spc="0" baseline="0" dirty="0" smtClean="0">
                          <a:solidFill>
                            <a:schemeClr val="bg1"/>
                          </a:solidFill>
                          <a:effectLst>
                            <a:outerShdw blurRad="38100" dist="38100" dir="2700000" algn="tl">
                              <a:srgbClr val="000000">
                                <a:alpha val="43137"/>
                              </a:srgbClr>
                            </a:outerShdw>
                          </a:effectLst>
                          <a:latin typeface="+mj-lt"/>
                        </a:rPr>
                        <a:t>+ ABT-530</a:t>
                      </a:r>
                    </a:p>
                    <a:p>
                      <a:pPr marL="0" marR="0" algn="ctr">
                        <a:lnSpc>
                          <a:spcPct val="75000"/>
                        </a:lnSpc>
                        <a:spcBef>
                          <a:spcPts val="0"/>
                        </a:spcBef>
                        <a:spcAft>
                          <a:spcPts val="0"/>
                        </a:spcAft>
                      </a:pPr>
                      <a:endParaRPr lang="en-US" sz="1800" b="1" kern="0" spc="0" baseline="0" dirty="0" smtClean="0">
                        <a:solidFill>
                          <a:schemeClr val="bg1"/>
                        </a:solidFill>
                        <a:effectLst>
                          <a:outerShdw blurRad="38100" dist="38100" dir="2700000" algn="tl">
                            <a:srgbClr val="000000">
                              <a:alpha val="43137"/>
                            </a:srgbClr>
                          </a:outerShdw>
                        </a:effectLst>
                        <a:latin typeface="+mj-lt"/>
                        <a:ea typeface="Calibri"/>
                        <a:cs typeface="Times New Roman"/>
                      </a:endParaRPr>
                    </a:p>
                    <a:p>
                      <a:pPr marL="0" marR="0" algn="ctr">
                        <a:lnSpc>
                          <a:spcPct val="75000"/>
                        </a:lnSpc>
                        <a:spcBef>
                          <a:spcPts val="0"/>
                        </a:spcBef>
                        <a:spcAft>
                          <a:spcPts val="0"/>
                        </a:spcAft>
                      </a:pPr>
                      <a:r>
                        <a:rPr lang="en-US" sz="1800" b="1" kern="0" spc="0" baseline="0" dirty="0" smtClean="0">
                          <a:solidFill>
                            <a:schemeClr val="bg1"/>
                          </a:solidFill>
                          <a:effectLst>
                            <a:outerShdw blurRad="38100" dist="38100" dir="2700000" algn="tl">
                              <a:srgbClr val="000000">
                                <a:alpha val="43137"/>
                              </a:srgbClr>
                            </a:outerShdw>
                          </a:effectLst>
                          <a:latin typeface="+mj-lt"/>
                          <a:ea typeface="Calibri"/>
                          <a:cs typeface="Times New Roman"/>
                        </a:rPr>
                        <a:t>(N = 24)</a:t>
                      </a:r>
                      <a:endParaRPr lang="en-US" sz="1800" b="1" kern="0" spc="0" baseline="0" dirty="0">
                        <a:solidFill>
                          <a:schemeClr val="bg1"/>
                        </a:solidFill>
                        <a:effectLst>
                          <a:outerShdw blurRad="38100" dist="38100" dir="2700000" algn="tl">
                            <a:srgbClr val="000000">
                              <a:alpha val="43137"/>
                            </a:srgbClr>
                          </a:outerShdw>
                        </a:effectLst>
                        <a:latin typeface="+mj-lt"/>
                        <a:ea typeface="Calibri"/>
                        <a:cs typeface="Times New Roman"/>
                      </a:endParaRPr>
                    </a:p>
                  </a:txBody>
                  <a:tcPr marL="61349" marR="61349" marT="34290" marB="0">
                    <a:lnL>
                      <a:noFill/>
                    </a:lnL>
                    <a:lnR>
                      <a:noFill/>
                    </a:lnR>
                    <a:lnT w="1270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82BA"/>
                    </a:solidFill>
                  </a:tcPr>
                </a:tc>
                <a:tc>
                  <a:txBody>
                    <a:bodyPr/>
                    <a:lstStyle/>
                    <a:p>
                      <a:pPr marL="0" marR="0" algn="ctr">
                        <a:lnSpc>
                          <a:spcPct val="75000"/>
                        </a:lnSpc>
                        <a:spcBef>
                          <a:spcPts val="0"/>
                        </a:spcBef>
                        <a:spcAft>
                          <a:spcPts val="0"/>
                        </a:spcAft>
                      </a:pPr>
                      <a:r>
                        <a:rPr lang="en-US" sz="1800" b="1" kern="0" spc="0" baseline="0" dirty="0" smtClean="0">
                          <a:solidFill>
                            <a:schemeClr val="bg1"/>
                          </a:solidFill>
                          <a:effectLst>
                            <a:outerShdw blurRad="38100" dist="38100" dir="2700000" algn="tl">
                              <a:srgbClr val="000000">
                                <a:alpha val="43137"/>
                              </a:srgbClr>
                            </a:outerShdw>
                          </a:effectLst>
                          <a:latin typeface="+mn-lt"/>
                          <a:ea typeface="+mn-ea"/>
                          <a:cs typeface="+mn-cs"/>
                        </a:rPr>
                        <a:t>   ABT-493</a:t>
                      </a:r>
                    </a:p>
                    <a:p>
                      <a:pPr marL="0" marR="0" algn="ctr">
                        <a:lnSpc>
                          <a:spcPct val="75000"/>
                        </a:lnSpc>
                        <a:spcBef>
                          <a:spcPts val="0"/>
                        </a:spcBef>
                        <a:spcAft>
                          <a:spcPts val="0"/>
                        </a:spcAft>
                      </a:pPr>
                      <a:r>
                        <a:rPr lang="en-US" sz="1800" b="1" kern="0" spc="0" baseline="0" dirty="0" smtClean="0">
                          <a:solidFill>
                            <a:schemeClr val="bg1"/>
                          </a:solidFill>
                          <a:effectLst>
                            <a:outerShdw blurRad="38100" dist="38100" dir="2700000" algn="tl">
                              <a:srgbClr val="000000">
                                <a:alpha val="43137"/>
                              </a:srgbClr>
                            </a:outerShdw>
                          </a:effectLst>
                          <a:latin typeface="+mn-lt"/>
                          <a:ea typeface="+mn-ea"/>
                          <a:cs typeface="+mn-cs"/>
                        </a:rPr>
                        <a:t>+ ABT-530</a:t>
                      </a:r>
                    </a:p>
                    <a:p>
                      <a:pPr marL="0" marR="0" algn="ctr">
                        <a:lnSpc>
                          <a:spcPct val="75000"/>
                        </a:lnSpc>
                        <a:spcBef>
                          <a:spcPts val="0"/>
                        </a:spcBef>
                        <a:spcAft>
                          <a:spcPts val="0"/>
                        </a:spcAft>
                      </a:pPr>
                      <a:r>
                        <a:rPr lang="en-US" sz="1800" b="1" kern="0" spc="0" baseline="0" dirty="0" smtClean="0">
                          <a:solidFill>
                            <a:schemeClr val="bg1"/>
                          </a:solidFill>
                          <a:effectLst>
                            <a:outerShdw blurRad="38100" dist="38100" dir="2700000" algn="tl">
                              <a:srgbClr val="000000">
                                <a:alpha val="43137"/>
                              </a:srgbClr>
                            </a:outerShdw>
                          </a:effectLst>
                          <a:latin typeface="+mn-lt"/>
                          <a:ea typeface="+mn-ea"/>
                          <a:cs typeface="+mn-cs"/>
                        </a:rPr>
                        <a:t>+ RBV</a:t>
                      </a:r>
                    </a:p>
                    <a:p>
                      <a:pPr marL="0" marR="0" algn="ctr">
                        <a:lnSpc>
                          <a:spcPct val="75000"/>
                        </a:lnSpc>
                        <a:spcBef>
                          <a:spcPts val="0"/>
                        </a:spcBef>
                        <a:spcAft>
                          <a:spcPts val="0"/>
                        </a:spcAft>
                      </a:pPr>
                      <a:r>
                        <a:rPr lang="en-US" sz="1800" b="1" kern="0" spc="0" baseline="0" dirty="0" smtClean="0">
                          <a:solidFill>
                            <a:schemeClr val="bg1"/>
                          </a:solidFill>
                          <a:effectLst>
                            <a:outerShdw blurRad="38100" dist="38100" dir="2700000" algn="tl">
                              <a:srgbClr val="000000">
                                <a:alpha val="43137"/>
                              </a:srgbClr>
                            </a:outerShdw>
                          </a:effectLst>
                          <a:latin typeface="+mn-lt"/>
                          <a:ea typeface="+mn-ea"/>
                          <a:cs typeface="+mn-cs"/>
                        </a:rPr>
                        <a:t>(N = 24)</a:t>
                      </a:r>
                      <a:endParaRPr lang="en-US" sz="1800" b="1" kern="0" spc="0" baseline="0" dirty="0">
                        <a:solidFill>
                          <a:schemeClr val="bg1"/>
                        </a:solidFill>
                        <a:effectLst>
                          <a:outerShdw blurRad="38100" dist="38100" dir="2700000" algn="tl">
                            <a:srgbClr val="000000">
                              <a:alpha val="43137"/>
                            </a:srgbClr>
                          </a:outerShdw>
                        </a:effectLst>
                        <a:latin typeface="+mj-lt"/>
                        <a:ea typeface="Calibri"/>
                        <a:cs typeface="Times New Roman"/>
                      </a:endParaRPr>
                    </a:p>
                  </a:txBody>
                  <a:tcPr marL="61349" marR="61349" marT="34290" marB="0">
                    <a:lnL>
                      <a:noFill/>
                    </a:lnL>
                    <a:lnR>
                      <a:noFill/>
                    </a:lnR>
                    <a:lnT w="1270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6BBBAE"/>
                    </a:solidFill>
                  </a:tcPr>
                </a:tc>
              </a:tr>
              <a:tr h="289179">
                <a:tc>
                  <a:txBody>
                    <a:bodyPr/>
                    <a:lstStyle/>
                    <a:p>
                      <a:pPr marL="0" marR="0" algn="l">
                        <a:lnSpc>
                          <a:spcPct val="115000"/>
                        </a:lnSpc>
                        <a:spcBef>
                          <a:spcPts val="0"/>
                        </a:spcBef>
                        <a:spcAft>
                          <a:spcPts val="0"/>
                        </a:spcAft>
                      </a:pPr>
                      <a:r>
                        <a:rPr lang="en-US" sz="1800" b="0" kern="1200" baseline="0" smtClean="0">
                          <a:solidFill>
                            <a:schemeClr val="tx1"/>
                          </a:solidFill>
                          <a:effectLst/>
                          <a:latin typeface="+mn-lt"/>
                          <a:ea typeface="Calibri"/>
                          <a:cs typeface="Times New Roman"/>
                        </a:rPr>
                        <a:t>Any NS3 or NS5A variants, n (%)</a:t>
                      </a:r>
                      <a:endParaRPr lang="en-US" sz="1800" b="0" kern="1200" baseline="0" dirty="0">
                        <a:solidFill>
                          <a:schemeClr val="tx1"/>
                        </a:solidFill>
                        <a:effectLst/>
                        <a:latin typeface="+mn-lt"/>
                        <a:ea typeface="Calibri"/>
                        <a:cs typeface="Times New Roman"/>
                      </a:endParaRPr>
                    </a:p>
                  </a:txBody>
                  <a:tcPr marT="0" marB="0" anchor="ctr">
                    <a:lnT w="19050" cap="flat" cmpd="sng" algn="ctr">
                      <a:solidFill>
                        <a:schemeClr val="bg1">
                          <a:lumMod val="50000"/>
                        </a:schemeClr>
                      </a:solidFill>
                      <a:prstDash val="solid"/>
                      <a:round/>
                      <a:headEnd type="none" w="med" len="med"/>
                      <a:tailEnd type="none" w="med" len="med"/>
                    </a:lnT>
                    <a:noFill/>
                  </a:tcPr>
                </a:tc>
                <a:tc>
                  <a:txBody>
                    <a:bodyPr/>
                    <a:lstStyle/>
                    <a:p>
                      <a:pPr marL="0" marR="0" algn="ctr">
                        <a:lnSpc>
                          <a:spcPct val="100000"/>
                        </a:lnSpc>
                        <a:spcBef>
                          <a:spcPts val="0"/>
                        </a:spcBef>
                        <a:spcAft>
                          <a:spcPts val="0"/>
                        </a:spcAft>
                        <a:tabLst>
                          <a:tab pos="1428750" algn="l"/>
                        </a:tabLst>
                      </a:pPr>
                      <a:r>
                        <a:rPr lang="en-US" sz="1800" smtClean="0">
                          <a:effectLst/>
                          <a:latin typeface="+mn-lt"/>
                          <a:ea typeface="Calibri"/>
                          <a:cs typeface="Times New Roman"/>
                        </a:rPr>
                        <a:t>10 (42)</a:t>
                      </a:r>
                      <a:endParaRPr lang="en-US" sz="1800" dirty="0">
                        <a:effectLst/>
                        <a:latin typeface="+mn-lt"/>
                        <a:ea typeface="Calibri"/>
                        <a:cs typeface="Times New Roman"/>
                      </a:endParaRPr>
                    </a:p>
                  </a:txBody>
                  <a:tcPr marL="68580" marR="68580" marT="0" marB="0" anchor="ctr">
                    <a:lnT w="19050" cap="flat" cmpd="sng" algn="ctr">
                      <a:solidFill>
                        <a:schemeClr val="bg1">
                          <a:lumMod val="50000"/>
                        </a:schemeClr>
                      </a:solidFill>
                      <a:prstDash val="solid"/>
                      <a:round/>
                      <a:headEnd type="none" w="med" len="med"/>
                      <a:tailEnd type="none" w="med" len="med"/>
                    </a:lnT>
                    <a:noFill/>
                  </a:tcPr>
                </a:tc>
                <a:tc>
                  <a:txBody>
                    <a:bodyPr/>
                    <a:lstStyle/>
                    <a:p>
                      <a:pPr marL="0" marR="0" algn="ctr">
                        <a:lnSpc>
                          <a:spcPct val="100000"/>
                        </a:lnSpc>
                        <a:spcBef>
                          <a:spcPts val="0"/>
                        </a:spcBef>
                        <a:spcAft>
                          <a:spcPts val="0"/>
                        </a:spcAft>
                        <a:tabLst>
                          <a:tab pos="1428750" algn="l"/>
                        </a:tabLst>
                      </a:pPr>
                      <a:r>
                        <a:rPr lang="en-US" sz="1800" smtClean="0">
                          <a:effectLst/>
                          <a:latin typeface="+mn-lt"/>
                          <a:ea typeface="Calibri"/>
                          <a:cs typeface="Times New Roman"/>
                        </a:rPr>
                        <a:t>8 (33)</a:t>
                      </a:r>
                      <a:endParaRPr lang="en-US" sz="1800" dirty="0">
                        <a:effectLst/>
                        <a:latin typeface="+mn-lt"/>
                        <a:ea typeface="Calibri"/>
                        <a:cs typeface="Times New Roman"/>
                      </a:endParaRPr>
                    </a:p>
                  </a:txBody>
                  <a:tcPr marL="68580" marR="68580" marT="0" marB="0" anchor="ctr">
                    <a:lnT w="19050" cap="flat" cmpd="sng" algn="ctr">
                      <a:solidFill>
                        <a:schemeClr val="bg1">
                          <a:lumMod val="50000"/>
                        </a:schemeClr>
                      </a:solidFill>
                      <a:prstDash val="solid"/>
                      <a:round/>
                      <a:headEnd type="none" w="med" len="med"/>
                      <a:tailEnd type="none" w="med" len="med"/>
                    </a:lnT>
                    <a:noFill/>
                  </a:tcPr>
                </a:tc>
              </a:tr>
              <a:tr h="289179">
                <a:tc>
                  <a:txBody>
                    <a:bodyPr/>
                    <a:lstStyle/>
                    <a:p>
                      <a:pPr marL="0" marR="0" indent="228600" algn="l">
                        <a:lnSpc>
                          <a:spcPct val="115000"/>
                        </a:lnSpc>
                        <a:spcBef>
                          <a:spcPts val="0"/>
                        </a:spcBef>
                        <a:spcAft>
                          <a:spcPts val="0"/>
                        </a:spcAft>
                      </a:pPr>
                      <a:r>
                        <a:rPr lang="en-US" sz="1800" b="0" kern="1200" baseline="0" smtClean="0">
                          <a:solidFill>
                            <a:schemeClr val="tx1"/>
                          </a:solidFill>
                          <a:effectLst/>
                          <a:latin typeface="+mn-lt"/>
                          <a:ea typeface="Calibri"/>
                          <a:cs typeface="Times New Roman"/>
                        </a:rPr>
                        <a:t>Both NS3 and NS5A variants, n</a:t>
                      </a:r>
                      <a:endParaRPr lang="en-US" sz="1800" b="0" kern="1200" baseline="0" dirty="0">
                        <a:solidFill>
                          <a:schemeClr val="tx1"/>
                        </a:solidFill>
                        <a:effectLst/>
                        <a:latin typeface="+mn-lt"/>
                        <a:ea typeface="Calibri"/>
                        <a:cs typeface="Times New Roman"/>
                      </a:endParaRPr>
                    </a:p>
                  </a:txBody>
                  <a:tcPr marT="0" marB="0" anchor="ctr">
                    <a:solidFill>
                      <a:srgbClr val="E6E7E9"/>
                    </a:solidFill>
                  </a:tcPr>
                </a:tc>
                <a:tc>
                  <a:txBody>
                    <a:bodyPr/>
                    <a:lstStyle/>
                    <a:p>
                      <a:pPr algn="ctr">
                        <a:lnSpc>
                          <a:spcPct val="100000"/>
                        </a:lnSpc>
                      </a:pPr>
                      <a:r>
                        <a:rPr lang="en-US" sz="1800" smtClean="0">
                          <a:latin typeface="+mn-lt"/>
                        </a:rPr>
                        <a:t>2</a:t>
                      </a:r>
                      <a:endParaRPr lang="en-US" sz="1800" dirty="0">
                        <a:latin typeface="+mn-lt"/>
                      </a:endParaRPr>
                    </a:p>
                  </a:txBody>
                  <a:tcPr marL="68580" marR="68580" marT="0" marB="0" anchor="ctr">
                    <a:solidFill>
                      <a:srgbClr val="E6E7E9"/>
                    </a:solidFill>
                  </a:tcPr>
                </a:tc>
                <a:tc>
                  <a:txBody>
                    <a:bodyPr/>
                    <a:lstStyle/>
                    <a:p>
                      <a:pPr algn="ctr">
                        <a:lnSpc>
                          <a:spcPct val="100000"/>
                        </a:lnSpc>
                      </a:pPr>
                      <a:r>
                        <a:rPr lang="en-US" sz="1800" smtClean="0">
                          <a:latin typeface="+mn-lt"/>
                        </a:rPr>
                        <a:t>2</a:t>
                      </a:r>
                      <a:endParaRPr lang="en-US" sz="1800" dirty="0">
                        <a:latin typeface="+mn-lt"/>
                      </a:endParaRPr>
                    </a:p>
                  </a:txBody>
                  <a:tcPr marL="68580" marR="68580" marT="0" marB="0" anchor="ctr">
                    <a:solidFill>
                      <a:srgbClr val="E6E7E9"/>
                    </a:solidFill>
                  </a:tcPr>
                </a:tc>
              </a:tr>
              <a:tr h="289179">
                <a:tc>
                  <a:txBody>
                    <a:bodyPr/>
                    <a:lstStyle/>
                    <a:p>
                      <a:pPr marL="0" marR="0" indent="228600" algn="l">
                        <a:lnSpc>
                          <a:spcPct val="115000"/>
                        </a:lnSpc>
                        <a:spcBef>
                          <a:spcPts val="0"/>
                        </a:spcBef>
                        <a:spcAft>
                          <a:spcPts val="0"/>
                        </a:spcAft>
                      </a:pPr>
                      <a:r>
                        <a:rPr lang="en-US" sz="1800" b="0" kern="1200" baseline="0" smtClean="0">
                          <a:solidFill>
                            <a:schemeClr val="tx1"/>
                          </a:solidFill>
                          <a:effectLst/>
                          <a:latin typeface="+mn-lt"/>
                          <a:ea typeface="Calibri"/>
                          <a:cs typeface="Times New Roman"/>
                        </a:rPr>
                        <a:t>NS3 only, n</a:t>
                      </a:r>
                      <a:endParaRPr lang="en-US" sz="1800" b="0" kern="1200" baseline="0" dirty="0">
                        <a:solidFill>
                          <a:schemeClr val="tx1"/>
                        </a:solidFill>
                        <a:effectLst/>
                        <a:latin typeface="+mn-lt"/>
                        <a:ea typeface="Calibri"/>
                        <a:cs typeface="Times New Roman"/>
                      </a:endParaRPr>
                    </a:p>
                  </a:txBody>
                  <a:tcPr marT="0" marB="0" anchor="ctr">
                    <a:noFill/>
                  </a:tcPr>
                </a:tc>
                <a:tc>
                  <a:txBody>
                    <a:bodyPr/>
                    <a:lstStyle/>
                    <a:p>
                      <a:pPr marL="0" marR="0" algn="ctr">
                        <a:lnSpc>
                          <a:spcPct val="100000"/>
                        </a:lnSpc>
                        <a:spcBef>
                          <a:spcPts val="0"/>
                        </a:spcBef>
                        <a:spcAft>
                          <a:spcPts val="0"/>
                        </a:spcAft>
                        <a:tabLst>
                          <a:tab pos="1428750" algn="l"/>
                        </a:tabLst>
                      </a:pPr>
                      <a:r>
                        <a:rPr lang="en-US" sz="1800" smtClean="0">
                          <a:solidFill>
                            <a:schemeClr val="tx1"/>
                          </a:solidFill>
                          <a:effectLst/>
                          <a:latin typeface="+mn-lt"/>
                          <a:ea typeface="Calibri"/>
                          <a:cs typeface="Times New Roman"/>
                        </a:rPr>
                        <a:t>6</a:t>
                      </a:r>
                      <a:endParaRPr lang="en-US" sz="1800" dirty="0">
                        <a:solidFill>
                          <a:schemeClr val="tx1"/>
                        </a:solidFill>
                        <a:effectLst/>
                        <a:latin typeface="+mn-lt"/>
                        <a:ea typeface="Calibri"/>
                        <a:cs typeface="Times New Roman"/>
                      </a:endParaRPr>
                    </a:p>
                  </a:txBody>
                  <a:tcPr marL="68580" marR="68580" marT="0" marB="0"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428750" algn="l"/>
                        </a:tabLst>
                        <a:defRPr/>
                      </a:pPr>
                      <a:r>
                        <a:rPr lang="en-US" sz="1800" kern="1200" smtClean="0">
                          <a:solidFill>
                            <a:schemeClr val="tx1"/>
                          </a:solidFill>
                          <a:effectLst/>
                          <a:latin typeface="+mn-lt"/>
                          <a:ea typeface="Calibri"/>
                          <a:cs typeface="Times New Roman"/>
                        </a:rPr>
                        <a:t>2</a:t>
                      </a:r>
                      <a:endParaRPr lang="en-US" sz="1800" kern="1200" dirty="0" smtClean="0">
                        <a:solidFill>
                          <a:schemeClr val="tx1"/>
                        </a:solidFill>
                        <a:effectLst/>
                        <a:latin typeface="+mn-lt"/>
                        <a:ea typeface="Calibri"/>
                        <a:cs typeface="Times New Roman"/>
                      </a:endParaRPr>
                    </a:p>
                  </a:txBody>
                  <a:tcPr marL="68580" marR="68580" marT="0" marB="0" anchor="ctr">
                    <a:noFill/>
                  </a:tcPr>
                </a:tc>
              </a:tr>
              <a:tr h="289179">
                <a:tc>
                  <a:txBody>
                    <a:bodyPr/>
                    <a:lstStyle/>
                    <a:p>
                      <a:pPr marL="0" marR="0" indent="228600" algn="l">
                        <a:lnSpc>
                          <a:spcPct val="115000"/>
                        </a:lnSpc>
                        <a:spcBef>
                          <a:spcPts val="0"/>
                        </a:spcBef>
                        <a:spcAft>
                          <a:spcPts val="0"/>
                        </a:spcAft>
                      </a:pPr>
                      <a:r>
                        <a:rPr lang="en-US" sz="1800" b="0" kern="1200" spc="-30" baseline="0" smtClean="0">
                          <a:solidFill>
                            <a:schemeClr val="tx1"/>
                          </a:solidFill>
                          <a:effectLst/>
                          <a:latin typeface="+mn-lt"/>
                          <a:ea typeface="+mn-ea"/>
                          <a:cs typeface="+mn-cs"/>
                        </a:rPr>
                        <a:t>NS5A only, n</a:t>
                      </a:r>
                      <a:endParaRPr lang="en-US" sz="1800" b="0" kern="1200" spc="-30" baseline="0" dirty="0">
                        <a:solidFill>
                          <a:schemeClr val="tx1"/>
                        </a:solidFill>
                        <a:effectLst/>
                        <a:latin typeface="+mn-lt"/>
                        <a:ea typeface="+mn-ea"/>
                        <a:cs typeface="+mn-cs"/>
                      </a:endParaRPr>
                    </a:p>
                  </a:txBody>
                  <a:tcPr marT="0" marB="0" anchor="ctr">
                    <a:lnB w="12700" cap="flat" cmpd="sng" algn="ctr">
                      <a:solidFill>
                        <a:schemeClr val="tx1"/>
                      </a:solidFill>
                      <a:prstDash val="solid"/>
                      <a:round/>
                      <a:headEnd type="none" w="med" len="med"/>
                      <a:tailEnd type="none" w="med" len="med"/>
                    </a:lnB>
                    <a:solidFill>
                      <a:srgbClr val="E6E7E9"/>
                    </a:solidFill>
                  </a:tcPr>
                </a:tc>
                <a:tc>
                  <a:txBody>
                    <a:bodyPr/>
                    <a:lstStyle/>
                    <a:p>
                      <a:pPr marL="0" marR="0" algn="ctr">
                        <a:lnSpc>
                          <a:spcPct val="100000"/>
                        </a:lnSpc>
                        <a:spcBef>
                          <a:spcPts val="0"/>
                        </a:spcBef>
                        <a:spcAft>
                          <a:spcPts val="0"/>
                        </a:spcAft>
                        <a:tabLst>
                          <a:tab pos="1428750" algn="l"/>
                        </a:tabLst>
                      </a:pPr>
                      <a:r>
                        <a:rPr lang="en-US" sz="1800" smtClean="0">
                          <a:solidFill>
                            <a:schemeClr val="tx1"/>
                          </a:solidFill>
                          <a:effectLst/>
                          <a:latin typeface="+mn-lt"/>
                          <a:ea typeface="Calibri"/>
                          <a:cs typeface="Times New Roman"/>
                        </a:rPr>
                        <a:t>2</a:t>
                      </a:r>
                      <a:endParaRPr lang="en-US" sz="1800" dirty="0">
                        <a:solidFill>
                          <a:schemeClr val="tx1"/>
                        </a:solidFill>
                        <a:effectLst/>
                        <a:latin typeface="+mn-lt"/>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solidFill>
                      <a:srgbClr val="E6E7E9"/>
                    </a:solidFill>
                  </a:tcPr>
                </a:tc>
                <a:tc>
                  <a:txBody>
                    <a:bodyPr/>
                    <a:lstStyle/>
                    <a:p>
                      <a:pPr marL="0" marR="0" algn="ctr">
                        <a:lnSpc>
                          <a:spcPct val="100000"/>
                        </a:lnSpc>
                        <a:spcBef>
                          <a:spcPts val="0"/>
                        </a:spcBef>
                        <a:spcAft>
                          <a:spcPts val="0"/>
                        </a:spcAft>
                        <a:tabLst>
                          <a:tab pos="1428750" algn="l"/>
                        </a:tabLst>
                      </a:pPr>
                      <a:r>
                        <a:rPr lang="en-US" sz="1800" smtClean="0">
                          <a:solidFill>
                            <a:schemeClr val="tx1"/>
                          </a:solidFill>
                          <a:effectLst/>
                          <a:latin typeface="+mn-lt"/>
                          <a:ea typeface="Calibri"/>
                          <a:cs typeface="Times New Roman"/>
                        </a:rPr>
                        <a:t>4</a:t>
                      </a:r>
                      <a:endParaRPr lang="en-US" sz="1800" dirty="0">
                        <a:solidFill>
                          <a:schemeClr val="tx1"/>
                        </a:solidFill>
                        <a:effectLst/>
                        <a:latin typeface="+mn-lt"/>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solidFill>
                      <a:srgbClr val="E6E7E9"/>
                    </a:solidFill>
                  </a:tcPr>
                </a:tc>
              </a:tr>
              <a:tr h="171538">
                <a:tc gridSpan="3">
                  <a:txBody>
                    <a:bodyPr/>
                    <a:lstStyle/>
                    <a:p>
                      <a:pPr marL="0" marR="0" indent="0" algn="l">
                        <a:lnSpc>
                          <a:spcPct val="115000"/>
                        </a:lnSpc>
                        <a:spcBef>
                          <a:spcPts val="0"/>
                        </a:spcBef>
                        <a:spcAft>
                          <a:spcPts val="0"/>
                        </a:spcAft>
                      </a:pPr>
                      <a:r>
                        <a:rPr lang="en-US" altLang="en-US" sz="1000" b="0" smtClean="0"/>
                        <a:t>Sequencing</a:t>
                      </a:r>
                      <a:r>
                        <a:rPr lang="en-US" altLang="en-US" sz="1000" b="0" baseline="0" smtClean="0"/>
                        <a:t> pending for 1 patient. </a:t>
                      </a:r>
                      <a:r>
                        <a:rPr lang="en-US" altLang="en-US" sz="1000" b="0" smtClean="0"/>
                        <a:t>Variants detected by population sequencing (detection threshold sensitivity of 15%).</a:t>
                      </a:r>
                      <a:endParaRPr lang="en-US" sz="1000" b="0" kern="1200" spc="-30" baseline="0" dirty="0">
                        <a:solidFill>
                          <a:schemeClr val="tx1"/>
                        </a:solidFill>
                        <a:effectLst/>
                        <a:latin typeface="+mn-lt"/>
                        <a:ea typeface="+mn-ea"/>
                        <a:cs typeface="+mn-cs"/>
                      </a:endParaRP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gn="ctr">
                        <a:lnSpc>
                          <a:spcPct val="100000"/>
                        </a:lnSpc>
                        <a:spcBef>
                          <a:spcPts val="0"/>
                        </a:spcBef>
                        <a:spcAft>
                          <a:spcPts val="0"/>
                        </a:spcAft>
                        <a:tabLst>
                          <a:tab pos="1428750" algn="l"/>
                        </a:tabLst>
                      </a:pPr>
                      <a:endParaRPr lang="en-US" sz="2000" dirty="0">
                        <a:solidFill>
                          <a:schemeClr val="tx1"/>
                        </a:solidFill>
                        <a:effectLst/>
                        <a:latin typeface="+mn-lt"/>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solidFill>
                      <a:srgbClr val="E6E7E9"/>
                    </a:solidFill>
                  </a:tcPr>
                </a:tc>
                <a:tc hMerge="1">
                  <a:txBody>
                    <a:bodyPr/>
                    <a:lstStyle/>
                    <a:p>
                      <a:pPr marL="0" marR="0" algn="ctr">
                        <a:lnSpc>
                          <a:spcPct val="100000"/>
                        </a:lnSpc>
                        <a:spcBef>
                          <a:spcPts val="0"/>
                        </a:spcBef>
                        <a:spcAft>
                          <a:spcPts val="0"/>
                        </a:spcAft>
                        <a:tabLst>
                          <a:tab pos="1428750" algn="l"/>
                        </a:tabLst>
                      </a:pPr>
                      <a:endParaRPr lang="en-US" sz="2000" dirty="0">
                        <a:solidFill>
                          <a:schemeClr val="tx1"/>
                        </a:solidFill>
                        <a:effectLst/>
                        <a:latin typeface="+mn-lt"/>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solidFill>
                      <a:srgbClr val="E6E7E9"/>
                    </a:solidFill>
                  </a:tcPr>
                </a:tc>
              </a:tr>
            </a:tbl>
          </a:graphicData>
        </a:graphic>
      </p:graphicFrame>
    </p:spTree>
    <p:extLst>
      <p:ext uri="{BB962C8B-B14F-4D97-AF65-F5344CB8AC3E}">
        <p14:creationId xmlns:p14="http://schemas.microsoft.com/office/powerpoint/2010/main" val="3248700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gray">
          <a:xfrm>
            <a:off x="411163" y="192024"/>
            <a:ext cx="8596576" cy="534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lnSpc>
                <a:spcPct val="90000"/>
              </a:lnSpc>
              <a:defRPr/>
            </a:pPr>
            <a:r>
              <a:rPr lang="en-US" sz="2800" b="1" kern="0" smtClean="0">
                <a:solidFill>
                  <a:srgbClr val="071D49"/>
                </a:solidFill>
              </a:rPr>
              <a:t>100</a:t>
            </a:r>
            <a:r>
              <a:rPr lang="en-US" sz="2800" b="1" kern="0" dirty="0" smtClean="0">
                <a:solidFill>
                  <a:srgbClr val="071D49"/>
                </a:solidFill>
              </a:rPr>
              <a:t>% </a:t>
            </a:r>
            <a:r>
              <a:rPr lang="en-US" sz="2800" b="1" kern="0" dirty="0">
                <a:solidFill>
                  <a:srgbClr val="071D49"/>
                </a:solidFill>
              </a:rPr>
              <a:t>SVR12 by </a:t>
            </a:r>
            <a:r>
              <a:rPr lang="en-US" sz="2800" b="1" kern="0" dirty="0" smtClean="0">
                <a:solidFill>
                  <a:srgbClr val="071D49"/>
                </a:solidFill>
              </a:rPr>
              <a:t>ITT </a:t>
            </a:r>
            <a:r>
              <a:rPr lang="en-US" sz="2800" b="1" kern="0" dirty="0">
                <a:solidFill>
                  <a:srgbClr val="071D49"/>
                </a:solidFill>
              </a:rPr>
              <a:t>Analysis</a:t>
            </a:r>
          </a:p>
        </p:txBody>
      </p:sp>
      <p:graphicFrame>
        <p:nvGraphicFramePr>
          <p:cNvPr id="2" name="Object 1"/>
          <p:cNvGraphicFramePr>
            <a:graphicFrameLocks noChangeAspect="1"/>
          </p:cNvGraphicFramePr>
          <p:nvPr>
            <p:extLst>
              <p:ext uri="{D42A27DB-BD31-4B8C-83A1-F6EECF244321}">
                <p14:modId xmlns:p14="http://schemas.microsoft.com/office/powerpoint/2010/main" val="1524755782"/>
              </p:ext>
            </p:extLst>
          </p:nvPr>
        </p:nvGraphicFramePr>
        <p:xfrm>
          <a:off x="1965253" y="728663"/>
          <a:ext cx="5199062" cy="4268787"/>
        </p:xfrm>
        <a:graphic>
          <a:graphicData uri="http://schemas.openxmlformats.org/presentationml/2006/ole">
            <mc:AlternateContent xmlns:mc="http://schemas.openxmlformats.org/markup-compatibility/2006">
              <mc:Choice xmlns:v="urn:schemas-microsoft-com:vml" Requires="v">
                <p:oleObj spid="_x0000_s48329" name="Prism 5" r:id="rId4" imgW="4896720" imgH="4020120" progId="Prism5.Document">
                  <p:embed/>
                </p:oleObj>
              </mc:Choice>
              <mc:Fallback>
                <p:oleObj name="Prism 5" r:id="rId4" imgW="4896720" imgH="4020120" progId="Prism5.Document">
                  <p:embed/>
                  <p:pic>
                    <p:nvPicPr>
                      <p:cNvPr id="0" name="Object 3"/>
                      <p:cNvPicPr>
                        <a:picLocks noChangeAspect="1" noChangeArrowheads="1"/>
                      </p:cNvPicPr>
                      <p:nvPr/>
                    </p:nvPicPr>
                    <p:blipFill>
                      <a:blip r:embed="rId5"/>
                      <a:srcRect/>
                      <a:stretch>
                        <a:fillRect/>
                      </a:stretch>
                    </p:blipFill>
                    <p:spPr bwMode="auto">
                      <a:xfrm>
                        <a:off x="1965253" y="728663"/>
                        <a:ext cx="5199062" cy="426878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09904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gray">
          <a:xfrm>
            <a:off x="411163" y="192024"/>
            <a:ext cx="8596576" cy="534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0" marR="0" lvl="0" indent="0" algn="l" defTabSz="457200" rtl="0" eaLnBrk="1" fontAlgn="base" latinLnBrk="0" hangingPunct="1">
              <a:lnSpc>
                <a:spcPct val="90000"/>
              </a:lnSpc>
              <a:spcBef>
                <a:spcPct val="0"/>
              </a:spcBef>
              <a:spcAft>
                <a:spcPct val="0"/>
              </a:spcAft>
              <a:buClrTx/>
              <a:buSzTx/>
              <a:buFontTx/>
              <a:buNone/>
              <a:tabLst/>
              <a:defRPr/>
            </a:pPr>
            <a:r>
              <a:rPr lang="en-US" sz="2800" b="1" kern="0" smtClean="0">
                <a:solidFill>
                  <a:srgbClr val="071D49"/>
                </a:solidFill>
              </a:rPr>
              <a:t>Summary </a:t>
            </a:r>
            <a:r>
              <a:rPr lang="en-US" sz="2800" b="1" kern="0" dirty="0" smtClean="0">
                <a:solidFill>
                  <a:srgbClr val="071D49"/>
                </a:solidFill>
              </a:rPr>
              <a:t>of Adverse Events</a:t>
            </a:r>
            <a:endParaRPr lang="en-US" sz="2800" b="1" kern="0" dirty="0">
              <a:solidFill>
                <a:srgbClr val="071D49"/>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397389839"/>
              </p:ext>
            </p:extLst>
          </p:nvPr>
        </p:nvGraphicFramePr>
        <p:xfrm>
          <a:off x="411480" y="822960"/>
          <a:ext cx="8311896" cy="4040504"/>
        </p:xfrm>
        <a:graphic>
          <a:graphicData uri="http://schemas.openxmlformats.org/drawingml/2006/table">
            <a:tbl>
              <a:tblPr firstRow="1" firstCol="1" bandRow="1">
                <a:tableStyleId>{68D230F3-CF80-4859-8CE7-A43EE81993B5}</a:tableStyleId>
              </a:tblPr>
              <a:tblGrid>
                <a:gridCol w="3355848"/>
                <a:gridCol w="2478024"/>
                <a:gridCol w="2478024"/>
              </a:tblGrid>
              <a:tr h="694944">
                <a:tc>
                  <a:txBody>
                    <a:bodyPr/>
                    <a:lstStyle/>
                    <a:p>
                      <a:pPr algn="l">
                        <a:lnSpc>
                          <a:spcPct val="75000"/>
                        </a:lnSpc>
                      </a:pPr>
                      <a:r>
                        <a:rPr lang="en-US" sz="1800" dirty="0" smtClean="0">
                          <a:solidFill>
                            <a:schemeClr val="tx1"/>
                          </a:solidFill>
                          <a:effectLst/>
                          <a:latin typeface="+mj-lt"/>
                          <a:cs typeface="Times New Roman"/>
                        </a:rPr>
                        <a:t>Event, n (%)</a:t>
                      </a:r>
                      <a:endParaRPr lang="en-US" sz="1800" dirty="0">
                        <a:solidFill>
                          <a:schemeClr val="tx1"/>
                        </a:solidFill>
                        <a:effectLst/>
                        <a:latin typeface="+mj-lt"/>
                        <a:cs typeface="Times New Roman"/>
                      </a:endParaRPr>
                    </a:p>
                  </a:txBody>
                  <a:tcPr marL="61349" marR="61349" marT="34290" marB="34290" anchor="b">
                    <a:lnR>
                      <a:noFill/>
                    </a:lnR>
                    <a:lnT w="1270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tcPr>
                </a:tc>
                <a:tc>
                  <a:txBody>
                    <a:bodyPr/>
                    <a:lstStyle/>
                    <a:p>
                      <a:pPr marL="0" marR="0" algn="ctr">
                        <a:lnSpc>
                          <a:spcPct val="75000"/>
                        </a:lnSpc>
                        <a:spcBef>
                          <a:spcPts val="0"/>
                        </a:spcBef>
                        <a:spcAft>
                          <a:spcPts val="0"/>
                        </a:spcAft>
                      </a:pPr>
                      <a:r>
                        <a:rPr lang="en-US" sz="1800" b="1" kern="0" spc="0" baseline="0" smtClean="0">
                          <a:solidFill>
                            <a:schemeClr val="bg1"/>
                          </a:solidFill>
                          <a:effectLst>
                            <a:outerShdw blurRad="38100" dist="38100" dir="2700000" algn="tl">
                              <a:srgbClr val="000000">
                                <a:alpha val="43137"/>
                              </a:srgbClr>
                            </a:outerShdw>
                          </a:effectLst>
                          <a:latin typeface="+mj-lt"/>
                        </a:rPr>
                        <a:t>   ABT-493 + </a:t>
                      </a:r>
                      <a:r>
                        <a:rPr lang="en-US" sz="1800" b="1" kern="0" spc="0" baseline="0" dirty="0" smtClean="0">
                          <a:solidFill>
                            <a:schemeClr val="bg1"/>
                          </a:solidFill>
                          <a:effectLst>
                            <a:outerShdw blurRad="38100" dist="38100" dir="2700000" algn="tl">
                              <a:srgbClr val="000000">
                                <a:alpha val="43137"/>
                              </a:srgbClr>
                            </a:outerShdw>
                          </a:effectLst>
                          <a:latin typeface="+mj-lt"/>
                        </a:rPr>
                        <a:t>ABT-530</a:t>
                      </a:r>
                    </a:p>
                    <a:p>
                      <a:pPr marL="0" marR="0" algn="ctr">
                        <a:lnSpc>
                          <a:spcPct val="75000"/>
                        </a:lnSpc>
                        <a:spcBef>
                          <a:spcPts val="0"/>
                        </a:spcBef>
                        <a:spcAft>
                          <a:spcPts val="0"/>
                        </a:spcAft>
                      </a:pPr>
                      <a:endParaRPr lang="en-US" sz="1800" b="1" kern="0" spc="0" baseline="0" dirty="0" smtClean="0">
                        <a:solidFill>
                          <a:schemeClr val="bg1"/>
                        </a:solidFill>
                        <a:effectLst>
                          <a:outerShdw blurRad="38100" dist="38100" dir="2700000" algn="tl">
                            <a:srgbClr val="000000">
                              <a:alpha val="43137"/>
                            </a:srgbClr>
                          </a:outerShdw>
                        </a:effectLst>
                        <a:latin typeface="+mj-lt"/>
                        <a:ea typeface="Calibri"/>
                        <a:cs typeface="Times New Roman"/>
                      </a:endParaRPr>
                    </a:p>
                    <a:p>
                      <a:pPr marL="0" marR="0" algn="ctr">
                        <a:lnSpc>
                          <a:spcPct val="75000"/>
                        </a:lnSpc>
                        <a:spcBef>
                          <a:spcPts val="0"/>
                        </a:spcBef>
                        <a:spcAft>
                          <a:spcPts val="0"/>
                        </a:spcAft>
                      </a:pPr>
                      <a:r>
                        <a:rPr lang="en-US" sz="1800" b="1" kern="0" spc="0" baseline="0" dirty="0" smtClean="0">
                          <a:solidFill>
                            <a:schemeClr val="bg1"/>
                          </a:solidFill>
                          <a:effectLst>
                            <a:outerShdw blurRad="38100" dist="38100" dir="2700000" algn="tl">
                              <a:srgbClr val="000000">
                                <a:alpha val="43137"/>
                              </a:srgbClr>
                            </a:outerShdw>
                          </a:effectLst>
                          <a:latin typeface="+mj-lt"/>
                          <a:ea typeface="Calibri"/>
                          <a:cs typeface="Times New Roman"/>
                        </a:rPr>
                        <a:t>(N = 24)</a:t>
                      </a:r>
                      <a:endParaRPr lang="en-US" sz="1800" b="1" kern="0" spc="0" baseline="0" dirty="0">
                        <a:solidFill>
                          <a:schemeClr val="bg1"/>
                        </a:solidFill>
                        <a:effectLst>
                          <a:outerShdw blurRad="38100" dist="38100" dir="2700000" algn="tl">
                            <a:srgbClr val="000000">
                              <a:alpha val="43137"/>
                            </a:srgbClr>
                          </a:outerShdw>
                        </a:effectLst>
                        <a:latin typeface="+mj-lt"/>
                        <a:ea typeface="Calibri"/>
                        <a:cs typeface="Times New Roman"/>
                      </a:endParaRPr>
                    </a:p>
                  </a:txBody>
                  <a:tcPr marL="61349" marR="61349" marT="34290" marB="34290">
                    <a:lnL>
                      <a:noFill/>
                    </a:lnL>
                    <a:lnR>
                      <a:noFill/>
                    </a:lnR>
                    <a:lnT w="1270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82BA"/>
                    </a:solidFill>
                  </a:tcPr>
                </a:tc>
                <a:tc>
                  <a:txBody>
                    <a:bodyPr/>
                    <a:lstStyle/>
                    <a:p>
                      <a:pPr marL="0" marR="0" algn="ctr">
                        <a:lnSpc>
                          <a:spcPct val="75000"/>
                        </a:lnSpc>
                        <a:spcBef>
                          <a:spcPts val="0"/>
                        </a:spcBef>
                        <a:spcAft>
                          <a:spcPts val="0"/>
                        </a:spcAft>
                      </a:pPr>
                      <a:r>
                        <a:rPr lang="en-US" sz="1800" b="1" kern="0" spc="0" baseline="0" smtClean="0">
                          <a:solidFill>
                            <a:schemeClr val="bg1"/>
                          </a:solidFill>
                          <a:effectLst>
                            <a:outerShdw blurRad="38100" dist="38100" dir="2700000" algn="tl">
                              <a:srgbClr val="000000">
                                <a:alpha val="43137"/>
                              </a:srgbClr>
                            </a:outerShdw>
                          </a:effectLst>
                          <a:latin typeface="+mn-lt"/>
                          <a:ea typeface="+mn-ea"/>
                          <a:cs typeface="+mn-cs"/>
                        </a:rPr>
                        <a:t>   ABT-493 + </a:t>
                      </a:r>
                      <a:r>
                        <a:rPr lang="en-US" sz="1800" b="1" kern="0" spc="0" baseline="0" dirty="0" smtClean="0">
                          <a:solidFill>
                            <a:schemeClr val="bg1"/>
                          </a:solidFill>
                          <a:effectLst>
                            <a:outerShdw blurRad="38100" dist="38100" dir="2700000" algn="tl">
                              <a:srgbClr val="000000">
                                <a:alpha val="43137"/>
                              </a:srgbClr>
                            </a:outerShdw>
                          </a:effectLst>
                          <a:latin typeface="+mn-lt"/>
                          <a:ea typeface="+mn-ea"/>
                          <a:cs typeface="+mn-cs"/>
                        </a:rPr>
                        <a:t>ABT-530</a:t>
                      </a:r>
                    </a:p>
                    <a:p>
                      <a:pPr marL="0" marR="0" algn="ctr">
                        <a:lnSpc>
                          <a:spcPct val="75000"/>
                        </a:lnSpc>
                        <a:spcBef>
                          <a:spcPts val="0"/>
                        </a:spcBef>
                        <a:spcAft>
                          <a:spcPts val="0"/>
                        </a:spcAft>
                      </a:pPr>
                      <a:r>
                        <a:rPr lang="en-US" sz="1800" b="1" kern="0" spc="0" baseline="0" dirty="0" smtClean="0">
                          <a:solidFill>
                            <a:schemeClr val="bg1"/>
                          </a:solidFill>
                          <a:effectLst>
                            <a:outerShdw blurRad="38100" dist="38100" dir="2700000" algn="tl">
                              <a:srgbClr val="000000">
                                <a:alpha val="43137"/>
                              </a:srgbClr>
                            </a:outerShdw>
                          </a:effectLst>
                          <a:latin typeface="+mn-lt"/>
                          <a:ea typeface="+mn-ea"/>
                          <a:cs typeface="+mn-cs"/>
                        </a:rPr>
                        <a:t>+ RBV</a:t>
                      </a:r>
                    </a:p>
                    <a:p>
                      <a:pPr marL="0" marR="0" algn="ctr">
                        <a:lnSpc>
                          <a:spcPct val="75000"/>
                        </a:lnSpc>
                        <a:spcBef>
                          <a:spcPts val="0"/>
                        </a:spcBef>
                        <a:spcAft>
                          <a:spcPts val="0"/>
                        </a:spcAft>
                      </a:pPr>
                      <a:r>
                        <a:rPr lang="en-US" sz="1800" b="1" kern="0" spc="0" baseline="0" dirty="0" smtClean="0">
                          <a:solidFill>
                            <a:schemeClr val="bg1"/>
                          </a:solidFill>
                          <a:effectLst>
                            <a:outerShdw blurRad="38100" dist="38100" dir="2700000" algn="tl">
                              <a:srgbClr val="000000">
                                <a:alpha val="43137"/>
                              </a:srgbClr>
                            </a:outerShdw>
                          </a:effectLst>
                          <a:latin typeface="+mn-lt"/>
                          <a:ea typeface="+mn-ea"/>
                          <a:cs typeface="+mn-cs"/>
                        </a:rPr>
                        <a:t>(N = 24)</a:t>
                      </a:r>
                      <a:endParaRPr lang="en-US" sz="1800" b="1" kern="0" spc="0" baseline="0" dirty="0">
                        <a:solidFill>
                          <a:schemeClr val="bg1"/>
                        </a:solidFill>
                        <a:effectLst>
                          <a:outerShdw blurRad="38100" dist="38100" dir="2700000" algn="tl">
                            <a:srgbClr val="000000">
                              <a:alpha val="43137"/>
                            </a:srgbClr>
                          </a:outerShdw>
                        </a:effectLst>
                        <a:latin typeface="+mj-lt"/>
                        <a:ea typeface="Calibri"/>
                        <a:cs typeface="Times New Roman"/>
                      </a:endParaRPr>
                    </a:p>
                  </a:txBody>
                  <a:tcPr marL="61349" marR="61349" marT="34290" marB="34290">
                    <a:lnL>
                      <a:noFill/>
                    </a:lnL>
                    <a:lnR>
                      <a:noFill/>
                    </a:lnR>
                    <a:lnT w="1270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6BBBAE"/>
                    </a:solidFill>
                  </a:tcPr>
                </a:tc>
              </a:tr>
              <a:tr h="288836">
                <a:tc>
                  <a:txBody>
                    <a:bodyPr/>
                    <a:lstStyle/>
                    <a:p>
                      <a:pPr marL="0" marR="0">
                        <a:lnSpc>
                          <a:spcPct val="100000"/>
                        </a:lnSpc>
                        <a:spcBef>
                          <a:spcPts val="0"/>
                        </a:spcBef>
                        <a:spcAft>
                          <a:spcPts val="0"/>
                        </a:spcAft>
                      </a:pPr>
                      <a:r>
                        <a:rPr lang="en-US" sz="1800" b="0" dirty="0" smtClean="0">
                          <a:effectLst/>
                          <a:latin typeface="+mj-lt"/>
                        </a:rPr>
                        <a:t>Any AE</a:t>
                      </a:r>
                      <a:endParaRPr lang="en-US" sz="1800" b="0" dirty="0">
                        <a:solidFill>
                          <a:schemeClr val="tx1"/>
                        </a:solidFill>
                        <a:effectLst/>
                        <a:latin typeface="+mj-lt"/>
                        <a:ea typeface="Calibri"/>
                        <a:cs typeface="Times New Roman"/>
                      </a:endParaRPr>
                    </a:p>
                  </a:txBody>
                  <a:tcPr marT="0" marB="0" anchor="ctr">
                    <a:lnT w="19050" cap="flat" cmpd="sng" algn="ctr">
                      <a:solidFill>
                        <a:schemeClr val="bg1">
                          <a:lumMod val="50000"/>
                        </a:schemeClr>
                      </a:solidFill>
                      <a:prstDash val="solid"/>
                      <a:round/>
                      <a:headEnd type="none" w="med" len="med"/>
                      <a:tailEnd type="none" w="med" len="med"/>
                    </a:lnT>
                    <a:noFill/>
                  </a:tcPr>
                </a:tc>
                <a:tc>
                  <a:txBody>
                    <a:bodyPr/>
                    <a:lstStyle/>
                    <a:p>
                      <a:pPr marL="0" marR="0" algn="ctr">
                        <a:lnSpc>
                          <a:spcPct val="100000"/>
                        </a:lnSpc>
                        <a:spcBef>
                          <a:spcPts val="0"/>
                        </a:spcBef>
                        <a:spcAft>
                          <a:spcPts val="0"/>
                        </a:spcAft>
                        <a:tabLst>
                          <a:tab pos="1428750" algn="l"/>
                        </a:tabLst>
                      </a:pPr>
                      <a:r>
                        <a:rPr lang="en-US" sz="1800" smtClean="0">
                          <a:effectLst/>
                          <a:latin typeface="+mj-lt"/>
                          <a:ea typeface="Calibri"/>
                          <a:cs typeface="Times New Roman"/>
                        </a:rPr>
                        <a:t>21 (88)</a:t>
                      </a:r>
                      <a:endParaRPr lang="en-US" sz="1800" dirty="0">
                        <a:effectLst/>
                        <a:latin typeface="+mj-lt"/>
                        <a:ea typeface="Calibri"/>
                        <a:cs typeface="Times New Roman"/>
                      </a:endParaRPr>
                    </a:p>
                  </a:txBody>
                  <a:tcPr marL="68580" marR="68580" marT="0" marB="0" anchor="ctr">
                    <a:lnT w="19050" cap="flat" cmpd="sng" algn="ctr">
                      <a:solidFill>
                        <a:schemeClr val="bg1">
                          <a:lumMod val="50000"/>
                        </a:schemeClr>
                      </a:solidFill>
                      <a:prstDash val="solid"/>
                      <a:round/>
                      <a:headEnd type="none" w="med" len="med"/>
                      <a:tailEnd type="none" w="med" len="med"/>
                    </a:lnT>
                    <a:noFill/>
                  </a:tcPr>
                </a:tc>
                <a:tc>
                  <a:txBody>
                    <a:bodyPr/>
                    <a:lstStyle/>
                    <a:p>
                      <a:pPr marL="0" marR="0" algn="ctr">
                        <a:lnSpc>
                          <a:spcPct val="100000"/>
                        </a:lnSpc>
                        <a:spcBef>
                          <a:spcPts val="0"/>
                        </a:spcBef>
                        <a:spcAft>
                          <a:spcPts val="0"/>
                        </a:spcAft>
                        <a:tabLst>
                          <a:tab pos="1428750" algn="l"/>
                        </a:tabLst>
                      </a:pPr>
                      <a:r>
                        <a:rPr lang="en-US" sz="1800" smtClean="0">
                          <a:effectLst/>
                          <a:latin typeface="+mj-lt"/>
                          <a:ea typeface="Calibri"/>
                          <a:cs typeface="Times New Roman"/>
                        </a:rPr>
                        <a:t>20 (83)</a:t>
                      </a:r>
                      <a:endParaRPr lang="en-US" sz="1800" dirty="0">
                        <a:effectLst/>
                        <a:latin typeface="+mj-lt"/>
                        <a:ea typeface="Calibri"/>
                        <a:cs typeface="Times New Roman"/>
                      </a:endParaRPr>
                    </a:p>
                  </a:txBody>
                  <a:tcPr marL="68580" marR="68580" marT="0" marB="0" anchor="ctr">
                    <a:lnT w="19050" cap="flat" cmpd="sng" algn="ctr">
                      <a:solidFill>
                        <a:schemeClr val="bg1">
                          <a:lumMod val="50000"/>
                        </a:schemeClr>
                      </a:solidFill>
                      <a:prstDash val="solid"/>
                      <a:round/>
                      <a:headEnd type="none" w="med" len="med"/>
                      <a:tailEnd type="none" w="med" len="med"/>
                    </a:lnT>
                    <a:noFill/>
                  </a:tcPr>
                </a:tc>
              </a:tr>
              <a:tr h="288836">
                <a:tc>
                  <a:txBody>
                    <a:bodyPr/>
                    <a:lstStyle/>
                    <a:p>
                      <a:pPr marL="0" marR="0">
                        <a:lnSpc>
                          <a:spcPct val="100000"/>
                        </a:lnSpc>
                        <a:spcBef>
                          <a:spcPts val="0"/>
                        </a:spcBef>
                        <a:spcAft>
                          <a:spcPts val="0"/>
                        </a:spcAft>
                      </a:pPr>
                      <a:r>
                        <a:rPr lang="en-US" sz="1800" b="0" dirty="0" smtClean="0">
                          <a:effectLst/>
                          <a:latin typeface="+mj-lt"/>
                        </a:rPr>
                        <a:t>Serious</a:t>
                      </a:r>
                      <a:r>
                        <a:rPr lang="en-US" sz="1800" b="0" baseline="0" dirty="0" smtClean="0">
                          <a:effectLst/>
                          <a:latin typeface="+mj-lt"/>
                        </a:rPr>
                        <a:t> AE</a:t>
                      </a:r>
                      <a:endParaRPr lang="en-US" sz="1800" b="0" dirty="0">
                        <a:solidFill>
                          <a:schemeClr val="tx1"/>
                        </a:solidFill>
                        <a:effectLst/>
                        <a:latin typeface="+mj-lt"/>
                        <a:ea typeface="Calibri"/>
                        <a:cs typeface="Times New Roman"/>
                      </a:endParaRPr>
                    </a:p>
                  </a:txBody>
                  <a:tcPr marT="0" marB="0" anchor="ctr">
                    <a:solidFill>
                      <a:srgbClr val="E6E7E9"/>
                    </a:solidFill>
                  </a:tcPr>
                </a:tc>
                <a:tc>
                  <a:txBody>
                    <a:bodyPr/>
                    <a:lstStyle/>
                    <a:p>
                      <a:pPr algn="ctr">
                        <a:lnSpc>
                          <a:spcPct val="100000"/>
                        </a:lnSpc>
                      </a:pPr>
                      <a:r>
                        <a:rPr lang="en-US" sz="1800" dirty="0" smtClean="0"/>
                        <a:t>1 (4)</a:t>
                      </a:r>
                      <a:r>
                        <a:rPr lang="en-US" sz="1800" baseline="30000" dirty="0" smtClean="0"/>
                        <a:t>†</a:t>
                      </a:r>
                      <a:endParaRPr lang="en-US" sz="1800" baseline="30000" dirty="0"/>
                    </a:p>
                  </a:txBody>
                  <a:tcPr marL="68580" marR="68580" marT="0" marB="0" anchor="ctr">
                    <a:solidFill>
                      <a:srgbClr val="E6E7E9"/>
                    </a:solidFill>
                  </a:tcPr>
                </a:tc>
                <a:tc>
                  <a:txBody>
                    <a:bodyPr/>
                    <a:lstStyle/>
                    <a:p>
                      <a:pPr algn="ctr">
                        <a:lnSpc>
                          <a:spcPct val="100000"/>
                        </a:lnSpc>
                      </a:pPr>
                      <a:r>
                        <a:rPr lang="en-US" sz="1800" dirty="0" smtClean="0"/>
                        <a:t>2 (8)</a:t>
                      </a:r>
                      <a:r>
                        <a:rPr lang="en-US" sz="1800" baseline="30000" dirty="0" smtClean="0"/>
                        <a:t>‡</a:t>
                      </a:r>
                      <a:endParaRPr lang="en-US" sz="1800" baseline="30000" dirty="0"/>
                    </a:p>
                  </a:txBody>
                  <a:tcPr marL="68580" marR="68580" marT="0" marB="0" anchor="ctr">
                    <a:solidFill>
                      <a:srgbClr val="E6E7E9"/>
                    </a:solidFill>
                  </a:tcPr>
                </a:tc>
              </a:tr>
              <a:tr h="288836">
                <a:tc>
                  <a:txBody>
                    <a:bodyPr/>
                    <a:lstStyle/>
                    <a:p>
                      <a:pPr marL="0" marR="0" indent="0">
                        <a:lnSpc>
                          <a:spcPct val="100000"/>
                        </a:lnSpc>
                        <a:spcBef>
                          <a:spcPts val="0"/>
                        </a:spcBef>
                        <a:spcAft>
                          <a:spcPts val="0"/>
                        </a:spcAft>
                      </a:pPr>
                      <a:r>
                        <a:rPr lang="en-US" sz="1800" b="0" dirty="0" smtClean="0">
                          <a:solidFill>
                            <a:schemeClr val="tx1"/>
                          </a:solidFill>
                          <a:effectLst/>
                          <a:latin typeface="+mj-lt"/>
                          <a:ea typeface="Calibri"/>
                          <a:cs typeface="Times New Roman"/>
                        </a:rPr>
                        <a:t>AE leading to study D/C</a:t>
                      </a:r>
                      <a:endParaRPr lang="en-US" sz="1800" b="0" dirty="0">
                        <a:solidFill>
                          <a:schemeClr val="tx1"/>
                        </a:solidFill>
                        <a:effectLst/>
                        <a:latin typeface="+mj-lt"/>
                        <a:ea typeface="Calibri"/>
                        <a:cs typeface="Times New Roman"/>
                      </a:endParaRPr>
                    </a:p>
                  </a:txBody>
                  <a:tcPr marT="0" marB="0" anchor="ctr">
                    <a:noFill/>
                  </a:tcPr>
                </a:tc>
                <a:tc>
                  <a:txBody>
                    <a:bodyPr/>
                    <a:lstStyle/>
                    <a:p>
                      <a:pPr marL="0" marR="0" algn="ctr">
                        <a:lnSpc>
                          <a:spcPct val="100000"/>
                        </a:lnSpc>
                        <a:spcBef>
                          <a:spcPts val="0"/>
                        </a:spcBef>
                        <a:spcAft>
                          <a:spcPts val="0"/>
                        </a:spcAft>
                        <a:tabLst>
                          <a:tab pos="1428750" algn="l"/>
                        </a:tabLst>
                      </a:pPr>
                      <a:r>
                        <a:rPr lang="en-US" sz="1800" dirty="0" smtClean="0">
                          <a:solidFill>
                            <a:schemeClr val="tx1"/>
                          </a:solidFill>
                          <a:effectLst/>
                          <a:latin typeface="+mj-lt"/>
                          <a:ea typeface="Calibri"/>
                          <a:cs typeface="Times New Roman"/>
                        </a:rPr>
                        <a:t>0</a:t>
                      </a:r>
                      <a:endParaRPr lang="en-US" sz="1800" dirty="0">
                        <a:solidFill>
                          <a:schemeClr val="tx1"/>
                        </a:solidFill>
                        <a:effectLst/>
                        <a:latin typeface="+mj-lt"/>
                        <a:ea typeface="Calibri"/>
                        <a:cs typeface="Times New Roman"/>
                      </a:endParaRPr>
                    </a:p>
                  </a:txBody>
                  <a:tcPr marL="68580" marR="68580" marT="0" marB="0"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428750" algn="l"/>
                        </a:tabLst>
                        <a:defRPr/>
                      </a:pPr>
                      <a:r>
                        <a:rPr lang="en-US" sz="1800" kern="1200" dirty="0" smtClean="0">
                          <a:solidFill>
                            <a:schemeClr val="tx1"/>
                          </a:solidFill>
                          <a:effectLst/>
                          <a:latin typeface="+mn-lt"/>
                          <a:ea typeface="Calibri"/>
                          <a:cs typeface="Times New Roman"/>
                        </a:rPr>
                        <a:t>0</a:t>
                      </a:r>
                    </a:p>
                  </a:txBody>
                  <a:tcPr marL="68580" marR="68580" marT="0" marB="0" anchor="ctr">
                    <a:noFill/>
                  </a:tcPr>
                </a:tc>
              </a:tr>
              <a:tr h="288836">
                <a:tc>
                  <a:txBody>
                    <a:bodyPr/>
                    <a:lstStyle/>
                    <a:p>
                      <a:pPr marL="0" marR="0" indent="0">
                        <a:lnSpc>
                          <a:spcPct val="100000"/>
                        </a:lnSpc>
                        <a:spcBef>
                          <a:spcPts val="0"/>
                        </a:spcBef>
                        <a:spcAft>
                          <a:spcPts val="0"/>
                        </a:spcAft>
                      </a:pPr>
                      <a:r>
                        <a:rPr lang="en-US" sz="1800" b="0" dirty="0" smtClean="0">
                          <a:solidFill>
                            <a:schemeClr val="tx1"/>
                          </a:solidFill>
                          <a:effectLst/>
                          <a:latin typeface="+mj-lt"/>
                        </a:rPr>
                        <a:t>Common AEs*</a:t>
                      </a:r>
                      <a:endParaRPr lang="en-US" sz="1800" b="0" dirty="0">
                        <a:solidFill>
                          <a:schemeClr val="tx1"/>
                        </a:solidFill>
                        <a:effectLst/>
                        <a:latin typeface="+mj-lt"/>
                        <a:ea typeface="Calibri"/>
                        <a:cs typeface="Times New Roman"/>
                      </a:endParaRPr>
                    </a:p>
                  </a:txBody>
                  <a:tcPr marT="0" marB="0" anchor="ctr">
                    <a:solidFill>
                      <a:srgbClr val="E6E7E9"/>
                    </a:solidFill>
                  </a:tcPr>
                </a:tc>
                <a:tc>
                  <a:txBody>
                    <a:bodyPr/>
                    <a:lstStyle/>
                    <a:p>
                      <a:pPr marL="0" marR="0" algn="ctr">
                        <a:lnSpc>
                          <a:spcPct val="100000"/>
                        </a:lnSpc>
                        <a:spcBef>
                          <a:spcPts val="0"/>
                        </a:spcBef>
                        <a:spcAft>
                          <a:spcPts val="0"/>
                        </a:spcAft>
                        <a:tabLst>
                          <a:tab pos="1428750" algn="l"/>
                        </a:tabLst>
                      </a:pPr>
                      <a:endParaRPr lang="en-US" sz="1800" dirty="0">
                        <a:solidFill>
                          <a:schemeClr val="tx1"/>
                        </a:solidFill>
                        <a:effectLst/>
                        <a:latin typeface="+mj-lt"/>
                        <a:ea typeface="Calibri"/>
                        <a:cs typeface="Times New Roman"/>
                      </a:endParaRPr>
                    </a:p>
                  </a:txBody>
                  <a:tcPr marL="68580" marR="68580" marT="0" marB="0" anchor="ctr">
                    <a:solidFill>
                      <a:srgbClr val="E6E7E9"/>
                    </a:solidFill>
                  </a:tcPr>
                </a:tc>
                <a:tc>
                  <a:txBody>
                    <a:bodyPr/>
                    <a:lstStyle/>
                    <a:p>
                      <a:pPr marL="0" marR="0" algn="ctr">
                        <a:lnSpc>
                          <a:spcPct val="100000"/>
                        </a:lnSpc>
                        <a:spcBef>
                          <a:spcPts val="0"/>
                        </a:spcBef>
                        <a:spcAft>
                          <a:spcPts val="0"/>
                        </a:spcAft>
                        <a:tabLst>
                          <a:tab pos="1428750" algn="l"/>
                        </a:tabLst>
                      </a:pPr>
                      <a:endParaRPr lang="en-US" sz="1800" dirty="0">
                        <a:solidFill>
                          <a:schemeClr val="tx1"/>
                        </a:solidFill>
                        <a:effectLst/>
                        <a:latin typeface="+mj-lt"/>
                        <a:ea typeface="Calibri"/>
                        <a:cs typeface="Times New Roman"/>
                      </a:endParaRPr>
                    </a:p>
                  </a:txBody>
                  <a:tcPr marL="68580" marR="68580" marT="0" marB="0" anchor="ctr">
                    <a:solidFill>
                      <a:srgbClr val="E6E7E9"/>
                    </a:solidFill>
                  </a:tcPr>
                </a:tc>
              </a:tr>
              <a:tr h="288836">
                <a:tc>
                  <a:txBody>
                    <a:bodyPr/>
                    <a:lstStyle/>
                    <a:p>
                      <a:pPr marL="0" marR="0" indent="231775"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effectLst/>
                          <a:latin typeface="+mj-lt"/>
                        </a:rPr>
                        <a:t>Headache</a:t>
                      </a:r>
                      <a:endParaRPr lang="en-US" sz="1800" b="0" baseline="30000" dirty="0">
                        <a:solidFill>
                          <a:schemeClr val="tx1"/>
                        </a:solidFill>
                        <a:effectLst/>
                        <a:latin typeface="+mj-lt"/>
                      </a:endParaRPr>
                    </a:p>
                  </a:txBody>
                  <a:tcPr marT="0" marB="0" anchor="ctr">
                    <a:noFill/>
                  </a:tcPr>
                </a:tc>
                <a:tc>
                  <a:txBody>
                    <a:bodyPr/>
                    <a:lstStyle/>
                    <a:p>
                      <a:pPr marL="0" marR="0" algn="ctr">
                        <a:lnSpc>
                          <a:spcPct val="100000"/>
                        </a:lnSpc>
                        <a:spcBef>
                          <a:spcPts val="0"/>
                        </a:spcBef>
                        <a:spcAft>
                          <a:spcPts val="0"/>
                        </a:spcAft>
                        <a:tabLst>
                          <a:tab pos="1428750" algn="l"/>
                        </a:tabLst>
                      </a:pPr>
                      <a:r>
                        <a:rPr lang="en-US" sz="1800" dirty="0" smtClean="0">
                          <a:solidFill>
                            <a:schemeClr val="tx1"/>
                          </a:solidFill>
                          <a:effectLst/>
                          <a:latin typeface="+mj-lt"/>
                          <a:ea typeface="Calibri"/>
                          <a:cs typeface="Times New Roman"/>
                        </a:rPr>
                        <a:t>3 (13)</a:t>
                      </a:r>
                      <a:endParaRPr lang="en-US" sz="1800" dirty="0">
                        <a:solidFill>
                          <a:schemeClr val="tx1"/>
                        </a:solidFill>
                        <a:effectLst/>
                        <a:latin typeface="+mj-lt"/>
                        <a:ea typeface="Calibri"/>
                        <a:cs typeface="Times New Roman"/>
                      </a:endParaRPr>
                    </a:p>
                  </a:txBody>
                  <a:tcPr marL="68580" marR="68580" marT="0" marB="0"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428750" algn="l"/>
                        </a:tabLst>
                        <a:defRPr/>
                      </a:pPr>
                      <a:r>
                        <a:rPr lang="en-US" sz="1800" kern="1200" dirty="0" smtClean="0">
                          <a:solidFill>
                            <a:schemeClr val="tx1"/>
                          </a:solidFill>
                          <a:effectLst/>
                          <a:latin typeface="+mn-lt"/>
                          <a:ea typeface="Calibri"/>
                          <a:cs typeface="Times New Roman"/>
                        </a:rPr>
                        <a:t>8 (33)</a:t>
                      </a:r>
                    </a:p>
                  </a:txBody>
                  <a:tcPr marL="68580" marR="68580" marT="0" marB="0" anchor="ctr">
                    <a:noFill/>
                  </a:tcPr>
                </a:tc>
              </a:tr>
              <a:tr h="288836">
                <a:tc>
                  <a:txBody>
                    <a:bodyPr/>
                    <a:lstStyle/>
                    <a:p>
                      <a:pPr marL="0" marR="0" indent="231775"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effectLst/>
                          <a:latin typeface="+mj-lt"/>
                          <a:ea typeface="Calibri"/>
                          <a:cs typeface="Times New Roman"/>
                        </a:rPr>
                        <a:t>Fatigue</a:t>
                      </a:r>
                    </a:p>
                  </a:txBody>
                  <a:tcPr marT="0" marB="0" anchor="ctr">
                    <a:solidFill>
                      <a:srgbClr val="E6E7E9"/>
                    </a:solidFill>
                  </a:tcPr>
                </a:tc>
                <a:tc>
                  <a:txBody>
                    <a:bodyPr/>
                    <a:lstStyle/>
                    <a:p>
                      <a:pPr marL="0" marR="0" algn="ctr">
                        <a:lnSpc>
                          <a:spcPct val="100000"/>
                        </a:lnSpc>
                        <a:spcBef>
                          <a:spcPts val="0"/>
                        </a:spcBef>
                        <a:spcAft>
                          <a:spcPts val="0"/>
                        </a:spcAft>
                        <a:tabLst>
                          <a:tab pos="1428750" algn="l"/>
                        </a:tabLst>
                      </a:pPr>
                      <a:r>
                        <a:rPr lang="en-US" sz="1800" dirty="0" smtClean="0">
                          <a:solidFill>
                            <a:schemeClr val="tx1"/>
                          </a:solidFill>
                          <a:effectLst/>
                          <a:latin typeface="+mj-lt"/>
                          <a:ea typeface="Calibri"/>
                          <a:cs typeface="Times New Roman"/>
                        </a:rPr>
                        <a:t>2 (8)</a:t>
                      </a:r>
                    </a:p>
                  </a:txBody>
                  <a:tcPr marL="68580" marR="68580" marT="0" marB="0" anchor="ctr">
                    <a:solidFill>
                      <a:srgbClr val="E6E7E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428750" algn="l"/>
                        </a:tabLst>
                        <a:defRPr/>
                      </a:pPr>
                      <a:r>
                        <a:rPr lang="en-US" sz="1800" kern="1200" dirty="0" smtClean="0">
                          <a:solidFill>
                            <a:schemeClr val="tx1"/>
                          </a:solidFill>
                          <a:effectLst/>
                          <a:latin typeface="+mn-lt"/>
                          <a:ea typeface="Calibri"/>
                          <a:cs typeface="Times New Roman"/>
                        </a:rPr>
                        <a:t>6 (25)</a:t>
                      </a:r>
                    </a:p>
                  </a:txBody>
                  <a:tcPr marL="68580" marR="68580" marT="0" marB="0" anchor="ctr">
                    <a:solidFill>
                      <a:srgbClr val="E6E7E9"/>
                    </a:solidFill>
                  </a:tcPr>
                </a:tc>
              </a:tr>
              <a:tr h="288836">
                <a:tc>
                  <a:txBody>
                    <a:bodyPr/>
                    <a:lstStyle/>
                    <a:p>
                      <a:pPr marL="0" marR="0" indent="225425"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effectLst/>
                          <a:latin typeface="+mn-lt"/>
                          <a:ea typeface="+mn-ea"/>
                          <a:cs typeface="+mn-cs"/>
                        </a:rPr>
                        <a:t>Nausea</a:t>
                      </a:r>
                    </a:p>
                  </a:txBody>
                  <a:tcPr marT="0" marB="0" anchor="ctr">
                    <a:noFill/>
                  </a:tcPr>
                </a:tc>
                <a:tc>
                  <a:txBody>
                    <a:bodyPr/>
                    <a:lstStyle/>
                    <a:p>
                      <a:pPr marL="0" marR="0" algn="ctr">
                        <a:lnSpc>
                          <a:spcPct val="100000"/>
                        </a:lnSpc>
                        <a:spcBef>
                          <a:spcPts val="0"/>
                        </a:spcBef>
                        <a:spcAft>
                          <a:spcPts val="0"/>
                        </a:spcAft>
                        <a:tabLst>
                          <a:tab pos="1428750" algn="l"/>
                        </a:tabLst>
                      </a:pPr>
                      <a:r>
                        <a:rPr lang="en-US" sz="1800" dirty="0" smtClean="0">
                          <a:solidFill>
                            <a:schemeClr val="tx1"/>
                          </a:solidFill>
                          <a:effectLst/>
                          <a:latin typeface="+mj-lt"/>
                          <a:ea typeface="Calibri"/>
                          <a:cs typeface="Times New Roman"/>
                        </a:rPr>
                        <a:t>2 (8)</a:t>
                      </a:r>
                      <a:endParaRPr lang="en-US" sz="1800" dirty="0">
                        <a:solidFill>
                          <a:schemeClr val="tx1"/>
                        </a:solidFill>
                        <a:effectLst/>
                        <a:latin typeface="+mj-lt"/>
                        <a:ea typeface="Calibri"/>
                        <a:cs typeface="Times New Roman"/>
                      </a:endParaRPr>
                    </a:p>
                  </a:txBody>
                  <a:tcPr marL="68580" marR="68580" marT="0" marB="0"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428750" algn="l"/>
                        </a:tabLst>
                        <a:defRPr/>
                      </a:pPr>
                      <a:r>
                        <a:rPr lang="en-US" sz="1800" kern="1200" smtClean="0">
                          <a:solidFill>
                            <a:schemeClr val="tx1"/>
                          </a:solidFill>
                          <a:effectLst/>
                          <a:latin typeface="+mn-lt"/>
                          <a:ea typeface="Calibri"/>
                          <a:cs typeface="Times New Roman"/>
                        </a:rPr>
                        <a:t>6 (25)</a:t>
                      </a:r>
                      <a:endParaRPr lang="en-US" sz="1800" kern="1200" dirty="0" smtClean="0">
                        <a:solidFill>
                          <a:schemeClr val="tx1"/>
                        </a:solidFill>
                        <a:effectLst/>
                        <a:latin typeface="+mn-lt"/>
                        <a:ea typeface="Calibri"/>
                        <a:cs typeface="Times New Roman"/>
                      </a:endParaRPr>
                    </a:p>
                  </a:txBody>
                  <a:tcPr marL="68580" marR="68580" marT="0" marB="0" anchor="ctr">
                    <a:noFill/>
                  </a:tcPr>
                </a:tc>
              </a:tr>
              <a:tr h="288836">
                <a:tc>
                  <a:txBody>
                    <a:bodyPr/>
                    <a:lstStyle/>
                    <a:p>
                      <a:pPr marL="0" marR="0" indent="225425" algn="l" defTabSz="914400" rtl="0" eaLnBrk="1" fontAlgn="auto" latinLnBrk="0" hangingPunct="1">
                        <a:lnSpc>
                          <a:spcPct val="100000"/>
                        </a:lnSpc>
                        <a:spcBef>
                          <a:spcPts val="0"/>
                        </a:spcBef>
                        <a:spcAft>
                          <a:spcPts val="0"/>
                        </a:spcAft>
                        <a:buClrTx/>
                        <a:buSzTx/>
                        <a:buFontTx/>
                        <a:buNone/>
                        <a:tabLst/>
                        <a:defRPr/>
                      </a:pPr>
                      <a:r>
                        <a:rPr lang="en-US" sz="1800" b="0" kern="1200" smtClean="0">
                          <a:solidFill>
                            <a:schemeClr val="tx1"/>
                          </a:solidFill>
                          <a:effectLst/>
                          <a:latin typeface="+mn-lt"/>
                          <a:ea typeface="Calibri"/>
                          <a:cs typeface="Times New Roman"/>
                        </a:rPr>
                        <a:t>URTI</a:t>
                      </a:r>
                      <a:endParaRPr lang="en-US" sz="1800" b="0" kern="1200" dirty="0" smtClean="0">
                        <a:solidFill>
                          <a:schemeClr val="tx1"/>
                        </a:solidFill>
                        <a:effectLst/>
                        <a:latin typeface="+mn-lt"/>
                        <a:ea typeface="Calibri"/>
                        <a:cs typeface="Times New Roman"/>
                      </a:endParaRPr>
                    </a:p>
                  </a:txBody>
                  <a:tcPr marT="0" marB="0" anchor="ctr">
                    <a:solidFill>
                      <a:srgbClr val="E6E7E9"/>
                    </a:solidFill>
                  </a:tcPr>
                </a:tc>
                <a:tc>
                  <a:txBody>
                    <a:bodyPr/>
                    <a:lstStyle/>
                    <a:p>
                      <a:pPr marL="0" marR="0" algn="ctr">
                        <a:lnSpc>
                          <a:spcPct val="100000"/>
                        </a:lnSpc>
                        <a:spcBef>
                          <a:spcPts val="0"/>
                        </a:spcBef>
                        <a:spcAft>
                          <a:spcPts val="0"/>
                        </a:spcAft>
                        <a:tabLst>
                          <a:tab pos="1428750" algn="l"/>
                        </a:tabLst>
                      </a:pPr>
                      <a:r>
                        <a:rPr lang="en-US" sz="1800" dirty="0" smtClean="0">
                          <a:solidFill>
                            <a:schemeClr val="tx1"/>
                          </a:solidFill>
                          <a:effectLst/>
                          <a:latin typeface="+mj-lt"/>
                          <a:ea typeface="Calibri"/>
                          <a:cs typeface="Times New Roman"/>
                        </a:rPr>
                        <a:t>4 (17)</a:t>
                      </a:r>
                      <a:endParaRPr lang="en-US" sz="1800" dirty="0">
                        <a:solidFill>
                          <a:schemeClr val="tx1"/>
                        </a:solidFill>
                        <a:effectLst/>
                        <a:latin typeface="+mj-lt"/>
                        <a:ea typeface="Calibri"/>
                        <a:cs typeface="Times New Roman"/>
                      </a:endParaRPr>
                    </a:p>
                  </a:txBody>
                  <a:tcPr marL="68580" marR="68580" marT="0" marB="0" anchor="ctr">
                    <a:solidFill>
                      <a:srgbClr val="E6E7E9"/>
                    </a:solidFill>
                  </a:tcPr>
                </a:tc>
                <a:tc>
                  <a:txBody>
                    <a:bodyPr/>
                    <a:lstStyle/>
                    <a:p>
                      <a:pPr marL="0" marR="0" algn="ctr">
                        <a:lnSpc>
                          <a:spcPct val="100000"/>
                        </a:lnSpc>
                        <a:spcBef>
                          <a:spcPts val="0"/>
                        </a:spcBef>
                        <a:spcAft>
                          <a:spcPts val="0"/>
                        </a:spcAft>
                        <a:tabLst>
                          <a:tab pos="1428750" algn="l"/>
                        </a:tabLst>
                      </a:pPr>
                      <a:r>
                        <a:rPr lang="en-US" sz="1800" dirty="0" smtClean="0">
                          <a:solidFill>
                            <a:schemeClr val="tx1"/>
                          </a:solidFill>
                          <a:effectLst/>
                          <a:latin typeface="+mj-lt"/>
                          <a:ea typeface="Calibri"/>
                          <a:cs typeface="Times New Roman"/>
                        </a:rPr>
                        <a:t>2 (8)</a:t>
                      </a:r>
                      <a:endParaRPr lang="en-US" sz="1800" dirty="0">
                        <a:solidFill>
                          <a:schemeClr val="tx1"/>
                        </a:solidFill>
                        <a:effectLst/>
                        <a:latin typeface="+mj-lt"/>
                        <a:ea typeface="Calibri"/>
                        <a:cs typeface="Times New Roman"/>
                      </a:endParaRPr>
                    </a:p>
                  </a:txBody>
                  <a:tcPr marL="68580" marR="68580" marT="0" marB="0" anchor="ctr">
                    <a:solidFill>
                      <a:srgbClr val="E6E7E9"/>
                    </a:solidFill>
                  </a:tcPr>
                </a:tc>
              </a:tr>
              <a:tr h="288836">
                <a:tc>
                  <a:txBody>
                    <a:bodyPr/>
                    <a:lstStyle/>
                    <a:p>
                      <a:pPr marL="0" marR="0" indent="225425"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effectLst/>
                          <a:latin typeface="+mn-lt"/>
                          <a:ea typeface="Calibri"/>
                          <a:cs typeface="Times New Roman"/>
                        </a:rPr>
                        <a:t>Dizziness</a:t>
                      </a:r>
                    </a:p>
                  </a:txBody>
                  <a:tcPr marT="0" marB="0" anchor="ctr">
                    <a:noFill/>
                  </a:tcPr>
                </a:tc>
                <a:tc>
                  <a:txBody>
                    <a:bodyPr/>
                    <a:lstStyle/>
                    <a:p>
                      <a:pPr marL="0" marR="0" algn="ctr">
                        <a:lnSpc>
                          <a:spcPct val="100000"/>
                        </a:lnSpc>
                        <a:spcBef>
                          <a:spcPts val="0"/>
                        </a:spcBef>
                        <a:spcAft>
                          <a:spcPts val="0"/>
                        </a:spcAft>
                        <a:tabLst>
                          <a:tab pos="1428750" algn="l"/>
                        </a:tabLst>
                      </a:pPr>
                      <a:r>
                        <a:rPr lang="en-US" sz="1800" dirty="0" smtClean="0">
                          <a:solidFill>
                            <a:schemeClr val="tx1"/>
                          </a:solidFill>
                          <a:effectLst/>
                          <a:latin typeface="+mj-lt"/>
                          <a:ea typeface="Calibri"/>
                          <a:cs typeface="Times New Roman"/>
                        </a:rPr>
                        <a:t>2 (8)</a:t>
                      </a:r>
                      <a:endParaRPr lang="en-US" sz="1800" dirty="0">
                        <a:solidFill>
                          <a:schemeClr val="tx1"/>
                        </a:solidFill>
                        <a:effectLst/>
                        <a:latin typeface="+mj-lt"/>
                        <a:ea typeface="Calibri"/>
                        <a:cs typeface="Times New Roman"/>
                      </a:endParaRPr>
                    </a:p>
                  </a:txBody>
                  <a:tcPr marL="68580" marR="68580" marT="0" marB="0" anchor="ctr">
                    <a:noFill/>
                  </a:tcPr>
                </a:tc>
                <a:tc>
                  <a:txBody>
                    <a:bodyPr/>
                    <a:lstStyle/>
                    <a:p>
                      <a:pPr marL="0" marR="0" algn="ctr">
                        <a:lnSpc>
                          <a:spcPct val="100000"/>
                        </a:lnSpc>
                        <a:spcBef>
                          <a:spcPts val="0"/>
                        </a:spcBef>
                        <a:spcAft>
                          <a:spcPts val="0"/>
                        </a:spcAft>
                        <a:tabLst>
                          <a:tab pos="1428750" algn="l"/>
                        </a:tabLst>
                      </a:pPr>
                      <a:r>
                        <a:rPr lang="en-US" sz="1800" dirty="0" smtClean="0">
                          <a:solidFill>
                            <a:schemeClr val="tx1"/>
                          </a:solidFill>
                          <a:effectLst/>
                          <a:latin typeface="+mj-lt"/>
                          <a:ea typeface="Calibri"/>
                          <a:cs typeface="Times New Roman"/>
                        </a:rPr>
                        <a:t>4 (17)</a:t>
                      </a:r>
                      <a:endParaRPr lang="en-US" sz="1800" dirty="0">
                        <a:solidFill>
                          <a:schemeClr val="tx1"/>
                        </a:solidFill>
                        <a:effectLst/>
                        <a:latin typeface="+mj-lt"/>
                        <a:ea typeface="Calibri"/>
                        <a:cs typeface="Times New Roman"/>
                      </a:endParaRPr>
                    </a:p>
                  </a:txBody>
                  <a:tcPr marL="68580" marR="68580" marT="0" marB="0" anchor="ctr">
                    <a:noFill/>
                  </a:tcPr>
                </a:tc>
              </a:tr>
              <a:tr h="288836">
                <a:tc>
                  <a:txBody>
                    <a:bodyPr/>
                    <a:lstStyle/>
                    <a:p>
                      <a:pPr marL="0" marR="0" indent="225425"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effectLst/>
                          <a:latin typeface="+mn-lt"/>
                          <a:ea typeface="Calibri"/>
                          <a:cs typeface="Times New Roman"/>
                        </a:rPr>
                        <a:t>Diarrhoea</a:t>
                      </a:r>
                    </a:p>
                  </a:txBody>
                  <a:tcPr marT="0" marB="0" anchor="ctr">
                    <a:lnB w="12700" cap="flat" cmpd="sng" algn="ctr">
                      <a:solidFill>
                        <a:schemeClr val="tx1"/>
                      </a:solidFill>
                      <a:prstDash val="solid"/>
                      <a:round/>
                      <a:headEnd type="none" w="med" len="med"/>
                      <a:tailEnd type="none" w="med" len="med"/>
                    </a:lnB>
                    <a:solidFill>
                      <a:srgbClr val="E6E7E9"/>
                    </a:solidFill>
                  </a:tcPr>
                </a:tc>
                <a:tc>
                  <a:txBody>
                    <a:bodyPr/>
                    <a:lstStyle/>
                    <a:p>
                      <a:pPr marL="0" marR="0" algn="ctr">
                        <a:lnSpc>
                          <a:spcPct val="100000"/>
                        </a:lnSpc>
                        <a:spcBef>
                          <a:spcPts val="0"/>
                        </a:spcBef>
                        <a:spcAft>
                          <a:spcPts val="0"/>
                        </a:spcAft>
                        <a:tabLst>
                          <a:tab pos="1428750" algn="l"/>
                        </a:tabLst>
                      </a:pPr>
                      <a:r>
                        <a:rPr lang="en-US" sz="1800" dirty="0" smtClean="0">
                          <a:solidFill>
                            <a:schemeClr val="tx1"/>
                          </a:solidFill>
                          <a:effectLst/>
                          <a:latin typeface="+mj-lt"/>
                          <a:ea typeface="Calibri"/>
                          <a:cs typeface="Times New Roman"/>
                        </a:rPr>
                        <a:t>5 (21)</a:t>
                      </a:r>
                      <a:endParaRPr lang="en-US" sz="1800" dirty="0">
                        <a:solidFill>
                          <a:schemeClr val="tx1"/>
                        </a:solidFill>
                        <a:effectLst/>
                        <a:latin typeface="+mj-lt"/>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solidFill>
                      <a:srgbClr val="E6E7E9"/>
                    </a:solidFill>
                  </a:tcPr>
                </a:tc>
                <a:tc>
                  <a:txBody>
                    <a:bodyPr/>
                    <a:lstStyle/>
                    <a:p>
                      <a:pPr marL="0" marR="0" algn="ctr">
                        <a:lnSpc>
                          <a:spcPct val="100000"/>
                        </a:lnSpc>
                        <a:spcBef>
                          <a:spcPts val="0"/>
                        </a:spcBef>
                        <a:spcAft>
                          <a:spcPts val="0"/>
                        </a:spcAft>
                        <a:tabLst>
                          <a:tab pos="1428750" algn="l"/>
                        </a:tabLst>
                      </a:pPr>
                      <a:r>
                        <a:rPr lang="en-US" sz="1800" dirty="0" smtClean="0">
                          <a:solidFill>
                            <a:schemeClr val="tx1"/>
                          </a:solidFill>
                          <a:effectLst/>
                          <a:latin typeface="+mj-lt"/>
                          <a:ea typeface="Calibri"/>
                          <a:cs typeface="Times New Roman"/>
                        </a:rPr>
                        <a:t>0</a:t>
                      </a:r>
                      <a:endParaRPr lang="en-US" sz="1800" dirty="0">
                        <a:solidFill>
                          <a:schemeClr val="tx1"/>
                        </a:solidFill>
                        <a:effectLst/>
                        <a:latin typeface="+mj-lt"/>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solidFill>
                      <a:srgbClr val="E6E7E9"/>
                    </a:solidFill>
                  </a:tcPr>
                </a:tc>
              </a:tr>
              <a:tr h="433255">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kern="1200" baseline="0" dirty="0" smtClean="0">
                          <a:solidFill>
                            <a:schemeClr val="tx1"/>
                          </a:solidFill>
                          <a:effectLst/>
                          <a:latin typeface="+mn-lt"/>
                          <a:ea typeface="Calibri"/>
                          <a:cs typeface="Times New Roman"/>
                        </a:rPr>
                        <a:t>* Occurring in ≥10% of patients </a:t>
                      </a:r>
                      <a:r>
                        <a:rPr lang="en-US" sz="1000" b="0" kern="1200" baseline="0" smtClean="0">
                          <a:solidFill>
                            <a:schemeClr val="tx1"/>
                          </a:solidFill>
                          <a:effectLst/>
                          <a:latin typeface="+mn-lt"/>
                          <a:ea typeface="Calibri"/>
                          <a:cs typeface="Times New Roman"/>
                        </a:rPr>
                        <a:t>overall. D/C, discontinuation; URTI, upper respiratory tract infection.</a:t>
                      </a:r>
                      <a:endParaRPr lang="en-US" sz="1000" b="0" kern="1200" baseline="0" dirty="0" smtClean="0">
                        <a:solidFill>
                          <a:schemeClr val="tx1"/>
                        </a:solidFill>
                        <a:effectLst/>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baseline="0" dirty="0" smtClean="0"/>
                        <a:t>† Tibia fracture on post-treatment day 15 assessed as unrelated to study </a:t>
                      </a:r>
                      <a:r>
                        <a:rPr lang="en-US" sz="1000" b="0" baseline="0" smtClean="0"/>
                        <a:t>drug. ‡ </a:t>
                      </a:r>
                      <a:r>
                        <a:rPr lang="en-US" sz="1000" b="0" baseline="0" dirty="0" smtClean="0"/>
                        <a:t>Anaemia on day 30 assessed as possibly related to RBV. Delusional disorder on post-treatment day 3 assessed as possibly related </a:t>
                      </a:r>
                      <a:r>
                        <a:rPr lang="en-US" sz="1000" b="0" baseline="0" smtClean="0"/>
                        <a:t>to ABT-493, ABT-530, </a:t>
                      </a:r>
                      <a:r>
                        <a:rPr lang="en-US" sz="1000" b="0" baseline="0" dirty="0" smtClean="0"/>
                        <a:t>and RBV following admitted amphetamine and alcohol use the same day.</a:t>
                      </a:r>
                      <a:endParaRPr lang="en-US" sz="1000" b="0" kern="1200" baseline="0" dirty="0" smtClean="0">
                        <a:solidFill>
                          <a:schemeClr val="tx1"/>
                        </a:solidFill>
                        <a:effectLst/>
                        <a:latin typeface="+mn-lt"/>
                        <a:ea typeface="Calibri"/>
                        <a:cs typeface="Times New Roman"/>
                      </a:endParaRP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9"/>
                    </a:solidFill>
                  </a:tcPr>
                </a:tc>
                <a:tc hMerge="1">
                  <a:txBody>
                    <a:bodyPr/>
                    <a:lstStyle/>
                    <a:p>
                      <a:endParaRPr lang="en-US"/>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9"/>
                    </a:solidFill>
                  </a:tcPr>
                </a:tc>
              </a:tr>
            </a:tbl>
          </a:graphicData>
        </a:graphic>
      </p:graphicFrame>
    </p:spTree>
    <p:extLst>
      <p:ext uri="{BB962C8B-B14F-4D97-AF65-F5344CB8AC3E}">
        <p14:creationId xmlns:p14="http://schemas.microsoft.com/office/powerpoint/2010/main" val="2953132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98903655"/>
              </p:ext>
            </p:extLst>
          </p:nvPr>
        </p:nvGraphicFramePr>
        <p:xfrm>
          <a:off x="411480" y="822960"/>
          <a:ext cx="8311896" cy="3064764"/>
        </p:xfrm>
        <a:graphic>
          <a:graphicData uri="http://schemas.openxmlformats.org/drawingml/2006/table">
            <a:tbl>
              <a:tblPr firstRow="1" firstCol="1" bandRow="1">
                <a:tableStyleId>{68D230F3-CF80-4859-8CE7-A43EE81993B5}</a:tableStyleId>
              </a:tblPr>
              <a:tblGrid>
                <a:gridCol w="3354022"/>
                <a:gridCol w="2478937"/>
                <a:gridCol w="2478937"/>
              </a:tblGrid>
              <a:tr h="694944">
                <a:tc>
                  <a:txBody>
                    <a:bodyPr/>
                    <a:lstStyle/>
                    <a:p>
                      <a:pPr algn="l">
                        <a:lnSpc>
                          <a:spcPct val="75000"/>
                        </a:lnSpc>
                      </a:pPr>
                      <a:r>
                        <a:rPr lang="en-US" sz="1800" b="1" kern="1200" dirty="0" smtClean="0">
                          <a:solidFill>
                            <a:schemeClr val="tx1"/>
                          </a:solidFill>
                          <a:effectLst/>
                          <a:latin typeface="+mn-lt"/>
                          <a:ea typeface="+mn-ea"/>
                          <a:cs typeface="Times New Roman"/>
                        </a:rPr>
                        <a:t>Event,</a:t>
                      </a:r>
                      <a:r>
                        <a:rPr lang="en-US" sz="1800" b="1" kern="1200" baseline="0" dirty="0" smtClean="0">
                          <a:solidFill>
                            <a:schemeClr val="tx1"/>
                          </a:solidFill>
                          <a:effectLst/>
                          <a:latin typeface="+mn-lt"/>
                          <a:ea typeface="+mn-ea"/>
                          <a:cs typeface="Times New Roman"/>
                        </a:rPr>
                        <a:t> n</a:t>
                      </a:r>
                      <a:endParaRPr lang="en-US" sz="1800" b="1" kern="1200" dirty="0">
                        <a:solidFill>
                          <a:schemeClr val="tx1"/>
                        </a:solidFill>
                        <a:effectLst/>
                        <a:latin typeface="+mn-lt"/>
                        <a:ea typeface="+mn-ea"/>
                        <a:cs typeface="Times New Roman"/>
                      </a:endParaRPr>
                    </a:p>
                  </a:txBody>
                  <a:tcPr marL="61349" marR="61349" marT="34290" marB="34290" anchor="b">
                    <a:lnR>
                      <a:noFill/>
                    </a:lnR>
                    <a:lnT w="1270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tcPr>
                </a:tc>
                <a:tc>
                  <a:txBody>
                    <a:bodyPr/>
                    <a:lstStyle/>
                    <a:p>
                      <a:pPr marL="0" marR="0" algn="ctr">
                        <a:lnSpc>
                          <a:spcPct val="75000"/>
                        </a:lnSpc>
                        <a:spcBef>
                          <a:spcPts val="0"/>
                        </a:spcBef>
                        <a:spcAft>
                          <a:spcPts val="0"/>
                        </a:spcAft>
                      </a:pPr>
                      <a:r>
                        <a:rPr lang="en-US" sz="1800" b="1" kern="0" spc="0" baseline="0" smtClean="0">
                          <a:solidFill>
                            <a:schemeClr val="bg1"/>
                          </a:solidFill>
                          <a:effectLst>
                            <a:outerShdw blurRad="38100" dist="38100" dir="2700000" algn="tl">
                              <a:srgbClr val="000000">
                                <a:alpha val="43137"/>
                              </a:srgbClr>
                            </a:outerShdw>
                          </a:effectLst>
                          <a:latin typeface="+mj-lt"/>
                        </a:rPr>
                        <a:t>   ABT-493 + </a:t>
                      </a:r>
                      <a:r>
                        <a:rPr lang="en-US" sz="1800" b="1" kern="0" spc="0" baseline="0" dirty="0" smtClean="0">
                          <a:solidFill>
                            <a:schemeClr val="bg1"/>
                          </a:solidFill>
                          <a:effectLst>
                            <a:outerShdw blurRad="38100" dist="38100" dir="2700000" algn="tl">
                              <a:srgbClr val="000000">
                                <a:alpha val="43137"/>
                              </a:srgbClr>
                            </a:outerShdw>
                          </a:effectLst>
                          <a:latin typeface="+mj-lt"/>
                        </a:rPr>
                        <a:t>ABT-530</a:t>
                      </a:r>
                    </a:p>
                    <a:p>
                      <a:pPr marL="0" marR="0" algn="ctr">
                        <a:lnSpc>
                          <a:spcPct val="75000"/>
                        </a:lnSpc>
                        <a:spcBef>
                          <a:spcPts val="0"/>
                        </a:spcBef>
                        <a:spcAft>
                          <a:spcPts val="0"/>
                        </a:spcAft>
                      </a:pPr>
                      <a:endParaRPr lang="en-US" sz="1800" b="1" kern="0" spc="0" baseline="0" dirty="0" smtClean="0">
                        <a:solidFill>
                          <a:schemeClr val="bg1"/>
                        </a:solidFill>
                        <a:effectLst>
                          <a:outerShdw blurRad="38100" dist="38100" dir="2700000" algn="tl">
                            <a:srgbClr val="000000">
                              <a:alpha val="43137"/>
                            </a:srgbClr>
                          </a:outerShdw>
                        </a:effectLst>
                        <a:latin typeface="+mj-lt"/>
                        <a:ea typeface="Calibri"/>
                        <a:cs typeface="Times New Roman"/>
                      </a:endParaRPr>
                    </a:p>
                    <a:p>
                      <a:pPr marL="0" marR="0" algn="ctr">
                        <a:lnSpc>
                          <a:spcPct val="75000"/>
                        </a:lnSpc>
                        <a:spcBef>
                          <a:spcPts val="0"/>
                        </a:spcBef>
                        <a:spcAft>
                          <a:spcPts val="0"/>
                        </a:spcAft>
                      </a:pPr>
                      <a:r>
                        <a:rPr lang="en-US" sz="1800" b="1" kern="0" spc="0" baseline="0" dirty="0" smtClean="0">
                          <a:solidFill>
                            <a:schemeClr val="bg1"/>
                          </a:solidFill>
                          <a:effectLst>
                            <a:outerShdw blurRad="38100" dist="38100" dir="2700000" algn="tl">
                              <a:srgbClr val="000000">
                                <a:alpha val="43137"/>
                              </a:srgbClr>
                            </a:outerShdw>
                          </a:effectLst>
                          <a:latin typeface="+mj-lt"/>
                          <a:ea typeface="Calibri"/>
                          <a:cs typeface="Times New Roman"/>
                        </a:rPr>
                        <a:t>(N = 24)</a:t>
                      </a:r>
                      <a:endParaRPr lang="en-US" sz="1800" b="1" kern="0" spc="0" baseline="0" dirty="0">
                        <a:solidFill>
                          <a:schemeClr val="bg1"/>
                        </a:solidFill>
                        <a:effectLst>
                          <a:outerShdw blurRad="38100" dist="38100" dir="2700000" algn="tl">
                            <a:srgbClr val="000000">
                              <a:alpha val="43137"/>
                            </a:srgbClr>
                          </a:outerShdw>
                        </a:effectLst>
                        <a:latin typeface="+mj-lt"/>
                        <a:ea typeface="Calibri"/>
                        <a:cs typeface="Times New Roman"/>
                      </a:endParaRPr>
                    </a:p>
                  </a:txBody>
                  <a:tcPr marL="61349" marR="61349" marT="34290" marB="34290">
                    <a:lnL>
                      <a:noFill/>
                    </a:lnL>
                    <a:lnR>
                      <a:noFill/>
                    </a:lnR>
                    <a:lnT w="1270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82BA"/>
                    </a:solidFill>
                  </a:tcPr>
                </a:tc>
                <a:tc>
                  <a:txBody>
                    <a:bodyPr/>
                    <a:lstStyle/>
                    <a:p>
                      <a:pPr marL="0" marR="0" algn="ctr">
                        <a:lnSpc>
                          <a:spcPct val="75000"/>
                        </a:lnSpc>
                        <a:spcBef>
                          <a:spcPts val="0"/>
                        </a:spcBef>
                        <a:spcAft>
                          <a:spcPts val="0"/>
                        </a:spcAft>
                      </a:pPr>
                      <a:r>
                        <a:rPr lang="en-US" sz="1800" b="1" kern="0" spc="0" baseline="0" smtClean="0">
                          <a:solidFill>
                            <a:schemeClr val="bg1"/>
                          </a:solidFill>
                          <a:effectLst>
                            <a:outerShdw blurRad="38100" dist="38100" dir="2700000" algn="tl">
                              <a:srgbClr val="000000">
                                <a:alpha val="43137"/>
                              </a:srgbClr>
                            </a:outerShdw>
                          </a:effectLst>
                          <a:latin typeface="+mn-lt"/>
                          <a:ea typeface="+mn-ea"/>
                          <a:cs typeface="+mn-cs"/>
                        </a:rPr>
                        <a:t>   ABT-493 + </a:t>
                      </a:r>
                      <a:r>
                        <a:rPr lang="en-US" sz="1800" b="1" kern="0" spc="0" baseline="0" dirty="0" smtClean="0">
                          <a:solidFill>
                            <a:schemeClr val="bg1"/>
                          </a:solidFill>
                          <a:effectLst>
                            <a:outerShdw blurRad="38100" dist="38100" dir="2700000" algn="tl">
                              <a:srgbClr val="000000">
                                <a:alpha val="43137"/>
                              </a:srgbClr>
                            </a:outerShdw>
                          </a:effectLst>
                          <a:latin typeface="+mn-lt"/>
                          <a:ea typeface="+mn-ea"/>
                          <a:cs typeface="+mn-cs"/>
                        </a:rPr>
                        <a:t>ABT-530</a:t>
                      </a:r>
                    </a:p>
                    <a:p>
                      <a:pPr marL="0" marR="0" algn="ctr">
                        <a:lnSpc>
                          <a:spcPct val="75000"/>
                        </a:lnSpc>
                        <a:spcBef>
                          <a:spcPts val="0"/>
                        </a:spcBef>
                        <a:spcAft>
                          <a:spcPts val="0"/>
                        </a:spcAft>
                      </a:pPr>
                      <a:r>
                        <a:rPr lang="en-US" sz="1800" b="1" kern="0" spc="0" baseline="0" dirty="0" smtClean="0">
                          <a:solidFill>
                            <a:schemeClr val="bg1"/>
                          </a:solidFill>
                          <a:effectLst>
                            <a:outerShdw blurRad="38100" dist="38100" dir="2700000" algn="tl">
                              <a:srgbClr val="000000">
                                <a:alpha val="43137"/>
                              </a:srgbClr>
                            </a:outerShdw>
                          </a:effectLst>
                          <a:latin typeface="+mn-lt"/>
                          <a:ea typeface="+mn-ea"/>
                          <a:cs typeface="+mn-cs"/>
                        </a:rPr>
                        <a:t>+ RBV</a:t>
                      </a:r>
                    </a:p>
                    <a:p>
                      <a:pPr marL="0" marR="0" algn="ctr">
                        <a:lnSpc>
                          <a:spcPct val="75000"/>
                        </a:lnSpc>
                        <a:spcBef>
                          <a:spcPts val="0"/>
                        </a:spcBef>
                        <a:spcAft>
                          <a:spcPts val="0"/>
                        </a:spcAft>
                      </a:pPr>
                      <a:r>
                        <a:rPr lang="en-US" sz="1800" b="1" kern="0" spc="0" baseline="0" dirty="0" smtClean="0">
                          <a:solidFill>
                            <a:schemeClr val="bg1"/>
                          </a:solidFill>
                          <a:effectLst>
                            <a:outerShdw blurRad="38100" dist="38100" dir="2700000" algn="tl">
                              <a:srgbClr val="000000">
                                <a:alpha val="43137"/>
                              </a:srgbClr>
                            </a:outerShdw>
                          </a:effectLst>
                          <a:latin typeface="+mn-lt"/>
                          <a:ea typeface="+mn-ea"/>
                          <a:cs typeface="+mn-cs"/>
                        </a:rPr>
                        <a:t>(N = 24)</a:t>
                      </a:r>
                      <a:endParaRPr lang="en-US" sz="1800" b="1" kern="0" spc="0" baseline="0" dirty="0">
                        <a:solidFill>
                          <a:schemeClr val="bg1"/>
                        </a:solidFill>
                        <a:effectLst>
                          <a:outerShdw blurRad="38100" dist="38100" dir="2700000" algn="tl">
                            <a:srgbClr val="000000">
                              <a:alpha val="43137"/>
                            </a:srgbClr>
                          </a:outerShdw>
                        </a:effectLst>
                        <a:latin typeface="+mj-lt"/>
                        <a:ea typeface="Calibri"/>
                        <a:cs typeface="Times New Roman"/>
                      </a:endParaRPr>
                    </a:p>
                  </a:txBody>
                  <a:tcPr marL="61349" marR="61349" marT="34290" marB="34290">
                    <a:lnL>
                      <a:noFill/>
                    </a:lnL>
                    <a:lnR>
                      <a:noFill/>
                    </a:lnR>
                    <a:lnT w="1270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6BBBAE"/>
                    </a:solidFill>
                  </a:tcPr>
                </a:tc>
              </a:tr>
              <a:tr h="292608">
                <a:tc>
                  <a:txBody>
                    <a:bodyPr/>
                    <a:lstStyle/>
                    <a:p>
                      <a:pPr>
                        <a:lnSpc>
                          <a:spcPct val="100000"/>
                        </a:lnSpc>
                      </a:pPr>
                      <a:r>
                        <a:rPr lang="en-US" sz="1800" b="0" kern="1200" smtClean="0">
                          <a:solidFill>
                            <a:schemeClr val="tx1"/>
                          </a:solidFill>
                          <a:effectLst/>
                          <a:latin typeface="+mn-lt"/>
                          <a:ea typeface="+mn-ea"/>
                          <a:cs typeface="+mn-cs"/>
                        </a:rPr>
                        <a:t>ALT,</a:t>
                      </a:r>
                      <a:r>
                        <a:rPr lang="en-US" sz="1800" b="0" kern="1200" baseline="0" smtClean="0">
                          <a:solidFill>
                            <a:schemeClr val="tx1"/>
                          </a:solidFill>
                          <a:effectLst/>
                          <a:latin typeface="+mn-lt"/>
                          <a:ea typeface="+mn-ea"/>
                          <a:cs typeface="+mn-cs"/>
                        </a:rPr>
                        <a:t> grade ≥2 (&gt;3 </a:t>
                      </a:r>
                      <a:r>
                        <a:rPr lang="en-US" sz="1800" b="0" kern="1200" baseline="0" smtClean="0">
                          <a:solidFill>
                            <a:schemeClr val="tx1"/>
                          </a:solidFill>
                          <a:effectLst/>
                          <a:latin typeface="+mn-lt"/>
                          <a:ea typeface="+mn-ea"/>
                          <a:cs typeface="+mn-cs"/>
                          <a:sym typeface="Symbol"/>
                        </a:rPr>
                        <a:t> ULN)*</a:t>
                      </a:r>
                      <a:endParaRPr lang="en-US" sz="1800" b="0" kern="1200" dirty="0">
                        <a:solidFill>
                          <a:schemeClr val="tx1"/>
                        </a:solidFill>
                        <a:effectLst/>
                        <a:latin typeface="+mn-lt"/>
                        <a:ea typeface="Calibri"/>
                        <a:cs typeface="Times New Roman"/>
                      </a:endParaRPr>
                    </a:p>
                  </a:txBody>
                  <a:tcPr marT="0" marB="0" anchor="ctr">
                    <a:lnT w="19050" cap="flat" cmpd="sng" algn="ctr">
                      <a:solidFill>
                        <a:schemeClr val="bg1">
                          <a:lumMod val="50000"/>
                        </a:schemeClr>
                      </a:solidFill>
                      <a:prstDash val="solid"/>
                      <a:round/>
                      <a:headEnd type="none" w="med" len="med"/>
                      <a:tailEnd type="none" w="med" len="med"/>
                    </a:lnT>
                    <a:noFill/>
                  </a:tcPr>
                </a:tc>
                <a:tc>
                  <a:txBody>
                    <a:bodyPr/>
                    <a:lstStyle/>
                    <a:p>
                      <a:pPr marL="0" marR="0" algn="ctr">
                        <a:lnSpc>
                          <a:spcPct val="100000"/>
                        </a:lnSpc>
                        <a:spcBef>
                          <a:spcPts val="0"/>
                        </a:spcBef>
                        <a:spcAft>
                          <a:spcPts val="0"/>
                        </a:spcAft>
                        <a:tabLst>
                          <a:tab pos="1428750" algn="l"/>
                        </a:tabLst>
                      </a:pPr>
                      <a:r>
                        <a:rPr lang="en-US" sz="1800" baseline="0" dirty="0" smtClean="0">
                          <a:effectLst/>
                          <a:latin typeface="+mj-lt"/>
                          <a:ea typeface="Calibri"/>
                          <a:cs typeface="Times New Roman"/>
                        </a:rPr>
                        <a:t>0</a:t>
                      </a:r>
                      <a:endParaRPr lang="en-US" sz="1800" kern="1200" baseline="0" dirty="0">
                        <a:solidFill>
                          <a:srgbClr val="FF0000"/>
                        </a:solidFill>
                        <a:effectLst/>
                        <a:latin typeface="+mn-lt"/>
                        <a:ea typeface="Calibri"/>
                        <a:cs typeface="Times New Roman"/>
                      </a:endParaRPr>
                    </a:p>
                  </a:txBody>
                  <a:tcPr marL="68580" marR="68580" marT="0" marB="0" anchor="ctr">
                    <a:lnT w="19050" cap="flat" cmpd="sng" algn="ctr">
                      <a:solidFill>
                        <a:schemeClr val="bg1">
                          <a:lumMod val="50000"/>
                        </a:schemeClr>
                      </a:solidFill>
                      <a:prstDash val="solid"/>
                      <a:round/>
                      <a:headEnd type="none" w="med" len="med"/>
                      <a:tailEnd type="none" w="med" len="med"/>
                    </a:lnT>
                    <a:noFill/>
                  </a:tcPr>
                </a:tc>
                <a:tc>
                  <a:txBody>
                    <a:bodyPr/>
                    <a:lstStyle/>
                    <a:p>
                      <a:pPr marL="0" marR="0" algn="ctr">
                        <a:lnSpc>
                          <a:spcPct val="100000"/>
                        </a:lnSpc>
                        <a:spcBef>
                          <a:spcPts val="0"/>
                        </a:spcBef>
                        <a:spcAft>
                          <a:spcPts val="0"/>
                        </a:spcAft>
                        <a:tabLst>
                          <a:tab pos="1428750" algn="l"/>
                        </a:tabLst>
                      </a:pPr>
                      <a:r>
                        <a:rPr lang="en-US" sz="1800" kern="1200" baseline="0" dirty="0" smtClean="0">
                          <a:solidFill>
                            <a:schemeClr val="tx1"/>
                          </a:solidFill>
                          <a:effectLst/>
                          <a:latin typeface="+mn-lt"/>
                          <a:ea typeface="Calibri"/>
                          <a:cs typeface="Times New Roman"/>
                        </a:rPr>
                        <a:t>0</a:t>
                      </a:r>
                      <a:endParaRPr lang="en-US" sz="1800" kern="1200" baseline="0" dirty="0">
                        <a:solidFill>
                          <a:schemeClr val="tx1"/>
                        </a:solidFill>
                        <a:effectLst/>
                        <a:latin typeface="+mn-lt"/>
                        <a:ea typeface="Calibri"/>
                        <a:cs typeface="Times New Roman"/>
                      </a:endParaRPr>
                    </a:p>
                  </a:txBody>
                  <a:tcPr marL="68580" marR="68580" marT="0" marB="0" anchor="ctr">
                    <a:lnT w="19050" cap="flat" cmpd="sng" algn="ctr">
                      <a:solidFill>
                        <a:schemeClr val="bg1">
                          <a:lumMod val="50000"/>
                        </a:schemeClr>
                      </a:solidFill>
                      <a:prstDash val="solid"/>
                      <a:round/>
                      <a:headEnd type="none" w="med" len="med"/>
                      <a:tailEnd type="none" w="med" len="med"/>
                    </a:lnT>
                    <a:noFill/>
                  </a:tcPr>
                </a:tc>
              </a:tr>
              <a:tr h="2926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smtClean="0">
                          <a:solidFill>
                            <a:schemeClr val="tx1"/>
                          </a:solidFill>
                          <a:effectLst/>
                          <a:latin typeface="+mn-lt"/>
                          <a:ea typeface="+mn-ea"/>
                          <a:cs typeface="+mn-cs"/>
                        </a:rPr>
                        <a:t>AST,</a:t>
                      </a:r>
                      <a:r>
                        <a:rPr lang="en-US" sz="1800" b="0" kern="1200" baseline="0" smtClean="0">
                          <a:solidFill>
                            <a:schemeClr val="tx1"/>
                          </a:solidFill>
                          <a:effectLst/>
                          <a:latin typeface="+mn-lt"/>
                          <a:ea typeface="+mn-ea"/>
                          <a:cs typeface="+mn-cs"/>
                        </a:rPr>
                        <a:t> grade ≥2 (&gt;3 </a:t>
                      </a:r>
                      <a:r>
                        <a:rPr lang="en-US" sz="1800" b="0" kern="1200" baseline="0" smtClean="0">
                          <a:solidFill>
                            <a:schemeClr val="tx1"/>
                          </a:solidFill>
                          <a:effectLst/>
                          <a:latin typeface="+mn-lt"/>
                          <a:ea typeface="+mn-ea"/>
                          <a:cs typeface="+mn-cs"/>
                          <a:sym typeface="Symbol"/>
                        </a:rPr>
                        <a:t> ULN)*</a:t>
                      </a:r>
                      <a:endParaRPr lang="en-US" sz="1800" b="0" kern="1200" smtClean="0">
                        <a:solidFill>
                          <a:schemeClr val="tx1"/>
                        </a:solidFill>
                        <a:effectLst/>
                        <a:latin typeface="+mn-lt"/>
                        <a:ea typeface="Calibri"/>
                        <a:cs typeface="Times New Roman"/>
                      </a:endParaRPr>
                    </a:p>
                  </a:txBody>
                  <a:tcPr marT="0" marB="0" anchor="ctr">
                    <a:solidFill>
                      <a:srgbClr val="E6E7E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428750" algn="l"/>
                        </a:tabLst>
                        <a:defRPr/>
                      </a:pPr>
                      <a:r>
                        <a:rPr lang="en-US" sz="1800" kern="1200" baseline="0" dirty="0" smtClean="0">
                          <a:solidFill>
                            <a:schemeClr val="tx1"/>
                          </a:solidFill>
                          <a:effectLst/>
                          <a:latin typeface="+mn-lt"/>
                          <a:ea typeface="Calibri"/>
                          <a:cs typeface="Times New Roman"/>
                        </a:rPr>
                        <a:t>0</a:t>
                      </a:r>
                    </a:p>
                  </a:txBody>
                  <a:tcPr marL="68580" marR="68580" marT="0" marB="0" anchor="ctr">
                    <a:solidFill>
                      <a:srgbClr val="E6E7E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428750" algn="l"/>
                        </a:tabLst>
                        <a:defRPr/>
                      </a:pPr>
                      <a:r>
                        <a:rPr lang="en-US" sz="1800" kern="1200" baseline="0" dirty="0" smtClean="0">
                          <a:solidFill>
                            <a:schemeClr val="tx1"/>
                          </a:solidFill>
                          <a:effectLst/>
                          <a:latin typeface="+mn-lt"/>
                          <a:ea typeface="Calibri"/>
                          <a:cs typeface="Times New Roman"/>
                        </a:rPr>
                        <a:t>0</a:t>
                      </a:r>
                    </a:p>
                  </a:txBody>
                  <a:tcPr marL="68580" marR="68580" marT="0" marB="0" anchor="ctr">
                    <a:solidFill>
                      <a:srgbClr val="E6E7E9"/>
                    </a:solidFill>
                  </a:tcPr>
                </a:tc>
              </a:tr>
              <a:tr h="292608">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800" b="0" kern="1200" smtClean="0">
                          <a:solidFill>
                            <a:schemeClr val="tx1"/>
                          </a:solidFill>
                          <a:effectLst/>
                          <a:latin typeface="+mn-lt"/>
                          <a:ea typeface="Calibri"/>
                          <a:cs typeface="Times New Roman"/>
                        </a:rPr>
                        <a:t>Total bilirubin</a:t>
                      </a:r>
                      <a:endParaRPr lang="en-US" sz="1800" b="0" kern="1200" baseline="0" smtClean="0">
                        <a:solidFill>
                          <a:schemeClr val="tx1"/>
                        </a:solidFill>
                        <a:effectLst/>
                        <a:latin typeface="+mn-lt"/>
                        <a:ea typeface="Calibri"/>
                        <a:cs typeface="Times New Roman"/>
                      </a:endParaRPr>
                    </a:p>
                    <a:p>
                      <a:pPr marL="0" marR="0" indent="233363" algn="l" defTabSz="914400" rtl="0" eaLnBrk="1" fontAlgn="auto" latinLnBrk="0" hangingPunct="1">
                        <a:lnSpc>
                          <a:spcPct val="80000"/>
                        </a:lnSpc>
                        <a:spcBef>
                          <a:spcPts val="0"/>
                        </a:spcBef>
                        <a:spcAft>
                          <a:spcPts val="0"/>
                        </a:spcAft>
                        <a:buClrTx/>
                        <a:buSzTx/>
                        <a:buFontTx/>
                        <a:buNone/>
                        <a:tabLst/>
                        <a:defRPr/>
                      </a:pPr>
                      <a:r>
                        <a:rPr lang="en-US" sz="1800" b="0" kern="1200" baseline="0" smtClean="0">
                          <a:solidFill>
                            <a:schemeClr val="tx1"/>
                          </a:solidFill>
                          <a:effectLst/>
                          <a:latin typeface="+mn-lt"/>
                          <a:ea typeface="Calibri"/>
                          <a:cs typeface="Times New Roman"/>
                        </a:rPr>
                        <a:t>Grade 2 (&gt;1.5 – 3</a:t>
                      </a:r>
                      <a:r>
                        <a:rPr lang="en-US" sz="1800" b="0" kern="1200" baseline="0" smtClean="0">
                          <a:solidFill>
                            <a:schemeClr val="tx1"/>
                          </a:solidFill>
                          <a:effectLst/>
                          <a:latin typeface="+mn-lt"/>
                          <a:ea typeface="+mn-ea"/>
                          <a:cs typeface="+mn-cs"/>
                        </a:rPr>
                        <a:t> </a:t>
                      </a:r>
                      <a:r>
                        <a:rPr lang="en-US" sz="1800" b="0" kern="1200" baseline="0" smtClean="0">
                          <a:solidFill>
                            <a:schemeClr val="tx1"/>
                          </a:solidFill>
                          <a:effectLst/>
                          <a:latin typeface="+mn-lt"/>
                          <a:ea typeface="+mn-ea"/>
                          <a:cs typeface="+mn-cs"/>
                          <a:sym typeface="Symbol"/>
                        </a:rPr>
                        <a:t> ULN)</a:t>
                      </a:r>
                      <a:endParaRPr lang="en-US" sz="1800" b="0" kern="1200" baseline="0" smtClean="0">
                        <a:solidFill>
                          <a:schemeClr val="tx1"/>
                        </a:solidFill>
                        <a:effectLst/>
                        <a:latin typeface="+mn-lt"/>
                        <a:ea typeface="Calibri"/>
                        <a:cs typeface="Times New Roman"/>
                      </a:endParaRPr>
                    </a:p>
                    <a:p>
                      <a:pPr marL="0" marR="0" indent="233363" algn="l" defTabSz="914400" rtl="0" eaLnBrk="1" fontAlgn="auto" latinLnBrk="0" hangingPunct="1">
                        <a:lnSpc>
                          <a:spcPct val="80000"/>
                        </a:lnSpc>
                        <a:spcBef>
                          <a:spcPts val="0"/>
                        </a:spcBef>
                        <a:spcAft>
                          <a:spcPts val="0"/>
                        </a:spcAft>
                        <a:buClrTx/>
                        <a:buSzTx/>
                        <a:buFontTx/>
                        <a:buNone/>
                        <a:tabLst/>
                        <a:defRPr/>
                      </a:pPr>
                      <a:r>
                        <a:rPr lang="en-US" sz="1800" b="0" kern="1200" smtClean="0">
                          <a:solidFill>
                            <a:schemeClr val="tx1"/>
                          </a:solidFill>
                          <a:effectLst/>
                          <a:latin typeface="+mn-lt"/>
                          <a:ea typeface="Calibri"/>
                          <a:cs typeface="Times New Roman"/>
                        </a:rPr>
                        <a:t>Grade </a:t>
                      </a:r>
                      <a:r>
                        <a:rPr lang="en-US" sz="1800" b="0" kern="1200" baseline="0" smtClean="0">
                          <a:solidFill>
                            <a:schemeClr val="tx1"/>
                          </a:solidFill>
                          <a:effectLst/>
                          <a:latin typeface="+mn-lt"/>
                          <a:ea typeface="+mn-ea"/>
                          <a:cs typeface="+mn-cs"/>
                        </a:rPr>
                        <a:t>3 (&gt;3 – 10 </a:t>
                      </a:r>
                      <a:r>
                        <a:rPr lang="en-US" sz="1800" b="0" kern="1200" baseline="0" smtClean="0">
                          <a:solidFill>
                            <a:schemeClr val="tx1"/>
                          </a:solidFill>
                          <a:effectLst/>
                          <a:latin typeface="+mn-lt"/>
                          <a:ea typeface="+mn-ea"/>
                          <a:cs typeface="+mn-cs"/>
                          <a:sym typeface="Symbol"/>
                        </a:rPr>
                        <a:t> ULN)</a:t>
                      </a:r>
                      <a:endParaRPr lang="en-US" sz="1800" b="0" kern="1200" smtClean="0">
                        <a:solidFill>
                          <a:schemeClr val="tx1"/>
                        </a:solidFill>
                        <a:effectLst/>
                        <a:latin typeface="+mn-lt"/>
                        <a:ea typeface="Calibri"/>
                        <a:cs typeface="Times New Roman"/>
                      </a:endParaRPr>
                    </a:p>
                  </a:txBody>
                  <a:tcPr marT="0" marB="0" anchor="ctr">
                    <a:no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tab pos="1428750" algn="l"/>
                        </a:tabLst>
                        <a:defRPr/>
                      </a:pPr>
                      <a:endParaRPr lang="en-US" sz="1800" kern="1200" baseline="0" smtClean="0">
                        <a:solidFill>
                          <a:schemeClr val="tx1"/>
                        </a:solidFill>
                        <a:effectLst/>
                        <a:latin typeface="+mn-lt"/>
                        <a:ea typeface="Calibri"/>
                        <a:cs typeface="Times New Roman"/>
                      </a:endParaRPr>
                    </a:p>
                    <a:p>
                      <a:pPr marL="0" marR="0" indent="0" algn="ctr" defTabSz="914400" rtl="0" eaLnBrk="1" fontAlgn="auto" latinLnBrk="0" hangingPunct="1">
                        <a:lnSpc>
                          <a:spcPct val="80000"/>
                        </a:lnSpc>
                        <a:spcBef>
                          <a:spcPts val="0"/>
                        </a:spcBef>
                        <a:spcAft>
                          <a:spcPts val="0"/>
                        </a:spcAft>
                        <a:buClrTx/>
                        <a:buSzTx/>
                        <a:buFontTx/>
                        <a:buNone/>
                        <a:tabLst>
                          <a:tab pos="1428750" algn="l"/>
                        </a:tabLst>
                        <a:defRPr/>
                      </a:pPr>
                      <a:r>
                        <a:rPr lang="en-US" sz="1800" kern="1200" baseline="0" smtClean="0">
                          <a:solidFill>
                            <a:schemeClr val="tx1"/>
                          </a:solidFill>
                          <a:effectLst/>
                          <a:latin typeface="+mn-lt"/>
                          <a:ea typeface="Calibri"/>
                          <a:cs typeface="Times New Roman"/>
                        </a:rPr>
                        <a:t>1</a:t>
                      </a:r>
                    </a:p>
                    <a:p>
                      <a:pPr marL="0" marR="0" indent="0" algn="ctr" defTabSz="914400" rtl="0" eaLnBrk="1" fontAlgn="auto" latinLnBrk="0" hangingPunct="1">
                        <a:lnSpc>
                          <a:spcPct val="80000"/>
                        </a:lnSpc>
                        <a:spcBef>
                          <a:spcPts val="0"/>
                        </a:spcBef>
                        <a:spcAft>
                          <a:spcPts val="0"/>
                        </a:spcAft>
                        <a:buClrTx/>
                        <a:buSzTx/>
                        <a:buFontTx/>
                        <a:buNone/>
                        <a:tabLst>
                          <a:tab pos="1428750" algn="l"/>
                        </a:tabLst>
                        <a:defRPr/>
                      </a:pPr>
                      <a:r>
                        <a:rPr lang="en-US" sz="1800" kern="1200" baseline="0" smtClean="0">
                          <a:solidFill>
                            <a:schemeClr val="tx1"/>
                          </a:solidFill>
                          <a:effectLst/>
                          <a:latin typeface="+mn-lt"/>
                          <a:ea typeface="Calibri"/>
                          <a:cs typeface="Times New Roman"/>
                        </a:rPr>
                        <a:t>1</a:t>
                      </a:r>
                      <a:endParaRPr lang="en-US" sz="1800" kern="1200" baseline="0" dirty="0" smtClean="0">
                        <a:solidFill>
                          <a:schemeClr val="tx1"/>
                        </a:solidFill>
                        <a:effectLst/>
                        <a:latin typeface="+mn-lt"/>
                        <a:ea typeface="Calibri"/>
                        <a:cs typeface="Times New Roman"/>
                      </a:endParaRPr>
                    </a:p>
                  </a:txBody>
                  <a:tcPr marL="68580" marR="68580" marT="0" marB="0" anchor="ctr">
                    <a:no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tab pos="1428750" algn="l"/>
                        </a:tabLst>
                        <a:defRPr/>
                      </a:pPr>
                      <a:endParaRPr lang="en-US" sz="1800" kern="1200" baseline="0" smtClean="0">
                        <a:solidFill>
                          <a:schemeClr val="tx1"/>
                        </a:solidFill>
                        <a:effectLst/>
                        <a:latin typeface="+mn-lt"/>
                        <a:ea typeface="Calibri"/>
                        <a:cs typeface="Times New Roman"/>
                      </a:endParaRPr>
                    </a:p>
                    <a:p>
                      <a:pPr marL="0" marR="0" indent="0" algn="ctr" defTabSz="914400" rtl="0" eaLnBrk="1" fontAlgn="auto" latinLnBrk="0" hangingPunct="1">
                        <a:lnSpc>
                          <a:spcPct val="80000"/>
                        </a:lnSpc>
                        <a:spcBef>
                          <a:spcPts val="0"/>
                        </a:spcBef>
                        <a:spcAft>
                          <a:spcPts val="0"/>
                        </a:spcAft>
                        <a:buClrTx/>
                        <a:buSzTx/>
                        <a:buFontTx/>
                        <a:buNone/>
                        <a:tabLst>
                          <a:tab pos="1428750" algn="l"/>
                        </a:tabLst>
                        <a:defRPr/>
                      </a:pPr>
                      <a:r>
                        <a:rPr lang="en-US" sz="1800" kern="1200" baseline="0" smtClean="0">
                          <a:solidFill>
                            <a:schemeClr val="tx1"/>
                          </a:solidFill>
                          <a:effectLst/>
                          <a:latin typeface="+mn-lt"/>
                          <a:ea typeface="Calibri"/>
                          <a:cs typeface="Times New Roman"/>
                        </a:rPr>
                        <a:t>7</a:t>
                      </a:r>
                    </a:p>
                    <a:p>
                      <a:pPr marL="0" marR="0" indent="0" algn="ctr" defTabSz="914400" rtl="0" eaLnBrk="1" fontAlgn="auto" latinLnBrk="0" hangingPunct="1">
                        <a:lnSpc>
                          <a:spcPct val="80000"/>
                        </a:lnSpc>
                        <a:spcBef>
                          <a:spcPts val="0"/>
                        </a:spcBef>
                        <a:spcAft>
                          <a:spcPts val="0"/>
                        </a:spcAft>
                        <a:buClrTx/>
                        <a:buSzTx/>
                        <a:buFontTx/>
                        <a:buNone/>
                        <a:tabLst>
                          <a:tab pos="1428750" algn="l"/>
                        </a:tabLst>
                        <a:defRPr/>
                      </a:pPr>
                      <a:r>
                        <a:rPr lang="en-US" sz="1800" kern="1200" baseline="0" smtClean="0">
                          <a:solidFill>
                            <a:schemeClr val="tx1"/>
                          </a:solidFill>
                          <a:effectLst/>
                          <a:latin typeface="+mn-lt"/>
                          <a:ea typeface="Calibri"/>
                          <a:cs typeface="Times New Roman"/>
                        </a:rPr>
                        <a:t>0</a:t>
                      </a:r>
                      <a:endParaRPr lang="en-US" sz="1800" kern="1200" baseline="0" dirty="0" smtClean="0">
                        <a:solidFill>
                          <a:schemeClr val="tx1"/>
                        </a:solidFill>
                        <a:effectLst/>
                        <a:latin typeface="+mn-lt"/>
                        <a:ea typeface="Calibri"/>
                        <a:cs typeface="Times New Roman"/>
                      </a:endParaRPr>
                    </a:p>
                  </a:txBody>
                  <a:tcPr marL="68580" marR="68580" marT="0" marB="0" anchor="ctr">
                    <a:noFill/>
                  </a:tcPr>
                </a:tc>
              </a:tr>
              <a:tr h="2926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smtClean="0">
                          <a:solidFill>
                            <a:schemeClr val="tx1"/>
                          </a:solidFill>
                          <a:effectLst/>
                          <a:latin typeface="+mn-lt"/>
                          <a:ea typeface="Calibri"/>
                          <a:cs typeface="Times New Roman"/>
                        </a:rPr>
                        <a:t>Alk</a:t>
                      </a:r>
                      <a:r>
                        <a:rPr lang="en-US" sz="1800" b="0" kern="1200" baseline="0" smtClean="0">
                          <a:solidFill>
                            <a:schemeClr val="tx1"/>
                          </a:solidFill>
                          <a:effectLst/>
                          <a:latin typeface="+mn-lt"/>
                          <a:ea typeface="Calibri"/>
                          <a:cs typeface="Times New Roman"/>
                        </a:rPr>
                        <a:t> phos, grade </a:t>
                      </a:r>
                      <a:r>
                        <a:rPr lang="en-US" sz="1800" b="0" kern="1200" baseline="0" smtClean="0">
                          <a:solidFill>
                            <a:schemeClr val="tx1"/>
                          </a:solidFill>
                          <a:effectLst/>
                          <a:latin typeface="+mn-lt"/>
                          <a:ea typeface="+mn-ea"/>
                          <a:cs typeface="+mn-cs"/>
                        </a:rPr>
                        <a:t>≥2 (&gt;2.5 </a:t>
                      </a:r>
                      <a:r>
                        <a:rPr lang="en-US" sz="1800" b="0" kern="1200" baseline="0" smtClean="0">
                          <a:solidFill>
                            <a:schemeClr val="tx1"/>
                          </a:solidFill>
                          <a:effectLst/>
                          <a:latin typeface="+mn-lt"/>
                          <a:ea typeface="+mn-ea"/>
                          <a:cs typeface="+mn-cs"/>
                          <a:sym typeface="Symbol"/>
                        </a:rPr>
                        <a:t> ULN)</a:t>
                      </a:r>
                      <a:endParaRPr lang="en-US" sz="1800" b="0" kern="1200" smtClean="0">
                        <a:solidFill>
                          <a:schemeClr val="tx1"/>
                        </a:solidFill>
                        <a:effectLst/>
                        <a:latin typeface="+mn-lt"/>
                        <a:ea typeface="Calibri"/>
                        <a:cs typeface="Times New Roman"/>
                      </a:endParaRPr>
                    </a:p>
                  </a:txBody>
                  <a:tcPr marT="0" marB="0" anchor="ctr">
                    <a:solidFill>
                      <a:srgbClr val="E6E7E9"/>
                    </a:solidFill>
                  </a:tcPr>
                </a:tc>
                <a:tc>
                  <a:txBody>
                    <a:bodyPr/>
                    <a:lstStyle/>
                    <a:p>
                      <a:pPr marL="0" marR="0" algn="ctr">
                        <a:lnSpc>
                          <a:spcPct val="115000"/>
                        </a:lnSpc>
                        <a:spcBef>
                          <a:spcPts val="0"/>
                        </a:spcBef>
                        <a:spcAft>
                          <a:spcPts val="0"/>
                        </a:spcAft>
                        <a:tabLst>
                          <a:tab pos="1428750" algn="l"/>
                        </a:tabLst>
                      </a:pPr>
                      <a:r>
                        <a:rPr lang="en-US" sz="1800" dirty="0" smtClean="0">
                          <a:effectLst/>
                          <a:latin typeface="+mj-lt"/>
                          <a:ea typeface="Calibri"/>
                          <a:cs typeface="Times New Roman"/>
                        </a:rPr>
                        <a:t>0</a:t>
                      </a:r>
                    </a:p>
                  </a:txBody>
                  <a:tcPr marT="0" marB="0" anchor="ctr">
                    <a:solidFill>
                      <a:srgbClr val="E6E7E9"/>
                    </a:solidFill>
                  </a:tcPr>
                </a:tc>
                <a:tc>
                  <a:txBody>
                    <a:bodyPr/>
                    <a:lstStyle/>
                    <a:p>
                      <a:pPr marL="0" marR="0" algn="ctr">
                        <a:lnSpc>
                          <a:spcPct val="115000"/>
                        </a:lnSpc>
                        <a:spcBef>
                          <a:spcPts val="0"/>
                        </a:spcBef>
                        <a:spcAft>
                          <a:spcPts val="0"/>
                        </a:spcAft>
                        <a:tabLst>
                          <a:tab pos="1428750" algn="l"/>
                        </a:tabLst>
                      </a:pPr>
                      <a:r>
                        <a:rPr lang="en-US" sz="1800" dirty="0" smtClean="0">
                          <a:effectLst/>
                          <a:latin typeface="+mj-lt"/>
                          <a:ea typeface="Calibri"/>
                          <a:cs typeface="Times New Roman"/>
                        </a:rPr>
                        <a:t>0</a:t>
                      </a:r>
                    </a:p>
                  </a:txBody>
                  <a:tcPr marT="0" marB="0" anchor="ctr">
                    <a:solidFill>
                      <a:srgbClr val="E6E7E9"/>
                    </a:solidFill>
                  </a:tcPr>
                </a:tc>
              </a:tr>
              <a:tr h="292608">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800" b="0" kern="1200" baseline="0" smtClean="0">
                          <a:solidFill>
                            <a:schemeClr val="tx1"/>
                          </a:solidFill>
                          <a:effectLst/>
                          <a:latin typeface="+mn-lt"/>
                          <a:ea typeface="Calibri"/>
                          <a:cs typeface="Times New Roman"/>
                        </a:rPr>
                        <a:t>Haemoglobin</a:t>
                      </a:r>
                    </a:p>
                    <a:p>
                      <a:pPr marL="0" marR="0" indent="233363" algn="l" defTabSz="914400" rtl="0" eaLnBrk="1" fontAlgn="auto" latinLnBrk="0" hangingPunct="1">
                        <a:lnSpc>
                          <a:spcPct val="80000"/>
                        </a:lnSpc>
                        <a:spcBef>
                          <a:spcPts val="0"/>
                        </a:spcBef>
                        <a:spcAft>
                          <a:spcPts val="0"/>
                        </a:spcAft>
                        <a:buClrTx/>
                        <a:buSzTx/>
                        <a:buFontTx/>
                        <a:buNone/>
                        <a:tabLst/>
                        <a:defRPr/>
                      </a:pPr>
                      <a:r>
                        <a:rPr lang="en-US" sz="1800" b="0" kern="1200" baseline="0" smtClean="0">
                          <a:solidFill>
                            <a:schemeClr val="tx1"/>
                          </a:solidFill>
                          <a:effectLst/>
                          <a:latin typeface="+mn-lt"/>
                          <a:ea typeface="Calibri"/>
                          <a:cs typeface="Times New Roman"/>
                        </a:rPr>
                        <a:t>Grade </a:t>
                      </a:r>
                      <a:r>
                        <a:rPr lang="en-US" sz="1800" b="0" kern="1200" baseline="0" smtClean="0">
                          <a:solidFill>
                            <a:schemeClr val="tx1"/>
                          </a:solidFill>
                          <a:effectLst/>
                          <a:latin typeface="+mn-lt"/>
                          <a:ea typeface="+mn-ea"/>
                          <a:cs typeface="+mn-cs"/>
                        </a:rPr>
                        <a:t>2 (&lt;10 – 8 g/dL)</a:t>
                      </a:r>
                    </a:p>
                    <a:p>
                      <a:pPr marL="0" marR="0" indent="233363" algn="l" defTabSz="914400" rtl="0" eaLnBrk="1" fontAlgn="auto" latinLnBrk="0" hangingPunct="1">
                        <a:lnSpc>
                          <a:spcPct val="80000"/>
                        </a:lnSpc>
                        <a:spcBef>
                          <a:spcPts val="0"/>
                        </a:spcBef>
                        <a:spcAft>
                          <a:spcPts val="0"/>
                        </a:spcAft>
                        <a:buClrTx/>
                        <a:buSzTx/>
                        <a:buFontTx/>
                        <a:buNone/>
                        <a:tabLst/>
                        <a:defRPr/>
                      </a:pPr>
                      <a:r>
                        <a:rPr lang="en-US" sz="1800" b="0" kern="1200" baseline="0" smtClean="0">
                          <a:solidFill>
                            <a:schemeClr val="tx1"/>
                          </a:solidFill>
                          <a:effectLst/>
                          <a:latin typeface="+mn-lt"/>
                          <a:ea typeface="+mn-ea"/>
                          <a:cs typeface="+mn-cs"/>
                        </a:rPr>
                        <a:t>Grade ≥3 (&lt;8 g/dL)</a:t>
                      </a:r>
                      <a:endParaRPr lang="en-US" sz="1800" b="0" kern="1200" smtClean="0">
                        <a:solidFill>
                          <a:schemeClr val="tx1"/>
                        </a:solidFill>
                        <a:effectLst/>
                        <a:latin typeface="+mn-lt"/>
                        <a:ea typeface="Calibri"/>
                        <a:cs typeface="Times New Roman"/>
                      </a:endParaRPr>
                    </a:p>
                  </a:txBody>
                  <a:tcPr marT="0" marB="0">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tab pos="1428750" algn="l"/>
                        </a:tabLst>
                        <a:defRPr/>
                      </a:pPr>
                      <a:endParaRPr lang="en-US" sz="1800" kern="1200" baseline="0" smtClean="0">
                        <a:solidFill>
                          <a:schemeClr val="tx1"/>
                        </a:solidFill>
                        <a:effectLst/>
                        <a:latin typeface="+mn-lt"/>
                        <a:ea typeface="Calibri"/>
                        <a:cs typeface="Times New Roman"/>
                      </a:endParaRPr>
                    </a:p>
                    <a:p>
                      <a:pPr marL="0" marR="0" indent="0" algn="ctr" defTabSz="914400" rtl="0" eaLnBrk="1" fontAlgn="auto" latinLnBrk="0" hangingPunct="1">
                        <a:lnSpc>
                          <a:spcPct val="80000"/>
                        </a:lnSpc>
                        <a:spcBef>
                          <a:spcPts val="0"/>
                        </a:spcBef>
                        <a:spcAft>
                          <a:spcPts val="0"/>
                        </a:spcAft>
                        <a:buClrTx/>
                        <a:buSzTx/>
                        <a:buFontTx/>
                        <a:buNone/>
                        <a:tabLst>
                          <a:tab pos="1428750" algn="l"/>
                        </a:tabLst>
                        <a:defRPr/>
                      </a:pPr>
                      <a:r>
                        <a:rPr lang="en-US" sz="1800" kern="1200" baseline="0" smtClean="0">
                          <a:solidFill>
                            <a:schemeClr val="tx1"/>
                          </a:solidFill>
                          <a:effectLst/>
                          <a:latin typeface="+mn-lt"/>
                          <a:ea typeface="Calibri"/>
                          <a:cs typeface="Times New Roman"/>
                        </a:rPr>
                        <a:t>0</a:t>
                      </a:r>
                    </a:p>
                    <a:p>
                      <a:pPr marL="0" marR="0" indent="0" algn="ctr" defTabSz="914400" rtl="0" eaLnBrk="1" fontAlgn="auto" latinLnBrk="0" hangingPunct="1">
                        <a:lnSpc>
                          <a:spcPct val="80000"/>
                        </a:lnSpc>
                        <a:spcBef>
                          <a:spcPts val="0"/>
                        </a:spcBef>
                        <a:spcAft>
                          <a:spcPts val="0"/>
                        </a:spcAft>
                        <a:buClrTx/>
                        <a:buSzTx/>
                        <a:buFontTx/>
                        <a:buNone/>
                        <a:tabLst>
                          <a:tab pos="1428750" algn="l"/>
                        </a:tabLst>
                        <a:defRPr/>
                      </a:pPr>
                      <a:r>
                        <a:rPr lang="en-US" sz="1800" kern="1200" baseline="0" smtClean="0">
                          <a:solidFill>
                            <a:schemeClr val="tx1"/>
                          </a:solidFill>
                          <a:effectLst/>
                          <a:latin typeface="+mn-lt"/>
                          <a:ea typeface="Calibri"/>
                          <a:cs typeface="Times New Roman"/>
                        </a:rPr>
                        <a:t>0</a:t>
                      </a:r>
                      <a:endParaRPr lang="en-US" sz="1800" kern="1200" baseline="0" dirty="0" smtClean="0">
                        <a:solidFill>
                          <a:schemeClr val="tx1"/>
                        </a:solidFill>
                        <a:effectLst/>
                        <a:latin typeface="+mn-lt"/>
                        <a:ea typeface="Calibri"/>
                        <a:cs typeface="Times New Roman"/>
                      </a:endParaRPr>
                    </a:p>
                  </a:txBody>
                  <a:tcPr marT="0" marB="0">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tab pos="1428750" algn="l"/>
                        </a:tabLst>
                        <a:defRPr/>
                      </a:pPr>
                      <a:endParaRPr lang="en-US" sz="1800" kern="1200" baseline="0" smtClean="0">
                        <a:solidFill>
                          <a:schemeClr val="tx1"/>
                        </a:solidFill>
                        <a:effectLst/>
                        <a:latin typeface="+mn-lt"/>
                        <a:ea typeface="Calibri"/>
                        <a:cs typeface="Times New Roman"/>
                      </a:endParaRPr>
                    </a:p>
                    <a:p>
                      <a:pPr marL="0" marR="0" indent="0" algn="ctr" defTabSz="914400" rtl="0" eaLnBrk="1" fontAlgn="auto" latinLnBrk="0" hangingPunct="1">
                        <a:lnSpc>
                          <a:spcPct val="80000"/>
                        </a:lnSpc>
                        <a:spcBef>
                          <a:spcPts val="0"/>
                        </a:spcBef>
                        <a:spcAft>
                          <a:spcPts val="0"/>
                        </a:spcAft>
                        <a:buClrTx/>
                        <a:buSzTx/>
                        <a:buFontTx/>
                        <a:buNone/>
                        <a:tabLst>
                          <a:tab pos="1428750" algn="l"/>
                        </a:tabLst>
                        <a:defRPr/>
                      </a:pPr>
                      <a:r>
                        <a:rPr lang="en-US" sz="1800" kern="1200" baseline="0" smtClean="0">
                          <a:solidFill>
                            <a:schemeClr val="tx1"/>
                          </a:solidFill>
                          <a:effectLst/>
                          <a:latin typeface="+mn-lt"/>
                          <a:ea typeface="Calibri"/>
                          <a:cs typeface="Times New Roman"/>
                        </a:rPr>
                        <a:t>1</a:t>
                      </a:r>
                    </a:p>
                    <a:p>
                      <a:pPr marL="0" marR="0" indent="0" algn="ctr" defTabSz="914400" rtl="0" eaLnBrk="1" fontAlgn="auto" latinLnBrk="0" hangingPunct="1">
                        <a:lnSpc>
                          <a:spcPct val="80000"/>
                        </a:lnSpc>
                        <a:spcBef>
                          <a:spcPts val="0"/>
                        </a:spcBef>
                        <a:spcAft>
                          <a:spcPts val="0"/>
                        </a:spcAft>
                        <a:buClrTx/>
                        <a:buSzTx/>
                        <a:buFontTx/>
                        <a:buNone/>
                        <a:tabLst>
                          <a:tab pos="1428750" algn="l"/>
                        </a:tabLst>
                        <a:defRPr/>
                      </a:pPr>
                      <a:r>
                        <a:rPr lang="en-US" sz="1800" kern="1200" baseline="0" smtClean="0">
                          <a:solidFill>
                            <a:schemeClr val="tx1"/>
                          </a:solidFill>
                          <a:effectLst/>
                          <a:latin typeface="+mn-lt"/>
                          <a:ea typeface="Calibri"/>
                          <a:cs typeface="Times New Roman"/>
                        </a:rPr>
                        <a:t>0</a:t>
                      </a:r>
                      <a:endParaRPr lang="en-US" sz="1800" kern="1200" baseline="0" dirty="0" smtClean="0">
                        <a:solidFill>
                          <a:schemeClr val="tx1"/>
                        </a:solidFill>
                        <a:effectLst/>
                        <a:latin typeface="+mn-lt"/>
                        <a:ea typeface="Calibri"/>
                        <a:cs typeface="Times New Roman"/>
                      </a:endParaRPr>
                    </a:p>
                  </a:txBody>
                  <a:tcPr marT="0" marB="0" anchor="ctr">
                    <a:lnB w="12700" cap="flat" cmpd="sng" algn="ctr">
                      <a:solidFill>
                        <a:schemeClr val="tx1"/>
                      </a:solidFill>
                      <a:prstDash val="solid"/>
                      <a:round/>
                      <a:headEnd type="none" w="med" len="med"/>
                      <a:tailEnd type="none" w="med" len="med"/>
                    </a:lnB>
                    <a:noFill/>
                  </a:tcPr>
                </a:tc>
              </a:tr>
              <a:tr h="13716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kern="1200" smtClean="0">
                          <a:solidFill>
                            <a:schemeClr val="tx1"/>
                          </a:solidFill>
                          <a:effectLst/>
                          <a:latin typeface="+mn-lt"/>
                          <a:ea typeface="Calibri"/>
                          <a:cs typeface="Times New Roman"/>
                        </a:rPr>
                        <a:t>* Post</a:t>
                      </a:r>
                      <a:r>
                        <a:rPr lang="en-US" sz="1000" b="0" kern="1200" baseline="0" smtClean="0">
                          <a:solidFill>
                            <a:schemeClr val="tx1"/>
                          </a:solidFill>
                          <a:effectLst/>
                          <a:latin typeface="+mn-lt"/>
                          <a:ea typeface="Calibri"/>
                          <a:cs typeface="Times New Roman"/>
                        </a:rPr>
                        <a:t> </a:t>
                      </a:r>
                      <a:r>
                        <a:rPr lang="en-US" sz="1000" b="0" kern="1200" smtClean="0">
                          <a:solidFill>
                            <a:schemeClr val="tx1"/>
                          </a:solidFill>
                          <a:effectLst/>
                          <a:latin typeface="+mn-lt"/>
                          <a:ea typeface="Calibri"/>
                          <a:cs typeface="Times New Roman"/>
                        </a:rPr>
                        <a:t>nadir</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tab pos="1428750" algn="l"/>
                        </a:tabLst>
                        <a:defRPr/>
                      </a:pPr>
                      <a:endParaRPr lang="en-US" sz="2000" kern="1200" baseline="0" dirty="0" smtClean="0">
                        <a:solidFill>
                          <a:schemeClr val="tx1"/>
                        </a:solidFill>
                        <a:effectLst/>
                        <a:latin typeface="+mn-lt"/>
                        <a:ea typeface="Calibri"/>
                        <a:cs typeface="Times New Roman"/>
                      </a:endParaRPr>
                    </a:p>
                  </a:txBody>
                  <a:tcPr marT="0" marB="0">
                    <a:lnB w="12700" cap="flat" cmpd="sng" algn="ctr">
                      <a:solidFill>
                        <a:schemeClr val="bg1">
                          <a:lumMod val="50000"/>
                        </a:schemeClr>
                      </a:solid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tab pos="1428750" algn="l"/>
                        </a:tabLst>
                        <a:defRPr/>
                      </a:pPr>
                      <a:endParaRPr lang="en-US" sz="2000" kern="1200" baseline="0" dirty="0" smtClean="0">
                        <a:solidFill>
                          <a:schemeClr val="tx1"/>
                        </a:solidFill>
                        <a:effectLst/>
                        <a:latin typeface="+mn-lt"/>
                        <a:ea typeface="Calibri"/>
                        <a:cs typeface="Times New Roman"/>
                      </a:endParaRPr>
                    </a:p>
                  </a:txBody>
                  <a:tcPr marT="0" marB="0" anchor="ctr">
                    <a:lnB w="12700" cap="flat" cmpd="sng" algn="ctr">
                      <a:solidFill>
                        <a:schemeClr val="bg1">
                          <a:lumMod val="50000"/>
                        </a:schemeClr>
                      </a:solidFill>
                      <a:prstDash val="solid"/>
                      <a:round/>
                      <a:headEnd type="none" w="med" len="med"/>
                      <a:tailEnd type="none" w="med" len="med"/>
                    </a:lnB>
                    <a:noFill/>
                  </a:tcPr>
                </a:tc>
              </a:tr>
            </a:tbl>
          </a:graphicData>
        </a:graphic>
      </p:graphicFrame>
      <p:sp>
        <p:nvSpPr>
          <p:cNvPr id="6" name="Rectangle 5"/>
          <p:cNvSpPr/>
          <p:nvPr/>
        </p:nvSpPr>
        <p:spPr>
          <a:xfrm>
            <a:off x="414732" y="3981155"/>
            <a:ext cx="8321040" cy="914096"/>
          </a:xfrm>
          <a:prstGeom prst="rect">
            <a:avLst/>
          </a:prstGeom>
        </p:spPr>
        <p:txBody>
          <a:bodyPr wrap="square">
            <a:spAutoFit/>
          </a:bodyPr>
          <a:lstStyle/>
          <a:p>
            <a:pPr>
              <a:lnSpc>
                <a:spcPct val="80000"/>
              </a:lnSpc>
              <a:spcAft>
                <a:spcPts val="600"/>
              </a:spcAft>
            </a:pPr>
            <a:r>
              <a:rPr lang="en-US" sz="2000" smtClean="0"/>
              <a:t>No ALT elevations</a:t>
            </a:r>
            <a:endParaRPr lang="en-US" sz="2000" dirty="0" smtClean="0"/>
          </a:p>
          <a:p>
            <a:pPr>
              <a:lnSpc>
                <a:spcPct val="80000"/>
              </a:lnSpc>
              <a:spcAft>
                <a:spcPts val="600"/>
              </a:spcAft>
            </a:pPr>
            <a:r>
              <a:rPr lang="en-US" sz="2000" smtClean="0"/>
              <a:t>1 patient with elevated baseline bilirubin had a grade 3 total bilirubin elevation on day 44 that resolved </a:t>
            </a:r>
            <a:r>
              <a:rPr lang="en-US" sz="2000"/>
              <a:t>post </a:t>
            </a:r>
            <a:r>
              <a:rPr lang="en-US" sz="2000" smtClean="0"/>
              <a:t>treatment</a:t>
            </a:r>
            <a:endParaRPr lang="en-US" sz="2000"/>
          </a:p>
        </p:txBody>
      </p:sp>
      <p:sp>
        <p:nvSpPr>
          <p:cNvPr id="7" name="Title 1"/>
          <p:cNvSpPr txBox="1">
            <a:spLocks/>
          </p:cNvSpPr>
          <p:nvPr/>
        </p:nvSpPr>
        <p:spPr bwMode="gray">
          <a:xfrm>
            <a:off x="411163" y="192024"/>
            <a:ext cx="8596576" cy="534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0" marR="0" lvl="0" indent="0" algn="l" defTabSz="457200" rtl="0" eaLnBrk="1" fontAlgn="base" latinLnBrk="0" hangingPunct="1">
              <a:lnSpc>
                <a:spcPct val="90000"/>
              </a:lnSpc>
              <a:spcBef>
                <a:spcPct val="0"/>
              </a:spcBef>
              <a:spcAft>
                <a:spcPct val="0"/>
              </a:spcAft>
              <a:buClrTx/>
              <a:buSzTx/>
              <a:buFontTx/>
              <a:buNone/>
              <a:tabLst/>
              <a:defRPr/>
            </a:pPr>
            <a:r>
              <a:rPr lang="en-US" sz="2800" b="1" kern="0" smtClean="0">
                <a:solidFill>
                  <a:srgbClr val="071D49"/>
                </a:solidFill>
              </a:rPr>
              <a:t>Laboratory </a:t>
            </a:r>
            <a:r>
              <a:rPr lang="en-US" sz="2800" b="1" kern="0" dirty="0" smtClean="0">
                <a:solidFill>
                  <a:srgbClr val="071D49"/>
                </a:solidFill>
              </a:rPr>
              <a:t>Abnormalities</a:t>
            </a:r>
            <a:endParaRPr lang="en-US" sz="2800" b="1" kern="0" dirty="0">
              <a:solidFill>
                <a:srgbClr val="071D49"/>
              </a:solidFill>
            </a:endParaRPr>
          </a:p>
        </p:txBody>
      </p:sp>
    </p:spTree>
    <p:extLst>
      <p:ext uri="{BB962C8B-B14F-4D97-AF65-F5344CB8AC3E}">
        <p14:creationId xmlns:p14="http://schemas.microsoft.com/office/powerpoint/2010/main" val="1042827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11480" y="857250"/>
            <a:ext cx="8321040" cy="3800475"/>
          </a:xfrm>
        </p:spPr>
        <p:txBody>
          <a:bodyPr/>
          <a:lstStyle/>
          <a:p>
            <a:pPr marL="0" indent="0" eaLnBrk="1" hangingPunct="1">
              <a:lnSpc>
                <a:spcPct val="100000"/>
              </a:lnSpc>
              <a:spcBef>
                <a:spcPts val="0"/>
              </a:spcBef>
              <a:spcAft>
                <a:spcPts val="2400"/>
              </a:spcAft>
            </a:pPr>
            <a:r>
              <a:rPr lang="en-US" smtClean="0">
                <a:solidFill>
                  <a:schemeClr val="tx1"/>
                </a:solidFill>
              </a:rPr>
              <a:t>100% SVR12 with 12 weeks once-daily ABT-493 and ABT-530 in </a:t>
            </a:r>
            <a:r>
              <a:rPr lang="en-US" dirty="0" smtClean="0">
                <a:solidFill>
                  <a:schemeClr val="tx1"/>
                </a:solidFill>
              </a:rPr>
              <a:t>treatment-naïve GT3-infected patients with </a:t>
            </a:r>
            <a:r>
              <a:rPr lang="en-US" smtClean="0">
                <a:solidFill>
                  <a:schemeClr val="tx1"/>
                </a:solidFill>
              </a:rPr>
              <a:t>compensated cirrhosis regardless of RBV coadministration</a:t>
            </a:r>
            <a:endParaRPr lang="en-US" dirty="0" smtClean="0">
              <a:solidFill>
                <a:schemeClr val="tx1"/>
              </a:solidFill>
            </a:endParaRPr>
          </a:p>
          <a:p>
            <a:pPr marL="0" indent="0" eaLnBrk="1" hangingPunct="1">
              <a:lnSpc>
                <a:spcPct val="100000"/>
              </a:lnSpc>
              <a:spcBef>
                <a:spcPts val="0"/>
              </a:spcBef>
              <a:spcAft>
                <a:spcPts val="2400"/>
              </a:spcAft>
            </a:pPr>
            <a:r>
              <a:rPr lang="en-US">
                <a:solidFill>
                  <a:schemeClr val="tx1"/>
                </a:solidFill>
              </a:rPr>
              <a:t>High efficacy was achieved regardless of </a:t>
            </a:r>
            <a:r>
              <a:rPr lang="en-US" smtClean="0">
                <a:solidFill>
                  <a:schemeClr val="tx1"/>
                </a:solidFill>
              </a:rPr>
              <a:t>the presence </a:t>
            </a:r>
            <a:r>
              <a:rPr lang="en-US">
                <a:solidFill>
                  <a:schemeClr val="tx1"/>
                </a:solidFill>
              </a:rPr>
              <a:t>of baseline NS3 and/or NS5A </a:t>
            </a:r>
            <a:r>
              <a:rPr lang="en-US" smtClean="0">
                <a:solidFill>
                  <a:schemeClr val="tx1"/>
                </a:solidFill>
              </a:rPr>
              <a:t>variants </a:t>
            </a:r>
          </a:p>
          <a:p>
            <a:pPr marL="0" indent="0" eaLnBrk="1" hangingPunct="1">
              <a:lnSpc>
                <a:spcPct val="100000"/>
              </a:lnSpc>
              <a:spcBef>
                <a:spcPts val="0"/>
              </a:spcBef>
              <a:spcAft>
                <a:spcPts val="2400"/>
              </a:spcAft>
            </a:pPr>
            <a:r>
              <a:rPr lang="en-US" smtClean="0">
                <a:solidFill>
                  <a:schemeClr val="tx1"/>
                </a:solidFill>
              </a:rPr>
              <a:t>This combination was well tolerated, with mostly mild AEs, few significant laboratory abnormalities, and no discontinuations due to AEs</a:t>
            </a:r>
          </a:p>
        </p:txBody>
      </p:sp>
      <p:sp>
        <p:nvSpPr>
          <p:cNvPr id="5" name="Title 1"/>
          <p:cNvSpPr txBox="1">
            <a:spLocks/>
          </p:cNvSpPr>
          <p:nvPr/>
        </p:nvSpPr>
        <p:spPr bwMode="gray">
          <a:xfrm>
            <a:off x="411163" y="192024"/>
            <a:ext cx="8596576" cy="534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0" marR="0" lvl="0" indent="0" algn="l" defTabSz="457200" rtl="0" eaLnBrk="1" fontAlgn="base" latinLnBrk="0" hangingPunct="1">
              <a:lnSpc>
                <a:spcPct val="90000"/>
              </a:lnSpc>
              <a:spcBef>
                <a:spcPct val="0"/>
              </a:spcBef>
              <a:spcAft>
                <a:spcPct val="0"/>
              </a:spcAft>
              <a:buClrTx/>
              <a:buSzTx/>
              <a:buFontTx/>
              <a:buNone/>
              <a:tabLst/>
              <a:defRPr/>
            </a:pPr>
            <a:r>
              <a:rPr lang="en-US" sz="2800" b="1" kern="0" smtClean="0">
                <a:solidFill>
                  <a:srgbClr val="071D49"/>
                </a:solidFill>
              </a:rPr>
              <a:t>Summary </a:t>
            </a:r>
            <a:r>
              <a:rPr lang="en-US" sz="2800" b="1" kern="0" dirty="0" smtClean="0">
                <a:solidFill>
                  <a:srgbClr val="071D49"/>
                </a:solidFill>
              </a:rPr>
              <a:t>and Conclusions</a:t>
            </a:r>
            <a:endParaRPr lang="en-US" sz="2800" b="1" kern="0" dirty="0">
              <a:solidFill>
                <a:srgbClr val="071D49"/>
              </a:solidFill>
            </a:endParaRPr>
          </a:p>
        </p:txBody>
      </p:sp>
    </p:spTree>
    <p:extLst>
      <p:ext uri="{BB962C8B-B14F-4D97-AF65-F5344CB8AC3E}">
        <p14:creationId xmlns:p14="http://schemas.microsoft.com/office/powerpoint/2010/main" val="2755688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1162" y="857249"/>
            <a:ext cx="8423755" cy="3747502"/>
          </a:xfrm>
        </p:spPr>
        <p:txBody>
          <a:bodyPr/>
          <a:lstStyle/>
          <a:p>
            <a:pPr lvl="1" indent="-336550" eaLnBrk="1" hangingPunct="1">
              <a:lnSpc>
                <a:spcPct val="100000"/>
              </a:lnSpc>
              <a:spcBef>
                <a:spcPts val="0"/>
              </a:spcBef>
              <a:spcAft>
                <a:spcPts val="1200"/>
              </a:spcAft>
            </a:pPr>
            <a:r>
              <a:rPr lang="en-US">
                <a:solidFill>
                  <a:schemeClr val="tx1"/>
                </a:solidFill>
              </a:rPr>
              <a:t>12 weeks in GT1 with cirrhosis: 96% SVR12*; Poster SAT-135</a:t>
            </a:r>
            <a:endParaRPr lang="en-US" baseline="30000">
              <a:solidFill>
                <a:schemeClr val="tx1"/>
              </a:solidFill>
            </a:endParaRPr>
          </a:p>
          <a:p>
            <a:pPr lvl="1" indent="-336550" eaLnBrk="1" hangingPunct="1">
              <a:lnSpc>
                <a:spcPct val="100000"/>
              </a:lnSpc>
              <a:spcBef>
                <a:spcPts val="0"/>
              </a:spcBef>
              <a:spcAft>
                <a:spcPts val="1200"/>
              </a:spcAft>
            </a:pPr>
            <a:r>
              <a:rPr lang="en-US">
                <a:solidFill>
                  <a:schemeClr val="tx1"/>
                </a:solidFill>
              </a:rPr>
              <a:t>8 weeks in GT1 or 2 without cirrhosis: 100% SVR12*; Poster SAT-157</a:t>
            </a:r>
          </a:p>
          <a:p>
            <a:pPr lvl="1" indent="-336550" eaLnBrk="1" hangingPunct="1">
              <a:lnSpc>
                <a:spcPct val="100000"/>
              </a:lnSpc>
              <a:spcBef>
                <a:spcPts val="0"/>
              </a:spcBef>
              <a:spcAft>
                <a:spcPts val="1200"/>
              </a:spcAft>
            </a:pPr>
            <a:r>
              <a:rPr lang="en-US" smtClean="0">
                <a:solidFill>
                  <a:schemeClr val="tx1"/>
                </a:solidFill>
              </a:rPr>
              <a:t>8 </a:t>
            </a:r>
            <a:r>
              <a:rPr lang="en-US" dirty="0" smtClean="0">
                <a:solidFill>
                  <a:schemeClr val="tx1"/>
                </a:solidFill>
              </a:rPr>
              <a:t>weeks in GT3 without cirrhosis: 100% SVR12*; Oral PS098</a:t>
            </a:r>
          </a:p>
          <a:p>
            <a:pPr lvl="1" indent="-336550" eaLnBrk="1" hangingPunct="1">
              <a:lnSpc>
                <a:spcPct val="100000"/>
              </a:lnSpc>
              <a:spcBef>
                <a:spcPts val="0"/>
              </a:spcBef>
              <a:spcAft>
                <a:spcPts val="1200"/>
              </a:spcAft>
            </a:pPr>
            <a:r>
              <a:rPr lang="en-US" smtClean="0">
                <a:solidFill>
                  <a:schemeClr val="tx1"/>
                </a:solidFill>
              </a:rPr>
              <a:t>12 </a:t>
            </a:r>
            <a:r>
              <a:rPr lang="en-US" dirty="0">
                <a:solidFill>
                  <a:schemeClr val="tx1"/>
                </a:solidFill>
              </a:rPr>
              <a:t>weeks in GT4 – 6 without cirrhosis: 100% </a:t>
            </a:r>
            <a:r>
              <a:rPr lang="en-US" dirty="0" smtClean="0">
                <a:solidFill>
                  <a:schemeClr val="tx1"/>
                </a:solidFill>
              </a:rPr>
              <a:t>SVR12; </a:t>
            </a:r>
            <a:r>
              <a:rPr lang="en-US" smtClean="0">
                <a:solidFill>
                  <a:schemeClr val="tx1"/>
                </a:solidFill>
              </a:rPr>
              <a:t>Poster SAT-137</a:t>
            </a:r>
          </a:p>
          <a:p>
            <a:pPr lvl="1" indent="-336550" eaLnBrk="1" hangingPunct="1">
              <a:lnSpc>
                <a:spcPct val="100000"/>
              </a:lnSpc>
              <a:spcBef>
                <a:spcPts val="0"/>
              </a:spcBef>
              <a:spcAft>
                <a:spcPts val="1200"/>
              </a:spcAft>
            </a:pPr>
            <a:r>
              <a:rPr lang="en-US">
                <a:solidFill>
                  <a:schemeClr val="tx1"/>
                </a:solidFill>
              </a:rPr>
              <a:t>Trials in progress poster #THU-482: active-comparator study to daclatasvir + sofosbuvir in GT3-infected patients</a:t>
            </a:r>
          </a:p>
          <a:p>
            <a:pPr marL="0" lvl="1" indent="0" eaLnBrk="1" hangingPunct="1">
              <a:lnSpc>
                <a:spcPct val="100000"/>
              </a:lnSpc>
              <a:spcBef>
                <a:spcPts val="0"/>
              </a:spcBef>
              <a:spcAft>
                <a:spcPts val="1200"/>
              </a:spcAft>
              <a:buNone/>
            </a:pPr>
            <a:endParaRPr lang="en-US" smtClean="0">
              <a:solidFill>
                <a:schemeClr val="tx1"/>
              </a:solidFill>
            </a:endParaRPr>
          </a:p>
          <a:p>
            <a:pPr marL="0" lvl="1" indent="0" eaLnBrk="1" hangingPunct="1">
              <a:lnSpc>
                <a:spcPct val="100000"/>
              </a:lnSpc>
              <a:spcBef>
                <a:spcPts val="0"/>
              </a:spcBef>
              <a:spcAft>
                <a:spcPts val="1200"/>
              </a:spcAft>
              <a:buNone/>
            </a:pPr>
            <a:endParaRPr lang="en-US" dirty="0">
              <a:solidFill>
                <a:schemeClr val="tx1"/>
              </a:solidFill>
            </a:endParaRPr>
          </a:p>
          <a:p>
            <a:pPr marL="0" lvl="1" indent="0" eaLnBrk="1" hangingPunct="1">
              <a:lnSpc>
                <a:spcPct val="100000"/>
              </a:lnSpc>
              <a:spcBef>
                <a:spcPts val="0"/>
              </a:spcBef>
              <a:spcAft>
                <a:spcPts val="1200"/>
              </a:spcAft>
              <a:buNone/>
            </a:pPr>
            <a:endParaRPr lang="en-US" dirty="0" smtClean="0">
              <a:solidFill>
                <a:schemeClr val="tx1"/>
              </a:solidFill>
            </a:endParaRPr>
          </a:p>
        </p:txBody>
      </p:sp>
      <p:sp>
        <p:nvSpPr>
          <p:cNvPr id="3" name="Title 3"/>
          <p:cNvSpPr txBox="1">
            <a:spLocks/>
          </p:cNvSpPr>
          <p:nvPr/>
        </p:nvSpPr>
        <p:spPr>
          <a:xfrm>
            <a:off x="411480" y="192024"/>
            <a:ext cx="8321040" cy="534924"/>
          </a:xfrm>
          <a:prstGeom prst="rect">
            <a:avLst/>
          </a:prstGeom>
        </p:spPr>
        <p:txBody>
          <a:bodyPr anchor="b"/>
          <a:lstStyle>
            <a:lvl1pPr algn="l" defTabSz="457200" rtl="0" eaLnBrk="0" fontAlgn="base" hangingPunct="0">
              <a:lnSpc>
                <a:spcPct val="90000"/>
              </a:lnSpc>
              <a:spcBef>
                <a:spcPct val="0"/>
              </a:spcBef>
              <a:spcAft>
                <a:spcPct val="0"/>
              </a:spcAft>
              <a:defRPr sz="1400">
                <a:solidFill>
                  <a:schemeClr val="folHlink"/>
                </a:solidFill>
                <a:latin typeface="+mj-lt"/>
                <a:ea typeface="+mj-ea"/>
                <a:cs typeface="+mj-cs"/>
              </a:defRPr>
            </a:lvl1pPr>
            <a:lvl2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2pPr>
            <a:lvl3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3pPr>
            <a:lvl4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4pPr>
            <a:lvl5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5pPr>
            <a:lvl6pPr marL="457200" algn="l" defTabSz="457200" rtl="0" fontAlgn="base">
              <a:lnSpc>
                <a:spcPct val="90000"/>
              </a:lnSpc>
              <a:spcBef>
                <a:spcPct val="0"/>
              </a:spcBef>
              <a:spcAft>
                <a:spcPct val="0"/>
              </a:spcAft>
              <a:defRPr sz="1400">
                <a:solidFill>
                  <a:schemeClr val="folHlink"/>
                </a:solidFill>
                <a:latin typeface="Calibri" pitchFamily="34" charset="0"/>
                <a:cs typeface="Arial" charset="0"/>
              </a:defRPr>
            </a:lvl6pPr>
            <a:lvl7pPr marL="914400" algn="l" defTabSz="457200" rtl="0" fontAlgn="base">
              <a:lnSpc>
                <a:spcPct val="90000"/>
              </a:lnSpc>
              <a:spcBef>
                <a:spcPct val="0"/>
              </a:spcBef>
              <a:spcAft>
                <a:spcPct val="0"/>
              </a:spcAft>
              <a:defRPr sz="1400">
                <a:solidFill>
                  <a:schemeClr val="folHlink"/>
                </a:solidFill>
                <a:latin typeface="Calibri" pitchFamily="34" charset="0"/>
                <a:cs typeface="Arial" charset="0"/>
              </a:defRPr>
            </a:lvl7pPr>
            <a:lvl8pPr marL="1371600" algn="l" defTabSz="457200" rtl="0" fontAlgn="base">
              <a:lnSpc>
                <a:spcPct val="90000"/>
              </a:lnSpc>
              <a:spcBef>
                <a:spcPct val="0"/>
              </a:spcBef>
              <a:spcAft>
                <a:spcPct val="0"/>
              </a:spcAft>
              <a:defRPr sz="1400">
                <a:solidFill>
                  <a:schemeClr val="folHlink"/>
                </a:solidFill>
                <a:latin typeface="Calibri" pitchFamily="34" charset="0"/>
                <a:cs typeface="Arial" charset="0"/>
              </a:defRPr>
            </a:lvl8pPr>
            <a:lvl9pPr marL="1828800" algn="l" defTabSz="457200" rtl="0" fontAlgn="base">
              <a:lnSpc>
                <a:spcPct val="90000"/>
              </a:lnSpc>
              <a:spcBef>
                <a:spcPct val="0"/>
              </a:spcBef>
              <a:spcAft>
                <a:spcPct val="0"/>
              </a:spcAft>
              <a:defRPr sz="1400">
                <a:solidFill>
                  <a:schemeClr val="folHlink"/>
                </a:solidFill>
                <a:latin typeface="Calibri" pitchFamily="34" charset="0"/>
                <a:cs typeface="Arial" charset="0"/>
              </a:defRPr>
            </a:lvl9pPr>
          </a:lstStyle>
          <a:p>
            <a:r>
              <a:rPr lang="en-US" sz="2800" b="1" kern="0" dirty="0" smtClean="0">
                <a:solidFill>
                  <a:srgbClr val="071D49"/>
                </a:solidFill>
              </a:rPr>
              <a:t>Additional </a:t>
            </a:r>
            <a:r>
              <a:rPr lang="en-US" sz="2800" b="1" kern="0" smtClean="0">
                <a:solidFill>
                  <a:srgbClr val="071D49"/>
                </a:solidFill>
              </a:rPr>
              <a:t>Data at EASL</a:t>
            </a:r>
            <a:endParaRPr lang="en-US" sz="2800" b="1" kern="0" dirty="0">
              <a:solidFill>
                <a:srgbClr val="071D49"/>
              </a:solidFill>
            </a:endParaRPr>
          </a:p>
        </p:txBody>
      </p:sp>
      <p:sp>
        <p:nvSpPr>
          <p:cNvPr id="4" name="Rectangle 3"/>
          <p:cNvSpPr/>
          <p:nvPr/>
        </p:nvSpPr>
        <p:spPr>
          <a:xfrm>
            <a:off x="411161" y="4645602"/>
            <a:ext cx="5255372" cy="276999"/>
          </a:xfrm>
          <a:prstGeom prst="rect">
            <a:avLst/>
          </a:prstGeom>
        </p:spPr>
        <p:txBody>
          <a:bodyPr wrap="square">
            <a:spAutoFit/>
          </a:bodyPr>
          <a:lstStyle/>
          <a:p>
            <a:pPr defTabSz="914400" fontAlgn="auto">
              <a:spcBef>
                <a:spcPts val="0"/>
              </a:spcBef>
              <a:spcAft>
                <a:spcPts val="0"/>
              </a:spcAft>
            </a:pPr>
            <a:r>
              <a:rPr lang="da-DK" sz="1200" smtClean="0">
                <a:solidFill>
                  <a:srgbClr val="070605"/>
                </a:solidFill>
                <a:latin typeface="Calibri"/>
                <a:cs typeface="+mn-cs"/>
              </a:rPr>
              <a:t>*mITT analysis</a:t>
            </a:r>
          </a:p>
        </p:txBody>
      </p:sp>
    </p:spTree>
    <p:extLst>
      <p:ext uri="{BB962C8B-B14F-4D97-AF65-F5344CB8AC3E}">
        <p14:creationId xmlns:p14="http://schemas.microsoft.com/office/powerpoint/2010/main" val="2095405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411479" y="189263"/>
            <a:ext cx="8321040" cy="534924"/>
          </a:xfrm>
          <a:prstGeom prst="rect">
            <a:avLst/>
          </a:prstGeom>
        </p:spPr>
        <p:txBody>
          <a:bodyPr anchor="b"/>
          <a:lstStyle>
            <a:lvl1pPr algn="l" defTabSz="457200" rtl="0" eaLnBrk="0" fontAlgn="base" hangingPunct="0">
              <a:lnSpc>
                <a:spcPct val="90000"/>
              </a:lnSpc>
              <a:spcBef>
                <a:spcPct val="0"/>
              </a:spcBef>
              <a:spcAft>
                <a:spcPct val="0"/>
              </a:spcAft>
              <a:defRPr sz="1400">
                <a:solidFill>
                  <a:schemeClr val="folHlink"/>
                </a:solidFill>
                <a:latin typeface="+mj-lt"/>
                <a:ea typeface="+mj-ea"/>
                <a:cs typeface="+mj-cs"/>
              </a:defRPr>
            </a:lvl1pPr>
            <a:lvl2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2pPr>
            <a:lvl3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3pPr>
            <a:lvl4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4pPr>
            <a:lvl5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5pPr>
            <a:lvl6pPr marL="457200" algn="l" defTabSz="457200" rtl="0" fontAlgn="base">
              <a:lnSpc>
                <a:spcPct val="90000"/>
              </a:lnSpc>
              <a:spcBef>
                <a:spcPct val="0"/>
              </a:spcBef>
              <a:spcAft>
                <a:spcPct val="0"/>
              </a:spcAft>
              <a:defRPr sz="1400">
                <a:solidFill>
                  <a:schemeClr val="folHlink"/>
                </a:solidFill>
                <a:latin typeface="Calibri" pitchFamily="34" charset="0"/>
                <a:cs typeface="Arial" charset="0"/>
              </a:defRPr>
            </a:lvl6pPr>
            <a:lvl7pPr marL="914400" algn="l" defTabSz="457200" rtl="0" fontAlgn="base">
              <a:lnSpc>
                <a:spcPct val="90000"/>
              </a:lnSpc>
              <a:spcBef>
                <a:spcPct val="0"/>
              </a:spcBef>
              <a:spcAft>
                <a:spcPct val="0"/>
              </a:spcAft>
              <a:defRPr sz="1400">
                <a:solidFill>
                  <a:schemeClr val="folHlink"/>
                </a:solidFill>
                <a:latin typeface="Calibri" pitchFamily="34" charset="0"/>
                <a:cs typeface="Arial" charset="0"/>
              </a:defRPr>
            </a:lvl7pPr>
            <a:lvl8pPr marL="1371600" algn="l" defTabSz="457200" rtl="0" fontAlgn="base">
              <a:lnSpc>
                <a:spcPct val="90000"/>
              </a:lnSpc>
              <a:spcBef>
                <a:spcPct val="0"/>
              </a:spcBef>
              <a:spcAft>
                <a:spcPct val="0"/>
              </a:spcAft>
              <a:defRPr sz="1400">
                <a:solidFill>
                  <a:schemeClr val="folHlink"/>
                </a:solidFill>
                <a:latin typeface="Calibri" pitchFamily="34" charset="0"/>
                <a:cs typeface="Arial" charset="0"/>
              </a:defRPr>
            </a:lvl8pPr>
            <a:lvl9pPr marL="1828800" algn="l" defTabSz="457200" rtl="0" fontAlgn="base">
              <a:lnSpc>
                <a:spcPct val="90000"/>
              </a:lnSpc>
              <a:spcBef>
                <a:spcPct val="0"/>
              </a:spcBef>
              <a:spcAft>
                <a:spcPct val="0"/>
              </a:spcAft>
              <a:defRPr sz="1400">
                <a:solidFill>
                  <a:schemeClr val="folHlink"/>
                </a:solidFill>
                <a:latin typeface="Calibri" pitchFamily="34" charset="0"/>
                <a:cs typeface="Arial" charset="0"/>
              </a:defRPr>
            </a:lvl9pPr>
          </a:lstStyle>
          <a:p>
            <a:pPr marL="0" lvl="1" indent="0" eaLnBrk="1" hangingPunct="1">
              <a:lnSpc>
                <a:spcPct val="80000"/>
              </a:lnSpc>
              <a:spcBef>
                <a:spcPts val="0"/>
              </a:spcBef>
              <a:spcAft>
                <a:spcPts val="1800"/>
              </a:spcAft>
              <a:buNone/>
            </a:pPr>
            <a:r>
              <a:rPr lang="en-US" sz="2400" b="1">
                <a:solidFill>
                  <a:srgbClr val="071D49"/>
                </a:solidFill>
              </a:rPr>
              <a:t>Based on </a:t>
            </a:r>
            <a:r>
              <a:rPr lang="en-US" sz="2400" b="1" smtClean="0">
                <a:solidFill>
                  <a:srgbClr val="071D49"/>
                </a:solidFill>
              </a:rPr>
              <a:t>These Data</a:t>
            </a:r>
            <a:r>
              <a:rPr lang="en-US" sz="2400" b="1">
                <a:solidFill>
                  <a:srgbClr val="071D49"/>
                </a:solidFill>
              </a:rPr>
              <a:t>, ABT-493 </a:t>
            </a:r>
            <a:r>
              <a:rPr lang="en-US" sz="2400" b="1" smtClean="0">
                <a:solidFill>
                  <a:srgbClr val="071D49"/>
                </a:solidFill>
              </a:rPr>
              <a:t>and </a:t>
            </a:r>
            <a:r>
              <a:rPr lang="en-US" sz="2400" b="1">
                <a:solidFill>
                  <a:srgbClr val="071D49"/>
                </a:solidFill>
              </a:rPr>
              <a:t>ABT-530 a</a:t>
            </a:r>
            <a:r>
              <a:rPr lang="en-US" sz="2400" b="1" smtClean="0">
                <a:solidFill>
                  <a:srgbClr val="071D49"/>
                </a:solidFill>
              </a:rPr>
              <a:t>re Being Evaluated </a:t>
            </a:r>
            <a:r>
              <a:rPr lang="en-US" sz="2400" b="1">
                <a:solidFill>
                  <a:srgbClr val="071D49"/>
                </a:solidFill>
              </a:rPr>
              <a:t>as a </a:t>
            </a:r>
            <a:r>
              <a:rPr lang="en-US" sz="2400" b="1" smtClean="0">
                <a:solidFill>
                  <a:srgbClr val="071D49"/>
                </a:solidFill>
              </a:rPr>
              <a:t>Pangenotypic RBV-free Regimen</a:t>
            </a:r>
            <a:endParaRPr lang="en-US" sz="2400" b="1">
              <a:solidFill>
                <a:srgbClr val="071D49"/>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187" y="752076"/>
            <a:ext cx="6767364" cy="4127139"/>
          </a:xfrm>
          <a:prstGeom prst="rect">
            <a:avLst/>
          </a:prstGeom>
        </p:spPr>
      </p:pic>
    </p:spTree>
    <p:extLst>
      <p:ext uri="{BB962C8B-B14F-4D97-AF65-F5344CB8AC3E}">
        <p14:creationId xmlns:p14="http://schemas.microsoft.com/office/powerpoint/2010/main" val="26177467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11164" y="192024"/>
            <a:ext cx="8321675" cy="534924"/>
          </a:xfrm>
        </p:spPr>
        <p:txBody>
          <a:bodyPr anchor="b"/>
          <a:lstStyle/>
          <a:p>
            <a:pPr eaLnBrk="1" hangingPunct="1"/>
            <a:r>
              <a:rPr lang="en-US" sz="2800" b="1" smtClean="0">
                <a:solidFill>
                  <a:srgbClr val="071D49"/>
                </a:solidFill>
              </a:rPr>
              <a:t>Acknowledgements</a:t>
            </a:r>
            <a:endParaRPr lang="en-US" sz="2800" b="1" dirty="0" smtClean="0">
              <a:solidFill>
                <a:srgbClr val="071D49"/>
              </a:solidFill>
            </a:endParaRPr>
          </a:p>
        </p:txBody>
      </p:sp>
      <p:sp>
        <p:nvSpPr>
          <p:cNvPr id="16387" name="Content Placeholder 2"/>
          <p:cNvSpPr>
            <a:spLocks noGrp="1"/>
          </p:cNvSpPr>
          <p:nvPr>
            <p:ph idx="1"/>
          </p:nvPr>
        </p:nvSpPr>
        <p:spPr>
          <a:xfrm>
            <a:off x="411163" y="857250"/>
            <a:ext cx="8318500" cy="3800475"/>
          </a:xfrm>
        </p:spPr>
        <p:txBody>
          <a:bodyPr/>
          <a:lstStyle/>
          <a:p>
            <a:pPr marL="0" indent="0" eaLnBrk="1" hangingPunct="1">
              <a:lnSpc>
                <a:spcPct val="100000"/>
              </a:lnSpc>
              <a:spcBef>
                <a:spcPts val="0"/>
              </a:spcBef>
              <a:spcAft>
                <a:spcPts val="1200"/>
              </a:spcAft>
            </a:pPr>
            <a:r>
              <a:rPr lang="en-US" dirty="0">
                <a:solidFill>
                  <a:schemeClr val="tx1"/>
                </a:solidFill>
              </a:rPr>
              <a:t>The authors would like to express their gratitude to the patients and their families who participated in this study. Additionally, we would like to </a:t>
            </a:r>
            <a:r>
              <a:rPr lang="en-US">
                <a:solidFill>
                  <a:schemeClr val="tx1"/>
                </a:solidFill>
              </a:rPr>
              <a:t>acknowledge </a:t>
            </a:r>
            <a:r>
              <a:rPr lang="en-US" smtClean="0">
                <a:solidFill>
                  <a:schemeClr val="tx1"/>
                </a:solidFill>
              </a:rPr>
              <a:t>AbbVie’s Clinical Virology team, </a:t>
            </a:r>
            <a:r>
              <a:rPr lang="en-US" dirty="0" smtClean="0">
                <a:solidFill>
                  <a:schemeClr val="tx1"/>
                </a:solidFill>
              </a:rPr>
              <a:t>all </a:t>
            </a:r>
            <a:r>
              <a:rPr lang="en-US" dirty="0">
                <a:solidFill>
                  <a:schemeClr val="tx1"/>
                </a:solidFill>
              </a:rPr>
              <a:t>members of </a:t>
            </a:r>
            <a:r>
              <a:rPr lang="en-US">
                <a:solidFill>
                  <a:schemeClr val="tx1"/>
                </a:solidFill>
              </a:rPr>
              <a:t>the </a:t>
            </a:r>
            <a:r>
              <a:rPr lang="en-US" smtClean="0">
                <a:solidFill>
                  <a:schemeClr val="tx1"/>
                </a:solidFill>
              </a:rPr>
              <a:t>SURVEYOR-II study team, </a:t>
            </a:r>
            <a:r>
              <a:rPr lang="en-US" dirty="0" smtClean="0">
                <a:solidFill>
                  <a:schemeClr val="tx1"/>
                </a:solidFill>
              </a:rPr>
              <a:t>and AbbVie’s HCV Next Generation team who contributed to this study.</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a:xfrm>
            <a:off x="411480" y="189263"/>
            <a:ext cx="8321040" cy="534924"/>
          </a:xfrm>
        </p:spPr>
        <p:txBody>
          <a:bodyPr anchor="b"/>
          <a:lstStyle/>
          <a:p>
            <a:pPr eaLnBrk="1" hangingPunct="1"/>
            <a:r>
              <a:rPr lang="en-US" sz="2800" b="1" dirty="0" smtClean="0"/>
              <a:t>Disclosures</a:t>
            </a:r>
          </a:p>
        </p:txBody>
      </p:sp>
      <p:sp>
        <p:nvSpPr>
          <p:cNvPr id="14339" name="Content Placeholder 7"/>
          <p:cNvSpPr>
            <a:spLocks noGrp="1"/>
          </p:cNvSpPr>
          <p:nvPr>
            <p:ph idx="4294967295"/>
          </p:nvPr>
        </p:nvSpPr>
        <p:spPr>
          <a:xfrm>
            <a:off x="407988" y="857251"/>
            <a:ext cx="8318500" cy="3981734"/>
          </a:xfrm>
        </p:spPr>
        <p:txBody>
          <a:bodyPr anchor="t" anchorCtr="0">
            <a:noAutofit/>
          </a:bodyPr>
          <a:lstStyle/>
          <a:p>
            <a:pPr marL="0" indent="0">
              <a:lnSpc>
                <a:spcPct val="80000"/>
              </a:lnSpc>
              <a:spcBef>
                <a:spcPts val="0"/>
              </a:spcBef>
              <a:spcAft>
                <a:spcPts val="600"/>
              </a:spcAft>
            </a:pPr>
            <a:r>
              <a:rPr lang="en-US" sz="1200" b="1" dirty="0">
                <a:solidFill>
                  <a:schemeClr val="tx1"/>
                </a:solidFill>
              </a:rPr>
              <a:t>PY Kwo</a:t>
            </a:r>
            <a:r>
              <a:rPr lang="en-US" sz="1200" dirty="0">
                <a:solidFill>
                  <a:schemeClr val="tx1"/>
                </a:solidFill>
              </a:rPr>
              <a:t>: </a:t>
            </a:r>
            <a:r>
              <a:rPr lang="en-US" sz="1200">
                <a:solidFill>
                  <a:schemeClr val="tx1"/>
                </a:solidFill>
              </a:rPr>
              <a:t>Grant </a:t>
            </a:r>
            <a:r>
              <a:rPr lang="en-US" sz="1200" smtClean="0">
                <a:solidFill>
                  <a:schemeClr val="tx1"/>
                </a:solidFill>
              </a:rPr>
              <a:t>support/advisor: </a:t>
            </a:r>
            <a:r>
              <a:rPr lang="en-US" sz="1200" dirty="0">
                <a:solidFill>
                  <a:schemeClr val="tx1"/>
                </a:solidFill>
              </a:rPr>
              <a:t>AbbVie, Bristol-Myers Squibb, Gilead, Janssen, Merck.</a:t>
            </a:r>
          </a:p>
          <a:p>
            <a:pPr marL="0" indent="0">
              <a:lnSpc>
                <a:spcPct val="80000"/>
              </a:lnSpc>
              <a:spcBef>
                <a:spcPts val="0"/>
              </a:spcBef>
              <a:spcAft>
                <a:spcPts val="600"/>
              </a:spcAft>
            </a:pPr>
            <a:r>
              <a:rPr lang="en-US" sz="1200" b="1" dirty="0">
                <a:solidFill>
                  <a:schemeClr val="tx1"/>
                </a:solidFill>
              </a:rPr>
              <a:t>DL Wyles:</a:t>
            </a:r>
            <a:r>
              <a:rPr lang="en-US" sz="1200" dirty="0">
                <a:solidFill>
                  <a:schemeClr val="tx1"/>
                </a:solidFill>
              </a:rPr>
              <a:t> Research grants: AbbVie, Bristol-Myers Squibb, Gilead, Merck, Tacere (paid to the University of California Regents); Consultant: AbbVie, Bristol-Myers Squibb, Gilead, Janssen, Merck.</a:t>
            </a:r>
          </a:p>
          <a:p>
            <a:pPr marL="0" indent="0">
              <a:lnSpc>
                <a:spcPct val="80000"/>
              </a:lnSpc>
              <a:spcBef>
                <a:spcPts val="0"/>
              </a:spcBef>
              <a:spcAft>
                <a:spcPts val="600"/>
              </a:spcAft>
            </a:pPr>
            <a:r>
              <a:rPr lang="en-GB" sz="1200" b="1" dirty="0">
                <a:solidFill>
                  <a:schemeClr val="tx1"/>
                </a:solidFill>
              </a:rPr>
              <a:t>F Poordad:</a:t>
            </a:r>
            <a:r>
              <a:rPr lang="en-GB" sz="1200" dirty="0">
                <a:solidFill>
                  <a:schemeClr val="tx1"/>
                </a:solidFill>
              </a:rPr>
              <a:t> Grant/research support: AbbVie, Achillion Pharmaceuticals, Anadys Pharmaceuticals, Biolex Therapeutics, Boehringer Ingelheim, Bristol-Myers Squibb, Genentech, Gilead Sciences, GlaxoSmithKline, GlobeImmune, Idenix Pharmaceuticals, Idera Pharmaceuticals, Intercept Pharmaceuticals, Janssen, Medarex, Medtronic, Merck, Novartis, Santaris Pharmaceuticals, Scynexis Pharmaceuticals, Vertex Pharmaceuticals, ZymoGenetics; Speaker: Gilead, Kadmon, Merck, Onyx/Bayer, Genentech, GSK, Salix, Vertex; Consultant/advisor: AbbVie, Achillion Pharmaceuticals, Anadys Pharmaceuticals, Biolex Therapeutics, Boehringer Ingelheim, Bristol-Myers Squibb, Gilead Sciences, GlaxoSmithKline, GlobeImmune, Idenix, Merck, Novartis, Tibotec/Janssen, Theravance, Vertex.</a:t>
            </a:r>
            <a:endParaRPr lang="en-US" sz="1200" dirty="0">
              <a:solidFill>
                <a:schemeClr val="tx1"/>
              </a:solidFill>
            </a:endParaRPr>
          </a:p>
          <a:p>
            <a:pPr marL="0" indent="0">
              <a:lnSpc>
                <a:spcPct val="80000"/>
              </a:lnSpc>
              <a:spcBef>
                <a:spcPts val="0"/>
              </a:spcBef>
              <a:spcAft>
                <a:spcPts val="600"/>
              </a:spcAft>
            </a:pPr>
            <a:r>
              <a:rPr lang="en-US" sz="1200" b="1" dirty="0">
                <a:solidFill>
                  <a:schemeClr val="tx1"/>
                </a:solidFill>
              </a:rPr>
              <a:t>E Gane:</a:t>
            </a:r>
            <a:r>
              <a:rPr lang="en-US" sz="1200" dirty="0">
                <a:solidFill>
                  <a:schemeClr val="tx1"/>
                </a:solidFill>
              </a:rPr>
              <a:t> Advisor: AbbVie, Gilead, </a:t>
            </a:r>
            <a:r>
              <a:rPr lang="en-US" sz="1200">
                <a:solidFill>
                  <a:schemeClr val="tx1"/>
                </a:solidFill>
              </a:rPr>
              <a:t>Achillion</a:t>
            </a:r>
            <a:r>
              <a:rPr lang="en-GB" sz="1200" dirty="0">
                <a:solidFill>
                  <a:schemeClr val="tx1"/>
                </a:solidFill>
              </a:rPr>
              <a:t> Pharmaceuticals</a:t>
            </a:r>
            <a:r>
              <a:rPr lang="en-US" sz="1200" dirty="0">
                <a:solidFill>
                  <a:schemeClr val="tx1"/>
                </a:solidFill>
              </a:rPr>
              <a:t>, Novartis, Roche, Merck, Janssen, Novira. Speaker: AbbVie, Gilead, Merck, Janssen, Novira, Alnylam.</a:t>
            </a:r>
          </a:p>
          <a:p>
            <a:pPr marL="0" indent="0">
              <a:lnSpc>
                <a:spcPct val="80000"/>
              </a:lnSpc>
              <a:spcBef>
                <a:spcPts val="0"/>
              </a:spcBef>
              <a:spcAft>
                <a:spcPts val="600"/>
              </a:spcAft>
            </a:pPr>
            <a:r>
              <a:rPr lang="en-US" sz="1200" b="1" dirty="0">
                <a:solidFill>
                  <a:schemeClr val="tx1"/>
                </a:solidFill>
              </a:rPr>
              <a:t>B Maliakkal:</a:t>
            </a:r>
            <a:r>
              <a:rPr lang="en-US" sz="1200" dirty="0">
                <a:solidFill>
                  <a:schemeClr val="tx1"/>
                </a:solidFill>
              </a:rPr>
              <a:t> Speaker: AbbVie, Gilead, Bristol-Myers Squibb, Merck.</a:t>
            </a:r>
          </a:p>
          <a:p>
            <a:pPr marL="0" indent="0">
              <a:lnSpc>
                <a:spcPct val="80000"/>
              </a:lnSpc>
              <a:spcBef>
                <a:spcPts val="0"/>
              </a:spcBef>
              <a:spcAft>
                <a:spcPts val="600"/>
              </a:spcAft>
            </a:pPr>
            <a:r>
              <a:rPr lang="en-US" sz="1200" b="1" dirty="0">
                <a:solidFill>
                  <a:schemeClr val="tx1"/>
                </a:solidFill>
              </a:rPr>
              <a:t>ML Shiffman: </a:t>
            </a:r>
            <a:r>
              <a:rPr lang="en-US" sz="1200" dirty="0">
                <a:solidFill>
                  <a:schemeClr val="tx1"/>
                </a:solidFill>
              </a:rPr>
              <a:t>Advisor: </a:t>
            </a:r>
            <a:r>
              <a:rPr lang="en-US" sz="1200">
                <a:solidFill>
                  <a:schemeClr val="tx1"/>
                </a:solidFill>
              </a:rPr>
              <a:t>AbbVie</a:t>
            </a:r>
            <a:r>
              <a:rPr lang="en-US" sz="1200" smtClean="0">
                <a:solidFill>
                  <a:schemeClr val="tx1"/>
                </a:solidFill>
              </a:rPr>
              <a:t>, </a:t>
            </a:r>
            <a:r>
              <a:rPr lang="en-US" sz="1200" dirty="0">
                <a:solidFill>
                  <a:schemeClr val="tx1"/>
                </a:solidFill>
              </a:rPr>
              <a:t>Bristol-Myers Squibb, Gilead, Merck; grant/research support</a:t>
            </a:r>
            <a:r>
              <a:rPr lang="en-US" sz="1200">
                <a:solidFill>
                  <a:schemeClr val="tx1"/>
                </a:solidFill>
              </a:rPr>
              <a:t>: </a:t>
            </a:r>
            <a:r>
              <a:rPr lang="en-US" sz="1200" smtClean="0">
                <a:solidFill>
                  <a:schemeClr val="tx1"/>
                </a:solidFill>
              </a:rPr>
              <a:t>AbbVie, Beckman-Colter</a:t>
            </a:r>
            <a:r>
              <a:rPr lang="en-US" sz="1200">
                <a:solidFill>
                  <a:schemeClr val="tx1"/>
                </a:solidFill>
              </a:rPr>
              <a:t>, </a:t>
            </a:r>
            <a:r>
              <a:rPr lang="en-US" sz="1200" smtClean="0">
                <a:solidFill>
                  <a:schemeClr val="tx1"/>
                </a:solidFill>
              </a:rPr>
              <a:t>Bristol-Myers </a:t>
            </a:r>
            <a:r>
              <a:rPr lang="en-US" sz="1200" dirty="0">
                <a:solidFill>
                  <a:schemeClr val="tx1"/>
                </a:solidFill>
              </a:rPr>
              <a:t>Squibb</a:t>
            </a:r>
            <a:r>
              <a:rPr lang="en-US" sz="1200">
                <a:solidFill>
                  <a:schemeClr val="tx1"/>
                </a:solidFill>
              </a:rPr>
              <a:t>, Conatus, </a:t>
            </a:r>
            <a:r>
              <a:rPr lang="en-US" sz="1200" smtClean="0">
                <a:solidFill>
                  <a:schemeClr val="tx1"/>
                </a:solidFill>
              </a:rPr>
              <a:t>Galactin, Gilead</a:t>
            </a:r>
            <a:r>
              <a:rPr lang="en-US" sz="1200" dirty="0">
                <a:solidFill>
                  <a:schemeClr val="tx1"/>
                </a:solidFill>
              </a:rPr>
              <a:t>, Intercept</a:t>
            </a:r>
            <a:r>
              <a:rPr lang="en-US" sz="1200">
                <a:solidFill>
                  <a:schemeClr val="tx1"/>
                </a:solidFill>
              </a:rPr>
              <a:t>, </a:t>
            </a:r>
            <a:r>
              <a:rPr lang="en-US" sz="1200" smtClean="0">
                <a:solidFill>
                  <a:schemeClr val="tx1"/>
                </a:solidFill>
              </a:rPr>
              <a:t>Intermune, Lumena, RocheDiagnostics; </a:t>
            </a:r>
            <a:r>
              <a:rPr lang="en-US" sz="1200" dirty="0">
                <a:solidFill>
                  <a:schemeClr val="tx1"/>
                </a:solidFill>
              </a:rPr>
              <a:t>Speaker: AbbVie, Bayer, Gilead</a:t>
            </a:r>
            <a:r>
              <a:rPr lang="en-US" sz="1200">
                <a:solidFill>
                  <a:schemeClr val="tx1"/>
                </a:solidFill>
              </a:rPr>
              <a:t>, </a:t>
            </a:r>
            <a:r>
              <a:rPr lang="en-US" sz="1200" smtClean="0">
                <a:solidFill>
                  <a:schemeClr val="tx1"/>
                </a:solidFill>
              </a:rPr>
              <a:t>Merck</a:t>
            </a:r>
            <a:r>
              <a:rPr lang="en-US" sz="1200" dirty="0">
                <a:solidFill>
                  <a:schemeClr val="tx1"/>
                </a:solidFill>
              </a:rPr>
              <a:t>.</a:t>
            </a:r>
          </a:p>
          <a:p>
            <a:pPr marL="0" indent="0">
              <a:lnSpc>
                <a:spcPct val="80000"/>
              </a:lnSpc>
              <a:spcBef>
                <a:spcPts val="0"/>
              </a:spcBef>
              <a:spcAft>
                <a:spcPts val="600"/>
              </a:spcAft>
            </a:pPr>
            <a:r>
              <a:rPr lang="en-GB" sz="1200" b="1" dirty="0">
                <a:solidFill>
                  <a:schemeClr val="tx1"/>
                </a:solidFill>
              </a:rPr>
              <a:t>S Wang, TI Ng, CW Lin, R Liu, J Kort, and FJ Mensa</a:t>
            </a:r>
            <a:r>
              <a:rPr lang="en-GB" sz="1200" dirty="0">
                <a:solidFill>
                  <a:schemeClr val="tx1"/>
                </a:solidFill>
              </a:rPr>
              <a:t>: employees of AbbVie and may hold stock or stock options</a:t>
            </a:r>
            <a:r>
              <a:rPr lang="en-GB" sz="1200" dirty="0" smtClean="0">
                <a:solidFill>
                  <a:schemeClr val="tx1"/>
                </a:solidFill>
              </a:rPr>
              <a:t>.</a:t>
            </a:r>
          </a:p>
          <a:p>
            <a:pPr marL="0" indent="0">
              <a:lnSpc>
                <a:spcPct val="80000"/>
              </a:lnSpc>
              <a:spcBef>
                <a:spcPts val="0"/>
              </a:spcBef>
              <a:spcAft>
                <a:spcPts val="600"/>
              </a:spcAft>
            </a:pPr>
            <a:r>
              <a:rPr lang="en-US" sz="1200" smtClean="0">
                <a:solidFill>
                  <a:schemeClr val="tx1"/>
                </a:solidFill>
              </a:rPr>
              <a:t>The </a:t>
            </a:r>
            <a:r>
              <a:rPr lang="en-US" sz="1200" dirty="0" smtClean="0">
                <a:solidFill>
                  <a:schemeClr val="tx1"/>
                </a:solidFill>
              </a:rPr>
              <a:t>design, study conduct, analysis, and financial support of the SURVEYOR-II (NCT02243293) study were provided by AbbVie. AbbVie participated in the interpretation of data, review, and approval of the content. All authors had access to all relevant data and participated in writing, review, and approval of this presentation. </a:t>
            </a:r>
            <a:r>
              <a:rPr lang="en-US" sz="1200" dirty="0">
                <a:solidFill>
                  <a:schemeClr val="tx1"/>
                </a:solidFill>
              </a:rPr>
              <a:t>This presentation contains information on the investigational products ABT-493 and ABT-530.</a:t>
            </a:r>
          </a:p>
          <a:p>
            <a:pPr marL="0" indent="0">
              <a:lnSpc>
                <a:spcPct val="80000"/>
              </a:lnSpc>
              <a:spcBef>
                <a:spcPts val="0"/>
              </a:spcBef>
              <a:spcAft>
                <a:spcPts val="600"/>
              </a:spcAft>
            </a:pPr>
            <a:r>
              <a:rPr lang="en-US" sz="1200" dirty="0" smtClean="0">
                <a:solidFill>
                  <a:schemeClr val="tx1"/>
                </a:solidFill>
              </a:rPr>
              <a:t>Medical writing support was provided by Douglas E. Dylla, PhD, of AbbVie.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4916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411480" y="857250"/>
            <a:ext cx="8321040" cy="3779028"/>
          </a:xfrm>
        </p:spPr>
        <p:txBody>
          <a:bodyPr/>
          <a:lstStyle/>
          <a:p>
            <a:pPr marL="0" indent="0" eaLnBrk="1" hangingPunct="1">
              <a:lnSpc>
                <a:spcPct val="80000"/>
              </a:lnSpc>
              <a:spcBef>
                <a:spcPct val="0"/>
              </a:spcBef>
              <a:spcAft>
                <a:spcPts val="1200"/>
              </a:spcAft>
            </a:pPr>
            <a:r>
              <a:rPr lang="en-US" smtClean="0">
                <a:solidFill>
                  <a:schemeClr val="tx1"/>
                </a:solidFill>
              </a:rPr>
              <a:t>Higher </a:t>
            </a:r>
            <a:r>
              <a:rPr lang="en-US" dirty="0">
                <a:solidFill>
                  <a:schemeClr val="tx1"/>
                </a:solidFill>
              </a:rPr>
              <a:t>rates of liver steatosis and an increased risk for hepatocellular carcinoma and fibrosis </a:t>
            </a:r>
            <a:r>
              <a:rPr lang="en-US">
                <a:solidFill>
                  <a:schemeClr val="tx1"/>
                </a:solidFill>
              </a:rPr>
              <a:t>progression </a:t>
            </a:r>
            <a:r>
              <a:rPr lang="en-US" smtClean="0">
                <a:solidFill>
                  <a:schemeClr val="tx1"/>
                </a:solidFill>
              </a:rPr>
              <a:t>than other </a:t>
            </a:r>
            <a:r>
              <a:rPr lang="en-US" dirty="0">
                <a:solidFill>
                  <a:schemeClr val="tx1"/>
                </a:solidFill>
              </a:rPr>
              <a:t>HCV genotypes</a:t>
            </a:r>
            <a:r>
              <a:rPr lang="en-US" baseline="30000" dirty="0">
                <a:solidFill>
                  <a:schemeClr val="tx1"/>
                </a:solidFill>
              </a:rPr>
              <a:t>1</a:t>
            </a:r>
          </a:p>
          <a:p>
            <a:pPr marL="0" indent="0" eaLnBrk="1" hangingPunct="1">
              <a:lnSpc>
                <a:spcPct val="80000"/>
              </a:lnSpc>
              <a:spcBef>
                <a:spcPct val="0"/>
              </a:spcBef>
              <a:spcAft>
                <a:spcPts val="1200"/>
              </a:spcAft>
            </a:pPr>
            <a:r>
              <a:rPr lang="en-US" smtClean="0">
                <a:solidFill>
                  <a:schemeClr val="tx1"/>
                </a:solidFill>
              </a:rPr>
              <a:t>Approximately </a:t>
            </a:r>
            <a:r>
              <a:rPr lang="en-US" dirty="0">
                <a:solidFill>
                  <a:schemeClr val="tx1"/>
                </a:solidFill>
              </a:rPr>
              <a:t>30% of HCV </a:t>
            </a:r>
            <a:r>
              <a:rPr lang="en-US">
                <a:solidFill>
                  <a:schemeClr val="tx1"/>
                </a:solidFill>
              </a:rPr>
              <a:t>infections </a:t>
            </a:r>
            <a:r>
              <a:rPr lang="en-US" smtClean="0">
                <a:solidFill>
                  <a:schemeClr val="tx1"/>
                </a:solidFill>
              </a:rPr>
              <a:t>worldwide</a:t>
            </a:r>
            <a:r>
              <a:rPr lang="en-US" baseline="30000" smtClean="0">
                <a:solidFill>
                  <a:schemeClr val="tx1"/>
                </a:solidFill>
              </a:rPr>
              <a:t>2</a:t>
            </a:r>
          </a:p>
          <a:p>
            <a:pPr marL="0" indent="0" eaLnBrk="1" hangingPunct="1">
              <a:lnSpc>
                <a:spcPct val="80000"/>
              </a:lnSpc>
              <a:spcBef>
                <a:spcPct val="0"/>
              </a:spcBef>
              <a:spcAft>
                <a:spcPts val="1200"/>
              </a:spcAft>
            </a:pPr>
            <a:r>
              <a:rPr lang="en-US" smtClean="0">
                <a:solidFill>
                  <a:schemeClr val="tx1"/>
                </a:solidFill>
              </a:rPr>
              <a:t>Now the most difficult-to-cure genotype, particularly in patients with cirrhosis</a:t>
            </a:r>
            <a:endParaRPr lang="en-US" dirty="0">
              <a:solidFill>
                <a:schemeClr val="tx1"/>
              </a:solidFill>
            </a:endParaRPr>
          </a:p>
          <a:p>
            <a:pPr marL="0" indent="0" eaLnBrk="1" hangingPunct="1">
              <a:lnSpc>
                <a:spcPct val="100000"/>
              </a:lnSpc>
              <a:spcBef>
                <a:spcPct val="0"/>
              </a:spcBef>
              <a:spcAft>
                <a:spcPts val="1800"/>
              </a:spcAft>
            </a:pPr>
            <a:endParaRPr lang="en-US" dirty="0" smtClean="0">
              <a:solidFill>
                <a:schemeClr val="tx1"/>
              </a:solidFill>
            </a:endParaRPr>
          </a:p>
        </p:txBody>
      </p:sp>
      <p:sp>
        <p:nvSpPr>
          <p:cNvPr id="7" name="Title 2"/>
          <p:cNvSpPr txBox="1">
            <a:spLocks/>
          </p:cNvSpPr>
          <p:nvPr/>
        </p:nvSpPr>
        <p:spPr>
          <a:xfrm>
            <a:off x="411479" y="189263"/>
            <a:ext cx="8321040" cy="534924"/>
          </a:xfrm>
          <a:prstGeom prst="rect">
            <a:avLst/>
          </a:prstGeom>
        </p:spPr>
        <p:txBody>
          <a:bodyPr anchor="b"/>
          <a:lstStyle>
            <a:lvl1pPr algn="l" defTabSz="457200" rtl="0" eaLnBrk="0" fontAlgn="base" hangingPunct="0">
              <a:lnSpc>
                <a:spcPct val="90000"/>
              </a:lnSpc>
              <a:spcBef>
                <a:spcPct val="0"/>
              </a:spcBef>
              <a:spcAft>
                <a:spcPct val="0"/>
              </a:spcAft>
              <a:defRPr sz="1400">
                <a:solidFill>
                  <a:schemeClr val="folHlink"/>
                </a:solidFill>
                <a:latin typeface="+mj-lt"/>
                <a:ea typeface="+mj-ea"/>
                <a:cs typeface="+mj-cs"/>
              </a:defRPr>
            </a:lvl1pPr>
            <a:lvl2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2pPr>
            <a:lvl3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3pPr>
            <a:lvl4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4pPr>
            <a:lvl5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5pPr>
            <a:lvl6pPr marL="457200" algn="l" defTabSz="457200" rtl="0" fontAlgn="base">
              <a:lnSpc>
                <a:spcPct val="90000"/>
              </a:lnSpc>
              <a:spcBef>
                <a:spcPct val="0"/>
              </a:spcBef>
              <a:spcAft>
                <a:spcPct val="0"/>
              </a:spcAft>
              <a:defRPr sz="1400">
                <a:solidFill>
                  <a:schemeClr val="folHlink"/>
                </a:solidFill>
                <a:latin typeface="Calibri" pitchFamily="34" charset="0"/>
                <a:cs typeface="Arial" charset="0"/>
              </a:defRPr>
            </a:lvl6pPr>
            <a:lvl7pPr marL="914400" algn="l" defTabSz="457200" rtl="0" fontAlgn="base">
              <a:lnSpc>
                <a:spcPct val="90000"/>
              </a:lnSpc>
              <a:spcBef>
                <a:spcPct val="0"/>
              </a:spcBef>
              <a:spcAft>
                <a:spcPct val="0"/>
              </a:spcAft>
              <a:defRPr sz="1400">
                <a:solidFill>
                  <a:schemeClr val="folHlink"/>
                </a:solidFill>
                <a:latin typeface="Calibri" pitchFamily="34" charset="0"/>
                <a:cs typeface="Arial" charset="0"/>
              </a:defRPr>
            </a:lvl7pPr>
            <a:lvl8pPr marL="1371600" algn="l" defTabSz="457200" rtl="0" fontAlgn="base">
              <a:lnSpc>
                <a:spcPct val="90000"/>
              </a:lnSpc>
              <a:spcBef>
                <a:spcPct val="0"/>
              </a:spcBef>
              <a:spcAft>
                <a:spcPct val="0"/>
              </a:spcAft>
              <a:defRPr sz="1400">
                <a:solidFill>
                  <a:schemeClr val="folHlink"/>
                </a:solidFill>
                <a:latin typeface="Calibri" pitchFamily="34" charset="0"/>
                <a:cs typeface="Arial" charset="0"/>
              </a:defRPr>
            </a:lvl8pPr>
            <a:lvl9pPr marL="1828800" algn="l" defTabSz="457200" rtl="0" fontAlgn="base">
              <a:lnSpc>
                <a:spcPct val="90000"/>
              </a:lnSpc>
              <a:spcBef>
                <a:spcPct val="0"/>
              </a:spcBef>
              <a:spcAft>
                <a:spcPct val="0"/>
              </a:spcAft>
              <a:defRPr sz="1400">
                <a:solidFill>
                  <a:schemeClr val="folHlink"/>
                </a:solidFill>
                <a:latin typeface="Calibri" pitchFamily="34" charset="0"/>
                <a:cs typeface="Arial" charset="0"/>
              </a:defRPr>
            </a:lvl9pPr>
          </a:lstStyle>
          <a:p>
            <a:r>
              <a:rPr lang="en-US" sz="2800" b="1" dirty="0" smtClean="0">
                <a:solidFill>
                  <a:srgbClr val="071D49"/>
                </a:solidFill>
              </a:rPr>
              <a:t>HCV Genotype 3 (GT3)</a:t>
            </a:r>
            <a:endParaRPr lang="en-US" sz="2800" dirty="0">
              <a:solidFill>
                <a:srgbClr val="071D49"/>
              </a:solidFill>
            </a:endParaRPr>
          </a:p>
        </p:txBody>
      </p:sp>
      <p:sp>
        <p:nvSpPr>
          <p:cNvPr id="6" name="TextBox 5"/>
          <p:cNvSpPr txBox="1"/>
          <p:nvPr/>
        </p:nvSpPr>
        <p:spPr>
          <a:xfrm>
            <a:off x="411479" y="4564305"/>
            <a:ext cx="8250619" cy="369332"/>
          </a:xfrm>
          <a:prstGeom prst="rect">
            <a:avLst/>
          </a:prstGeom>
          <a:noFill/>
        </p:spPr>
        <p:txBody>
          <a:bodyPr wrap="square" numCol="1">
            <a:spAutoFit/>
          </a:bodyPr>
          <a:lstStyle/>
          <a:p>
            <a:pPr fontAlgn="auto">
              <a:lnSpc>
                <a:spcPct val="90000"/>
              </a:lnSpc>
              <a:spcBef>
                <a:spcPts val="0"/>
              </a:spcBef>
              <a:spcAft>
                <a:spcPts val="0"/>
              </a:spcAft>
              <a:tabLst>
                <a:tab pos="3657600" algn="l"/>
                <a:tab pos="3997325" algn="l"/>
              </a:tabLst>
              <a:defRPr/>
            </a:pPr>
            <a:r>
              <a:rPr lang="da-DK" sz="1000" kern="0" smtClean="0">
                <a:latin typeface="Calibri"/>
              </a:rPr>
              <a:t>1. Andriulli </a:t>
            </a:r>
            <a:r>
              <a:rPr lang="da-DK" sz="1000" kern="0" dirty="0">
                <a:latin typeface="Calibri"/>
              </a:rPr>
              <a:t>A, et al. </a:t>
            </a:r>
            <a:r>
              <a:rPr lang="da-DK" sz="1000" i="1" kern="0" dirty="0">
                <a:latin typeface="Calibri"/>
              </a:rPr>
              <a:t>Aliment Pharmacol Ther.</a:t>
            </a:r>
            <a:r>
              <a:rPr lang="da-DK" sz="1000" kern="0" dirty="0">
                <a:latin typeface="Calibri"/>
              </a:rPr>
              <a:t> 2008; 28:397-404</a:t>
            </a:r>
            <a:r>
              <a:rPr lang="da-DK" sz="1000" kern="0">
                <a:latin typeface="Calibri"/>
              </a:rPr>
              <a:t>. </a:t>
            </a:r>
            <a:r>
              <a:rPr lang="da-DK" sz="1000" kern="0" smtClean="0">
                <a:latin typeface="Calibri"/>
              </a:rPr>
              <a:t>	2. </a:t>
            </a:r>
            <a:r>
              <a:rPr lang="en-US" sz="1000" kern="0" dirty="0" smtClean="0">
                <a:latin typeface="Calibri"/>
                <a:cs typeface="+mn-cs"/>
              </a:rPr>
              <a:t>Messina JP</a:t>
            </a:r>
            <a:r>
              <a:rPr lang="da-DK" sz="1000" kern="0" dirty="0" smtClean="0">
                <a:latin typeface="Calibri"/>
              </a:rPr>
              <a:t>, et al. </a:t>
            </a:r>
            <a:r>
              <a:rPr lang="da-DK" sz="1000" i="1" kern="0" dirty="0" smtClean="0">
                <a:latin typeface="Calibri"/>
              </a:rPr>
              <a:t>Hepatology.</a:t>
            </a:r>
            <a:r>
              <a:rPr lang="da-DK" sz="1000" kern="0" dirty="0" smtClean="0">
                <a:latin typeface="Calibri"/>
              </a:rPr>
              <a:t> 2015; </a:t>
            </a:r>
            <a:r>
              <a:rPr lang="da-DK" sz="1000" kern="0" smtClean="0">
                <a:latin typeface="Calibri"/>
              </a:rPr>
              <a:t>61:77-87.</a:t>
            </a:r>
          </a:p>
          <a:p>
            <a:pPr fontAlgn="auto">
              <a:lnSpc>
                <a:spcPct val="90000"/>
              </a:lnSpc>
              <a:spcBef>
                <a:spcPts val="0"/>
              </a:spcBef>
              <a:spcAft>
                <a:spcPts val="0"/>
              </a:spcAft>
              <a:tabLst>
                <a:tab pos="3657600" algn="l"/>
              </a:tabLst>
              <a:defRPr/>
            </a:pPr>
            <a:r>
              <a:rPr lang="da-DK" sz="1000" kern="0" smtClean="0">
                <a:latin typeface="Calibri"/>
              </a:rPr>
              <a:t>3. Foster GR, et al. Gastroenterology. 2015; 149:1462-70.	4. Welzel TM, et al. AASLD 2015		5. Hezode C, et al. AASLD 2015</a:t>
            </a:r>
            <a:endParaRPr lang="da-DK" sz="1000" kern="0" dirty="0" smtClean="0">
              <a:latin typeface="Calibri"/>
            </a:endParaRPr>
          </a:p>
        </p:txBody>
      </p:sp>
      <p:graphicFrame>
        <p:nvGraphicFramePr>
          <p:cNvPr id="9" name="Group 123"/>
          <p:cNvGraphicFramePr>
            <a:graphicFrameLocks noGrp="1"/>
          </p:cNvGraphicFramePr>
          <p:nvPr>
            <p:extLst>
              <p:ext uri="{D42A27DB-BD31-4B8C-83A1-F6EECF244321}">
                <p14:modId xmlns:p14="http://schemas.microsoft.com/office/powerpoint/2010/main" val="732238307"/>
              </p:ext>
            </p:extLst>
          </p:nvPr>
        </p:nvGraphicFramePr>
        <p:xfrm>
          <a:off x="481904" y="2710636"/>
          <a:ext cx="8237801" cy="1704538"/>
        </p:xfrm>
        <a:graphic>
          <a:graphicData uri="http://schemas.openxmlformats.org/drawingml/2006/table">
            <a:tbl>
              <a:tblPr/>
              <a:tblGrid>
                <a:gridCol w="6198205"/>
                <a:gridCol w="2039596"/>
              </a:tblGrid>
              <a:tr h="502920">
                <a:tc>
                  <a:txBody>
                    <a:bodyPr/>
                    <a:lstStyle>
                      <a:lvl1pPr marL="50800" algn="l" eaLnBrk="0" hangingPunct="0">
                        <a:spcBef>
                          <a:spcPct val="80000"/>
                        </a:spcBef>
                        <a:buFont typeface="Arial" charset="0"/>
                        <a:defRPr sz="2000">
                          <a:solidFill>
                            <a:schemeClr val="tx1"/>
                          </a:solidFill>
                          <a:latin typeface="Calibri" pitchFamily="34" charset="0"/>
                        </a:defRPr>
                      </a:lvl1pPr>
                      <a:lvl2pPr marL="742950" indent="-285750" algn="l" eaLnBrk="0" hangingPunct="0">
                        <a:spcBef>
                          <a:spcPct val="40000"/>
                        </a:spcBef>
                        <a:defRPr sz="2000">
                          <a:solidFill>
                            <a:schemeClr val="tx1"/>
                          </a:solidFill>
                          <a:latin typeface="Calibri" pitchFamily="34" charset="0"/>
                        </a:defRPr>
                      </a:lvl2pPr>
                      <a:lvl3pPr marL="1143000" indent="-228600" algn="l" eaLnBrk="0" hangingPunct="0">
                        <a:spcBef>
                          <a:spcPct val="20000"/>
                        </a:spcBef>
                        <a:buFont typeface="Arial" charset="0"/>
                        <a:defRPr sz="1900">
                          <a:solidFill>
                            <a:schemeClr val="tx1"/>
                          </a:solidFill>
                          <a:latin typeface="Calibri" pitchFamily="34" charset="0"/>
                        </a:defRPr>
                      </a:lvl3pPr>
                      <a:lvl4pPr marL="1600200" indent="-228600" algn="l" eaLnBrk="0" hangingPunct="0">
                        <a:spcBef>
                          <a:spcPct val="10000"/>
                        </a:spcBef>
                        <a:buFont typeface="Arial" charset="0"/>
                        <a:defRPr>
                          <a:solidFill>
                            <a:schemeClr val="tx1"/>
                          </a:solidFill>
                          <a:latin typeface="Calibri" pitchFamily="34" charset="0"/>
                        </a:defRPr>
                      </a:lvl4pPr>
                      <a:lvl5pPr marL="2057400" indent="-228600" algn="l" eaLnBrk="0" hangingPunct="0">
                        <a:spcBef>
                          <a:spcPct val="10000"/>
                        </a:spcBef>
                        <a:buFont typeface="Arial" charset="0"/>
                        <a:defRPr sz="1600">
                          <a:solidFill>
                            <a:schemeClr val="tx1"/>
                          </a:solidFill>
                          <a:latin typeface="Calibri" pitchFamily="34" charset="0"/>
                        </a:defRPr>
                      </a:lvl5pPr>
                      <a:lvl6pPr marL="2514600" indent="-228600" eaLnBrk="0" fontAlgn="base" hangingPunct="0">
                        <a:spcBef>
                          <a:spcPct val="1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1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1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10000"/>
                        </a:spcBef>
                        <a:spcAft>
                          <a:spcPct val="0"/>
                        </a:spcAft>
                        <a:buFont typeface="Arial" charset="0"/>
                        <a:defRPr sz="1600">
                          <a:solidFill>
                            <a:schemeClr val="tx1"/>
                          </a:solidFill>
                          <a:latin typeface="Calibri" pitchFamily="34" charset="0"/>
                        </a:defRPr>
                      </a:lvl9pPr>
                    </a:lstStyle>
                    <a:p>
                      <a:pPr marL="50800" marR="0" lvl="0" indent="0" algn="ctr" defTabSz="914400" rtl="0" eaLnBrk="1" fontAlgn="base" latinLnBrk="0" hangingPunct="1">
                        <a:lnSpc>
                          <a:spcPct val="100000"/>
                        </a:lnSpc>
                        <a:spcBef>
                          <a:spcPts val="0"/>
                        </a:spcBef>
                        <a:spcAft>
                          <a:spcPct val="0"/>
                        </a:spcAft>
                        <a:buClrTx/>
                        <a:buSzTx/>
                        <a:buFont typeface="Arial" charset="0"/>
                        <a:buNone/>
                        <a:tabLst/>
                      </a:pPr>
                      <a:r>
                        <a:rPr kumimoji="0" lang="en-US" altLang="en-US" sz="2000" b="1" i="0" u="none" strike="noStrike" kern="1200"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mn-ea"/>
                          <a:cs typeface="Calibri" pitchFamily="34" charset="0"/>
                        </a:rPr>
                        <a:t>Current EASL </a:t>
                      </a:r>
                      <a:r>
                        <a:rPr kumimoji="0" lang="en-US" altLang="en-US" sz="2000" b="1" i="0" u="none" strike="noStrike" kern="1200" cap="none" normalizeH="0" baseline="0" smtClean="0">
                          <a:ln>
                            <a:noFill/>
                          </a:ln>
                          <a:solidFill>
                            <a:schemeClr val="bg1"/>
                          </a:solidFill>
                          <a:effectLst>
                            <a:outerShdw blurRad="38100" dist="38100" dir="2700000" algn="tl">
                              <a:srgbClr val="000000">
                                <a:alpha val="43137"/>
                              </a:srgbClr>
                            </a:outerShdw>
                          </a:effectLst>
                          <a:latin typeface="Calibri" pitchFamily="34" charset="0"/>
                          <a:ea typeface="+mn-ea"/>
                          <a:cs typeface="Calibri" pitchFamily="34" charset="0"/>
                        </a:rPr>
                        <a:t>recommendations for</a:t>
                      </a:r>
                    </a:p>
                    <a:p>
                      <a:pPr marL="50800" marR="0" lvl="0" indent="0" algn="ctr" defTabSz="914400" rtl="0" eaLnBrk="1" fontAlgn="base" latinLnBrk="0" hangingPunct="1">
                        <a:lnSpc>
                          <a:spcPct val="100000"/>
                        </a:lnSpc>
                        <a:spcBef>
                          <a:spcPts val="0"/>
                        </a:spcBef>
                        <a:spcAft>
                          <a:spcPct val="0"/>
                        </a:spcAft>
                        <a:buClrTx/>
                        <a:buSzTx/>
                        <a:buFont typeface="Arial" charset="0"/>
                        <a:buNone/>
                        <a:tabLst/>
                      </a:pPr>
                      <a:r>
                        <a:rPr kumimoji="0" lang="en-US" altLang="en-US" sz="2000" b="1" i="0" u="none" strike="noStrike" kern="1200" cap="none" normalizeH="0" baseline="0" smtClean="0">
                          <a:ln>
                            <a:noFill/>
                          </a:ln>
                          <a:solidFill>
                            <a:schemeClr val="bg1"/>
                          </a:solidFill>
                          <a:effectLst>
                            <a:outerShdw blurRad="38100" dist="38100" dir="2700000" algn="tl">
                              <a:srgbClr val="000000">
                                <a:alpha val="43137"/>
                              </a:srgbClr>
                            </a:outerShdw>
                          </a:effectLst>
                          <a:latin typeface="Calibri" pitchFamily="34" charset="0"/>
                          <a:ea typeface="+mn-ea"/>
                          <a:cs typeface="Calibri" pitchFamily="34" charset="0"/>
                        </a:rPr>
                        <a:t>GT3-infected </a:t>
                      </a:r>
                      <a:r>
                        <a:rPr kumimoji="0" lang="en-US" altLang="en-US" sz="2000" b="1" i="0" u="none" strike="noStrike" kern="1200"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mn-ea"/>
                          <a:cs typeface="Calibri" pitchFamily="34" charset="0"/>
                        </a:rPr>
                        <a:t>patients with cirrhosis</a:t>
                      </a:r>
                      <a:endParaRPr kumimoji="0" lang="en-US" alt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cs typeface="Calibri" pitchFamily="34" charset="0"/>
                      </a:endParaRPr>
                    </a:p>
                  </a:txBody>
                  <a:tcPr marL="0" marR="0" marT="0" marB="0" anchor="ctr" horzOverflow="overflow">
                    <a:lnL>
                      <a:noFill/>
                    </a:lnL>
                    <a:lnR>
                      <a:noFill/>
                    </a:lnR>
                    <a:lnT w="1270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a:noFill/>
                    </a:lnTlToBr>
                    <a:lnBlToTr>
                      <a:noFill/>
                    </a:lnBlToTr>
                    <a:solidFill>
                      <a:srgbClr val="0082BA"/>
                    </a:solidFill>
                  </a:tcPr>
                </a:tc>
                <a:tc>
                  <a:txBody>
                    <a:bodyPr/>
                    <a:lstStyle>
                      <a:lvl1pPr algn="l" eaLnBrk="0" hangingPunct="0">
                        <a:spcBef>
                          <a:spcPct val="80000"/>
                        </a:spcBef>
                        <a:buFont typeface="Arial" charset="0"/>
                        <a:defRPr sz="2000">
                          <a:solidFill>
                            <a:schemeClr val="tx1"/>
                          </a:solidFill>
                          <a:latin typeface="Calibri" pitchFamily="34" charset="0"/>
                        </a:defRPr>
                      </a:lvl1pPr>
                      <a:lvl2pPr marL="742950" indent="-285750" algn="l" eaLnBrk="0" hangingPunct="0">
                        <a:spcBef>
                          <a:spcPct val="40000"/>
                        </a:spcBef>
                        <a:defRPr sz="2000">
                          <a:solidFill>
                            <a:schemeClr val="tx1"/>
                          </a:solidFill>
                          <a:latin typeface="Calibri" pitchFamily="34" charset="0"/>
                        </a:defRPr>
                      </a:lvl2pPr>
                      <a:lvl3pPr marL="1143000" indent="-228600" algn="l" eaLnBrk="0" hangingPunct="0">
                        <a:spcBef>
                          <a:spcPct val="20000"/>
                        </a:spcBef>
                        <a:buFont typeface="Arial" charset="0"/>
                        <a:defRPr sz="1900">
                          <a:solidFill>
                            <a:schemeClr val="tx1"/>
                          </a:solidFill>
                          <a:latin typeface="Calibri" pitchFamily="34" charset="0"/>
                        </a:defRPr>
                      </a:lvl3pPr>
                      <a:lvl4pPr marL="1600200" indent="-228600" algn="l" eaLnBrk="0" hangingPunct="0">
                        <a:spcBef>
                          <a:spcPct val="10000"/>
                        </a:spcBef>
                        <a:buFont typeface="Arial" charset="0"/>
                        <a:defRPr>
                          <a:solidFill>
                            <a:schemeClr val="tx1"/>
                          </a:solidFill>
                          <a:latin typeface="Calibri" pitchFamily="34" charset="0"/>
                        </a:defRPr>
                      </a:lvl4pPr>
                      <a:lvl5pPr marL="2057400" indent="-228600" algn="l" eaLnBrk="0" hangingPunct="0">
                        <a:spcBef>
                          <a:spcPct val="10000"/>
                        </a:spcBef>
                        <a:buFont typeface="Arial" charset="0"/>
                        <a:defRPr sz="1600">
                          <a:solidFill>
                            <a:schemeClr val="tx1"/>
                          </a:solidFill>
                          <a:latin typeface="Calibri" pitchFamily="34" charset="0"/>
                        </a:defRPr>
                      </a:lvl5pPr>
                      <a:lvl6pPr marL="2514600" indent="-228600" eaLnBrk="0" fontAlgn="base" hangingPunct="0">
                        <a:spcBef>
                          <a:spcPct val="1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1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1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10000"/>
                        </a:spcBef>
                        <a:spcAft>
                          <a:spcPct val="0"/>
                        </a:spcAft>
                        <a:buFont typeface="Arial" charset="0"/>
                        <a:defRPr sz="1600">
                          <a:solidFill>
                            <a:schemeClr val="tx1"/>
                          </a:solidFill>
                          <a:latin typeface="Calibri" pitchFamily="34" charset="0"/>
                        </a:defRPr>
                      </a:lvl9pPr>
                    </a:lstStyle>
                    <a:p>
                      <a:pPr marL="0" marR="0" lvl="0" indent="0" algn="ctr" defTabSz="914400" rtl="0" eaLnBrk="1" fontAlgn="ctr" latinLnBrk="0" hangingPunct="1">
                        <a:lnSpc>
                          <a:spcPct val="100000"/>
                        </a:lnSpc>
                        <a:spcBef>
                          <a:spcPct val="80000"/>
                        </a:spcBef>
                        <a:spcAft>
                          <a:spcPct val="0"/>
                        </a:spcAft>
                        <a:buClrTx/>
                        <a:buSzTx/>
                        <a:buFont typeface="Arial" charset="0"/>
                        <a:buNone/>
                        <a:tabLst/>
                      </a:pPr>
                      <a:r>
                        <a:rPr kumimoji="0" lang="en-US" alt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cs typeface="Calibri" pitchFamily="34" charset="0"/>
                        </a:rPr>
                        <a:t>SVR12</a:t>
                      </a:r>
                    </a:p>
                  </a:txBody>
                  <a:tcPr marL="0" marR="0" marT="0" marB="0" anchor="ctr" horzOverflow="overflow">
                    <a:lnL>
                      <a:noFill/>
                    </a:lnL>
                    <a:lnR>
                      <a:noFill/>
                    </a:lnR>
                    <a:lnT w="1270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a:noFill/>
                    </a:lnTlToBr>
                    <a:lnBlToTr>
                      <a:noFill/>
                    </a:lnBlToTr>
                    <a:solidFill>
                      <a:srgbClr val="0082BA"/>
                    </a:solidFill>
                  </a:tcPr>
                </a:tc>
              </a:tr>
              <a:tr h="251460">
                <a:tc>
                  <a:txBody>
                    <a:bodyPr/>
                    <a:lstStyle>
                      <a:lvl1pPr algn="l" eaLnBrk="0" hangingPunct="0">
                        <a:spcBef>
                          <a:spcPct val="80000"/>
                        </a:spcBef>
                        <a:buFont typeface="Arial" charset="0"/>
                        <a:defRPr sz="2000">
                          <a:solidFill>
                            <a:schemeClr val="tx1"/>
                          </a:solidFill>
                          <a:latin typeface="Calibri" pitchFamily="34" charset="0"/>
                        </a:defRPr>
                      </a:lvl1pPr>
                      <a:lvl2pPr marL="742950" indent="-285750" algn="l" eaLnBrk="0" hangingPunct="0">
                        <a:spcBef>
                          <a:spcPct val="40000"/>
                        </a:spcBef>
                        <a:defRPr sz="2000">
                          <a:solidFill>
                            <a:schemeClr val="tx1"/>
                          </a:solidFill>
                          <a:latin typeface="Calibri" pitchFamily="34" charset="0"/>
                        </a:defRPr>
                      </a:lvl2pPr>
                      <a:lvl3pPr marL="1143000" indent="-228600" algn="l" eaLnBrk="0" hangingPunct="0">
                        <a:spcBef>
                          <a:spcPct val="20000"/>
                        </a:spcBef>
                        <a:buFont typeface="Arial" charset="0"/>
                        <a:defRPr sz="1900">
                          <a:solidFill>
                            <a:schemeClr val="tx1"/>
                          </a:solidFill>
                          <a:latin typeface="Calibri" pitchFamily="34" charset="0"/>
                        </a:defRPr>
                      </a:lvl3pPr>
                      <a:lvl4pPr marL="1600200" indent="-228600" algn="l" eaLnBrk="0" hangingPunct="0">
                        <a:spcBef>
                          <a:spcPct val="10000"/>
                        </a:spcBef>
                        <a:buFont typeface="Arial" charset="0"/>
                        <a:defRPr>
                          <a:solidFill>
                            <a:schemeClr val="tx1"/>
                          </a:solidFill>
                          <a:latin typeface="Calibri" pitchFamily="34" charset="0"/>
                        </a:defRPr>
                      </a:lvl4pPr>
                      <a:lvl5pPr marL="2057400" indent="-228600" algn="l" eaLnBrk="0" hangingPunct="0">
                        <a:spcBef>
                          <a:spcPct val="10000"/>
                        </a:spcBef>
                        <a:buFont typeface="Arial" charset="0"/>
                        <a:defRPr sz="1600">
                          <a:solidFill>
                            <a:schemeClr val="tx1"/>
                          </a:solidFill>
                          <a:latin typeface="Calibri" pitchFamily="34" charset="0"/>
                        </a:defRPr>
                      </a:lvl5pPr>
                      <a:lvl6pPr marL="2514600" indent="-228600" eaLnBrk="0" fontAlgn="base" hangingPunct="0">
                        <a:spcBef>
                          <a:spcPct val="1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1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1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100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80000"/>
                        </a:spcBef>
                        <a:spcAft>
                          <a:spcPct val="0"/>
                        </a:spcAft>
                        <a:buClrTx/>
                        <a:buSzTx/>
                        <a:buFont typeface="Arial" charset="0"/>
                        <a:buNone/>
                        <a:tabLst/>
                      </a:pPr>
                      <a:r>
                        <a:rPr kumimoji="0" lang="en-US" altLang="en-US" sz="2000" b="0" i="0" u="none" strike="noStrike" cap="none" normalizeH="0" baseline="0" dirty="0" smtClean="0">
                          <a:ln>
                            <a:noFill/>
                          </a:ln>
                          <a:solidFill>
                            <a:schemeClr val="tx1"/>
                          </a:solidFill>
                          <a:effectLst/>
                          <a:latin typeface="+mj-lt"/>
                          <a:cs typeface="Calibri" pitchFamily="34" charset="0"/>
                        </a:rPr>
                        <a:t>SOF + RBV for 24 weeks</a:t>
                      </a:r>
                      <a:r>
                        <a:rPr kumimoji="0" lang="en-US" altLang="en-US" sz="2000" b="0" i="0" u="none" strike="noStrike" cap="none" normalizeH="0" baseline="30000" dirty="0" smtClean="0">
                          <a:ln>
                            <a:noFill/>
                          </a:ln>
                          <a:solidFill>
                            <a:schemeClr val="tx1"/>
                          </a:solidFill>
                          <a:effectLst/>
                          <a:latin typeface="+mj-lt"/>
                          <a:cs typeface="Calibri" pitchFamily="34" charset="0"/>
                        </a:rPr>
                        <a:t>3</a:t>
                      </a:r>
                      <a:endParaRPr kumimoji="0" lang="en-US" altLang="en-US" sz="2000" b="0" i="0" u="none" strike="noStrike" cap="none" normalizeH="0" baseline="0" dirty="0" smtClean="0">
                        <a:ln>
                          <a:noFill/>
                        </a:ln>
                        <a:solidFill>
                          <a:schemeClr val="tx1"/>
                        </a:solidFill>
                        <a:effectLst/>
                        <a:latin typeface="+mj-lt"/>
                        <a:cs typeface="Calibri" pitchFamily="34" charset="0"/>
                      </a:endParaRPr>
                    </a:p>
                  </a:txBody>
                  <a:tcPr marL="0" marR="0" marT="0" marB="0" anchor="ctr" horzOverflow="overflow">
                    <a:lnL>
                      <a:noFill/>
                    </a:lnL>
                    <a:lnR>
                      <a:noFill/>
                    </a:lnR>
                    <a:lnT w="190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lgn="l" eaLnBrk="0" hangingPunct="0">
                        <a:spcBef>
                          <a:spcPct val="80000"/>
                        </a:spcBef>
                        <a:buFont typeface="Arial" charset="0"/>
                        <a:defRPr sz="2000">
                          <a:solidFill>
                            <a:schemeClr val="tx1"/>
                          </a:solidFill>
                          <a:latin typeface="Calibri" pitchFamily="34" charset="0"/>
                        </a:defRPr>
                      </a:lvl1pPr>
                      <a:lvl2pPr marL="742950" indent="-285750" algn="l" eaLnBrk="0" hangingPunct="0">
                        <a:spcBef>
                          <a:spcPct val="40000"/>
                        </a:spcBef>
                        <a:defRPr sz="2000">
                          <a:solidFill>
                            <a:schemeClr val="tx1"/>
                          </a:solidFill>
                          <a:latin typeface="Calibri" pitchFamily="34" charset="0"/>
                        </a:defRPr>
                      </a:lvl2pPr>
                      <a:lvl3pPr marL="1143000" indent="-228600" algn="l" eaLnBrk="0" hangingPunct="0">
                        <a:spcBef>
                          <a:spcPct val="20000"/>
                        </a:spcBef>
                        <a:buFont typeface="Arial" charset="0"/>
                        <a:defRPr sz="1900">
                          <a:solidFill>
                            <a:schemeClr val="tx1"/>
                          </a:solidFill>
                          <a:latin typeface="Calibri" pitchFamily="34" charset="0"/>
                        </a:defRPr>
                      </a:lvl3pPr>
                      <a:lvl4pPr marL="1600200" indent="-228600" algn="l" eaLnBrk="0" hangingPunct="0">
                        <a:spcBef>
                          <a:spcPct val="10000"/>
                        </a:spcBef>
                        <a:buFont typeface="Arial" charset="0"/>
                        <a:defRPr>
                          <a:solidFill>
                            <a:schemeClr val="tx1"/>
                          </a:solidFill>
                          <a:latin typeface="Calibri" pitchFamily="34" charset="0"/>
                        </a:defRPr>
                      </a:lvl4pPr>
                      <a:lvl5pPr marL="2057400" indent="-228600" algn="l" eaLnBrk="0" hangingPunct="0">
                        <a:spcBef>
                          <a:spcPct val="10000"/>
                        </a:spcBef>
                        <a:buFont typeface="Arial" charset="0"/>
                        <a:defRPr sz="1600">
                          <a:solidFill>
                            <a:schemeClr val="tx1"/>
                          </a:solidFill>
                          <a:latin typeface="Calibri" pitchFamily="34" charset="0"/>
                        </a:defRPr>
                      </a:lvl5pPr>
                      <a:lvl6pPr marL="2514600" indent="-228600" eaLnBrk="0" fontAlgn="base" hangingPunct="0">
                        <a:spcBef>
                          <a:spcPct val="1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1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1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100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80000"/>
                        </a:spcBef>
                        <a:spcAft>
                          <a:spcPct val="0"/>
                        </a:spcAft>
                        <a:buClrTx/>
                        <a:buSzTx/>
                        <a:buFont typeface="Arial" charset="0"/>
                        <a:buNone/>
                        <a:tabLst/>
                      </a:pPr>
                      <a:r>
                        <a:rPr kumimoji="0" lang="en-US" altLang="en-US" sz="2000" b="0" i="0" u="none" strike="noStrike" cap="none" normalizeH="0" baseline="0" dirty="0" smtClean="0">
                          <a:ln>
                            <a:noFill/>
                          </a:ln>
                          <a:solidFill>
                            <a:schemeClr val="tx1"/>
                          </a:solidFill>
                          <a:effectLst/>
                          <a:latin typeface="+mj-lt"/>
                          <a:cs typeface="Calibri" pitchFamily="34" charset="0"/>
                        </a:rPr>
                        <a:t>79%</a:t>
                      </a:r>
                    </a:p>
                  </a:txBody>
                  <a:tcPr marL="0" marR="0" marT="0" marB="0" anchor="ctr" horzOverflow="overflow">
                    <a:lnL>
                      <a:noFill/>
                    </a:lnL>
                    <a:lnR>
                      <a:noFill/>
                    </a:lnR>
                    <a:lnT w="190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8604">
                <a:tc>
                  <a:txBody>
                    <a:bodyPr/>
                    <a:lstStyle/>
                    <a:p>
                      <a:pPr marL="0" marR="0" indent="0" algn="ctr" rtl="0" eaLnBrk="0" fontAlgn="base" latinLnBrk="0" hangingPunct="0">
                        <a:spcBef>
                          <a:spcPts val="1344"/>
                        </a:spcBef>
                        <a:spcAft>
                          <a:spcPts val="0"/>
                        </a:spcAft>
                      </a:pPr>
                      <a:r>
                        <a:rPr lang="en-US" sz="2000" b="0" i="0" u="none" strike="noStrike" kern="1200" baseline="0" dirty="0" smtClean="0">
                          <a:ln>
                            <a:noFill/>
                          </a:ln>
                          <a:solidFill>
                            <a:schemeClr val="tx1"/>
                          </a:solidFill>
                          <a:effectLst/>
                          <a:latin typeface="+mj-lt"/>
                          <a:ea typeface="MS PGothic"/>
                        </a:rPr>
                        <a:t>SOF + pegIFN/RBV for 12 weeks</a:t>
                      </a:r>
                      <a:r>
                        <a:rPr lang="en-US" sz="2000" b="0" i="0" u="none" strike="noStrike" kern="1200" baseline="30000" dirty="0" smtClean="0">
                          <a:ln>
                            <a:noFill/>
                          </a:ln>
                          <a:solidFill>
                            <a:schemeClr val="tx1"/>
                          </a:solidFill>
                          <a:effectLst/>
                          <a:latin typeface="+mj-lt"/>
                          <a:ea typeface="MS PGothic"/>
                        </a:rPr>
                        <a:t>3</a:t>
                      </a:r>
                      <a:endParaRPr lang="en-US" sz="20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c>
                  <a:txBody>
                    <a:bodyPr/>
                    <a:lstStyle/>
                    <a:p>
                      <a:pPr marL="0" marR="0" indent="0" algn="ctr" rtl="0" eaLnBrk="0" fontAlgn="base" latinLnBrk="0" hangingPunct="0">
                        <a:spcBef>
                          <a:spcPts val="1152"/>
                        </a:spcBef>
                        <a:spcAft>
                          <a:spcPts val="0"/>
                        </a:spcAft>
                      </a:pPr>
                      <a:r>
                        <a:rPr lang="en-US" sz="2000" b="0" i="0" u="none" strike="noStrike" dirty="0" smtClean="0">
                          <a:solidFill>
                            <a:schemeClr val="tx1"/>
                          </a:solidFill>
                          <a:effectLst/>
                          <a:latin typeface="+mj-lt"/>
                        </a:rPr>
                        <a:t>88%</a:t>
                      </a:r>
                      <a:endParaRPr lang="en-US" sz="20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r>
              <a:tr h="258604">
                <a:tc>
                  <a:txBody>
                    <a:bodyPr/>
                    <a:lstStyle/>
                    <a:p>
                      <a:pPr marL="0" marR="0" indent="0" algn="ctr" rtl="0" eaLnBrk="0" fontAlgn="base" latinLnBrk="0" hangingPunct="0">
                        <a:spcBef>
                          <a:spcPts val="1344"/>
                        </a:spcBef>
                        <a:spcAft>
                          <a:spcPts val="0"/>
                        </a:spcAft>
                      </a:pPr>
                      <a:r>
                        <a:rPr lang="en-US" sz="2000" b="0" i="0" u="none" strike="noStrike" kern="1200" baseline="0" dirty="0" smtClean="0">
                          <a:ln>
                            <a:noFill/>
                          </a:ln>
                          <a:solidFill>
                            <a:schemeClr val="tx1"/>
                          </a:solidFill>
                          <a:effectLst/>
                          <a:latin typeface="+mj-lt"/>
                          <a:ea typeface="MS PGothic"/>
                        </a:rPr>
                        <a:t>SOF + DCV + RBV for 24 weeks</a:t>
                      </a:r>
                      <a:r>
                        <a:rPr lang="en-US" sz="2000" b="0" i="0" u="none" strike="noStrike" kern="1200" baseline="30000" dirty="0" smtClean="0">
                          <a:ln>
                            <a:noFill/>
                          </a:ln>
                          <a:solidFill>
                            <a:schemeClr val="tx1"/>
                          </a:solidFill>
                          <a:effectLst/>
                          <a:latin typeface="+mj-lt"/>
                          <a:ea typeface="MS PGothic"/>
                        </a:rPr>
                        <a:t>4,5</a:t>
                      </a:r>
                      <a:endParaRPr lang="en-US" sz="2000" b="0" i="0" u="none" strike="noStrike" baseline="30000"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0" fontAlgn="base" latinLnBrk="0" hangingPunct="0">
                        <a:spcBef>
                          <a:spcPts val="1152"/>
                        </a:spcBef>
                        <a:spcAft>
                          <a:spcPts val="0"/>
                        </a:spcAft>
                      </a:pPr>
                      <a:r>
                        <a:rPr lang="en-US" sz="2000" b="0" i="0" u="none" strike="noStrike" dirty="0" smtClean="0">
                          <a:solidFill>
                            <a:schemeClr val="tx1"/>
                          </a:solidFill>
                          <a:effectLst/>
                          <a:latin typeface="+mj-lt"/>
                        </a:rPr>
                        <a:t>85%</a:t>
                      </a:r>
                      <a:endParaRPr lang="en-US" sz="20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6250">
                <a:tc gridSpan="2">
                  <a:txBody>
                    <a:bodyPr/>
                    <a:lstStyle/>
                    <a:p>
                      <a:r>
                        <a:rPr lang="en-US" sz="1000" dirty="0" smtClean="0"/>
                        <a:t>SVR12, sustained virologic response at post-treatment week 12; SOF, sofosbuvir; pegIFN,</a:t>
                      </a:r>
                      <a:r>
                        <a:rPr lang="en-US" sz="1000" baseline="0" dirty="0" smtClean="0"/>
                        <a:t> pegylated interferon; RBV, ribavirin; DCV, daclatasvir</a:t>
                      </a:r>
                      <a:endParaRPr lang="en-US" sz="1000" dirty="0"/>
                    </a:p>
                  </a:txBody>
                  <a:tcPr marL="9525" marR="9525" marT="714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indent="0" algn="ctr" rtl="0" eaLnBrk="0" fontAlgn="base" latinLnBrk="0" hangingPunct="0">
                        <a:spcBef>
                          <a:spcPts val="1152"/>
                        </a:spcBef>
                        <a:spcAft>
                          <a:spcPts val="0"/>
                        </a:spcAft>
                      </a:pPr>
                      <a:endParaRPr lang="en-US" sz="2200" b="0" i="0" u="none" strike="noStrike" dirty="0">
                        <a:solidFill>
                          <a:schemeClr val="tx1"/>
                        </a:solidFill>
                        <a:effectLst/>
                        <a:latin typeface="+mj-lt"/>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1163" y="4702805"/>
            <a:ext cx="8408466" cy="230832"/>
          </a:xfrm>
          <a:prstGeom prst="rect">
            <a:avLst/>
          </a:prstGeom>
          <a:noFill/>
        </p:spPr>
        <p:txBody>
          <a:bodyPr wrap="square">
            <a:spAutoFit/>
          </a:bodyPr>
          <a:lstStyle/>
          <a:p>
            <a:pPr fontAlgn="auto">
              <a:lnSpc>
                <a:spcPct val="90000"/>
              </a:lnSpc>
              <a:spcBef>
                <a:spcPts val="0"/>
              </a:spcBef>
              <a:spcAft>
                <a:spcPts val="0"/>
              </a:spcAft>
              <a:defRPr/>
            </a:pPr>
            <a:r>
              <a:rPr lang="da-DK" sz="1000" kern="0" smtClean="0">
                <a:latin typeface="Calibri"/>
              </a:rPr>
              <a:t>ABT-493 </a:t>
            </a:r>
            <a:r>
              <a:rPr lang="da-DK" sz="1000" kern="0" dirty="0" smtClean="0">
                <a:latin typeface="Calibri"/>
              </a:rPr>
              <a:t>identified by AbbVie </a:t>
            </a:r>
            <a:r>
              <a:rPr lang="da-DK" sz="1000" kern="0" smtClean="0">
                <a:latin typeface="Calibri"/>
              </a:rPr>
              <a:t>and Enanta.		1. Ng </a:t>
            </a:r>
            <a:r>
              <a:rPr lang="da-DK" sz="1000" kern="0" dirty="0" smtClean="0">
                <a:latin typeface="Calibri"/>
              </a:rPr>
              <a:t>TI, et al. Abstract 636</a:t>
            </a:r>
            <a:r>
              <a:rPr lang="da-DK" sz="1000" kern="0" smtClean="0">
                <a:latin typeface="Calibri"/>
              </a:rPr>
              <a:t>. CROI, 2014.		2. Ng </a:t>
            </a:r>
            <a:r>
              <a:rPr lang="da-DK" sz="1000" kern="0" dirty="0">
                <a:latin typeface="Calibri"/>
              </a:rPr>
              <a:t>TI, et al. Abstract </a:t>
            </a:r>
            <a:r>
              <a:rPr lang="da-DK" sz="1000" kern="0" dirty="0" smtClean="0">
                <a:latin typeface="Calibri"/>
              </a:rPr>
              <a:t>639</a:t>
            </a:r>
            <a:r>
              <a:rPr lang="da-DK" sz="1000" kern="0" smtClean="0">
                <a:latin typeface="Calibri"/>
              </a:rPr>
              <a:t>. CROI, </a:t>
            </a:r>
            <a:r>
              <a:rPr lang="da-DK" sz="1000" kern="0" dirty="0" smtClean="0">
                <a:latin typeface="Calibri"/>
              </a:rPr>
              <a:t>2014.</a:t>
            </a:r>
          </a:p>
        </p:txBody>
      </p:sp>
      <p:sp>
        <p:nvSpPr>
          <p:cNvPr id="16" name="Title 2"/>
          <p:cNvSpPr txBox="1">
            <a:spLocks/>
          </p:cNvSpPr>
          <p:nvPr/>
        </p:nvSpPr>
        <p:spPr>
          <a:xfrm>
            <a:off x="411479" y="189263"/>
            <a:ext cx="8321040" cy="534924"/>
          </a:xfrm>
          <a:prstGeom prst="rect">
            <a:avLst/>
          </a:prstGeom>
        </p:spPr>
        <p:txBody>
          <a:bodyPr anchor="b"/>
          <a:lstStyle>
            <a:lvl1pPr algn="l" defTabSz="457200" rtl="0" eaLnBrk="0" fontAlgn="base" hangingPunct="0">
              <a:lnSpc>
                <a:spcPct val="90000"/>
              </a:lnSpc>
              <a:spcBef>
                <a:spcPct val="0"/>
              </a:spcBef>
              <a:spcAft>
                <a:spcPct val="0"/>
              </a:spcAft>
              <a:defRPr sz="1400">
                <a:solidFill>
                  <a:schemeClr val="folHlink"/>
                </a:solidFill>
                <a:latin typeface="+mj-lt"/>
                <a:ea typeface="+mj-ea"/>
                <a:cs typeface="+mj-cs"/>
              </a:defRPr>
            </a:lvl1pPr>
            <a:lvl2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2pPr>
            <a:lvl3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3pPr>
            <a:lvl4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4pPr>
            <a:lvl5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5pPr>
            <a:lvl6pPr marL="457200" algn="l" defTabSz="457200" rtl="0" fontAlgn="base">
              <a:lnSpc>
                <a:spcPct val="90000"/>
              </a:lnSpc>
              <a:spcBef>
                <a:spcPct val="0"/>
              </a:spcBef>
              <a:spcAft>
                <a:spcPct val="0"/>
              </a:spcAft>
              <a:defRPr sz="1400">
                <a:solidFill>
                  <a:schemeClr val="folHlink"/>
                </a:solidFill>
                <a:latin typeface="Calibri" pitchFamily="34" charset="0"/>
                <a:cs typeface="Arial" charset="0"/>
              </a:defRPr>
            </a:lvl6pPr>
            <a:lvl7pPr marL="914400" algn="l" defTabSz="457200" rtl="0" fontAlgn="base">
              <a:lnSpc>
                <a:spcPct val="90000"/>
              </a:lnSpc>
              <a:spcBef>
                <a:spcPct val="0"/>
              </a:spcBef>
              <a:spcAft>
                <a:spcPct val="0"/>
              </a:spcAft>
              <a:defRPr sz="1400">
                <a:solidFill>
                  <a:schemeClr val="folHlink"/>
                </a:solidFill>
                <a:latin typeface="Calibri" pitchFamily="34" charset="0"/>
                <a:cs typeface="Arial" charset="0"/>
              </a:defRPr>
            </a:lvl7pPr>
            <a:lvl8pPr marL="1371600" algn="l" defTabSz="457200" rtl="0" fontAlgn="base">
              <a:lnSpc>
                <a:spcPct val="90000"/>
              </a:lnSpc>
              <a:spcBef>
                <a:spcPct val="0"/>
              </a:spcBef>
              <a:spcAft>
                <a:spcPct val="0"/>
              </a:spcAft>
              <a:defRPr sz="1400">
                <a:solidFill>
                  <a:schemeClr val="folHlink"/>
                </a:solidFill>
                <a:latin typeface="Calibri" pitchFamily="34" charset="0"/>
                <a:cs typeface="Arial" charset="0"/>
              </a:defRPr>
            </a:lvl8pPr>
            <a:lvl9pPr marL="1828800" algn="l" defTabSz="457200" rtl="0" fontAlgn="base">
              <a:lnSpc>
                <a:spcPct val="90000"/>
              </a:lnSpc>
              <a:spcBef>
                <a:spcPct val="0"/>
              </a:spcBef>
              <a:spcAft>
                <a:spcPct val="0"/>
              </a:spcAft>
              <a:defRPr sz="1400">
                <a:solidFill>
                  <a:schemeClr val="folHlink"/>
                </a:solidFill>
                <a:latin typeface="Calibri" pitchFamily="34" charset="0"/>
                <a:cs typeface="Arial" charset="0"/>
              </a:defRPr>
            </a:lvl9pPr>
          </a:lstStyle>
          <a:p>
            <a:r>
              <a:rPr lang="en-US" sz="2800" b="1" smtClean="0">
                <a:solidFill>
                  <a:srgbClr val="071D49"/>
                </a:solidFill>
              </a:rPr>
              <a:t>Next Generation Direct-acting Antivirals</a:t>
            </a:r>
            <a:endParaRPr lang="en-US" sz="2800" dirty="0">
              <a:solidFill>
                <a:srgbClr val="071D49"/>
              </a:solidFill>
            </a:endParaRPr>
          </a:p>
        </p:txBody>
      </p:sp>
      <p:graphicFrame>
        <p:nvGraphicFramePr>
          <p:cNvPr id="22" name="Table 21"/>
          <p:cNvGraphicFramePr>
            <a:graphicFrameLocks noGrp="1"/>
          </p:cNvGraphicFramePr>
          <p:nvPr>
            <p:extLst>
              <p:ext uri="{D42A27DB-BD31-4B8C-83A1-F6EECF244321}">
                <p14:modId xmlns:p14="http://schemas.microsoft.com/office/powerpoint/2010/main" val="3610380114"/>
              </p:ext>
            </p:extLst>
          </p:nvPr>
        </p:nvGraphicFramePr>
        <p:xfrm>
          <a:off x="410086" y="2744571"/>
          <a:ext cx="8409543" cy="1920240"/>
        </p:xfrm>
        <a:graphic>
          <a:graphicData uri="http://schemas.openxmlformats.org/drawingml/2006/table">
            <a:tbl>
              <a:tblPr firstRow="1" bandRow="1">
                <a:tableStyleId>{5C22544A-7EE6-4342-B048-85BDC9FD1C3A}</a:tableStyleId>
              </a:tblPr>
              <a:tblGrid>
                <a:gridCol w="1684497"/>
                <a:gridCol w="6725046"/>
              </a:tblGrid>
              <a:tr h="297180">
                <a:tc rowSpan="3">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500" u="none" smtClean="0">
                          <a:solidFill>
                            <a:schemeClr val="tx1"/>
                          </a:solidFill>
                        </a:rPr>
                        <a:t>In vitro:</a:t>
                      </a:r>
                      <a:r>
                        <a:rPr lang="en-US" sz="1500" u="none" baseline="30000" smtClean="0">
                          <a:solidFill>
                            <a:schemeClr val="tx1"/>
                          </a:solidFill>
                        </a:rPr>
                        <a:t>1,2</a:t>
                      </a:r>
                      <a:endParaRPr lang="en-US" sz="1500" dirty="0">
                        <a:solidFill>
                          <a:schemeClr val="tx1"/>
                        </a:solidFill>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2"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smtClean="0">
                          <a:solidFill>
                            <a:schemeClr val="tx1"/>
                          </a:solidFill>
                        </a:rPr>
                        <a:t>High </a:t>
                      </a:r>
                      <a:r>
                        <a:rPr lang="en-US" sz="1500" b="0" dirty="0" smtClean="0">
                          <a:solidFill>
                            <a:schemeClr val="tx1"/>
                          </a:solidFill>
                        </a:rPr>
                        <a:t>barrier to resistance</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34340">
                <a:tc vMerge="1">
                  <a:txBody>
                    <a:bodyPr/>
                    <a:lstStyle/>
                    <a:p>
                      <a:endParaRPr lang="en-US"/>
                    </a:p>
                  </a:txBody>
                  <a:tcPr>
                    <a:noFill/>
                  </a:tcPr>
                </a:tc>
                <a:tc>
                  <a:txBody>
                    <a:bodyPr/>
                    <a:lstStyle/>
                    <a:p>
                      <a:pPr marL="342900" marR="0" lvl="2" indent="-225425"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1500" smtClean="0">
                          <a:solidFill>
                            <a:schemeClr val="tx1"/>
                          </a:solidFill>
                        </a:rPr>
                        <a:t>Potent against common NS3 variants (eg., positions 80, 155, 168)                     </a:t>
                      </a:r>
                      <a:r>
                        <a:rPr lang="en-US" sz="1500" baseline="0" smtClean="0">
                          <a:solidFill>
                            <a:schemeClr val="tx1"/>
                          </a:solidFill>
                        </a:rPr>
                        <a:t>and NS</a:t>
                      </a:r>
                      <a:r>
                        <a:rPr lang="en-US" sz="1500" smtClean="0">
                          <a:solidFill>
                            <a:schemeClr val="tx1"/>
                          </a:solidFill>
                        </a:rPr>
                        <a:t>5A variants (eg., positions 28, 30, 31 and 93)</a:t>
                      </a:r>
                      <a:endParaRPr lang="en-US" sz="1500" dirty="0" smtClean="0">
                        <a:solidFill>
                          <a:schemeClr val="tx1"/>
                        </a:solidFill>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7180">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2"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smtClean="0">
                          <a:solidFill>
                            <a:schemeClr val="tx1"/>
                          </a:solidFill>
                        </a:rPr>
                        <a:t>Additive/synergistic antiviral activity</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7180">
                <a:tc rowSpan="3">
                  <a:txBody>
                    <a:bodyPr/>
                    <a:lstStyle/>
                    <a:p>
                      <a:pPr algn="l"/>
                      <a:r>
                        <a:rPr lang="en-US" sz="1500" b="1" u="none" dirty="0" smtClean="0">
                          <a:solidFill>
                            <a:schemeClr val="tx1"/>
                          </a:solidFill>
                        </a:rPr>
                        <a:t>Clinical </a:t>
                      </a:r>
                      <a:r>
                        <a:rPr lang="en-US" sz="1500" b="1" u="none" smtClean="0">
                          <a:solidFill>
                            <a:schemeClr val="tx1"/>
                          </a:solidFill>
                        </a:rPr>
                        <a:t>PK &amp; </a:t>
                      </a:r>
                      <a:r>
                        <a:rPr lang="en-US" sz="1500" b="1" u="none" dirty="0" smtClean="0">
                          <a:solidFill>
                            <a:schemeClr val="tx1"/>
                          </a:solidFill>
                        </a:rPr>
                        <a:t>metabolism:</a:t>
                      </a:r>
                      <a:endParaRPr lang="en-US" sz="1500" b="1" dirty="0">
                        <a:solidFill>
                          <a:schemeClr val="tx1"/>
                        </a:solidFill>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2"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smtClean="0">
                          <a:solidFill>
                            <a:schemeClr val="tx1"/>
                          </a:solidFill>
                        </a:rPr>
                        <a:t>Once-daily oral dosing</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7180">
                <a:tc vMerge="1">
                  <a:txBody>
                    <a:bodyPr/>
                    <a:lstStyle/>
                    <a:p>
                      <a:endParaRPr lang="en-US">
                        <a:solidFill>
                          <a:schemeClr val="tx1"/>
                        </a:solidFill>
                      </a:endParaRPr>
                    </a:p>
                  </a:txBody>
                  <a:tcPr>
                    <a:noFill/>
                  </a:tcPr>
                </a:tc>
                <a:tc>
                  <a:txBody>
                    <a:bodyPr/>
                    <a:lstStyle/>
                    <a:p>
                      <a:pPr marL="342900" marR="0" lvl="2"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smtClean="0">
                          <a:solidFill>
                            <a:schemeClr val="tx1"/>
                          </a:solidFill>
                        </a:rPr>
                        <a:t>Minimal metabolism and primary biliary excretion</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7180">
                <a:tc vMerge="1">
                  <a:txBody>
                    <a:bodyPr/>
                    <a:lstStyle/>
                    <a:p>
                      <a:endParaRPr lang="en-US">
                        <a:solidFill>
                          <a:schemeClr val="tx1"/>
                        </a:solidFill>
                      </a:endParaRPr>
                    </a:p>
                  </a:txBody>
                  <a:tcPr>
                    <a:noFill/>
                  </a:tcPr>
                </a:tc>
                <a:tc>
                  <a:txBody>
                    <a:bodyPr/>
                    <a:lstStyle/>
                    <a:p>
                      <a:pPr marL="342900" marR="0" lvl="2"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smtClean="0">
                          <a:solidFill>
                            <a:schemeClr val="tx1"/>
                          </a:solidFill>
                        </a:rPr>
                        <a:t>Negligible</a:t>
                      </a:r>
                      <a:r>
                        <a:rPr lang="en-US" sz="1500" baseline="0" smtClean="0">
                          <a:solidFill>
                            <a:schemeClr val="tx1"/>
                          </a:solidFill>
                        </a:rPr>
                        <a:t> </a:t>
                      </a:r>
                      <a:r>
                        <a:rPr lang="en-US" sz="1500" smtClean="0">
                          <a:solidFill>
                            <a:schemeClr val="tx1"/>
                          </a:solidFill>
                        </a:rPr>
                        <a:t>renal </a:t>
                      </a:r>
                      <a:r>
                        <a:rPr lang="en-US" sz="1500" dirty="0" smtClean="0">
                          <a:solidFill>
                            <a:schemeClr val="tx1"/>
                          </a:solidFill>
                        </a:rPr>
                        <a:t>excretion (&lt;1%)</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3" name="Left Brace 22"/>
          <p:cNvSpPr/>
          <p:nvPr/>
        </p:nvSpPr>
        <p:spPr>
          <a:xfrm>
            <a:off x="1962855" y="2809690"/>
            <a:ext cx="304800" cy="914200"/>
          </a:xfrm>
          <a:prstGeom prst="leftBrace">
            <a:avLst>
              <a:gd name="adj1" fmla="val 39423"/>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Left Brace 23"/>
          <p:cNvSpPr/>
          <p:nvPr/>
        </p:nvSpPr>
        <p:spPr>
          <a:xfrm>
            <a:off x="1962855" y="3829068"/>
            <a:ext cx="304800" cy="758927"/>
          </a:xfrm>
          <a:prstGeom prst="leftBrace">
            <a:avLst>
              <a:gd name="adj1" fmla="val 39423"/>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1" name="Group 20"/>
          <p:cNvGrpSpPr/>
          <p:nvPr/>
        </p:nvGrpSpPr>
        <p:grpSpPr>
          <a:xfrm>
            <a:off x="539509" y="855906"/>
            <a:ext cx="7991959" cy="1197381"/>
            <a:chOff x="183476" y="1286068"/>
            <a:chExt cx="8347993" cy="1250723"/>
          </a:xfrm>
        </p:grpSpPr>
        <p:sp>
          <p:nvSpPr>
            <p:cNvPr id="25" name="object 17"/>
            <p:cNvSpPr txBox="1"/>
            <p:nvPr/>
          </p:nvSpPr>
          <p:spPr>
            <a:xfrm>
              <a:off x="6321669" y="1469991"/>
              <a:ext cx="2209800" cy="1066800"/>
            </a:xfrm>
            <a:prstGeom prst="rect">
              <a:avLst/>
            </a:prstGeom>
          </p:spPr>
          <p:txBody>
            <a:bodyPr vert="horz" wrap="square" lIns="0" tIns="0" rIns="0" bIns="0" rtlCol="0">
              <a:noAutofit/>
            </a:bodyPr>
            <a:lstStyle/>
            <a:p>
              <a:pPr marL="8890" marR="8890" algn="ctr">
                <a:lnSpc>
                  <a:spcPct val="101000"/>
                </a:lnSpc>
                <a:spcBef>
                  <a:spcPts val="0"/>
                </a:spcBef>
                <a:spcAft>
                  <a:spcPts val="0"/>
                </a:spcAft>
              </a:pPr>
              <a:r>
                <a:rPr lang="en-US" sz="2200" b="1" kern="1200" spc="-20" dirty="0" smtClean="0">
                  <a:solidFill>
                    <a:srgbClr val="231F20"/>
                  </a:solidFill>
                  <a:effectLst/>
                  <a:latin typeface="Calibri"/>
                  <a:ea typeface="Times New Roman"/>
                </a:rPr>
                <a:t>ABT-530</a:t>
              </a:r>
            </a:p>
            <a:p>
              <a:pPr marL="8890" marR="8890" algn="ctr">
                <a:lnSpc>
                  <a:spcPct val="101000"/>
                </a:lnSpc>
                <a:spcBef>
                  <a:spcPts val="0"/>
                </a:spcBef>
                <a:spcAft>
                  <a:spcPts val="0"/>
                </a:spcAft>
              </a:pPr>
              <a:r>
                <a:rPr lang="en-US" sz="2200" kern="1200" spc="-20" dirty="0" smtClean="0">
                  <a:solidFill>
                    <a:srgbClr val="231F20"/>
                  </a:solidFill>
                  <a:effectLst/>
                  <a:latin typeface="Calibri"/>
                  <a:ea typeface="Times New Roman"/>
                </a:rPr>
                <a:t>Pangenotypic</a:t>
              </a:r>
            </a:p>
            <a:p>
              <a:pPr marL="8890" marR="8890" algn="ctr">
                <a:lnSpc>
                  <a:spcPct val="101000"/>
                </a:lnSpc>
                <a:spcBef>
                  <a:spcPts val="0"/>
                </a:spcBef>
                <a:spcAft>
                  <a:spcPts val="0"/>
                </a:spcAft>
              </a:pPr>
              <a:r>
                <a:rPr lang="en-US" sz="2200" kern="1200" spc="-20" dirty="0" smtClean="0">
                  <a:solidFill>
                    <a:srgbClr val="231F20"/>
                  </a:solidFill>
                  <a:effectLst/>
                  <a:latin typeface="Calibri"/>
                  <a:ea typeface="Times New Roman"/>
                </a:rPr>
                <a:t>NS5</a:t>
              </a:r>
              <a:r>
                <a:rPr lang="en-US" sz="2200" kern="1200" spc="5" dirty="0" smtClean="0">
                  <a:solidFill>
                    <a:srgbClr val="231F20"/>
                  </a:solidFill>
                  <a:effectLst/>
                  <a:latin typeface="Calibri"/>
                  <a:ea typeface="Times New Roman"/>
                </a:rPr>
                <a:t>A</a:t>
              </a:r>
              <a:r>
                <a:rPr lang="en-US" sz="2200" kern="1200" spc="-30" dirty="0" smtClean="0">
                  <a:solidFill>
                    <a:srgbClr val="231F20"/>
                  </a:solidFill>
                  <a:effectLst/>
                  <a:latin typeface="Calibri"/>
                  <a:ea typeface="Times New Roman"/>
                </a:rPr>
                <a:t> i</a:t>
              </a:r>
              <a:r>
                <a:rPr lang="en-US" sz="2200" kern="1200" spc="-20" dirty="0" smtClean="0">
                  <a:solidFill>
                    <a:srgbClr val="231F20"/>
                  </a:solidFill>
                  <a:effectLst/>
                  <a:latin typeface="Calibri"/>
                  <a:ea typeface="Times New Roman"/>
                </a:rPr>
                <a:t>nhibitor</a:t>
              </a:r>
            </a:p>
          </p:txBody>
        </p:sp>
        <p:sp>
          <p:nvSpPr>
            <p:cNvPr id="26" name="object 18"/>
            <p:cNvSpPr txBox="1"/>
            <p:nvPr/>
          </p:nvSpPr>
          <p:spPr>
            <a:xfrm>
              <a:off x="183476" y="1486156"/>
              <a:ext cx="2788920" cy="1050635"/>
            </a:xfrm>
            <a:prstGeom prst="rect">
              <a:avLst/>
            </a:prstGeom>
          </p:spPr>
          <p:txBody>
            <a:bodyPr vert="horz" wrap="square" lIns="0" tIns="0" rIns="0" bIns="0" rtlCol="0">
              <a:spAutoFit/>
            </a:bodyPr>
            <a:lstStyle/>
            <a:p>
              <a:pPr marL="0" marR="0" algn="ctr">
                <a:spcBef>
                  <a:spcPts val="0"/>
                </a:spcBef>
                <a:spcAft>
                  <a:spcPts val="0"/>
                </a:spcAft>
              </a:pPr>
              <a:r>
                <a:rPr lang="en-US" sz="2200" b="1" kern="1200" spc="-20" dirty="0" smtClean="0">
                  <a:solidFill>
                    <a:srgbClr val="231F20"/>
                  </a:solidFill>
                  <a:effectLst/>
                  <a:latin typeface="Calibri" panose="020F0502020204030204" pitchFamily="34" charset="0"/>
                  <a:ea typeface="Times New Roman"/>
                  <a:cs typeface="Calibri" panose="020F0502020204030204" pitchFamily="34" charset="0"/>
                </a:rPr>
                <a:t>ABT-493</a:t>
              </a:r>
            </a:p>
            <a:p>
              <a:pPr marL="0" marR="0" algn="ctr">
                <a:spcBef>
                  <a:spcPts val="0"/>
                </a:spcBef>
                <a:spcAft>
                  <a:spcPts val="0"/>
                </a:spcAft>
              </a:pPr>
              <a:r>
                <a:rPr lang="en-US" sz="2200" kern="1200" spc="-20" dirty="0" smtClean="0">
                  <a:solidFill>
                    <a:srgbClr val="231F20"/>
                  </a:solidFill>
                  <a:effectLst/>
                  <a:latin typeface="Calibri" panose="020F0502020204030204" pitchFamily="34" charset="0"/>
                  <a:ea typeface="Times New Roman"/>
                  <a:cs typeface="Calibri" panose="020F0502020204030204" pitchFamily="34" charset="0"/>
                </a:rPr>
                <a:t>Pangenotypic NS3/4</a:t>
              </a:r>
              <a:r>
                <a:rPr lang="en-US" sz="2200" kern="1200" spc="5" dirty="0" smtClean="0">
                  <a:solidFill>
                    <a:srgbClr val="231F20"/>
                  </a:solidFill>
                  <a:effectLst/>
                  <a:latin typeface="Calibri" panose="020F0502020204030204" pitchFamily="34" charset="0"/>
                  <a:ea typeface="Times New Roman"/>
                  <a:cs typeface="Calibri" panose="020F0502020204030204" pitchFamily="34" charset="0"/>
                </a:rPr>
                <a:t>A </a:t>
              </a:r>
              <a:r>
                <a:rPr lang="en-US" sz="2200" kern="1200" spc="-30" dirty="0" smtClean="0">
                  <a:solidFill>
                    <a:srgbClr val="231F20"/>
                  </a:solidFill>
                  <a:effectLst/>
                  <a:latin typeface="Calibri" panose="020F0502020204030204" pitchFamily="34" charset="0"/>
                  <a:ea typeface="Times New Roman"/>
                  <a:cs typeface="Calibri" panose="020F0502020204030204" pitchFamily="34" charset="0"/>
                </a:rPr>
                <a:t>protease i</a:t>
              </a:r>
              <a:r>
                <a:rPr lang="en-US" sz="2200" kern="1200" spc="-20" dirty="0" smtClean="0">
                  <a:solidFill>
                    <a:srgbClr val="231F20"/>
                  </a:solidFill>
                  <a:effectLst/>
                  <a:latin typeface="Calibri" panose="020F0502020204030204" pitchFamily="34" charset="0"/>
                  <a:ea typeface="Times New Roman"/>
                  <a:cs typeface="Calibri" panose="020F0502020204030204" pitchFamily="34" charset="0"/>
                </a:rPr>
                <a:t>nhibitor</a:t>
              </a:r>
            </a:p>
          </p:txBody>
        </p:sp>
        <p:grpSp>
          <p:nvGrpSpPr>
            <p:cNvPr id="27" name="Group 26"/>
            <p:cNvGrpSpPr/>
            <p:nvPr/>
          </p:nvGrpSpPr>
          <p:grpSpPr>
            <a:xfrm>
              <a:off x="3002876" y="1286068"/>
              <a:ext cx="3321724" cy="1250723"/>
              <a:chOff x="3002876" y="1286068"/>
              <a:chExt cx="3321724" cy="1250723"/>
            </a:xfrm>
            <a:effectLst>
              <a:reflection blurRad="431800" stA="50000" endA="300" endPos="38500" dist="50800" dir="5400000" sy="-100000" algn="bl" rotWithShape="0"/>
            </a:effectLst>
            <a:scene3d>
              <a:camera prst="orthographicFront">
                <a:rot lat="20699989" lon="21299992" rev="89996"/>
              </a:camera>
              <a:lightRig rig="balanced" dir="t">
                <a:rot lat="0" lon="0" rev="8400000"/>
              </a:lightRig>
            </a:scene3d>
          </p:grpSpPr>
          <p:grpSp>
            <p:nvGrpSpPr>
              <p:cNvPr id="28" name="Group 27"/>
              <p:cNvGrpSpPr/>
              <p:nvPr/>
            </p:nvGrpSpPr>
            <p:grpSpPr>
              <a:xfrm>
                <a:off x="3002876" y="1286068"/>
                <a:ext cx="1546965" cy="1245353"/>
                <a:chOff x="3048000" y="1518630"/>
                <a:chExt cx="1546965" cy="1245353"/>
              </a:xfrm>
              <a:effectLst>
                <a:reflection blurRad="254000" stA="50000" endA="300" endPos="38500" dist="50800" dir="5400000" sy="-100000" algn="bl" rotWithShape="0"/>
              </a:effectLst>
            </p:grpSpPr>
            <p:sp>
              <p:nvSpPr>
                <p:cNvPr id="38" name="Flowchart: Delay 37"/>
                <p:cNvSpPr/>
                <p:nvPr/>
              </p:nvSpPr>
              <p:spPr>
                <a:xfrm rot="10800000">
                  <a:off x="3048000" y="1518630"/>
                  <a:ext cx="1546965" cy="1245353"/>
                </a:xfrm>
                <a:prstGeom prst="flowChartDelay">
                  <a:avLst/>
                </a:prstGeom>
                <a:solidFill>
                  <a:srgbClr val="702082"/>
                </a:solidFill>
                <a:ln>
                  <a:noFill/>
                </a:ln>
                <a:effectLst/>
                <a:sp3d extrusionH="736600" prstMaterial="plastic">
                  <a:bevelT w="482600" h="152400"/>
                  <a:bevelB w="203200" h="190500"/>
                  <a:extrusionClr>
                    <a:srgbClr val="702082"/>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9" name="object 13"/>
                <p:cNvSpPr txBox="1"/>
                <p:nvPr/>
              </p:nvSpPr>
              <p:spPr>
                <a:xfrm>
                  <a:off x="3254471" y="1994722"/>
                  <a:ext cx="1150561" cy="369332"/>
                </a:xfrm>
                <a:prstGeom prst="rect">
                  <a:avLst/>
                </a:prstGeom>
                <a:sp3d extrusionH="736600" prstMaterial="plastic">
                  <a:bevelT w="482600" h="152400"/>
                  <a:bevelB w="203200" h="190500"/>
                  <a:extrusionClr>
                    <a:srgbClr val="702082"/>
                  </a:extrusionClr>
                </a:sp3d>
              </p:spPr>
              <p:txBody>
                <a:bodyPr vert="horz" wrap="square" lIns="0" tIns="0" rIns="0" bIns="0" rtlCol="0">
                  <a:spAutoFit/>
                </a:bodyPr>
                <a:lstStyle/>
                <a:p>
                  <a:pPr marL="8890" marR="0" algn="ctr">
                    <a:spcBef>
                      <a:spcPts val="0"/>
                    </a:spcBef>
                    <a:spcAft>
                      <a:spcPts val="0"/>
                    </a:spcAft>
                  </a:pPr>
                  <a:r>
                    <a:rPr lang="en-US" sz="2400" b="1" kern="1200" dirty="0" smtClean="0">
                      <a:solidFill>
                        <a:srgbClr val="FFFFFF"/>
                      </a:solidFill>
                      <a:effectLst>
                        <a:outerShdw blurRad="38100" dist="38100" dir="2700000" algn="tl">
                          <a:srgbClr val="000000">
                            <a:alpha val="90000"/>
                          </a:srgbClr>
                        </a:outerShdw>
                      </a:effectLst>
                      <a:latin typeface="Calibri"/>
                      <a:ea typeface="Times New Roman"/>
                    </a:rPr>
                    <a:t>ABT-493</a:t>
                  </a:r>
                  <a:endParaRPr lang="en-US" sz="2000" dirty="0">
                    <a:effectLst>
                      <a:outerShdw blurRad="38100" dist="38100" dir="2700000" algn="tl">
                        <a:srgbClr val="000000">
                          <a:alpha val="90000"/>
                        </a:srgbClr>
                      </a:outerShdw>
                    </a:effectLst>
                    <a:latin typeface="Times New Roman"/>
                    <a:ea typeface="Times New Roman"/>
                  </a:endParaRPr>
                </a:p>
              </p:txBody>
            </p:sp>
          </p:grpSp>
          <p:grpSp>
            <p:nvGrpSpPr>
              <p:cNvPr id="29" name="Group 28"/>
              <p:cNvGrpSpPr/>
              <p:nvPr/>
            </p:nvGrpSpPr>
            <p:grpSpPr>
              <a:xfrm>
                <a:off x="4777635" y="1291438"/>
                <a:ext cx="1546965" cy="1245353"/>
                <a:chOff x="4496964" y="1524000"/>
                <a:chExt cx="1546965" cy="1245353"/>
              </a:xfrm>
              <a:effectLst>
                <a:reflection blurRad="254000" stA="50000" endA="300" endPos="38500" dist="50800" dir="5400000" sy="-100000" algn="bl" rotWithShape="0"/>
              </a:effectLst>
            </p:grpSpPr>
            <p:sp>
              <p:nvSpPr>
                <p:cNvPr id="36" name="Flowchart: Delay 35"/>
                <p:cNvSpPr/>
                <p:nvPr/>
              </p:nvSpPr>
              <p:spPr>
                <a:xfrm>
                  <a:off x="4496964" y="1524000"/>
                  <a:ext cx="1546965" cy="1245353"/>
                </a:xfrm>
                <a:prstGeom prst="flowChartDelay">
                  <a:avLst/>
                </a:prstGeom>
                <a:solidFill>
                  <a:srgbClr val="7DA1C4"/>
                </a:solidFill>
                <a:ln>
                  <a:noFill/>
                </a:ln>
                <a:effectLst/>
                <a:sp3d extrusionH="736600" prstMaterial="plastic">
                  <a:bevelT w="482600" h="152400"/>
                  <a:bevelB w="203200" h="190500"/>
                  <a:extrusionClr>
                    <a:srgbClr val="7DA1C4"/>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7" name="object 14"/>
                <p:cNvSpPr txBox="1"/>
                <p:nvPr/>
              </p:nvSpPr>
              <p:spPr>
                <a:xfrm>
                  <a:off x="4691512" y="1991436"/>
                  <a:ext cx="1180912" cy="369332"/>
                </a:xfrm>
                <a:prstGeom prst="rect">
                  <a:avLst/>
                </a:prstGeom>
                <a:sp3d extrusionH="736600" prstMaterial="plastic">
                  <a:bevelT w="482600" h="152400"/>
                  <a:bevelB w="203200" h="190500"/>
                  <a:extrusionClr>
                    <a:srgbClr val="7DA1C4"/>
                  </a:extrusionClr>
                </a:sp3d>
              </p:spPr>
              <p:txBody>
                <a:bodyPr vert="horz" wrap="square" lIns="0" tIns="0" rIns="0" bIns="0" rtlCol="0">
                  <a:spAutoFit/>
                </a:bodyPr>
                <a:lstStyle/>
                <a:p>
                  <a:pPr marL="8890" marR="0" algn="ctr">
                    <a:spcBef>
                      <a:spcPts val="0"/>
                    </a:spcBef>
                    <a:spcAft>
                      <a:spcPts val="0"/>
                    </a:spcAft>
                  </a:pPr>
                  <a:r>
                    <a:rPr lang="en-US" sz="2400" b="1" kern="1200" spc="-20" dirty="0" smtClean="0">
                      <a:solidFill>
                        <a:srgbClr val="FFFFFF"/>
                      </a:solidFill>
                      <a:effectLst>
                        <a:outerShdw blurRad="38100" dist="38100" dir="2700000" algn="tl">
                          <a:srgbClr val="000000">
                            <a:alpha val="90000"/>
                          </a:srgbClr>
                        </a:outerShdw>
                      </a:effectLst>
                      <a:latin typeface="Calibri"/>
                      <a:ea typeface="Times New Roman"/>
                    </a:rPr>
                    <a:t>ABT-530</a:t>
                  </a:r>
                  <a:endParaRPr lang="en-US" sz="2000" dirty="0">
                    <a:effectLst>
                      <a:outerShdw blurRad="38100" dist="38100" dir="2700000" algn="tl">
                        <a:srgbClr val="000000">
                          <a:alpha val="90000"/>
                        </a:srgbClr>
                      </a:outerShdw>
                    </a:effectLst>
                    <a:latin typeface="Times New Roman"/>
                    <a:ea typeface="Times New Roman"/>
                  </a:endParaRPr>
                </a:p>
              </p:txBody>
            </p:sp>
          </p:grpSp>
        </p:grpSp>
      </p:grpSp>
    </p:spTree>
    <p:extLst>
      <p:ext uri="{BB962C8B-B14F-4D97-AF65-F5344CB8AC3E}">
        <p14:creationId xmlns:p14="http://schemas.microsoft.com/office/powerpoint/2010/main" val="2066515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Text Box 9"/>
          <p:cNvSpPr txBox="1">
            <a:spLocks noChangeArrowheads="1"/>
          </p:cNvSpPr>
          <p:nvPr/>
        </p:nvSpPr>
        <p:spPr bwMode="auto">
          <a:xfrm>
            <a:off x="3804517" y="2559384"/>
            <a:ext cx="65" cy="215444"/>
          </a:xfrm>
          <a:prstGeom prst="rect">
            <a:avLst/>
          </a:prstGeom>
          <a:noFill/>
          <a:ln w="9525" algn="ctr">
            <a:noFill/>
            <a:miter lim="800000"/>
            <a:headEnd/>
            <a:tailEnd/>
          </a:ln>
          <a:effectLst/>
        </p:spPr>
        <p:txBody>
          <a:bodyPr wrap="none" lIns="0" tIns="0" rIns="0" bIns="0">
            <a:spAutoFit/>
          </a:bodyPr>
          <a:lstStyle/>
          <a:p>
            <a:pPr algn="ctr" defTabSz="914400">
              <a:spcBef>
                <a:spcPct val="50000"/>
              </a:spcBef>
              <a:spcAft>
                <a:spcPct val="50000"/>
              </a:spcAft>
              <a:defRPr/>
            </a:pPr>
            <a:endParaRPr lang="en-US" sz="1400" b="1" dirty="0">
              <a:solidFill>
                <a:srgbClr val="070605"/>
              </a:solidFill>
              <a:latin typeface="Calibri"/>
            </a:endParaRPr>
          </a:p>
        </p:txBody>
      </p:sp>
      <p:graphicFrame>
        <p:nvGraphicFramePr>
          <p:cNvPr id="8" name="Group 123"/>
          <p:cNvGraphicFramePr>
            <a:graphicFrameLocks noGrp="1"/>
          </p:cNvGraphicFramePr>
          <p:nvPr>
            <p:extLst>
              <p:ext uri="{D42A27DB-BD31-4B8C-83A1-F6EECF244321}">
                <p14:modId xmlns:p14="http://schemas.microsoft.com/office/powerpoint/2010/main" val="3669907386"/>
              </p:ext>
            </p:extLst>
          </p:nvPr>
        </p:nvGraphicFramePr>
        <p:xfrm>
          <a:off x="411481" y="857250"/>
          <a:ext cx="8321674" cy="3413000"/>
        </p:xfrm>
        <a:graphic>
          <a:graphicData uri="http://schemas.openxmlformats.org/drawingml/2006/table">
            <a:tbl>
              <a:tblPr/>
              <a:tblGrid>
                <a:gridCol w="3181200"/>
                <a:gridCol w="977487"/>
                <a:gridCol w="2771554"/>
                <a:gridCol w="1391433"/>
              </a:tblGrid>
              <a:tr h="278036">
                <a:tc gridSpan="4">
                  <a:txBody>
                    <a:bodyPr/>
                    <a:lstStyle/>
                    <a:p>
                      <a:pPr marL="0" marR="0" lvl="0" indent="0" algn="ctr" defTabSz="914400" rtl="0" eaLnBrk="1" fontAlgn="ctr" latinLnBrk="0" hangingPunct="1">
                        <a:lnSpc>
                          <a:spcPct val="100000"/>
                        </a:lnSpc>
                        <a:spcBef>
                          <a:spcPct val="80000"/>
                        </a:spcBef>
                        <a:spcAft>
                          <a:spcPct val="0"/>
                        </a:spcAft>
                        <a:buClrTx/>
                        <a:buSzTx/>
                        <a:buFont typeface="Arial" charset="0"/>
                        <a:buNone/>
                        <a:tabLst/>
                        <a:defRPr/>
                      </a:pPr>
                      <a:r>
                        <a:rPr kumimoji="0" lang="en-US" altLang="en-US" sz="2200" b="1" i="0" u="none" strike="noStrike" kern="1200" cap="none" normalizeH="0" baseline="0" dirty="0" smtClean="0">
                          <a:ln>
                            <a:noFill/>
                          </a:ln>
                          <a:solidFill>
                            <a:schemeClr val="bg1"/>
                          </a:solidFill>
                          <a:effectLst>
                            <a:outerShdw blurRad="38100" dist="38100" dir="2700000" algn="tl">
                              <a:srgbClr val="000000">
                                <a:alpha val="43137"/>
                              </a:srgbClr>
                            </a:outerShdw>
                          </a:effectLst>
                          <a:latin typeface="+mn-lt"/>
                          <a:ea typeface="+mn-ea"/>
                          <a:cs typeface="Calibri" pitchFamily="34" charset="0"/>
                        </a:rPr>
                        <a:t>Stable </a:t>
                      </a:r>
                      <a:r>
                        <a:rPr kumimoji="0" lang="en-US" altLang="en-US" sz="2200" b="1" i="0" u="none" strike="noStrike" kern="1200" cap="none" normalizeH="0" baseline="0" smtClean="0">
                          <a:ln>
                            <a:noFill/>
                          </a:ln>
                          <a:solidFill>
                            <a:schemeClr val="bg1"/>
                          </a:solidFill>
                          <a:effectLst>
                            <a:outerShdw blurRad="38100" dist="38100" dir="2700000" algn="tl">
                              <a:srgbClr val="000000">
                                <a:alpha val="43137"/>
                              </a:srgbClr>
                            </a:outerShdw>
                          </a:effectLst>
                          <a:latin typeface="+mn-lt"/>
                          <a:ea typeface="+mn-ea"/>
                          <a:cs typeface="Calibri" pitchFamily="34" charset="0"/>
                        </a:rPr>
                        <a:t>HCV GT3a Replicon EC</a:t>
                      </a:r>
                      <a:r>
                        <a:rPr kumimoji="0" lang="en-US" altLang="en-US" sz="2200" b="1" i="0" u="none" strike="noStrike" kern="1200" cap="none" normalizeH="0" baseline="-25000" smtClean="0">
                          <a:ln>
                            <a:noFill/>
                          </a:ln>
                          <a:solidFill>
                            <a:schemeClr val="bg1"/>
                          </a:solidFill>
                          <a:effectLst>
                            <a:outerShdw blurRad="38100" dist="38100" dir="2700000" algn="tl">
                              <a:srgbClr val="000000">
                                <a:alpha val="43137"/>
                              </a:srgbClr>
                            </a:outerShdw>
                          </a:effectLst>
                          <a:latin typeface="+mn-lt"/>
                          <a:ea typeface="+mn-ea"/>
                          <a:cs typeface="Calibri" pitchFamily="34" charset="0"/>
                        </a:rPr>
                        <a:t>50</a:t>
                      </a:r>
                      <a:endParaRPr kumimoji="0" lang="en-US" altLang="en-US" sz="2200" b="1" i="0" u="none" strike="noStrike" kern="1200" cap="none" normalizeH="0" baseline="0" dirty="0" smtClean="0">
                        <a:ln>
                          <a:noFill/>
                        </a:ln>
                        <a:solidFill>
                          <a:schemeClr val="bg1"/>
                        </a:solidFill>
                        <a:effectLst>
                          <a:outerShdw blurRad="38100" dist="38100" dir="2700000" algn="tl">
                            <a:srgbClr val="000000">
                              <a:alpha val="43137"/>
                            </a:srgbClr>
                          </a:outerShdw>
                        </a:effectLst>
                        <a:latin typeface="+mn-lt"/>
                        <a:ea typeface="+mn-ea"/>
                        <a:cs typeface="Calibri" pitchFamily="34" charset="0"/>
                      </a:endParaRPr>
                    </a:p>
                  </a:txBody>
                  <a:tcPr marL="0" marR="0" marT="0" marB="0" anchor="ctr" horzOverflow="overflow">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2BA"/>
                    </a:solidFill>
                  </a:tcPr>
                </a:tc>
                <a:tc hMerge="1">
                  <a:txBody>
                    <a:bodyPr/>
                    <a:lstStyle/>
                    <a:p>
                      <a:pPr marL="0" marR="0" lvl="0" indent="0" algn="ctr" defTabSz="914400" rtl="0" eaLnBrk="1" fontAlgn="ctr" latinLnBrk="0" hangingPunct="1">
                        <a:lnSpc>
                          <a:spcPct val="100000"/>
                        </a:lnSpc>
                        <a:spcBef>
                          <a:spcPct val="80000"/>
                        </a:spcBef>
                        <a:spcAft>
                          <a:spcPct val="0"/>
                        </a:spcAft>
                        <a:buClrTx/>
                        <a:buSzTx/>
                        <a:buFont typeface="Arial" charset="0"/>
                        <a:buNone/>
                        <a:tabLst/>
                        <a:defRPr/>
                      </a:pPr>
                      <a:endParaRPr kumimoji="0" lang="en-US" altLang="en-US" sz="1800" b="1" i="0" u="none" strike="noStrike" kern="1200" cap="none" normalizeH="0" baseline="0" smtClean="0">
                        <a:ln>
                          <a:noFill/>
                        </a:ln>
                        <a:solidFill>
                          <a:schemeClr val="bg1"/>
                        </a:solidFill>
                        <a:effectLst>
                          <a:outerShdw blurRad="38100" dist="38100" dir="2700000" algn="tl">
                            <a:srgbClr val="000000">
                              <a:alpha val="43137"/>
                            </a:srgbClr>
                          </a:outerShdw>
                        </a:effectLst>
                        <a:latin typeface="+mn-lt"/>
                        <a:ea typeface="+mn-ea"/>
                        <a:cs typeface="Calibri" pitchFamily="34" charset="0"/>
                      </a:endParaRPr>
                    </a:p>
                  </a:txBody>
                  <a:tcPr marL="0" marR="0" marT="0" marB="0" anchor="ctr" horzOverflow="overflow">
                    <a:lnL>
                      <a:noFill/>
                    </a:lnL>
                    <a:lnR>
                      <a:noFill/>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a:noFill/>
                    </a:lnTlToBr>
                    <a:lnBlToTr>
                      <a:noFill/>
                    </a:lnBlToTr>
                    <a:solidFill>
                      <a:srgbClr val="0082BA"/>
                    </a:solidFill>
                  </a:tcPr>
                </a:tc>
                <a:tc hMerge="1">
                  <a:txBody>
                    <a:bodyPr/>
                    <a:lstStyle/>
                    <a:p>
                      <a:endParaRPr lang="en-US"/>
                    </a:p>
                  </a:txBody>
                  <a:tcPr/>
                </a:tc>
                <a:tc hMerge="1">
                  <a:txBody>
                    <a:bodyPr/>
                    <a:lstStyle/>
                    <a:p>
                      <a:endParaRPr lang="en-US"/>
                    </a:p>
                  </a:txBody>
                  <a:tcPr/>
                </a:tc>
              </a:tr>
              <a:tr h="338328">
                <a:tc>
                  <a:txBody>
                    <a:bodyPr/>
                    <a:lstStyle/>
                    <a:p>
                      <a:pPr marL="5080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altLang="en-US" sz="2200" b="1" i="0" u="none" strike="noStrike" cap="none" normalizeH="0" baseline="0" smtClean="0">
                          <a:ln>
                            <a:noFill/>
                          </a:ln>
                          <a:solidFill>
                            <a:schemeClr val="bg1"/>
                          </a:solidFill>
                          <a:effectLst>
                            <a:outerShdw blurRad="38100" dist="38100" dir="2700000" algn="tl">
                              <a:srgbClr val="000000">
                                <a:alpha val="43137"/>
                              </a:srgbClr>
                            </a:outerShdw>
                          </a:effectLst>
                          <a:latin typeface="+mj-lt"/>
                          <a:cs typeface="Calibri" pitchFamily="34" charset="0"/>
                        </a:rPr>
                        <a:t>NS3/4AProtease </a:t>
                      </a:r>
                      <a:r>
                        <a:rPr kumimoji="0" lang="en-US" altLang="en-US" sz="22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cs typeface="Calibri" pitchFamily="34" charset="0"/>
                        </a:rPr>
                        <a:t>Inhibitor</a:t>
                      </a: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a:noFill/>
                    </a:lnTlToBr>
                    <a:lnBlToTr>
                      <a:noFill/>
                    </a:lnBlToTr>
                    <a:solidFill>
                      <a:srgbClr val="0082BA"/>
                    </a:solidFill>
                  </a:tcPr>
                </a:tc>
                <a:tc>
                  <a:txBody>
                    <a:bodyPr/>
                    <a:lstStyle/>
                    <a:p>
                      <a:pPr algn="ctr"/>
                      <a:r>
                        <a:rPr lang="en-US" sz="2200" b="1" dirty="0" smtClean="0">
                          <a:solidFill>
                            <a:schemeClr val="bg1"/>
                          </a:solidFill>
                          <a:effectLst>
                            <a:outerShdw blurRad="38100" dist="38100" dir="2700000" algn="tl">
                              <a:srgbClr val="000000">
                                <a:alpha val="43137"/>
                              </a:srgbClr>
                            </a:outerShdw>
                          </a:effectLst>
                        </a:rPr>
                        <a:t>nM</a:t>
                      </a:r>
                      <a:endParaRPr lang="en-US" sz="2200" b="1" dirty="0">
                        <a:solidFill>
                          <a:schemeClr val="bg1"/>
                        </a:solidFill>
                        <a:effectLst>
                          <a:outerShdw blurRad="38100" dist="38100" dir="2700000" algn="tl">
                            <a:srgbClr val="000000">
                              <a:alpha val="43137"/>
                            </a:srgbClr>
                          </a:outerShdw>
                        </a:effectLst>
                      </a:endParaRPr>
                    </a:p>
                  </a:txBody>
                  <a:tcPr marL="0" marR="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a:noFill/>
                    </a:lnTlToBr>
                    <a:lnBlToTr>
                      <a:noFill/>
                    </a:lnBlToTr>
                    <a:solidFill>
                      <a:srgbClr val="0082B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2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cs typeface="Calibri" pitchFamily="34" charset="0"/>
                        </a:rPr>
                        <a:t>NS5A Inhibitor</a:t>
                      </a:r>
                      <a:endParaRPr lang="en-US" sz="2200" dirty="0"/>
                    </a:p>
                  </a:txBody>
                  <a:tcPr marL="0" marR="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a:noFill/>
                    </a:lnTlToBr>
                    <a:lnBlToTr>
                      <a:noFill/>
                    </a:lnBlToTr>
                    <a:solidFill>
                      <a:srgbClr val="0082BA"/>
                    </a:solidFill>
                  </a:tcPr>
                </a:tc>
                <a:tc>
                  <a:txBody>
                    <a:bodyPr/>
                    <a:lstStyle/>
                    <a:p>
                      <a:pPr marL="0" marR="0" lvl="0" indent="0" algn="ctr" defTabSz="914400" rtl="0" eaLnBrk="1" fontAlgn="ctr" latinLnBrk="0" hangingPunct="1">
                        <a:lnSpc>
                          <a:spcPct val="100000"/>
                        </a:lnSpc>
                        <a:spcBef>
                          <a:spcPct val="80000"/>
                        </a:spcBef>
                        <a:spcAft>
                          <a:spcPct val="0"/>
                        </a:spcAft>
                        <a:buClrTx/>
                        <a:buSzTx/>
                        <a:buFont typeface="Arial" charset="0"/>
                        <a:buNone/>
                        <a:tabLst/>
                      </a:pPr>
                      <a:r>
                        <a:rPr kumimoji="0" lang="en-US" altLang="en-US" sz="22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cs typeface="Calibri" pitchFamily="34" charset="0"/>
                        </a:rPr>
                        <a:t>pM</a:t>
                      </a: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a:noFill/>
                    </a:lnTlToBr>
                    <a:lnBlToTr>
                      <a:noFill/>
                    </a:lnBlToTr>
                    <a:solidFill>
                      <a:srgbClr val="0082BA"/>
                    </a:solidFill>
                  </a:tcPr>
                </a:tc>
              </a:tr>
              <a:tr h="322326">
                <a:tc>
                  <a:txBody>
                    <a:bodyPr/>
                    <a:lstStyle>
                      <a:lvl1pPr algn="l" eaLnBrk="0" hangingPunct="0">
                        <a:spcBef>
                          <a:spcPct val="80000"/>
                        </a:spcBef>
                        <a:buFont typeface="Arial" charset="0"/>
                        <a:defRPr sz="2000">
                          <a:solidFill>
                            <a:schemeClr val="tx1"/>
                          </a:solidFill>
                          <a:latin typeface="Calibri" pitchFamily="34" charset="0"/>
                        </a:defRPr>
                      </a:lvl1pPr>
                      <a:lvl2pPr marL="742950" indent="-285750" algn="l" eaLnBrk="0" hangingPunct="0">
                        <a:spcBef>
                          <a:spcPct val="40000"/>
                        </a:spcBef>
                        <a:defRPr sz="2000">
                          <a:solidFill>
                            <a:schemeClr val="tx1"/>
                          </a:solidFill>
                          <a:latin typeface="Calibri" pitchFamily="34" charset="0"/>
                        </a:defRPr>
                      </a:lvl2pPr>
                      <a:lvl3pPr marL="1143000" indent="-228600" algn="l" eaLnBrk="0" hangingPunct="0">
                        <a:spcBef>
                          <a:spcPct val="20000"/>
                        </a:spcBef>
                        <a:buFont typeface="Arial" charset="0"/>
                        <a:defRPr sz="1900">
                          <a:solidFill>
                            <a:schemeClr val="tx1"/>
                          </a:solidFill>
                          <a:latin typeface="Calibri" pitchFamily="34" charset="0"/>
                        </a:defRPr>
                      </a:lvl3pPr>
                      <a:lvl4pPr marL="1600200" indent="-228600" algn="l" eaLnBrk="0" hangingPunct="0">
                        <a:spcBef>
                          <a:spcPct val="10000"/>
                        </a:spcBef>
                        <a:buFont typeface="Arial" charset="0"/>
                        <a:defRPr>
                          <a:solidFill>
                            <a:schemeClr val="tx1"/>
                          </a:solidFill>
                          <a:latin typeface="Calibri" pitchFamily="34" charset="0"/>
                        </a:defRPr>
                      </a:lvl4pPr>
                      <a:lvl5pPr marL="2057400" indent="-228600" algn="l" eaLnBrk="0" hangingPunct="0">
                        <a:spcBef>
                          <a:spcPct val="10000"/>
                        </a:spcBef>
                        <a:buFont typeface="Arial" charset="0"/>
                        <a:defRPr sz="1600">
                          <a:solidFill>
                            <a:schemeClr val="tx1"/>
                          </a:solidFill>
                          <a:latin typeface="Calibri" pitchFamily="34" charset="0"/>
                        </a:defRPr>
                      </a:lvl5pPr>
                      <a:lvl6pPr marL="2514600" indent="-228600" eaLnBrk="0" fontAlgn="base" hangingPunct="0">
                        <a:spcBef>
                          <a:spcPct val="1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1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1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100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80000"/>
                        </a:spcBef>
                        <a:spcAft>
                          <a:spcPct val="0"/>
                        </a:spcAft>
                        <a:buClrTx/>
                        <a:buSzTx/>
                        <a:buFont typeface="Arial" charset="0"/>
                        <a:buNone/>
                        <a:tabLst/>
                      </a:pPr>
                      <a:r>
                        <a:rPr kumimoji="0" lang="en-US" altLang="en-US" sz="2200" b="1" i="0" u="none" strike="noStrike" cap="none" normalizeH="0" baseline="0" dirty="0" smtClean="0">
                          <a:ln>
                            <a:noFill/>
                          </a:ln>
                          <a:solidFill>
                            <a:schemeClr val="tx1"/>
                          </a:solidFill>
                          <a:effectLst/>
                          <a:latin typeface="+mj-lt"/>
                          <a:cs typeface="Calibri" pitchFamily="34" charset="0"/>
                        </a:rPr>
                        <a:t>ABT-493</a:t>
                      </a:r>
                    </a:p>
                  </a:txBody>
                  <a:tcPr marL="0" marR="0" marT="0" marB="0" anchor="ctr" horzOverflow="overflow">
                    <a:lnL>
                      <a:noFill/>
                    </a:lnL>
                    <a:lnR>
                      <a:noFill/>
                    </a:lnR>
                    <a:lnT w="190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en-US" sz="2200" b="1" i="0" u="none" strike="noStrike" dirty="0" smtClean="0">
                          <a:solidFill>
                            <a:schemeClr val="tx1"/>
                          </a:solidFill>
                          <a:effectLst/>
                          <a:latin typeface="+mj-lt"/>
                        </a:rPr>
                        <a:t>1.6</a:t>
                      </a:r>
                      <a:endParaRPr lang="en-US" sz="2200" b="1" i="0" u="none" strike="noStrike" dirty="0">
                        <a:solidFill>
                          <a:schemeClr val="tx1"/>
                        </a:solidFill>
                        <a:effectLst/>
                        <a:latin typeface="+mj-lt"/>
                      </a:endParaRPr>
                    </a:p>
                  </a:txBody>
                  <a:tcPr marL="9525" marR="9525" marT="7144" marB="0" anchor="ctr">
                    <a:lnL>
                      <a:noFill/>
                    </a:lnL>
                    <a:lnR w="12700"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en-US" sz="2200" b="1" i="0" u="none" strike="noStrike" dirty="0" smtClean="0">
                          <a:solidFill>
                            <a:schemeClr val="tx1"/>
                          </a:solidFill>
                          <a:effectLst/>
                          <a:latin typeface="+mj-lt"/>
                        </a:rPr>
                        <a:t>ABT-530</a:t>
                      </a:r>
                      <a:endParaRPr lang="en-US" sz="2200" b="1" i="0" u="none" strike="noStrike" dirty="0">
                        <a:solidFill>
                          <a:schemeClr val="tx1"/>
                        </a:solidFill>
                        <a:effectLst/>
                        <a:latin typeface="+mj-lt"/>
                      </a:endParaRPr>
                    </a:p>
                  </a:txBody>
                  <a:tcPr marL="9525" marR="9525" marT="7144" marB="0" anchor="ctr">
                    <a:lnL w="12700" cap="flat" cmpd="sng" algn="ctr">
                      <a:solidFill>
                        <a:schemeClr val="tx1"/>
                      </a:solidFill>
                      <a:prstDash val="solid"/>
                      <a:round/>
                      <a:headEnd type="none" w="med" len="med"/>
                      <a:tailEnd type="none" w="med" len="med"/>
                    </a:lnL>
                    <a:lnR>
                      <a:noFill/>
                    </a:lnR>
                    <a:lnT w="190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lgn="l" eaLnBrk="0" hangingPunct="0">
                        <a:spcBef>
                          <a:spcPct val="80000"/>
                        </a:spcBef>
                        <a:buFont typeface="Arial" charset="0"/>
                        <a:defRPr sz="2000">
                          <a:solidFill>
                            <a:schemeClr val="tx1"/>
                          </a:solidFill>
                          <a:latin typeface="Calibri" pitchFamily="34" charset="0"/>
                        </a:defRPr>
                      </a:lvl1pPr>
                      <a:lvl2pPr marL="742950" indent="-285750" algn="l" eaLnBrk="0" hangingPunct="0">
                        <a:spcBef>
                          <a:spcPct val="40000"/>
                        </a:spcBef>
                        <a:defRPr sz="2000">
                          <a:solidFill>
                            <a:schemeClr val="tx1"/>
                          </a:solidFill>
                          <a:latin typeface="Calibri" pitchFamily="34" charset="0"/>
                        </a:defRPr>
                      </a:lvl2pPr>
                      <a:lvl3pPr marL="1143000" indent="-228600" algn="l" eaLnBrk="0" hangingPunct="0">
                        <a:spcBef>
                          <a:spcPct val="20000"/>
                        </a:spcBef>
                        <a:buFont typeface="Arial" charset="0"/>
                        <a:defRPr sz="1900">
                          <a:solidFill>
                            <a:schemeClr val="tx1"/>
                          </a:solidFill>
                          <a:latin typeface="Calibri" pitchFamily="34" charset="0"/>
                        </a:defRPr>
                      </a:lvl3pPr>
                      <a:lvl4pPr marL="1600200" indent="-228600" algn="l" eaLnBrk="0" hangingPunct="0">
                        <a:spcBef>
                          <a:spcPct val="10000"/>
                        </a:spcBef>
                        <a:buFont typeface="Arial" charset="0"/>
                        <a:defRPr>
                          <a:solidFill>
                            <a:schemeClr val="tx1"/>
                          </a:solidFill>
                          <a:latin typeface="Calibri" pitchFamily="34" charset="0"/>
                        </a:defRPr>
                      </a:lvl4pPr>
                      <a:lvl5pPr marL="2057400" indent="-228600" algn="l" eaLnBrk="0" hangingPunct="0">
                        <a:spcBef>
                          <a:spcPct val="10000"/>
                        </a:spcBef>
                        <a:buFont typeface="Arial" charset="0"/>
                        <a:defRPr sz="1600">
                          <a:solidFill>
                            <a:schemeClr val="tx1"/>
                          </a:solidFill>
                          <a:latin typeface="Calibri" pitchFamily="34" charset="0"/>
                        </a:defRPr>
                      </a:lvl5pPr>
                      <a:lvl6pPr marL="2514600" indent="-228600" eaLnBrk="0" fontAlgn="base" hangingPunct="0">
                        <a:spcBef>
                          <a:spcPct val="1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1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1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100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80000"/>
                        </a:spcBef>
                        <a:spcAft>
                          <a:spcPct val="0"/>
                        </a:spcAft>
                        <a:buClrTx/>
                        <a:buSzTx/>
                        <a:buFont typeface="Arial" charset="0"/>
                        <a:buNone/>
                        <a:tabLst/>
                      </a:pPr>
                      <a:r>
                        <a:rPr kumimoji="0" lang="en-US" altLang="en-US" sz="2200" b="1" i="0" u="none" strike="noStrike" cap="none" normalizeH="0" baseline="0" dirty="0" smtClean="0">
                          <a:ln>
                            <a:noFill/>
                          </a:ln>
                          <a:solidFill>
                            <a:schemeClr val="tx1"/>
                          </a:solidFill>
                          <a:effectLst/>
                          <a:latin typeface="+mj-lt"/>
                          <a:cs typeface="Calibri" pitchFamily="34" charset="0"/>
                        </a:rPr>
                        <a:t>2</a:t>
                      </a:r>
                    </a:p>
                  </a:txBody>
                  <a:tcPr marL="0" marR="0" marT="0" marB="0" anchor="ctr" horzOverflow="overflow">
                    <a:lnL>
                      <a:noFill/>
                    </a:lnL>
                    <a:lnR>
                      <a:noFill/>
                    </a:lnR>
                    <a:lnT w="190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22326">
                <a:tc>
                  <a:txBody>
                    <a:bodyPr/>
                    <a:lstStyle/>
                    <a:p>
                      <a:pPr marL="247650" marR="0" lvl="0" indent="-247650" algn="ctr" defTabSz="914400" rtl="0" eaLnBrk="0" fontAlgn="base" latinLnBrk="0" hangingPunct="0">
                        <a:lnSpc>
                          <a:spcPct val="100000"/>
                        </a:lnSpc>
                        <a:spcBef>
                          <a:spcPct val="80000"/>
                        </a:spcBef>
                        <a:spcAft>
                          <a:spcPct val="0"/>
                        </a:spcAft>
                        <a:buClrTx/>
                        <a:buSzTx/>
                        <a:buFont typeface="Arial" pitchFamily="34" charset="0"/>
                        <a:buNone/>
                        <a:tabLst/>
                      </a:pPr>
                      <a:r>
                        <a:rPr kumimoji="0" lang="en-US" sz="2200" b="0" i="0" u="none" strike="noStrike" cap="none" normalizeH="0" baseline="0" smtClean="0">
                          <a:ln>
                            <a:noFill/>
                          </a:ln>
                          <a:solidFill>
                            <a:schemeClr val="tx1"/>
                          </a:solidFill>
                          <a:effectLst/>
                          <a:latin typeface="+mj-lt"/>
                          <a:ea typeface="ＭＳ Ｐゴシック" pitchFamily="34" charset="-128"/>
                        </a:rPr>
                        <a:t>Grazoprevir</a:t>
                      </a:r>
                      <a:r>
                        <a:rPr kumimoji="0" lang="en-US" sz="2200" b="0" i="0" u="none" strike="noStrike" cap="none" normalizeH="0" baseline="30000" dirty="0" smtClean="0">
                          <a:ln>
                            <a:noFill/>
                          </a:ln>
                          <a:solidFill>
                            <a:schemeClr val="tx1"/>
                          </a:solidFill>
                          <a:effectLst/>
                          <a:latin typeface="+mj-lt"/>
                          <a:ea typeface="ＭＳ Ｐゴシック" pitchFamily="34" charset="-128"/>
                        </a:rPr>
                        <a:t>1</a:t>
                      </a:r>
                    </a:p>
                  </a:txBody>
                  <a:tcPr marL="0" marR="0"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c>
                  <a:txBody>
                    <a:bodyPr/>
                    <a:lstStyle/>
                    <a:p>
                      <a:pPr marL="246888" marR="0" indent="-246888" algn="ctr" rtl="0" eaLnBrk="0" fontAlgn="base" latinLnBrk="0" hangingPunct="0">
                        <a:spcBef>
                          <a:spcPts val="1152"/>
                        </a:spcBef>
                        <a:spcAft>
                          <a:spcPts val="0"/>
                        </a:spcAft>
                      </a:pPr>
                      <a:r>
                        <a:rPr lang="en-US" sz="2200" b="0" i="0" u="none" strike="noStrike" kern="1200" baseline="0" dirty="0" smtClean="0">
                          <a:ln>
                            <a:noFill/>
                          </a:ln>
                          <a:solidFill>
                            <a:srgbClr val="070605"/>
                          </a:solidFill>
                          <a:effectLst/>
                          <a:latin typeface="+mj-lt"/>
                          <a:ea typeface="ＭＳ Ｐゴシック"/>
                        </a:rPr>
                        <a:t>35</a:t>
                      </a:r>
                      <a:endParaRPr lang="en-US" sz="2200" b="0" i="0" u="none" strike="noStrike" dirty="0">
                        <a:effectLst/>
                        <a:latin typeface="+mj-lt"/>
                      </a:endParaRPr>
                    </a:p>
                  </a:txBody>
                  <a:tcPr marL="9525" marR="9525" marT="7144"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c>
                  <a:txBody>
                    <a:bodyPr/>
                    <a:lstStyle/>
                    <a:p>
                      <a:pPr marL="246888" marR="0" indent="-246888" algn="ctr" rtl="0" eaLnBrk="0" fontAlgn="base" latinLnBrk="0" hangingPunct="0">
                        <a:spcBef>
                          <a:spcPts val="1152"/>
                        </a:spcBef>
                        <a:spcAft>
                          <a:spcPts val="0"/>
                        </a:spcAft>
                      </a:pPr>
                      <a:r>
                        <a:rPr lang="en-US" sz="2200" b="0" i="0" u="none" strike="noStrike" smtClean="0">
                          <a:effectLst/>
                          <a:latin typeface="+mj-lt"/>
                        </a:rPr>
                        <a:t>Elbasvir</a:t>
                      </a:r>
                      <a:r>
                        <a:rPr lang="en-US" sz="2200" b="0" i="0" u="none" strike="noStrike" baseline="30000" dirty="0" smtClean="0">
                          <a:effectLst/>
                          <a:latin typeface="+mj-lt"/>
                        </a:rPr>
                        <a:t>7</a:t>
                      </a:r>
                      <a:endParaRPr lang="en-US" sz="2200" b="0" i="0" u="none" strike="noStrike" dirty="0">
                        <a:effectLst/>
                        <a:latin typeface="+mj-lt"/>
                      </a:endParaRPr>
                    </a:p>
                  </a:txBody>
                  <a:tcPr marL="9525" marR="9525" marT="7144"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c>
                  <a:txBody>
                    <a:bodyPr/>
                    <a:lstStyle/>
                    <a:p>
                      <a:pPr marL="0" marR="0" lvl="0" indent="0" algn="ctr" defTabSz="914400" rtl="0" eaLnBrk="0" fontAlgn="base" latinLnBrk="0" hangingPunct="0">
                        <a:lnSpc>
                          <a:spcPct val="100000"/>
                        </a:lnSpc>
                        <a:spcBef>
                          <a:spcPct val="80000"/>
                        </a:spcBef>
                        <a:spcAft>
                          <a:spcPct val="0"/>
                        </a:spcAft>
                        <a:buClrTx/>
                        <a:buSzTx/>
                        <a:buFont typeface="Arial" charset="0"/>
                        <a:buNone/>
                        <a:tabLst/>
                      </a:pPr>
                      <a:r>
                        <a:rPr kumimoji="0" lang="en-US" sz="2200" b="0" i="0" u="none" strike="noStrike" cap="none" normalizeH="0" baseline="0" smtClean="0">
                          <a:ln>
                            <a:noFill/>
                          </a:ln>
                          <a:solidFill>
                            <a:schemeClr val="tx1"/>
                          </a:solidFill>
                          <a:effectLst/>
                          <a:latin typeface="+mj-lt"/>
                          <a:ea typeface="MS PGothic" pitchFamily="34" charset="-128"/>
                        </a:rPr>
                        <a:t>140</a:t>
                      </a:r>
                      <a:endParaRPr kumimoji="0" lang="en-US" sz="2200" b="0" i="0" u="none" strike="noStrike" cap="none" normalizeH="0" baseline="0" dirty="0" smtClean="0">
                        <a:ln>
                          <a:noFill/>
                        </a:ln>
                        <a:solidFill>
                          <a:schemeClr val="tx1"/>
                        </a:solidFill>
                        <a:effectLst/>
                        <a:latin typeface="+mj-lt"/>
                        <a:ea typeface="MS PGothic" pitchFamily="34" charset="-128"/>
                      </a:endParaRPr>
                    </a:p>
                  </a:txBody>
                  <a:tcPr marL="0" marR="0"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r>
              <a:tr h="322326">
                <a:tc>
                  <a:txBody>
                    <a:bodyPr/>
                    <a:lstStyle/>
                    <a:p>
                      <a:pPr marL="247650" marR="0" lvl="0" indent="-247650" algn="ctr" defTabSz="914400" rtl="0" eaLnBrk="0" fontAlgn="base" latinLnBrk="0" hangingPunct="0">
                        <a:lnSpc>
                          <a:spcPct val="100000"/>
                        </a:lnSpc>
                        <a:spcBef>
                          <a:spcPct val="80000"/>
                        </a:spcBef>
                        <a:spcAft>
                          <a:spcPct val="0"/>
                        </a:spcAft>
                        <a:buClrTx/>
                        <a:buSzTx/>
                        <a:buFont typeface="Arial" pitchFamily="34" charset="0"/>
                        <a:buNone/>
                        <a:tabLst/>
                      </a:pPr>
                      <a:r>
                        <a:rPr kumimoji="0" lang="en-US" sz="2200" b="0" i="0" u="none" strike="noStrike" cap="none" normalizeH="0" baseline="0" smtClean="0">
                          <a:ln>
                            <a:noFill/>
                          </a:ln>
                          <a:solidFill>
                            <a:schemeClr val="tx1"/>
                          </a:solidFill>
                          <a:effectLst/>
                          <a:latin typeface="+mj-lt"/>
                          <a:ea typeface="ＭＳ Ｐゴシック" pitchFamily="34" charset="-128"/>
                        </a:rPr>
                        <a:t>GS-9857</a:t>
                      </a:r>
                      <a:r>
                        <a:rPr kumimoji="0" lang="en-US" sz="2200" b="0" i="0" u="none" strike="noStrike" cap="none" normalizeH="0" baseline="30000" dirty="0" smtClean="0">
                          <a:ln>
                            <a:noFill/>
                          </a:ln>
                          <a:solidFill>
                            <a:schemeClr val="tx1"/>
                          </a:solidFill>
                          <a:effectLst/>
                          <a:latin typeface="+mj-lt"/>
                          <a:ea typeface="ＭＳ Ｐゴシック" pitchFamily="34" charset="-128"/>
                        </a:rPr>
                        <a:t>2</a:t>
                      </a:r>
                    </a:p>
                  </a:txBody>
                  <a:tcPr marL="0" marR="0"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246888" marR="0" indent="-246888" algn="ctr" rtl="0" eaLnBrk="0" fontAlgn="base" latinLnBrk="0" hangingPunct="0">
                        <a:spcBef>
                          <a:spcPts val="1152"/>
                        </a:spcBef>
                        <a:spcAft>
                          <a:spcPts val="0"/>
                        </a:spcAft>
                      </a:pPr>
                      <a:r>
                        <a:rPr lang="en-US" sz="2200" b="0" i="0" u="none" strike="noStrike" dirty="0" smtClean="0">
                          <a:effectLst/>
                          <a:latin typeface="+mj-lt"/>
                        </a:rPr>
                        <a:t>6.1</a:t>
                      </a:r>
                      <a:endParaRPr lang="en-US" sz="2200" b="0" i="0" u="none" strike="noStrike" dirty="0">
                        <a:effectLst/>
                        <a:latin typeface="+mj-lt"/>
                      </a:endParaRPr>
                    </a:p>
                  </a:txBody>
                  <a:tcPr marL="9525" marR="9525" marT="7144"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246888" marR="0" indent="-246888" algn="ctr" rtl="0" eaLnBrk="0" fontAlgn="base" latinLnBrk="0" hangingPunct="0">
                        <a:spcBef>
                          <a:spcPts val="1152"/>
                        </a:spcBef>
                        <a:spcAft>
                          <a:spcPts val="0"/>
                        </a:spcAft>
                      </a:pPr>
                      <a:r>
                        <a:rPr lang="en-US" sz="2200" b="0" i="0" u="none" strike="noStrike" smtClean="0">
                          <a:effectLst/>
                          <a:latin typeface="+mj-lt"/>
                        </a:rPr>
                        <a:t>Velpatasvir</a:t>
                      </a:r>
                      <a:r>
                        <a:rPr lang="en-US" sz="2200" b="0" i="0" u="none" strike="noStrike" baseline="30000" smtClean="0">
                          <a:effectLst/>
                          <a:latin typeface="+mj-lt"/>
                        </a:rPr>
                        <a:t>8</a:t>
                      </a:r>
                      <a:endParaRPr lang="en-US" sz="2200" b="0" i="0" u="none" strike="noStrike" dirty="0">
                        <a:effectLst/>
                        <a:latin typeface="+mj-lt"/>
                      </a:endParaRPr>
                    </a:p>
                  </a:txBody>
                  <a:tcPr marL="9525" marR="9525" marT="7144"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80000"/>
                        </a:spcBef>
                        <a:spcAft>
                          <a:spcPct val="0"/>
                        </a:spcAft>
                        <a:buClrTx/>
                        <a:buSzTx/>
                        <a:buFont typeface="Arial" charset="0"/>
                        <a:buNone/>
                        <a:tabLst/>
                      </a:pPr>
                      <a:r>
                        <a:rPr kumimoji="0" lang="en-US" sz="2200" b="0" i="0" u="none" strike="noStrike" cap="none" normalizeH="0" baseline="0" dirty="0" smtClean="0">
                          <a:ln>
                            <a:noFill/>
                          </a:ln>
                          <a:solidFill>
                            <a:schemeClr val="tx1"/>
                          </a:solidFill>
                          <a:effectLst/>
                          <a:latin typeface="+mj-lt"/>
                          <a:ea typeface="MS PGothic" pitchFamily="34" charset="-128"/>
                        </a:rPr>
                        <a:t>20</a:t>
                      </a:r>
                    </a:p>
                  </a:txBody>
                  <a:tcPr marL="0" marR="0"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322326">
                <a:tc>
                  <a:txBody>
                    <a:bodyPr/>
                    <a:lstStyle/>
                    <a:p>
                      <a:pPr marL="247650" marR="0" lvl="0" indent="-247650" algn="ctr" defTabSz="914400" rtl="0" eaLnBrk="0" fontAlgn="base" latinLnBrk="0" hangingPunct="0">
                        <a:lnSpc>
                          <a:spcPct val="100000"/>
                        </a:lnSpc>
                        <a:spcBef>
                          <a:spcPct val="80000"/>
                        </a:spcBef>
                        <a:spcAft>
                          <a:spcPct val="0"/>
                        </a:spcAft>
                        <a:buClrTx/>
                        <a:buSzTx/>
                        <a:buFont typeface="Arial" pitchFamily="34" charset="0"/>
                        <a:buNone/>
                        <a:tabLst/>
                      </a:pPr>
                      <a:r>
                        <a:rPr kumimoji="0" lang="en-US" sz="2200" b="0" i="0" u="none" strike="noStrike" cap="none" normalizeH="0" baseline="0" smtClean="0">
                          <a:ln>
                            <a:noFill/>
                          </a:ln>
                          <a:solidFill>
                            <a:schemeClr val="tx1"/>
                          </a:solidFill>
                          <a:effectLst/>
                          <a:latin typeface="+mj-lt"/>
                          <a:ea typeface="ＭＳ Ｐゴシック" pitchFamily="34" charset="-128"/>
                        </a:rPr>
                        <a:t>Simeprevir</a:t>
                      </a:r>
                      <a:r>
                        <a:rPr kumimoji="0" lang="en-US" sz="2200" b="0" i="0" u="none" strike="noStrike" cap="none" normalizeH="0" baseline="30000" smtClean="0">
                          <a:ln>
                            <a:noFill/>
                          </a:ln>
                          <a:solidFill>
                            <a:schemeClr val="tx1"/>
                          </a:solidFill>
                          <a:effectLst/>
                          <a:latin typeface="+mj-lt"/>
                          <a:ea typeface="ＭＳ Ｐゴシック" pitchFamily="34" charset="-128"/>
                        </a:rPr>
                        <a:t>3,4</a:t>
                      </a:r>
                      <a:endParaRPr kumimoji="0" lang="en-US" sz="2200" b="0" i="0" u="none" strike="noStrike" cap="none" normalizeH="0" baseline="30000" dirty="0" smtClean="0">
                        <a:ln>
                          <a:noFill/>
                        </a:ln>
                        <a:solidFill>
                          <a:schemeClr val="tx1"/>
                        </a:solidFill>
                        <a:effectLst/>
                        <a:latin typeface="+mj-lt"/>
                        <a:ea typeface="ＭＳ Ｐゴシック" pitchFamily="34" charset="-128"/>
                      </a:endParaRPr>
                    </a:p>
                  </a:txBody>
                  <a:tcPr marL="0" marR="0"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c>
                  <a:txBody>
                    <a:bodyPr/>
                    <a:lstStyle/>
                    <a:p>
                      <a:pPr marL="246888" marR="0" lvl="0" indent="-246888" algn="ctr" defTabSz="457200" rtl="0" eaLnBrk="0" fontAlgn="base" latinLnBrk="0" hangingPunct="0">
                        <a:lnSpc>
                          <a:spcPct val="100000"/>
                        </a:lnSpc>
                        <a:spcBef>
                          <a:spcPts val="1152"/>
                        </a:spcBef>
                        <a:spcAft>
                          <a:spcPts val="0"/>
                        </a:spcAft>
                        <a:buClrTx/>
                        <a:buSzTx/>
                        <a:buFontTx/>
                        <a:buNone/>
                        <a:tabLst/>
                        <a:defRPr/>
                      </a:pPr>
                      <a:r>
                        <a:rPr lang="en-US" sz="2200" b="0" i="0" u="none" strike="noStrike" kern="1200" baseline="0" dirty="0" smtClean="0">
                          <a:ln>
                            <a:noFill/>
                          </a:ln>
                          <a:solidFill>
                            <a:srgbClr val="070605"/>
                          </a:solidFill>
                          <a:effectLst/>
                          <a:latin typeface="+mj-lt"/>
                          <a:ea typeface="ＭＳ Ｐゴシック"/>
                        </a:rPr>
                        <a:t>472</a:t>
                      </a:r>
                      <a:endParaRPr kumimoji="0" lang="en-US" sz="2200" b="0" i="0" u="none" strike="noStrike" cap="none" normalizeH="0" baseline="30000" dirty="0" smtClean="0">
                        <a:ln>
                          <a:noFill/>
                        </a:ln>
                        <a:solidFill>
                          <a:schemeClr val="tx1"/>
                        </a:solidFill>
                        <a:effectLst/>
                        <a:latin typeface="+mj-lt"/>
                        <a:ea typeface="ＭＳ Ｐゴシック" pitchFamily="34" charset="-128"/>
                      </a:endParaRPr>
                    </a:p>
                  </a:txBody>
                  <a:tcPr marL="9525" marR="9525" marT="7144"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c>
                  <a:txBody>
                    <a:bodyPr/>
                    <a:lstStyle/>
                    <a:p>
                      <a:pPr marL="246888" marR="0" indent="-246888" algn="ctr" rtl="0" eaLnBrk="0" fontAlgn="base" latinLnBrk="0" hangingPunct="0">
                        <a:spcBef>
                          <a:spcPts val="1152"/>
                        </a:spcBef>
                        <a:spcAft>
                          <a:spcPts val="0"/>
                        </a:spcAft>
                      </a:pPr>
                      <a:r>
                        <a:rPr lang="en-US" sz="2200" b="0" i="0" u="none" strike="noStrike" smtClean="0">
                          <a:effectLst/>
                          <a:latin typeface="+mj-lt"/>
                        </a:rPr>
                        <a:t>Ledipasvir</a:t>
                      </a:r>
                      <a:r>
                        <a:rPr lang="en-US" sz="2200" b="0" i="0" u="none" strike="noStrike" baseline="30000" dirty="0" smtClean="0">
                          <a:effectLst/>
                          <a:latin typeface="+mj-lt"/>
                        </a:rPr>
                        <a:t>9</a:t>
                      </a:r>
                      <a:endParaRPr lang="en-US" sz="2200" b="0" i="0" u="none" strike="noStrike" dirty="0">
                        <a:effectLst/>
                        <a:latin typeface="+mj-lt"/>
                      </a:endParaRPr>
                    </a:p>
                  </a:txBody>
                  <a:tcPr marL="9525" marR="9525" marT="7144"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c>
                  <a:txBody>
                    <a:bodyPr/>
                    <a:lstStyle/>
                    <a:p>
                      <a:pPr marL="0" marR="0" indent="0" algn="ctr" rtl="0" eaLnBrk="0" fontAlgn="base" latinLnBrk="0" hangingPunct="0">
                        <a:spcBef>
                          <a:spcPts val="1152"/>
                        </a:spcBef>
                        <a:spcAft>
                          <a:spcPts val="0"/>
                        </a:spcAft>
                      </a:pPr>
                      <a:r>
                        <a:rPr lang="en-US" sz="2200" b="0" i="0" u="none" strike="noStrike" kern="1200" baseline="0" dirty="0" smtClean="0">
                          <a:ln>
                            <a:noFill/>
                          </a:ln>
                          <a:solidFill>
                            <a:schemeClr val="tx1"/>
                          </a:solidFill>
                          <a:effectLst/>
                          <a:latin typeface="+mj-lt"/>
                          <a:ea typeface="MS PGothic"/>
                        </a:rPr>
                        <a:t>168,000</a:t>
                      </a:r>
                      <a:endParaRPr lang="en-US" sz="22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r>
              <a:tr h="322326">
                <a:tc>
                  <a:txBody>
                    <a:bodyPr/>
                    <a:lstStyle/>
                    <a:p>
                      <a:pPr marL="247650" marR="0" lvl="0" indent="-247650" algn="ctr" defTabSz="914400" rtl="0" eaLnBrk="0" fontAlgn="base" latinLnBrk="0" hangingPunct="0">
                        <a:lnSpc>
                          <a:spcPct val="100000"/>
                        </a:lnSpc>
                        <a:spcBef>
                          <a:spcPct val="80000"/>
                        </a:spcBef>
                        <a:spcAft>
                          <a:spcPct val="0"/>
                        </a:spcAft>
                        <a:buClrTx/>
                        <a:buSzTx/>
                        <a:buFont typeface="Arial" pitchFamily="34" charset="0"/>
                        <a:buNone/>
                        <a:tabLst/>
                      </a:pPr>
                      <a:r>
                        <a:rPr kumimoji="0" lang="en-US" sz="2200" b="0" i="0" u="none" strike="noStrike" cap="none" normalizeH="0" baseline="0" dirty="0" smtClean="0">
                          <a:ln>
                            <a:noFill/>
                          </a:ln>
                          <a:solidFill>
                            <a:schemeClr val="tx1"/>
                          </a:solidFill>
                          <a:effectLst/>
                          <a:latin typeface="+mj-lt"/>
                          <a:ea typeface="ＭＳ Ｐゴシック" pitchFamily="34" charset="-128"/>
                        </a:rPr>
                        <a:t>Paritaprevir</a:t>
                      </a:r>
                    </a:p>
                  </a:txBody>
                  <a:tcPr marL="0" marR="0"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246888" marR="0" indent="-246888" algn="ctr" rtl="0" eaLnBrk="0" fontAlgn="base" latinLnBrk="0" hangingPunct="0">
                        <a:spcBef>
                          <a:spcPts val="1152"/>
                        </a:spcBef>
                        <a:spcAft>
                          <a:spcPts val="0"/>
                        </a:spcAft>
                      </a:pPr>
                      <a:r>
                        <a:rPr lang="en-US" sz="2200" b="0" i="0" u="none" strike="noStrike" kern="1200" baseline="0" dirty="0">
                          <a:ln>
                            <a:noFill/>
                          </a:ln>
                          <a:solidFill>
                            <a:srgbClr val="070605"/>
                          </a:solidFill>
                          <a:effectLst/>
                          <a:latin typeface="+mj-lt"/>
                          <a:ea typeface="ＭＳ Ｐゴシック"/>
                        </a:rPr>
                        <a:t>19</a:t>
                      </a:r>
                      <a:endParaRPr lang="en-US" sz="2200" b="0" i="0" u="none" strike="noStrike" dirty="0">
                        <a:effectLst/>
                        <a:latin typeface="+mj-lt"/>
                      </a:endParaRPr>
                    </a:p>
                  </a:txBody>
                  <a:tcPr marL="9525" marR="9525" marT="7144"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246888" marR="0" indent="-246888" algn="ctr" rtl="0" eaLnBrk="0" fontAlgn="base" latinLnBrk="0" hangingPunct="0">
                        <a:spcBef>
                          <a:spcPts val="1152"/>
                        </a:spcBef>
                        <a:spcAft>
                          <a:spcPts val="0"/>
                        </a:spcAft>
                      </a:pPr>
                      <a:r>
                        <a:rPr lang="en-US" sz="2200" b="0" i="0" u="none" strike="noStrike" dirty="0" smtClean="0">
                          <a:effectLst/>
                          <a:latin typeface="+mj-lt"/>
                        </a:rPr>
                        <a:t>Ombitasvir</a:t>
                      </a:r>
                      <a:endParaRPr lang="en-US" sz="2200" b="0" i="0" u="none" strike="noStrike" dirty="0">
                        <a:effectLst/>
                        <a:latin typeface="+mj-lt"/>
                      </a:endParaRPr>
                    </a:p>
                  </a:txBody>
                  <a:tcPr marL="9525" marR="9525" marT="7144"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ctr" rtl="0" eaLnBrk="0" fontAlgn="base" latinLnBrk="0" hangingPunct="0">
                        <a:spcBef>
                          <a:spcPts val="1152"/>
                        </a:spcBef>
                        <a:spcAft>
                          <a:spcPts val="0"/>
                        </a:spcAft>
                      </a:pPr>
                      <a:r>
                        <a:rPr lang="en-US" sz="2200" b="0" i="0" u="none" strike="noStrike" kern="1200" baseline="0" dirty="0">
                          <a:ln>
                            <a:noFill/>
                          </a:ln>
                          <a:solidFill>
                            <a:schemeClr val="tx1"/>
                          </a:solidFill>
                          <a:effectLst/>
                          <a:latin typeface="+mj-lt"/>
                          <a:ea typeface="MS PGothic"/>
                        </a:rPr>
                        <a:t>19</a:t>
                      </a:r>
                      <a:endParaRPr lang="en-US" sz="22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322326">
                <a:tc>
                  <a:txBody>
                    <a:bodyPr/>
                    <a:lstStyle/>
                    <a:p>
                      <a:pPr marL="247650" marR="0" lvl="0" indent="-247650" algn="ctr" defTabSz="914400" rtl="0" eaLnBrk="0" fontAlgn="base" latinLnBrk="0" hangingPunct="0">
                        <a:lnSpc>
                          <a:spcPct val="100000"/>
                        </a:lnSpc>
                        <a:spcBef>
                          <a:spcPct val="80000"/>
                        </a:spcBef>
                        <a:spcAft>
                          <a:spcPct val="0"/>
                        </a:spcAft>
                        <a:buClrTx/>
                        <a:buSzTx/>
                        <a:buFont typeface="Arial" pitchFamily="34" charset="0"/>
                        <a:buNone/>
                        <a:tabLst/>
                      </a:pPr>
                      <a:r>
                        <a:rPr kumimoji="0" lang="en-US" sz="2200" b="0" i="0" u="none" strike="noStrike" cap="none" normalizeH="0" baseline="0" smtClean="0">
                          <a:ln>
                            <a:noFill/>
                          </a:ln>
                          <a:solidFill>
                            <a:schemeClr val="tx1"/>
                          </a:solidFill>
                          <a:effectLst/>
                          <a:latin typeface="+mj-lt"/>
                          <a:ea typeface="ＭＳ Ｐゴシック" pitchFamily="34" charset="-128"/>
                        </a:rPr>
                        <a:t>Asunaprevir</a:t>
                      </a:r>
                      <a:r>
                        <a:rPr kumimoji="0" lang="en-US" sz="2200" b="0" i="0" u="none" strike="noStrike" cap="none" normalizeH="0" baseline="30000" dirty="0" smtClean="0">
                          <a:ln>
                            <a:noFill/>
                          </a:ln>
                          <a:solidFill>
                            <a:schemeClr val="tx1"/>
                          </a:solidFill>
                          <a:effectLst/>
                          <a:latin typeface="+mj-lt"/>
                          <a:ea typeface="ＭＳ Ｐゴシック" pitchFamily="34" charset="-128"/>
                        </a:rPr>
                        <a:t>5</a:t>
                      </a:r>
                    </a:p>
                  </a:txBody>
                  <a:tcPr marL="0" marR="0"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c>
                  <a:txBody>
                    <a:bodyPr/>
                    <a:lstStyle/>
                    <a:p>
                      <a:pPr marL="246888" marR="0" indent="-246888" algn="ctr" rtl="0" eaLnBrk="0" fontAlgn="base" latinLnBrk="0" hangingPunct="0">
                        <a:spcBef>
                          <a:spcPts val="1152"/>
                        </a:spcBef>
                        <a:spcAft>
                          <a:spcPts val="0"/>
                        </a:spcAft>
                      </a:pPr>
                      <a:r>
                        <a:rPr lang="en-US" sz="2200" b="0" i="0" u="none" strike="noStrike" kern="1200" baseline="0" dirty="0" smtClean="0">
                          <a:ln>
                            <a:noFill/>
                          </a:ln>
                          <a:solidFill>
                            <a:srgbClr val="070605"/>
                          </a:solidFill>
                          <a:effectLst/>
                          <a:latin typeface="+mj-lt"/>
                          <a:ea typeface="ＭＳ Ｐゴシック"/>
                        </a:rPr>
                        <a:t>1162</a:t>
                      </a:r>
                      <a:endParaRPr lang="en-US" sz="2200" b="0" i="0" u="none" strike="noStrike" dirty="0">
                        <a:effectLst/>
                        <a:latin typeface="+mj-lt"/>
                      </a:endParaRPr>
                    </a:p>
                  </a:txBody>
                  <a:tcPr marL="9525" marR="9525" marT="7144"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c>
                  <a:txBody>
                    <a:bodyPr/>
                    <a:lstStyle/>
                    <a:p>
                      <a:pPr marL="246888" marR="0" indent="-246888" algn="ctr" rtl="0" eaLnBrk="0" fontAlgn="base" latinLnBrk="0" hangingPunct="0">
                        <a:spcBef>
                          <a:spcPts val="1152"/>
                        </a:spcBef>
                        <a:spcAft>
                          <a:spcPts val="0"/>
                        </a:spcAft>
                      </a:pPr>
                      <a:r>
                        <a:rPr lang="en-US" sz="2200" b="0" i="0" u="none" strike="noStrike" smtClean="0">
                          <a:effectLst/>
                          <a:latin typeface="+mj-lt"/>
                        </a:rPr>
                        <a:t>Daclatasvir</a:t>
                      </a:r>
                      <a:r>
                        <a:rPr lang="en-US" sz="2200" b="0" i="0" u="none" strike="noStrike" baseline="30000" smtClean="0">
                          <a:effectLst/>
                          <a:latin typeface="+mj-lt"/>
                        </a:rPr>
                        <a:t>10</a:t>
                      </a:r>
                      <a:endParaRPr lang="en-US" sz="2200" b="0" i="0" u="none" strike="noStrike" dirty="0">
                        <a:effectLst/>
                        <a:latin typeface="+mj-lt"/>
                      </a:endParaRPr>
                    </a:p>
                  </a:txBody>
                  <a:tcPr marL="9525" marR="9525" marT="7144"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c>
                  <a:txBody>
                    <a:bodyPr/>
                    <a:lstStyle/>
                    <a:p>
                      <a:pPr marL="0" marR="0" indent="0" algn="ctr" rtl="0" eaLnBrk="0" fontAlgn="base" latinLnBrk="0" hangingPunct="0">
                        <a:spcBef>
                          <a:spcPts val="1152"/>
                        </a:spcBef>
                        <a:spcAft>
                          <a:spcPts val="0"/>
                        </a:spcAft>
                      </a:pPr>
                      <a:r>
                        <a:rPr lang="en-US" sz="2200" b="0" i="0" u="none" strike="noStrike" kern="1200" baseline="0" dirty="0">
                          <a:ln>
                            <a:noFill/>
                          </a:ln>
                          <a:solidFill>
                            <a:schemeClr val="tx1"/>
                          </a:solidFill>
                          <a:effectLst/>
                          <a:latin typeface="+mj-lt"/>
                          <a:ea typeface="MS PGothic"/>
                        </a:rPr>
                        <a:t>530</a:t>
                      </a:r>
                      <a:endParaRPr lang="en-US" sz="22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r>
              <a:tr h="322326">
                <a:tc>
                  <a:txBody>
                    <a:bodyPr/>
                    <a:lstStyle/>
                    <a:p>
                      <a:pPr marL="247650" marR="0" lvl="0" indent="-247650" algn="ctr" defTabSz="914400" rtl="0" eaLnBrk="0" fontAlgn="base" latinLnBrk="0" hangingPunct="0">
                        <a:lnSpc>
                          <a:spcPct val="100000"/>
                        </a:lnSpc>
                        <a:spcBef>
                          <a:spcPct val="80000"/>
                        </a:spcBef>
                        <a:spcAft>
                          <a:spcPct val="0"/>
                        </a:spcAft>
                        <a:buClrTx/>
                        <a:buSzTx/>
                        <a:buFont typeface="Arial" pitchFamily="34" charset="0"/>
                        <a:buNone/>
                        <a:tabLst/>
                      </a:pPr>
                      <a:endParaRPr kumimoji="0" lang="en-US" sz="2200" b="0" i="0" u="none" strike="noStrike" cap="none" normalizeH="0" baseline="30000" dirty="0" smtClean="0">
                        <a:ln>
                          <a:noFill/>
                        </a:ln>
                        <a:solidFill>
                          <a:schemeClr val="tx1"/>
                        </a:solidFill>
                        <a:effectLst/>
                        <a:latin typeface="+mj-lt"/>
                        <a:ea typeface="ＭＳ Ｐゴシック" pitchFamily="34" charset="-128"/>
                      </a:endParaRPr>
                    </a:p>
                  </a:txBody>
                  <a:tcPr marL="0" marR="0"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246888" marR="0" indent="-246888" algn="ctr" rtl="0" eaLnBrk="0" fontAlgn="base" latinLnBrk="0" hangingPunct="0">
                        <a:spcBef>
                          <a:spcPts val="1152"/>
                        </a:spcBef>
                        <a:spcAft>
                          <a:spcPts val="0"/>
                        </a:spcAft>
                      </a:pPr>
                      <a:endParaRPr lang="en-US" sz="2200" b="0" i="0" u="none" strike="noStrike" dirty="0">
                        <a:effectLst/>
                        <a:latin typeface="+mj-lt"/>
                      </a:endParaRPr>
                    </a:p>
                  </a:txBody>
                  <a:tcPr marL="9525" marR="9525" marT="7144"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246888" marR="0" indent="-246888" algn="ctr" rtl="0" eaLnBrk="0" fontAlgn="base" latinLnBrk="0" hangingPunct="0">
                        <a:spcBef>
                          <a:spcPts val="1152"/>
                        </a:spcBef>
                        <a:spcAft>
                          <a:spcPts val="0"/>
                        </a:spcAft>
                      </a:pPr>
                      <a:r>
                        <a:rPr lang="en-US" sz="2200" b="0" i="0" u="none" strike="noStrike" smtClean="0">
                          <a:effectLst/>
                          <a:latin typeface="+mj-lt"/>
                        </a:rPr>
                        <a:t>Odalasvir</a:t>
                      </a:r>
                      <a:r>
                        <a:rPr lang="en-US" sz="2200" b="0" i="0" u="none" strike="noStrike" baseline="30000" smtClean="0">
                          <a:effectLst/>
                          <a:latin typeface="+mj-lt"/>
                        </a:rPr>
                        <a:t>11</a:t>
                      </a:r>
                      <a:endParaRPr lang="en-US" sz="2200" b="0" i="0" u="none" strike="noStrike" dirty="0">
                        <a:effectLst/>
                        <a:latin typeface="+mj-lt"/>
                      </a:endParaRPr>
                    </a:p>
                  </a:txBody>
                  <a:tcPr marL="9525" marR="9525" marT="7144"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indent="0" algn="ctr" rtl="0" eaLnBrk="0" fontAlgn="base" latinLnBrk="0" hangingPunct="0">
                        <a:spcBef>
                          <a:spcPts val="1152"/>
                        </a:spcBef>
                        <a:spcAft>
                          <a:spcPts val="0"/>
                        </a:spcAft>
                      </a:pPr>
                      <a:r>
                        <a:rPr lang="en-US" sz="2200" b="0" i="0" u="none" strike="noStrike" smtClean="0">
                          <a:solidFill>
                            <a:schemeClr val="tx1"/>
                          </a:solidFill>
                          <a:effectLst/>
                          <a:latin typeface="+mj-lt"/>
                        </a:rPr>
                        <a:t>48</a:t>
                      </a:r>
                      <a:endParaRPr lang="en-US" sz="22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22326">
                <a:tc>
                  <a:txBody>
                    <a:bodyPr/>
                    <a:lstStyle/>
                    <a:p>
                      <a:pPr marL="247650" marR="0" lvl="0" indent="-247650" algn="ctr" defTabSz="914400" rtl="0" eaLnBrk="0" fontAlgn="base" latinLnBrk="0" hangingPunct="0">
                        <a:lnSpc>
                          <a:spcPct val="100000"/>
                        </a:lnSpc>
                        <a:spcBef>
                          <a:spcPct val="80000"/>
                        </a:spcBef>
                        <a:spcAft>
                          <a:spcPct val="0"/>
                        </a:spcAft>
                        <a:buClrTx/>
                        <a:buSzTx/>
                        <a:buFont typeface="Arial" pitchFamily="34" charset="0"/>
                        <a:buNone/>
                        <a:tabLst/>
                      </a:pPr>
                      <a:endParaRPr kumimoji="0" lang="en-US" sz="2200" b="0" i="0" u="none" strike="noStrike" cap="none" normalizeH="0" baseline="30000" dirty="0" smtClean="0">
                        <a:ln>
                          <a:noFill/>
                        </a:ln>
                        <a:solidFill>
                          <a:schemeClr val="tx1"/>
                        </a:solidFill>
                        <a:effectLst/>
                        <a:latin typeface="+mj-lt"/>
                        <a:ea typeface="ＭＳ Ｐゴシック" pitchFamily="34" charset="-128"/>
                      </a:endParaRPr>
                    </a:p>
                  </a:txBody>
                  <a:tcPr marL="0" marR="0" marT="0" marB="0" anchor="ctr" horzOverflow="overflow">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7E9"/>
                    </a:solidFill>
                  </a:tcPr>
                </a:tc>
                <a:tc>
                  <a:txBody>
                    <a:bodyPr/>
                    <a:lstStyle/>
                    <a:p>
                      <a:pPr marL="246888" marR="0" indent="-246888" algn="ctr" rtl="0" eaLnBrk="0" fontAlgn="base" latinLnBrk="0" hangingPunct="0">
                        <a:spcBef>
                          <a:spcPts val="1152"/>
                        </a:spcBef>
                        <a:spcAft>
                          <a:spcPts val="0"/>
                        </a:spcAft>
                      </a:pPr>
                      <a:endParaRPr lang="en-US" sz="2200" b="0" i="0" u="none" strike="noStrike" dirty="0">
                        <a:effectLst/>
                        <a:latin typeface="+mj-lt"/>
                      </a:endParaRPr>
                    </a:p>
                  </a:txBody>
                  <a:tcPr marL="9525" marR="9525" marT="7144"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7E9"/>
                    </a:solidFill>
                  </a:tcPr>
                </a:tc>
                <a:tc>
                  <a:txBody>
                    <a:bodyPr/>
                    <a:lstStyle/>
                    <a:p>
                      <a:pPr marL="246888" marR="0" indent="-246888" algn="ctr" rtl="0" eaLnBrk="0" fontAlgn="base" latinLnBrk="0" hangingPunct="0">
                        <a:spcBef>
                          <a:spcPts val="1152"/>
                        </a:spcBef>
                        <a:spcAft>
                          <a:spcPts val="0"/>
                        </a:spcAft>
                      </a:pPr>
                      <a:r>
                        <a:rPr lang="en-US" sz="2200" b="0" i="0" u="none" strike="noStrike" smtClean="0">
                          <a:effectLst/>
                          <a:latin typeface="+mj-lt"/>
                        </a:rPr>
                        <a:t>MK-8408</a:t>
                      </a:r>
                      <a:r>
                        <a:rPr lang="en-US" sz="2200" b="0" i="0" u="none" strike="noStrike" baseline="30000" smtClean="0">
                          <a:effectLst/>
                          <a:latin typeface="+mj-lt"/>
                        </a:rPr>
                        <a:t>12</a:t>
                      </a:r>
                      <a:endParaRPr lang="en-US" sz="2200" b="0" i="0" u="none" strike="noStrike" dirty="0">
                        <a:effectLst/>
                        <a:latin typeface="+mj-lt"/>
                      </a:endParaRPr>
                    </a:p>
                  </a:txBody>
                  <a:tcPr marL="9525" marR="9525" marT="7144"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7E9"/>
                    </a:solidFill>
                  </a:tcPr>
                </a:tc>
                <a:tc>
                  <a:txBody>
                    <a:bodyPr/>
                    <a:lstStyle/>
                    <a:p>
                      <a:pPr marL="0" marR="0" indent="0" algn="ctr" rtl="0" eaLnBrk="0" fontAlgn="base" latinLnBrk="0" hangingPunct="0">
                        <a:spcBef>
                          <a:spcPts val="1152"/>
                        </a:spcBef>
                        <a:spcAft>
                          <a:spcPts val="0"/>
                        </a:spcAft>
                      </a:pPr>
                      <a:r>
                        <a:rPr lang="en-US" sz="2200" b="0" i="0" u="none" strike="noStrike" smtClean="0">
                          <a:solidFill>
                            <a:schemeClr val="tx1"/>
                          </a:solidFill>
                          <a:effectLst/>
                          <a:latin typeface="+mj-lt"/>
                        </a:rPr>
                        <a:t>2</a:t>
                      </a:r>
                      <a:endParaRPr lang="en-US" sz="22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7E9"/>
                    </a:solidFill>
                  </a:tcPr>
                </a:tc>
              </a:tr>
            </a:tbl>
          </a:graphicData>
        </a:graphic>
      </p:graphicFrame>
      <p:sp>
        <p:nvSpPr>
          <p:cNvPr id="7" name="Title 1"/>
          <p:cNvSpPr txBox="1">
            <a:spLocks/>
          </p:cNvSpPr>
          <p:nvPr/>
        </p:nvSpPr>
        <p:spPr bwMode="gray">
          <a:xfrm>
            <a:off x="411164" y="192024"/>
            <a:ext cx="8321675" cy="534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457200" rtl="0" eaLnBrk="0" fontAlgn="base" hangingPunct="0">
              <a:lnSpc>
                <a:spcPct val="90000"/>
              </a:lnSpc>
              <a:spcBef>
                <a:spcPct val="0"/>
              </a:spcBef>
              <a:spcAft>
                <a:spcPct val="0"/>
              </a:spcAft>
              <a:defRPr sz="1400">
                <a:solidFill>
                  <a:schemeClr val="folHlink"/>
                </a:solidFill>
                <a:latin typeface="+mj-lt"/>
                <a:ea typeface="+mj-ea"/>
                <a:cs typeface="+mj-cs"/>
              </a:defRPr>
            </a:lvl1pPr>
            <a:lvl2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2pPr>
            <a:lvl3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3pPr>
            <a:lvl4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4pPr>
            <a:lvl5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5pPr>
            <a:lvl6pPr marL="457200" algn="l" defTabSz="457200" rtl="0" fontAlgn="base">
              <a:lnSpc>
                <a:spcPct val="90000"/>
              </a:lnSpc>
              <a:spcBef>
                <a:spcPct val="0"/>
              </a:spcBef>
              <a:spcAft>
                <a:spcPct val="0"/>
              </a:spcAft>
              <a:defRPr sz="1400">
                <a:solidFill>
                  <a:schemeClr val="folHlink"/>
                </a:solidFill>
                <a:latin typeface="Calibri" pitchFamily="34" charset="0"/>
                <a:cs typeface="Arial" charset="0"/>
              </a:defRPr>
            </a:lvl6pPr>
            <a:lvl7pPr marL="914400" algn="l" defTabSz="457200" rtl="0" fontAlgn="base">
              <a:lnSpc>
                <a:spcPct val="90000"/>
              </a:lnSpc>
              <a:spcBef>
                <a:spcPct val="0"/>
              </a:spcBef>
              <a:spcAft>
                <a:spcPct val="0"/>
              </a:spcAft>
              <a:defRPr sz="1400">
                <a:solidFill>
                  <a:schemeClr val="folHlink"/>
                </a:solidFill>
                <a:latin typeface="Calibri" pitchFamily="34" charset="0"/>
                <a:cs typeface="Arial" charset="0"/>
              </a:defRPr>
            </a:lvl7pPr>
            <a:lvl8pPr marL="1371600" algn="l" defTabSz="457200" rtl="0" fontAlgn="base">
              <a:lnSpc>
                <a:spcPct val="90000"/>
              </a:lnSpc>
              <a:spcBef>
                <a:spcPct val="0"/>
              </a:spcBef>
              <a:spcAft>
                <a:spcPct val="0"/>
              </a:spcAft>
              <a:defRPr sz="1400">
                <a:solidFill>
                  <a:schemeClr val="folHlink"/>
                </a:solidFill>
                <a:latin typeface="Calibri" pitchFamily="34" charset="0"/>
                <a:cs typeface="Arial" charset="0"/>
              </a:defRPr>
            </a:lvl8pPr>
            <a:lvl9pPr marL="1828800" algn="l" defTabSz="457200" rtl="0" fontAlgn="base">
              <a:lnSpc>
                <a:spcPct val="90000"/>
              </a:lnSpc>
              <a:spcBef>
                <a:spcPct val="0"/>
              </a:spcBef>
              <a:spcAft>
                <a:spcPct val="0"/>
              </a:spcAft>
              <a:defRPr sz="1400">
                <a:solidFill>
                  <a:schemeClr val="folHlink"/>
                </a:solidFill>
                <a:latin typeface="Calibri" pitchFamily="34" charset="0"/>
                <a:cs typeface="Arial" charset="0"/>
              </a:defRPr>
            </a:lvl9pPr>
          </a:lstStyle>
          <a:p>
            <a:pPr eaLnBrk="1" hangingPunct="1"/>
            <a:r>
              <a:rPr lang="en-US" sz="2400" b="1" kern="0">
                <a:solidFill>
                  <a:srgbClr val="071D49"/>
                </a:solidFill>
              </a:rPr>
              <a:t>ABT-493 and ABT-530 Have Potent </a:t>
            </a:r>
            <a:r>
              <a:rPr lang="en-US" sz="2400" b="1" kern="0" smtClean="0">
                <a:solidFill>
                  <a:srgbClr val="071D49"/>
                </a:solidFill>
              </a:rPr>
              <a:t>Activities </a:t>
            </a:r>
            <a:r>
              <a:rPr lang="en-US" sz="2400" b="1" kern="0">
                <a:solidFill>
                  <a:srgbClr val="071D49"/>
                </a:solidFill>
              </a:rPr>
              <a:t>Against </a:t>
            </a:r>
            <a:r>
              <a:rPr lang="en-US" sz="2400" b="1" kern="0" smtClean="0">
                <a:solidFill>
                  <a:srgbClr val="071D49"/>
                </a:solidFill>
              </a:rPr>
              <a:t>All Major HCV Genotypes, Including GT3</a:t>
            </a:r>
            <a:endParaRPr lang="en-US" sz="2400" b="1" kern="0" dirty="0">
              <a:solidFill>
                <a:srgbClr val="071D49"/>
              </a:solidFill>
            </a:endParaRPr>
          </a:p>
        </p:txBody>
      </p:sp>
      <p:sp>
        <p:nvSpPr>
          <p:cNvPr id="9" name="TextBox 8"/>
          <p:cNvSpPr txBox="1"/>
          <p:nvPr/>
        </p:nvSpPr>
        <p:spPr>
          <a:xfrm>
            <a:off x="411163" y="4379639"/>
            <a:ext cx="8321673" cy="553998"/>
          </a:xfrm>
          <a:prstGeom prst="rect">
            <a:avLst/>
          </a:prstGeom>
          <a:noFill/>
        </p:spPr>
        <p:txBody>
          <a:bodyPr wrap="square" rtlCol="0">
            <a:spAutoFit/>
          </a:bodyPr>
          <a:lstStyle/>
          <a:p>
            <a:pPr defTabSz="914400" fontAlgn="auto">
              <a:spcBef>
                <a:spcPts val="0"/>
              </a:spcBef>
              <a:spcAft>
                <a:spcPts val="0"/>
              </a:spcAft>
            </a:pPr>
            <a:r>
              <a:rPr lang="en-US" sz="1000" dirty="0" smtClean="0">
                <a:solidFill>
                  <a:srgbClr val="070605"/>
                </a:solidFill>
                <a:latin typeface="Calibri"/>
                <a:cs typeface="+mn-cs"/>
              </a:rPr>
              <a:t>1. Lahser </a:t>
            </a:r>
            <a:r>
              <a:rPr lang="en-US" sz="1000" dirty="0">
                <a:solidFill>
                  <a:srgbClr val="070605"/>
                </a:solidFill>
                <a:latin typeface="Calibri"/>
                <a:cs typeface="+mn-cs"/>
              </a:rPr>
              <a:t>F, et al. AASLD, </a:t>
            </a:r>
            <a:r>
              <a:rPr lang="en-US" sz="1000" dirty="0" smtClean="0">
                <a:solidFill>
                  <a:srgbClr val="070605"/>
                </a:solidFill>
                <a:latin typeface="Calibri"/>
                <a:cs typeface="+mn-cs"/>
              </a:rPr>
              <a:t>2014.	</a:t>
            </a:r>
            <a:r>
              <a:rPr lang="en-US" sz="1000" dirty="0">
                <a:solidFill>
                  <a:srgbClr val="070605"/>
                </a:solidFill>
                <a:latin typeface="Calibri"/>
                <a:cs typeface="+mn-cs"/>
              </a:rPr>
              <a:t>2. Taylor J, et al. EASL, 2015</a:t>
            </a:r>
            <a:r>
              <a:rPr lang="en-US" sz="1000" dirty="0" smtClean="0">
                <a:solidFill>
                  <a:srgbClr val="070605"/>
                </a:solidFill>
                <a:latin typeface="Calibri"/>
                <a:cs typeface="+mn-cs"/>
              </a:rPr>
              <a:t>.	</a:t>
            </a:r>
            <a:r>
              <a:rPr lang="da-DK" sz="1000" smtClean="0">
                <a:solidFill>
                  <a:srgbClr val="070605"/>
                </a:solidFill>
                <a:latin typeface="Calibri"/>
                <a:cs typeface="+mn-cs"/>
              </a:rPr>
              <a:t>3. Olysio prescribing information.		</a:t>
            </a:r>
            <a:r>
              <a:rPr lang="en-US" sz="1000" smtClean="0">
                <a:solidFill>
                  <a:srgbClr val="070605"/>
                </a:solidFill>
                <a:latin typeface="Calibri"/>
                <a:cs typeface="+mn-cs"/>
              </a:rPr>
              <a:t>4</a:t>
            </a:r>
            <a:r>
              <a:rPr lang="en-US" sz="1000" dirty="0" smtClean="0">
                <a:solidFill>
                  <a:srgbClr val="070605"/>
                </a:solidFill>
                <a:latin typeface="Calibri"/>
                <a:cs typeface="+mn-cs"/>
              </a:rPr>
              <a:t>. Chase R, et al. </a:t>
            </a:r>
            <a:r>
              <a:rPr lang="en-US" sz="1000" dirty="0">
                <a:solidFill>
                  <a:srgbClr val="070605"/>
                </a:solidFill>
                <a:latin typeface="Calibri"/>
                <a:cs typeface="+mn-cs"/>
              </a:rPr>
              <a:t>I</a:t>
            </a:r>
            <a:r>
              <a:rPr lang="en-US" sz="1000" dirty="0" smtClean="0">
                <a:solidFill>
                  <a:srgbClr val="070605"/>
                </a:solidFill>
                <a:latin typeface="Calibri"/>
                <a:cs typeface="+mn-cs"/>
              </a:rPr>
              <a:t>APAC, 2013.</a:t>
            </a:r>
          </a:p>
          <a:p>
            <a:pPr defTabSz="914400" fontAlgn="auto">
              <a:spcBef>
                <a:spcPts val="0"/>
              </a:spcBef>
              <a:spcAft>
                <a:spcPts val="0"/>
              </a:spcAft>
            </a:pPr>
            <a:r>
              <a:rPr lang="en-US" sz="1000" dirty="0" smtClean="0">
                <a:solidFill>
                  <a:srgbClr val="070605"/>
                </a:solidFill>
                <a:latin typeface="Calibri"/>
                <a:cs typeface="+mn-cs"/>
              </a:rPr>
              <a:t>5. McPhee F, et al. AAC, 2012.	6. Yang H, et al. AAC, 2014.	</a:t>
            </a:r>
            <a:r>
              <a:rPr lang="da-DK" sz="1000">
                <a:solidFill>
                  <a:srgbClr val="070605"/>
                </a:solidFill>
                <a:latin typeface="Calibri"/>
              </a:rPr>
              <a:t>7. Liu R, et al. AAC doi:10.1128/AAC.01390-15 </a:t>
            </a:r>
            <a:r>
              <a:rPr lang="en-US" sz="1000" dirty="0" smtClean="0">
                <a:solidFill>
                  <a:srgbClr val="070605"/>
                </a:solidFill>
                <a:latin typeface="Calibri"/>
                <a:cs typeface="+mn-cs"/>
              </a:rPr>
              <a:t>	</a:t>
            </a:r>
            <a:r>
              <a:rPr lang="da-DK" sz="1000" smtClean="0">
                <a:solidFill>
                  <a:srgbClr val="070605"/>
                </a:solidFill>
                <a:latin typeface="Calibri"/>
              </a:rPr>
              <a:t>8</a:t>
            </a:r>
            <a:r>
              <a:rPr lang="da-DK" sz="1000">
                <a:solidFill>
                  <a:srgbClr val="070605"/>
                </a:solidFill>
                <a:latin typeface="Calibri"/>
              </a:rPr>
              <a:t>. Cheng G, et al. EASL, 2013</a:t>
            </a:r>
            <a:r>
              <a:rPr lang="da-DK" sz="1000" smtClean="0">
                <a:solidFill>
                  <a:srgbClr val="070605"/>
                </a:solidFill>
                <a:latin typeface="Calibri"/>
              </a:rPr>
              <a:t>.</a:t>
            </a:r>
            <a:endParaRPr lang="en-US" sz="1000" dirty="0" smtClean="0">
              <a:solidFill>
                <a:srgbClr val="070605"/>
              </a:solidFill>
              <a:latin typeface="Calibri"/>
              <a:cs typeface="+mn-cs"/>
            </a:endParaRPr>
          </a:p>
          <a:p>
            <a:pPr defTabSz="914400" fontAlgn="auto">
              <a:spcBef>
                <a:spcPts val="0"/>
              </a:spcBef>
              <a:spcAft>
                <a:spcPts val="0"/>
              </a:spcAft>
            </a:pPr>
            <a:r>
              <a:rPr lang="da-DK" sz="1000">
                <a:solidFill>
                  <a:srgbClr val="070605"/>
                </a:solidFill>
                <a:latin typeface="Calibri"/>
              </a:rPr>
              <a:t>9. Cheng G, et al. EASL, </a:t>
            </a:r>
            <a:r>
              <a:rPr lang="da-DK" sz="1000" smtClean="0">
                <a:solidFill>
                  <a:srgbClr val="070605"/>
                </a:solidFill>
                <a:latin typeface="Calibri"/>
              </a:rPr>
              <a:t>2012	</a:t>
            </a:r>
            <a:r>
              <a:rPr lang="en-US" sz="1000" dirty="0" smtClean="0">
                <a:solidFill>
                  <a:srgbClr val="070605"/>
                </a:solidFill>
                <a:latin typeface="Calibri"/>
                <a:cs typeface="+mn-cs"/>
              </a:rPr>
              <a:t>10</a:t>
            </a:r>
            <a:r>
              <a:rPr lang="da-DK" sz="1000" smtClean="0">
                <a:solidFill>
                  <a:srgbClr val="070605"/>
                </a:solidFill>
                <a:latin typeface="Calibri"/>
              </a:rPr>
              <a:t>. </a:t>
            </a:r>
            <a:r>
              <a:rPr lang="da-DK" sz="1000">
                <a:solidFill>
                  <a:srgbClr val="070605"/>
                </a:solidFill>
                <a:latin typeface="Calibri"/>
              </a:rPr>
              <a:t>Wang C, et al. AAC, </a:t>
            </a:r>
            <a:r>
              <a:rPr lang="da-DK" sz="1000" smtClean="0">
                <a:solidFill>
                  <a:srgbClr val="070605"/>
                </a:solidFill>
                <a:latin typeface="Calibri"/>
              </a:rPr>
              <a:t>2014</a:t>
            </a:r>
            <a:r>
              <a:rPr lang="da-DK" sz="1000">
                <a:solidFill>
                  <a:srgbClr val="070605"/>
                </a:solidFill>
                <a:latin typeface="Calibri"/>
              </a:rPr>
              <a:t>.	</a:t>
            </a:r>
            <a:r>
              <a:rPr lang="da-DK" sz="1000" smtClean="0">
                <a:solidFill>
                  <a:srgbClr val="070605"/>
                </a:solidFill>
                <a:latin typeface="Calibri"/>
              </a:rPr>
              <a:t>11. ACHN R&amp;D/Analyst Day	12. Asante-Appiah E, AASLD, 2014. </a:t>
            </a:r>
          </a:p>
        </p:txBody>
      </p:sp>
    </p:spTree>
    <p:extLst>
      <p:ext uri="{BB962C8B-B14F-4D97-AF65-F5344CB8AC3E}">
        <p14:creationId xmlns:p14="http://schemas.microsoft.com/office/powerpoint/2010/main" val="224427560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23"/>
          <p:cNvGraphicFramePr>
            <a:graphicFrameLocks noGrp="1"/>
          </p:cNvGraphicFramePr>
          <p:nvPr>
            <p:extLst>
              <p:ext uri="{D42A27DB-BD31-4B8C-83A1-F6EECF244321}">
                <p14:modId xmlns:p14="http://schemas.microsoft.com/office/powerpoint/2010/main" val="3405209110"/>
              </p:ext>
            </p:extLst>
          </p:nvPr>
        </p:nvGraphicFramePr>
        <p:xfrm>
          <a:off x="411160" y="857250"/>
          <a:ext cx="8321678" cy="3543779"/>
        </p:xfrm>
        <a:graphic>
          <a:graphicData uri="http://schemas.openxmlformats.org/drawingml/2006/table">
            <a:tbl>
              <a:tblPr/>
              <a:tblGrid>
                <a:gridCol w="1936031"/>
                <a:gridCol w="2128549"/>
                <a:gridCol w="2128549"/>
                <a:gridCol w="2128549"/>
              </a:tblGrid>
              <a:tr h="258137">
                <a:tc rowSpan="2">
                  <a:txBody>
                    <a:bodyPr/>
                    <a:lstStyle>
                      <a:lvl1pPr marL="50800" algn="l" eaLnBrk="0" hangingPunct="0">
                        <a:spcBef>
                          <a:spcPct val="80000"/>
                        </a:spcBef>
                        <a:buFont typeface="Arial" charset="0"/>
                        <a:defRPr sz="2000">
                          <a:solidFill>
                            <a:schemeClr val="tx1"/>
                          </a:solidFill>
                          <a:latin typeface="Calibri" pitchFamily="34" charset="0"/>
                        </a:defRPr>
                      </a:lvl1pPr>
                      <a:lvl2pPr marL="742950" indent="-285750" algn="l" eaLnBrk="0" hangingPunct="0">
                        <a:spcBef>
                          <a:spcPct val="40000"/>
                        </a:spcBef>
                        <a:defRPr sz="2000">
                          <a:solidFill>
                            <a:schemeClr val="tx1"/>
                          </a:solidFill>
                          <a:latin typeface="Calibri" pitchFamily="34" charset="0"/>
                        </a:defRPr>
                      </a:lvl2pPr>
                      <a:lvl3pPr marL="1143000" indent="-228600" algn="l" eaLnBrk="0" hangingPunct="0">
                        <a:spcBef>
                          <a:spcPct val="20000"/>
                        </a:spcBef>
                        <a:buFont typeface="Arial" charset="0"/>
                        <a:defRPr sz="1900">
                          <a:solidFill>
                            <a:schemeClr val="tx1"/>
                          </a:solidFill>
                          <a:latin typeface="Calibri" pitchFamily="34" charset="0"/>
                        </a:defRPr>
                      </a:lvl3pPr>
                      <a:lvl4pPr marL="1600200" indent="-228600" algn="l" eaLnBrk="0" hangingPunct="0">
                        <a:spcBef>
                          <a:spcPct val="10000"/>
                        </a:spcBef>
                        <a:buFont typeface="Arial" charset="0"/>
                        <a:defRPr>
                          <a:solidFill>
                            <a:schemeClr val="tx1"/>
                          </a:solidFill>
                          <a:latin typeface="Calibri" pitchFamily="34" charset="0"/>
                        </a:defRPr>
                      </a:lvl4pPr>
                      <a:lvl5pPr marL="2057400" indent="-228600" algn="l" eaLnBrk="0" hangingPunct="0">
                        <a:spcBef>
                          <a:spcPct val="10000"/>
                        </a:spcBef>
                        <a:buFont typeface="Arial" charset="0"/>
                        <a:defRPr sz="1600">
                          <a:solidFill>
                            <a:schemeClr val="tx1"/>
                          </a:solidFill>
                          <a:latin typeface="Calibri" pitchFamily="34" charset="0"/>
                        </a:defRPr>
                      </a:lvl5pPr>
                      <a:lvl6pPr marL="2514600" indent="-228600" eaLnBrk="0" fontAlgn="base" hangingPunct="0">
                        <a:spcBef>
                          <a:spcPct val="1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1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1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10000"/>
                        </a:spcBef>
                        <a:spcAft>
                          <a:spcPct val="0"/>
                        </a:spcAft>
                        <a:buFont typeface="Arial" charset="0"/>
                        <a:defRPr sz="1600">
                          <a:solidFill>
                            <a:schemeClr val="tx1"/>
                          </a:solidFill>
                          <a:latin typeface="Calibri" pitchFamily="34" charset="0"/>
                        </a:defRPr>
                      </a:lvl9pPr>
                    </a:lstStyle>
                    <a:p>
                      <a:pPr marL="50800" marR="0" lvl="0" indent="0" algn="ctr" defTabSz="914400" rtl="0" eaLnBrk="1" fontAlgn="base" latinLnBrk="0" hangingPunct="1">
                        <a:lnSpc>
                          <a:spcPct val="100000"/>
                        </a:lnSpc>
                        <a:spcBef>
                          <a:spcPts val="0"/>
                        </a:spcBef>
                        <a:spcAft>
                          <a:spcPct val="0"/>
                        </a:spcAft>
                        <a:buClrTx/>
                        <a:buSzTx/>
                        <a:buFont typeface="Arial" charset="0"/>
                        <a:buNone/>
                        <a:tabLst/>
                      </a:pPr>
                      <a:r>
                        <a:rPr kumimoji="0" lang="en-US" altLang="en-US" sz="2200" b="1" i="0" u="none" strike="noStrike" kern="1200"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mn-ea"/>
                          <a:cs typeface="Calibri" pitchFamily="34" charset="0"/>
                        </a:rPr>
                        <a:t>NS5A Inhibitor </a:t>
                      </a:r>
                      <a:endParaRPr kumimoji="0" lang="en-US" altLang="en-US" sz="22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cs typeface="Calibri" pitchFamily="34" charset="0"/>
                      </a:endParaRPr>
                    </a:p>
                  </a:txBody>
                  <a:tcPr marL="0" marR="0" marT="0" marB="0" anchor="ctr" horzOverflow="overflow">
                    <a:lnL>
                      <a:noFill/>
                    </a:lnL>
                    <a:lnR>
                      <a:noFill/>
                    </a:lnR>
                    <a:lnT w="1270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a:noFill/>
                    </a:lnTlToBr>
                    <a:lnBlToTr>
                      <a:noFill/>
                    </a:lnBlToTr>
                    <a:solidFill>
                      <a:srgbClr val="0082BA"/>
                    </a:solidFill>
                  </a:tcPr>
                </a:tc>
                <a:tc gridSpan="3">
                  <a:txBody>
                    <a:bodyPr/>
                    <a:lstStyle/>
                    <a:p>
                      <a:pPr marL="0" marR="0" lvl="0" indent="0" algn="ctr" defTabSz="914400" rtl="0" eaLnBrk="1" fontAlgn="ctr" latinLnBrk="0" hangingPunct="1">
                        <a:lnSpc>
                          <a:spcPct val="100000"/>
                        </a:lnSpc>
                        <a:spcBef>
                          <a:spcPct val="80000"/>
                        </a:spcBef>
                        <a:spcAft>
                          <a:spcPct val="0"/>
                        </a:spcAft>
                        <a:buClrTx/>
                        <a:buSzTx/>
                        <a:buFont typeface="Arial" charset="0"/>
                        <a:buNone/>
                        <a:tabLst/>
                      </a:pPr>
                      <a:r>
                        <a:rPr kumimoji="0" lang="en-US" altLang="en-US" sz="22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cs typeface="Calibri" pitchFamily="34" charset="0"/>
                        </a:rPr>
                        <a:t>Fold Change in EC</a:t>
                      </a:r>
                      <a:r>
                        <a:rPr kumimoji="0" lang="en-US" altLang="en-US" sz="2200" b="1" i="0" u="none" strike="noStrike" cap="none" normalizeH="0" baseline="-25000" dirty="0" smtClean="0">
                          <a:ln>
                            <a:noFill/>
                          </a:ln>
                          <a:solidFill>
                            <a:schemeClr val="bg1"/>
                          </a:solidFill>
                          <a:effectLst>
                            <a:outerShdw blurRad="38100" dist="38100" dir="2700000" algn="tl">
                              <a:srgbClr val="000000">
                                <a:alpha val="43137"/>
                              </a:srgbClr>
                            </a:outerShdw>
                          </a:effectLst>
                          <a:latin typeface="+mj-lt"/>
                          <a:cs typeface="Calibri" pitchFamily="34" charset="0"/>
                        </a:rPr>
                        <a:t>50</a:t>
                      </a:r>
                      <a:r>
                        <a:rPr kumimoji="0" lang="en-US" altLang="en-US" sz="22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cs typeface="Calibri" pitchFamily="34" charset="0"/>
                        </a:rPr>
                        <a:t> for GT3 NS5A Variants</a:t>
                      </a:r>
                    </a:p>
                  </a:txBody>
                  <a:tcPr marL="0" marR="0"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82BA"/>
                    </a:solidFill>
                  </a:tcPr>
                </a:tc>
                <a:tc hMerge="1">
                  <a:txBody>
                    <a:bodyPr/>
                    <a:lstStyle>
                      <a:lvl1pPr algn="l" eaLnBrk="0" hangingPunct="0">
                        <a:spcBef>
                          <a:spcPct val="80000"/>
                        </a:spcBef>
                        <a:buFont typeface="Arial" charset="0"/>
                        <a:defRPr sz="2000">
                          <a:solidFill>
                            <a:schemeClr val="tx1"/>
                          </a:solidFill>
                          <a:latin typeface="Calibri" pitchFamily="34" charset="0"/>
                        </a:defRPr>
                      </a:lvl1pPr>
                      <a:lvl2pPr marL="742950" indent="-285750" algn="l" eaLnBrk="0" hangingPunct="0">
                        <a:spcBef>
                          <a:spcPct val="40000"/>
                        </a:spcBef>
                        <a:defRPr sz="2000">
                          <a:solidFill>
                            <a:schemeClr val="tx1"/>
                          </a:solidFill>
                          <a:latin typeface="Calibri" pitchFamily="34" charset="0"/>
                        </a:defRPr>
                      </a:lvl2pPr>
                      <a:lvl3pPr marL="1143000" indent="-228600" algn="l" eaLnBrk="0" hangingPunct="0">
                        <a:spcBef>
                          <a:spcPct val="20000"/>
                        </a:spcBef>
                        <a:buFont typeface="Arial" charset="0"/>
                        <a:defRPr sz="1900">
                          <a:solidFill>
                            <a:schemeClr val="tx1"/>
                          </a:solidFill>
                          <a:latin typeface="Calibri" pitchFamily="34" charset="0"/>
                        </a:defRPr>
                      </a:lvl3pPr>
                      <a:lvl4pPr marL="1600200" indent="-228600" algn="l" eaLnBrk="0" hangingPunct="0">
                        <a:spcBef>
                          <a:spcPct val="10000"/>
                        </a:spcBef>
                        <a:buFont typeface="Arial" charset="0"/>
                        <a:defRPr>
                          <a:solidFill>
                            <a:schemeClr val="tx1"/>
                          </a:solidFill>
                          <a:latin typeface="Calibri" pitchFamily="34" charset="0"/>
                        </a:defRPr>
                      </a:lvl4pPr>
                      <a:lvl5pPr marL="2057400" indent="-228600" algn="l" eaLnBrk="0" hangingPunct="0">
                        <a:spcBef>
                          <a:spcPct val="10000"/>
                        </a:spcBef>
                        <a:buFont typeface="Arial" charset="0"/>
                        <a:defRPr sz="1600">
                          <a:solidFill>
                            <a:schemeClr val="tx1"/>
                          </a:solidFill>
                          <a:latin typeface="Calibri" pitchFamily="34" charset="0"/>
                        </a:defRPr>
                      </a:lvl5pPr>
                      <a:lvl6pPr marL="2514600" indent="-228600" eaLnBrk="0" fontAlgn="base" hangingPunct="0">
                        <a:spcBef>
                          <a:spcPct val="1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1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1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10000"/>
                        </a:spcBef>
                        <a:spcAft>
                          <a:spcPct val="0"/>
                        </a:spcAft>
                        <a:buFont typeface="Arial" charset="0"/>
                        <a:defRPr sz="1600">
                          <a:solidFill>
                            <a:schemeClr val="tx1"/>
                          </a:solidFill>
                          <a:latin typeface="Calibri" pitchFamily="34" charset="0"/>
                        </a:defRPr>
                      </a:lvl9pPr>
                    </a:lstStyle>
                    <a:p>
                      <a:pPr marL="0" marR="0" lvl="0" indent="0" algn="ctr" defTabSz="914400" rtl="0" eaLnBrk="1" fontAlgn="ctr" latinLnBrk="0" hangingPunct="1">
                        <a:lnSpc>
                          <a:spcPct val="100000"/>
                        </a:lnSpc>
                        <a:spcBef>
                          <a:spcPct val="80000"/>
                        </a:spcBef>
                        <a:spcAft>
                          <a:spcPct val="0"/>
                        </a:spcAft>
                        <a:buClrTx/>
                        <a:buSzTx/>
                        <a:buFont typeface="Arial" charset="0"/>
                        <a:buNone/>
                        <a:tabLst/>
                      </a:pPr>
                      <a:endParaRPr kumimoji="0" lang="en-US" altLang="en-US" sz="22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cs typeface="Calibri" pitchFamily="34" charset="0"/>
                      </a:endParaRPr>
                    </a:p>
                  </a:txBody>
                  <a:tcPr marL="0" marR="0" marT="0" marB="0" anchor="ctr" horzOverflow="overflow">
                    <a:lnL>
                      <a:noFill/>
                    </a:lnL>
                    <a:lnR>
                      <a:noFill/>
                    </a:lnR>
                    <a:lnT w="190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82BA"/>
                    </a:solidFill>
                  </a:tcPr>
                </a:tc>
                <a:tc hMerge="1">
                  <a:txBody>
                    <a:bodyPr/>
                    <a:lstStyle/>
                    <a:p>
                      <a:endParaRPr lang="en-US"/>
                    </a:p>
                  </a:txBody>
                  <a:tcPr/>
                </a:tc>
              </a:tr>
              <a:tr h="310517">
                <a:tc vMerge="1">
                  <a:txBody>
                    <a:bodyPr/>
                    <a:lstStyle/>
                    <a:p>
                      <a:endParaRPr lang="en-US"/>
                    </a:p>
                  </a:txBody>
                  <a:tcPr/>
                </a:tc>
                <a:tc>
                  <a:txBody>
                    <a:bodyPr/>
                    <a:lstStyle/>
                    <a:p>
                      <a:pPr marL="0" marR="0" lvl="0" indent="0" algn="ctr" defTabSz="914400" rtl="0" eaLnBrk="1" fontAlgn="base" latinLnBrk="0" hangingPunct="1">
                        <a:lnSpc>
                          <a:spcPct val="100000"/>
                        </a:lnSpc>
                        <a:spcBef>
                          <a:spcPct val="80000"/>
                        </a:spcBef>
                        <a:spcAft>
                          <a:spcPct val="0"/>
                        </a:spcAft>
                        <a:buClrTx/>
                        <a:buSzTx/>
                        <a:buFont typeface="Arial" charset="0"/>
                        <a:buNone/>
                        <a:tabLst/>
                      </a:pPr>
                      <a:r>
                        <a:rPr kumimoji="0" lang="en-US" altLang="en-US" sz="22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cs typeface="Calibri" pitchFamily="34" charset="0"/>
                        </a:rPr>
                        <a:t>M28T</a:t>
                      </a:r>
                    </a:p>
                  </a:txBody>
                  <a:tcPr marL="0" marR="0" marT="0" marB="0" anchor="ctr" horzOverflow="overflow">
                    <a:lnL>
                      <a:noFill/>
                    </a:lnL>
                    <a:lnR>
                      <a:noFill/>
                    </a:lnR>
                    <a:lnT w="1270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a:noFill/>
                    </a:lnTlToBr>
                    <a:lnBlToTr>
                      <a:noFill/>
                    </a:lnBlToTr>
                    <a:solidFill>
                      <a:srgbClr val="0082BA"/>
                    </a:solidFill>
                  </a:tcPr>
                </a:tc>
                <a:tc>
                  <a:txBody>
                    <a:bodyPr/>
                    <a:lstStyle>
                      <a:lvl1pPr algn="l" eaLnBrk="0" hangingPunct="0">
                        <a:spcBef>
                          <a:spcPct val="80000"/>
                        </a:spcBef>
                        <a:buFont typeface="Arial" charset="0"/>
                        <a:defRPr sz="2000">
                          <a:solidFill>
                            <a:schemeClr val="tx1"/>
                          </a:solidFill>
                          <a:latin typeface="Calibri" pitchFamily="34" charset="0"/>
                        </a:defRPr>
                      </a:lvl1pPr>
                      <a:lvl2pPr marL="742950" indent="-285750" algn="l" eaLnBrk="0" hangingPunct="0">
                        <a:spcBef>
                          <a:spcPct val="40000"/>
                        </a:spcBef>
                        <a:defRPr sz="2000">
                          <a:solidFill>
                            <a:schemeClr val="tx1"/>
                          </a:solidFill>
                          <a:latin typeface="Calibri" pitchFamily="34" charset="0"/>
                        </a:defRPr>
                      </a:lvl2pPr>
                      <a:lvl3pPr marL="1143000" indent="-228600" algn="l" eaLnBrk="0" hangingPunct="0">
                        <a:spcBef>
                          <a:spcPct val="20000"/>
                        </a:spcBef>
                        <a:buFont typeface="Arial" charset="0"/>
                        <a:defRPr sz="1900">
                          <a:solidFill>
                            <a:schemeClr val="tx1"/>
                          </a:solidFill>
                          <a:latin typeface="Calibri" pitchFamily="34" charset="0"/>
                        </a:defRPr>
                      </a:lvl3pPr>
                      <a:lvl4pPr marL="1600200" indent="-228600" algn="l" eaLnBrk="0" hangingPunct="0">
                        <a:spcBef>
                          <a:spcPct val="10000"/>
                        </a:spcBef>
                        <a:buFont typeface="Arial" charset="0"/>
                        <a:defRPr>
                          <a:solidFill>
                            <a:schemeClr val="tx1"/>
                          </a:solidFill>
                          <a:latin typeface="Calibri" pitchFamily="34" charset="0"/>
                        </a:defRPr>
                      </a:lvl4pPr>
                      <a:lvl5pPr marL="2057400" indent="-228600" algn="l" eaLnBrk="0" hangingPunct="0">
                        <a:spcBef>
                          <a:spcPct val="10000"/>
                        </a:spcBef>
                        <a:buFont typeface="Arial" charset="0"/>
                        <a:defRPr sz="1600">
                          <a:solidFill>
                            <a:schemeClr val="tx1"/>
                          </a:solidFill>
                          <a:latin typeface="Calibri" pitchFamily="34" charset="0"/>
                        </a:defRPr>
                      </a:lvl5pPr>
                      <a:lvl6pPr marL="2514600" indent="-228600" eaLnBrk="0" fontAlgn="base" hangingPunct="0">
                        <a:spcBef>
                          <a:spcPct val="1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1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1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100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80000"/>
                        </a:spcBef>
                        <a:spcAft>
                          <a:spcPct val="0"/>
                        </a:spcAft>
                        <a:buClrTx/>
                        <a:buSzTx/>
                        <a:buFont typeface="Arial" charset="0"/>
                        <a:buNone/>
                        <a:tabLst/>
                      </a:pPr>
                      <a:r>
                        <a:rPr kumimoji="0" lang="en-US" altLang="en-US" sz="22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cs typeface="Calibri" pitchFamily="34" charset="0"/>
                        </a:rPr>
                        <a:t>A30K</a:t>
                      </a:r>
                    </a:p>
                  </a:txBody>
                  <a:tcPr marL="0" marR="0" marT="0" marB="0" anchor="ctr" horzOverflow="overflow">
                    <a:lnL>
                      <a:noFill/>
                    </a:lnL>
                    <a:lnR>
                      <a:noFill/>
                    </a:lnR>
                    <a:lnT w="1270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a:noFill/>
                    </a:lnTlToBr>
                    <a:lnBlToTr>
                      <a:noFill/>
                    </a:lnBlToTr>
                    <a:solidFill>
                      <a:srgbClr val="0082BA"/>
                    </a:solidFill>
                  </a:tcPr>
                </a:tc>
                <a:tc>
                  <a:txBody>
                    <a:bodyPr/>
                    <a:lstStyle>
                      <a:lvl1pPr algn="l" eaLnBrk="0" hangingPunct="0">
                        <a:spcBef>
                          <a:spcPct val="80000"/>
                        </a:spcBef>
                        <a:buFont typeface="Arial" charset="0"/>
                        <a:defRPr sz="2000">
                          <a:solidFill>
                            <a:schemeClr val="tx1"/>
                          </a:solidFill>
                          <a:latin typeface="Calibri" pitchFamily="34" charset="0"/>
                        </a:defRPr>
                      </a:lvl1pPr>
                      <a:lvl2pPr marL="742950" indent="-285750" algn="l" eaLnBrk="0" hangingPunct="0">
                        <a:spcBef>
                          <a:spcPct val="40000"/>
                        </a:spcBef>
                        <a:defRPr sz="2000">
                          <a:solidFill>
                            <a:schemeClr val="tx1"/>
                          </a:solidFill>
                          <a:latin typeface="Calibri" pitchFamily="34" charset="0"/>
                        </a:defRPr>
                      </a:lvl2pPr>
                      <a:lvl3pPr marL="1143000" indent="-228600" algn="l" eaLnBrk="0" hangingPunct="0">
                        <a:spcBef>
                          <a:spcPct val="20000"/>
                        </a:spcBef>
                        <a:buFont typeface="Arial" charset="0"/>
                        <a:defRPr sz="1900">
                          <a:solidFill>
                            <a:schemeClr val="tx1"/>
                          </a:solidFill>
                          <a:latin typeface="Calibri" pitchFamily="34" charset="0"/>
                        </a:defRPr>
                      </a:lvl3pPr>
                      <a:lvl4pPr marL="1600200" indent="-228600" algn="l" eaLnBrk="0" hangingPunct="0">
                        <a:spcBef>
                          <a:spcPct val="10000"/>
                        </a:spcBef>
                        <a:buFont typeface="Arial" charset="0"/>
                        <a:defRPr>
                          <a:solidFill>
                            <a:schemeClr val="tx1"/>
                          </a:solidFill>
                          <a:latin typeface="Calibri" pitchFamily="34" charset="0"/>
                        </a:defRPr>
                      </a:lvl4pPr>
                      <a:lvl5pPr marL="2057400" indent="-228600" algn="l" eaLnBrk="0" hangingPunct="0">
                        <a:spcBef>
                          <a:spcPct val="10000"/>
                        </a:spcBef>
                        <a:buFont typeface="Arial" charset="0"/>
                        <a:defRPr sz="1600">
                          <a:solidFill>
                            <a:schemeClr val="tx1"/>
                          </a:solidFill>
                          <a:latin typeface="Calibri" pitchFamily="34" charset="0"/>
                        </a:defRPr>
                      </a:lvl5pPr>
                      <a:lvl6pPr marL="2514600" indent="-228600" eaLnBrk="0" fontAlgn="base" hangingPunct="0">
                        <a:spcBef>
                          <a:spcPct val="1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1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1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100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80000"/>
                        </a:spcBef>
                        <a:spcAft>
                          <a:spcPct val="0"/>
                        </a:spcAft>
                        <a:buClrTx/>
                        <a:buSzTx/>
                        <a:buFont typeface="Arial" charset="0"/>
                        <a:buNone/>
                        <a:tabLst/>
                      </a:pPr>
                      <a:r>
                        <a:rPr kumimoji="0" lang="en-US" altLang="en-US" sz="22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cs typeface="Calibri" pitchFamily="34" charset="0"/>
                        </a:rPr>
                        <a:t>Y93H</a:t>
                      </a:r>
                    </a:p>
                  </a:txBody>
                  <a:tcPr marL="0" marR="0" marT="0" marB="0" anchor="ctr" horzOverflow="overflow">
                    <a:lnL>
                      <a:noFill/>
                    </a:lnL>
                    <a:lnR>
                      <a:noFill/>
                    </a:lnR>
                    <a:lnT w="1270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a:noFill/>
                    </a:lnTlToBr>
                    <a:lnBlToTr>
                      <a:noFill/>
                    </a:lnBlToTr>
                    <a:solidFill>
                      <a:srgbClr val="0082BA"/>
                    </a:solidFill>
                  </a:tcPr>
                </a:tc>
              </a:tr>
              <a:tr h="310517">
                <a:tc>
                  <a:txBody>
                    <a:bodyPr/>
                    <a:lstStyle>
                      <a:lvl1pPr algn="l" eaLnBrk="0" hangingPunct="0">
                        <a:spcBef>
                          <a:spcPct val="80000"/>
                        </a:spcBef>
                        <a:buFont typeface="Arial" charset="0"/>
                        <a:defRPr sz="2000">
                          <a:solidFill>
                            <a:schemeClr val="tx1"/>
                          </a:solidFill>
                          <a:latin typeface="Calibri" pitchFamily="34" charset="0"/>
                        </a:defRPr>
                      </a:lvl1pPr>
                      <a:lvl2pPr marL="742950" indent="-285750" algn="l" eaLnBrk="0" hangingPunct="0">
                        <a:spcBef>
                          <a:spcPct val="40000"/>
                        </a:spcBef>
                        <a:defRPr sz="2000">
                          <a:solidFill>
                            <a:schemeClr val="tx1"/>
                          </a:solidFill>
                          <a:latin typeface="Calibri" pitchFamily="34" charset="0"/>
                        </a:defRPr>
                      </a:lvl2pPr>
                      <a:lvl3pPr marL="1143000" indent="-228600" algn="l" eaLnBrk="0" hangingPunct="0">
                        <a:spcBef>
                          <a:spcPct val="20000"/>
                        </a:spcBef>
                        <a:buFont typeface="Arial" charset="0"/>
                        <a:defRPr sz="1900">
                          <a:solidFill>
                            <a:schemeClr val="tx1"/>
                          </a:solidFill>
                          <a:latin typeface="Calibri" pitchFamily="34" charset="0"/>
                        </a:defRPr>
                      </a:lvl3pPr>
                      <a:lvl4pPr marL="1600200" indent="-228600" algn="l" eaLnBrk="0" hangingPunct="0">
                        <a:spcBef>
                          <a:spcPct val="10000"/>
                        </a:spcBef>
                        <a:buFont typeface="Arial" charset="0"/>
                        <a:defRPr>
                          <a:solidFill>
                            <a:schemeClr val="tx1"/>
                          </a:solidFill>
                          <a:latin typeface="Calibri" pitchFamily="34" charset="0"/>
                        </a:defRPr>
                      </a:lvl4pPr>
                      <a:lvl5pPr marL="2057400" indent="-228600" algn="l" eaLnBrk="0" hangingPunct="0">
                        <a:spcBef>
                          <a:spcPct val="10000"/>
                        </a:spcBef>
                        <a:buFont typeface="Arial" charset="0"/>
                        <a:defRPr sz="1600">
                          <a:solidFill>
                            <a:schemeClr val="tx1"/>
                          </a:solidFill>
                          <a:latin typeface="Calibri" pitchFamily="34" charset="0"/>
                        </a:defRPr>
                      </a:lvl5pPr>
                      <a:lvl6pPr marL="2514600" indent="-228600" eaLnBrk="0" fontAlgn="base" hangingPunct="0">
                        <a:spcBef>
                          <a:spcPct val="1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1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1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100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80000"/>
                        </a:spcBef>
                        <a:spcAft>
                          <a:spcPct val="0"/>
                        </a:spcAft>
                        <a:buClrTx/>
                        <a:buSzTx/>
                        <a:buFont typeface="Arial" charset="0"/>
                        <a:buNone/>
                        <a:tabLst/>
                      </a:pPr>
                      <a:r>
                        <a:rPr kumimoji="0" lang="en-US" altLang="en-US" sz="2200" b="1" i="0" u="none" strike="noStrike" cap="none" normalizeH="0" baseline="0" dirty="0" smtClean="0">
                          <a:ln>
                            <a:noFill/>
                          </a:ln>
                          <a:solidFill>
                            <a:schemeClr val="tx1"/>
                          </a:solidFill>
                          <a:effectLst/>
                          <a:latin typeface="+mj-lt"/>
                          <a:cs typeface="Calibri" pitchFamily="34" charset="0"/>
                        </a:rPr>
                        <a:t>ABT-530</a:t>
                      </a:r>
                    </a:p>
                  </a:txBody>
                  <a:tcPr marL="0" marR="0" marT="0" marB="0" anchor="ctr" horzOverflow="overflow">
                    <a:lnL>
                      <a:noFill/>
                    </a:lnL>
                    <a:lnR>
                      <a:noFill/>
                    </a:lnR>
                    <a:lnT w="190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80000"/>
                        </a:spcBef>
                        <a:spcAft>
                          <a:spcPct val="0"/>
                        </a:spcAft>
                        <a:buClrTx/>
                        <a:buSzTx/>
                        <a:buFont typeface="Arial" charset="0"/>
                        <a:buNone/>
                        <a:tabLst/>
                      </a:pPr>
                      <a:r>
                        <a:rPr kumimoji="0" lang="en-US" altLang="en-US" sz="2200" b="1" i="0" u="none" strike="noStrike" cap="none" normalizeH="0" baseline="0" dirty="0" smtClean="0">
                          <a:ln>
                            <a:noFill/>
                          </a:ln>
                          <a:solidFill>
                            <a:schemeClr val="tx1"/>
                          </a:solidFill>
                          <a:effectLst/>
                          <a:latin typeface="+mj-lt"/>
                          <a:cs typeface="Calibri" pitchFamily="34" charset="0"/>
                        </a:rPr>
                        <a:t>0.4</a:t>
                      </a:r>
                    </a:p>
                  </a:txBody>
                  <a:tcPr marL="0" marR="0" marT="0" marB="0" anchor="ctr" horzOverflow="overflow">
                    <a:lnL>
                      <a:noFill/>
                    </a:lnL>
                    <a:lnR>
                      <a:noFill/>
                    </a:lnR>
                    <a:lnT w="190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lgn="l" eaLnBrk="0" hangingPunct="0">
                        <a:spcBef>
                          <a:spcPct val="80000"/>
                        </a:spcBef>
                        <a:buFont typeface="Arial" charset="0"/>
                        <a:defRPr sz="2000">
                          <a:solidFill>
                            <a:schemeClr val="tx1"/>
                          </a:solidFill>
                          <a:latin typeface="Calibri" pitchFamily="34" charset="0"/>
                        </a:defRPr>
                      </a:lvl1pPr>
                      <a:lvl2pPr marL="742950" indent="-285750" algn="l" eaLnBrk="0" hangingPunct="0">
                        <a:spcBef>
                          <a:spcPct val="40000"/>
                        </a:spcBef>
                        <a:defRPr sz="2000">
                          <a:solidFill>
                            <a:schemeClr val="tx1"/>
                          </a:solidFill>
                          <a:latin typeface="Calibri" pitchFamily="34" charset="0"/>
                        </a:defRPr>
                      </a:lvl2pPr>
                      <a:lvl3pPr marL="1143000" indent="-228600" algn="l" eaLnBrk="0" hangingPunct="0">
                        <a:spcBef>
                          <a:spcPct val="20000"/>
                        </a:spcBef>
                        <a:buFont typeface="Arial" charset="0"/>
                        <a:defRPr sz="1900">
                          <a:solidFill>
                            <a:schemeClr val="tx1"/>
                          </a:solidFill>
                          <a:latin typeface="Calibri" pitchFamily="34" charset="0"/>
                        </a:defRPr>
                      </a:lvl3pPr>
                      <a:lvl4pPr marL="1600200" indent="-228600" algn="l" eaLnBrk="0" hangingPunct="0">
                        <a:spcBef>
                          <a:spcPct val="10000"/>
                        </a:spcBef>
                        <a:buFont typeface="Arial" charset="0"/>
                        <a:defRPr>
                          <a:solidFill>
                            <a:schemeClr val="tx1"/>
                          </a:solidFill>
                          <a:latin typeface="Calibri" pitchFamily="34" charset="0"/>
                        </a:defRPr>
                      </a:lvl4pPr>
                      <a:lvl5pPr marL="2057400" indent="-228600" algn="l" eaLnBrk="0" hangingPunct="0">
                        <a:spcBef>
                          <a:spcPct val="10000"/>
                        </a:spcBef>
                        <a:buFont typeface="Arial" charset="0"/>
                        <a:defRPr sz="1600">
                          <a:solidFill>
                            <a:schemeClr val="tx1"/>
                          </a:solidFill>
                          <a:latin typeface="Calibri" pitchFamily="34" charset="0"/>
                        </a:defRPr>
                      </a:lvl5pPr>
                      <a:lvl6pPr marL="2514600" indent="-228600" eaLnBrk="0" fontAlgn="base" hangingPunct="0">
                        <a:spcBef>
                          <a:spcPct val="1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1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1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100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80000"/>
                        </a:spcBef>
                        <a:spcAft>
                          <a:spcPct val="0"/>
                        </a:spcAft>
                        <a:buClrTx/>
                        <a:buSzTx/>
                        <a:buFont typeface="Arial" charset="0"/>
                        <a:buNone/>
                        <a:tabLst/>
                      </a:pPr>
                      <a:r>
                        <a:rPr kumimoji="0" lang="en-US" altLang="en-US" sz="2200" b="1" i="0" u="none" strike="noStrike" cap="none" normalizeH="0" baseline="0" dirty="0" smtClean="0">
                          <a:ln>
                            <a:noFill/>
                          </a:ln>
                          <a:solidFill>
                            <a:schemeClr val="tx1"/>
                          </a:solidFill>
                          <a:effectLst/>
                          <a:latin typeface="+mj-lt"/>
                          <a:cs typeface="Calibri" pitchFamily="34" charset="0"/>
                        </a:rPr>
                        <a:t>1.1</a:t>
                      </a:r>
                    </a:p>
                  </a:txBody>
                  <a:tcPr marL="0" marR="0" marT="0" marB="0" anchor="ctr" horzOverflow="overflow">
                    <a:lnL>
                      <a:noFill/>
                    </a:lnL>
                    <a:lnR>
                      <a:noFill/>
                    </a:lnR>
                    <a:lnT w="190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lgn="l" eaLnBrk="0" hangingPunct="0">
                        <a:spcBef>
                          <a:spcPct val="80000"/>
                        </a:spcBef>
                        <a:buFont typeface="Arial" charset="0"/>
                        <a:defRPr sz="2000">
                          <a:solidFill>
                            <a:schemeClr val="tx1"/>
                          </a:solidFill>
                          <a:latin typeface="Calibri" pitchFamily="34" charset="0"/>
                        </a:defRPr>
                      </a:lvl1pPr>
                      <a:lvl2pPr marL="742950" indent="-285750" algn="l" eaLnBrk="0" hangingPunct="0">
                        <a:spcBef>
                          <a:spcPct val="40000"/>
                        </a:spcBef>
                        <a:defRPr sz="2000">
                          <a:solidFill>
                            <a:schemeClr val="tx1"/>
                          </a:solidFill>
                          <a:latin typeface="Calibri" pitchFamily="34" charset="0"/>
                        </a:defRPr>
                      </a:lvl2pPr>
                      <a:lvl3pPr marL="1143000" indent="-228600" algn="l" eaLnBrk="0" hangingPunct="0">
                        <a:spcBef>
                          <a:spcPct val="20000"/>
                        </a:spcBef>
                        <a:buFont typeface="Arial" charset="0"/>
                        <a:defRPr sz="1900">
                          <a:solidFill>
                            <a:schemeClr val="tx1"/>
                          </a:solidFill>
                          <a:latin typeface="Calibri" pitchFamily="34" charset="0"/>
                        </a:defRPr>
                      </a:lvl3pPr>
                      <a:lvl4pPr marL="1600200" indent="-228600" algn="l" eaLnBrk="0" hangingPunct="0">
                        <a:spcBef>
                          <a:spcPct val="10000"/>
                        </a:spcBef>
                        <a:buFont typeface="Arial" charset="0"/>
                        <a:defRPr>
                          <a:solidFill>
                            <a:schemeClr val="tx1"/>
                          </a:solidFill>
                          <a:latin typeface="Calibri" pitchFamily="34" charset="0"/>
                        </a:defRPr>
                      </a:lvl4pPr>
                      <a:lvl5pPr marL="2057400" indent="-228600" algn="l" eaLnBrk="0" hangingPunct="0">
                        <a:spcBef>
                          <a:spcPct val="10000"/>
                        </a:spcBef>
                        <a:buFont typeface="Arial" charset="0"/>
                        <a:defRPr sz="1600">
                          <a:solidFill>
                            <a:schemeClr val="tx1"/>
                          </a:solidFill>
                          <a:latin typeface="Calibri" pitchFamily="34" charset="0"/>
                        </a:defRPr>
                      </a:lvl5pPr>
                      <a:lvl6pPr marL="2514600" indent="-228600" eaLnBrk="0" fontAlgn="base" hangingPunct="0">
                        <a:spcBef>
                          <a:spcPct val="1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1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1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100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80000"/>
                        </a:spcBef>
                        <a:spcAft>
                          <a:spcPct val="0"/>
                        </a:spcAft>
                        <a:buClrTx/>
                        <a:buSzTx/>
                        <a:buFont typeface="Arial" charset="0"/>
                        <a:buNone/>
                        <a:tabLst/>
                      </a:pPr>
                      <a:r>
                        <a:rPr kumimoji="0" lang="en-US" altLang="en-US" sz="2200" b="1" i="0" u="none" strike="noStrike" cap="none" normalizeH="0" baseline="0" dirty="0" smtClean="0">
                          <a:ln>
                            <a:noFill/>
                          </a:ln>
                          <a:solidFill>
                            <a:schemeClr val="tx1"/>
                          </a:solidFill>
                          <a:effectLst/>
                          <a:latin typeface="+mj-lt"/>
                          <a:cs typeface="Calibri" pitchFamily="34" charset="0"/>
                        </a:rPr>
                        <a:t>2.5</a:t>
                      </a:r>
                    </a:p>
                  </a:txBody>
                  <a:tcPr marL="0" marR="0" marT="0" marB="0" anchor="ctr" horzOverflow="overflow">
                    <a:lnL>
                      <a:noFill/>
                    </a:lnL>
                    <a:lnR>
                      <a:noFill/>
                    </a:lnR>
                    <a:lnT w="190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18604">
                <a:tc>
                  <a:txBody>
                    <a:bodyPr/>
                    <a:lstStyle/>
                    <a:p>
                      <a:pPr marL="0" marR="0" indent="0" algn="ctr" rtl="0" eaLnBrk="0" fontAlgn="base" latinLnBrk="0" hangingPunct="0">
                        <a:spcBef>
                          <a:spcPts val="1344"/>
                        </a:spcBef>
                        <a:spcAft>
                          <a:spcPts val="0"/>
                        </a:spcAft>
                      </a:pPr>
                      <a:r>
                        <a:rPr lang="en-US" sz="2200" b="0" i="0" u="none" strike="noStrike" kern="1200" baseline="0" smtClean="0">
                          <a:ln>
                            <a:noFill/>
                          </a:ln>
                          <a:solidFill>
                            <a:schemeClr val="tx1"/>
                          </a:solidFill>
                          <a:effectLst/>
                          <a:latin typeface="+mj-lt"/>
                          <a:ea typeface="MS PGothic"/>
                        </a:rPr>
                        <a:t>Ledipasvir</a:t>
                      </a:r>
                      <a:r>
                        <a:rPr lang="en-US" sz="2200" b="0" i="0" u="none" strike="noStrike" kern="1200" baseline="30000" smtClean="0">
                          <a:ln>
                            <a:noFill/>
                          </a:ln>
                          <a:solidFill>
                            <a:schemeClr val="tx1"/>
                          </a:solidFill>
                          <a:effectLst/>
                          <a:latin typeface="+mj-lt"/>
                          <a:ea typeface="MS PGothic"/>
                        </a:rPr>
                        <a:t>1</a:t>
                      </a:r>
                      <a:endParaRPr lang="en-US" sz="22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c>
                  <a:txBody>
                    <a:bodyPr/>
                    <a:lstStyle/>
                    <a:p>
                      <a:pPr marL="0" marR="0" indent="0" algn="ctr" rtl="0" eaLnBrk="0" fontAlgn="base" latinLnBrk="0" hangingPunct="0">
                        <a:spcBef>
                          <a:spcPts val="1152"/>
                        </a:spcBef>
                        <a:spcAft>
                          <a:spcPts val="0"/>
                        </a:spcAft>
                      </a:pPr>
                      <a:r>
                        <a:rPr lang="en-US" sz="2200" b="0" i="0" u="none" strike="noStrike" dirty="0" smtClean="0">
                          <a:solidFill>
                            <a:schemeClr val="tx1"/>
                          </a:solidFill>
                          <a:effectLst/>
                          <a:latin typeface="+mj-lt"/>
                        </a:rPr>
                        <a:t>NA</a:t>
                      </a:r>
                      <a:endParaRPr lang="en-US" sz="22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c>
                  <a:txBody>
                    <a:bodyPr/>
                    <a:lstStyle/>
                    <a:p>
                      <a:pPr marL="0" marR="0" indent="0" algn="ctr" rtl="0" eaLnBrk="0" fontAlgn="base" latinLnBrk="0" hangingPunct="0">
                        <a:spcBef>
                          <a:spcPts val="1152"/>
                        </a:spcBef>
                        <a:spcAft>
                          <a:spcPts val="0"/>
                        </a:spcAft>
                      </a:pPr>
                      <a:r>
                        <a:rPr lang="en-US" sz="2200" b="0" i="0" u="none" strike="noStrike" dirty="0" smtClean="0">
                          <a:solidFill>
                            <a:schemeClr val="tx1"/>
                          </a:solidFill>
                          <a:effectLst/>
                          <a:latin typeface="+mj-lt"/>
                        </a:rPr>
                        <a:t>&gt;1000</a:t>
                      </a:r>
                      <a:endParaRPr lang="en-US" sz="22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c>
                  <a:txBody>
                    <a:bodyPr/>
                    <a:lstStyle/>
                    <a:p>
                      <a:pPr marL="0" marR="0" indent="0" algn="ctr" rtl="0" eaLnBrk="0" fontAlgn="base" latinLnBrk="0" hangingPunct="0">
                        <a:spcBef>
                          <a:spcPts val="1152"/>
                        </a:spcBef>
                        <a:spcAft>
                          <a:spcPts val="0"/>
                        </a:spcAft>
                      </a:pPr>
                      <a:r>
                        <a:rPr lang="en-US" sz="2200" b="0" i="0" u="none" strike="noStrike" dirty="0" smtClean="0">
                          <a:solidFill>
                            <a:schemeClr val="tx1"/>
                          </a:solidFill>
                          <a:effectLst/>
                          <a:latin typeface="+mj-lt"/>
                        </a:rPr>
                        <a:t>&gt;1000</a:t>
                      </a:r>
                      <a:endParaRPr lang="en-US" sz="22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r>
              <a:tr h="318604">
                <a:tc>
                  <a:txBody>
                    <a:bodyPr/>
                    <a:lstStyle/>
                    <a:p>
                      <a:pPr marL="0" marR="0" lvl="0" indent="0" algn="ctr" defTabSz="914400" rtl="0" eaLnBrk="0" fontAlgn="base" latinLnBrk="0" hangingPunct="0">
                        <a:lnSpc>
                          <a:spcPct val="100000"/>
                        </a:lnSpc>
                        <a:spcBef>
                          <a:spcPct val="80000"/>
                        </a:spcBef>
                        <a:spcAft>
                          <a:spcPct val="0"/>
                        </a:spcAft>
                        <a:buClrTx/>
                        <a:buSzTx/>
                        <a:buFont typeface="Arial" charset="0"/>
                        <a:buNone/>
                        <a:tabLst/>
                      </a:pPr>
                      <a:r>
                        <a:rPr kumimoji="0" lang="en-US" sz="2200" b="0" i="0" u="none" strike="noStrike" cap="none" normalizeH="0" baseline="0" smtClean="0">
                          <a:ln>
                            <a:noFill/>
                          </a:ln>
                          <a:solidFill>
                            <a:schemeClr val="tx1"/>
                          </a:solidFill>
                          <a:effectLst/>
                          <a:latin typeface="+mj-lt"/>
                          <a:ea typeface="MS PGothic" pitchFamily="34" charset="-128"/>
                        </a:rPr>
                        <a:t>Velpatasvir</a:t>
                      </a:r>
                      <a:r>
                        <a:rPr kumimoji="0" lang="en-US" sz="2200" b="0" i="0" u="none" strike="noStrike" cap="none" normalizeH="0" baseline="30000" smtClean="0">
                          <a:ln>
                            <a:noFill/>
                          </a:ln>
                          <a:solidFill>
                            <a:schemeClr val="tx1"/>
                          </a:solidFill>
                          <a:effectLst/>
                          <a:latin typeface="+mj-lt"/>
                          <a:ea typeface="MS PGothic" pitchFamily="34" charset="-128"/>
                        </a:rPr>
                        <a:t>2</a:t>
                      </a:r>
                      <a:endParaRPr kumimoji="0" lang="en-US" sz="2200" b="0" i="0" u="none" strike="noStrike" cap="none" normalizeH="0" baseline="30000" dirty="0" smtClean="0">
                        <a:ln>
                          <a:noFill/>
                        </a:ln>
                        <a:solidFill>
                          <a:schemeClr val="tx1"/>
                        </a:solidFill>
                        <a:effectLst/>
                        <a:latin typeface="+mj-lt"/>
                        <a:ea typeface="MS PGothic" pitchFamily="34" charset="-128"/>
                      </a:endParaRPr>
                    </a:p>
                  </a:txBody>
                  <a:tcPr marL="0" marR="0"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80000"/>
                        </a:spcBef>
                        <a:spcAft>
                          <a:spcPct val="0"/>
                        </a:spcAft>
                        <a:buClrTx/>
                        <a:buSzTx/>
                        <a:buFont typeface="Arial" charset="0"/>
                        <a:buNone/>
                        <a:tabLst/>
                      </a:pPr>
                      <a:r>
                        <a:rPr kumimoji="0" lang="en-US" sz="2200" b="0" i="0" u="none" strike="noStrike" cap="none" normalizeH="0" baseline="0" dirty="0" smtClean="0">
                          <a:ln>
                            <a:noFill/>
                          </a:ln>
                          <a:solidFill>
                            <a:schemeClr val="tx1"/>
                          </a:solidFill>
                          <a:effectLst/>
                          <a:latin typeface="+mj-lt"/>
                          <a:ea typeface="MS PGothic" pitchFamily="34" charset="-128"/>
                        </a:rPr>
                        <a:t>NA</a:t>
                      </a:r>
                    </a:p>
                  </a:txBody>
                  <a:tcPr marL="0" marR="0"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80000"/>
                        </a:spcBef>
                        <a:spcAft>
                          <a:spcPct val="0"/>
                        </a:spcAft>
                        <a:buClrTx/>
                        <a:buSzTx/>
                        <a:buFont typeface="Arial" charset="0"/>
                        <a:buNone/>
                        <a:tabLst/>
                      </a:pPr>
                      <a:r>
                        <a:rPr kumimoji="0" lang="en-US" sz="2200" b="0" i="0" u="none" strike="noStrike" cap="none" normalizeH="0" baseline="0" dirty="0" smtClean="0">
                          <a:ln>
                            <a:noFill/>
                          </a:ln>
                          <a:solidFill>
                            <a:schemeClr val="tx1"/>
                          </a:solidFill>
                          <a:effectLst/>
                          <a:latin typeface="+mj-lt"/>
                          <a:ea typeface="MS PGothic" pitchFamily="34" charset="-128"/>
                        </a:rPr>
                        <a:t>10 – 100</a:t>
                      </a:r>
                    </a:p>
                  </a:txBody>
                  <a:tcPr marL="0" marR="0"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80000"/>
                        </a:spcBef>
                        <a:spcAft>
                          <a:spcPct val="0"/>
                        </a:spcAft>
                        <a:buClrTx/>
                        <a:buSzTx/>
                        <a:buFont typeface="Arial" charset="0"/>
                        <a:buNone/>
                        <a:tabLst/>
                      </a:pPr>
                      <a:r>
                        <a:rPr kumimoji="0" lang="en-US" sz="2200" b="0" i="0" u="none" strike="noStrike" cap="none" normalizeH="0" baseline="0" dirty="0" smtClean="0">
                          <a:ln>
                            <a:noFill/>
                          </a:ln>
                          <a:solidFill>
                            <a:schemeClr val="tx1"/>
                          </a:solidFill>
                          <a:effectLst/>
                          <a:latin typeface="+mj-lt"/>
                          <a:ea typeface="MS PGothic" pitchFamily="34" charset="-128"/>
                        </a:rPr>
                        <a:t>&gt;100</a:t>
                      </a:r>
                    </a:p>
                  </a:txBody>
                  <a:tcPr marL="0" marR="0"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18604">
                <a:tc>
                  <a:txBody>
                    <a:bodyPr/>
                    <a:lstStyle/>
                    <a:p>
                      <a:pPr marL="0" marR="0" indent="0" algn="ctr" rtl="0" eaLnBrk="0" fontAlgn="base" latinLnBrk="0" hangingPunct="0">
                        <a:spcBef>
                          <a:spcPts val="1344"/>
                        </a:spcBef>
                        <a:spcAft>
                          <a:spcPts val="0"/>
                        </a:spcAft>
                      </a:pPr>
                      <a:r>
                        <a:rPr lang="en-US" sz="2200" b="0" i="0" u="none" strike="noStrike" kern="1200" baseline="0" smtClean="0">
                          <a:ln>
                            <a:noFill/>
                          </a:ln>
                          <a:solidFill>
                            <a:schemeClr val="tx1"/>
                          </a:solidFill>
                          <a:effectLst/>
                          <a:latin typeface="+mj-lt"/>
                          <a:ea typeface="MS PGothic"/>
                        </a:rPr>
                        <a:t>Daclatasvir</a:t>
                      </a:r>
                      <a:r>
                        <a:rPr lang="en-US" sz="2200" b="0" i="0" u="none" strike="noStrike" kern="1200" baseline="30000" smtClean="0">
                          <a:ln>
                            <a:noFill/>
                          </a:ln>
                          <a:solidFill>
                            <a:schemeClr val="tx1"/>
                          </a:solidFill>
                          <a:effectLst/>
                          <a:latin typeface="+mj-lt"/>
                          <a:ea typeface="MS PGothic"/>
                        </a:rPr>
                        <a:t>3</a:t>
                      </a:r>
                      <a:endParaRPr lang="en-US" sz="22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c>
                  <a:txBody>
                    <a:bodyPr/>
                    <a:lstStyle/>
                    <a:p>
                      <a:pPr marL="0" marR="0" indent="0" algn="ctr" rtl="0" eaLnBrk="0" fontAlgn="base" latinLnBrk="0" hangingPunct="0">
                        <a:spcBef>
                          <a:spcPts val="1152"/>
                        </a:spcBef>
                        <a:spcAft>
                          <a:spcPts val="0"/>
                        </a:spcAft>
                      </a:pPr>
                      <a:r>
                        <a:rPr lang="en-US" sz="2200" b="0" i="0" u="none" strike="noStrike" dirty="0" smtClean="0">
                          <a:solidFill>
                            <a:schemeClr val="tx1"/>
                          </a:solidFill>
                          <a:effectLst/>
                          <a:latin typeface="+mj-lt"/>
                        </a:rPr>
                        <a:t>46</a:t>
                      </a:r>
                      <a:endParaRPr lang="en-US" sz="22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c>
                  <a:txBody>
                    <a:bodyPr/>
                    <a:lstStyle/>
                    <a:p>
                      <a:pPr marL="0" marR="0" indent="0" algn="ctr" rtl="0" eaLnBrk="0" fontAlgn="base" latinLnBrk="0" hangingPunct="0">
                        <a:spcBef>
                          <a:spcPts val="1152"/>
                        </a:spcBef>
                        <a:spcAft>
                          <a:spcPts val="0"/>
                        </a:spcAft>
                      </a:pPr>
                      <a:r>
                        <a:rPr lang="en-US" sz="2200" b="0" i="0" u="none" strike="noStrike" dirty="0" smtClean="0">
                          <a:solidFill>
                            <a:schemeClr val="tx1"/>
                          </a:solidFill>
                          <a:effectLst/>
                          <a:latin typeface="+mj-lt"/>
                        </a:rPr>
                        <a:t>56 - 62</a:t>
                      </a:r>
                      <a:endParaRPr lang="en-US" sz="22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c>
                  <a:txBody>
                    <a:bodyPr/>
                    <a:lstStyle/>
                    <a:p>
                      <a:pPr marL="0" marR="0" indent="0" algn="ctr" rtl="0" eaLnBrk="0" fontAlgn="base" latinLnBrk="0" hangingPunct="0">
                        <a:spcBef>
                          <a:spcPts val="1152"/>
                        </a:spcBef>
                        <a:spcAft>
                          <a:spcPts val="0"/>
                        </a:spcAft>
                      </a:pPr>
                      <a:r>
                        <a:rPr lang="en-US" sz="2200" b="0" i="0" u="none" strike="noStrike" dirty="0" smtClean="0">
                          <a:solidFill>
                            <a:schemeClr val="tx1"/>
                          </a:solidFill>
                          <a:effectLst/>
                          <a:latin typeface="+mj-lt"/>
                        </a:rPr>
                        <a:t>2738 – 2752</a:t>
                      </a:r>
                      <a:endParaRPr lang="en-US" sz="22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r>
              <a:tr h="310517">
                <a:tc>
                  <a:txBody>
                    <a:bodyPr/>
                    <a:lstStyle/>
                    <a:p>
                      <a:pPr marL="0" marR="0" lvl="0" indent="0" algn="ctr" defTabSz="914400" rtl="0" eaLnBrk="0" fontAlgn="base" latinLnBrk="0" hangingPunct="0">
                        <a:lnSpc>
                          <a:spcPct val="100000"/>
                        </a:lnSpc>
                        <a:spcBef>
                          <a:spcPct val="80000"/>
                        </a:spcBef>
                        <a:spcAft>
                          <a:spcPct val="0"/>
                        </a:spcAft>
                        <a:buClrTx/>
                        <a:buSzTx/>
                        <a:buFont typeface="Arial" charset="0"/>
                        <a:buNone/>
                        <a:tabLst/>
                      </a:pPr>
                      <a:r>
                        <a:rPr kumimoji="0" lang="en-US" sz="2200" b="0" i="0" u="none" strike="noStrike" cap="none" normalizeH="0" baseline="0" smtClean="0">
                          <a:ln>
                            <a:noFill/>
                          </a:ln>
                          <a:solidFill>
                            <a:schemeClr val="tx1"/>
                          </a:solidFill>
                          <a:effectLst/>
                          <a:latin typeface="+mj-lt"/>
                          <a:ea typeface="MS PGothic" pitchFamily="34" charset="-128"/>
                        </a:rPr>
                        <a:t>Elbasvir</a:t>
                      </a:r>
                      <a:r>
                        <a:rPr kumimoji="0" lang="en-US" sz="2200" b="0" i="0" u="none" strike="noStrike" cap="none" normalizeH="0" baseline="30000" smtClean="0">
                          <a:ln>
                            <a:noFill/>
                          </a:ln>
                          <a:solidFill>
                            <a:schemeClr val="tx1"/>
                          </a:solidFill>
                          <a:effectLst/>
                          <a:latin typeface="+mj-lt"/>
                          <a:ea typeface="MS PGothic" pitchFamily="34" charset="-128"/>
                        </a:rPr>
                        <a:t>4</a:t>
                      </a:r>
                      <a:endParaRPr kumimoji="0" lang="en-US" sz="2200" b="0" i="0" u="none" strike="noStrike" cap="none" normalizeH="0" baseline="30000" dirty="0" smtClean="0">
                        <a:ln>
                          <a:noFill/>
                        </a:ln>
                        <a:solidFill>
                          <a:schemeClr val="tx1"/>
                        </a:solidFill>
                        <a:effectLst/>
                        <a:latin typeface="+mj-lt"/>
                        <a:ea typeface="MS PGothic" pitchFamily="34" charset="-128"/>
                      </a:endParaRPr>
                    </a:p>
                  </a:txBody>
                  <a:tcPr marL="0" marR="0"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80000"/>
                        </a:spcBef>
                        <a:spcAft>
                          <a:spcPct val="0"/>
                        </a:spcAft>
                        <a:buClrTx/>
                        <a:buSzTx/>
                        <a:buFont typeface="Arial" charset="0"/>
                        <a:buNone/>
                        <a:tabLst/>
                      </a:pPr>
                      <a:r>
                        <a:rPr kumimoji="0" lang="en-US" sz="2200" b="0" i="0" u="none" strike="noStrike" cap="none" normalizeH="0" baseline="0" dirty="0" smtClean="0">
                          <a:ln>
                            <a:noFill/>
                          </a:ln>
                          <a:solidFill>
                            <a:schemeClr val="tx1"/>
                          </a:solidFill>
                          <a:effectLst/>
                          <a:latin typeface="+mj-lt"/>
                          <a:ea typeface="MS PGothic" pitchFamily="34" charset="-128"/>
                        </a:rPr>
                        <a:t>NA</a:t>
                      </a:r>
                    </a:p>
                  </a:txBody>
                  <a:tcPr marL="0" marR="0"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80000"/>
                        </a:spcBef>
                        <a:spcAft>
                          <a:spcPct val="0"/>
                        </a:spcAft>
                        <a:buClrTx/>
                        <a:buSzTx/>
                        <a:buFont typeface="Arial" charset="0"/>
                        <a:buNone/>
                        <a:tabLst/>
                      </a:pPr>
                      <a:r>
                        <a:rPr kumimoji="0" lang="en-US" sz="2200" b="0" i="0" u="none" strike="noStrike" cap="none" normalizeH="0" baseline="0" dirty="0" smtClean="0">
                          <a:ln>
                            <a:noFill/>
                          </a:ln>
                          <a:solidFill>
                            <a:schemeClr val="tx1"/>
                          </a:solidFill>
                          <a:effectLst/>
                          <a:latin typeface="+mj-lt"/>
                          <a:ea typeface="MS PGothic" pitchFamily="34" charset="-128"/>
                        </a:rPr>
                        <a:t>50</a:t>
                      </a:r>
                    </a:p>
                  </a:txBody>
                  <a:tcPr marL="0" marR="0"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80000"/>
                        </a:spcBef>
                        <a:spcAft>
                          <a:spcPct val="0"/>
                        </a:spcAft>
                        <a:buClrTx/>
                        <a:buSzTx/>
                        <a:buFont typeface="Arial" charset="0"/>
                        <a:buNone/>
                        <a:tabLst/>
                      </a:pPr>
                      <a:r>
                        <a:rPr kumimoji="0" lang="en-US" sz="2200" b="0" i="0" u="none" strike="noStrike" cap="none" normalizeH="0" baseline="0" dirty="0" smtClean="0">
                          <a:ln>
                            <a:noFill/>
                          </a:ln>
                          <a:solidFill>
                            <a:schemeClr val="tx1"/>
                          </a:solidFill>
                          <a:effectLst/>
                          <a:latin typeface="+mj-lt"/>
                          <a:ea typeface="MS PGothic" pitchFamily="34" charset="-128"/>
                        </a:rPr>
                        <a:t>486</a:t>
                      </a:r>
                    </a:p>
                  </a:txBody>
                  <a:tcPr marL="0" marR="0"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10517">
                <a:tc>
                  <a:txBody>
                    <a:bodyPr/>
                    <a:lstStyle/>
                    <a:p>
                      <a:pPr marL="0" marR="0" indent="0" algn="ctr" rtl="0" eaLnBrk="0" fontAlgn="base" latinLnBrk="0" hangingPunct="0">
                        <a:spcBef>
                          <a:spcPts val="1344"/>
                        </a:spcBef>
                        <a:spcAft>
                          <a:spcPts val="0"/>
                        </a:spcAft>
                      </a:pPr>
                      <a:r>
                        <a:rPr lang="en-US" sz="2200" b="0" i="0" u="none" strike="noStrike" kern="1200" baseline="0" smtClean="0">
                          <a:ln>
                            <a:noFill/>
                          </a:ln>
                          <a:solidFill>
                            <a:schemeClr val="tx1"/>
                          </a:solidFill>
                          <a:effectLst/>
                          <a:latin typeface="+mj-lt"/>
                          <a:ea typeface="MS PGothic"/>
                        </a:rPr>
                        <a:t>Ombitasvir</a:t>
                      </a:r>
                      <a:r>
                        <a:rPr lang="en-US" sz="2200" b="0" i="0" u="none" strike="noStrike" kern="1200" baseline="30000" smtClean="0">
                          <a:ln>
                            <a:noFill/>
                          </a:ln>
                          <a:solidFill>
                            <a:schemeClr val="tx1"/>
                          </a:solidFill>
                          <a:effectLst/>
                          <a:latin typeface="+mj-lt"/>
                          <a:ea typeface="MS PGothic"/>
                        </a:rPr>
                        <a:t>5</a:t>
                      </a:r>
                      <a:endParaRPr lang="en-US" sz="2200" b="0" i="0" u="none" strike="noStrike" baseline="30000"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c>
                  <a:txBody>
                    <a:bodyPr/>
                    <a:lstStyle/>
                    <a:p>
                      <a:pPr marL="0" marR="0" indent="0" algn="ctr" rtl="0" eaLnBrk="0" fontAlgn="base" latinLnBrk="0" hangingPunct="0">
                        <a:spcBef>
                          <a:spcPts val="1152"/>
                        </a:spcBef>
                        <a:spcAft>
                          <a:spcPts val="0"/>
                        </a:spcAft>
                      </a:pPr>
                      <a:r>
                        <a:rPr lang="en-US" sz="2200" b="0" i="0" u="none" strike="noStrike" dirty="0" smtClean="0">
                          <a:solidFill>
                            <a:schemeClr val="tx1"/>
                          </a:solidFill>
                          <a:effectLst/>
                          <a:latin typeface="+mj-lt"/>
                        </a:rPr>
                        <a:t>423</a:t>
                      </a:r>
                      <a:endParaRPr lang="en-US" sz="22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c>
                  <a:txBody>
                    <a:bodyPr/>
                    <a:lstStyle/>
                    <a:p>
                      <a:pPr marL="0" marR="0" indent="0" algn="ctr" rtl="0" eaLnBrk="0" fontAlgn="base" latinLnBrk="0" hangingPunct="0">
                        <a:spcBef>
                          <a:spcPts val="1152"/>
                        </a:spcBef>
                        <a:spcAft>
                          <a:spcPts val="0"/>
                        </a:spcAft>
                      </a:pPr>
                      <a:r>
                        <a:rPr lang="en-US" sz="2200" b="0" i="0" u="none" strike="noStrike" dirty="0" smtClean="0">
                          <a:solidFill>
                            <a:schemeClr val="tx1"/>
                          </a:solidFill>
                          <a:effectLst/>
                          <a:latin typeface="+mj-lt"/>
                        </a:rPr>
                        <a:t>NA</a:t>
                      </a:r>
                      <a:endParaRPr lang="en-US" sz="22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c>
                  <a:txBody>
                    <a:bodyPr/>
                    <a:lstStyle/>
                    <a:p>
                      <a:pPr marL="0" marR="0" indent="0" algn="ctr" rtl="0" eaLnBrk="0" fontAlgn="base" latinLnBrk="0" hangingPunct="0">
                        <a:spcBef>
                          <a:spcPts val="1152"/>
                        </a:spcBef>
                        <a:spcAft>
                          <a:spcPts val="0"/>
                        </a:spcAft>
                      </a:pPr>
                      <a:r>
                        <a:rPr lang="en-US" sz="2200" b="0" i="0" u="none" strike="noStrike" dirty="0" smtClean="0">
                          <a:solidFill>
                            <a:schemeClr val="tx1"/>
                          </a:solidFill>
                          <a:effectLst/>
                          <a:latin typeface="+mj-lt"/>
                        </a:rPr>
                        <a:t>6728</a:t>
                      </a:r>
                      <a:endParaRPr lang="en-US" sz="22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r>
              <a:tr h="310517">
                <a:tc>
                  <a:txBody>
                    <a:bodyPr/>
                    <a:lstStyle/>
                    <a:p>
                      <a:pPr marL="0" marR="0" indent="0" algn="ctr" rtl="0" eaLnBrk="0" fontAlgn="base" latinLnBrk="0" hangingPunct="0">
                        <a:spcBef>
                          <a:spcPts val="1344"/>
                        </a:spcBef>
                        <a:spcAft>
                          <a:spcPts val="0"/>
                        </a:spcAft>
                      </a:pPr>
                      <a:r>
                        <a:rPr lang="en-US" sz="2200" b="0" i="0" u="none" strike="noStrike" baseline="0" smtClean="0">
                          <a:solidFill>
                            <a:schemeClr val="tx1"/>
                          </a:solidFill>
                          <a:effectLst/>
                          <a:latin typeface="+mj-lt"/>
                        </a:rPr>
                        <a:t>Odalasvir</a:t>
                      </a:r>
                      <a:endParaRPr lang="en-US" sz="2200" b="0" i="0" u="none" strike="noStrike" baseline="0"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indent="0" algn="ctr" rtl="0" eaLnBrk="0" fontAlgn="base" latinLnBrk="0" hangingPunct="0">
                        <a:spcBef>
                          <a:spcPts val="1152"/>
                        </a:spcBef>
                        <a:spcAft>
                          <a:spcPts val="0"/>
                        </a:spcAft>
                      </a:pPr>
                      <a:r>
                        <a:rPr lang="en-US" sz="2200" b="0" i="0" u="none" strike="noStrike" smtClean="0">
                          <a:solidFill>
                            <a:schemeClr val="tx1"/>
                          </a:solidFill>
                          <a:effectLst/>
                          <a:latin typeface="+mj-lt"/>
                        </a:rPr>
                        <a:t>NA</a:t>
                      </a:r>
                      <a:endParaRPr lang="en-US" sz="22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indent="0" algn="ctr" rtl="0" eaLnBrk="0" fontAlgn="base" latinLnBrk="0" hangingPunct="0">
                        <a:spcBef>
                          <a:spcPts val="1152"/>
                        </a:spcBef>
                        <a:spcAft>
                          <a:spcPts val="0"/>
                        </a:spcAft>
                      </a:pPr>
                      <a:r>
                        <a:rPr lang="en-US" sz="2200" b="0" i="0" u="none" strike="noStrike" smtClean="0">
                          <a:solidFill>
                            <a:schemeClr val="tx1"/>
                          </a:solidFill>
                          <a:effectLst/>
                          <a:latin typeface="+mj-lt"/>
                        </a:rPr>
                        <a:t>NA</a:t>
                      </a:r>
                      <a:endParaRPr lang="en-US" sz="22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indent="0" algn="ctr" rtl="0" eaLnBrk="0" fontAlgn="base" latinLnBrk="0" hangingPunct="0">
                        <a:spcBef>
                          <a:spcPts val="1152"/>
                        </a:spcBef>
                        <a:spcAft>
                          <a:spcPts val="0"/>
                        </a:spcAft>
                      </a:pPr>
                      <a:r>
                        <a:rPr lang="en-US" sz="2200" b="0" i="0" u="none" strike="noStrike" smtClean="0">
                          <a:solidFill>
                            <a:schemeClr val="tx1"/>
                          </a:solidFill>
                          <a:effectLst/>
                          <a:latin typeface="+mj-lt"/>
                        </a:rPr>
                        <a:t>NA</a:t>
                      </a:r>
                      <a:endParaRPr lang="en-US" sz="22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10517">
                <a:tc>
                  <a:txBody>
                    <a:bodyPr/>
                    <a:lstStyle/>
                    <a:p>
                      <a:pPr marL="0" marR="0" indent="0" algn="ctr" rtl="0" eaLnBrk="0" fontAlgn="base" latinLnBrk="0" hangingPunct="0">
                        <a:spcBef>
                          <a:spcPts val="1344"/>
                        </a:spcBef>
                        <a:spcAft>
                          <a:spcPts val="0"/>
                        </a:spcAft>
                      </a:pPr>
                      <a:r>
                        <a:rPr lang="en-US" sz="2200" b="0" i="0" u="none" strike="noStrike" baseline="0" smtClean="0">
                          <a:solidFill>
                            <a:schemeClr val="tx1"/>
                          </a:solidFill>
                          <a:effectLst/>
                          <a:latin typeface="+mj-lt"/>
                        </a:rPr>
                        <a:t>MK-8408</a:t>
                      </a:r>
                      <a:endParaRPr lang="en-US" sz="2200" b="0" i="0" u="none" strike="noStrike" baseline="0"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7E9"/>
                    </a:solidFill>
                  </a:tcPr>
                </a:tc>
                <a:tc>
                  <a:txBody>
                    <a:bodyPr/>
                    <a:lstStyle/>
                    <a:p>
                      <a:pPr marL="0" marR="0" indent="0" algn="ctr" rtl="0" eaLnBrk="0" fontAlgn="base" latinLnBrk="0" hangingPunct="0">
                        <a:spcBef>
                          <a:spcPts val="1152"/>
                        </a:spcBef>
                        <a:spcAft>
                          <a:spcPts val="0"/>
                        </a:spcAft>
                      </a:pPr>
                      <a:r>
                        <a:rPr lang="en-US" sz="2200" b="0" i="0" u="none" strike="noStrike" smtClean="0">
                          <a:solidFill>
                            <a:schemeClr val="tx1"/>
                          </a:solidFill>
                          <a:effectLst/>
                          <a:latin typeface="+mj-lt"/>
                        </a:rPr>
                        <a:t>NA</a:t>
                      </a:r>
                      <a:endParaRPr lang="en-US" sz="22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7E9"/>
                    </a:solidFill>
                  </a:tcPr>
                </a:tc>
                <a:tc>
                  <a:txBody>
                    <a:bodyPr/>
                    <a:lstStyle/>
                    <a:p>
                      <a:pPr marL="0" marR="0" indent="0" algn="ctr" rtl="0" eaLnBrk="0" fontAlgn="base" latinLnBrk="0" hangingPunct="0">
                        <a:spcBef>
                          <a:spcPts val="1152"/>
                        </a:spcBef>
                        <a:spcAft>
                          <a:spcPts val="0"/>
                        </a:spcAft>
                      </a:pPr>
                      <a:r>
                        <a:rPr lang="en-US" sz="2200" b="0" i="0" u="none" strike="noStrike" smtClean="0">
                          <a:solidFill>
                            <a:schemeClr val="tx1"/>
                          </a:solidFill>
                          <a:effectLst/>
                          <a:latin typeface="+mj-lt"/>
                        </a:rPr>
                        <a:t>NA</a:t>
                      </a:r>
                      <a:endParaRPr lang="en-US" sz="22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7E9"/>
                    </a:solidFill>
                  </a:tcPr>
                </a:tc>
                <a:tc>
                  <a:txBody>
                    <a:bodyPr/>
                    <a:lstStyle/>
                    <a:p>
                      <a:pPr marL="0" marR="0" indent="0" algn="ctr" rtl="0" eaLnBrk="0" fontAlgn="base" latinLnBrk="0" hangingPunct="0">
                        <a:spcBef>
                          <a:spcPts val="1152"/>
                        </a:spcBef>
                        <a:spcAft>
                          <a:spcPts val="0"/>
                        </a:spcAft>
                      </a:pPr>
                      <a:r>
                        <a:rPr lang="en-US" sz="2200" b="0" i="0" u="none" strike="noStrike" smtClean="0">
                          <a:solidFill>
                            <a:schemeClr val="tx1"/>
                          </a:solidFill>
                          <a:effectLst/>
                          <a:latin typeface="+mj-lt"/>
                        </a:rPr>
                        <a:t>NA</a:t>
                      </a:r>
                      <a:endParaRPr lang="en-US" sz="22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7E9"/>
                    </a:solidFill>
                  </a:tcPr>
                </a:tc>
              </a:tr>
              <a:tr h="155259">
                <a:tc gridSpan="4">
                  <a:txBody>
                    <a:bodyPr/>
                    <a:lstStyle/>
                    <a:p>
                      <a:pPr marL="247650" marR="0" lvl="0" indent="-247650" algn="l" defTabSz="914400" rtl="0" eaLnBrk="0" fontAlgn="base" latinLnBrk="0" hangingPunct="0">
                        <a:lnSpc>
                          <a:spcPct val="100000"/>
                        </a:lnSpc>
                        <a:spcBef>
                          <a:spcPts val="0"/>
                        </a:spcBef>
                        <a:spcAft>
                          <a:spcPct val="0"/>
                        </a:spcAft>
                        <a:buClrTx/>
                        <a:buSzTx/>
                        <a:buFont typeface="Arial" pitchFamily="34" charset="0"/>
                        <a:buNone/>
                        <a:tabLst/>
                        <a:defRPr/>
                      </a:pPr>
                      <a:r>
                        <a:rPr lang="en-US" sz="1000" dirty="0" smtClean="0">
                          <a:solidFill>
                            <a:srgbClr val="070605"/>
                          </a:solidFill>
                          <a:latin typeface="+mn-lt"/>
                          <a:cs typeface="+mn-cs"/>
                        </a:rPr>
                        <a:t>NA,</a:t>
                      </a:r>
                      <a:r>
                        <a:rPr lang="en-US" sz="1000" baseline="0" dirty="0" smtClean="0">
                          <a:solidFill>
                            <a:srgbClr val="070605"/>
                          </a:solidFill>
                          <a:latin typeface="+mn-lt"/>
                          <a:cs typeface="+mn-cs"/>
                        </a:rPr>
                        <a:t> not available</a:t>
                      </a:r>
                      <a:endParaRPr lang="en-US" sz="1000" dirty="0" smtClean="0">
                        <a:solidFill>
                          <a:srgbClr val="070605"/>
                        </a:solidFill>
                        <a:latin typeface="+mn-lt"/>
                        <a:cs typeface="+mn-cs"/>
                      </a:endParaRPr>
                    </a:p>
                  </a:txBody>
                  <a:tcPr marR="0" marT="0" marB="0" anchor="ctr" horzOverflow="overflow">
                    <a:lnL>
                      <a:noFill/>
                    </a:lnL>
                    <a:lnR>
                      <a:noFill/>
                    </a:lnR>
                    <a:lnT w="12700" cap="flat" cmpd="sng" algn="ctr">
                      <a:solidFill>
                        <a:schemeClr val="tx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80000"/>
                        </a:spcBef>
                        <a:spcAft>
                          <a:spcPct val="0"/>
                        </a:spcAft>
                        <a:buClrTx/>
                        <a:buSzTx/>
                        <a:buFont typeface="Arial" charset="0"/>
                        <a:buNone/>
                        <a:tabLst/>
                      </a:pPr>
                      <a:endParaRPr kumimoji="0" lang="en-US" sz="1800" b="0" i="0" u="none" strike="noStrike" cap="none" normalizeH="0" baseline="0" dirty="0" smtClean="0">
                        <a:ln>
                          <a:noFill/>
                        </a:ln>
                        <a:solidFill>
                          <a:schemeClr val="tx1"/>
                        </a:solidFill>
                        <a:effectLst/>
                        <a:latin typeface="+mj-lt"/>
                        <a:ea typeface="MS PGothic" pitchFamily="34" charset="-128"/>
                      </a:endParaRP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80000"/>
                        </a:spcBef>
                        <a:spcAft>
                          <a:spcPct val="0"/>
                        </a:spcAft>
                        <a:buClrTx/>
                        <a:buSzTx/>
                        <a:buFont typeface="Arial" charset="0"/>
                        <a:buNone/>
                        <a:tabLst/>
                      </a:pPr>
                      <a:endParaRPr kumimoji="0" lang="en-US" sz="1800" b="0" i="0" u="none" strike="noStrike" cap="none" normalizeH="0" baseline="0" dirty="0" smtClean="0">
                        <a:ln>
                          <a:noFill/>
                        </a:ln>
                        <a:solidFill>
                          <a:schemeClr val="tx1"/>
                        </a:solidFill>
                        <a:effectLst/>
                        <a:latin typeface="+mj-lt"/>
                        <a:ea typeface="MS PGothic" pitchFamily="34" charset="-128"/>
                      </a:endParaRP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 name="Title 1"/>
          <p:cNvSpPr txBox="1">
            <a:spLocks/>
          </p:cNvSpPr>
          <p:nvPr/>
        </p:nvSpPr>
        <p:spPr bwMode="gray">
          <a:xfrm>
            <a:off x="411164" y="192024"/>
            <a:ext cx="8321675" cy="534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457200" rtl="0" eaLnBrk="0" fontAlgn="base" hangingPunct="0">
              <a:lnSpc>
                <a:spcPct val="90000"/>
              </a:lnSpc>
              <a:spcBef>
                <a:spcPct val="0"/>
              </a:spcBef>
              <a:spcAft>
                <a:spcPct val="0"/>
              </a:spcAft>
              <a:defRPr sz="1400">
                <a:solidFill>
                  <a:schemeClr val="folHlink"/>
                </a:solidFill>
                <a:latin typeface="+mj-lt"/>
                <a:ea typeface="+mj-ea"/>
                <a:cs typeface="+mj-cs"/>
              </a:defRPr>
            </a:lvl1pPr>
            <a:lvl2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2pPr>
            <a:lvl3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3pPr>
            <a:lvl4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4pPr>
            <a:lvl5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5pPr>
            <a:lvl6pPr marL="457200" algn="l" defTabSz="457200" rtl="0" fontAlgn="base">
              <a:lnSpc>
                <a:spcPct val="90000"/>
              </a:lnSpc>
              <a:spcBef>
                <a:spcPct val="0"/>
              </a:spcBef>
              <a:spcAft>
                <a:spcPct val="0"/>
              </a:spcAft>
              <a:defRPr sz="1400">
                <a:solidFill>
                  <a:schemeClr val="folHlink"/>
                </a:solidFill>
                <a:latin typeface="Calibri" pitchFamily="34" charset="0"/>
                <a:cs typeface="Arial" charset="0"/>
              </a:defRPr>
            </a:lvl6pPr>
            <a:lvl7pPr marL="914400" algn="l" defTabSz="457200" rtl="0" fontAlgn="base">
              <a:lnSpc>
                <a:spcPct val="90000"/>
              </a:lnSpc>
              <a:spcBef>
                <a:spcPct val="0"/>
              </a:spcBef>
              <a:spcAft>
                <a:spcPct val="0"/>
              </a:spcAft>
              <a:defRPr sz="1400">
                <a:solidFill>
                  <a:schemeClr val="folHlink"/>
                </a:solidFill>
                <a:latin typeface="Calibri" pitchFamily="34" charset="0"/>
                <a:cs typeface="Arial" charset="0"/>
              </a:defRPr>
            </a:lvl7pPr>
            <a:lvl8pPr marL="1371600" algn="l" defTabSz="457200" rtl="0" fontAlgn="base">
              <a:lnSpc>
                <a:spcPct val="90000"/>
              </a:lnSpc>
              <a:spcBef>
                <a:spcPct val="0"/>
              </a:spcBef>
              <a:spcAft>
                <a:spcPct val="0"/>
              </a:spcAft>
              <a:defRPr sz="1400">
                <a:solidFill>
                  <a:schemeClr val="folHlink"/>
                </a:solidFill>
                <a:latin typeface="Calibri" pitchFamily="34" charset="0"/>
                <a:cs typeface="Arial" charset="0"/>
              </a:defRPr>
            </a:lvl8pPr>
            <a:lvl9pPr marL="1828800" algn="l" defTabSz="457200" rtl="0" fontAlgn="base">
              <a:lnSpc>
                <a:spcPct val="90000"/>
              </a:lnSpc>
              <a:spcBef>
                <a:spcPct val="0"/>
              </a:spcBef>
              <a:spcAft>
                <a:spcPct val="0"/>
              </a:spcAft>
              <a:defRPr sz="1400">
                <a:solidFill>
                  <a:schemeClr val="folHlink"/>
                </a:solidFill>
                <a:latin typeface="Calibri" pitchFamily="34" charset="0"/>
                <a:cs typeface="Arial" charset="0"/>
              </a:defRPr>
            </a:lvl9pPr>
          </a:lstStyle>
          <a:p>
            <a:pPr eaLnBrk="1" hangingPunct="1"/>
            <a:r>
              <a:rPr lang="en-US" sz="2400" b="1" kern="0" dirty="0">
                <a:solidFill>
                  <a:srgbClr val="071D49"/>
                </a:solidFill>
              </a:rPr>
              <a:t>ABT-530 R</a:t>
            </a:r>
            <a:r>
              <a:rPr lang="en-US" sz="2400" b="1" kern="0" dirty="0" smtClean="0">
                <a:solidFill>
                  <a:srgbClr val="071D49"/>
                </a:solidFill>
              </a:rPr>
              <a:t>etains </a:t>
            </a:r>
            <a:r>
              <a:rPr lang="en-US" sz="2400" b="1" kern="0" smtClean="0">
                <a:solidFill>
                  <a:srgbClr val="071D49"/>
                </a:solidFill>
              </a:rPr>
              <a:t>Antiviral Activity Against </a:t>
            </a:r>
            <a:r>
              <a:rPr lang="en-US" sz="2400" b="1" kern="0" dirty="0" smtClean="0">
                <a:solidFill>
                  <a:srgbClr val="071D49"/>
                </a:solidFill>
              </a:rPr>
              <a:t>Common GT3 Single-Position </a:t>
            </a:r>
            <a:r>
              <a:rPr lang="en-US" sz="2400" b="1" kern="0" dirty="0">
                <a:solidFill>
                  <a:srgbClr val="071D49"/>
                </a:solidFill>
              </a:rPr>
              <a:t>NS5A </a:t>
            </a:r>
            <a:r>
              <a:rPr lang="en-US" sz="2400" b="1" kern="0" dirty="0" smtClean="0">
                <a:solidFill>
                  <a:srgbClr val="071D49"/>
                </a:solidFill>
              </a:rPr>
              <a:t>Variants</a:t>
            </a:r>
            <a:endParaRPr lang="en-US" sz="2400" b="1" kern="0" dirty="0">
              <a:solidFill>
                <a:srgbClr val="071D49"/>
              </a:solidFill>
            </a:endParaRPr>
          </a:p>
        </p:txBody>
      </p:sp>
      <p:sp>
        <p:nvSpPr>
          <p:cNvPr id="8" name="Rectangle 7"/>
          <p:cNvSpPr/>
          <p:nvPr/>
        </p:nvSpPr>
        <p:spPr>
          <a:xfrm>
            <a:off x="411161" y="4530388"/>
            <a:ext cx="8020508" cy="400110"/>
          </a:xfrm>
          <a:prstGeom prst="rect">
            <a:avLst/>
          </a:prstGeom>
        </p:spPr>
        <p:txBody>
          <a:bodyPr wrap="square">
            <a:spAutoFit/>
          </a:bodyPr>
          <a:lstStyle/>
          <a:p>
            <a:pPr defTabSz="914400" fontAlgn="auto">
              <a:spcBef>
                <a:spcPts val="0"/>
              </a:spcBef>
              <a:spcAft>
                <a:spcPts val="0"/>
              </a:spcAft>
            </a:pPr>
            <a:r>
              <a:rPr lang="da-DK" sz="1000">
                <a:solidFill>
                  <a:srgbClr val="070605"/>
                </a:solidFill>
                <a:latin typeface="Calibri"/>
                <a:cs typeface="+mn-cs"/>
              </a:rPr>
              <a:t>1. Hernandez D, et al. J Clin Virol, 2013</a:t>
            </a:r>
            <a:r>
              <a:rPr lang="da-DK" sz="1000" smtClean="0">
                <a:solidFill>
                  <a:srgbClr val="070605"/>
                </a:solidFill>
                <a:latin typeface="Calibri"/>
                <a:cs typeface="+mn-cs"/>
              </a:rPr>
              <a:t>.	</a:t>
            </a:r>
            <a:r>
              <a:rPr lang="da-DK" sz="1000" smtClean="0">
                <a:solidFill>
                  <a:srgbClr val="070605"/>
                </a:solidFill>
                <a:latin typeface="Calibri"/>
              </a:rPr>
              <a:t>2</a:t>
            </a:r>
            <a:r>
              <a:rPr lang="da-DK" sz="1000">
                <a:solidFill>
                  <a:srgbClr val="070605"/>
                </a:solidFill>
                <a:latin typeface="Calibri"/>
              </a:rPr>
              <a:t>. Doehle BP, et al. EASL, 2015.</a:t>
            </a:r>
            <a:r>
              <a:rPr lang="da-DK" sz="1000">
                <a:solidFill>
                  <a:srgbClr val="070605"/>
                </a:solidFill>
                <a:latin typeface="Calibri"/>
                <a:cs typeface="+mn-cs"/>
              </a:rPr>
              <a:t> </a:t>
            </a:r>
            <a:r>
              <a:rPr lang="da-DK" sz="1000" smtClean="0">
                <a:solidFill>
                  <a:srgbClr val="070605"/>
                </a:solidFill>
                <a:latin typeface="Calibri"/>
                <a:cs typeface="+mn-cs"/>
              </a:rPr>
              <a:t>	 3. Wang </a:t>
            </a:r>
            <a:r>
              <a:rPr lang="da-DK" sz="1000" dirty="0" smtClean="0">
                <a:solidFill>
                  <a:srgbClr val="070605"/>
                </a:solidFill>
                <a:latin typeface="Calibri"/>
                <a:cs typeface="+mn-cs"/>
              </a:rPr>
              <a:t>C, </a:t>
            </a:r>
            <a:r>
              <a:rPr lang="da-DK" sz="1000" dirty="0">
                <a:solidFill>
                  <a:srgbClr val="070605"/>
                </a:solidFill>
                <a:latin typeface="Calibri"/>
                <a:cs typeface="+mn-cs"/>
              </a:rPr>
              <a:t>et </a:t>
            </a:r>
            <a:r>
              <a:rPr lang="da-DK" sz="1000" dirty="0" smtClean="0">
                <a:solidFill>
                  <a:srgbClr val="070605"/>
                </a:solidFill>
                <a:latin typeface="Calibri"/>
                <a:cs typeface="+mn-cs"/>
              </a:rPr>
              <a:t>al. AAC</a:t>
            </a:r>
            <a:r>
              <a:rPr lang="da-DK" sz="1000" smtClean="0">
                <a:solidFill>
                  <a:srgbClr val="070605"/>
                </a:solidFill>
                <a:latin typeface="Calibri"/>
                <a:cs typeface="+mn-cs"/>
              </a:rPr>
              <a:t>, 2013:57:611-3.</a:t>
            </a:r>
            <a:endParaRPr lang="da-DK" sz="1000" dirty="0" smtClean="0">
              <a:solidFill>
                <a:srgbClr val="070605"/>
              </a:solidFill>
              <a:latin typeface="Calibri"/>
              <a:cs typeface="+mn-cs"/>
            </a:endParaRPr>
          </a:p>
          <a:p>
            <a:pPr defTabSz="914400" fontAlgn="auto">
              <a:spcBef>
                <a:spcPts val="0"/>
              </a:spcBef>
              <a:spcAft>
                <a:spcPts val="0"/>
              </a:spcAft>
            </a:pPr>
            <a:r>
              <a:rPr lang="da-DK" sz="1000">
                <a:solidFill>
                  <a:srgbClr val="070605"/>
                </a:solidFill>
                <a:latin typeface="Calibri"/>
              </a:rPr>
              <a:t>4. Gane E, et al.  EASL, </a:t>
            </a:r>
            <a:r>
              <a:rPr lang="da-DK" sz="1000" smtClean="0">
                <a:solidFill>
                  <a:srgbClr val="070605"/>
                </a:solidFill>
                <a:latin typeface="Calibri"/>
              </a:rPr>
              <a:t>2015.		</a:t>
            </a:r>
            <a:r>
              <a:rPr lang="da-DK" sz="1000" smtClean="0">
                <a:solidFill>
                  <a:srgbClr val="070605"/>
                </a:solidFill>
                <a:latin typeface="Calibri"/>
                <a:cs typeface="+mn-cs"/>
              </a:rPr>
              <a:t>5</a:t>
            </a:r>
            <a:r>
              <a:rPr lang="da-DK" sz="1000">
                <a:solidFill>
                  <a:srgbClr val="070605"/>
                </a:solidFill>
                <a:latin typeface="Calibri"/>
                <a:cs typeface="+mn-cs"/>
              </a:rPr>
              <a:t>. Krishnan P, et al. AAC, 2015. </a:t>
            </a:r>
            <a:endParaRPr lang="da-DK" sz="1000">
              <a:solidFill>
                <a:srgbClr val="070605"/>
              </a:solidFill>
              <a:latin typeface="Calibri"/>
            </a:endParaRPr>
          </a:p>
        </p:txBody>
      </p:sp>
    </p:spTree>
    <p:extLst>
      <p:ext uri="{BB962C8B-B14F-4D97-AF65-F5344CB8AC3E}">
        <p14:creationId xmlns:p14="http://schemas.microsoft.com/office/powerpoint/2010/main" val="485487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11163" y="857250"/>
            <a:ext cx="5255370" cy="1628090"/>
          </a:xfrm>
        </p:spPr>
        <p:txBody>
          <a:bodyPr/>
          <a:lstStyle/>
          <a:p>
            <a:pPr marL="0" indent="0">
              <a:lnSpc>
                <a:spcPct val="100000"/>
              </a:lnSpc>
              <a:spcBef>
                <a:spcPts val="0"/>
              </a:spcBef>
              <a:spcAft>
                <a:spcPts val="1200"/>
              </a:spcAft>
            </a:pPr>
            <a:r>
              <a:rPr lang="en-US" smtClean="0">
                <a:solidFill>
                  <a:schemeClr val="tx1"/>
                </a:solidFill>
              </a:rPr>
              <a:t>ABT-493 </a:t>
            </a:r>
            <a:r>
              <a:rPr lang="en-US">
                <a:solidFill>
                  <a:schemeClr val="tx1"/>
                </a:solidFill>
              </a:rPr>
              <a:t>300 mg + </a:t>
            </a:r>
            <a:r>
              <a:rPr lang="en-US" smtClean="0">
                <a:solidFill>
                  <a:schemeClr val="tx1"/>
                </a:solidFill>
              </a:rPr>
              <a:t>ABT-530 </a:t>
            </a:r>
            <a:r>
              <a:rPr lang="en-US">
                <a:solidFill>
                  <a:schemeClr val="tx1"/>
                </a:solidFill>
              </a:rPr>
              <a:t>120 mg resulted </a:t>
            </a:r>
            <a:r>
              <a:rPr lang="en-US" smtClean="0">
                <a:solidFill>
                  <a:schemeClr val="tx1"/>
                </a:solidFill>
              </a:rPr>
              <a:t>in mITT SVR12 rates of:</a:t>
            </a:r>
          </a:p>
          <a:p>
            <a:pPr marL="457200" indent="-280988">
              <a:lnSpc>
                <a:spcPct val="100000"/>
              </a:lnSpc>
              <a:spcBef>
                <a:spcPts val="0"/>
              </a:spcBef>
              <a:spcAft>
                <a:spcPts val="1200"/>
              </a:spcAft>
              <a:buFont typeface="Arial" panose="020B0604020202020204" pitchFamily="34" charset="0"/>
              <a:buChar char="•"/>
            </a:pPr>
            <a:r>
              <a:rPr lang="en-US" smtClean="0">
                <a:solidFill>
                  <a:schemeClr val="tx1"/>
                </a:solidFill>
              </a:rPr>
              <a:t>100% (28/28) with </a:t>
            </a:r>
            <a:r>
              <a:rPr lang="en-US">
                <a:solidFill>
                  <a:schemeClr val="tx1"/>
                </a:solidFill>
              </a:rPr>
              <a:t>8</a:t>
            </a:r>
            <a:r>
              <a:rPr lang="en-US" smtClean="0">
                <a:solidFill>
                  <a:schemeClr val="tx1"/>
                </a:solidFill>
              </a:rPr>
              <a:t> weeks</a:t>
            </a:r>
            <a:r>
              <a:rPr lang="en-US" baseline="30000" smtClean="0">
                <a:solidFill>
                  <a:schemeClr val="tx1"/>
                </a:solidFill>
              </a:rPr>
              <a:t>1</a:t>
            </a:r>
            <a:endParaRPr lang="en-US" smtClean="0">
              <a:solidFill>
                <a:schemeClr val="tx1"/>
              </a:solidFill>
            </a:endParaRPr>
          </a:p>
          <a:p>
            <a:pPr marL="457200" indent="-280988">
              <a:lnSpc>
                <a:spcPct val="100000"/>
              </a:lnSpc>
              <a:spcBef>
                <a:spcPts val="0"/>
              </a:spcBef>
              <a:spcAft>
                <a:spcPts val="1200"/>
              </a:spcAft>
              <a:buFont typeface="Arial" panose="020B0604020202020204" pitchFamily="34" charset="0"/>
              <a:buChar char="•"/>
            </a:pPr>
            <a:r>
              <a:rPr lang="en-US" smtClean="0">
                <a:solidFill>
                  <a:schemeClr val="tx1"/>
                </a:solidFill>
              </a:rPr>
              <a:t>100% (26/26) with 12 weeks</a:t>
            </a:r>
            <a:r>
              <a:rPr lang="en-US" baseline="30000" smtClean="0">
                <a:solidFill>
                  <a:schemeClr val="tx1"/>
                </a:solidFill>
              </a:rPr>
              <a:t>2</a:t>
            </a:r>
          </a:p>
          <a:p>
            <a:pPr marL="457200" indent="-280988">
              <a:lnSpc>
                <a:spcPct val="100000"/>
              </a:lnSpc>
              <a:spcBef>
                <a:spcPts val="0"/>
              </a:spcBef>
              <a:spcAft>
                <a:spcPts val="1200"/>
              </a:spcAft>
              <a:buFont typeface="Arial" panose="020B0604020202020204" pitchFamily="34" charset="0"/>
              <a:buChar char="•"/>
            </a:pPr>
            <a:r>
              <a:rPr lang="en-US" smtClean="0">
                <a:solidFill>
                  <a:schemeClr val="tx1"/>
                </a:solidFill>
              </a:rPr>
              <a:t>No virologic failures</a:t>
            </a:r>
            <a:endParaRPr lang="en-US" smtClean="0"/>
          </a:p>
        </p:txBody>
      </p:sp>
      <p:sp>
        <p:nvSpPr>
          <p:cNvPr id="12" name="Title 1"/>
          <p:cNvSpPr txBox="1">
            <a:spLocks/>
          </p:cNvSpPr>
          <p:nvPr/>
        </p:nvSpPr>
        <p:spPr bwMode="gray">
          <a:xfrm>
            <a:off x="411164" y="192024"/>
            <a:ext cx="8321675" cy="534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457200" rtl="0" eaLnBrk="0" fontAlgn="base" hangingPunct="0">
              <a:lnSpc>
                <a:spcPct val="90000"/>
              </a:lnSpc>
              <a:spcBef>
                <a:spcPct val="0"/>
              </a:spcBef>
              <a:spcAft>
                <a:spcPct val="0"/>
              </a:spcAft>
              <a:defRPr sz="1400">
                <a:solidFill>
                  <a:schemeClr val="folHlink"/>
                </a:solidFill>
                <a:latin typeface="+mj-lt"/>
                <a:ea typeface="+mj-ea"/>
                <a:cs typeface="+mj-cs"/>
              </a:defRPr>
            </a:lvl1pPr>
            <a:lvl2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2pPr>
            <a:lvl3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3pPr>
            <a:lvl4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4pPr>
            <a:lvl5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5pPr>
            <a:lvl6pPr marL="457200" algn="l" defTabSz="457200" rtl="0" fontAlgn="base">
              <a:lnSpc>
                <a:spcPct val="90000"/>
              </a:lnSpc>
              <a:spcBef>
                <a:spcPct val="0"/>
              </a:spcBef>
              <a:spcAft>
                <a:spcPct val="0"/>
              </a:spcAft>
              <a:defRPr sz="1400">
                <a:solidFill>
                  <a:schemeClr val="folHlink"/>
                </a:solidFill>
                <a:latin typeface="Calibri" pitchFamily="34" charset="0"/>
                <a:cs typeface="Arial" charset="0"/>
              </a:defRPr>
            </a:lvl6pPr>
            <a:lvl7pPr marL="914400" algn="l" defTabSz="457200" rtl="0" fontAlgn="base">
              <a:lnSpc>
                <a:spcPct val="90000"/>
              </a:lnSpc>
              <a:spcBef>
                <a:spcPct val="0"/>
              </a:spcBef>
              <a:spcAft>
                <a:spcPct val="0"/>
              </a:spcAft>
              <a:defRPr sz="1400">
                <a:solidFill>
                  <a:schemeClr val="folHlink"/>
                </a:solidFill>
                <a:latin typeface="Calibri" pitchFamily="34" charset="0"/>
                <a:cs typeface="Arial" charset="0"/>
              </a:defRPr>
            </a:lvl7pPr>
            <a:lvl8pPr marL="1371600" algn="l" defTabSz="457200" rtl="0" fontAlgn="base">
              <a:lnSpc>
                <a:spcPct val="90000"/>
              </a:lnSpc>
              <a:spcBef>
                <a:spcPct val="0"/>
              </a:spcBef>
              <a:spcAft>
                <a:spcPct val="0"/>
              </a:spcAft>
              <a:defRPr sz="1400">
                <a:solidFill>
                  <a:schemeClr val="folHlink"/>
                </a:solidFill>
                <a:latin typeface="Calibri" pitchFamily="34" charset="0"/>
                <a:cs typeface="Arial" charset="0"/>
              </a:defRPr>
            </a:lvl8pPr>
            <a:lvl9pPr marL="1828800" algn="l" defTabSz="457200" rtl="0" fontAlgn="base">
              <a:lnSpc>
                <a:spcPct val="90000"/>
              </a:lnSpc>
              <a:spcBef>
                <a:spcPct val="0"/>
              </a:spcBef>
              <a:spcAft>
                <a:spcPct val="0"/>
              </a:spcAft>
              <a:defRPr sz="1400">
                <a:solidFill>
                  <a:schemeClr val="folHlink"/>
                </a:solidFill>
                <a:latin typeface="Calibri" pitchFamily="34" charset="0"/>
                <a:cs typeface="Arial" charset="0"/>
              </a:defRPr>
            </a:lvl9pPr>
          </a:lstStyle>
          <a:p>
            <a:pPr eaLnBrk="1" hangingPunct="1"/>
            <a:r>
              <a:rPr lang="en-US" sz="2400" b="1" kern="0" smtClean="0">
                <a:solidFill>
                  <a:srgbClr val="071D49"/>
                </a:solidFill>
              </a:rPr>
              <a:t>Results in Treatment-naïve GT3-infected Patients Without Cirrhosis, and Objective</a:t>
            </a:r>
            <a:endParaRPr lang="en-US" sz="2400" b="1" kern="0" dirty="0" smtClean="0">
              <a:solidFill>
                <a:srgbClr val="071D49"/>
              </a:solidFill>
            </a:endParaRPr>
          </a:p>
        </p:txBody>
      </p:sp>
      <p:sp>
        <p:nvSpPr>
          <p:cNvPr id="4" name="Rectangle 3"/>
          <p:cNvSpPr/>
          <p:nvPr/>
        </p:nvSpPr>
        <p:spPr>
          <a:xfrm>
            <a:off x="411161" y="4687416"/>
            <a:ext cx="5255372" cy="246221"/>
          </a:xfrm>
          <a:prstGeom prst="rect">
            <a:avLst/>
          </a:prstGeom>
        </p:spPr>
        <p:txBody>
          <a:bodyPr wrap="square">
            <a:spAutoFit/>
          </a:bodyPr>
          <a:lstStyle/>
          <a:p>
            <a:pPr defTabSz="914400" fontAlgn="auto">
              <a:spcBef>
                <a:spcPts val="0"/>
              </a:spcBef>
              <a:spcAft>
                <a:spcPts val="0"/>
              </a:spcAft>
            </a:pPr>
            <a:r>
              <a:rPr lang="da-DK" sz="1000">
                <a:solidFill>
                  <a:srgbClr val="070605"/>
                </a:solidFill>
                <a:latin typeface="Calibri"/>
                <a:cs typeface="+mn-cs"/>
              </a:rPr>
              <a:t>1. Muir AJ, et al. PS098, EASL, </a:t>
            </a:r>
            <a:r>
              <a:rPr lang="da-DK" sz="1000" smtClean="0">
                <a:solidFill>
                  <a:srgbClr val="070605"/>
                </a:solidFill>
                <a:latin typeface="Calibri"/>
                <a:cs typeface="+mn-cs"/>
              </a:rPr>
              <a:t>2016		2</a:t>
            </a:r>
            <a:r>
              <a:rPr lang="da-DK" sz="1000">
                <a:solidFill>
                  <a:srgbClr val="070605"/>
                </a:solidFill>
                <a:latin typeface="Calibri"/>
                <a:cs typeface="+mn-cs"/>
              </a:rPr>
              <a:t>. </a:t>
            </a:r>
            <a:r>
              <a:rPr lang="da-DK" sz="1000" smtClean="0">
                <a:solidFill>
                  <a:srgbClr val="070605"/>
                </a:solidFill>
                <a:latin typeface="Calibri"/>
                <a:cs typeface="+mn-cs"/>
              </a:rPr>
              <a:t>Kwo PY, et al. AASLD, 2015.</a:t>
            </a:r>
            <a:endParaRPr lang="da-DK" sz="1000" dirty="0" smtClean="0">
              <a:solidFill>
                <a:srgbClr val="070605"/>
              </a:solidFill>
              <a:latin typeface="Calibri"/>
              <a:cs typeface="+mn-cs"/>
            </a:endParaRPr>
          </a:p>
        </p:txBody>
      </p:sp>
      <p:sp>
        <p:nvSpPr>
          <p:cNvPr id="3" name="TextBox 2"/>
          <p:cNvSpPr txBox="1"/>
          <p:nvPr/>
        </p:nvSpPr>
        <p:spPr>
          <a:xfrm>
            <a:off x="411479" y="3493462"/>
            <a:ext cx="8321040" cy="1107996"/>
          </a:xfrm>
          <a:prstGeom prst="rect">
            <a:avLst/>
          </a:prstGeom>
          <a:noFill/>
        </p:spPr>
        <p:txBody>
          <a:bodyPr wrap="square" rtlCol="0">
            <a:spAutoFit/>
          </a:bodyPr>
          <a:lstStyle/>
          <a:p>
            <a:r>
              <a:rPr lang="en-US" sz="2200" b="1"/>
              <a:t>Objective: </a:t>
            </a:r>
            <a:r>
              <a:rPr lang="en-US" sz="2200"/>
              <a:t>Evaluate the efficacy and safety of ABT-493 + ABT-530 in treatment-naïve GT3-infected patients with compensated cirrhosis and whether RBV improves response </a:t>
            </a:r>
            <a:r>
              <a:rPr lang="en-US" sz="2200" smtClean="0"/>
              <a:t>rates</a:t>
            </a:r>
            <a:endParaRPr lang="en-US" sz="2200"/>
          </a:p>
        </p:txBody>
      </p:sp>
      <p:graphicFrame>
        <p:nvGraphicFramePr>
          <p:cNvPr id="5" name="Object 4"/>
          <p:cNvGraphicFramePr>
            <a:graphicFrameLocks noChangeAspect="1"/>
          </p:cNvGraphicFramePr>
          <p:nvPr>
            <p:extLst>
              <p:ext uri="{D42A27DB-BD31-4B8C-83A1-F6EECF244321}">
                <p14:modId xmlns:p14="http://schemas.microsoft.com/office/powerpoint/2010/main" val="1939349551"/>
              </p:ext>
            </p:extLst>
          </p:nvPr>
        </p:nvGraphicFramePr>
        <p:xfrm>
          <a:off x="6012175" y="769938"/>
          <a:ext cx="2446879" cy="2665917"/>
        </p:xfrm>
        <a:graphic>
          <a:graphicData uri="http://schemas.openxmlformats.org/presentationml/2006/ole">
            <mc:AlternateContent xmlns:mc="http://schemas.openxmlformats.org/markup-compatibility/2006">
              <mc:Choice xmlns:v="urn:schemas-microsoft-com:vml" Requires="v">
                <p:oleObj spid="_x0000_s50285" name="Prism 5" r:id="rId4" imgW="3726000" imgH="4060080" progId="Prism5.Document">
                  <p:embed/>
                </p:oleObj>
              </mc:Choice>
              <mc:Fallback>
                <p:oleObj name="Prism 5" r:id="rId4" imgW="3726000" imgH="4060080" progId="Prism5.Document">
                  <p:embed/>
                  <p:pic>
                    <p:nvPicPr>
                      <p:cNvPr id="0" name="Object 1"/>
                      <p:cNvPicPr>
                        <a:picLocks noChangeAspect="1" noChangeArrowheads="1"/>
                      </p:cNvPicPr>
                      <p:nvPr/>
                    </p:nvPicPr>
                    <p:blipFill>
                      <a:blip r:embed="rId5"/>
                      <a:srcRect/>
                      <a:stretch>
                        <a:fillRect/>
                      </a:stretch>
                    </p:blipFill>
                    <p:spPr bwMode="auto">
                      <a:xfrm>
                        <a:off x="6012175" y="769938"/>
                        <a:ext cx="2446879" cy="266591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9599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idx="1"/>
          </p:nvPr>
        </p:nvSpPr>
        <p:spPr>
          <a:xfrm>
            <a:off x="411163" y="822960"/>
            <a:ext cx="8318500" cy="1205807"/>
          </a:xfrm>
          <a:noFill/>
        </p:spPr>
        <p:txBody>
          <a:bodyPr anchor="t"/>
          <a:lstStyle/>
          <a:p>
            <a:pPr marL="0" indent="0" eaLnBrk="1" hangingPunct="1">
              <a:lnSpc>
                <a:spcPct val="80000"/>
              </a:lnSpc>
              <a:spcBef>
                <a:spcPts val="0"/>
              </a:spcBef>
              <a:spcAft>
                <a:spcPts val="1800"/>
              </a:spcAft>
            </a:pPr>
            <a:r>
              <a:rPr lang="en-US">
                <a:solidFill>
                  <a:schemeClr val="tx1"/>
                </a:solidFill>
              </a:rPr>
              <a:t>Partially randomised, open-label, multicentre phase 2 trial evaluating the dose combination of ABT-493 300 mg and ABT-530 120 mg identified in the dose-ranging part 1 of this study</a:t>
            </a:r>
            <a:endParaRPr lang="en-US" baseline="30000" dirty="0">
              <a:solidFill>
                <a:schemeClr val="tx1"/>
              </a:solidFill>
            </a:endParaRPr>
          </a:p>
        </p:txBody>
      </p:sp>
      <p:sp>
        <p:nvSpPr>
          <p:cNvPr id="24" name="Title 1"/>
          <p:cNvSpPr txBox="1">
            <a:spLocks/>
          </p:cNvSpPr>
          <p:nvPr/>
        </p:nvSpPr>
        <p:spPr bwMode="gray">
          <a:xfrm>
            <a:off x="411163" y="192024"/>
            <a:ext cx="8321040" cy="534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lnSpc>
                <a:spcPct val="90000"/>
              </a:lnSpc>
              <a:defRPr/>
            </a:pPr>
            <a:r>
              <a:rPr kumimoji="0" lang="en-US" sz="2800" b="1" i="0" u="none" strike="noStrike" kern="0" cap="none" spc="0" normalizeH="0" baseline="0" noProof="0" dirty="0" smtClean="0">
                <a:ln>
                  <a:noFill/>
                </a:ln>
                <a:solidFill>
                  <a:srgbClr val="071D49"/>
                </a:solidFill>
                <a:effectLst/>
                <a:uLnTx/>
                <a:uFillTx/>
                <a:latin typeface="+mj-lt"/>
                <a:ea typeface="+mj-ea"/>
                <a:cs typeface="+mj-cs"/>
              </a:rPr>
              <a:t>SURVEYOR-II </a:t>
            </a:r>
            <a:r>
              <a:rPr lang="en-US" sz="2800" b="1" kern="0" smtClean="0">
                <a:solidFill>
                  <a:srgbClr val="071D49"/>
                </a:solidFill>
                <a:latin typeface="+mj-lt"/>
                <a:ea typeface="+mj-ea"/>
                <a:cs typeface="+mj-cs"/>
              </a:rPr>
              <a:t>Part 2</a:t>
            </a:r>
            <a:r>
              <a:rPr lang="en-US" sz="2800" b="1" kern="0">
                <a:solidFill>
                  <a:srgbClr val="071D49"/>
                </a:solidFill>
                <a:latin typeface="+mj-lt"/>
                <a:ea typeface="+mj-ea"/>
                <a:cs typeface="+mj-cs"/>
              </a:rPr>
              <a:t> </a:t>
            </a:r>
            <a:r>
              <a:rPr kumimoji="0" lang="en-US" sz="2800" b="1" i="0" u="none" strike="noStrike" kern="0" cap="none" spc="0" normalizeH="0" baseline="0" noProof="0" smtClean="0">
                <a:ln>
                  <a:noFill/>
                </a:ln>
                <a:solidFill>
                  <a:srgbClr val="071D49"/>
                </a:solidFill>
                <a:effectLst/>
                <a:uLnTx/>
                <a:uFillTx/>
                <a:latin typeface="+mj-lt"/>
                <a:ea typeface="+mj-ea"/>
                <a:cs typeface="+mj-cs"/>
              </a:rPr>
              <a:t>Study </a:t>
            </a:r>
            <a:r>
              <a:rPr lang="en-US" sz="2800" b="1" kern="0" dirty="0" smtClean="0">
                <a:solidFill>
                  <a:srgbClr val="071D49"/>
                </a:solidFill>
                <a:latin typeface="+mj-lt"/>
                <a:ea typeface="+mj-ea"/>
                <a:cs typeface="+mj-cs"/>
              </a:rPr>
              <a:t>Design </a:t>
            </a:r>
            <a:endParaRPr lang="en-US" sz="2800" b="1" kern="0" baseline="30000" dirty="0" smtClean="0">
              <a:solidFill>
                <a:srgbClr val="071D49"/>
              </a:solidFill>
              <a:latin typeface="+mj-lt"/>
              <a:ea typeface="+mj-ea"/>
              <a:cs typeface="+mj-cs"/>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614" y="1765252"/>
            <a:ext cx="6899199" cy="3225992"/>
          </a:xfrm>
          <a:prstGeom prst="rect">
            <a:avLst/>
          </a:prstGeom>
          <a:noFill/>
          <a:ln>
            <a:noFill/>
          </a:ln>
        </p:spPr>
      </p:pic>
      <p:sp>
        <p:nvSpPr>
          <p:cNvPr id="6" name="TextBox 5"/>
          <p:cNvSpPr txBox="1"/>
          <p:nvPr/>
        </p:nvSpPr>
        <p:spPr>
          <a:xfrm>
            <a:off x="411480" y="4471972"/>
            <a:ext cx="2489917" cy="461665"/>
          </a:xfrm>
          <a:prstGeom prst="rect">
            <a:avLst/>
          </a:prstGeom>
          <a:noFill/>
        </p:spPr>
        <p:txBody>
          <a:bodyPr wrap="square" rtlCol="0">
            <a:spAutoFit/>
          </a:bodyPr>
          <a:lstStyle/>
          <a:p>
            <a:r>
              <a:rPr lang="en-US" sz="1200" smtClean="0"/>
              <a:t>*RBV dosed once-daily.</a:t>
            </a:r>
          </a:p>
          <a:p>
            <a:r>
              <a:rPr lang="en-US" sz="1200" smtClean="0"/>
              <a:t>Blue diamond = randomised arms.</a:t>
            </a:r>
            <a:endParaRPr lang="en-US" sz="1200"/>
          </a:p>
        </p:txBody>
      </p:sp>
    </p:spTree>
    <p:extLst>
      <p:ext uri="{BB962C8B-B14F-4D97-AF65-F5344CB8AC3E}">
        <p14:creationId xmlns:p14="http://schemas.microsoft.com/office/powerpoint/2010/main" val="1566390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614" y="1765252"/>
            <a:ext cx="6899199" cy="3225992"/>
          </a:xfrm>
          <a:prstGeom prst="rect">
            <a:avLst/>
          </a:prstGeom>
          <a:noFill/>
          <a:ln>
            <a:noFill/>
          </a:ln>
        </p:spPr>
      </p:pic>
      <p:sp>
        <p:nvSpPr>
          <p:cNvPr id="3" name="Content Placeholder 1"/>
          <p:cNvSpPr>
            <a:spLocks noGrp="1"/>
          </p:cNvSpPr>
          <p:nvPr>
            <p:ph idx="1"/>
          </p:nvPr>
        </p:nvSpPr>
        <p:spPr>
          <a:xfrm>
            <a:off x="411163" y="822960"/>
            <a:ext cx="8318500" cy="1205807"/>
          </a:xfrm>
          <a:noFill/>
        </p:spPr>
        <p:txBody>
          <a:bodyPr anchor="t"/>
          <a:lstStyle/>
          <a:p>
            <a:pPr marL="0" indent="0" eaLnBrk="1" hangingPunct="1">
              <a:lnSpc>
                <a:spcPct val="80000"/>
              </a:lnSpc>
              <a:spcBef>
                <a:spcPts val="0"/>
              </a:spcBef>
              <a:spcAft>
                <a:spcPts val="1800"/>
              </a:spcAft>
            </a:pPr>
            <a:r>
              <a:rPr lang="en-US">
                <a:solidFill>
                  <a:schemeClr val="tx1"/>
                </a:solidFill>
              </a:rPr>
              <a:t>Partially randomised, open-label, multicentre phase 2 trial evaluating the dose combination of ABT-493 300 mg and ABT-530 120 mg identified in the dose-ranging part 1 of this study</a:t>
            </a:r>
            <a:endParaRPr lang="en-US" baseline="30000" dirty="0">
              <a:solidFill>
                <a:schemeClr val="tx1"/>
              </a:solidFill>
            </a:endParaRPr>
          </a:p>
        </p:txBody>
      </p:sp>
      <p:sp>
        <p:nvSpPr>
          <p:cNvPr id="24" name="Title 1"/>
          <p:cNvSpPr txBox="1">
            <a:spLocks/>
          </p:cNvSpPr>
          <p:nvPr/>
        </p:nvSpPr>
        <p:spPr bwMode="gray">
          <a:xfrm>
            <a:off x="411163" y="192024"/>
            <a:ext cx="8321040" cy="534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lnSpc>
                <a:spcPct val="90000"/>
              </a:lnSpc>
              <a:defRPr/>
            </a:pPr>
            <a:r>
              <a:rPr kumimoji="0" lang="en-US" sz="2800" b="1" i="0" u="none" strike="noStrike" kern="0" cap="none" spc="0" normalizeH="0" baseline="0" noProof="0" dirty="0" smtClean="0">
                <a:ln>
                  <a:noFill/>
                </a:ln>
                <a:solidFill>
                  <a:srgbClr val="071D49"/>
                </a:solidFill>
                <a:effectLst/>
                <a:uLnTx/>
                <a:uFillTx/>
                <a:latin typeface="+mj-lt"/>
                <a:ea typeface="+mj-ea"/>
                <a:cs typeface="+mj-cs"/>
              </a:rPr>
              <a:t>SURVEYOR-II </a:t>
            </a:r>
            <a:r>
              <a:rPr lang="en-US" sz="2800" b="1" kern="0" smtClean="0">
                <a:solidFill>
                  <a:srgbClr val="071D49"/>
                </a:solidFill>
                <a:latin typeface="+mj-lt"/>
                <a:ea typeface="+mj-ea"/>
                <a:cs typeface="+mj-cs"/>
              </a:rPr>
              <a:t>Part 2</a:t>
            </a:r>
            <a:r>
              <a:rPr lang="en-US" sz="2800" b="1" kern="0">
                <a:solidFill>
                  <a:srgbClr val="071D49"/>
                </a:solidFill>
                <a:latin typeface="+mj-lt"/>
                <a:ea typeface="+mj-ea"/>
                <a:cs typeface="+mj-cs"/>
              </a:rPr>
              <a:t> </a:t>
            </a:r>
            <a:r>
              <a:rPr kumimoji="0" lang="en-US" sz="2800" b="1" i="0" u="none" strike="noStrike" kern="0" cap="none" spc="0" normalizeH="0" baseline="0" noProof="0" smtClean="0">
                <a:ln>
                  <a:noFill/>
                </a:ln>
                <a:solidFill>
                  <a:srgbClr val="071D49"/>
                </a:solidFill>
                <a:effectLst/>
                <a:uLnTx/>
                <a:uFillTx/>
                <a:latin typeface="+mj-lt"/>
                <a:ea typeface="+mj-ea"/>
                <a:cs typeface="+mj-cs"/>
              </a:rPr>
              <a:t>Study </a:t>
            </a:r>
            <a:r>
              <a:rPr lang="en-US" sz="2800" b="1" kern="0" dirty="0" smtClean="0">
                <a:solidFill>
                  <a:srgbClr val="071D49"/>
                </a:solidFill>
                <a:latin typeface="+mj-lt"/>
                <a:ea typeface="+mj-ea"/>
                <a:cs typeface="+mj-cs"/>
              </a:rPr>
              <a:t>Design </a:t>
            </a:r>
            <a:endParaRPr lang="en-US" sz="2800" b="1" kern="0" baseline="30000" dirty="0" smtClean="0">
              <a:solidFill>
                <a:srgbClr val="071D49"/>
              </a:solidFill>
              <a:latin typeface="+mj-lt"/>
              <a:ea typeface="+mj-ea"/>
              <a:cs typeface="+mj-cs"/>
            </a:endParaRPr>
          </a:p>
        </p:txBody>
      </p:sp>
      <p:sp>
        <p:nvSpPr>
          <p:cNvPr id="8" name="Rectangle 7"/>
          <p:cNvSpPr/>
          <p:nvPr/>
        </p:nvSpPr>
        <p:spPr>
          <a:xfrm>
            <a:off x="1173187" y="1765252"/>
            <a:ext cx="6682412" cy="132780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11480" y="4471972"/>
            <a:ext cx="2489917" cy="461665"/>
          </a:xfrm>
          <a:prstGeom prst="rect">
            <a:avLst/>
          </a:prstGeom>
          <a:noFill/>
        </p:spPr>
        <p:txBody>
          <a:bodyPr wrap="square" rtlCol="0">
            <a:spAutoFit/>
          </a:bodyPr>
          <a:lstStyle/>
          <a:p>
            <a:r>
              <a:rPr lang="en-US" sz="1200" smtClean="0"/>
              <a:t>*RBV dosed once-daily.</a:t>
            </a:r>
          </a:p>
          <a:p>
            <a:r>
              <a:rPr lang="en-US" sz="1200" smtClean="0"/>
              <a:t>Blue diamond = randomised arms.</a:t>
            </a:r>
            <a:endParaRPr lang="en-US" sz="1200"/>
          </a:p>
        </p:txBody>
      </p:sp>
    </p:spTree>
    <p:extLst>
      <p:ext uri="{BB962C8B-B14F-4D97-AF65-F5344CB8AC3E}">
        <p14:creationId xmlns:p14="http://schemas.microsoft.com/office/powerpoint/2010/main" val="1491287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AbbVie Design 2">
  <a:themeElements>
    <a:clrScheme name="AbbVie Design 2 1">
      <a:dk1>
        <a:srgbClr val="070605"/>
      </a:dk1>
      <a:lt1>
        <a:srgbClr val="FFFFFF"/>
      </a:lt1>
      <a:dk2>
        <a:srgbClr val="DC8633"/>
      </a:dk2>
      <a:lt2>
        <a:srgbClr val="702082"/>
      </a:lt2>
      <a:accent1>
        <a:srgbClr val="7DA1C4"/>
      </a:accent1>
      <a:accent2>
        <a:srgbClr val="6BBBAE"/>
      </a:accent2>
      <a:accent3>
        <a:srgbClr val="FFFFFF"/>
      </a:accent3>
      <a:accent4>
        <a:srgbClr val="050403"/>
      </a:accent4>
      <a:accent5>
        <a:srgbClr val="BFCDDE"/>
      </a:accent5>
      <a:accent6>
        <a:srgbClr val="60A99D"/>
      </a:accent6>
      <a:hlink>
        <a:srgbClr val="84BD00"/>
      </a:hlink>
      <a:folHlink>
        <a:srgbClr val="0082BA"/>
      </a:folHlink>
    </a:clrScheme>
    <a:fontScheme name="AbbVie Design 2">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bbVie Design 2 1">
        <a:dk1>
          <a:srgbClr val="070605"/>
        </a:dk1>
        <a:lt1>
          <a:srgbClr val="FFFFFF"/>
        </a:lt1>
        <a:dk2>
          <a:srgbClr val="DC8633"/>
        </a:dk2>
        <a:lt2>
          <a:srgbClr val="702082"/>
        </a:lt2>
        <a:accent1>
          <a:srgbClr val="7DA1C4"/>
        </a:accent1>
        <a:accent2>
          <a:srgbClr val="6BBBAE"/>
        </a:accent2>
        <a:accent3>
          <a:srgbClr val="FFFFFF"/>
        </a:accent3>
        <a:accent4>
          <a:srgbClr val="050403"/>
        </a:accent4>
        <a:accent5>
          <a:srgbClr val="BFCDDE"/>
        </a:accent5>
        <a:accent6>
          <a:srgbClr val="60A99D"/>
        </a:accent6>
        <a:hlink>
          <a:srgbClr val="84BD00"/>
        </a:hlink>
        <a:folHlink>
          <a:srgbClr val="0082B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bbVie Design 2">
  <a:themeElements>
    <a:clrScheme name="AbbVie Design 2 1">
      <a:dk1>
        <a:srgbClr val="070605"/>
      </a:dk1>
      <a:lt1>
        <a:srgbClr val="FFFFFF"/>
      </a:lt1>
      <a:dk2>
        <a:srgbClr val="DC8633"/>
      </a:dk2>
      <a:lt2>
        <a:srgbClr val="702082"/>
      </a:lt2>
      <a:accent1>
        <a:srgbClr val="7DA1C4"/>
      </a:accent1>
      <a:accent2>
        <a:srgbClr val="6BBBAE"/>
      </a:accent2>
      <a:accent3>
        <a:srgbClr val="FFFFFF"/>
      </a:accent3>
      <a:accent4>
        <a:srgbClr val="050403"/>
      </a:accent4>
      <a:accent5>
        <a:srgbClr val="BFCDDE"/>
      </a:accent5>
      <a:accent6>
        <a:srgbClr val="60A99D"/>
      </a:accent6>
      <a:hlink>
        <a:srgbClr val="84BD00"/>
      </a:hlink>
      <a:folHlink>
        <a:srgbClr val="0082BA"/>
      </a:folHlink>
    </a:clrScheme>
    <a:fontScheme name="AbbVie Design 2">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bbVie Design 2 1">
        <a:dk1>
          <a:srgbClr val="070605"/>
        </a:dk1>
        <a:lt1>
          <a:srgbClr val="FFFFFF"/>
        </a:lt1>
        <a:dk2>
          <a:srgbClr val="DC8633"/>
        </a:dk2>
        <a:lt2>
          <a:srgbClr val="702082"/>
        </a:lt2>
        <a:accent1>
          <a:srgbClr val="7DA1C4"/>
        </a:accent1>
        <a:accent2>
          <a:srgbClr val="6BBBAE"/>
        </a:accent2>
        <a:accent3>
          <a:srgbClr val="FFFFFF"/>
        </a:accent3>
        <a:accent4>
          <a:srgbClr val="050403"/>
        </a:accent4>
        <a:accent5>
          <a:srgbClr val="BFCDDE"/>
        </a:accent5>
        <a:accent6>
          <a:srgbClr val="60A99D"/>
        </a:accent6>
        <a:hlink>
          <a:srgbClr val="84BD00"/>
        </a:hlink>
        <a:folHlink>
          <a:srgbClr val="0082B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AbbVie Design 2">
  <a:themeElements>
    <a:clrScheme name="AbbVie Design 2 1">
      <a:dk1>
        <a:srgbClr val="070605"/>
      </a:dk1>
      <a:lt1>
        <a:srgbClr val="FFFFFF"/>
      </a:lt1>
      <a:dk2>
        <a:srgbClr val="DC8633"/>
      </a:dk2>
      <a:lt2>
        <a:srgbClr val="702082"/>
      </a:lt2>
      <a:accent1>
        <a:srgbClr val="7DA1C4"/>
      </a:accent1>
      <a:accent2>
        <a:srgbClr val="6BBBAE"/>
      </a:accent2>
      <a:accent3>
        <a:srgbClr val="FFFFFF"/>
      </a:accent3>
      <a:accent4>
        <a:srgbClr val="050403"/>
      </a:accent4>
      <a:accent5>
        <a:srgbClr val="BFCDDE"/>
      </a:accent5>
      <a:accent6>
        <a:srgbClr val="60A99D"/>
      </a:accent6>
      <a:hlink>
        <a:srgbClr val="84BD00"/>
      </a:hlink>
      <a:folHlink>
        <a:srgbClr val="0082BA"/>
      </a:folHlink>
    </a:clrScheme>
    <a:fontScheme name="AbbVie Design 2">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bbVie Design 2 1">
        <a:dk1>
          <a:srgbClr val="070605"/>
        </a:dk1>
        <a:lt1>
          <a:srgbClr val="FFFFFF"/>
        </a:lt1>
        <a:dk2>
          <a:srgbClr val="DC8633"/>
        </a:dk2>
        <a:lt2>
          <a:srgbClr val="702082"/>
        </a:lt2>
        <a:accent1>
          <a:srgbClr val="7DA1C4"/>
        </a:accent1>
        <a:accent2>
          <a:srgbClr val="6BBBAE"/>
        </a:accent2>
        <a:accent3>
          <a:srgbClr val="FFFFFF"/>
        </a:accent3>
        <a:accent4>
          <a:srgbClr val="050403"/>
        </a:accent4>
        <a:accent5>
          <a:srgbClr val="BFCDDE"/>
        </a:accent5>
        <a:accent6>
          <a:srgbClr val="60A99D"/>
        </a:accent6>
        <a:hlink>
          <a:srgbClr val="84BD00"/>
        </a:hlink>
        <a:folHlink>
          <a:srgbClr val="0082B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AbbVie Design 2">
  <a:themeElements>
    <a:clrScheme name="AbbVie Design 2 1">
      <a:dk1>
        <a:srgbClr val="070605"/>
      </a:dk1>
      <a:lt1>
        <a:srgbClr val="FFFFFF"/>
      </a:lt1>
      <a:dk2>
        <a:srgbClr val="DC8633"/>
      </a:dk2>
      <a:lt2>
        <a:srgbClr val="702082"/>
      </a:lt2>
      <a:accent1>
        <a:srgbClr val="7DA1C4"/>
      </a:accent1>
      <a:accent2>
        <a:srgbClr val="6BBBAE"/>
      </a:accent2>
      <a:accent3>
        <a:srgbClr val="FFFFFF"/>
      </a:accent3>
      <a:accent4>
        <a:srgbClr val="050403"/>
      </a:accent4>
      <a:accent5>
        <a:srgbClr val="BFCDDE"/>
      </a:accent5>
      <a:accent6>
        <a:srgbClr val="60A99D"/>
      </a:accent6>
      <a:hlink>
        <a:srgbClr val="84BD00"/>
      </a:hlink>
      <a:folHlink>
        <a:srgbClr val="0082BA"/>
      </a:folHlink>
    </a:clrScheme>
    <a:fontScheme name="AbbVie Design 2">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bbVie Design 2 1">
        <a:dk1>
          <a:srgbClr val="070605"/>
        </a:dk1>
        <a:lt1>
          <a:srgbClr val="FFFFFF"/>
        </a:lt1>
        <a:dk2>
          <a:srgbClr val="DC8633"/>
        </a:dk2>
        <a:lt2>
          <a:srgbClr val="702082"/>
        </a:lt2>
        <a:accent1>
          <a:srgbClr val="7DA1C4"/>
        </a:accent1>
        <a:accent2>
          <a:srgbClr val="6BBBAE"/>
        </a:accent2>
        <a:accent3>
          <a:srgbClr val="FFFFFF"/>
        </a:accent3>
        <a:accent4>
          <a:srgbClr val="050403"/>
        </a:accent4>
        <a:accent5>
          <a:srgbClr val="BFCDDE"/>
        </a:accent5>
        <a:accent6>
          <a:srgbClr val="60A99D"/>
        </a:accent6>
        <a:hlink>
          <a:srgbClr val="84BD00"/>
        </a:hlink>
        <a:folHlink>
          <a:srgbClr val="0082B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B15B07D5E059447AF2966C8CDE00B2B" ma:contentTypeVersion="0" ma:contentTypeDescription="Create a new document." ma:contentTypeScope="" ma:versionID="886765e9423bc53a18bab50cddb9fd40">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B03E3D-5001-474B-880A-9CF5C88FA7EF}">
  <ds:schemaRefs>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http://purl.org/dc/terms/"/>
    <ds:schemaRef ds:uri="http://purl.org/dc/elements/1.1/"/>
  </ds:schemaRefs>
</ds:datastoreItem>
</file>

<file path=customXml/itemProps2.xml><?xml version="1.0" encoding="utf-8"?>
<ds:datastoreItem xmlns:ds="http://schemas.openxmlformats.org/officeDocument/2006/customXml" ds:itemID="{C7B84349-33F8-41C9-80F2-FED59F197D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1CBB4B8-A047-4EB2-9199-FD064D2263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2161</Words>
  <Application>Microsoft Office PowerPoint</Application>
  <PresentationFormat>Bildschirmpräsentation (16:9)</PresentationFormat>
  <Paragraphs>343</Paragraphs>
  <Slides>20</Slides>
  <Notes>18</Notes>
  <HiddenSlides>0</HiddenSlides>
  <MMClips>0</MMClips>
  <ScaleCrop>false</ScaleCrop>
  <HeadingPairs>
    <vt:vector size="8" baseType="variant">
      <vt:variant>
        <vt:lpstr>Verwendete Schriftarten</vt:lpstr>
      </vt:variant>
      <vt:variant>
        <vt:i4>6</vt:i4>
      </vt:variant>
      <vt:variant>
        <vt:lpstr>Design</vt:lpstr>
      </vt:variant>
      <vt:variant>
        <vt:i4>4</vt:i4>
      </vt:variant>
      <vt:variant>
        <vt:lpstr>Eingebettete OLE-Server</vt:lpstr>
      </vt:variant>
      <vt:variant>
        <vt:i4>1</vt:i4>
      </vt:variant>
      <vt:variant>
        <vt:lpstr>Folientitel</vt:lpstr>
      </vt:variant>
      <vt:variant>
        <vt:i4>20</vt:i4>
      </vt:variant>
    </vt:vector>
  </HeadingPairs>
  <TitlesOfParts>
    <vt:vector size="31" baseType="lpstr">
      <vt:lpstr>MS PGothic</vt:lpstr>
      <vt:lpstr>MS PGothic</vt:lpstr>
      <vt:lpstr>Arial</vt:lpstr>
      <vt:lpstr>Calibri</vt:lpstr>
      <vt:lpstr>Symbol</vt:lpstr>
      <vt:lpstr>Times New Roman</vt:lpstr>
      <vt:lpstr>AbbVie Design 2</vt:lpstr>
      <vt:lpstr>1_AbbVie Design 2</vt:lpstr>
      <vt:lpstr>2_AbbVie Design 2</vt:lpstr>
      <vt:lpstr>3_AbbVie Design 2</vt:lpstr>
      <vt:lpstr>Prism 5</vt:lpstr>
      <vt:lpstr>100% SVR12 WITH ABT-493 AND ABT-530 WITH OR WITHOUT RIBAVIRIN IN TREATMENT-NAÏVE HCV GENOTYPE 3-INFECTED PATIENTS WITH CIRRHOSIS</vt:lpstr>
      <vt:lpstr>Disclosures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Key Eligibility Criteria and Endpoints</vt:lpstr>
      <vt:lpstr>Demographics and Patient Characteristics</vt:lpstr>
      <vt:lpstr>Baseline Variants in NS3 and NS5A</vt:lpstr>
      <vt:lpstr>PowerPoint-Präsentation</vt:lpstr>
      <vt:lpstr>PowerPoint-Präsentation</vt:lpstr>
      <vt:lpstr>PowerPoint-Präsentation</vt:lpstr>
      <vt:lpstr>PowerPoint-Präsentation</vt:lpstr>
      <vt:lpstr>PowerPoint-Präsentation</vt:lpstr>
      <vt:lpstr>PowerPoint-Präsentation</vt:lpstr>
      <vt:lpstr>Acknowledgements</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SVR Rates With ABT-493 + ABT-530 Co-Administered for 8 Weeks in Non-Cirrhotic Patients with HCV Genotype 3 Infection</dc:title>
  <dc:creator>Dylla, Douglas E</dc:creator>
  <cp:lastModifiedBy>user7</cp:lastModifiedBy>
  <cp:revision>1898</cp:revision>
  <cp:lastPrinted>2015-11-10T16:05:43Z</cp:lastPrinted>
  <dcterms:created xsi:type="dcterms:W3CDTF">2012-10-24T17:17:20Z</dcterms:created>
  <dcterms:modified xsi:type="dcterms:W3CDTF">2016-04-28T15:11:08Z</dcterms:modified>
  <cp:contentStatus>Endgültig</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0x0101005B15B07D5E059447AF2966C8CDE00B2B</vt:lpwstr>
  </property>
  <property fmtid="{D5CDD505-2E9C-101B-9397-08002B2CF9AE}" pid="3" name="_MarkAsFinal">
    <vt:bool>true</vt:bool>
  </property>
</Properties>
</file>