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1.bin" ContentType="application/vnd.openxmlformats-officedocument.oleObject"/>
  <Override PartName="/ppt/notesSlides/notesSlide11.xml" ContentType="application/vnd.openxmlformats-officedocument.presentationml.notesSlide+xml"/>
  <Override PartName="/ppt/embeddings/oleObject2.bin" ContentType="application/vnd.openxmlformats-officedocument.oleObject"/>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 id="2147483819" r:id="rId2"/>
    <p:sldMasterId id="2147483929" r:id="rId3"/>
    <p:sldMasterId id="2147483944" r:id="rId4"/>
  </p:sldMasterIdLst>
  <p:notesMasterIdLst>
    <p:notesMasterId r:id="rId23"/>
  </p:notesMasterIdLst>
  <p:sldIdLst>
    <p:sldId id="328" r:id="rId5"/>
    <p:sldId id="329" r:id="rId6"/>
    <p:sldId id="319" r:id="rId7"/>
    <p:sldId id="330" r:id="rId8"/>
    <p:sldId id="331" r:id="rId9"/>
    <p:sldId id="309" r:id="rId10"/>
    <p:sldId id="305" r:id="rId11"/>
    <p:sldId id="261" r:id="rId12"/>
    <p:sldId id="263" r:id="rId13"/>
    <p:sldId id="322" r:id="rId14"/>
    <p:sldId id="324" r:id="rId15"/>
    <p:sldId id="333" r:id="rId16"/>
    <p:sldId id="295" r:id="rId17"/>
    <p:sldId id="281" r:id="rId18"/>
    <p:sldId id="297" r:id="rId19"/>
    <p:sldId id="334" r:id="rId20"/>
    <p:sldId id="296" r:id="rId21"/>
    <p:sldId id="315" r:id="rId22"/>
  </p:sldIdLst>
  <p:sldSz cx="9144000" cy="6858000" type="screen4x3"/>
  <p:notesSz cx="6858000" cy="9144000"/>
  <p:custDataLst>
    <p:tags r:id="rId2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14E5DD19-C193-426E-A631-41DCC0454864}">
          <p14:sldIdLst>
            <p14:sldId id="328"/>
            <p14:sldId id="329"/>
            <p14:sldId id="319"/>
            <p14:sldId id="330"/>
            <p14:sldId id="331"/>
            <p14:sldId id="309"/>
            <p14:sldId id="305"/>
            <p14:sldId id="261"/>
            <p14:sldId id="263"/>
            <p14:sldId id="322"/>
            <p14:sldId id="324"/>
            <p14:sldId id="333"/>
            <p14:sldId id="295"/>
            <p14:sldId id="281"/>
            <p14:sldId id="297"/>
            <p14:sldId id="334"/>
            <p14:sldId id="296"/>
            <p14:sldId id="31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ylla, Douglas E" initials="DED" lastIdx="22" clrIdx="0"/>
  <p:cmAuthor id="7" name="Doug Dylla" initials="DED" lastIdx="3" clrIdx="7"/>
  <p:cmAuthor id="1" name="kuppehx" initials="k" lastIdx="6" clrIdx="1"/>
  <p:cmAuthor id="2" name="COHENDE" initials="C" lastIdx="23" clrIdx="2"/>
  <p:cmAuthor id="3" name="Bernstein, Barry M" initials="BBM" lastIdx="1" clrIdx="3"/>
  <p:cmAuthor id="4" name="Enejosa, Jose Jeffrey V" initials="EJJV" lastIdx="25" clrIdx="4"/>
  <p:cmAuthor id="5" name="Podsadecki, Thomas J" initials="PTJ" lastIdx="2" clrIdx="5"/>
  <p:cmAuthor id="6" name="McGovern, Barbara H" initials="MBH"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BBAE"/>
    <a:srgbClr val="0082BA"/>
    <a:srgbClr val="071D49"/>
    <a:srgbClr val="7DA1C4"/>
    <a:srgbClr val="DC8633"/>
    <a:srgbClr val="84BD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85126" autoAdjust="0"/>
  </p:normalViewPr>
  <p:slideViewPr>
    <p:cSldViewPr>
      <p:cViewPr varScale="1">
        <p:scale>
          <a:sx n="116" d="100"/>
          <a:sy n="116" d="100"/>
        </p:scale>
        <p:origin x="-1712" y="-104"/>
      </p:cViewPr>
      <p:guideLst>
        <p:guide orient="horz" pos="2115"/>
        <p:guide pos="4286"/>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tags" Target="tags/tag1.xml"/><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195BB34-FBC0-408E-90F9-215BA7F80E2C}" type="datetimeFigureOut">
              <a:rPr lang="en-US"/>
              <a:pPr>
                <a:defRPr/>
              </a:pPr>
              <a:t>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3E2D965-B8B2-4778-8B64-627441BADD6F}" type="slidenum">
              <a:rPr lang="en-US"/>
              <a:pPr>
                <a:defRPr/>
              </a:pPr>
              <a:t>‹#›</a:t>
            </a:fld>
            <a:endParaRPr lang="en-US"/>
          </a:p>
        </p:txBody>
      </p:sp>
    </p:spTree>
    <p:extLst>
      <p:ext uri="{BB962C8B-B14F-4D97-AF65-F5344CB8AC3E}">
        <p14:creationId xmlns:p14="http://schemas.microsoft.com/office/powerpoint/2010/main" val="355930340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A846A1-F772-49B6-A775-82D0AD56BAC1}"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Superiority threshold</a:t>
            </a:r>
            <a:r>
              <a:rPr lang="en-US" baseline="0" dirty="0" smtClean="0"/>
              <a:t> of 36% for </a:t>
            </a:r>
            <a:r>
              <a:rPr lang="en-US" baseline="0" dirty="0" err="1" smtClean="0"/>
              <a:t>pegIFN</a:t>
            </a:r>
            <a:r>
              <a:rPr lang="en-US" baseline="0" dirty="0" smtClean="0"/>
              <a:t>/RBV historic control; however, this was not applied as this is an interim analysis </a:t>
            </a:r>
          </a:p>
          <a:p>
            <a:pPr>
              <a:spcBef>
                <a:spcPct val="0"/>
              </a:spcBef>
            </a:pPr>
            <a:endParaRPr lang="en-US" baseline="0" dirty="0" smtClean="0"/>
          </a:p>
          <a:p>
            <a:pPr>
              <a:spcBef>
                <a:spcPct val="0"/>
              </a:spcBef>
            </a:pPr>
            <a:r>
              <a:rPr lang="en-US" b="1" baseline="0" dirty="0" smtClean="0"/>
              <a:t>95% CI for 12-week SVR12 is 79.3 to 98.2%.</a:t>
            </a:r>
          </a:p>
          <a:p>
            <a:pPr>
              <a:spcBef>
                <a:spcPct val="0"/>
              </a:spcBef>
            </a:pPr>
            <a:endParaRPr lang="en-US" b="1" baseline="0" dirty="0" smtClean="0"/>
          </a:p>
          <a:p>
            <a:pPr>
              <a:spcBef>
                <a:spcPct val="0"/>
              </a:spcBef>
            </a:pPr>
            <a:r>
              <a:rPr lang="en-US" b="0" baseline="0" dirty="0" smtClean="0"/>
              <a:t>To date, no subjects in the 24-week treatment arm have experienced post-treatment HCV relapse.  19/20 (95%) have achieved a SVR12 to date.</a:t>
            </a:r>
          </a:p>
          <a:p>
            <a:pPr>
              <a:spcBef>
                <a:spcPct val="0"/>
              </a:spcBef>
            </a:pPr>
            <a:endParaRPr lang="en-US" baseline="0" dirty="0" smtClean="0"/>
          </a:p>
          <a:p>
            <a:pPr>
              <a:spcBef>
                <a:spcPct val="0"/>
              </a:spcBef>
            </a:pPr>
            <a:r>
              <a:rPr lang="en-US" baseline="0" dirty="0" smtClean="0"/>
              <a:t>For the 24-week arm, of the patients with data in the SVR12 window, no patient has experienced relapse.</a:t>
            </a:r>
            <a:endParaRPr lang="en-US" dirty="0" smtClean="0"/>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A846A1-F772-49B6-A775-82D0AD56BAC1}"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a:t>
            </a:r>
            <a:r>
              <a:rPr lang="en-US" sz="1200" kern="1200" dirty="0" err="1" smtClean="0">
                <a:solidFill>
                  <a:schemeClr val="tx1"/>
                </a:solidFill>
                <a:effectLst/>
                <a:latin typeface="+mn-lt"/>
                <a:ea typeface="+mn-ea"/>
                <a:cs typeface="+mn-cs"/>
              </a:rPr>
              <a:t>virologic</a:t>
            </a:r>
            <a:r>
              <a:rPr lang="en-US" sz="1200" kern="1200" dirty="0" smtClean="0">
                <a:solidFill>
                  <a:schemeClr val="tx1"/>
                </a:solidFill>
                <a:effectLst/>
                <a:latin typeface="+mn-lt"/>
                <a:ea typeface="+mn-ea"/>
                <a:cs typeface="+mn-cs"/>
              </a:rPr>
              <a:t> failure was noted in 1 subject in the 12-week treatment arm (Arm A).  This subject  experienced a post‑treatment HCV relapse at the PTW2 visit (HCV RNA 14,100 IU/mL).  This subject was classified as a GT1a-infected, prior null responder to </a:t>
            </a:r>
            <a:r>
              <a:rPr lang="en-US" sz="1200" kern="1200" dirty="0" err="1" smtClean="0">
                <a:solidFill>
                  <a:schemeClr val="tx1"/>
                </a:solidFill>
                <a:effectLst/>
                <a:latin typeface="+mn-lt"/>
                <a:ea typeface="+mn-ea"/>
                <a:cs typeface="+mn-cs"/>
              </a:rPr>
              <a:t>pegIFN</a:t>
            </a:r>
            <a:r>
              <a:rPr lang="en-US" sz="1200" kern="1200" dirty="0" smtClean="0">
                <a:solidFill>
                  <a:schemeClr val="tx1"/>
                </a:solidFill>
                <a:effectLst/>
                <a:latin typeface="+mn-lt"/>
                <a:ea typeface="+mn-ea"/>
                <a:cs typeface="+mn-cs"/>
              </a:rPr>
              <a:t>/RBV with compensated cirrhosis.  </a:t>
            </a:r>
          </a:p>
          <a:p>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 </a:t>
            </a:r>
            <a:r>
              <a:rPr lang="en-US" sz="1200" kern="1200" dirty="0" err="1" smtClean="0">
                <a:solidFill>
                  <a:schemeClr val="tx1"/>
                </a:solidFill>
                <a:effectLst/>
                <a:latin typeface="+mn-lt"/>
                <a:ea typeface="+mn-ea"/>
                <a:cs typeface="+mn-cs"/>
              </a:rPr>
              <a:t>virologic</a:t>
            </a:r>
            <a:r>
              <a:rPr lang="en-US" sz="1200" kern="1200" dirty="0" smtClean="0">
                <a:solidFill>
                  <a:schemeClr val="tx1"/>
                </a:solidFill>
                <a:effectLst/>
                <a:latin typeface="+mn-lt"/>
                <a:ea typeface="+mn-ea"/>
                <a:cs typeface="+mn-cs"/>
              </a:rPr>
              <a:t> failure was noted in 1 subject in the 24-week treatment arm (Arm B). This subject experienced HCV rebound during treatment on Study Day 114 (HCV RNA 76 IU/mL).  This subject was classified as a GT1a-infected, prior null responder to </a:t>
            </a:r>
            <a:r>
              <a:rPr lang="en-US" sz="1200" kern="1200" dirty="0" err="1" smtClean="0">
                <a:solidFill>
                  <a:schemeClr val="tx1"/>
                </a:solidFill>
                <a:effectLst/>
                <a:latin typeface="+mn-lt"/>
                <a:ea typeface="+mn-ea"/>
                <a:cs typeface="+mn-cs"/>
              </a:rPr>
              <a:t>pegIFN</a:t>
            </a:r>
            <a:r>
              <a:rPr lang="en-US" sz="1200" kern="1200" dirty="0" smtClean="0">
                <a:solidFill>
                  <a:schemeClr val="tx1"/>
                </a:solidFill>
                <a:effectLst/>
                <a:latin typeface="+mn-lt"/>
                <a:ea typeface="+mn-ea"/>
                <a:cs typeface="+mn-cs"/>
              </a:rPr>
              <a:t>/RBV with compensated cirrhosis.</a:t>
            </a:r>
          </a:p>
          <a:p>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Both patients with </a:t>
            </a:r>
            <a:r>
              <a:rPr lang="en-US" baseline="0" dirty="0" err="1" smtClean="0"/>
              <a:t>virologic</a:t>
            </a:r>
            <a:r>
              <a:rPr lang="en-US" baseline="0" dirty="0" smtClean="0"/>
              <a:t> failure were &gt;80% adherent to HCV treatment (</a:t>
            </a:r>
            <a:r>
              <a:rPr lang="en-US" sz="1200" b="0" i="0" u="none" strike="noStrike" kern="1200" baseline="0" dirty="0" smtClean="0">
                <a:solidFill>
                  <a:schemeClr val="tx1"/>
                </a:solidFill>
                <a:latin typeface="+mn-lt"/>
                <a:ea typeface="+mn-ea"/>
                <a:cs typeface="+mn-cs"/>
              </a:rPr>
              <a:t>Treatment compliance was calculated from accountability data recorded in IRT for each tablet type separately: ABT-450/r/ABT-267, ABT-333, and RBV)</a:t>
            </a:r>
            <a:r>
              <a:rPr lang="de-DE" sz="1200" b="0" i="0" u="none" strike="noStrike" kern="1200" baseline="0" dirty="0" smtClean="0">
                <a:solidFill>
                  <a:schemeClr val="tx1"/>
                </a:solidFill>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The significance and persistence of these variants is under investigation.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subject withdrew consent during treatment; this subject’s last reported HCV RNA was &lt; lower limit of detection (LLOD) at the Treatment Week (TW) 10 visit.</a:t>
            </a:r>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pPr>
              <a:spcBef>
                <a:spcPct val="0"/>
              </a:spcBef>
            </a:pPr>
            <a:endParaRPr lang="en-US" baseline="0" dirty="0" smtClean="0"/>
          </a:p>
        </p:txBody>
      </p:sp>
      <p:sp>
        <p:nvSpPr>
          <p:cNvPr id="4" name="Slide Number Placeholder 3"/>
          <p:cNvSpPr>
            <a:spLocks noGrp="1"/>
          </p:cNvSpPr>
          <p:nvPr>
            <p:ph type="sldNum" sz="quarter" idx="10"/>
          </p:nvPr>
        </p:nvSpPr>
        <p:spPr/>
        <p:txBody>
          <a:bodyPr/>
          <a:lstStyle/>
          <a:p>
            <a:pPr>
              <a:defRPr/>
            </a:pPr>
            <a:fld id="{F3E2D965-B8B2-4778-8B64-627441BADD6F}" type="slidenum">
              <a:rPr lang="en-US" smtClean="0"/>
              <a:pPr>
                <a:defRPr/>
              </a:pPr>
              <a:t>12</a:t>
            </a:fld>
            <a:endParaRPr lang="en-US"/>
          </a:p>
        </p:txBody>
      </p:sp>
    </p:spTree>
    <p:extLst>
      <p:ext uri="{BB962C8B-B14F-4D97-AF65-F5344CB8AC3E}">
        <p14:creationId xmlns:p14="http://schemas.microsoft.com/office/powerpoint/2010/main" val="1664726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All patients with ocular </a:t>
            </a:r>
            <a:r>
              <a:rPr lang="en-US" baseline="0" dirty="0" smtClean="0"/>
              <a:t>icterus were on </a:t>
            </a:r>
            <a:r>
              <a:rPr lang="en-US" baseline="0" dirty="0" err="1" smtClean="0"/>
              <a:t>atazanavir</a:t>
            </a:r>
            <a:r>
              <a:rPr lang="en-US" baseline="0" dirty="0" smtClean="0"/>
              <a:t> ART.</a:t>
            </a:r>
            <a:endParaRPr lang="en-US" dirty="0" smtClean="0"/>
          </a:p>
        </p:txBody>
      </p:sp>
      <p:sp>
        <p:nvSpPr>
          <p:cNvPr id="4" name="Slide Number Placeholder 3"/>
          <p:cNvSpPr>
            <a:spLocks noGrp="1"/>
          </p:cNvSpPr>
          <p:nvPr>
            <p:ph type="sldNum" sz="quarter" idx="10"/>
          </p:nvPr>
        </p:nvSpPr>
        <p:spPr/>
        <p:txBody>
          <a:bodyPr/>
          <a:lstStyle/>
          <a:p>
            <a:pPr>
              <a:defRPr/>
            </a:pPr>
            <a:fld id="{F3E2D965-B8B2-4778-8B64-627441BADD6F}" type="slidenum">
              <a:rPr lang="en-US" smtClean="0"/>
              <a:pPr>
                <a:defRPr/>
              </a:pPr>
              <a:t>13</a:t>
            </a:fld>
            <a:endParaRPr lang="en-US"/>
          </a:p>
        </p:txBody>
      </p:sp>
    </p:spTree>
    <p:extLst>
      <p:ext uri="{BB962C8B-B14F-4D97-AF65-F5344CB8AC3E}">
        <p14:creationId xmlns:p14="http://schemas.microsoft.com/office/powerpoint/2010/main" val="1942203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bwMode="auto">
          <a:noFill/>
          <a:ln>
            <a:solidFill>
              <a:srgbClr val="000000"/>
            </a:solidFill>
            <a:miter lim="800000"/>
            <a:headEnd/>
            <a:tailEnd/>
          </a:ln>
        </p:spPr>
      </p:sp>
      <p:sp>
        <p:nvSpPr>
          <p:cNvPr id="10035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Of the 6 patients who reduced</a:t>
            </a:r>
            <a:r>
              <a:rPr lang="en-US" baseline="0" dirty="0" smtClean="0">
                <a:solidFill>
                  <a:schemeClr val="tx1"/>
                </a:solidFill>
              </a:rPr>
              <a:t> RBV due to decreased </a:t>
            </a:r>
            <a:r>
              <a:rPr lang="en-US" baseline="0" dirty="0" err="1" smtClean="0">
                <a:solidFill>
                  <a:schemeClr val="tx1"/>
                </a:solidFill>
              </a:rPr>
              <a:t>Hgb</a:t>
            </a:r>
            <a:r>
              <a:rPr lang="en-US" baseline="0" dirty="0" smtClean="0">
                <a:solidFill>
                  <a:schemeClr val="tx1"/>
                </a:solidFill>
              </a:rPr>
              <a:t>, 4 were in Arm A, 2 were in Arm B</a:t>
            </a:r>
            <a:endParaRPr lang="en-US" dirty="0" smtClean="0">
              <a:solidFill>
                <a:schemeClr val="tx1"/>
              </a:solidFill>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solidFill>
                <a:schemeClr val="tx1"/>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No patient required erythropoietin or transfusion.</a:t>
            </a:r>
            <a:r>
              <a:rPr lang="en-US" baseline="0" dirty="0" smtClean="0">
                <a:solidFill>
                  <a:schemeClr val="tx1"/>
                </a:solidFill>
              </a:rPr>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An additional 6 subjects (1 in Arm A, 5 in Arm B) reduced</a:t>
            </a:r>
            <a:r>
              <a:rPr lang="en-US" sz="1200" kern="1200" baseline="0" dirty="0" smtClean="0">
                <a:solidFill>
                  <a:schemeClr val="tx1"/>
                </a:solidFill>
                <a:effectLst/>
                <a:latin typeface="+mn-lt"/>
                <a:ea typeface="+mn-ea"/>
                <a:cs typeface="+mn-cs"/>
              </a:rPr>
              <a:t> RBV dose due to other reasons </a:t>
            </a:r>
            <a:r>
              <a:rPr lang="en-US" sz="1200" kern="1200" dirty="0" smtClean="0">
                <a:solidFill>
                  <a:schemeClr val="tx1"/>
                </a:solidFill>
                <a:effectLst/>
                <a:latin typeface="+mn-lt"/>
                <a:ea typeface="+mn-ea"/>
                <a:cs typeface="+mn-cs"/>
              </a:rPr>
              <a:t>(insomnia, irritability, weight gain, fatigue, decrease in weight, pruritus, and shortness of breath).</a:t>
            </a:r>
            <a:endParaRPr lang="en-US" dirty="0" smtClean="0">
              <a:solidFill>
                <a:schemeClr val="tx1"/>
              </a:solidFill>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One patient</a:t>
            </a:r>
            <a:r>
              <a:rPr lang="en-US" baseline="0" dirty="0" smtClean="0">
                <a:solidFill>
                  <a:schemeClr val="tx1"/>
                </a:solidFill>
              </a:rPr>
              <a:t> switched ART regimen from ATV to RAL due to </a:t>
            </a:r>
            <a:r>
              <a:rPr lang="en-US" baseline="0" dirty="0" err="1" smtClean="0">
                <a:solidFill>
                  <a:schemeClr val="tx1"/>
                </a:solidFill>
              </a:rPr>
              <a:t>hyperbilirubinemia</a:t>
            </a:r>
            <a:r>
              <a:rPr lang="en-US" baseline="0" dirty="0" smtClean="0">
                <a:solidFill>
                  <a:schemeClr val="tx1"/>
                </a:solidFill>
              </a:rPr>
              <a:t> and a mild-intensity adverse event of ocular icterus.</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solidFill>
                <a:schemeClr val="tx1"/>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One subject in Arm B experienced an adverse event of </a:t>
            </a:r>
            <a:r>
              <a:rPr lang="en-US" sz="1200" kern="1200" dirty="0" err="1" smtClean="0">
                <a:solidFill>
                  <a:schemeClr val="tx1"/>
                </a:solidFill>
                <a:effectLst/>
                <a:latin typeface="+mn-lt"/>
                <a:ea typeface="+mn-ea"/>
                <a:cs typeface="+mn-cs"/>
              </a:rPr>
              <a:t>rhabdomyolysis</a:t>
            </a:r>
            <a:r>
              <a:rPr lang="en-US" sz="1200" kern="1200" dirty="0" smtClean="0">
                <a:solidFill>
                  <a:schemeClr val="tx1"/>
                </a:solidFill>
                <a:effectLst/>
                <a:latin typeface="+mn-lt"/>
                <a:ea typeface="+mn-ea"/>
                <a:cs typeface="+mn-cs"/>
              </a:rPr>
              <a:t> in the setting of recently initiating a vigorous physical exercise program.  This subject had grade 3 AST and grade 2 ALT elevations concurrent with an elevated total </a:t>
            </a:r>
            <a:r>
              <a:rPr lang="en-US" sz="1200" kern="1200" dirty="0" err="1" smtClean="0">
                <a:solidFill>
                  <a:schemeClr val="tx1"/>
                </a:solidFill>
                <a:effectLst/>
                <a:latin typeface="+mn-lt"/>
                <a:ea typeface="+mn-ea"/>
                <a:cs typeface="+mn-cs"/>
              </a:rPr>
              <a:t>creatine</a:t>
            </a:r>
            <a:r>
              <a:rPr lang="en-US" sz="1200" kern="1200" dirty="0" smtClean="0">
                <a:solidFill>
                  <a:schemeClr val="tx1"/>
                </a:solidFill>
                <a:effectLst/>
                <a:latin typeface="+mn-lt"/>
                <a:ea typeface="+mn-ea"/>
                <a:cs typeface="+mn-cs"/>
              </a:rPr>
              <a:t> kinase (15,990 U/L) at a single study visit.  The subject was treated with hydration and halted his vigorous exercise program.  Study treatment was not interrupted and the adverse event resolved after 6 days.</a:t>
            </a:r>
          </a:p>
          <a:p>
            <a:pPr marL="0" marR="0" indent="0" algn="l" defTabSz="914400" rtl="0" eaLnBrk="1" fontAlgn="base" latinLnBrk="0" hangingPunct="1">
              <a:lnSpc>
                <a:spcPct val="100000"/>
              </a:lnSpc>
              <a:spcBef>
                <a:spcPct val="0"/>
              </a:spcBef>
              <a:spcAft>
                <a:spcPct val="0"/>
              </a:spcAft>
              <a:buClrTx/>
              <a:buSzTx/>
              <a:buFontTx/>
              <a:buNone/>
              <a:tabLst/>
              <a:defRPr/>
            </a:pPr>
            <a:endParaRPr lang="en-US" baseline="0" dirty="0" smtClean="0">
              <a:solidFill>
                <a:schemeClr val="tx1"/>
              </a:solidFill>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 majority of subjects have maintained plasma HIV-1 RNA suppression.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HIV-1 RNA Assay used: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Abbott </a:t>
            </a:r>
            <a:r>
              <a:rPr lang="en-US" sz="1200" kern="1200" dirty="0" err="1" smtClean="0">
                <a:solidFill>
                  <a:schemeClr val="tx1"/>
                </a:solidFill>
                <a:effectLst/>
                <a:latin typeface="+mn-lt"/>
                <a:ea typeface="+mn-ea"/>
                <a:cs typeface="+mn-cs"/>
              </a:rPr>
              <a:t>RealTi</a:t>
            </a:r>
            <a:r>
              <a:rPr lang="en-US" sz="1200" i="1" kern="1200" dirty="0" err="1" smtClean="0">
                <a:solidFill>
                  <a:schemeClr val="tx1"/>
                </a:solidFill>
                <a:effectLst/>
                <a:latin typeface="+mn-lt"/>
                <a:ea typeface="+mn-ea"/>
                <a:cs typeface="+mn-cs"/>
              </a:rPr>
              <a:t>m</a:t>
            </a:r>
            <a:r>
              <a:rPr lang="en-US" sz="1200" kern="1200" dirty="0" err="1"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 HIV-1 Assay  which has a LLOQ of 40 copies/mL</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2 patients with </a:t>
            </a:r>
            <a:r>
              <a:rPr lang="en-US" sz="1200" dirty="0" smtClean="0"/>
              <a:t>confirmed HIV-1 RNA ≥40 copies/mL (but &lt;200 copies/mL) during the treatment period in the 12-week Arm:</a:t>
            </a:r>
            <a:r>
              <a:rPr lang="en-US" sz="1200" baseline="0" dirty="0" smtClean="0"/>
              <a:t> Both on ATV</a:t>
            </a:r>
          </a:p>
          <a:p>
            <a:pPr marL="0" marR="0" indent="0" algn="l" defTabSz="914400" rtl="0" eaLnBrk="1" fontAlgn="base" latinLnBrk="0" hangingPunct="1">
              <a:lnSpc>
                <a:spcPct val="100000"/>
              </a:lnSpc>
              <a:spcBef>
                <a:spcPct val="0"/>
              </a:spcBef>
              <a:spcAft>
                <a:spcPct val="0"/>
              </a:spcAft>
              <a:buClrTx/>
              <a:buSzTx/>
              <a:buFontTx/>
              <a:buNone/>
              <a:tabLst/>
              <a:defRPr/>
            </a:pPr>
            <a:r>
              <a:rPr lang="en-US" sz="1200" baseline="0" dirty="0" smtClean="0"/>
              <a:t>3 </a:t>
            </a:r>
            <a:r>
              <a:rPr lang="en-US" sz="1200" kern="1200" dirty="0" smtClean="0">
                <a:solidFill>
                  <a:schemeClr val="tx1"/>
                </a:solidFill>
                <a:effectLst/>
                <a:latin typeface="+mn-lt"/>
                <a:ea typeface="+mn-ea"/>
                <a:cs typeface="+mn-cs"/>
              </a:rPr>
              <a:t>patients with </a:t>
            </a:r>
            <a:r>
              <a:rPr lang="en-US" sz="1200" dirty="0" smtClean="0"/>
              <a:t>confirmed HIV-1 RNA ≥40 copies/mL (but &lt;200 copies/mL) during the treatment period in the 24-week Arm:</a:t>
            </a:r>
            <a:r>
              <a:rPr lang="en-US" sz="1200" baseline="0" dirty="0" smtClean="0"/>
              <a:t> 1 ATV, 2 RAL</a:t>
            </a:r>
            <a:endParaRPr lang="en-US" sz="1200" dirty="0" smtClean="0"/>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No subjects in either treatment arm have required a switch of their HIV-1 ART regimen due to loss of plasma HIV-1 RNA suppression.</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The</a:t>
            </a:r>
            <a:r>
              <a:rPr lang="en-US" baseline="0" dirty="0" smtClean="0"/>
              <a:t> </a:t>
            </a:r>
            <a:r>
              <a:rPr lang="en-US" dirty="0" smtClean="0"/>
              <a:t>rate of  low-level HIV-1 </a:t>
            </a:r>
            <a:r>
              <a:rPr lang="en-US" dirty="0" err="1" smtClean="0"/>
              <a:t>viremia</a:t>
            </a:r>
            <a:r>
              <a:rPr lang="en-US" dirty="0" smtClean="0"/>
              <a:t> is lower than the frequency (27.2%) observed in longitudinal cohort studies</a:t>
            </a:r>
            <a:r>
              <a:rPr lang="en-US" baseline="0" dirty="0" smtClean="0"/>
              <a:t> </a:t>
            </a:r>
            <a:r>
              <a:rPr lang="en-US" sz="1200" kern="1200" dirty="0" smtClean="0">
                <a:solidFill>
                  <a:schemeClr val="tx1"/>
                </a:solidFill>
                <a:effectLst/>
                <a:latin typeface="+mn-lt"/>
                <a:ea typeface="+mn-ea"/>
                <a:cs typeface="+mn-cs"/>
              </a:rPr>
              <a:t>such as the HIV Outpatient Study (HOPS).</a:t>
            </a:r>
            <a:r>
              <a:rPr lang="en-US" sz="1200" kern="1200" baseline="30000" dirty="0" smtClean="0">
                <a:solidFill>
                  <a:schemeClr val="tx1"/>
                </a:solidFill>
                <a:effectLst/>
                <a:latin typeface="+mn-lt"/>
                <a:ea typeface="+mn-ea"/>
                <a:cs typeface="+mn-cs"/>
              </a:rPr>
              <a:t>16</a:t>
            </a:r>
            <a:r>
              <a:rPr lang="en-US" sz="1200" kern="1200" dirty="0" smtClean="0">
                <a:solidFill>
                  <a:schemeClr val="tx1"/>
                </a:solidFill>
                <a:effectLst/>
                <a:latin typeface="+mn-lt"/>
                <a:ea typeface="+mn-ea"/>
                <a:cs typeface="+mn-cs"/>
              </a:rPr>
              <a:t>  </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Moreover, the rate of low-level HIV </a:t>
            </a:r>
            <a:r>
              <a:rPr lang="en-US" sz="1200" kern="1200" dirty="0" err="1" smtClean="0">
                <a:solidFill>
                  <a:schemeClr val="tx1"/>
                </a:solidFill>
                <a:effectLst/>
                <a:latin typeface="+mn-lt"/>
                <a:ea typeface="+mn-ea"/>
                <a:cs typeface="+mn-cs"/>
              </a:rPr>
              <a:t>viremia</a:t>
            </a:r>
            <a:r>
              <a:rPr lang="en-US" sz="1200" kern="1200" dirty="0" smtClean="0">
                <a:solidFill>
                  <a:schemeClr val="tx1"/>
                </a:solidFill>
                <a:effectLst/>
                <a:latin typeface="+mn-lt"/>
                <a:ea typeface="+mn-ea"/>
                <a:cs typeface="+mn-cs"/>
              </a:rPr>
              <a:t> may be subject to a detection bias, as the frequency of plasma HIV-1 RNA monitoring in this study is greater than the monitoring frequency for ambulatory HIV-infected patients on stable antiretroviral therapy.</a:t>
            </a:r>
          </a:p>
        </p:txBody>
      </p:sp>
      <p:sp>
        <p:nvSpPr>
          <p:cNvPr id="1003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27ED8F-A1C5-4EE1-A754-947DBBCEDA4E}"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3E2D965-B8B2-4778-8B64-627441BADD6F}" type="slidenum">
              <a:rPr lang="en-US" smtClean="0"/>
              <a:pPr>
                <a:defRPr/>
              </a:pPr>
              <a:t>15</a:t>
            </a:fld>
            <a:endParaRPr lang="en-US"/>
          </a:p>
        </p:txBody>
      </p:sp>
    </p:spTree>
    <p:extLst>
      <p:ext uri="{BB962C8B-B14F-4D97-AF65-F5344CB8AC3E}">
        <p14:creationId xmlns:p14="http://schemas.microsoft.com/office/powerpoint/2010/main" val="2644653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smtClean="0"/>
              <a:t>Darunavir</a:t>
            </a:r>
            <a:r>
              <a:rPr lang="en-US" b="1" dirty="0" smtClean="0"/>
              <a:t> cohorts</a:t>
            </a:r>
            <a:r>
              <a:rPr lang="en-US" b="1" baseline="0" dirty="0" smtClean="0"/>
              <a:t> (Part 1b of the study) – For your reference only</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Subjects on a stable QD </a:t>
            </a:r>
            <a:r>
              <a:rPr lang="en-US" sz="1200" kern="1200" dirty="0" err="1" smtClean="0">
                <a:solidFill>
                  <a:schemeClr val="tx1"/>
                </a:solidFill>
                <a:effectLst/>
                <a:latin typeface="+mn-lt"/>
                <a:ea typeface="+mn-ea"/>
                <a:cs typeface="+mn-cs"/>
              </a:rPr>
              <a:t>darunavir</a:t>
            </a:r>
            <a:r>
              <a:rPr lang="en-US" sz="1200" kern="1200" dirty="0" smtClean="0">
                <a:solidFill>
                  <a:schemeClr val="tx1"/>
                </a:solidFill>
                <a:effectLst/>
                <a:latin typeface="+mn-lt"/>
                <a:ea typeface="+mn-ea"/>
                <a:cs typeface="+mn-cs"/>
              </a:rPr>
              <a:t> (DRV)-containing HIV-1 ART regimen will be randomized to either maintain DRV QD or to switch to DRV BID administration during a pretreatment period.  All subjects in Part 1b will then receive ABT‑450/r/ABT‑267 150/100/25 mg QD + ABT-333 250 mg BID + RBV </a:t>
            </a:r>
            <a:r>
              <a:rPr lang="en-US" sz="1200" b="1" u="sng" kern="1200" dirty="0" smtClean="0">
                <a:solidFill>
                  <a:schemeClr val="tx1"/>
                </a:solidFill>
                <a:effectLst/>
                <a:latin typeface="+mn-lt"/>
                <a:ea typeface="+mn-ea"/>
                <a:cs typeface="+mn-cs"/>
              </a:rPr>
              <a:t>for 12 weeks </a:t>
            </a:r>
            <a:r>
              <a:rPr lang="en-US" sz="1200" kern="1200" dirty="0" smtClean="0">
                <a:solidFill>
                  <a:schemeClr val="tx1"/>
                </a:solidFill>
                <a:effectLst/>
                <a:latin typeface="+mn-lt"/>
                <a:ea typeface="+mn-ea"/>
                <a:cs typeface="+mn-cs"/>
              </a:rPr>
              <a:t>during the treatment period and be followed for 48 weeks after the end of treatment.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TURQUOISE-I,</a:t>
            </a:r>
            <a:r>
              <a:rPr lang="en-US" sz="1200" b="1" kern="1200" baseline="0" dirty="0" smtClean="0">
                <a:solidFill>
                  <a:schemeClr val="tx1"/>
                </a:solidFill>
                <a:effectLst/>
                <a:latin typeface="+mn-lt"/>
                <a:ea typeface="+mn-ea"/>
                <a:cs typeface="+mn-cs"/>
              </a:rPr>
              <a:t> Part 2 – For your reference only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Study design is still being finalized.  Will be conducted as a multicenter, international trial.</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Will include an evaluation of the 3-DAA regimen without RBV in select sub-populations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Will include </a:t>
            </a:r>
            <a:r>
              <a:rPr lang="en-US" sz="1200" kern="1200" dirty="0" smtClean="0">
                <a:solidFill>
                  <a:schemeClr val="tx1"/>
                </a:solidFill>
                <a:effectLst/>
                <a:latin typeface="+mn-lt"/>
                <a:ea typeface="+mn-ea"/>
                <a:cs typeface="+mn-cs"/>
              </a:rPr>
              <a:t>expanded study eligibility  to allow inclusion of sub-populations prevalent amongst GT 1 HCV/HIV-1 </a:t>
            </a:r>
            <a:r>
              <a:rPr lang="en-US" sz="1200" kern="1200" dirty="0" err="1" smtClean="0">
                <a:solidFill>
                  <a:schemeClr val="tx1"/>
                </a:solidFill>
                <a:effectLst/>
                <a:latin typeface="+mn-lt"/>
                <a:ea typeface="+mn-ea"/>
                <a:cs typeface="+mn-cs"/>
              </a:rPr>
              <a:t>coinfected</a:t>
            </a:r>
            <a:r>
              <a:rPr lang="en-US" sz="1200" kern="1200" dirty="0" smtClean="0">
                <a:solidFill>
                  <a:schemeClr val="tx1"/>
                </a:solidFill>
                <a:effectLst/>
                <a:latin typeface="+mn-lt"/>
                <a:ea typeface="+mn-ea"/>
                <a:cs typeface="+mn-cs"/>
              </a:rPr>
              <a:t> persons traditionally excluded from clinical trials:</a:t>
            </a:r>
          </a:p>
          <a:p>
            <a:pPr lvl="0"/>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Less well-documented response to prior treatment with </a:t>
            </a:r>
            <a:r>
              <a:rPr lang="en-US" sz="1200" kern="1200" dirty="0" err="1" smtClean="0">
                <a:solidFill>
                  <a:schemeClr val="tx1"/>
                </a:solidFill>
                <a:effectLst/>
                <a:latin typeface="+mn-lt"/>
                <a:ea typeface="+mn-ea"/>
                <a:cs typeface="+mn-cs"/>
              </a:rPr>
              <a:t>pegIFN</a:t>
            </a:r>
            <a:r>
              <a:rPr lang="en-US" sz="1200" kern="1200" dirty="0" smtClean="0">
                <a:solidFill>
                  <a:schemeClr val="tx1"/>
                </a:solidFill>
                <a:effectLst/>
                <a:latin typeface="+mn-lt"/>
                <a:ea typeface="+mn-ea"/>
                <a:cs typeface="+mn-cs"/>
              </a:rPr>
              <a:t>/RBV (e.g. Prior Relapse/Breakthrough, Prior </a:t>
            </a:r>
            <a:r>
              <a:rPr lang="en-US" sz="1200" kern="1200" dirty="0" err="1" smtClean="0">
                <a:solidFill>
                  <a:schemeClr val="tx1"/>
                </a:solidFill>
                <a:effectLst/>
                <a:latin typeface="+mn-lt"/>
                <a:ea typeface="+mn-ea"/>
                <a:cs typeface="+mn-cs"/>
              </a:rPr>
              <a:t>Nonresponders</a:t>
            </a:r>
            <a:r>
              <a:rPr lang="en-US" sz="12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Failed a </a:t>
            </a:r>
            <a:r>
              <a:rPr lang="en-US" sz="1200" kern="1200" dirty="0" err="1" smtClean="0">
                <a:solidFill>
                  <a:schemeClr val="tx1"/>
                </a:solidFill>
                <a:effectLst/>
                <a:latin typeface="+mn-lt"/>
                <a:ea typeface="+mn-ea"/>
                <a:cs typeface="+mn-cs"/>
              </a:rPr>
              <a:t>sofosbuvir</a:t>
            </a:r>
            <a:r>
              <a:rPr lang="en-US" sz="1200" kern="1200" dirty="0" smtClean="0">
                <a:solidFill>
                  <a:schemeClr val="tx1"/>
                </a:solidFill>
                <a:effectLst/>
                <a:latin typeface="+mn-lt"/>
                <a:ea typeface="+mn-ea"/>
                <a:cs typeface="+mn-cs"/>
              </a:rPr>
              <a:t>-inclusive</a:t>
            </a:r>
            <a:r>
              <a:rPr lang="en-US" sz="1200" kern="1200" baseline="0" dirty="0" smtClean="0">
                <a:solidFill>
                  <a:schemeClr val="tx1"/>
                </a:solidFill>
                <a:effectLst/>
                <a:latin typeface="+mn-lt"/>
                <a:ea typeface="+mn-ea"/>
                <a:cs typeface="+mn-cs"/>
              </a:rPr>
              <a:t> HCV treatment regimen</a:t>
            </a:r>
          </a:p>
          <a:p>
            <a:pPr marL="171450" lvl="0" indent="-171450">
              <a:buFont typeface="Arial" panose="020B0604020202020204" pitchFamily="34" charset="0"/>
              <a:buChar char="•"/>
            </a:pPr>
            <a:r>
              <a:rPr lang="en-US" sz="1200" kern="1200" baseline="0" dirty="0" smtClean="0">
                <a:solidFill>
                  <a:schemeClr val="tx1"/>
                </a:solidFill>
                <a:effectLst/>
                <a:latin typeface="+mn-lt"/>
                <a:ea typeface="+mn-ea"/>
                <a:cs typeface="+mn-cs"/>
              </a:rPr>
              <a:t>Interferon-intolerant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3E2D965-B8B2-4778-8B64-627441BADD6F}" type="slidenum">
              <a:rPr lang="en-US" smtClean="0"/>
              <a:pPr>
                <a:defRPr/>
              </a:pPr>
              <a:t>16</a:t>
            </a:fld>
            <a:endParaRPr lang="en-US"/>
          </a:p>
        </p:txBody>
      </p:sp>
    </p:spTree>
    <p:extLst>
      <p:ext uri="{BB962C8B-B14F-4D97-AF65-F5344CB8AC3E}">
        <p14:creationId xmlns:p14="http://schemas.microsoft.com/office/powerpoint/2010/main" val="2644653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7812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mtClean="0"/>
              <a:t>Approximately 80% of HIV</a:t>
            </a:r>
            <a:r>
              <a:rPr lang="en-US" baseline="0" smtClean="0"/>
              <a:t>+</a:t>
            </a:r>
            <a:r>
              <a:rPr lang="en-US" smtClean="0"/>
              <a:t> patients who inject drugs are coinfected with HCV</a:t>
            </a:r>
          </a:p>
          <a:p>
            <a:pPr>
              <a:spcBef>
                <a:spcPct val="0"/>
              </a:spcBef>
            </a:pPr>
            <a:endParaRPr lang="de-DE" smtClean="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387535-7D73-4FC8-B279-DB67F2282846}"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8576"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ABT-450: nanomolar potency in vitro. In treatment-naïve patients with HCV GT 1 infection, 3-day ABT-450/r monotherapy resulted in a mean maximum decrease from baseline in HCV RNA of 3.91 to 4.11 log</a:t>
            </a:r>
            <a:r>
              <a:rPr kumimoji="0" lang="en-US" sz="1200" b="0" i="0" u="none" strike="noStrike" kern="1200" cap="none" spc="0" normalizeH="0" baseline="-25000" noProof="0" dirty="0" smtClean="0">
                <a:ln>
                  <a:noFill/>
                </a:ln>
                <a:solidFill>
                  <a:prstClr val="black"/>
                </a:solidFill>
                <a:effectLst/>
                <a:uLnTx/>
                <a:uFillTx/>
                <a:latin typeface="+mn-lt"/>
                <a:ea typeface="+mn-ea"/>
                <a:cs typeface="+mn-cs"/>
              </a:rPr>
              <a:t>10</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IU/mL</a:t>
            </a:r>
            <a:endParaRPr kumimoji="0" lang="en-US" sz="1200" b="0" i="0" u="none" strike="noStrike" kern="1200" cap="none" spc="0" normalizeH="0" baseline="30000" noProof="0" dirty="0" smtClean="0">
              <a:ln>
                <a:noFill/>
              </a:ln>
              <a:solidFill>
                <a:prstClr val="black"/>
              </a:solidFill>
              <a:effectLst/>
              <a:uLnTx/>
              <a:uFillTx/>
              <a:latin typeface="+mn-lt"/>
              <a:ea typeface="+mn-ea"/>
              <a:cs typeface="+mn-cs"/>
            </a:endParaRPr>
          </a:p>
          <a:p>
            <a:pPr marL="0" marR="0" lvl="0" indent="0" algn="l" defTabSz="448576"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48576"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Ombitasvir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(ABT-267):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pangenotypic</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picomolar potency in vitro. In treatment-naïve patients with HCV GT1 infection, 3-day ABT-267 monotherapy resulted in a mean HCV RNA decrease of 3.10 log</a:t>
            </a:r>
            <a:r>
              <a:rPr kumimoji="0" lang="en-US" sz="1200" b="0" i="0" u="none" strike="noStrike" kern="1200" cap="none" spc="0" normalizeH="0" baseline="-25000" noProof="0" dirty="0" smtClean="0">
                <a:ln>
                  <a:noFill/>
                </a:ln>
                <a:solidFill>
                  <a:prstClr val="black"/>
                </a:solidFill>
                <a:effectLst/>
                <a:uLnTx/>
                <a:uFillTx/>
                <a:latin typeface="+mn-lt"/>
                <a:ea typeface="+mn-ea"/>
                <a:cs typeface="+mn-cs"/>
              </a:rPr>
              <a:t>10</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IU/mL</a:t>
            </a:r>
            <a:endParaRPr kumimoji="0" lang="en-US" sz="1200" b="0" i="0" u="none" strike="noStrike" kern="1200" cap="none" spc="0" normalizeH="0" baseline="30000" noProof="0" dirty="0" smtClean="0">
              <a:ln>
                <a:noFill/>
              </a:ln>
              <a:solidFill>
                <a:prstClr val="black"/>
              </a:solidFill>
              <a:effectLst/>
              <a:uLnTx/>
              <a:uFillTx/>
              <a:latin typeface="+mn-lt"/>
              <a:ea typeface="+mn-ea"/>
              <a:cs typeface="+mn-cs"/>
            </a:endParaRPr>
          </a:p>
          <a:p>
            <a:pPr marL="0" marR="0" lvl="0" indent="0" algn="l" defTabSz="448576"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48576"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Dasabuvir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(ABT-333): nanomolar potency in vitro.  In treatment-naïve patients with HCV GT1 infection, 3-day ABT-333 monotherapy resulted in a mean HCV RNA decrease of </a:t>
            </a:r>
            <a:r>
              <a:rPr kumimoji="0" lang="en-US" sz="1200" b="0" i="0" u="none" strike="noStrike" kern="1200" cap="none" spc="0" normalizeH="0" baseline="0" noProof="0" dirty="0" smtClean="0">
                <a:ln>
                  <a:noFill/>
                </a:ln>
                <a:solidFill>
                  <a:srgbClr val="FF0000"/>
                </a:solidFill>
                <a:effectLst/>
                <a:uLnTx/>
                <a:uFillTx/>
                <a:latin typeface="+mn-lt"/>
                <a:ea typeface="+mn-ea"/>
                <a:cs typeface="+mn-cs"/>
              </a:rPr>
              <a:t>1.00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log</a:t>
            </a:r>
            <a:r>
              <a:rPr kumimoji="0" lang="en-US" sz="1200" b="0" i="0" u="none" strike="noStrike" kern="1200" cap="none" spc="0" normalizeH="0" baseline="-25000" noProof="0" dirty="0" smtClean="0">
                <a:ln>
                  <a:noFill/>
                </a:ln>
                <a:solidFill>
                  <a:prstClr val="black"/>
                </a:solidFill>
                <a:effectLst/>
                <a:uLnTx/>
                <a:uFillTx/>
                <a:latin typeface="+mn-lt"/>
                <a:ea typeface="+mn-ea"/>
                <a:cs typeface="+mn-cs"/>
              </a:rPr>
              <a:t>10</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IU/mL</a:t>
            </a:r>
          </a:p>
          <a:p>
            <a:pPr marL="0" marR="0" lvl="0" indent="0" algn="l" defTabSz="448576"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48576"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Ritonavir is dropped from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atazanavi-rinclusive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ART regimen during the period of co-administration with the 3-DAA regimen.  ATV is taken at the same time as the morning dose of ABT-450/r/</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Ombitasvir</a:t>
            </a:r>
            <a:endParaRPr kumimoji="0" lang="en-US" sz="1200" b="0" i="0" u="none" strike="noStrike" kern="1200" cap="none" spc="0" normalizeH="0" baseline="3000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628720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VOICE OVER: Only </a:t>
            </a:r>
            <a:r>
              <a:rPr lang="en-US" baseline="0" dirty="0" smtClean="0"/>
              <a:t>Part 1 of the study is being presented here.</a:t>
            </a:r>
            <a:endParaRPr lang="en-US" dirty="0"/>
          </a:p>
        </p:txBody>
      </p:sp>
      <p:sp>
        <p:nvSpPr>
          <p:cNvPr id="4" name="Slide Number Placeholder 3"/>
          <p:cNvSpPr>
            <a:spLocks noGrp="1"/>
          </p:cNvSpPr>
          <p:nvPr>
            <p:ph type="sldNum" sz="quarter" idx="10"/>
          </p:nvPr>
        </p:nvSpPr>
        <p:spPr/>
        <p:txBody>
          <a:bodyPr/>
          <a:lstStyle/>
          <a:p>
            <a:pPr>
              <a:defRPr/>
            </a:pPr>
            <a:fld id="{F3E2D965-B8B2-4778-8B64-627441BADD6F}" type="slidenum">
              <a:rPr lang="en-US" smtClean="0"/>
              <a:pPr>
                <a:defRPr/>
              </a:pPr>
              <a:t>5</a:t>
            </a:fld>
            <a:endParaRPr lang="en-US"/>
          </a:p>
        </p:txBody>
      </p:sp>
    </p:spTree>
    <p:extLst>
      <p:ext uri="{BB962C8B-B14F-4D97-AF65-F5344CB8AC3E}">
        <p14:creationId xmlns:p14="http://schemas.microsoft.com/office/powerpoint/2010/main" val="3105202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1:1 Randomization</a:t>
            </a:r>
          </a:p>
          <a:p>
            <a:pPr>
              <a:spcBef>
                <a:spcPct val="0"/>
              </a:spcBef>
            </a:pPr>
            <a:endParaRPr lang="en-US" dirty="0" smtClean="0"/>
          </a:p>
          <a:p>
            <a:pPr>
              <a:spcBef>
                <a:spcPct val="0"/>
              </a:spcBef>
            </a:pPr>
            <a:r>
              <a:rPr lang="en-US" sz="1200" kern="1200" dirty="0" smtClean="0">
                <a:solidFill>
                  <a:schemeClr val="tx1"/>
                </a:solidFill>
                <a:effectLst/>
                <a:latin typeface="+mn-lt"/>
                <a:ea typeface="+mn-ea"/>
                <a:cs typeface="+mn-cs"/>
              </a:rPr>
              <a:t>Stratification by prior HCV treatment history (treatment-naïve versus treatment-experienced) and presence of cirrhosis (cirrhotic or non-cirrhotic).</a:t>
            </a:r>
          </a:p>
          <a:p>
            <a:pPr>
              <a:spcBef>
                <a:spcPct val="0"/>
              </a:spcBef>
            </a:pPr>
            <a:endParaRPr lang="en-US" sz="1200" kern="1200" dirty="0" smtClean="0">
              <a:solidFill>
                <a:schemeClr val="tx1"/>
              </a:solidFill>
              <a:effectLst/>
              <a:latin typeface="+mn-lt"/>
              <a:ea typeface="+mn-ea"/>
              <a:cs typeface="+mn-cs"/>
            </a:endParaRPr>
          </a:p>
          <a:p>
            <a:pPr>
              <a:spcBef>
                <a:spcPct val="0"/>
              </a:spcBef>
            </a:pPr>
            <a:r>
              <a:rPr lang="en-US" sz="1200" kern="1200" dirty="0" smtClean="0">
                <a:solidFill>
                  <a:schemeClr val="tx1"/>
                </a:solidFill>
                <a:effectLst/>
                <a:latin typeface="+mn-lt"/>
                <a:ea typeface="+mn-ea"/>
                <a:cs typeface="+mn-cs"/>
              </a:rPr>
              <a:t>Treatment-naïve subjects also stratified by interleukin 28B (IL28B) genotype (CC versus non-CC).</a:t>
            </a:r>
          </a:p>
          <a:p>
            <a:pPr>
              <a:spcBef>
                <a:spcPct val="0"/>
              </a:spcBef>
            </a:pPr>
            <a:endParaRPr lang="en-US" sz="1200" kern="1200" dirty="0" smtClean="0">
              <a:solidFill>
                <a:schemeClr val="tx1"/>
              </a:solidFill>
              <a:effectLst/>
              <a:latin typeface="+mn-lt"/>
              <a:ea typeface="+mn-ea"/>
              <a:cs typeface="+mn-cs"/>
            </a:endParaRPr>
          </a:p>
          <a:p>
            <a:pPr>
              <a:spcBef>
                <a:spcPct val="0"/>
              </a:spcBef>
            </a:pPr>
            <a:r>
              <a:rPr lang="en-US" sz="1200" kern="1200" dirty="0" err="1" smtClean="0">
                <a:solidFill>
                  <a:schemeClr val="tx1"/>
                </a:solidFill>
                <a:effectLst/>
                <a:latin typeface="+mn-lt"/>
                <a:ea typeface="+mn-ea"/>
                <a:cs typeface="+mn-cs"/>
              </a:rPr>
              <a:t>PegIFN</a:t>
            </a:r>
            <a:r>
              <a:rPr lang="en-US" sz="1200" kern="1200" dirty="0" smtClean="0">
                <a:solidFill>
                  <a:schemeClr val="tx1"/>
                </a:solidFill>
                <a:effectLst/>
                <a:latin typeface="+mn-lt"/>
                <a:ea typeface="+mn-ea"/>
                <a:cs typeface="+mn-cs"/>
              </a:rPr>
              <a:t>/RBV‑experienced subjects also stratified by type of previous response to </a:t>
            </a:r>
            <a:r>
              <a:rPr lang="en-US" sz="1200" kern="1200" dirty="0" err="1" smtClean="0">
                <a:solidFill>
                  <a:schemeClr val="tx1"/>
                </a:solidFill>
                <a:effectLst/>
                <a:latin typeface="+mn-lt"/>
                <a:ea typeface="+mn-ea"/>
                <a:cs typeface="+mn-cs"/>
              </a:rPr>
              <a:t>pegIFN</a:t>
            </a:r>
            <a:r>
              <a:rPr lang="en-US" sz="1200" kern="1200" dirty="0" smtClean="0">
                <a:solidFill>
                  <a:schemeClr val="tx1"/>
                </a:solidFill>
                <a:effectLst/>
                <a:latin typeface="+mn-lt"/>
                <a:ea typeface="+mn-ea"/>
                <a:cs typeface="+mn-cs"/>
              </a:rPr>
              <a:t>/RBV (null responder, partial responder, or </a:t>
            </a:r>
            <a:r>
              <a:rPr lang="en-US" sz="1200" kern="1200" dirty="0" err="1" smtClean="0">
                <a:solidFill>
                  <a:schemeClr val="tx1"/>
                </a:solidFill>
                <a:effectLst/>
                <a:latin typeface="+mn-lt"/>
                <a:ea typeface="+mn-ea"/>
                <a:cs typeface="+mn-cs"/>
              </a:rPr>
              <a:t>relapser</a:t>
            </a:r>
            <a:r>
              <a:rPr lang="en-US" sz="1200" kern="1200" dirty="0" smtClean="0">
                <a:solidFill>
                  <a:schemeClr val="tx1"/>
                </a:solidFill>
                <a:effectLst/>
                <a:latin typeface="+mn-lt"/>
                <a:ea typeface="+mn-ea"/>
                <a:cs typeface="+mn-cs"/>
              </a:rPr>
              <a:t>). </a:t>
            </a:r>
            <a:endParaRPr lang="en-US" dirty="0"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00DC80-49F2-4BB2-89F5-F7321A08CC0B}"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z="1200" kern="1200" dirty="0" smtClean="0">
                <a:solidFill>
                  <a:schemeClr val="tx1"/>
                </a:solidFill>
                <a:effectLst/>
                <a:latin typeface="+mn-lt"/>
                <a:ea typeface="+mn-ea"/>
                <a:cs typeface="+mn-cs"/>
              </a:rPr>
              <a:t>The primary efficacy endpoint is the percentage of subjects achieving SVR</a:t>
            </a:r>
            <a:r>
              <a:rPr lang="en-US" sz="1200" kern="1200" baseline="-250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(HCV RNA &lt; LLOQ 12 weeks after the last actual dose of study drug) within the 12-week treatment and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24-week treatment groups. </a:t>
            </a:r>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05DC52-58AF-45A7-8BBE-3B60D910EA19}"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Cap</a:t>
            </a:r>
            <a:r>
              <a:rPr lang="en-US" baseline="0" dirty="0" smtClean="0"/>
              <a:t> on </a:t>
            </a:r>
            <a:r>
              <a:rPr lang="en-US" baseline="0" dirty="0" err="1" smtClean="0"/>
              <a:t>Cirrhotics</a:t>
            </a:r>
            <a:r>
              <a:rPr lang="en-US" baseline="0" dirty="0" smtClean="0"/>
              <a:t> 30%, Minimum of 10 in Part 1</a:t>
            </a:r>
          </a:p>
          <a:p>
            <a:pPr>
              <a:spcBef>
                <a:spcPct val="0"/>
              </a:spcBef>
            </a:pPr>
            <a:endParaRPr lang="en-US" dirty="0" smtClean="0"/>
          </a:p>
          <a:p>
            <a:pPr>
              <a:spcBef>
                <a:spcPct val="0"/>
              </a:spcBef>
            </a:pPr>
            <a:r>
              <a:rPr lang="en-US" dirty="0" smtClean="0"/>
              <a:t>Child-Pugh B</a:t>
            </a:r>
            <a:r>
              <a:rPr lang="en-US" baseline="0" dirty="0" smtClean="0"/>
              <a:t> and C</a:t>
            </a:r>
            <a:r>
              <a:rPr lang="en-US" dirty="0" smtClean="0"/>
              <a:t> cirrhotic patients excluded.</a:t>
            </a:r>
          </a:p>
          <a:p>
            <a:pPr>
              <a:spcBef>
                <a:spcPct val="0"/>
              </a:spcBef>
            </a:pPr>
            <a:endParaRPr lang="en-US" dirty="0" smtClean="0"/>
          </a:p>
          <a:p>
            <a:pPr>
              <a:spcBef>
                <a:spcPct val="0"/>
              </a:spcBef>
            </a:pPr>
            <a:r>
              <a:rPr lang="en-US" dirty="0" smtClean="0"/>
              <a:t>ATV and RAL antiretroviral medications were chosen based on DDI studies in healthy volunteers. </a:t>
            </a:r>
          </a:p>
          <a:p>
            <a:pPr>
              <a:spcBef>
                <a:spcPct val="0"/>
              </a:spcBef>
            </a:pPr>
            <a:endParaRPr lang="en-US" dirty="0" smtClean="0"/>
          </a:p>
          <a:p>
            <a:pPr>
              <a:spcBef>
                <a:spcPct val="0"/>
              </a:spcBef>
            </a:pPr>
            <a:endParaRPr lang="en-US" dirty="0" smtClean="0"/>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7B0497-99CA-4D1F-82BD-B79C98EB06FA}"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Approximately 20% of subjects in Part</a:t>
            </a:r>
            <a:r>
              <a:rPr lang="en-US" baseline="0" dirty="0" smtClean="0"/>
              <a:t> 1 had compensated cirrhosis at baseline.</a:t>
            </a:r>
          </a:p>
          <a:p>
            <a:pPr>
              <a:spcBef>
                <a:spcPct val="0"/>
              </a:spcBef>
            </a:pPr>
            <a:endParaRPr lang="en-US" baseline="0" dirty="0" smtClean="0"/>
          </a:p>
          <a:p>
            <a:pPr>
              <a:spcBef>
                <a:spcPct val="0"/>
              </a:spcBef>
            </a:pPr>
            <a:r>
              <a:rPr lang="en-US" baseline="0" dirty="0" smtClean="0"/>
              <a:t>2 subjects in each arm were HCV Treatment-Naïve patients with cirrhosis</a:t>
            </a:r>
          </a:p>
          <a:p>
            <a:pPr>
              <a:spcBef>
                <a:spcPct val="0"/>
              </a:spcBef>
            </a:pPr>
            <a:r>
              <a:rPr lang="en-US" baseline="0" dirty="0" smtClean="0"/>
              <a:t>3 subjects in each arm were HCV, GT 1a, Prior Null Responder patients with cirrhosis</a:t>
            </a:r>
          </a:p>
          <a:p>
            <a:pPr>
              <a:spcBef>
                <a:spcPct val="0"/>
              </a:spcBef>
            </a:pPr>
            <a:endParaRPr lang="en-US" baseline="0" dirty="0" smtClean="0"/>
          </a:p>
          <a:p>
            <a:pPr>
              <a:spcBef>
                <a:spcPct val="0"/>
              </a:spcBef>
            </a:pPr>
            <a:endParaRPr lang="en-US" dirty="0"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881881-823F-4B9C-953B-42EEE2F3F61C}"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emf"/></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emf"/></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4.png"/><Relationship Id="rId1" Type="http://schemas.openxmlformats.org/officeDocument/2006/relationships/slideMaster" Target="../slideMasters/slideMaster2.xml"/><Relationship Id="rId2" Type="http://schemas.openxmlformats.org/officeDocument/2006/relationships/image" Target="../media/image2.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emf"/><Relationship Id="rId3" Type="http://schemas.openxmlformats.org/officeDocument/2006/relationships/image" Target="../media/image5.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emf"/></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emf"/></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emf"/></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803399"/>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177134688"/>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5257800"/>
          </a:xfrm>
        </p:spPr>
        <p:txBody>
          <a:bodyPr/>
          <a:lstStyle>
            <a:lvl1pPr>
              <a:spcBef>
                <a:spcPts val="1920"/>
              </a:spcBef>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806798943"/>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1143000"/>
            <a:ext cx="5486400" cy="3622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extLst>
      <p:ext uri="{BB962C8B-B14F-4D97-AF65-F5344CB8AC3E}">
        <p14:creationId xmlns:p14="http://schemas.microsoft.com/office/powerpoint/2010/main" val="401598773"/>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Final">
    <p:bg>
      <p:bgPr>
        <a:solidFill>
          <a:srgbClr val="071D49"/>
        </a:solidFill>
        <a:effectLst/>
      </p:bgPr>
    </p:bg>
    <p:spTree>
      <p:nvGrpSpPr>
        <p:cNvPr id="1" name=""/>
        <p:cNvGrpSpPr/>
        <p:nvPr/>
      </p:nvGrpSpPr>
      <p:grpSpPr>
        <a:xfrm>
          <a:off x="0" y="0"/>
          <a:ext cx="0" cy="0"/>
          <a:chOff x="0" y="0"/>
          <a:chExt cx="0" cy="0"/>
        </a:xfrm>
      </p:grpSpPr>
      <p:sp>
        <p:nvSpPr>
          <p:cNvPr id="3" name="Freeform 28"/>
          <p:cNvSpPr>
            <a:spLocks noEditPoints="1"/>
          </p:cNvSpPr>
          <p:nvPr/>
        </p:nvSpPr>
        <p:spPr bwMode="auto">
          <a:xfrm>
            <a:off x="2536825" y="2962275"/>
            <a:ext cx="4038600" cy="708025"/>
          </a:xfrm>
          <a:custGeom>
            <a:avLst/>
            <a:gdLst>
              <a:gd name="T0" fmla="*/ 4296 w 9119"/>
              <a:gd name="T1" fmla="*/ 1407 h 1589"/>
              <a:gd name="T2" fmla="*/ 5081 w 9119"/>
              <a:gd name="T3" fmla="*/ 983 h 1589"/>
              <a:gd name="T4" fmla="*/ 4296 w 9119"/>
              <a:gd name="T5" fmla="*/ 558 h 1589"/>
              <a:gd name="T6" fmla="*/ 4296 w 9119"/>
              <a:gd name="T7" fmla="*/ 1407 h 1589"/>
              <a:gd name="T8" fmla="*/ 3821 w 9119"/>
              <a:gd name="T9" fmla="*/ 548 h 1589"/>
              <a:gd name="T10" fmla="*/ 4256 w 9119"/>
              <a:gd name="T11" fmla="*/ 395 h 1589"/>
              <a:gd name="T12" fmla="*/ 5261 w 9119"/>
              <a:gd name="T13" fmla="*/ 983 h 1589"/>
              <a:gd name="T14" fmla="*/ 4256 w 9119"/>
              <a:gd name="T15" fmla="*/ 1571 h 1589"/>
              <a:gd name="T16" fmla="*/ 3641 w 9119"/>
              <a:gd name="T17" fmla="*/ 0 h 1589"/>
              <a:gd name="T18" fmla="*/ 3821 w 9119"/>
              <a:gd name="T19" fmla="*/ 117 h 1589"/>
              <a:gd name="T20" fmla="*/ 3821 w 9119"/>
              <a:gd name="T21" fmla="*/ 548 h 1589"/>
              <a:gd name="T22" fmla="*/ 2492 w 9119"/>
              <a:gd name="T23" fmla="*/ 1407 h 1589"/>
              <a:gd name="T24" fmla="*/ 3277 w 9119"/>
              <a:gd name="T25" fmla="*/ 983 h 1589"/>
              <a:gd name="T26" fmla="*/ 2492 w 9119"/>
              <a:gd name="T27" fmla="*/ 558 h 1589"/>
              <a:gd name="T28" fmla="*/ 2492 w 9119"/>
              <a:gd name="T29" fmla="*/ 1407 h 1589"/>
              <a:gd name="T30" fmla="*/ 2018 w 9119"/>
              <a:gd name="T31" fmla="*/ 548 h 1589"/>
              <a:gd name="T32" fmla="*/ 2452 w 9119"/>
              <a:gd name="T33" fmla="*/ 395 h 1589"/>
              <a:gd name="T34" fmla="*/ 3458 w 9119"/>
              <a:gd name="T35" fmla="*/ 983 h 1589"/>
              <a:gd name="T36" fmla="*/ 2452 w 9119"/>
              <a:gd name="T37" fmla="*/ 1571 h 1589"/>
              <a:gd name="T38" fmla="*/ 1837 w 9119"/>
              <a:gd name="T39" fmla="*/ 0 h 1589"/>
              <a:gd name="T40" fmla="*/ 2018 w 9119"/>
              <a:gd name="T41" fmla="*/ 117 h 1589"/>
              <a:gd name="T42" fmla="*/ 2018 w 9119"/>
              <a:gd name="T43" fmla="*/ 548 h 1589"/>
              <a:gd name="T44" fmla="*/ 7214 w 9119"/>
              <a:gd name="T45" fmla="*/ 395 h 1589"/>
              <a:gd name="T46" fmla="*/ 7395 w 9119"/>
              <a:gd name="T47" fmla="*/ 547 h 1589"/>
              <a:gd name="T48" fmla="*/ 7350 w 9119"/>
              <a:gd name="T49" fmla="*/ 1571 h 1589"/>
              <a:gd name="T50" fmla="*/ 7214 w 9119"/>
              <a:gd name="T51" fmla="*/ 395 h 1589"/>
              <a:gd name="T52" fmla="*/ 7305 w 9119"/>
              <a:gd name="T53" fmla="*/ 260 h 1589"/>
              <a:gd name="T54" fmla="*/ 7397 w 9119"/>
              <a:gd name="T55" fmla="*/ 167 h 1589"/>
              <a:gd name="T56" fmla="*/ 7305 w 9119"/>
              <a:gd name="T57" fmla="*/ 34 h 1589"/>
              <a:gd name="T58" fmla="*/ 7212 w 9119"/>
              <a:gd name="T59" fmla="*/ 167 h 1589"/>
              <a:gd name="T60" fmla="*/ 7305 w 9119"/>
              <a:gd name="T61" fmla="*/ 260 h 1589"/>
              <a:gd name="T62" fmla="*/ 965 w 9119"/>
              <a:gd name="T63" fmla="*/ 558 h 1589"/>
              <a:gd name="T64" fmla="*/ 180 w 9119"/>
              <a:gd name="T65" fmla="*/ 983 h 1589"/>
              <a:gd name="T66" fmla="*/ 965 w 9119"/>
              <a:gd name="T67" fmla="*/ 1407 h 1589"/>
              <a:gd name="T68" fmla="*/ 965 w 9119"/>
              <a:gd name="T69" fmla="*/ 558 h 1589"/>
              <a:gd name="T70" fmla="*/ 1669 w 9119"/>
              <a:gd name="T71" fmla="*/ 1571 h 1589"/>
              <a:gd name="T72" fmla="*/ 1535 w 9119"/>
              <a:gd name="T73" fmla="*/ 1456 h 1589"/>
              <a:gd name="T74" fmla="*/ 1005 w 9119"/>
              <a:gd name="T75" fmla="*/ 1571 h 1589"/>
              <a:gd name="T76" fmla="*/ 0 w 9119"/>
              <a:gd name="T77" fmla="*/ 983 h 1589"/>
              <a:gd name="T78" fmla="*/ 1005 w 9119"/>
              <a:gd name="T79" fmla="*/ 395 h 1589"/>
              <a:gd name="T80" fmla="*/ 1742 w 9119"/>
              <a:gd name="T81" fmla="*/ 1571 h 1589"/>
              <a:gd name="T82" fmla="*/ 1669 w 9119"/>
              <a:gd name="T83" fmla="*/ 1571 h 1589"/>
              <a:gd name="T84" fmla="*/ 6267 w 9119"/>
              <a:gd name="T85" fmla="*/ 1496 h 1589"/>
              <a:gd name="T86" fmla="*/ 6011 w 9119"/>
              <a:gd name="T87" fmla="*/ 1496 h 1589"/>
              <a:gd name="T88" fmla="*/ 5313 w 9119"/>
              <a:gd name="T89" fmla="*/ 395 h 1589"/>
              <a:gd name="T90" fmla="*/ 6143 w 9119"/>
              <a:gd name="T91" fmla="*/ 1393 h 1589"/>
              <a:gd name="T92" fmla="*/ 6974 w 9119"/>
              <a:gd name="T93" fmla="*/ 395 h 1589"/>
              <a:gd name="T94" fmla="*/ 6267 w 9119"/>
              <a:gd name="T95" fmla="*/ 1496 h 1589"/>
              <a:gd name="T96" fmla="*/ 8243 w 9119"/>
              <a:gd name="T97" fmla="*/ 558 h 1589"/>
              <a:gd name="T98" fmla="*/ 8729 w 9119"/>
              <a:gd name="T99" fmla="*/ 558 h 1589"/>
              <a:gd name="T100" fmla="*/ 8729 w 9119"/>
              <a:gd name="T101" fmla="*/ 901 h 1589"/>
              <a:gd name="T102" fmla="*/ 8243 w 9119"/>
              <a:gd name="T103" fmla="*/ 558 h 1589"/>
              <a:gd name="T104" fmla="*/ 9089 w 9119"/>
              <a:gd name="T105" fmla="*/ 1537 h 1589"/>
              <a:gd name="T106" fmla="*/ 8941 w 9119"/>
              <a:gd name="T107" fmla="*/ 1407 h 1589"/>
              <a:gd name="T108" fmla="*/ 7784 w 9119"/>
              <a:gd name="T109" fmla="*/ 1064 h 1589"/>
              <a:gd name="T110" fmla="*/ 9119 w 9119"/>
              <a:gd name="T111" fmla="*/ 730 h 1589"/>
              <a:gd name="T112" fmla="*/ 8230 w 9119"/>
              <a:gd name="T113" fmla="*/ 395 h 1589"/>
              <a:gd name="T114" fmla="*/ 8228 w 9119"/>
              <a:gd name="T115" fmla="*/ 1571 h 1589"/>
              <a:gd name="T116" fmla="*/ 9089 w 9119"/>
              <a:gd name="T117" fmla="*/ 1537 h 1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19" h="1589">
                <a:moveTo>
                  <a:pt x="4296" y="1407"/>
                </a:moveTo>
                <a:lnTo>
                  <a:pt x="4296" y="1407"/>
                </a:lnTo>
                <a:cubicBezTo>
                  <a:pt x="4420" y="1407"/>
                  <a:pt x="4466" y="1407"/>
                  <a:pt x="4609" y="1407"/>
                </a:cubicBezTo>
                <a:cubicBezTo>
                  <a:pt x="4961" y="1407"/>
                  <a:pt x="5081" y="1183"/>
                  <a:pt x="5081" y="983"/>
                </a:cubicBezTo>
                <a:cubicBezTo>
                  <a:pt x="5081" y="780"/>
                  <a:pt x="4961" y="558"/>
                  <a:pt x="4609" y="558"/>
                </a:cubicBezTo>
                <a:cubicBezTo>
                  <a:pt x="4465" y="558"/>
                  <a:pt x="4404" y="558"/>
                  <a:pt x="4296" y="558"/>
                </a:cubicBezTo>
                <a:cubicBezTo>
                  <a:pt x="3928" y="558"/>
                  <a:pt x="3821" y="792"/>
                  <a:pt x="3821" y="983"/>
                </a:cubicBezTo>
                <a:cubicBezTo>
                  <a:pt x="3821" y="1153"/>
                  <a:pt x="3917" y="1407"/>
                  <a:pt x="4296" y="1407"/>
                </a:cubicBezTo>
                <a:lnTo>
                  <a:pt x="4296" y="1407"/>
                </a:lnTo>
                <a:close/>
                <a:moveTo>
                  <a:pt x="3821" y="548"/>
                </a:moveTo>
                <a:lnTo>
                  <a:pt x="3821" y="548"/>
                </a:lnTo>
                <a:cubicBezTo>
                  <a:pt x="3899" y="474"/>
                  <a:pt x="4037" y="395"/>
                  <a:pt x="4256" y="395"/>
                </a:cubicBezTo>
                <a:cubicBezTo>
                  <a:pt x="4256" y="395"/>
                  <a:pt x="4451" y="395"/>
                  <a:pt x="4622" y="395"/>
                </a:cubicBezTo>
                <a:cubicBezTo>
                  <a:pt x="5121" y="395"/>
                  <a:pt x="5261" y="733"/>
                  <a:pt x="5261" y="983"/>
                </a:cubicBezTo>
                <a:cubicBezTo>
                  <a:pt x="5261" y="1264"/>
                  <a:pt x="5092" y="1571"/>
                  <a:pt x="4622" y="1571"/>
                </a:cubicBezTo>
                <a:cubicBezTo>
                  <a:pt x="4525" y="1571"/>
                  <a:pt x="4409" y="1571"/>
                  <a:pt x="4256" y="1571"/>
                </a:cubicBezTo>
                <a:cubicBezTo>
                  <a:pt x="3899" y="1571"/>
                  <a:pt x="3641" y="1340"/>
                  <a:pt x="3641" y="983"/>
                </a:cubicBezTo>
                <a:cubicBezTo>
                  <a:pt x="3641" y="863"/>
                  <a:pt x="3641" y="0"/>
                  <a:pt x="3641" y="0"/>
                </a:cubicBezTo>
                <a:cubicBezTo>
                  <a:pt x="3641" y="0"/>
                  <a:pt x="3677" y="0"/>
                  <a:pt x="3697" y="0"/>
                </a:cubicBezTo>
                <a:cubicBezTo>
                  <a:pt x="3776" y="0"/>
                  <a:pt x="3821" y="41"/>
                  <a:pt x="3821" y="117"/>
                </a:cubicBezTo>
                <a:cubicBezTo>
                  <a:pt x="3821" y="130"/>
                  <a:pt x="3821" y="548"/>
                  <a:pt x="3821" y="548"/>
                </a:cubicBezTo>
                <a:lnTo>
                  <a:pt x="3821" y="548"/>
                </a:lnTo>
                <a:close/>
                <a:moveTo>
                  <a:pt x="2492" y="1407"/>
                </a:moveTo>
                <a:lnTo>
                  <a:pt x="2492" y="1407"/>
                </a:lnTo>
                <a:cubicBezTo>
                  <a:pt x="2616" y="1407"/>
                  <a:pt x="2663" y="1407"/>
                  <a:pt x="2805" y="1407"/>
                </a:cubicBezTo>
                <a:cubicBezTo>
                  <a:pt x="3157" y="1407"/>
                  <a:pt x="3277" y="1183"/>
                  <a:pt x="3277" y="983"/>
                </a:cubicBezTo>
                <a:cubicBezTo>
                  <a:pt x="3277" y="780"/>
                  <a:pt x="3157" y="558"/>
                  <a:pt x="2805" y="558"/>
                </a:cubicBezTo>
                <a:cubicBezTo>
                  <a:pt x="2662" y="558"/>
                  <a:pt x="2600" y="558"/>
                  <a:pt x="2492" y="558"/>
                </a:cubicBezTo>
                <a:cubicBezTo>
                  <a:pt x="2125" y="558"/>
                  <a:pt x="2018" y="792"/>
                  <a:pt x="2018" y="983"/>
                </a:cubicBezTo>
                <a:cubicBezTo>
                  <a:pt x="2018" y="1153"/>
                  <a:pt x="2113" y="1407"/>
                  <a:pt x="2492" y="1407"/>
                </a:cubicBezTo>
                <a:lnTo>
                  <a:pt x="2492" y="1407"/>
                </a:lnTo>
                <a:close/>
                <a:moveTo>
                  <a:pt x="2018" y="548"/>
                </a:moveTo>
                <a:lnTo>
                  <a:pt x="2018" y="548"/>
                </a:lnTo>
                <a:cubicBezTo>
                  <a:pt x="2096" y="474"/>
                  <a:pt x="2233" y="395"/>
                  <a:pt x="2452" y="395"/>
                </a:cubicBezTo>
                <a:cubicBezTo>
                  <a:pt x="2452" y="395"/>
                  <a:pt x="2648" y="395"/>
                  <a:pt x="2818" y="395"/>
                </a:cubicBezTo>
                <a:cubicBezTo>
                  <a:pt x="3317" y="395"/>
                  <a:pt x="3458" y="733"/>
                  <a:pt x="3458" y="983"/>
                </a:cubicBezTo>
                <a:cubicBezTo>
                  <a:pt x="3458" y="1264"/>
                  <a:pt x="3289" y="1571"/>
                  <a:pt x="2818" y="1571"/>
                </a:cubicBezTo>
                <a:cubicBezTo>
                  <a:pt x="2721" y="1571"/>
                  <a:pt x="2605" y="1571"/>
                  <a:pt x="2452" y="1571"/>
                </a:cubicBezTo>
                <a:cubicBezTo>
                  <a:pt x="2095" y="1571"/>
                  <a:pt x="1837" y="1340"/>
                  <a:pt x="1837" y="983"/>
                </a:cubicBezTo>
                <a:cubicBezTo>
                  <a:pt x="1837" y="863"/>
                  <a:pt x="1837" y="0"/>
                  <a:pt x="1837" y="0"/>
                </a:cubicBezTo>
                <a:cubicBezTo>
                  <a:pt x="1837" y="0"/>
                  <a:pt x="1874" y="0"/>
                  <a:pt x="1893" y="0"/>
                </a:cubicBezTo>
                <a:cubicBezTo>
                  <a:pt x="1973" y="0"/>
                  <a:pt x="2018" y="41"/>
                  <a:pt x="2018" y="117"/>
                </a:cubicBezTo>
                <a:cubicBezTo>
                  <a:pt x="2018" y="130"/>
                  <a:pt x="2018" y="548"/>
                  <a:pt x="2018" y="548"/>
                </a:cubicBezTo>
                <a:lnTo>
                  <a:pt x="2018" y="548"/>
                </a:lnTo>
                <a:close/>
                <a:moveTo>
                  <a:pt x="7214" y="395"/>
                </a:moveTo>
                <a:lnTo>
                  <a:pt x="7214" y="395"/>
                </a:lnTo>
                <a:cubicBezTo>
                  <a:pt x="7214" y="395"/>
                  <a:pt x="7247" y="395"/>
                  <a:pt x="7257" y="395"/>
                </a:cubicBezTo>
                <a:cubicBezTo>
                  <a:pt x="7341" y="395"/>
                  <a:pt x="7395" y="433"/>
                  <a:pt x="7395" y="547"/>
                </a:cubicBezTo>
                <a:cubicBezTo>
                  <a:pt x="7395" y="560"/>
                  <a:pt x="7395" y="1571"/>
                  <a:pt x="7395" y="1571"/>
                </a:cubicBezTo>
                <a:cubicBezTo>
                  <a:pt x="7395" y="1571"/>
                  <a:pt x="7369" y="1571"/>
                  <a:pt x="7350" y="1571"/>
                </a:cubicBezTo>
                <a:cubicBezTo>
                  <a:pt x="7258" y="1571"/>
                  <a:pt x="7214" y="1521"/>
                  <a:pt x="7214" y="1422"/>
                </a:cubicBezTo>
                <a:cubicBezTo>
                  <a:pt x="7214" y="1409"/>
                  <a:pt x="7214" y="395"/>
                  <a:pt x="7214" y="395"/>
                </a:cubicBezTo>
                <a:lnTo>
                  <a:pt x="7214" y="395"/>
                </a:lnTo>
                <a:close/>
                <a:moveTo>
                  <a:pt x="7305" y="260"/>
                </a:moveTo>
                <a:lnTo>
                  <a:pt x="7305" y="260"/>
                </a:lnTo>
                <a:cubicBezTo>
                  <a:pt x="7357" y="260"/>
                  <a:pt x="7397" y="228"/>
                  <a:pt x="7397" y="167"/>
                </a:cubicBezTo>
                <a:cubicBezTo>
                  <a:pt x="7397" y="155"/>
                  <a:pt x="7397" y="135"/>
                  <a:pt x="7397" y="128"/>
                </a:cubicBezTo>
                <a:cubicBezTo>
                  <a:pt x="7397" y="66"/>
                  <a:pt x="7356" y="34"/>
                  <a:pt x="7305" y="34"/>
                </a:cubicBezTo>
                <a:cubicBezTo>
                  <a:pt x="7253" y="34"/>
                  <a:pt x="7212" y="66"/>
                  <a:pt x="7212" y="128"/>
                </a:cubicBezTo>
                <a:cubicBezTo>
                  <a:pt x="7212" y="136"/>
                  <a:pt x="7212" y="153"/>
                  <a:pt x="7212" y="167"/>
                </a:cubicBezTo>
                <a:cubicBezTo>
                  <a:pt x="7212" y="228"/>
                  <a:pt x="7253" y="260"/>
                  <a:pt x="7305" y="260"/>
                </a:cubicBezTo>
                <a:lnTo>
                  <a:pt x="7305" y="260"/>
                </a:lnTo>
                <a:close/>
                <a:moveTo>
                  <a:pt x="965" y="558"/>
                </a:moveTo>
                <a:lnTo>
                  <a:pt x="965" y="558"/>
                </a:lnTo>
                <a:cubicBezTo>
                  <a:pt x="841" y="558"/>
                  <a:pt x="795" y="558"/>
                  <a:pt x="652" y="558"/>
                </a:cubicBezTo>
                <a:cubicBezTo>
                  <a:pt x="300" y="558"/>
                  <a:pt x="180" y="782"/>
                  <a:pt x="180" y="983"/>
                </a:cubicBezTo>
                <a:cubicBezTo>
                  <a:pt x="180" y="1186"/>
                  <a:pt x="300" y="1407"/>
                  <a:pt x="652" y="1407"/>
                </a:cubicBezTo>
                <a:cubicBezTo>
                  <a:pt x="796" y="1407"/>
                  <a:pt x="857" y="1407"/>
                  <a:pt x="965" y="1407"/>
                </a:cubicBezTo>
                <a:cubicBezTo>
                  <a:pt x="1333" y="1407"/>
                  <a:pt x="1440" y="1174"/>
                  <a:pt x="1440" y="983"/>
                </a:cubicBezTo>
                <a:cubicBezTo>
                  <a:pt x="1440" y="812"/>
                  <a:pt x="1344" y="558"/>
                  <a:pt x="965" y="558"/>
                </a:cubicBezTo>
                <a:lnTo>
                  <a:pt x="965" y="558"/>
                </a:lnTo>
                <a:close/>
                <a:moveTo>
                  <a:pt x="1669" y="1571"/>
                </a:moveTo>
                <a:lnTo>
                  <a:pt x="1669" y="1571"/>
                </a:lnTo>
                <a:cubicBezTo>
                  <a:pt x="1596" y="1571"/>
                  <a:pt x="1549" y="1534"/>
                  <a:pt x="1535" y="1456"/>
                </a:cubicBezTo>
                <a:lnTo>
                  <a:pt x="1511" y="1328"/>
                </a:lnTo>
                <a:cubicBezTo>
                  <a:pt x="1471" y="1402"/>
                  <a:pt x="1324" y="1571"/>
                  <a:pt x="1005" y="1571"/>
                </a:cubicBezTo>
                <a:cubicBezTo>
                  <a:pt x="1005" y="1571"/>
                  <a:pt x="810" y="1571"/>
                  <a:pt x="639" y="1571"/>
                </a:cubicBezTo>
                <a:cubicBezTo>
                  <a:pt x="140" y="1571"/>
                  <a:pt x="0" y="1233"/>
                  <a:pt x="0" y="983"/>
                </a:cubicBezTo>
                <a:cubicBezTo>
                  <a:pt x="0" y="701"/>
                  <a:pt x="169" y="395"/>
                  <a:pt x="639" y="395"/>
                </a:cubicBezTo>
                <a:cubicBezTo>
                  <a:pt x="736" y="395"/>
                  <a:pt x="852" y="395"/>
                  <a:pt x="1005" y="395"/>
                </a:cubicBezTo>
                <a:cubicBezTo>
                  <a:pt x="1362" y="395"/>
                  <a:pt x="1561" y="603"/>
                  <a:pt x="1608" y="856"/>
                </a:cubicBezTo>
                <a:cubicBezTo>
                  <a:pt x="1648" y="1067"/>
                  <a:pt x="1742" y="1571"/>
                  <a:pt x="1742" y="1571"/>
                </a:cubicBezTo>
                <a:cubicBezTo>
                  <a:pt x="1742" y="1571"/>
                  <a:pt x="1708" y="1571"/>
                  <a:pt x="1669" y="1571"/>
                </a:cubicBezTo>
                <a:lnTo>
                  <a:pt x="1669" y="1571"/>
                </a:lnTo>
                <a:close/>
                <a:moveTo>
                  <a:pt x="6267" y="1496"/>
                </a:moveTo>
                <a:lnTo>
                  <a:pt x="6267" y="1496"/>
                </a:lnTo>
                <a:cubicBezTo>
                  <a:pt x="6217" y="1565"/>
                  <a:pt x="6182" y="1589"/>
                  <a:pt x="6139" y="1589"/>
                </a:cubicBezTo>
                <a:cubicBezTo>
                  <a:pt x="6078" y="1589"/>
                  <a:pt x="6055" y="1556"/>
                  <a:pt x="6011" y="1496"/>
                </a:cubicBezTo>
                <a:cubicBezTo>
                  <a:pt x="5906" y="1353"/>
                  <a:pt x="5205" y="395"/>
                  <a:pt x="5205" y="395"/>
                </a:cubicBezTo>
                <a:cubicBezTo>
                  <a:pt x="5205" y="395"/>
                  <a:pt x="5272" y="395"/>
                  <a:pt x="5313" y="395"/>
                </a:cubicBezTo>
                <a:cubicBezTo>
                  <a:pt x="5430" y="395"/>
                  <a:pt x="5464" y="436"/>
                  <a:pt x="5512" y="504"/>
                </a:cubicBezTo>
                <a:cubicBezTo>
                  <a:pt x="5534" y="534"/>
                  <a:pt x="6143" y="1393"/>
                  <a:pt x="6143" y="1393"/>
                </a:cubicBezTo>
                <a:cubicBezTo>
                  <a:pt x="6143" y="1393"/>
                  <a:pt x="6752" y="535"/>
                  <a:pt x="6777" y="500"/>
                </a:cubicBezTo>
                <a:cubicBezTo>
                  <a:pt x="6822" y="436"/>
                  <a:pt x="6857" y="395"/>
                  <a:pt x="6974" y="395"/>
                </a:cubicBezTo>
                <a:cubicBezTo>
                  <a:pt x="7007" y="395"/>
                  <a:pt x="7070" y="395"/>
                  <a:pt x="7070" y="395"/>
                </a:cubicBezTo>
                <a:cubicBezTo>
                  <a:pt x="7070" y="395"/>
                  <a:pt x="6352" y="1379"/>
                  <a:pt x="6267" y="1496"/>
                </a:cubicBezTo>
                <a:lnTo>
                  <a:pt x="6267" y="1496"/>
                </a:lnTo>
                <a:close/>
                <a:moveTo>
                  <a:pt x="8243" y="558"/>
                </a:moveTo>
                <a:lnTo>
                  <a:pt x="8243" y="558"/>
                </a:lnTo>
                <a:cubicBezTo>
                  <a:pt x="8319" y="558"/>
                  <a:pt x="8620" y="558"/>
                  <a:pt x="8729" y="558"/>
                </a:cubicBezTo>
                <a:cubicBezTo>
                  <a:pt x="8897" y="558"/>
                  <a:pt x="8937" y="663"/>
                  <a:pt x="8937" y="730"/>
                </a:cubicBezTo>
                <a:cubicBezTo>
                  <a:pt x="8937" y="790"/>
                  <a:pt x="8901" y="901"/>
                  <a:pt x="8729" y="901"/>
                </a:cubicBezTo>
                <a:cubicBezTo>
                  <a:pt x="8615" y="901"/>
                  <a:pt x="7784" y="901"/>
                  <a:pt x="7784" y="901"/>
                </a:cubicBezTo>
                <a:cubicBezTo>
                  <a:pt x="7795" y="784"/>
                  <a:pt x="7893" y="558"/>
                  <a:pt x="8243" y="558"/>
                </a:cubicBezTo>
                <a:lnTo>
                  <a:pt x="8243" y="558"/>
                </a:lnTo>
                <a:close/>
                <a:moveTo>
                  <a:pt x="9089" y="1537"/>
                </a:moveTo>
                <a:lnTo>
                  <a:pt x="9089" y="1537"/>
                </a:lnTo>
                <a:cubicBezTo>
                  <a:pt x="9089" y="1441"/>
                  <a:pt x="9034" y="1407"/>
                  <a:pt x="8941" y="1407"/>
                </a:cubicBezTo>
                <a:cubicBezTo>
                  <a:pt x="8889" y="1407"/>
                  <a:pt x="8242" y="1407"/>
                  <a:pt x="8242" y="1407"/>
                </a:cubicBezTo>
                <a:cubicBezTo>
                  <a:pt x="7914" y="1407"/>
                  <a:pt x="7799" y="1204"/>
                  <a:pt x="7784" y="1064"/>
                </a:cubicBezTo>
                <a:cubicBezTo>
                  <a:pt x="7784" y="1064"/>
                  <a:pt x="8528" y="1064"/>
                  <a:pt x="8753" y="1064"/>
                </a:cubicBezTo>
                <a:cubicBezTo>
                  <a:pt x="9036" y="1064"/>
                  <a:pt x="9119" y="861"/>
                  <a:pt x="9119" y="730"/>
                </a:cubicBezTo>
                <a:cubicBezTo>
                  <a:pt x="9119" y="590"/>
                  <a:pt x="9029" y="395"/>
                  <a:pt x="8753" y="395"/>
                </a:cubicBezTo>
                <a:cubicBezTo>
                  <a:pt x="8504" y="395"/>
                  <a:pt x="8230" y="395"/>
                  <a:pt x="8230" y="395"/>
                </a:cubicBezTo>
                <a:cubicBezTo>
                  <a:pt x="7753" y="395"/>
                  <a:pt x="7596" y="720"/>
                  <a:pt x="7596" y="983"/>
                </a:cubicBezTo>
                <a:cubicBezTo>
                  <a:pt x="7596" y="1272"/>
                  <a:pt x="7775" y="1571"/>
                  <a:pt x="8228" y="1571"/>
                </a:cubicBezTo>
                <a:lnTo>
                  <a:pt x="9089" y="1571"/>
                </a:lnTo>
                <a:cubicBezTo>
                  <a:pt x="9089" y="1571"/>
                  <a:pt x="9089" y="1546"/>
                  <a:pt x="9089" y="1537"/>
                </a:cubicBezTo>
                <a:close/>
              </a:path>
            </a:pathLst>
          </a:custGeom>
          <a:solidFill>
            <a:srgbClr val="FEFEFE"/>
          </a:solidFill>
          <a:ln w="0">
            <a:noFill/>
            <a:prstDash val="solid"/>
            <a:round/>
            <a:headEnd/>
            <a:tailEnd/>
          </a:ln>
          <a:effectLst>
            <a:outerShdw blurRad="63500" sx="102000" sy="102000" algn="ctr" rotWithShape="0">
              <a:prstClr val="black">
                <a:alpha val="40000"/>
              </a:prstClr>
            </a:outerShdw>
          </a:effectLst>
        </p:spPr>
        <p:txBody>
          <a:bodyPr/>
          <a:lstStyle/>
          <a:p>
            <a:pPr>
              <a:defRPr/>
            </a:pPr>
            <a:endParaRPr lang="en-US">
              <a:solidFill>
                <a:srgbClr val="070605"/>
              </a:solidFill>
            </a:endParaRPr>
          </a:p>
        </p:txBody>
      </p:sp>
    </p:spTree>
    <p:extLst>
      <p:ext uri="{BB962C8B-B14F-4D97-AF65-F5344CB8AC3E}">
        <p14:creationId xmlns:p14="http://schemas.microsoft.com/office/powerpoint/2010/main" val="1056269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803399"/>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1_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59"/>
            <a:ext cx="4113212" cy="1463040"/>
          </a:xfrm>
        </p:spPr>
        <p:txBody>
          <a:bodyPr anchor="b"/>
          <a:lstStyle>
            <a:lvl1pPr>
              <a:lnSpc>
                <a:spcPct val="85000"/>
              </a:lnSpc>
              <a:defRPr sz="3200">
                <a:solidFill>
                  <a:srgbClr val="702082"/>
                </a:solidFill>
              </a:defRPr>
            </a:lvl1pPr>
          </a:lstStyle>
          <a:p>
            <a:pPr lvl="0"/>
            <a:r>
              <a:rPr lang="en-US" noProof="0" dirty="0" smtClean="0"/>
              <a:t>TITLE CALIBRI 32PT, </a:t>
            </a:r>
            <a:br>
              <a:rPr lang="en-US" noProof="0" dirty="0" smtClean="0"/>
            </a:br>
            <a:r>
              <a:rPr lang="en-US" noProof="0" dirty="0" smtClean="0"/>
              <a:t>ALL CAPS, DARK BLUE</a:t>
            </a:r>
          </a:p>
        </p:txBody>
      </p:sp>
      <p:sp>
        <p:nvSpPr>
          <p:cNvPr id="48131" name="Text Placeholder 2"/>
          <p:cNvSpPr>
            <a:spLocks noGrp="1"/>
          </p:cNvSpPr>
          <p:nvPr>
            <p:ph type="subTitle" idx="1" hasCustomPrompt="1"/>
          </p:nvPr>
        </p:nvSpPr>
        <p:spPr>
          <a:xfrm>
            <a:off x="411163" y="3702050"/>
            <a:ext cx="3656012" cy="274638"/>
          </a:xfrm>
        </p:spPr>
        <p:txBody>
          <a:bodyPr anchor="t"/>
          <a:lstStyle>
            <a:lvl1pPr>
              <a:defRPr sz="1400">
                <a:solidFill>
                  <a:schemeClr val="tx1"/>
                </a:solidFill>
              </a:defRPr>
            </a:lvl1pPr>
          </a:lstStyle>
          <a:p>
            <a:pPr lvl="0"/>
            <a:r>
              <a:rPr lang="en-US" noProof="0" dirty="0" smtClean="0"/>
              <a:t>Subhead Calibri 14pt, Black</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r>
              <a:rPr lang="en-US" smtClean="0"/>
              <a:t>Date</a:t>
            </a:r>
            <a:endParaRPr lang="en-US"/>
          </a:p>
        </p:txBody>
      </p:sp>
      <p:pic>
        <p:nvPicPr>
          <p:cNvPr id="48134"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702082"/>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extLst>
      <p:ext uri="{BB962C8B-B14F-4D97-AF65-F5344CB8AC3E}">
        <p14:creationId xmlns:p14="http://schemas.microsoft.com/office/powerpoint/2010/main" val="542661011"/>
      </p:ext>
    </p:extLst>
  </p:cSld>
  <p:clrMapOvr>
    <a:masterClrMapping/>
  </p:clrMapOvr>
  <p:timing>
    <p:tnLst>
      <p:par>
        <p:cTn xmlns:p14="http://schemas.microsoft.com/office/powerpoint/2010/main" id="1" dur="indefinite" restart="never" nodeType="tmRoot"/>
      </p:par>
    </p:tnLst>
  </p:timing>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2_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60"/>
            <a:ext cx="4113212" cy="1463040"/>
          </a:xfrm>
        </p:spPr>
        <p:txBody>
          <a:bodyPr anchor="b"/>
          <a:lstStyle>
            <a:lvl1pPr>
              <a:lnSpc>
                <a:spcPct val="85000"/>
              </a:lnSpc>
              <a:defRPr sz="3200">
                <a:solidFill>
                  <a:srgbClr val="84BD00"/>
                </a:solidFill>
              </a:defRPr>
            </a:lvl1pPr>
          </a:lstStyle>
          <a:p>
            <a:pPr lvl="0"/>
            <a:r>
              <a:rPr lang="en-US" noProof="0" dirty="0" smtClean="0"/>
              <a:t>TITLE CALIBRI 32PT, </a:t>
            </a:r>
            <a:br>
              <a:rPr lang="en-US" noProof="0" dirty="0" smtClean="0"/>
            </a:br>
            <a:r>
              <a:rPr lang="en-US" noProof="0" dirty="0" smtClean="0"/>
              <a:t>ALL CAPS, GRASS GREEN</a:t>
            </a:r>
          </a:p>
        </p:txBody>
      </p:sp>
      <p:sp>
        <p:nvSpPr>
          <p:cNvPr id="48131" name="Text Placeholder 2"/>
          <p:cNvSpPr>
            <a:spLocks noGrp="1"/>
          </p:cNvSpPr>
          <p:nvPr>
            <p:ph type="subTitle" idx="1" hasCustomPrompt="1"/>
          </p:nvPr>
        </p:nvSpPr>
        <p:spPr>
          <a:xfrm>
            <a:off x="411163" y="3702050"/>
            <a:ext cx="3656012" cy="274638"/>
          </a:xfrm>
        </p:spPr>
        <p:txBody>
          <a:bodyPr anchor="t"/>
          <a:lstStyle>
            <a:lvl1pPr>
              <a:defRPr sz="1400">
                <a:solidFill>
                  <a:schemeClr val="tx1"/>
                </a:solidFill>
              </a:defRPr>
            </a:lvl1pPr>
          </a:lstStyle>
          <a:p>
            <a:pPr lvl="0"/>
            <a:r>
              <a:rPr lang="en-US" noProof="0" dirty="0" smtClean="0"/>
              <a:t>Subhead Calibri 14pt, Black</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r>
              <a:rPr lang="en-US" smtClean="0"/>
              <a:t>Date</a:t>
            </a:r>
            <a:endParaRPr lang="en-US"/>
          </a:p>
        </p:txBody>
      </p:sp>
      <p:pic>
        <p:nvPicPr>
          <p:cNvPr id="48134"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hlink"/>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pic>
        <p:nvPicPr>
          <p:cNvPr id="7"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Placeholder 1"/>
          <p:cNvSpPr>
            <a:spLocks noGrp="1"/>
          </p:cNvSpPr>
          <p:nvPr>
            <p:ph type="ctrTitle" hasCustomPrompt="1"/>
          </p:nvPr>
        </p:nvSpPr>
        <p:spPr>
          <a:xfrm>
            <a:off x="411163" y="2194560"/>
            <a:ext cx="4113212" cy="1463040"/>
          </a:xfrm>
        </p:spPr>
        <p:txBody>
          <a:bodyPr anchor="b"/>
          <a:lstStyle>
            <a:lvl1pPr>
              <a:lnSpc>
                <a:spcPct val="85000"/>
              </a:lnSpc>
              <a:defRPr sz="3200">
                <a:solidFill>
                  <a:srgbClr val="00A9E0"/>
                </a:solidFill>
              </a:defRPr>
            </a:lvl1pPr>
          </a:lstStyle>
          <a:p>
            <a:pPr lvl="0"/>
            <a:r>
              <a:rPr lang="en-US" noProof="0" dirty="0" smtClean="0"/>
              <a:t>TITLE CALIBRI 32PT, </a:t>
            </a:r>
            <a:br>
              <a:rPr lang="en-US" noProof="0" dirty="0" smtClean="0"/>
            </a:br>
            <a:r>
              <a:rPr lang="en-US" noProof="0" dirty="0" smtClean="0"/>
              <a:t>ALL CAPS, LIGHT BLUE</a:t>
            </a:r>
          </a:p>
        </p:txBody>
      </p:sp>
      <p:sp>
        <p:nvSpPr>
          <p:cNvPr id="9" name="Text Placeholder 2"/>
          <p:cNvSpPr>
            <a:spLocks noGrp="1"/>
          </p:cNvSpPr>
          <p:nvPr>
            <p:ph type="subTitle" idx="1" hasCustomPrompt="1"/>
          </p:nvPr>
        </p:nvSpPr>
        <p:spPr>
          <a:xfrm>
            <a:off x="411163" y="3702050"/>
            <a:ext cx="3656012" cy="274638"/>
          </a:xfrm>
        </p:spPr>
        <p:txBody>
          <a:bodyPr anchor="t"/>
          <a:lstStyle>
            <a:lvl1pPr>
              <a:defRPr sz="1400">
                <a:solidFill>
                  <a:schemeClr val="tx1"/>
                </a:solidFill>
              </a:defRPr>
            </a:lvl1pPr>
          </a:lstStyle>
          <a:p>
            <a:pPr lvl="0"/>
            <a:r>
              <a:rPr lang="en-US" noProof="0" dirty="0" smtClean="0"/>
              <a:t>Subhead Calibri 14pt, Black</a:t>
            </a:r>
          </a:p>
        </p:txBody>
      </p:sp>
      <p:sp>
        <p:nvSpPr>
          <p:cNvPr id="10"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r>
              <a:rPr lang="en-US" smtClean="0"/>
              <a:t>Date</a:t>
            </a:r>
            <a:endParaRPr lang="en-US"/>
          </a:p>
        </p:txBody>
      </p:sp>
      <p:sp>
        <p:nvSpPr>
          <p:cNvPr id="11" name="Freeform 10"/>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0A9E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extLst>
      <p:ext uri="{BB962C8B-B14F-4D97-AF65-F5344CB8AC3E}">
        <p14:creationId xmlns:p14="http://schemas.microsoft.com/office/powerpoint/2010/main" val="3543680231"/>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1_Divider Slide">
    <p:bg bwMode="auto">
      <p:bgPr>
        <a:solidFill>
          <a:srgbClr val="071D49"/>
        </a:solidFill>
        <a:effectLst/>
      </p:bgPr>
    </p:bg>
    <p:spTree>
      <p:nvGrpSpPr>
        <p:cNvPr id="1" name=""/>
        <p:cNvGrpSpPr/>
        <p:nvPr/>
      </p:nvGrpSpPr>
      <p:grpSpPr>
        <a:xfrm>
          <a:off x="0" y="0"/>
          <a:ext cx="0" cy="0"/>
          <a:chOff x="0" y="0"/>
          <a:chExt cx="0" cy="0"/>
        </a:xfrm>
      </p:grpSpPr>
      <p:sp>
        <p:nvSpPr>
          <p:cNvPr id="23555" name="Title Placeholder 1"/>
          <p:cNvSpPr>
            <a:spLocks noGrp="1"/>
          </p:cNvSpPr>
          <p:nvPr>
            <p:ph type="ctrTitle" hasCustomPrompt="1"/>
          </p:nvPr>
        </p:nvSpPr>
        <p:spPr bwMode="gray">
          <a:xfrm>
            <a:off x="411163" y="2194559"/>
            <a:ext cx="4113212" cy="1463040"/>
          </a:xfrm>
        </p:spPr>
        <p:txBody>
          <a:bodyPr anchor="b"/>
          <a:lstStyle>
            <a:lvl1pPr>
              <a:lnSpc>
                <a:spcPct val="85000"/>
              </a:lnSpc>
              <a:defRPr sz="3200" smtClean="0">
                <a:solidFill>
                  <a:schemeClr val="bg1"/>
                </a:solidFill>
              </a:defRPr>
            </a:lvl1pPr>
          </a:lstStyle>
          <a:p>
            <a:pPr lvl="0"/>
            <a:r>
              <a:rPr lang="en-US" noProof="0" dirty="0" smtClean="0"/>
              <a:t>DIVIDER TITLES CALIBRI 32PT, ALL CAPS, WHITE</a:t>
            </a:r>
          </a:p>
        </p:txBody>
      </p:sp>
      <p:pic>
        <p:nvPicPr>
          <p:cNvPr id="23562"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9" name="Text Placeholder 2"/>
          <p:cNvSpPr>
            <a:spLocks noGrp="1"/>
          </p:cNvSpPr>
          <p:nvPr>
            <p:ph type="subTitle" idx="1" hasCustomPrompt="1"/>
          </p:nvPr>
        </p:nvSpPr>
        <p:spPr>
          <a:xfrm>
            <a:off x="411163" y="3702050"/>
            <a:ext cx="3656012" cy="694944"/>
          </a:xfrm>
        </p:spPr>
        <p:txBody>
          <a:bodyPr anchor="b"/>
          <a:lstStyle>
            <a:lvl1pPr>
              <a:defRPr sz="1400">
                <a:solidFill>
                  <a:srgbClr val="7DA1C4"/>
                </a:solidFill>
              </a:defRPr>
            </a:lvl1pPr>
          </a:lstStyle>
          <a:p>
            <a:pPr lvl="0"/>
            <a:r>
              <a:rPr lang="en-US" dirty="0" smtClean="0"/>
              <a:t>Enter subhead here; change text color to best contrast against chosen background (image or solid fill)</a:t>
            </a:r>
            <a:endParaRPr lang="en-GB" dirty="0"/>
          </a:p>
        </p:txBody>
      </p:sp>
    </p:spTree>
    <p:extLst>
      <p:ext uri="{BB962C8B-B14F-4D97-AF65-F5344CB8AC3E}">
        <p14:creationId xmlns:p14="http://schemas.microsoft.com/office/powerpoint/2010/main" val="3448927346"/>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4_Title Slide">
    <p:bg bwMode="auto">
      <p:bgPr>
        <a:solidFill>
          <a:schemeClr val="tx1"/>
        </a:solidFill>
        <a:effectLst/>
      </p:bgPr>
    </p:bg>
    <p:spTree>
      <p:nvGrpSpPr>
        <p:cNvPr id="1" name=""/>
        <p:cNvGrpSpPr/>
        <p:nvPr/>
      </p:nvGrpSpPr>
      <p:grpSpPr>
        <a:xfrm>
          <a:off x="0" y="0"/>
          <a:ext cx="0" cy="0"/>
          <a:chOff x="0" y="0"/>
          <a:chExt cx="0" cy="0"/>
        </a:xfrm>
      </p:grpSpPr>
      <p:sp>
        <p:nvSpPr>
          <p:cNvPr id="23555" name="Title Placeholder 1"/>
          <p:cNvSpPr>
            <a:spLocks noGrp="1"/>
          </p:cNvSpPr>
          <p:nvPr>
            <p:ph type="ctrTitle" hasCustomPrompt="1"/>
          </p:nvPr>
        </p:nvSpPr>
        <p:spPr bwMode="gray">
          <a:xfrm>
            <a:off x="411163" y="2194560"/>
            <a:ext cx="4113212" cy="1463040"/>
          </a:xfrm>
        </p:spPr>
        <p:txBody>
          <a:bodyPr/>
          <a:lstStyle>
            <a:lvl1pPr>
              <a:lnSpc>
                <a:spcPct val="85000"/>
              </a:lnSpc>
              <a:defRPr sz="3200" smtClean="0">
                <a:solidFill>
                  <a:srgbClr val="F1B434"/>
                </a:solidFill>
              </a:defRPr>
            </a:lvl1pPr>
          </a:lstStyle>
          <a:p>
            <a:pPr lvl="0"/>
            <a:r>
              <a:rPr lang="en-US" noProof="0" dirty="0" smtClean="0"/>
              <a:t>TITLE CALIBRI 32PT, </a:t>
            </a:r>
            <a:br>
              <a:rPr lang="en-US" noProof="0" dirty="0" smtClean="0"/>
            </a:br>
            <a:r>
              <a:rPr lang="en-US" noProof="0" dirty="0" smtClean="0"/>
              <a:t>ALL CAPS, YELLOW</a:t>
            </a:r>
          </a:p>
        </p:txBody>
      </p:sp>
      <p:sp>
        <p:nvSpPr>
          <p:cNvPr id="23556" name="Text Placeholder 2"/>
          <p:cNvSpPr>
            <a:spLocks noGrp="1"/>
          </p:cNvSpPr>
          <p:nvPr>
            <p:ph type="subTitle" idx="1" hasCustomPrompt="1"/>
          </p:nvPr>
        </p:nvSpPr>
        <p:spPr bwMode="gray">
          <a:xfrm>
            <a:off x="411163" y="3702050"/>
            <a:ext cx="3656012" cy="274638"/>
          </a:xfrm>
        </p:spPr>
        <p:txBody>
          <a:bodyPr/>
          <a:lstStyle>
            <a:lvl1pPr>
              <a:lnSpc>
                <a:spcPct val="75000"/>
              </a:lnSpc>
              <a:defRPr sz="1400" smtClean="0">
                <a:solidFill>
                  <a:schemeClr val="bg1"/>
                </a:solidFill>
              </a:defRPr>
            </a:lvl1pPr>
          </a:lstStyle>
          <a:p>
            <a:pPr lvl="0"/>
            <a:r>
              <a:rPr lang="en-US" noProof="0" dirty="0" smtClean="0"/>
              <a:t>Subhead Calibri 14pt, White</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solidFill>
                  <a:schemeClr val="bg1"/>
                </a:solidFill>
              </a:defRPr>
            </a:lvl1pPr>
          </a:lstStyle>
          <a:p>
            <a:r>
              <a:rPr lang="en-US" smtClean="0"/>
              <a:t>Date</a:t>
            </a:r>
            <a:endParaRPr lang="en-US"/>
          </a:p>
        </p:txBody>
      </p:sp>
      <p:pic>
        <p:nvPicPr>
          <p:cNvPr id="23562"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F1B434"/>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extLst>
      <p:ext uri="{BB962C8B-B14F-4D97-AF65-F5344CB8AC3E}">
        <p14:creationId xmlns:p14="http://schemas.microsoft.com/office/powerpoint/2010/main" val="194592713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59"/>
            <a:ext cx="4113212" cy="1463040"/>
          </a:xfrm>
        </p:spPr>
        <p:txBody>
          <a:bodyPr anchor="b"/>
          <a:lstStyle>
            <a:lvl1pPr>
              <a:lnSpc>
                <a:spcPct val="85000"/>
              </a:lnSpc>
              <a:defRPr sz="3200">
                <a:solidFill>
                  <a:schemeClr val="hlink"/>
                </a:solidFill>
              </a:defRPr>
            </a:lvl1pPr>
          </a:lstStyle>
          <a:p>
            <a:pPr lvl="0"/>
            <a:r>
              <a:rPr lang="en-US" noProof="0" dirty="0" smtClean="0"/>
              <a:t>TITLE CALIBRI 32PT, </a:t>
            </a:r>
            <a:br>
              <a:rPr lang="en-US" noProof="0" dirty="0" smtClean="0"/>
            </a:br>
            <a:r>
              <a:rPr lang="en-US" noProof="0" dirty="0" smtClean="0"/>
              <a:t>ALL CAPS, GRASS GREEN</a:t>
            </a:r>
          </a:p>
        </p:txBody>
      </p:sp>
      <p:sp>
        <p:nvSpPr>
          <p:cNvPr id="48131" name="Text Placeholder 2"/>
          <p:cNvSpPr>
            <a:spLocks noGrp="1"/>
          </p:cNvSpPr>
          <p:nvPr>
            <p:ph type="subTitle" idx="1" hasCustomPrompt="1"/>
          </p:nvPr>
        </p:nvSpPr>
        <p:spPr>
          <a:xfrm>
            <a:off x="411163" y="3702050"/>
            <a:ext cx="3656012" cy="274638"/>
          </a:xfrm>
        </p:spPr>
        <p:txBody>
          <a:bodyPr anchor="t"/>
          <a:lstStyle>
            <a:lvl1pPr>
              <a:defRPr sz="1400">
                <a:solidFill>
                  <a:schemeClr val="tx1"/>
                </a:solidFill>
              </a:defRPr>
            </a:lvl1pPr>
          </a:lstStyle>
          <a:p>
            <a:pPr lvl="0"/>
            <a:r>
              <a:rPr lang="en-US" noProof="0" dirty="0" smtClean="0"/>
              <a:t>Subhead Calibri 14pt, Black</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pPr>
              <a:defRPr/>
            </a:pPr>
            <a:endParaRPr lang="en-US"/>
          </a:p>
        </p:txBody>
      </p:sp>
      <p:pic>
        <p:nvPicPr>
          <p:cNvPr id="48134"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hlink"/>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5_Title Slide">
    <p:bg bwMode="auto">
      <p:bgPr>
        <a:solidFill>
          <a:schemeClr val="tx1"/>
        </a:solidFill>
        <a:effectLst/>
      </p:bgPr>
    </p:bg>
    <p:spTree>
      <p:nvGrpSpPr>
        <p:cNvPr id="1" name=""/>
        <p:cNvGrpSpPr/>
        <p:nvPr/>
      </p:nvGrpSpPr>
      <p:grpSpPr>
        <a:xfrm>
          <a:off x="0" y="0"/>
          <a:ext cx="0" cy="0"/>
          <a:chOff x="0" y="0"/>
          <a:chExt cx="0" cy="0"/>
        </a:xfrm>
      </p:grpSpPr>
      <p:sp>
        <p:nvSpPr>
          <p:cNvPr id="9" name="Freeform 8"/>
          <p:cNvSpPr>
            <a:spLocks/>
          </p:cNvSpPr>
          <p:nvPr/>
        </p:nvSpPr>
        <p:spPr bwMode="gray">
          <a:xfrm>
            <a:off x="4570413" y="153273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84BD00"/>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23555" name="Title Placeholder 1"/>
          <p:cNvSpPr>
            <a:spLocks noGrp="1"/>
          </p:cNvSpPr>
          <p:nvPr>
            <p:ph type="ctrTitle" hasCustomPrompt="1"/>
          </p:nvPr>
        </p:nvSpPr>
        <p:spPr bwMode="gray">
          <a:xfrm>
            <a:off x="411163" y="2194560"/>
            <a:ext cx="4113212" cy="1463040"/>
          </a:xfrm>
        </p:spPr>
        <p:txBody>
          <a:bodyPr/>
          <a:lstStyle>
            <a:lvl1pPr>
              <a:lnSpc>
                <a:spcPct val="85000"/>
              </a:lnSpc>
              <a:defRPr sz="3200" smtClean="0">
                <a:solidFill>
                  <a:srgbClr val="84BD00"/>
                </a:solidFill>
              </a:defRPr>
            </a:lvl1pPr>
          </a:lstStyle>
          <a:p>
            <a:pPr lvl="0"/>
            <a:r>
              <a:rPr lang="en-US" noProof="0" dirty="0" smtClean="0"/>
              <a:t>TITLE CALIBRI 32PT, </a:t>
            </a:r>
            <a:br>
              <a:rPr lang="en-US" noProof="0" dirty="0" smtClean="0"/>
            </a:br>
            <a:r>
              <a:rPr lang="en-US" noProof="0" dirty="0" smtClean="0"/>
              <a:t>ALL CAPS, GRASS GREEN</a:t>
            </a:r>
          </a:p>
        </p:txBody>
      </p:sp>
      <p:sp>
        <p:nvSpPr>
          <p:cNvPr id="23556" name="Text Placeholder 2"/>
          <p:cNvSpPr>
            <a:spLocks noGrp="1"/>
          </p:cNvSpPr>
          <p:nvPr>
            <p:ph type="subTitle" idx="1" hasCustomPrompt="1"/>
          </p:nvPr>
        </p:nvSpPr>
        <p:spPr bwMode="gray">
          <a:xfrm>
            <a:off x="411163" y="3702050"/>
            <a:ext cx="3656012" cy="274638"/>
          </a:xfrm>
        </p:spPr>
        <p:txBody>
          <a:bodyPr/>
          <a:lstStyle>
            <a:lvl1pPr>
              <a:lnSpc>
                <a:spcPct val="75000"/>
              </a:lnSpc>
              <a:defRPr sz="1400" smtClean="0">
                <a:solidFill>
                  <a:schemeClr val="bg1"/>
                </a:solidFill>
              </a:defRPr>
            </a:lvl1pPr>
          </a:lstStyle>
          <a:p>
            <a:pPr lvl="0"/>
            <a:r>
              <a:rPr lang="en-US" noProof="0" dirty="0" smtClean="0"/>
              <a:t>Subhead Calibri 14pt, White</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solidFill>
                  <a:schemeClr val="bg1"/>
                </a:solidFill>
              </a:defRPr>
            </a:lvl1pPr>
          </a:lstStyle>
          <a:p>
            <a:r>
              <a:rPr lang="en-US" smtClean="0"/>
              <a:t>Date</a:t>
            </a:r>
            <a:endParaRPr lang="en-US" dirty="0"/>
          </a:p>
        </p:txBody>
      </p:sp>
      <p:pic>
        <p:nvPicPr>
          <p:cNvPr id="23562"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47276"/>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3_Title Layout">
    <p:bg>
      <p:bgPr>
        <a:solidFill>
          <a:schemeClr val="tx1"/>
        </a:solidFill>
        <a:effectLst/>
      </p:bgPr>
    </p:bg>
    <p:spTree>
      <p:nvGrpSpPr>
        <p:cNvPr id="1" name=""/>
        <p:cNvGrpSpPr/>
        <p:nvPr/>
      </p:nvGrpSpPr>
      <p:grpSpPr>
        <a:xfrm>
          <a:off x="0" y="0"/>
          <a:ext cx="0" cy="0"/>
          <a:chOff x="0" y="0"/>
          <a:chExt cx="0" cy="0"/>
        </a:xfrm>
      </p:grpSpPr>
      <p:sp>
        <p:nvSpPr>
          <p:cNvPr id="5" name="Title Placeholder 1"/>
          <p:cNvSpPr>
            <a:spLocks noGrp="1"/>
          </p:cNvSpPr>
          <p:nvPr>
            <p:ph type="ctrTitle" hasCustomPrompt="1"/>
          </p:nvPr>
        </p:nvSpPr>
        <p:spPr bwMode="gray">
          <a:xfrm>
            <a:off x="411163" y="2194560"/>
            <a:ext cx="4113212" cy="1463040"/>
          </a:xfrm>
        </p:spPr>
        <p:txBody>
          <a:bodyPr/>
          <a:lstStyle>
            <a:lvl1pPr>
              <a:lnSpc>
                <a:spcPct val="85000"/>
              </a:lnSpc>
              <a:defRPr sz="3200" smtClean="0">
                <a:solidFill>
                  <a:srgbClr val="7DA1C4"/>
                </a:solidFill>
              </a:defRPr>
            </a:lvl1pPr>
          </a:lstStyle>
          <a:p>
            <a:pPr lvl="0"/>
            <a:r>
              <a:rPr lang="en-US" noProof="0" dirty="0" smtClean="0"/>
              <a:t>TITLE CALIBRI 32PT, </a:t>
            </a:r>
            <a:br>
              <a:rPr lang="en-US" noProof="0" dirty="0" smtClean="0"/>
            </a:br>
            <a:r>
              <a:rPr lang="en-US" noProof="0" dirty="0" smtClean="0"/>
              <a:t>ALL CAPS, DARK GREY BLUE</a:t>
            </a:r>
          </a:p>
        </p:txBody>
      </p:sp>
      <p:sp>
        <p:nvSpPr>
          <p:cNvPr id="6" name="Text Placeholder 2"/>
          <p:cNvSpPr>
            <a:spLocks noGrp="1"/>
          </p:cNvSpPr>
          <p:nvPr>
            <p:ph type="subTitle" idx="1" hasCustomPrompt="1"/>
          </p:nvPr>
        </p:nvSpPr>
        <p:spPr bwMode="gray">
          <a:xfrm>
            <a:off x="411163" y="3702050"/>
            <a:ext cx="3656012" cy="274638"/>
          </a:xfrm>
        </p:spPr>
        <p:txBody>
          <a:bodyPr/>
          <a:lstStyle>
            <a:lvl1pPr>
              <a:lnSpc>
                <a:spcPct val="75000"/>
              </a:lnSpc>
              <a:defRPr sz="1400" smtClean="0">
                <a:solidFill>
                  <a:schemeClr val="bg1"/>
                </a:solidFill>
              </a:defRPr>
            </a:lvl1pPr>
          </a:lstStyle>
          <a:p>
            <a:pPr lvl="0"/>
            <a:r>
              <a:rPr lang="en-US" noProof="0" dirty="0" smtClean="0"/>
              <a:t>Subhead Calibri 14pt, White</a:t>
            </a:r>
          </a:p>
        </p:txBody>
      </p:sp>
      <p:sp>
        <p:nvSpPr>
          <p:cNvPr id="7"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solidFill>
                  <a:schemeClr val="bg1"/>
                </a:solidFill>
              </a:defRPr>
            </a:lvl1pPr>
          </a:lstStyle>
          <a:p>
            <a:r>
              <a:rPr lang="en-US" smtClean="0"/>
              <a:t>Date</a:t>
            </a:r>
            <a:endParaRPr lang="en-US" dirty="0"/>
          </a:p>
        </p:txBody>
      </p:sp>
      <p:pic>
        <p:nvPicPr>
          <p:cNvPr id="8"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8"/>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A7BCD6"/>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Tree>
    <p:extLst>
      <p:ext uri="{BB962C8B-B14F-4D97-AF65-F5344CB8AC3E}">
        <p14:creationId xmlns:p14="http://schemas.microsoft.com/office/powerpoint/2010/main" val="1900516435"/>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2_Divider Slide">
    <p:bg bwMode="auto">
      <p:bgPr>
        <a:solidFill>
          <a:schemeClr val="bg1"/>
        </a:solidFill>
        <a:effectLst/>
      </p:bgPr>
    </p:bg>
    <p:spTree>
      <p:nvGrpSpPr>
        <p:cNvPr id="1" name=""/>
        <p:cNvGrpSpPr/>
        <p:nvPr/>
      </p:nvGrpSpPr>
      <p:grpSpPr>
        <a:xfrm>
          <a:off x="0" y="0"/>
          <a:ext cx="0" cy="0"/>
          <a:chOff x="0" y="0"/>
          <a:chExt cx="0" cy="0"/>
        </a:xfrm>
      </p:grpSpPr>
      <p:sp>
        <p:nvSpPr>
          <p:cNvPr id="6" name="Title Placeholder 1"/>
          <p:cNvSpPr>
            <a:spLocks noGrp="1"/>
          </p:cNvSpPr>
          <p:nvPr>
            <p:ph type="ctrTitle" hasCustomPrompt="1"/>
          </p:nvPr>
        </p:nvSpPr>
        <p:spPr>
          <a:xfrm>
            <a:off x="411163" y="2194560"/>
            <a:ext cx="4113212" cy="1463040"/>
          </a:xfrm>
        </p:spPr>
        <p:txBody>
          <a:bodyPr anchor="b"/>
          <a:lstStyle>
            <a:lvl1pPr>
              <a:lnSpc>
                <a:spcPct val="85000"/>
              </a:lnSpc>
              <a:defRPr sz="3200" baseline="0">
                <a:solidFill>
                  <a:srgbClr val="071D49"/>
                </a:solidFill>
              </a:defRPr>
            </a:lvl1pPr>
          </a:lstStyle>
          <a:p>
            <a:pPr lvl="0"/>
            <a:r>
              <a:rPr lang="en-US" dirty="0" smtClean="0"/>
              <a:t>DIVIDER TITLES CALIBRI 32PT, ALL CAPS, DARK BLUE</a:t>
            </a:r>
            <a:endParaRPr lang="en-US" noProof="0" dirty="0" smtClean="0"/>
          </a:p>
        </p:txBody>
      </p:sp>
      <p:sp>
        <p:nvSpPr>
          <p:cNvPr id="8" name="Text Placeholder 2"/>
          <p:cNvSpPr>
            <a:spLocks noGrp="1"/>
          </p:cNvSpPr>
          <p:nvPr>
            <p:ph type="subTitle" idx="1" hasCustomPrompt="1"/>
          </p:nvPr>
        </p:nvSpPr>
        <p:spPr>
          <a:xfrm>
            <a:off x="411163" y="3702050"/>
            <a:ext cx="3656012" cy="694944"/>
          </a:xfrm>
        </p:spPr>
        <p:txBody>
          <a:bodyPr anchor="b"/>
          <a:lstStyle>
            <a:lvl1pPr>
              <a:defRPr sz="1400">
                <a:solidFill>
                  <a:srgbClr val="2D2926"/>
                </a:solidFill>
              </a:defRPr>
            </a:lvl1pPr>
          </a:lstStyle>
          <a:p>
            <a:pPr lvl="0"/>
            <a:r>
              <a:rPr lang="en-US" dirty="0" smtClean="0"/>
              <a:t>Enter subhead here; change text color to best contrast against chosen background (image or solid fill)</a:t>
            </a:r>
            <a:endParaRPr lang="en-GB" dirty="0"/>
          </a:p>
        </p:txBody>
      </p:sp>
      <p:sp>
        <p:nvSpPr>
          <p:cNvPr id="9" name="Freeform 8"/>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pic>
        <p:nvPicPr>
          <p:cNvPr id="5"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0584069"/>
      </p:ext>
    </p:extLst>
  </p:cSld>
  <p:clrMapOvr>
    <a:masterClrMapping/>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3_Divider Slide">
    <p:bg bwMode="auto">
      <p:bgPr>
        <a:solidFill>
          <a:srgbClr val="84BD00"/>
        </a:solidFill>
        <a:effectLst/>
      </p:bgPr>
    </p:bg>
    <p:spTree>
      <p:nvGrpSpPr>
        <p:cNvPr id="1" name=""/>
        <p:cNvGrpSpPr/>
        <p:nvPr/>
      </p:nvGrpSpPr>
      <p:grpSpPr>
        <a:xfrm>
          <a:off x="0" y="0"/>
          <a:ext cx="0" cy="0"/>
          <a:chOff x="0" y="0"/>
          <a:chExt cx="0" cy="0"/>
        </a:xfrm>
      </p:grpSpPr>
      <p:pic>
        <p:nvPicPr>
          <p:cNvPr id="23562"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9" name="Text Placeholder 2"/>
          <p:cNvSpPr>
            <a:spLocks noGrp="1"/>
          </p:cNvSpPr>
          <p:nvPr>
            <p:ph type="subTitle" idx="1" hasCustomPrompt="1"/>
          </p:nvPr>
        </p:nvSpPr>
        <p:spPr>
          <a:xfrm>
            <a:off x="411163" y="3702050"/>
            <a:ext cx="3656012" cy="694944"/>
          </a:xfrm>
        </p:spPr>
        <p:txBody>
          <a:bodyPr anchor="b"/>
          <a:lstStyle>
            <a:lvl1pPr>
              <a:defRPr sz="1400">
                <a:solidFill>
                  <a:srgbClr val="070605"/>
                </a:solidFill>
              </a:defRPr>
            </a:lvl1pPr>
          </a:lstStyle>
          <a:p>
            <a:pPr lvl="0"/>
            <a:r>
              <a:rPr lang="en-US" dirty="0" smtClean="0"/>
              <a:t>Enter subhead here; change text color to best contrast against chosen background (image or solid fill)</a:t>
            </a:r>
            <a:endParaRPr lang="en-GB" dirty="0"/>
          </a:p>
        </p:txBody>
      </p:sp>
      <p:sp>
        <p:nvSpPr>
          <p:cNvPr id="6" name="Title Placeholder 1"/>
          <p:cNvSpPr>
            <a:spLocks noGrp="1"/>
          </p:cNvSpPr>
          <p:nvPr>
            <p:ph type="ctrTitle" hasCustomPrompt="1"/>
          </p:nvPr>
        </p:nvSpPr>
        <p:spPr bwMode="gray">
          <a:xfrm>
            <a:off x="411163" y="2194560"/>
            <a:ext cx="4113212" cy="1463040"/>
          </a:xfrm>
        </p:spPr>
        <p:txBody>
          <a:bodyPr anchor="b"/>
          <a:lstStyle>
            <a:lvl1pPr>
              <a:lnSpc>
                <a:spcPct val="85000"/>
              </a:lnSpc>
              <a:defRPr sz="3200" smtClean="0">
                <a:solidFill>
                  <a:schemeClr val="bg1"/>
                </a:solidFill>
              </a:defRPr>
            </a:lvl1pPr>
          </a:lstStyle>
          <a:p>
            <a:pPr lvl="0"/>
            <a:r>
              <a:rPr lang="en-US" dirty="0" smtClean="0">
                <a:solidFill>
                  <a:schemeClr val="bg1"/>
                </a:solidFill>
              </a:rPr>
              <a:t>DIVIDER TITLES CALIBRI 32PT, ALL CAPS, WHITE</a:t>
            </a:r>
            <a:endParaRPr lang="en-US" noProof="0" dirty="0" smtClean="0"/>
          </a:p>
        </p:txBody>
      </p:sp>
    </p:spTree>
    <p:extLst>
      <p:ext uri="{BB962C8B-B14F-4D97-AF65-F5344CB8AC3E}">
        <p14:creationId xmlns:p14="http://schemas.microsoft.com/office/powerpoint/2010/main" val="3117925878"/>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4_Divider Slide">
    <p:bg bwMode="auto">
      <p:bgPr>
        <a:solidFill>
          <a:srgbClr val="0082BA"/>
        </a:solidFill>
        <a:effectLst/>
      </p:bgPr>
    </p:bg>
    <p:spTree>
      <p:nvGrpSpPr>
        <p:cNvPr id="1" name=""/>
        <p:cNvGrpSpPr/>
        <p:nvPr/>
      </p:nvGrpSpPr>
      <p:grpSpPr>
        <a:xfrm>
          <a:off x="0" y="0"/>
          <a:ext cx="0" cy="0"/>
          <a:chOff x="0" y="0"/>
          <a:chExt cx="0" cy="0"/>
        </a:xfrm>
      </p:grpSpPr>
      <p:sp>
        <p:nvSpPr>
          <p:cNvPr id="23555" name="Title Placeholder 1"/>
          <p:cNvSpPr>
            <a:spLocks noGrp="1"/>
          </p:cNvSpPr>
          <p:nvPr>
            <p:ph type="ctrTitle" hasCustomPrompt="1"/>
          </p:nvPr>
        </p:nvSpPr>
        <p:spPr bwMode="gray">
          <a:xfrm>
            <a:off x="411163" y="2194559"/>
            <a:ext cx="4113212" cy="1463040"/>
          </a:xfrm>
        </p:spPr>
        <p:txBody>
          <a:bodyPr anchor="b"/>
          <a:lstStyle>
            <a:lvl1pPr>
              <a:lnSpc>
                <a:spcPct val="85000"/>
              </a:lnSpc>
              <a:defRPr sz="3200" smtClean="0">
                <a:solidFill>
                  <a:schemeClr val="bg1"/>
                </a:solidFill>
              </a:defRPr>
            </a:lvl1pPr>
          </a:lstStyle>
          <a:p>
            <a:pPr lvl="0"/>
            <a:r>
              <a:rPr lang="en-US" dirty="0" smtClean="0">
                <a:solidFill>
                  <a:schemeClr val="bg1"/>
                </a:solidFill>
              </a:rPr>
              <a:t>DIVIDER TITLES CALIBRI 32PT, ALL CAPS, WHITE</a:t>
            </a:r>
            <a:endParaRPr lang="en-US" noProof="0" dirty="0" smtClean="0"/>
          </a:p>
        </p:txBody>
      </p:sp>
      <p:pic>
        <p:nvPicPr>
          <p:cNvPr id="23562" name="Picture 12" descr="AbbVieLogo_Standard_White.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9" name="Text Placeholder 2"/>
          <p:cNvSpPr>
            <a:spLocks noGrp="1"/>
          </p:cNvSpPr>
          <p:nvPr>
            <p:ph type="subTitle" idx="1" hasCustomPrompt="1"/>
          </p:nvPr>
        </p:nvSpPr>
        <p:spPr>
          <a:xfrm>
            <a:off x="411163" y="3702050"/>
            <a:ext cx="3656012" cy="694944"/>
          </a:xfrm>
        </p:spPr>
        <p:txBody>
          <a:bodyPr anchor="b"/>
          <a:lstStyle>
            <a:lvl1pPr>
              <a:defRPr sz="1400">
                <a:solidFill>
                  <a:srgbClr val="8CE2D0"/>
                </a:solidFill>
              </a:defRPr>
            </a:lvl1pPr>
          </a:lstStyle>
          <a:p>
            <a:pPr lvl="0"/>
            <a:r>
              <a:rPr lang="en-US" dirty="0" smtClean="0"/>
              <a:t>Enter subhead here; change text color to best contrast against chosen background (image or solid fill)</a:t>
            </a:r>
            <a:endParaRPr lang="en-GB" dirty="0"/>
          </a:p>
        </p:txBody>
      </p:sp>
    </p:spTree>
    <p:extLst>
      <p:ext uri="{BB962C8B-B14F-4D97-AF65-F5344CB8AC3E}">
        <p14:creationId xmlns:p14="http://schemas.microsoft.com/office/powerpoint/2010/main" val="4196016234"/>
      </p:ext>
    </p:extLst>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Quote Slide">
    <p:bg bwMode="auto">
      <p:bgPr>
        <a:solidFill>
          <a:schemeClr val="bg1"/>
        </a:solidFill>
        <a:effectLst/>
      </p:bgPr>
    </p:bg>
    <p:spTree>
      <p:nvGrpSpPr>
        <p:cNvPr id="1" name=""/>
        <p:cNvGrpSpPr/>
        <p:nvPr/>
      </p:nvGrpSpPr>
      <p:grpSpPr>
        <a:xfrm>
          <a:off x="0" y="0"/>
          <a:ext cx="0" cy="0"/>
          <a:chOff x="0" y="0"/>
          <a:chExt cx="0" cy="0"/>
        </a:xfrm>
      </p:grpSpPr>
      <p:pic>
        <p:nvPicPr>
          <p:cNvPr id="48134"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11" name="Rectangle 11"/>
          <p:cNvSpPr>
            <a:spLocks noGrp="1"/>
          </p:cNvSpPr>
          <p:nvPr>
            <p:ph type="body" idx="1" hasCustomPrompt="1"/>
          </p:nvPr>
        </p:nvSpPr>
        <p:spPr>
          <a:xfrm>
            <a:off x="411480" y="1279525"/>
            <a:ext cx="5926137" cy="3794125"/>
          </a:xfrm>
        </p:spPr>
        <p:txBody>
          <a:bodyPr/>
          <a:lstStyle/>
          <a:p>
            <a:r>
              <a:rPr lang="en-US" dirty="0" smtClean="0"/>
              <a:t>Enter quote text in text placeholder. Default text color is AbbVie Dark Blue. Change text colors for best contrast against chosen background (either image or solid fill).</a:t>
            </a:r>
            <a:endParaRPr lang="en-US" dirty="0"/>
          </a:p>
        </p:txBody>
      </p:sp>
      <p:pic>
        <p:nvPicPr>
          <p:cNvPr id="14" name="Picture 16" descr="AbbVieLogo_Small_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933671"/>
            <a:ext cx="8814391" cy="72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a:spLocks noGrp="1"/>
          </p:cNvSpPr>
          <p:nvPr>
            <p:ph type="title" hasCustomPrompt="1"/>
          </p:nvPr>
        </p:nvSpPr>
        <p:spPr>
          <a:xfrm>
            <a:off x="438912" y="5164138"/>
            <a:ext cx="4387850" cy="284162"/>
          </a:xfrm>
        </p:spPr>
        <p:txBody>
          <a:bodyPr/>
          <a:lstStyle/>
          <a:p>
            <a:r>
              <a:rPr lang="en-US" dirty="0" smtClean="0"/>
              <a:t>ENTER AUTHOR NAME IN TITLE PLACEHOLDER</a:t>
            </a:r>
            <a:endParaRPr lang="en-US" dirty="0"/>
          </a:p>
        </p:txBody>
      </p:sp>
    </p:spTree>
    <p:extLst>
      <p:ext uri="{BB962C8B-B14F-4D97-AF65-F5344CB8AC3E}">
        <p14:creationId xmlns:p14="http://schemas.microsoft.com/office/powerpoint/2010/main" val="709004670"/>
      </p:ext>
    </p:extLst>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2_Quote Slide">
    <p:bg bwMode="auto">
      <p:bgPr>
        <a:solidFill>
          <a:srgbClr val="070605"/>
        </a:solidFill>
        <a:effectLst/>
      </p:bgPr>
    </p:bg>
    <p:spTree>
      <p:nvGrpSpPr>
        <p:cNvPr id="1" name=""/>
        <p:cNvGrpSpPr/>
        <p:nvPr/>
      </p:nvGrpSpPr>
      <p:grpSpPr>
        <a:xfrm>
          <a:off x="0" y="0"/>
          <a:ext cx="0" cy="0"/>
          <a:chOff x="0" y="0"/>
          <a:chExt cx="0" cy="0"/>
        </a:xfrm>
      </p:grpSpPr>
      <p:sp>
        <p:nvSpPr>
          <p:cNvPr id="20" name="Rectangle 8"/>
          <p:cNvSpPr>
            <a:spLocks noGrp="1"/>
          </p:cNvSpPr>
          <p:nvPr>
            <p:ph type="body" idx="1" hasCustomPrompt="1"/>
          </p:nvPr>
        </p:nvSpPr>
        <p:spPr>
          <a:xfrm>
            <a:off x="411163" y="1279525"/>
            <a:ext cx="5925312" cy="3794125"/>
          </a:xfrm>
          <a:noFill/>
          <a:ln/>
        </p:spPr>
        <p:txBody>
          <a:bodyPr/>
          <a:lstStyle>
            <a:lvl1pPr>
              <a:defRPr>
                <a:solidFill>
                  <a:schemeClr val="bg1"/>
                </a:solidFill>
              </a:defRPr>
            </a:lvl1pPr>
          </a:lstStyle>
          <a:p>
            <a:r>
              <a:rPr lang="en-US" dirty="0" smtClean="0">
                <a:solidFill>
                  <a:schemeClr val="bg1"/>
                </a:solidFill>
              </a:rPr>
              <a:t>Enter quote text in text placeholder. Default text color is White. Change text colors for best contrast against chosen background (either image or solid fill).</a:t>
            </a:r>
          </a:p>
        </p:txBody>
      </p:sp>
      <p:pic>
        <p:nvPicPr>
          <p:cNvPr id="22"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3" y="917170"/>
            <a:ext cx="8459787" cy="5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7"/>
          <p:cNvSpPr>
            <a:spLocks noGrp="1"/>
          </p:cNvSpPr>
          <p:nvPr>
            <p:ph type="title" hasCustomPrompt="1"/>
          </p:nvPr>
        </p:nvSpPr>
        <p:spPr>
          <a:xfrm>
            <a:off x="438912" y="5164138"/>
            <a:ext cx="4387850" cy="284162"/>
          </a:xfrm>
        </p:spPr>
        <p:txBody>
          <a:bodyPr/>
          <a:lstStyle/>
          <a:p>
            <a:r>
              <a:rPr lang="en-US" dirty="0" smtClean="0"/>
              <a:t>ENTER AUTHOR NAME IN TITLE PLACEHOLDER</a:t>
            </a:r>
            <a:endParaRPr lang="en-US" dirty="0"/>
          </a:p>
        </p:txBody>
      </p:sp>
    </p:spTree>
    <p:extLst>
      <p:ext uri="{BB962C8B-B14F-4D97-AF65-F5344CB8AC3E}">
        <p14:creationId xmlns:p14="http://schemas.microsoft.com/office/powerpoint/2010/main" val="1250832444"/>
      </p:ext>
    </p:extLst>
  </p:cSld>
  <p:clrMapOvr>
    <a:masterClrMapping/>
  </p:clrMapOvr>
  <p:timing>
    <p:tnLst>
      <p:par>
        <p:cTn xmlns:p14="http://schemas.microsoft.com/office/powerpoint/2010/main" id="1" dur="indefinite" restart="never" nodeType="tmRoot"/>
      </p:par>
    </p:tnLst>
  </p:timing>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_Quote Layout">
    <p:bg>
      <p:bgPr>
        <a:solidFill>
          <a:srgbClr val="071D49"/>
        </a:solidFill>
        <a:effectLst/>
      </p:bgPr>
    </p:bg>
    <p:spTree>
      <p:nvGrpSpPr>
        <p:cNvPr id="1" name=""/>
        <p:cNvGrpSpPr/>
        <p:nvPr/>
      </p:nvGrpSpPr>
      <p:grpSpPr>
        <a:xfrm>
          <a:off x="0" y="0"/>
          <a:ext cx="0" cy="0"/>
          <a:chOff x="0" y="0"/>
          <a:chExt cx="0" cy="0"/>
        </a:xfrm>
      </p:grpSpPr>
      <p:sp>
        <p:nvSpPr>
          <p:cNvPr id="5" name="Rectangle 8"/>
          <p:cNvSpPr>
            <a:spLocks noGrp="1"/>
          </p:cNvSpPr>
          <p:nvPr>
            <p:ph type="body" idx="1" hasCustomPrompt="1"/>
          </p:nvPr>
        </p:nvSpPr>
        <p:spPr>
          <a:xfrm>
            <a:off x="411163" y="1279525"/>
            <a:ext cx="5925312" cy="3794125"/>
          </a:xfrm>
          <a:noFill/>
          <a:ln/>
        </p:spPr>
        <p:txBody>
          <a:bodyPr/>
          <a:lstStyle>
            <a:lvl1pPr>
              <a:defRPr>
                <a:solidFill>
                  <a:schemeClr val="bg1"/>
                </a:solidFill>
              </a:defRPr>
            </a:lvl1pPr>
          </a:lstStyle>
          <a:p>
            <a:r>
              <a:rPr lang="en-US" dirty="0" smtClean="0">
                <a:solidFill>
                  <a:schemeClr val="bg1"/>
                </a:solidFill>
              </a:rPr>
              <a:t>Enter quote text in text placeholder. Default text color is White. Change text colors for best contrast against chosen background (either image or solid fill).</a:t>
            </a:r>
          </a:p>
        </p:txBody>
      </p:sp>
      <p:sp>
        <p:nvSpPr>
          <p:cNvPr id="6" name="Rectangle 7"/>
          <p:cNvSpPr>
            <a:spLocks noGrp="1"/>
          </p:cNvSpPr>
          <p:nvPr>
            <p:ph type="title" hasCustomPrompt="1"/>
          </p:nvPr>
        </p:nvSpPr>
        <p:spPr>
          <a:xfrm>
            <a:off x="438912" y="5164138"/>
            <a:ext cx="4387850" cy="284162"/>
          </a:xfrm>
        </p:spPr>
        <p:txBody>
          <a:bodyPr/>
          <a:lstStyle/>
          <a:p>
            <a:r>
              <a:rPr lang="en-US" dirty="0" smtClean="0"/>
              <a:t>ENTER AUTHOR NAME IN TITLE PLACEHOLDER</a:t>
            </a:r>
            <a:endParaRPr lang="en-US" dirty="0"/>
          </a:p>
        </p:txBody>
      </p:sp>
    </p:spTree>
    <p:extLst>
      <p:ext uri="{BB962C8B-B14F-4D97-AF65-F5344CB8AC3E}">
        <p14:creationId xmlns:p14="http://schemas.microsoft.com/office/powerpoint/2010/main" val="2520884045"/>
      </p:ext>
    </p:extLst>
  </p:cSld>
  <p:clrMapOvr>
    <a:masterClrMapping/>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000">
                <a:solidFill>
                  <a:srgbClr val="070605"/>
                </a:solidFill>
              </a:defRPr>
            </a:lvl1pPr>
            <a:lvl2pP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p:nvPr>
        </p:nvSpPr>
        <p:spPr bwMode="auto">
          <a:xfrm>
            <a:off x="412750" y="205747"/>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2400">
                <a:solidFill>
                  <a:srgbClr val="071D49"/>
                </a:solidFill>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38055466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4034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00000"/>
        </a:solidFill>
        <a:effectLst/>
      </p:bgPr>
    </p:bg>
    <p:spTree>
      <p:nvGrpSpPr>
        <p:cNvPr id="1" name=""/>
        <p:cNvGrpSpPr/>
        <p:nvPr/>
      </p:nvGrpSpPr>
      <p:grpSpPr>
        <a:xfrm>
          <a:off x="0" y="0"/>
          <a:ext cx="0" cy="0"/>
          <a:chOff x="0" y="0"/>
          <a:chExt cx="0" cy="0"/>
        </a:xfrm>
      </p:grpSpPr>
      <p:pic>
        <p:nvPicPr>
          <p:cNvPr id="48134"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48130" name="Title Placeholder 1"/>
          <p:cNvSpPr>
            <a:spLocks noGrp="1"/>
          </p:cNvSpPr>
          <p:nvPr>
            <p:ph type="ctrTitle" hasCustomPrompt="1"/>
          </p:nvPr>
        </p:nvSpPr>
        <p:spPr>
          <a:xfrm>
            <a:off x="411163" y="2194560"/>
            <a:ext cx="4113212" cy="1463040"/>
          </a:xfrm>
        </p:spPr>
        <p:txBody>
          <a:bodyPr anchor="b"/>
          <a:lstStyle>
            <a:lvl1pPr>
              <a:lnSpc>
                <a:spcPct val="85000"/>
              </a:lnSpc>
              <a:defRPr sz="3200">
                <a:solidFill>
                  <a:schemeClr val="bg1"/>
                </a:solidFill>
              </a:defRPr>
            </a:lvl1pPr>
          </a:lstStyle>
          <a:p>
            <a:pPr lvl="0"/>
            <a:r>
              <a:rPr lang="en-US" dirty="0" smtClean="0">
                <a:solidFill>
                  <a:schemeClr val="bg1"/>
                </a:solidFill>
              </a:rPr>
              <a:t>DIVIDER TITLES </a:t>
            </a:r>
            <a:br>
              <a:rPr lang="en-US" dirty="0" smtClean="0">
                <a:solidFill>
                  <a:schemeClr val="bg1"/>
                </a:solidFill>
              </a:rPr>
            </a:br>
            <a:r>
              <a:rPr lang="en-US" dirty="0" smtClean="0">
                <a:solidFill>
                  <a:schemeClr val="bg1"/>
                </a:solidFill>
              </a:rPr>
              <a:t>CALIBRI 32PT, ALL CAPS, WHITE</a:t>
            </a:r>
            <a:endParaRPr lang="en-US" noProof="0" dirty="0" smtClean="0"/>
          </a:p>
        </p:txBody>
      </p:sp>
      <p:sp>
        <p:nvSpPr>
          <p:cNvPr id="48131" name="Text Placeholder 2"/>
          <p:cNvSpPr>
            <a:spLocks noGrp="1"/>
          </p:cNvSpPr>
          <p:nvPr>
            <p:ph type="subTitle" idx="1" hasCustomPrompt="1"/>
          </p:nvPr>
        </p:nvSpPr>
        <p:spPr>
          <a:xfrm>
            <a:off x="411163" y="3702050"/>
            <a:ext cx="3656012" cy="696214"/>
          </a:xfrm>
        </p:spPr>
        <p:txBody>
          <a:bodyPr anchor="t"/>
          <a:lstStyle>
            <a:lvl1pPr>
              <a:defRPr sz="1400" baseline="0">
                <a:solidFill>
                  <a:srgbClr val="84BD00"/>
                </a:solidFill>
              </a:defRPr>
            </a:lvl1pPr>
          </a:lstStyle>
          <a:p>
            <a:pPr lvl="0"/>
            <a:r>
              <a:rPr lang="en-US" noProof="0" dirty="0" smtClean="0"/>
              <a:t>Subhead Calibri 14pt, Grass Green</a:t>
            </a:r>
          </a:p>
        </p:txBody>
      </p:sp>
    </p:spTree>
    <p:extLst>
      <p:ext uri="{BB962C8B-B14F-4D97-AF65-F5344CB8AC3E}">
        <p14:creationId xmlns:p14="http://schemas.microsoft.com/office/powerpoint/2010/main" val="2337540511"/>
      </p:ext>
    </p:extLst>
  </p:cSld>
  <p:clrMapOvr>
    <a:masterClrMapping/>
  </p:clrMapOvr>
  <p:timing>
    <p:tnLst>
      <p:par>
        <p:cTn xmlns:p14="http://schemas.microsoft.com/office/powerpoint/2010/mai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3000"/>
            <a:ext cx="4083050" cy="5257800"/>
          </a:xfrm>
        </p:spPr>
        <p:txBody>
          <a:bodyPr anchor="t"/>
          <a:lstStyle>
            <a:lvl1pPr>
              <a:defRPr sz="2000">
                <a:solidFill>
                  <a:srgbClr val="070605"/>
                </a:solidFill>
              </a:defRPr>
            </a:lvl1pPr>
            <a:lvl2pP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3000"/>
            <a:ext cx="4083050" cy="5257800"/>
          </a:xfrm>
        </p:spPr>
        <p:txBody>
          <a:bodyPr anchor="t"/>
          <a:lstStyle>
            <a:lvl1pPr>
              <a:defRPr sz="2000">
                <a:solidFill>
                  <a:srgbClr val="070605"/>
                </a:solidFill>
              </a:defRPr>
            </a:lvl1pPr>
            <a:lvl2pP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p:nvPr>
        </p:nvSpPr>
        <p:spPr bwMode="auto">
          <a:xfrm>
            <a:off x="412750" y="205747"/>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2400">
                <a:solidFill>
                  <a:srgbClr val="071D49"/>
                </a:solidFill>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3565201815"/>
      </p:ext>
    </p:extLst>
  </p:cSld>
  <p:clrMapOvr>
    <a:masterClrMapping/>
  </p:clrMapOvr>
  <p:timing>
    <p:tnLst>
      <p:par>
        <p:cTn xmlns:p14="http://schemas.microsoft.com/office/powerpoint/2010/mai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823984"/>
            <a:ext cx="4040188" cy="452628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23984"/>
            <a:ext cx="4041775" cy="452628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itle Placeholder 1"/>
          <p:cNvSpPr>
            <a:spLocks noGrp="1"/>
          </p:cNvSpPr>
          <p:nvPr>
            <p:ph type="title"/>
          </p:nvPr>
        </p:nvSpPr>
        <p:spPr bwMode="auto">
          <a:xfrm>
            <a:off x="412750" y="205747"/>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2400">
                <a:solidFill>
                  <a:srgbClr val="071D49"/>
                </a:solidFill>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905856660"/>
      </p:ext>
    </p:extLst>
  </p:cSld>
  <p:clrMapOvr>
    <a:masterClrMapping/>
  </p:clrMapOvr>
  <p:timing>
    <p:tnLst>
      <p:par>
        <p:cTn xmlns:p14="http://schemas.microsoft.com/office/powerpoint/2010/mai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Placeholder 1"/>
          <p:cNvSpPr>
            <a:spLocks noGrp="1"/>
          </p:cNvSpPr>
          <p:nvPr>
            <p:ph type="title"/>
          </p:nvPr>
        </p:nvSpPr>
        <p:spPr bwMode="auto">
          <a:xfrm>
            <a:off x="412750" y="205747"/>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2400">
                <a:solidFill>
                  <a:srgbClr val="071D49"/>
                </a:solidFill>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1177134688"/>
      </p:ext>
    </p:extLst>
  </p:cSld>
  <p:clrMapOvr>
    <a:masterClrMapping/>
  </p:clrMapOvr>
  <p:timing>
    <p:tnLst>
      <p:par>
        <p:cTn xmlns:p14="http://schemas.microsoft.com/office/powerpoint/2010/mai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7" name="Content Placeholder 2"/>
          <p:cNvSpPr>
            <a:spLocks noGrp="1"/>
          </p:cNvSpPr>
          <p:nvPr>
            <p:ph idx="1"/>
          </p:nvPr>
        </p:nvSpPr>
        <p:spPr>
          <a:xfrm>
            <a:off x="3575050" y="1142999"/>
            <a:ext cx="5111750" cy="5268433"/>
          </a:xfrm>
        </p:spPr>
        <p:txBody>
          <a:bodyPr anchor="t"/>
          <a:lstStyle>
            <a:lvl1pPr>
              <a:defRPr sz="3200">
                <a:solidFill>
                  <a:srgbClr val="070605"/>
                </a:solidFill>
              </a:defRPr>
            </a:lvl1pPr>
            <a:lvl2pPr>
              <a:defRPr sz="2800">
                <a:solidFill>
                  <a:srgbClr val="070605"/>
                </a:solidFill>
              </a:defRPr>
            </a:lvl2pPr>
            <a:lvl3pPr>
              <a:defRPr sz="24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3"/>
          <p:cNvSpPr>
            <a:spLocks noGrp="1"/>
          </p:cNvSpPr>
          <p:nvPr>
            <p:ph type="body" sz="half" idx="2"/>
          </p:nvPr>
        </p:nvSpPr>
        <p:spPr>
          <a:xfrm>
            <a:off x="411480" y="1143000"/>
            <a:ext cx="3008313" cy="5256849"/>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itle Placeholder 1"/>
          <p:cNvSpPr>
            <a:spLocks noGrp="1"/>
          </p:cNvSpPr>
          <p:nvPr>
            <p:ph type="title"/>
          </p:nvPr>
        </p:nvSpPr>
        <p:spPr bwMode="auto">
          <a:xfrm>
            <a:off x="412750" y="205747"/>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2400">
                <a:solidFill>
                  <a:srgbClr val="071D49"/>
                </a:solidFill>
              </a:defRPr>
            </a:lvl1pPr>
          </a:lstStyle>
          <a:p>
            <a:pPr lvl="0"/>
            <a:r>
              <a:rPr lang="en-US" smtClean="0"/>
              <a:t>Click to edit Master title style</a:t>
            </a:r>
            <a:endParaRPr lang="en-US" dirty="0" smtClean="0"/>
          </a:p>
        </p:txBody>
      </p:sp>
    </p:spTree>
    <p:extLst>
      <p:ext uri="{BB962C8B-B14F-4D97-AF65-F5344CB8AC3E}">
        <p14:creationId xmlns:p14="http://schemas.microsoft.com/office/powerpoint/2010/main" val="1806798943"/>
      </p:ext>
    </p:extLst>
  </p:cSld>
  <p:clrMapOvr>
    <a:masterClrMapping/>
  </p:clrMapOvr>
  <p:timing>
    <p:tnLst>
      <p:par>
        <p:cTn xmlns:p14="http://schemas.microsoft.com/office/powerpoint/2010/mai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02627"/>
            <a:ext cx="5486400" cy="566738"/>
          </a:xfrm>
        </p:spPr>
        <p:txBody>
          <a:bodyPr anchor="b"/>
          <a:lstStyle>
            <a:lvl1pPr algn="l">
              <a:defRPr sz="20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1792288" y="560126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Picture Placeholder 2"/>
          <p:cNvSpPr>
            <a:spLocks noGrp="1"/>
          </p:cNvSpPr>
          <p:nvPr>
            <p:ph type="pic" idx="1"/>
          </p:nvPr>
        </p:nvSpPr>
        <p:spPr>
          <a:xfrm>
            <a:off x="1792288" y="1041990"/>
            <a:ext cx="5486400" cy="3880883"/>
          </a:xfrm>
        </p:spPr>
        <p:txBody>
          <a:bodyPr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Tree>
    <p:extLst>
      <p:ext uri="{BB962C8B-B14F-4D97-AF65-F5344CB8AC3E}">
        <p14:creationId xmlns:p14="http://schemas.microsoft.com/office/powerpoint/2010/main" val="401598773"/>
      </p:ext>
    </p:extLst>
  </p:cSld>
  <p:clrMapOvr>
    <a:masterClrMapping/>
  </p:clrMapOvr>
  <p:timing>
    <p:tnLst>
      <p:par>
        <p:cTn xmlns:p14="http://schemas.microsoft.com/office/powerpoint/2010/mai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1163" y="1143000"/>
            <a:ext cx="6086475"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9471782"/>
      </p:ext>
    </p:extLst>
  </p:cSld>
  <p:clrMapOvr>
    <a:masterClrMapping/>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Custom Layout">
    <p:bg>
      <p:bgPr>
        <a:solidFill>
          <a:srgbClr val="071D49"/>
        </a:solidFill>
        <a:effectLst/>
      </p:bgPr>
    </p:bg>
    <p:spTree>
      <p:nvGrpSpPr>
        <p:cNvPr id="1" name=""/>
        <p:cNvGrpSpPr/>
        <p:nvPr/>
      </p:nvGrpSpPr>
      <p:grpSpPr>
        <a:xfrm>
          <a:off x="0" y="0"/>
          <a:ext cx="0" cy="0"/>
          <a:chOff x="0" y="0"/>
          <a:chExt cx="0" cy="0"/>
        </a:xfrm>
      </p:grpSpPr>
      <p:sp>
        <p:nvSpPr>
          <p:cNvPr id="5" name="Freeform 28"/>
          <p:cNvSpPr>
            <a:spLocks noEditPoints="1"/>
          </p:cNvSpPr>
          <p:nvPr/>
        </p:nvSpPr>
        <p:spPr bwMode="auto">
          <a:xfrm>
            <a:off x="2536825" y="2962275"/>
            <a:ext cx="4038600" cy="708025"/>
          </a:xfrm>
          <a:custGeom>
            <a:avLst/>
            <a:gdLst>
              <a:gd name="T0" fmla="*/ 4296 w 9119"/>
              <a:gd name="T1" fmla="*/ 1407 h 1589"/>
              <a:gd name="T2" fmla="*/ 5081 w 9119"/>
              <a:gd name="T3" fmla="*/ 983 h 1589"/>
              <a:gd name="T4" fmla="*/ 4296 w 9119"/>
              <a:gd name="T5" fmla="*/ 558 h 1589"/>
              <a:gd name="T6" fmla="*/ 4296 w 9119"/>
              <a:gd name="T7" fmla="*/ 1407 h 1589"/>
              <a:gd name="T8" fmla="*/ 3821 w 9119"/>
              <a:gd name="T9" fmla="*/ 548 h 1589"/>
              <a:gd name="T10" fmla="*/ 4256 w 9119"/>
              <a:gd name="T11" fmla="*/ 395 h 1589"/>
              <a:gd name="T12" fmla="*/ 5261 w 9119"/>
              <a:gd name="T13" fmla="*/ 983 h 1589"/>
              <a:gd name="T14" fmla="*/ 4256 w 9119"/>
              <a:gd name="T15" fmla="*/ 1571 h 1589"/>
              <a:gd name="T16" fmla="*/ 3641 w 9119"/>
              <a:gd name="T17" fmla="*/ 0 h 1589"/>
              <a:gd name="T18" fmla="*/ 3821 w 9119"/>
              <a:gd name="T19" fmla="*/ 117 h 1589"/>
              <a:gd name="T20" fmla="*/ 3821 w 9119"/>
              <a:gd name="T21" fmla="*/ 548 h 1589"/>
              <a:gd name="T22" fmla="*/ 2492 w 9119"/>
              <a:gd name="T23" fmla="*/ 1407 h 1589"/>
              <a:gd name="T24" fmla="*/ 3277 w 9119"/>
              <a:gd name="T25" fmla="*/ 983 h 1589"/>
              <a:gd name="T26" fmla="*/ 2492 w 9119"/>
              <a:gd name="T27" fmla="*/ 558 h 1589"/>
              <a:gd name="T28" fmla="*/ 2492 w 9119"/>
              <a:gd name="T29" fmla="*/ 1407 h 1589"/>
              <a:gd name="T30" fmla="*/ 2018 w 9119"/>
              <a:gd name="T31" fmla="*/ 548 h 1589"/>
              <a:gd name="T32" fmla="*/ 2452 w 9119"/>
              <a:gd name="T33" fmla="*/ 395 h 1589"/>
              <a:gd name="T34" fmla="*/ 3458 w 9119"/>
              <a:gd name="T35" fmla="*/ 983 h 1589"/>
              <a:gd name="T36" fmla="*/ 2452 w 9119"/>
              <a:gd name="T37" fmla="*/ 1571 h 1589"/>
              <a:gd name="T38" fmla="*/ 1837 w 9119"/>
              <a:gd name="T39" fmla="*/ 0 h 1589"/>
              <a:gd name="T40" fmla="*/ 2018 w 9119"/>
              <a:gd name="T41" fmla="*/ 117 h 1589"/>
              <a:gd name="T42" fmla="*/ 2018 w 9119"/>
              <a:gd name="T43" fmla="*/ 548 h 1589"/>
              <a:gd name="T44" fmla="*/ 7214 w 9119"/>
              <a:gd name="T45" fmla="*/ 395 h 1589"/>
              <a:gd name="T46" fmla="*/ 7395 w 9119"/>
              <a:gd name="T47" fmla="*/ 547 h 1589"/>
              <a:gd name="T48" fmla="*/ 7350 w 9119"/>
              <a:gd name="T49" fmla="*/ 1571 h 1589"/>
              <a:gd name="T50" fmla="*/ 7214 w 9119"/>
              <a:gd name="T51" fmla="*/ 395 h 1589"/>
              <a:gd name="T52" fmla="*/ 7305 w 9119"/>
              <a:gd name="T53" fmla="*/ 260 h 1589"/>
              <a:gd name="T54" fmla="*/ 7397 w 9119"/>
              <a:gd name="T55" fmla="*/ 167 h 1589"/>
              <a:gd name="T56" fmla="*/ 7305 w 9119"/>
              <a:gd name="T57" fmla="*/ 34 h 1589"/>
              <a:gd name="T58" fmla="*/ 7212 w 9119"/>
              <a:gd name="T59" fmla="*/ 167 h 1589"/>
              <a:gd name="T60" fmla="*/ 7305 w 9119"/>
              <a:gd name="T61" fmla="*/ 260 h 1589"/>
              <a:gd name="T62" fmla="*/ 965 w 9119"/>
              <a:gd name="T63" fmla="*/ 558 h 1589"/>
              <a:gd name="T64" fmla="*/ 180 w 9119"/>
              <a:gd name="T65" fmla="*/ 983 h 1589"/>
              <a:gd name="T66" fmla="*/ 965 w 9119"/>
              <a:gd name="T67" fmla="*/ 1407 h 1589"/>
              <a:gd name="T68" fmla="*/ 965 w 9119"/>
              <a:gd name="T69" fmla="*/ 558 h 1589"/>
              <a:gd name="T70" fmla="*/ 1669 w 9119"/>
              <a:gd name="T71" fmla="*/ 1571 h 1589"/>
              <a:gd name="T72" fmla="*/ 1535 w 9119"/>
              <a:gd name="T73" fmla="*/ 1456 h 1589"/>
              <a:gd name="T74" fmla="*/ 1005 w 9119"/>
              <a:gd name="T75" fmla="*/ 1571 h 1589"/>
              <a:gd name="T76" fmla="*/ 0 w 9119"/>
              <a:gd name="T77" fmla="*/ 983 h 1589"/>
              <a:gd name="T78" fmla="*/ 1005 w 9119"/>
              <a:gd name="T79" fmla="*/ 395 h 1589"/>
              <a:gd name="T80" fmla="*/ 1742 w 9119"/>
              <a:gd name="T81" fmla="*/ 1571 h 1589"/>
              <a:gd name="T82" fmla="*/ 1669 w 9119"/>
              <a:gd name="T83" fmla="*/ 1571 h 1589"/>
              <a:gd name="T84" fmla="*/ 6267 w 9119"/>
              <a:gd name="T85" fmla="*/ 1496 h 1589"/>
              <a:gd name="T86" fmla="*/ 6011 w 9119"/>
              <a:gd name="T87" fmla="*/ 1496 h 1589"/>
              <a:gd name="T88" fmla="*/ 5313 w 9119"/>
              <a:gd name="T89" fmla="*/ 395 h 1589"/>
              <a:gd name="T90" fmla="*/ 6143 w 9119"/>
              <a:gd name="T91" fmla="*/ 1393 h 1589"/>
              <a:gd name="T92" fmla="*/ 6974 w 9119"/>
              <a:gd name="T93" fmla="*/ 395 h 1589"/>
              <a:gd name="T94" fmla="*/ 6267 w 9119"/>
              <a:gd name="T95" fmla="*/ 1496 h 1589"/>
              <a:gd name="T96" fmla="*/ 8243 w 9119"/>
              <a:gd name="T97" fmla="*/ 558 h 1589"/>
              <a:gd name="T98" fmla="*/ 8729 w 9119"/>
              <a:gd name="T99" fmla="*/ 558 h 1589"/>
              <a:gd name="T100" fmla="*/ 8729 w 9119"/>
              <a:gd name="T101" fmla="*/ 901 h 1589"/>
              <a:gd name="T102" fmla="*/ 8243 w 9119"/>
              <a:gd name="T103" fmla="*/ 558 h 1589"/>
              <a:gd name="T104" fmla="*/ 9089 w 9119"/>
              <a:gd name="T105" fmla="*/ 1537 h 1589"/>
              <a:gd name="T106" fmla="*/ 8941 w 9119"/>
              <a:gd name="T107" fmla="*/ 1407 h 1589"/>
              <a:gd name="T108" fmla="*/ 7784 w 9119"/>
              <a:gd name="T109" fmla="*/ 1064 h 1589"/>
              <a:gd name="T110" fmla="*/ 9119 w 9119"/>
              <a:gd name="T111" fmla="*/ 730 h 1589"/>
              <a:gd name="T112" fmla="*/ 8230 w 9119"/>
              <a:gd name="T113" fmla="*/ 395 h 1589"/>
              <a:gd name="T114" fmla="*/ 8228 w 9119"/>
              <a:gd name="T115" fmla="*/ 1571 h 1589"/>
              <a:gd name="T116" fmla="*/ 9089 w 9119"/>
              <a:gd name="T117" fmla="*/ 1537 h 1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19" h="1589">
                <a:moveTo>
                  <a:pt x="4296" y="1407"/>
                </a:moveTo>
                <a:lnTo>
                  <a:pt x="4296" y="1407"/>
                </a:lnTo>
                <a:cubicBezTo>
                  <a:pt x="4420" y="1407"/>
                  <a:pt x="4466" y="1407"/>
                  <a:pt x="4609" y="1407"/>
                </a:cubicBezTo>
                <a:cubicBezTo>
                  <a:pt x="4961" y="1407"/>
                  <a:pt x="5081" y="1183"/>
                  <a:pt x="5081" y="983"/>
                </a:cubicBezTo>
                <a:cubicBezTo>
                  <a:pt x="5081" y="780"/>
                  <a:pt x="4961" y="558"/>
                  <a:pt x="4609" y="558"/>
                </a:cubicBezTo>
                <a:cubicBezTo>
                  <a:pt x="4465" y="558"/>
                  <a:pt x="4404" y="558"/>
                  <a:pt x="4296" y="558"/>
                </a:cubicBezTo>
                <a:cubicBezTo>
                  <a:pt x="3928" y="558"/>
                  <a:pt x="3821" y="792"/>
                  <a:pt x="3821" y="983"/>
                </a:cubicBezTo>
                <a:cubicBezTo>
                  <a:pt x="3821" y="1153"/>
                  <a:pt x="3917" y="1407"/>
                  <a:pt x="4296" y="1407"/>
                </a:cubicBezTo>
                <a:lnTo>
                  <a:pt x="4296" y="1407"/>
                </a:lnTo>
                <a:close/>
                <a:moveTo>
                  <a:pt x="3821" y="548"/>
                </a:moveTo>
                <a:lnTo>
                  <a:pt x="3821" y="548"/>
                </a:lnTo>
                <a:cubicBezTo>
                  <a:pt x="3899" y="474"/>
                  <a:pt x="4037" y="395"/>
                  <a:pt x="4256" y="395"/>
                </a:cubicBezTo>
                <a:cubicBezTo>
                  <a:pt x="4256" y="395"/>
                  <a:pt x="4451" y="395"/>
                  <a:pt x="4622" y="395"/>
                </a:cubicBezTo>
                <a:cubicBezTo>
                  <a:pt x="5121" y="395"/>
                  <a:pt x="5261" y="733"/>
                  <a:pt x="5261" y="983"/>
                </a:cubicBezTo>
                <a:cubicBezTo>
                  <a:pt x="5261" y="1264"/>
                  <a:pt x="5092" y="1571"/>
                  <a:pt x="4622" y="1571"/>
                </a:cubicBezTo>
                <a:cubicBezTo>
                  <a:pt x="4525" y="1571"/>
                  <a:pt x="4409" y="1571"/>
                  <a:pt x="4256" y="1571"/>
                </a:cubicBezTo>
                <a:cubicBezTo>
                  <a:pt x="3899" y="1571"/>
                  <a:pt x="3641" y="1340"/>
                  <a:pt x="3641" y="983"/>
                </a:cubicBezTo>
                <a:cubicBezTo>
                  <a:pt x="3641" y="863"/>
                  <a:pt x="3641" y="0"/>
                  <a:pt x="3641" y="0"/>
                </a:cubicBezTo>
                <a:cubicBezTo>
                  <a:pt x="3641" y="0"/>
                  <a:pt x="3677" y="0"/>
                  <a:pt x="3697" y="0"/>
                </a:cubicBezTo>
                <a:cubicBezTo>
                  <a:pt x="3776" y="0"/>
                  <a:pt x="3821" y="41"/>
                  <a:pt x="3821" y="117"/>
                </a:cubicBezTo>
                <a:cubicBezTo>
                  <a:pt x="3821" y="130"/>
                  <a:pt x="3821" y="548"/>
                  <a:pt x="3821" y="548"/>
                </a:cubicBezTo>
                <a:lnTo>
                  <a:pt x="3821" y="548"/>
                </a:lnTo>
                <a:close/>
                <a:moveTo>
                  <a:pt x="2492" y="1407"/>
                </a:moveTo>
                <a:lnTo>
                  <a:pt x="2492" y="1407"/>
                </a:lnTo>
                <a:cubicBezTo>
                  <a:pt x="2616" y="1407"/>
                  <a:pt x="2663" y="1407"/>
                  <a:pt x="2805" y="1407"/>
                </a:cubicBezTo>
                <a:cubicBezTo>
                  <a:pt x="3157" y="1407"/>
                  <a:pt x="3277" y="1183"/>
                  <a:pt x="3277" y="983"/>
                </a:cubicBezTo>
                <a:cubicBezTo>
                  <a:pt x="3277" y="780"/>
                  <a:pt x="3157" y="558"/>
                  <a:pt x="2805" y="558"/>
                </a:cubicBezTo>
                <a:cubicBezTo>
                  <a:pt x="2662" y="558"/>
                  <a:pt x="2600" y="558"/>
                  <a:pt x="2492" y="558"/>
                </a:cubicBezTo>
                <a:cubicBezTo>
                  <a:pt x="2125" y="558"/>
                  <a:pt x="2018" y="792"/>
                  <a:pt x="2018" y="983"/>
                </a:cubicBezTo>
                <a:cubicBezTo>
                  <a:pt x="2018" y="1153"/>
                  <a:pt x="2113" y="1407"/>
                  <a:pt x="2492" y="1407"/>
                </a:cubicBezTo>
                <a:lnTo>
                  <a:pt x="2492" y="1407"/>
                </a:lnTo>
                <a:close/>
                <a:moveTo>
                  <a:pt x="2018" y="548"/>
                </a:moveTo>
                <a:lnTo>
                  <a:pt x="2018" y="548"/>
                </a:lnTo>
                <a:cubicBezTo>
                  <a:pt x="2096" y="474"/>
                  <a:pt x="2233" y="395"/>
                  <a:pt x="2452" y="395"/>
                </a:cubicBezTo>
                <a:cubicBezTo>
                  <a:pt x="2452" y="395"/>
                  <a:pt x="2648" y="395"/>
                  <a:pt x="2818" y="395"/>
                </a:cubicBezTo>
                <a:cubicBezTo>
                  <a:pt x="3317" y="395"/>
                  <a:pt x="3458" y="733"/>
                  <a:pt x="3458" y="983"/>
                </a:cubicBezTo>
                <a:cubicBezTo>
                  <a:pt x="3458" y="1264"/>
                  <a:pt x="3289" y="1571"/>
                  <a:pt x="2818" y="1571"/>
                </a:cubicBezTo>
                <a:cubicBezTo>
                  <a:pt x="2721" y="1571"/>
                  <a:pt x="2605" y="1571"/>
                  <a:pt x="2452" y="1571"/>
                </a:cubicBezTo>
                <a:cubicBezTo>
                  <a:pt x="2095" y="1571"/>
                  <a:pt x="1837" y="1340"/>
                  <a:pt x="1837" y="983"/>
                </a:cubicBezTo>
                <a:cubicBezTo>
                  <a:pt x="1837" y="863"/>
                  <a:pt x="1837" y="0"/>
                  <a:pt x="1837" y="0"/>
                </a:cubicBezTo>
                <a:cubicBezTo>
                  <a:pt x="1837" y="0"/>
                  <a:pt x="1874" y="0"/>
                  <a:pt x="1893" y="0"/>
                </a:cubicBezTo>
                <a:cubicBezTo>
                  <a:pt x="1973" y="0"/>
                  <a:pt x="2018" y="41"/>
                  <a:pt x="2018" y="117"/>
                </a:cubicBezTo>
                <a:cubicBezTo>
                  <a:pt x="2018" y="130"/>
                  <a:pt x="2018" y="548"/>
                  <a:pt x="2018" y="548"/>
                </a:cubicBezTo>
                <a:lnTo>
                  <a:pt x="2018" y="548"/>
                </a:lnTo>
                <a:close/>
                <a:moveTo>
                  <a:pt x="7214" y="395"/>
                </a:moveTo>
                <a:lnTo>
                  <a:pt x="7214" y="395"/>
                </a:lnTo>
                <a:cubicBezTo>
                  <a:pt x="7214" y="395"/>
                  <a:pt x="7247" y="395"/>
                  <a:pt x="7257" y="395"/>
                </a:cubicBezTo>
                <a:cubicBezTo>
                  <a:pt x="7341" y="395"/>
                  <a:pt x="7395" y="433"/>
                  <a:pt x="7395" y="547"/>
                </a:cubicBezTo>
                <a:cubicBezTo>
                  <a:pt x="7395" y="560"/>
                  <a:pt x="7395" y="1571"/>
                  <a:pt x="7395" y="1571"/>
                </a:cubicBezTo>
                <a:cubicBezTo>
                  <a:pt x="7395" y="1571"/>
                  <a:pt x="7369" y="1571"/>
                  <a:pt x="7350" y="1571"/>
                </a:cubicBezTo>
                <a:cubicBezTo>
                  <a:pt x="7258" y="1571"/>
                  <a:pt x="7214" y="1521"/>
                  <a:pt x="7214" y="1422"/>
                </a:cubicBezTo>
                <a:cubicBezTo>
                  <a:pt x="7214" y="1409"/>
                  <a:pt x="7214" y="395"/>
                  <a:pt x="7214" y="395"/>
                </a:cubicBezTo>
                <a:lnTo>
                  <a:pt x="7214" y="395"/>
                </a:lnTo>
                <a:close/>
                <a:moveTo>
                  <a:pt x="7305" y="260"/>
                </a:moveTo>
                <a:lnTo>
                  <a:pt x="7305" y="260"/>
                </a:lnTo>
                <a:cubicBezTo>
                  <a:pt x="7357" y="260"/>
                  <a:pt x="7397" y="228"/>
                  <a:pt x="7397" y="167"/>
                </a:cubicBezTo>
                <a:cubicBezTo>
                  <a:pt x="7397" y="155"/>
                  <a:pt x="7397" y="135"/>
                  <a:pt x="7397" y="128"/>
                </a:cubicBezTo>
                <a:cubicBezTo>
                  <a:pt x="7397" y="66"/>
                  <a:pt x="7356" y="34"/>
                  <a:pt x="7305" y="34"/>
                </a:cubicBezTo>
                <a:cubicBezTo>
                  <a:pt x="7253" y="34"/>
                  <a:pt x="7212" y="66"/>
                  <a:pt x="7212" y="128"/>
                </a:cubicBezTo>
                <a:cubicBezTo>
                  <a:pt x="7212" y="136"/>
                  <a:pt x="7212" y="153"/>
                  <a:pt x="7212" y="167"/>
                </a:cubicBezTo>
                <a:cubicBezTo>
                  <a:pt x="7212" y="228"/>
                  <a:pt x="7253" y="260"/>
                  <a:pt x="7305" y="260"/>
                </a:cubicBezTo>
                <a:lnTo>
                  <a:pt x="7305" y="260"/>
                </a:lnTo>
                <a:close/>
                <a:moveTo>
                  <a:pt x="965" y="558"/>
                </a:moveTo>
                <a:lnTo>
                  <a:pt x="965" y="558"/>
                </a:lnTo>
                <a:cubicBezTo>
                  <a:pt x="841" y="558"/>
                  <a:pt x="795" y="558"/>
                  <a:pt x="652" y="558"/>
                </a:cubicBezTo>
                <a:cubicBezTo>
                  <a:pt x="300" y="558"/>
                  <a:pt x="180" y="782"/>
                  <a:pt x="180" y="983"/>
                </a:cubicBezTo>
                <a:cubicBezTo>
                  <a:pt x="180" y="1186"/>
                  <a:pt x="300" y="1407"/>
                  <a:pt x="652" y="1407"/>
                </a:cubicBezTo>
                <a:cubicBezTo>
                  <a:pt x="796" y="1407"/>
                  <a:pt x="857" y="1407"/>
                  <a:pt x="965" y="1407"/>
                </a:cubicBezTo>
                <a:cubicBezTo>
                  <a:pt x="1333" y="1407"/>
                  <a:pt x="1440" y="1174"/>
                  <a:pt x="1440" y="983"/>
                </a:cubicBezTo>
                <a:cubicBezTo>
                  <a:pt x="1440" y="812"/>
                  <a:pt x="1344" y="558"/>
                  <a:pt x="965" y="558"/>
                </a:cubicBezTo>
                <a:lnTo>
                  <a:pt x="965" y="558"/>
                </a:lnTo>
                <a:close/>
                <a:moveTo>
                  <a:pt x="1669" y="1571"/>
                </a:moveTo>
                <a:lnTo>
                  <a:pt x="1669" y="1571"/>
                </a:lnTo>
                <a:cubicBezTo>
                  <a:pt x="1596" y="1571"/>
                  <a:pt x="1549" y="1534"/>
                  <a:pt x="1535" y="1456"/>
                </a:cubicBezTo>
                <a:lnTo>
                  <a:pt x="1511" y="1328"/>
                </a:lnTo>
                <a:cubicBezTo>
                  <a:pt x="1471" y="1402"/>
                  <a:pt x="1324" y="1571"/>
                  <a:pt x="1005" y="1571"/>
                </a:cubicBezTo>
                <a:cubicBezTo>
                  <a:pt x="1005" y="1571"/>
                  <a:pt x="810" y="1571"/>
                  <a:pt x="639" y="1571"/>
                </a:cubicBezTo>
                <a:cubicBezTo>
                  <a:pt x="140" y="1571"/>
                  <a:pt x="0" y="1233"/>
                  <a:pt x="0" y="983"/>
                </a:cubicBezTo>
                <a:cubicBezTo>
                  <a:pt x="0" y="701"/>
                  <a:pt x="169" y="395"/>
                  <a:pt x="639" y="395"/>
                </a:cubicBezTo>
                <a:cubicBezTo>
                  <a:pt x="736" y="395"/>
                  <a:pt x="852" y="395"/>
                  <a:pt x="1005" y="395"/>
                </a:cubicBezTo>
                <a:cubicBezTo>
                  <a:pt x="1362" y="395"/>
                  <a:pt x="1561" y="603"/>
                  <a:pt x="1608" y="856"/>
                </a:cubicBezTo>
                <a:cubicBezTo>
                  <a:pt x="1648" y="1067"/>
                  <a:pt x="1742" y="1571"/>
                  <a:pt x="1742" y="1571"/>
                </a:cubicBezTo>
                <a:cubicBezTo>
                  <a:pt x="1742" y="1571"/>
                  <a:pt x="1708" y="1571"/>
                  <a:pt x="1669" y="1571"/>
                </a:cubicBezTo>
                <a:lnTo>
                  <a:pt x="1669" y="1571"/>
                </a:lnTo>
                <a:close/>
                <a:moveTo>
                  <a:pt x="6267" y="1496"/>
                </a:moveTo>
                <a:lnTo>
                  <a:pt x="6267" y="1496"/>
                </a:lnTo>
                <a:cubicBezTo>
                  <a:pt x="6217" y="1565"/>
                  <a:pt x="6182" y="1589"/>
                  <a:pt x="6139" y="1589"/>
                </a:cubicBezTo>
                <a:cubicBezTo>
                  <a:pt x="6078" y="1589"/>
                  <a:pt x="6055" y="1556"/>
                  <a:pt x="6011" y="1496"/>
                </a:cubicBezTo>
                <a:cubicBezTo>
                  <a:pt x="5906" y="1353"/>
                  <a:pt x="5205" y="395"/>
                  <a:pt x="5205" y="395"/>
                </a:cubicBezTo>
                <a:cubicBezTo>
                  <a:pt x="5205" y="395"/>
                  <a:pt x="5272" y="395"/>
                  <a:pt x="5313" y="395"/>
                </a:cubicBezTo>
                <a:cubicBezTo>
                  <a:pt x="5430" y="395"/>
                  <a:pt x="5464" y="436"/>
                  <a:pt x="5512" y="504"/>
                </a:cubicBezTo>
                <a:cubicBezTo>
                  <a:pt x="5534" y="534"/>
                  <a:pt x="6143" y="1393"/>
                  <a:pt x="6143" y="1393"/>
                </a:cubicBezTo>
                <a:cubicBezTo>
                  <a:pt x="6143" y="1393"/>
                  <a:pt x="6752" y="535"/>
                  <a:pt x="6777" y="500"/>
                </a:cubicBezTo>
                <a:cubicBezTo>
                  <a:pt x="6822" y="436"/>
                  <a:pt x="6857" y="395"/>
                  <a:pt x="6974" y="395"/>
                </a:cubicBezTo>
                <a:cubicBezTo>
                  <a:pt x="7007" y="395"/>
                  <a:pt x="7070" y="395"/>
                  <a:pt x="7070" y="395"/>
                </a:cubicBezTo>
                <a:cubicBezTo>
                  <a:pt x="7070" y="395"/>
                  <a:pt x="6352" y="1379"/>
                  <a:pt x="6267" y="1496"/>
                </a:cubicBezTo>
                <a:lnTo>
                  <a:pt x="6267" y="1496"/>
                </a:lnTo>
                <a:close/>
                <a:moveTo>
                  <a:pt x="8243" y="558"/>
                </a:moveTo>
                <a:lnTo>
                  <a:pt x="8243" y="558"/>
                </a:lnTo>
                <a:cubicBezTo>
                  <a:pt x="8319" y="558"/>
                  <a:pt x="8620" y="558"/>
                  <a:pt x="8729" y="558"/>
                </a:cubicBezTo>
                <a:cubicBezTo>
                  <a:pt x="8897" y="558"/>
                  <a:pt x="8937" y="663"/>
                  <a:pt x="8937" y="730"/>
                </a:cubicBezTo>
                <a:cubicBezTo>
                  <a:pt x="8937" y="790"/>
                  <a:pt x="8901" y="901"/>
                  <a:pt x="8729" y="901"/>
                </a:cubicBezTo>
                <a:cubicBezTo>
                  <a:pt x="8615" y="901"/>
                  <a:pt x="7784" y="901"/>
                  <a:pt x="7784" y="901"/>
                </a:cubicBezTo>
                <a:cubicBezTo>
                  <a:pt x="7795" y="784"/>
                  <a:pt x="7893" y="558"/>
                  <a:pt x="8243" y="558"/>
                </a:cubicBezTo>
                <a:lnTo>
                  <a:pt x="8243" y="558"/>
                </a:lnTo>
                <a:close/>
                <a:moveTo>
                  <a:pt x="9089" y="1537"/>
                </a:moveTo>
                <a:lnTo>
                  <a:pt x="9089" y="1537"/>
                </a:lnTo>
                <a:cubicBezTo>
                  <a:pt x="9089" y="1441"/>
                  <a:pt x="9034" y="1407"/>
                  <a:pt x="8941" y="1407"/>
                </a:cubicBezTo>
                <a:cubicBezTo>
                  <a:pt x="8889" y="1407"/>
                  <a:pt x="8242" y="1407"/>
                  <a:pt x="8242" y="1407"/>
                </a:cubicBezTo>
                <a:cubicBezTo>
                  <a:pt x="7914" y="1407"/>
                  <a:pt x="7799" y="1204"/>
                  <a:pt x="7784" y="1064"/>
                </a:cubicBezTo>
                <a:cubicBezTo>
                  <a:pt x="7784" y="1064"/>
                  <a:pt x="8528" y="1064"/>
                  <a:pt x="8753" y="1064"/>
                </a:cubicBezTo>
                <a:cubicBezTo>
                  <a:pt x="9036" y="1064"/>
                  <a:pt x="9119" y="861"/>
                  <a:pt x="9119" y="730"/>
                </a:cubicBezTo>
                <a:cubicBezTo>
                  <a:pt x="9119" y="590"/>
                  <a:pt x="9029" y="395"/>
                  <a:pt x="8753" y="395"/>
                </a:cubicBezTo>
                <a:cubicBezTo>
                  <a:pt x="8504" y="395"/>
                  <a:pt x="8230" y="395"/>
                  <a:pt x="8230" y="395"/>
                </a:cubicBezTo>
                <a:cubicBezTo>
                  <a:pt x="7753" y="395"/>
                  <a:pt x="7596" y="720"/>
                  <a:pt x="7596" y="983"/>
                </a:cubicBezTo>
                <a:cubicBezTo>
                  <a:pt x="7596" y="1272"/>
                  <a:pt x="7775" y="1571"/>
                  <a:pt x="8228" y="1571"/>
                </a:cubicBezTo>
                <a:lnTo>
                  <a:pt x="9089" y="1571"/>
                </a:lnTo>
                <a:cubicBezTo>
                  <a:pt x="9089" y="1571"/>
                  <a:pt x="9089" y="1546"/>
                  <a:pt x="9089" y="1537"/>
                </a:cubicBezTo>
                <a:close/>
              </a:path>
            </a:pathLst>
          </a:custGeom>
          <a:solidFill>
            <a:srgbClr val="FEFEFE"/>
          </a:solidFill>
          <a:ln w="0">
            <a:noFill/>
            <a:prstDash val="solid"/>
            <a:round/>
            <a:headEnd/>
            <a:tailEnd/>
          </a:ln>
          <a:effectLst>
            <a:outerShdw blurRad="63500" sx="102000" sy="102000" algn="ctr" rotWithShape="0">
              <a:prstClr val="black">
                <a:alpha val="40000"/>
              </a:prstClr>
            </a:outerShdw>
          </a:effectLst>
        </p:spPr>
        <p:txBody>
          <a:bodyPr/>
          <a:lstStyle/>
          <a:p>
            <a:pPr>
              <a:defRPr/>
            </a:pPr>
            <a:endParaRPr lang="en-US">
              <a:solidFill>
                <a:srgbClr val="070605"/>
              </a:solidFill>
            </a:endParaRPr>
          </a:p>
        </p:txBody>
      </p:sp>
    </p:spTree>
    <p:extLst>
      <p:ext uri="{BB962C8B-B14F-4D97-AF65-F5344CB8AC3E}">
        <p14:creationId xmlns:p14="http://schemas.microsoft.com/office/powerpoint/2010/main" val="3726510913"/>
      </p:ext>
    </p:extLst>
  </p:cSld>
  <p:clrMapOvr>
    <a:masterClrMapping/>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62694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11760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TITLE CALIBRI </a:t>
            </a:r>
            <a:r>
              <a:rPr lang="en-US" noProof="0" dirty="0" err="1" smtClean="0"/>
              <a:t>32PT</a:t>
            </a:r>
            <a:r>
              <a:rPr lang="en-US" noProof="0" dirty="0" smtClean="0"/>
              <a:t>,</a:t>
            </a:r>
            <a:br>
              <a:rPr lang="en-US" noProof="0" dirty="0" smtClean="0"/>
            </a:br>
            <a:r>
              <a:rPr lang="en-US" noProof="0" dirty="0" smtClean="0"/>
              <a:t>ALL CAPS, GRASS GREEN</a:t>
            </a:r>
          </a:p>
        </p:txBody>
      </p:sp>
      <p:sp>
        <p:nvSpPr>
          <p:cNvPr id="48131" name="Text Placeholder 2"/>
          <p:cNvSpPr>
            <a:spLocks noGrp="1"/>
          </p:cNvSpPr>
          <p:nvPr>
            <p:ph type="subTitle" idx="1" hasCustomPrompt="1"/>
          </p:nvPr>
        </p:nvSpPr>
        <p:spPr>
          <a:xfrm>
            <a:off x="411163" y="3702050"/>
            <a:ext cx="3656012" cy="274638"/>
          </a:xfrm>
        </p:spPr>
        <p:txBody>
          <a:bodyPr anchor="t"/>
          <a:lstStyle>
            <a:lvl1pPr>
              <a:defRPr sz="1400">
                <a:solidFill>
                  <a:srgbClr val="071D49"/>
                </a:solidFill>
              </a:defRPr>
            </a:lvl1pPr>
          </a:lstStyle>
          <a:p>
            <a:pPr lvl="0"/>
            <a:r>
              <a:rPr lang="en-US" noProof="0" dirty="0" smtClean="0"/>
              <a:t>Subhead Calibri </a:t>
            </a:r>
            <a:r>
              <a:rPr lang="en-US" noProof="0" dirty="0" err="1" smtClean="0"/>
              <a:t>14pt</a:t>
            </a:r>
            <a:r>
              <a:rPr lang="en-US" noProof="0" dirty="0" smtClean="0"/>
              <a:t>, Black</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pPr defTabSz="457200"/>
            <a:endParaRPr lang="en-US">
              <a:solidFill>
                <a:srgbClr val="070605"/>
              </a:solidFill>
              <a:latin typeface="Calibri" pitchFamily="34" charset="0"/>
              <a:cs typeface="Arial"/>
            </a:endParaRPr>
          </a:p>
        </p:txBody>
      </p:sp>
      <p:sp>
        <p:nvSpPr>
          <p:cNvPr id="7" name="Freeform 6"/>
          <p:cNvSpPr>
            <a:spLocks/>
          </p:cNvSpPr>
          <p:nvPr userDrawn="1"/>
        </p:nvSpPr>
        <p:spPr bwMode="gray">
          <a:xfrm>
            <a:off x="6156176" y="1114400"/>
            <a:ext cx="125412" cy="41148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defTabSz="457200">
              <a:lnSpc>
                <a:spcPct val="90000"/>
              </a:lnSpc>
            </a:pPr>
            <a:endParaRPr lang="en-US">
              <a:solidFill>
                <a:srgbClr val="070605"/>
              </a:solidFill>
              <a:latin typeface="Calibri" pitchFamily="34" charset="0"/>
              <a:cs typeface="Arial"/>
            </a:endParaRPr>
          </a:p>
        </p:txBody>
      </p:sp>
    </p:spTree>
    <p:extLst>
      <p:ext uri="{BB962C8B-B14F-4D97-AF65-F5344CB8AC3E}">
        <p14:creationId xmlns:p14="http://schemas.microsoft.com/office/powerpoint/2010/main" val="368911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AbbVie Quote">
    <p:bg bwMode="auto">
      <p:bgPr>
        <a:solidFill>
          <a:schemeClr val="bg1"/>
        </a:solidFill>
        <a:effectLst/>
      </p:bgPr>
    </p:bg>
    <p:spTree>
      <p:nvGrpSpPr>
        <p:cNvPr id="1" name=""/>
        <p:cNvGrpSpPr/>
        <p:nvPr/>
      </p:nvGrpSpPr>
      <p:grpSpPr>
        <a:xfrm>
          <a:off x="0" y="0"/>
          <a:ext cx="0" cy="0"/>
          <a:chOff x="0" y="0"/>
          <a:chExt cx="0" cy="0"/>
        </a:xfrm>
      </p:grpSpPr>
      <p:sp>
        <p:nvSpPr>
          <p:cNvPr id="13"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8134"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11" name="Rectangle 11"/>
          <p:cNvSpPr>
            <a:spLocks noGrp="1"/>
          </p:cNvSpPr>
          <p:nvPr>
            <p:ph type="body" idx="1"/>
          </p:nvPr>
        </p:nvSpPr>
        <p:spPr>
          <a:xfrm>
            <a:off x="411163" y="1279525"/>
            <a:ext cx="5926137" cy="3794125"/>
          </a:xfrm>
        </p:spPr>
        <p:txBody>
          <a:bodyPr/>
          <a:lstStyle/>
          <a:p>
            <a:pPr lvl="0"/>
            <a:r>
              <a:rPr lang="en-US" smtClean="0"/>
              <a:t>Click to edit Master text styles</a:t>
            </a:r>
          </a:p>
        </p:txBody>
      </p:sp>
      <p:sp>
        <p:nvSpPr>
          <p:cNvPr id="12" name="Rectangle 10"/>
          <p:cNvSpPr>
            <a:spLocks noGrp="1"/>
          </p:cNvSpPr>
          <p:nvPr>
            <p:ph type="title"/>
          </p:nvPr>
        </p:nvSpPr>
        <p:spPr>
          <a:xfrm>
            <a:off x="412750" y="5164138"/>
            <a:ext cx="4387850" cy="284162"/>
          </a:xfrm>
        </p:spPr>
        <p:txBody>
          <a:bodyPr/>
          <a:lstStyle/>
          <a:p>
            <a:r>
              <a:rPr lang="en-US" smtClean="0"/>
              <a:t>Click to edit Master title style</a:t>
            </a:r>
            <a:endParaRPr lang="en-US" dirty="0"/>
          </a:p>
        </p:txBody>
      </p:sp>
      <p:pic>
        <p:nvPicPr>
          <p:cNvPr id="14" name="Picture 16" descr="AbbVieLogo_Small_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004670"/>
      </p:ext>
    </p:extLst>
  </p:cSld>
  <p:clrMapOvr>
    <a:masterClrMapping/>
  </p:clrMapOvr>
  <p:timing>
    <p:tnLst>
      <p:par>
        <p:cTn xmlns:p14="http://schemas.microsoft.com/office/powerpoint/2010/mai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70605"/>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DIVIDER TITLES CALIBRI 32PT, ALL CAPS, WHITE</a:t>
            </a:r>
          </a:p>
        </p:txBody>
      </p:sp>
      <p:sp>
        <p:nvSpPr>
          <p:cNvPr id="48131" name="Text Placeholder 2"/>
          <p:cNvSpPr>
            <a:spLocks noGrp="1"/>
          </p:cNvSpPr>
          <p:nvPr>
            <p:ph type="subTitle" idx="1" hasCustomPrompt="1"/>
          </p:nvPr>
        </p:nvSpPr>
        <p:spPr>
          <a:xfrm>
            <a:off x="411163" y="3702050"/>
            <a:ext cx="3656012" cy="696214"/>
          </a:xfrm>
        </p:spPr>
        <p:txBody>
          <a:bodyPr anchor="t"/>
          <a:lstStyle>
            <a:lvl1pPr>
              <a:defRPr sz="1400">
                <a:solidFill>
                  <a:srgbClr val="84BD00"/>
                </a:solidFill>
              </a:defRPr>
            </a:lvl1pPr>
          </a:lstStyle>
          <a:p>
            <a:pPr lvl="0"/>
            <a:r>
              <a:rPr lang="en-US" noProof="0" smtClean="0"/>
              <a:t>Subhead Calibri 14pt, Grass Green</a:t>
            </a:r>
          </a:p>
        </p:txBody>
      </p:sp>
      <p:sp>
        <p:nvSpPr>
          <p:cNvPr id="7"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defTabSz="457200">
              <a:lnSpc>
                <a:spcPct val="90000"/>
              </a:lnSpc>
            </a:pPr>
            <a:endParaRPr lang="en-US">
              <a:solidFill>
                <a:srgbClr val="070605"/>
              </a:solidFill>
              <a:latin typeface="Calibri" pitchFamily="34" charset="0"/>
              <a:cs typeface="Arial"/>
            </a:endParaRPr>
          </a:p>
        </p:txBody>
      </p:sp>
    </p:spTree>
    <p:extLst>
      <p:ext uri="{BB962C8B-B14F-4D97-AF65-F5344CB8AC3E}">
        <p14:creationId xmlns:p14="http://schemas.microsoft.com/office/powerpoint/2010/main" val="17846709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Quote Slide">
    <p:bg bwMode="auto">
      <p:bgPr>
        <a:solidFill>
          <a:schemeClr val="bg1"/>
        </a:solidFill>
        <a:effectLst/>
      </p:bgPr>
    </p:bg>
    <p:spTree>
      <p:nvGrpSpPr>
        <p:cNvPr id="1" name=""/>
        <p:cNvGrpSpPr/>
        <p:nvPr/>
      </p:nvGrpSpPr>
      <p:grpSpPr>
        <a:xfrm>
          <a:off x="0" y="0"/>
          <a:ext cx="0" cy="0"/>
          <a:chOff x="0" y="0"/>
          <a:chExt cx="0" cy="0"/>
        </a:xfrm>
      </p:grpSpPr>
      <p:sp>
        <p:nvSpPr>
          <p:cNvPr id="13" name="Rectangle 2"/>
          <p:cNvSpPr>
            <a:spLocks noChangeArrowheads="1"/>
          </p:cNvSpPr>
          <p:nvPr userDrawn="1"/>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57200">
              <a:lnSpc>
                <a:spcPct val="90000"/>
              </a:lnSpc>
            </a:pPr>
            <a:endParaRPr lang="en-US">
              <a:solidFill>
                <a:srgbClr val="070605"/>
              </a:solidFill>
              <a:latin typeface="Calibri" pitchFamily="34" charset="0"/>
              <a:cs typeface="Arial"/>
            </a:endParaRPr>
          </a:p>
        </p:txBody>
      </p:sp>
      <p:pic>
        <p:nvPicPr>
          <p:cNvPr id="48134"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defTabSz="457200">
              <a:lnSpc>
                <a:spcPct val="90000"/>
              </a:lnSpc>
            </a:pPr>
            <a:endParaRPr lang="en-US">
              <a:solidFill>
                <a:srgbClr val="070605"/>
              </a:solidFill>
              <a:latin typeface="Calibri" pitchFamily="34" charset="0"/>
              <a:cs typeface="Aria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15158005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2_Quote Slide">
    <p:bg bwMode="auto">
      <p:bgPr>
        <a:solidFill>
          <a:srgbClr val="070605"/>
        </a:solidFill>
        <a:effectLst/>
      </p:bgPr>
    </p:bg>
    <p:spTree>
      <p:nvGrpSpPr>
        <p:cNvPr id="1" name=""/>
        <p:cNvGrpSpPr/>
        <p:nvPr/>
      </p:nvGrpSpPr>
      <p:grpSpPr>
        <a:xfrm>
          <a:off x="0" y="0"/>
          <a:ext cx="0" cy="0"/>
          <a:chOff x="0" y="0"/>
          <a:chExt cx="0" cy="0"/>
        </a:xfrm>
      </p:grpSpPr>
      <p:sp>
        <p:nvSpPr>
          <p:cNvPr id="21" name="Rectangle 2"/>
          <p:cNvSpPr>
            <a:spLocks noChangeArrowheads="1"/>
          </p:cNvSpPr>
          <p:nvPr userDrawn="1"/>
        </p:nvSpPr>
        <p:spPr bwMode="auto">
          <a:xfrm>
            <a:off x="0" y="6537325"/>
            <a:ext cx="9144000" cy="320675"/>
          </a:xfrm>
          <a:prstGeom prst="rect">
            <a:avLst/>
          </a:prstGeom>
          <a:solidFill>
            <a:srgbClr val="071D49"/>
          </a:solidFill>
          <a:ln>
            <a:noFill/>
          </a:ln>
          <a:effectLst/>
          <a:extLst/>
        </p:spPr>
        <p:txBody>
          <a:bodyPr wrap="none" anchor="ctr"/>
          <a:lstStyle/>
          <a:p>
            <a:pPr algn="ctr" defTabSz="457200">
              <a:lnSpc>
                <a:spcPct val="90000"/>
              </a:lnSpc>
            </a:pPr>
            <a:endParaRPr lang="en-US">
              <a:solidFill>
                <a:srgbClr val="070605"/>
              </a:solidFill>
              <a:latin typeface="Calibri" pitchFamily="34" charset="0"/>
              <a:cs typeface="Aria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solidFill>
                  <a:schemeClr val="bg1"/>
                </a:solidFill>
              </a:rPr>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13571639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18787254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1481756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5502889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9694130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6313856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273867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09396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2_AbbVie Quote">
    <p:bg bwMode="auto">
      <p:bgPr>
        <a:solidFill>
          <a:srgbClr val="000000"/>
        </a:solidFill>
        <a:effectLst/>
      </p:bgPr>
    </p:bg>
    <p:spTree>
      <p:nvGrpSpPr>
        <p:cNvPr id="1" name=""/>
        <p:cNvGrpSpPr/>
        <p:nvPr/>
      </p:nvGrpSpPr>
      <p:grpSpPr>
        <a:xfrm>
          <a:off x="0" y="0"/>
          <a:ext cx="0" cy="0"/>
          <a:chOff x="0" y="0"/>
          <a:chExt cx="0" cy="0"/>
        </a:xfrm>
      </p:grpSpPr>
      <p:sp>
        <p:nvSpPr>
          <p:cNvPr id="21" name="Rectangle 2"/>
          <p:cNvSpPr>
            <a:spLocks noChangeArrowheads="1"/>
          </p:cNvSpPr>
          <p:nvPr/>
        </p:nvSpPr>
        <p:spPr bwMode="auto">
          <a:xfrm>
            <a:off x="0" y="6537325"/>
            <a:ext cx="9144000" cy="320675"/>
          </a:xfrm>
          <a:prstGeom prst="rect">
            <a:avLst/>
          </a:prstGeom>
          <a:solidFill>
            <a:srgbClr val="000000"/>
          </a:solidFill>
          <a:ln>
            <a:noFill/>
          </a:ln>
          <a:effectLst/>
          <a:extLst/>
        </p:spPr>
        <p:txBody>
          <a:bodyPr wrap="none" anchor="ctr"/>
          <a:lstStyle/>
          <a:p>
            <a:endParaRPr lang="en-US"/>
          </a:p>
        </p:txBody>
      </p:sp>
      <p:sp>
        <p:nvSpPr>
          <p:cNvPr id="19" name="Rectangle 7"/>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
        <p:nvSpPr>
          <p:cNvPr id="20" name="Rectangle 8"/>
          <p:cNvSpPr>
            <a:spLocks noGrp="1"/>
          </p:cNvSpPr>
          <p:nvPr>
            <p:ph type="body" idx="1"/>
          </p:nvPr>
        </p:nvSpPr>
        <p:spPr>
          <a:xfrm>
            <a:off x="411163" y="1279525"/>
            <a:ext cx="5934075" cy="3794125"/>
          </a:xfrm>
          <a:noFill/>
          <a:ln/>
        </p:spPr>
        <p:txBody>
          <a:bodyPr/>
          <a:lstStyle/>
          <a:p>
            <a:pPr lvl="0"/>
            <a:r>
              <a:rPr lang="en-US" smtClean="0">
                <a:solidFill>
                  <a:schemeClr val="bg1"/>
                </a:solidFill>
              </a:rPr>
              <a:t>Click to edit Master text styles</a:t>
            </a:r>
          </a:p>
        </p:txBody>
      </p:sp>
      <p:pic>
        <p:nvPicPr>
          <p:cNvPr id="22"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0832444"/>
      </p:ext>
    </p:extLst>
  </p:cSld>
  <p:clrMapOvr>
    <a:masterClrMapping/>
  </p:clrMapOvr>
  <p:timing>
    <p:tnLst>
      <p:par>
        <p:cTn xmlns:p14="http://schemas.microsoft.com/office/powerpoint/2010/mai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5581749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626942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803399"/>
      </p:ext>
    </p:extLst>
  </p:cSld>
  <p:clrMapOvr>
    <a:masterClrMapping/>
  </p:clrMapOvr>
  <p:timing>
    <p:tnLst>
      <p:par>
        <p:cTn xmlns:p14="http://schemas.microsoft.com/office/powerpoint/2010/mai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hasCustomPrompt="1"/>
          </p:nvPr>
        </p:nvSpPr>
        <p:spPr>
          <a:xfrm>
            <a:off x="411163" y="2194559"/>
            <a:ext cx="4113212" cy="1463040"/>
          </a:xfrm>
        </p:spPr>
        <p:txBody>
          <a:bodyPr anchor="b"/>
          <a:lstStyle>
            <a:lvl1pPr>
              <a:lnSpc>
                <a:spcPct val="85000"/>
              </a:lnSpc>
              <a:defRPr sz="3200">
                <a:solidFill>
                  <a:schemeClr val="hlink"/>
                </a:solidFill>
              </a:defRPr>
            </a:lvl1pPr>
          </a:lstStyle>
          <a:p>
            <a:pPr lvl="0"/>
            <a:r>
              <a:rPr lang="en-US" noProof="0" dirty="0" smtClean="0"/>
              <a:t>TITLE CALIBRI 32PT, </a:t>
            </a:r>
            <a:br>
              <a:rPr lang="en-US" noProof="0" dirty="0" smtClean="0"/>
            </a:br>
            <a:r>
              <a:rPr lang="en-US" noProof="0" dirty="0" smtClean="0"/>
              <a:t>ALL CAPS, GRASS GREEN</a:t>
            </a:r>
          </a:p>
        </p:txBody>
      </p:sp>
      <p:sp>
        <p:nvSpPr>
          <p:cNvPr id="48131" name="Text Placeholder 2"/>
          <p:cNvSpPr>
            <a:spLocks noGrp="1"/>
          </p:cNvSpPr>
          <p:nvPr>
            <p:ph type="subTitle" idx="1" hasCustomPrompt="1"/>
          </p:nvPr>
        </p:nvSpPr>
        <p:spPr>
          <a:xfrm>
            <a:off x="411163" y="3702050"/>
            <a:ext cx="3656012" cy="274638"/>
          </a:xfrm>
        </p:spPr>
        <p:txBody>
          <a:bodyPr anchor="t"/>
          <a:lstStyle>
            <a:lvl1pPr>
              <a:defRPr sz="1400">
                <a:solidFill>
                  <a:schemeClr val="tx1"/>
                </a:solidFill>
              </a:defRPr>
            </a:lvl1pPr>
          </a:lstStyle>
          <a:p>
            <a:pPr lvl="0"/>
            <a:r>
              <a:rPr lang="en-US" noProof="0" dirty="0" smtClean="0"/>
              <a:t>Subhead Calibri 14pt, Black</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pPr defTabSz="457200"/>
            <a:endParaRPr lang="en-US">
              <a:solidFill>
                <a:srgbClr val="070605"/>
              </a:solidFill>
              <a:latin typeface="Calibri" pitchFamily="34" charset="0"/>
              <a:cs typeface="Arial"/>
            </a:endParaRPr>
          </a:p>
        </p:txBody>
      </p:sp>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hlink"/>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pic>
        <p:nvPicPr>
          <p:cNvPr id="8" name="Picture 12" descr="AbbVieLogo_Standard_RGB.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463" y="6632179"/>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8"/>
          <p:cNvSpPr>
            <a:spLocks/>
          </p:cNvSpPr>
          <p:nvPr userDrawn="1"/>
        </p:nvSpPr>
        <p:spPr bwMode="gray">
          <a:xfrm>
            <a:off x="6156176" y="1114400"/>
            <a:ext cx="125412" cy="41148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defTabSz="457200">
              <a:lnSpc>
                <a:spcPct val="90000"/>
              </a:lnSpc>
            </a:pPr>
            <a:endParaRPr lang="en-US">
              <a:solidFill>
                <a:srgbClr val="070605"/>
              </a:solidFill>
              <a:latin typeface="Calibri" pitchFamily="34" charset="0"/>
              <a:cs typeface="Aria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00000"/>
        </a:solidFill>
        <a:effectLst/>
      </p:bgPr>
    </p:bg>
    <p:spTree>
      <p:nvGrpSpPr>
        <p:cNvPr id="1" name=""/>
        <p:cNvGrpSpPr/>
        <p:nvPr/>
      </p:nvGrpSpPr>
      <p:grpSpPr>
        <a:xfrm>
          <a:off x="0" y="0"/>
          <a:ext cx="0" cy="0"/>
          <a:chOff x="0" y="0"/>
          <a:chExt cx="0" cy="0"/>
        </a:xfrm>
      </p:grpSpPr>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48130" name="Title Placeholder 1"/>
          <p:cNvSpPr>
            <a:spLocks noGrp="1"/>
          </p:cNvSpPr>
          <p:nvPr>
            <p:ph type="ctrTitle" hasCustomPrompt="1"/>
          </p:nvPr>
        </p:nvSpPr>
        <p:spPr>
          <a:xfrm>
            <a:off x="411163" y="2194560"/>
            <a:ext cx="4113212" cy="1463040"/>
          </a:xfrm>
        </p:spPr>
        <p:txBody>
          <a:bodyPr anchor="b"/>
          <a:lstStyle>
            <a:lvl1pPr>
              <a:lnSpc>
                <a:spcPct val="85000"/>
              </a:lnSpc>
              <a:defRPr sz="3200">
                <a:solidFill>
                  <a:schemeClr val="bg1"/>
                </a:solidFill>
              </a:defRPr>
            </a:lvl1pPr>
          </a:lstStyle>
          <a:p>
            <a:pPr lvl="0"/>
            <a:r>
              <a:rPr lang="en-US" dirty="0" smtClean="0">
                <a:solidFill>
                  <a:schemeClr val="bg1"/>
                </a:solidFill>
              </a:rPr>
              <a:t>DIVIDER TITLES </a:t>
            </a:r>
            <a:br>
              <a:rPr lang="en-US" dirty="0" smtClean="0">
                <a:solidFill>
                  <a:schemeClr val="bg1"/>
                </a:solidFill>
              </a:rPr>
            </a:br>
            <a:r>
              <a:rPr lang="en-US" dirty="0" smtClean="0">
                <a:solidFill>
                  <a:schemeClr val="bg1"/>
                </a:solidFill>
              </a:rPr>
              <a:t>CALIBRI 32PT, ALL CAPS, WHITE</a:t>
            </a:r>
            <a:endParaRPr lang="en-US" noProof="0" dirty="0" smtClean="0"/>
          </a:p>
        </p:txBody>
      </p:sp>
      <p:sp>
        <p:nvSpPr>
          <p:cNvPr id="48131" name="Text Placeholder 2"/>
          <p:cNvSpPr>
            <a:spLocks noGrp="1"/>
          </p:cNvSpPr>
          <p:nvPr>
            <p:ph type="subTitle" idx="1" hasCustomPrompt="1"/>
          </p:nvPr>
        </p:nvSpPr>
        <p:spPr>
          <a:xfrm>
            <a:off x="411163" y="3702050"/>
            <a:ext cx="3656012" cy="696214"/>
          </a:xfrm>
        </p:spPr>
        <p:txBody>
          <a:bodyPr anchor="t"/>
          <a:lstStyle>
            <a:lvl1pPr>
              <a:defRPr sz="1400" baseline="0">
                <a:solidFill>
                  <a:srgbClr val="84BD00"/>
                </a:solidFill>
              </a:defRPr>
            </a:lvl1pPr>
          </a:lstStyle>
          <a:p>
            <a:pPr lvl="0"/>
            <a:r>
              <a:rPr lang="en-US" noProof="0" dirty="0" smtClean="0"/>
              <a:t>Subhead Calibri 14pt, Grass Green</a:t>
            </a:r>
          </a:p>
        </p:txBody>
      </p:sp>
      <p:sp>
        <p:nvSpPr>
          <p:cNvPr id="5" name="Freeform 4"/>
          <p:cNvSpPr>
            <a:spLocks/>
          </p:cNvSpPr>
          <p:nvPr userDrawn="1"/>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defTabSz="457200">
              <a:lnSpc>
                <a:spcPct val="90000"/>
              </a:lnSpc>
            </a:pPr>
            <a:endParaRPr lang="en-US">
              <a:solidFill>
                <a:srgbClr val="070605"/>
              </a:solidFill>
              <a:latin typeface="Calibri" pitchFamily="34" charset="0"/>
              <a:cs typeface="Arial"/>
            </a:endParaRPr>
          </a:p>
        </p:txBody>
      </p:sp>
    </p:spTree>
    <p:extLst>
      <p:ext uri="{BB962C8B-B14F-4D97-AF65-F5344CB8AC3E}">
        <p14:creationId xmlns:p14="http://schemas.microsoft.com/office/powerpoint/2010/main" val="2337540511"/>
      </p:ext>
    </p:extLst>
  </p:cSld>
  <p:clrMapOvr>
    <a:masterClrMapping/>
  </p:clrMapOvr>
  <p:timing>
    <p:tnLst>
      <p:par>
        <p:cTn xmlns:p14="http://schemas.microsoft.com/office/powerpoint/2010/mai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1_AbbVie Quote">
    <p:bg bwMode="auto">
      <p:bgPr>
        <a:solidFill>
          <a:schemeClr val="bg1"/>
        </a:solidFill>
        <a:effectLst/>
      </p:bgPr>
    </p:bg>
    <p:spTree>
      <p:nvGrpSpPr>
        <p:cNvPr id="1" name=""/>
        <p:cNvGrpSpPr/>
        <p:nvPr/>
      </p:nvGrpSpPr>
      <p:grpSpPr>
        <a:xfrm>
          <a:off x="0" y="0"/>
          <a:ext cx="0" cy="0"/>
          <a:chOff x="0" y="0"/>
          <a:chExt cx="0" cy="0"/>
        </a:xfrm>
      </p:grpSpPr>
      <p:sp>
        <p:nvSpPr>
          <p:cNvPr id="13"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8134"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24765 w 94692"/>
              <a:gd name="T5" fmla="*/ 0 h 3865545"/>
              <a:gd name="T6" fmla="*/ 124765 w 94692"/>
              <a:gd name="T7" fmla="*/ 3797010 h 3865545"/>
              <a:gd name="T8" fmla="*/ 0 w 94692"/>
              <a:gd name="T9" fmla="*/ 3797010 h 3865545"/>
              <a:gd name="T10" fmla="*/ 0 w 94692"/>
              <a:gd name="T11" fmla="*/ 3797010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11" name="Rectangle 11"/>
          <p:cNvSpPr>
            <a:spLocks noGrp="1"/>
          </p:cNvSpPr>
          <p:nvPr>
            <p:ph type="body" idx="1"/>
          </p:nvPr>
        </p:nvSpPr>
        <p:spPr>
          <a:xfrm>
            <a:off x="411163" y="1279525"/>
            <a:ext cx="5926137" cy="3794125"/>
          </a:xfrm>
        </p:spPr>
        <p:txBody>
          <a:bodyPr/>
          <a:lstStyle/>
          <a:p>
            <a:pPr lvl="0"/>
            <a:r>
              <a:rPr lang="en-US" smtClean="0"/>
              <a:t>Click to edit Master text styles</a:t>
            </a:r>
          </a:p>
        </p:txBody>
      </p:sp>
      <p:sp>
        <p:nvSpPr>
          <p:cNvPr id="12" name="Rectangle 10"/>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709004670"/>
      </p:ext>
    </p:extLst>
  </p:cSld>
  <p:clrMapOvr>
    <a:masterClrMapping/>
  </p:clrMapOvr>
  <p:timing>
    <p:tnLst>
      <p:par>
        <p:cTn xmlns:p14="http://schemas.microsoft.com/office/powerpoint/2010/main" id="1" dur="indefinite" restart="never" nodeType="tmRoot"/>
      </p:par>
    </p:tnLst>
  </p:timing>
  <p:hf sldNum="0" hdr="0" dt="0"/>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2_AbbVie Quote">
    <p:bg bwMode="auto">
      <p:bgPr>
        <a:solidFill>
          <a:srgbClr val="000000"/>
        </a:solidFill>
        <a:effectLst/>
      </p:bgPr>
    </p:bg>
    <p:spTree>
      <p:nvGrpSpPr>
        <p:cNvPr id="1" name=""/>
        <p:cNvGrpSpPr/>
        <p:nvPr/>
      </p:nvGrpSpPr>
      <p:grpSpPr>
        <a:xfrm>
          <a:off x="0" y="0"/>
          <a:ext cx="0" cy="0"/>
          <a:chOff x="0" y="0"/>
          <a:chExt cx="0" cy="0"/>
        </a:xfrm>
      </p:grpSpPr>
      <p:sp>
        <p:nvSpPr>
          <p:cNvPr id="21" name="Rectangle 2"/>
          <p:cNvSpPr>
            <a:spLocks noChangeArrowheads="1"/>
          </p:cNvSpPr>
          <p:nvPr/>
        </p:nvSpPr>
        <p:spPr bwMode="auto">
          <a:xfrm>
            <a:off x="0" y="6537325"/>
            <a:ext cx="9144000" cy="320675"/>
          </a:xfrm>
          <a:prstGeom prst="rect">
            <a:avLst/>
          </a:prstGeom>
          <a:solidFill>
            <a:srgbClr val="000000"/>
          </a:solidFill>
          <a:ln>
            <a:noFill/>
          </a:ln>
          <a:effectLst/>
          <a:extLst/>
        </p:spPr>
        <p:txBody>
          <a:bodyPr wrap="none" anchor="ctr"/>
          <a:lstStyle/>
          <a:p>
            <a:endParaRPr lang="en-US"/>
          </a:p>
        </p:txBody>
      </p:sp>
      <p:sp>
        <p:nvSpPr>
          <p:cNvPr id="19" name="Rectangle 7"/>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
        <p:nvSpPr>
          <p:cNvPr id="20" name="Rectangle 8"/>
          <p:cNvSpPr>
            <a:spLocks noGrp="1"/>
          </p:cNvSpPr>
          <p:nvPr>
            <p:ph type="body" idx="1"/>
          </p:nvPr>
        </p:nvSpPr>
        <p:spPr>
          <a:xfrm>
            <a:off x="411163" y="1279525"/>
            <a:ext cx="5934075" cy="3794125"/>
          </a:xfrm>
          <a:noFill/>
          <a:ln/>
        </p:spPr>
        <p:txBody>
          <a:bodyPr/>
          <a:lstStyle/>
          <a:p>
            <a:pPr lvl="0"/>
            <a:r>
              <a:rPr lang="en-US" smtClean="0">
                <a:solidFill>
                  <a:schemeClr val="bg1"/>
                </a:solidFill>
              </a:rPr>
              <a:t>Click to edit Master text styles</a:t>
            </a:r>
          </a:p>
        </p:txBody>
      </p:sp>
    </p:spTree>
    <p:extLst>
      <p:ext uri="{BB962C8B-B14F-4D97-AF65-F5344CB8AC3E}">
        <p14:creationId xmlns:p14="http://schemas.microsoft.com/office/powerpoint/2010/main" val="1250832444"/>
      </p:ext>
    </p:extLst>
  </p:cSld>
  <p:clrMapOvr>
    <a:masterClrMapping/>
  </p:clrMapOvr>
  <p:timing>
    <p:tnLst>
      <p:par>
        <p:cTn xmlns:p14="http://schemas.microsoft.com/office/powerpoint/2010/main" id="1" dur="indefinite" restart="never" nodeType="tmRoot"/>
      </p:par>
    </p:tnLst>
  </p:timing>
  <p:hf sldNum="0"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nvSpPr>
        <p:spPr bwMode="auto">
          <a:xfrm>
            <a:off x="403606" y="225268"/>
            <a:ext cx="8318500" cy="66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pPr>
            <a:endParaRPr lang="en-US" dirty="0" smtClean="0">
              <a:solidFill>
                <a:srgbClr val="84BD00"/>
              </a:solidFill>
            </a:endParaRPr>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805546690"/>
      </p:ext>
    </p:extLst>
  </p:cSld>
  <p:clrMapOvr>
    <a:masterClrMapping/>
  </p:clrMapOvr>
  <p:timing>
    <p:tnLst>
      <p:par>
        <p:cTn xmlns:p14="http://schemas.microsoft.com/office/powerpoint/2010/mai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4034401"/>
      </p:ext>
    </p:extLst>
  </p:cSld>
  <p:clrMapOvr>
    <a:masterClrMapping/>
  </p:clrMapOvr>
  <p:timing>
    <p:tnLst>
      <p:par>
        <p:cTn xmlns:p14="http://schemas.microsoft.com/office/powerpoint/2010/mai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565201815"/>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nvSpPr>
        <p:spPr bwMode="auto">
          <a:xfrm>
            <a:off x="403606" y="225268"/>
            <a:ext cx="8318500" cy="66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pPr>
            <a:endParaRPr lang="en-US" dirty="0" smtClean="0">
              <a:solidFill>
                <a:srgbClr val="84BD00"/>
              </a:solidFill>
            </a:endParaRPr>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805546690"/>
      </p:ext>
    </p:extLst>
  </p:cSld>
  <p:clrMapOvr>
    <a:masterClrMapping/>
  </p:clrMapOvr>
  <p:timing>
    <p:tnLst>
      <p:par>
        <p:cTn xmlns:p14="http://schemas.microsoft.com/office/powerpoint/2010/mai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783080"/>
            <a:ext cx="4040188"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83080"/>
            <a:ext cx="4041775"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905856660"/>
      </p:ext>
    </p:extLst>
  </p:cSld>
  <p:clrMapOvr>
    <a:masterClrMapping/>
  </p:clrMapOvr>
  <p:timing>
    <p:tnLst>
      <p:par>
        <p:cTn xmlns:p14="http://schemas.microsoft.com/office/powerpoint/2010/mai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177134688"/>
      </p:ext>
    </p:extLst>
  </p:cSld>
  <p:clrMapOvr>
    <a:masterClrMapping/>
  </p:clrMapOvr>
  <p:timing>
    <p:tnLst>
      <p:par>
        <p:cTn xmlns:p14="http://schemas.microsoft.com/office/powerpoint/2010/mai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5257800"/>
          </a:xfrm>
        </p:spPr>
        <p:txBody>
          <a:bodyPr/>
          <a:lstStyle>
            <a:lvl1pPr>
              <a:spcBef>
                <a:spcPts val="1920"/>
              </a:spcBef>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806798943"/>
      </p:ext>
    </p:extLst>
  </p:cSld>
  <p:clrMapOvr>
    <a:masterClrMapping/>
  </p:clrMapOvr>
  <p:timing>
    <p:tnLst>
      <p:par>
        <p:cTn xmlns:p14="http://schemas.microsoft.com/office/powerpoint/2010/mai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1143000"/>
            <a:ext cx="5486400" cy="3622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extLst>
      <p:ext uri="{BB962C8B-B14F-4D97-AF65-F5344CB8AC3E}">
        <p14:creationId xmlns:p14="http://schemas.microsoft.com/office/powerpoint/2010/main" val="401598773"/>
      </p:ext>
    </p:extLst>
  </p:cSld>
  <p:clrMapOvr>
    <a:masterClrMapping/>
  </p:clrMapOvr>
  <p:timing>
    <p:tnLst>
      <p:par>
        <p:cTn xmlns:p14="http://schemas.microsoft.com/office/powerpoint/2010/mai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26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4034401"/>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565201815"/>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783080"/>
            <a:ext cx="4040188"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83080"/>
            <a:ext cx="4041775"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11480" y="228600"/>
            <a:ext cx="8321040" cy="713232"/>
          </a:xfrm>
        </p:spPr>
        <p:txBody>
          <a:bodyPr anchor="b"/>
          <a:lstStyle>
            <a:lvl1pPr>
              <a:defRPr sz="2400">
                <a:solidFill>
                  <a:srgbClr val="84BD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905856660"/>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20" Type="http://schemas.openxmlformats.org/officeDocument/2006/relationships/slideLayout" Target="../slideLayouts/slideLayout33.xml"/><Relationship Id="rId21" Type="http://schemas.openxmlformats.org/officeDocument/2006/relationships/slideLayout" Target="../slideLayouts/slideLayout34.xml"/><Relationship Id="rId22" Type="http://schemas.openxmlformats.org/officeDocument/2006/relationships/slideLayout" Target="../slideLayouts/slideLayout35.xml"/><Relationship Id="rId23" Type="http://schemas.openxmlformats.org/officeDocument/2006/relationships/slideLayout" Target="../slideLayouts/slideLayout36.xml"/><Relationship Id="rId24" Type="http://schemas.openxmlformats.org/officeDocument/2006/relationships/slideLayout" Target="../slideLayouts/slideLayout37.xml"/><Relationship Id="rId25" Type="http://schemas.openxmlformats.org/officeDocument/2006/relationships/theme" Target="../theme/theme2.xml"/><Relationship Id="rId26" Type="http://schemas.openxmlformats.org/officeDocument/2006/relationships/image" Target="../media/image1.emf"/><Relationship Id="rId10" Type="http://schemas.openxmlformats.org/officeDocument/2006/relationships/slideLayout" Target="../slideLayouts/slideLayout23.xml"/><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slideLayout" Target="../slideLayouts/slideLayout27.xml"/><Relationship Id="rId15" Type="http://schemas.openxmlformats.org/officeDocument/2006/relationships/slideLayout" Target="../slideLayouts/slideLayout28.xml"/><Relationship Id="rId16" Type="http://schemas.openxmlformats.org/officeDocument/2006/relationships/slideLayout" Target="../slideLayouts/slideLayout29.xml"/><Relationship Id="rId17" Type="http://schemas.openxmlformats.org/officeDocument/2006/relationships/slideLayout" Target="../slideLayouts/slideLayout30.xml"/><Relationship Id="rId18" Type="http://schemas.openxmlformats.org/officeDocument/2006/relationships/slideLayout" Target="../slideLayouts/slideLayout31.xml"/><Relationship Id="rId19" Type="http://schemas.openxmlformats.org/officeDocument/2006/relationships/slideLayout" Target="../slideLayouts/slideLayout3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48.xml"/><Relationship Id="rId12" Type="http://schemas.openxmlformats.org/officeDocument/2006/relationships/slideLayout" Target="../slideLayouts/slideLayout49.xml"/><Relationship Id="rId13" Type="http://schemas.openxmlformats.org/officeDocument/2006/relationships/slideLayout" Target="../slideLayouts/slideLayout50.xml"/><Relationship Id="rId14" Type="http://schemas.openxmlformats.org/officeDocument/2006/relationships/slideLayout" Target="../slideLayouts/slideLayout51.xml"/><Relationship Id="rId15" Type="http://schemas.openxmlformats.org/officeDocument/2006/relationships/theme" Target="../theme/theme3.xml"/><Relationship Id="rId1" Type="http://schemas.openxmlformats.org/officeDocument/2006/relationships/slideLayout" Target="../slideLayouts/slideLayout38.xml"/><Relationship Id="rId2" Type="http://schemas.openxmlformats.org/officeDocument/2006/relationships/slideLayout" Target="../slideLayouts/slideLayout39.xml"/><Relationship Id="rId3" Type="http://schemas.openxmlformats.org/officeDocument/2006/relationships/slideLayout" Target="../slideLayouts/slideLayout40.xml"/><Relationship Id="rId4" Type="http://schemas.openxmlformats.org/officeDocument/2006/relationships/slideLayout" Target="../slideLayouts/slideLayout41.xml"/><Relationship Id="rId5" Type="http://schemas.openxmlformats.org/officeDocument/2006/relationships/slideLayout" Target="../slideLayouts/slideLayout42.xml"/><Relationship Id="rId6" Type="http://schemas.openxmlformats.org/officeDocument/2006/relationships/slideLayout" Target="../slideLayouts/slideLayout43.xml"/><Relationship Id="rId7" Type="http://schemas.openxmlformats.org/officeDocument/2006/relationships/slideLayout" Target="../slideLayouts/slideLayout44.xml"/><Relationship Id="rId8" Type="http://schemas.openxmlformats.org/officeDocument/2006/relationships/slideLayout" Target="../slideLayouts/slideLayout45.xml"/><Relationship Id="rId9" Type="http://schemas.openxmlformats.org/officeDocument/2006/relationships/slideLayout" Target="../slideLayouts/slideLayout46.xml"/><Relationship Id="rId10"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62.xml"/><Relationship Id="rId12" Type="http://schemas.openxmlformats.org/officeDocument/2006/relationships/slideLayout" Target="../slideLayouts/slideLayout63.xml"/><Relationship Id="rId13" Type="http://schemas.openxmlformats.org/officeDocument/2006/relationships/slideLayout" Target="../slideLayouts/slideLayout64.xml"/><Relationship Id="rId14" Type="http://schemas.openxmlformats.org/officeDocument/2006/relationships/theme" Target="../theme/theme4.xml"/><Relationship Id="rId1" Type="http://schemas.openxmlformats.org/officeDocument/2006/relationships/slideLayout" Target="../slideLayouts/slideLayout52.xml"/><Relationship Id="rId2" Type="http://schemas.openxmlformats.org/officeDocument/2006/relationships/slideLayout" Target="../slideLayouts/slideLayout53.xml"/><Relationship Id="rId3" Type="http://schemas.openxmlformats.org/officeDocument/2006/relationships/slideLayout" Target="../slideLayouts/slideLayout54.xml"/><Relationship Id="rId4" Type="http://schemas.openxmlformats.org/officeDocument/2006/relationships/slideLayout" Target="../slideLayouts/slideLayout55.xml"/><Relationship Id="rId5" Type="http://schemas.openxmlformats.org/officeDocument/2006/relationships/slideLayout" Target="../slideLayouts/slideLayout56.xml"/><Relationship Id="rId6" Type="http://schemas.openxmlformats.org/officeDocument/2006/relationships/slideLayout" Target="../slideLayouts/slideLayout57.xml"/><Relationship Id="rId7" Type="http://schemas.openxmlformats.org/officeDocument/2006/relationships/slideLayout" Target="../slideLayouts/slideLayout58.xml"/><Relationship Id="rId8" Type="http://schemas.openxmlformats.org/officeDocument/2006/relationships/slideLayout" Target="../slideLayouts/slideLayout59.xml"/><Relationship Id="rId9" Type="http://schemas.openxmlformats.org/officeDocument/2006/relationships/slideLayout" Target="../slideLayouts/slideLayout60.xml"/><Relationship Id="rId10"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8"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47106"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pic>
        <p:nvPicPr>
          <p:cNvPr id="47113" name="Picture 16" descr="AbbVieLogo_Small_White.eps"/>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8"/>
          <p:cNvSpPr>
            <a:spLocks noChangeShapeType="1"/>
          </p:cNvSpPr>
          <p:nvPr/>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70605"/>
              </a:solidFill>
            </a:endParaRPr>
          </a:p>
        </p:txBody>
      </p:sp>
      <p:sp>
        <p:nvSpPr>
          <p:cNvPr id="2" name="TextBox 1"/>
          <p:cNvSpPr txBox="1"/>
          <p:nvPr/>
        </p:nvSpPr>
        <p:spPr>
          <a:xfrm>
            <a:off x="2971800" y="6611112"/>
            <a:ext cx="5486400" cy="216982"/>
          </a:xfrm>
          <a:prstGeom prst="rect">
            <a:avLst/>
          </a:prstGeom>
          <a:noFill/>
        </p:spPr>
        <p:txBody>
          <a:bodyPr wrap="square" rtlCol="0">
            <a:spAutoFit/>
          </a:bodyPr>
          <a:lstStyle/>
          <a:p>
            <a:pPr marL="0" marR="0" indent="0" algn="r" defTabSz="457200" rtl="0" eaLnBrk="1" fontAlgn="base" latinLnBrk="0" hangingPunct="1">
              <a:lnSpc>
                <a:spcPct val="90000"/>
              </a:lnSpc>
              <a:spcBef>
                <a:spcPct val="0"/>
              </a:spcBef>
              <a:spcAft>
                <a:spcPct val="0"/>
              </a:spcAft>
              <a:buClrTx/>
              <a:buSzTx/>
              <a:buFontTx/>
              <a:buNone/>
              <a:tabLst/>
              <a:defRPr/>
            </a:pPr>
            <a:r>
              <a:rPr lang="en-US" sz="900" dirty="0" smtClean="0">
                <a:solidFill>
                  <a:schemeClr val="bg1"/>
                </a:solidFill>
              </a:rPr>
              <a:t>Presentation Title | Congress Name or Acronym | Date </a:t>
            </a:r>
            <a:r>
              <a:rPr lang="en-US" sz="900" dirty="0" err="1" smtClean="0">
                <a:solidFill>
                  <a:schemeClr val="bg1"/>
                </a:solidFill>
              </a:rPr>
              <a:t>xx.xx.xx</a:t>
            </a:r>
            <a:r>
              <a:rPr lang="en-US" sz="900" dirty="0" smtClean="0">
                <a:solidFill>
                  <a:schemeClr val="bg1"/>
                </a:solidFill>
              </a:rPr>
              <a:t> | Copyright © 2013 AbbVie</a:t>
            </a:r>
          </a:p>
        </p:txBody>
      </p:sp>
      <p:sp>
        <p:nvSpPr>
          <p:cNvPr id="4" name="TextBox 3"/>
          <p:cNvSpPr txBox="1"/>
          <p:nvPr/>
        </p:nvSpPr>
        <p:spPr>
          <a:xfrm>
            <a:off x="8485632" y="6611112"/>
            <a:ext cx="342900" cy="182880"/>
          </a:xfrm>
          <a:prstGeom prst="rect">
            <a:avLst/>
          </a:prstGeom>
          <a:noFill/>
        </p:spPr>
        <p:txBody>
          <a:bodyPr wrap="square" rtlCol="0">
            <a:spAutoFit/>
          </a:bodyPr>
          <a:lstStyle/>
          <a:p>
            <a:fld id="{20E0268C-F858-4CEA-8D60-A515A79D27AA}" type="slidenum">
              <a:rPr lang="en-US" sz="900" smtClean="0">
                <a:solidFill>
                  <a:schemeClr val="bg1"/>
                </a:solidFill>
              </a:rPr>
              <a:pPr/>
              <a:t>‹#›</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Lst>
  <p:hf sldNum="0" hdr="0" dt="0"/>
  <p:txStyles>
    <p:title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algn="l" defTabSz="457200" rtl="0" eaLnBrk="1" fontAlgn="base" hangingPunct="1">
        <a:lnSpc>
          <a:spcPct val="75000"/>
        </a:lnSpc>
        <a:spcBef>
          <a:spcPct val="80000"/>
        </a:spcBef>
        <a:spcAft>
          <a:spcPct val="0"/>
        </a:spcAft>
        <a:buFont typeface="Arial" charset="0"/>
        <a:defRPr sz="4000">
          <a:solidFill>
            <a:srgbClr val="071D49"/>
          </a:solidFill>
          <a:latin typeface="+mn-lt"/>
          <a:ea typeface="+mn-ea"/>
          <a:cs typeface="+mn-cs"/>
        </a:defRPr>
      </a:lvl1pPr>
      <a:lvl2pPr marL="114300" algn="l" defTabSz="457200" rtl="0" eaLnBrk="1" fontAlgn="base" hangingPunct="1">
        <a:lnSpc>
          <a:spcPct val="75000"/>
        </a:lnSpc>
        <a:spcBef>
          <a:spcPct val="40000"/>
        </a:spcBef>
        <a:spcAft>
          <a:spcPct val="0"/>
        </a:spcAft>
        <a:defRPr sz="2000">
          <a:solidFill>
            <a:srgbClr val="071D49"/>
          </a:solidFill>
          <a:latin typeface="+mn-lt"/>
          <a:cs typeface="+mn-cs"/>
        </a:defRPr>
      </a:lvl2pPr>
      <a:lvl3pPr marL="749300" indent="-228600" algn="l" defTabSz="457200" rtl="0" eaLnBrk="1" fontAlgn="base" hangingPunct="1">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1" fontAlgn="base" hangingPunct="1">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8"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47106"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pic>
        <p:nvPicPr>
          <p:cNvPr id="47113" name="Picture 16" descr="AbbVieLogo_Small_White.eps"/>
          <p:cNvPicPr>
            <a:picLocks noChangeAspect="1"/>
          </p:cNvPicPr>
          <p:nvPr/>
        </p:nvPicPr>
        <p:blipFill>
          <a:blip r:embed="rId26">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8"/>
          <p:cNvSpPr>
            <a:spLocks noChangeShapeType="1"/>
          </p:cNvSpPr>
          <p:nvPr/>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70605"/>
              </a:solidFill>
            </a:endParaRPr>
          </a:p>
        </p:txBody>
      </p:sp>
      <p:sp>
        <p:nvSpPr>
          <p:cNvPr id="9" name="TextBox 1"/>
          <p:cNvSpPr txBox="1"/>
          <p:nvPr/>
        </p:nvSpPr>
        <p:spPr>
          <a:xfrm>
            <a:off x="2920983" y="6589171"/>
            <a:ext cx="5486400" cy="216982"/>
          </a:xfrm>
          <a:prstGeom prst="rect">
            <a:avLst/>
          </a:prstGeom>
          <a:noFill/>
        </p:spPr>
        <p:txBody>
          <a:bodyPr wrap="square" rtlCol="0">
            <a:spAutoFit/>
          </a:bodyPr>
          <a:lstStyle>
            <a:defPPr>
              <a:defRPr lang="en-US"/>
            </a:defPPr>
            <a:lvl1pPr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1pPr>
            <a:lvl2pPr marL="4572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2pPr>
            <a:lvl3pPr marL="9144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3pPr>
            <a:lvl4pPr marL="13716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4pPr>
            <a:lvl5pPr marL="18288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lgn="r"/>
            <a:r>
              <a:rPr lang="en-US" sz="900" dirty="0" smtClean="0">
                <a:solidFill>
                  <a:schemeClr val="bg1"/>
                </a:solidFill>
              </a:rPr>
              <a:t>Presentation Title | Date xx.xx.xx | Company Confidential © 2013</a:t>
            </a:r>
            <a:endParaRPr lang="en-US" sz="900" dirty="0">
              <a:solidFill>
                <a:schemeClr val="bg1"/>
              </a:solidFill>
            </a:endParaRPr>
          </a:p>
        </p:txBody>
      </p:sp>
      <p:sp>
        <p:nvSpPr>
          <p:cNvPr id="10" name="TextBox 3"/>
          <p:cNvSpPr txBox="1"/>
          <p:nvPr/>
        </p:nvSpPr>
        <p:spPr>
          <a:xfrm>
            <a:off x="8411932" y="6589171"/>
            <a:ext cx="319318" cy="216982"/>
          </a:xfrm>
          <a:prstGeom prst="rect">
            <a:avLst/>
          </a:prstGeom>
          <a:noFill/>
        </p:spPr>
        <p:txBody>
          <a:bodyPr wrap="none" rtlCol="0">
            <a:spAutoFit/>
          </a:bodyPr>
          <a:lstStyle>
            <a:defPPr>
              <a:defRPr lang="en-US"/>
            </a:defPPr>
            <a:lvl1pPr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1pPr>
            <a:lvl2pPr marL="4572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2pPr>
            <a:lvl3pPr marL="9144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3pPr>
            <a:lvl4pPr marL="13716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4pPr>
            <a:lvl5pPr marL="18288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fld id="{E4E344D9-D845-4BC0-B189-45DC380C0319}" type="slidenum">
              <a:rPr lang="en-US" sz="900" smtClean="0">
                <a:solidFill>
                  <a:schemeClr val="bg1"/>
                </a:solidFill>
              </a:rPr>
              <a:pPr/>
              <a:t>‹#›</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 id="2147483837" r:id="rId18"/>
    <p:sldLayoutId id="2147483838" r:id="rId19"/>
    <p:sldLayoutId id="2147483839" r:id="rId20"/>
    <p:sldLayoutId id="2147483840" r:id="rId21"/>
    <p:sldLayoutId id="2147483841" r:id="rId22"/>
    <p:sldLayoutId id="2147483842" r:id="rId23"/>
    <p:sldLayoutId id="2147483843" r:id="rId24"/>
  </p:sldLayoutIdLst>
  <p:timing>
    <p:tnLst>
      <p:par>
        <p:cTn xmlns:p14="http://schemas.microsoft.com/office/powerpoint/2010/main" id="1" dur="indefinite" restart="never" nodeType="tmRoot"/>
      </p:par>
    </p:tnLst>
  </p:timing>
  <p:hf sldNum="0" hdr="0" dt="0"/>
  <p:txStyles>
    <p:title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algn="l" defTabSz="457200" rtl="0" eaLnBrk="1" fontAlgn="base" hangingPunct="1">
        <a:lnSpc>
          <a:spcPct val="75000"/>
        </a:lnSpc>
        <a:spcBef>
          <a:spcPct val="80000"/>
        </a:spcBef>
        <a:spcAft>
          <a:spcPct val="0"/>
        </a:spcAft>
        <a:buFont typeface="Arial" charset="0"/>
        <a:defRPr sz="4000">
          <a:solidFill>
            <a:srgbClr val="071D49"/>
          </a:solidFill>
          <a:latin typeface="+mn-lt"/>
          <a:ea typeface="+mn-ea"/>
          <a:cs typeface="+mn-cs"/>
        </a:defRPr>
      </a:lvl1pPr>
      <a:lvl2pPr marL="114300" algn="l" defTabSz="457200" rtl="0" eaLnBrk="1" fontAlgn="base" hangingPunct="1">
        <a:lnSpc>
          <a:spcPct val="75000"/>
        </a:lnSpc>
        <a:spcBef>
          <a:spcPct val="40000"/>
        </a:spcBef>
        <a:spcAft>
          <a:spcPct val="0"/>
        </a:spcAft>
        <a:defRPr sz="2000">
          <a:solidFill>
            <a:srgbClr val="071D49"/>
          </a:solidFill>
          <a:latin typeface="+mn-lt"/>
          <a:cs typeface="+mn-cs"/>
        </a:defRPr>
      </a:lvl2pPr>
      <a:lvl3pPr marL="749300" indent="-228600" algn="l" defTabSz="457200" rtl="0" eaLnBrk="1" fontAlgn="base" hangingPunct="1">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1" fontAlgn="base" hangingPunct="1">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8"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noProof="0" dirty="0" smtClean="0"/>
              <a:t>Click to edit Master text styles</a:t>
            </a:r>
          </a:p>
          <a:p>
            <a:pPr lvl="1"/>
            <a:r>
              <a:rPr lang="en-US" noProof="0" dirty="0" smtClean="0"/>
              <a:t>Second level</a:t>
            </a:r>
          </a:p>
        </p:txBody>
      </p:sp>
      <p:sp>
        <p:nvSpPr>
          <p:cNvPr id="47106"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57200">
              <a:lnSpc>
                <a:spcPct val="90000"/>
              </a:lnSpc>
            </a:pPr>
            <a:endParaRPr lang="en-US">
              <a:solidFill>
                <a:srgbClr val="070605"/>
              </a:solidFill>
              <a:latin typeface="Calibri" pitchFamily="34" charset="0"/>
              <a:cs typeface="Arial"/>
            </a:endParaRPr>
          </a:p>
        </p:txBody>
      </p:sp>
      <p:sp>
        <p:nvSpPr>
          <p:cNvPr id="47107"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TITLE STYLE</a:t>
            </a:r>
          </a:p>
        </p:txBody>
      </p:sp>
      <p:sp>
        <p:nvSpPr>
          <p:cNvPr id="8" name="Line 8"/>
          <p:cNvSpPr>
            <a:spLocks noChangeShapeType="1"/>
          </p:cNvSpPr>
          <p:nvPr userDrawn="1"/>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457200">
              <a:lnSpc>
                <a:spcPct val="90000"/>
              </a:lnSpc>
            </a:pPr>
            <a:endParaRPr lang="en-US">
              <a:solidFill>
                <a:srgbClr val="070605"/>
              </a:solidFill>
              <a:latin typeface="Calibri" pitchFamily="34" charset="0"/>
              <a:cs typeface="Arial"/>
            </a:endParaRPr>
          </a:p>
        </p:txBody>
      </p:sp>
      <p:sp>
        <p:nvSpPr>
          <p:cNvPr id="9" name="TextBox 8"/>
          <p:cNvSpPr txBox="1"/>
          <p:nvPr userDrawn="1"/>
        </p:nvSpPr>
        <p:spPr>
          <a:xfrm>
            <a:off x="407988" y="6612288"/>
            <a:ext cx="8050212" cy="216982"/>
          </a:xfrm>
          <a:prstGeom prst="rect">
            <a:avLst/>
          </a:prstGeom>
          <a:noFill/>
        </p:spPr>
        <p:txBody>
          <a:bodyPr wrap="square" rtlCol="0">
            <a:spAutoFit/>
          </a:bodyPr>
          <a:lstStyle/>
          <a:p>
            <a:pPr algn="r" defTabSz="457200">
              <a:lnSpc>
                <a:spcPct val="90000"/>
              </a:lnSpc>
              <a:defRPr/>
            </a:pPr>
            <a:r>
              <a:rPr lang="en-US" sz="900" smtClean="0">
                <a:solidFill>
                  <a:srgbClr val="FFFFFF"/>
                </a:solidFill>
                <a:latin typeface="Calibri" pitchFamily="34" charset="0"/>
                <a:cs typeface="Arial"/>
              </a:rPr>
              <a:t>TURQUOISE-I: Safety</a:t>
            </a:r>
            <a:r>
              <a:rPr lang="en-US" sz="900" baseline="0" smtClean="0">
                <a:solidFill>
                  <a:srgbClr val="FFFFFF"/>
                </a:solidFill>
                <a:latin typeface="Calibri" pitchFamily="34" charset="0"/>
                <a:cs typeface="Arial"/>
              </a:rPr>
              <a:t> and Efficacy of </a:t>
            </a:r>
            <a:r>
              <a:rPr lang="en-US" sz="900" smtClean="0">
                <a:solidFill>
                  <a:srgbClr val="FFFFFF"/>
                </a:solidFill>
                <a:latin typeface="Calibri" pitchFamily="34" charset="0"/>
                <a:cs typeface="Arial"/>
              </a:rPr>
              <a:t>ABT-450/r/Ombitasvir,</a:t>
            </a:r>
            <a:r>
              <a:rPr lang="en-US" sz="900" baseline="0" smtClean="0">
                <a:solidFill>
                  <a:srgbClr val="FFFFFF"/>
                </a:solidFill>
                <a:latin typeface="Calibri" pitchFamily="34" charset="0"/>
                <a:cs typeface="Arial"/>
              </a:rPr>
              <a:t> </a:t>
            </a:r>
            <a:r>
              <a:rPr lang="en-US" sz="900" smtClean="0">
                <a:solidFill>
                  <a:srgbClr val="FFFFFF"/>
                </a:solidFill>
                <a:latin typeface="Calibri" pitchFamily="34" charset="0"/>
                <a:cs typeface="Arial"/>
              </a:rPr>
              <a:t>Dasabuvir, and Ribavirin in Patients Co-Infected with Hepatitis C and HIV-1 | AIDS 2014 | 21</a:t>
            </a:r>
            <a:r>
              <a:rPr lang="en-US" sz="900" baseline="0" smtClean="0">
                <a:solidFill>
                  <a:srgbClr val="FFFFFF"/>
                </a:solidFill>
                <a:latin typeface="Calibri" pitchFamily="34" charset="0"/>
                <a:cs typeface="Arial"/>
              </a:rPr>
              <a:t> July</a:t>
            </a:r>
            <a:r>
              <a:rPr lang="en-US" sz="900" smtClean="0">
                <a:solidFill>
                  <a:srgbClr val="FFFFFF"/>
                </a:solidFill>
                <a:latin typeface="Calibri" pitchFamily="34" charset="0"/>
                <a:cs typeface="Arial"/>
              </a:rPr>
              <a:t> </a:t>
            </a:r>
            <a:r>
              <a:rPr lang="en-US" sz="900" dirty="0" smtClean="0">
                <a:solidFill>
                  <a:srgbClr val="FFFFFF"/>
                </a:solidFill>
                <a:latin typeface="Calibri" pitchFamily="34" charset="0"/>
                <a:cs typeface="Arial"/>
              </a:rPr>
              <a:t>2014</a:t>
            </a:r>
          </a:p>
        </p:txBody>
      </p:sp>
      <p:sp>
        <p:nvSpPr>
          <p:cNvPr id="10" name="TextBox 9"/>
          <p:cNvSpPr txBox="1"/>
          <p:nvPr userDrawn="1"/>
        </p:nvSpPr>
        <p:spPr>
          <a:xfrm>
            <a:off x="8485632" y="6611112"/>
            <a:ext cx="342900" cy="182880"/>
          </a:xfrm>
          <a:prstGeom prst="rect">
            <a:avLst/>
          </a:prstGeom>
          <a:noFill/>
        </p:spPr>
        <p:txBody>
          <a:bodyPr wrap="square" rtlCol="0">
            <a:spAutoFit/>
          </a:bodyPr>
          <a:lstStyle/>
          <a:p>
            <a:pPr algn="ctr" defTabSz="457200">
              <a:lnSpc>
                <a:spcPct val="90000"/>
              </a:lnSpc>
            </a:pPr>
            <a:fld id="{20E0268C-F858-4CEA-8D60-A515A79D27AA}" type="slidenum">
              <a:rPr lang="en-US" sz="900" smtClean="0">
                <a:solidFill>
                  <a:srgbClr val="FFFFFF"/>
                </a:solidFill>
                <a:latin typeface="Calibri" pitchFamily="34" charset="0"/>
                <a:cs typeface="Arial"/>
              </a:rPr>
              <a:pPr algn="ctr" defTabSz="457200">
                <a:lnSpc>
                  <a:spcPct val="90000"/>
                </a:lnSpc>
              </a:pPr>
              <a:t>‹#›</a:t>
            </a:fld>
            <a:endParaRPr lang="en-GB" sz="900" dirty="0">
              <a:solidFill>
                <a:srgbClr val="FFFFFF"/>
              </a:solidFill>
              <a:latin typeface="Calibri" pitchFamily="34" charset="0"/>
              <a:cs typeface="Arial"/>
            </a:endParaRPr>
          </a:p>
        </p:txBody>
      </p:sp>
    </p:spTree>
    <p:extLst>
      <p:ext uri="{BB962C8B-B14F-4D97-AF65-F5344CB8AC3E}">
        <p14:creationId xmlns:p14="http://schemas.microsoft.com/office/powerpoint/2010/main" val="1880695882"/>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Lst>
  <p:hf sldNum="0" hdr="0" dt="0"/>
  <p:txStyles>
    <p:titleStyle>
      <a:lvl1pPr algn="l" defTabSz="457200" rtl="0" fontAlgn="base">
        <a:lnSpc>
          <a:spcPct val="90000"/>
        </a:lnSpc>
        <a:spcBef>
          <a:spcPct val="0"/>
        </a:spcBef>
        <a:spcAft>
          <a:spcPct val="0"/>
        </a:spcAft>
        <a:defRPr sz="1400">
          <a:solidFill>
            <a:schemeClr val="folHlink"/>
          </a:solidFill>
          <a:latin typeface="+mj-lt"/>
          <a:ea typeface="+mj-ea"/>
          <a:cs typeface="+mj-cs"/>
        </a:defRPr>
      </a:lvl1pPr>
      <a:lvl2pPr algn="l" defTabSz="457200" rtl="0" fontAlgn="base">
        <a:lnSpc>
          <a:spcPct val="90000"/>
        </a:lnSpc>
        <a:spcBef>
          <a:spcPct val="0"/>
        </a:spcBef>
        <a:spcAft>
          <a:spcPct val="0"/>
        </a:spcAft>
        <a:defRPr sz="1400">
          <a:solidFill>
            <a:schemeClr val="folHlink"/>
          </a:solidFill>
          <a:latin typeface="Calibri" pitchFamily="34" charset="0"/>
          <a:cs typeface="Arial" charset="0"/>
        </a:defRPr>
      </a:lvl2pPr>
      <a:lvl3pPr algn="l" defTabSz="457200" rtl="0" fontAlgn="base">
        <a:lnSpc>
          <a:spcPct val="90000"/>
        </a:lnSpc>
        <a:spcBef>
          <a:spcPct val="0"/>
        </a:spcBef>
        <a:spcAft>
          <a:spcPct val="0"/>
        </a:spcAft>
        <a:defRPr sz="1400">
          <a:solidFill>
            <a:schemeClr val="folHlink"/>
          </a:solidFill>
          <a:latin typeface="Calibri" pitchFamily="34" charset="0"/>
          <a:cs typeface="Arial" charset="0"/>
        </a:defRPr>
      </a:lvl3pPr>
      <a:lvl4pPr algn="l" defTabSz="457200" rtl="0" fontAlgn="base">
        <a:lnSpc>
          <a:spcPct val="90000"/>
        </a:lnSpc>
        <a:spcBef>
          <a:spcPct val="0"/>
        </a:spcBef>
        <a:spcAft>
          <a:spcPct val="0"/>
        </a:spcAft>
        <a:defRPr sz="1400">
          <a:solidFill>
            <a:schemeClr val="folHlink"/>
          </a:solidFill>
          <a:latin typeface="Calibri" pitchFamily="34" charset="0"/>
          <a:cs typeface="Arial" charset="0"/>
        </a:defRPr>
      </a:lvl4pPr>
      <a:lvl5pPr algn="l" defTabSz="457200" rtl="0" fontAlgn="base">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algn="l" defTabSz="457200" rtl="0" fontAlgn="base">
        <a:lnSpc>
          <a:spcPct val="75000"/>
        </a:lnSpc>
        <a:spcBef>
          <a:spcPct val="80000"/>
        </a:spcBef>
        <a:spcAft>
          <a:spcPct val="0"/>
        </a:spcAft>
        <a:buFont typeface="Arial" charset="0"/>
        <a:defRPr sz="4000">
          <a:solidFill>
            <a:srgbClr val="071D49"/>
          </a:solidFill>
          <a:latin typeface="+mn-lt"/>
          <a:ea typeface="+mn-ea"/>
          <a:cs typeface="+mn-cs"/>
        </a:defRPr>
      </a:lvl1pPr>
      <a:lvl2pPr marL="114300" algn="l" defTabSz="457200" rtl="0" fontAlgn="base">
        <a:lnSpc>
          <a:spcPct val="75000"/>
        </a:lnSpc>
        <a:spcBef>
          <a:spcPct val="40000"/>
        </a:spcBef>
        <a:spcAft>
          <a:spcPct val="0"/>
        </a:spcAft>
        <a:defRPr sz="2000">
          <a:solidFill>
            <a:srgbClr val="071D49"/>
          </a:solidFill>
          <a:latin typeface="+mn-lt"/>
          <a:cs typeface="+mn-cs"/>
        </a:defRPr>
      </a:lvl2pPr>
      <a:lvl3pPr marL="749300" indent="-228600" algn="l" defTabSz="457200" rtl="0" fontAlgn="base">
        <a:spcBef>
          <a:spcPct val="20000"/>
        </a:spcBef>
        <a:spcAft>
          <a:spcPct val="0"/>
        </a:spcAft>
        <a:buFont typeface="Arial" charset="0"/>
        <a:buChar char="–"/>
        <a:defRPr sz="2100">
          <a:solidFill>
            <a:schemeClr val="tx1"/>
          </a:solidFill>
          <a:latin typeface="+mn-lt"/>
          <a:cs typeface="+mn-cs"/>
        </a:defRPr>
      </a:lvl3pPr>
      <a:lvl4pPr marL="1143000" indent="-228600" algn="l" defTabSz="457200" rtl="0" fontAlgn="base">
        <a:spcBef>
          <a:spcPct val="10000"/>
        </a:spcBef>
        <a:spcAft>
          <a:spcPct val="0"/>
        </a:spcAft>
        <a:buFont typeface="Arial" charset="0"/>
        <a:buChar char="–"/>
        <a:defRPr sz="2000">
          <a:solidFill>
            <a:schemeClr val="tx1"/>
          </a:solidFill>
          <a:latin typeface="+mn-lt"/>
          <a:cs typeface="+mn-cs"/>
        </a:defRPr>
      </a:lvl4pPr>
      <a:lvl5pPr marL="1485900" indent="-228600" algn="l" defTabSz="457200" rtl="0" fontAlgn="base">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8"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47106"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smtClean="0"/>
          </a:p>
        </p:txBody>
      </p:sp>
      <p:sp>
        <p:nvSpPr>
          <p:cNvPr id="8" name="Line 8"/>
          <p:cNvSpPr>
            <a:spLocks noChangeShapeType="1"/>
          </p:cNvSpPr>
          <p:nvPr/>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70605"/>
              </a:solidFill>
            </a:endParaRPr>
          </a:p>
        </p:txBody>
      </p:sp>
      <p:sp>
        <p:nvSpPr>
          <p:cNvPr id="2" name="TextBox 1"/>
          <p:cNvSpPr txBox="1"/>
          <p:nvPr/>
        </p:nvSpPr>
        <p:spPr>
          <a:xfrm>
            <a:off x="2971800" y="6611112"/>
            <a:ext cx="5486400" cy="216982"/>
          </a:xfrm>
          <a:prstGeom prst="rect">
            <a:avLst/>
          </a:prstGeom>
          <a:noFill/>
        </p:spPr>
        <p:txBody>
          <a:bodyPr wrap="square" rtlCol="0">
            <a:spAutoFit/>
          </a:bodyPr>
          <a:lstStyle/>
          <a:p>
            <a:pPr marL="0" marR="0" indent="0" algn="r" defTabSz="457200" rtl="0" eaLnBrk="1" fontAlgn="base" latinLnBrk="0" hangingPunct="1">
              <a:lnSpc>
                <a:spcPct val="90000"/>
              </a:lnSpc>
              <a:spcBef>
                <a:spcPct val="0"/>
              </a:spcBef>
              <a:spcAft>
                <a:spcPct val="0"/>
              </a:spcAft>
              <a:buClrTx/>
              <a:buSzTx/>
              <a:buFontTx/>
              <a:buNone/>
              <a:tabLst/>
              <a:defRPr/>
            </a:pPr>
            <a:r>
              <a:rPr lang="en-US" sz="900" dirty="0" smtClean="0">
                <a:solidFill>
                  <a:schemeClr val="bg1"/>
                </a:solidFill>
              </a:rPr>
              <a:t>Presentation Title | Congress Name or Acronym | Date </a:t>
            </a:r>
            <a:r>
              <a:rPr lang="en-US" sz="900" dirty="0" err="1" smtClean="0">
                <a:solidFill>
                  <a:schemeClr val="bg1"/>
                </a:solidFill>
              </a:rPr>
              <a:t>xx.xx.xx</a:t>
            </a:r>
            <a:r>
              <a:rPr lang="en-US" sz="900" dirty="0" smtClean="0">
                <a:solidFill>
                  <a:schemeClr val="bg1"/>
                </a:solidFill>
              </a:rPr>
              <a:t> | Copyright © 2013 AbbVie</a:t>
            </a:r>
          </a:p>
        </p:txBody>
      </p:sp>
      <p:sp>
        <p:nvSpPr>
          <p:cNvPr id="4" name="TextBox 3"/>
          <p:cNvSpPr txBox="1"/>
          <p:nvPr/>
        </p:nvSpPr>
        <p:spPr>
          <a:xfrm>
            <a:off x="8485632" y="6611112"/>
            <a:ext cx="342900" cy="182880"/>
          </a:xfrm>
          <a:prstGeom prst="rect">
            <a:avLst/>
          </a:prstGeom>
          <a:noFill/>
        </p:spPr>
        <p:txBody>
          <a:bodyPr wrap="square" rtlCol="0">
            <a:spAutoFit/>
          </a:bodyPr>
          <a:lstStyle/>
          <a:p>
            <a:fld id="{20E0268C-F858-4CEA-8D60-A515A79D27AA}" type="slidenum">
              <a:rPr lang="en-US" sz="900" smtClean="0">
                <a:solidFill>
                  <a:schemeClr val="bg1"/>
                </a:solidFill>
              </a:rPr>
              <a:pPr/>
              <a:t>‹#›</a:t>
            </a:fld>
            <a:endParaRPr lang="en-GB" sz="900" dirty="0">
              <a:solidFill>
                <a:schemeClr val="bg1"/>
              </a:solidFill>
            </a:endParaRPr>
          </a:p>
        </p:txBody>
      </p:sp>
      <p:sp>
        <p:nvSpPr>
          <p:cNvPr id="9" name="Line 8"/>
          <p:cNvSpPr>
            <a:spLocks noChangeShapeType="1"/>
          </p:cNvSpPr>
          <p:nvPr userDrawn="1"/>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457200">
              <a:lnSpc>
                <a:spcPct val="90000"/>
              </a:lnSpc>
            </a:pPr>
            <a:endParaRPr lang="en-US">
              <a:solidFill>
                <a:srgbClr val="070605"/>
              </a:solidFill>
              <a:latin typeface="Calibri" pitchFamily="34" charset="0"/>
              <a:cs typeface="Arial"/>
            </a:endParaRPr>
          </a:p>
        </p:txBody>
      </p:sp>
      <p:sp>
        <p:nvSpPr>
          <p:cNvPr id="10" name="TextBox 9"/>
          <p:cNvSpPr txBox="1"/>
          <p:nvPr userDrawn="1"/>
        </p:nvSpPr>
        <p:spPr>
          <a:xfrm>
            <a:off x="407988" y="6612288"/>
            <a:ext cx="8050212" cy="216982"/>
          </a:xfrm>
          <a:prstGeom prst="rect">
            <a:avLst/>
          </a:prstGeom>
          <a:noFill/>
        </p:spPr>
        <p:txBody>
          <a:bodyPr wrap="square" rtlCol="0">
            <a:spAutoFit/>
          </a:bodyPr>
          <a:lstStyle/>
          <a:p>
            <a:pPr algn="r" defTabSz="457200">
              <a:lnSpc>
                <a:spcPct val="90000"/>
              </a:lnSpc>
              <a:defRPr/>
            </a:pPr>
            <a:r>
              <a:rPr lang="en-US" sz="900" smtClean="0">
                <a:solidFill>
                  <a:srgbClr val="FFFFFF"/>
                </a:solidFill>
                <a:latin typeface="Calibri" pitchFamily="34" charset="0"/>
                <a:cs typeface="Arial"/>
              </a:rPr>
              <a:t>TURQUOISE-I: Safety</a:t>
            </a:r>
            <a:r>
              <a:rPr lang="en-US" sz="900" baseline="0" smtClean="0">
                <a:solidFill>
                  <a:srgbClr val="FFFFFF"/>
                </a:solidFill>
                <a:latin typeface="Calibri" pitchFamily="34" charset="0"/>
                <a:cs typeface="Arial"/>
              </a:rPr>
              <a:t> and Efficacy of </a:t>
            </a:r>
            <a:r>
              <a:rPr lang="en-US" sz="900" smtClean="0">
                <a:solidFill>
                  <a:srgbClr val="FFFFFF"/>
                </a:solidFill>
                <a:latin typeface="Calibri" pitchFamily="34" charset="0"/>
                <a:cs typeface="Arial"/>
              </a:rPr>
              <a:t>ABT-450/r/Ombitasvir,</a:t>
            </a:r>
            <a:r>
              <a:rPr lang="en-US" sz="900" baseline="0" smtClean="0">
                <a:solidFill>
                  <a:srgbClr val="FFFFFF"/>
                </a:solidFill>
                <a:latin typeface="Calibri" pitchFamily="34" charset="0"/>
                <a:cs typeface="Arial"/>
              </a:rPr>
              <a:t> </a:t>
            </a:r>
            <a:r>
              <a:rPr lang="en-US" sz="900" smtClean="0">
                <a:solidFill>
                  <a:srgbClr val="FFFFFF"/>
                </a:solidFill>
                <a:latin typeface="Calibri" pitchFamily="34" charset="0"/>
                <a:cs typeface="Arial"/>
              </a:rPr>
              <a:t>Dasabuvir, and Ribavirin in Patients Co-Infected with Hepatitis C and HIV-1 | AIDS 2014 | 21</a:t>
            </a:r>
            <a:r>
              <a:rPr lang="en-US" sz="900" baseline="0" smtClean="0">
                <a:solidFill>
                  <a:srgbClr val="FFFFFF"/>
                </a:solidFill>
                <a:latin typeface="Calibri" pitchFamily="34" charset="0"/>
                <a:cs typeface="Arial"/>
              </a:rPr>
              <a:t> July</a:t>
            </a:r>
            <a:r>
              <a:rPr lang="en-US" sz="900" smtClean="0">
                <a:solidFill>
                  <a:srgbClr val="FFFFFF"/>
                </a:solidFill>
                <a:latin typeface="Calibri" pitchFamily="34" charset="0"/>
                <a:cs typeface="Arial"/>
              </a:rPr>
              <a:t> </a:t>
            </a:r>
            <a:r>
              <a:rPr lang="en-US" sz="900" dirty="0" smtClean="0">
                <a:solidFill>
                  <a:srgbClr val="FFFFFF"/>
                </a:solidFill>
                <a:latin typeface="Calibri" pitchFamily="34" charset="0"/>
                <a:cs typeface="Arial"/>
              </a:rPr>
              <a:t>2014</a:t>
            </a:r>
          </a:p>
        </p:txBody>
      </p:sp>
      <p:sp>
        <p:nvSpPr>
          <p:cNvPr id="11" name="TextBox 10"/>
          <p:cNvSpPr txBox="1"/>
          <p:nvPr userDrawn="1"/>
        </p:nvSpPr>
        <p:spPr>
          <a:xfrm>
            <a:off x="8485632" y="6611112"/>
            <a:ext cx="342900" cy="182880"/>
          </a:xfrm>
          <a:prstGeom prst="rect">
            <a:avLst/>
          </a:prstGeom>
          <a:noFill/>
        </p:spPr>
        <p:txBody>
          <a:bodyPr wrap="square" rtlCol="0">
            <a:spAutoFit/>
          </a:bodyPr>
          <a:lstStyle/>
          <a:p>
            <a:pPr algn="ctr" defTabSz="457200">
              <a:lnSpc>
                <a:spcPct val="90000"/>
              </a:lnSpc>
            </a:pPr>
            <a:fld id="{20E0268C-F858-4CEA-8D60-A515A79D27AA}" type="slidenum">
              <a:rPr lang="en-US" sz="900" smtClean="0">
                <a:solidFill>
                  <a:srgbClr val="FFFFFF"/>
                </a:solidFill>
                <a:latin typeface="Calibri" pitchFamily="34" charset="0"/>
                <a:cs typeface="Arial"/>
              </a:rPr>
              <a:pPr algn="ctr" defTabSz="457200">
                <a:lnSpc>
                  <a:spcPct val="90000"/>
                </a:lnSpc>
              </a:pPr>
              <a:t>‹#›</a:t>
            </a:fld>
            <a:endParaRPr lang="en-GB" sz="900" dirty="0">
              <a:solidFill>
                <a:srgbClr val="FFFFFF"/>
              </a:solidFill>
              <a:latin typeface="Calibri" pitchFamily="34" charset="0"/>
              <a:cs typeface="Arial"/>
            </a:endParaRPr>
          </a:p>
        </p:txBody>
      </p:sp>
    </p:spTree>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 id="2147483956" r:id="rId12"/>
    <p:sldLayoutId id="2147483957" r:id="rId13"/>
  </p:sldLayoutIdLst>
  <p:hf sldNum="0" hdr="0" dt="0"/>
  <p:txStyles>
    <p:title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algn="l" defTabSz="457200" rtl="0" eaLnBrk="1" fontAlgn="base" hangingPunct="1">
        <a:lnSpc>
          <a:spcPct val="75000"/>
        </a:lnSpc>
        <a:spcBef>
          <a:spcPct val="80000"/>
        </a:spcBef>
        <a:spcAft>
          <a:spcPct val="0"/>
        </a:spcAft>
        <a:buFont typeface="Arial" charset="0"/>
        <a:defRPr sz="4000">
          <a:solidFill>
            <a:srgbClr val="071D49"/>
          </a:solidFill>
          <a:latin typeface="+mn-lt"/>
          <a:ea typeface="+mn-ea"/>
          <a:cs typeface="+mn-cs"/>
        </a:defRPr>
      </a:lvl1pPr>
      <a:lvl2pPr marL="114300" algn="l" defTabSz="457200" rtl="0" eaLnBrk="1" fontAlgn="base" hangingPunct="1">
        <a:lnSpc>
          <a:spcPct val="75000"/>
        </a:lnSpc>
        <a:spcBef>
          <a:spcPct val="40000"/>
        </a:spcBef>
        <a:spcAft>
          <a:spcPct val="0"/>
        </a:spcAft>
        <a:defRPr sz="2000">
          <a:solidFill>
            <a:srgbClr val="071D49"/>
          </a:solidFill>
          <a:latin typeface="+mn-lt"/>
          <a:cs typeface="+mn-cs"/>
        </a:defRPr>
      </a:lvl2pPr>
      <a:lvl3pPr marL="749300" indent="-228600" algn="l" defTabSz="457200" rtl="0" eaLnBrk="1" fontAlgn="base" hangingPunct="1">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1" fontAlgn="base" hangingPunct="1">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4" Type="http://schemas.openxmlformats.org/officeDocument/2006/relationships/image" Target="../media/image2.emf"/><Relationship Id="rId1" Type="http://schemas.openxmlformats.org/officeDocument/2006/relationships/slideLayout" Target="../slideLayouts/slideLayout39.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1.bin"/><Relationship Id="rId5" Type="http://schemas.openxmlformats.org/officeDocument/2006/relationships/image" Target="../media/image7.emf"/><Relationship Id="rId1" Type="http://schemas.openxmlformats.org/officeDocument/2006/relationships/vmlDrawing" Target="../drawings/vmlDrawing1.vml"/><Relationship Id="rId2"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2.bin"/><Relationship Id="rId5"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4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69" name="Rectangle 25"/>
          <p:cNvSpPr>
            <a:spLocks noGrp="1"/>
          </p:cNvSpPr>
          <p:nvPr>
            <p:ph type="ctrTitle"/>
          </p:nvPr>
        </p:nvSpPr>
        <p:spPr>
          <a:xfrm>
            <a:off x="411163" y="2398008"/>
            <a:ext cx="5240957" cy="1463040"/>
          </a:xfrm>
        </p:spPr>
        <p:txBody>
          <a:bodyPr anchor="b"/>
          <a:lstStyle/>
          <a:p>
            <a:r>
              <a:rPr lang="en-US" smtClean="0"/>
              <a:t>TURQUOISE-I:</a:t>
            </a:r>
            <a:br>
              <a:rPr lang="en-US" smtClean="0"/>
            </a:br>
            <a:r>
              <a:rPr lang="en-US" b="0" smtClean="0"/>
              <a:t>SAFETY AND EFFICACY OF ABT-450/R/OMBITASVIR, DASABUVIR, AND RIBAVIRIN IN PATIENTS CO-INFECTED WITH HEPATITIS C AND HIV-1</a:t>
            </a:r>
            <a:endParaRPr lang="en-US" b="0" dirty="0"/>
          </a:p>
        </p:txBody>
      </p:sp>
      <p:sp>
        <p:nvSpPr>
          <p:cNvPr id="5" name="TextBox 4"/>
          <p:cNvSpPr txBox="1">
            <a:spLocks noChangeArrowheads="1"/>
          </p:cNvSpPr>
          <p:nvPr/>
        </p:nvSpPr>
        <p:spPr bwMode="auto">
          <a:xfrm>
            <a:off x="0" y="6011863"/>
            <a:ext cx="9143999" cy="674031"/>
          </a:xfrm>
          <a:prstGeom prst="rect">
            <a:avLst/>
          </a:prstGeom>
          <a:noFill/>
          <a:ln w="9525">
            <a:noFill/>
            <a:miter lim="800000"/>
            <a:headEnd/>
            <a:tailEnd/>
          </a:ln>
        </p:spPr>
        <p:txBody>
          <a:bodyPr wrap="square">
            <a:spAutoFit/>
          </a:bodyPr>
          <a:lstStyle/>
          <a:p>
            <a:pPr algn="ctr" defTabSz="457200">
              <a:lnSpc>
                <a:spcPct val="90000"/>
              </a:lnSpc>
            </a:pPr>
            <a:r>
              <a:rPr lang="en-US" sz="1400" smtClean="0">
                <a:solidFill>
                  <a:srgbClr val="070605"/>
                </a:solidFill>
                <a:latin typeface="Calibri" pitchFamily="34" charset="0"/>
                <a:cs typeface="Arial"/>
              </a:rPr>
              <a:t>20</a:t>
            </a:r>
            <a:r>
              <a:rPr lang="en-US" sz="1400" baseline="30000" smtClean="0">
                <a:solidFill>
                  <a:srgbClr val="070605"/>
                </a:solidFill>
                <a:latin typeface="Calibri" pitchFamily="34" charset="0"/>
                <a:cs typeface="Arial"/>
              </a:rPr>
              <a:t>th</a:t>
            </a:r>
            <a:r>
              <a:rPr lang="en-US" sz="1400" smtClean="0">
                <a:solidFill>
                  <a:srgbClr val="070605"/>
                </a:solidFill>
                <a:latin typeface="Calibri" pitchFamily="34" charset="0"/>
                <a:cs typeface="Arial"/>
              </a:rPr>
              <a:t> International AIDS Conference</a:t>
            </a:r>
            <a:endParaRPr lang="en-US" sz="1400" dirty="0">
              <a:solidFill>
                <a:srgbClr val="070605"/>
              </a:solidFill>
              <a:latin typeface="Calibri" pitchFamily="34" charset="0"/>
              <a:cs typeface="Arial"/>
            </a:endParaRPr>
          </a:p>
          <a:p>
            <a:pPr algn="ctr" defTabSz="457200">
              <a:lnSpc>
                <a:spcPct val="90000"/>
              </a:lnSpc>
            </a:pPr>
            <a:r>
              <a:rPr lang="en-US" sz="1400">
                <a:solidFill>
                  <a:srgbClr val="070605"/>
                </a:solidFill>
                <a:latin typeface="Calibri" pitchFamily="34" charset="0"/>
                <a:cs typeface="Arial"/>
              </a:rPr>
              <a:t>• </a:t>
            </a:r>
            <a:r>
              <a:rPr lang="en-US" sz="1400" smtClean="0">
                <a:solidFill>
                  <a:srgbClr val="070605"/>
                </a:solidFill>
                <a:latin typeface="Calibri" pitchFamily="34" charset="0"/>
                <a:cs typeface="Arial"/>
              </a:rPr>
              <a:t>Melbourne, Australia </a:t>
            </a:r>
            <a:r>
              <a:rPr lang="en-US" sz="1400" dirty="0">
                <a:solidFill>
                  <a:srgbClr val="070605"/>
                </a:solidFill>
                <a:latin typeface="Calibri" pitchFamily="34" charset="0"/>
                <a:cs typeface="Arial"/>
              </a:rPr>
              <a:t>• </a:t>
            </a:r>
          </a:p>
          <a:p>
            <a:pPr algn="ctr" defTabSz="457200">
              <a:lnSpc>
                <a:spcPct val="90000"/>
              </a:lnSpc>
            </a:pPr>
            <a:r>
              <a:rPr lang="en-US" sz="1400" smtClean="0">
                <a:solidFill>
                  <a:srgbClr val="070605"/>
                </a:solidFill>
                <a:latin typeface="Calibri" pitchFamily="34" charset="0"/>
                <a:cs typeface="Arial"/>
              </a:rPr>
              <a:t>21 July </a:t>
            </a:r>
            <a:r>
              <a:rPr lang="en-US" sz="1400" dirty="0" smtClean="0">
                <a:solidFill>
                  <a:srgbClr val="070605"/>
                </a:solidFill>
                <a:latin typeface="Calibri" pitchFamily="34" charset="0"/>
                <a:cs typeface="Arial"/>
              </a:rPr>
              <a:t>2014</a:t>
            </a:r>
            <a:endParaRPr lang="en-US" sz="1400" dirty="0">
              <a:solidFill>
                <a:srgbClr val="070605"/>
              </a:solidFill>
              <a:latin typeface="Calibri" pitchFamily="34" charset="0"/>
              <a:cs typeface="Arial"/>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31940" r="30834"/>
          <a:stretch/>
        </p:blipFill>
        <p:spPr>
          <a:xfrm>
            <a:off x="6876256" y="0"/>
            <a:ext cx="1574358" cy="6858000"/>
          </a:xfrm>
          <a:prstGeom prst="rect">
            <a:avLst/>
          </a:prstGeom>
        </p:spPr>
      </p:pic>
      <p:pic>
        <p:nvPicPr>
          <p:cNvPr id="7" name="Picture 12" descr="AbbVieLogo_Standard_RGB.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463" y="6632179"/>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1"/>
          <p:cNvSpPr txBox="1">
            <a:spLocks/>
          </p:cNvSpPr>
          <p:nvPr/>
        </p:nvSpPr>
        <p:spPr bwMode="gray">
          <a:xfrm>
            <a:off x="411162" y="3888154"/>
            <a:ext cx="5528990" cy="148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fontAlgn="base">
              <a:lnSpc>
                <a:spcPct val="75000"/>
              </a:lnSpc>
              <a:spcBef>
                <a:spcPct val="80000"/>
              </a:spcBef>
              <a:spcAft>
                <a:spcPct val="0"/>
              </a:spcAft>
              <a:buFont typeface="Arial" charset="0"/>
              <a:defRPr sz="1400">
                <a:solidFill>
                  <a:srgbClr val="071D49"/>
                </a:solidFill>
                <a:latin typeface="+mn-lt"/>
                <a:ea typeface="+mn-ea"/>
                <a:cs typeface="+mn-cs"/>
              </a:defRPr>
            </a:lvl1pPr>
            <a:lvl2pPr marL="114300" algn="l" defTabSz="457200" rtl="0" fontAlgn="base">
              <a:lnSpc>
                <a:spcPct val="75000"/>
              </a:lnSpc>
              <a:spcBef>
                <a:spcPct val="40000"/>
              </a:spcBef>
              <a:spcAft>
                <a:spcPct val="0"/>
              </a:spcAft>
              <a:defRPr sz="2000">
                <a:solidFill>
                  <a:srgbClr val="071D49"/>
                </a:solidFill>
                <a:latin typeface="+mn-lt"/>
                <a:cs typeface="+mn-cs"/>
              </a:defRPr>
            </a:lvl2pPr>
            <a:lvl3pPr marL="749300" indent="-228600" algn="l" defTabSz="457200" rtl="0" fontAlgn="base">
              <a:spcBef>
                <a:spcPct val="20000"/>
              </a:spcBef>
              <a:spcAft>
                <a:spcPct val="0"/>
              </a:spcAft>
              <a:buFont typeface="Arial" charset="0"/>
              <a:buChar char="–"/>
              <a:defRPr sz="2100">
                <a:solidFill>
                  <a:schemeClr val="tx1"/>
                </a:solidFill>
                <a:latin typeface="+mn-lt"/>
                <a:cs typeface="+mn-cs"/>
              </a:defRPr>
            </a:lvl3pPr>
            <a:lvl4pPr marL="1143000" indent="-228600" algn="l" defTabSz="457200" rtl="0" fontAlgn="base">
              <a:spcBef>
                <a:spcPct val="10000"/>
              </a:spcBef>
              <a:spcAft>
                <a:spcPct val="0"/>
              </a:spcAft>
              <a:buFont typeface="Arial" charset="0"/>
              <a:buChar char="–"/>
              <a:defRPr sz="2000">
                <a:solidFill>
                  <a:schemeClr val="tx1"/>
                </a:solidFill>
                <a:latin typeface="+mn-lt"/>
                <a:cs typeface="+mn-cs"/>
              </a:defRPr>
            </a:lvl4pPr>
            <a:lvl5pPr marL="1485900" indent="-228600" algn="l" defTabSz="457200" rtl="0" fontAlgn="base">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a:lstStyle>
          <a:p>
            <a:pPr>
              <a:lnSpc>
                <a:spcPts val="1600"/>
              </a:lnSpc>
              <a:spcBef>
                <a:spcPts val="0"/>
              </a:spcBef>
            </a:pPr>
            <a:r>
              <a:rPr lang="en-US" b="1" u="sng" smtClean="0"/>
              <a:t>Mark S. Sulkowski</a:t>
            </a:r>
            <a:r>
              <a:rPr lang="en-US" smtClean="0"/>
              <a:t>, Joseph J. Eron, David Wyles, Roger Trinh, Jay Lalezari, Jihad Slim, Joseph Gathe, Peter J. Ruane, Chia Wang, Richard Elion,</a:t>
            </a:r>
          </a:p>
          <a:p>
            <a:pPr>
              <a:lnSpc>
                <a:spcPts val="1600"/>
              </a:lnSpc>
              <a:spcBef>
                <a:spcPts val="0"/>
              </a:spcBef>
            </a:pPr>
            <a:r>
              <a:rPr lang="en-US" smtClean="0"/>
              <a:t>Fritz Bredeek, Robert Brennan, Gary Blick, Amit Khatri, Krystal Gibbons, Yiran B. Hu, Linda Fredrick, Tami Pilot-Matias, Barbara Da Silva-Tillmann, Barbara McGovern, Andrew L. Campbell, Thomas Podsadecki</a:t>
            </a:r>
            <a:endParaRPr lang="en-US" dirty="0" smtClean="0"/>
          </a:p>
        </p:txBody>
      </p:sp>
    </p:spTree>
    <p:extLst>
      <p:ext uri="{BB962C8B-B14F-4D97-AF65-F5344CB8AC3E}">
        <p14:creationId xmlns:p14="http://schemas.microsoft.com/office/powerpoint/2010/main" val="38803592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294990537"/>
              </p:ext>
            </p:extLst>
          </p:nvPr>
        </p:nvGraphicFramePr>
        <p:xfrm>
          <a:off x="566811" y="1112986"/>
          <a:ext cx="7821613" cy="5340350"/>
        </p:xfrm>
        <a:graphic>
          <a:graphicData uri="http://schemas.openxmlformats.org/presentationml/2006/ole">
            <mc:AlternateContent xmlns:mc="http://schemas.openxmlformats.org/markup-compatibility/2006">
              <mc:Choice xmlns:v="urn:schemas-microsoft-com:vml" Requires="v">
                <p:oleObj spid="_x0000_s40246" name="Prism 5" r:id="rId4" imgW="5266800" imgH="3596760" progId="Prism5.Document">
                  <p:embed/>
                </p:oleObj>
              </mc:Choice>
              <mc:Fallback>
                <p:oleObj name="Prism 5" r:id="rId4" imgW="5266800" imgH="3596760" progId="Prism5.Document">
                  <p:embed/>
                  <p:pic>
                    <p:nvPicPr>
                      <p:cNvPr id="0" name="Object 5"/>
                      <p:cNvPicPr>
                        <a:picLocks noChangeAspect="1" noChangeArrowheads="1"/>
                      </p:cNvPicPr>
                      <p:nvPr/>
                    </p:nvPicPr>
                    <p:blipFill>
                      <a:blip r:embed="rId5"/>
                      <a:srcRect/>
                      <a:stretch>
                        <a:fillRect/>
                      </a:stretch>
                    </p:blipFill>
                    <p:spPr bwMode="auto">
                      <a:xfrm>
                        <a:off x="566811" y="1112986"/>
                        <a:ext cx="7821613" cy="5340350"/>
                      </a:xfrm>
                      <a:prstGeom prst="rect">
                        <a:avLst/>
                      </a:prstGeom>
                      <a:noFill/>
                      <a:ln>
                        <a:noFill/>
                      </a:ln>
                    </p:spPr>
                  </p:pic>
                </p:oleObj>
              </mc:Fallback>
            </mc:AlternateContent>
          </a:graphicData>
        </a:graphic>
      </p:graphicFrame>
      <p:sp>
        <p:nvSpPr>
          <p:cNvPr id="72705" name="Title 1"/>
          <p:cNvSpPr>
            <a:spLocks noGrp="1"/>
          </p:cNvSpPr>
          <p:nvPr>
            <p:ph type="title"/>
          </p:nvPr>
        </p:nvSpPr>
        <p:spPr>
          <a:xfrm>
            <a:off x="411480" y="228600"/>
            <a:ext cx="8625016" cy="713232"/>
          </a:xfrm>
        </p:spPr>
        <p:txBody>
          <a:bodyPr/>
          <a:lstStyle/>
          <a:p>
            <a:r>
              <a:rPr lang="en-US" sz="2800" b="1" dirty="0"/>
              <a:t>TURQUOISE-I </a:t>
            </a:r>
            <a:r>
              <a:rPr lang="en-US" sz="2800" b="1" dirty="0">
                <a:solidFill>
                  <a:srgbClr val="071D49"/>
                </a:solidFill>
              </a:rPr>
              <a:t>Results:</a:t>
            </a:r>
            <a:br>
              <a:rPr lang="en-US" sz="2800" b="1" dirty="0">
                <a:solidFill>
                  <a:srgbClr val="071D49"/>
                </a:solidFill>
              </a:rPr>
            </a:br>
            <a:r>
              <a:rPr lang="en-US" sz="2800" b="1" dirty="0">
                <a:solidFill>
                  <a:srgbClr val="071D49"/>
                </a:solidFill>
              </a:rPr>
              <a:t>ITT Virologic Response Rates</a:t>
            </a:r>
            <a:endParaRPr lang="en-US" sz="2800" b="1" dirty="0" smtClean="0">
              <a:solidFill>
                <a:srgbClr val="071D49"/>
              </a:solidFill>
            </a:endParaRPr>
          </a:p>
        </p:txBody>
      </p:sp>
      <p:sp>
        <p:nvSpPr>
          <p:cNvPr id="9" name="Rectangle 8"/>
          <p:cNvSpPr/>
          <p:nvPr/>
        </p:nvSpPr>
        <p:spPr>
          <a:xfrm>
            <a:off x="4921896" y="1334830"/>
            <a:ext cx="2674440" cy="4344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1835696" y="5014442"/>
            <a:ext cx="418704" cy="646331"/>
            <a:chOff x="1453003" y="4894178"/>
            <a:chExt cx="418704" cy="646331"/>
          </a:xfrm>
        </p:grpSpPr>
        <p:sp>
          <p:nvSpPr>
            <p:cNvPr id="48" name="TextBox 47"/>
            <p:cNvSpPr txBox="1"/>
            <p:nvPr/>
          </p:nvSpPr>
          <p:spPr>
            <a:xfrm>
              <a:off x="1453003"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31</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cxnSp>
          <p:nvCxnSpPr>
            <p:cNvPr id="49" name="Straight Connector 48"/>
            <p:cNvCxnSpPr/>
            <p:nvPr/>
          </p:nvCxnSpPr>
          <p:spPr>
            <a:xfrm>
              <a:off x="1516850" y="5214612"/>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39" name="Group 38"/>
          <p:cNvGrpSpPr/>
          <p:nvPr/>
        </p:nvGrpSpPr>
        <p:grpSpPr>
          <a:xfrm>
            <a:off x="3505224" y="5013176"/>
            <a:ext cx="418704" cy="646331"/>
            <a:chOff x="3603111" y="4892912"/>
            <a:chExt cx="418704" cy="646331"/>
          </a:xfrm>
        </p:grpSpPr>
        <p:sp>
          <p:nvSpPr>
            <p:cNvPr id="46" name="TextBox 45"/>
            <p:cNvSpPr txBox="1"/>
            <p:nvPr/>
          </p:nvSpPr>
          <p:spPr>
            <a:xfrm>
              <a:off x="3603111" y="4892912"/>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30</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cxnSp>
          <p:nvCxnSpPr>
            <p:cNvPr id="47" name="Straight Connector 46"/>
            <p:cNvCxnSpPr/>
            <p:nvPr/>
          </p:nvCxnSpPr>
          <p:spPr>
            <a:xfrm>
              <a:off x="3664603" y="5214612"/>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2387396" y="5014442"/>
            <a:ext cx="418704" cy="646331"/>
            <a:chOff x="2175168" y="4894178"/>
            <a:chExt cx="418704" cy="646331"/>
          </a:xfrm>
        </p:grpSpPr>
        <p:sp>
          <p:nvSpPr>
            <p:cNvPr id="44" name="TextBox 43"/>
            <p:cNvSpPr txBox="1"/>
            <p:nvPr/>
          </p:nvSpPr>
          <p:spPr>
            <a:xfrm>
              <a:off x="2175168"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32</a:t>
              </a:r>
            </a:p>
            <a:p>
              <a:r>
                <a:rPr lang="en-US" b="1" smtClean="0">
                  <a:solidFill>
                    <a:schemeClr val="bg1"/>
                  </a:solidFill>
                  <a:effectLst>
                    <a:outerShdw blurRad="38100" dist="38100" dir="2700000" algn="tl">
                      <a:srgbClr val="000000">
                        <a:alpha val="43137"/>
                      </a:srgbClr>
                    </a:outerShdw>
                  </a:effectLst>
                  <a:latin typeface="+mn-lt"/>
                </a:rPr>
                <a:t>32</a:t>
              </a:r>
              <a:endParaRPr lang="en-US" b="1">
                <a:solidFill>
                  <a:schemeClr val="bg1"/>
                </a:solidFill>
                <a:effectLst>
                  <a:outerShdw blurRad="38100" dist="38100" dir="2700000" algn="tl">
                    <a:srgbClr val="000000">
                      <a:alpha val="43137"/>
                    </a:srgbClr>
                  </a:outerShdw>
                </a:effectLst>
                <a:latin typeface="+mn-lt"/>
              </a:endParaRPr>
            </a:p>
          </p:txBody>
        </p:sp>
        <p:cxnSp>
          <p:nvCxnSpPr>
            <p:cNvPr id="45" name="Straight Connector 44"/>
            <p:cNvCxnSpPr/>
            <p:nvPr/>
          </p:nvCxnSpPr>
          <p:spPr>
            <a:xfrm>
              <a:off x="2250369" y="5214609"/>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081288" y="5014442"/>
            <a:ext cx="418704" cy="646331"/>
            <a:chOff x="4328670" y="4894178"/>
            <a:chExt cx="418704" cy="646331"/>
          </a:xfrm>
        </p:grpSpPr>
        <p:sp>
          <p:nvSpPr>
            <p:cNvPr id="42" name="TextBox 41"/>
            <p:cNvSpPr txBox="1"/>
            <p:nvPr/>
          </p:nvSpPr>
          <p:spPr>
            <a:xfrm>
              <a:off x="4328670"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31</a:t>
              </a:r>
            </a:p>
            <a:p>
              <a:r>
                <a:rPr lang="en-US" b="1" smtClean="0">
                  <a:solidFill>
                    <a:schemeClr val="bg1"/>
                  </a:solidFill>
                  <a:effectLst>
                    <a:outerShdw blurRad="38100" dist="38100" dir="2700000" algn="tl">
                      <a:srgbClr val="000000">
                        <a:alpha val="43137"/>
                      </a:srgbClr>
                    </a:outerShdw>
                  </a:effectLst>
                  <a:latin typeface="+mn-lt"/>
                </a:rPr>
                <a:t>32</a:t>
              </a:r>
              <a:endParaRPr lang="en-US" b="1">
                <a:solidFill>
                  <a:schemeClr val="bg1"/>
                </a:solidFill>
                <a:effectLst>
                  <a:outerShdw blurRad="38100" dist="38100" dir="2700000" algn="tl">
                    <a:srgbClr val="000000">
                      <a:alpha val="43137"/>
                    </a:srgbClr>
                  </a:outerShdw>
                </a:effectLst>
                <a:latin typeface="+mn-lt"/>
              </a:endParaRPr>
            </a:p>
          </p:txBody>
        </p:sp>
        <p:cxnSp>
          <p:nvCxnSpPr>
            <p:cNvPr id="43" name="Straight Connector 42"/>
            <p:cNvCxnSpPr/>
            <p:nvPr/>
          </p:nvCxnSpPr>
          <p:spPr>
            <a:xfrm>
              <a:off x="4402383" y="5214612"/>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51" name="Group 50"/>
          <p:cNvGrpSpPr/>
          <p:nvPr/>
        </p:nvGrpSpPr>
        <p:grpSpPr>
          <a:xfrm>
            <a:off x="7020272" y="39211"/>
            <a:ext cx="1752275" cy="941517"/>
            <a:chOff x="6956824" y="1292785"/>
            <a:chExt cx="1752275" cy="941517"/>
          </a:xfrm>
        </p:grpSpPr>
        <p:sp>
          <p:nvSpPr>
            <p:cNvPr id="52" name="TextBox 36"/>
            <p:cNvSpPr txBox="1">
              <a:spLocks noChangeArrowheads="1"/>
            </p:cNvSpPr>
            <p:nvPr/>
          </p:nvSpPr>
          <p:spPr bwMode="auto">
            <a:xfrm>
              <a:off x="7306343" y="1530623"/>
              <a:ext cx="1349152" cy="338554"/>
            </a:xfrm>
            <a:prstGeom prst="rect">
              <a:avLst/>
            </a:prstGeom>
            <a:noFill/>
            <a:ln w="9525">
              <a:noFill/>
              <a:miter lim="800000"/>
              <a:headEnd/>
              <a:tailEnd/>
            </a:ln>
          </p:spPr>
          <p:txBody>
            <a:bodyPr wrap="none">
              <a:spAutoFit/>
            </a:bodyPr>
            <a:lstStyle/>
            <a:p>
              <a:pPr algn="l"/>
              <a:r>
                <a:rPr lang="en-US" sz="1600" b="1" smtClean="0">
                  <a:solidFill>
                    <a:srgbClr val="070605"/>
                  </a:solidFill>
                  <a:latin typeface="Calibri" panose="020F0502020204030204" pitchFamily="34" charset="0"/>
                  <a:cs typeface="Calibri" panose="020F0502020204030204" pitchFamily="34" charset="0"/>
                </a:rPr>
                <a:t>12-Week Arm</a:t>
              </a:r>
              <a:endParaRPr lang="en-US" sz="1600" b="1" dirty="0">
                <a:solidFill>
                  <a:srgbClr val="070605"/>
                </a:solidFill>
                <a:latin typeface="Calibri" panose="020F0502020204030204" pitchFamily="34" charset="0"/>
                <a:cs typeface="Calibri" panose="020F0502020204030204" pitchFamily="34" charset="0"/>
              </a:endParaRPr>
            </a:p>
          </p:txBody>
        </p:sp>
        <p:sp>
          <p:nvSpPr>
            <p:cNvPr id="53" name="TextBox 37"/>
            <p:cNvSpPr txBox="1">
              <a:spLocks noChangeArrowheads="1"/>
            </p:cNvSpPr>
            <p:nvPr/>
          </p:nvSpPr>
          <p:spPr bwMode="auto">
            <a:xfrm>
              <a:off x="7312360" y="1895748"/>
              <a:ext cx="1349152" cy="338554"/>
            </a:xfrm>
            <a:prstGeom prst="rect">
              <a:avLst/>
            </a:prstGeom>
            <a:noFill/>
            <a:ln w="9525">
              <a:noFill/>
              <a:miter lim="800000"/>
              <a:headEnd/>
              <a:tailEnd/>
            </a:ln>
          </p:spPr>
          <p:txBody>
            <a:bodyPr wrap="none">
              <a:spAutoFit/>
            </a:bodyPr>
            <a:lstStyle/>
            <a:p>
              <a:pPr algn="l"/>
              <a:r>
                <a:rPr lang="en-US" sz="1600" b="1" smtClean="0">
                  <a:solidFill>
                    <a:srgbClr val="070605"/>
                  </a:solidFill>
                  <a:latin typeface="Calibri" panose="020F0502020204030204" pitchFamily="34" charset="0"/>
                  <a:cs typeface="Calibri" panose="020F0502020204030204" pitchFamily="34" charset="0"/>
                </a:rPr>
                <a:t>24-Week Arm</a:t>
              </a:r>
              <a:endParaRPr lang="en-US" sz="1400" b="1" dirty="0">
                <a:solidFill>
                  <a:srgbClr val="070605"/>
                </a:solidFill>
                <a:latin typeface="Calibri" panose="020F0502020204030204" pitchFamily="34" charset="0"/>
                <a:cs typeface="Calibri" panose="020F0502020204030204" pitchFamily="34" charset="0"/>
              </a:endParaRPr>
            </a:p>
          </p:txBody>
        </p:sp>
        <p:sp>
          <p:nvSpPr>
            <p:cNvPr id="54" name="Rectangle 53"/>
            <p:cNvSpPr/>
            <p:nvPr/>
          </p:nvSpPr>
          <p:spPr>
            <a:xfrm>
              <a:off x="7084318" y="1965124"/>
              <a:ext cx="289458" cy="165432"/>
            </a:xfrm>
            <a:prstGeom prst="rect">
              <a:avLst/>
            </a:prstGeom>
            <a:solidFill>
              <a:srgbClr val="6BBBA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rgbClr val="FFFFFF"/>
                </a:solidFill>
                <a:latin typeface="Calibri" panose="020F0502020204030204" pitchFamily="34" charset="0"/>
                <a:cs typeface="Calibri" panose="020F0502020204030204" pitchFamily="34" charset="0"/>
              </a:endParaRPr>
            </a:p>
          </p:txBody>
        </p:sp>
        <p:sp>
          <p:nvSpPr>
            <p:cNvPr id="55" name="Rectangle 54"/>
            <p:cNvSpPr/>
            <p:nvPr/>
          </p:nvSpPr>
          <p:spPr>
            <a:xfrm>
              <a:off x="7079766" y="1598900"/>
              <a:ext cx="289458" cy="165432"/>
            </a:xfrm>
            <a:prstGeom prst="rect">
              <a:avLst/>
            </a:prstGeom>
            <a:solidFill>
              <a:srgbClr val="0082B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rgbClr val="FFFFFF"/>
                </a:solidFill>
                <a:latin typeface="Calibri" panose="020F0502020204030204" pitchFamily="34" charset="0"/>
                <a:cs typeface="Calibri" panose="020F0502020204030204" pitchFamily="34" charset="0"/>
              </a:endParaRPr>
            </a:p>
          </p:txBody>
        </p:sp>
        <p:sp>
          <p:nvSpPr>
            <p:cNvPr id="56" name="TextBox 5"/>
            <p:cNvSpPr txBox="1">
              <a:spLocks noChangeArrowheads="1"/>
            </p:cNvSpPr>
            <p:nvPr/>
          </p:nvSpPr>
          <p:spPr bwMode="auto">
            <a:xfrm>
              <a:off x="6956824" y="1292785"/>
              <a:ext cx="1752275" cy="338554"/>
            </a:xfrm>
            <a:prstGeom prst="rect">
              <a:avLst/>
            </a:prstGeom>
            <a:noFill/>
            <a:ln w="9525">
              <a:noFill/>
              <a:miter lim="800000"/>
              <a:headEnd/>
              <a:tailEnd/>
            </a:ln>
          </p:spPr>
          <p:txBody>
            <a:bodyPr wrap="none">
              <a:spAutoFit/>
            </a:bodyPr>
            <a:lstStyle/>
            <a:p>
              <a:pPr algn="l"/>
              <a:r>
                <a:rPr lang="en-US" sz="1600" b="1" u="sng" smtClean="0">
                  <a:solidFill>
                    <a:srgbClr val="070605"/>
                  </a:solidFill>
                  <a:latin typeface="Calibri" panose="020F0502020204030204" pitchFamily="34" charset="0"/>
                  <a:cs typeface="Calibri" panose="020F0502020204030204" pitchFamily="34" charset="0"/>
                </a:rPr>
                <a:t>3D + RBV </a:t>
              </a:r>
              <a:r>
                <a:rPr lang="en-US" sz="1600" b="1" u="sng" dirty="0" smtClean="0">
                  <a:solidFill>
                    <a:srgbClr val="070605"/>
                  </a:solidFill>
                  <a:latin typeface="Calibri" panose="020F0502020204030204" pitchFamily="34" charset="0"/>
                  <a:cs typeface="Calibri" panose="020F0502020204030204" pitchFamily="34" charset="0"/>
                </a:rPr>
                <a:t>Regimen</a:t>
              </a:r>
              <a:endParaRPr lang="en-US" sz="1600" b="1" u="sng" dirty="0">
                <a:solidFill>
                  <a:srgbClr val="070605"/>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346751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5663887"/>
              </p:ext>
            </p:extLst>
          </p:nvPr>
        </p:nvGraphicFramePr>
        <p:xfrm>
          <a:off x="566738" y="1112838"/>
          <a:ext cx="7821612" cy="5340350"/>
        </p:xfrm>
        <a:graphic>
          <a:graphicData uri="http://schemas.openxmlformats.org/presentationml/2006/ole">
            <mc:AlternateContent xmlns:mc="http://schemas.openxmlformats.org/markup-compatibility/2006">
              <mc:Choice xmlns:v="urn:schemas-microsoft-com:vml" Requires="v">
                <p:oleObj spid="_x0000_s39222" name="Prism 5" r:id="rId4" imgW="5266800" imgH="3596760" progId="Prism5.Document">
                  <p:embed/>
                </p:oleObj>
              </mc:Choice>
              <mc:Fallback>
                <p:oleObj name="Prism 5" r:id="rId4" imgW="5266800" imgH="3596760" progId="Prism5.Document">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738" y="1112838"/>
                        <a:ext cx="7821612" cy="534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2705" name="Title 1"/>
          <p:cNvSpPr>
            <a:spLocks noGrp="1"/>
          </p:cNvSpPr>
          <p:nvPr>
            <p:ph type="title"/>
          </p:nvPr>
        </p:nvSpPr>
        <p:spPr>
          <a:xfrm>
            <a:off x="411480" y="228600"/>
            <a:ext cx="8625016" cy="713232"/>
          </a:xfrm>
        </p:spPr>
        <p:txBody>
          <a:bodyPr/>
          <a:lstStyle/>
          <a:p>
            <a:r>
              <a:rPr lang="en-US" sz="2800" b="1" dirty="0"/>
              <a:t>TURQUOISE-I </a:t>
            </a:r>
            <a:r>
              <a:rPr lang="en-US" sz="2800" b="1" dirty="0">
                <a:solidFill>
                  <a:srgbClr val="071D49"/>
                </a:solidFill>
              </a:rPr>
              <a:t>Results:</a:t>
            </a:r>
            <a:br>
              <a:rPr lang="en-US" sz="2800" b="1" dirty="0">
                <a:solidFill>
                  <a:srgbClr val="071D49"/>
                </a:solidFill>
              </a:rPr>
            </a:br>
            <a:r>
              <a:rPr lang="en-US" sz="2800" b="1" dirty="0">
                <a:solidFill>
                  <a:srgbClr val="071D49"/>
                </a:solidFill>
              </a:rPr>
              <a:t>ITT Virologic Response Rates</a:t>
            </a:r>
            <a:endParaRPr lang="en-US" sz="2800" b="1" dirty="0" smtClean="0">
              <a:solidFill>
                <a:srgbClr val="071D49"/>
              </a:solidFill>
            </a:endParaRPr>
          </a:p>
        </p:txBody>
      </p:sp>
      <p:grpSp>
        <p:nvGrpSpPr>
          <p:cNvPr id="52" name="Group 51"/>
          <p:cNvGrpSpPr/>
          <p:nvPr/>
        </p:nvGrpSpPr>
        <p:grpSpPr>
          <a:xfrm>
            <a:off x="7020272" y="39211"/>
            <a:ext cx="1752275" cy="941517"/>
            <a:chOff x="6956824" y="1292785"/>
            <a:chExt cx="1752275" cy="941517"/>
          </a:xfrm>
        </p:grpSpPr>
        <p:sp>
          <p:nvSpPr>
            <p:cNvPr id="54" name="TextBox 36"/>
            <p:cNvSpPr txBox="1">
              <a:spLocks noChangeArrowheads="1"/>
            </p:cNvSpPr>
            <p:nvPr/>
          </p:nvSpPr>
          <p:spPr bwMode="auto">
            <a:xfrm>
              <a:off x="7306343" y="1530623"/>
              <a:ext cx="1349152" cy="338554"/>
            </a:xfrm>
            <a:prstGeom prst="rect">
              <a:avLst/>
            </a:prstGeom>
            <a:noFill/>
            <a:ln w="9525">
              <a:noFill/>
              <a:miter lim="800000"/>
              <a:headEnd/>
              <a:tailEnd/>
            </a:ln>
          </p:spPr>
          <p:txBody>
            <a:bodyPr wrap="none">
              <a:spAutoFit/>
            </a:bodyPr>
            <a:lstStyle/>
            <a:p>
              <a:pPr algn="l"/>
              <a:r>
                <a:rPr lang="en-US" sz="1600" b="1" smtClean="0">
                  <a:solidFill>
                    <a:srgbClr val="070605"/>
                  </a:solidFill>
                  <a:latin typeface="Calibri" panose="020F0502020204030204" pitchFamily="34" charset="0"/>
                  <a:cs typeface="Calibri" panose="020F0502020204030204" pitchFamily="34" charset="0"/>
                </a:rPr>
                <a:t>12-Week Arm</a:t>
              </a:r>
              <a:endParaRPr lang="en-US" sz="1600" b="1" dirty="0">
                <a:solidFill>
                  <a:srgbClr val="070605"/>
                </a:solidFill>
                <a:latin typeface="Calibri" panose="020F0502020204030204" pitchFamily="34" charset="0"/>
                <a:cs typeface="Calibri" panose="020F0502020204030204" pitchFamily="34" charset="0"/>
              </a:endParaRPr>
            </a:p>
          </p:txBody>
        </p:sp>
        <p:sp>
          <p:nvSpPr>
            <p:cNvPr id="57" name="TextBox 37"/>
            <p:cNvSpPr txBox="1">
              <a:spLocks noChangeArrowheads="1"/>
            </p:cNvSpPr>
            <p:nvPr/>
          </p:nvSpPr>
          <p:spPr bwMode="auto">
            <a:xfrm>
              <a:off x="7312360" y="1895748"/>
              <a:ext cx="1349152" cy="338554"/>
            </a:xfrm>
            <a:prstGeom prst="rect">
              <a:avLst/>
            </a:prstGeom>
            <a:noFill/>
            <a:ln w="9525">
              <a:noFill/>
              <a:miter lim="800000"/>
              <a:headEnd/>
              <a:tailEnd/>
            </a:ln>
          </p:spPr>
          <p:txBody>
            <a:bodyPr wrap="none">
              <a:spAutoFit/>
            </a:bodyPr>
            <a:lstStyle/>
            <a:p>
              <a:pPr algn="l"/>
              <a:r>
                <a:rPr lang="en-US" sz="1600" b="1" smtClean="0">
                  <a:solidFill>
                    <a:srgbClr val="070605"/>
                  </a:solidFill>
                  <a:latin typeface="Calibri" panose="020F0502020204030204" pitchFamily="34" charset="0"/>
                  <a:cs typeface="Calibri" panose="020F0502020204030204" pitchFamily="34" charset="0"/>
                </a:rPr>
                <a:t>24-Week Arm</a:t>
              </a:r>
              <a:endParaRPr lang="en-US" sz="1400" b="1" dirty="0">
                <a:solidFill>
                  <a:srgbClr val="070605"/>
                </a:solidFill>
                <a:latin typeface="Calibri" panose="020F0502020204030204" pitchFamily="34" charset="0"/>
                <a:cs typeface="Calibri" panose="020F0502020204030204" pitchFamily="34" charset="0"/>
              </a:endParaRPr>
            </a:p>
          </p:txBody>
        </p:sp>
        <p:sp>
          <p:nvSpPr>
            <p:cNvPr id="58" name="Rectangle 57"/>
            <p:cNvSpPr/>
            <p:nvPr/>
          </p:nvSpPr>
          <p:spPr>
            <a:xfrm>
              <a:off x="7084318" y="1965124"/>
              <a:ext cx="289458" cy="165432"/>
            </a:xfrm>
            <a:prstGeom prst="rect">
              <a:avLst/>
            </a:prstGeom>
            <a:solidFill>
              <a:srgbClr val="6BBBA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rgbClr val="FFFFFF"/>
                </a:solidFill>
                <a:latin typeface="Calibri" panose="020F0502020204030204" pitchFamily="34" charset="0"/>
                <a:cs typeface="Calibri" panose="020F0502020204030204" pitchFamily="34" charset="0"/>
              </a:endParaRPr>
            </a:p>
          </p:txBody>
        </p:sp>
        <p:sp>
          <p:nvSpPr>
            <p:cNvPr id="59" name="Rectangle 58"/>
            <p:cNvSpPr/>
            <p:nvPr/>
          </p:nvSpPr>
          <p:spPr>
            <a:xfrm>
              <a:off x="7079766" y="1598900"/>
              <a:ext cx="289458" cy="165432"/>
            </a:xfrm>
            <a:prstGeom prst="rect">
              <a:avLst/>
            </a:prstGeom>
            <a:solidFill>
              <a:srgbClr val="0082B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rgbClr val="FFFFFF"/>
                </a:solidFill>
                <a:latin typeface="Calibri" panose="020F0502020204030204" pitchFamily="34" charset="0"/>
                <a:cs typeface="Calibri" panose="020F0502020204030204" pitchFamily="34" charset="0"/>
              </a:endParaRPr>
            </a:p>
          </p:txBody>
        </p:sp>
        <p:sp>
          <p:nvSpPr>
            <p:cNvPr id="60" name="TextBox 5"/>
            <p:cNvSpPr txBox="1">
              <a:spLocks noChangeArrowheads="1"/>
            </p:cNvSpPr>
            <p:nvPr/>
          </p:nvSpPr>
          <p:spPr bwMode="auto">
            <a:xfrm>
              <a:off x="6956824" y="1292785"/>
              <a:ext cx="1752275" cy="338554"/>
            </a:xfrm>
            <a:prstGeom prst="rect">
              <a:avLst/>
            </a:prstGeom>
            <a:noFill/>
            <a:ln w="9525">
              <a:noFill/>
              <a:miter lim="800000"/>
              <a:headEnd/>
              <a:tailEnd/>
            </a:ln>
          </p:spPr>
          <p:txBody>
            <a:bodyPr wrap="none">
              <a:spAutoFit/>
            </a:bodyPr>
            <a:lstStyle/>
            <a:p>
              <a:pPr algn="l"/>
              <a:r>
                <a:rPr lang="en-US" sz="1600" b="1" u="sng" smtClean="0">
                  <a:solidFill>
                    <a:srgbClr val="070605"/>
                  </a:solidFill>
                  <a:latin typeface="Calibri" panose="020F0502020204030204" pitchFamily="34" charset="0"/>
                  <a:cs typeface="Calibri" panose="020F0502020204030204" pitchFamily="34" charset="0"/>
                </a:rPr>
                <a:t>3D + RBV </a:t>
              </a:r>
              <a:r>
                <a:rPr lang="en-US" sz="1600" b="1" u="sng" dirty="0" smtClean="0">
                  <a:solidFill>
                    <a:srgbClr val="070605"/>
                  </a:solidFill>
                  <a:latin typeface="Calibri" panose="020F0502020204030204" pitchFamily="34" charset="0"/>
                  <a:cs typeface="Calibri" panose="020F0502020204030204" pitchFamily="34" charset="0"/>
                </a:rPr>
                <a:t>Regimen</a:t>
              </a:r>
              <a:endParaRPr lang="en-US" sz="1600" b="1" u="sng" dirty="0">
                <a:solidFill>
                  <a:srgbClr val="070605"/>
                </a:solidFill>
                <a:latin typeface="Calibri" panose="020F0502020204030204" pitchFamily="34" charset="0"/>
                <a:cs typeface="Calibri" panose="020F0502020204030204" pitchFamily="34" charset="0"/>
              </a:endParaRPr>
            </a:p>
          </p:txBody>
        </p:sp>
      </p:grpSp>
      <p:grpSp>
        <p:nvGrpSpPr>
          <p:cNvPr id="11" name="Group 10"/>
          <p:cNvGrpSpPr/>
          <p:nvPr/>
        </p:nvGrpSpPr>
        <p:grpSpPr>
          <a:xfrm>
            <a:off x="1835696" y="5013176"/>
            <a:ext cx="5493564" cy="647597"/>
            <a:chOff x="1835696" y="5013176"/>
            <a:chExt cx="5493564" cy="647597"/>
          </a:xfrm>
        </p:grpSpPr>
        <p:grpSp>
          <p:nvGrpSpPr>
            <p:cNvPr id="61" name="Group 60"/>
            <p:cNvGrpSpPr/>
            <p:nvPr/>
          </p:nvGrpSpPr>
          <p:grpSpPr>
            <a:xfrm>
              <a:off x="5214562" y="5013179"/>
              <a:ext cx="418704" cy="646331"/>
              <a:chOff x="5424626" y="4855829"/>
              <a:chExt cx="418704" cy="646331"/>
            </a:xfrm>
          </p:grpSpPr>
          <p:sp>
            <p:nvSpPr>
              <p:cNvPr id="62" name="TextBox 61"/>
              <p:cNvSpPr txBox="1"/>
              <p:nvPr/>
            </p:nvSpPr>
            <p:spPr>
              <a:xfrm>
                <a:off x="5424626" y="4855829"/>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29</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cxnSp>
            <p:nvCxnSpPr>
              <p:cNvPr id="63" name="Straight Connector 62"/>
              <p:cNvCxnSpPr/>
              <p:nvPr/>
            </p:nvCxnSpPr>
            <p:spPr>
              <a:xfrm>
                <a:off x="5479216" y="5178994"/>
                <a:ext cx="297130" cy="1"/>
              </a:xfrm>
              <a:prstGeom prst="line">
                <a:avLst/>
              </a:prstGeom>
              <a:ln w="25400">
                <a:solidFill>
                  <a:schemeClr val="bg1"/>
                </a:solidFill>
              </a:ln>
              <a:effectLst>
                <a:outerShdw blurRad="12700" dist="12700" dir="2700000" algn="tl" rotWithShape="0">
                  <a:prstClr val="black">
                    <a:alpha val="43000"/>
                  </a:prstClr>
                </a:outerShdw>
              </a:effectLst>
            </p:spPr>
            <p:style>
              <a:lnRef idx="1">
                <a:schemeClr val="accent1"/>
              </a:lnRef>
              <a:fillRef idx="0">
                <a:schemeClr val="accent1"/>
              </a:fillRef>
              <a:effectRef idx="0">
                <a:schemeClr val="accent1"/>
              </a:effectRef>
              <a:fontRef idx="minor">
                <a:schemeClr val="tx1"/>
              </a:fontRef>
            </p:style>
          </p:cxnSp>
        </p:grpSp>
        <p:grpSp>
          <p:nvGrpSpPr>
            <p:cNvPr id="64" name="Group 63"/>
            <p:cNvGrpSpPr/>
            <p:nvPr/>
          </p:nvGrpSpPr>
          <p:grpSpPr>
            <a:xfrm>
              <a:off x="5771772" y="5013176"/>
              <a:ext cx="418704" cy="646331"/>
              <a:chOff x="5927096" y="4855826"/>
              <a:chExt cx="418704" cy="646331"/>
            </a:xfrm>
          </p:grpSpPr>
          <p:sp>
            <p:nvSpPr>
              <p:cNvPr id="65" name="TextBox 64"/>
              <p:cNvSpPr txBox="1"/>
              <p:nvPr/>
            </p:nvSpPr>
            <p:spPr>
              <a:xfrm>
                <a:off x="5927096" y="4855826"/>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31</a:t>
                </a:r>
              </a:p>
              <a:p>
                <a:r>
                  <a:rPr lang="en-US" b="1" smtClean="0">
                    <a:solidFill>
                      <a:schemeClr val="bg1"/>
                    </a:solidFill>
                    <a:effectLst>
                      <a:outerShdw blurRad="38100" dist="38100" dir="2700000" algn="tl">
                        <a:srgbClr val="000000">
                          <a:alpha val="43137"/>
                        </a:srgbClr>
                      </a:outerShdw>
                    </a:effectLst>
                    <a:latin typeface="+mn-lt"/>
                  </a:rPr>
                  <a:t>32</a:t>
                </a:r>
                <a:endParaRPr lang="en-US" b="1">
                  <a:solidFill>
                    <a:schemeClr val="bg1"/>
                  </a:solidFill>
                  <a:effectLst>
                    <a:outerShdw blurRad="38100" dist="38100" dir="2700000" algn="tl">
                      <a:srgbClr val="000000">
                        <a:alpha val="43137"/>
                      </a:srgbClr>
                    </a:outerShdw>
                  </a:effectLst>
                  <a:latin typeface="+mn-lt"/>
                </a:endParaRPr>
              </a:p>
            </p:txBody>
          </p:sp>
          <p:cxnSp>
            <p:nvCxnSpPr>
              <p:cNvPr id="66" name="Straight Connector 65"/>
              <p:cNvCxnSpPr/>
              <p:nvPr/>
            </p:nvCxnSpPr>
            <p:spPr>
              <a:xfrm>
                <a:off x="5993194" y="5178991"/>
                <a:ext cx="297130" cy="1"/>
              </a:xfrm>
              <a:prstGeom prst="line">
                <a:avLst/>
              </a:prstGeom>
              <a:noFill/>
              <a:ln w="25400">
                <a:solidFill>
                  <a:schemeClr val="bg1"/>
                </a:solidFill>
              </a:ln>
              <a:effectLst>
                <a:outerShdw blurRad="12700" dist="12700" dir="2700000" algn="tl" rotWithShape="0">
                  <a:prstClr val="black">
                    <a:alpha val="43000"/>
                  </a:prstClr>
                </a:outerShdw>
              </a:effectLst>
            </p:spPr>
            <p:style>
              <a:lnRef idx="1">
                <a:schemeClr val="accent1"/>
              </a:lnRef>
              <a:fillRef idx="0">
                <a:schemeClr val="accent1"/>
              </a:fillRef>
              <a:effectRef idx="0">
                <a:schemeClr val="accent1"/>
              </a:effectRef>
              <a:fontRef idx="minor">
                <a:schemeClr val="tx1"/>
              </a:fontRef>
            </p:style>
          </p:cxnSp>
        </p:grpSp>
        <p:grpSp>
          <p:nvGrpSpPr>
            <p:cNvPr id="84" name="Group 83"/>
            <p:cNvGrpSpPr/>
            <p:nvPr/>
          </p:nvGrpSpPr>
          <p:grpSpPr>
            <a:xfrm>
              <a:off x="6910556" y="5013176"/>
              <a:ext cx="418704" cy="646331"/>
              <a:chOff x="5927096" y="4855826"/>
              <a:chExt cx="418704" cy="646331"/>
            </a:xfrm>
          </p:grpSpPr>
          <p:sp>
            <p:nvSpPr>
              <p:cNvPr id="85" name="TextBox 84"/>
              <p:cNvSpPr txBox="1"/>
              <p:nvPr/>
            </p:nvSpPr>
            <p:spPr>
              <a:xfrm>
                <a:off x="5927096" y="4855826"/>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29</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cxnSp>
            <p:nvCxnSpPr>
              <p:cNvPr id="86" name="Straight Connector 85"/>
              <p:cNvCxnSpPr/>
              <p:nvPr/>
            </p:nvCxnSpPr>
            <p:spPr>
              <a:xfrm>
                <a:off x="5993194" y="5178991"/>
                <a:ext cx="297130" cy="1"/>
              </a:xfrm>
              <a:prstGeom prst="line">
                <a:avLst/>
              </a:prstGeom>
              <a:noFill/>
              <a:ln w="25400">
                <a:solidFill>
                  <a:schemeClr val="bg1"/>
                </a:solidFill>
              </a:ln>
              <a:effectLst>
                <a:outerShdw blurRad="12700" dist="12700" dir="2700000" algn="tl" rotWithShape="0">
                  <a:prstClr val="black">
                    <a:alpha val="43000"/>
                  </a:prstClr>
                </a:outerShdw>
              </a:effectLst>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835696" y="5014442"/>
              <a:ext cx="2664296" cy="646331"/>
              <a:chOff x="1835696" y="5014442"/>
              <a:chExt cx="2664296" cy="646331"/>
            </a:xfrm>
          </p:grpSpPr>
          <p:grpSp>
            <p:nvGrpSpPr>
              <p:cNvPr id="68" name="Group 67"/>
              <p:cNvGrpSpPr/>
              <p:nvPr/>
            </p:nvGrpSpPr>
            <p:grpSpPr>
              <a:xfrm>
                <a:off x="1835696" y="5014442"/>
                <a:ext cx="418704" cy="646331"/>
                <a:chOff x="1453003" y="4894178"/>
                <a:chExt cx="418704" cy="646331"/>
              </a:xfrm>
            </p:grpSpPr>
            <p:sp>
              <p:nvSpPr>
                <p:cNvPr id="82" name="TextBox 81"/>
                <p:cNvSpPr txBox="1"/>
                <p:nvPr/>
              </p:nvSpPr>
              <p:spPr>
                <a:xfrm>
                  <a:off x="1453003"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31</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cxnSp>
              <p:nvCxnSpPr>
                <p:cNvPr id="83" name="Straight Connector 82"/>
                <p:cNvCxnSpPr/>
                <p:nvPr/>
              </p:nvCxnSpPr>
              <p:spPr>
                <a:xfrm>
                  <a:off x="1516850" y="5214612"/>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74" name="Group 73"/>
              <p:cNvGrpSpPr/>
              <p:nvPr/>
            </p:nvGrpSpPr>
            <p:grpSpPr>
              <a:xfrm>
                <a:off x="2387396" y="5014442"/>
                <a:ext cx="418704" cy="646331"/>
                <a:chOff x="2175168" y="4894178"/>
                <a:chExt cx="418704" cy="646331"/>
              </a:xfrm>
            </p:grpSpPr>
            <p:sp>
              <p:nvSpPr>
                <p:cNvPr id="78" name="TextBox 77"/>
                <p:cNvSpPr txBox="1"/>
                <p:nvPr/>
              </p:nvSpPr>
              <p:spPr>
                <a:xfrm>
                  <a:off x="2175168"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32</a:t>
                  </a:r>
                </a:p>
                <a:p>
                  <a:r>
                    <a:rPr lang="en-US" b="1" smtClean="0">
                      <a:solidFill>
                        <a:schemeClr val="bg1"/>
                      </a:solidFill>
                      <a:effectLst>
                        <a:outerShdw blurRad="38100" dist="38100" dir="2700000" algn="tl">
                          <a:srgbClr val="000000">
                            <a:alpha val="43137"/>
                          </a:srgbClr>
                        </a:outerShdw>
                      </a:effectLst>
                      <a:latin typeface="+mn-lt"/>
                    </a:rPr>
                    <a:t>32</a:t>
                  </a:r>
                  <a:endParaRPr lang="en-US" b="1">
                    <a:solidFill>
                      <a:schemeClr val="bg1"/>
                    </a:solidFill>
                    <a:effectLst>
                      <a:outerShdw blurRad="38100" dist="38100" dir="2700000" algn="tl">
                        <a:srgbClr val="000000">
                          <a:alpha val="43137"/>
                        </a:srgbClr>
                      </a:outerShdw>
                    </a:effectLst>
                    <a:latin typeface="+mn-lt"/>
                  </a:endParaRPr>
                </a:p>
              </p:txBody>
            </p:sp>
            <p:cxnSp>
              <p:nvCxnSpPr>
                <p:cNvPr id="79" name="Straight Connector 78"/>
                <p:cNvCxnSpPr/>
                <p:nvPr/>
              </p:nvCxnSpPr>
              <p:spPr>
                <a:xfrm>
                  <a:off x="2250369" y="5214609"/>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nvGrpSpPr>
              <p:cNvPr id="90" name="Group 89"/>
              <p:cNvGrpSpPr/>
              <p:nvPr/>
            </p:nvGrpSpPr>
            <p:grpSpPr>
              <a:xfrm>
                <a:off x="4081288" y="5014442"/>
                <a:ext cx="418704" cy="646331"/>
                <a:chOff x="4328670" y="4894178"/>
                <a:chExt cx="418704" cy="646331"/>
              </a:xfrm>
            </p:grpSpPr>
            <p:sp>
              <p:nvSpPr>
                <p:cNvPr id="91" name="TextBox 90"/>
                <p:cNvSpPr txBox="1"/>
                <p:nvPr/>
              </p:nvSpPr>
              <p:spPr>
                <a:xfrm>
                  <a:off x="4328670" y="4894178"/>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31</a:t>
                  </a:r>
                </a:p>
                <a:p>
                  <a:r>
                    <a:rPr lang="en-US" b="1" smtClean="0">
                      <a:solidFill>
                        <a:schemeClr val="bg1"/>
                      </a:solidFill>
                      <a:effectLst>
                        <a:outerShdw blurRad="38100" dist="38100" dir="2700000" algn="tl">
                          <a:srgbClr val="000000">
                            <a:alpha val="43137"/>
                          </a:srgbClr>
                        </a:outerShdw>
                      </a:effectLst>
                      <a:latin typeface="+mn-lt"/>
                    </a:rPr>
                    <a:t>32</a:t>
                  </a:r>
                  <a:endParaRPr lang="en-US" b="1">
                    <a:solidFill>
                      <a:schemeClr val="bg1"/>
                    </a:solidFill>
                    <a:effectLst>
                      <a:outerShdw blurRad="38100" dist="38100" dir="2700000" algn="tl">
                        <a:srgbClr val="000000">
                          <a:alpha val="43137"/>
                        </a:srgbClr>
                      </a:outerShdw>
                    </a:effectLst>
                    <a:latin typeface="+mn-lt"/>
                  </a:endParaRPr>
                </a:p>
              </p:txBody>
            </p:sp>
            <p:cxnSp>
              <p:nvCxnSpPr>
                <p:cNvPr id="92" name="Straight Connector 91"/>
                <p:cNvCxnSpPr/>
                <p:nvPr/>
              </p:nvCxnSpPr>
              <p:spPr>
                <a:xfrm>
                  <a:off x="4402383" y="5214612"/>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grpSp>
        </p:grpSp>
      </p:grpSp>
      <p:cxnSp>
        <p:nvCxnSpPr>
          <p:cNvPr id="35" name="Straight Connector 34"/>
          <p:cNvCxnSpPr/>
          <p:nvPr/>
        </p:nvCxnSpPr>
        <p:spPr>
          <a:xfrm>
            <a:off x="3566716" y="5334876"/>
            <a:ext cx="278240" cy="1"/>
          </a:xfrm>
          <a:prstGeom prst="line">
            <a:avLst/>
          </a:prstGeom>
          <a:ln w="25400">
            <a:solidFill>
              <a:schemeClr val="bg1"/>
            </a:solidFill>
          </a:ln>
          <a:effectLst>
            <a:outerShdw blurRad="12700" dist="12700" dir="2700000" algn="ctr" rotWithShape="0">
              <a:srgbClr val="000000">
                <a:alpha val="43000"/>
              </a:srgbClr>
            </a:outerShdw>
          </a:effectLst>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505224" y="5013176"/>
            <a:ext cx="418704" cy="646331"/>
          </a:xfrm>
          <a:prstGeom prst="rect">
            <a:avLst/>
          </a:prstGeom>
          <a:noFill/>
          <a:effectLst/>
        </p:spPr>
        <p:txBody>
          <a:bodyPr wrap="none" rtlCol="0">
            <a:spAutoFit/>
          </a:bodyPr>
          <a:lstStyle/>
          <a:p>
            <a:r>
              <a:rPr lang="en-US" b="1" smtClean="0">
                <a:solidFill>
                  <a:schemeClr val="bg1"/>
                </a:solidFill>
                <a:effectLst>
                  <a:outerShdw blurRad="38100" dist="38100" dir="2700000" algn="tl">
                    <a:srgbClr val="000000">
                      <a:alpha val="43137"/>
                    </a:srgbClr>
                  </a:outerShdw>
                </a:effectLst>
                <a:latin typeface="+mn-lt"/>
              </a:rPr>
              <a:t>30</a:t>
            </a:r>
          </a:p>
          <a:p>
            <a:r>
              <a:rPr lang="en-US" b="1" smtClean="0">
                <a:solidFill>
                  <a:schemeClr val="bg1"/>
                </a:solidFill>
                <a:effectLst>
                  <a:outerShdw blurRad="38100" dist="38100" dir="2700000" algn="tl">
                    <a:srgbClr val="000000">
                      <a:alpha val="43137"/>
                    </a:srgbClr>
                  </a:outerShdw>
                </a:effectLst>
                <a:latin typeface="+mn-lt"/>
              </a:rPr>
              <a:t>31</a:t>
            </a:r>
            <a:endParaRPr lang="en-US" b="1">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1836212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smtClean="0"/>
              <a:t>TURQUOISE-I: </a:t>
            </a:r>
            <a:r>
              <a:rPr lang="en-US" sz="2800" b="1" smtClean="0">
                <a:solidFill>
                  <a:srgbClr val="071D49"/>
                </a:solidFill>
              </a:rPr>
              <a:t>Reasons for Non-Response</a:t>
            </a:r>
            <a:endParaRPr lang="en-US" sz="2800" b="1" dirty="0">
              <a:solidFill>
                <a:srgbClr val="071D49"/>
              </a:solidFill>
            </a:endParaRPr>
          </a:p>
        </p:txBody>
      </p:sp>
      <p:sp>
        <p:nvSpPr>
          <p:cNvPr id="8" name="Content Placeholder 15"/>
          <p:cNvSpPr>
            <a:spLocks noGrp="1"/>
          </p:cNvSpPr>
          <p:nvPr>
            <p:ph idx="1"/>
          </p:nvPr>
        </p:nvSpPr>
        <p:spPr>
          <a:xfrm>
            <a:off x="411480" y="1052735"/>
            <a:ext cx="8424936" cy="4176465"/>
          </a:xfrm>
          <a:prstGeom prst="rect">
            <a:avLst/>
          </a:prstGeom>
        </p:spPr>
        <p:txBody>
          <a:bodyPr/>
          <a:lstStyle/>
          <a:p>
            <a:pPr>
              <a:lnSpc>
                <a:spcPct val="100000"/>
              </a:lnSpc>
              <a:spcBef>
                <a:spcPts val="0"/>
              </a:spcBef>
              <a:spcAft>
                <a:spcPts val="1200"/>
              </a:spcAft>
            </a:pPr>
            <a:r>
              <a:rPr lang="en-US" dirty="0" smtClean="0">
                <a:solidFill>
                  <a:schemeClr val="tx1"/>
                </a:solidFill>
              </a:rPr>
              <a:t>Virologic failure occurred in 2 patients; </a:t>
            </a:r>
            <a:r>
              <a:rPr lang="en-US" dirty="0">
                <a:solidFill>
                  <a:schemeClr val="tx1"/>
                </a:solidFill>
              </a:rPr>
              <a:t>both were prior null responders with HCV genotype 1a infection and had compensated </a:t>
            </a:r>
            <a:r>
              <a:rPr lang="en-US" dirty="0" smtClean="0">
                <a:solidFill>
                  <a:schemeClr val="tx1"/>
                </a:solidFill>
              </a:rPr>
              <a:t>cirrhosis</a:t>
            </a:r>
            <a:endParaRPr lang="en-US" dirty="0" smtClean="0"/>
          </a:p>
          <a:p>
            <a:pPr marL="457200" indent="-342900">
              <a:lnSpc>
                <a:spcPct val="100000"/>
              </a:lnSpc>
              <a:spcBef>
                <a:spcPts val="0"/>
              </a:spcBef>
              <a:spcAft>
                <a:spcPts val="1200"/>
              </a:spcAft>
              <a:buFont typeface="Arial" panose="020B0604020202020204" pitchFamily="34" charset="0"/>
              <a:buChar char="•"/>
            </a:pPr>
            <a:r>
              <a:rPr lang="en-US" dirty="0" smtClean="0"/>
              <a:t>Each </a:t>
            </a:r>
            <a:r>
              <a:rPr lang="en-US" dirty="0"/>
              <a:t>had resistance-associated variants in at least 2 targets at the time of virologic </a:t>
            </a:r>
            <a:r>
              <a:rPr lang="en-US" dirty="0" smtClean="0"/>
              <a:t>failure not present at baseline</a:t>
            </a:r>
          </a:p>
          <a:p>
            <a:pPr marL="457200" indent="-342900">
              <a:lnSpc>
                <a:spcPct val="100000"/>
              </a:lnSpc>
              <a:spcBef>
                <a:spcPts val="0"/>
              </a:spcBef>
              <a:spcAft>
                <a:spcPts val="1200"/>
              </a:spcAft>
              <a:buFont typeface="Arial" panose="020B0604020202020204" pitchFamily="34" charset="0"/>
              <a:buChar char="•"/>
            </a:pPr>
            <a:endParaRPr lang="en-US" dirty="0"/>
          </a:p>
          <a:p>
            <a:pPr marL="457200" indent="-342900">
              <a:lnSpc>
                <a:spcPct val="100000"/>
              </a:lnSpc>
              <a:spcBef>
                <a:spcPts val="0"/>
              </a:spcBef>
              <a:spcAft>
                <a:spcPts val="1200"/>
              </a:spcAft>
              <a:buFont typeface="Arial" panose="020B0604020202020204" pitchFamily="34" charset="0"/>
              <a:buChar char="•"/>
            </a:pPr>
            <a:endParaRPr lang="en-US" dirty="0" smtClean="0"/>
          </a:p>
          <a:p>
            <a:pPr>
              <a:lnSpc>
                <a:spcPct val="100000"/>
              </a:lnSpc>
              <a:spcBef>
                <a:spcPts val="0"/>
              </a:spcBef>
              <a:spcAft>
                <a:spcPts val="1200"/>
              </a:spcAft>
            </a:pPr>
            <a:endParaRPr lang="en-US" dirty="0" smtClean="0">
              <a:solidFill>
                <a:schemeClr val="tx1"/>
              </a:solidFill>
            </a:endParaRPr>
          </a:p>
          <a:p>
            <a:pPr>
              <a:lnSpc>
                <a:spcPct val="100000"/>
              </a:lnSpc>
              <a:spcBef>
                <a:spcPts val="0"/>
              </a:spcBef>
              <a:spcAft>
                <a:spcPts val="1200"/>
              </a:spcAft>
            </a:pPr>
            <a:endParaRPr lang="en-US" dirty="0" smtClean="0">
              <a:solidFill>
                <a:schemeClr val="tx1"/>
              </a:solidFill>
            </a:endParaRPr>
          </a:p>
          <a:p>
            <a:pPr>
              <a:lnSpc>
                <a:spcPct val="100000"/>
              </a:lnSpc>
              <a:spcBef>
                <a:spcPts val="0"/>
              </a:spcBef>
              <a:spcAft>
                <a:spcPts val="1200"/>
              </a:spcAft>
            </a:pPr>
            <a:endParaRPr lang="en-US" dirty="0">
              <a:solidFill>
                <a:schemeClr val="tx1"/>
              </a:solidFill>
            </a:endParaRPr>
          </a:p>
          <a:p>
            <a:pPr>
              <a:lnSpc>
                <a:spcPct val="100000"/>
              </a:lnSpc>
              <a:spcBef>
                <a:spcPts val="0"/>
              </a:spcBef>
              <a:spcAft>
                <a:spcPts val="1200"/>
              </a:spcAft>
            </a:pPr>
            <a:r>
              <a:rPr lang="en-US" dirty="0" smtClean="0">
                <a:solidFill>
                  <a:schemeClr val="tx1"/>
                </a:solidFill>
              </a:rPr>
              <a:t>1 patient (12-week Arm) withdrew consent but had an undetectable HCV RNA at last study visit (week 10)</a:t>
            </a:r>
          </a:p>
          <a:p>
            <a:pPr>
              <a:lnSpc>
                <a:spcPct val="100000"/>
              </a:lnSpc>
              <a:spcBef>
                <a:spcPts val="0"/>
              </a:spcBef>
              <a:spcAft>
                <a:spcPts val="1200"/>
              </a:spcAft>
            </a:pPr>
            <a:r>
              <a:rPr lang="en-US" dirty="0" smtClean="0">
                <a:solidFill>
                  <a:schemeClr val="tx1"/>
                </a:solidFill>
              </a:rPr>
              <a:t>No patient discontinued due to adverse events</a:t>
            </a:r>
          </a:p>
        </p:txBody>
      </p:sp>
      <p:graphicFrame>
        <p:nvGraphicFramePr>
          <p:cNvPr id="7" name="Table 6"/>
          <p:cNvGraphicFramePr>
            <a:graphicFrameLocks noGrp="1"/>
          </p:cNvGraphicFramePr>
          <p:nvPr>
            <p:extLst>
              <p:ext uri="{D42A27DB-BD31-4B8C-83A1-F6EECF244321}">
                <p14:modId xmlns:p14="http://schemas.microsoft.com/office/powerpoint/2010/main" val="1590127494"/>
              </p:ext>
            </p:extLst>
          </p:nvPr>
        </p:nvGraphicFramePr>
        <p:xfrm>
          <a:off x="367429" y="2968352"/>
          <a:ext cx="8321037" cy="1828800"/>
        </p:xfrm>
        <a:graphic>
          <a:graphicData uri="http://schemas.openxmlformats.org/drawingml/2006/table">
            <a:tbl>
              <a:tblPr firstRow="1" firstCol="1" bandRow="1">
                <a:tableStyleId>{68D230F3-CF80-4859-8CE7-A43EE81993B5}</a:tableStyleId>
              </a:tblPr>
              <a:tblGrid>
                <a:gridCol w="892203"/>
                <a:gridCol w="648072"/>
                <a:gridCol w="792088"/>
                <a:gridCol w="1224136"/>
                <a:gridCol w="1872208"/>
                <a:gridCol w="982907"/>
                <a:gridCol w="1015607"/>
                <a:gridCol w="893816"/>
              </a:tblGrid>
              <a:tr h="56078">
                <a:tc>
                  <a:txBody>
                    <a:bodyPr/>
                    <a:lstStyle/>
                    <a:p>
                      <a:pPr algn="ctr">
                        <a:lnSpc>
                          <a:spcPct val="100000"/>
                        </a:lnSpc>
                        <a:spcBef>
                          <a:spcPts val="0"/>
                        </a:spcBef>
                        <a:spcAft>
                          <a:spcPts val="0"/>
                        </a:spcAft>
                      </a:pPr>
                      <a:endParaRPr lang="en-US" sz="2000" noProof="0" dirty="0" smtClean="0">
                        <a:solidFill>
                          <a:schemeClr val="tx1"/>
                        </a:solidFill>
                        <a:effectLst/>
                        <a:latin typeface="+mn-lt"/>
                        <a:cs typeface="Times New Roman"/>
                      </a:endParaRPr>
                    </a:p>
                    <a:p>
                      <a:pPr algn="ctr">
                        <a:lnSpc>
                          <a:spcPct val="100000"/>
                        </a:lnSpc>
                        <a:spcBef>
                          <a:spcPts val="0"/>
                        </a:spcBef>
                        <a:spcAft>
                          <a:spcPts val="0"/>
                        </a:spcAft>
                      </a:pPr>
                      <a:r>
                        <a:rPr lang="en-US" sz="2000" noProof="0" dirty="0" smtClean="0">
                          <a:solidFill>
                            <a:schemeClr val="tx1"/>
                          </a:solidFill>
                          <a:effectLst/>
                          <a:latin typeface="+mn-lt"/>
                          <a:cs typeface="Times New Roman"/>
                        </a:rPr>
                        <a:t>Patient</a:t>
                      </a:r>
                    </a:p>
                  </a:txBody>
                  <a:tcPr marL="61352" marR="61352" marT="0" marB="0">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rPr>
                        <a:t>HCV</a:t>
                      </a:r>
                    </a:p>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rPr>
                        <a:t>GT</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ea typeface="Calibri"/>
                        </a:rPr>
                        <a:t>IL 28B</a:t>
                      </a:r>
                      <a:r>
                        <a:rPr lang="en-US" sz="2000" b="1" baseline="0" noProof="0" dirty="0" smtClean="0">
                          <a:solidFill>
                            <a:schemeClr val="bg1"/>
                          </a:solidFill>
                          <a:effectLst>
                            <a:outerShdw blurRad="38100" dist="38100" dir="2700000" algn="tl">
                              <a:srgbClr val="000000">
                                <a:alpha val="43137"/>
                              </a:srgbClr>
                            </a:outerShdw>
                          </a:effectLst>
                          <a:latin typeface="+mn-lt"/>
                          <a:ea typeface="Calibri"/>
                        </a:rPr>
                        <a:t> GT</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ea typeface="Calibri"/>
                        </a:rPr>
                        <a:t>Regimen</a:t>
                      </a:r>
                      <a:r>
                        <a:rPr lang="en-US" sz="2000" b="1" baseline="0" noProof="0" dirty="0" smtClean="0">
                          <a:solidFill>
                            <a:schemeClr val="bg1"/>
                          </a:solidFill>
                          <a:effectLst>
                            <a:outerShdw blurRad="38100" dist="38100" dir="2700000" algn="tl">
                              <a:srgbClr val="000000">
                                <a:alpha val="43137"/>
                              </a:srgbClr>
                            </a:outerShdw>
                          </a:effectLst>
                          <a:latin typeface="+mn-lt"/>
                          <a:ea typeface="Calibri"/>
                        </a:rPr>
                        <a:t> Duration</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ea typeface="+mn-ea"/>
                        </a:rPr>
                        <a:t>Type</a:t>
                      </a:r>
                      <a:r>
                        <a:rPr lang="en-US" sz="2000" b="1" baseline="0" noProof="0" dirty="0" smtClean="0">
                          <a:solidFill>
                            <a:schemeClr val="bg1"/>
                          </a:solidFill>
                          <a:effectLst>
                            <a:outerShdw blurRad="38100" dist="38100" dir="2700000" algn="tl">
                              <a:srgbClr val="000000">
                                <a:alpha val="43137"/>
                              </a:srgbClr>
                            </a:outerShdw>
                          </a:effectLst>
                          <a:latin typeface="+mn-lt"/>
                          <a:ea typeface="+mn-ea"/>
                        </a:rPr>
                        <a:t> of</a:t>
                      </a:r>
                    </a:p>
                    <a:p>
                      <a:pPr marL="0" marR="0" algn="ctr">
                        <a:lnSpc>
                          <a:spcPct val="100000"/>
                        </a:lnSpc>
                        <a:spcBef>
                          <a:spcPts val="0"/>
                        </a:spcBef>
                        <a:spcAft>
                          <a:spcPts val="0"/>
                        </a:spcAft>
                      </a:pPr>
                      <a:r>
                        <a:rPr lang="en-US" sz="2000" b="1" baseline="0" noProof="0" dirty="0" smtClean="0">
                          <a:solidFill>
                            <a:schemeClr val="bg1"/>
                          </a:solidFill>
                          <a:effectLst>
                            <a:outerShdw blurRad="38100" dist="38100" dir="2700000" algn="tl">
                              <a:srgbClr val="000000">
                                <a:alpha val="43137"/>
                              </a:srgbClr>
                            </a:outerShdw>
                          </a:effectLst>
                          <a:latin typeface="+mn-lt"/>
                          <a:ea typeface="+mn-ea"/>
                        </a:rPr>
                        <a:t>Virologic Failure</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endParaRPr lang="en-US" sz="2000" b="1" noProof="0" dirty="0" smtClean="0">
                        <a:solidFill>
                          <a:schemeClr val="bg1"/>
                        </a:solidFill>
                        <a:effectLst>
                          <a:outerShdw blurRad="38100" dist="38100" dir="2700000" algn="tl">
                            <a:srgbClr val="000000">
                              <a:alpha val="43137"/>
                            </a:srgbClr>
                          </a:outerShdw>
                        </a:effectLst>
                        <a:latin typeface="+mn-lt"/>
                      </a:endParaRPr>
                    </a:p>
                    <a:p>
                      <a:pPr marL="0" marR="0" algn="ctr">
                        <a:lnSpc>
                          <a:spcPct val="100000"/>
                        </a:lnSpc>
                        <a:spcBef>
                          <a:spcPts val="0"/>
                        </a:spcBef>
                        <a:spcAft>
                          <a:spcPts val="0"/>
                        </a:spcAft>
                      </a:pPr>
                      <a:r>
                        <a:rPr lang="en-US" sz="2000" b="1" noProof="0" dirty="0" err="1" smtClean="0">
                          <a:solidFill>
                            <a:schemeClr val="bg1"/>
                          </a:solidFill>
                          <a:effectLst>
                            <a:outerShdw blurRad="38100" dist="38100" dir="2700000" algn="tl">
                              <a:srgbClr val="000000">
                                <a:alpha val="43137"/>
                              </a:srgbClr>
                            </a:outerShdw>
                          </a:effectLst>
                          <a:latin typeface="+mn-lt"/>
                        </a:rPr>
                        <a:t>NS3</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endParaRPr lang="en-US" sz="2000" b="1" noProof="0" dirty="0" smtClean="0">
                        <a:solidFill>
                          <a:schemeClr val="bg1"/>
                        </a:solidFill>
                        <a:effectLst>
                          <a:outerShdw blurRad="38100" dist="38100" dir="2700000" algn="tl">
                            <a:srgbClr val="000000">
                              <a:alpha val="43137"/>
                            </a:srgbClr>
                          </a:outerShdw>
                        </a:effectLst>
                        <a:latin typeface="+mn-lt"/>
                      </a:endParaRPr>
                    </a:p>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rPr>
                        <a:t>NS5A</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endParaRPr lang="en-US" sz="2000" b="1" noProof="0" dirty="0" smtClean="0">
                        <a:solidFill>
                          <a:schemeClr val="bg1"/>
                        </a:solidFill>
                        <a:effectLst>
                          <a:outerShdw blurRad="38100" dist="38100" dir="2700000" algn="tl">
                            <a:srgbClr val="000000">
                              <a:alpha val="43137"/>
                            </a:srgbClr>
                          </a:outerShdw>
                        </a:effectLst>
                        <a:latin typeface="+mn-lt"/>
                      </a:endParaRPr>
                    </a:p>
                    <a:p>
                      <a:pPr marL="0" marR="0" algn="ctr">
                        <a:lnSpc>
                          <a:spcPct val="100000"/>
                        </a:lnSpc>
                        <a:spcBef>
                          <a:spcPts val="0"/>
                        </a:spcBef>
                        <a:spcAft>
                          <a:spcPts val="0"/>
                        </a:spcAft>
                      </a:pPr>
                      <a:r>
                        <a:rPr lang="en-US" sz="2000" b="1" noProof="0" dirty="0" smtClean="0">
                          <a:solidFill>
                            <a:schemeClr val="bg1"/>
                          </a:solidFill>
                          <a:effectLst>
                            <a:outerShdw blurRad="38100" dist="38100" dir="2700000" algn="tl">
                              <a:srgbClr val="000000">
                                <a:alpha val="43137"/>
                              </a:srgbClr>
                            </a:outerShdw>
                          </a:effectLst>
                          <a:latin typeface="+mn-lt"/>
                        </a:rPr>
                        <a:t>NS5B</a:t>
                      </a:r>
                      <a:endParaRPr lang="en-US" sz="2000" b="1" noProof="0" dirty="0">
                        <a:solidFill>
                          <a:schemeClr val="bg1"/>
                        </a:solidFill>
                        <a:effectLst>
                          <a:outerShdw blurRad="38100" dist="38100" dir="2700000" algn="tl">
                            <a:srgbClr val="000000">
                              <a:alpha val="43137"/>
                            </a:srgbClr>
                          </a:outerShdw>
                        </a:effectLst>
                        <a:latin typeface="+mn-lt"/>
                        <a:ea typeface="Calibri"/>
                      </a:endParaRPr>
                    </a:p>
                  </a:txBody>
                  <a:tcPr marL="68583" marR="68583"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r>
              <a:tr h="52855">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1</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a:solidFill>
                            <a:schemeClr val="tx1"/>
                          </a:solidFill>
                          <a:effectLst/>
                          <a:latin typeface="+mn-lt"/>
                          <a:ea typeface="Calibri"/>
                        </a:rPr>
                        <a:t>1a</a:t>
                      </a: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T/T</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12 wks</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Relapse at PT Week 2</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D168V</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M28T</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S556G</a:t>
                      </a:r>
                      <a:endParaRPr lang="en-US" sz="2000" b="0" dirty="0">
                        <a:solidFill>
                          <a:schemeClr val="tx1"/>
                        </a:solidFill>
                        <a:effectLst/>
                        <a:latin typeface="+mn-lt"/>
                        <a:ea typeface="Calibri"/>
                      </a:endParaRPr>
                    </a:p>
                  </a:txBody>
                  <a:tcPr marL="68583" marR="68583" marT="0" marB="0">
                    <a:lnT w="12700" cap="flat" cmpd="sng" algn="ctr">
                      <a:solidFill>
                        <a:schemeClr val="tx1"/>
                      </a:solidFill>
                      <a:prstDash val="solid"/>
                      <a:round/>
                      <a:headEnd type="none" w="med" len="med"/>
                      <a:tailEnd type="none" w="med" len="med"/>
                    </a:lnT>
                  </a:tcPr>
                </a:tc>
              </a:tr>
              <a:tr h="52855">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2</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1a</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T/T</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24</a:t>
                      </a:r>
                      <a:r>
                        <a:rPr lang="en-US" sz="2000" b="0" baseline="0" dirty="0" smtClean="0">
                          <a:solidFill>
                            <a:schemeClr val="tx1"/>
                          </a:solidFill>
                          <a:effectLst/>
                          <a:latin typeface="+mn-lt"/>
                          <a:ea typeface="Calibri"/>
                        </a:rPr>
                        <a:t> wks</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Breakthrough </a:t>
                      </a:r>
                      <a:r>
                        <a:rPr lang="en-US" sz="2000" b="0" dirty="0">
                          <a:solidFill>
                            <a:schemeClr val="tx1"/>
                          </a:solidFill>
                          <a:effectLst/>
                          <a:latin typeface="+mn-lt"/>
                          <a:ea typeface="Calibri"/>
                        </a:rPr>
                        <a:t>at </a:t>
                      </a:r>
                      <a:r>
                        <a:rPr lang="en-US" sz="2000" b="0" dirty="0" smtClean="0">
                          <a:solidFill>
                            <a:schemeClr val="tx1"/>
                          </a:solidFill>
                          <a:effectLst/>
                          <a:latin typeface="+mn-lt"/>
                          <a:ea typeface="Calibri"/>
                        </a:rPr>
                        <a:t>Week</a:t>
                      </a:r>
                      <a:r>
                        <a:rPr lang="en-US" sz="2000" b="0" dirty="0">
                          <a:solidFill>
                            <a:schemeClr val="tx1"/>
                          </a:solidFill>
                          <a:effectLst/>
                          <a:latin typeface="+mn-lt"/>
                          <a:ea typeface="Calibri"/>
                        </a:rPr>
                        <a:t> </a:t>
                      </a:r>
                      <a:r>
                        <a:rPr lang="en-US" sz="2000" b="0" dirty="0" smtClean="0">
                          <a:solidFill>
                            <a:schemeClr val="tx1"/>
                          </a:solidFill>
                          <a:effectLst/>
                          <a:latin typeface="+mn-lt"/>
                          <a:ea typeface="Calibri"/>
                        </a:rPr>
                        <a:t>16</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None</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Q30R</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c>
                  <a:txBody>
                    <a:bodyPr/>
                    <a:lstStyle/>
                    <a:p>
                      <a:pPr marL="0" marR="0" algn="ctr">
                        <a:lnSpc>
                          <a:spcPct val="100000"/>
                        </a:lnSpc>
                        <a:spcBef>
                          <a:spcPts val="200"/>
                        </a:spcBef>
                        <a:spcAft>
                          <a:spcPts val="200"/>
                        </a:spcAft>
                      </a:pPr>
                      <a:r>
                        <a:rPr lang="en-US" sz="2000" b="0" dirty="0" smtClean="0">
                          <a:solidFill>
                            <a:schemeClr val="tx1"/>
                          </a:solidFill>
                          <a:effectLst/>
                          <a:latin typeface="+mn-lt"/>
                          <a:ea typeface="Calibri"/>
                        </a:rPr>
                        <a:t>S556G</a:t>
                      </a:r>
                      <a:endParaRPr lang="en-US" sz="2000" b="0" dirty="0">
                        <a:solidFill>
                          <a:schemeClr val="tx1"/>
                        </a:solidFill>
                        <a:effectLst/>
                        <a:latin typeface="+mn-lt"/>
                        <a:ea typeface="Calibri"/>
                      </a:endParaRPr>
                    </a:p>
                  </a:txBody>
                  <a:tcPr marL="68583" marR="68583" marT="0" marB="0">
                    <a:lnB w="12700" cap="flat" cmpd="sng" algn="ctr">
                      <a:solidFill>
                        <a:srgbClr val="6BBBAE"/>
                      </a:solidFill>
                      <a:prstDash val="solid"/>
                      <a:round/>
                      <a:headEnd type="none" w="med" len="med"/>
                      <a:tailEnd type="none" w="med" len="med"/>
                    </a:lnB>
                  </a:tcPr>
                </a:tc>
              </a:tr>
            </a:tbl>
          </a:graphicData>
        </a:graphic>
      </p:graphicFrame>
      <p:sp>
        <p:nvSpPr>
          <p:cNvPr id="9" name="TextBox 8"/>
          <p:cNvSpPr txBox="1"/>
          <p:nvPr/>
        </p:nvSpPr>
        <p:spPr>
          <a:xfrm>
            <a:off x="5724128" y="2956882"/>
            <a:ext cx="2964338" cy="400110"/>
          </a:xfrm>
          <a:prstGeom prst="rect">
            <a:avLst/>
          </a:prstGeom>
          <a:noFill/>
          <a:effectLst/>
        </p:spPr>
        <p:txBody>
          <a:bodyPr wrap="none" rtlCol="0">
            <a:spAutoFit/>
          </a:bodyPr>
          <a:lstStyle/>
          <a:p>
            <a:r>
              <a:rPr lang="en-US" sz="2000" b="1" dirty="0" smtClean="0">
                <a:solidFill>
                  <a:schemeClr val="bg1"/>
                </a:solidFill>
                <a:effectLst>
                  <a:outerShdw blurRad="38100" dist="38100" dir="2700000" algn="tl">
                    <a:srgbClr val="000000">
                      <a:alpha val="43137"/>
                    </a:srgbClr>
                  </a:outerShdw>
                </a:effectLst>
                <a:latin typeface="+mn-lt"/>
              </a:rPr>
              <a:t>Variants at Time of Failure</a:t>
            </a:r>
            <a:endParaRPr lang="en-US" sz="2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97359664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3528" y="228600"/>
            <a:ext cx="8496944" cy="713232"/>
          </a:xfrm>
        </p:spPr>
        <p:txBody>
          <a:bodyPr/>
          <a:lstStyle/>
          <a:p>
            <a:r>
              <a:rPr lang="en-US" sz="2700" b="1" dirty="0" smtClean="0"/>
              <a:t>TURQUOISE</a:t>
            </a:r>
            <a:r>
              <a:rPr lang="en-US" sz="2700" b="1" dirty="0" smtClean="0"/>
              <a:t>-I: Treatment-Emergent </a:t>
            </a:r>
            <a:r>
              <a:rPr lang="en-US" sz="2700" b="1" dirty="0" smtClean="0">
                <a:solidFill>
                  <a:srgbClr val="071D49"/>
                </a:solidFill>
              </a:rPr>
              <a:t>Adverse </a:t>
            </a:r>
            <a:r>
              <a:rPr lang="en-US" sz="2700" b="1" dirty="0" smtClean="0">
                <a:solidFill>
                  <a:srgbClr val="071D49"/>
                </a:solidFill>
              </a:rPr>
              <a:t>Events ≥ 10% </a:t>
            </a:r>
            <a:endParaRPr lang="en-US" sz="2700" b="1" dirty="0">
              <a:solidFill>
                <a:srgbClr val="071D49"/>
              </a:solidFill>
            </a:endParaRPr>
          </a:p>
        </p:txBody>
      </p:sp>
      <p:sp>
        <p:nvSpPr>
          <p:cNvPr id="7" name="Content Placeholder 6"/>
          <p:cNvSpPr>
            <a:spLocks noGrp="1"/>
          </p:cNvSpPr>
          <p:nvPr>
            <p:ph idx="1"/>
          </p:nvPr>
        </p:nvSpPr>
        <p:spPr>
          <a:xfrm>
            <a:off x="395536" y="5013176"/>
            <a:ext cx="8318500" cy="1296144"/>
          </a:xfrm>
        </p:spPr>
        <p:txBody>
          <a:bodyPr/>
          <a:lstStyle/>
          <a:p>
            <a:pPr>
              <a:lnSpc>
                <a:spcPct val="100000"/>
              </a:lnSpc>
              <a:spcBef>
                <a:spcPts val="0"/>
              </a:spcBef>
              <a:spcAft>
                <a:spcPts val="600"/>
              </a:spcAft>
            </a:pPr>
            <a:r>
              <a:rPr lang="en-US" sz="1800" dirty="0" smtClean="0"/>
              <a:t>The majority of adverse events were mild or moderate in severity</a:t>
            </a:r>
          </a:p>
          <a:p>
            <a:pPr>
              <a:lnSpc>
                <a:spcPct val="100000"/>
              </a:lnSpc>
              <a:spcBef>
                <a:spcPts val="0"/>
              </a:spcBef>
              <a:spcAft>
                <a:spcPts val="600"/>
              </a:spcAft>
            </a:pPr>
            <a:r>
              <a:rPr lang="en-US" sz="1800" dirty="0" smtClean="0"/>
              <a:t>5 severe adverse events were reported: insomnia, hypophosphatemia, disseminated herpes zoster, tooth abscess, and vertigo</a:t>
            </a:r>
          </a:p>
          <a:p>
            <a:pPr>
              <a:lnSpc>
                <a:spcPct val="100000"/>
              </a:lnSpc>
              <a:spcBef>
                <a:spcPts val="0"/>
              </a:spcBef>
              <a:spcAft>
                <a:spcPts val="600"/>
              </a:spcAft>
            </a:pPr>
            <a:r>
              <a:rPr lang="en-US" sz="1800" dirty="0" smtClean="0"/>
              <a:t>No treatment-emergent serious adverse events were reported</a:t>
            </a:r>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3201767626"/>
              </p:ext>
            </p:extLst>
          </p:nvPr>
        </p:nvGraphicFramePr>
        <p:xfrm>
          <a:off x="407986" y="1052736"/>
          <a:ext cx="8321040" cy="3767328"/>
        </p:xfrm>
        <a:graphic>
          <a:graphicData uri="http://schemas.openxmlformats.org/drawingml/2006/table">
            <a:tbl>
              <a:tblPr firstRow="1" firstCol="1" bandRow="1">
                <a:tableStyleId>{68D230F3-CF80-4859-8CE7-A43EE81993B5}</a:tableStyleId>
              </a:tblPr>
              <a:tblGrid>
                <a:gridCol w="4154310"/>
                <a:gridCol w="2083365"/>
                <a:gridCol w="2083365"/>
              </a:tblGrid>
              <a:tr h="326657">
                <a:tc>
                  <a:txBody>
                    <a:bodyPr/>
                    <a:lstStyle/>
                    <a:p>
                      <a:pPr>
                        <a:lnSpc>
                          <a:spcPct val="100000"/>
                        </a:lnSpc>
                      </a:pPr>
                      <a:r>
                        <a:rPr lang="en-US" sz="1800" dirty="0" smtClean="0">
                          <a:solidFill>
                            <a:schemeClr val="tx1"/>
                          </a:solidFill>
                          <a:effectLst/>
                          <a:latin typeface="+mn-lt"/>
                          <a:cs typeface="Times New Roman"/>
                        </a:rPr>
                        <a:t>Event, n (%)</a:t>
                      </a:r>
                    </a:p>
                  </a:txBody>
                  <a:tcPr marL="45720" marR="45720" marT="0" marB="0" anchor="b">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800" b="1" smtClean="0">
                          <a:solidFill>
                            <a:schemeClr val="bg1"/>
                          </a:solidFill>
                          <a:effectLst>
                            <a:outerShdw blurRad="38100" dist="38100" dir="2700000" algn="tl">
                              <a:srgbClr val="000000">
                                <a:alpha val="43137"/>
                              </a:srgbClr>
                            </a:outerShdw>
                          </a:effectLst>
                          <a:latin typeface="+mn-lt"/>
                          <a:ea typeface="Calibri"/>
                          <a:cs typeface="Times New Roman"/>
                        </a:rPr>
                        <a:t>12-Week Arm</a:t>
                      </a:r>
                      <a:endParaRPr lang="en-US" sz="1800" b="1" dirty="0" smtClean="0">
                        <a:solidFill>
                          <a:schemeClr val="bg1"/>
                        </a:solidFill>
                        <a:effectLst>
                          <a:outerShdw blurRad="38100" dist="38100" dir="2700000" algn="tl">
                            <a:srgbClr val="000000">
                              <a:alpha val="43137"/>
                            </a:srgbClr>
                          </a:outerShdw>
                        </a:effectLst>
                        <a:latin typeface="+mn-lt"/>
                        <a:ea typeface="Calibri"/>
                        <a:cs typeface="Times New Roman"/>
                      </a:endParaRPr>
                    </a:p>
                    <a:p>
                      <a:pPr marL="0" marR="0" algn="ctr">
                        <a:lnSpc>
                          <a:spcPct val="100000"/>
                        </a:lnSpc>
                        <a:spcBef>
                          <a:spcPts val="0"/>
                        </a:spcBef>
                        <a:spcAft>
                          <a:spcPts val="0"/>
                        </a:spcAft>
                      </a:pPr>
                      <a:r>
                        <a:rPr lang="en-US" sz="1800" b="1" smtClean="0">
                          <a:solidFill>
                            <a:schemeClr val="bg1"/>
                          </a:solidFill>
                          <a:effectLst>
                            <a:outerShdw blurRad="38100" dist="38100" dir="2700000" algn="tl">
                              <a:srgbClr val="000000">
                                <a:alpha val="43137"/>
                              </a:srgbClr>
                            </a:outerShdw>
                          </a:effectLst>
                          <a:latin typeface="+mn-lt"/>
                          <a:ea typeface="Calibri"/>
                          <a:cs typeface="Times New Roman"/>
                        </a:rPr>
                        <a:t>(N = 31)</a:t>
                      </a:r>
                      <a:endParaRPr lang="en-US" sz="18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r>
                        <a:rPr lang="en-US" sz="1800" smtClean="0">
                          <a:solidFill>
                            <a:schemeClr val="bg1"/>
                          </a:solidFill>
                          <a:effectLst>
                            <a:outerShdw blurRad="38100" dist="38100" dir="2700000" algn="tl">
                              <a:srgbClr val="000000">
                                <a:alpha val="43137"/>
                              </a:srgbClr>
                            </a:outerShdw>
                          </a:effectLst>
                          <a:latin typeface="+mn-lt"/>
                        </a:rPr>
                        <a:t>24-Week Arm</a:t>
                      </a:r>
                      <a:endParaRPr lang="en-US" sz="1800" dirty="0" smtClean="0">
                        <a:solidFill>
                          <a:schemeClr val="bg1"/>
                        </a:solidFill>
                        <a:effectLst>
                          <a:outerShdw blurRad="38100" dist="38100" dir="2700000" algn="tl">
                            <a:srgbClr val="000000">
                              <a:alpha val="43137"/>
                            </a:srgbClr>
                          </a:outerShdw>
                        </a:effectLst>
                        <a:latin typeface="+mn-lt"/>
                      </a:endParaRPr>
                    </a:p>
                    <a:p>
                      <a:pPr marL="0" marR="0" algn="ctr">
                        <a:lnSpc>
                          <a:spcPct val="100000"/>
                        </a:lnSpc>
                        <a:spcBef>
                          <a:spcPts val="0"/>
                        </a:spcBef>
                        <a:spcAft>
                          <a:spcPts val="0"/>
                        </a:spcAft>
                      </a:pPr>
                      <a:r>
                        <a:rPr lang="en-US" sz="1800" smtClean="0">
                          <a:solidFill>
                            <a:schemeClr val="bg1"/>
                          </a:solidFill>
                          <a:effectLst>
                            <a:outerShdw blurRad="38100" dist="38100" dir="2700000" algn="tl">
                              <a:srgbClr val="000000">
                                <a:alpha val="43137"/>
                              </a:srgbClr>
                            </a:outerShdw>
                          </a:effectLst>
                          <a:latin typeface="+mn-lt"/>
                        </a:rPr>
                        <a:t>(N = 32)</a:t>
                      </a:r>
                      <a:endParaRPr lang="en-US" sz="18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r>
              <a:tr h="195994">
                <a:tc>
                  <a:txBody>
                    <a:bodyPr/>
                    <a:lstStyle/>
                    <a:p>
                      <a:r>
                        <a:rPr lang="en-US" sz="1800" b="0" noProof="0" smtClean="0">
                          <a:solidFill>
                            <a:schemeClr val="tx1"/>
                          </a:solidFill>
                        </a:rPr>
                        <a:t>Any AE</a:t>
                      </a:r>
                      <a:endParaRPr lang="en-US" sz="1800" b="0" noProof="0" dirty="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c>
                  <a:txBody>
                    <a:bodyPr/>
                    <a:lstStyle/>
                    <a:p>
                      <a:pPr algn="ctr"/>
                      <a:r>
                        <a:rPr lang="en-US" sz="1800" b="0" noProof="0" smtClean="0">
                          <a:solidFill>
                            <a:schemeClr val="tx1"/>
                          </a:solidFill>
                        </a:rPr>
                        <a:t>28 </a:t>
                      </a:r>
                      <a:r>
                        <a:rPr lang="en-US" sz="1800" b="0" baseline="0" noProof="0" smtClean="0">
                          <a:solidFill>
                            <a:schemeClr val="tx1"/>
                          </a:solidFill>
                        </a:rPr>
                        <a:t>(90.3)</a:t>
                      </a:r>
                      <a:endParaRPr lang="en-US" sz="1800" b="0" noProof="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c>
                  <a:txBody>
                    <a:bodyPr/>
                    <a:lstStyle/>
                    <a:p>
                      <a:pPr algn="ctr"/>
                      <a:r>
                        <a:rPr lang="en-US" sz="1800" b="0" noProof="0" smtClean="0">
                          <a:solidFill>
                            <a:schemeClr val="tx1"/>
                          </a:solidFill>
                        </a:rPr>
                        <a:t>28 (87.5)</a:t>
                      </a:r>
                      <a:endParaRPr lang="en-US" sz="1800" b="0" noProof="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r>
              <a:tr h="195994">
                <a:tc>
                  <a:txBody>
                    <a:bodyPr/>
                    <a:lstStyle/>
                    <a:p>
                      <a:r>
                        <a:rPr lang="en-US" sz="1800" b="0" noProof="0" dirty="0" smtClean="0">
                          <a:solidFill>
                            <a:schemeClr val="tx1"/>
                          </a:solidFill>
                        </a:rPr>
                        <a:t>Serious AE</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0</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0</a:t>
                      </a:r>
                      <a:endParaRPr lang="en-US" sz="1800" b="0" noProof="0" dirty="0">
                        <a:solidFill>
                          <a:schemeClr val="tx1"/>
                        </a:solidFill>
                      </a:endParaRPr>
                    </a:p>
                  </a:txBody>
                  <a:tcPr marL="45720" marR="45720" marT="9144" marB="9144" anchor="ctr"/>
                </a:tc>
              </a:tr>
              <a:tr h="195994">
                <a:tc>
                  <a:txBody>
                    <a:bodyPr/>
                    <a:lstStyle/>
                    <a:p>
                      <a:r>
                        <a:rPr lang="en-US" sz="1800" b="0" noProof="0" dirty="0" smtClean="0">
                          <a:solidFill>
                            <a:schemeClr val="tx1"/>
                          </a:solidFill>
                        </a:rPr>
                        <a:t>Fatigue</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18</a:t>
                      </a:r>
                      <a:r>
                        <a:rPr lang="en-US" sz="1800" b="0" baseline="0" noProof="0" smtClean="0">
                          <a:solidFill>
                            <a:schemeClr val="tx1"/>
                          </a:solidFill>
                        </a:rPr>
                        <a:t> (58.1)</a:t>
                      </a:r>
                      <a:endParaRPr lang="en-US" sz="1800" b="0" noProof="0">
                        <a:solidFill>
                          <a:schemeClr val="tx1"/>
                        </a:solidFill>
                      </a:endParaRPr>
                    </a:p>
                  </a:txBody>
                  <a:tcPr marL="45720" marR="45720" marT="9144" marB="9144" anchor="ctr"/>
                </a:tc>
                <a:tc>
                  <a:txBody>
                    <a:bodyPr/>
                    <a:lstStyle/>
                    <a:p>
                      <a:pPr algn="ctr"/>
                      <a:r>
                        <a:rPr lang="en-US" sz="1800" b="0" noProof="0" dirty="0" smtClean="0">
                          <a:solidFill>
                            <a:schemeClr val="tx1"/>
                          </a:solidFill>
                        </a:rPr>
                        <a:t>12 (37.5)</a:t>
                      </a:r>
                      <a:endParaRPr lang="en-US" sz="1800" b="0" noProof="0" dirty="0">
                        <a:solidFill>
                          <a:schemeClr val="tx1"/>
                        </a:solidFill>
                      </a:endParaRPr>
                    </a:p>
                  </a:txBody>
                  <a:tcPr marL="45720" marR="45720" marT="9144" marB="9144" anchor="ctr"/>
                </a:tc>
              </a:tr>
              <a:tr h="195994">
                <a:tc>
                  <a:txBody>
                    <a:bodyPr/>
                    <a:lstStyle/>
                    <a:p>
                      <a:pPr marL="0" indent="0"/>
                      <a:r>
                        <a:rPr lang="en-US" sz="1800" b="0" baseline="0" noProof="0" dirty="0" smtClean="0">
                          <a:solidFill>
                            <a:schemeClr val="tx1"/>
                          </a:solidFill>
                        </a:rPr>
                        <a:t>Insomnia</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5 (16.1)</a:t>
                      </a:r>
                      <a:endParaRPr lang="en-US" sz="1800" b="0" noProof="0">
                        <a:solidFill>
                          <a:schemeClr val="tx1"/>
                        </a:solidFill>
                      </a:endParaRPr>
                    </a:p>
                  </a:txBody>
                  <a:tcPr marL="45720" marR="45720" marT="9144" marB="9144" anchor="ctr"/>
                </a:tc>
                <a:tc>
                  <a:txBody>
                    <a:bodyPr/>
                    <a:lstStyle/>
                    <a:p>
                      <a:pPr algn="ctr"/>
                      <a:r>
                        <a:rPr lang="en-US" sz="1800" b="0" noProof="0" dirty="0" smtClean="0">
                          <a:solidFill>
                            <a:schemeClr val="tx1"/>
                          </a:solidFill>
                        </a:rPr>
                        <a:t>7 (21.9)</a:t>
                      </a:r>
                      <a:endParaRPr lang="en-US" sz="1800" b="0" noProof="0" dirty="0">
                        <a:solidFill>
                          <a:schemeClr val="tx1"/>
                        </a:solidFill>
                      </a:endParaRPr>
                    </a:p>
                  </a:txBody>
                  <a:tcPr marL="45720" marR="45720" marT="9144" marB="9144" anchor="ctr"/>
                </a:tc>
              </a:tr>
              <a:tr h="195994">
                <a:tc>
                  <a:txBody>
                    <a:bodyPr/>
                    <a:lstStyle/>
                    <a:p>
                      <a:r>
                        <a:rPr lang="en-US" sz="1800" b="0" noProof="0" smtClean="0">
                          <a:solidFill>
                            <a:schemeClr val="tx1"/>
                          </a:solidFill>
                        </a:rPr>
                        <a:t>Nausea</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5 (16.1)</a:t>
                      </a:r>
                      <a:endParaRPr lang="en-US" sz="1800" b="0" noProof="0">
                        <a:solidFill>
                          <a:schemeClr val="tx1"/>
                        </a:solidFill>
                      </a:endParaRPr>
                    </a:p>
                  </a:txBody>
                  <a:tcPr marL="45720" marR="45720" marT="9144" marB="9144" anchor="ctr"/>
                </a:tc>
                <a:tc>
                  <a:txBody>
                    <a:bodyPr/>
                    <a:lstStyle/>
                    <a:p>
                      <a:pPr algn="ctr"/>
                      <a:r>
                        <a:rPr lang="en-US" sz="1800" b="0" noProof="0" dirty="0" smtClean="0">
                          <a:solidFill>
                            <a:schemeClr val="tx1"/>
                          </a:solidFill>
                        </a:rPr>
                        <a:t>6 (18.8)</a:t>
                      </a:r>
                      <a:endParaRPr lang="en-US" sz="1800" b="0" noProof="0" dirty="0">
                        <a:solidFill>
                          <a:schemeClr val="tx1"/>
                        </a:solidFill>
                      </a:endParaRPr>
                    </a:p>
                  </a:txBody>
                  <a:tcPr marL="45720" marR="45720" marT="9144" marB="9144" anchor="ctr"/>
                </a:tc>
              </a:tr>
              <a:tr h="195994">
                <a:tc>
                  <a:txBody>
                    <a:bodyPr/>
                    <a:lstStyle/>
                    <a:p>
                      <a:pPr marL="0" indent="0"/>
                      <a:r>
                        <a:rPr lang="en-US" sz="1800" b="0" noProof="0" smtClean="0">
                          <a:solidFill>
                            <a:schemeClr val="tx1"/>
                          </a:solidFill>
                        </a:rPr>
                        <a:t>Headache</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6 (19.4)</a:t>
                      </a:r>
                      <a:endParaRPr lang="en-US" sz="1800" b="0" noProof="0" dirty="0">
                        <a:solidFill>
                          <a:schemeClr val="tx1"/>
                        </a:solidFill>
                      </a:endParaRPr>
                    </a:p>
                  </a:txBody>
                  <a:tcPr marL="45720" marR="45720" marT="9144" marB="9144"/>
                </a:tc>
                <a:tc>
                  <a:txBody>
                    <a:bodyPr/>
                    <a:lstStyle/>
                    <a:p>
                      <a:pPr algn="ctr"/>
                      <a:r>
                        <a:rPr lang="en-US" sz="1800" b="0" noProof="0" smtClean="0">
                          <a:solidFill>
                            <a:schemeClr val="tx1"/>
                          </a:solidFill>
                        </a:rPr>
                        <a:t>4 (12.5)</a:t>
                      </a:r>
                      <a:endParaRPr lang="en-US" sz="1800" b="0" noProof="0">
                        <a:solidFill>
                          <a:schemeClr val="tx1"/>
                        </a:solidFill>
                      </a:endParaRPr>
                    </a:p>
                  </a:txBody>
                  <a:tcPr marL="45720" marR="45720" marT="9144" marB="9144"/>
                </a:tc>
              </a:tr>
              <a:tr h="195994">
                <a:tc>
                  <a:txBody>
                    <a:bodyPr/>
                    <a:lstStyle/>
                    <a:p>
                      <a:r>
                        <a:rPr lang="en-US" sz="1800" b="0" noProof="0" smtClean="0">
                          <a:solidFill>
                            <a:schemeClr val="tx1"/>
                          </a:solidFill>
                        </a:rPr>
                        <a:t>Upper respiratory</a:t>
                      </a:r>
                      <a:r>
                        <a:rPr lang="en-US" sz="1800" b="0" baseline="0" noProof="0" smtClean="0">
                          <a:solidFill>
                            <a:schemeClr val="tx1"/>
                          </a:solidFill>
                        </a:rPr>
                        <a:t> tract infection</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4 (12.9)</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5 (15.6)</a:t>
                      </a:r>
                      <a:endParaRPr lang="en-US" sz="1800" b="0" noProof="0" dirty="0">
                        <a:solidFill>
                          <a:schemeClr val="tx1"/>
                        </a:solidFill>
                      </a:endParaRPr>
                    </a:p>
                  </a:txBody>
                  <a:tcPr marL="45720" marR="45720" marT="9144" marB="9144" anchor="ctr"/>
                </a:tc>
              </a:tr>
              <a:tr h="195994">
                <a:tc>
                  <a:txBody>
                    <a:bodyPr/>
                    <a:lstStyle/>
                    <a:p>
                      <a:r>
                        <a:rPr lang="en-US" sz="1800" b="0" noProof="0" dirty="0" smtClean="0">
                          <a:solidFill>
                            <a:schemeClr val="tx1"/>
                          </a:solidFill>
                        </a:rPr>
                        <a:t>Pruritus</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6 (19.4)</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2 (6.3)</a:t>
                      </a:r>
                    </a:p>
                  </a:txBody>
                  <a:tcPr marL="45720" marR="45720" marT="9144" marB="9144" anchor="ctr"/>
                </a:tc>
              </a:tr>
              <a:tr h="195994">
                <a:tc>
                  <a:txBody>
                    <a:bodyPr/>
                    <a:lstStyle/>
                    <a:p>
                      <a:r>
                        <a:rPr lang="en-US" sz="1800" b="0" noProof="0" dirty="0" smtClean="0">
                          <a:solidFill>
                            <a:schemeClr val="tx1"/>
                          </a:solidFill>
                        </a:rPr>
                        <a:t>Cough</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2 (6.5)</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5 (15.6)</a:t>
                      </a:r>
                      <a:endParaRPr lang="en-US" sz="1800" b="0" noProof="0" dirty="0">
                        <a:solidFill>
                          <a:schemeClr val="tx1"/>
                        </a:solidFill>
                      </a:endParaRPr>
                    </a:p>
                  </a:txBody>
                  <a:tcPr marL="45720" marR="45720" marT="9144" marB="9144" anchor="ctr"/>
                </a:tc>
              </a:tr>
              <a:tr h="195994">
                <a:tc>
                  <a:txBody>
                    <a:bodyPr/>
                    <a:lstStyle/>
                    <a:p>
                      <a:r>
                        <a:rPr lang="en-US" sz="1800" b="0" baseline="0" noProof="0" dirty="0" smtClean="0">
                          <a:solidFill>
                            <a:schemeClr val="tx1"/>
                          </a:solidFill>
                        </a:rPr>
                        <a:t>Ocular icterus</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5 (16.1)</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1 (3.1)</a:t>
                      </a:r>
                      <a:endParaRPr lang="en-US" sz="1800" b="0" noProof="0" dirty="0">
                        <a:solidFill>
                          <a:schemeClr val="tx1"/>
                        </a:solidFill>
                      </a:endParaRPr>
                    </a:p>
                  </a:txBody>
                  <a:tcPr marL="45720" marR="45720" marT="9144" marB="9144" anchor="ctr"/>
                </a:tc>
              </a:tr>
              <a:tr h="195994">
                <a:tc>
                  <a:txBody>
                    <a:bodyPr/>
                    <a:lstStyle/>
                    <a:p>
                      <a:r>
                        <a:rPr lang="en-US" sz="1800" b="0" noProof="0" smtClean="0">
                          <a:solidFill>
                            <a:schemeClr val="tx1"/>
                          </a:solidFill>
                        </a:rPr>
                        <a:t>Diarrhea</a:t>
                      </a:r>
                      <a:endParaRPr lang="en-US" sz="1800" b="0" noProof="0" dirty="0">
                        <a:solidFill>
                          <a:schemeClr val="tx1"/>
                        </a:solidFill>
                      </a:endParaRPr>
                    </a:p>
                  </a:txBody>
                  <a:tcPr marL="45720" marR="45720" marT="9144" marB="9144" anchor="ctr"/>
                </a:tc>
                <a:tc>
                  <a:txBody>
                    <a:bodyPr/>
                    <a:lstStyle/>
                    <a:p>
                      <a:pPr algn="ctr"/>
                      <a:r>
                        <a:rPr lang="en-US" sz="1800" b="0" noProof="0" smtClean="0">
                          <a:solidFill>
                            <a:schemeClr val="tx1"/>
                          </a:solidFill>
                        </a:rPr>
                        <a:t>1 (3.2)</a:t>
                      </a:r>
                      <a:endParaRPr lang="en-US" sz="1800" b="0" noProof="0" dirty="0">
                        <a:solidFill>
                          <a:schemeClr val="tx1"/>
                        </a:solidFill>
                      </a:endParaRPr>
                    </a:p>
                  </a:txBody>
                  <a:tcPr marL="45720" marR="45720" marT="9144" marB="9144" anchor="ctr"/>
                </a:tc>
                <a:tc>
                  <a:txBody>
                    <a:bodyPr/>
                    <a:lstStyle/>
                    <a:p>
                      <a:pPr algn="ctr"/>
                      <a:r>
                        <a:rPr lang="en-US" sz="1800" b="0" noProof="0" dirty="0" smtClean="0">
                          <a:solidFill>
                            <a:schemeClr val="tx1"/>
                          </a:solidFill>
                        </a:rPr>
                        <a:t>4 (12.5)</a:t>
                      </a:r>
                      <a:endParaRPr lang="en-US" sz="1800" b="0" noProof="0" dirty="0">
                        <a:solidFill>
                          <a:schemeClr val="tx1"/>
                        </a:solidFill>
                      </a:endParaRPr>
                    </a:p>
                  </a:txBody>
                  <a:tcPr marL="45720" marR="45720" marT="9144" marB="9144" anchor="ctr"/>
                </a:tc>
              </a:tr>
            </a:tbl>
          </a:graphicData>
        </a:graphic>
      </p:graphicFrame>
    </p:spTree>
    <p:extLst>
      <p:ext uri="{BB962C8B-B14F-4D97-AF65-F5344CB8AC3E}">
        <p14:creationId xmlns:p14="http://schemas.microsoft.com/office/powerpoint/2010/main" val="1301864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2"/>
          <p:cNvSpPr>
            <a:spLocks noGrp="1"/>
          </p:cNvSpPr>
          <p:nvPr>
            <p:ph type="title"/>
          </p:nvPr>
        </p:nvSpPr>
        <p:spPr/>
        <p:txBody>
          <a:bodyPr/>
          <a:lstStyle/>
          <a:p>
            <a:r>
              <a:rPr lang="en-US" b="1" smtClean="0"/>
              <a:t>TURQUOISE-I: On-Treatment </a:t>
            </a:r>
            <a:r>
              <a:rPr lang="en-US" sz="2800" b="1" smtClean="0">
                <a:solidFill>
                  <a:srgbClr val="071D49"/>
                </a:solidFill>
              </a:rPr>
              <a:t>Laboratory Abnormalities</a:t>
            </a:r>
            <a:endParaRPr lang="en-US" sz="2000" b="1" dirty="0" smtClean="0">
              <a:solidFill>
                <a:srgbClr val="071D49"/>
              </a:solidFill>
            </a:endParaRPr>
          </a:p>
        </p:txBody>
      </p:sp>
      <p:sp>
        <p:nvSpPr>
          <p:cNvPr id="99329" name="Content Placeholder 1"/>
          <p:cNvSpPr>
            <a:spLocks noGrp="1"/>
          </p:cNvSpPr>
          <p:nvPr>
            <p:ph idx="1"/>
          </p:nvPr>
        </p:nvSpPr>
        <p:spPr>
          <a:xfrm>
            <a:off x="411163" y="3429000"/>
            <a:ext cx="8318500" cy="3024336"/>
          </a:xfrm>
        </p:spPr>
        <p:txBody>
          <a:bodyPr/>
          <a:lstStyle/>
          <a:p>
            <a:pPr>
              <a:lnSpc>
                <a:spcPct val="100000"/>
              </a:lnSpc>
              <a:spcBef>
                <a:spcPts val="0"/>
              </a:spcBef>
              <a:spcAft>
                <a:spcPts val="1200"/>
              </a:spcAft>
            </a:pPr>
            <a:r>
              <a:rPr lang="en-US" sz="2000" dirty="0">
                <a:solidFill>
                  <a:schemeClr val="tx1"/>
                </a:solidFill>
              </a:rPr>
              <a:t>6 patients reduced RBV dose due to hemoglobin declines; all achieved SVR</a:t>
            </a:r>
            <a:r>
              <a:rPr lang="en-US" sz="2000" dirty="0">
                <a:solidFill>
                  <a:srgbClr val="FF0000"/>
                </a:solidFill>
              </a:rPr>
              <a:t> </a:t>
            </a:r>
          </a:p>
          <a:p>
            <a:pPr marL="0" indent="0">
              <a:lnSpc>
                <a:spcPct val="100000"/>
              </a:lnSpc>
              <a:spcBef>
                <a:spcPts val="0"/>
              </a:spcBef>
              <a:spcAft>
                <a:spcPts val="1200"/>
              </a:spcAft>
            </a:pPr>
            <a:r>
              <a:rPr lang="en-US" sz="2000" dirty="0" smtClean="0">
                <a:solidFill>
                  <a:schemeClr val="tx1"/>
                </a:solidFill>
              </a:rPr>
              <a:t>Indirect hyperbilirubinemia was the most common laboratory abnormality</a:t>
            </a:r>
          </a:p>
          <a:p>
            <a:pPr marL="457200" indent="-344488">
              <a:lnSpc>
                <a:spcPct val="100000"/>
              </a:lnSpc>
              <a:spcBef>
                <a:spcPts val="0"/>
              </a:spcBef>
              <a:spcAft>
                <a:spcPts val="1200"/>
              </a:spcAft>
              <a:buFont typeface="Arial" panose="020B0604020202020204" pitchFamily="34" charset="0"/>
              <a:buChar char="•"/>
            </a:pPr>
            <a:r>
              <a:rPr lang="en-US" sz="2000" dirty="0" smtClean="0">
                <a:solidFill>
                  <a:schemeClr val="tx1"/>
                </a:solidFill>
              </a:rPr>
              <a:t>15/17 (88.2%) patients experiencing grade 3 total bilirubin elevations were receiving </a:t>
            </a:r>
            <a:r>
              <a:rPr lang="en-US" sz="2000" dirty="0" err="1" smtClean="0">
                <a:solidFill>
                  <a:schemeClr val="tx1"/>
                </a:solidFill>
              </a:rPr>
              <a:t>atazanavir</a:t>
            </a:r>
            <a:r>
              <a:rPr lang="en-US" sz="2000" dirty="0" smtClean="0">
                <a:solidFill>
                  <a:schemeClr val="tx1"/>
                </a:solidFill>
              </a:rPr>
              <a:t>-inclusive ART</a:t>
            </a:r>
          </a:p>
          <a:p>
            <a:pPr>
              <a:lnSpc>
                <a:spcPct val="100000"/>
              </a:lnSpc>
              <a:spcBef>
                <a:spcPts val="0"/>
              </a:spcBef>
              <a:spcAft>
                <a:spcPts val="600"/>
              </a:spcAft>
            </a:pPr>
            <a:r>
              <a:rPr lang="en-US" sz="2000" dirty="0"/>
              <a:t>5 patients (2 in the 12-week Arm, and 3 in the 24-week Arm) had a confirmed HIV-1 RNA ≥40 copies/mL (but &lt;200 copies/mL) during the treatment period</a:t>
            </a:r>
          </a:p>
          <a:p>
            <a:pPr marL="461963" indent="-349250">
              <a:lnSpc>
                <a:spcPct val="100000"/>
              </a:lnSpc>
              <a:spcBef>
                <a:spcPts val="0"/>
              </a:spcBef>
              <a:spcAft>
                <a:spcPts val="1200"/>
              </a:spcAft>
              <a:buFont typeface="Arial" panose="020B0604020202020204" pitchFamily="34" charset="0"/>
              <a:buChar char="•"/>
            </a:pPr>
            <a:r>
              <a:rPr lang="en-US" sz="2000" dirty="0"/>
              <a:t>All 5 patients achieved plasma HIV-1 RNA re-suppression while maintaining the same HIV-1 ART regimen without 3D + RBV interruption </a:t>
            </a:r>
            <a:endParaRPr lang="en-US" sz="2000" dirty="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088531688"/>
              </p:ext>
            </p:extLst>
          </p:nvPr>
        </p:nvGraphicFramePr>
        <p:xfrm>
          <a:off x="407986" y="1143000"/>
          <a:ext cx="8321040" cy="2225040"/>
        </p:xfrm>
        <a:graphic>
          <a:graphicData uri="http://schemas.openxmlformats.org/drawingml/2006/table">
            <a:tbl>
              <a:tblPr firstRow="1" firstCol="1" bandRow="1">
                <a:tableStyleId>{68D230F3-CF80-4859-8CE7-A43EE81993B5}</a:tableStyleId>
              </a:tblPr>
              <a:tblGrid>
                <a:gridCol w="4154310"/>
                <a:gridCol w="2083365"/>
                <a:gridCol w="2083365"/>
              </a:tblGrid>
              <a:tr h="203290">
                <a:tc>
                  <a:txBody>
                    <a:bodyPr/>
                    <a:lstStyle/>
                    <a:p>
                      <a:pPr>
                        <a:lnSpc>
                          <a:spcPct val="100000"/>
                        </a:lnSpc>
                      </a:pPr>
                      <a:r>
                        <a:rPr lang="en-US" sz="2000" smtClean="0">
                          <a:solidFill>
                            <a:schemeClr val="tx1"/>
                          </a:solidFill>
                          <a:effectLst/>
                          <a:latin typeface="+mn-lt"/>
                          <a:cs typeface="Times New Roman"/>
                        </a:rPr>
                        <a:t>Parameter, n (%)</a:t>
                      </a:r>
                      <a:endParaRPr lang="en-US" sz="2000" dirty="0" smtClean="0">
                        <a:solidFill>
                          <a:schemeClr val="tx1"/>
                        </a:solidFill>
                        <a:effectLst/>
                        <a:latin typeface="+mn-lt"/>
                        <a:cs typeface="Times New Roman"/>
                      </a:endParaRPr>
                    </a:p>
                  </a:txBody>
                  <a:tcPr marL="45720" marR="45720" marT="0" marB="0" anchor="b">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b="1" smtClean="0">
                          <a:solidFill>
                            <a:schemeClr val="bg1"/>
                          </a:solidFill>
                          <a:effectLst>
                            <a:outerShdw blurRad="38100" dist="38100" dir="2700000" algn="tl">
                              <a:srgbClr val="000000">
                                <a:alpha val="43137"/>
                              </a:srgbClr>
                            </a:outerShdw>
                          </a:effectLst>
                          <a:latin typeface="+mn-lt"/>
                          <a:ea typeface="Calibri"/>
                          <a:cs typeface="Times New Roman"/>
                        </a:rPr>
                        <a:t>12-Week Arm</a:t>
                      </a:r>
                      <a:endParaRPr lang="en-US" sz="2000" b="1" dirty="0" smtClean="0">
                        <a:solidFill>
                          <a:schemeClr val="bg1"/>
                        </a:solidFill>
                        <a:effectLst>
                          <a:outerShdw blurRad="38100" dist="38100" dir="2700000" algn="tl">
                            <a:srgbClr val="000000">
                              <a:alpha val="43137"/>
                            </a:srgbClr>
                          </a:outerShdw>
                        </a:effectLst>
                        <a:latin typeface="+mn-lt"/>
                        <a:ea typeface="Calibri"/>
                        <a:cs typeface="Times New Roman"/>
                      </a:endParaRPr>
                    </a:p>
                    <a:p>
                      <a:pPr marL="0" marR="0" algn="ctr">
                        <a:lnSpc>
                          <a:spcPct val="100000"/>
                        </a:lnSpc>
                        <a:spcBef>
                          <a:spcPts val="0"/>
                        </a:spcBef>
                        <a:spcAft>
                          <a:spcPts val="0"/>
                        </a:spcAft>
                      </a:pPr>
                      <a:r>
                        <a:rPr lang="en-US" sz="2000" b="1" smtClean="0">
                          <a:solidFill>
                            <a:schemeClr val="bg1"/>
                          </a:solidFill>
                          <a:effectLst>
                            <a:outerShdw blurRad="38100" dist="38100" dir="2700000" algn="tl">
                              <a:srgbClr val="000000">
                                <a:alpha val="43137"/>
                              </a:srgbClr>
                            </a:outerShdw>
                          </a:effectLst>
                          <a:latin typeface="+mn-lt"/>
                          <a:ea typeface="Calibri"/>
                          <a:cs typeface="Times New Roman"/>
                        </a:rPr>
                        <a:t>(N = 31)</a:t>
                      </a:r>
                      <a:endParaRPr lang="en-US" sz="20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c>
                  <a:txBody>
                    <a:bodyPr/>
                    <a:lstStyle/>
                    <a:p>
                      <a:pPr marL="0" marR="0" algn="ctr">
                        <a:lnSpc>
                          <a:spcPct val="100000"/>
                        </a:lnSpc>
                        <a:spcBef>
                          <a:spcPts val="0"/>
                        </a:spcBef>
                        <a:spcAft>
                          <a:spcPts val="0"/>
                        </a:spcAft>
                      </a:pPr>
                      <a:r>
                        <a:rPr lang="en-US" sz="2000" smtClean="0">
                          <a:solidFill>
                            <a:schemeClr val="bg1"/>
                          </a:solidFill>
                          <a:effectLst>
                            <a:outerShdw blurRad="38100" dist="38100" dir="2700000" algn="tl">
                              <a:srgbClr val="000000">
                                <a:alpha val="43137"/>
                              </a:srgbClr>
                            </a:outerShdw>
                          </a:effectLst>
                          <a:latin typeface="+mn-lt"/>
                        </a:rPr>
                        <a:t>24-Week Arm</a:t>
                      </a:r>
                      <a:endParaRPr lang="en-US" sz="2000" dirty="0" smtClean="0">
                        <a:solidFill>
                          <a:schemeClr val="bg1"/>
                        </a:solidFill>
                        <a:effectLst>
                          <a:outerShdw blurRad="38100" dist="38100" dir="2700000" algn="tl">
                            <a:srgbClr val="000000">
                              <a:alpha val="43137"/>
                            </a:srgbClr>
                          </a:outerShdw>
                        </a:effectLst>
                        <a:latin typeface="+mn-lt"/>
                      </a:endParaRPr>
                    </a:p>
                    <a:p>
                      <a:pPr marL="0" marR="0" algn="ctr">
                        <a:lnSpc>
                          <a:spcPct val="100000"/>
                        </a:lnSpc>
                        <a:spcBef>
                          <a:spcPts val="0"/>
                        </a:spcBef>
                        <a:spcAft>
                          <a:spcPts val="0"/>
                        </a:spcAft>
                      </a:pPr>
                      <a:r>
                        <a:rPr lang="en-US" sz="2000" smtClean="0">
                          <a:solidFill>
                            <a:schemeClr val="bg1"/>
                          </a:solidFill>
                          <a:effectLst>
                            <a:outerShdw blurRad="38100" dist="38100" dir="2700000" algn="tl">
                              <a:srgbClr val="000000">
                                <a:alpha val="43137"/>
                              </a:srgbClr>
                            </a:outerShdw>
                          </a:effectLst>
                          <a:latin typeface="+mn-lt"/>
                        </a:rPr>
                        <a:t>(N = 32)</a:t>
                      </a:r>
                      <a:endParaRPr lang="en-US" sz="20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r>
              <a:tr h="320040">
                <a:tc>
                  <a:txBody>
                    <a:bodyPr/>
                    <a:lstStyle/>
                    <a:p>
                      <a:r>
                        <a:rPr lang="en-US" sz="2000" b="0" noProof="0" smtClean="0">
                          <a:solidFill>
                            <a:schemeClr val="tx1"/>
                          </a:solidFill>
                        </a:rPr>
                        <a:t>Hemoglobin</a:t>
                      </a:r>
                      <a:r>
                        <a:rPr lang="en-US" sz="2000" b="0" baseline="0" noProof="0" smtClean="0">
                          <a:solidFill>
                            <a:schemeClr val="tx1"/>
                          </a:solidFill>
                        </a:rPr>
                        <a:t> &lt;10 g/dL</a:t>
                      </a:r>
                      <a:endParaRPr lang="en-US" sz="2000" b="0" noProof="0" dirty="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c>
                  <a:txBody>
                    <a:bodyPr/>
                    <a:lstStyle/>
                    <a:p>
                      <a:pPr algn="ctr"/>
                      <a:r>
                        <a:rPr lang="en-US" sz="2000" b="0" noProof="0" smtClean="0">
                          <a:solidFill>
                            <a:schemeClr val="tx1"/>
                          </a:solidFill>
                        </a:rPr>
                        <a:t>4 (12.9)</a:t>
                      </a:r>
                      <a:endParaRPr lang="en-US" sz="2000" b="0" noProof="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c>
                  <a:txBody>
                    <a:bodyPr/>
                    <a:lstStyle/>
                    <a:p>
                      <a:pPr algn="ctr"/>
                      <a:r>
                        <a:rPr lang="en-US" sz="2000" b="0" noProof="0" smtClean="0">
                          <a:solidFill>
                            <a:schemeClr val="tx1"/>
                          </a:solidFill>
                        </a:rPr>
                        <a:t>3 (9.4)</a:t>
                      </a:r>
                      <a:endParaRPr lang="en-US" sz="2000" b="0" noProof="0">
                        <a:solidFill>
                          <a:schemeClr val="tx1"/>
                        </a:solidFill>
                      </a:endParaRPr>
                    </a:p>
                  </a:txBody>
                  <a:tcPr marL="45720" marR="45720" marT="9144" marB="9144" anchor="ctr">
                    <a:lnT w="12700" cap="flat" cmpd="sng" algn="ctr">
                      <a:solidFill>
                        <a:schemeClr val="tx1"/>
                      </a:solidFill>
                      <a:prstDash val="solid"/>
                      <a:round/>
                      <a:headEnd type="none" w="med" len="med"/>
                      <a:tailEnd type="none" w="med" len="med"/>
                    </a:lnT>
                  </a:tcPr>
                </a:tc>
              </a:tr>
              <a:tr h="320040">
                <a:tc>
                  <a:txBody>
                    <a:bodyPr/>
                    <a:lstStyle/>
                    <a:p>
                      <a:pPr marL="0" indent="0"/>
                      <a:r>
                        <a:rPr lang="en-US" sz="2000" b="0" baseline="0" noProof="0" smtClean="0">
                          <a:solidFill>
                            <a:schemeClr val="tx1"/>
                          </a:solidFill>
                        </a:rPr>
                        <a:t>Hemoglobin &lt;8 g/dL</a:t>
                      </a:r>
                      <a:endParaRPr lang="en-US" sz="2000" b="0" noProof="0" dirty="0">
                        <a:solidFill>
                          <a:schemeClr val="tx1"/>
                        </a:solidFill>
                      </a:endParaRPr>
                    </a:p>
                  </a:txBody>
                  <a:tcPr marL="45720" marR="45720" marT="9144" marB="9144" anchor="ctr"/>
                </a:tc>
                <a:tc>
                  <a:txBody>
                    <a:bodyPr/>
                    <a:lstStyle/>
                    <a:p>
                      <a:pPr algn="ctr"/>
                      <a:r>
                        <a:rPr lang="en-US" sz="2000" b="0" noProof="0" smtClean="0">
                          <a:solidFill>
                            <a:schemeClr val="tx1"/>
                          </a:solidFill>
                        </a:rPr>
                        <a:t>0</a:t>
                      </a:r>
                      <a:endParaRPr lang="en-US" sz="2000" b="0" noProof="0">
                        <a:solidFill>
                          <a:schemeClr val="tx1"/>
                        </a:solidFill>
                      </a:endParaRPr>
                    </a:p>
                  </a:txBody>
                  <a:tcPr marL="45720" marR="45720" marT="9144" marB="9144" anchor="ctr"/>
                </a:tc>
                <a:tc>
                  <a:txBody>
                    <a:bodyPr/>
                    <a:lstStyle/>
                    <a:p>
                      <a:pPr algn="ctr"/>
                      <a:r>
                        <a:rPr lang="en-US" sz="2000" b="0" noProof="0" smtClean="0">
                          <a:solidFill>
                            <a:schemeClr val="tx1"/>
                          </a:solidFill>
                        </a:rPr>
                        <a:t>0</a:t>
                      </a:r>
                      <a:endParaRPr lang="en-US" sz="2000" b="0" noProof="0">
                        <a:solidFill>
                          <a:schemeClr val="tx1"/>
                        </a:solidFill>
                      </a:endParaRPr>
                    </a:p>
                  </a:txBody>
                  <a:tcPr marL="45720" marR="45720" marT="9144" marB="9144" anchor="ctr"/>
                </a:tc>
              </a:tr>
              <a:tr h="320040">
                <a:tc>
                  <a:txBody>
                    <a:bodyPr/>
                    <a:lstStyle/>
                    <a:p>
                      <a:r>
                        <a:rPr lang="en-US" sz="2000" b="0" noProof="0" smtClean="0">
                          <a:solidFill>
                            <a:schemeClr val="tx1"/>
                          </a:solidFill>
                        </a:rPr>
                        <a:t>Total bilirubin</a:t>
                      </a:r>
                      <a:r>
                        <a:rPr lang="en-US" sz="2000" b="0" baseline="0" noProof="0" smtClean="0">
                          <a:solidFill>
                            <a:schemeClr val="tx1"/>
                          </a:solidFill>
                        </a:rPr>
                        <a:t> &gt;3X ULN</a:t>
                      </a:r>
                      <a:endParaRPr lang="en-US" sz="2000" b="0" noProof="0" dirty="0">
                        <a:solidFill>
                          <a:schemeClr val="tx1"/>
                        </a:solidFill>
                      </a:endParaRPr>
                    </a:p>
                  </a:txBody>
                  <a:tcPr marL="45720" marR="45720" marT="9144" marB="9144" anchor="ctr"/>
                </a:tc>
                <a:tc>
                  <a:txBody>
                    <a:bodyPr/>
                    <a:lstStyle/>
                    <a:p>
                      <a:pPr algn="ctr"/>
                      <a:r>
                        <a:rPr lang="en-US" sz="2000" b="0" noProof="0" smtClean="0">
                          <a:solidFill>
                            <a:schemeClr val="tx1"/>
                          </a:solidFill>
                        </a:rPr>
                        <a:t>11 (35.5)</a:t>
                      </a:r>
                      <a:endParaRPr lang="en-US" sz="2000" b="0" noProof="0">
                        <a:solidFill>
                          <a:schemeClr val="tx1"/>
                        </a:solidFill>
                      </a:endParaRPr>
                    </a:p>
                  </a:txBody>
                  <a:tcPr marL="45720" marR="45720" marT="9144" marB="9144" anchor="ctr"/>
                </a:tc>
                <a:tc>
                  <a:txBody>
                    <a:bodyPr/>
                    <a:lstStyle/>
                    <a:p>
                      <a:pPr algn="ctr"/>
                      <a:r>
                        <a:rPr lang="en-US" sz="2000" b="0" noProof="0" smtClean="0">
                          <a:solidFill>
                            <a:schemeClr val="tx1"/>
                          </a:solidFill>
                        </a:rPr>
                        <a:t>6 (18.8)</a:t>
                      </a:r>
                      <a:endParaRPr lang="en-US" sz="2000" b="0" noProof="0">
                        <a:solidFill>
                          <a:schemeClr val="tx1"/>
                        </a:solidFill>
                      </a:endParaRPr>
                    </a:p>
                  </a:txBody>
                  <a:tcPr marL="45720" marR="45720" marT="9144" marB="9144" anchor="ctr"/>
                </a:tc>
              </a:tr>
              <a:tr h="320040">
                <a:tc>
                  <a:txBody>
                    <a:bodyPr/>
                    <a:lstStyle/>
                    <a:p>
                      <a:pPr marL="0" indent="0"/>
                      <a:r>
                        <a:rPr lang="en-US" sz="2000" b="0" noProof="0" smtClean="0">
                          <a:solidFill>
                            <a:schemeClr val="tx1"/>
                          </a:solidFill>
                        </a:rPr>
                        <a:t>ALT &gt;5X ULN</a:t>
                      </a:r>
                      <a:endParaRPr lang="en-US" sz="2000" b="0" noProof="0" dirty="0">
                        <a:solidFill>
                          <a:schemeClr val="tx1"/>
                        </a:solidFill>
                      </a:endParaRPr>
                    </a:p>
                  </a:txBody>
                  <a:tcPr marL="45720" marR="45720" marT="9144" marB="9144" anchor="ctr"/>
                </a:tc>
                <a:tc>
                  <a:txBody>
                    <a:bodyPr/>
                    <a:lstStyle/>
                    <a:p>
                      <a:pPr algn="ctr"/>
                      <a:r>
                        <a:rPr lang="en-US" sz="2000" b="0" noProof="0" smtClean="0">
                          <a:solidFill>
                            <a:schemeClr val="tx1"/>
                          </a:solidFill>
                        </a:rPr>
                        <a:t>0</a:t>
                      </a:r>
                      <a:endParaRPr lang="en-US" sz="2000" b="0" noProof="0" dirty="0">
                        <a:solidFill>
                          <a:schemeClr val="tx1"/>
                        </a:solidFill>
                      </a:endParaRPr>
                    </a:p>
                  </a:txBody>
                  <a:tcPr marL="45720" marR="45720" marT="9144" marB="9144"/>
                </a:tc>
                <a:tc>
                  <a:txBody>
                    <a:bodyPr/>
                    <a:lstStyle/>
                    <a:p>
                      <a:pPr algn="ctr"/>
                      <a:r>
                        <a:rPr lang="en-US" sz="2000" b="0" noProof="0" smtClean="0">
                          <a:solidFill>
                            <a:schemeClr val="tx1"/>
                          </a:solidFill>
                        </a:rPr>
                        <a:t>0</a:t>
                      </a:r>
                      <a:endParaRPr lang="en-US" sz="2000" b="0" noProof="0">
                        <a:solidFill>
                          <a:schemeClr val="tx1"/>
                        </a:solidFill>
                      </a:endParaRPr>
                    </a:p>
                  </a:txBody>
                  <a:tcPr marL="45720" marR="45720" marT="9144" marB="9144"/>
                </a:tc>
              </a:tr>
              <a:tr h="320040">
                <a:tc>
                  <a:txBody>
                    <a:bodyPr/>
                    <a:lstStyle/>
                    <a:p>
                      <a:r>
                        <a:rPr lang="en-US" sz="2000" b="0" noProof="0" smtClean="0">
                          <a:solidFill>
                            <a:schemeClr val="tx1"/>
                          </a:solidFill>
                        </a:rPr>
                        <a:t>AST &gt;5X ULN</a:t>
                      </a:r>
                      <a:endParaRPr lang="en-US" sz="2000" b="0" noProof="0" dirty="0">
                        <a:solidFill>
                          <a:schemeClr val="tx1"/>
                        </a:solidFill>
                      </a:endParaRPr>
                    </a:p>
                  </a:txBody>
                  <a:tcPr marL="45720" marR="45720" marT="9144" marB="9144" anchor="ctr"/>
                </a:tc>
                <a:tc>
                  <a:txBody>
                    <a:bodyPr/>
                    <a:lstStyle/>
                    <a:p>
                      <a:pPr algn="ctr"/>
                      <a:r>
                        <a:rPr lang="en-US" sz="2000" b="0" noProof="0" smtClean="0">
                          <a:solidFill>
                            <a:schemeClr val="tx1"/>
                          </a:solidFill>
                        </a:rPr>
                        <a:t>0</a:t>
                      </a:r>
                      <a:endParaRPr lang="en-US" sz="2000" b="0" noProof="0" dirty="0">
                        <a:solidFill>
                          <a:schemeClr val="tx1"/>
                        </a:solidFill>
                      </a:endParaRPr>
                    </a:p>
                  </a:txBody>
                  <a:tcPr marL="45720" marR="45720" marT="9144" marB="9144" anchor="ctr"/>
                </a:tc>
                <a:tc>
                  <a:txBody>
                    <a:bodyPr/>
                    <a:lstStyle/>
                    <a:p>
                      <a:pPr algn="ctr"/>
                      <a:r>
                        <a:rPr lang="en-US" sz="2000" b="0" noProof="0" smtClean="0">
                          <a:solidFill>
                            <a:schemeClr val="tx1"/>
                          </a:solidFill>
                        </a:rPr>
                        <a:t>1</a:t>
                      </a:r>
                      <a:r>
                        <a:rPr lang="en-US" sz="2000" b="0" baseline="0" noProof="0" smtClean="0">
                          <a:solidFill>
                            <a:schemeClr val="tx1"/>
                          </a:solidFill>
                        </a:rPr>
                        <a:t> (3.1)</a:t>
                      </a:r>
                      <a:endParaRPr lang="en-US" sz="2000" b="0" noProof="0" dirty="0">
                        <a:solidFill>
                          <a:schemeClr val="tx1"/>
                        </a:solidFill>
                      </a:endParaRPr>
                    </a:p>
                  </a:txBody>
                  <a:tcPr marL="45720" marR="45720" marT="9144" marB="9144" anchor="ct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smtClean="0"/>
              <a:t>TURQUOISE-I: </a:t>
            </a:r>
            <a:r>
              <a:rPr lang="en-US" sz="2800" b="1" smtClean="0">
                <a:solidFill>
                  <a:srgbClr val="071D49"/>
                </a:solidFill>
              </a:rPr>
              <a:t>Summary</a:t>
            </a:r>
            <a:endParaRPr lang="en-US" sz="2800" b="1">
              <a:solidFill>
                <a:srgbClr val="071D49"/>
              </a:solidFill>
            </a:endParaRPr>
          </a:p>
        </p:txBody>
      </p:sp>
      <p:sp>
        <p:nvSpPr>
          <p:cNvPr id="2" name="Content Placeholder 1"/>
          <p:cNvSpPr>
            <a:spLocks noGrp="1"/>
          </p:cNvSpPr>
          <p:nvPr>
            <p:ph idx="1"/>
          </p:nvPr>
        </p:nvSpPr>
        <p:spPr/>
        <p:txBody>
          <a:bodyPr anchor="t"/>
          <a:lstStyle/>
          <a:p>
            <a:pPr>
              <a:lnSpc>
                <a:spcPct val="100000"/>
              </a:lnSpc>
              <a:spcBef>
                <a:spcPts val="0"/>
              </a:spcBef>
              <a:spcAft>
                <a:spcPts val="2400"/>
              </a:spcAft>
            </a:pPr>
            <a:r>
              <a:rPr lang="en-US" smtClean="0"/>
              <a:t>This study evaluated the IFN-free 3D + RBV regimen in HCV treatment-naïve and –experienced patients coinfected with HIV-1, including those with cirrhosis:</a:t>
            </a:r>
          </a:p>
          <a:p>
            <a:pPr marL="461963" indent="-346075">
              <a:lnSpc>
                <a:spcPct val="100000"/>
              </a:lnSpc>
              <a:spcBef>
                <a:spcPts val="0"/>
              </a:spcBef>
              <a:spcAft>
                <a:spcPts val="2400"/>
              </a:spcAft>
              <a:buFont typeface="Arial" panose="020B0604020202020204" pitchFamily="34" charset="0"/>
              <a:buChar char="•"/>
            </a:pPr>
            <a:r>
              <a:rPr lang="en-US" smtClean="0"/>
              <a:t>SVR12 </a:t>
            </a:r>
            <a:r>
              <a:rPr lang="en-US" dirty="0" smtClean="0"/>
              <a:t>rate of 93.5% was achieved with 12 weeks of 3D </a:t>
            </a:r>
            <a:r>
              <a:rPr lang="en-US" smtClean="0"/>
              <a:t>+ RBV</a:t>
            </a:r>
          </a:p>
          <a:p>
            <a:pPr marL="461963" indent="-346075">
              <a:lnSpc>
                <a:spcPct val="100000"/>
              </a:lnSpc>
              <a:spcBef>
                <a:spcPts val="0"/>
              </a:spcBef>
              <a:spcAft>
                <a:spcPts val="2400"/>
              </a:spcAft>
              <a:buFont typeface="Arial" panose="020B0604020202020204" pitchFamily="34" charset="0"/>
              <a:buChar char="•"/>
            </a:pPr>
            <a:r>
              <a:rPr lang="en-US" smtClean="0"/>
              <a:t>SVR4 </a:t>
            </a:r>
            <a:r>
              <a:rPr lang="en-US" dirty="0" smtClean="0"/>
              <a:t>rate of 96.9% was </a:t>
            </a:r>
            <a:r>
              <a:rPr lang="en-US" smtClean="0"/>
              <a:t>achieved with 24 </a:t>
            </a:r>
            <a:r>
              <a:rPr lang="en-US" dirty="0" smtClean="0"/>
              <a:t>weeks of 3D </a:t>
            </a:r>
            <a:r>
              <a:rPr lang="en-US" smtClean="0"/>
              <a:t>+ RBV</a:t>
            </a:r>
            <a:endParaRPr lang="en-US" dirty="0" smtClean="0"/>
          </a:p>
          <a:p>
            <a:pPr marL="461963" indent="-346075">
              <a:lnSpc>
                <a:spcPct val="100000"/>
              </a:lnSpc>
              <a:spcBef>
                <a:spcPts val="0"/>
              </a:spcBef>
              <a:spcAft>
                <a:spcPts val="2400"/>
              </a:spcAft>
              <a:buFont typeface="Arial" panose="020B0604020202020204" pitchFamily="34" charset="0"/>
              <a:buChar char="•"/>
            </a:pPr>
            <a:r>
              <a:rPr lang="en-US" dirty="0" smtClean="0"/>
              <a:t>3D </a:t>
            </a:r>
            <a:r>
              <a:rPr lang="en-US" dirty="0"/>
              <a:t>+ RBV </a:t>
            </a:r>
            <a:r>
              <a:rPr lang="en-US" dirty="0" err="1" smtClean="0"/>
              <a:t>coadministered</a:t>
            </a:r>
            <a:r>
              <a:rPr lang="en-US" dirty="0" smtClean="0"/>
              <a:t> with </a:t>
            </a:r>
            <a:r>
              <a:rPr lang="en-US" dirty="0" err="1" smtClean="0"/>
              <a:t>atazanavir</a:t>
            </a:r>
            <a:r>
              <a:rPr lang="en-US" dirty="0" smtClean="0"/>
              <a:t> or </a:t>
            </a:r>
            <a:r>
              <a:rPr lang="en-US" dirty="0" err="1" smtClean="0"/>
              <a:t>raltegravir</a:t>
            </a:r>
            <a:r>
              <a:rPr lang="en-US" dirty="0" smtClean="0"/>
              <a:t> ART was well-tolerated </a:t>
            </a:r>
            <a:r>
              <a:rPr lang="en-US" dirty="0"/>
              <a:t>with no </a:t>
            </a:r>
            <a:r>
              <a:rPr lang="en-US" dirty="0" smtClean="0"/>
              <a:t>treatment-emergent serious </a:t>
            </a:r>
            <a:r>
              <a:rPr lang="en-US" dirty="0"/>
              <a:t>adverse </a:t>
            </a:r>
            <a:r>
              <a:rPr lang="en-US" dirty="0" smtClean="0"/>
              <a:t>events and no </a:t>
            </a:r>
            <a:r>
              <a:rPr lang="en-US" dirty="0"/>
              <a:t>patient </a:t>
            </a:r>
            <a:r>
              <a:rPr lang="en-US" dirty="0" smtClean="0"/>
              <a:t>discontinuations </a:t>
            </a:r>
            <a:r>
              <a:rPr lang="en-US" dirty="0"/>
              <a:t>due to </a:t>
            </a:r>
            <a:r>
              <a:rPr lang="en-US"/>
              <a:t>adverse </a:t>
            </a:r>
            <a:r>
              <a:rPr lang="en-US" smtClean="0"/>
              <a:t>events</a:t>
            </a:r>
          </a:p>
          <a:p>
            <a:pPr>
              <a:lnSpc>
                <a:spcPct val="100000"/>
              </a:lnSpc>
              <a:spcBef>
                <a:spcPts val="0"/>
              </a:spcBef>
              <a:spcAft>
                <a:spcPts val="2400"/>
              </a:spcAft>
            </a:pPr>
            <a:r>
              <a:rPr lang="en-US"/>
              <a:t>These results are consistent with those in HCV GT1-monoinfected populations receiving </a:t>
            </a:r>
            <a:r>
              <a:rPr lang="en-US">
                <a:solidFill>
                  <a:schemeClr val="tx1"/>
                </a:solidFill>
              </a:rPr>
              <a:t>the 3D + RBV regimen</a:t>
            </a:r>
          </a:p>
          <a:p>
            <a:pPr>
              <a:lnSpc>
                <a:spcPct val="100000"/>
              </a:lnSpc>
              <a:spcBef>
                <a:spcPts val="0"/>
              </a:spcBef>
              <a:spcAft>
                <a:spcPts val="2400"/>
              </a:spcAft>
            </a:pPr>
            <a:endParaRPr lang="en-US" dirty="0"/>
          </a:p>
        </p:txBody>
      </p:sp>
    </p:spTree>
    <p:extLst>
      <p:ext uri="{BB962C8B-B14F-4D97-AF65-F5344CB8AC3E}">
        <p14:creationId xmlns:p14="http://schemas.microsoft.com/office/powerpoint/2010/main" val="23208164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TURQUOISE-I: </a:t>
            </a:r>
            <a:r>
              <a:rPr lang="en-US" sz="2800" b="1" dirty="0" smtClean="0">
                <a:solidFill>
                  <a:srgbClr val="071D49"/>
                </a:solidFill>
              </a:rPr>
              <a:t>Next Steps</a:t>
            </a:r>
            <a:endParaRPr lang="en-US" sz="2800" b="1" dirty="0">
              <a:solidFill>
                <a:srgbClr val="071D49"/>
              </a:solidFill>
            </a:endParaRPr>
          </a:p>
        </p:txBody>
      </p:sp>
      <p:sp>
        <p:nvSpPr>
          <p:cNvPr id="2" name="Content Placeholder 1"/>
          <p:cNvSpPr>
            <a:spLocks noGrp="1"/>
          </p:cNvSpPr>
          <p:nvPr>
            <p:ph idx="1"/>
          </p:nvPr>
        </p:nvSpPr>
        <p:spPr/>
        <p:txBody>
          <a:bodyPr anchor="t"/>
          <a:lstStyle/>
          <a:p>
            <a:pPr>
              <a:lnSpc>
                <a:spcPct val="100000"/>
              </a:lnSpc>
              <a:spcBef>
                <a:spcPts val="0"/>
              </a:spcBef>
              <a:spcAft>
                <a:spcPts val="2400"/>
              </a:spcAft>
            </a:pPr>
            <a:r>
              <a:rPr lang="en-US" dirty="0" smtClean="0">
                <a:solidFill>
                  <a:schemeClr val="tx1"/>
                </a:solidFill>
              </a:rPr>
              <a:t>A cohort of patients on a stable </a:t>
            </a:r>
            <a:r>
              <a:rPr lang="en-US" dirty="0" err="1" smtClean="0">
                <a:solidFill>
                  <a:schemeClr val="tx1"/>
                </a:solidFill>
              </a:rPr>
              <a:t>darunavir</a:t>
            </a:r>
            <a:r>
              <a:rPr lang="en-US" dirty="0" smtClean="0">
                <a:solidFill>
                  <a:schemeClr val="tx1"/>
                </a:solidFill>
              </a:rPr>
              <a:t>-inclusive ART regimen who will receive treatment with the 3D + RBV regimen for 12 weeks (Part 1b) will be evaluated</a:t>
            </a:r>
          </a:p>
          <a:p>
            <a:pPr>
              <a:lnSpc>
                <a:spcPct val="100000"/>
              </a:lnSpc>
              <a:spcBef>
                <a:spcPts val="0"/>
              </a:spcBef>
              <a:spcAft>
                <a:spcPts val="2400"/>
              </a:spcAft>
            </a:pPr>
            <a:r>
              <a:rPr lang="en-US" dirty="0">
                <a:solidFill>
                  <a:schemeClr val="tx1"/>
                </a:solidFill>
              </a:rPr>
              <a:t>TURQUOISE-I, Part 2 </a:t>
            </a:r>
            <a:r>
              <a:rPr lang="en-US" dirty="0" smtClean="0">
                <a:solidFill>
                  <a:schemeClr val="tx1"/>
                </a:solidFill>
              </a:rPr>
              <a:t>will </a:t>
            </a:r>
            <a:r>
              <a:rPr lang="en-US" dirty="0">
                <a:solidFill>
                  <a:schemeClr val="tx1"/>
                </a:solidFill>
              </a:rPr>
              <a:t>be conducted globally and will </a:t>
            </a:r>
            <a:r>
              <a:rPr lang="en-US" dirty="0" smtClean="0">
                <a:solidFill>
                  <a:schemeClr val="tx1"/>
                </a:solidFill>
              </a:rPr>
              <a:t>initiate later this year</a:t>
            </a:r>
          </a:p>
          <a:p>
            <a:pPr>
              <a:lnSpc>
                <a:spcPct val="100000"/>
              </a:lnSpc>
              <a:spcBef>
                <a:spcPts val="0"/>
              </a:spcBef>
              <a:spcAft>
                <a:spcPts val="2400"/>
              </a:spcAft>
            </a:pPr>
            <a:endParaRPr lang="en-US" dirty="0">
              <a:solidFill>
                <a:srgbClr val="FF0000"/>
              </a:solidFill>
            </a:endParaRPr>
          </a:p>
          <a:p>
            <a:pPr>
              <a:lnSpc>
                <a:spcPct val="100000"/>
              </a:lnSpc>
              <a:spcBef>
                <a:spcPts val="0"/>
              </a:spcBef>
              <a:spcAft>
                <a:spcPts val="2400"/>
              </a:spcAft>
            </a:pPr>
            <a:r>
              <a:rPr lang="en-US" dirty="0" smtClean="0">
                <a:solidFill>
                  <a:srgbClr val="FF0000"/>
                </a:solidFill>
              </a:rPr>
              <a:t> </a:t>
            </a:r>
          </a:p>
        </p:txBody>
      </p:sp>
    </p:spTree>
    <p:extLst>
      <p:ext uri="{BB962C8B-B14F-4D97-AF65-F5344CB8AC3E}">
        <p14:creationId xmlns:p14="http://schemas.microsoft.com/office/powerpoint/2010/main" val="36136344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b="1" smtClean="0">
                <a:solidFill>
                  <a:srgbClr val="071D49"/>
                </a:solidFill>
              </a:rPr>
              <a:t>Acknowledgements</a:t>
            </a:r>
            <a:endParaRPr lang="en-US" sz="2800" b="1">
              <a:solidFill>
                <a:srgbClr val="071D49"/>
              </a:solidFill>
            </a:endParaRPr>
          </a:p>
        </p:txBody>
      </p:sp>
      <p:sp>
        <p:nvSpPr>
          <p:cNvPr id="5" name="Rectangle 4"/>
          <p:cNvSpPr/>
          <p:nvPr/>
        </p:nvSpPr>
        <p:spPr>
          <a:xfrm>
            <a:off x="411480" y="1143000"/>
            <a:ext cx="8336984" cy="3031599"/>
          </a:xfrm>
          <a:prstGeom prst="rect">
            <a:avLst/>
          </a:prstGeom>
        </p:spPr>
        <p:txBody>
          <a:bodyPr wrap="square">
            <a:spAutoFit/>
          </a:bodyPr>
          <a:lstStyle/>
          <a:p>
            <a:pPr eaLnBrk="0" hangingPunct="0">
              <a:spcBef>
                <a:spcPts val="0"/>
              </a:spcBef>
              <a:spcAft>
                <a:spcPts val="1800"/>
              </a:spcAft>
              <a:buFont typeface="Arial" charset="0"/>
              <a:buNone/>
            </a:pPr>
            <a:r>
              <a:rPr lang="en-US" sz="2200" dirty="0">
                <a:latin typeface="Calibri" panose="020F0502020204030204" pitchFamily="34" charset="0"/>
                <a:cs typeface="Calibri" panose="020F0502020204030204" pitchFamily="34" charset="0"/>
              </a:rPr>
              <a:t>The authors would like to express their gratitude to the </a:t>
            </a:r>
            <a:r>
              <a:rPr lang="en-US" sz="2200" dirty="0" smtClean="0">
                <a:latin typeface="Calibri" panose="020F0502020204030204" pitchFamily="34" charset="0"/>
                <a:cs typeface="Calibri" panose="020F0502020204030204" pitchFamily="34" charset="0"/>
              </a:rPr>
              <a:t>patients and their families, investigators, and </a:t>
            </a:r>
            <a:r>
              <a:rPr lang="en-US" sz="2200" dirty="0">
                <a:latin typeface="Calibri" panose="020F0502020204030204" pitchFamily="34" charset="0"/>
                <a:cs typeface="Calibri" panose="020F0502020204030204" pitchFamily="34" charset="0"/>
              </a:rPr>
              <a:t>coordinators who made these studies </a:t>
            </a:r>
            <a:r>
              <a:rPr lang="en-US" sz="2200" dirty="0" smtClean="0">
                <a:latin typeface="Calibri" panose="020F0502020204030204" pitchFamily="34" charset="0"/>
                <a:cs typeface="Calibri" panose="020F0502020204030204" pitchFamily="34" charset="0"/>
              </a:rPr>
              <a:t>possible.</a:t>
            </a:r>
          </a:p>
          <a:p>
            <a:pPr eaLnBrk="0" hangingPunct="0">
              <a:spcBef>
                <a:spcPts val="0"/>
              </a:spcBef>
              <a:spcAft>
                <a:spcPts val="0"/>
              </a:spcAft>
              <a:buFont typeface="Arial" charset="0"/>
              <a:buNone/>
            </a:pPr>
            <a:r>
              <a:rPr lang="en-US" sz="2200" dirty="0" smtClean="0">
                <a:latin typeface="Calibri" panose="020F0502020204030204" pitchFamily="34" charset="0"/>
                <a:cs typeface="Calibri" panose="020F0502020204030204" pitchFamily="34" charset="0"/>
              </a:rPr>
              <a:t>The authors </a:t>
            </a:r>
            <a:r>
              <a:rPr lang="en-US" sz="2200" smtClean="0">
                <a:latin typeface="Calibri" panose="020F0502020204030204" pitchFamily="34" charset="0"/>
                <a:cs typeface="Calibri" panose="020F0502020204030204" pitchFamily="34" charset="0"/>
              </a:rPr>
              <a:t>thank AbbVie employees Christine </a:t>
            </a:r>
            <a:r>
              <a:rPr lang="en-US" sz="2200" dirty="0" smtClean="0">
                <a:latin typeface="Calibri" panose="020F0502020204030204" pitchFamily="34" charset="0"/>
                <a:cs typeface="Calibri" panose="020F0502020204030204" pitchFamily="34" charset="0"/>
              </a:rPr>
              <a:t>Collins, Sandra Lovell, Rakesh </a:t>
            </a:r>
            <a:r>
              <a:rPr lang="en-US" sz="2200" dirty="0" err="1" smtClean="0">
                <a:latin typeface="Calibri" panose="020F0502020204030204" pitchFamily="34" charset="0"/>
                <a:cs typeface="Calibri" panose="020F0502020204030204" pitchFamily="34" charset="0"/>
              </a:rPr>
              <a:t>Tripathi</a:t>
            </a:r>
            <a:r>
              <a:rPr lang="en-US" sz="2200" dirty="0" smtClean="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Martin King, </a:t>
            </a:r>
            <a:r>
              <a:rPr lang="en-US" sz="2200" dirty="0" err="1" smtClean="0">
                <a:latin typeface="Calibri" panose="020F0502020204030204" pitchFamily="34" charset="0"/>
                <a:cs typeface="Calibri" panose="020F0502020204030204" pitchFamily="34" charset="0"/>
              </a:rPr>
              <a:t>Karmin</a:t>
            </a:r>
            <a:r>
              <a:rPr lang="en-US" sz="2200" dirty="0" smtClean="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Robinson-Morgan, </a:t>
            </a:r>
            <a:r>
              <a:rPr lang="en-US" sz="2200" dirty="0" err="1">
                <a:latin typeface="Calibri" panose="020F0502020204030204" pitchFamily="34" charset="0"/>
                <a:cs typeface="Calibri" panose="020F0502020204030204" pitchFamily="34" charset="0"/>
              </a:rPr>
              <a:t>Gretja</a:t>
            </a:r>
            <a:r>
              <a:rPr lang="en-US" sz="2200" dirty="0">
                <a:latin typeface="Calibri" panose="020F0502020204030204" pitchFamily="34" charset="0"/>
                <a:cs typeface="Calibri" panose="020F0502020204030204" pitchFamily="34" charset="0"/>
              </a:rPr>
              <a:t> </a:t>
            </a:r>
            <a:r>
              <a:rPr lang="en-US" sz="2200" dirty="0" smtClean="0">
                <a:latin typeface="Calibri" panose="020F0502020204030204" pitchFamily="34" charset="0"/>
                <a:cs typeface="Calibri" panose="020F0502020204030204" pitchFamily="34" charset="0"/>
              </a:rPr>
              <a:t>Schnell, Jill Beyer</a:t>
            </a:r>
            <a:r>
              <a:rPr lang="en-US" sz="2200" smtClean="0">
                <a:latin typeface="Calibri" panose="020F0502020204030204" pitchFamily="34" charset="0"/>
                <a:cs typeface="Calibri" panose="020F0502020204030204" pitchFamily="34" charset="0"/>
              </a:rPr>
              <a:t>, and Thomas Reisch for </a:t>
            </a:r>
            <a:r>
              <a:rPr lang="en-US" sz="2200" dirty="0" smtClean="0">
                <a:latin typeface="Calibri" panose="020F0502020204030204" pitchFamily="34" charset="0"/>
                <a:cs typeface="Calibri" panose="020F0502020204030204" pitchFamily="34" charset="0"/>
              </a:rPr>
              <a:t>contributions to the study. Medical writing support was provided by Douglas E. </a:t>
            </a:r>
            <a:r>
              <a:rPr lang="en-US" sz="2200" dirty="0" err="1" smtClean="0">
                <a:latin typeface="Calibri" panose="020F0502020204030204" pitchFamily="34" charset="0"/>
                <a:cs typeface="Calibri" panose="020F0502020204030204" pitchFamily="34" charset="0"/>
              </a:rPr>
              <a:t>Dylla</a:t>
            </a:r>
            <a:r>
              <a:rPr lang="en-US" sz="2200" dirty="0" smtClean="0">
                <a:latin typeface="Calibri" panose="020F0502020204030204" pitchFamily="34" charset="0"/>
                <a:cs typeface="Calibri" panose="020F0502020204030204" pitchFamily="34" charset="0"/>
              </a:rPr>
              <a:t>, an employee of AbbVie.</a:t>
            </a: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96365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9948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Disclosures</a:t>
            </a:r>
          </a:p>
        </p:txBody>
      </p:sp>
      <p:sp>
        <p:nvSpPr>
          <p:cNvPr id="5" name="Content Placeholder 4"/>
          <p:cNvSpPr>
            <a:spLocks noGrp="1"/>
          </p:cNvSpPr>
          <p:nvPr>
            <p:ph idx="1"/>
          </p:nvPr>
        </p:nvSpPr>
        <p:spPr>
          <a:xfrm>
            <a:off x="411163" y="1123528"/>
            <a:ext cx="8318500" cy="5257800"/>
          </a:xfrm>
        </p:spPr>
        <p:txBody>
          <a:bodyPr/>
          <a:lstStyle/>
          <a:p>
            <a:pPr>
              <a:lnSpc>
                <a:spcPct val="100000"/>
              </a:lnSpc>
              <a:spcBef>
                <a:spcPts val="0"/>
              </a:spcBef>
              <a:spcAft>
                <a:spcPts val="600"/>
              </a:spcAft>
            </a:pPr>
            <a:r>
              <a:rPr lang="en-US" sz="1200" b="1" dirty="0"/>
              <a:t>MS </a:t>
            </a:r>
            <a:r>
              <a:rPr lang="en-US" sz="1200" b="1" dirty="0" err="1"/>
              <a:t>Sulkowski</a:t>
            </a:r>
            <a:r>
              <a:rPr lang="en-US" sz="1200" b="1" dirty="0"/>
              <a:t>:</a:t>
            </a:r>
            <a:r>
              <a:rPr lang="en-US" sz="1200" dirty="0"/>
              <a:t> Consultant/Advisory Board: AbbVie, BMS, Gilead, Idenix Pharmaceuticals, Janssen, Merck, </a:t>
            </a:r>
            <a:r>
              <a:rPr lang="en-US" sz="1200" dirty="0" err="1"/>
              <a:t>Tobira</a:t>
            </a:r>
            <a:r>
              <a:rPr lang="en-US" sz="1200" dirty="0"/>
              <a:t> Therapeutics; Data Safety Monitoring Board: Gilead (funds paid to Johns Hopkins University); Study Steering Committee: Pfizer; Grant/Research support: AbbVie, Boehringer Ingelheim, </a:t>
            </a:r>
            <a:r>
              <a:rPr lang="en-US" sz="1200" dirty="0" smtClean="0"/>
              <a:t>BMS</a:t>
            </a:r>
            <a:r>
              <a:rPr lang="en-US" sz="1200" dirty="0"/>
              <a:t>, Gilead, Merck, Janssen, Vertex Pharmaceuticals (funds paid to Johns Hopkins University</a:t>
            </a:r>
            <a:r>
              <a:rPr lang="en-US" sz="1200" dirty="0" smtClean="0"/>
              <a:t>).</a:t>
            </a:r>
          </a:p>
          <a:p>
            <a:pPr>
              <a:lnSpc>
                <a:spcPct val="100000"/>
              </a:lnSpc>
              <a:spcBef>
                <a:spcPts val="0"/>
              </a:spcBef>
              <a:spcAft>
                <a:spcPts val="600"/>
              </a:spcAft>
            </a:pPr>
            <a:r>
              <a:rPr lang="en-US" sz="1200" b="1" dirty="0"/>
              <a:t>JJ </a:t>
            </a:r>
            <a:r>
              <a:rPr lang="en-US" sz="1200" b="1" dirty="0" err="1" smtClean="0"/>
              <a:t>Eron</a:t>
            </a:r>
            <a:r>
              <a:rPr lang="en-US" sz="1200" b="1" dirty="0" smtClean="0"/>
              <a:t>: </a:t>
            </a:r>
            <a:r>
              <a:rPr lang="en-US" sz="1200" dirty="0"/>
              <a:t>Grant/Research support: AbbVie, Merck, BMS, GSK/</a:t>
            </a:r>
            <a:r>
              <a:rPr lang="en-US" sz="1200" dirty="0" err="1"/>
              <a:t>ViiV</a:t>
            </a:r>
            <a:r>
              <a:rPr lang="en-US" sz="1200" dirty="0"/>
              <a:t>; Consultant; AbbVie, Gilead, BMS, GSK/</a:t>
            </a:r>
            <a:r>
              <a:rPr lang="en-US" sz="1200" dirty="0" err="1"/>
              <a:t>ViiV</a:t>
            </a:r>
            <a:r>
              <a:rPr lang="en-US" sz="1200" dirty="0"/>
              <a:t>, Merck, Janssen</a:t>
            </a:r>
            <a:r>
              <a:rPr lang="en-US" sz="1200" dirty="0" smtClean="0"/>
              <a:t>.</a:t>
            </a:r>
          </a:p>
          <a:p>
            <a:pPr>
              <a:lnSpc>
                <a:spcPct val="100000"/>
              </a:lnSpc>
              <a:spcBef>
                <a:spcPts val="0"/>
              </a:spcBef>
              <a:spcAft>
                <a:spcPts val="600"/>
              </a:spcAft>
            </a:pPr>
            <a:r>
              <a:rPr lang="en-US" sz="1200" b="1" dirty="0"/>
              <a:t>D </a:t>
            </a:r>
            <a:r>
              <a:rPr lang="en-US" sz="1200" b="1" dirty="0" err="1" smtClean="0"/>
              <a:t>Wyles</a:t>
            </a:r>
            <a:r>
              <a:rPr lang="en-US" sz="1200" b="1" dirty="0" smtClean="0"/>
              <a:t>: </a:t>
            </a:r>
            <a:r>
              <a:rPr lang="en-US" sz="1200" dirty="0"/>
              <a:t>Grant/Research support: AbbVie, BMS, Gilead, Merck, Vertex Pharmaceuticals; Consultant/Advisor: AbbVie, BMS, Gilead, Janssen</a:t>
            </a:r>
            <a:r>
              <a:rPr lang="en-US" sz="1200" dirty="0" smtClean="0"/>
              <a:t>.</a:t>
            </a:r>
          </a:p>
          <a:p>
            <a:pPr>
              <a:lnSpc>
                <a:spcPct val="100000"/>
              </a:lnSpc>
              <a:spcBef>
                <a:spcPts val="0"/>
              </a:spcBef>
              <a:spcAft>
                <a:spcPts val="600"/>
              </a:spcAft>
            </a:pPr>
            <a:r>
              <a:rPr lang="en-US" sz="1200" b="1" dirty="0"/>
              <a:t>J </a:t>
            </a:r>
            <a:r>
              <a:rPr lang="en-US" sz="1200" b="1" dirty="0" err="1" smtClean="0"/>
              <a:t>Lalezari</a:t>
            </a:r>
            <a:r>
              <a:rPr lang="en-US" sz="1200" b="1" dirty="0" smtClean="0"/>
              <a:t>:</a:t>
            </a:r>
            <a:r>
              <a:rPr lang="en-US" sz="1200" dirty="0" smtClean="0"/>
              <a:t> </a:t>
            </a:r>
            <a:r>
              <a:rPr lang="en-US" sz="1200" dirty="0"/>
              <a:t>Research support: </a:t>
            </a:r>
            <a:r>
              <a:rPr lang="en-US" sz="1200" dirty="0" smtClean="0"/>
              <a:t>AbbVie.</a:t>
            </a:r>
          </a:p>
          <a:p>
            <a:pPr>
              <a:lnSpc>
                <a:spcPct val="100000"/>
              </a:lnSpc>
              <a:spcBef>
                <a:spcPts val="0"/>
              </a:spcBef>
              <a:spcAft>
                <a:spcPts val="600"/>
              </a:spcAft>
            </a:pPr>
            <a:r>
              <a:rPr lang="en-US" sz="1200" b="1" dirty="0" smtClean="0"/>
              <a:t>J Slim: </a:t>
            </a:r>
            <a:r>
              <a:rPr lang="en-US" sz="1200" dirty="0"/>
              <a:t>Speaker Bureau: AbbVie, BMS, Gilead, Merck, </a:t>
            </a:r>
            <a:r>
              <a:rPr lang="en-US" sz="1200" dirty="0" smtClean="0"/>
              <a:t>Janssen</a:t>
            </a:r>
            <a:r>
              <a:rPr lang="en-US" sz="1200" dirty="0"/>
              <a:t>, </a:t>
            </a:r>
            <a:r>
              <a:rPr lang="en-US" sz="1200" dirty="0" smtClean="0"/>
              <a:t>Genentech.</a:t>
            </a:r>
          </a:p>
          <a:p>
            <a:pPr>
              <a:lnSpc>
                <a:spcPct val="100000"/>
              </a:lnSpc>
              <a:spcBef>
                <a:spcPts val="0"/>
              </a:spcBef>
              <a:spcAft>
                <a:spcPts val="600"/>
              </a:spcAft>
            </a:pPr>
            <a:r>
              <a:rPr lang="en-US" sz="1200" b="1" dirty="0" smtClean="0"/>
              <a:t>J </a:t>
            </a:r>
            <a:r>
              <a:rPr lang="en-US" sz="1200" b="1" dirty="0" err="1" smtClean="0"/>
              <a:t>Gathe</a:t>
            </a:r>
            <a:r>
              <a:rPr lang="en-US" sz="1200" b="1" dirty="0" smtClean="0"/>
              <a:t>:</a:t>
            </a:r>
            <a:r>
              <a:rPr lang="en-US" sz="1200" dirty="0" smtClean="0"/>
              <a:t> Grant/Research support: AbbVie, </a:t>
            </a:r>
            <a:r>
              <a:rPr lang="en-US" sz="1200" dirty="0" err="1" smtClean="0"/>
              <a:t>Tobira</a:t>
            </a:r>
            <a:r>
              <a:rPr lang="en-US" sz="1200" dirty="0" smtClean="0"/>
              <a:t>, Boehringer Ingelheim, BMS, GSK, </a:t>
            </a:r>
            <a:r>
              <a:rPr lang="en-US" sz="1200" dirty="0" err="1" smtClean="0"/>
              <a:t>Parexel</a:t>
            </a:r>
            <a:r>
              <a:rPr lang="en-US" sz="1200" dirty="0" smtClean="0"/>
              <a:t>, Gilead, </a:t>
            </a:r>
            <a:r>
              <a:rPr lang="en-US" sz="1200" dirty="0" err="1" smtClean="0"/>
              <a:t>Huesped</a:t>
            </a:r>
            <a:r>
              <a:rPr lang="en-US" sz="1200" dirty="0" smtClean="0"/>
              <a:t>. </a:t>
            </a:r>
          </a:p>
          <a:p>
            <a:pPr>
              <a:lnSpc>
                <a:spcPct val="100000"/>
              </a:lnSpc>
              <a:spcBef>
                <a:spcPts val="0"/>
              </a:spcBef>
              <a:spcAft>
                <a:spcPts val="600"/>
              </a:spcAft>
            </a:pPr>
            <a:r>
              <a:rPr lang="en-US" sz="1200" b="1" dirty="0" smtClean="0"/>
              <a:t>PJ </a:t>
            </a:r>
            <a:r>
              <a:rPr lang="en-US" sz="1200" b="1" dirty="0" err="1"/>
              <a:t>Ruane</a:t>
            </a:r>
            <a:r>
              <a:rPr lang="en-US" sz="1200" b="1" dirty="0"/>
              <a:t>:</a:t>
            </a:r>
            <a:r>
              <a:rPr lang="en-US" sz="1200" dirty="0"/>
              <a:t> </a:t>
            </a:r>
            <a:r>
              <a:rPr lang="en-US" sz="1200" dirty="0" smtClean="0"/>
              <a:t>Grant/Research </a:t>
            </a:r>
            <a:r>
              <a:rPr lang="en-US" sz="1200" dirty="0"/>
              <a:t>s</a:t>
            </a:r>
            <a:r>
              <a:rPr lang="en-US" sz="1200" dirty="0" smtClean="0"/>
              <a:t>upport</a:t>
            </a:r>
            <a:r>
              <a:rPr lang="en-US" sz="1200" dirty="0"/>
              <a:t>: AbbVie, BMS, Gilead, Merck, Idenix, ViiV, Janssen; </a:t>
            </a:r>
            <a:r>
              <a:rPr lang="en-US" sz="1200" dirty="0" smtClean="0"/>
              <a:t>Consultant/Advisor: </a:t>
            </a:r>
            <a:r>
              <a:rPr lang="en-US" sz="1200" dirty="0"/>
              <a:t>AbbVie, Merck, Gilead:  Speaker: Gilead, ViiV, </a:t>
            </a:r>
            <a:r>
              <a:rPr lang="en-US" sz="1200" dirty="0" smtClean="0"/>
              <a:t>Merck.</a:t>
            </a:r>
          </a:p>
          <a:p>
            <a:pPr>
              <a:lnSpc>
                <a:spcPct val="100000"/>
              </a:lnSpc>
              <a:spcBef>
                <a:spcPts val="0"/>
              </a:spcBef>
              <a:spcAft>
                <a:spcPts val="600"/>
              </a:spcAft>
            </a:pPr>
            <a:r>
              <a:rPr lang="en-US" sz="1200" b="1" dirty="0" smtClean="0"/>
              <a:t>C </a:t>
            </a:r>
            <a:r>
              <a:rPr lang="en-US" sz="1200" b="1" dirty="0"/>
              <a:t>Wang: </a:t>
            </a:r>
            <a:r>
              <a:rPr lang="en-US" sz="1200" dirty="0"/>
              <a:t>Nothing to </a:t>
            </a:r>
            <a:r>
              <a:rPr lang="en-US" sz="1200" dirty="0" smtClean="0"/>
              <a:t>disclose.</a:t>
            </a:r>
          </a:p>
          <a:p>
            <a:pPr>
              <a:lnSpc>
                <a:spcPct val="100000"/>
              </a:lnSpc>
              <a:spcBef>
                <a:spcPts val="0"/>
              </a:spcBef>
              <a:spcAft>
                <a:spcPts val="600"/>
              </a:spcAft>
            </a:pPr>
            <a:r>
              <a:rPr lang="en-US" sz="1200" b="1" dirty="0" smtClean="0"/>
              <a:t>R </a:t>
            </a:r>
            <a:r>
              <a:rPr lang="en-US" sz="1200" b="1" dirty="0"/>
              <a:t>Elion:</a:t>
            </a:r>
            <a:r>
              <a:rPr lang="en-US" sz="1200" dirty="0"/>
              <a:t> Grant/Research </a:t>
            </a:r>
            <a:r>
              <a:rPr lang="en-US" sz="1200" dirty="0" smtClean="0"/>
              <a:t>support</a:t>
            </a:r>
            <a:r>
              <a:rPr lang="en-US" sz="1200" dirty="0"/>
              <a:t>: AbbVie, Merck, BMS, </a:t>
            </a:r>
            <a:r>
              <a:rPr lang="en-US" sz="1200" dirty="0" smtClean="0"/>
              <a:t>GSK/ViiV</a:t>
            </a:r>
            <a:r>
              <a:rPr lang="en-US" sz="1200" dirty="0"/>
              <a:t>, Gilead; Consultant: Gilead, BMS, GSK, ViiV; Speakers </a:t>
            </a:r>
            <a:r>
              <a:rPr lang="en-US" sz="1200" dirty="0" smtClean="0"/>
              <a:t>bureau</a:t>
            </a:r>
            <a:r>
              <a:rPr lang="en-US" sz="1200" dirty="0"/>
              <a:t>: BMS, Merck, ViiV, Gilead, Janssen</a:t>
            </a:r>
            <a:r>
              <a:rPr lang="en-US" sz="1200" dirty="0" smtClean="0"/>
              <a:t>.</a:t>
            </a:r>
          </a:p>
          <a:p>
            <a:pPr>
              <a:lnSpc>
                <a:spcPct val="100000"/>
              </a:lnSpc>
              <a:spcBef>
                <a:spcPts val="0"/>
              </a:spcBef>
              <a:spcAft>
                <a:spcPts val="600"/>
              </a:spcAft>
            </a:pPr>
            <a:r>
              <a:rPr lang="en-US" sz="1200" b="1" dirty="0" smtClean="0"/>
              <a:t>F </a:t>
            </a:r>
            <a:r>
              <a:rPr lang="en-US" sz="1200" b="1" dirty="0" err="1" smtClean="0"/>
              <a:t>Bredeek</a:t>
            </a:r>
            <a:r>
              <a:rPr lang="en-US" sz="1200" b="1" dirty="0" smtClean="0"/>
              <a:t>: </a:t>
            </a:r>
            <a:r>
              <a:rPr lang="en-US" sz="1200" dirty="0"/>
              <a:t>Grant/Research support: AbbVie, BMS, Gilead, Merck, </a:t>
            </a:r>
            <a:r>
              <a:rPr lang="en-US" sz="1200" dirty="0" err="1"/>
              <a:t>Sumagen</a:t>
            </a:r>
            <a:r>
              <a:rPr lang="en-US" sz="1200" dirty="0"/>
              <a:t>, ViiV; Consultant/Advisor: AbbVie, Merck, </a:t>
            </a:r>
            <a:r>
              <a:rPr lang="en-US" sz="1200" dirty="0" smtClean="0"/>
              <a:t>ViiV.</a:t>
            </a:r>
          </a:p>
          <a:p>
            <a:pPr>
              <a:lnSpc>
                <a:spcPct val="100000"/>
              </a:lnSpc>
              <a:spcBef>
                <a:spcPts val="0"/>
              </a:spcBef>
              <a:spcAft>
                <a:spcPts val="600"/>
              </a:spcAft>
            </a:pPr>
            <a:r>
              <a:rPr lang="en-US" sz="1200" b="1" dirty="0" smtClean="0"/>
              <a:t>R Brennan: </a:t>
            </a:r>
            <a:r>
              <a:rPr lang="en-US" sz="1200" dirty="0"/>
              <a:t>Grant/Research </a:t>
            </a:r>
            <a:r>
              <a:rPr lang="en-US" sz="1200" dirty="0" smtClean="0"/>
              <a:t>support</a:t>
            </a:r>
            <a:r>
              <a:rPr lang="en-US" sz="1200" dirty="0"/>
              <a:t>: AbbVie, Pfizer, Cubist Pharmaceuticals </a:t>
            </a:r>
            <a:r>
              <a:rPr lang="en-US" sz="1200" dirty="0" err="1"/>
              <a:t>Inc</a:t>
            </a:r>
            <a:r>
              <a:rPr lang="en-US" sz="1200" dirty="0"/>
              <a:t>, Achillion, </a:t>
            </a:r>
            <a:r>
              <a:rPr lang="en-US" sz="1200" dirty="0" err="1"/>
              <a:t>Sanofi</a:t>
            </a:r>
            <a:r>
              <a:rPr lang="en-US" sz="1200" dirty="0"/>
              <a:t> Pasteur, </a:t>
            </a:r>
            <a:r>
              <a:rPr lang="en-US" sz="1200" dirty="0" smtClean="0"/>
              <a:t>ViiV, GSK.</a:t>
            </a:r>
          </a:p>
          <a:p>
            <a:pPr>
              <a:lnSpc>
                <a:spcPct val="100000"/>
              </a:lnSpc>
              <a:spcBef>
                <a:spcPts val="0"/>
              </a:spcBef>
              <a:spcAft>
                <a:spcPts val="600"/>
              </a:spcAft>
            </a:pPr>
            <a:r>
              <a:rPr lang="en-US" sz="1200" b="1" dirty="0" smtClean="0"/>
              <a:t>G </a:t>
            </a:r>
            <a:r>
              <a:rPr lang="en-US" sz="1200" b="1" dirty="0" err="1"/>
              <a:t>Blick</a:t>
            </a:r>
            <a:r>
              <a:rPr lang="en-US" sz="1200" b="1" dirty="0"/>
              <a:t>:</a:t>
            </a:r>
            <a:r>
              <a:rPr lang="en-US" sz="1200" dirty="0"/>
              <a:t> Grant/Research </a:t>
            </a:r>
            <a:r>
              <a:rPr lang="en-US" sz="1200" dirty="0" smtClean="0"/>
              <a:t>support</a:t>
            </a:r>
            <a:r>
              <a:rPr lang="en-US" sz="1200" dirty="0"/>
              <a:t>: AbbVie, Gilead Sciences, Pfizer, </a:t>
            </a:r>
            <a:r>
              <a:rPr lang="en-US" sz="1200" dirty="0" err="1"/>
              <a:t>Sangamo</a:t>
            </a:r>
            <a:r>
              <a:rPr lang="en-US" sz="1200" dirty="0"/>
              <a:t> Biosciences, </a:t>
            </a:r>
            <a:r>
              <a:rPr lang="en-US" sz="1200" dirty="0" smtClean="0"/>
              <a:t>ViiV; </a:t>
            </a:r>
            <a:r>
              <a:rPr lang="en-US" sz="1200" dirty="0"/>
              <a:t>Consultant/Advisor: BMS, Merck, </a:t>
            </a:r>
            <a:r>
              <a:rPr lang="en-US" sz="1200" dirty="0" err="1"/>
              <a:t>Serono</a:t>
            </a:r>
            <a:r>
              <a:rPr lang="en-US" sz="1200" dirty="0"/>
              <a:t>, </a:t>
            </a:r>
            <a:r>
              <a:rPr lang="en-US" sz="1200" dirty="0" smtClean="0"/>
              <a:t>ViiV; </a:t>
            </a:r>
            <a:r>
              <a:rPr lang="en-US" sz="1200" dirty="0"/>
              <a:t>Speaker: AbbVie, </a:t>
            </a:r>
            <a:r>
              <a:rPr lang="en-US" sz="1200" dirty="0" err="1"/>
              <a:t>Auxilium</a:t>
            </a:r>
            <a:r>
              <a:rPr lang="en-US" sz="1200" dirty="0"/>
              <a:t>, BMS, Merck, </a:t>
            </a:r>
            <a:r>
              <a:rPr lang="en-US" sz="1200" dirty="0" err="1"/>
              <a:t>Serono</a:t>
            </a:r>
            <a:r>
              <a:rPr lang="en-US" sz="1200" dirty="0"/>
              <a:t>, </a:t>
            </a:r>
            <a:r>
              <a:rPr lang="en-US" sz="1200" dirty="0" smtClean="0"/>
              <a:t>ViiV.</a:t>
            </a:r>
          </a:p>
          <a:p>
            <a:pPr>
              <a:lnSpc>
                <a:spcPct val="100000"/>
              </a:lnSpc>
              <a:spcBef>
                <a:spcPts val="0"/>
              </a:spcBef>
              <a:spcAft>
                <a:spcPts val="600"/>
              </a:spcAft>
            </a:pPr>
            <a:r>
              <a:rPr lang="en-US" sz="1200" b="1" dirty="0" smtClean="0"/>
              <a:t>R Trinh, </a:t>
            </a:r>
            <a:r>
              <a:rPr lang="en-US" sz="1200" b="1" dirty="0"/>
              <a:t>A </a:t>
            </a:r>
            <a:r>
              <a:rPr lang="en-US" sz="1200" b="1" dirty="0" smtClean="0"/>
              <a:t>Khatri, </a:t>
            </a:r>
            <a:r>
              <a:rPr lang="en-US" sz="1200" b="1" dirty="0"/>
              <a:t>K </a:t>
            </a:r>
            <a:r>
              <a:rPr lang="en-US" sz="1200" b="1" dirty="0" smtClean="0"/>
              <a:t>Gibbons, </a:t>
            </a:r>
            <a:r>
              <a:rPr lang="en-US" sz="1200" b="1" dirty="0"/>
              <a:t>YB </a:t>
            </a:r>
            <a:r>
              <a:rPr lang="en-US" sz="1200" b="1" dirty="0" smtClean="0"/>
              <a:t>Hu, </a:t>
            </a:r>
            <a:r>
              <a:rPr lang="en-US" sz="1200" b="1" dirty="0"/>
              <a:t>L </a:t>
            </a:r>
            <a:r>
              <a:rPr lang="en-US" sz="1200" b="1" dirty="0" smtClean="0"/>
              <a:t>Fredrick, </a:t>
            </a:r>
            <a:r>
              <a:rPr lang="en-US" sz="1200" b="1" dirty="0"/>
              <a:t>T </a:t>
            </a:r>
            <a:r>
              <a:rPr lang="en-US" sz="1200" b="1" dirty="0" smtClean="0"/>
              <a:t>Pilot-Matias, </a:t>
            </a:r>
            <a:r>
              <a:rPr lang="en-US" sz="1200" b="1" dirty="0"/>
              <a:t>B Da </a:t>
            </a:r>
            <a:r>
              <a:rPr lang="en-US" sz="1200" b="1" dirty="0" smtClean="0"/>
              <a:t>Silva-</a:t>
            </a:r>
            <a:r>
              <a:rPr lang="en-US" sz="1200" b="1" dirty="0" err="1" smtClean="0"/>
              <a:t>Tillmann</a:t>
            </a:r>
            <a:r>
              <a:rPr lang="en-US" sz="1200" b="1" dirty="0" smtClean="0"/>
              <a:t>, </a:t>
            </a:r>
            <a:r>
              <a:rPr lang="en-US" sz="1200" b="1" dirty="0"/>
              <a:t>B </a:t>
            </a:r>
            <a:r>
              <a:rPr lang="en-US" sz="1200" b="1" dirty="0" smtClean="0"/>
              <a:t>McGovern, </a:t>
            </a:r>
            <a:r>
              <a:rPr lang="en-US" sz="1200" b="1" dirty="0"/>
              <a:t>AL Campbell, and T </a:t>
            </a:r>
            <a:r>
              <a:rPr lang="en-US" sz="1200" b="1" dirty="0" err="1" smtClean="0"/>
              <a:t>Podsadecki</a:t>
            </a:r>
            <a:r>
              <a:rPr lang="en-US" sz="1200" b="1" dirty="0" smtClean="0"/>
              <a:t>: </a:t>
            </a:r>
            <a:r>
              <a:rPr lang="en-US" sz="1200" dirty="0" smtClean="0"/>
              <a:t> </a:t>
            </a:r>
            <a:r>
              <a:rPr lang="en-US" sz="1200" dirty="0"/>
              <a:t>Employees of AbbVie and may hold stock or options</a:t>
            </a:r>
            <a:r>
              <a:rPr lang="en-US" sz="1200" dirty="0" smtClean="0"/>
              <a:t>.</a:t>
            </a:r>
          </a:p>
          <a:p>
            <a:pPr>
              <a:lnSpc>
                <a:spcPct val="100000"/>
              </a:lnSpc>
              <a:spcBef>
                <a:spcPts val="0"/>
              </a:spcBef>
            </a:pPr>
            <a:r>
              <a:rPr lang="en-US" sz="900" dirty="0"/>
              <a:t>The design, study conduct, analysis, and financial support of the clinical trials were provided by AbbVie. AbbVie participated in the interpretation of data, review, and approval of the presentation. All authors had access to all relevant </a:t>
            </a:r>
            <a:r>
              <a:rPr lang="en-US" sz="900" dirty="0" smtClean="0"/>
              <a:t>data.</a:t>
            </a:r>
            <a:endParaRPr lang="en-US" sz="900" dirty="0"/>
          </a:p>
          <a:p>
            <a:pPr>
              <a:lnSpc>
                <a:spcPct val="100000"/>
              </a:lnSpc>
              <a:spcBef>
                <a:spcPts val="0"/>
              </a:spcBef>
            </a:pPr>
            <a:r>
              <a:rPr lang="en-US" sz="900" dirty="0"/>
              <a:t>This presentation contains information on the investigational products ABT-450/r, </a:t>
            </a:r>
            <a:r>
              <a:rPr lang="en-US" sz="900" dirty="0" smtClean="0"/>
              <a:t>ombitasvir (ABT-267), and dasabuvir (ABT-333) </a:t>
            </a:r>
            <a:r>
              <a:rPr lang="en-US" sz="900" dirty="0"/>
              <a:t>and investigational use of </a:t>
            </a:r>
            <a:r>
              <a:rPr lang="en-US" sz="900" dirty="0" smtClean="0"/>
              <a:t>ribavirin.</a:t>
            </a:r>
          </a:p>
        </p:txBody>
      </p:sp>
    </p:spTree>
    <p:extLst>
      <p:ext uri="{BB962C8B-B14F-4D97-AF65-F5344CB8AC3E}">
        <p14:creationId xmlns:p14="http://schemas.microsoft.com/office/powerpoint/2010/main" val="111047025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2"/>
          <p:cNvSpPr>
            <a:spLocks noGrp="1"/>
          </p:cNvSpPr>
          <p:nvPr>
            <p:ph type="title"/>
          </p:nvPr>
        </p:nvSpPr>
        <p:spPr/>
        <p:txBody>
          <a:bodyPr/>
          <a:lstStyle/>
          <a:p>
            <a:r>
              <a:rPr lang="en-US" sz="2800" b="1" dirty="0" smtClean="0">
                <a:solidFill>
                  <a:srgbClr val="071D49"/>
                </a:solidFill>
              </a:rPr>
              <a:t>Background</a:t>
            </a:r>
          </a:p>
        </p:txBody>
      </p:sp>
      <p:sp>
        <p:nvSpPr>
          <p:cNvPr id="2" name="Content Placeholder 1"/>
          <p:cNvSpPr>
            <a:spLocks noGrp="1"/>
          </p:cNvSpPr>
          <p:nvPr>
            <p:ph idx="1"/>
          </p:nvPr>
        </p:nvSpPr>
        <p:spPr>
          <a:xfrm>
            <a:off x="411163" y="1143000"/>
            <a:ext cx="8318500" cy="4572000"/>
          </a:xfrm>
        </p:spPr>
        <p:txBody>
          <a:bodyPr/>
          <a:lstStyle/>
          <a:p>
            <a:pPr>
              <a:lnSpc>
                <a:spcPct val="100000"/>
              </a:lnSpc>
              <a:spcBef>
                <a:spcPts val="0"/>
              </a:spcBef>
              <a:spcAft>
                <a:spcPts val="1200"/>
              </a:spcAft>
            </a:pPr>
            <a:r>
              <a:rPr lang="en-US" dirty="0" err="1" smtClean="0"/>
              <a:t>Coinfection</a:t>
            </a:r>
            <a:r>
              <a:rPr lang="en-US" dirty="0" smtClean="0"/>
              <a:t> with HCV occurs in 20 – 40% of persons living with HIV</a:t>
            </a:r>
          </a:p>
          <a:p>
            <a:pPr>
              <a:lnSpc>
                <a:spcPct val="100000"/>
              </a:lnSpc>
              <a:spcBef>
                <a:spcPts val="0"/>
              </a:spcBef>
              <a:spcAft>
                <a:spcPts val="1200"/>
              </a:spcAft>
            </a:pPr>
            <a:r>
              <a:rPr lang="en-US" dirty="0"/>
              <a:t>HCV/HIV </a:t>
            </a:r>
            <a:r>
              <a:rPr lang="en-US" dirty="0" err="1"/>
              <a:t>coinfection</a:t>
            </a:r>
            <a:r>
              <a:rPr lang="en-US" dirty="0"/>
              <a:t> is associated with more rapid liver disease </a:t>
            </a:r>
            <a:r>
              <a:rPr lang="en-US" dirty="0" smtClean="0"/>
              <a:t>progression</a:t>
            </a:r>
            <a:r>
              <a:rPr lang="en-US" baseline="30000" dirty="0" smtClean="0"/>
              <a:t>2</a:t>
            </a:r>
            <a:endParaRPr lang="en-US" dirty="0" smtClean="0"/>
          </a:p>
          <a:p>
            <a:pPr>
              <a:lnSpc>
                <a:spcPct val="100000"/>
              </a:lnSpc>
              <a:spcBef>
                <a:spcPts val="0"/>
              </a:spcBef>
              <a:spcAft>
                <a:spcPts val="1200"/>
              </a:spcAft>
            </a:pPr>
            <a:r>
              <a:rPr lang="en-US" dirty="0" smtClean="0"/>
              <a:t>Liver-related disease is a leading cause of morbidity and mortality in HCV/HIV </a:t>
            </a:r>
            <a:r>
              <a:rPr lang="en-US" dirty="0" err="1" smtClean="0"/>
              <a:t>coinfected</a:t>
            </a:r>
            <a:r>
              <a:rPr lang="en-US" dirty="0" smtClean="0"/>
              <a:t> patients in the era of ART</a:t>
            </a:r>
            <a:r>
              <a:rPr lang="en-US" baseline="30000" dirty="0" smtClean="0"/>
              <a:t>1</a:t>
            </a:r>
          </a:p>
          <a:p>
            <a:pPr>
              <a:lnSpc>
                <a:spcPct val="100000"/>
              </a:lnSpc>
              <a:spcBef>
                <a:spcPts val="0"/>
              </a:spcBef>
              <a:spcAft>
                <a:spcPts val="1200"/>
              </a:spcAft>
            </a:pPr>
            <a:r>
              <a:rPr lang="en-US" dirty="0" smtClean="0"/>
              <a:t>The addition of direct-acting antivirals to </a:t>
            </a:r>
            <a:r>
              <a:rPr lang="en-US" dirty="0" err="1" smtClean="0"/>
              <a:t>pegIFN</a:t>
            </a:r>
            <a:r>
              <a:rPr lang="en-US" dirty="0" smtClean="0"/>
              <a:t>/ribavirin (RBV) has improved sustained virologic response (SVR) rates, but these regimens are associated with the well-known treatment-limiting toxicities of IFN-based therapy</a:t>
            </a:r>
            <a:r>
              <a:rPr lang="en-US" baseline="30000" dirty="0" smtClean="0"/>
              <a:t>3-5</a:t>
            </a:r>
          </a:p>
          <a:p>
            <a:pPr>
              <a:lnSpc>
                <a:spcPct val="100000"/>
              </a:lnSpc>
              <a:spcBef>
                <a:spcPts val="0"/>
              </a:spcBef>
              <a:spcAft>
                <a:spcPts val="1200"/>
              </a:spcAft>
            </a:pPr>
            <a:r>
              <a:rPr lang="en-US" dirty="0" smtClean="0"/>
              <a:t>IFN-free regimens have shown promise with higher SVR rates and an improved safety profile</a:t>
            </a:r>
          </a:p>
        </p:txBody>
      </p:sp>
      <p:sp>
        <p:nvSpPr>
          <p:cNvPr id="4" name="TextBox 3"/>
          <p:cNvSpPr txBox="1"/>
          <p:nvPr/>
        </p:nvSpPr>
        <p:spPr>
          <a:xfrm>
            <a:off x="407987" y="6021288"/>
            <a:ext cx="8328025" cy="549381"/>
          </a:xfrm>
          <a:prstGeom prst="rect">
            <a:avLst/>
          </a:prstGeom>
          <a:noFill/>
        </p:spPr>
        <p:txBody>
          <a:bodyPr wrap="square">
            <a:spAutoFit/>
          </a:bodyPr>
          <a:lstStyle/>
          <a:p>
            <a:pPr defTabSz="457200" fontAlgn="auto">
              <a:lnSpc>
                <a:spcPct val="90000"/>
              </a:lnSpc>
              <a:spcBef>
                <a:spcPts val="0"/>
              </a:spcBef>
              <a:spcAft>
                <a:spcPts val="0"/>
              </a:spcAft>
              <a:defRPr/>
            </a:pPr>
            <a:r>
              <a:rPr lang="en-US" sz="1100" b="1" kern="0" baseline="30000" smtClean="0">
                <a:latin typeface="Calibri"/>
                <a:cs typeface="Arial"/>
              </a:rPr>
              <a:t>1</a:t>
            </a:r>
            <a:r>
              <a:rPr lang="da-DK" sz="1100" b="1" kern="0" smtClean="0">
                <a:latin typeface="Calibri"/>
                <a:cs typeface="Arial"/>
              </a:rPr>
              <a:t>Kitahata MM, et al. </a:t>
            </a:r>
            <a:r>
              <a:rPr lang="da-DK" sz="1100" b="1" i="1" kern="0" smtClean="0">
                <a:latin typeface="Calibri"/>
                <a:cs typeface="Arial"/>
              </a:rPr>
              <a:t>N Engl J Med.</a:t>
            </a:r>
            <a:r>
              <a:rPr lang="da-DK" sz="1100" b="1" kern="0" smtClean="0">
                <a:latin typeface="Calibri"/>
                <a:cs typeface="Arial"/>
              </a:rPr>
              <a:t> 2009;360:1815-26.</a:t>
            </a:r>
            <a:r>
              <a:rPr lang="da-DK" sz="1100" b="1" kern="0" baseline="30000">
                <a:latin typeface="Calibri"/>
                <a:cs typeface="Arial"/>
              </a:rPr>
              <a:t> </a:t>
            </a:r>
            <a:r>
              <a:rPr lang="da-DK" sz="1100" b="1" kern="0" smtClean="0">
                <a:latin typeface="Calibri"/>
                <a:cs typeface="Arial"/>
              </a:rPr>
              <a:t>  </a:t>
            </a:r>
            <a:r>
              <a:rPr lang="da-DK" sz="1100" b="1" kern="0" baseline="30000" smtClean="0">
                <a:latin typeface="Calibri"/>
                <a:cs typeface="Arial"/>
              </a:rPr>
              <a:t>2</a:t>
            </a:r>
            <a:r>
              <a:rPr lang="da-DK" sz="1100" b="1" kern="0" smtClean="0">
                <a:latin typeface="Calibri"/>
                <a:cs typeface="Arial"/>
              </a:rPr>
              <a:t>Martin-Carbonero L, et al. </a:t>
            </a:r>
            <a:r>
              <a:rPr lang="da-DK" sz="1100" b="1" i="1" kern="0" smtClean="0">
                <a:latin typeface="Calibri"/>
                <a:cs typeface="Arial"/>
              </a:rPr>
              <a:t>Clin Infect Dis. </a:t>
            </a:r>
            <a:r>
              <a:rPr lang="da-DK" sz="1100" b="1" kern="0" smtClean="0">
                <a:latin typeface="Calibri"/>
                <a:cs typeface="Arial"/>
              </a:rPr>
              <a:t>2004;38:128-33.</a:t>
            </a:r>
          </a:p>
          <a:p>
            <a:pPr defTabSz="457200" fontAlgn="auto">
              <a:lnSpc>
                <a:spcPct val="90000"/>
              </a:lnSpc>
              <a:spcBef>
                <a:spcPts val="0"/>
              </a:spcBef>
              <a:spcAft>
                <a:spcPts val="0"/>
              </a:spcAft>
              <a:defRPr/>
            </a:pPr>
            <a:r>
              <a:rPr lang="da-DK" sz="1100" b="1" kern="0" baseline="30000">
                <a:latin typeface="Calibri"/>
                <a:cs typeface="Arial"/>
              </a:rPr>
              <a:t>3</a:t>
            </a:r>
            <a:r>
              <a:rPr lang="da-DK" sz="1100" b="1" kern="0" smtClean="0">
                <a:latin typeface="Calibri"/>
                <a:cs typeface="Arial"/>
              </a:rPr>
              <a:t>Sulkowski MS, et al. </a:t>
            </a:r>
            <a:r>
              <a:rPr lang="da-DK" sz="1100" b="1" i="1" kern="0" smtClean="0">
                <a:latin typeface="Calibri"/>
                <a:cs typeface="Arial"/>
              </a:rPr>
              <a:t>Lancet Infect Dis.</a:t>
            </a:r>
            <a:r>
              <a:rPr lang="da-DK" sz="1100" b="1" kern="0" smtClean="0">
                <a:latin typeface="Calibri"/>
                <a:cs typeface="Arial"/>
              </a:rPr>
              <a:t> 2013;13:597-605.   </a:t>
            </a:r>
            <a:r>
              <a:rPr lang="da-DK" sz="1100" b="1" kern="0" baseline="30000">
                <a:latin typeface="Calibri"/>
                <a:cs typeface="Arial"/>
              </a:rPr>
              <a:t>4</a:t>
            </a:r>
            <a:r>
              <a:rPr lang="da-DK" sz="1100" b="1" kern="0" smtClean="0">
                <a:latin typeface="Calibri"/>
                <a:cs typeface="Arial"/>
              </a:rPr>
              <a:t>Sulkowski MS, et al. </a:t>
            </a:r>
            <a:r>
              <a:rPr lang="da-DK" sz="1100" b="1" i="1" kern="0" smtClean="0">
                <a:latin typeface="Calibri"/>
                <a:cs typeface="Arial"/>
              </a:rPr>
              <a:t>Ann Intern Med</a:t>
            </a:r>
            <a:r>
              <a:rPr lang="da-DK" sz="1100" b="1" kern="0" smtClean="0">
                <a:latin typeface="Calibri"/>
                <a:cs typeface="Arial"/>
              </a:rPr>
              <a:t>. 2013;159:86-96. </a:t>
            </a:r>
          </a:p>
          <a:p>
            <a:pPr defTabSz="457200" fontAlgn="auto">
              <a:lnSpc>
                <a:spcPct val="90000"/>
              </a:lnSpc>
              <a:spcBef>
                <a:spcPts val="0"/>
              </a:spcBef>
              <a:spcAft>
                <a:spcPts val="0"/>
              </a:spcAft>
              <a:defRPr/>
            </a:pPr>
            <a:r>
              <a:rPr lang="da-DK" sz="1100" b="1" kern="0" baseline="30000" smtClean="0">
                <a:latin typeface="Calibri"/>
                <a:cs typeface="Arial"/>
              </a:rPr>
              <a:t>5</a:t>
            </a:r>
            <a:r>
              <a:rPr lang="da-DK" sz="1100" b="1" kern="0" smtClean="0">
                <a:latin typeface="Calibri"/>
                <a:cs typeface="Arial"/>
              </a:rPr>
              <a:t>Rodriguez-Torres</a:t>
            </a:r>
            <a:r>
              <a:rPr lang="da-DK" sz="1100" b="1" kern="0">
                <a:latin typeface="Calibri"/>
                <a:cs typeface="Arial"/>
              </a:rPr>
              <a:t> </a:t>
            </a:r>
            <a:r>
              <a:rPr lang="da-DK" sz="1100" b="1" kern="0" smtClean="0">
                <a:latin typeface="Calibri"/>
                <a:cs typeface="Arial"/>
              </a:rPr>
              <a:t>M, et al. IDWeek 2013. </a:t>
            </a:r>
            <a:endParaRPr lang="en-US" sz="1100" b="1" i="1" kern="0" baseline="30000" dirty="0">
              <a:latin typeface="Calibri"/>
              <a:cs typeface="Arial"/>
            </a:endParaRPr>
          </a:p>
        </p:txBody>
      </p:sp>
    </p:spTree>
    <p:extLst>
      <p:ext uri="{BB962C8B-B14F-4D97-AF65-F5344CB8AC3E}">
        <p14:creationId xmlns:p14="http://schemas.microsoft.com/office/powerpoint/2010/main" val="13151891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260648"/>
            <a:ext cx="8321040" cy="681184"/>
          </a:xfrm>
        </p:spPr>
        <p:txBody>
          <a:bodyPr/>
          <a:lstStyle/>
          <a:p>
            <a:r>
              <a:rPr lang="en-US" b="1" dirty="0" smtClean="0"/>
              <a:t/>
            </a:r>
            <a:br>
              <a:rPr lang="en-US" b="1" dirty="0" smtClean="0"/>
            </a:br>
            <a:r>
              <a:rPr lang="en-US" b="1" dirty="0" smtClean="0"/>
              <a:t>3 </a:t>
            </a:r>
            <a:r>
              <a:rPr lang="en-US" b="1" dirty="0"/>
              <a:t>Direct-Acting Antiviral </a:t>
            </a:r>
            <a:r>
              <a:rPr lang="en-US" b="1" dirty="0" smtClean="0"/>
              <a:t>Regimen (3D)</a:t>
            </a:r>
            <a:endParaRPr lang="en-US" b="1" dirty="0"/>
          </a:p>
        </p:txBody>
      </p:sp>
      <p:sp>
        <p:nvSpPr>
          <p:cNvPr id="3" name="Content Placeholder 2"/>
          <p:cNvSpPr>
            <a:spLocks noGrp="1"/>
          </p:cNvSpPr>
          <p:nvPr>
            <p:ph idx="1"/>
          </p:nvPr>
        </p:nvSpPr>
        <p:spPr>
          <a:xfrm>
            <a:off x="411163" y="1143000"/>
            <a:ext cx="8318500" cy="4950296"/>
          </a:xfrm>
        </p:spPr>
        <p:txBody>
          <a:bodyPr/>
          <a:lstStyle/>
          <a:p>
            <a:pPr>
              <a:lnSpc>
                <a:spcPct val="100000"/>
              </a:lnSpc>
              <a:spcBef>
                <a:spcPts val="0"/>
              </a:spcBef>
              <a:spcAft>
                <a:spcPts val="1200"/>
              </a:spcAft>
            </a:pPr>
            <a:r>
              <a:rPr lang="en-US" dirty="0"/>
              <a:t>The </a:t>
            </a:r>
            <a:r>
              <a:rPr lang="en-US" dirty="0" smtClean="0"/>
              <a:t>multi-targeted 3D </a:t>
            </a:r>
            <a:r>
              <a:rPr lang="en-US" dirty="0"/>
              <a:t>regimen includes:</a:t>
            </a:r>
          </a:p>
          <a:p>
            <a:pPr lvl="1" indent="-346075">
              <a:lnSpc>
                <a:spcPct val="100000"/>
              </a:lnSpc>
              <a:spcBef>
                <a:spcPts val="0"/>
              </a:spcBef>
              <a:spcAft>
                <a:spcPts val="1200"/>
              </a:spcAft>
            </a:pPr>
            <a:r>
              <a:rPr lang="en-US" b="1" dirty="0"/>
              <a:t>ABT-450</a:t>
            </a:r>
            <a:r>
              <a:rPr lang="en-US" dirty="0"/>
              <a:t>, a potent NS3/4A protease inhibitor (identified by AbbVie </a:t>
            </a:r>
            <a:r>
              <a:rPr lang="en-US" dirty="0" smtClean="0"/>
              <a:t>and </a:t>
            </a:r>
            <a:r>
              <a:rPr lang="en-US" dirty="0" err="1"/>
              <a:t>Enanta</a:t>
            </a:r>
            <a:r>
              <a:rPr lang="en-US" dirty="0"/>
              <a:t>) co-dosed with </a:t>
            </a:r>
            <a:r>
              <a:rPr lang="en-US" dirty="0" smtClean="0"/>
              <a:t>low-dose ritonavir</a:t>
            </a:r>
            <a:r>
              <a:rPr lang="en-US" dirty="0"/>
              <a:t>* (ABT-450/r) to increase the peak, trough, and overall drug exposures of ABT-450, enabling once daily </a:t>
            </a:r>
            <a:r>
              <a:rPr lang="en-US" dirty="0" smtClean="0"/>
              <a:t>dosing</a:t>
            </a:r>
            <a:r>
              <a:rPr lang="en-US" baseline="30000" dirty="0"/>
              <a:t>6</a:t>
            </a:r>
            <a:endParaRPr lang="en-US" baseline="30000" dirty="0" smtClean="0"/>
          </a:p>
          <a:p>
            <a:pPr lvl="1" indent="-346075">
              <a:lnSpc>
                <a:spcPct val="100000"/>
              </a:lnSpc>
              <a:spcBef>
                <a:spcPts val="0"/>
              </a:spcBef>
              <a:spcAft>
                <a:spcPts val="1200"/>
              </a:spcAft>
            </a:pPr>
            <a:r>
              <a:rPr lang="en-US" b="1" dirty="0" smtClean="0"/>
              <a:t>Ombitasvir</a:t>
            </a:r>
            <a:r>
              <a:rPr lang="en-US" dirty="0" smtClean="0"/>
              <a:t> </a:t>
            </a:r>
            <a:r>
              <a:rPr lang="en-US" dirty="0"/>
              <a:t>(ABT-267), a potent NS5A inhibitor </a:t>
            </a:r>
            <a:endParaRPr lang="en-US" dirty="0" smtClean="0"/>
          </a:p>
          <a:p>
            <a:pPr lvl="1" indent="-346075">
              <a:lnSpc>
                <a:spcPct val="100000"/>
              </a:lnSpc>
              <a:spcBef>
                <a:spcPts val="0"/>
              </a:spcBef>
              <a:spcAft>
                <a:spcPts val="1200"/>
              </a:spcAft>
            </a:pPr>
            <a:r>
              <a:rPr lang="en-US" b="1" dirty="0" smtClean="0"/>
              <a:t>Dasabuvir</a:t>
            </a:r>
            <a:r>
              <a:rPr lang="en-US" dirty="0" smtClean="0"/>
              <a:t> </a:t>
            </a:r>
            <a:r>
              <a:rPr lang="en-US" dirty="0"/>
              <a:t>(ABT-333), a non-nucleoside NS5B RNA polymerase inhibitor </a:t>
            </a:r>
          </a:p>
          <a:p>
            <a:pPr>
              <a:lnSpc>
                <a:spcPct val="100000"/>
              </a:lnSpc>
              <a:spcBef>
                <a:spcPts val="0"/>
              </a:spcBef>
              <a:spcAft>
                <a:spcPts val="1200"/>
              </a:spcAft>
            </a:pPr>
            <a:r>
              <a:rPr lang="en-US" dirty="0" smtClean="0"/>
              <a:t>ABT-450</a:t>
            </a:r>
            <a:r>
              <a:rPr lang="en-US" dirty="0"/>
              <a:t>, </a:t>
            </a:r>
            <a:r>
              <a:rPr lang="en-US" dirty="0" smtClean="0"/>
              <a:t>ritonavir, and </a:t>
            </a:r>
            <a:r>
              <a:rPr lang="en-US" dirty="0" err="1" smtClean="0"/>
              <a:t>ombitasvir</a:t>
            </a:r>
            <a:r>
              <a:rPr lang="en-US" dirty="0" smtClean="0"/>
              <a:t> are co-formulated </a:t>
            </a:r>
            <a:r>
              <a:rPr lang="en-US" dirty="0"/>
              <a:t>as a single </a:t>
            </a:r>
            <a:r>
              <a:rPr lang="en-US" dirty="0" smtClean="0"/>
              <a:t>tablet</a:t>
            </a:r>
          </a:p>
          <a:p>
            <a:pPr>
              <a:lnSpc>
                <a:spcPct val="100000"/>
              </a:lnSpc>
              <a:spcBef>
                <a:spcPts val="0"/>
              </a:spcBef>
              <a:spcAft>
                <a:spcPts val="1200"/>
              </a:spcAft>
            </a:pPr>
            <a:r>
              <a:rPr lang="en-US" dirty="0" smtClean="0">
                <a:solidFill>
                  <a:schemeClr val="tx1"/>
                </a:solidFill>
              </a:rPr>
              <a:t>Extensive phase 1 drug-drug interaction studies in healthy volunteers with </a:t>
            </a:r>
            <a:r>
              <a:rPr lang="en-US" dirty="0" err="1" smtClean="0">
                <a:solidFill>
                  <a:schemeClr val="tx1"/>
                </a:solidFill>
              </a:rPr>
              <a:t>tenofovir</a:t>
            </a:r>
            <a:r>
              <a:rPr lang="en-US" dirty="0" smtClean="0">
                <a:solidFill>
                  <a:schemeClr val="tx1"/>
                </a:solidFill>
              </a:rPr>
              <a:t>, </a:t>
            </a:r>
            <a:r>
              <a:rPr lang="en-US" dirty="0" err="1" smtClean="0">
                <a:solidFill>
                  <a:schemeClr val="tx1"/>
                </a:solidFill>
              </a:rPr>
              <a:t>emtricitabine</a:t>
            </a:r>
            <a:r>
              <a:rPr lang="en-US" dirty="0" smtClean="0">
                <a:solidFill>
                  <a:schemeClr val="tx1"/>
                </a:solidFill>
              </a:rPr>
              <a:t>, </a:t>
            </a:r>
            <a:r>
              <a:rPr lang="en-US" dirty="0" err="1" smtClean="0">
                <a:solidFill>
                  <a:schemeClr val="tx1"/>
                </a:solidFill>
              </a:rPr>
              <a:t>atazanavir</a:t>
            </a:r>
            <a:r>
              <a:rPr lang="en-US" dirty="0" smtClean="0">
                <a:solidFill>
                  <a:schemeClr val="tx1"/>
                </a:solidFill>
              </a:rPr>
              <a:t>, and </a:t>
            </a:r>
            <a:r>
              <a:rPr lang="en-US" dirty="0" err="1" smtClean="0">
                <a:solidFill>
                  <a:schemeClr val="tx1"/>
                </a:solidFill>
              </a:rPr>
              <a:t>raltegravir</a:t>
            </a:r>
            <a:r>
              <a:rPr lang="en-US" dirty="0">
                <a:solidFill>
                  <a:schemeClr val="tx1"/>
                </a:solidFill>
              </a:rPr>
              <a:t> </a:t>
            </a:r>
            <a:r>
              <a:rPr lang="en-US" dirty="0" smtClean="0">
                <a:solidFill>
                  <a:schemeClr val="tx1"/>
                </a:solidFill>
              </a:rPr>
              <a:t>indicated no clinically meaningful alterations in HCV or HIV drug exposures</a:t>
            </a:r>
          </a:p>
        </p:txBody>
      </p:sp>
      <p:sp>
        <p:nvSpPr>
          <p:cNvPr id="4" name="TextBox 3"/>
          <p:cNvSpPr txBox="1"/>
          <p:nvPr/>
        </p:nvSpPr>
        <p:spPr>
          <a:xfrm>
            <a:off x="407987" y="6284800"/>
            <a:ext cx="8328025" cy="244682"/>
          </a:xfrm>
          <a:prstGeom prst="rect">
            <a:avLst/>
          </a:prstGeom>
          <a:noFill/>
        </p:spPr>
        <p:txBody>
          <a:bodyPr wrap="square">
            <a:spAutoFit/>
          </a:bodyPr>
          <a:lstStyle/>
          <a:p>
            <a:pPr defTabSz="457200" fontAlgn="auto">
              <a:lnSpc>
                <a:spcPct val="90000"/>
              </a:lnSpc>
              <a:spcBef>
                <a:spcPts val="0"/>
              </a:spcBef>
              <a:spcAft>
                <a:spcPts val="0"/>
              </a:spcAft>
              <a:defRPr/>
            </a:pPr>
            <a:r>
              <a:rPr lang="da-DK" sz="1100" b="1" kern="0" baseline="30000">
                <a:latin typeface="Calibri"/>
                <a:cs typeface="Arial"/>
              </a:rPr>
              <a:t>6</a:t>
            </a:r>
            <a:r>
              <a:rPr lang="da-DK" sz="1100" b="1" kern="0" smtClean="0">
                <a:latin typeface="Calibri"/>
                <a:cs typeface="Arial"/>
              </a:rPr>
              <a:t>Menon </a:t>
            </a:r>
            <a:r>
              <a:rPr lang="da-DK" sz="1100" b="1" kern="0" dirty="0" smtClean="0">
                <a:latin typeface="Calibri"/>
                <a:cs typeface="Arial"/>
              </a:rPr>
              <a:t>R, </a:t>
            </a:r>
            <a:r>
              <a:rPr lang="da-DK" sz="1100" b="1" kern="0" dirty="0">
                <a:latin typeface="Calibri"/>
                <a:cs typeface="Arial"/>
              </a:rPr>
              <a:t>et al. HepDART </a:t>
            </a:r>
            <a:r>
              <a:rPr lang="da-DK" sz="1100" b="1" kern="0" dirty="0" smtClean="0">
                <a:latin typeface="Calibri"/>
                <a:cs typeface="Arial"/>
              </a:rPr>
              <a:t>2009.</a:t>
            </a:r>
            <a:endParaRPr lang="en-US" sz="1100" b="1" kern="0" dirty="0">
              <a:latin typeface="Calibri"/>
              <a:cs typeface="Arial"/>
            </a:endParaRPr>
          </a:p>
        </p:txBody>
      </p:sp>
      <p:sp>
        <p:nvSpPr>
          <p:cNvPr id="5" name="TextBox 4"/>
          <p:cNvSpPr txBox="1"/>
          <p:nvPr/>
        </p:nvSpPr>
        <p:spPr>
          <a:xfrm>
            <a:off x="396776" y="6093296"/>
            <a:ext cx="6767512" cy="258532"/>
          </a:xfrm>
          <a:prstGeom prst="rect">
            <a:avLst/>
          </a:prstGeom>
          <a:noFill/>
        </p:spPr>
        <p:txBody>
          <a:bodyPr>
            <a:spAutoFit/>
          </a:bodyPr>
          <a:lstStyle/>
          <a:p>
            <a:pPr defTabSz="457200" fontAlgn="auto">
              <a:lnSpc>
                <a:spcPct val="90000"/>
              </a:lnSpc>
              <a:spcBef>
                <a:spcPts val="0"/>
              </a:spcBef>
              <a:spcAft>
                <a:spcPts val="0"/>
              </a:spcAft>
              <a:defRPr/>
            </a:pPr>
            <a:r>
              <a:rPr lang="en-US" sz="1200" kern="0" dirty="0">
                <a:solidFill>
                  <a:srgbClr val="070605"/>
                </a:solidFill>
                <a:latin typeface="Calibri"/>
                <a:cs typeface="Arial"/>
              </a:rPr>
              <a:t>*Ritonavir does not have antiviral activity against </a:t>
            </a:r>
            <a:r>
              <a:rPr lang="en-US" sz="1200" kern="0" dirty="0" smtClean="0">
                <a:solidFill>
                  <a:srgbClr val="070605"/>
                </a:solidFill>
                <a:latin typeface="Calibri"/>
                <a:cs typeface="Arial"/>
              </a:rPr>
              <a:t>HCV.</a:t>
            </a:r>
            <a:endParaRPr lang="en-US" sz="1200" kern="0" dirty="0">
              <a:solidFill>
                <a:srgbClr val="070605"/>
              </a:solidFill>
              <a:latin typeface="Calibri"/>
              <a:cs typeface="Arial"/>
            </a:endParaRPr>
          </a:p>
        </p:txBody>
      </p:sp>
    </p:spTree>
    <p:extLst>
      <p:ext uri="{BB962C8B-B14F-4D97-AF65-F5344CB8AC3E}">
        <p14:creationId xmlns:p14="http://schemas.microsoft.com/office/powerpoint/2010/main" val="1182185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a:r>
            <a:br>
              <a:rPr lang="en-US" b="1" dirty="0"/>
            </a:br>
            <a:r>
              <a:rPr lang="en-US" b="1" dirty="0"/>
              <a:t>3 Direct-Acting Antiviral </a:t>
            </a:r>
            <a:r>
              <a:rPr lang="en-US" b="1" dirty="0" smtClean="0"/>
              <a:t>Regimen (3D)</a:t>
            </a:r>
            <a:endParaRPr lang="en-US" b="1" dirty="0"/>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dirty="0" smtClean="0"/>
              <a:t>The 3D regimen, with and without RBV, has been </a:t>
            </a:r>
            <a:r>
              <a:rPr lang="en-US" dirty="0"/>
              <a:t>studied in &gt;2700 patients to </a:t>
            </a:r>
            <a:r>
              <a:rPr lang="en-US" dirty="0" smtClean="0"/>
              <a:t>date</a:t>
            </a:r>
          </a:p>
          <a:p>
            <a:pPr>
              <a:lnSpc>
                <a:spcPct val="100000"/>
              </a:lnSpc>
              <a:spcBef>
                <a:spcPts val="0"/>
              </a:spcBef>
              <a:spcAft>
                <a:spcPts val="1200"/>
              </a:spcAft>
            </a:pPr>
            <a:r>
              <a:rPr lang="en-US" dirty="0" smtClean="0"/>
              <a:t>High SVR12 rates were achieved with 3D + RBV in genotype (GT) 1-infected patients within a phase 3 program</a:t>
            </a:r>
          </a:p>
          <a:p>
            <a:pPr lvl="1" indent="-346075">
              <a:lnSpc>
                <a:spcPct val="100000"/>
              </a:lnSpc>
              <a:spcBef>
                <a:spcPts val="0"/>
              </a:spcBef>
              <a:spcAft>
                <a:spcPts val="1200"/>
              </a:spcAft>
            </a:pPr>
            <a:r>
              <a:rPr lang="en-US" dirty="0" smtClean="0"/>
              <a:t>≥96% SVR12 in treatment-naïve and -experienced patients after 12 weeks of treatment</a:t>
            </a:r>
            <a:r>
              <a:rPr lang="en-US" baseline="30000" dirty="0" smtClean="0"/>
              <a:t>7-10</a:t>
            </a:r>
          </a:p>
          <a:p>
            <a:pPr lvl="1" indent="-346075">
              <a:lnSpc>
                <a:spcPct val="100000"/>
              </a:lnSpc>
              <a:spcBef>
                <a:spcPts val="0"/>
              </a:spcBef>
              <a:spcAft>
                <a:spcPts val="1200"/>
              </a:spcAft>
            </a:pPr>
            <a:r>
              <a:rPr lang="en-US" dirty="0" smtClean="0"/>
              <a:t>92 – 96% SVR12 in treatment-naïve and -experienced patients with cirrhosis treated for 12 or 24 weeks</a:t>
            </a:r>
            <a:r>
              <a:rPr lang="en-US" baseline="30000" dirty="0" smtClean="0"/>
              <a:t>11</a:t>
            </a:r>
            <a:endParaRPr lang="en-US" dirty="0" smtClean="0"/>
          </a:p>
          <a:p>
            <a:pPr>
              <a:lnSpc>
                <a:spcPct val="100000"/>
              </a:lnSpc>
              <a:spcBef>
                <a:spcPts val="0"/>
              </a:spcBef>
              <a:spcAft>
                <a:spcPts val="1200"/>
              </a:spcAft>
            </a:pPr>
            <a:r>
              <a:rPr lang="en-US" b="1" dirty="0" smtClean="0"/>
              <a:t>TURQUOISE-I</a:t>
            </a:r>
            <a:r>
              <a:rPr lang="en-US" dirty="0" smtClean="0"/>
              <a:t> </a:t>
            </a:r>
            <a:r>
              <a:rPr lang="en-US" dirty="0"/>
              <a:t>is </a:t>
            </a:r>
            <a:r>
              <a:rPr lang="en-US" dirty="0" smtClean="0"/>
              <a:t>a 2-part, multicenter, phase 2/3 study assessing the safety and efficacy of 3D + RBV in HCV GT1/HIV-1 </a:t>
            </a:r>
            <a:r>
              <a:rPr lang="en-US" dirty="0" err="1" smtClean="0"/>
              <a:t>coinfected</a:t>
            </a:r>
            <a:r>
              <a:rPr lang="en-US" dirty="0" smtClean="0"/>
              <a:t> patients, including those with cirrhosis</a:t>
            </a:r>
          </a:p>
        </p:txBody>
      </p:sp>
      <p:sp>
        <p:nvSpPr>
          <p:cNvPr id="4" name="TextBox 3"/>
          <p:cNvSpPr txBox="1"/>
          <p:nvPr/>
        </p:nvSpPr>
        <p:spPr>
          <a:xfrm>
            <a:off x="407988" y="5975963"/>
            <a:ext cx="8340476" cy="549381"/>
          </a:xfrm>
          <a:prstGeom prst="rect">
            <a:avLst/>
          </a:prstGeom>
          <a:noFill/>
        </p:spPr>
        <p:txBody>
          <a:bodyPr wrap="square">
            <a:spAutoFit/>
          </a:bodyPr>
          <a:lstStyle/>
          <a:p>
            <a:pPr defTabSz="457200" fontAlgn="auto">
              <a:lnSpc>
                <a:spcPct val="90000"/>
              </a:lnSpc>
              <a:spcBef>
                <a:spcPts val="0"/>
              </a:spcBef>
              <a:spcAft>
                <a:spcPts val="0"/>
              </a:spcAft>
              <a:defRPr/>
            </a:pPr>
            <a:r>
              <a:rPr lang="en-US" sz="1100" b="1" kern="0" baseline="30000">
                <a:latin typeface="Calibri"/>
                <a:cs typeface="Arial"/>
              </a:rPr>
              <a:t>7</a:t>
            </a:r>
            <a:r>
              <a:rPr lang="en-US" sz="1100" b="1" kern="0" smtClean="0">
                <a:latin typeface="Calibri"/>
                <a:cs typeface="Arial"/>
              </a:rPr>
              <a:t>Feld JJ, </a:t>
            </a:r>
            <a:r>
              <a:rPr lang="en-US" sz="1100" b="1" kern="0" dirty="0">
                <a:latin typeface="Calibri"/>
                <a:cs typeface="Arial"/>
              </a:rPr>
              <a:t>et al. </a:t>
            </a:r>
            <a:r>
              <a:rPr lang="en-US" sz="1100" b="1" i="1" kern="0" dirty="0">
                <a:latin typeface="Calibri"/>
                <a:cs typeface="Arial"/>
              </a:rPr>
              <a:t>N </a:t>
            </a:r>
            <a:r>
              <a:rPr lang="en-US" sz="1100" b="1" i="1" kern="0" dirty="0" err="1">
                <a:latin typeface="Calibri"/>
                <a:cs typeface="Arial"/>
              </a:rPr>
              <a:t>Engl</a:t>
            </a:r>
            <a:r>
              <a:rPr lang="en-US" sz="1100" b="1" i="1" kern="0" dirty="0">
                <a:latin typeface="Calibri"/>
                <a:cs typeface="Arial"/>
              </a:rPr>
              <a:t> J Med</a:t>
            </a:r>
            <a:r>
              <a:rPr lang="en-US" sz="1100" b="1" kern="0">
                <a:latin typeface="Calibri"/>
                <a:cs typeface="Arial"/>
              </a:rPr>
              <a:t>. </a:t>
            </a:r>
            <a:r>
              <a:rPr lang="en-US" sz="1100" b="1" kern="0" smtClean="0">
                <a:latin typeface="Calibri"/>
                <a:cs typeface="Arial"/>
              </a:rPr>
              <a:t>2014;370:1594-603.   	</a:t>
            </a:r>
            <a:r>
              <a:rPr lang="en-US" sz="1100" b="1" kern="0" baseline="30000">
                <a:latin typeface="Calibri"/>
                <a:cs typeface="Arial"/>
              </a:rPr>
              <a:t>8</a:t>
            </a:r>
            <a:r>
              <a:rPr lang="en-US" sz="1100" b="1" kern="0" smtClean="0">
                <a:latin typeface="Calibri"/>
                <a:cs typeface="Arial"/>
              </a:rPr>
              <a:t>Ferenci P, Bernstein D, et al. </a:t>
            </a:r>
            <a:r>
              <a:rPr lang="en-US" sz="1100" b="1" i="1" kern="0" smtClean="0">
                <a:latin typeface="Calibri"/>
                <a:cs typeface="Arial"/>
              </a:rPr>
              <a:t>N Engl J Med. </a:t>
            </a:r>
            <a:r>
              <a:rPr lang="en-US" sz="1100" b="1" kern="0" smtClean="0">
                <a:latin typeface="Calibri"/>
                <a:cs typeface="Arial"/>
              </a:rPr>
              <a:t>2014;370:1983-92.   </a:t>
            </a:r>
          </a:p>
          <a:p>
            <a:pPr defTabSz="457200" fontAlgn="auto">
              <a:lnSpc>
                <a:spcPct val="90000"/>
              </a:lnSpc>
              <a:spcBef>
                <a:spcPts val="0"/>
              </a:spcBef>
              <a:spcAft>
                <a:spcPts val="0"/>
              </a:spcAft>
              <a:defRPr/>
            </a:pPr>
            <a:r>
              <a:rPr lang="en-US" sz="1100" b="1" kern="0" baseline="30000">
                <a:latin typeface="Calibri"/>
                <a:cs typeface="Arial"/>
              </a:rPr>
              <a:t>9</a:t>
            </a:r>
            <a:r>
              <a:rPr lang="en-US" sz="1100" b="1" kern="0" smtClean="0">
                <a:latin typeface="Calibri"/>
                <a:cs typeface="Arial"/>
              </a:rPr>
              <a:t>Zeuzem </a:t>
            </a:r>
            <a:r>
              <a:rPr lang="en-US" sz="1100" b="1" kern="0" dirty="0" smtClean="0">
                <a:latin typeface="Calibri"/>
                <a:cs typeface="Arial"/>
              </a:rPr>
              <a:t>S, </a:t>
            </a:r>
            <a:r>
              <a:rPr lang="en-US" sz="1100" b="1" kern="0" dirty="0">
                <a:latin typeface="Calibri"/>
                <a:cs typeface="Arial"/>
              </a:rPr>
              <a:t>et al. </a:t>
            </a:r>
            <a:r>
              <a:rPr lang="en-US" sz="1100" b="1" i="1" kern="0" dirty="0">
                <a:latin typeface="Calibri"/>
                <a:cs typeface="Arial"/>
              </a:rPr>
              <a:t>N </a:t>
            </a:r>
            <a:r>
              <a:rPr lang="en-US" sz="1100" b="1" i="1" kern="0" dirty="0" err="1">
                <a:latin typeface="Calibri"/>
                <a:cs typeface="Arial"/>
              </a:rPr>
              <a:t>Engl</a:t>
            </a:r>
            <a:r>
              <a:rPr lang="en-US" sz="1100" b="1" i="1" kern="0" dirty="0">
                <a:latin typeface="Calibri"/>
                <a:cs typeface="Arial"/>
              </a:rPr>
              <a:t> J Med</a:t>
            </a:r>
            <a:r>
              <a:rPr lang="en-US" sz="1100" b="1" kern="0">
                <a:latin typeface="Calibri"/>
                <a:cs typeface="Arial"/>
              </a:rPr>
              <a:t>. </a:t>
            </a:r>
            <a:r>
              <a:rPr lang="en-US" sz="1100" b="1" kern="0" smtClean="0">
                <a:latin typeface="Calibri"/>
                <a:cs typeface="Arial"/>
              </a:rPr>
              <a:t>2014;370:1604-1614.	</a:t>
            </a:r>
            <a:r>
              <a:rPr lang="en-US" sz="1100" b="1" kern="0" baseline="30000" smtClean="0">
                <a:latin typeface="Calibri"/>
                <a:cs typeface="Arial"/>
              </a:rPr>
              <a:t>10</a:t>
            </a:r>
            <a:r>
              <a:rPr lang="en-US" sz="1100" b="1" kern="0" smtClean="0">
                <a:latin typeface="Calibri"/>
                <a:cs typeface="Arial"/>
              </a:rPr>
              <a:t>Andreone P, et al. </a:t>
            </a:r>
            <a:r>
              <a:rPr lang="en-US" sz="1100" b="1" i="1" kern="0" smtClean="0">
                <a:latin typeface="Calibri"/>
                <a:cs typeface="Arial"/>
              </a:rPr>
              <a:t>Gastroenterology. </a:t>
            </a:r>
            <a:r>
              <a:rPr lang="en-US" sz="1100" b="1" kern="0" smtClean="0">
                <a:latin typeface="Calibri"/>
                <a:cs typeface="Arial"/>
              </a:rPr>
              <a:t>2014;doi:10.1053/j.gastro.2014.04.045. </a:t>
            </a:r>
            <a:r>
              <a:rPr lang="en-US" sz="1100" b="1" kern="0" baseline="30000" smtClean="0">
                <a:latin typeface="Calibri"/>
                <a:cs typeface="Arial"/>
              </a:rPr>
              <a:t> 11</a:t>
            </a:r>
            <a:r>
              <a:rPr lang="en-US" sz="1100" b="1" kern="0" smtClean="0">
                <a:latin typeface="Calibri"/>
                <a:cs typeface="Arial"/>
              </a:rPr>
              <a:t>Poordad F, et al. </a:t>
            </a:r>
            <a:r>
              <a:rPr lang="en-US" sz="1100" b="1" i="1" kern="0" smtClean="0">
                <a:latin typeface="Calibri"/>
                <a:cs typeface="Arial"/>
              </a:rPr>
              <a:t>N Engl J Med. </a:t>
            </a:r>
            <a:r>
              <a:rPr lang="en-US" sz="1100" b="1" kern="0" smtClean="0">
                <a:latin typeface="Calibri"/>
                <a:cs typeface="Arial"/>
              </a:rPr>
              <a:t>014;370:1973-82.</a:t>
            </a:r>
            <a:endParaRPr lang="en-US" sz="1100" b="1" kern="0" dirty="0">
              <a:latin typeface="Calibri"/>
              <a:cs typeface="Arial"/>
            </a:endParaRPr>
          </a:p>
        </p:txBody>
      </p:sp>
    </p:spTree>
    <p:extLst>
      <p:ext uri="{BB962C8B-B14F-4D97-AF65-F5344CB8AC3E}">
        <p14:creationId xmlns:p14="http://schemas.microsoft.com/office/powerpoint/2010/main" val="247895615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2"/>
          <p:cNvSpPr>
            <a:spLocks noGrp="1"/>
          </p:cNvSpPr>
          <p:nvPr>
            <p:ph type="title"/>
          </p:nvPr>
        </p:nvSpPr>
        <p:spPr/>
        <p:txBody>
          <a:bodyPr/>
          <a:lstStyle/>
          <a:p>
            <a:r>
              <a:rPr lang="en-US" sz="2800" b="1" dirty="0" smtClean="0">
                <a:solidFill>
                  <a:srgbClr val="071D49"/>
                </a:solidFill>
              </a:rPr>
              <a:t>TURQUOISE-I: Part 1 Study Design (N = </a:t>
            </a:r>
            <a:r>
              <a:rPr lang="en-US" b="1" dirty="0" smtClean="0"/>
              <a:t>63</a:t>
            </a:r>
            <a:r>
              <a:rPr lang="en-US" sz="2800" b="1" dirty="0" smtClean="0">
                <a:solidFill>
                  <a:srgbClr val="071D49"/>
                </a:solidFill>
              </a:rPr>
              <a:t>)</a:t>
            </a:r>
          </a:p>
        </p:txBody>
      </p:sp>
      <p:sp>
        <p:nvSpPr>
          <p:cNvPr id="2" name="Content Placeholder 1"/>
          <p:cNvSpPr>
            <a:spLocks noGrp="1"/>
          </p:cNvSpPr>
          <p:nvPr>
            <p:ph idx="1"/>
          </p:nvPr>
        </p:nvSpPr>
        <p:spPr>
          <a:xfrm>
            <a:off x="411480" y="4509120"/>
            <a:ext cx="8318500" cy="1747663"/>
          </a:xfrm>
        </p:spPr>
        <p:txBody>
          <a:bodyPr/>
          <a:lstStyle/>
          <a:p>
            <a:pPr>
              <a:lnSpc>
                <a:spcPct val="100000"/>
              </a:lnSpc>
              <a:spcBef>
                <a:spcPts val="0"/>
              </a:spcBef>
              <a:spcAft>
                <a:spcPts val="1200"/>
              </a:spcAft>
              <a:defRPr/>
            </a:pPr>
            <a:r>
              <a:rPr lang="en-US" b="1" dirty="0" smtClean="0"/>
              <a:t>3D: </a:t>
            </a:r>
            <a:r>
              <a:rPr lang="en-US" dirty="0" err="1" smtClean="0"/>
              <a:t>coformulated</a:t>
            </a:r>
            <a:r>
              <a:rPr lang="en-US" dirty="0" smtClean="0"/>
              <a:t> ABT-450/r/</a:t>
            </a:r>
            <a:r>
              <a:rPr lang="en-US" dirty="0" err="1" smtClean="0"/>
              <a:t>ombitasvir</a:t>
            </a:r>
            <a:r>
              <a:rPr lang="en-US" dirty="0" smtClean="0"/>
              <a:t>, 150 mg/100 mg/25 mg QD; </a:t>
            </a:r>
            <a:r>
              <a:rPr lang="en-US" dirty="0" err="1" smtClean="0"/>
              <a:t>dasabuvir</a:t>
            </a:r>
            <a:r>
              <a:rPr lang="en-US" dirty="0" smtClean="0"/>
              <a:t>, 250 mg BID</a:t>
            </a:r>
          </a:p>
          <a:p>
            <a:pPr>
              <a:lnSpc>
                <a:spcPct val="100000"/>
              </a:lnSpc>
              <a:spcBef>
                <a:spcPts val="0"/>
              </a:spcBef>
              <a:spcAft>
                <a:spcPts val="0"/>
              </a:spcAft>
              <a:defRPr/>
            </a:pPr>
            <a:r>
              <a:rPr lang="en-US" b="1" dirty="0" smtClean="0"/>
              <a:t>RBV</a:t>
            </a:r>
            <a:r>
              <a:rPr lang="en-US" dirty="0" smtClean="0"/>
              <a:t>: 1000 or 1200 mg daily according to body weight in 2 divided doses</a:t>
            </a:r>
            <a:r>
              <a:rPr lang="en-US" dirty="0"/>
              <a:t> </a:t>
            </a:r>
            <a:r>
              <a:rPr lang="en-US" dirty="0" smtClean="0"/>
              <a:t>(&lt;75 kg and ≥75 kg, respectively)</a:t>
            </a:r>
          </a:p>
        </p:txBody>
      </p:sp>
      <p:cxnSp>
        <p:nvCxnSpPr>
          <p:cNvPr id="6" name="Straight Connector 5"/>
          <p:cNvCxnSpPr/>
          <p:nvPr/>
        </p:nvCxnSpPr>
        <p:spPr>
          <a:xfrm>
            <a:off x="971600" y="3671446"/>
            <a:ext cx="7063096" cy="1"/>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1560" y="3892572"/>
            <a:ext cx="707758" cy="369332"/>
          </a:xfrm>
          <a:prstGeom prst="rect">
            <a:avLst/>
          </a:prstGeom>
          <a:noFill/>
        </p:spPr>
        <p:txBody>
          <a:bodyPr wrap="none" rtlCol="0">
            <a:spAutoFit/>
          </a:bodyPr>
          <a:lstStyle/>
          <a:p>
            <a:r>
              <a:rPr lang="en-US" dirty="0" smtClean="0">
                <a:latin typeface="+mn-lt"/>
              </a:rPr>
              <a:t>Day 1</a:t>
            </a:r>
            <a:endParaRPr lang="en-US" dirty="0">
              <a:latin typeface="+mn-lt"/>
            </a:endParaRPr>
          </a:p>
        </p:txBody>
      </p:sp>
      <p:sp>
        <p:nvSpPr>
          <p:cNvPr id="8" name="TextBox 7"/>
          <p:cNvSpPr txBox="1"/>
          <p:nvPr/>
        </p:nvSpPr>
        <p:spPr>
          <a:xfrm>
            <a:off x="2411760" y="3892572"/>
            <a:ext cx="1003352" cy="369332"/>
          </a:xfrm>
          <a:prstGeom prst="rect">
            <a:avLst/>
          </a:prstGeom>
          <a:noFill/>
        </p:spPr>
        <p:txBody>
          <a:bodyPr wrap="none" rtlCol="0">
            <a:spAutoFit/>
          </a:bodyPr>
          <a:lstStyle/>
          <a:p>
            <a:r>
              <a:rPr lang="en-US" dirty="0" smtClean="0">
                <a:latin typeface="+mn-lt"/>
              </a:rPr>
              <a:t>Week 12</a:t>
            </a:r>
            <a:endParaRPr lang="en-US" dirty="0">
              <a:latin typeface="+mn-lt"/>
            </a:endParaRPr>
          </a:p>
        </p:txBody>
      </p:sp>
      <p:cxnSp>
        <p:nvCxnSpPr>
          <p:cNvPr id="9" name="Straight Connector 8"/>
          <p:cNvCxnSpPr/>
          <p:nvPr/>
        </p:nvCxnSpPr>
        <p:spPr>
          <a:xfrm>
            <a:off x="971600" y="3561309"/>
            <a:ext cx="0" cy="228584"/>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034696" y="3564240"/>
            <a:ext cx="0" cy="228584"/>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915816" y="3561309"/>
            <a:ext cx="0" cy="228584"/>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644008" y="3557154"/>
            <a:ext cx="0" cy="228584"/>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13566" y="3892354"/>
            <a:ext cx="1034498" cy="369306"/>
          </a:xfrm>
          <a:prstGeom prst="rect">
            <a:avLst/>
          </a:prstGeom>
          <a:noFill/>
        </p:spPr>
        <p:txBody>
          <a:bodyPr wrap="none" rtlCol="0">
            <a:spAutoFit/>
          </a:bodyPr>
          <a:lstStyle/>
          <a:p>
            <a:pPr algn="ctr"/>
            <a:r>
              <a:rPr lang="en-US" dirty="0" smtClean="0">
                <a:latin typeface="+mn-lt"/>
              </a:rPr>
              <a:t>Week 24</a:t>
            </a:r>
          </a:p>
        </p:txBody>
      </p:sp>
      <p:sp>
        <p:nvSpPr>
          <p:cNvPr id="24" name="TextBox 23"/>
          <p:cNvSpPr txBox="1"/>
          <p:nvPr/>
        </p:nvSpPr>
        <p:spPr>
          <a:xfrm>
            <a:off x="827584" y="1191225"/>
            <a:ext cx="2245423" cy="369332"/>
          </a:xfrm>
          <a:prstGeom prst="rect">
            <a:avLst/>
          </a:prstGeom>
          <a:noFill/>
        </p:spPr>
        <p:txBody>
          <a:bodyPr wrap="none" rtlCol="0">
            <a:spAutoFit/>
          </a:bodyPr>
          <a:lstStyle/>
          <a:p>
            <a:pPr algn="ctr"/>
            <a:r>
              <a:rPr lang="en-US" smtClean="0">
                <a:latin typeface="+mn-lt"/>
              </a:rPr>
              <a:t>Open-label Treatment</a:t>
            </a:r>
            <a:endParaRPr lang="en-US" dirty="0">
              <a:latin typeface="+mn-lt"/>
            </a:endParaRPr>
          </a:p>
        </p:txBody>
      </p:sp>
      <p:sp>
        <p:nvSpPr>
          <p:cNvPr id="25" name="TextBox 24"/>
          <p:cNvSpPr txBox="1"/>
          <p:nvPr/>
        </p:nvSpPr>
        <p:spPr>
          <a:xfrm>
            <a:off x="4139952" y="1331476"/>
            <a:ext cx="1034498" cy="369332"/>
          </a:xfrm>
          <a:prstGeom prst="rect">
            <a:avLst/>
          </a:prstGeom>
          <a:noFill/>
        </p:spPr>
        <p:txBody>
          <a:bodyPr wrap="square" rtlCol="0">
            <a:spAutoFit/>
          </a:bodyPr>
          <a:lstStyle/>
          <a:p>
            <a:pPr algn="ctr"/>
            <a:r>
              <a:rPr lang="en-US" smtClean="0">
                <a:latin typeface="+mn-lt"/>
              </a:rPr>
              <a:t>SVR12</a:t>
            </a:r>
            <a:endParaRPr lang="en-US" dirty="0">
              <a:latin typeface="+mn-lt"/>
            </a:endParaRPr>
          </a:p>
        </p:txBody>
      </p:sp>
      <p:sp>
        <p:nvSpPr>
          <p:cNvPr id="26" name="TextBox 25"/>
          <p:cNvSpPr txBox="1"/>
          <p:nvPr/>
        </p:nvSpPr>
        <p:spPr>
          <a:xfrm>
            <a:off x="5508104" y="1052690"/>
            <a:ext cx="3390688" cy="646331"/>
          </a:xfrm>
          <a:prstGeom prst="rect">
            <a:avLst/>
          </a:prstGeom>
          <a:noFill/>
        </p:spPr>
        <p:txBody>
          <a:bodyPr wrap="square" rtlCol="0">
            <a:spAutoFit/>
          </a:bodyPr>
          <a:lstStyle/>
          <a:p>
            <a:pPr algn="ctr"/>
            <a:r>
              <a:rPr lang="en-US" smtClean="0">
                <a:latin typeface="+mn-lt"/>
              </a:rPr>
              <a:t>All patients will be followed for 48 weeks after HCV treatment end</a:t>
            </a:r>
            <a:endParaRPr lang="en-US" dirty="0">
              <a:latin typeface="+mn-lt"/>
            </a:endParaRPr>
          </a:p>
        </p:txBody>
      </p:sp>
      <p:cxnSp>
        <p:nvCxnSpPr>
          <p:cNvPr id="28" name="Straight Connector 27"/>
          <p:cNvCxnSpPr/>
          <p:nvPr/>
        </p:nvCxnSpPr>
        <p:spPr>
          <a:xfrm>
            <a:off x="4644008" y="1700931"/>
            <a:ext cx="0" cy="719957"/>
          </a:xfrm>
          <a:prstGeom prst="line">
            <a:avLst/>
          </a:prstGeom>
          <a:ln w="25400">
            <a:solidFill>
              <a:schemeClr val="tx1"/>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915816" y="2060851"/>
            <a:ext cx="5118880" cy="58"/>
          </a:xfrm>
          <a:prstGeom prst="straightConnector1">
            <a:avLst/>
          </a:prstGeom>
          <a:ln w="254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971600" y="1698975"/>
            <a:ext cx="1944216" cy="721913"/>
          </a:xfrm>
          <a:prstGeom prst="roundRect">
            <a:avLst/>
          </a:prstGeom>
          <a:solidFill>
            <a:srgbClr val="0082BA"/>
          </a:solidFill>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smtClean="0">
                <a:solidFill>
                  <a:srgbClr val="FFFFFF"/>
                </a:solidFill>
                <a:effectLst>
                  <a:outerShdw blurRad="38100" dist="38100" dir="2700000" algn="ctr" rotWithShape="0">
                    <a:srgbClr val="000000">
                      <a:alpha val="43000"/>
                    </a:srgbClr>
                  </a:outerShdw>
                </a:effectLst>
              </a:rPr>
              <a:t>3D + RBV</a:t>
            </a:r>
          </a:p>
          <a:p>
            <a:pPr algn="ctr">
              <a:defRPr/>
            </a:pPr>
            <a:r>
              <a:rPr lang="en-US" b="1" smtClean="0">
                <a:solidFill>
                  <a:srgbClr val="FFFFFF"/>
                </a:solidFill>
                <a:effectLst>
                  <a:outerShdw blurRad="38100" dist="38100" dir="2700000" algn="ctr" rotWithShape="0">
                    <a:srgbClr val="000000">
                      <a:alpha val="43000"/>
                    </a:srgbClr>
                  </a:outerShdw>
                </a:effectLst>
              </a:rPr>
              <a:t>(N = 31)</a:t>
            </a:r>
            <a:endParaRPr lang="en-US" b="1">
              <a:solidFill>
                <a:srgbClr val="FFFFFF"/>
              </a:solidFill>
              <a:effectLst>
                <a:outerShdw blurRad="38100" dist="38100" dir="2700000" algn="ctr" rotWithShape="0">
                  <a:srgbClr val="000000">
                    <a:alpha val="43000"/>
                  </a:srgbClr>
                </a:outerShdw>
              </a:effectLst>
            </a:endParaRPr>
          </a:p>
        </p:txBody>
      </p:sp>
      <p:sp>
        <p:nvSpPr>
          <p:cNvPr id="34" name="Rounded Rectangle 33"/>
          <p:cNvSpPr/>
          <p:nvPr/>
        </p:nvSpPr>
        <p:spPr>
          <a:xfrm>
            <a:off x="971600" y="2563071"/>
            <a:ext cx="3672408" cy="721913"/>
          </a:xfrm>
          <a:prstGeom prst="roundRect">
            <a:avLst/>
          </a:prstGeom>
          <a:solidFill>
            <a:srgbClr val="6BBBAE"/>
          </a:solidFill>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smtClean="0">
                <a:solidFill>
                  <a:srgbClr val="FFFFFF"/>
                </a:solidFill>
                <a:effectLst>
                  <a:outerShdw blurRad="38100" dist="38100" dir="2700000" algn="ctr" rotWithShape="0">
                    <a:srgbClr val="000000">
                      <a:alpha val="43000"/>
                    </a:srgbClr>
                  </a:outerShdw>
                </a:effectLst>
              </a:rPr>
              <a:t>3D + RBV</a:t>
            </a:r>
          </a:p>
          <a:p>
            <a:pPr algn="ctr">
              <a:defRPr/>
            </a:pPr>
            <a:r>
              <a:rPr lang="en-US" b="1" smtClean="0">
                <a:solidFill>
                  <a:srgbClr val="FFFFFF"/>
                </a:solidFill>
                <a:effectLst>
                  <a:outerShdw blurRad="38100" dist="38100" dir="2700000" algn="ctr" rotWithShape="0">
                    <a:srgbClr val="000000">
                      <a:alpha val="43000"/>
                    </a:srgbClr>
                  </a:outerShdw>
                </a:effectLst>
              </a:rPr>
              <a:t>(N = 32)</a:t>
            </a:r>
            <a:endParaRPr lang="en-US" b="1">
              <a:solidFill>
                <a:srgbClr val="FFFFFF"/>
              </a:solidFill>
              <a:effectLst>
                <a:outerShdw blurRad="38100" dist="38100" dir="2700000" algn="ctr" rotWithShape="0">
                  <a:srgbClr val="000000">
                    <a:alpha val="43000"/>
                  </a:srgbClr>
                </a:outerShdw>
              </a:effectLst>
            </a:endParaRPr>
          </a:p>
        </p:txBody>
      </p:sp>
      <p:cxnSp>
        <p:nvCxnSpPr>
          <p:cNvPr id="22" name="Straight Arrow Connector 21"/>
          <p:cNvCxnSpPr/>
          <p:nvPr/>
        </p:nvCxnSpPr>
        <p:spPr>
          <a:xfrm>
            <a:off x="4649901" y="2924944"/>
            <a:ext cx="3384795" cy="15"/>
          </a:xfrm>
          <a:prstGeom prst="straightConnector1">
            <a:avLst/>
          </a:prstGeom>
          <a:ln w="254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644008" y="2193739"/>
            <a:ext cx="1152128" cy="369332"/>
          </a:xfrm>
          <a:prstGeom prst="rect">
            <a:avLst/>
          </a:prstGeom>
          <a:noFill/>
        </p:spPr>
        <p:txBody>
          <a:bodyPr wrap="square" rtlCol="0">
            <a:spAutoFit/>
          </a:bodyPr>
          <a:lstStyle/>
          <a:p>
            <a:pPr algn="ctr"/>
            <a:r>
              <a:rPr lang="en-US" smtClean="0">
                <a:latin typeface="+mn-lt"/>
              </a:rPr>
              <a:t>SVR4</a:t>
            </a:r>
            <a:endParaRPr lang="en-US" dirty="0">
              <a:latin typeface="+mn-lt"/>
            </a:endParaRPr>
          </a:p>
        </p:txBody>
      </p:sp>
      <p:cxnSp>
        <p:nvCxnSpPr>
          <p:cNvPr id="30" name="Straight Connector 29"/>
          <p:cNvCxnSpPr/>
          <p:nvPr/>
        </p:nvCxnSpPr>
        <p:spPr>
          <a:xfrm>
            <a:off x="5220072" y="2564981"/>
            <a:ext cx="0" cy="719957"/>
          </a:xfrm>
          <a:prstGeom prst="line">
            <a:avLst/>
          </a:prstGeom>
          <a:ln w="25400">
            <a:solidFill>
              <a:schemeClr val="tx1"/>
            </a:solidFill>
            <a:prstDash val="sys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866380" y="3892354"/>
            <a:ext cx="1003352" cy="369332"/>
          </a:xfrm>
          <a:prstGeom prst="rect">
            <a:avLst/>
          </a:prstGeom>
          <a:noFill/>
        </p:spPr>
        <p:txBody>
          <a:bodyPr wrap="none" rtlCol="0">
            <a:spAutoFit/>
          </a:bodyPr>
          <a:lstStyle/>
          <a:p>
            <a:pPr algn="ctr"/>
            <a:r>
              <a:rPr lang="en-US" smtClean="0">
                <a:latin typeface="+mn-lt"/>
              </a:rPr>
              <a:t>Week 36</a:t>
            </a:r>
            <a:endParaRPr lang="en-US" dirty="0" smtClean="0">
              <a:latin typeface="+mn-lt"/>
            </a:endParaRPr>
          </a:p>
        </p:txBody>
      </p:sp>
      <p:cxnSp>
        <p:nvCxnSpPr>
          <p:cNvPr id="33" name="Straight Connector 32"/>
          <p:cNvCxnSpPr/>
          <p:nvPr/>
        </p:nvCxnSpPr>
        <p:spPr>
          <a:xfrm>
            <a:off x="6372200" y="3551808"/>
            <a:ext cx="0" cy="228584"/>
          </a:xfrm>
          <a:prstGeom prst="line">
            <a:avLst/>
          </a:prstGeom>
          <a:ln w="381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9754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z="2800" b="1" smtClean="0">
                <a:solidFill>
                  <a:srgbClr val="071D49"/>
                </a:solidFill>
              </a:rPr>
              <a:t>TURQUOISE-I: Study Analyses</a:t>
            </a:r>
            <a:endParaRPr lang="en-US" sz="2800" b="1" dirty="0" smtClean="0">
              <a:solidFill>
                <a:srgbClr val="071D49"/>
              </a:solidFill>
            </a:endParaRPr>
          </a:p>
        </p:txBody>
      </p:sp>
      <p:sp>
        <p:nvSpPr>
          <p:cNvPr id="3" name="Content Placeholder 2"/>
          <p:cNvSpPr>
            <a:spLocks noGrp="1"/>
          </p:cNvSpPr>
          <p:nvPr>
            <p:ph idx="1"/>
          </p:nvPr>
        </p:nvSpPr>
        <p:spPr>
          <a:xfrm>
            <a:off x="411163" y="1143000"/>
            <a:ext cx="8318500" cy="5257800"/>
          </a:xfrm>
        </p:spPr>
        <p:txBody>
          <a:bodyPr/>
          <a:lstStyle/>
          <a:p>
            <a:pPr>
              <a:lnSpc>
                <a:spcPct val="100000"/>
              </a:lnSpc>
              <a:spcBef>
                <a:spcPts val="0"/>
              </a:spcBef>
              <a:spcAft>
                <a:spcPts val="600"/>
              </a:spcAft>
            </a:pPr>
            <a:r>
              <a:rPr lang="en-US" b="1" dirty="0" smtClean="0"/>
              <a:t>Efficacy analyses</a:t>
            </a:r>
          </a:p>
          <a:p>
            <a:pPr marL="461963" indent="-350838">
              <a:lnSpc>
                <a:spcPct val="100000"/>
              </a:lnSpc>
              <a:spcBef>
                <a:spcPts val="0"/>
              </a:spcBef>
              <a:spcAft>
                <a:spcPts val="600"/>
              </a:spcAft>
              <a:buFont typeface="Arial" panose="020B0604020202020204" pitchFamily="34" charset="0"/>
              <a:buChar char="•"/>
            </a:pPr>
            <a:r>
              <a:rPr lang="en-US" dirty="0" smtClean="0"/>
              <a:t>Rapid virologic response (RVR; week 4 of treatment)</a:t>
            </a:r>
          </a:p>
          <a:p>
            <a:pPr marL="461963" indent="-350838">
              <a:lnSpc>
                <a:spcPct val="100000"/>
              </a:lnSpc>
              <a:spcBef>
                <a:spcPts val="0"/>
              </a:spcBef>
              <a:spcAft>
                <a:spcPts val="600"/>
              </a:spcAft>
              <a:buFont typeface="Arial" panose="020B0604020202020204" pitchFamily="34" charset="0"/>
              <a:buChar char="•"/>
            </a:pPr>
            <a:r>
              <a:rPr lang="en-US" dirty="0" smtClean="0"/>
              <a:t>End-of-treatment response (EOTR; week 12 or 24 of treatment)</a:t>
            </a:r>
          </a:p>
          <a:p>
            <a:pPr marL="461963" indent="-350838">
              <a:lnSpc>
                <a:spcPct val="100000"/>
              </a:lnSpc>
              <a:spcBef>
                <a:spcPts val="0"/>
              </a:spcBef>
              <a:spcAft>
                <a:spcPts val="600"/>
              </a:spcAft>
              <a:buFont typeface="Arial" panose="020B0604020202020204" pitchFamily="34" charset="0"/>
              <a:buChar char="•"/>
            </a:pPr>
            <a:r>
              <a:rPr lang="en-US" dirty="0"/>
              <a:t>Sustained </a:t>
            </a:r>
            <a:r>
              <a:rPr lang="en-US" dirty="0" err="1"/>
              <a:t>virologic</a:t>
            </a:r>
            <a:r>
              <a:rPr lang="en-US" dirty="0"/>
              <a:t> response (SVR4 and </a:t>
            </a:r>
            <a:r>
              <a:rPr lang="en-US" dirty="0" smtClean="0"/>
              <a:t>SVR12; post-treatment </a:t>
            </a:r>
            <a:r>
              <a:rPr lang="en-US" dirty="0"/>
              <a:t>week 4 and </a:t>
            </a:r>
            <a:r>
              <a:rPr lang="en-US" dirty="0" smtClean="0"/>
              <a:t>12, respectively)</a:t>
            </a:r>
          </a:p>
          <a:p>
            <a:pPr marL="461963" indent="-350838">
              <a:lnSpc>
                <a:spcPct val="100000"/>
              </a:lnSpc>
              <a:spcBef>
                <a:spcPts val="0"/>
              </a:spcBef>
              <a:spcAft>
                <a:spcPts val="600"/>
              </a:spcAft>
              <a:buFont typeface="Arial" panose="020B0604020202020204" pitchFamily="34" charset="0"/>
              <a:buChar char="•"/>
            </a:pPr>
            <a:r>
              <a:rPr lang="en-US" dirty="0" smtClean="0"/>
              <a:t>On-treatment HCV virologic failure</a:t>
            </a:r>
          </a:p>
          <a:p>
            <a:pPr marL="461963" indent="-350838">
              <a:lnSpc>
                <a:spcPct val="100000"/>
              </a:lnSpc>
              <a:spcBef>
                <a:spcPts val="0"/>
              </a:spcBef>
              <a:spcAft>
                <a:spcPts val="1200"/>
              </a:spcAft>
              <a:buFont typeface="Arial" panose="020B0604020202020204" pitchFamily="34" charset="0"/>
              <a:buChar char="•"/>
            </a:pPr>
            <a:r>
              <a:rPr lang="en-US" dirty="0" smtClean="0"/>
              <a:t>Post-treatment HCV viral relapse</a:t>
            </a:r>
          </a:p>
          <a:p>
            <a:pPr>
              <a:lnSpc>
                <a:spcPct val="100000"/>
              </a:lnSpc>
              <a:spcBef>
                <a:spcPts val="0"/>
              </a:spcBef>
              <a:spcAft>
                <a:spcPts val="600"/>
              </a:spcAft>
            </a:pPr>
            <a:r>
              <a:rPr lang="en-US" b="1" dirty="0" smtClean="0"/>
              <a:t>Safety analyses</a:t>
            </a:r>
          </a:p>
          <a:p>
            <a:pPr marL="461963" indent="-349250">
              <a:lnSpc>
                <a:spcPct val="100000"/>
              </a:lnSpc>
              <a:spcBef>
                <a:spcPts val="0"/>
              </a:spcBef>
              <a:spcAft>
                <a:spcPts val="600"/>
              </a:spcAft>
              <a:buFont typeface="Arial" panose="020B0604020202020204" pitchFamily="34" charset="0"/>
              <a:buChar char="•"/>
            </a:pPr>
            <a:r>
              <a:rPr lang="en-US" dirty="0" smtClean="0"/>
              <a:t>Maintenance </a:t>
            </a:r>
            <a:r>
              <a:rPr lang="en-US" dirty="0"/>
              <a:t>of </a:t>
            </a:r>
            <a:r>
              <a:rPr lang="en-US" dirty="0" smtClean="0"/>
              <a:t>plasma HIV-1 </a:t>
            </a:r>
            <a:r>
              <a:rPr lang="en-US" dirty="0"/>
              <a:t>RNA suppression</a:t>
            </a:r>
          </a:p>
          <a:p>
            <a:pPr marL="461963" indent="-349250">
              <a:lnSpc>
                <a:spcPct val="100000"/>
              </a:lnSpc>
              <a:spcBef>
                <a:spcPts val="0"/>
              </a:spcBef>
              <a:spcAft>
                <a:spcPts val="600"/>
              </a:spcAft>
              <a:buFont typeface="Arial" panose="020B0604020202020204" pitchFamily="34" charset="0"/>
              <a:buChar char="•"/>
            </a:pPr>
            <a:r>
              <a:rPr lang="en-US" dirty="0" smtClean="0"/>
              <a:t>Treatment-emergent adverse events</a:t>
            </a:r>
          </a:p>
          <a:p>
            <a:pPr marL="461963" indent="-349250">
              <a:lnSpc>
                <a:spcPct val="100000"/>
              </a:lnSpc>
              <a:spcBef>
                <a:spcPts val="0"/>
              </a:spcBef>
              <a:spcAft>
                <a:spcPts val="600"/>
              </a:spcAft>
              <a:buFont typeface="Arial" panose="020B0604020202020204" pitchFamily="34" charset="0"/>
              <a:buChar char="•"/>
            </a:pPr>
            <a:r>
              <a:rPr lang="en-US" dirty="0" smtClean="0"/>
              <a:t>On-treatment lab abnormalities</a:t>
            </a:r>
            <a:endParaRPr lang="en-US" dirty="0"/>
          </a:p>
          <a:p>
            <a:pPr marL="6350" indent="-6350">
              <a:lnSpc>
                <a:spcPct val="100000"/>
              </a:lnSpc>
              <a:spcBef>
                <a:spcPts val="0"/>
              </a:spcBef>
            </a:pPr>
            <a:endParaRPr lang="en-US" dirty="0" smtClean="0"/>
          </a:p>
        </p:txBody>
      </p:sp>
      <p:sp>
        <p:nvSpPr>
          <p:cNvPr id="5" name="TextBox 101"/>
          <p:cNvSpPr txBox="1">
            <a:spLocks noChangeArrowheads="1"/>
          </p:cNvSpPr>
          <p:nvPr/>
        </p:nvSpPr>
        <p:spPr bwMode="auto">
          <a:xfrm>
            <a:off x="467544" y="6248345"/>
            <a:ext cx="826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algn="ctr" defTabSz="457200" eaLnBrk="0" fontAlgn="base" hangingPunct="0">
              <a:lnSpc>
                <a:spcPct val="90000"/>
              </a:lnSpc>
              <a:spcBef>
                <a:spcPct val="0"/>
              </a:spcBef>
              <a:spcAft>
                <a:spcPct val="0"/>
              </a:spcAft>
              <a:defRPr>
                <a:solidFill>
                  <a:schemeClr val="tx1"/>
                </a:solidFill>
                <a:latin typeface="Calibri" pitchFamily="34" charset="0"/>
              </a:defRPr>
            </a:lvl6pPr>
            <a:lvl7pPr marL="2971800" indent="-228600" algn="ctr" defTabSz="457200" eaLnBrk="0" fontAlgn="base" hangingPunct="0">
              <a:lnSpc>
                <a:spcPct val="90000"/>
              </a:lnSpc>
              <a:spcBef>
                <a:spcPct val="0"/>
              </a:spcBef>
              <a:spcAft>
                <a:spcPct val="0"/>
              </a:spcAft>
              <a:defRPr>
                <a:solidFill>
                  <a:schemeClr val="tx1"/>
                </a:solidFill>
                <a:latin typeface="Calibri" pitchFamily="34" charset="0"/>
              </a:defRPr>
            </a:lvl7pPr>
            <a:lvl8pPr marL="3429000" indent="-228600" algn="ctr" defTabSz="457200" eaLnBrk="0" fontAlgn="base" hangingPunct="0">
              <a:lnSpc>
                <a:spcPct val="90000"/>
              </a:lnSpc>
              <a:spcBef>
                <a:spcPct val="0"/>
              </a:spcBef>
              <a:spcAft>
                <a:spcPct val="0"/>
              </a:spcAft>
              <a:defRPr>
                <a:solidFill>
                  <a:schemeClr val="tx1"/>
                </a:solidFill>
                <a:latin typeface="Calibri" pitchFamily="34" charset="0"/>
              </a:defRPr>
            </a:lvl8pPr>
            <a:lvl9pPr marL="3886200" indent="-228600" algn="ctr" defTabSz="457200" eaLnBrk="0" fontAlgn="base" hangingPunct="0">
              <a:lnSpc>
                <a:spcPct val="90000"/>
              </a:lnSpc>
              <a:spcBef>
                <a:spcPct val="0"/>
              </a:spcBef>
              <a:spcAft>
                <a:spcPct val="0"/>
              </a:spcAft>
              <a:defRPr>
                <a:solidFill>
                  <a:schemeClr val="tx1"/>
                </a:solidFill>
                <a:latin typeface="Calibri" pitchFamily="34" charset="0"/>
              </a:defRPr>
            </a:lvl9pPr>
          </a:lstStyle>
          <a:p>
            <a:pPr eaLnBrk="1" hangingPunct="1"/>
            <a:r>
              <a:rPr lang="en-US" altLang="en-US" sz="1200" dirty="0" smtClean="0"/>
              <a:t>Virologic response is defined as HCV </a:t>
            </a:r>
            <a:r>
              <a:rPr lang="en-US" altLang="en-US" sz="1200" dirty="0"/>
              <a:t>RNA &lt;LLOQ </a:t>
            </a:r>
            <a:r>
              <a:rPr lang="en-US" altLang="en-US" sz="1200" dirty="0" smtClean="0"/>
              <a:t>(25 IU/mL)</a:t>
            </a:r>
            <a:endParaRPr lang="en-US" altLang="en-US" sz="1200" dirty="0"/>
          </a:p>
        </p:txBody>
      </p:sp>
    </p:spTree>
    <p:extLst>
      <p:ext uri="{BB962C8B-B14F-4D97-AF65-F5344CB8AC3E}">
        <p14:creationId xmlns:p14="http://schemas.microsoft.com/office/powerpoint/2010/main" val="33296711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2"/>
          <p:cNvSpPr>
            <a:spLocks noGrp="1"/>
          </p:cNvSpPr>
          <p:nvPr>
            <p:ph type="title"/>
          </p:nvPr>
        </p:nvSpPr>
        <p:spPr/>
        <p:txBody>
          <a:bodyPr/>
          <a:lstStyle/>
          <a:p>
            <a:r>
              <a:rPr lang="en-US" b="1" dirty="0" smtClean="0"/>
              <a:t>TURQUOISE-I: Key </a:t>
            </a:r>
            <a:r>
              <a:rPr lang="en-US" sz="2800" b="1" dirty="0" smtClean="0">
                <a:solidFill>
                  <a:srgbClr val="071D49"/>
                </a:solidFill>
              </a:rPr>
              <a:t>Eligibility Criteria</a:t>
            </a:r>
          </a:p>
        </p:txBody>
      </p:sp>
      <p:sp>
        <p:nvSpPr>
          <p:cNvPr id="9" name="Content Placeholder 8"/>
          <p:cNvSpPr>
            <a:spLocks noGrp="1"/>
          </p:cNvSpPr>
          <p:nvPr>
            <p:ph idx="1"/>
          </p:nvPr>
        </p:nvSpPr>
        <p:spPr>
          <a:xfrm>
            <a:off x="411163" y="1142999"/>
            <a:ext cx="8318500" cy="444624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dirty="0"/>
              <a:t>18 to 70 years of age</a:t>
            </a:r>
          </a:p>
          <a:p>
            <a:pPr lvl="1"/>
            <a:r>
              <a:rPr lang="en-US" dirty="0"/>
              <a:t>BMI ≥18 and &lt;38 kg/m</a:t>
            </a:r>
            <a:r>
              <a:rPr lang="en-US" baseline="30000" dirty="0"/>
              <a:t>2</a:t>
            </a:r>
          </a:p>
          <a:p>
            <a:pPr lvl="1"/>
            <a:r>
              <a:rPr lang="en-US" dirty="0"/>
              <a:t>HCV GT1 infection (plasma HCV RNA &gt;10,000 IU/mL)</a:t>
            </a:r>
          </a:p>
          <a:p>
            <a:pPr lvl="1"/>
            <a:r>
              <a:rPr lang="en-US" dirty="0"/>
              <a:t>HCV treatment-naïve or </a:t>
            </a:r>
            <a:r>
              <a:rPr lang="en-US" dirty="0" err="1"/>
              <a:t>pegIFN</a:t>
            </a:r>
            <a:r>
              <a:rPr lang="en-US" dirty="0"/>
              <a:t>/RBV-experienced</a:t>
            </a:r>
          </a:p>
          <a:p>
            <a:pPr lvl="2"/>
            <a:r>
              <a:rPr lang="en-US" dirty="0"/>
              <a:t>For </a:t>
            </a:r>
            <a:r>
              <a:rPr lang="en-US" dirty="0" err="1"/>
              <a:t>pegIFN</a:t>
            </a:r>
            <a:r>
              <a:rPr lang="en-US" dirty="0"/>
              <a:t>/RBV-experienced, prior: Relapse*, Partial response†, or Null response‡</a:t>
            </a:r>
          </a:p>
          <a:p>
            <a:pPr lvl="1"/>
            <a:r>
              <a:rPr lang="en-US" dirty="0"/>
              <a:t>Child-Pugh A Cirrhosis</a:t>
            </a:r>
          </a:p>
          <a:p>
            <a:pPr lvl="1"/>
            <a:r>
              <a:rPr lang="en-US" dirty="0"/>
              <a:t>HIV-1 infected</a:t>
            </a:r>
          </a:p>
          <a:p>
            <a:pPr lvl="2"/>
            <a:r>
              <a:rPr lang="en-US" dirty="0"/>
              <a:t>Plasma HIV-1 RNA &lt;40 copies/mL</a:t>
            </a:r>
          </a:p>
          <a:p>
            <a:pPr lvl="2"/>
            <a:r>
              <a:rPr lang="en-US" dirty="0"/>
              <a:t>CD4+ count ≥200 cells/mm3 or CD4+% ≥14%</a:t>
            </a:r>
          </a:p>
          <a:p>
            <a:pPr lvl="2"/>
            <a:r>
              <a:rPr lang="en-US" dirty="0"/>
              <a:t>Stable </a:t>
            </a:r>
            <a:r>
              <a:rPr lang="en-US" dirty="0" err="1"/>
              <a:t>atazanavir</a:t>
            </a:r>
            <a:r>
              <a:rPr lang="en-US" dirty="0"/>
              <a:t> or </a:t>
            </a:r>
            <a:r>
              <a:rPr lang="en-US" dirty="0" err="1"/>
              <a:t>raltegravir</a:t>
            </a:r>
            <a:r>
              <a:rPr lang="en-US" dirty="0"/>
              <a:t>-inclusive ART regimen</a:t>
            </a:r>
          </a:p>
        </p:txBody>
      </p:sp>
      <p:sp>
        <p:nvSpPr>
          <p:cNvPr id="5" name="TextBox 101"/>
          <p:cNvSpPr txBox="1">
            <a:spLocks noChangeArrowheads="1"/>
          </p:cNvSpPr>
          <p:nvPr/>
        </p:nvSpPr>
        <p:spPr bwMode="auto">
          <a:xfrm>
            <a:off x="467544" y="5903955"/>
            <a:ext cx="826846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algn="ctr" defTabSz="457200" eaLnBrk="0" fontAlgn="base" hangingPunct="0">
              <a:lnSpc>
                <a:spcPct val="90000"/>
              </a:lnSpc>
              <a:spcBef>
                <a:spcPct val="0"/>
              </a:spcBef>
              <a:spcAft>
                <a:spcPct val="0"/>
              </a:spcAft>
              <a:defRPr>
                <a:solidFill>
                  <a:schemeClr val="tx1"/>
                </a:solidFill>
                <a:latin typeface="Calibri" pitchFamily="34" charset="0"/>
              </a:defRPr>
            </a:lvl6pPr>
            <a:lvl7pPr marL="2971800" indent="-228600" algn="ctr" defTabSz="457200" eaLnBrk="0" fontAlgn="base" hangingPunct="0">
              <a:lnSpc>
                <a:spcPct val="90000"/>
              </a:lnSpc>
              <a:spcBef>
                <a:spcPct val="0"/>
              </a:spcBef>
              <a:spcAft>
                <a:spcPct val="0"/>
              </a:spcAft>
              <a:defRPr>
                <a:solidFill>
                  <a:schemeClr val="tx1"/>
                </a:solidFill>
                <a:latin typeface="Calibri" pitchFamily="34" charset="0"/>
              </a:defRPr>
            </a:lvl7pPr>
            <a:lvl8pPr marL="3429000" indent="-228600" algn="ctr" defTabSz="457200" eaLnBrk="0" fontAlgn="base" hangingPunct="0">
              <a:lnSpc>
                <a:spcPct val="90000"/>
              </a:lnSpc>
              <a:spcBef>
                <a:spcPct val="0"/>
              </a:spcBef>
              <a:spcAft>
                <a:spcPct val="0"/>
              </a:spcAft>
              <a:defRPr>
                <a:solidFill>
                  <a:schemeClr val="tx1"/>
                </a:solidFill>
                <a:latin typeface="Calibri" pitchFamily="34" charset="0"/>
              </a:defRPr>
            </a:lvl8pPr>
            <a:lvl9pPr marL="3886200" indent="-228600" algn="ctr" defTabSz="457200" eaLnBrk="0" fontAlgn="base" hangingPunct="0">
              <a:lnSpc>
                <a:spcPct val="90000"/>
              </a:lnSpc>
              <a:spcBef>
                <a:spcPct val="0"/>
              </a:spcBef>
              <a:spcAft>
                <a:spcPct val="0"/>
              </a:spcAft>
              <a:defRPr>
                <a:solidFill>
                  <a:schemeClr val="tx1"/>
                </a:solidFill>
                <a:latin typeface="Calibri" pitchFamily="34" charset="0"/>
              </a:defRPr>
            </a:lvl9pPr>
          </a:lstStyle>
          <a:p>
            <a:r>
              <a:rPr lang="en-US" sz="1200"/>
              <a:t>*Relapse: HCV RNA undetectable at </a:t>
            </a:r>
            <a:r>
              <a:rPr lang="en-US" sz="1200" smtClean="0"/>
              <a:t>or after the end </a:t>
            </a:r>
            <a:r>
              <a:rPr lang="en-US" sz="1200"/>
              <a:t>of treatment, but with a detectable level within 52 weeks thereafter</a:t>
            </a:r>
          </a:p>
          <a:p>
            <a:r>
              <a:rPr lang="en-US" sz="1200" baseline="30000"/>
              <a:t>† </a:t>
            </a:r>
            <a:r>
              <a:rPr lang="en-US" sz="1200"/>
              <a:t>Partial response: </a:t>
            </a:r>
            <a:r>
              <a:rPr lang="en-US" sz="1200" u="sng"/>
              <a:t>&gt;</a:t>
            </a:r>
            <a:r>
              <a:rPr lang="en-US" sz="1200"/>
              <a:t>2 log</a:t>
            </a:r>
            <a:r>
              <a:rPr lang="en-US" sz="1200" baseline="-25000"/>
              <a:t>10 </a:t>
            </a:r>
            <a:r>
              <a:rPr lang="en-US" sz="1200"/>
              <a:t>IU/mL HCV RNA reduction at treatment week 12 but detectable at end of treatment</a:t>
            </a:r>
          </a:p>
          <a:p>
            <a:r>
              <a:rPr lang="en-US" sz="1200" baseline="30000"/>
              <a:t>‡ </a:t>
            </a:r>
            <a:r>
              <a:rPr lang="en-US" sz="1200"/>
              <a:t>Null response: &lt;2 log</a:t>
            </a:r>
            <a:r>
              <a:rPr lang="en-US" sz="1200" baseline="-25000"/>
              <a:t>10 </a:t>
            </a:r>
            <a:r>
              <a:rPr lang="en-US" sz="1200"/>
              <a:t>IU/mL or &lt;1 log</a:t>
            </a:r>
            <a:r>
              <a:rPr lang="en-US" sz="1200" baseline="-25000"/>
              <a:t>10</a:t>
            </a:r>
            <a:r>
              <a:rPr lang="en-US" sz="1200"/>
              <a:t>IU/mL HCV RNA reduction at treatment week 12 or 4, respectively</a:t>
            </a:r>
          </a:p>
          <a:p>
            <a:pPr algn="l" eaLnBrk="1" hangingPunct="1"/>
            <a:endParaRPr lang="en-US" altLang="en-US" sz="12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z="2800" b="1" smtClean="0"/>
              <a:t>TURQUOISE-I:</a:t>
            </a:r>
            <a:r>
              <a:rPr lang="en-US" sz="2800" b="1" smtClean="0">
                <a:solidFill>
                  <a:srgbClr val="071D49"/>
                </a:solidFill>
              </a:rPr>
              <a:t/>
            </a:r>
            <a:br>
              <a:rPr lang="en-US" sz="2800" b="1" smtClean="0">
                <a:solidFill>
                  <a:srgbClr val="071D49"/>
                </a:solidFill>
              </a:rPr>
            </a:br>
            <a:r>
              <a:rPr lang="en-US" sz="2800" b="1" smtClean="0">
                <a:solidFill>
                  <a:srgbClr val="071D49"/>
                </a:solidFill>
              </a:rPr>
              <a:t>Baseline Demographics and Disease Characteristics</a:t>
            </a:r>
            <a:endParaRPr lang="en-US" sz="2800" b="1" dirty="0" smtClean="0">
              <a:solidFill>
                <a:srgbClr val="071D4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859878206"/>
              </p:ext>
            </p:extLst>
          </p:nvPr>
        </p:nvGraphicFramePr>
        <p:xfrm>
          <a:off x="411480" y="1143000"/>
          <a:ext cx="8321041" cy="5341620"/>
        </p:xfrm>
        <a:graphic>
          <a:graphicData uri="http://schemas.openxmlformats.org/drawingml/2006/table">
            <a:tbl>
              <a:tblPr firstRow="1" firstCol="1" bandRow="1">
                <a:tableStyleId>{68D230F3-CF80-4859-8CE7-A43EE81993B5}</a:tableStyleId>
              </a:tblPr>
              <a:tblGrid>
                <a:gridCol w="4116959"/>
                <a:gridCol w="2102041"/>
                <a:gridCol w="2102041"/>
              </a:tblGrid>
              <a:tr h="538195">
                <a:tc>
                  <a:txBody>
                    <a:bodyPr/>
                    <a:lstStyle/>
                    <a:p>
                      <a:pPr>
                        <a:lnSpc>
                          <a:spcPct val="115000"/>
                        </a:lnSpc>
                      </a:pPr>
                      <a:endParaRPr lang="en-US" sz="1800" dirty="0">
                        <a:solidFill>
                          <a:schemeClr val="tx1"/>
                        </a:solidFill>
                        <a:effectLst/>
                        <a:latin typeface="Calibri"/>
                        <a:cs typeface="Times New Roman"/>
                      </a:endParaRPr>
                    </a:p>
                  </a:txBody>
                  <a:tcPr marL="45720" marR="45720" marT="0" marB="0" anchor="ctr">
                    <a:lnT w="12700" cmpd="sng">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b="1" smtClean="0">
                          <a:solidFill>
                            <a:schemeClr val="bg1"/>
                          </a:solidFill>
                          <a:effectLst>
                            <a:outerShdw blurRad="38100" dist="38100" dir="2700000" algn="tl">
                              <a:srgbClr val="000000">
                                <a:alpha val="43137"/>
                              </a:srgbClr>
                            </a:outerShdw>
                          </a:effectLst>
                          <a:latin typeface="+mn-lt"/>
                          <a:ea typeface="Calibri"/>
                          <a:cs typeface="Times New Roman"/>
                        </a:rPr>
                        <a:t>12-Week Arm</a:t>
                      </a:r>
                      <a:endParaRPr lang="en-US" sz="2000" b="1" dirty="0" smtClean="0">
                        <a:solidFill>
                          <a:schemeClr val="bg1"/>
                        </a:solidFill>
                        <a:effectLst>
                          <a:outerShdw blurRad="38100" dist="38100" dir="2700000" algn="tl">
                            <a:srgbClr val="000000">
                              <a:alpha val="43137"/>
                            </a:srgbClr>
                          </a:outerShdw>
                        </a:effectLst>
                        <a:latin typeface="+mn-lt"/>
                        <a:ea typeface="Calibri"/>
                        <a:cs typeface="Times New Roman"/>
                      </a:endParaRPr>
                    </a:p>
                    <a:p>
                      <a:pPr marL="0" marR="0" algn="ctr">
                        <a:lnSpc>
                          <a:spcPct val="100000"/>
                        </a:lnSpc>
                        <a:spcBef>
                          <a:spcPts val="0"/>
                        </a:spcBef>
                        <a:spcAft>
                          <a:spcPts val="0"/>
                        </a:spcAft>
                      </a:pPr>
                      <a:r>
                        <a:rPr lang="en-US" sz="2000" b="1" smtClean="0">
                          <a:solidFill>
                            <a:schemeClr val="bg1"/>
                          </a:solidFill>
                          <a:effectLst>
                            <a:outerShdw blurRad="38100" dist="38100" dir="2700000" algn="tl">
                              <a:srgbClr val="000000">
                                <a:alpha val="43137"/>
                              </a:srgbClr>
                            </a:outerShdw>
                          </a:effectLst>
                          <a:latin typeface="+mn-lt"/>
                          <a:ea typeface="Calibri"/>
                          <a:cs typeface="Times New Roman"/>
                        </a:rPr>
                        <a:t>(N = 31)</a:t>
                      </a:r>
                      <a:endParaRPr lang="en-US" sz="20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T w="12700" cmpd="sng">
                      <a:noFill/>
                    </a:lnT>
                    <a:lnB w="12700" cap="flat" cmpd="sng" algn="ctr">
                      <a:solidFill>
                        <a:schemeClr val="tx1"/>
                      </a:solidFill>
                      <a:prstDash val="solid"/>
                      <a:round/>
                      <a:headEnd type="none" w="med" len="med"/>
                      <a:tailEnd type="none" w="med" len="med"/>
                    </a:lnB>
                    <a:solidFill>
                      <a:srgbClr val="0082BA"/>
                    </a:solidFill>
                  </a:tcPr>
                </a:tc>
                <a:tc>
                  <a:txBody>
                    <a:bodyPr/>
                    <a:lstStyle/>
                    <a:p>
                      <a:pPr marL="0" marR="0" algn="ctr">
                        <a:lnSpc>
                          <a:spcPct val="100000"/>
                        </a:lnSpc>
                        <a:spcBef>
                          <a:spcPts val="0"/>
                        </a:spcBef>
                        <a:spcAft>
                          <a:spcPts val="0"/>
                        </a:spcAft>
                      </a:pPr>
                      <a:r>
                        <a:rPr lang="en-US" sz="2000" dirty="0" smtClean="0">
                          <a:solidFill>
                            <a:schemeClr val="bg1"/>
                          </a:solidFill>
                          <a:effectLst>
                            <a:outerShdw blurRad="38100" dist="38100" dir="2700000" algn="tl">
                              <a:srgbClr val="000000">
                                <a:alpha val="43137"/>
                              </a:srgbClr>
                            </a:outerShdw>
                          </a:effectLst>
                          <a:latin typeface="+mn-lt"/>
                        </a:rPr>
                        <a:t>24-Week Arm</a:t>
                      </a:r>
                    </a:p>
                    <a:p>
                      <a:pPr marL="0" marR="0" algn="ctr">
                        <a:lnSpc>
                          <a:spcPct val="100000"/>
                        </a:lnSpc>
                        <a:spcBef>
                          <a:spcPts val="0"/>
                        </a:spcBef>
                        <a:spcAft>
                          <a:spcPts val="0"/>
                        </a:spcAft>
                      </a:pPr>
                      <a:r>
                        <a:rPr lang="en-US" sz="2000" dirty="0" smtClean="0">
                          <a:solidFill>
                            <a:schemeClr val="bg1"/>
                          </a:solidFill>
                          <a:effectLst>
                            <a:outerShdw blurRad="38100" dist="38100" dir="2700000" algn="tl">
                              <a:srgbClr val="000000">
                                <a:alpha val="43137"/>
                              </a:srgbClr>
                            </a:outerShdw>
                          </a:effectLst>
                          <a:latin typeface="+mn-lt"/>
                        </a:rPr>
                        <a:t>(N = 32)</a:t>
                      </a:r>
                      <a:endParaRPr lang="en-US" sz="2000" b="1" dirty="0">
                        <a:solidFill>
                          <a:schemeClr val="bg1"/>
                        </a:solidFill>
                        <a:effectLst>
                          <a:outerShdw blurRad="38100" dist="38100" dir="2700000" algn="tl">
                            <a:srgbClr val="000000">
                              <a:alpha val="43137"/>
                            </a:srgbClr>
                          </a:outerShdw>
                        </a:effectLst>
                        <a:latin typeface="+mn-lt"/>
                        <a:ea typeface="Calibri"/>
                        <a:cs typeface="Times New Roman"/>
                      </a:endParaRPr>
                    </a:p>
                  </a:txBody>
                  <a:tcPr marL="61349" marR="61349" marT="0" marB="0" anchor="b">
                    <a:lnT w="12700" cmpd="sng">
                      <a:noFill/>
                    </a:lnT>
                    <a:lnB w="12700" cap="flat" cmpd="sng" algn="ctr">
                      <a:solidFill>
                        <a:schemeClr val="tx1"/>
                      </a:solidFill>
                      <a:prstDash val="solid"/>
                      <a:round/>
                      <a:headEnd type="none" w="med" len="med"/>
                      <a:tailEnd type="none" w="med" len="med"/>
                    </a:lnB>
                    <a:solidFill>
                      <a:srgbClr val="6BBBAE"/>
                    </a:solidFill>
                  </a:tcPr>
                </a:tc>
              </a:tr>
              <a:tr h="315468">
                <a:tc>
                  <a:txBody>
                    <a:bodyPr/>
                    <a:lstStyle/>
                    <a:p>
                      <a:pPr marL="0" marR="0">
                        <a:lnSpc>
                          <a:spcPct val="115000"/>
                        </a:lnSpc>
                        <a:spcBef>
                          <a:spcPts val="0"/>
                        </a:spcBef>
                        <a:spcAft>
                          <a:spcPts val="0"/>
                        </a:spcAft>
                      </a:pPr>
                      <a:r>
                        <a:rPr lang="en-US" sz="1800" b="0" smtClean="0">
                          <a:effectLst/>
                        </a:rPr>
                        <a:t>Male, n (%)</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smtClean="0">
                          <a:effectLst/>
                        </a:rPr>
                        <a:t>29 (94)</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smtClean="0">
                          <a:effectLst/>
                        </a:rPr>
                        <a:t>29 (91)</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lnT w="12700" cap="flat" cmpd="sng" algn="ctr">
                      <a:solidFill>
                        <a:schemeClr val="tx1"/>
                      </a:solidFill>
                      <a:prstDash val="solid"/>
                      <a:round/>
                      <a:headEnd type="none" w="med" len="med"/>
                      <a:tailEnd type="none" w="med" len="med"/>
                    </a:lnT>
                  </a:tcPr>
                </a:tc>
              </a:tr>
              <a:tr h="315468">
                <a:tc>
                  <a:txBody>
                    <a:bodyPr/>
                    <a:lstStyle/>
                    <a:p>
                      <a:pPr marL="0" marR="0" indent="0">
                        <a:lnSpc>
                          <a:spcPct val="115000"/>
                        </a:lnSpc>
                        <a:spcBef>
                          <a:spcPts val="0"/>
                        </a:spcBef>
                        <a:spcAft>
                          <a:spcPts val="0"/>
                        </a:spcAft>
                      </a:pPr>
                      <a:r>
                        <a:rPr lang="en-US" sz="1800" b="0" smtClean="0">
                          <a:effectLst/>
                        </a:rPr>
                        <a:t>Black, n (%)</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7 (23)</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8 (25)</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a:effectLst/>
                        </a:rPr>
                        <a:t>Age, mean ± SD</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50.9 </a:t>
                      </a:r>
                      <a:r>
                        <a:rPr lang="en-US" sz="1800">
                          <a:effectLst/>
                        </a:rPr>
                        <a:t>± </a:t>
                      </a:r>
                      <a:r>
                        <a:rPr lang="en-US" sz="1800" smtClean="0">
                          <a:effectLst/>
                        </a:rPr>
                        <a:t>6.0</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50.9 </a:t>
                      </a:r>
                      <a:r>
                        <a:rPr lang="en-US" sz="1800" dirty="0">
                          <a:effectLst/>
                        </a:rPr>
                        <a:t>± </a:t>
                      </a:r>
                      <a:r>
                        <a:rPr lang="en-US" sz="1800" dirty="0" smtClean="0">
                          <a:effectLst/>
                        </a:rPr>
                        <a:t>8.3</a:t>
                      </a:r>
                      <a:endParaRPr lang="en-US" sz="1800" b="0" dirty="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baseline="0" dirty="0" smtClean="0">
                          <a:effectLst/>
                        </a:rPr>
                        <a:t>C</a:t>
                      </a:r>
                      <a:r>
                        <a:rPr lang="en-US" sz="1800" b="0" dirty="0" smtClean="0">
                          <a:effectLst/>
                        </a:rPr>
                        <a:t>irrhosis, n (%)</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6 (19)</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6 (19)</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a:effectLst/>
                        </a:rPr>
                        <a:t>IL28B </a:t>
                      </a:r>
                      <a:r>
                        <a:rPr lang="en-US" sz="1800" b="0" smtClean="0">
                          <a:effectLst/>
                        </a:rPr>
                        <a:t>non-CC genotype, n (%)</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26 (84)</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25 (78)</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smtClean="0">
                          <a:effectLst/>
                        </a:rPr>
                        <a:t>HCV genotype 1a,</a:t>
                      </a:r>
                      <a:r>
                        <a:rPr lang="en-US" sz="1800" b="0" baseline="0" smtClean="0">
                          <a:effectLst/>
                        </a:rPr>
                        <a:t> n (%)</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27 (87)</a:t>
                      </a:r>
                      <a:endParaRPr lang="en-US" sz="1800" b="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29 (91)</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dirty="0">
                          <a:effectLst/>
                        </a:rPr>
                        <a:t>HCV RNA (log</a:t>
                      </a:r>
                      <a:r>
                        <a:rPr lang="en-US" sz="1800" b="0" baseline="-25000" dirty="0">
                          <a:effectLst/>
                        </a:rPr>
                        <a:t>10</a:t>
                      </a:r>
                      <a:r>
                        <a:rPr lang="en-US" sz="1800" b="0" dirty="0">
                          <a:effectLst/>
                        </a:rPr>
                        <a:t> IU/mL), mean ± SD</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6.54 </a:t>
                      </a:r>
                      <a:r>
                        <a:rPr lang="en-US" sz="1800" dirty="0">
                          <a:effectLst/>
                        </a:rPr>
                        <a:t>± </a:t>
                      </a:r>
                      <a:r>
                        <a:rPr lang="en-US" sz="1800" dirty="0" smtClean="0">
                          <a:effectLst/>
                        </a:rPr>
                        <a:t>0.57</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6.60 </a:t>
                      </a:r>
                      <a:r>
                        <a:rPr lang="en-US" sz="1800">
                          <a:effectLst/>
                        </a:rPr>
                        <a:t>± </a:t>
                      </a:r>
                      <a:r>
                        <a:rPr lang="en-US" sz="1800" smtClean="0">
                          <a:effectLst/>
                        </a:rPr>
                        <a:t>0.78</a:t>
                      </a:r>
                      <a:endParaRPr lang="en-US" sz="1800" b="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a:lnSpc>
                          <a:spcPct val="115000"/>
                        </a:lnSpc>
                        <a:spcBef>
                          <a:spcPts val="0"/>
                        </a:spcBef>
                        <a:spcAft>
                          <a:spcPts val="0"/>
                        </a:spcAft>
                      </a:pPr>
                      <a:r>
                        <a:rPr lang="en-US" sz="1800" b="0" dirty="0" smtClean="0">
                          <a:effectLst/>
                        </a:rPr>
                        <a:t>Prior</a:t>
                      </a:r>
                      <a:r>
                        <a:rPr lang="en-US" sz="1800" b="0" baseline="0" dirty="0" smtClean="0">
                          <a:effectLst/>
                        </a:rPr>
                        <a:t> </a:t>
                      </a:r>
                      <a:r>
                        <a:rPr lang="en-US" sz="1800" b="0" baseline="0" dirty="0" err="1" smtClean="0">
                          <a:effectLst/>
                        </a:rPr>
                        <a:t>pegIFN</a:t>
                      </a:r>
                      <a:r>
                        <a:rPr lang="en-US" sz="1800" b="0" baseline="0" dirty="0" smtClean="0">
                          <a:effectLst/>
                        </a:rPr>
                        <a:t>/RBV experience, n (%)</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233363">
                        <a:lnSpc>
                          <a:spcPct val="115000"/>
                        </a:lnSpc>
                        <a:spcBef>
                          <a:spcPts val="0"/>
                        </a:spcBef>
                        <a:spcAft>
                          <a:spcPts val="0"/>
                        </a:spcAft>
                      </a:pPr>
                      <a:r>
                        <a:rPr lang="en-US" sz="1800" b="0" smtClean="0">
                          <a:effectLst/>
                        </a:rPr>
                        <a:t>Naïve</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20 (65)</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22 (69)</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227013">
                        <a:lnSpc>
                          <a:spcPct val="115000"/>
                        </a:lnSpc>
                        <a:spcBef>
                          <a:spcPts val="0"/>
                        </a:spcBef>
                        <a:spcAft>
                          <a:spcPts val="0"/>
                        </a:spcAft>
                      </a:pPr>
                      <a:r>
                        <a:rPr lang="en-US" sz="1800" b="0" dirty="0" smtClean="0">
                          <a:effectLst/>
                        </a:rPr>
                        <a:t>Relapse</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baseline="0" dirty="0" smtClean="0">
                          <a:effectLst/>
                        </a:rPr>
                        <a:t>1 </a:t>
                      </a:r>
                      <a:r>
                        <a:rPr lang="en-US" sz="1800" dirty="0" smtClean="0">
                          <a:effectLst/>
                        </a:rPr>
                        <a:t>(3)</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3 (9)</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227013">
                        <a:lnSpc>
                          <a:spcPct val="115000"/>
                        </a:lnSpc>
                        <a:spcBef>
                          <a:spcPts val="0"/>
                        </a:spcBef>
                        <a:spcAft>
                          <a:spcPts val="0"/>
                        </a:spcAft>
                      </a:pPr>
                      <a:r>
                        <a:rPr lang="en-US" sz="1800" b="0" dirty="0" smtClean="0">
                          <a:effectLst/>
                        </a:rPr>
                        <a:t>Partial response</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5 (16)</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2 (6)</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227013">
                        <a:lnSpc>
                          <a:spcPct val="115000"/>
                        </a:lnSpc>
                        <a:spcBef>
                          <a:spcPts val="0"/>
                        </a:spcBef>
                        <a:spcAft>
                          <a:spcPts val="0"/>
                        </a:spcAft>
                      </a:pPr>
                      <a:r>
                        <a:rPr lang="en-US" sz="1800" b="0" dirty="0" smtClean="0">
                          <a:effectLst/>
                        </a:rPr>
                        <a:t>Null</a:t>
                      </a:r>
                      <a:r>
                        <a:rPr lang="en-US" sz="1800" b="0" baseline="0" dirty="0" smtClean="0">
                          <a:effectLst/>
                        </a:rPr>
                        <a:t> response</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5 (16)</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smtClean="0">
                          <a:effectLst/>
                        </a:rPr>
                        <a:t>5 (16)</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solidFill>
                            <a:schemeClr val="tx1"/>
                          </a:solidFill>
                          <a:effectLst/>
                          <a:latin typeface="Calibri" panose="020F0502020204030204" pitchFamily="34" charset="0"/>
                          <a:ea typeface="Calibri"/>
                          <a:cs typeface="Calibri" panose="020F0502020204030204" pitchFamily="34" charset="0"/>
                        </a:rPr>
                        <a:t>CD4+ </a:t>
                      </a:r>
                      <a:r>
                        <a:rPr lang="en-US" sz="1800" b="0" smtClean="0">
                          <a:solidFill>
                            <a:schemeClr val="tx1"/>
                          </a:solidFill>
                          <a:effectLst/>
                          <a:latin typeface="Calibri" panose="020F0502020204030204" pitchFamily="34" charset="0"/>
                          <a:ea typeface="Calibri"/>
                          <a:cs typeface="Calibri" panose="020F0502020204030204" pitchFamily="34" charset="0"/>
                        </a:rPr>
                        <a:t>T-cell</a:t>
                      </a:r>
                      <a:r>
                        <a:rPr lang="en-US" sz="1800" b="0" baseline="0" smtClean="0">
                          <a:solidFill>
                            <a:schemeClr val="tx1"/>
                          </a:solidFill>
                          <a:effectLst/>
                          <a:latin typeface="Calibri" panose="020F0502020204030204" pitchFamily="34" charset="0"/>
                          <a:ea typeface="Calibri"/>
                          <a:cs typeface="Calibri" panose="020F0502020204030204" pitchFamily="34" charset="0"/>
                        </a:rPr>
                        <a:t> count/mm</a:t>
                      </a:r>
                      <a:r>
                        <a:rPr lang="en-US" sz="1800" b="0" baseline="30000" smtClean="0">
                          <a:solidFill>
                            <a:schemeClr val="tx1"/>
                          </a:solidFill>
                          <a:effectLst/>
                          <a:latin typeface="Calibri" panose="020F0502020204030204" pitchFamily="34" charset="0"/>
                          <a:ea typeface="Calibri"/>
                          <a:cs typeface="Calibri" panose="020F0502020204030204" pitchFamily="34" charset="0"/>
                        </a:rPr>
                        <a:t>3</a:t>
                      </a:r>
                      <a:r>
                        <a:rPr lang="en-US" sz="1800" b="0" baseline="0" smtClean="0">
                          <a:solidFill>
                            <a:schemeClr val="tx1"/>
                          </a:solidFill>
                          <a:effectLst/>
                          <a:latin typeface="Calibri" panose="020F0502020204030204" pitchFamily="34" charset="0"/>
                          <a:ea typeface="Calibri"/>
                          <a:cs typeface="Calibri" panose="020F0502020204030204" pitchFamily="34" charset="0"/>
                        </a:rPr>
                        <a:t>, </a:t>
                      </a:r>
                      <a:r>
                        <a:rPr lang="en-US" sz="1800" b="0" baseline="0" dirty="0" smtClean="0">
                          <a:solidFill>
                            <a:schemeClr val="tx1"/>
                          </a:solidFill>
                          <a:effectLst/>
                          <a:latin typeface="Calibri" panose="020F0502020204030204" pitchFamily="34" charset="0"/>
                          <a:ea typeface="Calibri"/>
                          <a:cs typeface="Calibri" panose="020F0502020204030204" pitchFamily="34" charset="0"/>
                        </a:rPr>
                        <a:t>mean </a:t>
                      </a:r>
                      <a:r>
                        <a:rPr lang="en-US" sz="1800" b="0" dirty="0" smtClean="0">
                          <a:effectLst/>
                        </a:rPr>
                        <a:t>± SD</a:t>
                      </a:r>
                      <a:endParaRPr lang="en-US" sz="1800" b="0" dirty="0" smtClean="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b="0" dirty="0" smtClean="0">
                          <a:solidFill>
                            <a:schemeClr val="tx1"/>
                          </a:solidFill>
                          <a:effectLst/>
                          <a:latin typeface="Calibri" panose="020F0502020204030204" pitchFamily="34" charset="0"/>
                          <a:ea typeface="Calibri"/>
                          <a:cs typeface="Calibri" panose="020F0502020204030204" pitchFamily="34" charset="0"/>
                        </a:rPr>
                        <a:t>633 </a:t>
                      </a:r>
                      <a:r>
                        <a:rPr lang="en-US" sz="1800" dirty="0" smtClean="0">
                          <a:effectLst/>
                        </a:rPr>
                        <a:t>± 236</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b="0" dirty="0" smtClean="0">
                          <a:effectLst/>
                          <a:latin typeface="Calibri" panose="020F0502020204030204" pitchFamily="34" charset="0"/>
                          <a:ea typeface="Calibri"/>
                          <a:cs typeface="Calibri" panose="020F0502020204030204" pitchFamily="34" charset="0"/>
                        </a:rPr>
                        <a:t>625 </a:t>
                      </a:r>
                      <a:r>
                        <a:rPr lang="en-US" sz="1800" dirty="0" smtClean="0">
                          <a:effectLst/>
                        </a:rPr>
                        <a:t>± 296</a:t>
                      </a:r>
                      <a:endParaRPr lang="en-US" sz="1800" b="0" dirty="0">
                        <a:effectLst/>
                        <a:latin typeface="Calibri" panose="020F0502020204030204" pitchFamily="34" charset="0"/>
                        <a:ea typeface="Calibri"/>
                        <a:cs typeface="Calibri" panose="020F0502020204030204" pitchFamily="34" charset="0"/>
                      </a:endParaRPr>
                    </a:p>
                  </a:txBody>
                  <a:tcPr marL="45720" marR="45720" marT="0" marB="0" anchor="ctr"/>
                </a:tc>
              </a:tr>
              <a:tr h="315468">
                <a:tc>
                  <a:txBody>
                    <a:bodyPr/>
                    <a:lstStyle/>
                    <a:p>
                      <a:pPr marL="0" marR="0" indent="0">
                        <a:lnSpc>
                          <a:spcPct val="115000"/>
                        </a:lnSpc>
                        <a:spcBef>
                          <a:spcPts val="0"/>
                        </a:spcBef>
                        <a:spcAft>
                          <a:spcPts val="0"/>
                        </a:spcAft>
                      </a:pPr>
                      <a:r>
                        <a:rPr lang="en-US" sz="1800" b="0" dirty="0" err="1" smtClean="0">
                          <a:effectLst/>
                        </a:rPr>
                        <a:t>Atazanavir</a:t>
                      </a:r>
                      <a:r>
                        <a:rPr lang="en-US" sz="1800" b="0" dirty="0" smtClean="0">
                          <a:effectLst/>
                        </a:rPr>
                        <a:t> HIV-1</a:t>
                      </a:r>
                      <a:r>
                        <a:rPr lang="en-US" sz="1800" b="0" baseline="0" dirty="0" smtClean="0">
                          <a:effectLst/>
                        </a:rPr>
                        <a:t> </a:t>
                      </a:r>
                      <a:r>
                        <a:rPr lang="en-US" sz="1800" b="0" dirty="0" smtClean="0">
                          <a:effectLst/>
                        </a:rPr>
                        <a:t>ART regimen</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16 (52)</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12 (38)</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r h="192744">
                <a:tc>
                  <a:txBody>
                    <a:bodyPr/>
                    <a:lstStyle/>
                    <a:p>
                      <a:pPr marL="0" marR="0" indent="0">
                        <a:lnSpc>
                          <a:spcPct val="115000"/>
                        </a:lnSpc>
                        <a:spcBef>
                          <a:spcPts val="0"/>
                        </a:spcBef>
                        <a:spcAft>
                          <a:spcPts val="0"/>
                        </a:spcAft>
                      </a:pPr>
                      <a:r>
                        <a:rPr lang="en-US" sz="1800" b="0" dirty="0" err="1" smtClean="0">
                          <a:effectLst/>
                        </a:rPr>
                        <a:t>Raltegravir</a:t>
                      </a:r>
                      <a:r>
                        <a:rPr lang="en-US" sz="1800" b="0" dirty="0" smtClean="0">
                          <a:effectLst/>
                        </a:rPr>
                        <a:t> HIV-1 ART</a:t>
                      </a:r>
                      <a:r>
                        <a:rPr lang="en-US" sz="1800" b="0" baseline="0" dirty="0" smtClean="0">
                          <a:effectLst/>
                        </a:rPr>
                        <a:t> regimen</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15 (49)</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c>
                  <a:txBody>
                    <a:bodyPr/>
                    <a:lstStyle/>
                    <a:p>
                      <a:pPr marL="0" marR="0" algn="ctr">
                        <a:lnSpc>
                          <a:spcPct val="115000"/>
                        </a:lnSpc>
                        <a:spcBef>
                          <a:spcPts val="0"/>
                        </a:spcBef>
                        <a:spcAft>
                          <a:spcPts val="0"/>
                        </a:spcAft>
                      </a:pPr>
                      <a:r>
                        <a:rPr lang="en-US" sz="1800" dirty="0" smtClean="0">
                          <a:effectLst/>
                        </a:rPr>
                        <a:t>20 (63)</a:t>
                      </a:r>
                      <a:endParaRPr lang="en-US" sz="1800" b="0" dirty="0">
                        <a:solidFill>
                          <a:schemeClr val="tx1"/>
                        </a:solidFill>
                        <a:effectLst/>
                        <a:latin typeface="Calibri" panose="020F0502020204030204" pitchFamily="34" charset="0"/>
                        <a:ea typeface="Calibri"/>
                        <a:cs typeface="Calibri" panose="020F0502020204030204" pitchFamily="34" charset="0"/>
                      </a:endParaRPr>
                    </a:p>
                  </a:txBody>
                  <a:tcPr marL="45720" marR="45720" marT="0" marB="0" anchor="ctr"/>
                </a:tc>
              </a:tr>
            </a:tbl>
          </a:graphicData>
        </a:graphic>
      </p:graphicFrame>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MPACT OF METHOTREXATE DOSE REDUCTION UPON INITIATION OF ADALIMUMAB ON CLINICAL AND ULTRASONOGRAPHIC PARAMETERS IN &quot;/&gt;&lt;property id=&quot;20307&quot; value=&quot;256&quot;/&gt;&lt;/object&gt;&lt;object type=&quot;3&quot; unique_id=&quot;10005&quot;&gt;&lt;property id=&quot;20148&quot; value=&quot;5&quot;/&gt;&lt;property id=&quot;20300&quot; value=&quot;Slide 2 - &amp;quot;Disclosures and acknowledgements&amp;quot;&quot;/&gt;&lt;property id=&quot;20307&quot; value=&quot;257&quot;/&gt;&lt;/object&gt;&lt;object type=&quot;3&quot; unique_id=&quot;10006&quot;&gt;&lt;property id=&quot;20148&quot; value=&quot;5&quot;/&gt;&lt;property id=&quot;20300&quot; value=&quot;Slide 3 - &amp;quot;Background&amp;quot;&quot;/&gt;&lt;property id=&quot;20307&quot; value=&quot;258&quot;/&gt;&lt;/object&gt;&lt;object type=&quot;3&quot; unique_id=&quot;10007&quot;&gt;&lt;property id=&quot;20148&quot; value=&quot;5&quot;/&gt;&lt;property id=&quot;20300&quot; value=&quot;Slide 4 - &amp;quot;Objective&amp;quot;&quot;/&gt;&lt;property id=&quot;20307&quot; value=&quot;259&quot;/&gt;&lt;/object&gt;&lt;object type=&quot;3&quot; unique_id=&quot;10008&quot;&gt;&lt;property id=&quot;20148&quot; value=&quot;5&quot;/&gt;&lt;property id=&quot;20300&quot; value=&quot;Slide 5 - &amp;quot;MUSICA inclusion/exclusion criteria&amp;quot;&quot;/&gt;&lt;property id=&quot;20307&quot; value=&quot;260&quot;/&gt;&lt;/object&gt;&lt;object type=&quot;3&quot; unique_id=&quot;10009&quot;&gt;&lt;property id=&quot;20148&quot; value=&quot;5&quot;/&gt;&lt;property id=&quot;20300&quot; value=&quot;Slide 6 - &amp;quot;MUSICA study design&amp;quot;&quot;/&gt;&lt;property id=&quot;20307&quot; value=&quot;261&quot;/&gt;&lt;/object&gt;&lt;object type=&quot;3&quot; unique_id=&quot;10010&quot;&gt;&lt;property id=&quot;20148&quot; value=&quot;5&quot;/&gt;&lt;property id=&quot;20300&quot; value=&quot;Slide 7 - &amp;quot;Efficacy and safety measures&amp;quot;&quot;/&gt;&lt;property id=&quot;20307&quot; value=&quot;262&quot;/&gt;&lt;/object&gt;&lt;object type=&quot;3&quot; unique_id=&quot;10011&quot;&gt;&lt;property id=&quot;20148&quot; value=&quot;5&quot;/&gt;&lt;property id=&quot;20300&quot; value=&quot;Slide 8 - &amp;quot;Baseline patient demographics and disease characteristics were evenly balanced&amp;quot;&quot;/&gt;&lt;property id=&quot;20307&quot; value=&quot;263&quot;/&gt;&lt;/object&gt;&lt;object type=&quot;3&quot; unique_id=&quot;10012&quot;&gt;&lt;property id=&quot;20148&quot; value=&quot;5&quot;/&gt;&lt;property id=&quot;20300&quot; value=&quot;Slide 9 - &amp;quot;Patient disposition&amp;quot;&quot;/&gt;&lt;property id=&quot;20307&quot; value=&quot;264&quot;/&gt;&lt;/object&gt;&lt;object type=&quot;3&quot; unique_id=&quot;10013&quot;&gt;&lt;property id=&quot;20148&quot; value=&quot;5&quot;/&gt;&lt;property id=&quot;20300&quot; value=&quot;Slide 10 - &amp;quot;Primary endpoint- low-dosage MTX+ADA mean DAS28(CRP) non-inferiority at week 24 (LOCF)&amp;quot;&quot;/&gt;&lt;property id=&quot;20307&quot; value=&quot;270&quot;/&gt;&lt;/object&gt;&lt;object type=&quot;3&quot; unique_id=&quot;10014&quot;&gt;&lt;property id=&quot;20148&quot; value=&quot;5&quot;/&gt;&lt;property id=&quot;20300&quot; value=&quot;Slide 11 - &amp;quot;No statistically significant differences in the proportion of patients achieving low disease activity and remissio&quot;/&gt;&lt;property id=&quot;20307&quot; value=&quot;272&quot;/&gt;&lt;/object&gt;&lt;object type=&quot;3&quot; unique_id=&quot;10015&quot;&gt;&lt;property id=&quot;20148&quot; value=&quot;5&quot;/&gt;&lt;property id=&quot;20300&quot; value=&quot;Slide 12 - &amp;quot;Low-dosage MTX+ADA met non-inferiority for ACR70 and minimal clinically important differences in HAQ-DI - ITT NRI&amp;quot;&quot;/&gt;&lt;property id=&quot;20307&quot; value=&quot;274&quot;/&gt;&lt;/object&gt;&lt;object type=&quot;3&quot; unique_id=&quot;10016&quot;&gt;&lt;property id=&quot;20148&quot; value=&quot;5&quot;/&gt;&lt;property id=&quot;20300&quot; value=&quot;Slide 13 - &amp;quot;No statistically significant differences in ACR responses between treatment groups- ITT NRI&amp;quot;&quot;/&gt;&lt;property id=&quot;20307&quot; value=&quot;288&quot;/&gt;&lt;/object&gt;&lt;object type=&quot;3&quot; unique_id=&quot;10017&quot;&gt;&lt;property id=&quot;20148&quot; value=&quot;5&quot;/&gt;&lt;property id=&quot;20300&quot; value=&quot;Slide 14 - &amp;quot;No statistically significant differences in functional outcomes- ITT NRI&amp;quot;&quot;/&gt;&lt;property id=&quot;20307&quot; value=&quot;276&quot;/&gt;&lt;/object&gt;&lt;object type=&quot;3&quot; unique_id=&quot;10018&quot;&gt;&lt;property id=&quot;20148&quot; value=&quot;5&quot;/&gt;&lt;property id=&quot;20300&quot; value=&quot;Slide 15 - &amp;quot;No statistically significant differences in responses measured by Ultrasound&amp;quot;&quot;/&gt;&lt;property id=&quot;20307&quot; value=&quot;277&quot;/&gt;&lt;/object&gt;&lt;object type=&quot;3&quot; unique_id=&quot;10019&quot;&gt;&lt;property id=&quot;20148&quot; value=&quot;5&quot;/&gt;&lt;property id=&quot;20300&quot; value=&quot;Slide 16 - &amp;quot;Adalimumab pharmacokinetics followed trends observed in clinical responses&amp;quot;&quot;/&gt;&lt;property id=&quot;20307&quot; value=&quot;289&quot;/&gt;&lt;/object&gt;&lt;object type=&quot;3&quot; unique_id=&quot;10020&quot;&gt;&lt;property id=&quot;20148&quot; value=&quot;5&quot;/&gt;&lt;property id=&quot;20300&quot; value=&quot;Slide 17 - &amp;quot;Safety results following 24-week treatment&amp;quot;&quot;/&gt;&lt;property id=&quot;20307&quot; value=&quot;280&quot;/&gt;&lt;/object&gt;&lt;object type=&quot;3&quot; unique_id=&quot;10021&quot;&gt;&lt;property id=&quot;20148&quot; value=&quot;5&quot;/&gt;&lt;property id=&quot;20300&quot; value=&quot;Slide 18 - &amp;quot;Overall incidence of pre-specified adverse events through week 24&amp;quot;&quot;/&gt;&lt;property id=&quot;20307&quot; value=&quot;282&quot;/&gt;&lt;/object&gt;&lt;object type=&quot;3&quot; unique_id=&quot;10022&quot;&gt;&lt;property id=&quot;20148&quot; value=&quot;5&quot;/&gt;&lt;property id=&quot;20300&quot; value=&quot;Slide 19 - &amp;quot;Conclusions&amp;quot;&quot;/&gt;&lt;property id=&quot;20307&quot; value=&quot;281&quot;/&gt;&lt;/object&gt;&lt;object type=&quot;3&quot; unique_id=&quot;10023&quot;&gt;&lt;property id=&quot;20148&quot; value=&quot;5&quot;/&gt;&lt;property id=&quot;20300&quot; value=&quot;Slide 20 - &amp;quot;Anticipated Questions&amp;quot;&quot;/&gt;&lt;property id=&quot;20307&quot; value=&quot;283&quot;/&gt;&lt;/object&gt;&lt;object type=&quot;3&quot; unique_id=&quot;10024&quot;&gt;&lt;property id=&quot;20148&quot; value=&quot;5&quot;/&gt;&lt;property id=&quot;20300&quot; value=&quot;Slide 21 - &amp;quot;Anticipated Questions&amp;quot;&quot;/&gt;&lt;property id=&quot;20307&quot; value=&quot;284&quot;/&gt;&lt;/object&gt;&lt;object type=&quot;3&quot; unique_id=&quot;10025&quot;&gt;&lt;property id=&quot;20148&quot; value=&quot;5&quot;/&gt;&lt;property id=&quot;20300&quot; value=&quot;Slide 22 - &amp;quot;Prior DMARD usage&amp;quot;&quot;/&gt;&lt;property id=&quot;20307&quot; value=&quot;285&quot;/&gt;&lt;/object&gt;&lt;object type=&quot;3&quot; unique_id=&quot;10026&quot;&gt;&lt;property id=&quot;20148&quot; value=&quot;5&quot;/&gt;&lt;property id=&quot;20300&quot; value=&quot;Slide 23 - &amp;quot;Adverse events per 100PY through week 24&amp;quot;&quot;/&gt;&lt;property id=&quot;20307&quot; value=&quot;286&quot;/&gt;&lt;/object&gt;&lt;object type=&quot;3&quot; unique_id=&quot;10027&quot;&gt;&lt;property id=&quot;20148&quot; value=&quot;5&quot;/&gt;&lt;property id=&quot;20300&quot; value=&quot;Slide 24 - &amp;quot;Standardization of U/S for Trial&amp;quot;&quot;/&gt;&lt;property id=&quot;20307&quot; value=&quot;290&quot;/&gt;&lt;/object&gt;&lt;/object&gt;&lt;/object&gt;&lt;/database&gt;"/>
  <p:tag name="SECTOMILLISECCONVERTED" val="1"/>
</p:tagLst>
</file>

<file path=ppt/theme/theme1.xml><?xml version="1.0" encoding="utf-8"?>
<a:theme xmlns:a="http://schemas.openxmlformats.org/drawingml/2006/main" name="AbbVie Branded">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rd AbbVie PPT">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randed Green 2014">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AbbbVie_PowerPoint_Template_Scientific_Branded_White</Template>
  <TotalTime>9190</TotalTime>
  <Words>3105</Words>
  <Application>Microsoft Macintosh PowerPoint</Application>
  <PresentationFormat>On-screen Show (4:3)</PresentationFormat>
  <Paragraphs>385</Paragraphs>
  <Slides>18</Slides>
  <Notes>16</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18</vt:i4>
      </vt:variant>
    </vt:vector>
  </HeadingPairs>
  <TitlesOfParts>
    <vt:vector size="23" baseType="lpstr">
      <vt:lpstr>AbbVie Branded</vt:lpstr>
      <vt:lpstr>Standard AbbVie PPT</vt:lpstr>
      <vt:lpstr>5_AbbVie Design 2</vt:lpstr>
      <vt:lpstr>Branded Green 2014</vt:lpstr>
      <vt:lpstr>Prism 5</vt:lpstr>
      <vt:lpstr>TURQUOISE-I: SAFETY AND EFFICACY OF ABT-450/R/OMBITASVIR, DASABUVIR, AND RIBAVIRIN IN PATIENTS CO-INFECTED WITH HEPATITIS C AND HIV-1</vt:lpstr>
      <vt:lpstr>Disclosures</vt:lpstr>
      <vt:lpstr>Background</vt:lpstr>
      <vt:lpstr> 3 Direct-Acting Antiviral Regimen (3D)</vt:lpstr>
      <vt:lpstr> 3 Direct-Acting Antiviral Regimen (3D)</vt:lpstr>
      <vt:lpstr>TURQUOISE-I: Part 1 Study Design (N = 63)</vt:lpstr>
      <vt:lpstr>TURQUOISE-I: Study Analyses</vt:lpstr>
      <vt:lpstr>TURQUOISE-I: Key Eligibility Criteria</vt:lpstr>
      <vt:lpstr>TURQUOISE-I: Baseline Demographics and Disease Characteristics</vt:lpstr>
      <vt:lpstr>TURQUOISE-I Results: ITT Virologic Response Rates</vt:lpstr>
      <vt:lpstr>TURQUOISE-I Results: ITT Virologic Response Rates</vt:lpstr>
      <vt:lpstr>TURQUOISE-I: Reasons for Non-Response</vt:lpstr>
      <vt:lpstr>TURQUOISE-I: Treatment-Emergent Adverse Events ≥ 10% </vt:lpstr>
      <vt:lpstr>TURQUOISE-I: On-Treatment Laboratory Abnormalities</vt:lpstr>
      <vt:lpstr>TURQUOISE-I: Summary</vt:lpstr>
      <vt:lpstr>TURQUOISE-I: Next Steps</vt:lpstr>
      <vt:lpstr>Acknowledgements</vt:lpstr>
      <vt:lpstr>PowerPoint Presentation</vt:lpstr>
    </vt:vector>
  </TitlesOfParts>
  <Company>Abbott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TURQUOISE-I: SAFETY AND EFFICACY OF ABT-450/R/OMBITASVIR, DASABUVIR, AND RIBAVIRIN IN PATIENTS CO-INFECTED WITH HEPATITIS C AND HIV-1</dc:title>
  <dc:creator>Dylla, Douglas E</dc:creator>
  <cp:lastModifiedBy>Mark Sulkowski</cp:lastModifiedBy>
  <cp:revision>668</cp:revision>
  <dcterms:created xsi:type="dcterms:W3CDTF">2013-08-23T16:57:25Z</dcterms:created>
  <dcterms:modified xsi:type="dcterms:W3CDTF">2014-07-21T01:17:24Z</dcterms:modified>
</cp:coreProperties>
</file>