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3" r:id="rId9"/>
    <p:sldId id="314" r:id="rId10"/>
    <p:sldId id="328" r:id="rId11"/>
    <p:sldId id="315" r:id="rId12"/>
    <p:sldId id="316" r:id="rId13"/>
    <p:sldId id="317" r:id="rId14"/>
    <p:sldId id="318" r:id="rId15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dro Cahn" initials="PC" lastIdx="10" clrIdx="0"/>
  <p:cmAuthor id="1" name="mfigueroa" initials="m" lastIdx="5" clrIdx="1"/>
  <p:cmAuthor id="2" name="Maria Jose Rolon" initials="MJR" lastIdx="6" clrIdx="2"/>
  <p:cmAuthor id="3" name="Maria Ines Figueroa" initials="MIF" lastIdx="10" clrIdx="3"/>
  <p:cmAuthor id="4" name="MARIA JOSE" initials="MJ" lastIdx="13" clrIdx="4">
    <p:extLst>
      <p:ext uri="{19B8F6BF-5375-455C-9EA6-DF929625EA0E}">
        <p15:presenceInfo xmlns="" xmlns:p15="http://schemas.microsoft.com/office/powerpoint/2012/main" userId="MARIA JOSE" providerId="None"/>
      </p:ext>
    </p:extLst>
  </p:cmAuthor>
  <p:cmAuthor id="5" name="ma804919" initials="m" lastIdx="7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D9D9D"/>
    <a:srgbClr val="BCBC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3" autoAdjust="0"/>
    <p:restoredTop sz="86393" autoAdjust="0"/>
  </p:normalViewPr>
  <p:slideViewPr>
    <p:cSldViewPr>
      <p:cViewPr varScale="1">
        <p:scale>
          <a:sx n="63" d="100"/>
          <a:sy n="63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624" y="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hart%20in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107806859064686"/>
          <c:y val="0.14276344910567901"/>
          <c:w val="0.84593342944512795"/>
          <c:h val="0.53719964339374493"/>
        </c:manualLayout>
      </c:layout>
      <c:lineChart>
        <c:grouping val="standard"/>
        <c:ser>
          <c:idx val="0"/>
          <c:order val="0"/>
          <c:tx>
            <c:strRef>
              <c:f>'[Chart in Microsoft Office PowerPoint]Hoja2'!$A$2</c:f>
              <c:strCache>
                <c:ptCount val="1"/>
                <c:pt idx="0">
                  <c:v>032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3722431503736529E-2"/>
                  <c:y val="4.85584295872501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564199155570689E-2"/>
                  <c:y val="-3.2372286391500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'[Chart in Microsoft Office PowerPoint]Hoja2'!$B$1:$N$1</c:f>
              <c:strCache>
                <c:ptCount val="13"/>
                <c:pt idx="0">
                  <c:v>SCR</c:v>
                </c:pt>
                <c:pt idx="1">
                  <c:v>BSL</c:v>
                </c:pt>
                <c:pt idx="2">
                  <c:v>W.2</c:v>
                </c:pt>
                <c:pt idx="3">
                  <c:v>W.3</c:v>
                </c:pt>
                <c:pt idx="4">
                  <c:v>W.4</c:v>
                </c:pt>
                <c:pt idx="5">
                  <c:v>W.6</c:v>
                </c:pt>
                <c:pt idx="6">
                  <c:v>W.8</c:v>
                </c:pt>
                <c:pt idx="7">
                  <c:v>W.12</c:v>
                </c:pt>
                <c:pt idx="8">
                  <c:v>W.24</c:v>
                </c:pt>
                <c:pt idx="9">
                  <c:v>W.36</c:v>
                </c:pt>
                <c:pt idx="10">
                  <c:v>retest </c:v>
                </c:pt>
                <c:pt idx="11">
                  <c:v>W.48</c:v>
                </c:pt>
                <c:pt idx="12">
                  <c:v>DV</c:v>
                </c:pt>
              </c:strCache>
            </c:strRef>
          </c:cat>
          <c:val>
            <c:numRef>
              <c:f>'[Chart in Microsoft Office PowerPoint]Hoja2'!$B$2:$N$2</c:f>
              <c:numCache>
                <c:formatCode>#,##0</c:formatCode>
                <c:ptCount val="13"/>
                <c:pt idx="0">
                  <c:v>82803</c:v>
                </c:pt>
                <c:pt idx="1">
                  <c:v>106320</c:v>
                </c:pt>
                <c:pt idx="2">
                  <c:v>168</c:v>
                </c:pt>
                <c:pt idx="3">
                  <c:v>76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 formatCode="General">
                  <c:v>99</c:v>
                </c:pt>
                <c:pt idx="10" formatCode="General">
                  <c:v>246</c:v>
                </c:pt>
                <c:pt idx="11" formatCode="General">
                  <c:v>61</c:v>
                </c:pt>
                <c:pt idx="12" formatCode="General">
                  <c:v>40</c:v>
                </c:pt>
              </c:numCache>
            </c:numRef>
          </c:val>
        </c:ser>
        <c:dLbls>
          <c:showVal val="1"/>
        </c:dLbls>
        <c:marker val="1"/>
        <c:axId val="92613632"/>
        <c:axId val="100459264"/>
      </c:lineChart>
      <c:catAx>
        <c:axId val="92613632"/>
        <c:scaling>
          <c:orientation val="minMax"/>
        </c:scaling>
        <c:axPos val="b"/>
        <c:numFmt formatCode="General" sourceLinked="0"/>
        <c:majorTickMark val="none"/>
        <c:tickLblPos val="nextTo"/>
        <c:crossAx val="100459264"/>
        <c:crosses val="autoZero"/>
        <c:auto val="1"/>
        <c:lblAlgn val="ctr"/>
        <c:lblOffset val="100"/>
      </c:catAx>
      <c:valAx>
        <c:axId val="100459264"/>
        <c:scaling>
          <c:logBase val="10"/>
          <c:orientation val="minMax"/>
          <c:max val="120000"/>
          <c:min val="40"/>
        </c:scaling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tickLblPos val="nextTo"/>
        <c:crossAx val="9261363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0.72798</cdr:x>
      <cdr:y>0.22826</cdr:y>
    </cdr:from>
    <cdr:to>
      <cdr:x>0.91379</cdr:x>
      <cdr:y>0.4038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423889" y="915312"/>
          <a:ext cx="1129187" cy="703938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800">
              <a:solidFill>
                <a:schemeClr val="tx1"/>
              </a:solidFill>
            </a:rPr>
            <a:t>GENOTYPE </a:t>
          </a:r>
          <a:r>
            <a:rPr lang="en-US" sz="800" baseline="0">
              <a:solidFill>
                <a:schemeClr val="tx1"/>
              </a:solidFill>
            </a:rPr>
            <a:t> RT : </a:t>
          </a:r>
        </a:p>
        <a:p xmlns:a="http://schemas.openxmlformats.org/drawingml/2006/main">
          <a:pPr algn="ctr"/>
          <a:r>
            <a:rPr lang="en-US" sz="800" baseline="0">
              <a:solidFill>
                <a:schemeClr val="tx1"/>
              </a:solidFill>
            </a:rPr>
            <a:t>NO MUTATIONS; DIDNT AMPLIFY TO  INTEGRASE AND PROTEASE </a:t>
          </a:r>
          <a:endParaRPr lang="en-US" sz="8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0.0094</cdr:x>
      <cdr:y>0.76247</cdr:y>
    </cdr:from>
    <cdr:to>
      <cdr:x>0.21787</cdr:x>
      <cdr:y>0.87173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57150" y="3057525"/>
          <a:ext cx="1266826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900"/>
        </a:p>
      </cdr:txBody>
    </cdr:sp>
  </cdr:relSizeAnchor>
  <cdr:relSizeAnchor xmlns:cdr="http://schemas.openxmlformats.org/drawingml/2006/chartDrawing">
    <cdr:from>
      <cdr:x>0.02194</cdr:x>
      <cdr:y>0.77197</cdr:y>
    </cdr:from>
    <cdr:to>
      <cdr:x>0.31975</cdr:x>
      <cdr:y>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33351" y="3095625"/>
          <a:ext cx="180974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0.80094</cdr:x>
      <cdr:y>0.43468</cdr:y>
    </cdr:from>
    <cdr:to>
      <cdr:x>0.82602</cdr:x>
      <cdr:y>0.51306</cdr:y>
    </cdr:to>
    <cdr:sp macro="" textlink="">
      <cdr:nvSpPr>
        <cdr:cNvPr id="8" name="7 Flecha abajo"/>
        <cdr:cNvSpPr/>
      </cdr:nvSpPr>
      <cdr:spPr>
        <a:xfrm xmlns:a="http://schemas.openxmlformats.org/drawingml/2006/main" flipV="1">
          <a:off x="4867276" y="1743074"/>
          <a:ext cx="152400" cy="31432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F6AFC8-48EC-4591-8419-828384A6A34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97486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339A1-44DD-442A-83A7-2E1C6A0058F2}" type="slidenum">
              <a:rPr lang="es-ES" smtClean="0"/>
              <a:pPr/>
              <a:t>1</a:t>
            </a:fld>
            <a:endParaRPr lang="es-ES" dirty="0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4008550" y="8574397"/>
            <a:ext cx="3066943" cy="452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1" tIns="45700" rIns="91401" bIns="45700" anchor="b"/>
          <a:lstStyle/>
          <a:p>
            <a:pPr algn="r" defTabSz="914423" eaLnBrk="1" hangingPunct="1"/>
            <a:fld id="{4ED0B56C-3D17-4D6A-9CF8-74FAD8D039EF}" type="slidenum">
              <a:rPr lang="es-ES" sz="1200"/>
              <a:pPr algn="r" defTabSz="914423" eaLnBrk="1" hangingPunct="1"/>
              <a:t>1</a:t>
            </a:fld>
            <a:endParaRPr lang="es-ES" sz="1200" dirty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sz="24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87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603864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64528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sz="1400" b="1" dirty="0">
              <a:latin typeface="+mn-lt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AFC8-48EC-4591-8419-828384A6A344}" type="slidenum">
              <a:rPr lang="es-ES_tradnl" smtClean="0"/>
              <a:pPr/>
              <a:t>12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455237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987000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AFC8-48EC-4591-8419-828384A6A344}" type="slidenum">
              <a:rPr lang="es-ES_tradnl" smtClean="0"/>
              <a:pPr/>
              <a:t>14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4069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AFC8-48EC-4591-8419-828384A6A344}" type="slidenum">
              <a:rPr lang="es-ES_tradnl" smtClean="0"/>
              <a:pPr/>
              <a:t>2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743420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256118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350576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sz="1600" b="1" dirty="0" smtClean="0">
                <a:latin typeface="+mn-lt"/>
                <a:ea typeface="ＭＳ Ｐゴシック" pitchFamily="34" charset="-128"/>
              </a:rPr>
              <a:t> 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A5EC5-1647-4168-BC89-7C87808AD8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7583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9A11E-5F50-4737-957E-23213CD8D47B}" type="slidenum">
              <a:rPr lang="en-US"/>
              <a:pPr/>
              <a:t>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2700" y="677863"/>
            <a:ext cx="4511675" cy="33845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s-AR" b="1" dirty="0"/>
          </a:p>
        </p:txBody>
      </p:sp>
    </p:spTree>
    <p:extLst>
      <p:ext uri="{BB962C8B-B14F-4D97-AF65-F5344CB8AC3E}">
        <p14:creationId xmlns="" xmlns:p14="http://schemas.microsoft.com/office/powerpoint/2010/main" val="42278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54B3-FC80-4011-8213-D9BA999D676F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291969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AFC8-48EC-4591-8419-828384A6A344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996179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AFC8-48EC-4591-8419-828384A6A344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5363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AD7B-7FFB-4B5B-AEF2-18E1C68A25A4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975E7-9BCA-44AB-B768-2A6CE02EFED9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57C35-AF05-4248-94D1-6464C60F9766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3AC54-0A96-4A5B-B0ED-CF7942AA723A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6FA1F-517F-4679-9817-4E292F2BA6DB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6E533-C8B8-4770-98A7-48FB758DBC3A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C2B34-344A-426A-B629-7FA01A16680D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A74B4-6D23-4234-A59C-A1CADE69ADFA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DE904-2C73-446D-A0D7-A81680A9F501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95A1C-452E-4ECA-A90B-7DF850EC8C90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5E5E3-5E67-449F-8F5A-36DAFA61390E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1A4482-7BAC-4A3C-BD6F-1A83C570224B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5534" y="2636913"/>
            <a:ext cx="8939284" cy="40324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671766"/>
            <a:ext cx="8641655" cy="3277514"/>
          </a:xfrm>
          <a:ln>
            <a:noFill/>
          </a:ln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Calibri" pitchFamily="34" charset="0"/>
              </a:rPr>
              <a:t>Dolutegravir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-Lamivudine as initial therapy in HIV-Infected, 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ARV naïve patients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48 Week Results of the PADDLE trial. </a:t>
            </a:r>
            <a:endParaRPr lang="en-US" sz="2400" b="1" dirty="0" smtClean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ClinicalTrials.gov : </a:t>
            </a: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#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NCT02211482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endParaRPr lang="en-US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AR" sz="2400" b="1" i="1" u="sng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Pedro </a:t>
            </a:r>
            <a:r>
              <a:rPr lang="es-AR" sz="2400" b="1" i="1" u="sng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Cahn, </a:t>
            </a:r>
            <a:r>
              <a:rPr lang="es-AR" sz="2400" b="1" i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María J </a:t>
            </a:r>
            <a:r>
              <a:rPr lang="es-AR" sz="2400" b="1" i="1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Rolón</a:t>
            </a:r>
            <a:r>
              <a:rPr 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, María I. Figueroa,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s-AR" sz="2400" b="1" i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Ana </a:t>
            </a:r>
            <a:r>
              <a:rPr lang="es-AR" sz="2400" b="1" i="1" dirty="0" err="1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Gun</a:t>
            </a:r>
            <a:r>
              <a:rPr lang="es-AR" sz="2400" b="1" i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Patricia Patterson, </a:t>
            </a:r>
            <a:r>
              <a:rPr lang="es-AR" sz="2400" b="1" i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Omar </a:t>
            </a:r>
            <a:r>
              <a:rPr lang="es-AR" sz="2400" b="1" i="1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Sued</a:t>
            </a:r>
            <a:endParaRPr lang="es-ES" sz="2400" b="1" i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22549"/>
            <a:ext cx="2432912" cy="1008112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Rectángulo 5"/>
          <p:cNvSpPr/>
          <p:nvPr/>
        </p:nvSpPr>
        <p:spPr>
          <a:xfrm>
            <a:off x="95534" y="116632"/>
            <a:ext cx="2678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400" dirty="0"/>
              <a:t>abstract </a:t>
            </a:r>
            <a:r>
              <a:rPr lang="es-AR" sz="1400" dirty="0" smtClean="0"/>
              <a:t>number </a:t>
            </a:r>
            <a:r>
              <a:rPr lang="es-AR" sz="1400" dirty="0" smtClean="0">
                <a:solidFill>
                  <a:srgbClr val="222222"/>
                </a:solidFill>
                <a:latin typeface="verdana" panose="020B0604030504040204" pitchFamily="34" charset="0"/>
              </a:rPr>
              <a:t>FRAB0104LB</a:t>
            </a:r>
            <a:endParaRPr lang="es-AR" sz="1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423284"/>
            <a:ext cx="1584176" cy="14975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2114"/>
          </a:xfr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altLang="es-AR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Results: Viral load decay</a:t>
            </a:r>
            <a:endParaRPr lang="es-AR" dirty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pic>
        <p:nvPicPr>
          <p:cNvPr id="7" name="6 Image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066" r="3303"/>
          <a:stretch/>
        </p:blipFill>
        <p:spPr bwMode="auto">
          <a:xfrm>
            <a:off x="296295" y="1556792"/>
            <a:ext cx="8248426" cy="41845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83568" y="6021288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*Day 14: Early evolution of viral load (log 10) (mean ± standard deviation).</a:t>
            </a:r>
            <a:endParaRPr lang="es-AR" sz="1400" dirty="0">
              <a:latin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176257" y="3671959"/>
            <a:ext cx="131478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Times New Roman"/>
              </a:rPr>
              <a:t>-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ea typeface="Times New Roman"/>
              </a:rPr>
              <a:t>2.54±0.27*</a:t>
            </a:r>
            <a:endParaRPr lang="es-AR" sz="1800" dirty="0">
              <a:latin typeface="Calibri" pitchFamily="34" charset="0"/>
            </a:endParaRPr>
          </a:p>
        </p:txBody>
      </p:sp>
      <p:sp>
        <p:nvSpPr>
          <p:cNvPr id="5" name="4 Flecha abajo"/>
          <p:cNvSpPr/>
          <p:nvPr/>
        </p:nvSpPr>
        <p:spPr bwMode="auto">
          <a:xfrm flipV="1">
            <a:off x="3556066" y="5445224"/>
            <a:ext cx="484632" cy="43204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8382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1824" y="268345"/>
            <a:ext cx="8229600" cy="648072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Adverse Events at 48 weeks 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340159" y="1052736"/>
          <a:ext cx="8352930" cy="3759810"/>
        </p:xfrm>
        <a:graphic>
          <a:graphicData uri="http://schemas.openxmlformats.org/drawingml/2006/table">
            <a:tbl>
              <a:tblPr/>
              <a:tblGrid>
                <a:gridCol w="2112983"/>
                <a:gridCol w="2663157"/>
                <a:gridCol w="3576790"/>
              </a:tblGrid>
              <a:tr h="419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Adverse Events </a:t>
                      </a: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possibly 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related to </a:t>
                      </a: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DTG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6103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AE</a:t>
                      </a:r>
                    </a:p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( 8 AEs / 6 pts  ) 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GRADE I</a:t>
                      </a:r>
                    </a:p>
                    <a:p>
                      <a:pPr algn="ctr" fontAlgn="b"/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GRADE II</a:t>
                      </a:r>
                    </a:p>
                    <a:p>
                      <a:pPr algn="ctr" fontAlgn="b"/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Somnolence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1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6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Epigastric pain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6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Headache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2 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6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Diarrhea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Nausea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2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455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 </a:t>
                      </a: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AEs 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were reported at </a:t>
                      </a:r>
                      <a:r>
                        <a:rPr lang="en-US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the first 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week of treatment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40162" y="5085184"/>
            <a:ext cx="83529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1800" b="1" dirty="0" smtClean="0">
                <a:latin typeface="Calibri" pitchFamily="34" charset="0"/>
              </a:rPr>
              <a:t>Three Grade 2-3 laboratory toxicities were reported in 3 patients  through 48 </a:t>
            </a:r>
            <a:r>
              <a:rPr lang="es-AR" sz="1800" b="1" dirty="0" err="1" smtClean="0">
                <a:latin typeface="Calibri" pitchFamily="34" charset="0"/>
              </a:rPr>
              <a:t>weeks</a:t>
            </a:r>
            <a:r>
              <a:rPr lang="es-AR" sz="1800" b="1" dirty="0" smtClean="0">
                <a:latin typeface="Calibri" pitchFamily="34" charset="0"/>
              </a:rPr>
              <a:t>: Proteinuria, CPK ( </a:t>
            </a:r>
            <a:r>
              <a:rPr lang="es-AR" sz="1800" b="1" dirty="0" err="1" smtClean="0">
                <a:latin typeface="Calibri" pitchFamily="34" charset="0"/>
              </a:rPr>
              <a:t>both</a:t>
            </a:r>
            <a:r>
              <a:rPr lang="es-AR" sz="1800" b="1" dirty="0" smtClean="0">
                <a:latin typeface="Calibri" pitchFamily="34" charset="0"/>
              </a:rPr>
              <a:t> at </a:t>
            </a:r>
            <a:r>
              <a:rPr lang="es-AR" sz="1800" b="1" dirty="0" err="1" smtClean="0">
                <a:latin typeface="Calibri" pitchFamily="34" charset="0"/>
              </a:rPr>
              <a:t>baseline</a:t>
            </a:r>
            <a:r>
              <a:rPr lang="es-AR" sz="1800" b="1" dirty="0" smtClean="0">
                <a:latin typeface="Calibri" pitchFamily="34" charset="0"/>
              </a:rPr>
              <a:t>) and  hematuria.                                                                                                    </a:t>
            </a:r>
            <a:r>
              <a:rPr lang="en-US" sz="1800" b="1" dirty="0" smtClean="0">
                <a:latin typeface="Calibri" pitchFamily="34" charset="0"/>
              </a:rPr>
              <a:t>One </a:t>
            </a:r>
            <a:r>
              <a:rPr lang="en-US" sz="1800" b="1" dirty="0">
                <a:latin typeface="Calibri" pitchFamily="34" charset="0"/>
              </a:rPr>
              <a:t>SAE * : </a:t>
            </a:r>
            <a:r>
              <a:rPr lang="en-US" sz="1800" b="1" dirty="0" smtClean="0">
                <a:latin typeface="Calibri" pitchFamily="34" charset="0"/>
              </a:rPr>
              <a:t>One </a:t>
            </a:r>
            <a:r>
              <a:rPr lang="en-US" sz="1800" b="1" dirty="0">
                <a:latin typeface="Calibri" pitchFamily="34" charset="0"/>
              </a:rPr>
              <a:t>patient  committed </a:t>
            </a:r>
            <a:r>
              <a:rPr lang="en-US" sz="1800" b="1" dirty="0" smtClean="0">
                <a:latin typeface="Calibri" pitchFamily="34" charset="0"/>
              </a:rPr>
              <a:t>suicide  between w24 and w36 , in the context of a </a:t>
            </a:r>
            <a:r>
              <a:rPr lang="en-US" sz="1800" b="1" dirty="0">
                <a:latin typeface="Calibri" panose="020F0502020204030204" pitchFamily="34" charset="0"/>
              </a:rPr>
              <a:t>stressful </a:t>
            </a:r>
            <a:r>
              <a:rPr lang="en-US" sz="1800" b="1" dirty="0" smtClean="0">
                <a:latin typeface="Calibri" panose="020F0502020204030204" pitchFamily="34" charset="0"/>
              </a:rPr>
              <a:t>- </a:t>
            </a:r>
            <a:r>
              <a:rPr lang="en-US" sz="1800" b="1" dirty="0">
                <a:latin typeface="Calibri" panose="020F0502020204030204" pitchFamily="34" charset="0"/>
              </a:rPr>
              <a:t>traumatic life </a:t>
            </a:r>
            <a:r>
              <a:rPr lang="en-US" sz="1800" b="1" dirty="0" smtClean="0">
                <a:latin typeface="Calibri" panose="020F0502020204030204" pitchFamily="34" charset="0"/>
              </a:rPr>
              <a:t>event. His last pVL at week 24 was &lt; 50 copies. </a:t>
            </a:r>
            <a:endParaRPr lang="es-AR" sz="1800" b="1" dirty="0" smtClean="0">
              <a:latin typeface="Calibri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9207" y="6388874"/>
            <a:ext cx="36730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atin typeface="Calibri" panose="020F0502020204030204" pitchFamily="34" charset="0"/>
              </a:rPr>
              <a:t>* SAE </a:t>
            </a:r>
            <a:r>
              <a:rPr lang="es-ES" sz="1400" dirty="0" err="1" smtClean="0">
                <a:latin typeface="Calibri" panose="020F0502020204030204" pitchFamily="34" charset="0"/>
              </a:rPr>
              <a:t>Not</a:t>
            </a:r>
            <a:r>
              <a:rPr lang="es-ES" sz="1400" dirty="0" smtClean="0">
                <a:latin typeface="Calibri" panose="020F0502020204030204" pitchFamily="34" charset="0"/>
              </a:rPr>
              <a:t> </a:t>
            </a:r>
            <a:r>
              <a:rPr lang="es-ES" sz="1400" dirty="0" err="1" smtClean="0">
                <a:latin typeface="Calibri" panose="020F0502020204030204" pitchFamily="34" charset="0"/>
              </a:rPr>
              <a:t>deemed</a:t>
            </a:r>
            <a:r>
              <a:rPr lang="es-ES" sz="1400" dirty="0" smtClean="0">
                <a:latin typeface="Calibri" panose="020F0502020204030204" pitchFamily="34" charset="0"/>
              </a:rPr>
              <a:t> </a:t>
            </a:r>
            <a:r>
              <a:rPr lang="es-ES" sz="1400" dirty="0" err="1" smtClean="0">
                <a:latin typeface="Calibri" panose="020F0502020204030204" pitchFamily="34" charset="0"/>
              </a:rPr>
              <a:t>related</a:t>
            </a:r>
            <a:r>
              <a:rPr lang="es-ES" sz="1400" dirty="0" smtClean="0">
                <a:latin typeface="Calibri" panose="020F0502020204030204" pitchFamily="34" charset="0"/>
              </a:rPr>
              <a:t> to </a:t>
            </a:r>
            <a:r>
              <a:rPr lang="es-ES" sz="1400" dirty="0" err="1" smtClean="0">
                <a:latin typeface="Calibri" panose="020F0502020204030204" pitchFamily="34" charset="0"/>
              </a:rPr>
              <a:t>study</a:t>
            </a:r>
            <a:r>
              <a:rPr lang="es-ES" sz="1400" dirty="0" smtClean="0">
                <a:latin typeface="Calibri" panose="020F0502020204030204" pitchFamily="34" charset="0"/>
              </a:rPr>
              <a:t> </a:t>
            </a:r>
            <a:r>
              <a:rPr lang="es-ES" sz="1400" dirty="0" err="1" smtClean="0">
                <a:latin typeface="Calibri" panose="020F0502020204030204" pitchFamily="34" charset="0"/>
              </a:rPr>
              <a:t>medication</a:t>
            </a:r>
            <a:r>
              <a:rPr lang="es-ES" sz="1400" dirty="0" smtClean="0">
                <a:latin typeface="Calibri" panose="020F0502020204030204" pitchFamily="34" charset="0"/>
              </a:rPr>
              <a:t>  </a:t>
            </a:r>
            <a:endParaRPr lang="es-AR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19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3" name="1 Gráfico"/>
          <p:cNvGraphicFramePr/>
          <p:nvPr/>
        </p:nvGraphicFramePr>
        <p:xfrm>
          <a:off x="683568" y="836713"/>
          <a:ext cx="77768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85800" y="332656"/>
            <a:ext cx="7918648" cy="864096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Protocol-Defined </a:t>
            </a:r>
            <a:r>
              <a:rPr lang="en-US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</a:t>
            </a: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Failure 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85800" y="6034062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800" b="1" dirty="0" err="1" smtClean="0">
                <a:latin typeface="Calibri" panose="020F0502020204030204" pitchFamily="34" charset="0"/>
              </a:rPr>
              <a:t>Patient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was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discontinued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from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study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an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counted</a:t>
            </a:r>
            <a:r>
              <a:rPr lang="es-AR" sz="1800" b="1" dirty="0" smtClean="0">
                <a:latin typeface="Calibri" panose="020F0502020204030204" pitchFamily="34" charset="0"/>
              </a:rPr>
              <a:t> as a </a:t>
            </a:r>
            <a:r>
              <a:rPr lang="es-AR" sz="1800" b="1" dirty="0" err="1" smtClean="0">
                <a:latin typeface="Calibri" panose="020F0502020204030204" pitchFamily="34" charset="0"/>
              </a:rPr>
              <a:t>failure</a:t>
            </a:r>
            <a:r>
              <a:rPr lang="es-AR" sz="1800" b="1" dirty="0" smtClean="0">
                <a:latin typeface="Calibri" panose="020F0502020204030204" pitchFamily="34" charset="0"/>
              </a:rPr>
              <a:t>, </a:t>
            </a:r>
            <a:r>
              <a:rPr lang="es-AR" sz="1800" b="1" dirty="0" err="1" smtClean="0">
                <a:latin typeface="Calibri" panose="020F0502020204030204" pitchFamily="34" charset="0"/>
              </a:rPr>
              <a:t>but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followed</a:t>
            </a:r>
            <a:r>
              <a:rPr lang="es-AR" sz="1800" b="1" dirty="0" smtClean="0">
                <a:latin typeface="Calibri" panose="020F0502020204030204" pitchFamily="34" charset="0"/>
              </a:rPr>
              <a:t> up to </a:t>
            </a:r>
            <a:r>
              <a:rPr lang="es-AR" sz="1800" b="1" dirty="0" err="1" smtClean="0">
                <a:latin typeface="Calibri" panose="020F0502020204030204" pitchFamily="34" charset="0"/>
              </a:rPr>
              <a:t>week</a:t>
            </a:r>
            <a:r>
              <a:rPr lang="es-AR" sz="1800" b="1" dirty="0" smtClean="0">
                <a:latin typeface="Calibri" panose="020F0502020204030204" pitchFamily="34" charset="0"/>
              </a:rPr>
              <a:t> 48. He </a:t>
            </a:r>
            <a:r>
              <a:rPr lang="es-AR" sz="1800" b="1" dirty="0" err="1" smtClean="0">
                <a:latin typeface="Calibri" panose="020F0502020204030204" pitchFamily="34" charset="0"/>
              </a:rPr>
              <a:t>resuppressed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without</a:t>
            </a:r>
            <a:r>
              <a:rPr lang="es-AR" sz="1800" b="1" dirty="0" smtClean="0">
                <a:latin typeface="Calibri" panose="020F0502020204030204" pitchFamily="34" charset="0"/>
              </a:rPr>
              <a:t> </a:t>
            </a:r>
            <a:r>
              <a:rPr lang="es-AR" sz="1800" b="1" dirty="0" err="1" smtClean="0">
                <a:latin typeface="Calibri" panose="020F0502020204030204" pitchFamily="34" charset="0"/>
              </a:rPr>
              <a:t>changes</a:t>
            </a:r>
            <a:r>
              <a:rPr lang="es-AR" sz="1800" b="1" dirty="0" smtClean="0">
                <a:latin typeface="Calibri" panose="020F0502020204030204" pitchFamily="34" charset="0"/>
              </a:rPr>
              <a:t> in ARV </a:t>
            </a:r>
            <a:r>
              <a:rPr lang="es-AR" sz="1800" b="1" dirty="0" err="1" smtClean="0">
                <a:latin typeface="Calibri" panose="020F0502020204030204" pitchFamily="34" charset="0"/>
              </a:rPr>
              <a:t>regimen</a:t>
            </a:r>
            <a:r>
              <a:rPr lang="es-AR" sz="1800" b="1" dirty="0" smtClean="0">
                <a:latin typeface="Calibri" panose="020F0502020204030204" pitchFamily="34" charset="0"/>
              </a:rPr>
              <a:t>.</a:t>
            </a:r>
            <a:endParaRPr lang="es-AR" sz="1800" b="1" dirty="0">
              <a:latin typeface="Calibri" panose="020F050202020403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092280" y="5282044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latin typeface="Calibri" panose="020F0502020204030204" pitchFamily="34" charset="0"/>
              </a:rPr>
              <a:t>Feb </a:t>
            </a:r>
          </a:p>
          <a:p>
            <a:pPr algn="ctr"/>
            <a:r>
              <a:rPr lang="es-AR" sz="1400" b="1" dirty="0" smtClean="0">
                <a:latin typeface="Calibri" panose="020F0502020204030204" pitchFamily="34" charset="0"/>
              </a:rPr>
              <a:t>2016</a:t>
            </a:r>
            <a:endParaRPr lang="es-AR" sz="1400" b="1" dirty="0">
              <a:latin typeface="Calibri" panose="020F05020202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618040" y="5282044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>
                <a:latin typeface="Calibri" panose="020F0502020204030204" pitchFamily="34" charset="0"/>
              </a:rPr>
              <a:t>Mar </a:t>
            </a:r>
          </a:p>
          <a:p>
            <a:pPr algn="ctr"/>
            <a:r>
              <a:rPr lang="es-AR" sz="1400" b="1" dirty="0" smtClean="0">
                <a:latin typeface="Calibri" panose="020F0502020204030204" pitchFamily="34" charset="0"/>
              </a:rPr>
              <a:t>2016</a:t>
            </a:r>
            <a:endParaRPr lang="es-AR" sz="1400" b="1" dirty="0"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084168" y="5301208"/>
            <a:ext cx="8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err="1" smtClean="0">
                <a:latin typeface="Calibri" panose="020F0502020204030204" pitchFamily="34" charset="0"/>
              </a:rPr>
              <a:t>Dec</a:t>
            </a:r>
            <a:r>
              <a:rPr lang="es-AR" sz="1400" b="1" dirty="0" smtClean="0">
                <a:latin typeface="Calibri" panose="020F0502020204030204" pitchFamily="34" charset="0"/>
              </a:rPr>
              <a:t> 2015</a:t>
            </a:r>
            <a:endParaRPr lang="es-AR" sz="1400" b="1" dirty="0">
              <a:latin typeface="Calibri" panose="020F0502020204030204" pitchFamily="34" charset="0"/>
            </a:endParaRPr>
          </a:p>
        </p:txBody>
      </p:sp>
      <p:sp>
        <p:nvSpPr>
          <p:cNvPr id="8" name="Rectangle 1"/>
          <p:cNvSpPr/>
          <p:nvPr/>
        </p:nvSpPr>
        <p:spPr>
          <a:xfrm>
            <a:off x="2339752" y="5013176"/>
            <a:ext cx="5832648" cy="279900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0" dirty="0" smtClean="0">
                <a:solidFill>
                  <a:sysClr val="window" lastClr="FFFFFF"/>
                </a:solidFill>
                <a:latin typeface="Calibri"/>
              </a:rPr>
              <a:t>DTG  50mg/d plus 3TC 300 mg /d</a:t>
            </a:r>
            <a:endParaRPr lang="fr-FR" sz="1800" b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4" name="CuadroTexto 11"/>
          <p:cNvSpPr txBox="1"/>
          <p:nvPr/>
        </p:nvSpPr>
        <p:spPr>
          <a:xfrm>
            <a:off x="6612201" y="5282050"/>
            <a:ext cx="840119" cy="523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400" b="1" dirty="0" err="1" smtClean="0">
                <a:latin typeface="Calibri" panose="020F0502020204030204" pitchFamily="34" charset="0"/>
              </a:rPr>
              <a:t>Jan</a:t>
            </a:r>
            <a:r>
              <a:rPr lang="es-AR" sz="1400" dirty="0" smtClean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s-AR" sz="1400" b="1" dirty="0" smtClean="0">
                <a:latin typeface="Calibri" panose="020F0502020204030204" pitchFamily="34" charset="0"/>
              </a:rPr>
              <a:t>2016</a:t>
            </a:r>
            <a:endParaRPr lang="es-AR" sz="1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4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98376" y="1340768"/>
            <a:ext cx="8147248" cy="496855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lnSpc>
                <a:spcPts val="3500"/>
              </a:lnSpc>
            </a:pPr>
            <a:r>
              <a:rPr lang="en-US" dirty="0" smtClean="0">
                <a:latin typeface="Calibri" pitchFamily="34" charset="0"/>
              </a:rPr>
              <a:t>This is the first study exploring an </a:t>
            </a:r>
            <a:r>
              <a:rPr lang="en-US" dirty="0" err="1" smtClean="0">
                <a:latin typeface="Calibri" pitchFamily="34" charset="0"/>
              </a:rPr>
              <a:t>InSTI</a:t>
            </a:r>
            <a:r>
              <a:rPr lang="en-US" dirty="0" smtClean="0">
                <a:latin typeface="Calibri" pitchFamily="34" charset="0"/>
              </a:rPr>
              <a:t>/lamivudine-based  2 drug regimen in ARV-naïve patients.</a:t>
            </a:r>
          </a:p>
          <a:p>
            <a:pPr algn="just">
              <a:lnSpc>
                <a:spcPts val="3500"/>
              </a:lnSpc>
            </a:pPr>
            <a:r>
              <a:rPr lang="en-US" dirty="0" smtClean="0">
                <a:latin typeface="Calibri" pitchFamily="34" charset="0"/>
              </a:rPr>
              <a:t>In this pilot, proof of concept study, dual therapy with DTG plus lamivudine induced rapid virologic suppression with a favorable safety/tolerability profile in HIV-1 infected, treatment-naïve individuals. </a:t>
            </a:r>
          </a:p>
          <a:p>
            <a:pPr algn="just">
              <a:lnSpc>
                <a:spcPts val="3500"/>
              </a:lnSpc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At week 48, 18/20 (90%) of subjects achieved the primary endpoint. Observed virologic failure rate was 5%.</a:t>
            </a:r>
          </a:p>
          <a:p>
            <a:pPr algn="just">
              <a:lnSpc>
                <a:spcPts val="3500"/>
              </a:lnSpc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If confirmed in a well powered  randomized clinical </a:t>
            </a:r>
            <a:r>
              <a:rPr lang="en-US" dirty="0" smtClean="0">
                <a:latin typeface="Calibri" pitchFamily="34" charset="0"/>
              </a:rPr>
              <a:t>trial, this 2-drug regimen might be considered as a simple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potent, well tolerated and </a:t>
            </a:r>
            <a:r>
              <a:rPr lang="en-US" dirty="0">
                <a:latin typeface="Calibri" pitchFamily="34" charset="0"/>
              </a:rPr>
              <a:t>potentially </a:t>
            </a:r>
            <a:r>
              <a:rPr lang="en-US" dirty="0" smtClean="0">
                <a:latin typeface="Calibri" pitchFamily="34" charset="0"/>
              </a:rPr>
              <a:t>cheap strategy for HIV treatment initiation. </a:t>
            </a:r>
          </a:p>
          <a:p>
            <a:pPr>
              <a:lnSpc>
                <a:spcPts val="3500"/>
              </a:lnSpc>
            </a:pPr>
            <a:endParaRPr lang="es-AR" dirty="0" smtClean="0">
              <a:latin typeface="Calibri" pitchFamily="34" charset="0"/>
            </a:endParaRPr>
          </a:p>
          <a:p>
            <a:pPr algn="just">
              <a:lnSpc>
                <a:spcPts val="3500"/>
              </a:lnSpc>
            </a:pPr>
            <a:endParaRPr lang="en-US" sz="3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2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707"/>
            <a:ext cx="8229600" cy="628649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s-AR" sz="3600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Acknowledgments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67544" y="1988840"/>
            <a:ext cx="8197484" cy="252028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lnSpc>
                <a:spcPts val="2100"/>
              </a:lnSpc>
              <a:buNone/>
            </a:pPr>
            <a:r>
              <a:rPr lang="en-GB" altLang="es-AR" sz="2000" dirty="0" err="1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Fundacion</a:t>
            </a:r>
            <a:r>
              <a:rPr lang="en-GB" altLang="es-AR" sz="2000" dirty="0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GB" altLang="es-AR" sz="2000" dirty="0" err="1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Huesped</a:t>
            </a:r>
            <a:r>
              <a:rPr lang="en-GB" altLang="es-AR" sz="2000" dirty="0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 :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ts val="2100"/>
              </a:lnSpc>
              <a:buNone/>
            </a:pP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Valeria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Álvarez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, Agustina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Argüello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en-GB" altLang="es-AR" sz="2000" dirty="0" err="1">
                <a:latin typeface="Calibri" pitchFamily="34" charset="0"/>
                <a:cs typeface="Calibri" panose="020F0502020204030204" pitchFamily="34" charset="0"/>
              </a:rPr>
              <a:t>Fabiana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GB" altLang="es-AR" sz="2000" dirty="0" err="1">
                <a:latin typeface="Calibri" pitchFamily="34" charset="0"/>
                <a:cs typeface="Calibri" panose="020F0502020204030204" pitchFamily="34" charset="0"/>
              </a:rPr>
              <a:t>Enjamio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, Agustina </a:t>
            </a:r>
            <a:r>
              <a:rPr lang="en-GB" altLang="es-AR" sz="2000" dirty="0" err="1">
                <a:latin typeface="Calibri" pitchFamily="34" charset="0"/>
                <a:cs typeface="Calibri" panose="020F0502020204030204" pitchFamily="34" charset="0"/>
              </a:rPr>
              <a:t>Enz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, Mariano de Stefano </a:t>
            </a:r>
            <a:r>
              <a:rPr lang="es-AR" sz="2000" dirty="0">
                <a:latin typeface="Calibri" pitchFamily="34" charset="0"/>
              </a:rPr>
              <a:t>Marcelo De las </a:t>
            </a:r>
            <a:r>
              <a:rPr lang="es-AR" sz="2000" dirty="0" smtClean="0">
                <a:latin typeface="Calibri" pitchFamily="34" charset="0"/>
              </a:rPr>
              <a:t>Heras, 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Carina Cesar, Valeria Fink, Claudia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Frola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Danisa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 James, Horacio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Beylis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 , Emanuel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Fojo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,  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Leandro Cahn, Adriana </a:t>
            </a:r>
            <a:r>
              <a:rPr lang="en-GB" altLang="es-AR" sz="2000" dirty="0" err="1">
                <a:latin typeface="Calibri" pitchFamily="34" charset="0"/>
                <a:cs typeface="Calibri" panose="020F0502020204030204" pitchFamily="34" charset="0"/>
              </a:rPr>
              <a:t>Corera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, Kurt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Frieder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, Edgardo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Szyld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 and  </a:t>
            </a:r>
            <a:r>
              <a:rPr lang="es-AR" sz="2000" dirty="0">
                <a:latin typeface="Calibri" pitchFamily="34" charset="0"/>
              </a:rPr>
              <a:t>Santiago </a:t>
            </a:r>
            <a:r>
              <a:rPr lang="es-AR" sz="2000" dirty="0" err="1">
                <a:latin typeface="Calibri" pitchFamily="34" charset="0"/>
              </a:rPr>
              <a:t>Perez</a:t>
            </a:r>
            <a:r>
              <a:rPr lang="es-AR" sz="2000" dirty="0">
                <a:latin typeface="Calibri" pitchFamily="34" charset="0"/>
              </a:rPr>
              <a:t> </a:t>
            </a:r>
            <a:r>
              <a:rPr lang="es-AR" sz="2000" dirty="0" err="1" smtClean="0">
                <a:latin typeface="Calibri" pitchFamily="34" charset="0"/>
              </a:rPr>
              <a:t>Lloret</a:t>
            </a:r>
            <a:endParaRPr lang="es-AR" sz="2000" dirty="0" smtClean="0">
              <a:latin typeface="Calibri" pitchFamily="34" charset="0"/>
            </a:endParaRPr>
          </a:p>
          <a:p>
            <a:pPr marL="0" indent="0" algn="just">
              <a:lnSpc>
                <a:spcPts val="2100"/>
              </a:lnSpc>
              <a:buNone/>
            </a:pPr>
            <a:endParaRPr lang="en-GB" altLang="es-AR" sz="2000" dirty="0" smtClean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100"/>
              </a:lnSpc>
              <a:buNone/>
            </a:pPr>
            <a:r>
              <a:rPr lang="en-GB" altLang="es-AR" sz="2000" dirty="0" err="1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ViiV</a:t>
            </a:r>
            <a:r>
              <a:rPr lang="en-GB" altLang="es-AR" sz="2000" dirty="0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 Healthcare:</a:t>
            </a:r>
          </a:p>
          <a:p>
            <a:pPr marL="0" indent="0" algn="just">
              <a:lnSpc>
                <a:spcPts val="2100"/>
              </a:lnSpc>
              <a:buNone/>
            </a:pPr>
            <a:r>
              <a:rPr lang="en-GB" altLang="es-AR" sz="2000" dirty="0" smtClean="0">
                <a:solidFill>
                  <a:srgbClr val="FF0000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Michael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Aboud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en-GB" altLang="es-AR" sz="2000" dirty="0" err="1" smtClean="0">
                <a:latin typeface="Calibri" pitchFamily="34" charset="0"/>
                <a:cs typeface="Calibri" panose="020F0502020204030204" pitchFamily="34" charset="0"/>
              </a:rPr>
              <a:t>Dannae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 Brown, Kimberley Smith, Omar </a:t>
            </a:r>
            <a:r>
              <a:rPr lang="en-GB" altLang="es-AR" sz="2000" dirty="0">
                <a:latin typeface="Calibri" pitchFamily="34" charset="0"/>
                <a:cs typeface="Calibri" panose="020F0502020204030204" pitchFamily="34" charset="0"/>
              </a:rPr>
              <a:t>M</a:t>
            </a:r>
            <a:r>
              <a:rPr lang="en-GB" altLang="es-AR" sz="2000" dirty="0" smtClean="0">
                <a:latin typeface="Calibri" pitchFamily="34" charset="0"/>
                <a:cs typeface="Calibri" panose="020F0502020204030204" pitchFamily="34" charset="0"/>
              </a:rPr>
              <a:t>arin</a:t>
            </a:r>
          </a:p>
          <a:p>
            <a:pPr marL="0" indent="0" algn="just">
              <a:lnSpc>
                <a:spcPts val="2100"/>
              </a:lnSpc>
              <a:buNone/>
            </a:pPr>
            <a:endParaRPr lang="en-GB" altLang="es-AR" sz="2000" dirty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100"/>
              </a:lnSpc>
              <a:buNone/>
            </a:pPr>
            <a:endParaRPr lang="en-GB" altLang="es-AR" sz="2000" dirty="0" smtClean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79512" y="836712"/>
            <a:ext cx="8629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ct val="20000"/>
              </a:spcAft>
            </a:pPr>
            <a:endParaRPr lang="en-US" altLang="es-AR" sz="2000" b="1" dirty="0">
              <a:latin typeface="Calibr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649962" y="5373216"/>
            <a:ext cx="58326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4650" lvl="1" algn="ctr"/>
            <a:r>
              <a:rPr lang="en-US" sz="1800" b="1" dirty="0" smtClean="0">
                <a:latin typeface="Calibri" pitchFamily="34" charset="0"/>
                <a:cs typeface="Calibri" panose="020F0502020204030204" pitchFamily="34" charset="0"/>
              </a:rPr>
              <a:t>This study was an investigator initiative, </a:t>
            </a:r>
          </a:p>
          <a:p>
            <a:pPr marL="374650" lvl="1" algn="ctr"/>
            <a:r>
              <a:rPr lang="en-US" sz="1800" b="1" dirty="0" smtClean="0">
                <a:latin typeface="Calibri" pitchFamily="34" charset="0"/>
                <a:cs typeface="Calibri" panose="020F0502020204030204" pitchFamily="34" charset="0"/>
              </a:rPr>
              <a:t>funded by </a:t>
            </a:r>
            <a:r>
              <a:rPr lang="en-US" altLang="es-AR" sz="1800" b="1" dirty="0" err="1" smtClean="0">
                <a:latin typeface="Calibri" pitchFamily="34" charset="0"/>
                <a:cs typeface="Calibri" panose="020F0502020204030204" pitchFamily="34" charset="0"/>
              </a:rPr>
              <a:t>ViiV</a:t>
            </a:r>
            <a:r>
              <a:rPr lang="en-US" altLang="es-AR" sz="1800" b="1" dirty="0" smtClean="0">
                <a:latin typeface="Calibri" pitchFamily="34" charset="0"/>
                <a:cs typeface="Calibri" panose="020F0502020204030204" pitchFamily="34" charset="0"/>
              </a:rPr>
              <a:t> Healthcare</a:t>
            </a:r>
            <a:endParaRPr lang="en-US" sz="1800" b="1" dirty="0" smtClean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1993" y="764704"/>
            <a:ext cx="82259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b="1" dirty="0" smtClean="0">
              <a:latin typeface="Calibri" pitchFamily="34" charset="0"/>
              <a:cs typeface="Calibri" panose="020F0502020204030204" pitchFamily="34" charset="0"/>
            </a:endParaRPr>
          </a:p>
          <a:p>
            <a:r>
              <a:rPr lang="en-US" sz="2000" b="1" dirty="0" smtClean="0">
                <a:latin typeface="Calibri" pitchFamily="34" charset="0"/>
                <a:cs typeface="Calibri" panose="020F0502020204030204" pitchFamily="34" charset="0"/>
              </a:rPr>
              <a:t>  All study participants and their families</a:t>
            </a:r>
          </a:p>
          <a:p>
            <a:pPr marL="374650" lvl="1" algn="l">
              <a:buFont typeface="Arial" pitchFamily="34" charset="0"/>
              <a:buChar char="•"/>
            </a:pPr>
            <a:endParaRPr lang="en-US" sz="1800" b="1" dirty="0" smtClean="0">
              <a:latin typeface="Calibri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31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en-US" sz="4000" b="1" dirty="0" smtClean="0">
                <a:latin typeface="Calibri" pitchFamily="34" charset="0"/>
              </a:rPr>
              <a:t> </a:t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4000" b="1" dirty="0" smtClean="0">
                <a:latin typeface="Calibri" pitchFamily="34" charset="0"/>
              </a:rPr>
              <a:t/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4000" b="1" dirty="0" smtClean="0">
                <a:latin typeface="Calibri" pitchFamily="34" charset="0"/>
              </a:rPr>
              <a:t>Disclosures</a:t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endParaRPr lang="en-US" sz="3600" b="1" dirty="0">
              <a:latin typeface="Calibri" pitchFamily="34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395536" y="1262742"/>
            <a:ext cx="8424936" cy="50465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In compliance with the Conflict of Interest Policies, the European AIDS Clinical Society (EACS) requires the following disclosure to the participants: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en-US" sz="2400" b="1" dirty="0" smtClean="0">
              <a:latin typeface="Calibri" pitchFamily="34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alibri" pitchFamily="34" charset="0"/>
              </a:rPr>
              <a:t>Pedro Cahn</a:t>
            </a:r>
            <a:endParaRPr lang="en-US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>
              <a:latin typeface="Calibri" pitchFamily="34" charset="0"/>
            </a:endParaRP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Research Support: </a:t>
            </a:r>
            <a:r>
              <a:rPr lang="en-US" sz="2400" dirty="0" err="1" smtClean="0">
                <a:latin typeface="Calibri" pitchFamily="34" charset="0"/>
              </a:rPr>
              <a:t>Abbvie</a:t>
            </a:r>
            <a:r>
              <a:rPr lang="en-US" sz="2400" dirty="0" smtClean="0">
                <a:latin typeface="Calibri" pitchFamily="34" charset="0"/>
              </a:rPr>
              <a:t>, Merck, </a:t>
            </a:r>
            <a:r>
              <a:rPr lang="en-US" sz="2400" dirty="0" err="1" smtClean="0">
                <a:latin typeface="Calibri" pitchFamily="34" charset="0"/>
              </a:rPr>
              <a:t>ViiV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Speaker’s Bureau: N/A</a:t>
            </a: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Advisory Panel: </a:t>
            </a:r>
            <a:r>
              <a:rPr lang="en-US" sz="2400" dirty="0" err="1" smtClean="0">
                <a:latin typeface="Calibri" pitchFamily="34" charset="0"/>
              </a:rPr>
              <a:t>Abbvie</a:t>
            </a:r>
            <a:r>
              <a:rPr lang="en-US" sz="2400" dirty="0" smtClean="0">
                <a:latin typeface="Calibri" pitchFamily="34" charset="0"/>
              </a:rPr>
              <a:t>, Merck, </a:t>
            </a:r>
            <a:r>
              <a:rPr lang="en-US" sz="2400" dirty="0" err="1" smtClean="0">
                <a:latin typeface="Calibri" pitchFamily="34" charset="0"/>
              </a:rPr>
              <a:t>ViiV</a:t>
            </a:r>
            <a:endParaRPr lang="en-US" sz="2400" dirty="0" smtClean="0">
              <a:latin typeface="Calibri" pitchFamily="34" charset="0"/>
            </a:endParaRP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Stock/Shareholder: N/A</a:t>
            </a: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Consultant: N/A</a:t>
            </a:r>
          </a:p>
          <a:p>
            <a:pPr marL="612000" lvl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Employee: N/A</a:t>
            </a:r>
          </a:p>
          <a:p>
            <a:pPr marL="612000" lvl="1">
              <a:lnSpc>
                <a:spcPct val="8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DSMB: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J&amp;J</a:t>
            </a:r>
            <a:endParaRPr lang="en-US" sz="2400" dirty="0" smtClean="0">
              <a:latin typeface="Calibri" pitchFamily="34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en-US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58216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324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Background</a:t>
            </a:r>
            <a:endParaRPr lang="es-ES" b="1" dirty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764" y="1239645"/>
            <a:ext cx="8820472" cy="4744595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Dual </a:t>
            </a:r>
            <a:r>
              <a:rPr lang="en-US" sz="2000" dirty="0">
                <a:latin typeface="Calibri" panose="020F0502020204030204" pitchFamily="34" charset="0"/>
              </a:rPr>
              <a:t>therapy is an emerging concept that might result in lower cost, toxicity and pill burden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Dolutegravir</a:t>
            </a:r>
            <a:r>
              <a:rPr lang="en-US" sz="2000" dirty="0">
                <a:latin typeface="Calibri" panose="020F0502020204030204" pitchFamily="34" charset="0"/>
              </a:rPr>
              <a:t> is a potent antiviral compound with proven clinical efficacy, high genetic barrier and excellent safety profile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Lamivudine </a:t>
            </a:r>
            <a:r>
              <a:rPr lang="en-US" sz="2000" dirty="0">
                <a:latin typeface="Calibri" panose="020F0502020204030204" pitchFamily="34" charset="0"/>
              </a:rPr>
              <a:t>is a well-tolerated, cheap</a:t>
            </a:r>
            <a:r>
              <a:rPr lang="en-US" sz="2000" dirty="0" smtClean="0">
                <a:latin typeface="Calibri" panose="020F0502020204030204" pitchFamily="34" charset="0"/>
              </a:rPr>
              <a:t>, once </a:t>
            </a:r>
            <a:r>
              <a:rPr lang="en-US" sz="2000" dirty="0">
                <a:latin typeface="Calibri" panose="020F0502020204030204" pitchFamily="34" charset="0"/>
              </a:rPr>
              <a:t>daily NRTI, </a:t>
            </a:r>
            <a:r>
              <a:rPr lang="en-US" sz="2000" dirty="0" smtClean="0">
                <a:latin typeface="Calibri" panose="020F0502020204030204" pitchFamily="34" charset="0"/>
              </a:rPr>
              <a:t>without known </a:t>
            </a:r>
            <a:r>
              <a:rPr lang="en-US" sz="2000" dirty="0">
                <a:latin typeface="Calibri" panose="020F0502020204030204" pitchFamily="34" charset="0"/>
              </a:rPr>
              <a:t>drug-drug interactions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</a:rPr>
              <a:t>The GARDEL study demonstrated that a 2 drug regimen was </a:t>
            </a:r>
            <a:r>
              <a:rPr lang="en-US" sz="2000" dirty="0" smtClean="0">
                <a:latin typeface="Calibri" panose="020F0502020204030204" pitchFamily="34" charset="0"/>
              </a:rPr>
              <a:t>non-inferior to </a:t>
            </a:r>
            <a:r>
              <a:rPr lang="en-US" sz="2000" dirty="0">
                <a:latin typeface="Calibri" panose="020F0502020204030204" pitchFamily="34" charset="0"/>
              </a:rPr>
              <a:t>triple therapy in naive </a:t>
            </a:r>
            <a:r>
              <a:rPr lang="en-US" sz="2000" dirty="0" smtClean="0">
                <a:latin typeface="Calibri" panose="020F0502020204030204" pitchFamily="34" charset="0"/>
              </a:rPr>
              <a:t>patients*</a:t>
            </a:r>
          </a:p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The 24 weeks preliminary results of the PADDLE study provided evidence to continue with this pilot trial**</a:t>
            </a:r>
          </a:p>
          <a:p>
            <a:pPr>
              <a:spcBef>
                <a:spcPct val="0"/>
              </a:spcBef>
            </a:pPr>
            <a:r>
              <a:rPr lang="en-US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Viral load </a:t>
            </a:r>
            <a:r>
              <a:rPr lang="en-US" sz="2000" dirty="0">
                <a:latin typeface="Calibri" panose="020F0502020204030204" pitchFamily="34" charset="0"/>
              </a:rPr>
              <a:t>change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was of similar magnitude after a dual therapy regimen DTG/3TC compared to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DTG-based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triple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therapy regimens.***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algn="just"/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3529" y="5984240"/>
            <a:ext cx="4680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i="1" dirty="0" smtClean="0">
                <a:latin typeface="Calibri" panose="020F0502020204030204" pitchFamily="34" charset="0"/>
              </a:rPr>
              <a:t>*   Cahn et al: </a:t>
            </a:r>
            <a:r>
              <a:rPr lang="es-AR" sz="1600" i="1" dirty="0" err="1">
                <a:latin typeface="Calibri" panose="020F0502020204030204" pitchFamily="34" charset="0"/>
              </a:rPr>
              <a:t>L</a:t>
            </a:r>
            <a:r>
              <a:rPr lang="es-AR" sz="1600" i="1" dirty="0" err="1" smtClean="0">
                <a:latin typeface="Calibri" panose="020F0502020204030204" pitchFamily="34" charset="0"/>
              </a:rPr>
              <a:t>ancet</a:t>
            </a:r>
            <a:r>
              <a:rPr lang="es-AR" sz="1600" i="1" dirty="0" smtClean="0">
                <a:latin typeface="Calibri" panose="020F0502020204030204" pitchFamily="34" charset="0"/>
              </a:rPr>
              <a:t> </a:t>
            </a:r>
            <a:r>
              <a:rPr lang="es-AR" sz="1600" i="1" dirty="0" err="1" smtClean="0">
                <a:latin typeface="Calibri" panose="020F0502020204030204" pitchFamily="34" charset="0"/>
              </a:rPr>
              <a:t>Inf</a:t>
            </a:r>
            <a:r>
              <a:rPr lang="es-AR" sz="1600" i="1" dirty="0" smtClean="0">
                <a:latin typeface="Calibri" panose="020F0502020204030204" pitchFamily="34" charset="0"/>
              </a:rPr>
              <a:t> </a:t>
            </a:r>
            <a:r>
              <a:rPr lang="es-AR" sz="1600" i="1" dirty="0" err="1" smtClean="0">
                <a:latin typeface="Calibri" panose="020F0502020204030204" pitchFamily="34" charset="0"/>
              </a:rPr>
              <a:t>Dis</a:t>
            </a:r>
            <a:r>
              <a:rPr lang="es-AR" sz="1600" i="1" dirty="0" smtClean="0">
                <a:latin typeface="Calibri" panose="020F0502020204030204" pitchFamily="34" charset="0"/>
              </a:rPr>
              <a:t>, 2015</a:t>
            </a:r>
          </a:p>
          <a:p>
            <a:r>
              <a:rPr lang="es-AR" sz="1600" i="1" dirty="0" smtClean="0">
                <a:latin typeface="Calibri" panose="020F0502020204030204" pitchFamily="34" charset="0"/>
              </a:rPr>
              <a:t>** Figueroa et al: EACS 2015</a:t>
            </a:r>
          </a:p>
          <a:p>
            <a:r>
              <a:rPr lang="es-ES" sz="1600" i="1" dirty="0" smtClean="0">
                <a:latin typeface="Calibri" panose="020F0502020204030204" pitchFamily="34" charset="0"/>
              </a:rPr>
              <a:t>*** </a:t>
            </a:r>
            <a:r>
              <a:rPr lang="es-AR" sz="1600" i="1" dirty="0" smtClean="0">
                <a:latin typeface="Calibri" panose="020F0502020204030204" pitchFamily="34" charset="0"/>
              </a:rPr>
              <a:t> </a:t>
            </a:r>
            <a:r>
              <a:rPr lang="es-AR" sz="1600" i="1" dirty="0" err="1">
                <a:latin typeface="Calibri" panose="020F0502020204030204" pitchFamily="34" charset="0"/>
              </a:rPr>
              <a:t>Sued</a:t>
            </a:r>
            <a:r>
              <a:rPr lang="es-AR" sz="1600" i="1" dirty="0">
                <a:latin typeface="Calibri" panose="020F0502020204030204" pitchFamily="34" charset="0"/>
              </a:rPr>
              <a:t> et al </a:t>
            </a:r>
            <a:r>
              <a:rPr lang="es-AR" sz="1600" i="1" dirty="0" smtClean="0">
                <a:latin typeface="Calibri" panose="020F0502020204030204" pitchFamily="34" charset="0"/>
              </a:rPr>
              <a:t>: CROI 2016</a:t>
            </a:r>
            <a:endParaRPr lang="es-AR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47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312" y="274638"/>
            <a:ext cx="7972452" cy="770391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 and Primary Endpoint</a:t>
            </a:r>
            <a:endParaRPr lang="es-A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98376" y="1628800"/>
            <a:ext cx="8147248" cy="14529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</a:rPr>
              <a:t>To </a:t>
            </a:r>
            <a:r>
              <a:rPr lang="en-US" sz="2400" dirty="0">
                <a:latin typeface="Calibri" pitchFamily="34" charset="0"/>
              </a:rPr>
              <a:t>evaluate the antiviral efficacy, safety and tolerability of </a:t>
            </a:r>
            <a:r>
              <a:rPr lang="en-US" sz="2400" smtClean="0">
                <a:latin typeface="Calibri" pitchFamily="34" charset="0"/>
              </a:rPr>
              <a:t>a      2-drug regimen </a:t>
            </a:r>
            <a:r>
              <a:rPr lang="en-US" sz="2400" dirty="0" smtClean="0">
                <a:latin typeface="Calibri" pitchFamily="34" charset="0"/>
              </a:rPr>
              <a:t>with </a:t>
            </a:r>
            <a:r>
              <a:rPr lang="en-US" sz="2400" dirty="0">
                <a:latin typeface="Calibri" pitchFamily="34" charset="0"/>
              </a:rPr>
              <a:t>3TC and DTG </a:t>
            </a:r>
            <a:r>
              <a:rPr lang="en-US" sz="2400" dirty="0" smtClean="0">
                <a:latin typeface="Calibri" pitchFamily="34" charset="0"/>
              </a:rPr>
              <a:t>in HIV-1 infected, treatment-naïve individuals.</a:t>
            </a:r>
            <a:endParaRPr lang="es-AR" sz="240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</a:pPr>
            <a:endParaRPr lang="es-AR" sz="2400" dirty="0">
              <a:latin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98376" y="3665500"/>
            <a:ext cx="8147248" cy="1851732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400" kern="0" dirty="0" smtClean="0">
                <a:latin typeface="Calibri" pitchFamily="34" charset="0"/>
              </a:rPr>
              <a:t>Proportion of subjects with plasma HIV-1 RNA levels &lt;50 copies/mL at week 48 using the FDA snapshot algorithm (Missing, Switch or Discontinuation = failure) for the ITT-exposed population. 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400" b="1" kern="0" dirty="0" smtClean="0">
                <a:latin typeface="Calibri" pitchFamily="34" charset="0"/>
              </a:rPr>
              <a:t> </a:t>
            </a:r>
            <a:endParaRPr lang="en-US" sz="2400" kern="0" dirty="0" smtClean="0">
              <a:latin typeface="Calibri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24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61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518046" y="188640"/>
            <a:ext cx="8229600" cy="706090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altLang="es-AR" sz="2400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PADDLE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 (</a:t>
            </a:r>
            <a:r>
              <a:rPr lang="en-GB" alt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P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ilot </a:t>
            </a:r>
            <a:r>
              <a:rPr lang="en-GB" alt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A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ntiretroviral </a:t>
            </a:r>
            <a:r>
              <a:rPr lang="en-GB" altLang="es-AR" sz="2400" b="1" i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D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esign with </a:t>
            </a:r>
            <a:r>
              <a:rPr lang="en-GB" altLang="es-AR" sz="2400" b="1" i="1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D</a:t>
            </a:r>
            <a:r>
              <a:rPr lang="en-GB" altLang="es-AR" sz="2400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olutegravir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GB" altLang="es-AR" sz="2400" b="1" i="1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L</a:t>
            </a:r>
            <a:r>
              <a:rPr lang="en-GB" altLang="es-AR" sz="2400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amivudin</a:t>
            </a:r>
            <a:r>
              <a:rPr lang="en-GB" altLang="es-AR" sz="2400" b="1" i="1" dirty="0" err="1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E</a:t>
            </a:r>
            <a:r>
              <a:rPr lang="en-GB" altLang="es-AR" sz="2400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): Study design</a:t>
            </a:r>
            <a:endParaRPr lang="en-US" sz="2400" dirty="0" smtClean="0">
              <a:solidFill>
                <a:schemeClr val="bg1"/>
              </a:solidFill>
              <a:latin typeface="Calibri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2771" name="Content Placeholder 3"/>
          <p:cNvSpPr>
            <a:spLocks noGrp="1"/>
          </p:cNvSpPr>
          <p:nvPr>
            <p:ph idx="1"/>
          </p:nvPr>
        </p:nvSpPr>
        <p:spPr>
          <a:xfrm>
            <a:off x="377147" y="1124744"/>
            <a:ext cx="8623069" cy="576064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sz="2000" dirty="0" smtClean="0">
                <a:latin typeface="Calibri" pitchFamily="34" charset="0"/>
              </a:rPr>
              <a:t>Phase IV, </a:t>
            </a:r>
            <a:r>
              <a:rPr lang="en-US" sz="2000" dirty="0">
                <a:latin typeface="Calibri" pitchFamily="34" charset="0"/>
              </a:rPr>
              <a:t>p</a:t>
            </a:r>
            <a:r>
              <a:rPr lang="en-US" sz="2000" dirty="0" smtClean="0">
                <a:latin typeface="Calibri" pitchFamily="34" charset="0"/>
              </a:rPr>
              <a:t>ilot, </a:t>
            </a:r>
            <a:r>
              <a:rPr lang="en-US" sz="2000" dirty="0">
                <a:latin typeface="Calibri" pitchFamily="34" charset="0"/>
              </a:rPr>
              <a:t>open-label, single arm exploratory </a:t>
            </a:r>
            <a:r>
              <a:rPr lang="en-US" sz="2000" dirty="0" smtClean="0">
                <a:latin typeface="Calibri" pitchFamily="34" charset="0"/>
              </a:rPr>
              <a:t>trial</a:t>
            </a:r>
            <a:endParaRPr lang="es-AR" sz="2000" dirty="0">
              <a:latin typeface="Calibri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441812" y="2388737"/>
            <a:ext cx="1764391" cy="1152525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DTG 50 mg QD </a:t>
            </a:r>
          </a:p>
          <a:p>
            <a:pPr algn="ctr" eaLnBrk="1" hangingPunct="1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3TC 300 mg QD</a:t>
            </a:r>
            <a:endParaRPr lang="en-US" sz="1600" b="1" dirty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828241" y="2332570"/>
            <a:ext cx="1728755" cy="1181090"/>
          </a:xfrm>
          <a:prstGeom prst="rect">
            <a:avLst/>
          </a:prstGeom>
          <a:solidFill>
            <a:srgbClr val="00A4A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DTG 50 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mg QD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3TC 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anose="020F0502020204030204" pitchFamily="34" charset="0"/>
              </a:rPr>
              <a:t>300 mg QD</a:t>
            </a:r>
          </a:p>
        </p:txBody>
      </p:sp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201284" y="1930822"/>
            <a:ext cx="2448272" cy="230425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ARV- </a:t>
            </a:r>
            <a:r>
              <a:rPr lang="en-US" sz="1600" b="1" dirty="0" smtClean="0">
                <a:latin typeface="Calibri" pitchFamily="34" charset="0"/>
              </a:rPr>
              <a:t>naïve</a:t>
            </a: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 patients,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  <a:sym typeface="Symbol" pitchFamily="18" charset="2"/>
              </a:rPr>
              <a:t></a:t>
            </a: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18 years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HIV-1 RNA </a:t>
            </a:r>
            <a:b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&gt;5,000 copies/mL and </a:t>
            </a:r>
            <a:r>
              <a:rPr lang="en-US" sz="1600" b="1" u="sng" dirty="0" smtClean="0">
                <a:solidFill>
                  <a:schemeClr val="tx1"/>
                </a:solidFill>
                <a:latin typeface="Calibri" pitchFamily="34" charset="0"/>
              </a:rPr>
              <a:t>&lt;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100,000 copies/</a:t>
            </a:r>
            <a:r>
              <a:rPr lang="en-US" sz="1600" b="1" dirty="0" err="1" smtClean="0">
                <a:solidFill>
                  <a:schemeClr val="tx1"/>
                </a:solidFill>
                <a:latin typeface="Calibri" pitchFamily="34" charset="0"/>
              </a:rPr>
              <a:t>mL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US" altLang="es-AR" sz="1600" b="1" dirty="0" smtClean="0">
              <a:solidFill>
                <a:schemeClr val="tx1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CD4 count</a:t>
            </a: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  <a:sym typeface="Symbol" pitchFamily="18" charset="2"/>
              </a:rPr>
              <a:t> 200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 cells/mL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altLang="es-AR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HB(s)Ag negative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(n= 20) </a:t>
            </a:r>
            <a:endParaRPr lang="en-US" sz="1600" b="1" dirty="0">
              <a:solidFill>
                <a:schemeClr val="tx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12"/>
          <p:cNvSpPr>
            <a:spLocks noChangeShapeType="1"/>
          </p:cNvSpPr>
          <p:nvPr/>
        </p:nvSpPr>
        <p:spPr bwMode="auto">
          <a:xfrm>
            <a:off x="2712176" y="2932703"/>
            <a:ext cx="707946" cy="22036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Calibri" panose="020F0502020204030204" pitchFamily="34" charset="0"/>
            </a:endParaRPr>
          </a:p>
        </p:txBody>
      </p:sp>
      <p:sp>
        <p:nvSpPr>
          <p:cNvPr id="32777" name="Line 13"/>
          <p:cNvSpPr>
            <a:spLocks noChangeShapeType="1"/>
          </p:cNvSpPr>
          <p:nvPr/>
        </p:nvSpPr>
        <p:spPr bwMode="auto">
          <a:xfrm>
            <a:off x="5231796" y="2889207"/>
            <a:ext cx="571043" cy="21748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Calibri" panose="020F0502020204030204" pitchFamily="34" charset="0"/>
            </a:endParaRPr>
          </a:p>
        </p:txBody>
      </p:sp>
      <p:sp>
        <p:nvSpPr>
          <p:cNvPr id="32781" name="Rectangle 6"/>
          <p:cNvSpPr>
            <a:spLocks noChangeArrowheads="1"/>
          </p:cNvSpPr>
          <p:nvPr/>
        </p:nvSpPr>
        <p:spPr bwMode="auto">
          <a:xfrm>
            <a:off x="5737721" y="1652344"/>
            <a:ext cx="1819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>
                <a:srgbClr val="600030"/>
              </a:buClr>
              <a:tabLst>
                <a:tab pos="228600" algn="l"/>
              </a:tabLst>
            </a:pPr>
            <a:r>
              <a:rPr lang="en-US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baseline="30000" dirty="0" smtClean="0">
                <a:latin typeface="Calibri" pitchFamily="34" charset="0"/>
                <a:cs typeface="Calibri" panose="020F0502020204030204" pitchFamily="34" charset="0"/>
              </a:rPr>
              <a:t>nd</a:t>
            </a:r>
            <a:r>
              <a:rPr lang="en-US" sz="1600" i="1" dirty="0" smtClean="0">
                <a:latin typeface="Calibri" pitchFamily="34" charset="0"/>
                <a:cs typeface="Calibri" panose="020F0502020204030204" pitchFamily="34" charset="0"/>
              </a:rPr>
              <a:t> cohort</a:t>
            </a:r>
          </a:p>
          <a:p>
            <a:pPr algn="ctr">
              <a:buClr>
                <a:srgbClr val="600030"/>
              </a:buClr>
              <a:tabLst>
                <a:tab pos="228600" algn="l"/>
              </a:tabLst>
            </a:pPr>
            <a:r>
              <a:rPr lang="en-US" sz="1600" i="1" dirty="0" smtClean="0">
                <a:latin typeface="Calibri" pitchFamily="34" charset="0"/>
                <a:cs typeface="Calibri" panose="020F0502020204030204" pitchFamily="34" charset="0"/>
              </a:rPr>
              <a:t>(n= 10) </a:t>
            </a:r>
            <a:endParaRPr lang="en-US" sz="1600" i="1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657668" y="1589315"/>
            <a:ext cx="1706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>
                <a:srgbClr val="600030"/>
              </a:buClr>
              <a:buFont typeface="Wingdings" pitchFamily="2" charset="2"/>
              <a:buNone/>
              <a:tabLst>
                <a:tab pos="228600" algn="l"/>
              </a:tabLst>
            </a:pPr>
            <a:r>
              <a:rPr lang="en-US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b="0" i="1" baseline="30000" dirty="0" smtClean="0">
                <a:latin typeface="Calibri" pitchFamily="34" charset="0"/>
                <a:cs typeface="Calibri" panose="020F0502020204030204" pitchFamily="34" charset="0"/>
              </a:rPr>
              <a:t>st</a:t>
            </a:r>
            <a:r>
              <a:rPr lang="en-US" sz="1600" b="0" i="1" dirty="0" smtClean="0">
                <a:latin typeface="Calibri" pitchFamily="34" charset="0"/>
                <a:cs typeface="Calibri" panose="020F0502020204030204" pitchFamily="34" charset="0"/>
              </a:rPr>
              <a:t> cohort</a:t>
            </a:r>
          </a:p>
          <a:p>
            <a:pPr algn="ctr">
              <a:buClr>
                <a:srgbClr val="600030"/>
              </a:buClr>
              <a:buFont typeface="Wingdings" pitchFamily="2" charset="2"/>
              <a:buNone/>
              <a:tabLst>
                <a:tab pos="228600" algn="l"/>
              </a:tabLst>
            </a:pPr>
            <a:r>
              <a:rPr lang="en-US" sz="1600" b="0" i="1" dirty="0" smtClean="0">
                <a:latin typeface="Calibri" pitchFamily="34" charset="0"/>
                <a:cs typeface="Calibri" panose="020F0502020204030204" pitchFamily="34" charset="0"/>
              </a:rPr>
              <a:t>(n= 10) </a:t>
            </a:r>
            <a:endParaRPr lang="en-US" sz="1600" b="0" i="1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V="1">
            <a:off x="5508104" y="3141398"/>
            <a:ext cx="11563" cy="929256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130924" y="4269501"/>
            <a:ext cx="446661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800" b="1" dirty="0" err="1" smtClean="0">
                <a:latin typeface="Calibri" panose="020F0502020204030204" pitchFamily="34" charset="0"/>
              </a:rPr>
              <a:t>Second</a:t>
            </a:r>
            <a:r>
              <a:rPr lang="es-AR" sz="1800" b="1" dirty="0" smtClean="0">
                <a:latin typeface="Calibri" pitchFamily="34" charset="0"/>
              </a:rPr>
              <a:t> </a:t>
            </a:r>
            <a:r>
              <a:rPr lang="es-AR" sz="1800" b="1" dirty="0" err="1" smtClean="0">
                <a:latin typeface="Calibri" pitchFamily="34" charset="0"/>
              </a:rPr>
              <a:t>cohort</a:t>
            </a:r>
            <a:r>
              <a:rPr lang="es-AR" sz="1800" b="1" dirty="0" smtClean="0">
                <a:latin typeface="Calibri" pitchFamily="34" charset="0"/>
              </a:rPr>
              <a:t>  </a:t>
            </a:r>
            <a:r>
              <a:rPr lang="es-AR" sz="1800" b="1" dirty="0" err="1" smtClean="0">
                <a:latin typeface="Calibri" pitchFamily="34" charset="0"/>
              </a:rPr>
              <a:t>enrolled</a:t>
            </a:r>
            <a:r>
              <a:rPr lang="es-AR" sz="1800" b="1" dirty="0" smtClean="0">
                <a:latin typeface="Calibri" pitchFamily="34" charset="0"/>
              </a:rPr>
              <a:t> </a:t>
            </a:r>
            <a:r>
              <a:rPr lang="es-AR" sz="1800" b="1" dirty="0" err="1" smtClean="0">
                <a:latin typeface="Calibri" pitchFamily="34" charset="0"/>
              </a:rPr>
              <a:t>after</a:t>
            </a:r>
            <a:r>
              <a:rPr lang="es-AR" sz="1800" b="1" dirty="0" smtClean="0">
                <a:latin typeface="Calibri" pitchFamily="34" charset="0"/>
              </a:rPr>
              <a:t> </a:t>
            </a:r>
            <a:r>
              <a:rPr lang="es-AR" sz="1800" b="1" dirty="0" err="1" smtClean="0">
                <a:latin typeface="Calibri" pitchFamily="34" charset="0"/>
              </a:rPr>
              <a:t>confirming</a:t>
            </a:r>
            <a:r>
              <a:rPr lang="es-AR" sz="1800" b="1" dirty="0" smtClean="0">
                <a:latin typeface="Calibri" pitchFamily="34" charset="0"/>
              </a:rPr>
              <a:t> </a:t>
            </a:r>
            <a:r>
              <a:rPr lang="es-AR" sz="1800" b="1" dirty="0" err="1" smtClean="0">
                <a:latin typeface="Calibri" pitchFamily="34" charset="0"/>
              </a:rPr>
              <a:t>success</a:t>
            </a:r>
            <a:r>
              <a:rPr lang="es-AR" sz="1800" b="1" dirty="0" smtClean="0">
                <a:latin typeface="Calibri" pitchFamily="34" charset="0"/>
              </a:rPr>
              <a:t> of </a:t>
            </a:r>
            <a:r>
              <a:rPr lang="es-AR" sz="1800" b="1" dirty="0" err="1" smtClean="0">
                <a:latin typeface="Calibri" pitchFamily="34" charset="0"/>
              </a:rPr>
              <a:t>first</a:t>
            </a:r>
            <a:r>
              <a:rPr lang="es-AR" sz="1800" b="1" dirty="0" smtClean="0">
                <a:latin typeface="Calibri" pitchFamily="34" charset="0"/>
              </a:rPr>
              <a:t> </a:t>
            </a:r>
            <a:r>
              <a:rPr lang="es-AR" sz="1800" b="1" dirty="0" err="1" smtClean="0">
                <a:latin typeface="Calibri" pitchFamily="34" charset="0"/>
              </a:rPr>
              <a:t>cohort</a:t>
            </a:r>
            <a:r>
              <a:rPr lang="es-AR" sz="1800" b="1" dirty="0" smtClean="0">
                <a:latin typeface="Calibri" pitchFamily="34" charset="0"/>
              </a:rPr>
              <a:t> at </a:t>
            </a:r>
            <a:r>
              <a:rPr lang="es-AR" sz="1800" b="1" dirty="0" err="1" smtClean="0">
                <a:latin typeface="Calibri" pitchFamily="34" charset="0"/>
              </a:rPr>
              <a:t>week</a:t>
            </a:r>
            <a:r>
              <a:rPr lang="es-AR" sz="1800" b="1" dirty="0" smtClean="0">
                <a:latin typeface="Calibri" pitchFamily="34" charset="0"/>
              </a:rPr>
              <a:t> 8</a:t>
            </a:r>
            <a:endParaRPr lang="es-AR" sz="1800" b="1" dirty="0">
              <a:latin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11560" y="5255128"/>
            <a:ext cx="75608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000" dirty="0" smtClean="0">
                <a:latin typeface="Calibri" panose="020F0502020204030204" pitchFamily="34" charset="0"/>
              </a:rPr>
              <a:t>Viral load </a:t>
            </a:r>
            <a:r>
              <a:rPr lang="es-AR" sz="2000" dirty="0" err="1" smtClean="0">
                <a:latin typeface="Calibri" panose="020F0502020204030204" pitchFamily="34" charset="0"/>
              </a:rPr>
              <a:t>was</a:t>
            </a:r>
            <a:r>
              <a:rPr lang="es-AR" sz="2000" dirty="0">
                <a:latin typeface="Calibri" panose="020F0502020204030204" pitchFamily="34" charset="0"/>
              </a:rPr>
              <a:t> </a:t>
            </a:r>
            <a:r>
              <a:rPr lang="es-AR" sz="2000" dirty="0" err="1" smtClean="0">
                <a:latin typeface="Calibri" panose="020F0502020204030204" pitchFamily="34" charset="0"/>
              </a:rPr>
              <a:t>measured</a:t>
            </a:r>
            <a:r>
              <a:rPr lang="es-AR" sz="2000" dirty="0" smtClean="0">
                <a:latin typeface="Calibri" panose="020F0502020204030204" pitchFamily="34" charset="0"/>
              </a:rPr>
              <a:t> at </a:t>
            </a:r>
            <a:r>
              <a:rPr lang="es-AR" sz="2000" dirty="0" err="1" smtClean="0">
                <a:latin typeface="Calibri" panose="020F0502020204030204" pitchFamily="34" charset="0"/>
              </a:rPr>
              <a:t>baseline</a:t>
            </a:r>
            <a:r>
              <a:rPr lang="es-AR" sz="2000" dirty="0" smtClean="0">
                <a:latin typeface="Calibri" panose="020F0502020204030204" pitchFamily="34" charset="0"/>
              </a:rPr>
              <a:t>, </a:t>
            </a:r>
            <a:r>
              <a:rPr lang="es-AR" sz="2000" dirty="0" err="1" smtClean="0">
                <a:latin typeface="Calibri" panose="020F0502020204030204" pitchFamily="34" charset="0"/>
              </a:rPr>
              <a:t>days</a:t>
            </a:r>
            <a:r>
              <a:rPr lang="es-AR" sz="2000" dirty="0" smtClean="0">
                <a:latin typeface="Calibri" panose="020F0502020204030204" pitchFamily="34" charset="0"/>
              </a:rPr>
              <a:t> 2,4,7,10,</a:t>
            </a:r>
          </a:p>
          <a:p>
            <a:pPr algn="ctr"/>
            <a:r>
              <a:rPr lang="es-AR" sz="2000" dirty="0" smtClean="0">
                <a:latin typeface="Calibri" panose="020F0502020204030204" pitchFamily="34" charset="0"/>
              </a:rPr>
              <a:t> and weeks 2,3,4,6,8,12, 24, 36 and 48*</a:t>
            </a:r>
            <a:endParaRPr lang="es-AR" sz="2000" dirty="0">
              <a:latin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013268" y="6211122"/>
            <a:ext cx="3239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i="1" dirty="0" smtClean="0">
                <a:latin typeface="Calibri" panose="020F0502020204030204" pitchFamily="34" charset="0"/>
              </a:rPr>
              <a:t>* 96 </a:t>
            </a:r>
            <a:r>
              <a:rPr lang="es-AR" sz="2000" i="1" dirty="0" err="1" smtClean="0">
                <a:latin typeface="Calibri" panose="020F0502020204030204" pitchFamily="34" charset="0"/>
              </a:rPr>
              <a:t>week</a:t>
            </a:r>
            <a:r>
              <a:rPr lang="es-AR" sz="2000" i="1" dirty="0" smtClean="0">
                <a:latin typeface="Calibri" panose="020F0502020204030204" pitchFamily="34" charset="0"/>
              </a:rPr>
              <a:t> </a:t>
            </a:r>
            <a:r>
              <a:rPr lang="es-AR" sz="2000" i="1" dirty="0" err="1" smtClean="0">
                <a:latin typeface="Calibri" panose="020F0502020204030204" pitchFamily="34" charset="0"/>
              </a:rPr>
              <a:t>extension</a:t>
            </a:r>
            <a:r>
              <a:rPr lang="es-AR" sz="2000" i="1" dirty="0" smtClean="0">
                <a:latin typeface="Calibri" panose="020F0502020204030204" pitchFamily="34" charset="0"/>
              </a:rPr>
              <a:t> </a:t>
            </a:r>
            <a:r>
              <a:rPr lang="es-AR" sz="2000" i="1" dirty="0" err="1" smtClean="0">
                <a:latin typeface="Calibri" panose="020F0502020204030204" pitchFamily="34" charset="0"/>
              </a:rPr>
              <a:t>ongoing</a:t>
            </a:r>
            <a:endParaRPr lang="es-AR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75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562074"/>
          </a:xfr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Baseline 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1299" name="Group 99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377280"/>
          <a:ext cx="8208912" cy="4572000"/>
        </p:xfrm>
        <a:graphic>
          <a:graphicData uri="http://schemas.openxmlformats.org/drawingml/2006/table">
            <a:tbl>
              <a:tblPr/>
              <a:tblGrid>
                <a:gridCol w="5794526"/>
                <a:gridCol w="2414386"/>
              </a:tblGrid>
              <a:tr h="572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DTG/3TC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n=20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37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Gender (male: female)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19/1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Age, years, median (IQR)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34 (31-43)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Mode of transmission (n)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MSM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Heterosexual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2000" b="1" dirty="0" smtClean="0">
                        <a:latin typeface="Calibri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dirty="0" smtClean="0">
                          <a:latin typeface="Calibri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dirty="0" smtClean="0">
                          <a:latin typeface="Calibri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AR" sz="2000" b="1" dirty="0">
                        <a:latin typeface="Calibri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2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HIV RNA (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copies/mL)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, median (IQR)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24,128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(11,686-36,794)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CD4 count, cells/mm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, median (IQR)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507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(296-517)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CDC stage (%)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A/B/C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anose="020F0502020204030204" pitchFamily="34" charset="0"/>
                        </a:rPr>
                        <a:t>90/10/0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10790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73616" cy="792088"/>
          </a:xfr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Viral load at Screening and baseline 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32231" y="1519353"/>
          <a:ext cx="8737596" cy="4176053"/>
        </p:xfrm>
        <a:graphic>
          <a:graphicData uri="http://schemas.openxmlformats.org/drawingml/2006/table">
            <a:tbl>
              <a:tblPr/>
              <a:tblGrid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  <a:gridCol w="624114"/>
              </a:tblGrid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#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SCR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BSL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DAY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DAY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DAY 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DAY 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5.584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10.909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3.701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383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8.887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10.233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5.671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67.335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151.569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37.604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1.565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1.178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99.291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148.370</a:t>
                      </a:r>
                      <a:endParaRPr lang="es-ES" sz="105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11.797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3.303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34.362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20.544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4.680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1.292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570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16.024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14.499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3.754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1.634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37.604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18.597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2.948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819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25.071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24.368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6.264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1.377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Not done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14.707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10.832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Not done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516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10.679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7.978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5.671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50.089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273.676</a:t>
                      </a:r>
                      <a:endParaRPr lang="es-ES" sz="105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160.974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68.129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3.880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2.247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784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13.508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64.103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3.496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3.296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28.093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33.829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37.350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26.343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539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15.348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15.151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3.994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791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198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23.185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23.500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15.830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4.217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192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Not done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11.377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3.910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39.100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25.828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11.879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1.970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60.771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73.069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31.170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2.174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692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19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82.803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106.320</a:t>
                      </a:r>
                      <a:endParaRPr lang="es-ES" sz="105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35.517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2.902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897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352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7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5.190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7.368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3.433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56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&lt; 50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20/06/2015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20/09/2015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123728" y="1484784"/>
            <a:ext cx="7020272" cy="436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At</a:t>
            </a:r>
            <a:endParaRPr lang="es-ES" dirty="0"/>
          </a:p>
        </p:txBody>
      </p:sp>
      <p:sp>
        <p:nvSpPr>
          <p:cNvPr id="6" name="3 Rectángulo"/>
          <p:cNvSpPr/>
          <p:nvPr/>
        </p:nvSpPr>
        <p:spPr>
          <a:xfrm>
            <a:off x="1516731" y="5805264"/>
            <a:ext cx="611777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patients had ≥100,000 copies/mL at baseline</a:t>
            </a:r>
            <a:endParaRPr lang="es-A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5318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/>
          </p:nvPr>
        </p:nvGraphicFramePr>
        <p:xfrm>
          <a:off x="323528" y="1196752"/>
          <a:ext cx="8430114" cy="4536504"/>
        </p:xfrm>
        <a:graphic>
          <a:graphicData uri="http://schemas.openxmlformats.org/drawingml/2006/table">
            <a:tbl>
              <a:tblPr/>
              <a:tblGrid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</a:tblGrid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BSL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W.12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W.24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W.36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W.48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67.335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151.569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148.370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done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SAE</a:t>
                      </a:r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50.089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273.676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68.129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done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 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106.320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PDVF</a:t>
                      </a:r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 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 bwMode="auto">
          <a:xfrm>
            <a:off x="385191" y="188640"/>
            <a:ext cx="8373616" cy="864096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4000" b="1" kern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Viral suppression at week 24 </a:t>
            </a:r>
            <a:endParaRPr lang="en-US" sz="4000" b="1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 bwMode="auto">
          <a:xfrm>
            <a:off x="7524328" y="1196752"/>
            <a:ext cx="1234479" cy="45365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48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/>
          </p:nvPr>
        </p:nvGraphicFramePr>
        <p:xfrm>
          <a:off x="323528" y="1196752"/>
          <a:ext cx="8430114" cy="4536504"/>
        </p:xfrm>
        <a:graphic>
          <a:graphicData uri="http://schemas.openxmlformats.org/drawingml/2006/table">
            <a:tbl>
              <a:tblPr/>
              <a:tblGrid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  <a:gridCol w="602151"/>
              </a:tblGrid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BSL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W.12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W.24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W.36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W.48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67.335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151.569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148.370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done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SAE</a:t>
                      </a:r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50.089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273.676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68.129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done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 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82.803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 panose="020F0502020204030204" pitchFamily="34" charset="0"/>
                        </a:rPr>
                        <a:t>106.320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PDVF</a:t>
                      </a:r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A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 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 bwMode="auto">
          <a:xfrm>
            <a:off x="385191" y="188640"/>
            <a:ext cx="8373616" cy="864096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4000" b="1" kern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Viral suppression at week 48 </a:t>
            </a:r>
            <a:endParaRPr lang="en-US" sz="4000" b="1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193078" y="6165304"/>
            <a:ext cx="475784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CD4  increase: Median </a:t>
            </a:r>
            <a:r>
              <a:rPr lang="en-US" sz="2000" dirty="0">
                <a:latin typeface="Calibri" panose="020F0502020204030204" pitchFamily="34" charset="0"/>
              </a:rPr>
              <a:t>(IQR) : 267 (180-462)</a:t>
            </a:r>
            <a:endParaRPr lang="es-AR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17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pt_fh_fondo_blanco">
  <a:themeElements>
    <a:clrScheme name="plantilla_ppt_fh_fondo_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_ppt_fh_fondo_blanc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0" charset="-128"/>
          </a:defRPr>
        </a:defPPr>
      </a:lstStyle>
    </a:lnDef>
  </a:objectDefaults>
  <a:extraClrSchemeLst>
    <a:extraClrScheme>
      <a:clrScheme name="plantilla_ppt_fh_fondo_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ppt_fh_fondo_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ppt_fh_fondo_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ppt_fh_fondo_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ppt_fh_fondo_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ppt_fh_fondo_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ppt_fh_fondo_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plantilla_ppt_fh_fondo_blanco</Template>
  <TotalTime>16342</TotalTime>
  <Words>2098</Words>
  <Application>Microsoft Office PowerPoint</Application>
  <PresentationFormat>On-screen Show (4:3)</PresentationFormat>
  <Paragraphs>1035</Paragraphs>
  <Slides>14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plantilla_ppt_fh_fondo_blanco</vt:lpstr>
      <vt:lpstr>Slide 1</vt:lpstr>
      <vt:lpstr>   Disclosures  </vt:lpstr>
      <vt:lpstr>Background</vt:lpstr>
      <vt:lpstr>Objective and Primary Endpoint</vt:lpstr>
      <vt:lpstr>PADDLE (Pilot Antiretroviral Design with Dolutegravir LamivudinE): Study design</vt:lpstr>
      <vt:lpstr> Baseline Characteristics</vt:lpstr>
      <vt:lpstr>Viral load at Screening and baseline </vt:lpstr>
      <vt:lpstr>Slide 8</vt:lpstr>
      <vt:lpstr>Slide 9</vt:lpstr>
      <vt:lpstr>Results: Viral load decay</vt:lpstr>
      <vt:lpstr>Adverse Events at 48 weeks </vt:lpstr>
      <vt:lpstr>Protocol-Defined Virologic Failure  </vt:lpstr>
      <vt:lpstr>Conclusions</vt:lpstr>
      <vt:lpstr>Acknowledgments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leandro</dc:creator>
  <cp:lastModifiedBy>sns6795</cp:lastModifiedBy>
  <cp:revision>140</cp:revision>
  <dcterms:created xsi:type="dcterms:W3CDTF">2005-03-10T20:15:00Z</dcterms:created>
  <dcterms:modified xsi:type="dcterms:W3CDTF">2016-08-03T14:43:33Z</dcterms:modified>
</cp:coreProperties>
</file>