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323" r:id="rId2"/>
    <p:sldId id="377" r:id="rId3"/>
    <p:sldId id="370" r:id="rId4"/>
    <p:sldId id="378" r:id="rId5"/>
    <p:sldId id="351" r:id="rId6"/>
    <p:sldId id="324" r:id="rId7"/>
    <p:sldId id="325" r:id="rId8"/>
    <p:sldId id="326" r:id="rId9"/>
    <p:sldId id="328" r:id="rId10"/>
    <p:sldId id="329" r:id="rId11"/>
    <p:sldId id="372" r:id="rId12"/>
    <p:sldId id="375" r:id="rId13"/>
    <p:sldId id="374" r:id="rId14"/>
    <p:sldId id="341" r:id="rId15"/>
    <p:sldId id="376" r:id="rId16"/>
    <p:sldId id="342" r:id="rId17"/>
    <p:sldId id="343" r:id="rId18"/>
    <p:sldId id="34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00FF99"/>
    <a:srgbClr val="FFFF00"/>
    <a:srgbClr val="FFFF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5352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A941294E-16AF-4560-854A-8682AE6BD1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461B4100-9CE2-4BC4-8B41-859929962C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E88376F-3CD7-4279-A0BB-31208A86A03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B5985A-BAB3-461B-8E7D-EC2FF611EC8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497C3C-E3DA-4F8F-B53F-B44D53C87D7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3900DA-4C3A-48DB-AE96-6A1C766BB8A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16E124-16EB-46A9-A0B5-EA576C72B6A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F525FD-1E1E-4336-BB00-BA32266DD99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1D65EC-42C2-4F00-8F50-ED198F7477E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8B234F-0FE8-414F-865E-869CB8AB1C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8230E-9085-4CB8-ACB6-4EC3AC655A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7C5CC-86B8-488A-AE1F-270802DAA7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47FD0C-EFC1-44C1-BDB4-BF75D671FF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3859E9-28AD-499D-9118-70B580C980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90871E-6B0E-4A60-98F6-A4AB474A09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C6D8A-F2E5-4013-8665-756568A71A5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0C9C1-E413-46BD-B1B4-96DF4AB2BA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2D755-7823-4C7C-862A-D25558800A9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E3D7E-485D-4ACE-8D05-A38333F456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8D634-B363-49E4-93FD-B3CC26058D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20606-582C-4BF1-864E-6C2F779FC8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C915E-2595-4CB1-A255-D07CC85A1C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5F67C01-6AFA-445D-A54A-20E34747BD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-762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en-US" altLang="en-US" sz="4400" b="1" smtClean="0"/>
              <a:t>HPTN 069 / ACTG A5305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990600"/>
            <a:ext cx="7924800" cy="2590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Phase II Study of Maraviroc (MVC)-Containing Regimens for HIV PrEP in U.S. Women</a:t>
            </a:r>
            <a:endParaRPr lang="en-US" altLang="en-US" sz="3600" smtClean="0"/>
          </a:p>
          <a:p>
            <a:pPr eaLnBrk="1" hangingPunct="1">
              <a:spcAft>
                <a:spcPct val="5000"/>
              </a:spcAft>
            </a:pPr>
            <a:endParaRPr lang="en-US" altLang="en-US" sz="2000" b="1" smtClean="0">
              <a:solidFill>
                <a:schemeClr val="tx2"/>
              </a:solidFill>
            </a:endParaRPr>
          </a:p>
          <a:p>
            <a:pPr eaLnBrk="1" hangingPunct="1">
              <a:spcAft>
                <a:spcPct val="5000"/>
              </a:spcAft>
            </a:pPr>
            <a:endParaRPr lang="en-US" altLang="en-US" sz="2800" b="1" smtClean="0">
              <a:solidFill>
                <a:srgbClr val="FF9900"/>
              </a:solidFill>
            </a:endParaRP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0" y="50292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0" y="4876800"/>
            <a:ext cx="91440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Roy M. Gulick, MD, MPH</a:t>
            </a:r>
          </a:p>
          <a:p>
            <a:pPr algn="ctr" eaLnBrk="1" hangingPunct="1">
              <a:defRPr/>
            </a:pPr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Rochelle </a:t>
            </a:r>
            <a:r>
              <a:rPr lang="en-US" altLang="en-US" sz="24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Belfer</a:t>
            </a:r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Professor in Medicine</a:t>
            </a:r>
          </a:p>
          <a:p>
            <a:pPr algn="ctr" eaLnBrk="1" hangingPunct="1">
              <a:defRPr/>
            </a:pPr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Weill Medical College of Cornell University</a:t>
            </a:r>
          </a:p>
          <a:p>
            <a:pPr algn="ctr" eaLnBrk="1" hangingPunct="1">
              <a:defRPr/>
            </a:pPr>
            <a:r>
              <a:rPr lang="en-US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for the HPTN 069/ACTG A5305 Team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pic>
        <p:nvPicPr>
          <p:cNvPr id="9" name="Picture 8" descr="zacbek6xi2k7257fk97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070225"/>
            <a:ext cx="1600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10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306763"/>
            <a:ext cx="2362200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HPTN 069 / A5305:  Disposition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9154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75000"/>
                  </a:schemeClr>
                </a:solidFill>
              </a:rPr>
              <a:t>188</a:t>
            </a:r>
            <a:r>
              <a:rPr lang="en-US" altLang="en-US" sz="2800" dirty="0" smtClean="0"/>
              <a:t> randomized; 186 (99%) started study drugs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160 (85%) completed the study</a:t>
            </a:r>
            <a:endParaRPr lang="en-US" altLang="en-US" sz="2800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  19 (10%) prematurely discontinued study follow-up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    8   (4%) lost to follow-up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    1 death (suicide)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36 (19%) prematurely discontinued study treatment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33 discontinued treatment but continued follow-up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  3 discontinued </a:t>
            </a:r>
            <a:r>
              <a:rPr lang="en-US" altLang="en-US" sz="2400" u="sng" dirty="0" smtClean="0"/>
              <a:t>both</a:t>
            </a:r>
            <a:r>
              <a:rPr lang="en-US" altLang="en-US" sz="2400" dirty="0" smtClean="0"/>
              <a:t> treatment and follow-up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most common reasons:  16 </a:t>
            </a:r>
            <a:r>
              <a:rPr lang="en-US" altLang="en-US" sz="2400" dirty="0" err="1" smtClean="0"/>
              <a:t>pt</a:t>
            </a:r>
            <a:r>
              <a:rPr lang="en-US" altLang="en-US" sz="2400" dirty="0" smtClean="0"/>
              <a:t> request, 9 pregnancy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b="1" dirty="0" smtClean="0">
                <a:solidFill>
                  <a:schemeClr val="tx2">
                    <a:lumMod val="50000"/>
                  </a:schemeClr>
                </a:solidFill>
              </a:rPr>
              <a:t>No differences by study arm in: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proportion who discontinued study drugs (p&gt;0.2)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defRPr/>
            </a:pPr>
            <a:r>
              <a:rPr lang="en-US" altLang="en-US" sz="2400" b="1" dirty="0" smtClean="0">
                <a:solidFill>
                  <a:schemeClr val="tx2">
                    <a:lumMod val="50000"/>
                  </a:schemeClr>
                </a:solidFill>
              </a:rPr>
              <a:t>time to permanent study drug discontinuation (p=0.2)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defRPr/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6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64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HPTN 069 / A5305:  Adverse Events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915400" cy="64119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48 grade 3-4 AEs in 35 (19%) participants</a:t>
            </a:r>
            <a:endParaRPr lang="en-US" altLang="en-US" sz="2800" dirty="0" smtClean="0">
              <a:solidFill>
                <a:srgbClr val="FF9900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chemeClr val="tx2">
                    <a:lumMod val="50000"/>
                  </a:schemeClr>
                </a:solidFill>
              </a:rPr>
              <a:t>No significant differences among study arms (p&gt;0.05)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11 of 48 events were considered </a:t>
            </a:r>
            <a:r>
              <a:rPr lang="en-US" altLang="en-US" sz="2400" u="sng" dirty="0" smtClean="0"/>
              <a:t>related</a:t>
            </a:r>
            <a:r>
              <a:rPr lang="en-US" altLang="en-US" sz="2400" dirty="0" smtClean="0"/>
              <a:t>:  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altLang="en-US" sz="2000" dirty="0" smtClean="0"/>
              <a:t>abnormal weight loss, back pain, congenital anomaly in offspring (2), depression, headache, hypophosphatemia, increased LDL, spontaneous abortion (2), vitamin D deficiency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altLang="en-US" sz="2800" dirty="0" smtClean="0"/>
              <a:t>Grade 2 or higher AE occurring in &gt;5%: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altLang="en-US" sz="2000" dirty="0" smtClean="0"/>
              <a:t>hypophosphatemia (13%), </a:t>
            </a:r>
            <a:r>
              <a:rPr lang="en-US" altLang="en-US" sz="2000" dirty="0"/>
              <a:t>headache (7</a:t>
            </a:r>
            <a:r>
              <a:rPr lang="en-US" altLang="en-US" sz="2000" dirty="0" smtClean="0"/>
              <a:t>%), and </a:t>
            </a:r>
            <a:r>
              <a:rPr lang="en-US" altLang="en-US" sz="2000" dirty="0"/>
              <a:t>UTI (6</a:t>
            </a:r>
            <a:r>
              <a:rPr lang="en-US" altLang="en-US" sz="2000" dirty="0" smtClean="0"/>
              <a:t>%)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altLang="en-US" dirty="0" smtClean="0"/>
              <a:t>Selected GI and renal AE (grades 2-4, N=21)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24 events:  grade 2 (n=23), grade 3 (n=1), grade 4 (n=0)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 smtClean="0"/>
              <a:t>Overall rates:  diarrhea (3%), nausea (4%), vomiting (3%), unintentional weight loss (2%), increased creatinine (1%)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rgbClr val="FFFF00"/>
                </a:solidFill>
              </a:rPr>
              <a:t>4 (2%) </a:t>
            </a:r>
            <a:r>
              <a:rPr lang="en-US" altLang="en-US" sz="2400" dirty="0" smtClean="0"/>
              <a:t>had STI diagnosed during study f/u: 1 GC, 3 </a:t>
            </a:r>
            <a:r>
              <a:rPr lang="en-US" altLang="en-US" sz="2400" dirty="0" err="1" smtClean="0"/>
              <a:t>Chlam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b="1" dirty="0" smtClean="0">
              <a:solidFill>
                <a:srgbClr val="FF9900"/>
              </a:solidFill>
            </a:endParaRPr>
          </a:p>
        </p:txBody>
      </p:sp>
      <p:sp>
        <p:nvSpPr>
          <p:cNvPr id="17412" name="TextBox 2"/>
          <p:cNvSpPr txBox="1">
            <a:spLocks noChangeArrowheads="1"/>
          </p:cNvSpPr>
          <p:nvPr/>
        </p:nvSpPr>
        <p:spPr bwMode="auto">
          <a:xfrm>
            <a:off x="-914400" y="304800"/>
            <a:ext cx="46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-33338" y="228600"/>
            <a:ext cx="9144001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HPTN 069 / A5305:                                       Drug Concentrations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</a:rPr>
              <a:t>Plasma Drug Concentrations:</a:t>
            </a:r>
          </a:p>
          <a:p>
            <a:pPr lvl="1" eaLnBrk="1" hangingPunct="1">
              <a:defRPr/>
            </a:pPr>
            <a:r>
              <a:rPr lang="en-US" altLang="en-US" dirty="0" smtClean="0"/>
              <a:t>All study drugs in regimen detectable in</a:t>
            </a:r>
          </a:p>
          <a:p>
            <a:pPr lvl="2" eaLnBrk="1" hangingPunct="1">
              <a:defRPr/>
            </a:pPr>
            <a:r>
              <a:rPr lang="en-US" altLang="en-US" dirty="0"/>
              <a:t>65</a:t>
            </a:r>
            <a:r>
              <a:rPr lang="en-US" altLang="en-US" dirty="0" smtClean="0"/>
              <a:t>% (</a:t>
            </a:r>
            <a:r>
              <a:rPr lang="en-US" altLang="en-US" dirty="0"/>
              <a:t>91 of </a:t>
            </a:r>
            <a:r>
              <a:rPr lang="en-US" altLang="en-US" dirty="0" smtClean="0"/>
              <a:t>141 samples) at week 24</a:t>
            </a:r>
          </a:p>
          <a:p>
            <a:pPr lvl="2" eaLnBrk="1" hangingPunct="1">
              <a:defRPr/>
            </a:pPr>
            <a:r>
              <a:rPr lang="en-US" altLang="en-US" dirty="0"/>
              <a:t>60</a:t>
            </a:r>
            <a:r>
              <a:rPr lang="en-US" altLang="en-US" dirty="0" smtClean="0"/>
              <a:t>% (75 of 126 samples) at week 48</a:t>
            </a:r>
          </a:p>
          <a:p>
            <a:pPr lvl="2" eaLnBrk="1" hangingPunct="1">
              <a:defRPr/>
            </a:pP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No difference between the study arms (p&gt;0.6)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HPTN 069 / A5305:  HIV Infections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9154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u="sng" smtClean="0"/>
              <a:t>NO</a:t>
            </a:r>
            <a:r>
              <a:rPr lang="en-US" altLang="en-US" smtClean="0"/>
              <a:t> new HIV infections during the study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Annual incidence rate 0% [95% CI:  0%, 2.5%]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z="2000" b="1" smtClean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HPTN 069 / A5305:  Conclusions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172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MVC-containing regimens were comparably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safe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well-tolerated</a:t>
            </a:r>
            <a:r>
              <a:rPr lang="en-US" altLang="en-US" dirty="0" smtClean="0"/>
              <a:t> to TDF+FTC when used </a:t>
            </a:r>
            <a:r>
              <a:rPr lang="en-US" altLang="en-US" dirty="0"/>
              <a:t>over 48 weeks </a:t>
            </a:r>
            <a:r>
              <a:rPr lang="en-US" altLang="en-US" dirty="0" smtClean="0"/>
              <a:t>for HIV </a:t>
            </a:r>
            <a:r>
              <a:rPr lang="en-US" altLang="en-US" dirty="0" err="1" smtClean="0"/>
              <a:t>PrEP</a:t>
            </a:r>
            <a:r>
              <a:rPr lang="en-US" altLang="en-US" dirty="0" smtClean="0"/>
              <a:t> by U.S. women.</a:t>
            </a:r>
          </a:p>
          <a:p>
            <a:pPr lvl="1" eaLnBrk="1" hangingPunct="1">
              <a:defRPr/>
            </a:pPr>
            <a:r>
              <a:rPr lang="en-US" altLang="en-US" dirty="0" smtClean="0"/>
              <a:t>comparable specific GI and renal toxicities</a:t>
            </a:r>
          </a:p>
          <a:p>
            <a:pPr eaLnBrk="1" hangingPunct="1">
              <a:defRPr/>
            </a:pP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Adherence</a:t>
            </a:r>
            <a:r>
              <a:rPr lang="en-US" altLang="en-US" dirty="0" smtClean="0"/>
              <a:t> to study drugs, as estimated by detectable drug </a:t>
            </a:r>
            <a:r>
              <a:rPr lang="en-US" altLang="en-US" dirty="0" err="1" smtClean="0"/>
              <a:t>concs</a:t>
            </a:r>
            <a:r>
              <a:rPr lang="en-US" altLang="en-US" dirty="0" smtClean="0"/>
              <a:t>., was 60-65%.</a:t>
            </a:r>
          </a:p>
          <a:p>
            <a:pPr eaLnBrk="1" hangingPunct="1">
              <a:defRPr/>
            </a:pPr>
            <a:r>
              <a:rPr lang="en-US" altLang="en-US" u="sng" dirty="0" smtClean="0">
                <a:solidFill>
                  <a:schemeClr val="tx2">
                    <a:lumMod val="75000"/>
                  </a:schemeClr>
                </a:solidFill>
              </a:rPr>
              <a:t>NO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 new HIV infections </a:t>
            </a:r>
            <a:r>
              <a:rPr lang="en-US" altLang="en-US" dirty="0" smtClean="0"/>
              <a:t>in this cohort of at-risk women (annual incidence 0%)</a:t>
            </a:r>
          </a:p>
          <a:p>
            <a:pPr lvl="1" eaLnBrk="1" hangingPunct="1">
              <a:defRPr/>
            </a:pPr>
            <a:r>
              <a:rPr lang="en-US" altLang="en-US" dirty="0" smtClean="0"/>
              <a:t>low number of on-study STIs</a:t>
            </a:r>
          </a:p>
          <a:p>
            <a:pPr eaLnBrk="1" hangingPunct="1">
              <a:defRPr/>
            </a:pP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MVC-containing regimens could be considered for testing in HIV </a:t>
            </a:r>
            <a:r>
              <a:rPr lang="en-US" altLang="en-US" dirty="0" err="1" smtClean="0">
                <a:solidFill>
                  <a:schemeClr val="tx2">
                    <a:lumMod val="75000"/>
                  </a:schemeClr>
                </a:solidFill>
              </a:rPr>
              <a:t>PrEP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 clinical 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efficacy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trials.</a:t>
            </a:r>
          </a:p>
          <a:p>
            <a:pPr eaLnBrk="1" hangingPunct="1"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HPTN 069 / A5305:  Coming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696200" cy="6172200"/>
          </a:xfrm>
        </p:spPr>
        <p:txBody>
          <a:bodyPr/>
          <a:lstStyle/>
          <a:p>
            <a:pPr eaLnBrk="1" hangingPunct="1"/>
            <a:r>
              <a:rPr lang="en-US" altLang="en-US" smtClean="0"/>
              <a:t>Women’s Tissue Substudy (n=42)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Combined Men’s and Women’s                        Bone Mineral Density Substudy                                 (200 men and 200 women; n=400)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Men’s and Women’s Adherence, Behavioral, and Quality of Life Data (N=594)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HPTN 069 / ACTG A5305 Acknowledgements (1)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0163" y="1600200"/>
            <a:ext cx="9144001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75000"/>
                  </a:schemeClr>
                </a:solidFill>
              </a:rPr>
              <a:t>HPTN 069/A5305 Protocol Team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dirty="0" smtClean="0"/>
              <a:t>Chair:  Trip Gulick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dirty="0" smtClean="0"/>
              <a:t>Co-Chairs:  Ken Mayer and Tim Wilkin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dirty="0" smtClean="0"/>
              <a:t>Statisticians:  Ying Chen and Alicia Young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dirty="0"/>
              <a:t>Co-investigators: 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dirty="0"/>
              <a:t>	Rivet Amico, Adriana Andrade, Todd Brown, </a:t>
            </a:r>
            <a:r>
              <a:rPr lang="en-US" altLang="en-US" dirty="0" smtClean="0"/>
              <a:t>                Sally </a:t>
            </a:r>
            <a:r>
              <a:rPr lang="en-US" altLang="en-US" dirty="0"/>
              <a:t>Hodder, Raphy Landovitz, Joe </a:t>
            </a:r>
            <a:r>
              <a:rPr lang="en-US" altLang="en-US" dirty="0" err="1"/>
              <a:t>Margolick</a:t>
            </a:r>
            <a:r>
              <a:rPr lang="en-US" altLang="en-US" dirty="0"/>
              <a:t>, </a:t>
            </a:r>
            <a:r>
              <a:rPr lang="en-US" altLang="en-US" dirty="0" smtClean="0"/>
              <a:t>                 Ian </a:t>
            </a:r>
            <a:r>
              <a:rPr lang="en-US" altLang="en-US" dirty="0"/>
              <a:t>McGowan, Bruce </a:t>
            </a:r>
            <a:r>
              <a:rPr lang="en-US" altLang="en-US" dirty="0" smtClean="0"/>
              <a:t>Schackman</a:t>
            </a:r>
            <a:endParaRPr lang="en-US" altLang="en-US" dirty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dirty="0" smtClean="0"/>
              <a:t>Laboratory Support:  </a:t>
            </a:r>
            <a:r>
              <a:rPr lang="en-US" altLang="en-US" dirty="0"/>
              <a:t>Sue </a:t>
            </a:r>
            <a:r>
              <a:rPr lang="en-US" altLang="en-US" dirty="0" smtClean="0"/>
              <a:t>Eshleman (virology),                Craig </a:t>
            </a:r>
            <a:r>
              <a:rPr lang="en-US" altLang="en-US" dirty="0"/>
              <a:t>Hendrix </a:t>
            </a:r>
            <a:r>
              <a:rPr lang="en-US" altLang="en-US" dirty="0" smtClean="0"/>
              <a:t>and </a:t>
            </a:r>
            <a:r>
              <a:rPr lang="en-US" altLang="en-US" dirty="0"/>
              <a:t>Mark Marzinke </a:t>
            </a:r>
            <a:r>
              <a:rPr lang="en-US" altLang="en-US" dirty="0" smtClean="0"/>
              <a:t>(pharmacology), Paul Richardson (QA/QC) 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dirty="0" smtClean="0"/>
              <a:t>DAIDS:  </a:t>
            </a:r>
            <a:r>
              <a:rPr lang="en-US" altLang="en-US" dirty="0" err="1" smtClean="0"/>
              <a:t>Wairimu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Chege</a:t>
            </a:r>
            <a:r>
              <a:rPr lang="en-US" altLang="en-US" dirty="0" smtClean="0"/>
              <a:t>, </a:t>
            </a:r>
            <a:r>
              <a:rPr lang="en-US" altLang="en-US" dirty="0"/>
              <a:t>Karin </a:t>
            </a:r>
            <a:r>
              <a:rPr lang="en-US" altLang="en-US" dirty="0" smtClean="0"/>
              <a:t>Klingman,                            </a:t>
            </a:r>
            <a:r>
              <a:rPr lang="en-US" altLang="en-US" dirty="0" err="1" smtClean="0"/>
              <a:t>Fulvia</a:t>
            </a:r>
            <a:r>
              <a:rPr lang="en-US" altLang="en-US" dirty="0" smtClean="0"/>
              <a:t> Veronese, Usha Sharma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HPTN 069 / ACTG A5305 Acknowledgements (2)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HPTN 069/A5305 Protocol </a:t>
            </a:r>
            <a:r>
              <a:rPr lang="en-US" altLang="en-US" sz="2800" dirty="0" smtClean="0">
                <a:solidFill>
                  <a:schemeClr val="tx2">
                    <a:lumMod val="75000"/>
                  </a:schemeClr>
                </a:solidFill>
              </a:rPr>
              <a:t>Team (continued)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/>
              <a:t>P</a:t>
            </a:r>
            <a:r>
              <a:rPr lang="en-US" altLang="en-US" dirty="0" smtClean="0"/>
              <a:t>rotocol Specialists:  Phil Andrew and Marybeth McCauley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 smtClean="0"/>
              <a:t>Data Manager:  Leslie Cottle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 smtClean="0"/>
              <a:t>Field Representative:  Cheryl Marcus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/>
              <a:t>DAIDS pharmacists:                                                           Ana Martinez and </a:t>
            </a:r>
            <a:r>
              <a:rPr lang="en-US" altLang="en-US" dirty="0" err="1"/>
              <a:t>Bijal</a:t>
            </a:r>
            <a:r>
              <a:rPr lang="en-US" altLang="en-US" dirty="0"/>
              <a:t> </a:t>
            </a:r>
            <a:r>
              <a:rPr lang="en-US" altLang="en-US" dirty="0" err="1"/>
              <a:t>Patal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/>
              <a:t>Pharmaceutical representatives: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/>
              <a:t>	 Alex Rinehart (</a:t>
            </a:r>
            <a:r>
              <a:rPr lang="en-US" altLang="en-US" dirty="0" err="1"/>
              <a:t>ViiV</a:t>
            </a:r>
            <a:r>
              <a:rPr lang="en-US" altLang="en-US" dirty="0"/>
              <a:t>), Jim Rooney (Gilead)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 smtClean="0"/>
              <a:t>Community Program Manager:  Jonathan Lucas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9144000" cy="1752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HPTN 069 / ACTG A5305 Acknowledgements (3)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7162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75000"/>
                  </a:schemeClr>
                </a:solidFill>
              </a:rPr>
              <a:t>Participating HPTN and ACTG sites (N=12):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 smtClean="0"/>
              <a:t>Case Western; Fenway Health; George Washington; Johns Hopkins; UCLA; Rutgers-New Jersey Med. School; UNC, Chapel Hill; U Penn; U Pitt; U Puerto Rico;  U Washington; Weill Cornell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75000"/>
                  </a:schemeClr>
                </a:solidFill>
              </a:rPr>
              <a:t>HPTN Laboratory Center:  </a:t>
            </a:r>
            <a:r>
              <a:rPr lang="en-US" altLang="en-US" sz="2800" dirty="0" smtClean="0"/>
              <a:t>Johns Hopkins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solidFill>
                  <a:schemeClr val="tx2">
                    <a:lumMod val="90000"/>
                  </a:schemeClr>
                </a:solidFill>
              </a:rPr>
              <a:t>Gilead</a:t>
            </a:r>
            <a:r>
              <a:rPr lang="en-US" altLang="en-US" sz="2800" dirty="0"/>
              <a:t> (TDF, FTC) and </a:t>
            </a:r>
            <a:r>
              <a:rPr lang="en-US" altLang="en-US" sz="2800" dirty="0" err="1">
                <a:solidFill>
                  <a:schemeClr val="tx2">
                    <a:lumMod val="90000"/>
                  </a:schemeClr>
                </a:solidFill>
              </a:rPr>
              <a:t>ViiV</a:t>
            </a:r>
            <a:r>
              <a:rPr lang="en-US" altLang="en-US" sz="2800" dirty="0"/>
              <a:t> (MVC)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90000"/>
                  </a:schemeClr>
                </a:solidFill>
              </a:rPr>
              <a:t>HIV Prevention Trials Network (HPTN)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90000"/>
                  </a:schemeClr>
                </a:solidFill>
              </a:rPr>
              <a:t>AIDS Clinical Trials Group (ACTG)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90000"/>
                  </a:schemeClr>
                </a:solidFill>
              </a:rPr>
              <a:t>Division of AIDS, NIAID, NIH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Study Volunteers!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Disclosure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6200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I have no financial relationships with commercial entities.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-3048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HPTN 069 / ACTG A5305:  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err="1" smtClean="0">
                <a:solidFill>
                  <a:schemeClr val="tx2">
                    <a:lumMod val="50000"/>
                  </a:schemeClr>
                </a:solidFill>
              </a:rPr>
              <a:t>Tenofovir</a:t>
            </a: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en-US" altLang="en-US" dirty="0" err="1" smtClean="0">
                <a:solidFill>
                  <a:schemeClr val="tx2">
                    <a:lumMod val="50000"/>
                  </a:schemeClr>
                </a:solidFill>
              </a:rPr>
              <a:t>emtricitabine</a:t>
            </a: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</a:rPr>
              <a:t> (TDF/FTC) </a:t>
            </a:r>
          </a:p>
          <a:p>
            <a:pPr lvl="1" eaLnBrk="1" hangingPunct="1">
              <a:defRPr/>
            </a:pPr>
            <a:r>
              <a:rPr lang="en-US" altLang="en-US" dirty="0" smtClean="0"/>
              <a:t>only drugs approved for HIV </a:t>
            </a:r>
            <a:r>
              <a:rPr lang="en-US" altLang="en-US" dirty="0" err="1" smtClean="0"/>
              <a:t>PrEP</a:t>
            </a:r>
            <a:endParaRPr lang="en-US" altLang="en-US" dirty="0" smtClean="0"/>
          </a:p>
          <a:p>
            <a:pPr lvl="1" eaLnBrk="1" hangingPunct="1">
              <a:defRPr/>
            </a:pPr>
            <a:r>
              <a:rPr lang="en-US" altLang="en-US" dirty="0" smtClean="0"/>
              <a:t>associated with GI, renal, and bone effects</a:t>
            </a:r>
          </a:p>
          <a:p>
            <a:pPr lvl="1" eaLnBrk="1" hangingPunct="1">
              <a:defRPr/>
            </a:pPr>
            <a:r>
              <a:rPr lang="en-US" altLang="en-US" dirty="0" smtClean="0"/>
              <a:t>used commonly for HIV treatment</a:t>
            </a:r>
          </a:p>
          <a:p>
            <a:pPr lvl="1" eaLnBrk="1" hangingPunct="1">
              <a:defRPr/>
            </a:pPr>
            <a:r>
              <a:rPr lang="en-US" altLang="en-US" dirty="0" smtClean="0"/>
              <a:t>may select drug resistance</a:t>
            </a:r>
          </a:p>
          <a:p>
            <a:pPr eaLnBrk="1" hangingPunct="1">
              <a:defRPr/>
            </a:pPr>
            <a:r>
              <a:rPr lang="en-US" altLang="en-US" dirty="0" err="1" smtClean="0">
                <a:solidFill>
                  <a:schemeClr val="tx2">
                    <a:lumMod val="50000"/>
                  </a:schemeClr>
                </a:solidFill>
              </a:rPr>
              <a:t>Maraviroc</a:t>
            </a:r>
            <a:r>
              <a:rPr lang="en-US" altLang="en-US" dirty="0" smtClean="0">
                <a:solidFill>
                  <a:schemeClr val="tx2">
                    <a:lumMod val="50000"/>
                  </a:schemeClr>
                </a:solidFill>
              </a:rPr>
              <a:t> (MVC) </a:t>
            </a:r>
          </a:p>
          <a:p>
            <a:pPr lvl="1" eaLnBrk="1" hangingPunct="1">
              <a:defRPr/>
            </a:pPr>
            <a:r>
              <a:rPr lang="en-US" altLang="en-US" dirty="0" smtClean="0"/>
              <a:t>CCR5 antagonist with activity against R5 virus</a:t>
            </a:r>
          </a:p>
          <a:p>
            <a:pPr lvl="1" eaLnBrk="1" hangingPunct="1">
              <a:defRPr/>
            </a:pPr>
            <a:r>
              <a:rPr lang="en-US" altLang="en-US" dirty="0" smtClean="0"/>
              <a:t>approved / well-tolerated in HIV+ individuals</a:t>
            </a:r>
          </a:p>
          <a:p>
            <a:pPr lvl="1" eaLnBrk="1" hangingPunct="1">
              <a:defRPr/>
            </a:pPr>
            <a:r>
              <a:rPr lang="en-US" altLang="en-US" dirty="0" smtClean="0"/>
              <a:t>concentrates in the genital tract / rectum </a:t>
            </a:r>
          </a:p>
          <a:p>
            <a:pPr lvl="1" eaLnBrk="1" hangingPunct="1">
              <a:defRPr/>
            </a:pPr>
            <a:r>
              <a:rPr lang="en-US" altLang="en-US" dirty="0" smtClean="0"/>
              <a:t>not used commonly for HIV treatment</a:t>
            </a:r>
          </a:p>
          <a:p>
            <a:pPr lvl="1" eaLnBrk="1" hangingPunct="1">
              <a:defRPr/>
            </a:pPr>
            <a:r>
              <a:rPr lang="en-US" altLang="en-US" dirty="0" smtClean="0"/>
              <a:t>selects drug resistance uncommonly</a:t>
            </a:r>
          </a:p>
          <a:p>
            <a:pPr lvl="1" eaLnBrk="1" hangingPunct="1">
              <a:defRPr/>
            </a:pPr>
            <a:r>
              <a:rPr lang="en-US" altLang="en-US" dirty="0" smtClean="0"/>
              <a:t>no interactions with contraceptives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b="1" smtClean="0"/>
              <a:t>HPTN 069 / ACTG A5305:  Status</a:t>
            </a:r>
            <a:endParaRPr lang="en-US" alt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altLang="en-US" smtClean="0"/>
              <a:t>Parallel to cohort of men who have sex with men (MSM) (N=406)                                               </a:t>
            </a:r>
            <a:r>
              <a:rPr lang="en-US" altLang="en-US" smtClean="0">
                <a:solidFill>
                  <a:srgbClr val="FFFF00"/>
                </a:solidFill>
              </a:rPr>
              <a:t>Gulick, et al CROI 2016 #103</a:t>
            </a:r>
          </a:p>
          <a:p>
            <a:pPr lvl="1"/>
            <a:r>
              <a:rPr lang="en-US" altLang="en-US" smtClean="0"/>
              <a:t>MVC-containing regimens generally safe and well-tolerated compared to TDF/FTC</a:t>
            </a:r>
          </a:p>
          <a:p>
            <a:pPr lvl="1"/>
            <a:r>
              <a:rPr lang="en-US" altLang="en-US" smtClean="0"/>
              <a:t>5 seroconversions (incidence 1.4%) all with R5 virus without antiretroviral drug resistance and associated with no or low drug concs.</a:t>
            </a:r>
          </a:p>
          <a:p>
            <a:endParaRPr lang="en-US" altLang="en-US" smtClean="0">
              <a:solidFill>
                <a:srgbClr val="FFFF00"/>
              </a:solidFill>
            </a:endParaRPr>
          </a:p>
          <a:p>
            <a:r>
              <a:rPr lang="en-US" altLang="en-US" smtClean="0"/>
              <a:t>First randomized interventional study of HIV PrEP regimens in U.S. women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HPTN 069 / ACTG A5305:  Hypothesis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03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MVC-containing regimens will be generally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safe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well-tolerated</a:t>
            </a:r>
            <a:r>
              <a:rPr lang="en-US" altLang="en-US" dirty="0" smtClean="0"/>
              <a:t> when compared with TDF+FTC given as HIV </a:t>
            </a:r>
            <a:r>
              <a:rPr lang="en-US" altLang="en-US" dirty="0" err="1" smtClean="0"/>
              <a:t>PrEP</a:t>
            </a:r>
            <a:r>
              <a:rPr lang="en-US" altLang="en-US" dirty="0" smtClean="0"/>
              <a:t> in                    at-risk women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HPTN 069 / ACTG A5305:  Study Design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915400" cy="655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Study </a:t>
            </a:r>
            <a:r>
              <a:rPr lang="en-US" altLang="en-US" sz="2800" dirty="0">
                <a:solidFill>
                  <a:schemeClr val="tx2">
                    <a:lumMod val="50000"/>
                  </a:schemeClr>
                </a:solidFill>
              </a:rPr>
              <a:t>population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en-US" altLang="en-US" sz="2400" dirty="0"/>
              <a:t>HIV-1-uninfected adults (</a:t>
            </a:r>
            <a:r>
              <a:rPr lang="en-US" altLang="en-US" sz="2400" u="sng" dirty="0"/>
              <a:t>&gt;</a:t>
            </a:r>
            <a:r>
              <a:rPr lang="en-US" altLang="en-US" sz="2400" dirty="0"/>
              <a:t>18 </a:t>
            </a:r>
            <a:r>
              <a:rPr lang="en-US" altLang="en-US" sz="2400" dirty="0" err="1"/>
              <a:t>yo</a:t>
            </a:r>
            <a:r>
              <a:rPr lang="en-US" altLang="en-US" sz="2400" dirty="0" smtClean="0"/>
              <a:t>); born female</a:t>
            </a:r>
            <a:endParaRPr lang="en-US" altLang="en-US" sz="2400" dirty="0"/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en-US" altLang="en-US" sz="2400" dirty="0"/>
              <a:t>History of </a:t>
            </a:r>
            <a:r>
              <a:rPr lang="en-US" altLang="en-US" sz="2400" dirty="0" err="1"/>
              <a:t>condomless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vaginal or anal </a:t>
            </a:r>
            <a:r>
              <a:rPr lang="en-US" altLang="en-US" sz="2400" dirty="0"/>
              <a:t>intercourse with at least one HIV+ or unknown </a:t>
            </a:r>
            <a:r>
              <a:rPr lang="en-US" altLang="en-US" sz="2400" dirty="0" err="1"/>
              <a:t>sero</a:t>
            </a:r>
            <a:r>
              <a:rPr lang="en-US" altLang="en-US" sz="2400" dirty="0"/>
              <a:t>-status man </a:t>
            </a:r>
            <a:r>
              <a:rPr lang="en-US" altLang="en-US" sz="2400" dirty="0" smtClean="0"/>
              <a:t>within 90 </a:t>
            </a:r>
            <a:r>
              <a:rPr lang="en-US" altLang="en-US" sz="2400" dirty="0"/>
              <a:t>days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en-US" altLang="en-US" sz="2400" dirty="0"/>
              <a:t>No injection drug use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defRPr/>
            </a:pPr>
            <a:r>
              <a:rPr lang="en-US" altLang="en-US" sz="2400" dirty="0"/>
              <a:t>Adequate safety labs; est. </a:t>
            </a:r>
            <a:r>
              <a:rPr lang="en-US" altLang="en-US" sz="2400" dirty="0" err="1"/>
              <a:t>CrCl</a:t>
            </a:r>
            <a:r>
              <a:rPr lang="en-US" altLang="en-US" sz="2400" dirty="0"/>
              <a:t> </a:t>
            </a:r>
            <a:r>
              <a:rPr lang="en-US" altLang="en-US" sz="2400" u="sng" dirty="0"/>
              <a:t>&gt;</a:t>
            </a:r>
            <a:r>
              <a:rPr lang="en-US" altLang="en-US" sz="2400" dirty="0"/>
              <a:t>70 mL/minute; </a:t>
            </a:r>
            <a:r>
              <a:rPr lang="en-US" altLang="en-US" sz="2400" dirty="0" err="1"/>
              <a:t>HBsAg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(-)</a:t>
            </a:r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defRPr/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Randomized, double-blind, placebo-controlled study of U.S. sites of the HPTN + ACTG: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</a:rPr>
              <a:t>MVC </a:t>
            </a:r>
            <a:r>
              <a:rPr lang="en-US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300 mg (alone)</a:t>
            </a:r>
            <a:endParaRPr lang="en-US" alt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MVC 300 mg + FTC 200 mg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MVC 300 mg + TDF 300 mg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altLang="en-US" sz="2400" b="1" dirty="0" smtClean="0">
                <a:solidFill>
                  <a:srgbClr val="FF9900"/>
                </a:solidFill>
              </a:rPr>
              <a:t>TDF 300 mg + FTC 200 mg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Study regimen:  </a:t>
            </a:r>
            <a:r>
              <a:rPr lang="en-US" altLang="en-US" sz="2800" dirty="0" smtClean="0"/>
              <a:t>3 pills (w/ placebos) orally once daily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Visits: </a:t>
            </a:r>
            <a:r>
              <a:rPr lang="en-US" altLang="en-US" sz="2800" dirty="0" smtClean="0"/>
              <a:t> BL, </a:t>
            </a:r>
            <a:r>
              <a:rPr lang="en-US" altLang="en-US" sz="2800" dirty="0" err="1" smtClean="0"/>
              <a:t>wks</a:t>
            </a:r>
            <a:r>
              <a:rPr lang="en-US" altLang="en-US" sz="2800" dirty="0" smtClean="0"/>
              <a:t> 2, 4, 8, then every 8 </a:t>
            </a:r>
            <a:r>
              <a:rPr lang="en-US" altLang="en-US" sz="2800" dirty="0" err="1" smtClean="0"/>
              <a:t>wks</a:t>
            </a:r>
            <a:r>
              <a:rPr lang="en-US" altLang="en-US" sz="2800" dirty="0" smtClean="0"/>
              <a:t> to</a:t>
            </a: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2800" dirty="0" err="1" smtClean="0"/>
              <a:t>wk</a:t>
            </a: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2800" dirty="0" smtClean="0"/>
              <a:t>48, 49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b="1" dirty="0" smtClean="0"/>
          </a:p>
          <a:p>
            <a:pPr lvl="1" eaLnBrk="1" hangingPunct="1">
              <a:lnSpc>
                <a:spcPct val="80000"/>
              </a:lnSpc>
              <a:spcAft>
                <a:spcPct val="20000"/>
              </a:spcAft>
              <a:buFontTx/>
              <a:buNone/>
              <a:defRPr/>
            </a:pPr>
            <a:r>
              <a:rPr lang="en-US" altLang="en-US" sz="1600" dirty="0" smtClean="0"/>
              <a:t>	</a:t>
            </a:r>
          </a:p>
        </p:txBody>
      </p:sp>
      <p:sp>
        <p:nvSpPr>
          <p:cNvPr id="8196" name="TextBox 1"/>
          <p:cNvSpPr txBox="1">
            <a:spLocks noChangeArrowheads="1"/>
          </p:cNvSpPr>
          <p:nvPr/>
        </p:nvSpPr>
        <p:spPr bwMode="auto">
          <a:xfrm>
            <a:off x="5791200" y="4081463"/>
            <a:ext cx="609600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1500"/>
              <a:t>}</a:t>
            </a:r>
          </a:p>
        </p:txBody>
      </p:sp>
      <p:sp>
        <p:nvSpPr>
          <p:cNvPr id="8197" name="TextBox 2"/>
          <p:cNvSpPr txBox="1">
            <a:spLocks noChangeArrowheads="1"/>
          </p:cNvSpPr>
          <p:nvPr/>
        </p:nvSpPr>
        <p:spPr bwMode="auto">
          <a:xfrm>
            <a:off x="6477000" y="4597400"/>
            <a:ext cx="342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/>
              <a:t>daily dosing with matching placebos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9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HPTN 069 / ACTG A5305:  Objectives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763000" cy="6019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PRIMARY:                                                               </a:t>
            </a:r>
            <a:r>
              <a:rPr lang="en-US" sz="2800" dirty="0" smtClean="0"/>
              <a:t>To assess the safety and tolerability of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MVC, MVC+FTC, MVC+TDF,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FF9900"/>
                </a:solidFill>
              </a:rPr>
              <a:t>TDF+FTC</a:t>
            </a:r>
            <a:r>
              <a:rPr lang="en-US" sz="2800" dirty="0" smtClean="0"/>
              <a:t> over 48 </a:t>
            </a:r>
            <a:r>
              <a:rPr lang="en-US" sz="2800" dirty="0" err="1" smtClean="0"/>
              <a:t>wks</a:t>
            </a:r>
            <a:r>
              <a:rPr lang="en-US" sz="2800" dirty="0" smtClean="0"/>
              <a:t>  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Safety:  </a:t>
            </a:r>
            <a:r>
              <a:rPr lang="en-US" sz="2400" dirty="0" smtClean="0"/>
              <a:t>grade 3 or higher adverse events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Tolerability:  </a:t>
            </a:r>
            <a:r>
              <a:rPr lang="en-US" sz="2400" dirty="0" smtClean="0"/>
              <a:t>rate and time to permanent study drug d/c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SECONDARY: </a:t>
            </a:r>
            <a:r>
              <a:rPr lang="en-US" sz="2400" dirty="0" smtClean="0"/>
              <a:t> </a:t>
            </a:r>
          </a:p>
          <a:p>
            <a:pPr lvl="1" eaLnBrk="1" hangingPunct="1">
              <a:defRPr/>
            </a:pPr>
            <a:r>
              <a:rPr lang="en-US" sz="2400" dirty="0"/>
              <a:t>s</a:t>
            </a:r>
            <a:r>
              <a:rPr lang="en-US" sz="2400" dirty="0" smtClean="0"/>
              <a:t>afety:  grade 2 events; grade 1 events resulting in study drug discontinuation; lipid changes; bone mineral density</a:t>
            </a:r>
          </a:p>
          <a:p>
            <a:pPr lvl="1" eaLnBrk="1" hangingPunct="1">
              <a:defRPr/>
            </a:pPr>
            <a:r>
              <a:rPr lang="en-US" sz="2400" dirty="0" smtClean="0"/>
              <a:t>drug concentrations</a:t>
            </a:r>
          </a:p>
          <a:p>
            <a:pPr lvl="1" eaLnBrk="1" hangingPunct="1">
              <a:defRPr/>
            </a:pPr>
            <a:r>
              <a:rPr lang="en-US" sz="2400" dirty="0" smtClean="0"/>
              <a:t>adherence, sexual behavior, quality of life</a:t>
            </a: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EXPLORATORY:  </a:t>
            </a:r>
          </a:p>
          <a:p>
            <a:pPr lvl="1" eaLnBrk="1" hangingPunct="1">
              <a:defRPr/>
            </a:pPr>
            <a:r>
              <a:rPr lang="en-US" sz="2400" dirty="0" smtClean="0"/>
              <a:t>characterize participants with new HIV infection</a:t>
            </a:r>
          </a:p>
          <a:p>
            <a:pPr lvl="2" eaLnBrk="1" hangingPunct="1">
              <a:defRPr/>
            </a:pPr>
            <a:r>
              <a:rPr lang="en-US" sz="2000" dirty="0" smtClean="0"/>
              <a:t>drug concentrations, HIV RNA, drug resistance, and viral tropism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HPTN 069 / A5305 :  Statistical Methods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219200"/>
            <a:ext cx="8610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All analyses are </a:t>
            </a: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intent-to-treat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>
              <a:solidFill>
                <a:srgbClr val="FF99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/>
              <a:t>Primary analyses use </a:t>
            </a: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Kaplan-Meyer survival analysis </a:t>
            </a:r>
            <a:r>
              <a:rPr lang="en-US" altLang="en-US" sz="2800" dirty="0" smtClean="0"/>
              <a:t>and comparisons between study arms       use</a:t>
            </a:r>
            <a:r>
              <a:rPr lang="en-US" altLang="en-US" sz="2800" dirty="0" smtClean="0">
                <a:solidFill>
                  <a:srgbClr val="FF9900"/>
                </a:solidFill>
              </a:rPr>
              <a:t> </a:t>
            </a: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chi-square, t-test </a:t>
            </a:r>
            <a:r>
              <a:rPr lang="en-US" altLang="en-US" sz="2800" dirty="0" smtClean="0"/>
              <a:t>or</a:t>
            </a:r>
            <a:r>
              <a:rPr lang="en-US" altLang="en-US" sz="2800" dirty="0" smtClean="0">
                <a:solidFill>
                  <a:srgbClr val="FF9900"/>
                </a:solidFill>
              </a:rPr>
              <a:t> </a:t>
            </a: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log-rank testing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P-values </a:t>
            </a:r>
            <a:r>
              <a:rPr lang="en-US" altLang="en-US" sz="2800" dirty="0" smtClean="0"/>
              <a:t>are two-sided 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/>
              <a:t>P</a:t>
            </a:r>
            <a:r>
              <a:rPr lang="en-US" altLang="en-US" sz="2800" dirty="0" smtClean="0"/>
              <a:t>owered to estimate </a:t>
            </a:r>
            <a:r>
              <a:rPr lang="en-US" altLang="en-US" sz="2800" dirty="0" smtClean="0">
                <a:solidFill>
                  <a:schemeClr val="tx2">
                    <a:lumMod val="75000"/>
                  </a:schemeClr>
                </a:solidFill>
              </a:rPr>
              <a:t>safety</a:t>
            </a:r>
            <a:r>
              <a:rPr lang="en-US" altLang="en-US" sz="2800" dirty="0" smtClean="0"/>
              <a:t> and </a:t>
            </a:r>
            <a:r>
              <a:rPr lang="en-US" altLang="en-US" sz="2800" dirty="0" smtClean="0">
                <a:solidFill>
                  <a:schemeClr val="tx2">
                    <a:lumMod val="75000"/>
                  </a:schemeClr>
                </a:solidFill>
              </a:rPr>
              <a:t>tolerability</a:t>
            </a:r>
            <a:r>
              <a:rPr lang="en-US" altLang="en-US" sz="2800" dirty="0" smtClean="0"/>
              <a:t>,                         </a:t>
            </a:r>
            <a:r>
              <a:rPr lang="en-US" altLang="en-US" sz="2800" u="sng" dirty="0" smtClean="0">
                <a:solidFill>
                  <a:srgbClr val="FF9900"/>
                </a:solidFill>
              </a:rPr>
              <a:t>not</a:t>
            </a:r>
            <a:r>
              <a:rPr lang="en-US" altLang="en-US" sz="2800" dirty="0" smtClean="0"/>
              <a:t> efficacy.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defRPr/>
            </a:pPr>
            <a:endParaRPr lang="en-US" altLang="en-US" sz="2800" dirty="0" smtClean="0"/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defRPr/>
            </a:pPr>
            <a:r>
              <a:rPr lang="en-US" altLang="en-US" sz="2800" dirty="0" smtClean="0"/>
              <a:t>Reviewed at least biannually by the HPTN Study Monitoring Committee (SMC) for safety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HPTN 069 / ACTG A5305:  Participants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4582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b="1" dirty="0" smtClean="0">
                <a:solidFill>
                  <a:schemeClr val="tx2">
                    <a:lumMod val="50000"/>
                  </a:schemeClr>
                </a:solidFill>
              </a:rPr>
              <a:t>N = 188</a:t>
            </a:r>
            <a:r>
              <a:rPr lang="en-US" alt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2800" dirty="0" smtClean="0"/>
              <a:t>individuals enrolled  </a:t>
            </a:r>
          </a:p>
          <a:p>
            <a:pPr eaLnBrk="1" hangingPunct="1">
              <a:defRPr/>
            </a:pPr>
            <a:r>
              <a:rPr lang="en-US" altLang="en-US" sz="2800" dirty="0" smtClean="0"/>
              <a:t>100% female at birth </a:t>
            </a:r>
          </a:p>
          <a:p>
            <a:pPr eaLnBrk="1" hangingPunct="1">
              <a:defRPr/>
            </a:pPr>
            <a:r>
              <a:rPr lang="en-US" altLang="en-US" sz="2800" dirty="0" smtClean="0"/>
              <a:t>Median age 35 (range 18, 61)</a:t>
            </a:r>
          </a:p>
          <a:p>
            <a:pPr eaLnBrk="1" hangingPunct="1">
              <a:defRPr/>
            </a:pPr>
            <a:r>
              <a:rPr lang="en-US" altLang="en-US" sz="2800" dirty="0" smtClean="0"/>
              <a:t>65% Black, 17% Latina, 27% White</a:t>
            </a:r>
            <a:r>
              <a:rPr lang="en-US" altLang="en-US" sz="2800" dirty="0"/>
              <a:t>, </a:t>
            </a:r>
            <a:r>
              <a:rPr lang="en-US" altLang="en-US" sz="2800" dirty="0" smtClean="0"/>
              <a:t>8% other (participants could report more than one)</a:t>
            </a:r>
          </a:p>
          <a:p>
            <a:pPr eaLnBrk="1" hangingPunct="1">
              <a:defRPr/>
            </a:pPr>
            <a:r>
              <a:rPr lang="en-US" altLang="en-US" sz="2800" dirty="0" smtClean="0"/>
              <a:t>44% high school education or less, 50% some college or more, 4% advanced degrees</a:t>
            </a:r>
          </a:p>
          <a:p>
            <a:pPr eaLnBrk="1" hangingPunct="1">
              <a:defRPr/>
            </a:pP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smtClean="0">
                <a:solidFill>
                  <a:srgbClr val="FFFF00"/>
                </a:solidFill>
              </a:rPr>
              <a:t>7 (4%) </a:t>
            </a:r>
            <a:r>
              <a:rPr lang="en-US" altLang="en-US" sz="2800" dirty="0" smtClean="0"/>
              <a:t>had STIs during study screening: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3 chlamydia, 4 syphilis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5269</TotalTime>
  <Words>1255</Words>
  <Application>Microsoft Office PowerPoint</Application>
  <PresentationFormat>On-screen Show (4:3)</PresentationFormat>
  <Paragraphs>178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1_Default Design</vt:lpstr>
      <vt:lpstr>HPTN 069 / ACTG A5305</vt:lpstr>
      <vt:lpstr>Disclosure</vt:lpstr>
      <vt:lpstr>HPTN 069 / ACTG A5305:  Background</vt:lpstr>
      <vt:lpstr>HPTN 069 / ACTG A5305:  Status</vt:lpstr>
      <vt:lpstr>HPTN 069 / ACTG A5305:  Hypothesis</vt:lpstr>
      <vt:lpstr>HPTN 069 / ACTG A5305:  Study Design</vt:lpstr>
      <vt:lpstr>HPTN 069 / ACTG A5305:  Objectives</vt:lpstr>
      <vt:lpstr>HPTN 069 / A5305 :  Statistical Methods</vt:lpstr>
      <vt:lpstr>HPTN 069 / ACTG A5305:  Participants</vt:lpstr>
      <vt:lpstr>HPTN 069 / A5305:  Disposition</vt:lpstr>
      <vt:lpstr>HPTN 069 / A5305:  Adverse Events</vt:lpstr>
      <vt:lpstr>HPTN 069 / A5305:                                       Drug Concentrations</vt:lpstr>
      <vt:lpstr>HPTN 069 / A5305:  HIV Infections</vt:lpstr>
      <vt:lpstr>HPTN 069 / A5305:  Conclusions</vt:lpstr>
      <vt:lpstr>HPTN 069 / A5305:  Coming</vt:lpstr>
      <vt:lpstr>HPTN 069 / ACTG A5305 Acknowledgements (1)</vt:lpstr>
      <vt:lpstr>HPTN 069 / ACTG A5305 Acknowledgements (2)</vt:lpstr>
      <vt:lpstr>HPTN 069 / ACTG A5305 Acknowledgements (3)</vt:lpstr>
    </vt:vector>
  </TitlesOfParts>
  <Company>CBAR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ribaudo</dc:creator>
  <cp:lastModifiedBy>sns6795</cp:lastModifiedBy>
  <cp:revision>279</cp:revision>
  <cp:lastPrinted>2016-07-15T19:52:20Z</cp:lastPrinted>
  <dcterms:created xsi:type="dcterms:W3CDTF">2003-02-19T19:09:35Z</dcterms:created>
  <dcterms:modified xsi:type="dcterms:W3CDTF">2016-07-22T13:44:59Z</dcterms:modified>
</cp:coreProperties>
</file>