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807" r:id="rId1"/>
  </p:sldMasterIdLst>
  <p:notesMasterIdLst>
    <p:notesMasterId r:id="rId15"/>
  </p:notesMasterIdLst>
  <p:handoutMasterIdLst>
    <p:handoutMasterId r:id="rId16"/>
  </p:handoutMasterIdLst>
  <p:sldIdLst>
    <p:sldId id="261" r:id="rId2"/>
    <p:sldId id="367" r:id="rId3"/>
    <p:sldId id="360" r:id="rId4"/>
    <p:sldId id="341" r:id="rId5"/>
    <p:sldId id="363" r:id="rId6"/>
    <p:sldId id="379" r:id="rId7"/>
    <p:sldId id="380" r:id="rId8"/>
    <p:sldId id="388" r:id="rId9"/>
    <p:sldId id="374" r:id="rId10"/>
    <p:sldId id="383" r:id="rId11"/>
    <p:sldId id="385" r:id="rId12"/>
    <p:sldId id="358" r:id="rId13"/>
    <p:sldId id="377" r:id="rId14"/>
  </p:sldIdLst>
  <p:sldSz cx="9144000" cy="6858000" type="screen4x3"/>
  <p:notesSz cx="9309100" cy="70231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969696"/>
      </a:buClr>
      <a:buChar char="•"/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b42022" initials="j" lastIdx="18" clrIdx="0"/>
  <p:cmAuthor id="7" name="Paula Farmer" initials="PF" lastIdx="2" clrIdx="7"/>
  <p:cmAuthor id="1" name="Chris Lawrence" initials="CWL" lastIdx="7" clrIdx="1"/>
  <p:cmAuthor id="2" name="jk918764" initials="j" lastIdx="29" clrIdx="2"/>
  <p:cmAuthor id="3" name="cab44742" initials="CAB" lastIdx="43" clrIdx="3"/>
  <p:cmAuthor id="4" name="Jeff Stumpf" initials="JS" lastIdx="24" clrIdx="4"/>
  <p:cmAuthor id="5" name="JWard" initials="JW" lastIdx="17" clrIdx="5"/>
  <p:cmAuthor id="6" name="ma804919" initials="m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2F5F"/>
    <a:srgbClr val="008790"/>
    <a:srgbClr val="F2F2F2"/>
    <a:srgbClr val="E6E6E6"/>
    <a:srgbClr val="E3183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7009" autoAdjust="0"/>
  </p:normalViewPr>
  <p:slideViewPr>
    <p:cSldViewPr snapToGrid="0">
      <p:cViewPr>
        <p:scale>
          <a:sx n="70" d="100"/>
          <a:sy n="70" d="100"/>
        </p:scale>
        <p:origin x="-2814" y="-1026"/>
      </p:cViewPr>
      <p:guideLst>
        <p:guide orient="horz" pos="8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1908" y="-96"/>
      </p:cViewPr>
      <p:guideLst>
        <p:guide orient="horz" pos="2212"/>
        <p:guide pos="29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990407129885118"/>
          <c:y val="2.3490273274664294E-2"/>
          <c:w val="0.83838666169991349"/>
          <c:h val="0.8438770264011167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ABC/DTG/3TC, Day1–Week 24  (n=275)</c:v>
                </c:pt>
              </c:strCache>
            </c:strRef>
          </c:tx>
          <c:spPr>
            <a:solidFill>
              <a:srgbClr val="002F5F"/>
            </a:solidFill>
          </c:spPr>
          <c:dPt>
            <c:idx val="0"/>
            <c:spPr>
              <a:solidFill>
                <a:srgbClr val="002F5F"/>
              </a:solidFill>
              <a:ln w="3175">
                <a:solidFill>
                  <a:srgbClr val="002F5F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85</c:v>
                </c:pt>
                <c:pt idx="1">
                  <c:v>1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cART, Day 1–Week 24 (n=278)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chemeClr val="tx2"/>
              </a:solidFill>
            </a:ln>
          </c:spPr>
          <c:dPt>
            <c:idx val="0"/>
            <c:spPr>
              <a:solidFill>
                <a:srgbClr val="FF6600"/>
              </a:solidFill>
              <a:ln w="3175">
                <a:solidFill>
                  <a:srgbClr val="000000"/>
                </a:solidFill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pPr>
                      <a:defRPr sz="1400" b="1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numFmt formatCode="#,##0.0" sourceLinked="0"/>
              <c:spPr/>
              <c:dLblPos val="outEnd"/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88</c:v>
                </c:pt>
                <c:pt idx="1">
                  <c:v>1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ABC/DTG/3TC, Day 1–Week 48  (n=275)</c:v>
                </c:pt>
              </c:strCache>
            </c:strRef>
          </c:tx>
          <c:spPr>
            <a:pattFill prst="wdDnDiag">
              <a:fgClr>
                <a:srgbClr val="FFFFFF">
                  <a:lumMod val="85000"/>
                </a:srgbClr>
              </a:fgClr>
              <a:bgClr>
                <a:srgbClr val="002F5F"/>
              </a:bgClr>
            </a:pattFill>
            <a:ln>
              <a:solidFill>
                <a:srgbClr val="002F5F"/>
              </a:solidFill>
            </a:ln>
          </c:spPr>
          <c:dPt>
            <c:idx val="0"/>
            <c:spPr>
              <a:pattFill prst="wdDnDiag">
                <a:fgClr>
                  <a:srgbClr val="FFFFFF">
                    <a:lumMod val="85000"/>
                  </a:srgbClr>
                </a:fgClr>
                <a:bgClr>
                  <a:srgbClr val="002F5F"/>
                </a:bgClr>
              </a:pattFill>
              <a:ln w="3175">
                <a:solidFill>
                  <a:srgbClr val="002F5F"/>
                </a:solidFill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&lt;1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Sheet1!$D$2:$D$4</c:f>
              <c:numCache>
                <c:formatCode>0</c:formatCode>
                <c:ptCount val="3"/>
                <c:pt idx="0">
                  <c:v>83</c:v>
                </c:pt>
                <c:pt idx="1">
                  <c:v>0.5</c:v>
                </c:pt>
                <c:pt idx="2">
                  <c:v>17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ABC/DTG/3TC, Week 24–Week 48 (n=244)</c:v>
                </c:pt>
              </c:strCache>
            </c:strRef>
          </c:tx>
          <c:spPr>
            <a:pattFill prst="wdDnDiag">
              <a:fgClr>
                <a:srgbClr val="002F5F"/>
              </a:fgClr>
              <a:bgClr>
                <a:srgbClr val="FF6600"/>
              </a:bgClr>
            </a:pattFill>
            <a:ln w="3175">
              <a:solidFill>
                <a:srgbClr val="002F5F"/>
              </a:solidFill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&lt;1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Sheet1!$E$2:$E$4</c:f>
              <c:numCache>
                <c:formatCode>0</c:formatCode>
                <c:ptCount val="3"/>
                <c:pt idx="0" formatCode="General">
                  <c:v>92</c:v>
                </c:pt>
                <c:pt idx="1">
                  <c:v>0.5</c:v>
                </c:pt>
                <c:pt idx="2" formatCode="General">
                  <c:v>7</c:v>
                </c:pt>
              </c:numCache>
            </c:numRef>
          </c:val>
        </c:ser>
        <c:axId val="146842368"/>
        <c:axId val="146843904"/>
      </c:barChart>
      <c:catAx>
        <c:axId val="146842368"/>
        <c:scaling>
          <c:orientation val="minMax"/>
        </c:scaling>
        <c:axPos val="b"/>
        <c:numFmt formatCode="General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6843904"/>
        <c:crosses val="autoZero"/>
        <c:auto val="1"/>
        <c:lblAlgn val="ctr"/>
        <c:lblOffset val="100"/>
      </c:catAx>
      <c:valAx>
        <c:axId val="146843904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HIV-1 RNA &lt;50 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copies/mL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%</a:t>
                </a:r>
              </a:p>
            </c:rich>
          </c:tx>
          <c:layout>
            <c:manualLayout>
              <c:xMode val="edge"/>
              <c:yMode val="edge"/>
              <c:x val="3.775002186971281E-2"/>
              <c:y val="0.17551042149143231"/>
            </c:manualLayout>
          </c:layout>
        </c:title>
        <c:numFmt formatCode="0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6842368"/>
        <c:crosses val="autoZero"/>
        <c:crossBetween val="between"/>
        <c:majorUnit val="20"/>
      </c:valAx>
      <c:spPr>
        <a:noFill/>
        <a:ln w="25384">
          <a:noFill/>
        </a:ln>
      </c:spPr>
    </c:plotArea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990407129885118"/>
          <c:y val="2.3E-2"/>
          <c:w val="0.83838666169991349"/>
          <c:h val="0.8438770264011167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ABC/DTG/3TC, Day1–Week 24  (n=275)</c:v>
                </c:pt>
              </c:strCache>
            </c:strRef>
          </c:tx>
          <c:spPr>
            <a:solidFill>
              <a:srgbClr val="002F5F"/>
            </a:solidFill>
          </c:spPr>
          <c:dPt>
            <c:idx val="0"/>
            <c:spPr>
              <a:solidFill>
                <a:srgbClr val="002F5F"/>
              </a:solidFill>
              <a:ln w="3175">
                <a:solidFill>
                  <a:srgbClr val="002F5F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Sheet1!$B$2:$B$4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cART, Day 1–Week 24 (n=278)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chemeClr val="tx2"/>
              </a:solidFill>
            </a:ln>
          </c:spPr>
          <c:dPt>
            <c:idx val="0"/>
            <c:spPr>
              <a:solidFill>
                <a:srgbClr val="FF6600"/>
              </a:solidFill>
              <a:ln w="3175">
                <a:solidFill>
                  <a:srgbClr val="000000"/>
                </a:solidFill>
              </a:ln>
            </c:spPr>
          </c:dPt>
          <c:dLbls>
            <c:dLbl>
              <c:idx val="1"/>
              <c:tx>
                <c:rich>
                  <a:bodyPr/>
                  <a:lstStyle/>
                  <a:p>
                    <a:pPr>
                      <a:defRPr sz="1400" b="1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numFmt formatCode="#,##0.0" sourceLinked="0"/>
              <c:spPr/>
              <c:dLblPos val="outEnd"/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Sheet1!$C$2:$C$4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ABC/DTG/3TC, Day 1–Week 48  (n=275)</c:v>
                </c:pt>
              </c:strCache>
            </c:strRef>
          </c:tx>
          <c:spPr>
            <a:pattFill prst="wdDnDiag">
              <a:fgClr>
                <a:srgbClr val="FFFFFF">
                  <a:lumMod val="85000"/>
                </a:srgbClr>
              </a:fgClr>
              <a:bgClr>
                <a:srgbClr val="002F5F"/>
              </a:bgClr>
            </a:pattFill>
            <a:ln>
              <a:solidFill>
                <a:srgbClr val="002F5F"/>
              </a:solidFill>
            </a:ln>
          </c:spPr>
          <c:dPt>
            <c:idx val="0"/>
            <c:spPr>
              <a:pattFill prst="wdDnDiag">
                <a:fgClr>
                  <a:srgbClr val="FFFFFF">
                    <a:lumMod val="85000"/>
                  </a:srgbClr>
                </a:fgClr>
                <a:bgClr>
                  <a:srgbClr val="002F5F"/>
                </a:bgClr>
              </a:pattFill>
              <a:ln w="3175">
                <a:solidFill>
                  <a:srgbClr val="002F5F"/>
                </a:solidFill>
              </a:ln>
            </c:spPr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&lt;1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Sheet1!$D$2:$D$4</c:f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ABC/DTG/3TC, Week 24–Week 48 (n=244)</c:v>
                </c:pt>
              </c:strCache>
            </c:strRef>
          </c:tx>
          <c:spPr>
            <a:solidFill>
              <a:srgbClr val="002F5F"/>
            </a:solidFill>
            <a:ln w="3175">
              <a:solidFill>
                <a:srgbClr val="002F5F"/>
              </a:solidFill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&lt;1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Sheet1!$E$2:$E$4</c:f>
              <c:numCache>
                <c:formatCode>0</c:formatCode>
                <c:ptCount val="3"/>
                <c:pt idx="0" formatCode="General">
                  <c:v>92</c:v>
                </c:pt>
                <c:pt idx="1">
                  <c:v>0.5</c:v>
                </c:pt>
                <c:pt idx="2" formatCode="General">
                  <c:v>7</c:v>
                </c:pt>
              </c:numCache>
            </c:numRef>
          </c:val>
        </c:ser>
        <c:axId val="147248256"/>
        <c:axId val="147249792"/>
      </c:barChart>
      <c:catAx>
        <c:axId val="147248256"/>
        <c:scaling>
          <c:orientation val="minMax"/>
        </c:scaling>
        <c:axPos val="b"/>
        <c:numFmt formatCode="General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7249792"/>
        <c:crosses val="autoZero"/>
        <c:auto val="1"/>
        <c:lblAlgn val="ctr"/>
        <c:lblOffset val="100"/>
      </c:catAx>
      <c:valAx>
        <c:axId val="147249792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HIV-1 RNA &lt;50 </a:t>
                </a:r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copies/mL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, %</a:t>
                </a:r>
              </a:p>
            </c:rich>
          </c:tx>
          <c:layout>
            <c:manualLayout>
              <c:xMode val="edge"/>
              <c:yMode val="edge"/>
              <c:x val="3.775002186971281E-2"/>
              <c:y val="0.17551042149143231"/>
            </c:manualLayout>
          </c:layout>
        </c:title>
        <c:numFmt formatCode="General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7248256"/>
        <c:crosses val="autoZero"/>
        <c:crossBetween val="between"/>
        <c:majorUnit val="20"/>
      </c:valAx>
      <c:spPr>
        <a:noFill/>
        <a:ln w="25384">
          <a:noFill/>
        </a:ln>
      </c:spPr>
    </c:plotArea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675" y="0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BCE3CE23-95DB-4678-9132-598D3855CE50}" type="datetimeFigureOut">
              <a:rPr lang="en-US"/>
              <a:pPr>
                <a:defRPr/>
              </a:pPr>
              <a:t>7/22/2016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675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675" y="6670675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EF536D87-BC54-49BD-A02E-5D01BE4438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2583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3248A9AB-9B50-4049-92A2-0A36E656CEA1}" type="datetimeFigureOut">
              <a:rPr lang="en-US"/>
              <a:pPr>
                <a:defRPr/>
              </a:pPr>
              <a:t>7/22/2016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7050"/>
            <a:ext cx="3511550" cy="2633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5338"/>
            <a:ext cx="7448550" cy="3160712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675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70675"/>
            <a:ext cx="4033838" cy="3508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EA284BB0-6A23-4E24-A492-7CA915C2DA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4337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3EFA64C1-4FD4-4DB4-BED9-C280D3CC40C8}" type="slidenum">
              <a:rPr lang="en-US" altLang="en-US" smtClean="0">
                <a:latin typeface="Tahoma" pitchFamily="34" charset="0"/>
              </a:rPr>
              <a:pPr eaLnBrk="1" hangingPunct="1">
                <a:spcBef>
                  <a:spcPct val="20000"/>
                </a:spcBef>
              </a:pPr>
              <a:t>1</a:t>
            </a:fld>
            <a:endParaRPr lang="en-US" altLang="en-US" dirty="0" smtClean="0">
              <a:latin typeface="Tahoma" pitchFamily="34" charset="0"/>
            </a:endParaRP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dirty="0" smtClean="0">
                <a:latin typeface="Tahoma" pitchFamily="34" charset="0"/>
              </a:rPr>
              <a:t>22 March 2013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dirty="0" smtClean="0">
                <a:latin typeface="Tahoma" pitchFamily="34" charset="0"/>
              </a:rPr>
              <a:t>FS_Slide Deck_Kol Discussion Summary_43792_Millennium _Prostate Cancer_21 March 2013</a:t>
            </a:r>
            <a:endParaRPr lang="en-US" altLang="en-US" dirty="0" smtClean="0">
              <a:latin typeface="Tahoma" pitchFamily="34" charset="0"/>
            </a:endParaRPr>
          </a:p>
        </p:txBody>
      </p:sp>
      <p:sp>
        <p:nvSpPr>
          <p:cNvPr id="12295" name="Header Placeholder 6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dirty="0" smtClean="0">
                <a:latin typeface="Tahoma" pitchFamily="34" charset="0"/>
              </a:rPr>
              <a:t>PPD Global Feasibility Services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8153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284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/>
            </a:r>
            <a:br>
              <a:rPr lang="en-US" baseline="0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71" indent="-28572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879" indent="-22857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30" indent="-22857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182" indent="-22857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33" indent="-22857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485" indent="-22857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636" indent="-22857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788" indent="-22857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93E08D-2B52-4D8E-BBB9-79A43EBDFF1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T7.7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8404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9F95F-2024-4668-B420-A7596E5C66AF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476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7716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7716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9997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8404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455"/>
          <a:stretch/>
        </p:blipFill>
        <p:spPr bwMode="auto">
          <a:xfrm>
            <a:off x="0" y="1536192"/>
            <a:ext cx="9144000" cy="3158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5574792"/>
            <a:ext cx="6473952" cy="859536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4509582"/>
            <a:ext cx="6473952" cy="1046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30162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8081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371600"/>
            <a:ext cx="8357616" cy="457200"/>
          </a:xfrm>
        </p:spPr>
        <p:txBody>
          <a:bodyPr/>
          <a:lstStyle>
            <a:lvl1pPr marL="0" indent="0">
              <a:buNone/>
              <a:defRPr sz="22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047882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pag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128" y="260648"/>
            <a:ext cx="674352" cy="584307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668" y="404664"/>
            <a:ext cx="863054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>
              <a:defRPr sz="3200"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1061384"/>
            <a:ext cx="8676456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28127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pag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668" y="404664"/>
            <a:ext cx="863054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>
              <a:defRPr sz="3200"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88669" y="1268760"/>
            <a:ext cx="8605840" cy="3384376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1061384"/>
            <a:ext cx="8676456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128" y="260648"/>
            <a:ext cx="674352" cy="5843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13204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4511040"/>
            <a:ext cx="6473952" cy="1889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23322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364807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3785617"/>
            <a:ext cx="7863840" cy="1014984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20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990600"/>
            <a:ext cx="7863840" cy="248056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40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4828881"/>
            <a:ext cx="7863840" cy="838200"/>
          </a:xfrm>
        </p:spPr>
        <p:txBody>
          <a:bodyPr/>
          <a:lstStyle>
            <a:lvl1pPr marL="0" indent="0">
              <a:buNone/>
              <a:defRPr sz="16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5705573"/>
            <a:ext cx="7863840" cy="750062"/>
          </a:xfrm>
        </p:spPr>
        <p:txBody>
          <a:bodyPr/>
          <a:lstStyle>
            <a:lvl1pPr marL="0" indent="0">
              <a:buNone/>
              <a:defRPr sz="120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64927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 smtClean="0"/>
              <a:t>Click to edit Master text styles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736790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56801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371600"/>
            <a:ext cx="8357616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786128"/>
            <a:ext cx="8357616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33116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5140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4219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63285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543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50963"/>
            <a:ext cx="8358188" cy="451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pic>
        <p:nvPicPr>
          <p:cNvPr id="1028" name="Picture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488" y="260350"/>
            <a:ext cx="674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58738" y="6505575"/>
            <a:ext cx="90090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None/>
              <a:defRPr/>
            </a:pPr>
            <a:r>
              <a:rPr lang="en-GB" sz="1100" b="1" dirty="0" smtClean="0">
                <a:solidFill>
                  <a:srgbClr val="000000"/>
                </a:solidFill>
              </a:rPr>
              <a:t>21st International AIDS Conference; July 18-22, 2016; Durban, South Africa</a:t>
            </a:r>
            <a:endParaRPr lang="en-US" sz="11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194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52" r:id="rId12"/>
    <p:sldLayoutId id="214748385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500"/>
        </a:spcAft>
        <a:buClr>
          <a:srgbClr val="E31836"/>
        </a:buClr>
        <a:buSzPct val="115000"/>
        <a:buFont typeface="Arial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US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-"/>
        <a:defRPr lang="en-US" sz="16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GB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4509582"/>
            <a:ext cx="7477462" cy="750907"/>
          </a:xfrm>
        </p:spPr>
        <p:txBody>
          <a:bodyPr/>
          <a:lstStyle/>
          <a:p>
            <a:r>
              <a:rPr lang="en-US" dirty="0" smtClean="0"/>
              <a:t>J Lake,</a:t>
            </a:r>
            <a:r>
              <a:rPr lang="en-US" baseline="30000" dirty="0" smtClean="0"/>
              <a:t>1</a:t>
            </a:r>
            <a:r>
              <a:rPr lang="en-US" dirty="0" smtClean="0"/>
              <a:t> B Trottier,</a:t>
            </a:r>
            <a:r>
              <a:rPr lang="en-US" baseline="30000" dirty="0" smtClean="0"/>
              <a:t>2</a:t>
            </a:r>
            <a:r>
              <a:rPr lang="en-US" dirty="0" smtClean="0"/>
              <a:t> J Garcia-Diaz,</a:t>
            </a:r>
            <a:r>
              <a:rPr lang="en-US" baseline="30000" dirty="0" smtClean="0"/>
              <a:t>3</a:t>
            </a:r>
            <a:r>
              <a:rPr lang="en-US" dirty="0" smtClean="0"/>
              <a:t> H Edelstein,</a:t>
            </a:r>
            <a:r>
              <a:rPr lang="en-US" baseline="30000" dirty="0" smtClean="0"/>
              <a:t>4</a:t>
            </a:r>
            <a:r>
              <a:rPr lang="en-US" dirty="0" smtClean="0"/>
              <a:t> P Kumar,</a:t>
            </a:r>
            <a:r>
              <a:rPr lang="en-US" baseline="30000" dirty="0" smtClean="0"/>
              <a:t>5</a:t>
            </a:r>
            <a:r>
              <a:rPr lang="en-US" dirty="0" smtClean="0"/>
              <a:t> UF Bredeek,</a:t>
            </a:r>
            <a:r>
              <a:rPr lang="en-US" baseline="30000" dirty="0" smtClean="0"/>
              <a:t>6</a:t>
            </a:r>
            <a:r>
              <a:rPr lang="en-US" dirty="0" smtClean="0"/>
              <a:t> </a:t>
            </a:r>
          </a:p>
          <a:p>
            <a:r>
              <a:rPr lang="en-US" dirty="0" smtClean="0"/>
              <a:t>M Loutfy,</a:t>
            </a:r>
            <a:r>
              <a:rPr lang="en-US" baseline="30000" dirty="0" smtClean="0"/>
              <a:t>7</a:t>
            </a:r>
            <a:r>
              <a:rPr lang="en-US" dirty="0" smtClean="0"/>
              <a:t> C Brennan,</a:t>
            </a:r>
            <a:r>
              <a:rPr lang="en-US" baseline="30000" dirty="0" smtClean="0"/>
              <a:t>8</a:t>
            </a:r>
            <a:r>
              <a:rPr lang="en-US" dirty="0" smtClean="0"/>
              <a:t> J Koteff,</a:t>
            </a:r>
            <a:r>
              <a:rPr lang="en-US" baseline="30000" dirty="0" smtClean="0"/>
              <a:t>8</a:t>
            </a:r>
            <a:r>
              <a:rPr lang="en-US" dirty="0" smtClean="0"/>
              <a:t> B Wynne,</a:t>
            </a:r>
            <a:r>
              <a:rPr lang="en-US" baseline="30000" dirty="0" smtClean="0"/>
              <a:t>9</a:t>
            </a:r>
            <a:r>
              <a:rPr lang="en-US" dirty="0" smtClean="0"/>
              <a:t> J Hopking,</a:t>
            </a:r>
            <a:r>
              <a:rPr lang="en-US" baseline="30000" dirty="0" smtClean="0"/>
              <a:t>10</a:t>
            </a:r>
            <a:r>
              <a:rPr lang="en-US" dirty="0" smtClean="0"/>
              <a:t> </a:t>
            </a:r>
            <a:r>
              <a:rPr lang="en-US" u="sng" dirty="0" smtClean="0"/>
              <a:t>M Aboud</a:t>
            </a:r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73500" y="2144455"/>
            <a:ext cx="7128792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-2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Arial"/>
              </a:rPr>
              <a:t>Switching to Dolutegravir/Abacavir/Lamivudine Fixed Dose Combination (DTG/ABC/3TC FDC) from a PI, INI or NNRTI Based Regimen </a:t>
            </a:r>
            <a:br>
              <a:rPr kumimoji="0" lang="en-US" sz="2400" b="1" i="0" u="none" strike="noStrike" kern="0" cap="none" spc="-2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-2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Arial"/>
              </a:rPr>
              <a:t>Maintains HIV Suppression at 48 Weeks</a:t>
            </a:r>
            <a:endParaRPr kumimoji="0" lang="en-US" altLang="en-US" sz="2400" b="1" i="0" u="none" strike="noStrike" kern="0" cap="none" spc="-20" normalizeH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body" sz="quarter" idx="11"/>
          </p:nvPr>
        </p:nvSpPr>
        <p:spPr>
          <a:xfrm>
            <a:off x="810881" y="5284977"/>
            <a:ext cx="7182051" cy="858838"/>
          </a:xfrm>
        </p:spPr>
        <p:txBody>
          <a:bodyPr/>
          <a:lstStyle/>
          <a:p>
            <a:r>
              <a:rPr lang="en-US" sz="1100" baseline="30000" dirty="0" smtClean="0"/>
              <a:t>1</a:t>
            </a:r>
            <a:r>
              <a:rPr lang="en-US" sz="1100" dirty="0" smtClean="0"/>
              <a:t>University </a:t>
            </a:r>
            <a:r>
              <a:rPr lang="en-US" sz="1100" dirty="0"/>
              <a:t>of California, Los Angeles, </a:t>
            </a:r>
            <a:r>
              <a:rPr lang="en-US" sz="1100" dirty="0" smtClean="0"/>
              <a:t>CA, USA; </a:t>
            </a:r>
            <a:r>
              <a:rPr lang="en-US" sz="1100" baseline="30000" dirty="0" smtClean="0"/>
              <a:t>2</a:t>
            </a:r>
            <a:r>
              <a:rPr lang="en-US" sz="1100" dirty="0" smtClean="0"/>
              <a:t>Clinique Médicale l‘Actuel</a:t>
            </a:r>
            <a:r>
              <a:rPr lang="en-US" sz="1100" dirty="0"/>
              <a:t>, Montreal, QC, </a:t>
            </a:r>
            <a:r>
              <a:rPr lang="en-US" sz="1100" dirty="0" smtClean="0"/>
              <a:t>Canada;</a:t>
            </a:r>
            <a:r>
              <a:rPr lang="en-US" sz="1100" dirty="0"/>
              <a:t> 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Ochsner </a:t>
            </a:r>
            <a:r>
              <a:rPr lang="en-US" sz="1100" dirty="0"/>
              <a:t>Clinic Foundation, New Orleans, </a:t>
            </a:r>
            <a:r>
              <a:rPr lang="en-US" sz="1100" dirty="0" smtClean="0"/>
              <a:t>LA, USA; </a:t>
            </a:r>
            <a:r>
              <a:rPr lang="en-US" sz="1100" baseline="30000" dirty="0" smtClean="0"/>
              <a:t>4</a:t>
            </a:r>
            <a:r>
              <a:rPr lang="en-US" sz="1100" dirty="0" smtClean="0"/>
              <a:t>Highland </a:t>
            </a:r>
            <a:r>
              <a:rPr lang="en-US" sz="1100" dirty="0"/>
              <a:t>Hospital, Alameda Health System, Oakland, </a:t>
            </a:r>
            <a:r>
              <a:rPr lang="en-US" sz="1100" dirty="0" smtClean="0"/>
              <a:t>CA, USA; </a:t>
            </a:r>
            <a:r>
              <a:rPr lang="en-US" sz="1100" baseline="30000" dirty="0" smtClean="0"/>
              <a:t>5</a:t>
            </a:r>
            <a:r>
              <a:rPr lang="en-US" sz="1100" dirty="0" smtClean="0"/>
              <a:t>Georgetown </a:t>
            </a:r>
            <a:r>
              <a:rPr lang="en-US" sz="1100" dirty="0"/>
              <a:t>University, </a:t>
            </a:r>
            <a:r>
              <a:rPr lang="en-US" sz="1100" dirty="0" smtClean="0"/>
              <a:t>Washington, DC, USA; </a:t>
            </a:r>
            <a:r>
              <a:rPr lang="en-US" sz="1100" baseline="30000" dirty="0" smtClean="0"/>
              <a:t>6</a:t>
            </a:r>
            <a:r>
              <a:rPr lang="en-US" sz="1100" dirty="0" smtClean="0"/>
              <a:t>Metropolis </a:t>
            </a:r>
            <a:r>
              <a:rPr lang="en-US" sz="1100" dirty="0"/>
              <a:t>Medical, San Francisco, </a:t>
            </a:r>
            <a:r>
              <a:rPr lang="en-US" sz="1100" dirty="0" smtClean="0"/>
              <a:t>CA, USA; </a:t>
            </a:r>
            <a:r>
              <a:rPr lang="en-US" sz="1100" baseline="30000" dirty="0" smtClean="0"/>
              <a:t>7</a:t>
            </a:r>
            <a:r>
              <a:rPr lang="en-US" sz="1100" dirty="0" smtClean="0"/>
              <a:t>Maple </a:t>
            </a:r>
            <a:r>
              <a:rPr lang="en-US" sz="1100" dirty="0"/>
              <a:t>Leaf Research, Toronto, Ontario, </a:t>
            </a:r>
            <a:r>
              <a:rPr lang="en-US" sz="1100" dirty="0" smtClean="0"/>
              <a:t>Canada; </a:t>
            </a:r>
            <a:r>
              <a:rPr lang="en-US" sz="1100" baseline="30000" dirty="0" smtClean="0"/>
              <a:t>8</a:t>
            </a:r>
            <a:r>
              <a:rPr lang="en-US" sz="1100" dirty="0" smtClean="0"/>
              <a:t>ViiV Healthcare</a:t>
            </a:r>
            <a:r>
              <a:rPr lang="en-US" sz="1100" dirty="0"/>
              <a:t>, Research Triangle Park, </a:t>
            </a:r>
            <a:r>
              <a:rPr lang="en-US" sz="1100" dirty="0" smtClean="0"/>
              <a:t>NC, USA;</a:t>
            </a:r>
            <a:r>
              <a:rPr lang="en-US" sz="1100" baseline="30000" dirty="0"/>
              <a:t> </a:t>
            </a:r>
            <a:r>
              <a:rPr lang="en-US" sz="1100" baseline="30000" dirty="0" smtClean="0"/>
              <a:t>9</a:t>
            </a:r>
            <a:r>
              <a:rPr lang="en-US" sz="1100" dirty="0" smtClean="0"/>
              <a:t>ViiV </a:t>
            </a:r>
            <a:r>
              <a:rPr lang="en-US" sz="1100" dirty="0"/>
              <a:t>Healthcare, </a:t>
            </a:r>
            <a:r>
              <a:rPr lang="en-US" sz="1100" dirty="0" smtClean="0"/>
              <a:t>Collegeville, PA, USA; </a:t>
            </a:r>
            <a:r>
              <a:rPr lang="en-US" sz="1100" baseline="30000" dirty="0" smtClean="0"/>
              <a:t>10</a:t>
            </a:r>
            <a:r>
              <a:rPr lang="en-US" sz="1100" dirty="0" smtClean="0"/>
              <a:t>GlaxoSmithKline</a:t>
            </a:r>
            <a:r>
              <a:rPr lang="en-US" sz="1100" dirty="0"/>
              <a:t>, London, United </a:t>
            </a:r>
            <a:r>
              <a:rPr lang="en-US" sz="1100" dirty="0" smtClean="0"/>
              <a:t>Kingdom; </a:t>
            </a:r>
            <a:r>
              <a:rPr lang="en-US" sz="1100" baseline="30000" dirty="0" smtClean="0"/>
              <a:t>11</a:t>
            </a:r>
            <a:r>
              <a:rPr lang="en-US" sz="1100" dirty="0" smtClean="0"/>
              <a:t>ViiV Healthcare</a:t>
            </a:r>
            <a:r>
              <a:rPr lang="en-US" sz="1100" dirty="0"/>
              <a:t>, London, United Kingdom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Events: </a:t>
            </a:r>
            <a:br>
              <a:rPr lang="en-US" dirty="0" smtClean="0"/>
            </a:br>
            <a:r>
              <a:rPr lang="en-US" dirty="0" smtClean="0"/>
              <a:t>DTG/ABC/3TC Overall Summary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3301840"/>
              </p:ext>
            </p:extLst>
          </p:nvPr>
        </p:nvGraphicFramePr>
        <p:xfrm>
          <a:off x="576639" y="1188578"/>
          <a:ext cx="8251909" cy="46208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08507"/>
                <a:gridCol w="1787857"/>
                <a:gridCol w="1446663"/>
                <a:gridCol w="1608882"/>
              </a:tblGrid>
              <a:tr h="285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9525" marT="54864" marB="54864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Early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Switch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Late Switch 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5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9525" marT="54864" marB="54864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  <a:b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24</a:t>
                      </a:r>
                      <a:endParaRPr lang="en-US" sz="14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  <a:b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48</a:t>
                      </a:r>
                      <a:endParaRPr lang="en-US" sz="14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N=244</a:t>
                      </a:r>
                      <a:b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Wk 24 to Wk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48</a:t>
                      </a:r>
                      <a:endParaRPr lang="en-GB" sz="14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F"/>
                    </a:solidFill>
                  </a:tcPr>
                </a:tc>
              </a:tr>
              <a:tr h="335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Any adverse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e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vent,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 (%)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9525" marT="54864" marB="54864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180 (65)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strike="noStrik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206 (75)</a:t>
                      </a:r>
                      <a:endParaRPr lang="en-GB" sz="1400" b="0" strike="noStrik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146 (60)</a:t>
                      </a: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11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Any drug-related event</a:t>
                      </a:r>
                    </a:p>
                    <a:p>
                      <a:pPr marL="1111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(occurring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2% of subjects in either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arm)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3152" marR="9525" marT="54864" marB="54864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57 (21)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60 (22)</a:t>
                      </a:r>
                      <a:endParaRPr lang="en-GB" sz="1400" b="0" strike="noStrike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32 (13)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28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             Nausea</a:t>
                      </a:r>
                      <a:endParaRPr lang="en-US" sz="1400" dirty="0">
                        <a:latin typeface="+mn-lt"/>
                        <a:ea typeface="Times New Roman"/>
                        <a:cs typeface="Arial Narrow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20 (7)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20 (7)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9 (4)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28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             Diarrhea</a:t>
                      </a:r>
                      <a:endParaRPr lang="en-US" sz="1400" dirty="0">
                        <a:latin typeface="+mn-lt"/>
                        <a:ea typeface="Times New Roman"/>
                        <a:cs typeface="Arial Narrow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9 (3)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9 (3)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3 (1)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28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             Fatigue</a:t>
                      </a:r>
                      <a:endParaRPr lang="en-US" sz="1400" dirty="0">
                        <a:latin typeface="+mn-lt"/>
                        <a:ea typeface="Times New Roman"/>
                        <a:cs typeface="Arial Narrow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9 (3)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9 (3)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3 (1)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28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             Headache</a:t>
                      </a:r>
                      <a:endParaRPr lang="en-US" sz="1400" dirty="0">
                        <a:latin typeface="+mn-lt"/>
                        <a:ea typeface="Times New Roman"/>
                        <a:cs typeface="Arial Narrow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7 (3)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7 (3)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6 (2)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28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             Insomnia</a:t>
                      </a:r>
                      <a:endParaRPr lang="en-US" sz="1400" dirty="0">
                        <a:latin typeface="+mn-lt"/>
                        <a:ea typeface="Times New Roman"/>
                        <a:cs typeface="Arial Narrow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5 (2)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5 (2)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6 (2)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28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             Dizziness</a:t>
                      </a:r>
                      <a:endParaRPr lang="en-US" sz="1400" dirty="0">
                        <a:latin typeface="+mn-lt"/>
                        <a:ea typeface="Times New Roman"/>
                        <a:cs typeface="Arial Narrow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5 (2)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5 (2)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Arial Narrow"/>
                        </a:rPr>
                        <a:t>2 (&lt;1)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0287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             Abnormal </a:t>
                      </a:r>
                      <a:r>
                        <a:rPr lang="en-US" sz="1400" dirty="0">
                          <a:latin typeface="+mn-lt"/>
                          <a:ea typeface="Times New Roman"/>
                          <a:cs typeface="Arial Narrow"/>
                        </a:rPr>
                        <a:t>dreams</a:t>
                      </a: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 Narrow"/>
                        </a:rPr>
                        <a:t>5 (2)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Arial Narrow"/>
                        </a:rPr>
                        <a:t>4 (1)</a:t>
                      </a:r>
                      <a:endParaRPr lang="en-US" sz="1400" dirty="0">
                        <a:latin typeface="+mn-lt"/>
                        <a:ea typeface="Times New Roman"/>
                        <a:cs typeface="Arial Narrow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 Narrow"/>
                        </a:rPr>
                        <a:t>3 (1)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74062">
                <a:tc>
                  <a:txBody>
                    <a:bodyPr/>
                    <a:lstStyle/>
                    <a:p>
                      <a:pPr marL="1111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Any serious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event</a:t>
                      </a:r>
                      <a:r>
                        <a:rPr kumimoji="0" lang="en-US" sz="14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a</a:t>
                      </a:r>
                      <a:endParaRPr kumimoji="0" 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marL="73152" marR="9525" marT="54864" marB="54864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 (2)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 (3)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 (2)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11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Any fatal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event</a:t>
                      </a:r>
                      <a:r>
                        <a:rPr kumimoji="0" lang="en-US" sz="14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a</a:t>
                      </a:r>
                      <a:endParaRPr kumimoji="0" 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marL="73152" marR="9525" marT="54864" marB="54864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(&lt;1)</a:t>
                      </a: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(&lt;1)</a:t>
                      </a: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(&lt;1)</a:t>
                      </a: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10451">
                <a:tc>
                  <a:txBody>
                    <a:bodyPr/>
                    <a:lstStyle/>
                    <a:p>
                      <a:pPr marL="1111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Discontinuations due to AE or death</a:t>
                      </a:r>
                    </a:p>
                  </a:txBody>
                  <a:tcPr marL="73152" marR="9525" marT="54864" marB="54864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 (4)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 (4)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(2)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332" y="5854889"/>
            <a:ext cx="440822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200" baseline="30000" dirty="0" err="1" smtClean="0">
                <a:latin typeface="+mn-lt"/>
              </a:rPr>
              <a:t>a</a:t>
            </a:r>
            <a:r>
              <a:rPr lang="en-US" sz="1200" dirty="0" err="1" smtClean="0">
                <a:latin typeface="+mn-lt"/>
              </a:rPr>
              <a:t>None</a:t>
            </a:r>
            <a:r>
              <a:rPr lang="en-US" sz="1200" dirty="0" smtClean="0">
                <a:latin typeface="+mn-lt"/>
              </a:rPr>
              <a:t> were considered drug-related events.</a:t>
            </a:r>
          </a:p>
        </p:txBody>
      </p:sp>
    </p:spTree>
    <p:extLst>
      <p:ext uri="{BB962C8B-B14F-4D97-AF65-F5344CB8AC3E}">
        <p14:creationId xmlns="" xmlns:p14="http://schemas.microsoft.com/office/powerpoint/2010/main" val="424567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Common Adverse Events: DTG/ABC/3TC </a:t>
            </a:r>
            <a:br>
              <a:rPr lang="en-US" sz="2800" dirty="0" smtClean="0"/>
            </a:br>
            <a:r>
              <a:rPr lang="en-US" sz="2800" dirty="0" smtClean="0"/>
              <a:t>(≥5% in Any Treatment) 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8208771"/>
              </p:ext>
            </p:extLst>
          </p:nvPr>
        </p:nvGraphicFramePr>
        <p:xfrm>
          <a:off x="477672" y="1235820"/>
          <a:ext cx="8435658" cy="4891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42742"/>
                <a:gridCol w="1779885"/>
                <a:gridCol w="1611777"/>
                <a:gridCol w="1501254"/>
              </a:tblGrid>
              <a:tr h="526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9525" marT="54864" marB="5486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Early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Switch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Late Switch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62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9525" marT="54864" marB="54864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  <a:b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24</a:t>
                      </a:r>
                      <a:endParaRPr lang="en-US" sz="14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  <a:b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48</a:t>
                      </a:r>
                      <a:endParaRPr lang="en-US" sz="14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N=244</a:t>
                      </a:r>
                      <a:b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Wk 24 to Wk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48</a:t>
                      </a:r>
                      <a:endParaRPr lang="en-GB" sz="14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405352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Nausea</a:t>
                      </a: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27 (10)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28 (10)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(6)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05352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Upper respiratory tract infection</a:t>
                      </a: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 (7)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35 (13)</a:t>
                      </a:r>
                      <a:endParaRPr lang="en-US" sz="1800" strike="noStrike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(9)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05352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Diarrhea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(7)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(7)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 (4)</a:t>
                      </a:r>
                      <a:endParaRPr lang="en-US" sz="1800" strike="sngStrike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05352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Fatigue</a:t>
                      </a: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 (7)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22 (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 (2)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14374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Headache</a:t>
                      </a: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 (5)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 (6)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 (4)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14374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Cough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(5)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(6)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 </a:t>
                      </a:r>
                      <a:r>
                        <a:rPr lang="en-US" sz="1800" kern="120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94715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Insomnia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 (4)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14 (5)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 (4)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294715">
                <a:tc>
                  <a:txBody>
                    <a:bodyPr/>
                    <a:lstStyle/>
                    <a:p>
                      <a:pPr marL="111125" marR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Nasopharyngitis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3152" marR="0" marT="54864" marB="54864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 (4)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 (5)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dec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 (2)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54864" marB="5486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9524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179512"/>
            <a:ext cx="8358188" cy="4789955"/>
          </a:xfrm>
        </p:spPr>
        <p:txBody>
          <a:bodyPr/>
          <a:lstStyle/>
          <a:p>
            <a:pPr marL="182880" indent="-182880">
              <a:spcAft>
                <a:spcPts val="600"/>
              </a:spcAft>
            </a:pPr>
            <a:r>
              <a:rPr lang="en-US" sz="2400" dirty="0" smtClean="0"/>
              <a:t>Efficacy </a:t>
            </a:r>
          </a:p>
          <a:p>
            <a:pPr marL="465455" lvl="1" indent="-182880">
              <a:spcAft>
                <a:spcPts val="600"/>
              </a:spcAft>
            </a:pPr>
            <a:r>
              <a:rPr lang="en-US" dirty="0" smtClean="0"/>
              <a:t>The virologic response rate was maintained through 48 weeks in the Early Switch group</a:t>
            </a:r>
          </a:p>
          <a:p>
            <a:pPr marL="465455" lvl="1" indent="-182880">
              <a:spcAft>
                <a:spcPts val="600"/>
              </a:spcAft>
            </a:pPr>
            <a:r>
              <a:rPr lang="en-US" dirty="0" smtClean="0"/>
              <a:t>In the Late Switch group, virologic suppression was observed in 92% of subjects on DTG/ABC/3TC (24 weeks post-switch)</a:t>
            </a:r>
          </a:p>
          <a:p>
            <a:pPr marL="465455" lvl="1" indent="-182880">
              <a:spcAft>
                <a:spcPts val="600"/>
              </a:spcAft>
            </a:pPr>
            <a:r>
              <a:rPr lang="en-US" dirty="0" smtClean="0"/>
              <a:t>There were no PDVFs in the study </a:t>
            </a:r>
          </a:p>
          <a:p>
            <a:pPr marL="182880" indent="-182880">
              <a:spcAft>
                <a:spcPts val="600"/>
              </a:spcAft>
            </a:pPr>
            <a:r>
              <a:rPr lang="en-GB" sz="2400" dirty="0" smtClean="0"/>
              <a:t>Tolerability </a:t>
            </a:r>
          </a:p>
          <a:p>
            <a:pPr marL="465455" lvl="1" indent="-182880">
              <a:spcAft>
                <a:spcPts val="600"/>
              </a:spcAft>
            </a:pPr>
            <a:r>
              <a:rPr lang="en-GB" dirty="0" smtClean="0"/>
              <a:t>There were no further discontinuations due to AEs in the Early Switch arm post-Week 24</a:t>
            </a:r>
          </a:p>
          <a:p>
            <a:pPr marL="465455" lvl="1" indent="-182880">
              <a:spcAft>
                <a:spcPts val="600"/>
              </a:spcAft>
            </a:pPr>
            <a:r>
              <a:rPr lang="en-GB" dirty="0" smtClean="0"/>
              <a:t> Low rates of discontinuations in the Late Switch arm (2%) </a:t>
            </a:r>
          </a:p>
          <a:p>
            <a:pPr marL="182880" indent="-182880">
              <a:spcAft>
                <a:spcPts val="600"/>
              </a:spcAft>
            </a:pPr>
            <a:r>
              <a:rPr lang="en-US" sz="2400" dirty="0" smtClean="0"/>
              <a:t>Summary</a:t>
            </a:r>
          </a:p>
          <a:p>
            <a:pPr marL="465455" lvl="1" indent="-182880">
              <a:spcAft>
                <a:spcPts val="600"/>
              </a:spcAft>
            </a:pPr>
            <a:r>
              <a:rPr lang="en-US" dirty="0" smtClean="0"/>
              <a:t>Data through 48 weeks support switching to DTG/ABC/3TC once daily for HIV‑1 subjects on stable suppressive </a:t>
            </a:r>
            <a:r>
              <a:rPr lang="en-US" dirty="0" err="1" smtClean="0"/>
              <a:t>cART</a:t>
            </a:r>
            <a:endParaRPr lang="en-US" dirty="0" smtClean="0"/>
          </a:p>
          <a:p>
            <a:pPr>
              <a:spcAft>
                <a:spcPts val="1200"/>
              </a:spcAft>
              <a:buNone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Acknowledgments</a:t>
            </a:r>
          </a:p>
        </p:txBody>
      </p:sp>
      <p:sp>
        <p:nvSpPr>
          <p:cNvPr id="20482" name="Content Placeholder 1"/>
          <p:cNvSpPr>
            <a:spLocks noGrp="1"/>
          </p:cNvSpPr>
          <p:nvPr>
            <p:ph sz="quarter" idx="10"/>
          </p:nvPr>
        </p:nvSpPr>
        <p:spPr>
          <a:xfrm>
            <a:off x="488669" y="1124744"/>
            <a:ext cx="8605840" cy="3384376"/>
          </a:xfrm>
          <a:prstGeom prst="rect">
            <a:avLst/>
          </a:prstGeom>
        </p:spPr>
        <p:txBody>
          <a:bodyPr/>
          <a:lstStyle/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Font typeface="Arial" charset="0"/>
              <a:buChar char="•"/>
              <a:defRPr/>
            </a:pPr>
            <a:r>
              <a:rPr lang="en-US" sz="1400" dirty="0">
                <a:latin typeface="Arial" charset="0"/>
                <a:cs typeface="Arial" charset="0"/>
              </a:rPr>
              <a:t>We thank everyone who has contributed to the success of this study, including</a:t>
            </a:r>
          </a:p>
          <a:p>
            <a:pPr marL="473075" lvl="1" indent="-257175" eaLnBrk="0" hangingPunct="0">
              <a:spcBef>
                <a:spcPct val="0"/>
              </a:spcBef>
              <a:buClr>
                <a:srgbClr val="E31836"/>
              </a:buClr>
              <a:buSzPct val="115000"/>
              <a:buFont typeface="Arial" charset="0"/>
              <a:buChar char="–"/>
              <a:defRPr/>
            </a:pPr>
            <a:r>
              <a:rPr lang="en-US" sz="1200" dirty="0">
                <a:latin typeface="Arial" charset="0"/>
                <a:cs typeface="Arial" charset="0"/>
              </a:rPr>
              <a:t>All study participants and their families</a:t>
            </a:r>
          </a:p>
          <a:p>
            <a:pPr marL="473075" lvl="1" indent="-257175" eaLnBrk="0" hangingPunct="0">
              <a:spcBef>
                <a:spcPct val="0"/>
              </a:spcBef>
              <a:buClr>
                <a:srgbClr val="E31836"/>
              </a:buClr>
              <a:buSzPct val="115000"/>
              <a:buFont typeface="Arial" charset="0"/>
              <a:buChar char="–"/>
              <a:defRPr/>
            </a:pPr>
            <a:r>
              <a:rPr lang="en-US" sz="1200" dirty="0">
                <a:latin typeface="Arial" charset="0"/>
                <a:cs typeface="Arial" charset="0"/>
              </a:rPr>
              <a:t>The </a:t>
            </a:r>
            <a:r>
              <a:rPr lang="en-US" sz="1200" dirty="0" smtClean="0">
                <a:latin typeface="Arial" charset="0"/>
                <a:cs typeface="Arial" charset="0"/>
              </a:rPr>
              <a:t>GlaxoSmithKline </a:t>
            </a:r>
            <a:r>
              <a:rPr lang="en-US" sz="1200" dirty="0">
                <a:latin typeface="Arial" charset="0"/>
                <a:cs typeface="Arial" charset="0"/>
              </a:rPr>
              <a:t>and ViiV Healthcare study </a:t>
            </a:r>
            <a:r>
              <a:rPr lang="en-US" sz="1200" dirty="0" smtClean="0">
                <a:latin typeface="Arial" charset="0"/>
                <a:cs typeface="Arial" charset="0"/>
              </a:rPr>
              <a:t>teams</a:t>
            </a:r>
            <a:endParaRPr lang="en-US" sz="1200" dirty="0">
              <a:latin typeface="Arial" charset="0"/>
              <a:cs typeface="Arial" charset="0"/>
            </a:endParaRPr>
          </a:p>
          <a:p>
            <a:pPr marL="473075" lvl="1" indent="-257175" eaLnBrk="0" hangingPunct="0">
              <a:spcBef>
                <a:spcPct val="0"/>
              </a:spcBef>
              <a:buClr>
                <a:srgbClr val="E31836"/>
              </a:buClr>
              <a:buSzPct val="115000"/>
              <a:buFont typeface="Arial" charset="0"/>
              <a:buChar char="–"/>
              <a:defRPr/>
            </a:pPr>
            <a:r>
              <a:rPr lang="en-US" sz="1200" smtClean="0">
                <a:latin typeface="Arial" charset="0"/>
                <a:cs typeface="Arial" charset="0"/>
              </a:rPr>
              <a:t>PPD</a:t>
            </a:r>
            <a:endParaRPr lang="en-US" sz="1200" dirty="0">
              <a:latin typeface="Arial" charset="0"/>
              <a:cs typeface="Arial" charset="0"/>
            </a:endParaRPr>
          </a:p>
          <a:p>
            <a:pPr marL="473075" lvl="1" indent="-257175" eaLnBrk="0" hangingPunct="0">
              <a:spcBef>
                <a:spcPct val="0"/>
              </a:spcBef>
              <a:buClr>
                <a:srgbClr val="E31836"/>
              </a:buClr>
              <a:buSzPct val="115000"/>
              <a:buFont typeface="Arial" charset="0"/>
              <a:buChar char="–"/>
              <a:defRPr/>
            </a:pPr>
            <a:r>
              <a:rPr lang="en-US" sz="1200" dirty="0">
                <a:latin typeface="Arial" charset="0"/>
                <a:cs typeface="Arial" charset="0"/>
              </a:rPr>
              <a:t>The clinical investigators and their staff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3088" y="188640"/>
            <a:ext cx="175091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7850533"/>
              </p:ext>
            </p:extLst>
          </p:nvPr>
        </p:nvGraphicFramePr>
        <p:xfrm>
          <a:off x="683568" y="2348880"/>
          <a:ext cx="7776865" cy="3786386"/>
        </p:xfrm>
        <a:graphic>
          <a:graphicData uri="http://schemas.openxmlformats.org/drawingml/2006/table">
            <a:tbl>
              <a:tblPr/>
              <a:tblGrid>
                <a:gridCol w="888000"/>
                <a:gridCol w="971363"/>
                <a:gridCol w="970103"/>
                <a:gridCol w="970103"/>
                <a:gridCol w="889261"/>
                <a:gridCol w="970103"/>
                <a:gridCol w="1131786"/>
                <a:gridCol w="986146"/>
              </a:tblGrid>
              <a:tr h="1728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Canada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 States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1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Baril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LeBlanc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Baxter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Dretler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Hite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Martorell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Rashbaum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Shikuma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86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Conway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Logue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Benson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Dube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Hoffman-Terry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McDonald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Rhame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31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Wet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Loutfy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Bhatti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Edelstein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Hsiao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Richmond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7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Fraser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Rachlis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Blick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Evans/Martin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Huhn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Mills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Riddell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Sloan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91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Kasper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Trottier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Bolan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Feinberg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Jain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Mounzer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Ruane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Khoury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869"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Walmsley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Bredeek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Felizarta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Jayaweera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Nahass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Salazar/</a:t>
                      </a:r>
                    </a:p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Rodriguez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Stefanic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31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Brennan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Fife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L. Johnson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Newman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Scarsella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 Dam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5318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Puerto Rico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Brinson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Flamm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Johnson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Nguyen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Schneider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Vanig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1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Marquez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Calvo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Gallant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Novak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Schrader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Wade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869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Melendez- Rivera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Chang/P. Johnson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Garcia-Diaz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Osiyemi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Ward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557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Santiago Colon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Cunningham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Grossberg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Kumar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Parks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Scribner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Wheeler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194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Zorrilla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Cutro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Hagins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Lake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194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DeJesus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Hare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Lalezari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Prelutsky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Shalit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232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Dietz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Henry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Lewis</a:t>
                      </a: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Ramgopal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Shamblaw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5" marR="6195" marT="619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880" indent="-182880">
              <a:spcAft>
                <a:spcPts val="600"/>
              </a:spcAft>
            </a:pPr>
            <a:r>
              <a:rPr lang="en-US" sz="2400" dirty="0" smtClean="0"/>
              <a:t>DTG/ABC/3TC (Triumeq) is a complete regimen built around DTG, an unboosted INSTI with a high barrier to resistance</a:t>
            </a:r>
          </a:p>
          <a:p>
            <a:pPr marL="182880" indent="-182880">
              <a:spcAft>
                <a:spcPts val="600"/>
              </a:spcAft>
            </a:pPr>
            <a:endParaRPr lang="en-US" sz="2400" dirty="0" smtClean="0"/>
          </a:p>
          <a:p>
            <a:pPr marL="182880" indent="-182880">
              <a:spcAft>
                <a:spcPts val="600"/>
              </a:spcAft>
            </a:pPr>
            <a:r>
              <a:rPr lang="en-US" sz="2400" dirty="0" smtClean="0"/>
              <a:t>First approval of DTG/ABC/3TC: August 2014 in </a:t>
            </a:r>
            <a:br>
              <a:rPr lang="en-US" sz="2400" dirty="0" smtClean="0"/>
            </a:br>
            <a:r>
              <a:rPr lang="en-US" sz="2400" dirty="0" smtClean="0"/>
              <a:t>North America</a:t>
            </a:r>
          </a:p>
          <a:p>
            <a:pPr marL="182880" indent="-182880">
              <a:spcAft>
                <a:spcPts val="600"/>
              </a:spcAft>
            </a:pPr>
            <a:endParaRPr lang="en-US" sz="2400" dirty="0" smtClean="0"/>
          </a:p>
          <a:p>
            <a:pPr marL="182880" indent="-182880">
              <a:spcAft>
                <a:spcPts val="600"/>
              </a:spcAft>
            </a:pPr>
            <a:r>
              <a:rPr lang="en-US" sz="2400" dirty="0" smtClean="0"/>
              <a:t>The study enrolled April 2014 to Oct 2014</a:t>
            </a:r>
          </a:p>
          <a:p>
            <a:pPr marL="182880" indent="-182880">
              <a:spcAft>
                <a:spcPts val="600"/>
              </a:spcAft>
            </a:pPr>
            <a:endParaRPr lang="en-US" dirty="0"/>
          </a:p>
          <a:p>
            <a:pPr marL="182880" indent="-182880">
              <a:spcAft>
                <a:spcPts val="600"/>
              </a:spcAft>
            </a:pPr>
            <a:r>
              <a:rPr lang="en-US" sz="2400" dirty="0" smtClean="0"/>
              <a:t>STRIIVING was conducted to evaluate the efficacy, safety, tolerability, and treatment satisfaction of switching to DTG/ABC/3TC in subjects stable and suppressed on a variety of regimens </a:t>
            </a:r>
          </a:p>
          <a:p>
            <a:pPr marL="182880" indent="-182880"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Introduction </a:t>
            </a:r>
            <a:endParaRPr lang="en-US" sz="3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32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1"/>
          <p:cNvSpPr txBox="1">
            <a:spLocks noChangeArrowheads="1"/>
          </p:cNvSpPr>
          <p:nvPr/>
        </p:nvSpPr>
        <p:spPr bwMode="auto">
          <a:xfrm>
            <a:off x="4550908" y="4010286"/>
            <a:ext cx="19800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altLang="ja-JP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GB" altLang="ja-JP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endpoint </a:t>
            </a:r>
            <a:r>
              <a:rPr lang="en-GB" altLang="ja-JP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24 </a:t>
            </a:r>
            <a:r>
              <a:rPr lang="en-GB" altLang="ja-JP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weeks: VL </a:t>
            </a:r>
            <a:r>
              <a:rPr lang="en-GB" altLang="ja-JP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&lt;50 </a:t>
            </a:r>
            <a:r>
              <a:rPr lang="en-GB" altLang="ja-JP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c/mL (Snapshot</a:t>
            </a:r>
            <a:r>
              <a:rPr lang="en-GB" altLang="ja-JP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50831" y="4082294"/>
            <a:ext cx="2620969" cy="904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criteria</a:t>
            </a:r>
          </a:p>
          <a:p>
            <a:pPr marL="171450" indent="-1714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Virologically 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suppressed (confirmed HIV-1 </a:t>
            </a:r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RNA &lt;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c/mL)</a:t>
            </a:r>
          </a:p>
          <a:p>
            <a:pPr marL="171450" indent="-17145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HLA‑B*5701 </a:t>
            </a:r>
            <a:r>
              <a:rPr lang="en-GB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endParaRPr 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273621" y="2484302"/>
            <a:ext cx="1951037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NRTIs + PI/r</a:t>
            </a: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214883" y="1449525"/>
            <a:ext cx="2705100" cy="1792288"/>
          </a:xfrm>
          <a:prstGeom prst="rightArrow">
            <a:avLst>
              <a:gd name="adj1" fmla="val 57009"/>
              <a:gd name="adj2" fmla="val 65033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6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Open-label,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600" b="1" dirty="0" smtClean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</a:t>
            </a:r>
            <a:r>
              <a:rPr lang="en-US" sz="16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1:1</a:t>
            </a:r>
            <a:endParaRPr lang="en-US" sz="1600" b="1" dirty="0">
              <a:solidFill>
                <a:srgbClr val="002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915816" y="1634022"/>
            <a:ext cx="5904656" cy="517525"/>
          </a:xfrm>
          <a:prstGeom prst="homePlate">
            <a:avLst>
              <a:gd name="adj" fmla="val 37877"/>
            </a:avLst>
          </a:prstGeom>
          <a:solidFill>
            <a:srgbClr val="002F5F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DTG/ABC/3TC</a:t>
            </a:r>
            <a:endParaRPr lang="en-US" sz="20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V="1">
            <a:off x="1259631" y="3398821"/>
            <a:ext cx="7242001" cy="121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771800" y="3537757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1259632" y="3400950"/>
            <a:ext cx="0" cy="146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921571" y="3409076"/>
            <a:ext cx="0" cy="146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540946" y="3414156"/>
            <a:ext cx="0" cy="146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004048" y="3557427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24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043608" y="3527909"/>
            <a:ext cx="1304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7853933" y="3537757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48</a:t>
            </a: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3203848" y="1124744"/>
            <a:ext cx="5940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ClrTx/>
              <a:buFontTx/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US, Canada, Puerto 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</a:t>
            </a:r>
            <a:endParaRPr lang="en-US" altLang="ja-JP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2915816" y="2591384"/>
            <a:ext cx="2664296" cy="517525"/>
          </a:xfrm>
          <a:prstGeom prst="homePlate">
            <a:avLst>
              <a:gd name="adj" fmla="val 37877"/>
            </a:avLst>
          </a:prstGeom>
          <a:solidFill>
            <a:srgbClr val="FF660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sz="20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US" sz="2000" b="1" baseline="3000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41"/>
          <p:cNvSpPr txBox="1">
            <a:spLocks noChangeArrowheads="1"/>
          </p:cNvSpPr>
          <p:nvPr/>
        </p:nvSpPr>
        <p:spPr bwMode="auto">
          <a:xfrm>
            <a:off x="142874" y="5113053"/>
            <a:ext cx="61573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altLang="ja-JP" sz="1200" baseline="30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altLang="ja-JP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suppressive </a:t>
            </a: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ART </a:t>
            </a: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2 </a:t>
            </a: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NRTIs </a:t>
            </a: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either a PI, an NNRTI, or </a:t>
            </a: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GB" altLang="ja-JP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altLang="ja-JP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GB" altLang="ja-JP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PIs, at least 25% </a:t>
            </a:r>
            <a:r>
              <a:rPr lang="en-GB" altLang="ja-JP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INIs.</a:t>
            </a:r>
            <a:endParaRPr lang="en-GB" altLang="ja-JP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GB" altLang="ja-JP" sz="1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r>
              <a:rPr lang="en-GB" altLang="ja-JP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 power based on 10% non-inferiority margin (estimated response rate = 85</a:t>
            </a:r>
            <a:r>
              <a:rPr lang="en-GB" altLang="ja-JP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  <a:endParaRPr lang="en-GB" altLang="ja-JP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6685105" y="4720379"/>
            <a:ext cx="2304256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2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CD4 cell count </a:t>
            </a:r>
            <a:r>
              <a:rPr lang="en-US" sz="1200" dirty="0" smtClean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endParaRPr lang="en-US" sz="1200" dirty="0">
              <a:solidFill>
                <a:srgbClr val="002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and laboratory safety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Lipids, renal, bone, and cardiovascular changes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resistance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satisfaction</a:t>
            </a:r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5644112" y="2598875"/>
            <a:ext cx="3176360" cy="517525"/>
          </a:xfrm>
          <a:prstGeom prst="homePlate">
            <a:avLst>
              <a:gd name="adj" fmla="val 37877"/>
            </a:avLst>
          </a:prstGeom>
          <a:solidFill>
            <a:srgbClr val="002F5F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DTG/ABC/3TC</a:t>
            </a:r>
            <a:endParaRPr lang="en-US" sz="20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8501632" y="3393741"/>
            <a:ext cx="0" cy="146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ja-JP" altLang="en-US" sz="18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533401" y="152401"/>
            <a:ext cx="5766791" cy="8382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STRIIVING Study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50963"/>
            <a:ext cx="8204200" cy="449884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000" dirty="0" smtClean="0"/>
              <a:t>Subjects randomized to </a:t>
            </a:r>
            <a:r>
              <a:rPr lang="en-US" sz="2000" dirty="0" smtClean="0"/>
              <a:t>DTG/ABC/3TC </a:t>
            </a:r>
            <a:r>
              <a:rPr lang="en-GB" sz="2000" dirty="0" smtClean="0"/>
              <a:t>on Day 1 who received at least 1 dose of </a:t>
            </a:r>
            <a:r>
              <a:rPr lang="en-US" sz="2000" dirty="0" smtClean="0"/>
              <a:t>DTG/ABC/3TC </a:t>
            </a:r>
            <a:r>
              <a:rPr lang="en-GB" sz="2000" dirty="0" smtClean="0"/>
              <a:t>→ </a:t>
            </a:r>
            <a:r>
              <a:rPr lang="en-GB" sz="2000" b="1" dirty="0" smtClean="0"/>
              <a:t>Early-switch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Subjects randomized to continue current  ART on Day 1, completed Early Switch Phase at W24, and received at least 1 dose of </a:t>
            </a:r>
            <a:r>
              <a:rPr lang="en-US" sz="2000" dirty="0" smtClean="0"/>
              <a:t>DTG/ABC/3TC </a:t>
            </a:r>
            <a:r>
              <a:rPr lang="en-GB" sz="2000" dirty="0" smtClean="0"/>
              <a:t>upon switching at Week 24 → </a:t>
            </a:r>
            <a:r>
              <a:rPr lang="en-GB" sz="2000" b="1" dirty="0" smtClean="0"/>
              <a:t>Late-switch </a:t>
            </a:r>
            <a:endParaRPr lang="en-GB" sz="2000" dirty="0" smtClean="0"/>
          </a:p>
          <a:p>
            <a:pPr>
              <a:spcAft>
                <a:spcPts val="1200"/>
              </a:spcAft>
              <a:buNone/>
            </a:pPr>
            <a:endParaRPr lang="en-GB" sz="2000" dirty="0" smtClean="0"/>
          </a:p>
          <a:p>
            <a:pPr lvl="1">
              <a:spcAft>
                <a:spcPts val="1200"/>
              </a:spcAft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Populations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85056076"/>
              </p:ext>
            </p:extLst>
          </p:nvPr>
        </p:nvGraphicFramePr>
        <p:xfrm>
          <a:off x="742950" y="3398912"/>
          <a:ext cx="7677149" cy="167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1502"/>
                <a:gridCol w="3865647"/>
              </a:tblGrid>
              <a:tr h="570407">
                <a:tc>
                  <a:txBody>
                    <a:bodyPr/>
                    <a:lstStyle/>
                    <a:p>
                      <a:pPr marL="0" lvl="1"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Treatment arm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Data included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Early-switch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Early-switch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 1 to Week 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 1 to Week 48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855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Late-switch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Week 24 to Week 48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2503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Study Disposition: Week 48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1161571" y="1803838"/>
            <a:ext cx="22860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404057" y="2103593"/>
            <a:ext cx="1534750" cy="923386"/>
          </a:xfrm>
          <a:prstGeom prst="rect">
            <a:avLst/>
          </a:prstGeom>
          <a:solidFill>
            <a:srgbClr val="002F5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and treated</a:t>
            </a:r>
          </a:p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DTG/ABC/3TC</a:t>
            </a:r>
            <a:endParaRPr lang="en-GB" sz="1400" b="1" dirty="0" smtClean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(n=275)</a:t>
            </a:r>
            <a:endParaRPr lang="en-GB" sz="10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77882" y="2075869"/>
            <a:ext cx="1945084" cy="935346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and treated</a:t>
            </a:r>
          </a:p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</a:t>
            </a:r>
          </a:p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(n=278)</a:t>
            </a:r>
            <a:endParaRPr lang="en-GB" sz="10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243504" y="1510913"/>
            <a:ext cx="0" cy="283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450424" y="1797430"/>
            <a:ext cx="0" cy="2642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1171432" y="1794274"/>
            <a:ext cx="0" cy="283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Rectangle 4"/>
          <p:cNvSpPr/>
          <p:nvPr/>
        </p:nvSpPr>
        <p:spPr bwMode="auto">
          <a:xfrm>
            <a:off x="1636657" y="1167598"/>
            <a:ext cx="1236372" cy="5151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Screened</a:t>
            </a:r>
          </a:p>
          <a:p>
            <a:pPr algn="ctr" defTabSz="506413">
              <a:spcBef>
                <a:spcPct val="0"/>
              </a:spcBef>
              <a:buClrTx/>
              <a:buFontTx/>
              <a:buNone/>
            </a:pPr>
            <a:r>
              <a:rPr lang="en-GB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(N=841)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70322" y="5191544"/>
            <a:ext cx="2002220" cy="513046"/>
          </a:xfrm>
          <a:prstGeom prst="rect">
            <a:avLst/>
          </a:prstGeom>
          <a:solidFill>
            <a:srgbClr val="002F5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Completed Wk 48</a:t>
            </a:r>
          </a:p>
          <a:p>
            <a:pPr algn="ctr" defTabSz="506413"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(N=230, 84%)</a:t>
            </a:r>
            <a:endParaRPr lang="en-GB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163234" y="3030780"/>
            <a:ext cx="16397" cy="3657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416349" y="4171950"/>
            <a:ext cx="2068150" cy="723899"/>
          </a:xfrm>
          <a:prstGeom prst="rect">
            <a:avLst/>
          </a:prstGeom>
          <a:solidFill>
            <a:srgbClr val="002F5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Late switch to </a:t>
            </a:r>
            <a:r>
              <a:rPr lang="en-US" sz="1400" b="1" dirty="0" smtClean="0">
                <a:solidFill>
                  <a:schemeClr val="bg1"/>
                </a:solidFill>
                <a:latin typeface="+mn-lt"/>
              </a:rPr>
              <a:t>DTG/ABC/3TC </a:t>
            </a:r>
            <a:endParaRPr lang="en-GB" sz="1400" b="1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algn="ctr" defTabSz="506413"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(N=244)</a:t>
            </a:r>
          </a:p>
          <a:p>
            <a:pPr algn="ctr" defTabSz="506413">
              <a:spcBef>
                <a:spcPct val="0"/>
              </a:spcBef>
              <a:buClrTx/>
              <a:buNone/>
            </a:pPr>
            <a:endParaRPr lang="en-GB" sz="1400" b="1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3450424" y="3016087"/>
            <a:ext cx="0" cy="3657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2429049" y="5191545"/>
            <a:ext cx="2042750" cy="513045"/>
          </a:xfrm>
          <a:prstGeom prst="rect">
            <a:avLst/>
          </a:prstGeom>
          <a:solidFill>
            <a:srgbClr val="002F5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Completed Wk 48</a:t>
            </a:r>
          </a:p>
          <a:p>
            <a:pPr algn="ctr" defTabSz="506413"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(N=230, 94%)</a:t>
            </a:r>
            <a:endParaRPr lang="en-GB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2161463"/>
              </p:ext>
            </p:extLst>
          </p:nvPr>
        </p:nvGraphicFramePr>
        <p:xfrm>
          <a:off x="4699000" y="1116320"/>
          <a:ext cx="4229101" cy="2611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8165"/>
                <a:gridCol w="1415468"/>
                <a:gridCol w="1415468"/>
              </a:tblGrid>
              <a:tr h="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5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Early</a:t>
                      </a:r>
                      <a:r>
                        <a:rPr lang="en-US" sz="1050" b="1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Switch</a:t>
                      </a:r>
                      <a:r>
                        <a:rPr lang="en-US" sz="105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group</a:t>
                      </a:r>
                      <a:endParaRPr lang="en-GB" sz="1050" b="1" u="none" strike="noStrike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DTG/ABC/3TC</a:t>
                      </a:r>
                      <a:r>
                        <a:rPr lang="en-US" sz="1050" b="1" dirty="0" smtClean="0">
                          <a:latin typeface="+mn-lt"/>
                        </a:rPr>
                        <a:t> </a:t>
                      </a:r>
                      <a:r>
                        <a:rPr lang="en-US" sz="105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Discontinuations: </a:t>
                      </a: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207" marR="5207" marT="5207" marB="5207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GB" sz="11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 smtClean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Day 1-</a:t>
                      </a:r>
                      <a:r>
                        <a:rPr lang="en-GB" sz="1050" b="1" kern="12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24</a:t>
                      </a:r>
                      <a:endParaRPr lang="en-GB" sz="105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Day 1-</a:t>
                      </a:r>
                      <a:r>
                        <a:rPr lang="en-GB" sz="1050" b="1" kern="12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48</a:t>
                      </a:r>
                      <a:endParaRPr lang="en-GB" sz="1050" b="1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Adverse event</a:t>
                      </a: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(4%)</a:t>
                      </a: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(4%)</a:t>
                      </a: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Lack of </a:t>
                      </a:r>
                      <a:r>
                        <a:rPr lang="en-US" sz="105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efficacy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(virologic failure)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Protocol deviation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 (5%)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 (5%)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Stopping criteria met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Lost to follow-up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(1%)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 (3%)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Investigator discretion</a:t>
                      </a: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(1%)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(2%)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Withdrew consent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(1%)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6(2%)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</a:t>
                      </a:r>
                      <a:r>
                        <a:rPr lang="en-US" sz="10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sponsor request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1 (&lt;1%)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7501671"/>
              </p:ext>
            </p:extLst>
          </p:nvPr>
        </p:nvGraphicFramePr>
        <p:xfrm>
          <a:off x="4706031" y="3796740"/>
          <a:ext cx="4209370" cy="24412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29868"/>
                <a:gridCol w="1179502"/>
              </a:tblGrid>
              <a:tr h="188405">
                <a:tc gridSpan="2">
                  <a:txBody>
                    <a:bodyPr/>
                    <a:lstStyle/>
                    <a:p>
                      <a:pPr marL="60325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Late</a:t>
                      </a:r>
                      <a:r>
                        <a:rPr lang="en-US" sz="105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Switch</a:t>
                      </a:r>
                      <a:r>
                        <a:rPr lang="en-US" sz="105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group</a:t>
                      </a:r>
                    </a:p>
                    <a:p>
                      <a:pPr marL="60325" marR="0" indent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DTG/ABC/3TC</a:t>
                      </a:r>
                      <a:r>
                        <a:rPr lang="en-US" sz="1050" b="1" dirty="0" smtClean="0">
                          <a:latin typeface="+mn-lt"/>
                        </a:rPr>
                        <a:t> </a:t>
                      </a:r>
                      <a:r>
                        <a:rPr lang="en-US" sz="1050" b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Discontinuations: </a:t>
                      </a: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207" marR="5207" marT="5207" marB="5207"/>
                </a:tc>
              </a:tr>
              <a:tr h="296454">
                <a:tc>
                  <a:txBody>
                    <a:bodyPr/>
                    <a:lstStyle/>
                    <a:p>
                      <a:pPr marL="60325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1" u="none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Week 24-48</a:t>
                      </a: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254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Adverse event</a:t>
                      </a: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(2%)</a:t>
                      </a: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Lack of </a:t>
                      </a:r>
                      <a:r>
                        <a:rPr lang="en-US" sz="105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efficacy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(virologic failure)</a:t>
                      </a:r>
                      <a:endParaRPr lang="en-US" sz="105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Protocol deviation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(&lt;1%)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Stopping criteria</a:t>
                      </a:r>
                      <a:r>
                        <a:rPr lang="en-US" sz="105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met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(&lt;1%)</a:t>
                      </a: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Lost to follow-up</a:t>
                      </a:r>
                      <a:endParaRPr lang="en-US" sz="105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(1%)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Investigator discretion</a:t>
                      </a: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4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Withdrew consent</a:t>
                      </a:r>
                    </a:p>
                  </a:txBody>
                  <a:tcPr marL="45720" marR="4572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(2%)</a:t>
                      </a:r>
                      <a:endParaRPr lang="en-GB" sz="1050" b="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97" marR="5197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 bwMode="auto">
          <a:xfrm>
            <a:off x="170322" y="3416519"/>
            <a:ext cx="2002220" cy="527684"/>
          </a:xfrm>
          <a:prstGeom prst="rect">
            <a:avLst/>
          </a:prstGeom>
          <a:solidFill>
            <a:srgbClr val="002F5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lnSpc>
                <a:spcPts val="1500"/>
              </a:lnSpc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Completed Wk 24</a:t>
            </a:r>
          </a:p>
          <a:p>
            <a:pPr algn="ctr" defTabSz="506413">
              <a:lnSpc>
                <a:spcPts val="1500"/>
              </a:lnSpc>
              <a:spcBef>
                <a:spcPct val="0"/>
              </a:spcBef>
              <a:buClrTx/>
              <a:buNone/>
            </a:pPr>
            <a:r>
              <a:rPr lang="en-GB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(N=239, 87%)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29049" y="3416520"/>
            <a:ext cx="2042750" cy="500387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>
              <a:lnSpc>
                <a:spcPts val="1500"/>
              </a:lnSpc>
              <a:spcBef>
                <a:spcPct val="0"/>
              </a:spcBef>
              <a:buClrTx/>
              <a:buFontTx/>
              <a:buNone/>
            </a:pPr>
            <a:r>
              <a:rPr lang="en-GB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 </a:t>
            </a: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Wk 24</a:t>
            </a:r>
            <a:endParaRPr lang="en-GB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506413">
              <a:lnSpc>
                <a:spcPts val="1500"/>
              </a:lnSpc>
              <a:spcBef>
                <a:spcPct val="0"/>
              </a:spcBef>
              <a:buClrTx/>
              <a:buFontTx/>
              <a:buNone/>
            </a:pPr>
            <a:r>
              <a:rPr lang="en-GB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N=245</a:t>
            </a:r>
            <a:r>
              <a:rPr lang="en-GB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88%)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>
            <a:off x="1171432" y="3971498"/>
            <a:ext cx="2275" cy="1192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3450424" y="4869161"/>
            <a:ext cx="0" cy="2833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endCxn id="17" idx="0"/>
          </p:cNvCxnSpPr>
          <p:nvPr/>
        </p:nvCxnSpPr>
        <p:spPr bwMode="auto">
          <a:xfrm flipH="1">
            <a:off x="3450424" y="3957041"/>
            <a:ext cx="2276" cy="214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388698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DC002C"/>
                </a:solidFill>
              </a:rPr>
              <a:t>STRIIVING 48 </a:t>
            </a:r>
            <a:r>
              <a:rPr lang="en-US" sz="3200" dirty="0" smtClean="0">
                <a:solidFill>
                  <a:srgbClr val="DC002C"/>
                </a:solidFill>
              </a:rPr>
              <a:t>Week </a:t>
            </a:r>
            <a:br>
              <a:rPr lang="en-US" sz="3200" dirty="0" smtClean="0">
                <a:solidFill>
                  <a:srgbClr val="DC002C"/>
                </a:solidFill>
              </a:rPr>
            </a:br>
            <a:r>
              <a:rPr lang="en-US" sz="2400" dirty="0">
                <a:solidFill>
                  <a:srgbClr val="DC002C"/>
                </a:solidFill>
              </a:rPr>
              <a:t>Early </a:t>
            </a:r>
            <a:r>
              <a:rPr lang="en-US" sz="2400" dirty="0" smtClean="0">
                <a:solidFill>
                  <a:srgbClr val="DC002C"/>
                </a:solidFill>
              </a:rPr>
              <a:t>Switch </a:t>
            </a:r>
            <a:r>
              <a:rPr lang="en-US" sz="2400" dirty="0">
                <a:solidFill>
                  <a:srgbClr val="DC002C"/>
                </a:solidFill>
              </a:rPr>
              <a:t>Arm Week 24 and 48</a:t>
            </a:r>
            <a:endParaRPr lang="en-US" altLang="en-US" sz="2400" dirty="0" smtClean="0">
              <a:latin typeface="+mn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40777354"/>
              </p:ext>
            </p:extLst>
          </p:nvPr>
        </p:nvGraphicFramePr>
        <p:xfrm>
          <a:off x="871399" y="1305581"/>
          <a:ext cx="7247466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21"/>
          <p:cNvGrpSpPr/>
          <p:nvPr/>
        </p:nvGrpSpPr>
        <p:grpSpPr>
          <a:xfrm>
            <a:off x="4377262" y="1387166"/>
            <a:ext cx="2818144" cy="161583"/>
            <a:chOff x="3182510" y="2155898"/>
            <a:chExt cx="2818144" cy="161583"/>
          </a:xfrm>
        </p:grpSpPr>
        <p:sp>
          <p:nvSpPr>
            <p:cNvPr id="23" name="Rectangle 22"/>
            <p:cNvSpPr/>
            <p:nvPr/>
          </p:nvSpPr>
          <p:spPr>
            <a:xfrm>
              <a:off x="3182510" y="2202511"/>
              <a:ext cx="182880" cy="91440"/>
            </a:xfrm>
            <a:prstGeom prst="rect">
              <a:avLst/>
            </a:prstGeom>
            <a:ln w="3175">
              <a:solidFill>
                <a:srgbClr val="002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32970" y="2155898"/>
              <a:ext cx="2567684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buFontTx/>
                <a:buNone/>
              </a:pPr>
              <a:r>
                <a:rPr lang="en-US" sz="1050" b="1" dirty="0" smtClean="0">
                  <a:latin typeface="+mn-lt"/>
                </a:rPr>
                <a:t>DTG/ABC/3TC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, Day 1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  <a:cs typeface="Arial"/>
                </a:rPr>
                <a:t>–Week 24 (n=275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)</a:t>
              </a:r>
              <a:r>
                <a:rPr lang="en-US" sz="1050" b="1" baseline="30000" dirty="0" smtClean="0">
                  <a:solidFill>
                    <a:srgbClr val="000000"/>
                  </a:solidFill>
                  <a:latin typeface="+mn-lt"/>
                </a:rPr>
                <a:t>a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 </a:t>
              </a:r>
              <a:endParaRPr lang="en-US" sz="1050" b="1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</p:grpSp>
      <p:grpSp>
        <p:nvGrpSpPr>
          <p:cNvPr id="3" name="Group 25"/>
          <p:cNvGrpSpPr/>
          <p:nvPr/>
        </p:nvGrpSpPr>
        <p:grpSpPr>
          <a:xfrm>
            <a:off x="4366629" y="1997496"/>
            <a:ext cx="3896496" cy="161583"/>
            <a:chOff x="3267430" y="3671302"/>
            <a:chExt cx="3896496" cy="161583"/>
          </a:xfrm>
        </p:grpSpPr>
        <p:sp>
          <p:nvSpPr>
            <p:cNvPr id="27" name="TextBox 26"/>
            <p:cNvSpPr txBox="1"/>
            <p:nvPr/>
          </p:nvSpPr>
          <p:spPr>
            <a:xfrm>
              <a:off x="3530767" y="3671302"/>
              <a:ext cx="3633159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buFontTx/>
                <a:buNone/>
              </a:pP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Switch to </a:t>
              </a:r>
              <a:r>
                <a:rPr lang="en-US" sz="1050" b="1" dirty="0" smtClean="0">
                  <a:latin typeface="+mn-lt"/>
                </a:rPr>
                <a:t>DTG/ABC/3TC 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, Week 24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  <a:cs typeface="Arial"/>
                </a:rPr>
                <a:t>–Week 48 (n=244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)</a:t>
              </a:r>
              <a:r>
                <a:rPr lang="en-US" sz="1050" b="1" baseline="30000" dirty="0" smtClean="0">
                  <a:solidFill>
                    <a:srgbClr val="000000"/>
                  </a:solidFill>
                  <a:latin typeface="+mn-lt"/>
                </a:rPr>
                <a:t>b</a:t>
              </a:r>
              <a:endParaRPr lang="en-US" sz="1050" b="1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267430" y="3685108"/>
              <a:ext cx="182880" cy="91440"/>
            </a:xfrm>
            <a:prstGeom prst="rect">
              <a:avLst/>
            </a:prstGeom>
            <a:pattFill prst="wdDnDiag">
              <a:fgClr>
                <a:srgbClr val="002F5F"/>
              </a:fgClr>
              <a:bgClr>
                <a:srgbClr val="FF6600"/>
              </a:bgClr>
            </a:pattFill>
            <a:ln w="3175">
              <a:solidFill>
                <a:srgbClr val="002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28"/>
          <p:cNvGrpSpPr/>
          <p:nvPr/>
        </p:nvGrpSpPr>
        <p:grpSpPr>
          <a:xfrm>
            <a:off x="4372182" y="1776347"/>
            <a:ext cx="3591667" cy="161583"/>
            <a:chOff x="3336778" y="3899013"/>
            <a:chExt cx="3591667" cy="161583"/>
          </a:xfrm>
        </p:grpSpPr>
        <p:sp>
          <p:nvSpPr>
            <p:cNvPr id="30" name="TextBox 29"/>
            <p:cNvSpPr txBox="1"/>
            <p:nvPr/>
          </p:nvSpPr>
          <p:spPr>
            <a:xfrm>
              <a:off x="3592318" y="3899013"/>
              <a:ext cx="3336127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buFontTx/>
                <a:buNone/>
              </a:pPr>
              <a:r>
                <a:rPr lang="en-US" sz="1050" b="1" dirty="0" smtClean="0">
                  <a:latin typeface="+mn-lt"/>
                </a:rPr>
                <a:t>DTG/ABC/3TC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, Day 1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  <a:cs typeface="Arial"/>
                </a:rPr>
                <a:t>–Week 48 (n=275</a:t>
              </a:r>
              <a:r>
                <a:rPr lang="en-US" sz="1050" b="1" dirty="0" smtClean="0">
                  <a:solidFill>
                    <a:srgbClr val="000000"/>
                  </a:solidFill>
                  <a:latin typeface="+mn-lt"/>
                </a:rPr>
                <a:t>)</a:t>
              </a:r>
              <a:endParaRPr lang="en-US" sz="1050" b="1" dirty="0" smtClean="0">
                <a:solidFill>
                  <a:srgbClr val="000000"/>
                </a:solidFill>
                <a:latin typeface="+mn-lt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36778" y="3934084"/>
              <a:ext cx="182880" cy="91440"/>
            </a:xfrm>
            <a:prstGeom prst="rect">
              <a:avLst/>
            </a:prstGeom>
            <a:pattFill prst="wdDnDiag">
              <a:fgClr>
                <a:schemeClr val="bg1">
                  <a:lumMod val="85000"/>
                </a:schemeClr>
              </a:fgClr>
              <a:bgClr>
                <a:srgbClr val="002F5F"/>
              </a:bgClr>
            </a:pattFill>
            <a:ln w="3175">
              <a:solidFill>
                <a:srgbClr val="002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"/>
          <p:cNvGrpSpPr/>
          <p:nvPr/>
        </p:nvGrpSpPr>
        <p:grpSpPr>
          <a:xfrm>
            <a:off x="4372182" y="1570056"/>
            <a:ext cx="2500642" cy="161583"/>
            <a:chOff x="5255301" y="1636676"/>
            <a:chExt cx="2500642" cy="161583"/>
          </a:xfrm>
        </p:grpSpPr>
        <p:sp>
          <p:nvSpPr>
            <p:cNvPr id="32" name="Rectangle 31"/>
            <p:cNvSpPr/>
            <p:nvPr/>
          </p:nvSpPr>
          <p:spPr>
            <a:xfrm>
              <a:off x="5255301" y="1683289"/>
              <a:ext cx="182880" cy="9144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rgbClr val="002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10841" y="1636676"/>
              <a:ext cx="2245102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buFontTx/>
                <a:buNone/>
              </a:pPr>
              <a:r>
                <a:rPr lang="en-US" sz="1050" b="1" dirty="0" smtClean="0">
                  <a:solidFill>
                    <a:srgbClr val="000000"/>
                  </a:solidFill>
                  <a:latin typeface="Arial"/>
                </a:rPr>
                <a:t>cART, Day 1</a:t>
              </a:r>
              <a:r>
                <a:rPr lang="en-US" sz="1050" b="1" dirty="0" smtClean="0">
                  <a:solidFill>
                    <a:srgbClr val="000000"/>
                  </a:solidFill>
                  <a:latin typeface="Arial"/>
                  <a:cs typeface="Arial"/>
                </a:rPr>
                <a:t>–Week 24 (n=278</a:t>
              </a:r>
              <a:r>
                <a:rPr lang="en-US" sz="1050" b="1" dirty="0" smtClean="0">
                  <a:solidFill>
                    <a:srgbClr val="000000"/>
                  </a:solidFill>
                  <a:latin typeface="Arial"/>
                </a:rPr>
                <a:t>)</a:t>
              </a:r>
              <a:r>
                <a:rPr lang="en-US" sz="1050" b="1" baseline="30000" dirty="0" smtClean="0">
                  <a:solidFill>
                    <a:srgbClr val="000000"/>
                  </a:solidFill>
                  <a:latin typeface="Arial"/>
                </a:rPr>
                <a:t>a</a:t>
              </a:r>
              <a:endParaRPr lang="en-US" sz="1050" b="1" dirty="0" smtClean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3256722" y="1384619"/>
            <a:ext cx="453632" cy="3661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253910" y="4526420"/>
            <a:ext cx="408331" cy="520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306897" y="3341077"/>
            <a:ext cx="424470" cy="170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345343" y="1955865"/>
            <a:ext cx="3917782" cy="520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11"/>
          <p:cNvSpPr txBox="1">
            <a:spLocks/>
          </p:cNvSpPr>
          <p:nvPr/>
        </p:nvSpPr>
        <p:spPr bwMode="auto">
          <a:xfrm>
            <a:off x="533400" y="5683207"/>
            <a:ext cx="835761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117475" marR="0" lvl="0" indent="-117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None/>
              <a:tabLst/>
              <a:defRPr/>
            </a:pPr>
            <a:r>
              <a:rPr kumimoji="0" lang="en-US" sz="1200" b="0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ITT-E analysis.</a:t>
            </a:r>
          </a:p>
          <a:p>
            <a:pPr marL="117475" marR="0" lvl="0" indent="-117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44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DC002C"/>
                </a:solidFill>
              </a:rPr>
              <a:t>STRIIVING 48 </a:t>
            </a:r>
            <a:r>
              <a:rPr lang="en-US" sz="3200" dirty="0" smtClean="0">
                <a:solidFill>
                  <a:srgbClr val="DC002C"/>
                </a:solidFill>
              </a:rPr>
              <a:t>Week </a:t>
            </a:r>
            <a:br>
              <a:rPr lang="en-US" sz="3200" dirty="0" smtClean="0">
                <a:solidFill>
                  <a:srgbClr val="DC002C"/>
                </a:solidFill>
              </a:rPr>
            </a:br>
            <a:r>
              <a:rPr lang="en-US" sz="2400" dirty="0">
                <a:solidFill>
                  <a:srgbClr val="DC002C"/>
                </a:solidFill>
              </a:rPr>
              <a:t>Late Switch </a:t>
            </a:r>
            <a:r>
              <a:rPr lang="en-US" sz="2400" dirty="0" smtClean="0">
                <a:solidFill>
                  <a:srgbClr val="DC002C"/>
                </a:solidFill>
              </a:rPr>
              <a:t>Arm </a:t>
            </a:r>
            <a:r>
              <a:rPr lang="en-US" sz="2400" dirty="0">
                <a:solidFill>
                  <a:srgbClr val="DC002C"/>
                </a:solidFill>
              </a:rPr>
              <a:t>24 </a:t>
            </a:r>
            <a:r>
              <a:rPr lang="en-US" sz="2400" dirty="0" smtClean="0">
                <a:solidFill>
                  <a:srgbClr val="DC002C"/>
                </a:solidFill>
              </a:rPr>
              <a:t>Weeks Post Switch</a:t>
            </a:r>
            <a:endParaRPr lang="en-US" altLang="en-US" sz="2400" dirty="0" smtClean="0">
              <a:latin typeface="+mn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36038944"/>
              </p:ext>
            </p:extLst>
          </p:nvPr>
        </p:nvGraphicFramePr>
        <p:xfrm>
          <a:off x="871399" y="1305581"/>
          <a:ext cx="7247466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21"/>
          <p:cNvGrpSpPr/>
          <p:nvPr/>
        </p:nvGrpSpPr>
        <p:grpSpPr>
          <a:xfrm>
            <a:off x="4377262" y="1387166"/>
            <a:ext cx="4116107" cy="161583"/>
            <a:chOff x="3182510" y="2155898"/>
            <a:chExt cx="4116107" cy="161583"/>
          </a:xfrm>
        </p:grpSpPr>
        <p:sp>
          <p:nvSpPr>
            <p:cNvPr id="24" name="TextBox 23"/>
            <p:cNvSpPr txBox="1"/>
            <p:nvPr/>
          </p:nvSpPr>
          <p:spPr>
            <a:xfrm>
              <a:off x="3432969" y="2155898"/>
              <a:ext cx="3865648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buFontTx/>
                <a:buNone/>
              </a:pPr>
              <a:r>
                <a:rPr lang="en-US" sz="1050" b="1" dirty="0">
                  <a:solidFill>
                    <a:srgbClr val="000000"/>
                  </a:solidFill>
                </a:rPr>
                <a:t>Switch to </a:t>
              </a:r>
              <a:r>
                <a:rPr lang="en-US" sz="1050" b="1" dirty="0"/>
                <a:t>DTG/ABC/3TC </a:t>
              </a:r>
              <a:r>
                <a:rPr lang="en-US" sz="1050" b="1" dirty="0">
                  <a:solidFill>
                    <a:srgbClr val="000000"/>
                  </a:solidFill>
                </a:rPr>
                <a:t>, Week 24</a:t>
              </a:r>
              <a:r>
                <a:rPr lang="en-US" sz="1050" b="1" dirty="0">
                  <a:solidFill>
                    <a:srgbClr val="000000"/>
                  </a:solidFill>
                  <a:cs typeface="Arial"/>
                </a:rPr>
                <a:t>–Week 48 (</a:t>
              </a:r>
              <a:r>
                <a:rPr lang="en-US" sz="1050" b="1" dirty="0" smtClean="0">
                  <a:solidFill>
                    <a:srgbClr val="000000"/>
                  </a:solidFill>
                  <a:cs typeface="Arial"/>
                </a:rPr>
                <a:t>n=244</a:t>
              </a:r>
              <a:r>
                <a:rPr lang="en-US" sz="1050" b="1" dirty="0" smtClean="0">
                  <a:solidFill>
                    <a:srgbClr val="000000"/>
                  </a:solidFill>
                </a:rPr>
                <a:t>)</a:t>
              </a:r>
              <a:endParaRPr lang="en-US" sz="1050" b="1" dirty="0">
                <a:solidFill>
                  <a:srgbClr val="000000"/>
                </a:solidFill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82510" y="2202511"/>
              <a:ext cx="182880" cy="91440"/>
            </a:xfrm>
            <a:prstGeom prst="rect">
              <a:avLst/>
            </a:prstGeom>
            <a:ln w="3175">
              <a:solidFill>
                <a:srgbClr val="002F5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rgbClr val="FFFFFF"/>
                </a:solidFill>
              </a:endParaRPr>
            </a:p>
          </p:txBody>
        </p:sp>
      </p:grp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82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2629" y="4707289"/>
            <a:ext cx="8358188" cy="874708"/>
          </a:xfrm>
        </p:spPr>
        <p:txBody>
          <a:bodyPr/>
          <a:lstStyle/>
          <a:p>
            <a:pPr>
              <a:lnSpc>
                <a:spcPts val="1900"/>
              </a:lnSpc>
            </a:pPr>
            <a:r>
              <a:rPr lang="en-US" sz="1600" dirty="0" smtClean="0"/>
              <a:t>4</a:t>
            </a:r>
            <a:r>
              <a:rPr lang="en-US" sz="1600" dirty="0"/>
              <a:t>%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sz="1600" dirty="0" smtClean="0"/>
              <a:t>Early </a:t>
            </a:r>
            <a:r>
              <a:rPr lang="en-US" sz="1600" dirty="0"/>
              <a:t>S</a:t>
            </a:r>
            <a:r>
              <a:rPr lang="en-US" sz="1600" dirty="0" smtClean="0"/>
              <a:t>witch group discontinued treatment due to AEs at Week 24, with none between Weeks 24 and 48; </a:t>
            </a:r>
            <a:r>
              <a:rPr lang="en-US" sz="1600" dirty="0"/>
              <a:t>2% of the </a:t>
            </a:r>
            <a:r>
              <a:rPr lang="en-US" sz="1600" dirty="0" smtClean="0"/>
              <a:t>Late </a:t>
            </a:r>
            <a:r>
              <a:rPr lang="en-US" sz="1600" dirty="0"/>
              <a:t>S</a:t>
            </a:r>
            <a:r>
              <a:rPr lang="en-US" sz="1600" dirty="0" smtClean="0"/>
              <a:t>witch </a:t>
            </a:r>
            <a:r>
              <a:rPr lang="en-US" sz="1600" dirty="0"/>
              <a:t>group discontinued </a:t>
            </a:r>
            <a:r>
              <a:rPr lang="en-US" sz="1600" dirty="0" smtClean="0"/>
              <a:t>treatment due to AEs between Weeks 24 and 48 </a:t>
            </a:r>
            <a:endParaRPr lang="en-US" sz="1600" dirty="0"/>
          </a:p>
          <a:p>
            <a:pPr>
              <a:lnSpc>
                <a:spcPts val="1900"/>
              </a:lnSpc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24 and 48 Snapshot Outcomes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752525"/>
              </p:ext>
            </p:extLst>
          </p:nvPr>
        </p:nvGraphicFramePr>
        <p:xfrm>
          <a:off x="314872" y="1404826"/>
          <a:ext cx="8473529" cy="3185219"/>
        </p:xfrm>
        <a:graphic>
          <a:graphicData uri="http://schemas.openxmlformats.org/drawingml/2006/table">
            <a:tbl>
              <a:tblPr/>
              <a:tblGrid>
                <a:gridCol w="2614595"/>
                <a:gridCol w="2319866"/>
                <a:gridCol w="1769534"/>
                <a:gridCol w="1769534"/>
              </a:tblGrid>
              <a:tr h="32800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S Mincho"/>
                          <a:cs typeface="Arial Narrow"/>
                        </a:rPr>
                        <a:t>Early</a:t>
                      </a:r>
                      <a:r>
                        <a:rPr lang="en-US" sz="1200" b="1" baseline="0" dirty="0" smtClean="0"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200" b="1" dirty="0" smtClean="0">
                          <a:latin typeface="+mn-lt"/>
                          <a:ea typeface="MS Mincho"/>
                          <a:cs typeface="Arial Narrow"/>
                        </a:rPr>
                        <a:t>Switch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+mn-lt"/>
                          <a:ea typeface="MS Mincho"/>
                          <a:cs typeface="Arial Narrow"/>
                        </a:rPr>
                        <a:t>Late Switch </a:t>
                      </a:r>
                      <a:endParaRPr lang="en-US" sz="1200" dirty="0" smtClean="0"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26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24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48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N=244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Wk 24 to Wk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48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164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S Mincho"/>
                          <a:cs typeface="Arial Narrow"/>
                        </a:rPr>
                        <a:t>Virologic Success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233 (85)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227 (83)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224 (92)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4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+mn-lt"/>
                          <a:ea typeface="MS Mincho"/>
                          <a:cs typeface="Arial Narrow"/>
                        </a:rPr>
                        <a:t>Virologic</a:t>
                      </a:r>
                      <a:r>
                        <a:rPr lang="en-US" sz="1200" b="1" dirty="0"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200" b="1" dirty="0" smtClean="0">
                          <a:latin typeface="+mn-lt"/>
                          <a:ea typeface="MS Mincho"/>
                          <a:cs typeface="Arial Narrow"/>
                        </a:rPr>
                        <a:t>Non-response 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3 (1)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1 (&lt;1)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3 (&lt;1)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4003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Data in window not below threshold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3 (1)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1 (&lt;1)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3 (&lt;1)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003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MS Mincho"/>
                          <a:cs typeface="Arial Narrow"/>
                        </a:rPr>
                        <a:t>Discontinued while VL not &lt;50*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0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0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0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S Mincho"/>
                          <a:cs typeface="Arial Narrow"/>
                        </a:rPr>
                        <a:t>No Virologic Data 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39 (14)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47 (17)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17 (7)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408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Discontinued due to AE or death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10 (4)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10 (4)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4 (2)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003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Discontinued for other </a:t>
                      </a:r>
                      <a:r>
                        <a:rPr lang="en-US" sz="1200" dirty="0" smtClean="0">
                          <a:latin typeface="+mn-lt"/>
                          <a:ea typeface="MS Mincho"/>
                          <a:cs typeface="Arial Narrow"/>
                        </a:rPr>
                        <a:t>reasons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25 (9)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32 (12)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7 (3)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003">
                <a:tc>
                  <a:txBody>
                    <a:bodyPr/>
                    <a:lstStyle/>
                    <a:p>
                      <a:pPr marL="1028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Missing data during window but </a:t>
                      </a:r>
                      <a:r>
                        <a:rPr lang="en-US" sz="1200" dirty="0" smtClean="0">
                          <a:latin typeface="+mn-lt"/>
                          <a:ea typeface="MS Mincho"/>
                          <a:cs typeface="Arial Narrow"/>
                        </a:rPr>
                        <a:t/>
                      </a:r>
                      <a:br>
                        <a:rPr lang="en-US" sz="1200" dirty="0" smtClean="0">
                          <a:latin typeface="+mn-lt"/>
                          <a:ea typeface="MS Mincho"/>
                          <a:cs typeface="Arial Narrow"/>
                        </a:rPr>
                      </a:br>
                      <a:r>
                        <a:rPr lang="en-US" sz="1200" dirty="0" smtClean="0">
                          <a:latin typeface="+mn-lt"/>
                          <a:ea typeface="MS Mincho"/>
                          <a:cs typeface="Arial Narrow"/>
                        </a:rPr>
                        <a:t>on </a:t>
                      </a: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study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4 (1)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5 (2)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MS Mincho"/>
                          <a:cs typeface="Arial Narrow"/>
                        </a:rPr>
                        <a:t>6 (2)</a:t>
                      </a:r>
                      <a:endParaRPr lang="en-US" sz="12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59">
                <a:tc gridSpan="4"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05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28" marR="5782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5661248"/>
            <a:ext cx="6480720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None/>
            </a:pPr>
            <a:r>
              <a:rPr lang="en-US" sz="1000" dirty="0" smtClean="0"/>
              <a:t>*Includes categories: Discontinued for lack of efficacy and Discontinued for other reason while not below threshold</a:t>
            </a:r>
            <a:endParaRPr lang="en-US" sz="1000" b="1" dirty="0" smtClean="0">
              <a:solidFill>
                <a:srgbClr val="000000"/>
              </a:solidFill>
            </a:endParaRPr>
          </a:p>
          <a:p>
            <a:endParaRPr lang="en-US" sz="1000" b="1" dirty="0" smtClean="0">
              <a:solidFill>
                <a:srgbClr val="000000"/>
              </a:solidFill>
            </a:endParaRPr>
          </a:p>
          <a:p>
            <a:endParaRPr lang="en-US" sz="1000" dirty="0" smtClean="0"/>
          </a:p>
        </p:txBody>
      </p:sp>
    </p:spTree>
    <p:extLst>
      <p:ext uri="{BB962C8B-B14F-4D97-AF65-F5344CB8AC3E}">
        <p14:creationId xmlns="" xmlns:p14="http://schemas.microsoft.com/office/powerpoint/2010/main" val="17172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Font typeface="Arial" charset="0"/>
              <a:buChar char="•"/>
            </a:pPr>
            <a:r>
              <a:rPr lang="en-US" dirty="0" smtClean="0">
                <a:latin typeface="Arial" charset="0"/>
                <a:cs typeface="Arial" charset="0"/>
              </a:rPr>
              <a:t>No subjects met protocol-defined virologic failure in either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study arm</a:t>
            </a:r>
          </a:p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None/>
            </a:pPr>
            <a:endParaRPr lang="en-US" i="1" dirty="0" smtClean="0"/>
          </a:p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None/>
            </a:pPr>
            <a:endParaRPr lang="en-US" i="1" dirty="0" smtClean="0"/>
          </a:p>
          <a:p>
            <a:pPr marL="190500" indent="-190500" eaLnBrk="0" hangingPunct="0">
              <a:spcBef>
                <a:spcPct val="0"/>
              </a:spcBef>
              <a:buClr>
                <a:srgbClr val="E31836"/>
              </a:buClr>
              <a:buSzPct val="115000"/>
              <a:buNone/>
            </a:pPr>
            <a:endParaRPr lang="en-US" sz="1600" i="1" dirty="0" smtClean="0"/>
          </a:p>
          <a:p>
            <a:r>
              <a:rPr lang="en-GB" sz="2000" dirty="0" smtClean="0"/>
              <a:t>4 subjects &gt;50 at Week 48 window: ES (51), LS (54, 53, 156); All 4 </a:t>
            </a:r>
            <a:r>
              <a:rPr lang="en-GB" sz="2000" dirty="0" err="1" smtClean="0"/>
              <a:t>resuppressed</a:t>
            </a:r>
            <a:r>
              <a:rPr lang="en-GB" sz="2000" dirty="0" smtClean="0"/>
              <a:t>  &lt; 50 c/mL</a:t>
            </a:r>
          </a:p>
          <a:p>
            <a:pPr marL="215900" lvl="1" indent="0">
              <a:buNone/>
            </a:pPr>
            <a:endParaRPr lang="en-GB" sz="1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Virologic</a:t>
            </a:r>
            <a:r>
              <a:rPr lang="en-US" dirty="0" smtClean="0"/>
              <a:t> Endpoints: DTG/ABC/3TC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5353851"/>
              </p:ext>
            </p:extLst>
          </p:nvPr>
        </p:nvGraphicFramePr>
        <p:xfrm>
          <a:off x="467544" y="2433172"/>
          <a:ext cx="8333557" cy="19107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3704"/>
                <a:gridCol w="1760561"/>
                <a:gridCol w="1828370"/>
                <a:gridCol w="1540922"/>
              </a:tblGrid>
              <a:tr h="323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9525" marT="54864" marB="54864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Early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Switch 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+mn-lt"/>
                          <a:ea typeface="MS Mincho"/>
                          <a:cs typeface="Arial Narrow"/>
                        </a:rPr>
                        <a:t>Late Switch 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57828" marR="578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120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3152" marR="9525" marT="54864" marB="54864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24</a:t>
                      </a:r>
                      <a:endParaRPr lang="en-US" sz="14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N=275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Day 1 to Wk 48</a:t>
                      </a:r>
                      <a:endParaRPr lang="en-US" sz="1400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+mn-lt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N=244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Wk 24 to Wk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ea typeface="MS Mincho"/>
                          <a:cs typeface="Arial Narrow"/>
                        </a:rPr>
                        <a:t>48</a:t>
                      </a:r>
                      <a:endParaRPr lang="en-GB" sz="14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418615">
                <a:tc>
                  <a:txBody>
                    <a:bodyPr/>
                    <a:lstStyle/>
                    <a:p>
                      <a:pPr marL="73152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PDVF</a:t>
                      </a:r>
                      <a:r>
                        <a:rPr lang="en-US" sz="1600" b="1" baseline="30000" dirty="0" err="1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</a:t>
                      </a:r>
                      <a:endParaRPr lang="en-US" sz="1600" b="1" baseline="30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en-GB" sz="16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8615">
                <a:tc>
                  <a:txBody>
                    <a:bodyPr/>
                    <a:lstStyle/>
                    <a:p>
                      <a:pPr marL="73152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Viral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load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≥50 c/mL (snapshot)</a:t>
                      </a:r>
                    </a:p>
                  </a:txBody>
                  <a:tcPr marL="9525" marR="952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(1%)</a:t>
                      </a:r>
                      <a:endParaRPr lang="en-GB" sz="16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(&lt;1)</a:t>
                      </a:r>
                      <a:endParaRPr lang="en-GB" sz="16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 (1%)</a:t>
                      </a:r>
                      <a:endParaRPr lang="en-GB" sz="16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/>
          <a:p>
            <a:r>
              <a:rPr lang="en-US" dirty="0"/>
              <a:t>Lake et al. AIDS 2016; Durban, South Africa. Abstract THAB0203.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5844170"/>
            <a:ext cx="8252381" cy="365760"/>
          </a:xfrm>
        </p:spPr>
        <p:txBody>
          <a:bodyPr/>
          <a:lstStyle/>
          <a:p>
            <a:pPr>
              <a:lnSpc>
                <a:spcPts val="1300"/>
              </a:lnSpc>
              <a:spcAft>
                <a:spcPts val="200"/>
              </a:spcAft>
            </a:pPr>
            <a:r>
              <a:rPr lang="en-US" baseline="30000" dirty="0" err="1" smtClean="0"/>
              <a:t>a</a:t>
            </a:r>
            <a:r>
              <a:rPr lang="en-US" dirty="0" err="1" smtClean="0"/>
              <a:t>Subjects</a:t>
            </a:r>
            <a:r>
              <a:rPr lang="en-US" dirty="0" smtClean="0"/>
              <a:t> </a:t>
            </a:r>
            <a:r>
              <a:rPr lang="en-US" dirty="0"/>
              <a:t>with HIV-1 RNA ≥400 c/mL on 2 consecutive assessments any time after randomization are withdrawn = meets protocol </a:t>
            </a:r>
            <a:r>
              <a:rPr lang="en-US" dirty="0" smtClean="0"/>
              <a:t>defined </a:t>
            </a:r>
            <a:r>
              <a:rPr lang="en-US" dirty="0" err="1"/>
              <a:t>virologic</a:t>
            </a:r>
            <a:r>
              <a:rPr lang="en-US" dirty="0"/>
              <a:t> </a:t>
            </a:r>
            <a:r>
              <a:rPr lang="en-US" dirty="0" smtClean="0"/>
              <a:t>failure.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76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iV Global Template 2015 With Logo">
  <a:themeElements>
    <a:clrScheme name="ViiV Color Theme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2F5F"/>
      </a:accent1>
      <a:accent2>
        <a:srgbClr val="FF6600"/>
      </a:accent2>
      <a:accent3>
        <a:srgbClr val="00B050"/>
      </a:accent3>
      <a:accent4>
        <a:srgbClr val="FFCC00"/>
      </a:accent4>
      <a:accent5>
        <a:srgbClr val="0098DB"/>
      </a:accent5>
      <a:accent6>
        <a:srgbClr val="A50021"/>
      </a:accent6>
      <a:hlink>
        <a:srgbClr val="0000FF"/>
      </a:hlink>
      <a:folHlink>
        <a:srgbClr val="7030A0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buNone/>
          <a:defRPr sz="1800" dirty="0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20078</TotalTime>
  <Words>1658</Words>
  <Application>Microsoft Office PowerPoint</Application>
  <PresentationFormat>On-screen Show (4:3)</PresentationFormat>
  <Paragraphs>458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ViiV Global Template 2015 With Logo</vt:lpstr>
      <vt:lpstr>Slide 1</vt:lpstr>
      <vt:lpstr>Introduction </vt:lpstr>
      <vt:lpstr> STRIIVING Study Design</vt:lpstr>
      <vt:lpstr>Study Populations </vt:lpstr>
      <vt:lpstr>Study Disposition: Week 48</vt:lpstr>
      <vt:lpstr>STRIIVING 48 Week  Early Switch Arm Week 24 and 48</vt:lpstr>
      <vt:lpstr>STRIIVING 48 Week  Late Switch Arm 24 Weeks Post Switch</vt:lpstr>
      <vt:lpstr>Week 24 and 48 Snapshot Outcomes</vt:lpstr>
      <vt:lpstr>Virologic Endpoints: DTG/ABC/3TC </vt:lpstr>
      <vt:lpstr>Adverse Events:  DTG/ABC/3TC Overall Summary</vt:lpstr>
      <vt:lpstr>Common Adverse Events: DTG/ABC/3TC  (≥5% in Any Treatment) </vt:lpstr>
      <vt:lpstr>Conclusions</vt:lpstr>
      <vt:lpstr>Acknowledgments</vt:lpstr>
    </vt:vector>
  </TitlesOfParts>
  <Company>PPD,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 here</dc:title>
  <dc:creator>Barclan</dc:creator>
  <cp:lastModifiedBy>mbm49958</cp:lastModifiedBy>
  <cp:revision>727</cp:revision>
  <cp:lastPrinted>2015-07-07T15:38:26Z</cp:lastPrinted>
  <dcterms:created xsi:type="dcterms:W3CDTF">2011-09-13T15:00:20Z</dcterms:created>
  <dcterms:modified xsi:type="dcterms:W3CDTF">2016-07-22T15:54:26Z</dcterms:modified>
</cp:coreProperties>
</file>