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19"/>
  </p:notesMasterIdLst>
  <p:handoutMasterIdLst>
    <p:handoutMasterId r:id="rId20"/>
  </p:handoutMasterIdLst>
  <p:sldIdLst>
    <p:sldId id="419" r:id="rId2"/>
    <p:sldId id="420" r:id="rId3"/>
    <p:sldId id="421" r:id="rId4"/>
    <p:sldId id="422" r:id="rId5"/>
    <p:sldId id="423" r:id="rId6"/>
    <p:sldId id="454" r:id="rId7"/>
    <p:sldId id="424" r:id="rId8"/>
    <p:sldId id="426" r:id="rId9"/>
    <p:sldId id="427" r:id="rId10"/>
    <p:sldId id="429" r:id="rId11"/>
    <p:sldId id="430" r:id="rId12"/>
    <p:sldId id="453" r:id="rId13"/>
    <p:sldId id="442" r:id="rId14"/>
    <p:sldId id="450" r:id="rId15"/>
    <p:sldId id="444" r:id="rId16"/>
    <p:sldId id="438" r:id="rId17"/>
    <p:sldId id="439" r:id="rId18"/>
  </p:sldIdLst>
  <p:sldSz cx="9144000" cy="6858000" type="screen4x3"/>
  <p:notesSz cx="7010400" cy="92233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B050"/>
    <a:srgbClr val="B824A3"/>
    <a:srgbClr val="97CBFF"/>
    <a:srgbClr val="8DD927"/>
    <a:srgbClr val="3333CC"/>
    <a:srgbClr val="F05A05"/>
    <a:srgbClr val="0098DB"/>
    <a:srgbClr val="F0B4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88" autoAdjust="0"/>
    <p:restoredTop sz="95103" autoAdjust="0"/>
  </p:normalViewPr>
  <p:slideViewPr>
    <p:cSldViewPr>
      <p:cViewPr>
        <p:scale>
          <a:sx n="90" d="100"/>
          <a:sy n="90" d="100"/>
        </p:scale>
        <p:origin x="-954" y="-60"/>
      </p:cViewPr>
      <p:guideLst>
        <p:guide orient="horz" pos="4032"/>
        <p:guide orient="horz" pos="3840"/>
        <p:guide orient="horz" pos="4224"/>
        <p:guide orient="horz" pos="2448"/>
        <p:guide pos="528"/>
        <p:guide pos="336"/>
        <p:guide pos="5616"/>
        <p:guide pos="2880"/>
      </p:guideLst>
    </p:cSldViewPr>
  </p:slideViewPr>
  <p:outlineViewPr>
    <p:cViewPr>
      <p:scale>
        <a:sx n="33" d="100"/>
        <a:sy n="33" d="100"/>
      </p:scale>
      <p:origin x="48" y="159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2010"/>
    </p:cViewPr>
  </p:sorterViewPr>
  <p:notesViewPr>
    <p:cSldViewPr>
      <p:cViewPr varScale="1">
        <p:scale>
          <a:sx n="59" d="100"/>
          <a:sy n="59" d="100"/>
        </p:scale>
        <p:origin x="-2606" y="-67"/>
      </p:cViewPr>
      <p:guideLst>
        <p:guide orient="horz" pos="2905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5C6511-B88C-4FA2-B193-1B3BE8FC7125}" type="datetimeFigureOut">
              <a:rPr lang="en-US"/>
              <a:pPr>
                <a:defRPr/>
              </a:pPr>
              <a:t>7/21/2016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3E8EAA-7B2F-4DB9-9017-6867F4C8A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7613143-2629-4815-8D5A-0C7B32FA2841}" type="datetimeFigureOut">
              <a:rPr lang="en-GB"/>
              <a:pPr>
                <a:defRPr/>
              </a:pPr>
              <a:t>21/07/2016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1500"/>
            <a:ext cx="5607050" cy="4149725"/>
          </a:xfrm>
          <a:prstGeom prst="rect">
            <a:avLst/>
          </a:prstGeom>
        </p:spPr>
        <p:txBody>
          <a:bodyPr vert="horz" lIns="92757" tIns="46378" rIns="92757" bIns="46378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F2D5AEE-1E09-4533-93A2-3733608A2C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2940DA-CB26-48D6-86DE-A43EA0367739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192DC3-C23E-4D3E-A8B2-662EE85BE156}" type="slidenum">
              <a:rPr lang="en-US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4820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mtClean="0">
                <a:latin typeface="Arial" charset="0"/>
                <a:cs typeface="Arial" charset="0"/>
              </a:rPr>
              <a:t>Draft version 1-5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8BF9F9-51A7-4514-8707-E6D0E2E07762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5844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mtClean="0">
                <a:latin typeface="Arial" charset="0"/>
                <a:cs typeface="Arial" charset="0"/>
              </a:rPr>
              <a:t>Draft version 1-5</a:t>
            </a: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2FFD71-481A-4281-B950-E628B38C1967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008F60E-BAB7-4DC4-AC66-F6E3F32AAB19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D33BC4-0C5A-4AF6-A13F-8084FEBBDDB1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mtClean="0">
                <a:latin typeface="Arial" charset="0"/>
                <a:cs typeface="Arial" charset="0"/>
              </a:rPr>
              <a:t>Draft version 1-5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6197DE-4641-41A6-880A-8F95E4FD910A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6300"/>
            <a:ext cx="9144000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8200" y="5574792"/>
            <a:ext cx="6473952" cy="859536"/>
          </a:xfrm>
        </p:spPr>
        <p:txBody>
          <a:bodyPr/>
          <a:lstStyle>
            <a:lvl1pPr marL="0" indent="0">
              <a:buNone/>
              <a:defRPr sz="1200" i="1">
                <a:solidFill>
                  <a:schemeClr val="tx1"/>
                </a:solidFill>
              </a:defRPr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2693987"/>
            <a:ext cx="6477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838200" y="4509582"/>
            <a:ext cx="6473952" cy="10469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33401" y="1371600"/>
            <a:ext cx="8357616" cy="457200"/>
          </a:xfrm>
        </p:spPr>
        <p:txBody>
          <a:bodyPr/>
          <a:lstStyle>
            <a:lvl1pPr marL="0" indent="0">
              <a:buNone/>
              <a:defRPr sz="2200"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pag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8488" y="260350"/>
            <a:ext cx="674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8668" y="404664"/>
            <a:ext cx="8630545" cy="5127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noAutofit/>
          </a:bodyPr>
          <a:lstStyle>
            <a:lvl1pPr>
              <a:defRPr sz="3200"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Title28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38199" y="1447801"/>
            <a:ext cx="8046720" cy="4571999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04664"/>
            <a:ext cx="8043817" cy="7189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noAutofit/>
          </a:bodyPr>
          <a:lstStyle>
            <a:lvl1pPr>
              <a:defRPr sz="2800"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38200" y="6400800"/>
            <a:ext cx="8046720" cy="15240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6029425"/>
            <a:ext cx="8046720" cy="304800"/>
          </a:xfrm>
        </p:spPr>
        <p:txBody>
          <a:bodyPr anchor="b"/>
          <a:lstStyle>
            <a:lvl1pPr marL="0" indent="0">
              <a:buNone/>
              <a:defRPr sz="1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6300"/>
            <a:ext cx="9144000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2693987"/>
            <a:ext cx="6477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38200" y="4511040"/>
            <a:ext cx="6473952" cy="18897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1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_Teal Sub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468313" y="364807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2612" y="3785617"/>
            <a:ext cx="7863840" cy="1014984"/>
          </a:xfrm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defRPr sz="2000" b="1" i="0" cap="none" baseline="0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832612" y="990600"/>
            <a:ext cx="7863840" cy="2480563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noAutofit/>
          </a:bodyPr>
          <a:lstStyle>
            <a:lvl1pPr marL="0" indent="0">
              <a:buNone/>
              <a:defRPr lang="en-US" sz="4000" b="1" dirty="0" smtClean="0">
                <a:solidFill>
                  <a:srgbClr val="E3183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32612" y="4828881"/>
            <a:ext cx="7863840" cy="838200"/>
          </a:xfrm>
        </p:spPr>
        <p:txBody>
          <a:bodyPr/>
          <a:lstStyle>
            <a:lvl1pPr marL="0" indent="0">
              <a:buNone/>
              <a:defRPr sz="1600" b="1"/>
            </a:lvl1pPr>
            <a:lvl2pPr marL="185738" indent="0">
              <a:buNone/>
              <a:defRPr b="1"/>
            </a:lvl2pPr>
            <a:lvl3pPr marL="381000" indent="0">
              <a:buNone/>
              <a:defRPr b="1"/>
            </a:lvl3pPr>
            <a:lvl4pPr marL="552450" indent="0">
              <a:buNone/>
              <a:defRPr b="1"/>
            </a:lvl4pPr>
            <a:lvl5pPr marL="715962" indent="0">
              <a:buNone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2612" y="5705573"/>
            <a:ext cx="7863840" cy="750062"/>
          </a:xfrm>
        </p:spPr>
        <p:txBody>
          <a:bodyPr/>
          <a:lstStyle>
            <a:lvl1pPr marL="0" indent="0">
              <a:buNone/>
              <a:defRPr sz="1200" i="1"/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3400" y="1350963"/>
            <a:ext cx="8358188" cy="449884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noProof="0" dirty="0" smtClean="0"/>
              <a:t>Click to edit Master text styles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Title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0" y="1371600"/>
            <a:ext cx="8357616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1786128"/>
            <a:ext cx="8357616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350963"/>
            <a:ext cx="4023360" cy="44988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6"/>
          </p:nvPr>
        </p:nvSpPr>
        <p:spPr>
          <a:xfrm>
            <a:off x="4867656" y="1350963"/>
            <a:ext cx="4023360" cy="44988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54380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50963"/>
            <a:ext cx="8358188" cy="451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5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18488" y="260350"/>
            <a:ext cx="674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6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467475"/>
            <a:ext cx="91440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4"/>
          <p:cNvSpPr txBox="1">
            <a:spLocks noChangeArrowheads="1"/>
          </p:cNvSpPr>
          <p:nvPr userDrawn="1"/>
        </p:nvSpPr>
        <p:spPr bwMode="auto">
          <a:xfrm>
            <a:off x="58738" y="6505575"/>
            <a:ext cx="9009062" cy="2619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100" b="1" dirty="0" smtClean="0">
                <a:solidFill>
                  <a:srgbClr val="000000"/>
                </a:solidFill>
              </a:rPr>
              <a:t>21st International AIDS Conference; July 18-22, 2016; Durban, South Africa</a:t>
            </a:r>
            <a:endParaRPr lang="en-US" sz="1100" b="1" dirty="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15" r:id="rId1"/>
    <p:sldLayoutId id="2147485716" r:id="rId2"/>
    <p:sldLayoutId id="2147485717" r:id="rId3"/>
    <p:sldLayoutId id="2147485718" r:id="rId4"/>
    <p:sldLayoutId id="2147485719" r:id="rId5"/>
    <p:sldLayoutId id="2147485720" r:id="rId6"/>
    <p:sldLayoutId id="2147485721" r:id="rId7"/>
    <p:sldLayoutId id="2147485722" r:id="rId8"/>
    <p:sldLayoutId id="2147485723" r:id="rId9"/>
    <p:sldLayoutId id="2147485724" r:id="rId10"/>
    <p:sldLayoutId id="2147485725" r:id="rId11"/>
    <p:sldLayoutId id="2147485726" r:id="rId12"/>
    <p:sldLayoutId id="2147485714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sz="2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73075" indent="-2571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–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639763" indent="-15875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lang="en-US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798513" indent="-1428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-"/>
        <a:defRPr lang="en-US" sz="16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922338" indent="-114300" algn="l" defTabSz="923925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lang="en-GB" sz="14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668338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000">
          <a:solidFill>
            <a:schemeClr val="bg2"/>
          </a:solidFill>
          <a:latin typeface="+mn-lt"/>
          <a:cs typeface="+mn-cs"/>
        </a:defRPr>
      </a:lvl6pPr>
      <a:lvl7pPr marL="14478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7pPr>
      <a:lvl8pPr marL="19050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8pPr>
      <a:lvl9pPr marL="23622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Chart6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7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8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9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Excel_Chart10.xls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Excel_97-2003_Worksheet1.xls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2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Office_Excel_Chart5.xls"/><Relationship Id="rId5" Type="http://schemas.openxmlformats.org/officeDocument/2006/relationships/oleObject" Target="../embeddings/Microsoft_Office_Excel_Chart4.xls"/><Relationship Id="rId4" Type="http://schemas.openxmlformats.org/officeDocument/2006/relationships/oleObject" Target="../embeddings/Microsoft_Office_Excel_Chart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>
            <a:spLocks noGrp="1"/>
          </p:cNvSpPr>
          <p:nvPr>
            <p:ph type="body" sz="quarter" idx="11"/>
          </p:nvPr>
        </p:nvSpPr>
        <p:spPr>
          <a:xfrm>
            <a:off x="838200" y="5410200"/>
            <a:ext cx="7772400" cy="858838"/>
          </a:xfrm>
        </p:spPr>
        <p:txBody>
          <a:bodyPr/>
          <a:lstStyle/>
          <a:p>
            <a:r>
              <a:rPr lang="en-GB" altLang="en-US" sz="1100" baseline="30000" smtClean="0">
                <a:latin typeface="Arial" charset="0"/>
                <a:cs typeface="Arial" charset="0"/>
              </a:rPr>
              <a:t>1</a:t>
            </a:r>
            <a:r>
              <a:rPr lang="en-GB" altLang="en-US" sz="1100" smtClean="0">
                <a:latin typeface="Arial" charset="0"/>
                <a:cs typeface="Arial" charset="0"/>
              </a:rPr>
              <a:t>ViiV Healthcare, Research Triangle Park, NC, USA; </a:t>
            </a:r>
            <a:r>
              <a:rPr lang="en-GB" altLang="en-US" sz="1100" baseline="30000" smtClean="0">
                <a:latin typeface="Arial" charset="0"/>
                <a:cs typeface="Arial" charset="0"/>
              </a:rPr>
              <a:t>2</a:t>
            </a:r>
            <a:r>
              <a:rPr lang="es-ES" altLang="en-US" sz="1100" smtClean="0">
                <a:latin typeface="Arial" charset="0"/>
                <a:cs typeface="Arial" charset="0"/>
              </a:rPr>
              <a:t>Ciudad Sanitaria y Universitaria de Bellvitge, Barcelona, Spain; </a:t>
            </a:r>
            <a:br>
              <a:rPr lang="es-ES" altLang="en-US" sz="1100" smtClean="0">
                <a:latin typeface="Arial" charset="0"/>
                <a:cs typeface="Arial" charset="0"/>
              </a:rPr>
            </a:br>
            <a:r>
              <a:rPr lang="es-ES" altLang="en-US" sz="1100" baseline="30000" smtClean="0">
                <a:latin typeface="Arial" charset="0"/>
                <a:cs typeface="Arial" charset="0"/>
              </a:rPr>
              <a:t>3</a:t>
            </a:r>
            <a:r>
              <a:rPr lang="es-ES" altLang="en-US" sz="1100" smtClean="0">
                <a:latin typeface="Arial" charset="0"/>
                <a:cs typeface="Arial" charset="0"/>
              </a:rPr>
              <a:t>ICH Study Center, Hamburg, Germany; </a:t>
            </a:r>
            <a:r>
              <a:rPr lang="es-ES" altLang="en-US" sz="1100" baseline="30000" smtClean="0">
                <a:latin typeface="Arial" charset="0"/>
                <a:cs typeface="Arial" charset="0"/>
              </a:rPr>
              <a:t>4</a:t>
            </a:r>
            <a:r>
              <a:rPr lang="es-ES" altLang="en-US" sz="1100" smtClean="0">
                <a:latin typeface="Arial" charset="0"/>
                <a:cs typeface="Arial" charset="0"/>
              </a:rPr>
              <a:t>Infektio Research, Frankfurt, Germany; </a:t>
            </a:r>
            <a:r>
              <a:rPr lang="es-ES" altLang="en-US" sz="1100" baseline="30000" smtClean="0">
                <a:latin typeface="Arial" charset="0"/>
                <a:cs typeface="Arial" charset="0"/>
              </a:rPr>
              <a:t>5</a:t>
            </a:r>
            <a:r>
              <a:rPr lang="es-ES" altLang="en-US" sz="1100" smtClean="0">
                <a:latin typeface="Arial" charset="0"/>
                <a:cs typeface="Arial" charset="0"/>
              </a:rPr>
              <a:t>The Ottawa Hospital, Ottawa, Canada; </a:t>
            </a:r>
            <a:r>
              <a:rPr lang="es-ES" altLang="en-US" sz="1100" baseline="30000" smtClean="0">
                <a:latin typeface="Arial" charset="0"/>
                <a:cs typeface="Arial" charset="0"/>
              </a:rPr>
              <a:t>6</a:t>
            </a:r>
            <a:r>
              <a:rPr lang="es-ES" altLang="en-US" sz="1100" smtClean="0">
                <a:latin typeface="Arial" charset="0"/>
                <a:cs typeface="Arial" charset="0"/>
              </a:rPr>
              <a:t>Fort Lauderdale, FL, USA; </a:t>
            </a:r>
            <a:r>
              <a:rPr lang="es-ES" altLang="en-US" sz="1100" baseline="30000" smtClean="0">
                <a:latin typeface="Arial" charset="0"/>
                <a:cs typeface="Arial" charset="0"/>
              </a:rPr>
              <a:t>7</a:t>
            </a:r>
            <a:r>
              <a:rPr lang="pt-BR" altLang="en-US" sz="1100" smtClean="0">
                <a:latin typeface="Arial" charset="0"/>
                <a:cs typeface="Arial" charset="0"/>
              </a:rPr>
              <a:t>Hospital Germans Trias i Pujol, Badalona, Spain; </a:t>
            </a:r>
            <a:r>
              <a:rPr lang="pt-BR" altLang="en-US" sz="1100" baseline="30000" smtClean="0">
                <a:latin typeface="Arial" charset="0"/>
                <a:cs typeface="Arial" charset="0"/>
              </a:rPr>
              <a:t>8</a:t>
            </a:r>
            <a:r>
              <a:rPr lang="en-US" altLang="en-US" sz="1100" smtClean="0">
                <a:latin typeface="Arial" charset="0"/>
                <a:cs typeface="Arial" charset="0"/>
              </a:rPr>
              <a:t>Hospital General de Elche &amp; Universidad Miguel Hernández, Alicante, Spain</a:t>
            </a:r>
            <a:r>
              <a:rPr lang="es-ES" altLang="en-US" sz="1100" smtClean="0">
                <a:latin typeface="Arial" charset="0"/>
                <a:cs typeface="Arial" charset="0"/>
              </a:rPr>
              <a:t>; </a:t>
            </a:r>
            <a:r>
              <a:rPr lang="es-ES" altLang="en-US" sz="1100" baseline="30000" smtClean="0">
                <a:latin typeface="Arial" charset="0"/>
                <a:cs typeface="Arial" charset="0"/>
              </a:rPr>
              <a:t>9</a:t>
            </a:r>
            <a:r>
              <a:rPr lang="en-US" altLang="en-US" sz="1100" smtClean="0">
                <a:latin typeface="Arial" charset="0"/>
                <a:cs typeface="Arial" charset="0"/>
              </a:rPr>
              <a:t>North Texas Infectious Disease Consultants, Dallas, TX, USA; </a:t>
            </a:r>
            <a:r>
              <a:rPr lang="en-US" altLang="en-US" sz="1100" baseline="30000" smtClean="0">
                <a:latin typeface="Arial" charset="0"/>
                <a:cs typeface="Arial" charset="0"/>
              </a:rPr>
              <a:t>10</a:t>
            </a:r>
            <a:r>
              <a:rPr lang="en-US" altLang="en-US" sz="1100" smtClean="0">
                <a:latin typeface="Arial" charset="0"/>
                <a:cs typeface="Arial" charset="0"/>
              </a:rPr>
              <a:t>GlaxoSmithKline, Mississauga, Ontario, Canada; </a:t>
            </a:r>
            <a:r>
              <a:rPr lang="en-US" altLang="en-US" sz="1100" baseline="30000" smtClean="0">
                <a:latin typeface="Arial" charset="0"/>
                <a:cs typeface="Arial" charset="0"/>
              </a:rPr>
              <a:t>11</a:t>
            </a:r>
            <a:r>
              <a:rPr lang="en-US" altLang="en-US" sz="1100" smtClean="0">
                <a:latin typeface="Arial" charset="0"/>
                <a:cs typeface="Arial" charset="0"/>
              </a:rPr>
              <a:t>PAREXEL International, Research Triangle Park, NC, USA; </a:t>
            </a:r>
            <a:r>
              <a:rPr lang="en-US" altLang="en-US" sz="1100" baseline="30000" smtClean="0">
                <a:latin typeface="Arial" charset="0"/>
                <a:cs typeface="Arial" charset="0"/>
              </a:rPr>
              <a:t>12</a:t>
            </a:r>
            <a:r>
              <a:rPr lang="en-US" altLang="en-US" sz="1100" smtClean="0">
                <a:latin typeface="Arial" charset="0"/>
                <a:cs typeface="Arial" charset="0"/>
              </a:rPr>
              <a:t>Janssen Research and Development, Beerse, Belgium</a:t>
            </a:r>
          </a:p>
        </p:txBody>
      </p:sp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838200" y="2693988"/>
            <a:ext cx="6629400" cy="1470025"/>
          </a:xfrm>
        </p:spPr>
        <p:txBody>
          <a:bodyPr/>
          <a:lstStyle/>
          <a:p>
            <a:pPr>
              <a:defRPr/>
            </a:pPr>
            <a:r>
              <a:rPr lang="en-US" sz="3000" dirty="0" err="1"/>
              <a:t>Cabotegravir</a:t>
            </a:r>
            <a:r>
              <a:rPr lang="en-US" sz="3000" dirty="0"/>
              <a:t> + </a:t>
            </a:r>
            <a:r>
              <a:rPr lang="en-US" sz="3000" dirty="0" err="1"/>
              <a:t>Rilpivirine</a:t>
            </a:r>
            <a:r>
              <a:rPr lang="en-US" sz="3000" dirty="0"/>
              <a:t> as </a:t>
            </a:r>
            <a:br>
              <a:rPr lang="en-US" sz="3000" dirty="0"/>
            </a:br>
            <a:r>
              <a:rPr lang="en-US" sz="3000" dirty="0"/>
              <a:t>Long-Acting Maintenance Therapy: LATTE‑2 Week </a:t>
            </a:r>
            <a:r>
              <a:rPr lang="en-US" sz="3000" dirty="0" smtClean="0"/>
              <a:t>48 </a:t>
            </a:r>
            <a:r>
              <a:rPr lang="en-US" sz="3000" dirty="0"/>
              <a:t>Results</a:t>
            </a:r>
            <a:endParaRPr lang="en-GB" altLang="en-US" sz="3000" dirty="0" smtClean="0"/>
          </a:p>
        </p:txBody>
      </p:sp>
      <p:sp>
        <p:nvSpPr>
          <p:cNvPr id="14340" name="Text Placeholder 8"/>
          <p:cNvSpPr>
            <a:spLocks noGrp="1"/>
          </p:cNvSpPr>
          <p:nvPr>
            <p:ph type="subTitle" idx="1"/>
          </p:nvPr>
        </p:nvSpPr>
        <p:spPr>
          <a:xfrm>
            <a:off x="838200" y="4510088"/>
            <a:ext cx="7772400" cy="1046162"/>
          </a:xfrm>
        </p:spPr>
        <p:txBody>
          <a:bodyPr/>
          <a:lstStyle/>
          <a:p>
            <a:r>
              <a:rPr lang="en-US" altLang="en-US" sz="1400" smtClean="0">
                <a:latin typeface="Arial" charset="0"/>
                <a:cs typeface="Arial" charset="0"/>
              </a:rPr>
              <a:t>David A. Margolis,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1</a:t>
            </a:r>
            <a:r>
              <a:rPr lang="en-US" altLang="en-US" sz="1400" smtClean="0">
                <a:latin typeface="Arial" charset="0"/>
                <a:cs typeface="Arial" charset="0"/>
              </a:rPr>
              <a:t> Daniel Podzamczer,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2</a:t>
            </a:r>
            <a:r>
              <a:rPr lang="en-US" altLang="en-US" sz="1400" smtClean="0">
                <a:latin typeface="Arial" charset="0"/>
                <a:cs typeface="Arial" charset="0"/>
              </a:rPr>
              <a:t> Hans-Jürgen Stellbrink,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3</a:t>
            </a:r>
            <a:r>
              <a:rPr lang="en-US" altLang="en-US" sz="1400" smtClean="0">
                <a:latin typeface="Arial" charset="0"/>
                <a:cs typeface="Arial" charset="0"/>
              </a:rPr>
              <a:t> Thomas Lutz,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4</a:t>
            </a:r>
            <a:r>
              <a:rPr lang="en-US" altLang="en-US" sz="1400" smtClean="0">
                <a:latin typeface="Arial" charset="0"/>
                <a:cs typeface="Arial" charset="0"/>
              </a:rPr>
              <a:t> </a:t>
            </a:r>
            <a:br>
              <a:rPr lang="en-US" altLang="en-US" sz="1400" smtClean="0">
                <a:latin typeface="Arial" charset="0"/>
                <a:cs typeface="Arial" charset="0"/>
              </a:rPr>
            </a:br>
            <a:r>
              <a:rPr lang="en-US" altLang="en-US" sz="1400" smtClean="0">
                <a:latin typeface="Arial" charset="0"/>
                <a:cs typeface="Arial" charset="0"/>
              </a:rPr>
              <a:t>Jonathan B. Angel,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5</a:t>
            </a:r>
            <a:r>
              <a:rPr lang="en-US" altLang="en-US" sz="1400" smtClean="0">
                <a:latin typeface="Arial" charset="0"/>
                <a:cs typeface="Arial" charset="0"/>
              </a:rPr>
              <a:t> Gary Richmond,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6</a:t>
            </a:r>
            <a:r>
              <a:rPr lang="en-US" altLang="en-US" sz="1400" smtClean="0">
                <a:latin typeface="Arial" charset="0"/>
                <a:cs typeface="Arial" charset="0"/>
              </a:rPr>
              <a:t> Bonaventura Clotet,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7 </a:t>
            </a:r>
            <a:r>
              <a:rPr lang="en-US" altLang="en-US" sz="1400" smtClean="0">
                <a:latin typeface="Arial" charset="0"/>
                <a:cs typeface="Arial" charset="0"/>
              </a:rPr>
              <a:t>Felix Gutierrez,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8</a:t>
            </a:r>
            <a:r>
              <a:rPr lang="en-US" altLang="en-US" sz="1400" smtClean="0">
                <a:latin typeface="Arial" charset="0"/>
                <a:cs typeface="Arial" charset="0"/>
              </a:rPr>
              <a:t> Louis Sloan,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9</a:t>
            </a:r>
            <a:r>
              <a:rPr lang="en-US" altLang="en-US" sz="1400" smtClean="0">
                <a:latin typeface="Arial" charset="0"/>
                <a:cs typeface="Arial" charset="0"/>
              </a:rPr>
              <a:t> Sandy K. Griffith,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1</a:t>
            </a:r>
            <a:r>
              <a:rPr lang="en-US" altLang="en-US" sz="1400" smtClean="0">
                <a:latin typeface="Arial" charset="0"/>
                <a:cs typeface="Arial" charset="0"/>
              </a:rPr>
              <a:t> Marty St Clair,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1</a:t>
            </a:r>
            <a:r>
              <a:rPr lang="en-US" altLang="en-US" sz="1400" smtClean="0">
                <a:latin typeface="Arial" charset="0"/>
                <a:cs typeface="Arial" charset="0"/>
              </a:rPr>
              <a:t> David Dorey,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10</a:t>
            </a:r>
            <a:r>
              <a:rPr lang="en-US" altLang="en-US" sz="1400" smtClean="0">
                <a:latin typeface="Arial" charset="0"/>
                <a:cs typeface="Arial" charset="0"/>
              </a:rPr>
              <a:t> Susan Ford,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11</a:t>
            </a:r>
            <a:r>
              <a:rPr lang="en-US" altLang="en-US" sz="1400" smtClean="0">
                <a:latin typeface="Arial" charset="0"/>
                <a:cs typeface="Arial" charset="0"/>
              </a:rPr>
              <a:t> Joseph Mrus,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12</a:t>
            </a:r>
            <a:r>
              <a:rPr lang="en-US" altLang="en-US" sz="1400" smtClean="0">
                <a:latin typeface="Arial" charset="0"/>
                <a:cs typeface="Arial" charset="0"/>
              </a:rPr>
              <a:t> </a:t>
            </a:r>
            <a:br>
              <a:rPr lang="en-US" altLang="en-US" sz="1400" smtClean="0">
                <a:latin typeface="Arial" charset="0"/>
                <a:cs typeface="Arial" charset="0"/>
              </a:rPr>
            </a:br>
            <a:r>
              <a:rPr lang="en-US" altLang="en-US" sz="1400" smtClean="0">
                <a:latin typeface="Arial" charset="0"/>
                <a:cs typeface="Arial" charset="0"/>
              </a:rPr>
              <a:t>Herta Crauwels,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12</a:t>
            </a:r>
            <a:r>
              <a:rPr lang="en-US" altLang="en-US" sz="1400" smtClean="0">
                <a:latin typeface="Arial" charset="0"/>
                <a:cs typeface="Arial" charset="0"/>
              </a:rPr>
              <a:t> Kimberly Y. Smith,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1</a:t>
            </a:r>
            <a:r>
              <a:rPr lang="en-US" altLang="en-US" sz="1400" smtClean="0">
                <a:latin typeface="Arial" charset="0"/>
                <a:cs typeface="Arial" charset="0"/>
              </a:rPr>
              <a:t> Peter E. Williams,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12</a:t>
            </a:r>
            <a:r>
              <a:rPr lang="en-US" altLang="en-US" sz="1400" smtClean="0">
                <a:latin typeface="Arial" charset="0"/>
                <a:cs typeface="Arial" charset="0"/>
              </a:rPr>
              <a:t> William R. Spreen</a:t>
            </a:r>
            <a:r>
              <a:rPr lang="en-US" altLang="en-US" sz="1400" baseline="30000" smtClean="0">
                <a:latin typeface="Arial" charset="0"/>
                <a:cs typeface="Arial" charset="0"/>
              </a:rPr>
              <a:t>1</a:t>
            </a:r>
            <a:r>
              <a:rPr lang="en-US" altLang="en-US" sz="1400" smtClean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Snapshot Outcomes: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HIV-1 RNA &lt;50 c/mL at Week 48 (ITT-ME)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graphicFrame>
        <p:nvGraphicFramePr>
          <p:cNvPr id="6" name="Content Placeholder 7"/>
          <p:cNvGraphicFramePr>
            <a:graphicFrameLocks/>
          </p:cNvGraphicFramePr>
          <p:nvPr/>
        </p:nvGraphicFramePr>
        <p:xfrm>
          <a:off x="457200" y="1646238"/>
          <a:ext cx="8294688" cy="3154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0888"/>
                <a:gridCol w="1244600"/>
                <a:gridCol w="1244600"/>
                <a:gridCol w="1244600"/>
              </a:tblGrid>
              <a:tr h="530314">
                <a:tc>
                  <a:txBody>
                    <a:bodyPr/>
                    <a:lstStyle/>
                    <a:p>
                      <a:pPr marL="73152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Week 48 outcome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Q8W IM</a:t>
                      </a:r>
                      <a:r>
                        <a:rPr lang="en-US" sz="1600" kern="1200" dirty="0">
                          <a:latin typeface="+mn-lt"/>
                        </a:rPr>
                        <a:t/>
                      </a:r>
                      <a:br>
                        <a:rPr lang="en-US" sz="1600" kern="1200" dirty="0">
                          <a:latin typeface="+mn-lt"/>
                        </a:rPr>
                      </a:br>
                      <a:r>
                        <a:rPr lang="en-US" sz="1600" kern="1200" dirty="0" smtClean="0">
                          <a:latin typeface="+mn-lt"/>
                        </a:rPr>
                        <a:t>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 anchor="b"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Q4W IM</a:t>
                      </a:r>
                      <a:r>
                        <a:rPr lang="en-US" sz="1600" kern="1200" dirty="0">
                          <a:latin typeface="+mn-lt"/>
                        </a:rPr>
                        <a:t/>
                      </a:r>
                      <a:br>
                        <a:rPr lang="en-US" sz="1600" kern="1200" dirty="0">
                          <a:latin typeface="+mn-lt"/>
                        </a:rPr>
                      </a:br>
                      <a:r>
                        <a:rPr lang="en-US" sz="1600" kern="1200" dirty="0" smtClean="0">
                          <a:latin typeface="+mn-lt"/>
                        </a:rPr>
                        <a:t>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Oral</a:t>
                      </a:r>
                      <a:r>
                        <a:rPr lang="en-US" sz="1600" kern="1200" baseline="0" dirty="0" smtClean="0">
                          <a:latin typeface="+mn-lt"/>
                        </a:rPr>
                        <a:t> CAB</a:t>
                      </a:r>
                      <a:r>
                        <a:rPr lang="en-US" sz="1600" kern="1200" dirty="0">
                          <a:latin typeface="+mn-lt"/>
                        </a:rPr>
                        <a:t/>
                      </a:r>
                      <a:br>
                        <a:rPr lang="en-US" sz="1600" kern="1200" dirty="0">
                          <a:latin typeface="+mn-lt"/>
                        </a:rPr>
                      </a:br>
                      <a:r>
                        <a:rPr lang="en-US" sz="1600" kern="1200" dirty="0" smtClean="0">
                          <a:latin typeface="+mn-lt"/>
                        </a:rPr>
                        <a:t>(n=56)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 anchor="b">
                    <a:solidFill>
                      <a:srgbClr val="7030A0"/>
                    </a:solidFill>
                  </a:tcPr>
                </a:tc>
              </a:tr>
              <a:tr h="301716">
                <a:tc>
                  <a:txBody>
                    <a:bodyPr/>
                    <a:lstStyle/>
                    <a:p>
                      <a:pPr marL="73152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success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106 (92%)</a:t>
                      </a:r>
                    </a:p>
                  </a:txBody>
                  <a:tcPr marL="0" marR="0" marT="9525" marB="9525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 (91%)</a:t>
                      </a:r>
                    </a:p>
                  </a:txBody>
                  <a:tcPr marL="9525" marR="9525" marT="9525" marB="9525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(89%)</a:t>
                      </a:r>
                    </a:p>
                  </a:txBody>
                  <a:tcPr marL="9525" marR="9525" marT="9525" marB="9525">
                    <a:solidFill>
                      <a:srgbClr val="E6E6E6"/>
                    </a:solidFill>
                  </a:tcPr>
                </a:tc>
              </a:tr>
              <a:tr h="301716">
                <a:tc>
                  <a:txBody>
                    <a:bodyPr/>
                    <a:lstStyle/>
                    <a:p>
                      <a:pPr marL="73152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non-response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(7%)</a:t>
                      </a:r>
                    </a:p>
                  </a:txBody>
                  <a:tcPr marL="0" marR="0" marT="9525" marB="95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(&lt;1%)</a:t>
                      </a:r>
                    </a:p>
                  </a:txBody>
                  <a:tcPr marL="9525" marR="9525" marT="9525" marB="95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(2%)</a:t>
                      </a:r>
                    </a:p>
                  </a:txBody>
                  <a:tcPr marL="9525" marR="9525" marT="9525" marB="9525">
                    <a:solidFill>
                      <a:srgbClr val="F2F2F2"/>
                    </a:solidFill>
                  </a:tcPr>
                </a:tc>
              </a:tr>
              <a:tr h="301716">
                <a:tc>
                  <a:txBody>
                    <a:bodyPr/>
                    <a:lstStyle/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in window not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&lt;50 c/mL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60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6 (5%)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525" marB="9525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 (&lt;1%)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9525">
                    <a:solidFill>
                      <a:srgbClr val="E6E6E6"/>
                    </a:solidFill>
                  </a:tcPr>
                </a:tc>
              </a:tr>
              <a:tr h="301716">
                <a:tc>
                  <a:txBody>
                    <a:bodyPr/>
                    <a:lstStyle/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lack of efficacy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 (&lt;1%)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525" marB="95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0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 (2%)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F2F2F2"/>
                    </a:solidFill>
                  </a:tcPr>
                </a:tc>
              </a:tr>
              <a:tr h="530314">
                <a:tc>
                  <a:txBody>
                    <a:bodyPr/>
                    <a:lstStyle/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other reason while </a:t>
                      </a:r>
                    </a:p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&lt;50 c/mL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 (&lt;1%)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525" marB="9525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9525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9525">
                    <a:solidFill>
                      <a:srgbClr val="E6E6E6"/>
                    </a:solidFill>
                  </a:tcPr>
                </a:tc>
              </a:tr>
              <a:tr h="301716">
                <a:tc>
                  <a:txBody>
                    <a:bodyPr/>
                    <a:lstStyle/>
                    <a:p>
                      <a:pPr marL="73152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data in window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(&lt;1%)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525" marB="95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(8%) 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(9%) 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F2F2F2"/>
                    </a:solidFill>
                  </a:tcPr>
                </a:tc>
              </a:tr>
              <a:tr h="301716">
                <a:tc>
                  <a:txBody>
                    <a:bodyPr/>
                    <a:lstStyle/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due to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adverse event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death</a:t>
                      </a:r>
                      <a:r>
                        <a:rPr lang="en-US" sz="1600" kern="1200" baseline="30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160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0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525" marB="9525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6 (5%)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 (4%)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E6E6E6"/>
                    </a:solidFill>
                  </a:tcPr>
                </a:tc>
              </a:tr>
              <a:tr h="283438">
                <a:tc>
                  <a:txBody>
                    <a:bodyPr/>
                    <a:lstStyle/>
                    <a:p>
                      <a:pPr marL="0" marR="0" lvl="1" indent="231775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other </a:t>
                      </a:r>
                      <a:r>
                        <a:rPr lang="en-GB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reasons</a:t>
                      </a:r>
                      <a:r>
                        <a:rPr lang="en-GB" sz="1600" kern="1200" baseline="30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GB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20" marB="2742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 (&lt;1%)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525" marB="952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 (3%)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 (5%)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3607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257800"/>
            <a:ext cx="8358188" cy="969963"/>
          </a:xfrm>
        </p:spPr>
        <p:txBody>
          <a:bodyPr/>
          <a:lstStyle/>
          <a:p>
            <a:r>
              <a:rPr lang="en-US" altLang="en-US" baseline="30000" smtClean="0">
                <a:latin typeface="Arial" charset="0"/>
                <a:cs typeface="Arial" charset="0"/>
              </a:rPr>
              <a:t>a</a:t>
            </a:r>
            <a:r>
              <a:rPr lang="en-US" altLang="en-US" smtClean="0">
                <a:latin typeface="Arial" charset="0"/>
                <a:cs typeface="Arial" charset="0"/>
              </a:rPr>
              <a:t>Week 48 HIV-1 RNA Q8W: 50 c/mL, 57 c/mL, 97 c/mL, 110 c/mL, 135 c/mL, 463/205 c/mL; Q4W: 59 c/mL; Q8W: 5 of 6 remain in the study, 4 of 6 have HIV-1 RNA &lt;50 c/mL at all subsequent visits through W80. </a:t>
            </a:r>
            <a:r>
              <a:rPr lang="en-US" altLang="en-US" baseline="30000" smtClean="0">
                <a:latin typeface="Arial" charset="0"/>
                <a:cs typeface="Arial" charset="0"/>
              </a:rPr>
              <a:t>b</a:t>
            </a:r>
            <a:r>
              <a:rPr lang="en-US" altLang="en-US" smtClean="0">
                <a:latin typeface="Arial" charset="0"/>
                <a:cs typeface="Arial" charset="0"/>
              </a:rPr>
              <a:t>Withdrew consent: intolerability of injections. </a:t>
            </a:r>
            <a:r>
              <a:rPr lang="en-US" altLang="en-US" baseline="30000" smtClean="0">
                <a:latin typeface="Arial" charset="0"/>
                <a:cs typeface="Arial" charset="0"/>
              </a:rPr>
              <a:t>c</a:t>
            </a:r>
            <a:r>
              <a:rPr lang="en-US" altLang="en-US" smtClean="0">
                <a:latin typeface="Arial" charset="0"/>
                <a:cs typeface="Arial" charset="0"/>
              </a:rPr>
              <a:t>Q4W: hepatitis C, rash, depression, psychosis, epilepsy, and Churg-Strauss vasculitis; oral CAB: hepatitis C, DILI. </a:t>
            </a:r>
            <a:r>
              <a:rPr lang="en-US" altLang="en-US" baseline="30000" smtClean="0">
                <a:latin typeface="Arial" charset="0"/>
                <a:cs typeface="Arial" charset="0"/>
              </a:rPr>
              <a:t>d</a:t>
            </a:r>
            <a:r>
              <a:rPr lang="en-US" altLang="en-US" smtClean="0">
                <a:latin typeface="Arial" charset="0"/>
                <a:cs typeface="Arial" charset="0"/>
              </a:rPr>
              <a:t>Q8W: ISR; Q4W: pregnancy, prohibited medication, relocation; oral CAB: lost to follow-up, relocation, withdrew consent (wanted injections rather than oral tablets).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>
          <a:xfrm>
            <a:off x="304800" y="3733800"/>
            <a:ext cx="8534400" cy="7445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sz="1600" smtClean="0">
                <a:latin typeface="Arial" charset="0"/>
                <a:cs typeface="Arial" charset="0"/>
              </a:rPr>
              <a:t>NNRTI—</a:t>
            </a:r>
            <a:r>
              <a:rPr lang="en-US" altLang="en-US" sz="1600" b="1" smtClean="0">
                <a:latin typeface="Arial" charset="0"/>
                <a:cs typeface="Arial" charset="0"/>
              </a:rPr>
              <a:t>K103N, E138G, and K238T </a:t>
            </a:r>
            <a:r>
              <a:rPr lang="en-US" altLang="en-US" sz="1600" smtClean="0">
                <a:latin typeface="Arial" charset="0"/>
                <a:cs typeface="Arial" charset="0"/>
              </a:rPr>
              <a:t>(</a:t>
            </a:r>
            <a:r>
              <a:rPr lang="en-US" altLang="en-US" sz="1400" smtClean="0">
                <a:latin typeface="Arial" charset="0"/>
                <a:cs typeface="Arial" charset="0"/>
              </a:rPr>
              <a:t>FC RPV=3.3; Etravirine=1.9</a:t>
            </a:r>
            <a:r>
              <a:rPr lang="en-US" altLang="en-US" sz="1600" smtClean="0">
                <a:latin typeface="Arial" charset="0"/>
                <a:cs typeface="Arial" charset="0"/>
              </a:rPr>
              <a:t>); INI—</a:t>
            </a:r>
            <a:r>
              <a:rPr lang="en-US" altLang="en-US" sz="1600" b="1" smtClean="0">
                <a:latin typeface="Arial" charset="0"/>
                <a:cs typeface="Arial" charset="0"/>
              </a:rPr>
              <a:t>Q148R </a:t>
            </a:r>
            <a:r>
              <a:rPr lang="en-US" altLang="en-US" sz="1600" smtClean="0">
                <a:latin typeface="Arial" charset="0"/>
                <a:cs typeface="Arial" charset="0"/>
              </a:rPr>
              <a:t>(</a:t>
            </a:r>
            <a:r>
              <a:rPr lang="en-US" altLang="en-US" sz="1400" smtClean="0">
                <a:latin typeface="Arial" charset="0"/>
                <a:cs typeface="Arial" charset="0"/>
              </a:rPr>
              <a:t>FC CAB=5.1</a:t>
            </a:r>
            <a:r>
              <a:rPr lang="en-US" altLang="en-US" sz="1400" b="1" smtClean="0">
                <a:latin typeface="Arial" charset="0"/>
                <a:cs typeface="Arial" charset="0"/>
              </a:rPr>
              <a:t>; </a:t>
            </a:r>
            <a:r>
              <a:rPr lang="en-US" altLang="en-US" sz="1400" smtClean="0">
                <a:latin typeface="Arial" charset="0"/>
                <a:cs typeface="Arial" charset="0"/>
              </a:rPr>
              <a:t>Dolutegravir=1.38</a:t>
            </a:r>
            <a:r>
              <a:rPr lang="en-US" altLang="en-US" sz="1600" smtClean="0">
                <a:latin typeface="Arial" charset="0"/>
                <a:cs typeface="Arial" charset="0"/>
              </a:rPr>
              <a:t>)</a:t>
            </a:r>
            <a:r>
              <a:rPr lang="en-US" altLang="en-US" sz="1600" baseline="30000" smtClean="0">
                <a:latin typeface="Arial" charset="0"/>
                <a:cs typeface="Arial" charset="0"/>
              </a:rPr>
              <a:t>c</a:t>
            </a:r>
            <a:endParaRPr lang="en-US" altLang="en-US" sz="1800" smtClean="0">
              <a:latin typeface="Arial" charset="0"/>
              <a:cs typeface="Arial" charset="0"/>
            </a:endParaRPr>
          </a:p>
          <a:p>
            <a:r>
              <a:rPr lang="en-US" altLang="en-US" sz="1600" smtClean="0">
                <a:latin typeface="Arial" charset="0"/>
                <a:cs typeface="Arial" charset="0"/>
              </a:rPr>
              <a:t>No additional PDVFs beyond W48 on any arm (all subjects through W72)</a:t>
            </a:r>
            <a:r>
              <a:rPr lang="en-US" altLang="en-US" sz="1600" baseline="30000" smtClean="0">
                <a:latin typeface="Arial" charset="0"/>
                <a:cs typeface="Arial" charset="0"/>
              </a:rPr>
              <a:t>d</a:t>
            </a:r>
            <a:endParaRPr lang="en-US" altLang="en-US" sz="1600" smtClean="0">
              <a:latin typeface="Arial" charset="0"/>
              <a:cs typeface="Arial" charset="0"/>
            </a:endParaRP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Protocol-Defined Virologic Failure (PDVF): Genotype</a:t>
            </a:r>
          </a:p>
        </p:txBody>
      </p:sp>
      <p:sp>
        <p:nvSpPr>
          <p:cNvPr id="2458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6250" y="1676400"/>
          <a:ext cx="8153400" cy="17367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72000"/>
                <a:gridCol w="1193800"/>
                <a:gridCol w="1193800"/>
                <a:gridCol w="1193800"/>
              </a:tblGrid>
              <a:tr h="5302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Maintenance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period</a:t>
                      </a:r>
                      <a:r>
                        <a:rPr lang="en-US" sz="1600" b="1" kern="1200" baseline="300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3152" marR="0" marT="36514" marB="36514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Q8W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I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(n=115)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Q4W IM</a:t>
                      </a: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(n=115)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Oral CAB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(n=56)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Subjects with PDVF</a:t>
                      </a:r>
                      <a:endParaRPr lang="en-US" sz="1600" b="0" baseline="30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R="0" marT="36514" marB="36514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(1%)</a:t>
                      </a:r>
                      <a:r>
                        <a:rPr lang="en-US" sz="1600" b="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(2%)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233363" marR="0" lvl="1" indent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INI-r mutations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mpd="sng">
                      <a:noFill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600" b="0" baseline="30000" dirty="0" smtClean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mpd="sng">
                      <a:noFill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mpd="sng">
                      <a:noFill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baseline="30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mpd="sng">
                      <a:noFill/>
                    </a:lnT>
                    <a:solidFill>
                      <a:srgbClr val="F2F2F2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233363" marR="0" lvl="1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NRTI-r mutations</a:t>
                      </a:r>
                    </a:p>
                  </a:txBody>
                  <a:tcPr marL="0" marR="0" marT="36514" marB="36514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solidFill>
                      <a:srgbClr val="E6E6E6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233363" marR="0" lvl="1" indent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NNRTI-r</a:t>
                      </a:r>
                      <a:r>
                        <a:rPr lang="en-US" sz="1600" b="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mutations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600" b="0" baseline="30000" dirty="0" smtClean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en-US" sz="1600" b="0" baseline="30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0" marR="0" marT="36514" marB="36514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542925" y="5222875"/>
            <a:ext cx="8382000" cy="6445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spcAft>
                <a:spcPct val="0"/>
              </a:spcAft>
              <a:buClrTx/>
              <a:buSzTx/>
              <a:buFont typeface="Arial" charset="0"/>
              <a:buNone/>
              <a:defRPr/>
            </a:pPr>
            <a:r>
              <a:rPr lang="en-US" altLang="en-US" sz="1200" dirty="0" smtClean="0">
                <a:latin typeface="Arial" charset="0"/>
                <a:cs typeface="Arial" charset="0"/>
              </a:rPr>
              <a:t>PDVF</a:t>
            </a:r>
            <a:r>
              <a:rPr lang="en-US" altLang="en-US" sz="1200" dirty="0">
                <a:latin typeface="Arial" charset="0"/>
                <a:cs typeface="Arial" charset="0"/>
              </a:rPr>
              <a:t>: &lt;1.0 log</a:t>
            </a:r>
            <a:r>
              <a:rPr lang="en-US" altLang="en-US" sz="1200" baseline="-25000" dirty="0">
                <a:latin typeface="Arial" charset="0"/>
                <a:cs typeface="Arial" charset="0"/>
              </a:rPr>
              <a:t>10</a:t>
            </a:r>
            <a:r>
              <a:rPr lang="en-US" altLang="en-US" sz="1200" dirty="0">
                <a:latin typeface="Arial" charset="0"/>
                <a:cs typeface="Arial" charset="0"/>
              </a:rPr>
              <a:t> c/mL decrease in plasma HIV-1 RNA by Week 4, OR confirmed HIV-1 RNA ≥200 c/mL after prior suppression to &lt;200 c/mL, OR &gt;0.5 log</a:t>
            </a:r>
            <a:r>
              <a:rPr lang="en-US" altLang="en-US" sz="1200" baseline="-25000" dirty="0">
                <a:latin typeface="Arial" charset="0"/>
                <a:cs typeface="Arial" charset="0"/>
              </a:rPr>
              <a:t>10</a:t>
            </a:r>
            <a:r>
              <a:rPr lang="en-US" altLang="en-US" sz="1200" dirty="0">
                <a:latin typeface="Arial" charset="0"/>
                <a:cs typeface="Arial" charset="0"/>
              </a:rPr>
              <a:t> c/mL increase from nadir HIV-1 RNA value ≥200 c/</a:t>
            </a:r>
            <a:r>
              <a:rPr lang="en-US" altLang="en-US" sz="1200" dirty="0" err="1">
                <a:latin typeface="Arial" charset="0"/>
                <a:cs typeface="Arial" charset="0"/>
              </a:rPr>
              <a:t>mL.</a:t>
            </a:r>
            <a:r>
              <a:rPr lang="en-US" altLang="en-US" sz="1200" dirty="0">
                <a:latin typeface="Arial" charset="0"/>
                <a:cs typeface="Arial" charset="0"/>
              </a:rPr>
              <a:t> </a:t>
            </a:r>
            <a:r>
              <a:rPr lang="en-US" altLang="en-US" sz="1200" baseline="30000" dirty="0" err="1" smtClean="0"/>
              <a:t>a</a:t>
            </a:r>
            <a:r>
              <a:rPr lang="en-US" altLang="en-US" sz="1200" dirty="0" err="1" smtClean="0"/>
              <a:t>One</a:t>
            </a:r>
            <a:r>
              <a:rPr lang="en-US" altLang="en-US" sz="1200" dirty="0" smtClean="0"/>
              <a:t> </a:t>
            </a:r>
            <a:r>
              <a:rPr lang="en-US" altLang="en-US" sz="1200" dirty="0"/>
              <a:t>additional PDVF without treatment-emergent resistance occurred during oral Induction Period due to oral medication </a:t>
            </a:r>
            <a:r>
              <a:rPr lang="en-US" altLang="en-US" sz="1200" dirty="0" smtClean="0"/>
              <a:t>non-adherence. </a:t>
            </a:r>
            <a:r>
              <a:rPr lang="en-US" altLang="en-US" sz="1200" baseline="30000" dirty="0" err="1"/>
              <a:t>b</a:t>
            </a:r>
            <a:r>
              <a:rPr lang="en-US" altLang="en-US" sz="1200" dirty="0" err="1" smtClean="0"/>
              <a:t>One</a:t>
            </a:r>
            <a:r>
              <a:rPr lang="en-US" altLang="en-US" sz="1200" dirty="0" smtClean="0"/>
              <a:t> PDVF </a:t>
            </a:r>
            <a:r>
              <a:rPr lang="en-US" altLang="en-US" sz="1200" dirty="0"/>
              <a:t>at Week </a:t>
            </a:r>
            <a:r>
              <a:rPr lang="en-US" altLang="en-US" sz="1200" dirty="0" smtClean="0"/>
              <a:t>4: no </a:t>
            </a:r>
            <a:r>
              <a:rPr lang="en-US" altLang="en-US" sz="1200" dirty="0"/>
              <a:t>detectable RPV at Week 4 and Week 8, suggesting </a:t>
            </a:r>
            <a:r>
              <a:rPr lang="en-US" altLang="en-US" sz="1200" dirty="0" smtClean="0"/>
              <a:t>maladministration. </a:t>
            </a:r>
            <a:r>
              <a:rPr lang="en-US" altLang="en-US" sz="1200" baseline="30000" dirty="0" err="1" smtClean="0"/>
              <a:t>c</a:t>
            </a:r>
            <a:r>
              <a:rPr lang="en-US" altLang="en-US" sz="1200" dirty="0" err="1" smtClean="0"/>
              <a:t>One</a:t>
            </a:r>
            <a:r>
              <a:rPr lang="en-US" altLang="en-US" sz="1200" dirty="0" smtClean="0"/>
              <a:t> PDVF at Week 48 at HIV-1 RNA 463 c/mL (confirmed at 205 c/mL). </a:t>
            </a:r>
            <a:r>
              <a:rPr lang="en-US" altLang="en-US" sz="1200" baseline="30000" dirty="0" err="1" smtClean="0">
                <a:latin typeface="Arial" charset="0"/>
                <a:cs typeface="Arial" charset="0"/>
              </a:rPr>
              <a:t>d</a:t>
            </a:r>
            <a:r>
              <a:rPr lang="en-US" altLang="en-US" sz="1200" dirty="0" err="1" smtClean="0">
                <a:latin typeface="Arial" charset="0"/>
                <a:cs typeface="Arial" charset="0"/>
              </a:rPr>
              <a:t>Contains</a:t>
            </a:r>
            <a:r>
              <a:rPr lang="en-US" altLang="en-US" sz="1200" dirty="0" smtClean="0">
                <a:latin typeface="Arial" charset="0"/>
                <a:cs typeface="Arial" charset="0"/>
              </a:rPr>
              <a:t> </a:t>
            </a:r>
            <a:r>
              <a:rPr lang="en-US" altLang="en-US" sz="1200" dirty="0">
                <a:latin typeface="Arial" charset="0"/>
                <a:cs typeface="Arial" charset="0"/>
              </a:rPr>
              <a:t>data beyond W48.</a:t>
            </a:r>
          </a:p>
          <a:p>
            <a:pPr marL="0" indent="0" eaLnBrk="1" hangingPunct="1">
              <a:spcAft>
                <a:spcPct val="0"/>
              </a:spcAft>
              <a:buClrTx/>
              <a:buSzTx/>
              <a:buFont typeface="Arial" charset="0"/>
              <a:buNone/>
              <a:defRPr/>
            </a:pPr>
            <a:r>
              <a:rPr lang="en-US" altLang="en-US" sz="1200" dirty="0" smtClean="0"/>
              <a:t> </a:t>
            </a:r>
            <a:endParaRPr lang="en-US" sz="900" dirty="0" smtClean="0"/>
          </a:p>
          <a:p>
            <a:pPr marL="0" indent="0" eaLnBrk="1" hangingPunct="1">
              <a:spcAft>
                <a:spcPct val="0"/>
              </a:spcAft>
              <a:buClrTx/>
              <a:buSzTx/>
              <a:buFont typeface="Arial" charset="0"/>
              <a:buNone/>
              <a:defRPr/>
            </a:pPr>
            <a:endParaRPr lang="en-US" altLang="en-US" sz="12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1000" kern="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Adverse Events and Labs—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Maintenance Period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5604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410200"/>
            <a:ext cx="8358188" cy="817563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AE, adverse event; ISR, injection-site reaction. </a:t>
            </a:r>
            <a:r>
              <a:rPr lang="en-US" altLang="en-US" baseline="30000" smtClean="0">
                <a:latin typeface="Arial" charset="0"/>
                <a:cs typeface="Arial" charset="0"/>
              </a:rPr>
              <a:t>a</a:t>
            </a:r>
            <a:r>
              <a:rPr lang="en-US" altLang="en-US" smtClean="0">
                <a:latin typeface="Arial" charset="0"/>
                <a:cs typeface="Arial" charset="0"/>
              </a:rPr>
              <a:t>Q8W: influenza-like illness, chills and pain; Q4W: influenza-like illness, rash, depression, and psychosis. </a:t>
            </a:r>
            <a:r>
              <a:rPr lang="en-US" altLang="en-US" baseline="30000" smtClean="0">
                <a:latin typeface="Arial" charset="0"/>
                <a:cs typeface="Arial" charset="0"/>
              </a:rPr>
              <a:t>b</a:t>
            </a:r>
            <a:r>
              <a:rPr lang="en-US" altLang="en-US" smtClean="0">
                <a:latin typeface="Arial" charset="0"/>
                <a:cs typeface="Arial" charset="0"/>
              </a:rPr>
              <a:t>one death (epilepsy). </a:t>
            </a:r>
            <a:r>
              <a:rPr lang="en-US" altLang="en-US" baseline="30000" smtClean="0">
                <a:latin typeface="Arial" charset="0"/>
                <a:cs typeface="Arial" charset="0"/>
              </a:rPr>
              <a:t>c</a:t>
            </a:r>
            <a:r>
              <a:rPr lang="en-US" altLang="en-US" smtClean="0">
                <a:latin typeface="Arial" charset="0"/>
                <a:cs typeface="Arial" charset="0"/>
              </a:rPr>
              <a:t>Q8W: ISR, ISR/chills/body pain; Q4W: Churg-Strauss vasculitis, hepatitis C, depression, epilepsy, psychosis, rash, and mesenteric vein thrombosis; oral CAB: hepatitis C. </a:t>
            </a:r>
            <a:r>
              <a:rPr lang="en-US" altLang="en-US" baseline="30000" smtClean="0">
                <a:latin typeface="Arial" charset="0"/>
                <a:cs typeface="Arial" charset="0"/>
              </a:rPr>
              <a:t>d</a:t>
            </a:r>
            <a:r>
              <a:rPr lang="en-US" altLang="en-US" smtClean="0">
                <a:latin typeface="Arial" charset="0"/>
                <a:cs typeface="Arial" charset="0"/>
              </a:rPr>
              <a:t>Maintenance emergent. </a:t>
            </a:r>
          </a:p>
        </p:txBody>
      </p:sp>
      <p:graphicFrame>
        <p:nvGraphicFramePr>
          <p:cNvPr id="6" name="Content Placeholder 7"/>
          <p:cNvGraphicFramePr>
            <a:graphicFrameLocks/>
          </p:cNvGraphicFramePr>
          <p:nvPr/>
        </p:nvGraphicFramePr>
        <p:xfrm>
          <a:off x="447675" y="1219200"/>
          <a:ext cx="8358188" cy="4141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3293"/>
                <a:gridCol w="1238724"/>
                <a:gridCol w="1238724"/>
                <a:gridCol w="1238724"/>
                <a:gridCol w="1238724"/>
              </a:tblGrid>
              <a:tr h="52115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ITT-ME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population, n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47" marB="27411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Q8W IM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47" marB="27411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Q4W IM </a:t>
                      </a:r>
                      <a:br>
                        <a:rPr lang="en-US" sz="1600" kern="1200" dirty="0" smtClean="0">
                          <a:latin typeface="+mn-lt"/>
                        </a:rPr>
                      </a:br>
                      <a:r>
                        <a:rPr lang="en-US" sz="1600" kern="1200" dirty="0" smtClean="0">
                          <a:latin typeface="+mn-lt"/>
                        </a:rPr>
                        <a:t>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47" marB="27411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Oral</a:t>
                      </a:r>
                      <a:r>
                        <a:rPr lang="en-US" sz="1600" kern="1200" baseline="0" dirty="0" smtClean="0">
                          <a:latin typeface="+mn-lt"/>
                        </a:rPr>
                        <a:t> CAB</a:t>
                      </a:r>
                      <a:br>
                        <a:rPr lang="en-US" sz="1600" kern="1200" baseline="0" dirty="0" smtClean="0">
                          <a:latin typeface="+mn-lt"/>
                        </a:rPr>
                      </a:br>
                      <a:r>
                        <a:rPr lang="en-US" sz="1600" kern="1200" baseline="0" dirty="0" smtClean="0">
                          <a:latin typeface="+mn-lt"/>
                        </a:rPr>
                        <a:t>(n=56)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47" marB="27411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 subtotal 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(N=230)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47" marB="27411" anchor="b">
                    <a:solidFill>
                      <a:srgbClr val="E31836"/>
                    </a:solidFill>
                  </a:tcPr>
                </a:tc>
              </a:tr>
              <a:tr h="5211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Drug-related</a:t>
                      </a:r>
                      <a:r>
                        <a:rPr lang="en-US" sz="1600" baseline="0" dirty="0" smtClean="0"/>
                        <a:t> AEs, excluding ISRs (≥3%)</a:t>
                      </a:r>
                      <a:endParaRPr lang="en-US" sz="1600" dirty="0"/>
                    </a:p>
                  </a:txBody>
                  <a:tcPr marL="94976" marR="94976" marT="36547" marB="2741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n-US" sz="1600" dirty="0"/>
                    </a:p>
                  </a:txBody>
                  <a:tcPr marL="94976" marR="94976" marT="36547" marB="2741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n-US" sz="1600" dirty="0"/>
                    </a:p>
                  </a:txBody>
                  <a:tcPr marL="94976" marR="94976" marT="36547" marB="2741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n-US" sz="1600" dirty="0"/>
                    </a:p>
                  </a:txBody>
                  <a:tcPr marL="94976" marR="94976" marT="36547" marB="2741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n-US" sz="1600" dirty="0"/>
                    </a:p>
                  </a:txBody>
                  <a:tcPr marL="94976" marR="94976" marT="36547" marB="27411">
                    <a:solidFill>
                      <a:srgbClr val="E6E6E6"/>
                    </a:solidFill>
                  </a:tcPr>
                </a:tc>
              </a:tr>
              <a:tr h="256008">
                <a:tc>
                  <a:txBody>
                    <a:bodyPr/>
                    <a:lstStyle/>
                    <a:p>
                      <a:pPr marL="0" marR="0" indent="45720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Pyrexia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(3)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(4)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(3)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1">
                    <a:solidFill>
                      <a:srgbClr val="F2F2F2"/>
                    </a:solidFill>
                  </a:tcPr>
                </a:tc>
              </a:tr>
              <a:tr h="256008">
                <a:tc>
                  <a:txBody>
                    <a:bodyPr/>
                    <a:lstStyle/>
                    <a:p>
                      <a:pPr marL="0" marR="0" indent="45720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Fatigue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2741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(2)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(3)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(2)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(3)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1">
                    <a:solidFill>
                      <a:srgbClr val="E6E6E6"/>
                    </a:solidFill>
                  </a:tcPr>
                </a:tc>
              </a:tr>
              <a:tr h="256008">
                <a:tc>
                  <a:txBody>
                    <a:bodyPr/>
                    <a:lstStyle/>
                    <a:p>
                      <a:pPr marL="0" marR="0" indent="45720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Influenza-like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illness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(3)</a:t>
                      </a:r>
                    </a:p>
                  </a:txBody>
                  <a:tcPr marL="68580" marR="68580" marT="0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(2)</a:t>
                      </a:r>
                    </a:p>
                  </a:txBody>
                  <a:tcPr marL="68580" marR="68580" marT="0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(2)</a:t>
                      </a:r>
                    </a:p>
                  </a:txBody>
                  <a:tcPr marL="68580" marR="68580" marT="0" marB="27411">
                    <a:solidFill>
                      <a:srgbClr val="F2F2F2"/>
                    </a:solidFill>
                  </a:tcPr>
                </a:tc>
              </a:tr>
              <a:tr h="256008">
                <a:tc>
                  <a:txBody>
                    <a:bodyPr/>
                    <a:lstStyle/>
                    <a:p>
                      <a:pPr marL="0" marR="0" indent="45720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Headache</a:t>
                      </a:r>
                    </a:p>
                  </a:txBody>
                  <a:tcPr marL="0" marR="0" marT="0" marB="27411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(2)</a:t>
                      </a:r>
                    </a:p>
                  </a:txBody>
                  <a:tcPr marL="68580" marR="68580" marT="0" marB="27411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1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(4)</a:t>
                      </a:r>
                    </a:p>
                  </a:txBody>
                  <a:tcPr marL="68580" marR="68580" marT="0" marB="27411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(2)</a:t>
                      </a:r>
                    </a:p>
                  </a:txBody>
                  <a:tcPr marL="68580" marR="68580" marT="0" marB="27411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6008">
                <a:tc>
                  <a:txBody>
                    <a:bodyPr/>
                    <a:lstStyle/>
                    <a:p>
                      <a:pPr marL="0" marR="0" indent="45720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Rash</a:t>
                      </a:r>
                    </a:p>
                  </a:txBody>
                  <a:tcPr marL="0" marR="0" marT="0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(3)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(1)</a:t>
                      </a:r>
                    </a:p>
                  </a:txBody>
                  <a:tcPr marL="68580" marR="68580" marT="0" marB="27411">
                    <a:solidFill>
                      <a:srgbClr val="F2F2F2"/>
                    </a:solidFill>
                  </a:tcPr>
                </a:tc>
              </a:tr>
              <a:tr h="335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Grade 3 and 4 AEs,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excluding ISRs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4976" marR="94976" marT="36547" marB="2741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 (9%)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13 (11%)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(4%)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23 (10%)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>
                    <a:solidFill>
                      <a:srgbClr val="E6E6E6"/>
                    </a:solidFill>
                  </a:tcPr>
                </a:tc>
              </a:tr>
              <a:tr h="521153">
                <a:tc>
                  <a:txBody>
                    <a:bodyPr/>
                    <a:lstStyle/>
                    <a:p>
                      <a:pPr marL="347472" indent="0">
                        <a:lnSpc>
                          <a:spcPts val="18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Drug-related Grade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3/4 AEs,</a:t>
                      </a: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excluding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ISRs</a:t>
                      </a:r>
                      <a:r>
                        <a:rPr lang="en-US" sz="1600" baseline="300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4976" marR="94976" marT="36547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2 (2)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4976" marR="94976" marT="36547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 (3)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4976" marR="94976" marT="36547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4976" marR="94976" marT="36547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 (3)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4976" marR="94976" marT="36547" marB="27411">
                    <a:solidFill>
                      <a:srgbClr val="F2F2F2"/>
                    </a:solidFill>
                  </a:tcPr>
                </a:tc>
              </a:tr>
              <a:tr h="335245">
                <a:tc>
                  <a:txBody>
                    <a:bodyPr/>
                    <a:lstStyle/>
                    <a:p>
                      <a:pPr marL="0" indent="0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Serious</a:t>
                      </a:r>
                      <a:r>
                        <a:rPr lang="en-US" sz="1600" baseline="0" dirty="0" smtClean="0"/>
                        <a:t> AEs </a:t>
                      </a:r>
                      <a:r>
                        <a:rPr lang="en-US" sz="1400" baseline="0" dirty="0" smtClean="0"/>
                        <a:t>(none drug related)</a:t>
                      </a:r>
                      <a:endParaRPr lang="en-US" sz="1600" baseline="30000" dirty="0"/>
                    </a:p>
                  </a:txBody>
                  <a:tcPr marL="94976" marR="94976" marT="36547" marB="2741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 (7%)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 (7%)</a:t>
                      </a:r>
                      <a:r>
                        <a:rPr lang="en-US" sz="1600" baseline="30000" dirty="0" smtClean="0"/>
                        <a:t> b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 (5%)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16 (7%)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>
                    <a:solidFill>
                      <a:srgbClr val="E6E6E6"/>
                    </a:solidFill>
                  </a:tcPr>
                </a:tc>
              </a:tr>
              <a:tr h="335245">
                <a:tc>
                  <a:txBody>
                    <a:bodyPr/>
                    <a:lstStyle/>
                    <a:p>
                      <a:pPr marL="0" indent="0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AEs leading</a:t>
                      </a:r>
                      <a:r>
                        <a:rPr lang="en-US" sz="1600" baseline="0" dirty="0" smtClean="0"/>
                        <a:t> to withdrawal</a:t>
                      </a:r>
                      <a:r>
                        <a:rPr lang="en-US" sz="1600" baseline="30000" dirty="0" smtClean="0"/>
                        <a:t>c</a:t>
                      </a:r>
                      <a:endParaRPr lang="en-US" sz="1600" baseline="30000" dirty="0"/>
                    </a:p>
                  </a:txBody>
                  <a:tcPr marL="94976" marR="94976" marT="36547" marB="2741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(2%)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 (6%)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 (2%)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 (4%) 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>
                    <a:solidFill>
                      <a:srgbClr val="F2F2F2"/>
                    </a:solidFill>
                  </a:tcPr>
                </a:tc>
              </a:tr>
              <a:tr h="292555">
                <a:tc>
                  <a:txBody>
                    <a:bodyPr/>
                    <a:lstStyle/>
                    <a:p>
                      <a:pPr marL="0" indent="0">
                        <a:lnSpc>
                          <a:spcPts val="18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Grade 3 and 4 labs</a:t>
                      </a: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47" marB="2741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(16)</a:t>
                      </a:r>
                    </a:p>
                  </a:txBody>
                  <a:tcPr marL="94976" marR="94976" marT="36547" marB="2741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 (20)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47" marB="2741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(16) 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47" marB="2741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 (18)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47" marB="2741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3"/>
          <p:cNvSpPr>
            <a:spLocks noGrp="1"/>
          </p:cNvSpPr>
          <p:nvPr>
            <p:ph type="title"/>
          </p:nvPr>
        </p:nvSpPr>
        <p:spPr>
          <a:xfrm>
            <a:off x="566738" y="76200"/>
            <a:ext cx="7662862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ISRs for CAB LA or RPV LA Over Time </a:t>
            </a:r>
          </a:p>
        </p:txBody>
      </p:sp>
      <p:sp>
        <p:nvSpPr>
          <p:cNvPr id="2662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83275"/>
            <a:ext cx="8458200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Bars represent incidence of onset ISR events relative to the most recent IM injection visit.  </a:t>
            </a:r>
          </a:p>
        </p:txBody>
      </p:sp>
      <p:grpSp>
        <p:nvGrpSpPr>
          <p:cNvPr id="26628" name="Group 20"/>
          <p:cNvGrpSpPr>
            <a:grpSpLocks/>
          </p:cNvGrpSpPr>
          <p:nvPr/>
        </p:nvGrpSpPr>
        <p:grpSpPr bwMode="auto">
          <a:xfrm>
            <a:off x="449263" y="4354513"/>
            <a:ext cx="7954962" cy="674687"/>
            <a:chOff x="8977" y="4852996"/>
            <a:chExt cx="8978859" cy="589574"/>
          </a:xfrm>
        </p:grpSpPr>
        <p:sp>
          <p:nvSpPr>
            <p:cNvPr id="26636" name="TextBox 14"/>
            <p:cNvSpPr txBox="1">
              <a:spLocks noChangeArrowheads="1"/>
            </p:cNvSpPr>
            <p:nvPr/>
          </p:nvSpPr>
          <p:spPr bwMode="auto">
            <a:xfrm>
              <a:off x="8977" y="4852996"/>
              <a:ext cx="1405655" cy="134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000" b="1"/>
                <a:t>Subjects at visit</a:t>
              </a:r>
            </a:p>
          </p:txBody>
        </p:sp>
        <p:grpSp>
          <p:nvGrpSpPr>
            <p:cNvPr id="26637" name="Group 16"/>
            <p:cNvGrpSpPr>
              <a:grpSpLocks/>
            </p:cNvGrpSpPr>
            <p:nvPr/>
          </p:nvGrpSpPr>
          <p:grpSpPr bwMode="auto">
            <a:xfrm>
              <a:off x="207870" y="5115183"/>
              <a:ext cx="8779966" cy="327387"/>
              <a:chOff x="207870" y="5115183"/>
              <a:chExt cx="8779966" cy="327387"/>
            </a:xfrm>
          </p:grpSpPr>
          <p:sp>
            <p:nvSpPr>
              <p:cNvPr id="26638" name="TextBox 13"/>
              <p:cNvSpPr txBox="1">
                <a:spLocks noChangeArrowheads="1"/>
              </p:cNvSpPr>
              <p:nvPr/>
            </p:nvSpPr>
            <p:spPr bwMode="auto">
              <a:xfrm>
                <a:off x="510579" y="5135730"/>
                <a:ext cx="8477257" cy="29561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1100"/>
                  <a:t>Q8W IM        </a:t>
                </a:r>
                <a:r>
                  <a:rPr lang="en-US" altLang="en-US" sz="1000"/>
                  <a:t>115        115         114        113         113         113         113          112         112         112        112           112          111</a:t>
                </a:r>
                <a:endParaRPr lang="en-US" altLang="en-US" sz="1100"/>
              </a:p>
              <a:p>
                <a:r>
                  <a:rPr lang="en-US" altLang="en-US" sz="1100"/>
                  <a:t>Q4W IM        </a:t>
                </a:r>
                <a:r>
                  <a:rPr lang="en-US" altLang="en-US" sz="1000"/>
                  <a:t>115        115         115        114         112         111         109          109         108         107        106           105          104</a:t>
                </a:r>
                <a:endParaRPr lang="en-US" altLang="en-US" sz="110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07870" y="5115183"/>
                <a:ext cx="136179" cy="130400"/>
              </a:xfrm>
              <a:prstGeom prst="rect">
                <a:avLst/>
              </a:prstGeom>
              <a:solidFill>
                <a:schemeClr val="accent1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07870" y="5317719"/>
                <a:ext cx="136179" cy="124851"/>
              </a:xfrm>
              <a:prstGeom prst="rect">
                <a:avLst/>
              </a:prstGeom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</p:grpSp>
      <p:grpSp>
        <p:nvGrpSpPr>
          <p:cNvPr id="26629" name="Group 23"/>
          <p:cNvGrpSpPr>
            <a:grpSpLocks/>
          </p:cNvGrpSpPr>
          <p:nvPr/>
        </p:nvGrpSpPr>
        <p:grpSpPr bwMode="auto">
          <a:xfrm>
            <a:off x="1600200" y="4114800"/>
            <a:ext cx="6804025" cy="458788"/>
            <a:chOff x="1127801" y="5238649"/>
            <a:chExt cx="7333894" cy="397468"/>
          </a:xfrm>
        </p:grpSpPr>
        <p:sp>
          <p:nvSpPr>
            <p:cNvPr id="26634" name="TextBox 21"/>
            <p:cNvSpPr txBox="1">
              <a:spLocks noChangeArrowheads="1"/>
            </p:cNvSpPr>
            <p:nvPr/>
          </p:nvSpPr>
          <p:spPr bwMode="auto">
            <a:xfrm>
              <a:off x="1127801" y="5238649"/>
              <a:ext cx="7333894" cy="159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altLang="en-US" sz="1200" b="1"/>
                <a:t>Day 1    W 4      W 8    W 12     W 16    W 20   W 24     W 28    W 32    W 36    W 40    W 44     W 48</a:t>
              </a:r>
            </a:p>
          </p:txBody>
        </p:sp>
        <p:sp>
          <p:nvSpPr>
            <p:cNvPr id="37897" name="TextBox 22"/>
            <p:cNvSpPr txBox="1">
              <a:spLocks noChangeArrowheads="1"/>
            </p:cNvSpPr>
            <p:nvPr/>
          </p:nvSpPr>
          <p:spPr bwMode="auto">
            <a:xfrm>
              <a:off x="3987096" y="5455950"/>
              <a:ext cx="1524614" cy="18016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2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350" b="1" dirty="0" smtClean="0"/>
                <a:t>Weeks</a:t>
              </a:r>
              <a:r>
                <a:rPr lang="en-US" altLang="en-US" sz="1200" b="1" dirty="0" smtClean="0"/>
                <a:t> </a:t>
              </a:r>
            </a:p>
          </p:txBody>
        </p:sp>
      </p:grpSp>
      <p:graphicFrame>
        <p:nvGraphicFramePr>
          <p:cNvPr id="26630" name="Object 1"/>
          <p:cNvGraphicFramePr>
            <a:graphicFrameLocks/>
          </p:cNvGraphicFramePr>
          <p:nvPr/>
        </p:nvGraphicFramePr>
        <p:xfrm>
          <a:off x="646113" y="762000"/>
          <a:ext cx="7808912" cy="3733800"/>
        </p:xfrm>
        <a:graphic>
          <a:graphicData uri="http://schemas.openxmlformats.org/presentationml/2006/ole">
            <p:oleObj spid="_x0000_s26630" r:id="rId4" imgW="7809653" imgH="3737172" progId="Excel.Chart.8">
              <p:embed/>
            </p:oleObj>
          </a:graphicData>
        </a:graphic>
      </p:graphicFrame>
      <p:sp>
        <p:nvSpPr>
          <p:cNvPr id="17" name="Text Placeholder 3"/>
          <p:cNvSpPr txBox="1">
            <a:spLocks/>
          </p:cNvSpPr>
          <p:nvPr/>
        </p:nvSpPr>
        <p:spPr>
          <a:xfrm>
            <a:off x="3352800" y="1447800"/>
            <a:ext cx="2947988" cy="457200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en-US" altLang="en-US" sz="1800" b="1" kern="0" dirty="0" smtClean="0"/>
              <a:t>Overall ISR AE Incidence</a:t>
            </a:r>
          </a:p>
        </p:txBody>
      </p:sp>
      <p:sp>
        <p:nvSpPr>
          <p:cNvPr id="18" name="Content Placeholder 1"/>
          <p:cNvSpPr txBox="1">
            <a:spLocks/>
          </p:cNvSpPr>
          <p:nvPr/>
        </p:nvSpPr>
        <p:spPr>
          <a:xfrm>
            <a:off x="381000" y="5105400"/>
            <a:ext cx="8358188" cy="668338"/>
          </a:xfrm>
          <a:prstGeom prst="rect">
            <a:avLst/>
          </a:prstGeom>
        </p:spPr>
        <p:txBody>
          <a:bodyPr/>
          <a:lstStyle/>
          <a:p>
            <a:pPr marL="190500" indent="-190500" eaLnBrk="0" hangingPunct="0">
              <a:lnSpc>
                <a:spcPts val="2100"/>
              </a:lnSpc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99% of ISRs were mild (82%) or moderate (17%), and 90% resolved within 7 days</a:t>
            </a:r>
          </a:p>
          <a:p>
            <a:pPr marL="190500" indent="-190500" eaLnBrk="0" hangingPunct="0">
              <a:lnSpc>
                <a:spcPts val="2100"/>
              </a:lnSpc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Most common ISR events overall were pain (67%), nodules (7%), and swelling (6%)</a:t>
            </a:r>
          </a:p>
          <a:p>
            <a:pPr marL="190500" indent="-190500" eaLnBrk="0" hangingPunct="0">
              <a:lnSpc>
                <a:spcPts val="2100"/>
              </a:lnSpc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2/230 subjects (&lt;1%) withdrew as a result of injection reactions (Q8W)</a:t>
            </a:r>
          </a:p>
          <a:p>
            <a:pPr eaLnBrk="0" hangingPunct="0">
              <a:lnSpc>
                <a:spcPts val="2100"/>
              </a:lnSpc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None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3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altLang="en-US" sz="2400" smtClean="0">
                <a:latin typeface="Arial" charset="0"/>
                <a:cs typeface="Arial" charset="0"/>
              </a:rPr>
              <a:t>Patient-Reported Outcomes at Week 48: Maintenance Treatment</a:t>
            </a:r>
            <a:r>
              <a:rPr lang="en-US" altLang="en-US" sz="2400" baseline="30000" smtClean="0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7652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Note: based on observed case data set of subjects who completed Week 48 questionnaires.</a:t>
            </a:r>
          </a:p>
          <a:p>
            <a:r>
              <a:rPr lang="en-US" altLang="en-US" baseline="30000" smtClean="0">
                <a:latin typeface="Arial" charset="0"/>
                <a:cs typeface="Arial" charset="0"/>
              </a:rPr>
              <a:t>a</a:t>
            </a:r>
            <a:r>
              <a:rPr lang="en-US" altLang="en-US" smtClean="0">
                <a:latin typeface="Arial" charset="0"/>
                <a:cs typeface="Arial" charset="0"/>
              </a:rPr>
              <a:t>HIV Treatment Satisfaction Questionnaire status version (HIVTSQs).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1314450" y="1325563"/>
            <a:ext cx="2800350" cy="4302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400" b="1" dirty="0" smtClean="0">
                <a:latin typeface="+mj-lt"/>
              </a:rPr>
              <a:t>How satisfied are you with </a:t>
            </a:r>
            <a:br>
              <a:rPr lang="en-US" altLang="en-US" sz="1400" b="1" dirty="0" smtClean="0">
                <a:latin typeface="+mj-lt"/>
              </a:rPr>
            </a:br>
            <a:r>
              <a:rPr lang="en-US" altLang="en-US" sz="1400" b="1" dirty="0" smtClean="0">
                <a:latin typeface="+mj-lt"/>
              </a:rPr>
              <a:t>your current treatment?</a:t>
            </a:r>
          </a:p>
        </p:txBody>
      </p:sp>
      <p:graphicFrame>
        <p:nvGraphicFramePr>
          <p:cNvPr id="27654" name="Chart 1"/>
          <p:cNvGraphicFramePr>
            <a:graphicFrameLocks/>
          </p:cNvGraphicFramePr>
          <p:nvPr/>
        </p:nvGraphicFramePr>
        <p:xfrm>
          <a:off x="111125" y="1758950"/>
          <a:ext cx="4664075" cy="3575050"/>
        </p:xfrm>
        <a:graphic>
          <a:graphicData uri="http://schemas.openxmlformats.org/presentationml/2006/ole">
            <p:oleObj spid="_x0000_s27654" name="Chart" r:id="rId3" imgW="4667357" imgH="3867210" progId="Excel.Chart.8">
              <p:embed/>
            </p:oleObj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1630363" y="1976438"/>
            <a:ext cx="1524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 bwMode="auto">
          <a:xfrm>
            <a:off x="1817688" y="1905000"/>
            <a:ext cx="266700" cy="161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1%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4148138" y="1981200"/>
            <a:ext cx="133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 bwMode="auto">
          <a:xfrm>
            <a:off x="4305300" y="1905000"/>
            <a:ext cx="266700" cy="161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4%</a:t>
            </a:r>
          </a:p>
        </p:txBody>
      </p:sp>
      <p:sp>
        <p:nvSpPr>
          <p:cNvPr id="26" name="TextBox 25"/>
          <p:cNvSpPr txBox="1"/>
          <p:nvPr/>
        </p:nvSpPr>
        <p:spPr bwMode="auto">
          <a:xfrm>
            <a:off x="1817688" y="2016125"/>
            <a:ext cx="266700" cy="161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1%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1630363" y="2000250"/>
            <a:ext cx="152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 bwMode="auto">
          <a:xfrm flipV="1">
            <a:off x="1628775" y="1871663"/>
            <a:ext cx="152400" cy="80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 bwMode="auto">
          <a:xfrm>
            <a:off x="1817688" y="1766888"/>
            <a:ext cx="266700" cy="15716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1%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2895600" y="1952625"/>
            <a:ext cx="133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 bwMode="auto">
          <a:xfrm>
            <a:off x="3057525" y="1874838"/>
            <a:ext cx="266700" cy="161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1%</a:t>
            </a:r>
          </a:p>
        </p:txBody>
      </p:sp>
      <p:sp>
        <p:nvSpPr>
          <p:cNvPr id="44" name="TextBox 20"/>
          <p:cNvSpPr txBox="1">
            <a:spLocks noChangeArrowheads="1"/>
          </p:cNvSpPr>
          <p:nvPr/>
        </p:nvSpPr>
        <p:spPr bwMode="auto">
          <a:xfrm>
            <a:off x="5189538" y="1325563"/>
            <a:ext cx="3465512" cy="4302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400" b="1" dirty="0" smtClean="0">
                <a:latin typeface="+mj-lt"/>
              </a:rPr>
              <a:t>How satisfied would you be to continue with your present form of treatment?</a:t>
            </a:r>
          </a:p>
        </p:txBody>
      </p:sp>
      <p:graphicFrame>
        <p:nvGraphicFramePr>
          <p:cNvPr id="27666" name="Chart 38"/>
          <p:cNvGraphicFramePr>
            <a:graphicFrameLocks/>
          </p:cNvGraphicFramePr>
          <p:nvPr/>
        </p:nvGraphicFramePr>
        <p:xfrm>
          <a:off x="4540250" y="1809750"/>
          <a:ext cx="4445000" cy="3524250"/>
        </p:xfrm>
        <a:graphic>
          <a:graphicData uri="http://schemas.openxmlformats.org/presentationml/2006/ole">
            <p:oleObj spid="_x0000_s27666" name="Worksheet" r:id="rId4" imgW="4438554" imgH="3848040" progId="Excel.Sheet.8">
              <p:embed/>
            </p:oleObj>
          </a:graphicData>
        </a:graphic>
      </p:graphicFrame>
      <p:cxnSp>
        <p:nvCxnSpPr>
          <p:cNvPr id="47" name="Straight Connector 46"/>
          <p:cNvCxnSpPr/>
          <p:nvPr/>
        </p:nvCxnSpPr>
        <p:spPr bwMode="auto">
          <a:xfrm>
            <a:off x="6022975" y="2005013"/>
            <a:ext cx="133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 bwMode="auto">
          <a:xfrm>
            <a:off x="6189663" y="1925638"/>
            <a:ext cx="266700" cy="161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1%</a:t>
            </a:r>
          </a:p>
        </p:txBody>
      </p:sp>
      <p:sp>
        <p:nvSpPr>
          <p:cNvPr id="27669" name="TextBox 67"/>
          <p:cNvSpPr txBox="1">
            <a:spLocks noChangeArrowheads="1"/>
          </p:cNvSpPr>
          <p:nvPr/>
        </p:nvSpPr>
        <p:spPr bwMode="auto">
          <a:xfrm>
            <a:off x="8108950" y="2178050"/>
            <a:ext cx="2667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en-US" sz="1100">
                <a:solidFill>
                  <a:schemeClr val="bg1"/>
                </a:solidFill>
              </a:rPr>
              <a:t>8%</a:t>
            </a:r>
          </a:p>
        </p:txBody>
      </p:sp>
      <p:sp>
        <p:nvSpPr>
          <p:cNvPr id="41" name="TextBox 40"/>
          <p:cNvSpPr txBox="1"/>
          <p:nvPr/>
        </p:nvSpPr>
        <p:spPr bwMode="auto">
          <a:xfrm>
            <a:off x="7399338" y="2046288"/>
            <a:ext cx="266700" cy="161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1%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7229475" y="2046288"/>
            <a:ext cx="152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 bwMode="auto">
          <a:xfrm flipV="1">
            <a:off x="7221538" y="1920875"/>
            <a:ext cx="152400" cy="809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 bwMode="auto">
          <a:xfrm>
            <a:off x="7399338" y="1838325"/>
            <a:ext cx="266700" cy="1571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1%</a:t>
            </a:r>
          </a:p>
        </p:txBody>
      </p:sp>
      <p:sp>
        <p:nvSpPr>
          <p:cNvPr id="46" name="TextBox 45"/>
          <p:cNvSpPr txBox="1"/>
          <p:nvPr/>
        </p:nvSpPr>
        <p:spPr bwMode="auto">
          <a:xfrm>
            <a:off x="8602663" y="2076450"/>
            <a:ext cx="266700" cy="161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2%</a:t>
            </a: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8408988" y="2090738"/>
            <a:ext cx="152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 bwMode="auto">
          <a:xfrm flipV="1">
            <a:off x="8408988" y="1931988"/>
            <a:ext cx="152400" cy="82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 bwMode="auto">
          <a:xfrm>
            <a:off x="8602663" y="1835150"/>
            <a:ext cx="266700" cy="160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2%</a:t>
            </a:r>
          </a:p>
        </p:txBody>
      </p:sp>
      <p:sp>
        <p:nvSpPr>
          <p:cNvPr id="27678" name="TextBox 49"/>
          <p:cNvSpPr txBox="1">
            <a:spLocks noChangeArrowheads="1"/>
          </p:cNvSpPr>
          <p:nvPr/>
        </p:nvSpPr>
        <p:spPr bwMode="auto">
          <a:xfrm>
            <a:off x="2446338" y="5588000"/>
            <a:ext cx="896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en-US" sz="1200"/>
              <a:t>very satisfied</a:t>
            </a:r>
          </a:p>
        </p:txBody>
      </p:sp>
      <p:sp>
        <p:nvSpPr>
          <p:cNvPr id="27679" name="TextBox 50"/>
          <p:cNvSpPr txBox="1">
            <a:spLocks noChangeArrowheads="1"/>
          </p:cNvSpPr>
          <p:nvPr/>
        </p:nvSpPr>
        <p:spPr bwMode="auto">
          <a:xfrm>
            <a:off x="5321300" y="5588000"/>
            <a:ext cx="1092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en-US" sz="1200"/>
              <a:t>very dissatisfied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3429000" y="5711825"/>
            <a:ext cx="185737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81" name="TextBox 1"/>
          <p:cNvSpPr txBox="1">
            <a:spLocks noChangeArrowheads="1"/>
          </p:cNvSpPr>
          <p:nvPr/>
        </p:nvSpPr>
        <p:spPr bwMode="auto">
          <a:xfrm>
            <a:off x="3352800" y="5416550"/>
            <a:ext cx="3657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6      5      4      3      2      1      0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0563" y="5465763"/>
            <a:ext cx="90487" cy="90487"/>
          </a:xfrm>
          <a:prstGeom prst="rect">
            <a:avLst/>
          </a:prstGeom>
          <a:solidFill>
            <a:srgbClr val="F0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557588" y="5465763"/>
            <a:ext cx="92075" cy="92075"/>
          </a:xfrm>
          <a:prstGeom prst="rect">
            <a:avLst/>
          </a:prstGeom>
          <a:solidFill>
            <a:srgbClr val="00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906838" y="5468938"/>
            <a:ext cx="92075" cy="90487"/>
          </a:xfrm>
          <a:prstGeom prst="rect">
            <a:avLst/>
          </a:prstGeom>
          <a:solidFill>
            <a:srgbClr val="F0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252913" y="5467350"/>
            <a:ext cx="92075" cy="92075"/>
          </a:xfrm>
          <a:prstGeom prst="rect">
            <a:avLst/>
          </a:prstGeom>
          <a:solidFill>
            <a:srgbClr val="33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592638" y="5467350"/>
            <a:ext cx="92075" cy="92075"/>
          </a:xfrm>
          <a:prstGeom prst="rect">
            <a:avLst/>
          </a:prstGeom>
          <a:solidFill>
            <a:srgbClr val="8DD9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938713" y="5465763"/>
            <a:ext cx="90487" cy="90487"/>
          </a:xfrm>
          <a:prstGeom prst="rect">
            <a:avLst/>
          </a:prstGeom>
          <a:solidFill>
            <a:srgbClr val="B824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272088" y="5465763"/>
            <a:ext cx="92075" cy="90487"/>
          </a:xfrm>
          <a:prstGeom prst="rect">
            <a:avLst/>
          </a:prstGeom>
          <a:solidFill>
            <a:srgbClr val="97C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Chart 7"/>
          <p:cNvGraphicFramePr>
            <a:graphicFrameLocks/>
          </p:cNvGraphicFramePr>
          <p:nvPr/>
        </p:nvGraphicFramePr>
        <p:xfrm>
          <a:off x="4676775" y="1371600"/>
          <a:ext cx="3857625" cy="3505200"/>
        </p:xfrm>
        <a:graphic>
          <a:graphicData uri="http://schemas.openxmlformats.org/presentationml/2006/ole">
            <p:oleObj spid="_x0000_s28674" name="Chart" r:id="rId3" imgW="3781332" imgH="3428966" progId="Excel.Chart.8">
              <p:embed/>
            </p:oleObj>
          </a:graphicData>
        </a:graphic>
      </p:graphicFrame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Pharmacokinetics</a:t>
            </a:r>
          </a:p>
        </p:txBody>
      </p:sp>
      <p:sp>
        <p:nvSpPr>
          <p:cNvPr id="2867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</p:txBody>
      </p:sp>
      <p:graphicFrame>
        <p:nvGraphicFramePr>
          <p:cNvPr id="28677" name="Chart 4"/>
          <p:cNvGraphicFramePr>
            <a:graphicFrameLocks/>
          </p:cNvGraphicFramePr>
          <p:nvPr/>
        </p:nvGraphicFramePr>
        <p:xfrm>
          <a:off x="352425" y="1524000"/>
          <a:ext cx="4219575" cy="3267075"/>
        </p:xfrm>
        <a:graphic>
          <a:graphicData uri="http://schemas.openxmlformats.org/presentationml/2006/ole">
            <p:oleObj spid="_x0000_s28677" name="Chart" r:id="rId4" imgW="3695760" imgH="2866965" progId="Excel.Chart.8">
              <p:embed/>
            </p:oleObj>
          </a:graphicData>
        </a:graphic>
      </p:graphicFrame>
      <p:sp>
        <p:nvSpPr>
          <p:cNvPr id="28678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Cτ, trough concentration; PA-IC90, protein binding–adjusted 90% inhibitory concentration; SD, standard deviation.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09600" y="4953000"/>
            <a:ext cx="8534400" cy="533400"/>
          </a:xfrm>
          <a:prstGeom prst="rect">
            <a:avLst/>
          </a:prstGeom>
        </p:spPr>
        <p:txBody>
          <a:bodyPr/>
          <a:lstStyle/>
          <a:p>
            <a:pPr marL="190500" indent="-1905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/>
            </a:pPr>
            <a:r>
              <a:rPr lang="en-US" alt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Both Q4W and Q8W steady state exposures approximate once-daily oral dosing</a:t>
            </a:r>
            <a:endParaRPr lang="en-US" sz="1600" kern="0" dirty="0">
              <a:latin typeface="Arial" panose="020B0604020202020204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81000" y="1350963"/>
            <a:ext cx="8610600" cy="4498975"/>
          </a:xfrm>
        </p:spPr>
        <p:txBody>
          <a:bodyPr/>
          <a:lstStyle/>
          <a:p>
            <a:pPr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en-US" sz="2000" spc="-10" dirty="0" smtClean="0"/>
              <a:t>LATTE-2 results successfully demonstrate ability to maintain HIV-1        </a:t>
            </a:r>
            <a:r>
              <a:rPr lang="en-US" altLang="en-US" sz="2000" dirty="0" smtClean="0"/>
              <a:t>viral load &lt;50 c/mL with LA IM CAB + RPV, dosed every 4 or 8 weeks</a:t>
            </a:r>
          </a:p>
          <a:p>
            <a:pPr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altLang="en-US" sz="2000" dirty="0" smtClean="0"/>
              <a:t>Three subjects met PDVF criteria during maintenance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Q8W (n=2), oral CAB (n=1); one Q8W subject with emergent RPV and CAB resistance </a:t>
            </a:r>
            <a:endParaRPr lang="en-US" altLang="en-US" dirty="0" smtClean="0"/>
          </a:p>
          <a:p>
            <a:pPr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altLang="en-US" sz="2000" dirty="0" smtClean="0"/>
              <a:t>Injection tolerability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Majority of ISRs were Grade 1 to 2 pain, with a median duration of 3 days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Few subjects had an ISR that led to discontinuation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High overall reported satisfaction</a:t>
            </a:r>
            <a:endParaRPr lang="en-US" altLang="en-US" dirty="0" smtClean="0"/>
          </a:p>
          <a:p>
            <a:pPr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altLang="en-US" sz="2000" dirty="0" smtClean="0"/>
              <a:t>Dose selection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Q4W dosing resulted in lower rates of </a:t>
            </a:r>
            <a:r>
              <a:rPr lang="en-US" sz="1600" dirty="0" err="1" smtClean="0"/>
              <a:t>virologic</a:t>
            </a:r>
            <a:r>
              <a:rPr lang="en-US" sz="1600" dirty="0" smtClean="0"/>
              <a:t> non-response with similar safety to Q8W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Q4W dosing was selected for pivotal phase III studies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Q8W dosing remains under evaluation within LATTE-2</a:t>
            </a:r>
          </a:p>
          <a:p>
            <a:pPr>
              <a:buFont typeface="Arial" pitchFamily="34" charset="0"/>
              <a:buChar char="•"/>
              <a:defRPr/>
            </a:pPr>
            <a:endParaRPr lang="en-US" altLang="en-US" sz="2000" dirty="0" smtClean="0"/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Conclusions</a:t>
            </a:r>
          </a:p>
        </p:txBody>
      </p:sp>
      <p:sp>
        <p:nvSpPr>
          <p:cNvPr id="2970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533400" y="1350963"/>
            <a:ext cx="8358188" cy="44989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We thank everyone who has contributed to the success of the study</a:t>
            </a:r>
          </a:p>
          <a:p>
            <a:pPr lvl="1"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All study participants and their families</a:t>
            </a:r>
          </a:p>
          <a:p>
            <a:pPr lvl="1"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The LATTE-2 clinical investigators and their staff in Spain, Germany, France, Canada, and the United States</a:t>
            </a:r>
          </a:p>
          <a:p>
            <a:pPr lvl="1"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The </a:t>
            </a:r>
            <a:r>
              <a:rPr lang="en-US" altLang="en-US" dirty="0" err="1" smtClean="0">
                <a:latin typeface="Arial" charset="0"/>
                <a:cs typeface="Arial" charset="0"/>
              </a:rPr>
              <a:t>ViiV</a:t>
            </a:r>
            <a:r>
              <a:rPr lang="en-US" altLang="en-US" dirty="0" smtClean="0">
                <a:latin typeface="Arial" charset="0"/>
                <a:cs typeface="Arial" charset="0"/>
              </a:rPr>
              <a:t> Healthcare, GlaxoSmithKline, PAREXEL, and Janssen study team members</a:t>
            </a:r>
          </a:p>
          <a:p>
            <a:pPr lvl="1">
              <a:buFont typeface="Arial" charset="0"/>
              <a:buNone/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LATTE-2 was sponsored by </a:t>
            </a:r>
            <a:r>
              <a:rPr lang="en-US" altLang="en-US" dirty="0" err="1" smtClean="0">
                <a:latin typeface="Arial" charset="0"/>
                <a:cs typeface="Arial" charset="0"/>
              </a:rPr>
              <a:t>ViiV</a:t>
            </a:r>
            <a:r>
              <a:rPr lang="en-US" altLang="en-US" dirty="0" smtClean="0">
                <a:latin typeface="Arial" charset="0"/>
                <a:cs typeface="Arial" charset="0"/>
              </a:rPr>
              <a:t> Healthcare</a:t>
            </a:r>
          </a:p>
          <a:p>
            <a:pPr lvl="1"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Acknowledgments</a:t>
            </a:r>
          </a:p>
        </p:txBody>
      </p:sp>
      <p:sp>
        <p:nvSpPr>
          <p:cNvPr id="3072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4"/>
          <p:cNvSpPr>
            <a:spLocks noGrp="1"/>
          </p:cNvSpPr>
          <p:nvPr>
            <p:ph idx="1"/>
          </p:nvPr>
        </p:nvSpPr>
        <p:spPr>
          <a:xfrm>
            <a:off x="533400" y="1350963"/>
            <a:ext cx="8358188" cy="449897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Dr. David A. Margolis is an employee of ViiV Healthcare</a:t>
            </a:r>
          </a:p>
        </p:txBody>
      </p:sp>
      <p:sp>
        <p:nvSpPr>
          <p:cNvPr id="15363" name="Title 6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Disclosures</a:t>
            </a:r>
          </a:p>
        </p:txBody>
      </p:sp>
      <p:sp>
        <p:nvSpPr>
          <p:cNvPr id="1536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350963"/>
            <a:ext cx="5334000" cy="1838325"/>
          </a:xfrm>
        </p:spPr>
        <p:txBody>
          <a:bodyPr/>
          <a:lstStyle/>
          <a:p>
            <a:pPr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altLang="en-US" sz="1800" dirty="0" smtClean="0"/>
              <a:t>CAB is an HIV-1 integrase inhibitor</a:t>
            </a:r>
          </a:p>
          <a:p>
            <a:pPr lvl="1"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Oral 30 mg tablet (t</a:t>
            </a:r>
            <a:r>
              <a:rPr lang="en-US" altLang="en-US" sz="1600" baseline="-25000" dirty="0" smtClean="0"/>
              <a:t>½</a:t>
            </a:r>
            <a:r>
              <a:rPr lang="en-US" altLang="en-US" sz="1600" dirty="0" smtClean="0"/>
              <a:t>, ~40 hours)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LA </a:t>
            </a:r>
            <a:r>
              <a:rPr lang="en-US" altLang="en-US" sz="1600" dirty="0" err="1" smtClean="0"/>
              <a:t>nanosuspension</a:t>
            </a:r>
            <a:r>
              <a:rPr lang="en-US" altLang="en-US" sz="1600" dirty="0" smtClean="0"/>
              <a:t> 200 mg/mL (t</a:t>
            </a:r>
            <a:r>
              <a:rPr lang="en-US" altLang="en-US" sz="1600" baseline="-25000" dirty="0" smtClean="0"/>
              <a:t>½</a:t>
            </a:r>
            <a:r>
              <a:rPr lang="en-US" altLang="en-US" sz="1600" dirty="0" smtClean="0"/>
              <a:t>, ~20-40 days) </a:t>
            </a:r>
          </a:p>
          <a:p>
            <a:pPr>
              <a:spcBef>
                <a:spcPts val="1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altLang="en-US" sz="1800" dirty="0" smtClean="0"/>
              <a:t>RPV is an HIV-1 NNRTI</a:t>
            </a:r>
          </a:p>
          <a:p>
            <a:pPr lvl="1"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Oral 25 mg tablet (t</a:t>
            </a:r>
            <a:r>
              <a:rPr lang="en-US" altLang="en-US" sz="1600" baseline="-25000" dirty="0" smtClean="0"/>
              <a:t>½</a:t>
            </a:r>
            <a:r>
              <a:rPr lang="en-US" altLang="en-US" sz="1600" dirty="0" smtClean="0"/>
              <a:t>, ~50 hours)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LA </a:t>
            </a:r>
            <a:r>
              <a:rPr lang="en-US" altLang="en-US" sz="1600" dirty="0" err="1" smtClean="0"/>
              <a:t>nanosuspension</a:t>
            </a:r>
            <a:r>
              <a:rPr lang="en-US" altLang="en-US" sz="1600" dirty="0" smtClean="0"/>
              <a:t> 300 mg/mL (t</a:t>
            </a:r>
            <a:r>
              <a:rPr lang="en-US" altLang="en-US" sz="1600" baseline="-25000" dirty="0" smtClean="0"/>
              <a:t>½</a:t>
            </a:r>
            <a:r>
              <a:rPr lang="en-US" altLang="en-US" sz="1600" dirty="0" smtClean="0"/>
              <a:t>, ~30-90 days)</a:t>
            </a:r>
          </a:p>
          <a:p>
            <a:pPr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altLang="en-US" sz="1800" dirty="0" smtClean="0"/>
              <a:t>Oral 2-drug CAB + RPV proof of efficacy </a:t>
            </a:r>
            <a:br>
              <a:rPr lang="en-US" altLang="en-US" sz="1800" dirty="0" smtClean="0"/>
            </a:br>
            <a:r>
              <a:rPr lang="en-US" altLang="en-US" sz="1800" dirty="0" smtClean="0"/>
              <a:t>through Week 96 in LATTE-1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altLang="en-US" sz="2800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Background</a:t>
            </a:r>
          </a:p>
        </p:txBody>
      </p:sp>
      <p:sp>
        <p:nvSpPr>
          <p:cNvPr id="1638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</p:txBody>
      </p:sp>
      <p:grpSp>
        <p:nvGrpSpPr>
          <p:cNvPr id="16389" name="Group 2"/>
          <p:cNvGrpSpPr>
            <a:grpSpLocks/>
          </p:cNvGrpSpPr>
          <p:nvPr/>
        </p:nvGrpSpPr>
        <p:grpSpPr bwMode="auto">
          <a:xfrm>
            <a:off x="5737225" y="1350963"/>
            <a:ext cx="3254375" cy="2590800"/>
            <a:chOff x="5502442" y="1742173"/>
            <a:chExt cx="3254208" cy="2590800"/>
          </a:xfrm>
        </p:grpSpPr>
        <p:pic>
          <p:nvPicPr>
            <p:cNvPr id="16424" name="Picture 2" descr="C:\Users\rqb23532\Pictures\744\Prepared syringe (3mL) of Cabotegravir and prepared syringe (3mL) of TMC-278 LA.jpg"/>
            <p:cNvPicPr>
              <a:picLocks noChangeAspect="1" noChangeArrowheads="1"/>
            </p:cNvPicPr>
            <p:nvPr/>
          </p:nvPicPr>
          <p:blipFill>
            <a:blip r:embed="rId3" cstate="print"/>
            <a:srcRect l="7263" t="20218" r="7475" b="6895"/>
            <a:stretch>
              <a:fillRect/>
            </a:stretch>
          </p:blipFill>
          <p:spPr bwMode="auto">
            <a:xfrm>
              <a:off x="5755905" y="1742173"/>
              <a:ext cx="2598821" cy="16106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6425" name="Picture 3" descr="C:\Users\rqb23532\Pictures\744\3mL vial of Cabotegravir LA and 1 3mL vial of TMC-278 LA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9000" y="3236010"/>
              <a:ext cx="1517650" cy="1096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6426" name="Picture 4" descr="C:\Users\rqb23532\Pictures\744\30mg tablet of Cabotegravir and 25mg tablet of rilpivirine.jpg"/>
            <p:cNvPicPr>
              <a:picLocks noChangeAspect="1" noChangeArrowheads="1"/>
            </p:cNvPicPr>
            <p:nvPr/>
          </p:nvPicPr>
          <p:blipFill>
            <a:blip r:embed="rId5" cstate="print"/>
            <a:srcRect l="7756" t="19930" r="9142" b="11861"/>
            <a:stretch>
              <a:fillRect/>
            </a:stretch>
          </p:blipFill>
          <p:spPr bwMode="auto">
            <a:xfrm>
              <a:off x="5502442" y="3190775"/>
              <a:ext cx="1203158" cy="7796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  <p:grpSp>
        <p:nvGrpSpPr>
          <p:cNvPr id="16390" name="Group 5"/>
          <p:cNvGrpSpPr>
            <a:grpSpLocks noChangeAspect="1"/>
          </p:cNvGrpSpPr>
          <p:nvPr/>
        </p:nvGrpSpPr>
        <p:grpSpPr bwMode="auto">
          <a:xfrm>
            <a:off x="457200" y="3732213"/>
            <a:ext cx="4784725" cy="2135187"/>
            <a:chOff x="609600" y="2647956"/>
            <a:chExt cx="4436818" cy="1978382"/>
          </a:xfrm>
        </p:grpSpPr>
        <p:graphicFrame>
          <p:nvGraphicFramePr>
            <p:cNvPr id="16392" name="Chart 52"/>
            <p:cNvGraphicFramePr>
              <a:graphicFrameLocks/>
            </p:cNvGraphicFramePr>
            <p:nvPr/>
          </p:nvGraphicFramePr>
          <p:xfrm>
            <a:off x="609600" y="2647956"/>
            <a:ext cx="4436818" cy="1978382"/>
          </p:xfrm>
          <a:graphic>
            <a:graphicData uri="http://schemas.openxmlformats.org/presentationml/2006/ole">
              <p:oleObj spid="_x0000_s16392" name="Worksheet" r:id="rId6" imgW="4990976" imgH="2514510" progId="Excel.Sheet.8">
                <p:embed/>
              </p:oleObj>
            </a:graphicData>
          </a:graphic>
        </p:graphicFrame>
        <p:cxnSp>
          <p:nvCxnSpPr>
            <p:cNvPr id="18" name="Straight Connector 17"/>
            <p:cNvCxnSpPr/>
            <p:nvPr/>
          </p:nvCxnSpPr>
          <p:spPr bwMode="auto">
            <a:xfrm flipV="1">
              <a:off x="1857915" y="2786222"/>
              <a:ext cx="0" cy="136795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 bwMode="auto">
            <a:xfrm>
              <a:off x="1366244" y="4112989"/>
              <a:ext cx="279693" cy="200045"/>
            </a:xfrm>
            <a:prstGeom prst="rect">
              <a:avLst/>
            </a:prstGeom>
            <a:noFill/>
          </p:spPr>
          <p:txBody>
            <a:bodyPr lIns="0" rIns="0">
              <a:spAutoFit/>
            </a:bodyPr>
            <a:lstStyle/>
            <a:p>
              <a:pPr algn="ctr"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12</a:t>
              </a:r>
            </a:p>
          </p:txBody>
        </p:sp>
        <p:sp>
          <p:nvSpPr>
            <p:cNvPr id="20" name="TextBox 19"/>
            <p:cNvSpPr txBox="1"/>
            <p:nvPr/>
          </p:nvSpPr>
          <p:spPr bwMode="auto">
            <a:xfrm>
              <a:off x="1506091" y="4112989"/>
              <a:ext cx="278221" cy="200045"/>
            </a:xfrm>
            <a:prstGeom prst="rect">
              <a:avLst/>
            </a:prstGeom>
            <a:noFill/>
          </p:spPr>
          <p:txBody>
            <a:bodyPr lIns="0" rIns="0">
              <a:spAutoFit/>
            </a:bodyPr>
            <a:lstStyle/>
            <a:p>
              <a:pPr algn="ctr"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16</a:t>
              </a: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1252895" y="4112989"/>
              <a:ext cx="154567" cy="2000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8</a:t>
              </a:r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1126297" y="4108575"/>
              <a:ext cx="154567" cy="1985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 bwMode="auto">
            <a:xfrm>
              <a:off x="1017364" y="4108575"/>
              <a:ext cx="292941" cy="198574"/>
            </a:xfrm>
            <a:prstGeom prst="rect">
              <a:avLst/>
            </a:prstGeom>
            <a:noFill/>
          </p:spPr>
          <p:txBody>
            <a:bodyPr lIns="0">
              <a:spAutoFit/>
            </a:bodyPr>
            <a:lstStyle/>
            <a:p>
              <a:pPr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BL</a:t>
              </a:r>
            </a:p>
          </p:txBody>
        </p:sp>
        <p:sp>
          <p:nvSpPr>
            <p:cNvPr id="24" name="TextBox 23"/>
            <p:cNvSpPr txBox="1"/>
            <p:nvPr/>
          </p:nvSpPr>
          <p:spPr bwMode="auto">
            <a:xfrm>
              <a:off x="1057109" y="4108575"/>
              <a:ext cx="156039" cy="1985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2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039444" y="2786222"/>
              <a:ext cx="815527" cy="1367952"/>
            </a:xfrm>
            <a:prstGeom prst="rect">
              <a:avLst/>
            </a:prstGeom>
            <a:solidFill>
              <a:schemeClr val="bg1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1681267" y="4112989"/>
              <a:ext cx="2877897" cy="18533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700" b="1" spc="-20" dirty="0">
                  <a:latin typeface="+mn-lt"/>
                  <a:cs typeface="Arial" pitchFamily="34" charset="0"/>
                </a:rPr>
                <a:t>  242628  32   36  40         48               60               72                84              96     </a:t>
              </a: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1052693" y="4107105"/>
              <a:ext cx="0" cy="294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 bwMode="auto">
            <a:xfrm>
              <a:off x="1154266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 bwMode="auto">
            <a:xfrm>
              <a:off x="1223454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>
              <a:off x="1357411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 bwMode="auto">
            <a:xfrm>
              <a:off x="1506091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>
              <a:off x="1628272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 bwMode="auto">
            <a:xfrm>
              <a:off x="1857915" y="4105634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>
              <a:off x="1937407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 bwMode="auto">
            <a:xfrm>
              <a:off x="2002178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 bwMode="auto">
            <a:xfrm>
              <a:off x="2165578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 bwMode="auto">
            <a:xfrm>
              <a:off x="2311313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auto">
            <a:xfrm>
              <a:off x="2434966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 bwMode="auto">
            <a:xfrm>
              <a:off x="2714660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 bwMode="auto">
            <a:xfrm>
              <a:off x="3106230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 bwMode="auto">
            <a:xfrm>
              <a:off x="3525770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 bwMode="auto">
            <a:xfrm>
              <a:off x="3943838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 bwMode="auto">
            <a:xfrm>
              <a:off x="4329521" y="4092396"/>
              <a:ext cx="0" cy="323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 bwMode="auto">
            <a:xfrm rot="16200000">
              <a:off x="50756" y="3343620"/>
              <a:ext cx="1384133" cy="2016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Proportion, % (95% CI)</a:t>
              </a: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1532588" y="4340980"/>
              <a:ext cx="80963" cy="76488"/>
            </a:xfrm>
            <a:prstGeom prst="ellipse">
              <a:avLst/>
            </a:prstGeom>
            <a:solidFill>
              <a:srgbClr val="4F81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3413893" y="4433648"/>
              <a:ext cx="78019" cy="7207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1532588" y="4441003"/>
              <a:ext cx="72131" cy="7207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3403588" y="4335097"/>
              <a:ext cx="98629" cy="80901"/>
            </a:xfrm>
            <a:prstGeom prst="triangle">
              <a:avLst/>
            </a:prstGeom>
            <a:solidFill>
              <a:srgbClr val="C050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  <p:sp>
        <p:nvSpPr>
          <p:cNvPr id="16391" name="Rectangle 2"/>
          <p:cNvSpPr>
            <a:spLocks noChangeArrowheads="1"/>
          </p:cNvSpPr>
          <p:nvPr/>
        </p:nvSpPr>
        <p:spPr bwMode="auto">
          <a:xfrm>
            <a:off x="492125" y="5727700"/>
            <a:ext cx="85058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200"/>
              <a:t>BL, baseline; CAB, cabotegravir; CI, confidence interval; EFV, efavirenz; LA, long-acting; NNRTI, non-nucleoside reverse transcriptase inhibitor; RPV, rilpivirine; t</a:t>
            </a:r>
            <a:r>
              <a:rPr lang="en-US" altLang="en-US" sz="1200" baseline="-25000"/>
              <a:t>½</a:t>
            </a:r>
            <a:r>
              <a:rPr lang="en-US" altLang="en-US" sz="1200"/>
              <a:t>, half-life.</a:t>
            </a:r>
          </a:p>
          <a:p>
            <a:r>
              <a:rPr lang="fr-FR" altLang="en-US" sz="1200"/>
              <a:t>Margolis et al. </a:t>
            </a:r>
            <a:r>
              <a:rPr lang="fr-FR" altLang="en-US" sz="1200" i="1"/>
              <a:t>Lancet Infect Dis. </a:t>
            </a:r>
            <a:r>
              <a:rPr lang="fr-FR" altLang="en-US" sz="1200"/>
              <a:t>2015;15:1145-1155.</a:t>
            </a:r>
          </a:p>
          <a:p>
            <a:endParaRPr lang="en-US" alt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1350963"/>
            <a:ext cx="8358188" cy="449897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Establish proof of principle for the first ever long-acting (LA) injectable HIV treatment regimen</a:t>
            </a:r>
          </a:p>
          <a:p>
            <a:pPr>
              <a:spcBef>
                <a:spcPts val="1000"/>
              </a:spcBef>
            </a:pPr>
            <a:r>
              <a:rPr lang="en-US" altLang="en-US" b="1" smtClean="0">
                <a:latin typeface="Arial" charset="0"/>
                <a:cs typeface="Arial" charset="0"/>
              </a:rPr>
              <a:t>Primary Objectives 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Evaluate the safety and efficacy of CAB LA + RPV LA as maintenance therapy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Select a dosing schedule of CAB LA + RPV LA for progression into phase III studies</a:t>
            </a:r>
          </a:p>
          <a:p>
            <a:pPr>
              <a:spcBef>
                <a:spcPts val="1000"/>
              </a:spcBef>
            </a:pPr>
            <a:r>
              <a:rPr lang="en-US" altLang="en-US" b="1" smtClean="0">
                <a:latin typeface="Arial" charset="0"/>
                <a:cs typeface="Arial" charset="0"/>
              </a:rPr>
              <a:t>Key Secondary Objectives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Characterize pharmacokinetics after depot injections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Evaluate the tolerability and acceptability of intramuscular dosing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LATTE-2 Objectives</a:t>
            </a:r>
          </a:p>
        </p:txBody>
      </p:sp>
      <p:sp>
        <p:nvSpPr>
          <p:cNvPr id="17412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6"/>
          <p:cNvGrpSpPr>
            <a:grpSpLocks/>
          </p:cNvGrpSpPr>
          <p:nvPr/>
        </p:nvGrpSpPr>
        <p:grpSpPr bwMode="auto">
          <a:xfrm>
            <a:off x="501650" y="2389188"/>
            <a:ext cx="2282825" cy="819150"/>
            <a:chOff x="50800" y="2878745"/>
            <a:chExt cx="1118572" cy="635695"/>
          </a:xfrm>
        </p:grpSpPr>
        <p:sp>
          <p:nvSpPr>
            <p:cNvPr id="55" name="Rounded Rectangle 54"/>
            <p:cNvSpPr/>
            <p:nvPr/>
          </p:nvSpPr>
          <p:spPr>
            <a:xfrm>
              <a:off x="50800" y="2878745"/>
              <a:ext cx="1118572" cy="63569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+mj-lt"/>
              </a:endParaRPr>
            </a:p>
          </p:txBody>
        </p:sp>
        <p:sp>
          <p:nvSpPr>
            <p:cNvPr id="56" name="TextBox 6"/>
            <p:cNvSpPr txBox="1">
              <a:spLocks noChangeArrowheads="1"/>
            </p:cNvSpPr>
            <p:nvPr/>
          </p:nvSpPr>
          <p:spPr bwMode="auto">
            <a:xfrm>
              <a:off x="85026" y="2952663"/>
              <a:ext cx="1047786" cy="5260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 smtClean="0">
                  <a:latin typeface="+mj-lt"/>
                </a:rPr>
                <a:t>CAB 30 mg + ABC/3TC PO QD </a:t>
              </a:r>
              <a:br>
                <a:rPr lang="en-US" altLang="en-US" sz="1100" b="1" dirty="0" smtClean="0">
                  <a:latin typeface="+mj-lt"/>
                </a:rPr>
              </a:br>
              <a:r>
                <a:rPr lang="en-US" altLang="en-US" sz="1100" b="1" dirty="0" smtClean="0">
                  <a:latin typeface="+mj-lt"/>
                </a:rPr>
                <a:t>for 20 weeks</a:t>
              </a:r>
            </a:p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 smtClean="0">
                  <a:latin typeface="+mj-lt"/>
                </a:rPr>
                <a:t>(N=309)</a:t>
              </a:r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2917825" y="1701800"/>
          <a:ext cx="4913313" cy="2262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852"/>
                <a:gridCol w="3250461"/>
              </a:tblGrid>
              <a:tr h="73735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Inclusion criteria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90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&gt;18 years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</a:rPr>
                        <a:t> old</a:t>
                      </a:r>
                      <a:endParaRPr lang="en-US" sz="15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Naive to antiretroviral therapy</a:t>
                      </a:r>
                    </a:p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CD4+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</a:rPr>
                        <a:t> &gt;200 cells/mm</a:t>
                      </a:r>
                      <a:r>
                        <a:rPr lang="en-US" sz="1500" b="0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7358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bg1"/>
                          </a:solidFill>
                        </a:rPr>
                        <a:t>Exclusion criteria</a:t>
                      </a:r>
                      <a:endParaRPr 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90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Positive for hepatitis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</a:rPr>
                        <a:t> B</a:t>
                      </a:r>
                      <a:endParaRPr lang="en-US" sz="15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ALT ≥5 × ULN</a:t>
                      </a:r>
                    </a:p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Creatinine clearance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</a:rPr>
                        <a:t> &lt;50 mL/min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721">
                <a:tc>
                  <a:txBody>
                    <a:bodyPr/>
                    <a:lstStyle/>
                    <a:p>
                      <a:endParaRPr lang="en-US" sz="300" b="1" dirty="0"/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60993" marB="60993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9752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bg1"/>
                          </a:solidFill>
                        </a:rPr>
                        <a:t>Qualification for maintenance</a:t>
                      </a:r>
                      <a:endParaRPr 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90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indent="-18288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HIV-1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</a:rPr>
                        <a:t> RNA &lt;50 c/mL between Week -4 and Day 1</a:t>
                      </a:r>
                      <a:endParaRPr lang="en-US" sz="15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0" name="AutoShape 4"/>
          <p:cNvSpPr>
            <a:spLocks noChangeArrowheads="1"/>
          </p:cNvSpPr>
          <p:nvPr/>
        </p:nvSpPr>
        <p:spPr bwMode="auto">
          <a:xfrm>
            <a:off x="902359" y="1179784"/>
            <a:ext cx="1801368" cy="322921"/>
          </a:xfrm>
          <a:prstGeom prst="homePlate">
            <a:avLst>
              <a:gd name="adj" fmla="val 37877"/>
            </a:avLst>
          </a:prstGeom>
          <a:solidFill>
            <a:srgbClr val="E31836">
              <a:alpha val="47000"/>
            </a:srgbClr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r>
              <a:rPr lang="en-US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Induction period</a:t>
            </a:r>
            <a:endParaRPr lang="en-US" altLang="en-US" sz="1200" b="1" baseline="30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57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662862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LATTE-2 Study Design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544513" y="4386263"/>
            <a:ext cx="0" cy="3905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Line 10"/>
          <p:cNvSpPr>
            <a:spLocks noChangeShapeType="1"/>
          </p:cNvSpPr>
          <p:nvPr/>
        </p:nvSpPr>
        <p:spPr bwMode="auto">
          <a:xfrm flipV="1">
            <a:off x="533400" y="4583113"/>
            <a:ext cx="2251075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2784475" y="4402138"/>
            <a:ext cx="0" cy="393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2243360" y="3984414"/>
            <a:ext cx="547175" cy="366183"/>
            <a:chOff x="2235939" y="4190999"/>
            <a:chExt cx="1539100" cy="274319"/>
          </a:xfrm>
          <a:solidFill>
            <a:schemeClr val="tx1"/>
          </a:solidFill>
        </p:grpSpPr>
        <p:sp>
          <p:nvSpPr>
            <p:cNvPr id="60" name="Rectangle 59"/>
            <p:cNvSpPr/>
            <p:nvPr/>
          </p:nvSpPr>
          <p:spPr>
            <a:xfrm>
              <a:off x="2235939" y="4190999"/>
              <a:ext cx="1539100" cy="2743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50" dirty="0"/>
            </a:p>
          </p:txBody>
        </p:sp>
        <p:sp>
          <p:nvSpPr>
            <p:cNvPr id="61" name="TextBox 7"/>
            <p:cNvSpPr txBox="1">
              <a:spLocks noChangeArrowheads="1"/>
            </p:cNvSpPr>
            <p:nvPr/>
          </p:nvSpPr>
          <p:spPr bwMode="auto">
            <a:xfrm flipH="1">
              <a:off x="2235939" y="4242260"/>
              <a:ext cx="1539100" cy="207509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-"/>
                <a:defRPr sz="11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900" b="1" dirty="0" smtClean="0">
                  <a:solidFill>
                    <a:schemeClr val="bg1"/>
                  </a:solidFill>
                </a:rPr>
                <a:t>Add RPV PO QD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251075" y="4457700"/>
            <a:ext cx="0" cy="246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3" name="TextBox 5"/>
          <p:cNvSpPr txBox="1">
            <a:spLocks noChangeArrowheads="1"/>
          </p:cNvSpPr>
          <p:nvPr/>
        </p:nvSpPr>
        <p:spPr bwMode="auto">
          <a:xfrm>
            <a:off x="2336800" y="4386263"/>
            <a:ext cx="366713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en-US" sz="700" i="1"/>
              <a:t>4 weeks</a:t>
            </a:r>
          </a:p>
        </p:txBody>
      </p:sp>
      <p:sp>
        <p:nvSpPr>
          <p:cNvPr id="54" name="Text Placeholder 2"/>
          <p:cNvSpPr txBox="1">
            <a:spLocks/>
          </p:cNvSpPr>
          <p:nvPr/>
        </p:nvSpPr>
        <p:spPr bwMode="auto">
          <a:xfrm>
            <a:off x="533400" y="6294438"/>
            <a:ext cx="8358188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>Margolis et al. AIDS 2016; Durban, South Africa. Abstract THAB0206LB.</a:t>
            </a:r>
          </a:p>
          <a:p>
            <a:pPr>
              <a:defRPr/>
            </a:pPr>
            <a:endParaRPr lang="en-US" altLang="en-US" kern="0" dirty="0" smtClean="0"/>
          </a:p>
        </p:txBody>
      </p:sp>
      <p:sp>
        <p:nvSpPr>
          <p:cNvPr id="59" name="Text Placeholder 15364"/>
          <p:cNvSpPr txBox="1">
            <a:spLocks/>
          </p:cNvSpPr>
          <p:nvPr/>
        </p:nvSpPr>
        <p:spPr bwMode="auto">
          <a:xfrm>
            <a:off x="430213" y="5927725"/>
            <a:ext cx="84582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latin typeface="Arial" charset="0"/>
                <a:cs typeface="Arial" charset="0"/>
              </a:rPr>
              <a:t>ABC/3TC, </a:t>
            </a:r>
            <a:r>
              <a:rPr lang="en-US" altLang="en-US" kern="0" dirty="0" err="1" smtClean="0">
                <a:latin typeface="Arial" charset="0"/>
                <a:cs typeface="Arial" charset="0"/>
              </a:rPr>
              <a:t>abacavir</a:t>
            </a:r>
            <a:r>
              <a:rPr lang="en-US" altLang="en-US" kern="0" dirty="0" smtClean="0">
                <a:latin typeface="Arial" charset="0"/>
                <a:cs typeface="Arial" charset="0"/>
              </a:rPr>
              <a:t>/lamivudine; ALT, alanine aminotransferase; IM, intramuscular; PO, orally; </a:t>
            </a:r>
            <a:r>
              <a:rPr lang="en-US" altLang="en-US" kern="0" dirty="0">
                <a:latin typeface="Arial" charset="0"/>
                <a:cs typeface="Arial" charset="0"/>
              </a:rPr>
              <a:t>QD, once daily; </a:t>
            </a:r>
            <a:r>
              <a:rPr lang="en-US" altLang="en-US" kern="0" dirty="0" smtClean="0">
                <a:latin typeface="Arial" charset="0"/>
                <a:cs typeface="Arial" charset="0"/>
              </a:rPr>
              <a:t>Q4W, every 4 weeks; Q8W, every 8 weeks; ULN, upper </a:t>
            </a:r>
            <a:r>
              <a:rPr lang="en-US" altLang="en-US" kern="0" spc="-10" dirty="0" smtClean="0">
                <a:latin typeface="Arial" charset="0"/>
                <a:cs typeface="Arial" charset="0"/>
              </a:rPr>
              <a:t>limit of normal. </a:t>
            </a:r>
            <a:r>
              <a:rPr lang="en-US" altLang="en-US" kern="0" spc="-10" baseline="30000" dirty="0" err="1" smtClean="0">
                <a:latin typeface="Arial" charset="0"/>
                <a:cs typeface="Arial" charset="0"/>
              </a:rPr>
              <a:t>a</a:t>
            </a:r>
            <a:r>
              <a:rPr lang="en-US" altLang="en-US" kern="0" spc="-10" dirty="0" err="1" smtClean="0">
                <a:latin typeface="Arial" charset="0"/>
                <a:cs typeface="Arial" charset="0"/>
              </a:rPr>
              <a:t>Subjects</a:t>
            </a:r>
            <a:r>
              <a:rPr lang="en-US" altLang="en-US" kern="0" spc="-10" dirty="0" smtClean="0">
                <a:latin typeface="Arial" charset="0"/>
                <a:cs typeface="Arial" charset="0"/>
              </a:rPr>
              <a:t> who withdrew after at least 1 IM dose entered the long-term follow-up period. </a:t>
            </a:r>
            <a:r>
              <a:rPr lang="en-US" altLang="en-US" kern="0" spc="-10" baseline="30000" dirty="0" err="1" smtClean="0">
                <a:latin typeface="Arial" charset="0"/>
                <a:cs typeface="Arial" charset="0"/>
              </a:rPr>
              <a:t>b</a:t>
            </a:r>
            <a:r>
              <a:rPr lang="en-US" altLang="en-US" kern="0" spc="-10" dirty="0" err="1" smtClean="0">
                <a:latin typeface="Arial" charset="0"/>
                <a:cs typeface="Arial" charset="0"/>
              </a:rPr>
              <a:t>Subjects</a:t>
            </a:r>
            <a:r>
              <a:rPr lang="en-US" altLang="en-US" kern="0" spc="-10" dirty="0" smtClean="0">
                <a:latin typeface="Arial" charset="0"/>
                <a:cs typeface="Arial" charset="0"/>
              </a:rPr>
              <a:t> can elect to enter Q4W and Q8W LA Extension Phase beyond Week 96.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AutoShape 4"/>
          <p:cNvSpPr>
            <a:spLocks noChangeArrowheads="1"/>
          </p:cNvSpPr>
          <p:nvPr/>
        </p:nvSpPr>
        <p:spPr bwMode="auto">
          <a:xfrm>
            <a:off x="902359" y="1179784"/>
            <a:ext cx="1801368" cy="322921"/>
          </a:xfrm>
          <a:prstGeom prst="homePlate">
            <a:avLst>
              <a:gd name="adj" fmla="val 37877"/>
            </a:avLst>
          </a:prstGeom>
          <a:solidFill>
            <a:srgbClr val="E31836">
              <a:alpha val="47000"/>
            </a:srgbClr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r>
              <a:rPr lang="en-US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Induction period</a:t>
            </a:r>
            <a:endParaRPr lang="en-US" altLang="en-US" sz="1200" b="1" baseline="30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662862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LATTE-2 Study Design</a:t>
            </a: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2336800" y="2789238"/>
            <a:ext cx="5527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2740025" y="4583113"/>
            <a:ext cx="5133975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grpSp>
        <p:nvGrpSpPr>
          <p:cNvPr id="19464" name="Group 20"/>
          <p:cNvGrpSpPr>
            <a:grpSpLocks/>
          </p:cNvGrpSpPr>
          <p:nvPr/>
        </p:nvGrpSpPr>
        <p:grpSpPr bwMode="auto">
          <a:xfrm>
            <a:off x="2784475" y="4395788"/>
            <a:ext cx="5084763" cy="392112"/>
            <a:chOff x="3659441" y="4691390"/>
            <a:chExt cx="5259281" cy="3048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659441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8918722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155291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450817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Freeform 50"/>
          <p:cNvSpPr>
            <a:spLocks/>
          </p:cNvSpPr>
          <p:nvPr/>
        </p:nvSpPr>
        <p:spPr bwMode="auto">
          <a:xfrm>
            <a:off x="2289175" y="1905000"/>
            <a:ext cx="5575300" cy="909638"/>
          </a:xfrm>
          <a:custGeom>
            <a:avLst/>
            <a:gdLst>
              <a:gd name="T0" fmla="*/ 0 w 4513859"/>
              <a:gd name="T1" fmla="*/ 784891 h 782262"/>
              <a:gd name="T2" fmla="*/ 3704612 w 4513859"/>
              <a:gd name="T3" fmla="*/ 0 h 782262"/>
              <a:gd name="T4" fmla="*/ 34018715 w 4513859"/>
              <a:gd name="T5" fmla="*/ 0 h 7822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513859" h="782262">
                <a:moveTo>
                  <a:pt x="0" y="782262"/>
                </a:moveTo>
                <a:lnTo>
                  <a:pt x="491556" y="0"/>
                </a:lnTo>
                <a:lnTo>
                  <a:pt x="4513859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sp>
        <p:nvSpPr>
          <p:cNvPr id="18" name="Freeform 51"/>
          <p:cNvSpPr>
            <a:spLocks/>
          </p:cNvSpPr>
          <p:nvPr/>
        </p:nvSpPr>
        <p:spPr bwMode="auto">
          <a:xfrm flipV="1">
            <a:off x="2336800" y="2805113"/>
            <a:ext cx="5537200" cy="866775"/>
          </a:xfrm>
          <a:custGeom>
            <a:avLst/>
            <a:gdLst>
              <a:gd name="T0" fmla="*/ 0 w 4513859"/>
              <a:gd name="T1" fmla="*/ 2802667 h 782262"/>
              <a:gd name="T2" fmla="*/ 2981782 w 4513859"/>
              <a:gd name="T3" fmla="*/ 0 h 782262"/>
              <a:gd name="T4" fmla="*/ 27381063 w 4513859"/>
              <a:gd name="T5" fmla="*/ 0 h 782262"/>
              <a:gd name="T6" fmla="*/ 0 60000 65536"/>
              <a:gd name="T7" fmla="*/ 0 60000 65536"/>
              <a:gd name="T8" fmla="*/ 0 60000 65536"/>
              <a:gd name="connsiteX0" fmla="*/ 0 w 4425342"/>
              <a:gd name="connsiteY0" fmla="*/ 729134 h 729134"/>
              <a:gd name="connsiteX1" fmla="*/ 403039 w 4425342"/>
              <a:gd name="connsiteY1" fmla="*/ 0 h 729134"/>
              <a:gd name="connsiteX2" fmla="*/ 4425342 w 4425342"/>
              <a:gd name="connsiteY2" fmla="*/ 0 h 729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5342" h="729134">
                <a:moveTo>
                  <a:pt x="0" y="729134"/>
                </a:moveTo>
                <a:lnTo>
                  <a:pt x="403039" y="0"/>
                </a:lnTo>
                <a:lnTo>
                  <a:pt x="4425342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3611563" y="4865688"/>
            <a:ext cx="1257300" cy="6159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 smtClean="0">
                <a:latin typeface="+mj-lt"/>
              </a:rPr>
              <a:t>Week 32  </a:t>
            </a:r>
            <a:r>
              <a:rPr lang="en-US" altLang="en-US" sz="1000" b="1" dirty="0" smtClean="0">
                <a:latin typeface="+mj-lt"/>
              </a:rPr>
              <a:t/>
            </a:r>
            <a:br>
              <a:rPr lang="en-US" altLang="en-US" sz="1000" b="1" dirty="0" smtClean="0">
                <a:latin typeface="+mj-lt"/>
              </a:rPr>
            </a:br>
            <a:r>
              <a:rPr lang="en-US" altLang="en-US" sz="1000" b="1" spc="-40" dirty="0" smtClean="0">
                <a:latin typeface="+mj-lt"/>
              </a:rPr>
              <a:t>Primary analysis </a:t>
            </a:r>
            <a:br>
              <a:rPr lang="en-US" altLang="en-US" sz="1000" b="1" spc="-40" dirty="0" smtClean="0">
                <a:latin typeface="+mj-lt"/>
              </a:rPr>
            </a:br>
            <a:r>
              <a:rPr lang="en-US" altLang="en-US" sz="1000" b="1" spc="-40" dirty="0" smtClean="0">
                <a:latin typeface="+mj-lt"/>
              </a:rPr>
              <a:t>Dosing regimen selection</a:t>
            </a: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2055813" y="4872038"/>
            <a:ext cx="1373187" cy="4619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 smtClean="0">
                <a:solidFill>
                  <a:srgbClr val="000000"/>
                </a:solidFill>
                <a:latin typeface="+mj-lt"/>
              </a:rPr>
              <a:t>Day 1 </a:t>
            </a:r>
            <a:r>
              <a:rPr lang="en-US" altLang="en-US" sz="1000" b="1" dirty="0" smtClean="0">
                <a:solidFill>
                  <a:srgbClr val="000000"/>
                </a:solidFill>
                <a:latin typeface="+mj-lt"/>
              </a:rPr>
              <a:t/>
            </a:r>
            <a:br>
              <a:rPr lang="en-US" altLang="en-US" sz="1000" b="1" dirty="0" smtClean="0">
                <a:solidFill>
                  <a:srgbClr val="000000"/>
                </a:solidFill>
                <a:latin typeface="+mj-lt"/>
              </a:rPr>
            </a:br>
            <a:r>
              <a:rPr lang="en-US" altLang="en-US" sz="1000" b="1" dirty="0" smtClean="0">
                <a:solidFill>
                  <a:srgbClr val="000000"/>
                </a:solidFill>
                <a:latin typeface="+mj-lt"/>
              </a:rPr>
              <a:t>Randomization</a:t>
            </a:r>
          </a:p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dirty="0" smtClean="0">
                <a:solidFill>
                  <a:srgbClr val="000000"/>
                </a:solidFill>
                <a:latin typeface="+mj-lt"/>
              </a:rPr>
              <a:t>2:2:1 </a:t>
            </a:r>
            <a:endParaRPr lang="en-US" altLang="en-US" sz="10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4914900" y="4859338"/>
            <a:ext cx="1252538" cy="6159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 smtClean="0">
                <a:solidFill>
                  <a:srgbClr val="000000"/>
                </a:solidFill>
                <a:latin typeface="+mj-lt"/>
              </a:rPr>
              <a:t>Week 48 </a:t>
            </a:r>
            <a:br>
              <a:rPr lang="en-US" altLang="en-US" sz="1000" b="1" u="sng" dirty="0" smtClean="0">
                <a:solidFill>
                  <a:srgbClr val="000000"/>
                </a:solidFill>
                <a:latin typeface="+mj-lt"/>
              </a:rPr>
            </a:br>
            <a:r>
              <a:rPr lang="en-US" altLang="en-US" sz="1000" b="1" spc="-20" dirty="0" smtClean="0">
                <a:solidFill>
                  <a:srgbClr val="000000"/>
                </a:solidFill>
                <a:latin typeface="+mj-lt"/>
              </a:rPr>
              <a:t>Analysis </a:t>
            </a:r>
            <a:br>
              <a:rPr lang="en-US" altLang="en-US" sz="1000" b="1" spc="-20" dirty="0" smtClean="0">
                <a:solidFill>
                  <a:srgbClr val="000000"/>
                </a:solidFill>
                <a:latin typeface="+mj-lt"/>
              </a:rPr>
            </a:br>
            <a:r>
              <a:rPr lang="en-US" altLang="en-US" sz="1000" b="1" spc="-20" dirty="0" smtClean="0">
                <a:solidFill>
                  <a:srgbClr val="000000"/>
                </a:solidFill>
                <a:latin typeface="+mj-lt"/>
              </a:rPr>
              <a:t>Dosing regimen confirmation</a:t>
            </a:r>
            <a:endParaRPr lang="en-US" altLang="en-US" sz="1000" spc="-20" dirty="0" smtClean="0">
              <a:solidFill>
                <a:srgbClr val="000000"/>
              </a:solidFill>
              <a:latin typeface="+mj-lt"/>
            </a:endParaRPr>
          </a:p>
        </p:txBody>
      </p:sp>
      <p:grpSp>
        <p:nvGrpSpPr>
          <p:cNvPr id="4" name="Group 14346"/>
          <p:cNvGrpSpPr>
            <a:grpSpLocks/>
          </p:cNvGrpSpPr>
          <p:nvPr/>
        </p:nvGrpSpPr>
        <p:grpSpPr bwMode="auto">
          <a:xfrm>
            <a:off x="2819401" y="1701800"/>
            <a:ext cx="4993951" cy="487680"/>
            <a:chOff x="2062610" y="1989955"/>
            <a:chExt cx="5328790" cy="551397"/>
          </a:xfrm>
          <a:solidFill>
            <a:schemeClr val="accent1"/>
          </a:solidFill>
        </p:grpSpPr>
        <p:sp>
          <p:nvSpPr>
            <p:cNvPr id="23" name="Rectangle 22"/>
            <p:cNvSpPr/>
            <p:nvPr/>
          </p:nvSpPr>
          <p:spPr>
            <a:xfrm>
              <a:off x="2062610" y="1989955"/>
              <a:ext cx="5328790" cy="5513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1100"/>
                </a:lnSpc>
                <a:defRPr/>
              </a:pPr>
              <a:endParaRPr lang="en-US" sz="11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TextBox 14341"/>
            <p:cNvSpPr txBox="1">
              <a:spLocks noChangeArrowheads="1"/>
            </p:cNvSpPr>
            <p:nvPr/>
          </p:nvSpPr>
          <p:spPr bwMode="auto">
            <a:xfrm>
              <a:off x="2236230" y="2027149"/>
              <a:ext cx="5001584" cy="347989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ts val="1200"/>
                </a:lnSpc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 smtClean="0">
                  <a:solidFill>
                    <a:schemeClr val="bg1"/>
                  </a:solidFill>
                  <a:latin typeface="+mj-lt"/>
                </a:rPr>
                <a:t>CAB 400 mg IM + RPV 600 mg IM </a:t>
              </a:r>
            </a:p>
            <a:p>
              <a:pPr algn="ctr" eaLnBrk="1" hangingPunct="1">
                <a:lnSpc>
                  <a:spcPts val="1200"/>
                </a:lnSpc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 smtClean="0">
                  <a:solidFill>
                    <a:schemeClr val="bg1"/>
                  </a:solidFill>
                  <a:latin typeface="+mj-lt"/>
                </a:rPr>
                <a:t>Q4W (n=115)</a:t>
              </a:r>
            </a:p>
          </p:txBody>
        </p:sp>
      </p:grpSp>
      <p:sp>
        <p:nvSpPr>
          <p:cNvPr id="25" name="Oval 14342"/>
          <p:cNvSpPr>
            <a:spLocks noChangeAspect="1"/>
          </p:cNvSpPr>
          <p:nvPr/>
        </p:nvSpPr>
        <p:spPr bwMode="auto">
          <a:xfrm>
            <a:off x="4959350" y="4648200"/>
            <a:ext cx="1136650" cy="110807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latin typeface="+mj-lt"/>
            </a:endParaRPr>
          </a:p>
        </p:txBody>
      </p:sp>
      <p:grpSp>
        <p:nvGrpSpPr>
          <p:cNvPr id="5" name="Group 14347"/>
          <p:cNvGrpSpPr>
            <a:grpSpLocks/>
          </p:cNvGrpSpPr>
          <p:nvPr/>
        </p:nvGrpSpPr>
        <p:grpSpPr bwMode="auto">
          <a:xfrm>
            <a:off x="2819400" y="2547680"/>
            <a:ext cx="4988124" cy="487680"/>
            <a:chOff x="2286000" y="2787469"/>
            <a:chExt cx="5129537" cy="407180"/>
          </a:xfrm>
          <a:solidFill>
            <a:schemeClr val="accent1"/>
          </a:solidFill>
        </p:grpSpPr>
        <p:sp>
          <p:nvSpPr>
            <p:cNvPr id="27" name="Rectangle 26"/>
            <p:cNvSpPr/>
            <p:nvPr/>
          </p:nvSpPr>
          <p:spPr>
            <a:xfrm>
              <a:off x="2286000" y="2787469"/>
              <a:ext cx="5129537" cy="4071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dirty="0">
                <a:latin typeface="+mj-lt"/>
              </a:endParaRPr>
            </a:p>
          </p:txBody>
        </p:sp>
        <p:sp>
          <p:nvSpPr>
            <p:cNvPr id="28" name="TextBox 73"/>
            <p:cNvSpPr txBox="1">
              <a:spLocks noChangeArrowheads="1"/>
            </p:cNvSpPr>
            <p:nvPr/>
          </p:nvSpPr>
          <p:spPr bwMode="auto">
            <a:xfrm>
              <a:off x="2332602" y="2823651"/>
              <a:ext cx="5018655" cy="256973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ts val="1200"/>
                </a:lnSpc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 smtClean="0">
                  <a:solidFill>
                    <a:schemeClr val="bg1"/>
                  </a:solidFill>
                  <a:latin typeface="+mj-lt"/>
                </a:rPr>
                <a:t>CAB 600 mg IM + RPV 900 mg IM </a:t>
              </a:r>
            </a:p>
            <a:p>
              <a:pPr algn="ctr" eaLnBrk="1" hangingPunct="1">
                <a:lnSpc>
                  <a:spcPts val="1200"/>
                </a:lnSpc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 smtClean="0">
                  <a:solidFill>
                    <a:schemeClr val="bg1"/>
                  </a:solidFill>
                  <a:latin typeface="+mj-lt"/>
                </a:rPr>
                <a:t>Q8W (n=115)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2819400" y="3429000"/>
            <a:ext cx="4978400" cy="4873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 flipV="1">
            <a:off x="7866063" y="1397000"/>
            <a:ext cx="0" cy="2989263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1990451" y="2517797"/>
            <a:ext cx="382040" cy="566641"/>
            <a:chOff x="2252012" y="3295041"/>
            <a:chExt cx="396095" cy="440284"/>
          </a:xfrm>
          <a:solidFill>
            <a:schemeClr val="tx1"/>
          </a:solidFill>
        </p:grpSpPr>
        <p:sp>
          <p:nvSpPr>
            <p:cNvPr id="34" name="Chevron 33"/>
            <p:cNvSpPr/>
            <p:nvPr/>
          </p:nvSpPr>
          <p:spPr>
            <a:xfrm>
              <a:off x="2393588" y="3295041"/>
              <a:ext cx="254519" cy="435515"/>
            </a:xfrm>
            <a:prstGeom prst="chevron">
              <a:avLst>
                <a:gd name="adj" fmla="val 6359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35" name="Chevron 34"/>
            <p:cNvSpPr/>
            <p:nvPr/>
          </p:nvSpPr>
          <p:spPr>
            <a:xfrm>
              <a:off x="2252012" y="3299810"/>
              <a:ext cx="254519" cy="435515"/>
            </a:xfrm>
            <a:prstGeom prst="chevron">
              <a:avLst>
                <a:gd name="adj" fmla="val 6359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endParaRPr>
            </a:p>
          </p:txBody>
        </p:sp>
      </p:grpSp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7239000" y="4851400"/>
            <a:ext cx="1252538" cy="1539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dirty="0" smtClean="0">
                <a:solidFill>
                  <a:srgbClr val="000000"/>
                </a:solidFill>
                <a:latin typeface="+mj-lt"/>
              </a:rPr>
              <a:t>Week 96</a:t>
            </a:r>
            <a:r>
              <a:rPr lang="en-US" altLang="en-US" sz="1000" b="1" baseline="30000" dirty="0" smtClean="0">
                <a:solidFill>
                  <a:srgbClr val="000000"/>
                </a:solidFill>
                <a:latin typeface="+mj-lt"/>
              </a:rPr>
              <a:t>b</a:t>
            </a:r>
            <a:r>
              <a:rPr lang="en-US" altLang="en-US" sz="1000" b="1" dirty="0" smtClean="0">
                <a:solidFill>
                  <a:srgbClr val="000000"/>
                </a:solidFill>
                <a:latin typeface="+mj-lt"/>
              </a:rPr>
              <a:t> </a:t>
            </a:r>
            <a:endParaRPr lang="en-US" altLang="en-US" sz="10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2819400" y="2341563"/>
            <a:ext cx="1270000" cy="1222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800" dirty="0" smtClean="0">
                <a:solidFill>
                  <a:srgbClr val="000000"/>
                </a:solidFill>
                <a:latin typeface="+mj-lt"/>
              </a:rPr>
              <a:t>CAB loading dose at Day 1 </a:t>
            </a:r>
          </a:p>
        </p:txBody>
      </p:sp>
      <p:sp>
        <p:nvSpPr>
          <p:cNvPr id="38" name="Freeform 76"/>
          <p:cNvSpPr>
            <a:spLocks noEditPoints="1"/>
          </p:cNvSpPr>
          <p:nvPr/>
        </p:nvSpPr>
        <p:spPr bwMode="auto">
          <a:xfrm>
            <a:off x="2755900" y="2185988"/>
            <a:ext cx="100013" cy="176212"/>
          </a:xfrm>
          <a:custGeom>
            <a:avLst/>
            <a:gdLst>
              <a:gd name="T0" fmla="*/ 2147483647 w 241"/>
              <a:gd name="T1" fmla="*/ 2147483647 h 401"/>
              <a:gd name="T2" fmla="*/ 2147483647 w 241"/>
              <a:gd name="T3" fmla="*/ 2147483647 h 401"/>
              <a:gd name="T4" fmla="*/ 2147483647 w 241"/>
              <a:gd name="T5" fmla="*/ 2147483647 h 401"/>
              <a:gd name="T6" fmla="*/ 2147483647 w 241"/>
              <a:gd name="T7" fmla="*/ 2147483647 h 401"/>
              <a:gd name="T8" fmla="*/ 2147483647 w 241"/>
              <a:gd name="T9" fmla="*/ 2147483647 h 401"/>
              <a:gd name="T10" fmla="*/ 2147483647 w 241"/>
              <a:gd name="T11" fmla="*/ 2147483647 h 401"/>
              <a:gd name="T12" fmla="*/ 2147483647 w 241"/>
              <a:gd name="T13" fmla="*/ 0 h 401"/>
              <a:gd name="T14" fmla="*/ 2147483647 w 241"/>
              <a:gd name="T15" fmla="*/ 2147483647 h 401"/>
              <a:gd name="T16" fmla="*/ 2147483647 w 241"/>
              <a:gd name="T17" fmla="*/ 2147483647 h 401"/>
              <a:gd name="T18" fmla="*/ 2147483647 w 241"/>
              <a:gd name="T19" fmla="*/ 2147483647 h 401"/>
              <a:gd name="T20" fmla="*/ 2147483647 w 241"/>
              <a:gd name="T21" fmla="*/ 2147483647 h 401"/>
              <a:gd name="T22" fmla="*/ 2147483647 w 241"/>
              <a:gd name="T23" fmla="*/ 2147483647 h 401"/>
              <a:gd name="T24" fmla="*/ 2147483647 w 241"/>
              <a:gd name="T25" fmla="*/ 2147483647 h 401"/>
              <a:gd name="T26" fmla="*/ 2147483647 w 241"/>
              <a:gd name="T27" fmla="*/ 2147483647 h 401"/>
              <a:gd name="T28" fmla="*/ 2147483647 w 241"/>
              <a:gd name="T29" fmla="*/ 2147483647 h 40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1"/>
              <a:gd name="T46" fmla="*/ 0 h 401"/>
              <a:gd name="T47" fmla="*/ 241 w 241"/>
              <a:gd name="T48" fmla="*/ 401 h 40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1" h="401">
                <a:moveTo>
                  <a:pt x="101" y="401"/>
                </a:moveTo>
                <a:lnTo>
                  <a:pt x="93" y="49"/>
                </a:lnTo>
                <a:lnTo>
                  <a:pt x="141" y="47"/>
                </a:lnTo>
                <a:lnTo>
                  <a:pt x="149" y="400"/>
                </a:lnTo>
                <a:lnTo>
                  <a:pt x="101" y="401"/>
                </a:lnTo>
                <a:close/>
                <a:moveTo>
                  <a:pt x="6" y="199"/>
                </a:moveTo>
                <a:lnTo>
                  <a:pt x="115" y="0"/>
                </a:lnTo>
                <a:lnTo>
                  <a:pt x="234" y="193"/>
                </a:lnTo>
                <a:cubicBezTo>
                  <a:pt x="241" y="204"/>
                  <a:pt x="238" y="219"/>
                  <a:pt x="227" y="226"/>
                </a:cubicBezTo>
                <a:cubicBezTo>
                  <a:pt x="215" y="233"/>
                  <a:pt x="200" y="229"/>
                  <a:pt x="194" y="218"/>
                </a:cubicBezTo>
                <a:lnTo>
                  <a:pt x="96" y="61"/>
                </a:lnTo>
                <a:lnTo>
                  <a:pt x="138" y="60"/>
                </a:lnTo>
                <a:lnTo>
                  <a:pt x="48" y="222"/>
                </a:lnTo>
                <a:cubicBezTo>
                  <a:pt x="42" y="233"/>
                  <a:pt x="27" y="238"/>
                  <a:pt x="16" y="231"/>
                </a:cubicBezTo>
                <a:cubicBezTo>
                  <a:pt x="4" y="225"/>
                  <a:pt x="0" y="210"/>
                  <a:pt x="6" y="199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sp>
        <p:nvSpPr>
          <p:cNvPr id="39" name="Rectangle 58"/>
          <p:cNvSpPr>
            <a:spLocks noChangeArrowheads="1"/>
          </p:cNvSpPr>
          <p:nvPr/>
        </p:nvSpPr>
        <p:spPr bwMode="auto">
          <a:xfrm>
            <a:off x="2794000" y="3206750"/>
            <a:ext cx="1901825" cy="1238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800" dirty="0" smtClean="0">
                <a:solidFill>
                  <a:srgbClr val="000000"/>
                </a:solidFill>
                <a:latin typeface="+mj-lt"/>
              </a:rPr>
              <a:t>CAB loading doses at Day 1 and Week 4 </a:t>
            </a:r>
          </a:p>
        </p:txBody>
      </p:sp>
      <p:sp>
        <p:nvSpPr>
          <p:cNvPr id="40" name="Freeform 60"/>
          <p:cNvSpPr>
            <a:spLocks noEditPoints="1"/>
          </p:cNvSpPr>
          <p:nvPr/>
        </p:nvSpPr>
        <p:spPr bwMode="auto">
          <a:xfrm>
            <a:off x="2759075" y="3035300"/>
            <a:ext cx="104775" cy="176213"/>
          </a:xfrm>
          <a:custGeom>
            <a:avLst/>
            <a:gdLst>
              <a:gd name="T0" fmla="*/ 2147483647 w 241"/>
              <a:gd name="T1" fmla="*/ 2147483647 h 404"/>
              <a:gd name="T2" fmla="*/ 2147483647 w 241"/>
              <a:gd name="T3" fmla="*/ 2147483647 h 404"/>
              <a:gd name="T4" fmla="*/ 2147483647 w 241"/>
              <a:gd name="T5" fmla="*/ 2147483647 h 404"/>
              <a:gd name="T6" fmla="*/ 2147483647 w 241"/>
              <a:gd name="T7" fmla="*/ 2147483647 h 404"/>
              <a:gd name="T8" fmla="*/ 2147483647 w 241"/>
              <a:gd name="T9" fmla="*/ 2147483647 h 404"/>
              <a:gd name="T10" fmla="*/ 2147483647 w 241"/>
              <a:gd name="T11" fmla="*/ 2147483647 h 404"/>
              <a:gd name="T12" fmla="*/ 2147483647 w 241"/>
              <a:gd name="T13" fmla="*/ 0 h 404"/>
              <a:gd name="T14" fmla="*/ 2147483647 w 241"/>
              <a:gd name="T15" fmla="*/ 2147483647 h 404"/>
              <a:gd name="T16" fmla="*/ 2147483647 w 241"/>
              <a:gd name="T17" fmla="*/ 2147483647 h 404"/>
              <a:gd name="T18" fmla="*/ 2147483647 w 241"/>
              <a:gd name="T19" fmla="*/ 2147483647 h 404"/>
              <a:gd name="T20" fmla="*/ 2147483647 w 241"/>
              <a:gd name="T21" fmla="*/ 2147483647 h 404"/>
              <a:gd name="T22" fmla="*/ 2147483647 w 241"/>
              <a:gd name="T23" fmla="*/ 2147483647 h 404"/>
              <a:gd name="T24" fmla="*/ 2147483647 w 241"/>
              <a:gd name="T25" fmla="*/ 2147483647 h 404"/>
              <a:gd name="T26" fmla="*/ 2147483647 w 241"/>
              <a:gd name="T27" fmla="*/ 2147483647 h 404"/>
              <a:gd name="T28" fmla="*/ 2147483647 w 241"/>
              <a:gd name="T29" fmla="*/ 2147483647 h 4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1"/>
              <a:gd name="T46" fmla="*/ 0 h 404"/>
              <a:gd name="T47" fmla="*/ 241 w 241"/>
              <a:gd name="T48" fmla="*/ 404 h 4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1" h="404">
                <a:moveTo>
                  <a:pt x="101" y="404"/>
                </a:moveTo>
                <a:lnTo>
                  <a:pt x="93" y="49"/>
                </a:lnTo>
                <a:lnTo>
                  <a:pt x="141" y="47"/>
                </a:lnTo>
                <a:lnTo>
                  <a:pt x="149" y="403"/>
                </a:lnTo>
                <a:lnTo>
                  <a:pt x="101" y="404"/>
                </a:lnTo>
                <a:close/>
                <a:moveTo>
                  <a:pt x="6" y="199"/>
                </a:moveTo>
                <a:lnTo>
                  <a:pt x="115" y="0"/>
                </a:lnTo>
                <a:lnTo>
                  <a:pt x="234" y="193"/>
                </a:lnTo>
                <a:cubicBezTo>
                  <a:pt x="241" y="204"/>
                  <a:pt x="238" y="219"/>
                  <a:pt x="227" y="226"/>
                </a:cubicBezTo>
                <a:cubicBezTo>
                  <a:pt x="215" y="233"/>
                  <a:pt x="200" y="229"/>
                  <a:pt x="193" y="218"/>
                </a:cubicBezTo>
                <a:lnTo>
                  <a:pt x="96" y="61"/>
                </a:lnTo>
                <a:lnTo>
                  <a:pt x="138" y="60"/>
                </a:lnTo>
                <a:lnTo>
                  <a:pt x="48" y="222"/>
                </a:lnTo>
                <a:cubicBezTo>
                  <a:pt x="42" y="233"/>
                  <a:pt x="27" y="238"/>
                  <a:pt x="16" y="231"/>
                </a:cubicBezTo>
                <a:cubicBezTo>
                  <a:pt x="4" y="225"/>
                  <a:pt x="0" y="210"/>
                  <a:pt x="6" y="199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grpSp>
        <p:nvGrpSpPr>
          <p:cNvPr id="19481" name="Group 6"/>
          <p:cNvGrpSpPr>
            <a:grpSpLocks/>
          </p:cNvGrpSpPr>
          <p:nvPr/>
        </p:nvGrpSpPr>
        <p:grpSpPr bwMode="auto">
          <a:xfrm>
            <a:off x="892175" y="2381250"/>
            <a:ext cx="1081088" cy="819150"/>
            <a:chOff x="50800" y="2868959"/>
            <a:chExt cx="1118572" cy="635695"/>
          </a:xfrm>
        </p:grpSpPr>
        <p:sp>
          <p:nvSpPr>
            <p:cNvPr id="44" name="Rounded Rectangle 43"/>
            <p:cNvSpPr/>
            <p:nvPr/>
          </p:nvSpPr>
          <p:spPr>
            <a:xfrm>
              <a:off x="50800" y="2868959"/>
              <a:ext cx="1118572" cy="63569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dirty="0">
                <a:latin typeface="+mj-lt"/>
              </a:endParaRPr>
            </a:p>
          </p:txBody>
        </p:sp>
        <p:sp>
          <p:nvSpPr>
            <p:cNvPr id="45" name="TextBox 6"/>
            <p:cNvSpPr txBox="1">
              <a:spLocks noChangeArrowheads="1"/>
            </p:cNvSpPr>
            <p:nvPr/>
          </p:nvSpPr>
          <p:spPr bwMode="auto">
            <a:xfrm>
              <a:off x="85294" y="2971213"/>
              <a:ext cx="1047942" cy="32154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900" b="1" dirty="0" smtClean="0">
                  <a:latin typeface="+mj-lt"/>
                </a:rPr>
                <a:t>CAB 30 mg + ABC/3TC for </a:t>
              </a:r>
              <a:br>
                <a:rPr lang="en-US" altLang="en-US" sz="900" b="1" dirty="0" smtClean="0">
                  <a:latin typeface="+mj-lt"/>
                </a:rPr>
              </a:br>
              <a:r>
                <a:rPr lang="en-US" altLang="en-US" sz="900" b="1" dirty="0" smtClean="0">
                  <a:latin typeface="+mj-lt"/>
                </a:rPr>
                <a:t>20 weeks</a:t>
              </a:r>
            </a:p>
          </p:txBody>
        </p:sp>
      </p:grpSp>
      <p:cxnSp>
        <p:nvCxnSpPr>
          <p:cNvPr id="46" name="Straight Connector 45"/>
          <p:cNvCxnSpPr/>
          <p:nvPr/>
        </p:nvCxnSpPr>
        <p:spPr bwMode="auto">
          <a:xfrm>
            <a:off x="544513" y="4386263"/>
            <a:ext cx="0" cy="3905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Line 10"/>
          <p:cNvSpPr>
            <a:spLocks noChangeShapeType="1"/>
          </p:cNvSpPr>
          <p:nvPr/>
        </p:nvSpPr>
        <p:spPr bwMode="auto">
          <a:xfrm flipV="1">
            <a:off x="533400" y="4583113"/>
            <a:ext cx="2251075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2784475" y="4402138"/>
            <a:ext cx="0" cy="393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74"/>
          <p:cNvSpPr txBox="1">
            <a:spLocks noChangeArrowheads="1"/>
          </p:cNvSpPr>
          <p:nvPr/>
        </p:nvSpPr>
        <p:spPr bwMode="auto">
          <a:xfrm>
            <a:off x="2840038" y="3573463"/>
            <a:ext cx="4945062" cy="16827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100" b="1" dirty="0" smtClean="0">
                <a:solidFill>
                  <a:schemeClr val="bg1"/>
                </a:solidFill>
                <a:latin typeface="+mj-lt"/>
              </a:rPr>
              <a:t>CAB 30 mg + ABC/3TC PO QD (n=56)</a:t>
            </a:r>
            <a:endParaRPr lang="en-US" altLang="en-US" sz="11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3" name="Freeform 60"/>
          <p:cNvSpPr>
            <a:spLocks noEditPoints="1"/>
          </p:cNvSpPr>
          <p:nvPr/>
        </p:nvSpPr>
        <p:spPr bwMode="auto">
          <a:xfrm>
            <a:off x="3068638" y="3035300"/>
            <a:ext cx="104775" cy="176213"/>
          </a:xfrm>
          <a:custGeom>
            <a:avLst/>
            <a:gdLst>
              <a:gd name="T0" fmla="*/ 2147483647 w 241"/>
              <a:gd name="T1" fmla="*/ 2147483647 h 404"/>
              <a:gd name="T2" fmla="*/ 2147483647 w 241"/>
              <a:gd name="T3" fmla="*/ 2147483647 h 404"/>
              <a:gd name="T4" fmla="*/ 2147483647 w 241"/>
              <a:gd name="T5" fmla="*/ 2147483647 h 404"/>
              <a:gd name="T6" fmla="*/ 2147483647 w 241"/>
              <a:gd name="T7" fmla="*/ 2147483647 h 404"/>
              <a:gd name="T8" fmla="*/ 2147483647 w 241"/>
              <a:gd name="T9" fmla="*/ 2147483647 h 404"/>
              <a:gd name="T10" fmla="*/ 2147483647 w 241"/>
              <a:gd name="T11" fmla="*/ 2147483647 h 404"/>
              <a:gd name="T12" fmla="*/ 2147483647 w 241"/>
              <a:gd name="T13" fmla="*/ 0 h 404"/>
              <a:gd name="T14" fmla="*/ 2147483647 w 241"/>
              <a:gd name="T15" fmla="*/ 2147483647 h 404"/>
              <a:gd name="T16" fmla="*/ 2147483647 w 241"/>
              <a:gd name="T17" fmla="*/ 2147483647 h 404"/>
              <a:gd name="T18" fmla="*/ 2147483647 w 241"/>
              <a:gd name="T19" fmla="*/ 2147483647 h 404"/>
              <a:gd name="T20" fmla="*/ 2147483647 w 241"/>
              <a:gd name="T21" fmla="*/ 2147483647 h 404"/>
              <a:gd name="T22" fmla="*/ 2147483647 w 241"/>
              <a:gd name="T23" fmla="*/ 2147483647 h 404"/>
              <a:gd name="T24" fmla="*/ 2147483647 w 241"/>
              <a:gd name="T25" fmla="*/ 2147483647 h 404"/>
              <a:gd name="T26" fmla="*/ 2147483647 w 241"/>
              <a:gd name="T27" fmla="*/ 2147483647 h 404"/>
              <a:gd name="T28" fmla="*/ 2147483647 w 241"/>
              <a:gd name="T29" fmla="*/ 2147483647 h 4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1"/>
              <a:gd name="T46" fmla="*/ 0 h 404"/>
              <a:gd name="T47" fmla="*/ 241 w 241"/>
              <a:gd name="T48" fmla="*/ 404 h 4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1" h="404">
                <a:moveTo>
                  <a:pt x="101" y="404"/>
                </a:moveTo>
                <a:lnTo>
                  <a:pt x="93" y="49"/>
                </a:lnTo>
                <a:lnTo>
                  <a:pt x="141" y="47"/>
                </a:lnTo>
                <a:lnTo>
                  <a:pt x="149" y="403"/>
                </a:lnTo>
                <a:lnTo>
                  <a:pt x="101" y="404"/>
                </a:lnTo>
                <a:close/>
                <a:moveTo>
                  <a:pt x="6" y="199"/>
                </a:moveTo>
                <a:lnTo>
                  <a:pt x="115" y="0"/>
                </a:lnTo>
                <a:lnTo>
                  <a:pt x="234" y="193"/>
                </a:lnTo>
                <a:cubicBezTo>
                  <a:pt x="241" y="204"/>
                  <a:pt x="238" y="219"/>
                  <a:pt x="227" y="226"/>
                </a:cubicBezTo>
                <a:cubicBezTo>
                  <a:pt x="215" y="233"/>
                  <a:pt x="200" y="229"/>
                  <a:pt x="193" y="218"/>
                </a:cubicBezTo>
                <a:lnTo>
                  <a:pt x="96" y="61"/>
                </a:lnTo>
                <a:lnTo>
                  <a:pt x="138" y="60"/>
                </a:lnTo>
                <a:lnTo>
                  <a:pt x="48" y="222"/>
                </a:lnTo>
                <a:cubicBezTo>
                  <a:pt x="42" y="233"/>
                  <a:pt x="27" y="238"/>
                  <a:pt x="16" y="231"/>
                </a:cubicBezTo>
                <a:cubicBezTo>
                  <a:pt x="4" y="225"/>
                  <a:pt x="0" y="210"/>
                  <a:pt x="6" y="199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sp>
        <p:nvSpPr>
          <p:cNvPr id="71" name="AutoShape 4"/>
          <p:cNvSpPr>
            <a:spLocks noChangeArrowheads="1"/>
          </p:cNvSpPr>
          <p:nvPr/>
        </p:nvSpPr>
        <p:spPr bwMode="auto">
          <a:xfrm>
            <a:off x="2748454" y="1179782"/>
            <a:ext cx="5116814" cy="322921"/>
          </a:xfrm>
          <a:prstGeom prst="homePlate">
            <a:avLst>
              <a:gd name="adj" fmla="val 37877"/>
            </a:avLst>
          </a:prstGeom>
          <a:solidFill>
            <a:srgbClr val="008790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r>
              <a:rPr lang="en-US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Maintenance period</a:t>
            </a:r>
            <a:r>
              <a:rPr lang="en-US" altLang="en-US" sz="12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endParaRPr lang="en-US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2243360" y="3984414"/>
            <a:ext cx="547175" cy="366183"/>
            <a:chOff x="2235939" y="4190999"/>
            <a:chExt cx="1539100" cy="274319"/>
          </a:xfrm>
          <a:solidFill>
            <a:schemeClr val="tx1"/>
          </a:solidFill>
        </p:grpSpPr>
        <p:sp>
          <p:nvSpPr>
            <p:cNvPr id="60" name="Rectangle 59"/>
            <p:cNvSpPr/>
            <p:nvPr/>
          </p:nvSpPr>
          <p:spPr>
            <a:xfrm>
              <a:off x="2235939" y="4190999"/>
              <a:ext cx="1539100" cy="2743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50" dirty="0"/>
            </a:p>
          </p:txBody>
        </p:sp>
        <p:sp>
          <p:nvSpPr>
            <p:cNvPr id="61" name="TextBox 7"/>
            <p:cNvSpPr txBox="1">
              <a:spLocks noChangeArrowheads="1"/>
            </p:cNvSpPr>
            <p:nvPr/>
          </p:nvSpPr>
          <p:spPr bwMode="auto">
            <a:xfrm flipH="1">
              <a:off x="2235939" y="4242260"/>
              <a:ext cx="1539100" cy="207509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-"/>
                <a:defRPr sz="11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900" b="1" dirty="0" smtClean="0">
                  <a:solidFill>
                    <a:schemeClr val="bg1"/>
                  </a:solidFill>
                </a:rPr>
                <a:t>Add RPV PO QD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251075" y="4457700"/>
            <a:ext cx="0" cy="246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92" name="TextBox 5"/>
          <p:cNvSpPr txBox="1">
            <a:spLocks noChangeArrowheads="1"/>
          </p:cNvSpPr>
          <p:nvPr/>
        </p:nvSpPr>
        <p:spPr bwMode="auto">
          <a:xfrm>
            <a:off x="2336800" y="4386263"/>
            <a:ext cx="366713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en-US" sz="700" i="1"/>
              <a:t>4 weeks</a:t>
            </a:r>
          </a:p>
        </p:txBody>
      </p:sp>
      <p:sp>
        <p:nvSpPr>
          <p:cNvPr id="54" name="Text Placeholder 2"/>
          <p:cNvSpPr txBox="1">
            <a:spLocks/>
          </p:cNvSpPr>
          <p:nvPr/>
        </p:nvSpPr>
        <p:spPr bwMode="auto">
          <a:xfrm>
            <a:off x="533400" y="6294438"/>
            <a:ext cx="8358188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>Margolis et al. AIDS 2016; Durban, South Africa. Abstract THAB0206LB.</a:t>
            </a:r>
          </a:p>
          <a:p>
            <a:pPr>
              <a:defRPr/>
            </a:pPr>
            <a:endParaRPr lang="en-US" altLang="en-US" kern="0" dirty="0" smtClean="0"/>
          </a:p>
        </p:txBody>
      </p:sp>
      <p:sp>
        <p:nvSpPr>
          <p:cNvPr id="59" name="Text Placeholder 15364"/>
          <p:cNvSpPr txBox="1">
            <a:spLocks/>
          </p:cNvSpPr>
          <p:nvPr/>
        </p:nvSpPr>
        <p:spPr bwMode="auto">
          <a:xfrm>
            <a:off x="430213" y="5927725"/>
            <a:ext cx="84582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latin typeface="Arial" charset="0"/>
                <a:cs typeface="Arial" charset="0"/>
              </a:rPr>
              <a:t>ABC/3TC, </a:t>
            </a:r>
            <a:r>
              <a:rPr lang="en-US" altLang="en-US" kern="0" dirty="0" err="1" smtClean="0">
                <a:latin typeface="Arial" charset="0"/>
                <a:cs typeface="Arial" charset="0"/>
              </a:rPr>
              <a:t>abacavir</a:t>
            </a:r>
            <a:r>
              <a:rPr lang="en-US" altLang="en-US" kern="0" dirty="0" smtClean="0">
                <a:latin typeface="Arial" charset="0"/>
                <a:cs typeface="Arial" charset="0"/>
              </a:rPr>
              <a:t>/lamivudine; ALT, alanine aminotransferase; IM, intramuscular; PO, orally; </a:t>
            </a:r>
            <a:r>
              <a:rPr lang="en-US" altLang="en-US" kern="0" dirty="0">
                <a:latin typeface="Arial" charset="0"/>
                <a:cs typeface="Arial" charset="0"/>
              </a:rPr>
              <a:t>QD, once daily; </a:t>
            </a:r>
            <a:r>
              <a:rPr lang="en-US" altLang="en-US" kern="0" dirty="0" smtClean="0">
                <a:latin typeface="Arial" charset="0"/>
                <a:cs typeface="Arial" charset="0"/>
              </a:rPr>
              <a:t>Q4W, every 4 weeks; Q8W, every 8 weeks; ULN, upper </a:t>
            </a:r>
            <a:r>
              <a:rPr lang="en-US" altLang="en-US" kern="0" spc="-10" dirty="0" smtClean="0">
                <a:latin typeface="Arial" charset="0"/>
                <a:cs typeface="Arial" charset="0"/>
              </a:rPr>
              <a:t>limit of normal. </a:t>
            </a:r>
            <a:r>
              <a:rPr lang="en-US" altLang="en-US" kern="0" spc="-10" baseline="30000" dirty="0" err="1" smtClean="0">
                <a:latin typeface="Arial" charset="0"/>
                <a:cs typeface="Arial" charset="0"/>
              </a:rPr>
              <a:t>a</a:t>
            </a:r>
            <a:r>
              <a:rPr lang="en-US" altLang="en-US" kern="0" spc="-10" dirty="0" err="1" smtClean="0">
                <a:latin typeface="Arial" charset="0"/>
                <a:cs typeface="Arial" charset="0"/>
              </a:rPr>
              <a:t>Subjects</a:t>
            </a:r>
            <a:r>
              <a:rPr lang="en-US" altLang="en-US" kern="0" spc="-10" dirty="0" smtClean="0">
                <a:latin typeface="Arial" charset="0"/>
                <a:cs typeface="Arial" charset="0"/>
              </a:rPr>
              <a:t> who withdrew after at least 1 IM dose entered the long-term follow-up period. </a:t>
            </a:r>
            <a:r>
              <a:rPr lang="en-US" altLang="en-US" kern="0" spc="-10" baseline="30000" dirty="0" err="1" smtClean="0">
                <a:latin typeface="Arial" charset="0"/>
                <a:cs typeface="Arial" charset="0"/>
              </a:rPr>
              <a:t>b</a:t>
            </a:r>
            <a:r>
              <a:rPr lang="en-US" altLang="en-US" kern="0" spc="-10" dirty="0" err="1" smtClean="0">
                <a:latin typeface="Arial" charset="0"/>
                <a:cs typeface="Arial" charset="0"/>
              </a:rPr>
              <a:t>Subjects</a:t>
            </a:r>
            <a:r>
              <a:rPr lang="en-US" altLang="en-US" kern="0" spc="-10" dirty="0" smtClean="0">
                <a:latin typeface="Arial" charset="0"/>
                <a:cs typeface="Arial" charset="0"/>
              </a:rPr>
              <a:t> can elect to enter Q4W and Q8W LA Extension Phase beyond Week 96.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Baseline Characteristics: 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ITT-ME Population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graphicFrame>
        <p:nvGraphicFramePr>
          <p:cNvPr id="6" name="Content Placeholder 7"/>
          <p:cNvGraphicFramePr>
            <a:graphicFrameLocks/>
          </p:cNvGraphicFramePr>
          <p:nvPr/>
        </p:nvGraphicFramePr>
        <p:xfrm>
          <a:off x="449263" y="1676400"/>
          <a:ext cx="8389937" cy="2495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937"/>
                <a:gridCol w="1143000"/>
                <a:gridCol w="1143000"/>
                <a:gridCol w="1143000"/>
                <a:gridCol w="1143000"/>
              </a:tblGrid>
              <a:tr h="51196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j-lt"/>
                        </a:rPr>
                        <a:t>Q8W IM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j-lt"/>
                        </a:rPr>
                        <a:t>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j-lt"/>
                        </a:rPr>
                        <a:t>Q4W IM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j-lt"/>
                        </a:rPr>
                        <a:t>Oral</a:t>
                      </a:r>
                      <a:r>
                        <a:rPr lang="en-US" sz="1600" kern="1200" baseline="0" dirty="0" smtClean="0">
                          <a:latin typeface="+mj-lt"/>
                        </a:rPr>
                        <a:t> CAB (n=56)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(N=286)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 anchor="b">
                    <a:solidFill>
                      <a:srgbClr val="E31836"/>
                    </a:solidFill>
                  </a:tcPr>
                </a:tc>
              </a:tr>
              <a:tr h="283369">
                <a:tc>
                  <a:txBody>
                    <a:bodyPr/>
                    <a:lstStyle/>
                    <a:p>
                      <a:pPr marL="64008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Median age, years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35.0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36.0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35.0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35.0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</a:tr>
              <a:tr h="283369">
                <a:tc>
                  <a:txBody>
                    <a:bodyPr/>
                    <a:lstStyle/>
                    <a:p>
                      <a:pPr marL="64008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Female, n (%)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8 (7)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6 (5)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10 (18)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24 (8)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</a:tr>
              <a:tr h="283369">
                <a:tc>
                  <a:txBody>
                    <a:bodyPr/>
                    <a:lstStyle/>
                    <a:p>
                      <a:pPr marL="64008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African American/African heritage, n (%)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17 (15)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12 (10)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(27)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44 (15)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</a:tr>
              <a:tr h="283369">
                <a:tc>
                  <a:txBody>
                    <a:bodyPr/>
                    <a:lstStyle/>
                    <a:p>
                      <a:pPr marL="64008" marR="0" lvl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CDC class C, n (%)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 (&lt;1)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 (2)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 (1)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</a:tr>
              <a:tr h="283369">
                <a:tc>
                  <a:txBody>
                    <a:bodyPr/>
                    <a:lstStyle/>
                    <a:p>
                      <a:pPr marL="64008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Median HIV-1 RNA, log</a:t>
                      </a:r>
                      <a:r>
                        <a:rPr lang="en-US" sz="1600" b="0" kern="1200" baseline="-250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c/mL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4.4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4.5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4.3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4.4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</a:tr>
              <a:tr h="283369">
                <a:tc>
                  <a:txBody>
                    <a:bodyPr/>
                    <a:lstStyle/>
                    <a:p>
                      <a:pPr marL="457200" marR="0" lvl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≥100,000, n (%)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16 (14)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28 (24) 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en-US" sz="1600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12)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51 (18)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</a:tr>
              <a:tr h="283369">
                <a:tc>
                  <a:txBody>
                    <a:bodyPr/>
                    <a:lstStyle/>
                    <a:p>
                      <a:pPr marL="64008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Median CD4+, cells/mm</a:t>
                      </a:r>
                      <a:r>
                        <a:rPr lang="en-US" sz="1600" b="0" kern="1200" baseline="300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449.0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499.0 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517.5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489.0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0540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CDC, Centers for Disease Control and Prevention; ITT-ME, intent-to-treat maintenance exposed.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1433513" y="1752600"/>
            <a:ext cx="2311400" cy="304482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graphicFrame>
        <p:nvGraphicFramePr>
          <p:cNvPr id="21507" name="Chart 1"/>
          <p:cNvGraphicFramePr>
            <a:graphicFrameLocks/>
          </p:cNvGraphicFramePr>
          <p:nvPr/>
        </p:nvGraphicFramePr>
        <p:xfrm>
          <a:off x="936625" y="1582738"/>
          <a:ext cx="8269288" cy="3400425"/>
        </p:xfrm>
        <a:graphic>
          <a:graphicData uri="http://schemas.openxmlformats.org/presentationml/2006/ole">
            <p:oleObj spid="_x0000_s21507" r:id="rId3" imgW="8266892" imgH="3395766" progId="Excel.Chart.8">
              <p:embed/>
            </p:oleObj>
          </a:graphicData>
        </a:graphic>
      </p:graphicFrame>
      <p:sp>
        <p:nvSpPr>
          <p:cNvPr id="21508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LATTE-2 Week 48 Results: HIV-1 RNA &lt;50 c/mL by Snapshot (ITT-ME)</a:t>
            </a:r>
          </a:p>
        </p:txBody>
      </p:sp>
      <p:sp>
        <p:nvSpPr>
          <p:cNvPr id="2150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1510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8624888" y="4791075"/>
            <a:ext cx="519112" cy="21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4040188" y="2667000"/>
          <a:ext cx="2208213" cy="1401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22"/>
                <a:gridCol w="829646"/>
                <a:gridCol w="829645"/>
              </a:tblGrid>
              <a:tr h="30474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Snapshot success</a:t>
                      </a:r>
                      <a:endParaRPr lang="en-US" sz="1400" dirty="0"/>
                    </a:p>
                  </a:txBody>
                  <a:tcPr marL="91407" marR="91407" marT="45657" marB="45657">
                    <a:solidFill>
                      <a:srgbClr val="0087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1407" marR="91407" marT="45642" marB="45642">
                    <a:solidFill>
                      <a:srgbClr val="008790"/>
                    </a:solidFill>
                  </a:tcPr>
                </a:tc>
              </a:tr>
              <a:tr h="27425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07" marR="91407" marT="45657" marB="4565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D1</a:t>
                      </a:r>
                      <a:endParaRPr lang="en-US" sz="1200" dirty="0"/>
                    </a:p>
                  </a:txBody>
                  <a:tcPr marL="91407" marR="91407" marT="45657" marB="4565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W32</a:t>
                      </a:r>
                      <a:endParaRPr lang="en-US" sz="1200" dirty="0"/>
                    </a:p>
                  </a:txBody>
                  <a:tcPr marL="91407" marR="91407" marT="45657" marB="45657">
                    <a:solidFill>
                      <a:srgbClr val="E6E6E6"/>
                    </a:solidFill>
                  </a:tcPr>
                </a:tc>
              </a:tr>
              <a:tr h="2742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Q4W</a:t>
                      </a:r>
                      <a:endParaRPr lang="en-US" sz="1200" dirty="0"/>
                    </a:p>
                  </a:txBody>
                  <a:tcPr marL="91407" marR="91407" marT="45657" marB="45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99%</a:t>
                      </a:r>
                      <a:endParaRPr lang="en-US" sz="1200" dirty="0"/>
                    </a:p>
                  </a:txBody>
                  <a:tcPr marL="91407" marR="91407" marT="45657" marB="45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95%</a:t>
                      </a:r>
                      <a:endParaRPr lang="en-US" sz="1200" dirty="0"/>
                    </a:p>
                  </a:txBody>
                  <a:tcPr marL="91407" marR="91407" marT="45657" marB="45657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42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Q8W</a:t>
                      </a:r>
                      <a:endParaRPr lang="en-US" sz="1200" dirty="0"/>
                    </a:p>
                  </a:txBody>
                  <a:tcPr marL="91407" marR="91407" marT="45657" marB="45657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95%</a:t>
                      </a:r>
                      <a:endParaRPr lang="en-US" sz="1200" dirty="0"/>
                    </a:p>
                  </a:txBody>
                  <a:tcPr marL="91407" marR="91407" marT="45657" marB="45657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94%</a:t>
                      </a:r>
                      <a:endParaRPr lang="en-US" sz="1200" dirty="0"/>
                    </a:p>
                  </a:txBody>
                  <a:tcPr marL="91407" marR="91407" marT="45657" marB="45657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42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Oral</a:t>
                      </a:r>
                      <a:endParaRPr lang="en-US" sz="1200" dirty="0"/>
                    </a:p>
                  </a:txBody>
                  <a:tcPr marL="91407" marR="91407" marT="45657" marB="45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98%</a:t>
                      </a:r>
                      <a:endParaRPr lang="en-US" sz="1200" dirty="0"/>
                    </a:p>
                  </a:txBody>
                  <a:tcPr marL="91407" marR="91407" marT="45657" marB="45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91%</a:t>
                      </a:r>
                      <a:endParaRPr lang="en-US" sz="1200" dirty="0"/>
                    </a:p>
                  </a:txBody>
                  <a:tcPr marL="91407" marR="91407" marT="45657" marB="45657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536" name="TextBox 28"/>
          <p:cNvSpPr txBox="1">
            <a:spLocks noChangeArrowheads="1"/>
          </p:cNvSpPr>
          <p:nvPr/>
        </p:nvSpPr>
        <p:spPr bwMode="auto">
          <a:xfrm rot="-5400000">
            <a:off x="-331787" y="2813050"/>
            <a:ext cx="21923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200" b="1"/>
              <a:t>Proportion of patients with </a:t>
            </a:r>
          </a:p>
          <a:p>
            <a:pPr algn="ctr"/>
            <a:r>
              <a:rPr lang="en-US" altLang="en-US" sz="1200" b="1"/>
              <a:t>virological suppression, %</a:t>
            </a:r>
          </a:p>
        </p:txBody>
      </p:sp>
      <p:sp>
        <p:nvSpPr>
          <p:cNvPr id="21537" name="TextBox 5"/>
          <p:cNvSpPr txBox="1">
            <a:spLocks noChangeArrowheads="1"/>
          </p:cNvSpPr>
          <p:nvPr/>
        </p:nvSpPr>
        <p:spPr bwMode="auto">
          <a:xfrm>
            <a:off x="1644650" y="4913313"/>
            <a:ext cx="390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BL</a:t>
            </a:r>
          </a:p>
        </p:txBody>
      </p:sp>
      <p:sp>
        <p:nvSpPr>
          <p:cNvPr id="21538" name="TextBox 6"/>
          <p:cNvSpPr txBox="1">
            <a:spLocks noChangeArrowheads="1"/>
          </p:cNvSpPr>
          <p:nvPr/>
        </p:nvSpPr>
        <p:spPr bwMode="auto">
          <a:xfrm>
            <a:off x="1905000" y="4913313"/>
            <a:ext cx="54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W-16</a:t>
            </a:r>
          </a:p>
        </p:txBody>
      </p:sp>
      <p:sp>
        <p:nvSpPr>
          <p:cNvPr id="21539" name="TextBox 7"/>
          <p:cNvSpPr txBox="1">
            <a:spLocks noChangeArrowheads="1"/>
          </p:cNvSpPr>
          <p:nvPr/>
        </p:nvSpPr>
        <p:spPr bwMode="auto">
          <a:xfrm>
            <a:off x="2325688" y="4913313"/>
            <a:ext cx="547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W-12</a:t>
            </a:r>
          </a:p>
        </p:txBody>
      </p:sp>
      <p:sp>
        <p:nvSpPr>
          <p:cNvPr id="21540" name="TextBox 8"/>
          <p:cNvSpPr txBox="1">
            <a:spLocks noChangeArrowheads="1"/>
          </p:cNvSpPr>
          <p:nvPr/>
        </p:nvSpPr>
        <p:spPr bwMode="auto">
          <a:xfrm>
            <a:off x="2743200" y="4913313"/>
            <a:ext cx="463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W-8</a:t>
            </a:r>
          </a:p>
        </p:txBody>
      </p:sp>
      <p:sp>
        <p:nvSpPr>
          <p:cNvPr id="21541" name="TextBox 10"/>
          <p:cNvSpPr txBox="1">
            <a:spLocks noChangeArrowheads="1"/>
          </p:cNvSpPr>
          <p:nvPr/>
        </p:nvSpPr>
        <p:spPr bwMode="auto">
          <a:xfrm>
            <a:off x="3554413" y="4913313"/>
            <a:ext cx="3794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D1</a:t>
            </a:r>
          </a:p>
        </p:txBody>
      </p:sp>
      <p:sp>
        <p:nvSpPr>
          <p:cNvPr id="21542" name="TextBox 11"/>
          <p:cNvSpPr txBox="1">
            <a:spLocks noChangeArrowheads="1"/>
          </p:cNvSpPr>
          <p:nvPr/>
        </p:nvSpPr>
        <p:spPr bwMode="auto">
          <a:xfrm>
            <a:off x="3906838" y="4913313"/>
            <a:ext cx="4159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W4</a:t>
            </a:r>
          </a:p>
        </p:txBody>
      </p:sp>
      <p:sp>
        <p:nvSpPr>
          <p:cNvPr id="21543" name="TextBox 12"/>
          <p:cNvSpPr txBox="1">
            <a:spLocks noChangeArrowheads="1"/>
          </p:cNvSpPr>
          <p:nvPr/>
        </p:nvSpPr>
        <p:spPr bwMode="auto">
          <a:xfrm>
            <a:off x="4295775" y="4913313"/>
            <a:ext cx="4143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W8</a:t>
            </a:r>
          </a:p>
        </p:txBody>
      </p:sp>
      <p:sp>
        <p:nvSpPr>
          <p:cNvPr id="21544" name="TextBox 13"/>
          <p:cNvSpPr txBox="1">
            <a:spLocks noChangeArrowheads="1"/>
          </p:cNvSpPr>
          <p:nvPr/>
        </p:nvSpPr>
        <p:spPr bwMode="auto">
          <a:xfrm>
            <a:off x="4638675" y="4913313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W12</a:t>
            </a:r>
          </a:p>
        </p:txBody>
      </p:sp>
      <p:sp>
        <p:nvSpPr>
          <p:cNvPr id="21545" name="TextBox 14"/>
          <p:cNvSpPr txBox="1">
            <a:spLocks noChangeArrowheads="1"/>
          </p:cNvSpPr>
          <p:nvPr/>
        </p:nvSpPr>
        <p:spPr bwMode="auto">
          <a:xfrm>
            <a:off x="5013325" y="4913313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W16</a:t>
            </a:r>
          </a:p>
        </p:txBody>
      </p:sp>
      <p:sp>
        <p:nvSpPr>
          <p:cNvPr id="21546" name="TextBox 15"/>
          <p:cNvSpPr txBox="1">
            <a:spLocks noChangeArrowheads="1"/>
          </p:cNvSpPr>
          <p:nvPr/>
        </p:nvSpPr>
        <p:spPr bwMode="auto">
          <a:xfrm>
            <a:off x="5399088" y="4913313"/>
            <a:ext cx="500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W20</a:t>
            </a:r>
          </a:p>
        </p:txBody>
      </p:sp>
      <p:sp>
        <p:nvSpPr>
          <p:cNvPr id="21547" name="TextBox 16"/>
          <p:cNvSpPr txBox="1">
            <a:spLocks noChangeArrowheads="1"/>
          </p:cNvSpPr>
          <p:nvPr/>
        </p:nvSpPr>
        <p:spPr bwMode="auto">
          <a:xfrm>
            <a:off x="5780088" y="4913313"/>
            <a:ext cx="501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W24</a:t>
            </a:r>
          </a:p>
        </p:txBody>
      </p:sp>
      <p:sp>
        <p:nvSpPr>
          <p:cNvPr id="21548" name="TextBox 17"/>
          <p:cNvSpPr txBox="1">
            <a:spLocks noChangeArrowheads="1"/>
          </p:cNvSpPr>
          <p:nvPr/>
        </p:nvSpPr>
        <p:spPr bwMode="auto">
          <a:xfrm>
            <a:off x="6161088" y="4913313"/>
            <a:ext cx="500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W28</a:t>
            </a:r>
          </a:p>
        </p:txBody>
      </p:sp>
      <p:sp>
        <p:nvSpPr>
          <p:cNvPr id="21549" name="TextBox 18"/>
          <p:cNvSpPr txBox="1">
            <a:spLocks noChangeArrowheads="1"/>
          </p:cNvSpPr>
          <p:nvPr/>
        </p:nvSpPr>
        <p:spPr bwMode="auto">
          <a:xfrm>
            <a:off x="6542088" y="4913313"/>
            <a:ext cx="500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W32</a:t>
            </a:r>
          </a:p>
        </p:txBody>
      </p:sp>
      <p:sp>
        <p:nvSpPr>
          <p:cNvPr id="21550" name="TextBox 27"/>
          <p:cNvSpPr txBox="1">
            <a:spLocks noChangeArrowheads="1"/>
          </p:cNvSpPr>
          <p:nvPr/>
        </p:nvSpPr>
        <p:spPr bwMode="auto">
          <a:xfrm>
            <a:off x="4173538" y="5257800"/>
            <a:ext cx="1089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 b="1"/>
              <a:t>Study visit</a:t>
            </a:r>
          </a:p>
        </p:txBody>
      </p:sp>
      <p:sp>
        <p:nvSpPr>
          <p:cNvPr id="21551" name="TextBox 27"/>
          <p:cNvSpPr txBox="1">
            <a:spLocks noChangeArrowheads="1"/>
          </p:cNvSpPr>
          <p:nvPr/>
        </p:nvSpPr>
        <p:spPr bwMode="auto">
          <a:xfrm>
            <a:off x="1781175" y="1268413"/>
            <a:ext cx="1800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400" b="1"/>
              <a:t>Induction period</a:t>
            </a:r>
          </a:p>
        </p:txBody>
      </p:sp>
      <p:sp>
        <p:nvSpPr>
          <p:cNvPr id="21552" name="TextBox 27"/>
          <p:cNvSpPr txBox="1">
            <a:spLocks noChangeArrowheads="1"/>
          </p:cNvSpPr>
          <p:nvPr/>
        </p:nvSpPr>
        <p:spPr bwMode="auto">
          <a:xfrm>
            <a:off x="5043488" y="1262063"/>
            <a:ext cx="23479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400" b="1"/>
              <a:t>Maintenance period</a:t>
            </a:r>
          </a:p>
        </p:txBody>
      </p:sp>
      <p:sp>
        <p:nvSpPr>
          <p:cNvPr id="21553" name="TextBox 8"/>
          <p:cNvSpPr txBox="1">
            <a:spLocks noChangeArrowheads="1"/>
          </p:cNvSpPr>
          <p:nvPr/>
        </p:nvSpPr>
        <p:spPr bwMode="auto">
          <a:xfrm>
            <a:off x="3122613" y="4911725"/>
            <a:ext cx="4635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W-4</a:t>
            </a:r>
          </a:p>
        </p:txBody>
      </p:sp>
      <p:sp>
        <p:nvSpPr>
          <p:cNvPr id="21554" name="TextBox 18"/>
          <p:cNvSpPr txBox="1">
            <a:spLocks noChangeArrowheads="1"/>
          </p:cNvSpPr>
          <p:nvPr/>
        </p:nvSpPr>
        <p:spPr bwMode="auto">
          <a:xfrm>
            <a:off x="6927850" y="4911725"/>
            <a:ext cx="5000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W36</a:t>
            </a:r>
          </a:p>
        </p:txBody>
      </p:sp>
      <p:sp>
        <p:nvSpPr>
          <p:cNvPr id="21555" name="TextBox 18"/>
          <p:cNvSpPr txBox="1">
            <a:spLocks noChangeArrowheads="1"/>
          </p:cNvSpPr>
          <p:nvPr/>
        </p:nvSpPr>
        <p:spPr bwMode="auto">
          <a:xfrm>
            <a:off x="7299325" y="4913313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W40</a:t>
            </a:r>
          </a:p>
        </p:txBody>
      </p:sp>
      <p:sp>
        <p:nvSpPr>
          <p:cNvPr id="21556" name="TextBox 18"/>
          <p:cNvSpPr txBox="1">
            <a:spLocks noChangeArrowheads="1"/>
          </p:cNvSpPr>
          <p:nvPr/>
        </p:nvSpPr>
        <p:spPr bwMode="auto">
          <a:xfrm>
            <a:off x="7689850" y="4911725"/>
            <a:ext cx="5016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W44</a:t>
            </a:r>
          </a:p>
        </p:txBody>
      </p:sp>
      <p:sp>
        <p:nvSpPr>
          <p:cNvPr id="21557" name="TextBox 18"/>
          <p:cNvSpPr txBox="1">
            <a:spLocks noChangeArrowheads="1"/>
          </p:cNvSpPr>
          <p:nvPr/>
        </p:nvSpPr>
        <p:spPr bwMode="auto">
          <a:xfrm>
            <a:off x="8069263" y="4911725"/>
            <a:ext cx="5000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W48</a:t>
            </a:r>
          </a:p>
        </p:txBody>
      </p:sp>
      <p:sp>
        <p:nvSpPr>
          <p:cNvPr id="21558" name="TextBox 27"/>
          <p:cNvSpPr txBox="1">
            <a:spLocks noChangeArrowheads="1"/>
          </p:cNvSpPr>
          <p:nvPr/>
        </p:nvSpPr>
        <p:spPr bwMode="auto">
          <a:xfrm>
            <a:off x="984250" y="5768975"/>
            <a:ext cx="29130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000" b="1"/>
              <a:t>Oral CAB induction (ME population)</a:t>
            </a:r>
          </a:p>
        </p:txBody>
      </p:sp>
      <p:sp>
        <p:nvSpPr>
          <p:cNvPr id="21559" name="TextBox 27"/>
          <p:cNvSpPr txBox="1">
            <a:spLocks noChangeArrowheads="1"/>
          </p:cNvSpPr>
          <p:nvPr/>
        </p:nvSpPr>
        <p:spPr bwMode="auto">
          <a:xfrm>
            <a:off x="3743325" y="5768975"/>
            <a:ext cx="29130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000" b="1"/>
              <a:t>Oral CAB (n=56)</a:t>
            </a:r>
          </a:p>
        </p:txBody>
      </p:sp>
      <p:sp>
        <p:nvSpPr>
          <p:cNvPr id="21560" name="TextBox 27"/>
          <p:cNvSpPr txBox="1">
            <a:spLocks noChangeArrowheads="1"/>
          </p:cNvSpPr>
          <p:nvPr/>
        </p:nvSpPr>
        <p:spPr bwMode="auto">
          <a:xfrm>
            <a:off x="5513388" y="5768975"/>
            <a:ext cx="2911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000" b="1"/>
              <a:t>Q4W IM (n=115)</a:t>
            </a:r>
          </a:p>
        </p:txBody>
      </p:sp>
      <p:sp>
        <p:nvSpPr>
          <p:cNvPr id="21561" name="TextBox 27"/>
          <p:cNvSpPr txBox="1">
            <a:spLocks noChangeArrowheads="1"/>
          </p:cNvSpPr>
          <p:nvPr/>
        </p:nvSpPr>
        <p:spPr bwMode="auto">
          <a:xfrm>
            <a:off x="7169150" y="5768975"/>
            <a:ext cx="2911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000" b="1"/>
              <a:t>Q8W IM (n=115)</a:t>
            </a:r>
          </a:p>
        </p:txBody>
      </p:sp>
      <p:sp>
        <p:nvSpPr>
          <p:cNvPr id="3" name="Rectangle 2"/>
          <p:cNvSpPr/>
          <p:nvPr/>
        </p:nvSpPr>
        <p:spPr>
          <a:xfrm>
            <a:off x="668338" y="4495800"/>
            <a:ext cx="685800" cy="631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841375" y="5867400"/>
            <a:ext cx="44450" cy="44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752475" y="5880100"/>
            <a:ext cx="2317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486150" y="5889625"/>
            <a:ext cx="231775" cy="0"/>
          </a:xfrm>
          <a:prstGeom prst="line">
            <a:avLst/>
          </a:prstGeom>
          <a:ln>
            <a:solidFill>
              <a:srgbClr val="7030A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985000" y="5889625"/>
            <a:ext cx="230188" cy="0"/>
          </a:xfrm>
          <a:prstGeom prst="line">
            <a:avLst/>
          </a:prstGeom>
          <a:ln>
            <a:solidFill>
              <a:srgbClr val="00A779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313363" y="5891213"/>
            <a:ext cx="231775" cy="0"/>
          </a:xfrm>
          <a:prstGeom prst="line">
            <a:avLst/>
          </a:prstGeom>
          <a:ln>
            <a:solidFill>
              <a:srgbClr val="00A779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>
            <a:off x="7065963" y="5867400"/>
            <a:ext cx="46037" cy="46038"/>
          </a:xfrm>
          <a:prstGeom prst="triangle">
            <a:avLst/>
          </a:prstGeom>
          <a:noFill/>
          <a:ln w="15875">
            <a:solidFill>
              <a:srgbClr val="00A7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95913" y="5867400"/>
            <a:ext cx="46037" cy="46038"/>
          </a:xfrm>
          <a:prstGeom prst="rect">
            <a:avLst/>
          </a:prstGeom>
          <a:noFill/>
          <a:ln w="15875">
            <a:solidFill>
              <a:srgbClr val="00A7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82988" y="5867400"/>
            <a:ext cx="46037" cy="46038"/>
          </a:xfrm>
          <a:prstGeom prst="ellipse">
            <a:avLst/>
          </a:prstGeom>
          <a:noFill/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0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HIV-1 RNA &lt;50 c/mL at Week 48 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ITT-ME (Snapshot)</a:t>
            </a:r>
          </a:p>
        </p:txBody>
      </p:sp>
      <p:sp>
        <p:nvSpPr>
          <p:cNvPr id="22531" name="Text Placeholder 3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pPr marL="109538" indent="-109538"/>
            <a:r>
              <a:rPr lang="en-US" altLang="en-US" smtClean="0">
                <a:latin typeface="Arial" charset="0"/>
                <a:cs typeface="Arial" charset="0"/>
              </a:rPr>
              <a:t>Margolis et al. AIDS 2016; Durban, South Africa. Abstract THAB0206LB.      </a:t>
            </a:r>
          </a:p>
        </p:txBody>
      </p:sp>
      <p:sp>
        <p:nvSpPr>
          <p:cNvPr id="21508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55638" y="6019800"/>
            <a:ext cx="8593137" cy="385763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n-US" altLang="en-US" sz="1050" spc="-10" baseline="30000" dirty="0" err="1" smtClean="0"/>
              <a:t>a</a:t>
            </a:r>
            <a:r>
              <a:rPr lang="en-US" altLang="en-US" sz="1050" spc="-10" dirty="0" err="1" smtClean="0"/>
              <a:t>Met</a:t>
            </a:r>
            <a:r>
              <a:rPr lang="en-US" altLang="en-US" sz="1050" spc="-10" dirty="0" smtClean="0"/>
              <a:t> </a:t>
            </a:r>
            <a:r>
              <a:rPr lang="en-US" altLang="en-US" sz="1050" spc="-10" dirty="0" err="1" smtClean="0"/>
              <a:t>prespecified</a:t>
            </a:r>
            <a:r>
              <a:rPr lang="en-US" altLang="en-US" sz="1050" spc="-10" dirty="0" smtClean="0"/>
              <a:t> threshold for concluding IM regimen is comparable to oral regimen (Bayesian Posterior Probability &gt;90% that true IM response rate</a:t>
            </a:r>
            <a:r>
              <a:rPr lang="en-US" altLang="en-US" sz="1050" spc="-10" dirty="0"/>
              <a:t> is no worse than -10% compared to the oral </a:t>
            </a:r>
            <a:r>
              <a:rPr lang="en-US" altLang="en-US" sz="1050" spc="-10" dirty="0" smtClean="0"/>
              <a:t>regimen). Observed </a:t>
            </a:r>
            <a:r>
              <a:rPr lang="en-US" altLang="en-US" sz="1050" spc="-10" dirty="0"/>
              <a:t>Bayesian Probabilities: Q8W vs Oral = 99.7%; Q4W vs Oral = 99.4%.</a:t>
            </a:r>
          </a:p>
          <a:p>
            <a:pPr>
              <a:buFont typeface="Arial" pitchFamily="34" charset="0"/>
              <a:buNone/>
              <a:defRPr/>
            </a:pPr>
            <a:endParaRPr lang="en-US" altLang="en-US" sz="900" dirty="0" smtClean="0"/>
          </a:p>
        </p:txBody>
      </p:sp>
      <p:sp>
        <p:nvSpPr>
          <p:cNvPr id="34" name="Down Arrow 33"/>
          <p:cNvSpPr/>
          <p:nvPr/>
        </p:nvSpPr>
        <p:spPr>
          <a:xfrm rot="16200000">
            <a:off x="7136607" y="1059656"/>
            <a:ext cx="585788" cy="1362075"/>
          </a:xfrm>
          <a:prstGeom prst="downArrow">
            <a:avLst/>
          </a:prstGeom>
          <a:solidFill>
            <a:srgbClr val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35" name="Down Arrow 34"/>
          <p:cNvSpPr/>
          <p:nvPr/>
        </p:nvSpPr>
        <p:spPr>
          <a:xfrm rot="5400000">
            <a:off x="5818982" y="1073944"/>
            <a:ext cx="534987" cy="1323975"/>
          </a:xfrm>
          <a:prstGeom prst="downArrow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22535" name="TextBox 24"/>
          <p:cNvSpPr txBox="1">
            <a:spLocks noChangeArrowheads="1"/>
          </p:cNvSpPr>
          <p:nvPr/>
        </p:nvSpPr>
        <p:spPr bwMode="auto">
          <a:xfrm>
            <a:off x="5334000" y="1544638"/>
            <a:ext cx="15017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b="1">
                <a:solidFill>
                  <a:srgbClr val="000000"/>
                </a:solidFill>
              </a:rPr>
              <a:t>Oral</a:t>
            </a:r>
            <a:r>
              <a:rPr lang="en-US" altLang="en-US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7" name="TextBox 26"/>
          <p:cNvSpPr txBox="1">
            <a:spLocks noChangeArrowheads="1"/>
          </p:cNvSpPr>
          <p:nvPr/>
        </p:nvSpPr>
        <p:spPr bwMode="auto">
          <a:xfrm>
            <a:off x="6832600" y="1544638"/>
            <a:ext cx="1198563" cy="2952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itchFamily="34" charset="0"/>
              </a:rPr>
              <a:t>IM</a:t>
            </a:r>
            <a:endParaRPr lang="en-US" altLang="en-US" b="1" kern="0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77838" y="1162050"/>
            <a:ext cx="4170362" cy="271463"/>
          </a:xfrm>
          <a:prstGeom prst="rect">
            <a:avLst/>
          </a:prstGeom>
          <a:solidFill>
            <a:srgbClr val="008790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Virologic outcomes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953000" y="1162050"/>
            <a:ext cx="3846513" cy="271463"/>
          </a:xfrm>
          <a:prstGeom prst="rect">
            <a:avLst/>
          </a:prstGeom>
          <a:solidFill>
            <a:srgbClr val="008790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Treatment differences (95% CI)</a:t>
            </a:r>
          </a:p>
        </p:txBody>
      </p:sp>
      <p:grpSp>
        <p:nvGrpSpPr>
          <p:cNvPr id="22539" name="Group 4"/>
          <p:cNvGrpSpPr>
            <a:grpSpLocks/>
          </p:cNvGrpSpPr>
          <p:nvPr/>
        </p:nvGrpSpPr>
        <p:grpSpPr bwMode="auto">
          <a:xfrm>
            <a:off x="4445000" y="1955800"/>
            <a:ext cx="4730750" cy="1895475"/>
            <a:chOff x="4655135" y="2212977"/>
            <a:chExt cx="4788315" cy="2342609"/>
          </a:xfrm>
        </p:grpSpPr>
        <p:graphicFrame>
          <p:nvGraphicFramePr>
            <p:cNvPr id="22549" name="Chart 17"/>
            <p:cNvGraphicFramePr>
              <a:graphicFrameLocks/>
            </p:cNvGraphicFramePr>
            <p:nvPr/>
          </p:nvGraphicFramePr>
          <p:xfrm>
            <a:off x="4655135" y="2212977"/>
            <a:ext cx="4788315" cy="2342609"/>
          </p:xfrm>
          <a:graphic>
            <a:graphicData uri="http://schemas.openxmlformats.org/presentationml/2006/ole">
              <p:oleObj spid="_x0000_s22549" r:id="rId4" imgW="4730906" imgH="1896020" progId="Excel.Chart.8">
                <p:embed/>
              </p:oleObj>
            </a:graphicData>
          </a:graphic>
        </p:graphicFrame>
        <p:sp>
          <p:nvSpPr>
            <p:cNvPr id="22550" name="TextBox 18"/>
            <p:cNvSpPr txBox="1">
              <a:spLocks noChangeArrowheads="1"/>
            </p:cNvSpPr>
            <p:nvPr/>
          </p:nvSpPr>
          <p:spPr bwMode="auto">
            <a:xfrm>
              <a:off x="5715056" y="3272169"/>
              <a:ext cx="598802" cy="384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-6.6</a:t>
              </a:r>
            </a:p>
          </p:txBody>
        </p:sp>
        <p:sp>
          <p:nvSpPr>
            <p:cNvPr id="22551" name="TextBox 19"/>
            <p:cNvSpPr txBox="1">
              <a:spLocks noChangeArrowheads="1"/>
            </p:cNvSpPr>
            <p:nvPr/>
          </p:nvSpPr>
          <p:spPr bwMode="auto">
            <a:xfrm>
              <a:off x="8545197" y="3272169"/>
              <a:ext cx="598802" cy="384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12.4</a:t>
              </a:r>
            </a:p>
          </p:txBody>
        </p:sp>
        <p:cxnSp>
          <p:nvCxnSpPr>
            <p:cNvPr id="22552" name="Straight Connector 43"/>
            <p:cNvCxnSpPr>
              <a:cxnSpLocks noChangeShapeType="1"/>
            </p:cNvCxnSpPr>
            <p:nvPr/>
          </p:nvCxnSpPr>
          <p:spPr bwMode="auto">
            <a:xfrm>
              <a:off x="5246445" y="2826952"/>
              <a:ext cx="0" cy="12752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ash"/>
              <a:round/>
              <a:headEnd/>
              <a:tailEnd/>
            </a:ln>
          </p:spPr>
        </p:cxnSp>
      </p:grpSp>
      <p:sp>
        <p:nvSpPr>
          <p:cNvPr id="22540" name="TextBox 45"/>
          <p:cNvSpPr txBox="1">
            <a:spLocks noChangeArrowheads="1"/>
          </p:cNvSpPr>
          <p:nvPr/>
        </p:nvSpPr>
        <p:spPr bwMode="auto">
          <a:xfrm>
            <a:off x="6172200" y="1828800"/>
            <a:ext cx="841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Q8W IM</a:t>
            </a:r>
          </a:p>
        </p:txBody>
      </p:sp>
      <p:grpSp>
        <p:nvGrpSpPr>
          <p:cNvPr id="22541" name="Group 46"/>
          <p:cNvGrpSpPr>
            <a:grpSpLocks/>
          </p:cNvGrpSpPr>
          <p:nvPr/>
        </p:nvGrpSpPr>
        <p:grpSpPr bwMode="auto">
          <a:xfrm>
            <a:off x="4445000" y="3797300"/>
            <a:ext cx="4699000" cy="2039938"/>
            <a:chOff x="4697398" y="4380914"/>
            <a:chExt cx="4789763" cy="2514713"/>
          </a:xfrm>
        </p:grpSpPr>
        <p:graphicFrame>
          <p:nvGraphicFramePr>
            <p:cNvPr id="22544" name="Chart 17"/>
            <p:cNvGraphicFramePr>
              <a:graphicFrameLocks/>
            </p:cNvGraphicFramePr>
            <p:nvPr/>
          </p:nvGraphicFramePr>
          <p:xfrm>
            <a:off x="4697398" y="4535342"/>
            <a:ext cx="4789763" cy="2360285"/>
          </p:xfrm>
          <a:graphic>
            <a:graphicData uri="http://schemas.openxmlformats.org/presentationml/2006/ole">
              <p:oleObj spid="_x0000_s22544" r:id="rId5" imgW="4700423" imgH="1920406" progId="Excel.Chart.8">
                <p:embed/>
              </p:oleObj>
            </a:graphicData>
          </a:graphic>
        </p:graphicFrame>
        <p:cxnSp>
          <p:nvCxnSpPr>
            <p:cNvPr id="22545" name="Straight Connector 48"/>
            <p:cNvCxnSpPr>
              <a:cxnSpLocks noChangeShapeType="1"/>
            </p:cNvCxnSpPr>
            <p:nvPr/>
          </p:nvCxnSpPr>
          <p:spPr bwMode="auto">
            <a:xfrm>
              <a:off x="5292883" y="4948409"/>
              <a:ext cx="0" cy="12752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ash"/>
              <a:round/>
              <a:headEnd/>
              <a:tailEnd/>
            </a:ln>
          </p:spPr>
        </p:cxnSp>
        <p:sp>
          <p:nvSpPr>
            <p:cNvPr id="22546" name="TextBox 18"/>
            <p:cNvSpPr txBox="1">
              <a:spLocks noChangeArrowheads="1"/>
            </p:cNvSpPr>
            <p:nvPr/>
          </p:nvSpPr>
          <p:spPr bwMode="auto">
            <a:xfrm>
              <a:off x="5638972" y="5576404"/>
              <a:ext cx="598802" cy="384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-7.6</a:t>
              </a:r>
            </a:p>
          </p:txBody>
        </p:sp>
        <p:sp>
          <p:nvSpPr>
            <p:cNvPr id="22547" name="TextBox 18"/>
            <p:cNvSpPr txBox="1">
              <a:spLocks noChangeArrowheads="1"/>
            </p:cNvSpPr>
            <p:nvPr/>
          </p:nvSpPr>
          <p:spPr bwMode="auto">
            <a:xfrm>
              <a:off x="8545199" y="5542868"/>
              <a:ext cx="598802" cy="384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11.6</a:t>
              </a:r>
            </a:p>
          </p:txBody>
        </p:sp>
        <p:sp>
          <p:nvSpPr>
            <p:cNvPr id="22548" name="TextBox 52"/>
            <p:cNvSpPr txBox="1">
              <a:spLocks noChangeArrowheads="1"/>
            </p:cNvSpPr>
            <p:nvPr/>
          </p:nvSpPr>
          <p:spPr bwMode="auto">
            <a:xfrm>
              <a:off x="6432060" y="4380914"/>
              <a:ext cx="841869" cy="379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Q4W IM</a:t>
              </a:r>
            </a:p>
          </p:txBody>
        </p:sp>
      </p:grpSp>
      <p:graphicFrame>
        <p:nvGraphicFramePr>
          <p:cNvPr id="22542" name="Chart 10"/>
          <p:cNvGraphicFramePr>
            <a:graphicFrameLocks/>
          </p:cNvGraphicFramePr>
          <p:nvPr/>
        </p:nvGraphicFramePr>
        <p:xfrm>
          <a:off x="63500" y="1598613"/>
          <a:ext cx="4940300" cy="3862387"/>
        </p:xfrm>
        <a:graphic>
          <a:graphicData uri="http://schemas.openxmlformats.org/presentationml/2006/ole">
            <p:oleObj spid="_x0000_s22542" r:id="rId6" imgW="4944285" imgH="3865199" progId="Excel.Chart.8">
              <p:embed/>
            </p:oleObj>
          </a:graphicData>
        </a:graphic>
      </p:graphicFrame>
      <p:sp>
        <p:nvSpPr>
          <p:cNvPr id="22543" name="TextBox 27"/>
          <p:cNvSpPr txBox="1">
            <a:spLocks noChangeArrowheads="1"/>
          </p:cNvSpPr>
          <p:nvPr/>
        </p:nvSpPr>
        <p:spPr bwMode="auto">
          <a:xfrm>
            <a:off x="0" y="558165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C00000"/>
              </a:buClr>
              <a:buSzPct val="115000"/>
              <a:buFont typeface="Arial" charset="0"/>
              <a:buNone/>
            </a:pPr>
            <a:r>
              <a:rPr lang="en-US" altLang="en-US" b="1">
                <a:solidFill>
                  <a:srgbClr val="000000"/>
                </a:solidFill>
              </a:rPr>
              <a:t>Both Q8W and Q4W comparable to Oral CAB at Week 48</a:t>
            </a:r>
            <a:r>
              <a:rPr lang="en-US" altLang="en-US" b="1" baseline="30000">
                <a:solidFill>
                  <a:srgbClr val="000000"/>
                </a:solidFill>
              </a:rPr>
              <a:t>a</a:t>
            </a:r>
            <a:endParaRPr lang="en-US" altLang="en-US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iV Global Template 2015 With Logo">
  <a:themeElements>
    <a:clrScheme name="ViiV CAB">
      <a:dk1>
        <a:srgbClr val="000000"/>
      </a:dk1>
      <a:lt1>
        <a:srgbClr val="FFFFFF"/>
      </a:lt1>
      <a:dk2>
        <a:srgbClr val="A30234"/>
      </a:dk2>
      <a:lt2>
        <a:srgbClr val="808080"/>
      </a:lt2>
      <a:accent1>
        <a:srgbClr val="00A779"/>
      </a:accent1>
      <a:accent2>
        <a:srgbClr val="970096"/>
      </a:accent2>
      <a:accent3>
        <a:srgbClr val="FB9A63"/>
      </a:accent3>
      <a:accent4>
        <a:srgbClr val="0098DB"/>
      </a:accent4>
      <a:accent5>
        <a:srgbClr val="8DD927"/>
      </a:accent5>
      <a:accent6>
        <a:srgbClr val="FF3399"/>
      </a:accent6>
      <a:hlink>
        <a:srgbClr val="97CBFF"/>
      </a:hlink>
      <a:folHlink>
        <a:srgbClr val="DC001E"/>
      </a:folHlink>
    </a:clrScheme>
    <a:fontScheme name="ViiV Corporate Font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12485</TotalTime>
  <Words>2207</Words>
  <Application>Microsoft Office PowerPoint</Application>
  <PresentationFormat>On-screen Show (4:3)</PresentationFormat>
  <Paragraphs>368</Paragraphs>
  <Slides>17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ViiV Global Template 2015 With Logo</vt:lpstr>
      <vt:lpstr>Microsoft Excel 97-2003 Worksheet</vt:lpstr>
      <vt:lpstr>Microsoft Excel Chart</vt:lpstr>
      <vt:lpstr>Cabotegravir + Rilpivirine as  Long-Acting Maintenance Therapy: LATTE‑2 Week 48 Results</vt:lpstr>
      <vt:lpstr>Disclosures</vt:lpstr>
      <vt:lpstr>Background</vt:lpstr>
      <vt:lpstr>LATTE-2 Objectives</vt:lpstr>
      <vt:lpstr>LATTE-2 Study Design</vt:lpstr>
      <vt:lpstr>LATTE-2 Study Design</vt:lpstr>
      <vt:lpstr>Baseline Characteristics:  ITT-ME Population</vt:lpstr>
      <vt:lpstr>LATTE-2 Week 48 Results: HIV-1 RNA &lt;50 c/mL by Snapshot (ITT-ME)</vt:lpstr>
      <vt:lpstr>HIV-1 RNA &lt;50 c/mL at Week 48  ITT-ME (Snapshot)</vt:lpstr>
      <vt:lpstr>Snapshot Outcomes: HIV-1 RNA &lt;50 c/mL at Week 48 (ITT-ME)</vt:lpstr>
      <vt:lpstr>Protocol-Defined Virologic Failure (PDVF): Genotype</vt:lpstr>
      <vt:lpstr>Adverse Events and Labs— Maintenance Period</vt:lpstr>
      <vt:lpstr>ISRs for CAB LA or RPV LA Over Time </vt:lpstr>
      <vt:lpstr>Patient-Reported Outcomes at Week 48: Maintenance Treatmenta</vt:lpstr>
      <vt:lpstr>Pharmacokinetics</vt:lpstr>
      <vt:lpstr>Conclusions</vt:lpstr>
      <vt:lpstr>Acknowledgments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ViiV Slide Template</dc:title>
  <dc:creator>ViiV Healthcare and MedThink SciCom</dc:creator>
  <cp:lastModifiedBy>sns6795</cp:lastModifiedBy>
  <cp:revision>803</cp:revision>
  <cp:lastPrinted>2013-05-07T17:42:22Z</cp:lastPrinted>
  <dcterms:created xsi:type="dcterms:W3CDTF">2013-03-06T21:22:39Z</dcterms:created>
  <dcterms:modified xsi:type="dcterms:W3CDTF">2016-07-21T17:22:16Z</dcterms:modified>
</cp:coreProperties>
</file>