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Default Extension="xlsx" ContentType="application/vnd.openxmlformats-officedocument.spreadsheetml.sheet"/>
  <Override PartName="/ppt/notesSlides/notesSlide6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4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5">
  <p:sldMasterIdLst>
    <p:sldMasterId id="2147483731" r:id="rId4"/>
    <p:sldMasterId id="2147483763" r:id="rId5"/>
  </p:sldMasterIdLst>
  <p:notesMasterIdLst>
    <p:notesMasterId r:id="rId21"/>
  </p:notesMasterIdLst>
  <p:handoutMasterIdLst>
    <p:handoutMasterId r:id="rId22"/>
  </p:handoutMasterIdLst>
  <p:sldIdLst>
    <p:sldId id="316" r:id="rId6"/>
    <p:sldId id="269" r:id="rId7"/>
    <p:sldId id="306" r:id="rId8"/>
    <p:sldId id="296" r:id="rId9"/>
    <p:sldId id="282" r:id="rId10"/>
    <p:sldId id="260" r:id="rId11"/>
    <p:sldId id="325" r:id="rId12"/>
    <p:sldId id="309" r:id="rId13"/>
    <p:sldId id="297" r:id="rId14"/>
    <p:sldId id="313" r:id="rId15"/>
    <p:sldId id="285" r:id="rId16"/>
    <p:sldId id="315" r:id="rId17"/>
    <p:sldId id="324" r:id="rId18"/>
    <p:sldId id="267" r:id="rId19"/>
    <p:sldId id="327" r:id="rId20"/>
  </p:sldIdLst>
  <p:sldSz cx="9144000" cy="6858000" type="screen4x3"/>
  <p:notesSz cx="6858000" cy="92964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A9AAABAB-7531-4C85-8198-57876B4AAECC}">
          <p14:sldIdLst>
            <p14:sldId id="316"/>
            <p14:sldId id="269"/>
            <p14:sldId id="306"/>
            <p14:sldId id="296"/>
            <p14:sldId id="282"/>
            <p14:sldId id="260"/>
            <p14:sldId id="325"/>
            <p14:sldId id="309"/>
            <p14:sldId id="297"/>
            <p14:sldId id="313"/>
            <p14:sldId id="285"/>
            <p14:sldId id="315"/>
            <p14:sldId id="324"/>
            <p14:sldId id="267"/>
            <p14:sldId id="311"/>
            <p14:sldId id="298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660" userDrawn="1">
          <p15:clr>
            <a:srgbClr val="A4A3A4"/>
          </p15:clr>
        </p15:guide>
        <p15:guide id="4" orient="horz" pos="134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fd53641" initials="j" lastIdx="2" clrIdx="0"/>
  <p:cmAuthor id="1" name="Michele Robbins" initials="MR" lastIdx="8" clrIdx="1"/>
  <p:cmAuthor id="2" name="jk918764" initials="j" lastIdx="25" clrIdx="2"/>
  <p:cmAuthor id="3" name="cab44742" initials="cab" lastIdx="13" clrIdx="3"/>
  <p:cmAuthor id="4" name="Catherine Granier" initials="czg" lastIdx="6" clrIdx="4"/>
  <p:cmAuthor id="5" name="jb42022" initials="j" lastIdx="4" clrIdx="5"/>
  <p:cmAuthor id="6" name="cym0143" initials="cm" lastIdx="62" clrIdx="6"/>
  <p:cmAuthor id="7" name="Jeff Stumpf" initials="JS" lastIdx="28" clrIdx="7"/>
  <p:cmAuthor id="8" name="Diane Neer" initials="DN" lastIdx="30" clrIdx="8"/>
  <p:cmAuthor id="9" name="Paula Farmer" initials="PF" lastIdx="1" clrIdx="9"/>
  <p:cmAuthor id="10" name="ma804919" initials="m" lastIdx="2" clrIdx="1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98DB"/>
    <a:srgbClr val="E6E6E6"/>
    <a:srgbClr val="F2F2F2"/>
    <a:srgbClr val="FF6600"/>
    <a:srgbClr val="002F5F"/>
    <a:srgbClr val="FFCFAF"/>
    <a:srgbClr val="BDDEFF"/>
    <a:srgbClr val="E31836"/>
    <a:srgbClr val="008790"/>
    <a:srgbClr val="A5A5A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94" autoAdjust="0"/>
    <p:restoredTop sz="84299" autoAdjust="0"/>
  </p:normalViewPr>
  <p:slideViewPr>
    <p:cSldViewPr>
      <p:cViewPr>
        <p:scale>
          <a:sx n="70" d="100"/>
          <a:sy n="70" d="100"/>
        </p:scale>
        <p:origin x="-1284" y="30"/>
      </p:cViewPr>
      <p:guideLst>
        <p:guide orient="horz" pos="4319"/>
        <p:guide orient="horz" pos="4032"/>
        <p:guide orient="horz" pos="890"/>
        <p:guide pos="4241"/>
        <p:guide pos="3243"/>
      </p:guideLst>
    </p:cSldViewPr>
  </p:slideViewPr>
  <p:outlineViewPr>
    <p:cViewPr>
      <p:scale>
        <a:sx n="33" d="100"/>
        <a:sy n="33" d="100"/>
      </p:scale>
      <p:origin x="0" y="-501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commentAuthors" Target="comment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gs" Target="tags/tag1.xml"/><Relationship Id="rId28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package" Target="../embeddings/Microsoft_Office_Excel_Worksheet4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4"/>
  <c:chart>
    <c:autoTitleDeleted val="1"/>
    <c:plotArea>
      <c:layout>
        <c:manualLayout>
          <c:layoutTarget val="inner"/>
          <c:xMode val="edge"/>
          <c:yMode val="edge"/>
          <c:x val="0.10900364854539245"/>
          <c:y val="4.5887409865590534E-2"/>
          <c:w val="0.87802360046659633"/>
          <c:h val="0.65747055635730478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Subjects</c:v>
                </c:pt>
              </c:strCache>
            </c:strRef>
          </c:tx>
          <c:dLbls>
            <c:showVal val="1"/>
          </c:dLbls>
          <c:cat>
            <c:strRef>
              <c:f>Sheet1!$A$2:$A$14</c:f>
              <c:strCache>
                <c:ptCount val="13"/>
                <c:pt idx="0">
                  <c:v>US</c:v>
                </c:pt>
                <c:pt idx="1">
                  <c:v>South Africa</c:v>
                </c:pt>
                <c:pt idx="2">
                  <c:v>Spain</c:v>
                </c:pt>
                <c:pt idx="3">
                  <c:v>Russia</c:v>
                </c:pt>
                <c:pt idx="4">
                  <c:v>Argentina</c:v>
                </c:pt>
                <c:pt idx="5">
                  <c:v>Thailand</c:v>
                </c:pt>
                <c:pt idx="6">
                  <c:v>Italy</c:v>
                </c:pt>
                <c:pt idx="7">
                  <c:v>UK</c:v>
                </c:pt>
                <c:pt idx="8">
                  <c:v>Canada</c:v>
                </c:pt>
                <c:pt idx="9">
                  <c:v>France</c:v>
                </c:pt>
                <c:pt idx="10">
                  <c:v>Mexico</c:v>
                </c:pt>
                <c:pt idx="11">
                  <c:v>Portugal</c:v>
                </c:pt>
                <c:pt idx="12">
                  <c:v>Puerto Rico</c:v>
                </c:pt>
              </c:strCache>
            </c:strRef>
          </c:cat>
          <c:val>
            <c:numRef>
              <c:f>Sheet1!$B$2:$B$14</c:f>
              <c:numCache>
                <c:formatCode>General</c:formatCode>
                <c:ptCount val="13"/>
                <c:pt idx="0">
                  <c:v>134</c:v>
                </c:pt>
                <c:pt idx="1">
                  <c:v>66</c:v>
                </c:pt>
                <c:pt idx="2">
                  <c:v>54</c:v>
                </c:pt>
                <c:pt idx="3">
                  <c:v>50</c:v>
                </c:pt>
                <c:pt idx="4">
                  <c:v>44</c:v>
                </c:pt>
                <c:pt idx="5">
                  <c:v>40</c:v>
                </c:pt>
                <c:pt idx="6">
                  <c:v>28</c:v>
                </c:pt>
                <c:pt idx="7">
                  <c:v>25</c:v>
                </c:pt>
                <c:pt idx="8">
                  <c:v>20</c:v>
                </c:pt>
                <c:pt idx="9">
                  <c:v>16</c:v>
                </c:pt>
                <c:pt idx="10">
                  <c:v>11</c:v>
                </c:pt>
                <c:pt idx="11">
                  <c:v>9</c:v>
                </c:pt>
                <c:pt idx="12">
                  <c:v>2</c:v>
                </c:pt>
              </c:numCache>
            </c:numRef>
          </c:val>
        </c:ser>
        <c:gapWidth val="30"/>
        <c:axId val="130205184"/>
        <c:axId val="130207104"/>
      </c:barChart>
      <c:catAx>
        <c:axId val="130205184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Country</a:t>
                </a:r>
              </a:p>
            </c:rich>
          </c:tx>
          <c:layout>
            <c:manualLayout>
              <c:xMode val="edge"/>
              <c:yMode val="edge"/>
              <c:x val="0.4343652438182295"/>
              <c:y val="0.91319794129063259"/>
            </c:manualLayout>
          </c:layout>
        </c:title>
        <c:tickLblPos val="nextTo"/>
        <c:txPr>
          <a:bodyPr rot="-2700000"/>
          <a:lstStyle/>
          <a:p>
            <a:pPr>
              <a:defRPr/>
            </a:pPr>
            <a:endParaRPr lang="en-US"/>
          </a:p>
        </c:txPr>
        <c:crossAx val="130207104"/>
        <c:crosses val="autoZero"/>
        <c:auto val="1"/>
        <c:lblAlgn val="ctr"/>
        <c:lblOffset val="100"/>
        <c:tickLblSkip val="1"/>
      </c:catAx>
      <c:valAx>
        <c:axId val="130207104"/>
        <c:scaling>
          <c:orientation val="minMax"/>
        </c:scaling>
        <c:axPos val="l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Number of </a:t>
                </a:r>
                <a:r>
                  <a:rPr lang="en-US" dirty="0" smtClean="0"/>
                  <a:t>subjects</a:t>
                </a:r>
                <a:endParaRPr lang="en-US" dirty="0"/>
              </a:p>
            </c:rich>
          </c:tx>
          <c:layout/>
        </c:title>
        <c:numFmt formatCode="General" sourceLinked="1"/>
        <c:tickLblPos val="nextTo"/>
        <c:crossAx val="130205184"/>
        <c:crosses val="autoZero"/>
        <c:crossBetween val="between"/>
      </c:valAx>
    </c:plotArea>
    <c:plotVisOnly val="1"/>
    <c:dispBlanksAs val="gap"/>
  </c:chart>
  <c:txPr>
    <a:bodyPr/>
    <a:lstStyle/>
    <a:p>
      <a:pPr>
        <a:defRPr sz="1800"/>
      </a:pPr>
      <a:endParaRPr lang="en-US"/>
    </a:p>
  </c:tx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4263098846898203"/>
          <c:y val="2.617061689266735E-2"/>
          <c:w val="0.83838666169991349"/>
          <c:h val="0.8438770264011185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DTG/ABC/3TC (ITT-E, n=248)</c:v>
                </c:pt>
              </c:strCache>
            </c:strRef>
          </c:tx>
          <c:spPr>
            <a:solidFill>
              <a:srgbClr val="002F5F"/>
            </a:solidFill>
          </c:spPr>
          <c:dLbls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Sheet1!$B$2:$B$4</c:f>
              <c:numCache>
                <c:formatCode>0</c:formatCode>
                <c:ptCount val="3"/>
                <c:pt idx="0">
                  <c:v>82</c:v>
                </c:pt>
                <c:pt idx="1">
                  <c:v>6</c:v>
                </c:pt>
                <c:pt idx="2">
                  <c:v>12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ATV/r+TDF/FTC (ITT-E, n=247)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chemeClr val="tx2"/>
              </a:solidFill>
            </a:ln>
          </c:spPr>
          <c:dLbls>
            <c:dLbl>
              <c:idx val="1"/>
              <c:layout>
                <c:manualLayout>
                  <c:x val="-3.1056842298830011E-3"/>
                  <c:y val="-1.2272155831254961E-2"/>
                </c:manualLayout>
              </c:layout>
              <c:tx>
                <c:rich>
                  <a:bodyPr/>
                  <a:lstStyle/>
                  <a:p>
                    <a:pPr>
                      <a:defRPr sz="1400" b="1"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dirty="0" smtClean="0"/>
                      <a:t>14</a:t>
                    </a:r>
                    <a:endParaRPr lang="en-US" dirty="0"/>
                  </a:p>
                </c:rich>
              </c:tx>
              <c:numFmt formatCode="#,##0.0" sourceLinked="0"/>
              <c:spPr/>
              <c:dLblPos val="outEnd"/>
              <c:showVal val="1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outEnd"/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71</c:v>
                </c:pt>
                <c:pt idx="1">
                  <c:v>14</c:v>
                </c:pt>
                <c:pt idx="2">
                  <c:v>15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DTG/ABC/3TC (PP, n=230)</c:v>
                </c:pt>
              </c:strCache>
            </c:strRef>
          </c:tx>
          <c:spPr>
            <a:pattFill prst="wdDnDiag">
              <a:fgClr>
                <a:srgbClr val="002F5F"/>
              </a:fgClr>
              <a:bgClr>
                <a:srgbClr val="FFFFFF"/>
              </a:bgClr>
            </a:pattFill>
            <a:ln>
              <a:solidFill>
                <a:srgbClr val="002F5F"/>
              </a:solidFill>
            </a:ln>
          </c:spPr>
          <c:dLbls>
            <c:dLbl>
              <c:idx val="1"/>
              <c:tx>
                <c:rich>
                  <a:bodyPr/>
                  <a:lstStyle/>
                  <a:p>
                    <a:r>
                      <a:rPr lang="en-US" dirty="0" smtClean="0"/>
                      <a:t>6</a:t>
                    </a:r>
                    <a:endParaRPr lang="en-US" dirty="0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Sheet1!$D$2:$D$4</c:f>
              <c:numCache>
                <c:formatCode>0</c:formatCode>
                <c:ptCount val="3"/>
                <c:pt idx="0">
                  <c:v>86</c:v>
                </c:pt>
                <c:pt idx="1">
                  <c:v>6</c:v>
                </c:pt>
                <c:pt idx="2">
                  <c:v>8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ATV/r+TDF/FTC (PP, n=225)</c:v>
                </c:pt>
              </c:strCache>
            </c:strRef>
          </c:tx>
          <c:spPr>
            <a:pattFill prst="wdDnDiag">
              <a:fgClr>
                <a:schemeClr val="accent6">
                  <a:lumMod val="75000"/>
                </a:schemeClr>
              </a:fgClr>
              <a:bgClr>
                <a:schemeClr val="bg1"/>
              </a:bgClr>
            </a:pattFill>
            <a:ln>
              <a:solidFill>
                <a:schemeClr val="accent6">
                  <a:lumMod val="75000"/>
                </a:schemeClr>
              </a:solidFill>
            </a:ln>
          </c:spPr>
          <c:dLbls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Sheet1!$A$2:$A$4</c:f>
              <c:strCache>
                <c:ptCount val="3"/>
                <c:pt idx="0">
                  <c:v>Virologic
success</c:v>
                </c:pt>
                <c:pt idx="1">
                  <c:v>Virologic
non-response</c:v>
                </c:pt>
                <c:pt idx="2">
                  <c:v>No virologic
data</c:v>
                </c:pt>
              </c:strCache>
            </c:strRef>
          </c:cat>
          <c:val>
            <c:numRef>
              <c:f>Sheet1!$E$2:$E$4</c:f>
              <c:numCache>
                <c:formatCode>General</c:formatCode>
                <c:ptCount val="3"/>
                <c:pt idx="0">
                  <c:v>76</c:v>
                </c:pt>
                <c:pt idx="1">
                  <c:v>11</c:v>
                </c:pt>
                <c:pt idx="2">
                  <c:v>13</c:v>
                </c:pt>
              </c:numCache>
            </c:numRef>
          </c:val>
        </c:ser>
        <c:axId val="131423232"/>
        <c:axId val="131441408"/>
      </c:barChart>
      <c:catAx>
        <c:axId val="131423232"/>
        <c:scaling>
          <c:orientation val="minMax"/>
        </c:scaling>
        <c:axPos val="b"/>
        <c:numFmt formatCode="General" sourceLinked="1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31441408"/>
        <c:crosses val="autoZero"/>
        <c:auto val="1"/>
        <c:lblAlgn val="ctr"/>
        <c:lblOffset val="100"/>
      </c:catAx>
      <c:valAx>
        <c:axId val="131441408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anose="020B0604020202020204" pitchFamily="34" charset="0"/>
                  </a:defRPr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HIV-1 RNA &lt;50 c/mL, %</a:t>
                </a:r>
              </a:p>
            </c:rich>
          </c:tx>
          <c:layout>
            <c:manualLayout>
              <c:xMode val="edge"/>
              <c:yMode val="edge"/>
              <c:x val="2.4212552627179876E-2"/>
              <c:y val="0.20691294997417994"/>
            </c:manualLayout>
          </c:layout>
        </c:title>
        <c:numFmt formatCode="0" sourceLinked="1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31423232"/>
        <c:crosses val="autoZero"/>
        <c:crossBetween val="between"/>
        <c:majorUnit val="20"/>
      </c:valAx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42064311150006128"/>
          <c:y val="6.7040538180745138E-2"/>
          <c:w val="0.52185924370518755"/>
          <c:h val="0.31167942036772173"/>
        </c:manualLayout>
      </c:layout>
      <c:txPr>
        <a:bodyPr/>
        <a:lstStyle/>
        <a:p>
          <a:pPr>
            <a:defRPr sz="14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4.7666666666666802E-2"/>
          <c:y val="1.5728218471191956E-3"/>
          <c:w val="0.91040633202099741"/>
          <c:h val="0.92258899907069358"/>
        </c:manualLayout>
      </c:layout>
      <c:scatterChart>
        <c:scatterStyle val="lineMarker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28533">
              <a:noFill/>
            </a:ln>
          </c:spPr>
          <c:marker>
            <c:symbol val="square"/>
            <c:size val="8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dLbls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dLblPos val="t"/>
            <c:showCatName val="1"/>
          </c:dLbls>
          <c:errBars>
            <c:errDir val="x"/>
            <c:errBarType val="both"/>
            <c:errValType val="cust"/>
            <c:plus>
              <c:numRef>
                <c:f>Sheet1!$E$2:$E$15</c:f>
                <c:numCache>
                  <c:formatCode>General</c:formatCode>
                  <c:ptCount val="14"/>
                  <c:pt idx="0">
                    <c:v>7.4</c:v>
                  </c:pt>
                  <c:pt idx="1">
                    <c:v>7.1000000000000005</c:v>
                  </c:pt>
                  <c:pt idx="2">
                    <c:v>7.4</c:v>
                  </c:pt>
                </c:numCache>
              </c:numRef>
            </c:plus>
            <c:minus>
              <c:numRef>
                <c:f>Sheet1!$F$2:$F$15</c:f>
                <c:numCache>
                  <c:formatCode>General</c:formatCode>
                  <c:ptCount val="14"/>
                  <c:pt idx="0">
                    <c:v>7.2</c:v>
                  </c:pt>
                  <c:pt idx="1">
                    <c:v>7.1000000000000005</c:v>
                  </c:pt>
                  <c:pt idx="2">
                    <c:v>7.4</c:v>
                  </c:pt>
                </c:numCache>
              </c:numRef>
            </c:minus>
            <c:spPr>
              <a:ln w="25363">
                <a:solidFill>
                  <a:srgbClr val="000000"/>
                </a:solidFill>
                <a:prstDash val="solid"/>
              </a:ln>
            </c:spPr>
          </c:errBars>
          <c:xVal>
            <c:numRef>
              <c:f>Sheet1!$A$2:$A$4</c:f>
              <c:numCache>
                <c:formatCode>General</c:formatCode>
                <c:ptCount val="3"/>
                <c:pt idx="0">
                  <c:v>10.5</c:v>
                </c:pt>
                <c:pt idx="1">
                  <c:v>9.7000000000000011</c:v>
                </c:pt>
              </c:numCache>
            </c:numRef>
          </c:xVal>
          <c:yVal>
            <c:numRef>
              <c:f>Sheet1!$B$2:$B$4</c:f>
              <c:numCache>
                <c:formatCode>General</c:formatCode>
                <c:ptCount val="3"/>
                <c:pt idx="0">
                  <c:v>13.5</c:v>
                </c:pt>
                <c:pt idx="1">
                  <c:v>12</c:v>
                </c:pt>
              </c:numCache>
            </c:numRef>
          </c:yVal>
        </c:ser>
        <c:axId val="131524096"/>
        <c:axId val="131525632"/>
      </c:scatterChart>
      <c:valAx>
        <c:axId val="131524096"/>
        <c:scaling>
          <c:orientation val="minMax"/>
          <c:max val="20"/>
          <c:min val="-12"/>
        </c:scaling>
        <c:axPos val="b"/>
        <c:numFmt formatCode="General" sourceLinked="1"/>
        <c:tickLblPos val="nextTo"/>
        <c:spPr>
          <a:ln w="19022">
            <a:solidFill>
              <a:schemeClr val="tx1"/>
            </a:solidFill>
          </a:ln>
        </c:spPr>
        <c:txPr>
          <a:bodyPr rot="0" vert="horz"/>
          <a:lstStyle/>
          <a:p>
            <a:pPr>
              <a:defRPr sz="105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31525632"/>
        <c:crosses val="autoZero"/>
        <c:crossBetween val="midCat"/>
        <c:majorUnit val="2"/>
        <c:minorUnit val="1"/>
      </c:valAx>
      <c:valAx>
        <c:axId val="131525632"/>
        <c:scaling>
          <c:orientation val="minMax"/>
          <c:max val="14.5"/>
          <c:min val="11"/>
        </c:scaling>
        <c:axPos val="l"/>
        <c:numFmt formatCode="General" sourceLinked="1"/>
        <c:majorTickMark val="none"/>
        <c:tickLblPos val="none"/>
        <c:spPr>
          <a:ln w="19022">
            <a:solidFill>
              <a:schemeClr val="tx1"/>
            </a:solidFill>
          </a:ln>
        </c:spPr>
        <c:crossAx val="131524096"/>
        <c:crossesAt val="0"/>
        <c:crossBetween val="midCat"/>
      </c:valAx>
      <c:spPr>
        <a:noFill/>
        <a:ln w="25363">
          <a:noFill/>
        </a:ln>
      </c:spPr>
    </c:plotArea>
    <c:plotVisOnly val="1"/>
    <c:dispBlanksAs val="gap"/>
  </c:chart>
  <c:txPr>
    <a:bodyPr/>
    <a:lstStyle/>
    <a:p>
      <a:pPr>
        <a:defRPr sz="1797"/>
      </a:pPr>
      <a:endParaRPr lang="en-US"/>
    </a:p>
  </c:txPr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0.14263091267520764"/>
          <c:y val="0.11843863753700568"/>
          <c:w val="0.8399070361913854"/>
          <c:h val="0.78422270891469559"/>
        </c:manualLayout>
      </c:layout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DTG/ABC/3TC (n)</c:v>
                </c:pt>
              </c:strCache>
            </c:strRef>
          </c:tx>
          <c:spPr>
            <a:solidFill>
              <a:srgbClr val="002F5F"/>
            </a:solidFill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dirty="0" smtClean="0"/>
                      <a:t>2</a:t>
                    </a: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8</a:t>
                    </a:r>
                    <a:r>
                      <a:rPr lang="en-US" dirty="0" smtClean="0"/>
                      <a:t>3</a:t>
                    </a:r>
                  </a:p>
                </c:rich>
              </c:tx>
              <c:showVal val="1"/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80</a:t>
                    </a:r>
                  </a:p>
                </c:rich>
              </c:tx>
              <c:showVal val="1"/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85</a:t>
                    </a:r>
                  </a:p>
                </c:rich>
              </c:tx>
              <c:showVal val="1"/>
            </c:dLbl>
            <c:dLbl>
              <c:idx val="4"/>
              <c:tx>
                <c:rich>
                  <a:bodyPr/>
                  <a:lstStyle/>
                  <a:p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78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Overall</c:v>
                </c:pt>
                <c:pt idx="1">
                  <c:v>≤100,000</c:v>
                </c:pt>
                <c:pt idx="2">
                  <c:v>&gt;100,000</c:v>
                </c:pt>
                <c:pt idx="3">
                  <c:v>≤350</c:v>
                </c:pt>
                <c:pt idx="4">
                  <c:v>&gt;350</c:v>
                </c:pt>
              </c:strCache>
            </c:strRef>
          </c:cat>
          <c:val>
            <c:numRef>
              <c:f>Sheet1!$B$2:$B$6</c:f>
              <c:numCache>
                <c:formatCode>0</c:formatCode>
                <c:ptCount val="5"/>
                <c:pt idx="0">
                  <c:v>82</c:v>
                </c:pt>
                <c:pt idx="1">
                  <c:v>83</c:v>
                </c:pt>
                <c:pt idx="2">
                  <c:v>80</c:v>
                </c:pt>
                <c:pt idx="3">
                  <c:v>85</c:v>
                </c:pt>
                <c:pt idx="4">
                  <c:v>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ATV/r+TDF/FTC (n)</c:v>
                </c:pt>
              </c:strCache>
            </c:strRef>
          </c:tx>
          <c:spPr>
            <a:solidFill>
              <a:srgbClr val="FF6600"/>
            </a:solidFill>
            <a:ln>
              <a:solidFill>
                <a:schemeClr val="tx2"/>
              </a:solidFill>
            </a:ln>
          </c:spPr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 smtClean="0"/>
                      <a:t>71</a:t>
                    </a:r>
                  </a:p>
                </c:rich>
              </c:tx>
              <c:showVal val="1"/>
            </c:dLbl>
            <c:dLbl>
              <c:idx val="1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74</a:t>
                    </a:r>
                  </a:p>
                </c:rich>
              </c:tx>
              <c:numFmt formatCode="#,##0.0" sourceLinked="0"/>
              <c:spPr/>
              <c:showVal val="1"/>
            </c:dLbl>
            <c:dLbl>
              <c:idx val="2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64</a:t>
                    </a:r>
                  </a:p>
                </c:rich>
              </c:tx>
              <c:spPr/>
              <c:showVal val="1"/>
            </c:dLbl>
            <c:dLbl>
              <c:idx val="3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72</a:t>
                    </a:r>
                  </a:p>
                </c:rich>
              </c:tx>
              <c:spPr/>
              <c:showVal val="1"/>
            </c:dLbl>
            <c:dLbl>
              <c:idx val="4"/>
              <c:tx>
                <c:rich>
                  <a:bodyPr/>
                  <a:lstStyle/>
                  <a:p>
                    <a:pPr>
                      <a:defRPr sz="1400" b="1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defRPr>
                    </a:pPr>
                    <a:r>
                      <a:rPr lang="en-US" dirty="0" smtClean="0">
                        <a:solidFill>
                          <a:schemeClr val="tx1"/>
                        </a:solidFill>
                      </a:rPr>
                      <a:t>71</a:t>
                    </a:r>
                  </a:p>
                </c:rich>
              </c:tx>
              <c:spPr/>
              <c:showVal val="1"/>
            </c:dLbl>
            <c:txPr>
              <a:bodyPr/>
              <a:lstStyle/>
              <a:p>
                <a:pPr>
                  <a:defRPr sz="1400" b="1">
                    <a:latin typeface="Arial" panose="020B0604020202020204" pitchFamily="34" charset="0"/>
                    <a:cs typeface="Arial" panose="020B0604020202020204" pitchFamily="34" charset="0"/>
                  </a:defRPr>
                </a:pPr>
                <a:endParaRPr lang="en-US"/>
              </a:p>
            </c:txPr>
            <c:showVal val="1"/>
          </c:dLbls>
          <c:cat>
            <c:strRef>
              <c:f>Sheet1!$A$2:$A$6</c:f>
              <c:strCache>
                <c:ptCount val="5"/>
                <c:pt idx="0">
                  <c:v>Overall</c:v>
                </c:pt>
                <c:pt idx="1">
                  <c:v>≤100,000</c:v>
                </c:pt>
                <c:pt idx="2">
                  <c:v>&gt;100,000</c:v>
                </c:pt>
                <c:pt idx="3">
                  <c:v>≤350</c:v>
                </c:pt>
                <c:pt idx="4">
                  <c:v>&gt;350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71</c:v>
                </c:pt>
                <c:pt idx="1">
                  <c:v>74</c:v>
                </c:pt>
                <c:pt idx="2">
                  <c:v>64</c:v>
                </c:pt>
                <c:pt idx="3" formatCode="0">
                  <c:v>72</c:v>
                </c:pt>
                <c:pt idx="4" formatCode="0">
                  <c:v>71</c:v>
                </c:pt>
              </c:numCache>
            </c:numRef>
          </c:val>
        </c:ser>
        <c:dLbls>
          <c:showVal val="1"/>
        </c:dLbls>
        <c:axId val="131791104"/>
        <c:axId val="131899392"/>
      </c:barChart>
      <c:catAx>
        <c:axId val="131791104"/>
        <c:scaling>
          <c:orientation val="minMax"/>
        </c:scaling>
        <c:axPos val="b"/>
        <c:numFmt formatCode="General" sourceLinked="1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31899392"/>
        <c:crosses val="autoZero"/>
        <c:auto val="1"/>
        <c:lblAlgn val="ctr"/>
        <c:lblOffset val="100"/>
      </c:catAx>
      <c:valAx>
        <c:axId val="131899392"/>
        <c:scaling>
          <c:orientation val="minMax"/>
          <c:max val="100"/>
        </c:scaling>
        <c:axPos val="l"/>
        <c:title>
          <c:tx>
            <c:rich>
              <a:bodyPr/>
              <a:lstStyle/>
              <a:p>
                <a:pPr>
                  <a:defRPr sz="1400" b="1" i="0" u="none" strike="noStrike" baseline="0">
                    <a:solidFill>
                      <a:srgbClr val="000000"/>
                    </a:solidFill>
                    <a:latin typeface="Arial" panose="020B0604020202020204" pitchFamily="34" charset="0"/>
                    <a:ea typeface="Arial"/>
                    <a:cs typeface="Arial" panose="020B0604020202020204" pitchFamily="34" charset="0"/>
                  </a:defRPr>
                </a:pPr>
                <a:r>
                  <a:rPr lang="en-US" sz="1400" dirty="0">
                    <a:latin typeface="Arial" panose="020B0604020202020204" pitchFamily="34" charset="0"/>
                    <a:cs typeface="Arial" panose="020B0604020202020204" pitchFamily="34" charset="0"/>
                  </a:rPr>
                  <a:t>HIV-1 RNA &lt;50 c/mL, %</a:t>
                </a:r>
              </a:p>
            </c:rich>
          </c:tx>
          <c:layout>
            <c:manualLayout>
              <c:xMode val="edge"/>
              <c:yMode val="edge"/>
              <c:x val="1.1464932557314539E-2"/>
              <c:y val="0.17551042149143395"/>
            </c:manualLayout>
          </c:layout>
        </c:title>
        <c:numFmt formatCode="0" sourceLinked="1"/>
        <c:tickLblPos val="nextTo"/>
        <c:spPr>
          <a:ln w="19038">
            <a:solidFill>
              <a:srgbClr val="000000"/>
            </a:solidFill>
          </a:ln>
        </c:spPr>
        <c:txPr>
          <a:bodyPr/>
          <a:lstStyle/>
          <a:p>
            <a:pPr>
              <a:defRPr sz="1400" b="1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131791104"/>
        <c:crosses val="autoZero"/>
        <c:crossBetween val="between"/>
        <c:majorUnit val="20"/>
      </c:valAx>
      <c:spPr>
        <a:noFill/>
        <a:ln w="25384">
          <a:noFill/>
        </a:ln>
      </c:spPr>
    </c:plotArea>
    <c:legend>
      <c:legendPos val="r"/>
      <c:layout>
        <c:manualLayout>
          <c:xMode val="edge"/>
          <c:yMode val="edge"/>
          <c:x val="0.53049385489895939"/>
          <c:y val="9.068436840351142E-4"/>
          <c:w val="0.46906469032290027"/>
          <c:h val="0.1398692387301515"/>
        </c:manualLayout>
      </c:layout>
      <c:txPr>
        <a:bodyPr/>
        <a:lstStyle/>
        <a:p>
          <a:pPr>
            <a:defRPr sz="1400" b="1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</c:chart>
  <c:txPr>
    <a:bodyPr/>
    <a:lstStyle/>
    <a:p>
      <a:pPr>
        <a:defRPr sz="1799"/>
      </a:pPr>
      <a:endParaRPr lang="en-US"/>
    </a:p>
  </c:txPr>
  <c:externalData r:id="rId2"/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0.29863</cdr:x>
      <cdr:y>0.04622</cdr:y>
    </cdr:from>
    <cdr:to>
      <cdr:x>0.69886</cdr:x>
      <cdr:y>0.11133</cdr:y>
    </cdr:to>
    <cdr:sp macro="" textlink="">
      <cdr:nvSpPr>
        <cdr:cNvPr id="2" name="TextBox 6"/>
        <cdr:cNvSpPr txBox="1"/>
      </cdr:nvSpPr>
      <cdr:spPr>
        <a:xfrm xmlns:a="http://schemas.openxmlformats.org/drawingml/2006/main">
          <a:off x="2469056" y="262177"/>
          <a:ext cx="3309078" cy="36933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3175">
          <a:noFill/>
          <a:prstDash val="dash"/>
        </a:ln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rgbClr val="000056"/>
              </a:solidFill>
              <a:latin typeface="Arial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rgbClr val="000056"/>
              </a:solidFill>
              <a:latin typeface="Arial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rgbClr val="000056"/>
              </a:solidFill>
              <a:latin typeface="Arial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rgbClr val="000056"/>
              </a:solidFill>
              <a:latin typeface="Arial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b="1" kern="1200">
              <a:solidFill>
                <a:srgbClr val="000056"/>
              </a:solidFill>
              <a:latin typeface="Arial" charset="0"/>
            </a:defRPr>
          </a:lvl5pPr>
          <a:lvl6pPr marL="2286000" algn="l" defTabSz="914400" rtl="0" eaLnBrk="1" latinLnBrk="0" hangingPunct="1">
            <a:defRPr b="1" kern="1200">
              <a:solidFill>
                <a:srgbClr val="000056"/>
              </a:solidFill>
              <a:latin typeface="Arial" charset="0"/>
            </a:defRPr>
          </a:lvl6pPr>
          <a:lvl7pPr marL="2743200" algn="l" defTabSz="914400" rtl="0" eaLnBrk="1" latinLnBrk="0" hangingPunct="1">
            <a:defRPr b="1" kern="1200">
              <a:solidFill>
                <a:srgbClr val="000056"/>
              </a:solidFill>
              <a:latin typeface="Arial" charset="0"/>
            </a:defRPr>
          </a:lvl7pPr>
          <a:lvl8pPr marL="3200400" algn="l" defTabSz="914400" rtl="0" eaLnBrk="1" latinLnBrk="0" hangingPunct="1">
            <a:defRPr b="1" kern="1200">
              <a:solidFill>
                <a:srgbClr val="000056"/>
              </a:solidFill>
              <a:latin typeface="Arial" charset="0"/>
            </a:defRPr>
          </a:lvl8pPr>
          <a:lvl9pPr marL="3657600" algn="l" defTabSz="914400" rtl="0" eaLnBrk="1" latinLnBrk="0" hangingPunct="1">
            <a:defRPr b="1" kern="1200">
              <a:solidFill>
                <a:srgbClr val="000056"/>
              </a:solidFill>
              <a:latin typeface="Arial" charset="0"/>
            </a:defRPr>
          </a:lvl9pPr>
        </a:lstStyle>
        <a:p xmlns:a="http://schemas.openxmlformats.org/drawingml/2006/main">
          <a:r>
            <a:rPr lang="en-US" sz="1800" b="0" dirty="0" smtClean="0">
              <a:solidFill>
                <a:schemeClr val="tx1"/>
              </a:solidFill>
            </a:rPr>
            <a:t>N=499 randomized</a:t>
          </a:r>
          <a:endParaRPr lang="en-US" sz="1800" b="0" dirty="0">
            <a:solidFill>
              <a:schemeClr val="tx1"/>
            </a:solidFill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0.35345</cdr:x>
      <cdr:y>0.3804</cdr:y>
    </cdr:from>
    <cdr:to>
      <cdr:x>0.38793</cdr:x>
      <cdr:y>0.41772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52328" y="1725694"/>
          <a:ext cx="288032" cy="169277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0" tIns="0" rIns="0" bIns="0" rtlCol="0">
          <a:spAutoFit/>
        </a:bodyPr>
        <a:lstStyle xmlns:a="http://schemas.openxmlformats.org/drawingml/2006/main"/>
        <a:p xmlns:a="http://schemas.openxmlformats.org/drawingml/2006/main">
          <a:endParaRPr lang="en-US" sz="1100" dirty="0" smtClean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3851" y="0"/>
            <a:ext cx="2972547" cy="4652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072C51-C791-2646-8EB6-D2CA0E7C007C}" type="datetimeFigureOut">
              <a:rPr lang="en-US" smtClean="0"/>
              <a:pPr/>
              <a:t>7/20/2016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48"/>
            <a:ext cx="2972547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21st International AIDS Conference,18-22 July 2016, Durban, South Africa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3851" y="8829648"/>
            <a:ext cx="2972547" cy="4652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41A1C8-BC61-084A-84B1-9BF5CC0BD95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64143282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ED599-D47B-4384-8853-8D1C4D2D3A06}" type="datetimeFigureOut">
              <a:rPr lang="en-GB" smtClean="0"/>
              <a:pPr/>
              <a:t>20/07/2016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21st International AIDS Conference,18-22 July 2016, Durban, South Africa 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D9F95F-2024-4668-B420-A7596E5C66AF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971060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21st International AIDS Conference,18-22 July 2016, Durban, South Africa </a:t>
            </a:r>
            <a:endParaRPr lang="en-GB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1776413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CF8B7E9-EA87-44BC-B535-B48C26F71142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en-GB" dirty="0" smtClean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21st International AIDS Conference,18-22 July 2016, Durban, South Africa </a:t>
            </a:r>
            <a:endParaRPr lang="en-GB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1776413">
              <a:spcBef>
                <a:spcPct val="0"/>
              </a:spcBef>
            </a:pPr>
            <a:endParaRPr lang="en-US" dirty="0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fld id="{BCF8B7E9-EA87-44BC-B535-B48C26F71142}" type="slidenum">
              <a:rPr lang="en-GB" smtClean="0">
                <a:solidFill>
                  <a:prstClr val="black"/>
                </a:solidFill>
              </a:rPr>
              <a:pPr>
                <a:defRPr/>
              </a:pPr>
              <a:t>3</a:t>
            </a:fld>
            <a:endParaRPr lang="en-GB" dirty="0" smtClean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21st International AIDS Conference,18-22 July 2016, Durban, South Africa </a:t>
            </a:r>
            <a:endParaRPr lang="en-GB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A284BB0-6A23-4E24-A492-7CA915C2DA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04763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21st International AIDS Conference,18-22 July 2016, Durban, South Africa </a:t>
            </a:r>
            <a:endParaRPr lang="en-GB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21st International AIDS Conference,18-22 July 2016, Durban, South Africa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D9F95F-2024-4668-B420-A7596E5C66AF}" type="slidenum">
              <a:rPr lang="en-GB" smtClean="0"/>
              <a:pPr/>
              <a:t>7</a:t>
            </a:fld>
            <a:endParaRPr lang="en-GB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21st International AIDS Conference,18-22 July 2016, Durban, South Africa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1D9F95F-2024-4668-B420-A7596E5C66AF}" type="slidenum">
              <a:rPr lang="en-GB" smtClean="0"/>
              <a:pPr/>
              <a:t>10</a:t>
            </a:fld>
            <a:endParaRPr lang="en-GB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049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D9F95F-2024-4668-B420-A7596E5C66AF}" type="slidenum">
              <a:rPr lang="en-GB" smtClean="0">
                <a:solidFill>
                  <a:prstClr val="black"/>
                </a:solidFill>
              </a:rPr>
              <a:pPr/>
              <a:t>13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26017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8200" y="5574792"/>
            <a:ext cx="6473952" cy="859536"/>
          </a:xfrm>
        </p:spPr>
        <p:txBody>
          <a:bodyPr/>
          <a:lstStyle>
            <a:lvl1pPr marL="0" indent="0">
              <a:buNone/>
              <a:defRPr sz="1200" i="1">
                <a:solidFill>
                  <a:schemeClr val="tx1"/>
                </a:solidFill>
              </a:defRPr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838200" y="4509582"/>
            <a:ext cx="6473952" cy="10469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1" i="0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919811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9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200"/>
            </a:lvl1pPr>
          </a:lstStyle>
          <a:p>
            <a:pPr>
              <a:defRPr/>
            </a:pPr>
            <a:fld id="{93EBBB51-C46F-4F47-BAFC-478B8198C5E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H44_SH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2"/>
          <p:cNvGrpSpPr/>
          <p:nvPr userDrawn="1"/>
        </p:nvGrpSpPr>
        <p:grpSpPr>
          <a:xfrm>
            <a:off x="0" y="-992"/>
            <a:ext cx="9144000" cy="6858994"/>
            <a:chOff x="0" y="-993"/>
            <a:chExt cx="9144000" cy="6858993"/>
          </a:xfrm>
          <a:solidFill>
            <a:schemeClr val="accent6"/>
          </a:solidFill>
        </p:grpSpPr>
        <p:sp>
          <p:nvSpPr>
            <p:cNvPr id="14" name="Rectangle 13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3844"/>
              <a:endParaRPr lang="en-GB" sz="2000">
                <a:solidFill>
                  <a:srgbClr val="E31836"/>
                </a:solidFill>
              </a:endParaRPr>
            </a:p>
          </p:txBody>
        </p:sp>
        <p:pic>
          <p:nvPicPr>
            <p:cNvPr id="15" name="Picture 1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993"/>
              <a:ext cx="9144000" cy="4834759"/>
            </a:xfrm>
            <a:prstGeom prst="rect">
              <a:avLst/>
            </a:prstGeom>
            <a:grpFill/>
          </p:spPr>
        </p:pic>
      </p:grp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2" y="1980002"/>
            <a:ext cx="7560891" cy="1600499"/>
          </a:xfrm>
          <a:ln/>
        </p:spPr>
        <p:txBody>
          <a:bodyPr anchor="b" anchorCtr="0"/>
          <a:lstStyle>
            <a:lvl1pPr algn="l">
              <a:defRPr sz="4500"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2" y="3708002"/>
            <a:ext cx="7560891" cy="1044811"/>
          </a:xfrm>
        </p:spPr>
        <p:txBody>
          <a:bodyPr lIns="0" tIns="0" rIns="0" bIns="0"/>
          <a:lstStyle>
            <a:lvl1pPr marL="0" indent="0" algn="l">
              <a:spcBef>
                <a:spcPts val="0"/>
              </a:spcBef>
              <a:buNone/>
              <a:defRPr sz="22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 hasCustomPrompt="1"/>
          </p:nvPr>
        </p:nvSpPr>
        <p:spPr>
          <a:xfrm>
            <a:off x="971552" y="4869163"/>
            <a:ext cx="4052197" cy="360363"/>
          </a:xfrm>
        </p:spPr>
        <p:txBody>
          <a:bodyPr/>
          <a:lstStyle>
            <a:lvl1pPr marL="0" indent="0" algn="l">
              <a:buNone/>
              <a:defRPr sz="1800" b="1"/>
            </a:lvl1pPr>
          </a:lstStyle>
          <a:p>
            <a:pPr lvl="0"/>
            <a:r>
              <a:rPr lang="en-US" dirty="0" smtClean="0"/>
              <a:t>Click to edit Master NAME style</a:t>
            </a:r>
            <a:endParaRPr lang="en-US" dirty="0"/>
          </a:p>
        </p:txBody>
      </p:sp>
      <p:sp>
        <p:nvSpPr>
          <p:cNvPr id="10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971554" y="5697538"/>
            <a:ext cx="3617217" cy="360363"/>
          </a:xfrm>
        </p:spPr>
        <p:txBody>
          <a:bodyPr/>
          <a:lstStyle>
            <a:lvl1pPr marL="0" indent="0" algn="l">
              <a:buNone/>
              <a:defRPr sz="1800" b="0" i="1"/>
            </a:lvl1pPr>
          </a:lstStyle>
          <a:p>
            <a:pPr lvl="0"/>
            <a:r>
              <a:rPr lang="en-US" dirty="0" smtClean="0"/>
              <a:t>Click to edit Master Date style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971552" y="3600000"/>
            <a:ext cx="8172451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 userDrawn="1"/>
        </p:nvSpPr>
        <p:spPr>
          <a:xfrm>
            <a:off x="2" y="0"/>
            <a:ext cx="9143999" cy="11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383" tIns="51192" rIns="102383" bIns="51192" rtlCol="0" anchor="ctr"/>
          <a:lstStyle/>
          <a:p>
            <a:pPr algn="ctr" defTabSz="1023844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9" name="Picture 18"/>
          <p:cNvPicPr preferRelativeResize="0"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49" y="540439"/>
            <a:ext cx="810128" cy="93593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7259760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>
        <p15:guide id="1" pos="61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Divider_H36_SH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/>
          <p:nvPr userDrawn="1"/>
        </p:nvGrpSpPr>
        <p:grpSpPr>
          <a:xfrm>
            <a:off x="0" y="-992"/>
            <a:ext cx="9144000" cy="6858994"/>
            <a:chOff x="0" y="-993"/>
            <a:chExt cx="9144000" cy="6858993"/>
          </a:xfrm>
          <a:solidFill>
            <a:schemeClr val="accent6"/>
          </a:solidFill>
        </p:grpSpPr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3844"/>
              <a:endParaRPr lang="en-GB" sz="2000">
                <a:solidFill>
                  <a:srgbClr val="FFFFFF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993"/>
              <a:ext cx="9144000" cy="4834759"/>
            </a:xfrm>
            <a:prstGeom prst="rect">
              <a:avLst/>
            </a:prstGeom>
            <a:grpFill/>
          </p:spPr>
        </p:pic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971604" y="3708001"/>
            <a:ext cx="7492951" cy="1362075"/>
          </a:xfrm>
        </p:spPr>
        <p:txBody>
          <a:bodyPr anchor="t">
            <a:normAutofit/>
          </a:bodyPr>
          <a:lstStyle>
            <a:lvl1pPr algn="l">
              <a:defRPr sz="2200" b="1" i="0" cap="none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Section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971598" y="1980000"/>
            <a:ext cx="7492952" cy="1602000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US" sz="4000" b="1" dirty="0" smtClean="0">
                <a:solidFill>
                  <a:schemeClr val="accent2"/>
                </a:solidFill>
                <a:latin typeface="Calibri" pitchFamily="34" charset="0"/>
                <a:ea typeface="+mj-ea"/>
                <a:cs typeface="+mj-cs"/>
              </a:defRPr>
            </a:lvl1pPr>
            <a:lvl2pPr marL="51192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2384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357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476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596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7152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83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9537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 smtClean="0"/>
              <a:t>Click to edit Master </a:t>
            </a:r>
            <a:br>
              <a:rPr lang="en-US" dirty="0" smtClean="0"/>
            </a:br>
            <a:r>
              <a:rPr lang="en-US" dirty="0" smtClean="0"/>
              <a:t>Section text styles</a:t>
            </a:r>
          </a:p>
        </p:txBody>
      </p:sp>
      <p:pic>
        <p:nvPicPr>
          <p:cNvPr id="9" name="Picture 8"/>
          <p:cNvPicPr preferRelativeResize="0"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49" y="540439"/>
            <a:ext cx="810128" cy="935938"/>
          </a:xfrm>
          <a:prstGeom prst="rect">
            <a:avLst/>
          </a:prstGeom>
        </p:spPr>
      </p:pic>
      <p:cxnSp>
        <p:nvCxnSpPr>
          <p:cNvPr id="5" name="Straight Connector 4"/>
          <p:cNvCxnSpPr/>
          <p:nvPr userDrawn="1"/>
        </p:nvCxnSpPr>
        <p:spPr>
          <a:xfrm>
            <a:off x="971552" y="3600000"/>
            <a:ext cx="8172451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 userDrawn="1"/>
        </p:nvSpPr>
        <p:spPr>
          <a:xfrm>
            <a:off x="2" y="0"/>
            <a:ext cx="9143999" cy="11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383" tIns="51192" rIns="102383" bIns="51192" rtlCol="0" anchor="ctr"/>
          <a:lstStyle/>
          <a:p>
            <a:pPr algn="ctr" defTabSz="1023844"/>
            <a:endParaRPr lang="en-GB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94330151"/>
      </p:ext>
    </p:extLst>
  </p:cSld>
  <p:clrMapOvr>
    <a:masterClrMapping/>
  </p:clrMapOvr>
  <p:transition spd="med">
    <p:fade/>
  </p:transition>
  <p:extLst mod="1">
    <p:ext uri="{DCECCB84-F9BA-43D5-87BE-67443E8EF086}">
      <p15:sldGuideLst xmlns="" xmlns:p15="http://schemas.microsoft.com/office/powerpoint/2012/main">
        <p15:guide id="1" pos="612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32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/>
          <p:nvPr userDrawn="1"/>
        </p:nvGrpSpPr>
        <p:grpSpPr>
          <a:xfrm>
            <a:off x="0" y="-992"/>
            <a:ext cx="9144000" cy="6858994"/>
            <a:chOff x="0" y="-993"/>
            <a:chExt cx="9144000" cy="6858993"/>
          </a:xfrm>
        </p:grpSpPr>
        <p:sp>
          <p:nvSpPr>
            <p:cNvPr id="11" name="Rectangle 10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>
              <a:gsLst>
                <a:gs pos="0">
                  <a:schemeClr val="accent3">
                    <a:lumMod val="20000"/>
                    <a:lumOff val="80000"/>
                  </a:schemeClr>
                </a:gs>
                <a:gs pos="32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3844"/>
              <a:endParaRPr lang="en-GB" sz="2000">
                <a:solidFill>
                  <a:srgbClr val="FFFFFF"/>
                </a:solidFill>
              </a:endParaRPr>
            </a:p>
          </p:txBody>
        </p:sp>
        <p:pic>
          <p:nvPicPr>
            <p:cNvPr id="12" name="Picture 11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993"/>
              <a:ext cx="9144000" cy="4834759"/>
            </a:xfrm>
            <a:prstGeom prst="rect">
              <a:avLst/>
            </a:prstGeom>
          </p:spPr>
        </p:pic>
      </p:grpSp>
      <p:sp>
        <p:nvSpPr>
          <p:cNvPr id="1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8" y="252000"/>
            <a:ext cx="8630545" cy="512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0826" y="1052743"/>
            <a:ext cx="8605840" cy="4633914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8" name="Picture 7"/>
          <p:cNvPicPr preferRelativeResize="0"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53" y="332657"/>
            <a:ext cx="390229" cy="450829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250828" y="908720"/>
            <a:ext cx="8893175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4" y="6467378"/>
            <a:ext cx="4177159" cy="287338"/>
          </a:xfrm>
        </p:spPr>
        <p:txBody>
          <a:bodyPr/>
          <a:lstStyle>
            <a:lvl1pPr marL="0" indent="0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714927" y="6467378"/>
            <a:ext cx="4177159" cy="287338"/>
          </a:xfrm>
        </p:spPr>
        <p:txBody>
          <a:bodyPr/>
          <a:lstStyle>
            <a:lvl1pPr marL="0" indent="0" algn="r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2" y="0"/>
            <a:ext cx="9143999" cy="11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383" tIns="51192" rIns="102383" bIns="51192" rtlCol="0" anchor="ctr"/>
          <a:lstStyle/>
          <a:p>
            <a:pPr algn="ctr" defTabSz="1023844"/>
            <a:endParaRPr lang="en-GB" sz="2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3574310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32 and 2Col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 userDrawn="1"/>
        </p:nvGrpSpPr>
        <p:grpSpPr>
          <a:xfrm>
            <a:off x="0" y="-992"/>
            <a:ext cx="9144000" cy="6858994"/>
            <a:chOff x="0" y="-993"/>
            <a:chExt cx="9144000" cy="685899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>
              <a:gsLst>
                <a:gs pos="0">
                  <a:schemeClr val="accent3">
                    <a:lumMod val="20000"/>
                    <a:lumOff val="80000"/>
                  </a:schemeClr>
                </a:gs>
                <a:gs pos="32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3844"/>
              <a:endParaRPr lang="en-GB" sz="2000">
                <a:solidFill>
                  <a:srgbClr val="FFFFFF"/>
                </a:solidFill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993"/>
              <a:ext cx="9144000" cy="4834759"/>
            </a:xfrm>
            <a:prstGeom prst="rect">
              <a:avLst/>
            </a:prstGeom>
          </p:spPr>
        </p:pic>
      </p:grp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0826" y="1052744"/>
            <a:ext cx="4177159" cy="49940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4715618" y="1052744"/>
            <a:ext cx="4176464" cy="4994052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4" y="6467378"/>
            <a:ext cx="4177159" cy="287338"/>
          </a:xfrm>
        </p:spPr>
        <p:txBody>
          <a:bodyPr/>
          <a:lstStyle>
            <a:lvl1pPr marL="0" indent="0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714927" y="6467378"/>
            <a:ext cx="4177159" cy="287338"/>
          </a:xfrm>
        </p:spPr>
        <p:txBody>
          <a:bodyPr/>
          <a:lstStyle>
            <a:lvl1pPr marL="0" indent="0" algn="r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" y="0"/>
            <a:ext cx="9143999" cy="11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383" tIns="51192" rIns="102383" bIns="51192" rtlCol="0" anchor="ctr"/>
          <a:lstStyle/>
          <a:p>
            <a:pPr algn="ctr" defTabSz="1023844"/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8" y="252000"/>
            <a:ext cx="8630545" cy="512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cxnSp>
        <p:nvCxnSpPr>
          <p:cNvPr id="21" name="Straight Connector 20"/>
          <p:cNvCxnSpPr/>
          <p:nvPr userDrawn="1"/>
        </p:nvCxnSpPr>
        <p:spPr>
          <a:xfrm>
            <a:off x="250828" y="908720"/>
            <a:ext cx="8893175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/>
          <p:cNvPicPr preferRelativeResize="0"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53" y="332657"/>
            <a:ext cx="390229" cy="4508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030463513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Title32 and 2Col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 userDrawn="1"/>
        </p:nvGrpSpPr>
        <p:grpSpPr>
          <a:xfrm>
            <a:off x="0" y="-992"/>
            <a:ext cx="9144000" cy="6858994"/>
            <a:chOff x="0" y="-993"/>
            <a:chExt cx="9144000" cy="6858993"/>
          </a:xfrm>
        </p:grpSpPr>
        <p:sp>
          <p:nvSpPr>
            <p:cNvPr id="12" name="Rectangle 11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>
              <a:gsLst>
                <a:gs pos="0">
                  <a:schemeClr val="accent3">
                    <a:lumMod val="20000"/>
                    <a:lumOff val="80000"/>
                  </a:schemeClr>
                </a:gs>
                <a:gs pos="32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3844"/>
              <a:endParaRPr lang="en-GB" sz="2000">
                <a:solidFill>
                  <a:srgbClr val="FFFFFF"/>
                </a:solidFill>
              </a:endParaRPr>
            </a:p>
          </p:txBody>
        </p:sp>
        <p:pic>
          <p:nvPicPr>
            <p:cNvPr id="13" name="Picture 12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993"/>
              <a:ext cx="9144000" cy="4834759"/>
            </a:xfrm>
            <a:prstGeom prst="rect">
              <a:avLst/>
            </a:prstGeom>
          </p:spPr>
        </p:pic>
      </p:grp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250826" y="1052744"/>
            <a:ext cx="4177159" cy="4994052"/>
          </a:xfrm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sz="quarter" idx="11"/>
          </p:nvPr>
        </p:nvSpPr>
        <p:spPr>
          <a:xfrm>
            <a:off x="4715618" y="1052736"/>
            <a:ext cx="4176464" cy="4994053"/>
          </a:xfrm>
        </p:spPr>
        <p:txBody>
          <a:bodyPr/>
          <a:lstStyle>
            <a:lvl1pPr marL="0" indent="0">
              <a:buNone/>
              <a:defRPr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4" y="6467378"/>
            <a:ext cx="4177159" cy="287338"/>
          </a:xfrm>
        </p:spPr>
        <p:txBody>
          <a:bodyPr/>
          <a:lstStyle>
            <a:lvl1pPr marL="0" indent="0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714927" y="6467378"/>
            <a:ext cx="4177159" cy="287338"/>
          </a:xfrm>
        </p:spPr>
        <p:txBody>
          <a:bodyPr/>
          <a:lstStyle>
            <a:lvl1pPr marL="0" indent="0" algn="r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15" name="Rectangle 14"/>
          <p:cNvSpPr/>
          <p:nvPr userDrawn="1"/>
        </p:nvSpPr>
        <p:spPr>
          <a:xfrm>
            <a:off x="2" y="0"/>
            <a:ext cx="9143999" cy="11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383" tIns="51192" rIns="102383" bIns="51192" rtlCol="0" anchor="ctr"/>
          <a:lstStyle/>
          <a:p>
            <a:pPr algn="ctr" defTabSz="1023844"/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8" y="252000"/>
            <a:ext cx="8630545" cy="512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250828" y="908720"/>
            <a:ext cx="8893175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 preferRelativeResize="0"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53" y="332657"/>
            <a:ext cx="390229" cy="4508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84586148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2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 userDrawn="1"/>
        </p:nvGrpSpPr>
        <p:grpSpPr>
          <a:xfrm>
            <a:off x="0" y="-992"/>
            <a:ext cx="9144000" cy="6858994"/>
            <a:chOff x="0" y="-993"/>
            <a:chExt cx="9144000" cy="6858993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>
              <a:gsLst>
                <a:gs pos="0">
                  <a:schemeClr val="accent3">
                    <a:lumMod val="20000"/>
                    <a:lumOff val="80000"/>
                  </a:schemeClr>
                </a:gs>
                <a:gs pos="32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3844"/>
              <a:endParaRPr lang="en-GB" sz="2000">
                <a:solidFill>
                  <a:srgbClr val="FFFFFF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993"/>
              <a:ext cx="9144000" cy="4834759"/>
            </a:xfrm>
            <a:prstGeom prst="rect">
              <a:avLst/>
            </a:prstGeom>
          </p:spPr>
        </p:pic>
      </p:grpSp>
      <p:sp>
        <p:nvSpPr>
          <p:cNvPr id="13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4" y="6467378"/>
            <a:ext cx="4177159" cy="287338"/>
          </a:xfrm>
        </p:spPr>
        <p:txBody>
          <a:bodyPr/>
          <a:lstStyle>
            <a:lvl1pPr marL="0" indent="0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714927" y="6467378"/>
            <a:ext cx="4177159" cy="287338"/>
          </a:xfrm>
        </p:spPr>
        <p:txBody>
          <a:bodyPr/>
          <a:lstStyle>
            <a:lvl1pPr marL="0" indent="0" algn="r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2" y="0"/>
            <a:ext cx="9143999" cy="11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383" tIns="51192" rIns="102383" bIns="51192" rtlCol="0" anchor="ctr"/>
          <a:lstStyle/>
          <a:p>
            <a:pPr algn="ctr" defTabSz="1023844"/>
            <a:endParaRPr lang="en-GB" sz="2000">
              <a:solidFill>
                <a:srgbClr val="FFFFFF"/>
              </a:solidFill>
            </a:endParaRPr>
          </a:p>
        </p:txBody>
      </p:sp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8" y="252000"/>
            <a:ext cx="8630545" cy="51270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cxnSp>
        <p:nvCxnSpPr>
          <p:cNvPr id="20" name="Straight Connector 19"/>
          <p:cNvCxnSpPr/>
          <p:nvPr userDrawn="1"/>
        </p:nvCxnSpPr>
        <p:spPr>
          <a:xfrm>
            <a:off x="250828" y="908720"/>
            <a:ext cx="8893175" cy="0"/>
          </a:xfrm>
          <a:prstGeom prst="line">
            <a:avLst/>
          </a:prstGeom>
          <a:ln w="254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 preferRelativeResize="0"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53" y="332657"/>
            <a:ext cx="390229" cy="4508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22419630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32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"/>
          <p:cNvGrpSpPr/>
          <p:nvPr userDrawn="1"/>
        </p:nvGrpSpPr>
        <p:grpSpPr>
          <a:xfrm>
            <a:off x="0" y="-992"/>
            <a:ext cx="9144000" cy="6858994"/>
            <a:chOff x="0" y="-993"/>
            <a:chExt cx="9144000" cy="6858993"/>
          </a:xfrm>
        </p:grpSpPr>
        <p:sp>
          <p:nvSpPr>
            <p:cNvPr id="10" name="Rectangle 9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gradFill>
              <a:gsLst>
                <a:gs pos="0">
                  <a:schemeClr val="accent3">
                    <a:lumMod val="20000"/>
                    <a:lumOff val="80000"/>
                  </a:schemeClr>
                </a:gs>
                <a:gs pos="32000">
                  <a:schemeClr val="bg1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023844"/>
              <a:endParaRPr lang="en-GB" sz="2000">
                <a:solidFill>
                  <a:srgbClr val="FFFFFF"/>
                </a:solidFill>
              </a:endParaRPr>
            </a:p>
          </p:txBody>
        </p:sp>
        <p:pic>
          <p:nvPicPr>
            <p:cNvPr id="11" name="Picture 10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-993"/>
              <a:ext cx="9144000" cy="4834759"/>
            </a:xfrm>
            <a:prstGeom prst="rect">
              <a:avLst/>
            </a:prstGeom>
          </p:spPr>
        </p:pic>
      </p:grpSp>
      <p:sp>
        <p:nvSpPr>
          <p:cNvPr id="13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250824" y="6467378"/>
            <a:ext cx="4177159" cy="287338"/>
          </a:xfrm>
        </p:spPr>
        <p:txBody>
          <a:bodyPr/>
          <a:lstStyle>
            <a:lvl1pPr marL="0" indent="0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4714927" y="6467378"/>
            <a:ext cx="4177159" cy="287338"/>
          </a:xfrm>
        </p:spPr>
        <p:txBody>
          <a:bodyPr/>
          <a:lstStyle>
            <a:lvl1pPr marL="0" indent="0" algn="r">
              <a:buNone/>
              <a:defRPr sz="1300">
                <a:solidFill>
                  <a:schemeClr val="tx1"/>
                </a:solidFill>
              </a:defRPr>
            </a:lvl1pPr>
            <a:lvl2pPr marL="0" indent="0">
              <a:buNone/>
              <a:defRPr sz="1300">
                <a:solidFill>
                  <a:schemeClr val="tx1"/>
                </a:solidFill>
              </a:defRPr>
            </a:lvl2pPr>
            <a:lvl3pPr marL="0" indent="0">
              <a:buNone/>
              <a:defRPr sz="1300">
                <a:solidFill>
                  <a:schemeClr val="tx1"/>
                </a:solidFill>
              </a:defRPr>
            </a:lvl3pPr>
            <a:lvl4pPr marL="0" indent="0">
              <a:buNone/>
              <a:defRPr sz="1300">
                <a:solidFill>
                  <a:schemeClr val="tx1"/>
                </a:solidFill>
              </a:defRPr>
            </a:lvl4pPr>
            <a:lvl5pPr marL="0" indent="0">
              <a:buNone/>
              <a:defRPr sz="13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References</a:t>
            </a:r>
            <a:endParaRPr lang="en-GB" dirty="0"/>
          </a:p>
        </p:txBody>
      </p:sp>
      <p:sp>
        <p:nvSpPr>
          <p:cNvPr id="14" name="Rectangle 13"/>
          <p:cNvSpPr/>
          <p:nvPr userDrawn="1"/>
        </p:nvSpPr>
        <p:spPr>
          <a:xfrm>
            <a:off x="2" y="0"/>
            <a:ext cx="9143999" cy="11663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2383" tIns="51192" rIns="102383" bIns="51192" rtlCol="0" anchor="ctr"/>
          <a:lstStyle/>
          <a:p>
            <a:pPr algn="ctr" defTabSz="1023844"/>
            <a:endParaRPr lang="en-GB" sz="2000">
              <a:solidFill>
                <a:srgbClr val="FFFFFF"/>
              </a:solidFill>
            </a:endParaRPr>
          </a:p>
        </p:txBody>
      </p:sp>
      <p:pic>
        <p:nvPicPr>
          <p:cNvPr id="17" name="Picture 16"/>
          <p:cNvPicPr preferRelativeResize="0">
            <a:picLocks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6153" y="332657"/>
            <a:ext cx="390229" cy="450829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863147830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 Title and One Content Box_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838199" y="1447802"/>
            <a:ext cx="8046720" cy="4571999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2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38201" y="404664"/>
            <a:ext cx="8043817" cy="71891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noAutofit/>
          </a:bodyPr>
          <a:lstStyle>
            <a:lvl1pPr>
              <a:defRPr sz="2800" b="1">
                <a:solidFill>
                  <a:srgbClr val="E31836"/>
                </a:solidFill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GB" dirty="0" smtClean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838200" y="6400800"/>
            <a:ext cx="8046720" cy="15240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vicay - 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ubtitle 2"/>
          <p:cNvSpPr>
            <a:spLocks noGrp="1"/>
          </p:cNvSpPr>
          <p:nvPr>
            <p:ph type="subTitle" idx="13"/>
          </p:nvPr>
        </p:nvSpPr>
        <p:spPr>
          <a:xfrm>
            <a:off x="468001" y="2066335"/>
            <a:ext cx="8208000" cy="249299"/>
          </a:xfrm>
          <a:prstGeom prst="rect">
            <a:avLst/>
          </a:prstGeom>
        </p:spPr>
        <p:txBody>
          <a:bodyPr anchor="b">
            <a:sp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3"/>
                </a:solidFill>
                <a:latin typeface="Arial" pitchFamily="34" charset="0"/>
                <a:cs typeface="Arial" pitchFamily="34" charset="0"/>
              </a:defRPr>
            </a:lvl1pPr>
            <a:lvl2pPr marL="45716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>
          <a:xfrm>
            <a:off x="468314" y="2420939"/>
            <a:ext cx="8207375" cy="135421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8" name="Title 2"/>
          <p:cNvSpPr>
            <a:spLocks noGrp="1"/>
          </p:cNvSpPr>
          <p:nvPr>
            <p:ph type="title"/>
          </p:nvPr>
        </p:nvSpPr>
        <p:spPr>
          <a:xfrm>
            <a:off x="250824" y="5831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771818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Box_Title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46300"/>
            <a:ext cx="9144000" cy="2547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838200" y="2693987"/>
            <a:ext cx="6477000" cy="1470025"/>
          </a:xfrm>
          <a:prstGeom prst="rect">
            <a:avLst/>
          </a:prstGeom>
        </p:spPr>
        <p:txBody>
          <a:bodyPr anchor="t">
            <a:normAutofit/>
          </a:bodyPr>
          <a:lstStyle>
            <a:lvl1pPr algn="l">
              <a:defRPr sz="3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838200" y="4511040"/>
            <a:ext cx="6473952" cy="188976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1600" b="0" i="1">
                <a:solidFill>
                  <a:schemeClr val="tx1"/>
                </a:solidFill>
                <a:effectLst/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</a:p>
        </p:txBody>
      </p:sp>
    </p:spTree>
    <p:extLst>
      <p:ext uri="{BB962C8B-B14F-4D97-AF65-F5344CB8AC3E}">
        <p14:creationId xmlns="" xmlns:p14="http://schemas.microsoft.com/office/powerpoint/2010/main" val="7309072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304800"/>
            <a:ext cx="8421688" cy="8461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520825"/>
            <a:ext cx="8424863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lide_Teal Sub_Bold Sub_Italic Su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68313" y="3648075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2612" y="3785617"/>
            <a:ext cx="7863840" cy="1014984"/>
          </a:xfrm>
        </p:spPr>
        <p:txBody>
          <a:bodyPr anchor="t">
            <a:normAutofit/>
          </a:bodyPr>
          <a:lstStyle>
            <a:lvl1pPr algn="l">
              <a:lnSpc>
                <a:spcPts val="2400"/>
              </a:lnSpc>
              <a:defRPr sz="2000" b="1" i="0" cap="none" baseline="0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832612" y="990600"/>
            <a:ext cx="7863840" cy="2480563"/>
          </a:xfrm>
          <a:noFill/>
          <a:ln w="9525" algn="ctr">
            <a:noFill/>
            <a:miter lim="800000"/>
            <a:headEnd/>
            <a:tailEnd/>
          </a:ln>
          <a:effectLst/>
        </p:spPr>
        <p:txBody>
          <a:bodyPr anchor="b">
            <a:noAutofit/>
          </a:bodyPr>
          <a:lstStyle>
            <a:lvl1pPr marL="0" indent="0">
              <a:buNone/>
              <a:defRPr lang="en-US" sz="4000" b="1" dirty="0" smtClean="0">
                <a:solidFill>
                  <a:srgbClr val="E31836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832612" y="4828881"/>
            <a:ext cx="7863840" cy="838200"/>
          </a:xfrm>
        </p:spPr>
        <p:txBody>
          <a:bodyPr/>
          <a:lstStyle>
            <a:lvl1pPr marL="0" indent="0">
              <a:buNone/>
              <a:defRPr sz="1600" b="1"/>
            </a:lvl1pPr>
            <a:lvl2pPr marL="185738" indent="0">
              <a:buNone/>
              <a:defRPr b="1"/>
            </a:lvl2pPr>
            <a:lvl3pPr marL="381000" indent="0">
              <a:buNone/>
              <a:defRPr b="1"/>
            </a:lvl3pPr>
            <a:lvl4pPr marL="552450" indent="0">
              <a:buNone/>
              <a:defRPr b="1"/>
            </a:lvl4pPr>
            <a:lvl5pPr marL="715962" indent="0">
              <a:buNone/>
              <a:defRPr b="1"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832612" y="5705573"/>
            <a:ext cx="7863840" cy="750062"/>
          </a:xfrm>
        </p:spPr>
        <p:txBody>
          <a:bodyPr/>
          <a:lstStyle>
            <a:lvl1pPr marL="0" indent="0">
              <a:buNone/>
              <a:defRPr sz="1200" i="1"/>
            </a:lvl1pPr>
            <a:lvl2pPr marL="185738" indent="0">
              <a:buNone/>
              <a:defRPr/>
            </a:lvl2pPr>
            <a:lvl3pPr marL="381000" indent="0">
              <a:buNone/>
              <a:defRPr/>
            </a:lvl3pPr>
            <a:lvl4pPr marL="552450" indent="0">
              <a:buNone/>
              <a:defRPr/>
            </a:lvl4pPr>
            <a:lvl5pPr marL="715962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0264145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533400" y="1350963"/>
            <a:ext cx="8358188" cy="44988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noProof="0" dirty="0" smtClean="0"/>
              <a:t>Click to edit Master text styles</a:t>
            </a:r>
          </a:p>
          <a:p>
            <a:pPr lvl="1"/>
            <a:r>
              <a:rPr lang="en-US" altLang="en-US" noProof="0" dirty="0" smtClean="0"/>
              <a:t>Second level</a:t>
            </a:r>
          </a:p>
          <a:p>
            <a:pPr lvl="2"/>
            <a:r>
              <a:rPr lang="en-US" altLang="en-US" noProof="0" dirty="0" smtClean="0"/>
              <a:t>Third level</a:t>
            </a:r>
          </a:p>
          <a:p>
            <a:pPr lvl="3"/>
            <a:r>
              <a:rPr lang="en-US" altLang="en-US" noProof="0" dirty="0" smtClean="0"/>
              <a:t>Fourth level</a:t>
            </a:r>
          </a:p>
          <a:p>
            <a:pPr lvl="4"/>
            <a:r>
              <a:rPr lang="en-US" altLang="en-US" noProof="0" dirty="0" smtClean="0"/>
              <a:t>Fifth level</a:t>
            </a:r>
          </a:p>
        </p:txBody>
      </p: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None/>
              <a:tabLst/>
              <a:defRPr sz="1000"/>
            </a:lvl1pPr>
          </a:lstStyle>
          <a:p>
            <a:pPr lvl="0"/>
            <a:r>
              <a:rPr lang="en-US" dirty="0" smtClean="0"/>
              <a:t>Click to edit Master text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922215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lide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27470044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Title Subhead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0" y="1371600"/>
            <a:ext cx="8357616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quarter" idx="14"/>
          </p:nvPr>
        </p:nvSpPr>
        <p:spPr>
          <a:xfrm>
            <a:off x="533400" y="1786128"/>
            <a:ext cx="8357616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18088279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350963"/>
            <a:ext cx="4023360" cy="44988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8" name="Content Placeholder 3"/>
          <p:cNvSpPr>
            <a:spLocks noGrp="1"/>
          </p:cNvSpPr>
          <p:nvPr>
            <p:ph sz="quarter" idx="16"/>
          </p:nvPr>
        </p:nvSpPr>
        <p:spPr>
          <a:xfrm>
            <a:off x="4867656" y="1350963"/>
            <a:ext cx="4023360" cy="4498848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181480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2Col Content_Teal Sub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 userDrawn="1"/>
        </p:nvCxnSpPr>
        <p:spPr>
          <a:xfrm>
            <a:off x="468313" y="1062038"/>
            <a:ext cx="8675687" cy="0"/>
          </a:xfrm>
          <a:prstGeom prst="line">
            <a:avLst/>
          </a:prstGeom>
          <a:ln w="25400">
            <a:solidFill>
              <a:srgbClr val="E3183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1" y="152401"/>
            <a:ext cx="7543799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/>
            <a:r>
              <a:rPr lang="en-US" altLang="en-US" dirty="0" smtClean="0"/>
              <a:t>Click to edit Master title style</a:t>
            </a:r>
            <a:endParaRPr lang="en-GB" alt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533401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type="body" sz="quarter" idx="17"/>
          </p:nvPr>
        </p:nvSpPr>
        <p:spPr>
          <a:xfrm>
            <a:off x="533401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quarter" idx="18"/>
          </p:nvPr>
        </p:nvSpPr>
        <p:spPr>
          <a:xfrm>
            <a:off x="4867656" y="1786128"/>
            <a:ext cx="4023360" cy="405993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sz="quarter" idx="19"/>
          </p:nvPr>
        </p:nvSpPr>
        <p:spPr>
          <a:xfrm>
            <a:off x="4867656" y="1371600"/>
            <a:ext cx="4023360" cy="381000"/>
          </a:xfrm>
        </p:spPr>
        <p:txBody>
          <a:bodyPr/>
          <a:lstStyle>
            <a:lvl1pPr marL="0" indent="0">
              <a:buNone/>
              <a:defRPr b="1">
                <a:solidFill>
                  <a:srgbClr val="008790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120"/>
            <a:ext cx="8357616" cy="182880"/>
          </a:xfrm>
        </p:spPr>
        <p:txBody>
          <a:bodyPr/>
          <a:lstStyle>
            <a:lvl1pPr marL="0" indent="0" algn="r">
              <a:buNone/>
              <a:defRPr sz="1000"/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14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33400" y="5862320"/>
            <a:ext cx="8357616" cy="365760"/>
          </a:xfrm>
        </p:spPr>
        <p:txBody>
          <a:bodyPr anchor="b"/>
          <a:lstStyle>
            <a:lvl1pPr marL="0" indent="0">
              <a:buNone/>
              <a:defRPr sz="1200" baseline="0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="" xmlns:p14="http://schemas.microsoft.com/office/powerpoint/2010/main" val="3706480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algn="ctr" defTabSz="914400" rtl="0" eaLnBrk="1" latinLnBrk="0" hangingPunct="1">
              <a:defRPr lang="en-US" sz="1200" kern="1200" smtClean="0">
                <a:solidFill>
                  <a:srgbClr val="919194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algn="r" defTabSz="914400" rtl="0" eaLnBrk="1" latinLnBrk="0" hangingPunct="1">
              <a:defRPr lang="en-US" sz="1200" kern="1200" smtClean="0">
                <a:solidFill>
                  <a:srgbClr val="919194"/>
                </a:solidFill>
                <a:latin typeface="+mn-lt"/>
                <a:ea typeface="+mn-ea"/>
                <a:cs typeface="+mn-cs"/>
              </a:defRPr>
            </a:lvl1pPr>
          </a:lstStyle>
          <a:p>
            <a:fld id="{2D38D5CC-0CCB-0648-897A-C6976157D979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444625" y="2133600"/>
            <a:ext cx="7275513" cy="3921125"/>
          </a:xfrm>
        </p:spPr>
        <p:txBody>
          <a:bodyPr/>
          <a:lstStyle>
            <a:lvl3pPr>
              <a:buClr>
                <a:srgbClr val="A30234"/>
              </a:buClr>
              <a:defRPr lang="en-US" sz="1000" dirty="0" smtClean="0">
                <a:solidFill>
                  <a:srgbClr val="919194"/>
                </a:solidFill>
                <a:latin typeface="+mn-lt"/>
                <a:cs typeface="+mn-cs"/>
              </a:defRPr>
            </a:lvl3pPr>
            <a:lvl4pPr>
              <a:buClr>
                <a:srgbClr val="A30234"/>
              </a:buClr>
              <a:defRPr lang="en-GB" sz="1000" dirty="0">
                <a:solidFill>
                  <a:srgbClr val="919194"/>
                </a:solidFill>
                <a:latin typeface="+mn-lt"/>
                <a:cs typeface="+mn-cs"/>
              </a:defRPr>
            </a:lvl4pPr>
            <a:lvl5pPr marL="808038" indent="-528638">
              <a:buClr>
                <a:srgbClr val="A30234"/>
              </a:buClr>
              <a:defRPr>
                <a:solidFill>
                  <a:srgbClr val="919194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1444624" y="6245225"/>
            <a:ext cx="1146175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algn="l" defTabSz="914400" rtl="0" eaLnBrk="1" latinLnBrk="0" hangingPunct="1">
              <a:defRPr lang="en-US" sz="1200" kern="1200" smtClean="0">
                <a:solidFill>
                  <a:srgbClr val="919194"/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3145055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543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350963"/>
            <a:ext cx="8358188" cy="451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28" name="Picture 5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8488" y="260350"/>
            <a:ext cx="67468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467475"/>
            <a:ext cx="9144000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4"/>
          <p:cNvSpPr txBox="1">
            <a:spLocks noChangeArrowheads="1"/>
          </p:cNvSpPr>
          <p:nvPr userDrawn="1"/>
        </p:nvSpPr>
        <p:spPr bwMode="auto">
          <a:xfrm>
            <a:off x="58738" y="6515100"/>
            <a:ext cx="9009062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 smtClean="0">
                <a:solidFill>
                  <a:schemeClr val="tx1"/>
                </a:solidFill>
              </a:rPr>
              <a:t>21st International AIDS Conference, 18-22 July 2016, Durban, South Africa</a:t>
            </a:r>
            <a:endParaRPr lang="en-GB" sz="11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89046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6" r:id="rId9"/>
    <p:sldLayoutId id="2147483762" r:id="rId10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2pPr>
      <a:lvl3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3pPr>
      <a:lvl4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4pPr>
      <a:lvl5pPr algn="l" rtl="0" eaLnBrk="0" fontAlgn="base" hangingPunct="0">
        <a:lnSpc>
          <a:spcPts val="3500"/>
        </a:lnSpc>
        <a:spcBef>
          <a:spcPct val="0"/>
        </a:spcBef>
        <a:spcAft>
          <a:spcPct val="0"/>
        </a:spcAft>
        <a:defRPr sz="3000" b="1">
          <a:solidFill>
            <a:srgbClr val="E31836"/>
          </a:solidFill>
          <a:latin typeface="Arial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1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190500" indent="-19050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sz="2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73075" indent="-2571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639763" indent="-158750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US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798513" indent="-142875" algn="l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-"/>
        <a:defRPr lang="en-US" sz="16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922338" indent="-114300" algn="l" defTabSz="923925" rtl="0" eaLnBrk="0" fontAlgn="base" hangingPunct="0">
        <a:spcBef>
          <a:spcPct val="0"/>
        </a:spcBef>
        <a:spcAft>
          <a:spcPts val="300"/>
        </a:spcAft>
        <a:buClr>
          <a:srgbClr val="E31836"/>
        </a:buClr>
        <a:buSzPct val="115000"/>
        <a:buFont typeface="Arial" charset="0"/>
        <a:buChar char="•"/>
        <a:defRPr lang="en-GB" sz="1400" dirty="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668338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000">
          <a:solidFill>
            <a:schemeClr val="bg2"/>
          </a:solidFill>
          <a:latin typeface="+mn-lt"/>
          <a:cs typeface="+mn-cs"/>
        </a:defRPr>
      </a:lvl6pPr>
      <a:lvl7pPr marL="14478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7pPr>
      <a:lvl8pPr marL="19050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8pPr>
      <a:lvl9pPr marL="2362200" indent="-188913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0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0827" y="252003"/>
            <a:ext cx="8631192" cy="86409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/>
          <a:p>
            <a:pPr lvl="0"/>
            <a:r>
              <a:rPr lang="en-US" dirty="0" smtClean="0"/>
              <a:t>Click to edit Master title style</a:t>
            </a:r>
            <a:endParaRPr lang="en-GB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9278" y="1412882"/>
            <a:ext cx="8642807" cy="462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  <a:p>
            <a:pPr lvl="3"/>
            <a:endParaRPr lang="en-GB" dirty="0" smtClean="0"/>
          </a:p>
          <a:p>
            <a:pPr lvl="3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23728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transition spd="med">
    <p:fade/>
  </p:transition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100" b="1" baseline="0">
          <a:solidFill>
            <a:schemeClr val="accent2"/>
          </a:solidFill>
          <a:latin typeface="Calibri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61229"/>
          </a:solidFill>
          <a:latin typeface="Century Gothic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61229"/>
          </a:solidFill>
          <a:latin typeface="Century Gothic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61229"/>
          </a:solidFill>
          <a:latin typeface="Century Gothic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61229"/>
          </a:solidFill>
          <a:latin typeface="Century Gothic" pitchFamily="34" charset="0"/>
          <a:cs typeface="Arial" charset="0"/>
        </a:defRPr>
      </a:lvl5pPr>
      <a:lvl6pPr marL="511921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61229"/>
          </a:solidFill>
          <a:latin typeface="Century Gothic" pitchFamily="34" charset="0"/>
          <a:cs typeface="Arial" charset="0"/>
        </a:defRPr>
      </a:lvl6pPr>
      <a:lvl7pPr marL="1023844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61229"/>
          </a:solidFill>
          <a:latin typeface="Century Gothic" pitchFamily="34" charset="0"/>
          <a:cs typeface="Arial" charset="0"/>
        </a:defRPr>
      </a:lvl7pPr>
      <a:lvl8pPr marL="1535763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61229"/>
          </a:solidFill>
          <a:latin typeface="Century Gothic" pitchFamily="34" charset="0"/>
          <a:cs typeface="Arial" charset="0"/>
        </a:defRPr>
      </a:lvl8pPr>
      <a:lvl9pPr marL="2047686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B61229"/>
          </a:solidFill>
          <a:latin typeface="Century Gothic" pitchFamily="34" charset="0"/>
          <a:cs typeface="Arial" charset="0"/>
        </a:defRPr>
      </a:lvl9pPr>
    </p:titleStyle>
    <p:bodyStyle>
      <a:lvl1pPr marL="221699" indent="-221699" algn="l" rtl="0" eaLnBrk="1" fontAlgn="base" hangingPunct="1">
        <a:spcBef>
          <a:spcPts val="0"/>
        </a:spcBef>
        <a:spcAft>
          <a:spcPts val="336"/>
        </a:spcAft>
        <a:buClr>
          <a:schemeClr val="accent2"/>
        </a:buClr>
        <a:buSzPct val="100000"/>
        <a:buFont typeface="Arial" pitchFamily="34" charset="0"/>
        <a:buChar char="•"/>
        <a:defRPr sz="2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01257" indent="-250627" algn="l" rtl="0" eaLnBrk="1" fontAlgn="base" hangingPunct="1">
        <a:spcBef>
          <a:spcPts val="0"/>
        </a:spcBef>
        <a:spcAft>
          <a:spcPts val="336"/>
        </a:spcAft>
        <a:buClr>
          <a:schemeClr val="accent2"/>
        </a:buClr>
        <a:buSzPct val="100000"/>
        <a:buFont typeface="Arial" pitchFamily="34" charset="0"/>
        <a:buChar char="–"/>
        <a:defRPr sz="2200" baseline="0">
          <a:solidFill>
            <a:schemeClr val="tx1"/>
          </a:solidFill>
          <a:latin typeface="Calibri" pitchFamily="34" charset="0"/>
          <a:cs typeface="+mn-cs"/>
        </a:defRPr>
      </a:lvl2pPr>
      <a:lvl3pPr marL="757217" marR="0" indent="-245295" algn="l" defTabSz="1023844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Arial" pitchFamily="34" charset="0"/>
        <a:buChar char="•"/>
        <a:tabLst/>
        <a:defRPr lang="en-US" sz="2000" dirty="0" smtClean="0">
          <a:solidFill>
            <a:schemeClr val="tx1"/>
          </a:solidFill>
          <a:latin typeface="Calibri" pitchFamily="34" charset="0"/>
          <a:cs typeface="+mn-cs"/>
        </a:defRPr>
      </a:lvl3pPr>
      <a:lvl4pPr marL="981183" indent="-19197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Arial" pitchFamily="34" charset="0"/>
        <a:buChar char="•"/>
        <a:defRPr lang="en-US" sz="1800" baseline="0" dirty="0" smtClean="0">
          <a:solidFill>
            <a:schemeClr val="tx1"/>
          </a:solidFill>
          <a:latin typeface="Calibri" pitchFamily="34" charset="0"/>
          <a:cs typeface="+mn-cs"/>
        </a:defRPr>
      </a:lvl4pPr>
      <a:lvl5pPr marL="1151823" indent="-14575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00000"/>
        <a:buFont typeface="Arial" pitchFamily="34" charset="0"/>
        <a:buChar char="•"/>
        <a:defRPr lang="en-GB" sz="1600" dirty="0" smtClean="0">
          <a:solidFill>
            <a:schemeClr val="tx1"/>
          </a:solidFill>
          <a:latin typeface="Calibri" pitchFamily="34" charset="0"/>
          <a:cs typeface="+mn-cs"/>
        </a:defRPr>
      </a:lvl5pPr>
      <a:lvl6pPr marL="748331" indent="0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None/>
        <a:defRPr sz="1100">
          <a:solidFill>
            <a:schemeClr val="bg2"/>
          </a:solidFill>
          <a:latin typeface="+mn-lt"/>
          <a:cs typeface="+mn-cs"/>
        </a:defRPr>
      </a:lvl6pPr>
      <a:lvl7pPr marL="1621085" indent="-211524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100">
          <a:solidFill>
            <a:schemeClr val="bg2"/>
          </a:solidFill>
          <a:latin typeface="+mn-lt"/>
          <a:cs typeface="+mn-cs"/>
        </a:defRPr>
      </a:lvl7pPr>
      <a:lvl8pPr marL="2133005" indent="-211524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100">
          <a:solidFill>
            <a:schemeClr val="bg2"/>
          </a:solidFill>
          <a:latin typeface="+mn-lt"/>
          <a:cs typeface="+mn-cs"/>
        </a:defRPr>
      </a:lvl8pPr>
      <a:lvl9pPr marL="2644927" indent="-211524" algn="l" rtl="0" eaLnBrk="1" fontAlgn="base" hangingPunct="1">
        <a:spcBef>
          <a:spcPct val="20000"/>
        </a:spcBef>
        <a:spcAft>
          <a:spcPct val="0"/>
        </a:spcAft>
        <a:buClr>
          <a:srgbClr val="B61229"/>
        </a:buClr>
        <a:buSzPct val="115000"/>
        <a:buFont typeface="Arial" charset="0"/>
        <a:buChar char="•"/>
        <a:defRPr sz="1100">
          <a:solidFill>
            <a:schemeClr val="bg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023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1921" algn="l" defTabSz="1023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23844" algn="l" defTabSz="1023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35763" algn="l" defTabSz="1023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47686" algn="l" defTabSz="1023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59608" algn="l" defTabSz="1023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71527" algn="l" defTabSz="1023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83449" algn="l" defTabSz="1023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95371" algn="l" defTabSz="102384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890" userDrawn="1">
          <p15:clr>
            <a:srgbClr val="F26B43"/>
          </p15:clr>
        </p15:guide>
        <p15:guide id="2" orient="horz" pos="3816">
          <p15:clr>
            <a:srgbClr val="F26B43"/>
          </p15:clr>
        </p15:guide>
        <p15:guide id="3" pos="5602" userDrawn="1">
          <p15:clr>
            <a:srgbClr val="F26B43"/>
          </p15:clr>
        </p15:guide>
        <p15:guide id="4" pos="158" userDrawn="1">
          <p15:clr>
            <a:srgbClr val="F26B43"/>
          </p15:clr>
        </p15:guide>
        <p15:guide id="0" orient="horz" pos="644" userDrawn="1">
          <p15:clr>
            <a:srgbClr val="F26B43"/>
          </p15:clr>
        </p15:guide>
        <p15:guide id="5" pos="2880" userDrawn="1">
          <p15:clr>
            <a:srgbClr val="F26B43"/>
          </p15:clr>
        </p15:guide>
        <p15:guide id="6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11560" y="2492896"/>
            <a:ext cx="6768752" cy="1728192"/>
          </a:xfrm>
        </p:spPr>
        <p:txBody>
          <a:bodyPr>
            <a:noAutofit/>
          </a:bodyPr>
          <a:lstStyle/>
          <a:p>
            <a:pPr>
              <a:lnSpc>
                <a:spcPct val="114000"/>
              </a:lnSpc>
            </a:pPr>
            <a:r>
              <a:rPr lang="en-US" sz="2000" spc="-10" dirty="0" smtClean="0"/>
              <a:t>Superior Efficacy of Dolutegravir/Abacavir/Lamivudine FDC Compared </a:t>
            </a:r>
            <a:r>
              <a:rPr lang="en-US" sz="2000" spc="-10" dirty="0"/>
              <a:t>W</a:t>
            </a:r>
            <a:r>
              <a:rPr lang="en-US" sz="2000" spc="-10" dirty="0" smtClean="0"/>
              <a:t>ith Ritonavir-Boosted Atazanavir Plus Tenofovir Disoproxil Fumarate/Emtricitabine FDC in Treatment-Naive Women With HIV-1 Infection: </a:t>
            </a:r>
            <a:br>
              <a:rPr lang="en-US" sz="2000" spc="-10" dirty="0" smtClean="0"/>
            </a:br>
            <a:r>
              <a:rPr lang="en-US" sz="2000" spc="-10" dirty="0" smtClean="0"/>
              <a:t>ARIA Study</a:t>
            </a:r>
            <a:endParaRPr lang="en-US" sz="2000" spc="-10" dirty="0"/>
          </a:p>
        </p:txBody>
      </p:sp>
      <p:sp>
        <p:nvSpPr>
          <p:cNvPr id="7" name="TextBox 6"/>
          <p:cNvSpPr txBox="1"/>
          <p:nvPr/>
        </p:nvSpPr>
        <p:spPr>
          <a:xfrm>
            <a:off x="467544" y="4509120"/>
            <a:ext cx="770485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C. Orrell,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D. Hagins,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E. Belonosova,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N. Porteiro,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S. Walmsley,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V. Falcó,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C. Man,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A. Aylott,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A. Buchanan,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B. Wynne,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9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C. Vavro,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M. Aboud,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10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K. Smith</a:t>
            </a:r>
            <a:r>
              <a:rPr lang="en-US" sz="16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lang="en-US" sz="16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endParaRPr lang="en-US" sz="1600" i="1" baseline="30000" dirty="0" smtClean="0">
              <a:latin typeface="Arial" pitchFamily="34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23528" y="5085185"/>
            <a:ext cx="835292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Desmond Tutu HIV Foundation, Cape Town, South Africa;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2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Chatham County Health Department, Savannah, GA, USA;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3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Orel Regional Center for AIDS, Orel, Russia;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4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Fundación IDEAA, Buenos Aires, Argentina;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5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University Health Network, Toronto, Canada;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6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Hospital Vall d’Hebron, Barcelona, Spain;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7,9,10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ViiV Healthcare,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7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Research Triangle Park, NC, USA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;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9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Philadelphia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PA, 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USA;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10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en-US" sz="1400" i="1" dirty="0" err="1">
                <a:latin typeface="Arial" pitchFamily="34" charset="0"/>
                <a:ea typeface="Times New Roman" pitchFamily="18" charset="0"/>
                <a:cs typeface="Arial" pitchFamily="34" charset="0"/>
              </a:rPr>
              <a:t>Brentford</a:t>
            </a:r>
            <a:r>
              <a:rPr lang="en-US" sz="1400" i="1" dirty="0"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UK;</a:t>
            </a:r>
            <a:r>
              <a:rPr lang="en-US" sz="14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i="1" baseline="30000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8</a:t>
            </a:r>
            <a:r>
              <a:rPr lang="en-US" sz="1400" i="1" dirty="0" smtClean="0">
                <a:latin typeface="Arial" pitchFamily="34" charset="0"/>
                <a:ea typeface="Times New Roman" pitchFamily="18" charset="0"/>
                <a:cs typeface="Arial" pitchFamily="34" charset="0"/>
              </a:rPr>
              <a:t>GlaxoSmithKline Stockley Park, UK</a:t>
            </a:r>
            <a:endParaRPr lang="en-US" sz="1400" i="1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340767"/>
            <a:ext cx="8358188" cy="4565605"/>
          </a:xfrm>
        </p:spPr>
        <p:txBody>
          <a:bodyPr/>
          <a:lstStyle/>
          <a:p>
            <a:r>
              <a:rPr lang="en-US" sz="1800" dirty="0"/>
              <a:t>The resistance analysis was performed on subjects meeting confirmed </a:t>
            </a:r>
            <a:r>
              <a:rPr lang="en-US" sz="1800" dirty="0" err="1"/>
              <a:t>virologic</a:t>
            </a:r>
            <a:r>
              <a:rPr lang="en-US" sz="1800" dirty="0"/>
              <a:t> withdrawal (confirmed ≥400 c/mL on or after Week 24)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r>
              <a:rPr lang="en-US" sz="1800" dirty="0" smtClean="0"/>
              <a:t>No </a:t>
            </a:r>
            <a:r>
              <a:rPr lang="en-US" sz="1800" dirty="0"/>
              <a:t>subject receiving DTG/ABC/3TC developed INSTI or ABC/3TC resistance-associated mutations</a:t>
            </a:r>
          </a:p>
          <a:p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95535" y="152401"/>
            <a:ext cx="7681665" cy="838200"/>
          </a:xfrm>
        </p:spPr>
        <p:txBody>
          <a:bodyPr/>
          <a:lstStyle/>
          <a:p>
            <a:r>
              <a:rPr lang="en-US" dirty="0" smtClean="0"/>
              <a:t>Treatment Emergent Mutations in Patients with Confirmed Virologic Withdrawal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533400" y="5871552"/>
            <a:ext cx="8357616" cy="365760"/>
          </a:xfrm>
        </p:spPr>
        <p:txBody>
          <a:bodyPr/>
          <a:lstStyle/>
          <a:p>
            <a:r>
              <a:rPr lang="en-US" sz="1100" dirty="0" smtClean="0"/>
              <a:t>INSTI</a:t>
            </a:r>
            <a:r>
              <a:rPr lang="en-US" sz="1100" dirty="0"/>
              <a:t>, integrase strand transfer inhibitor; NRTI, nucleoside reverse transcriptase inhibitor; </a:t>
            </a:r>
            <a:r>
              <a:rPr lang="en-US" sz="1100" dirty="0" smtClean="0"/>
              <a:t>PI</a:t>
            </a:r>
            <a:r>
              <a:rPr lang="en-US" sz="1100" dirty="0"/>
              <a:t>, protease inhibitor.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576794526"/>
              </p:ext>
            </p:extLst>
          </p:nvPr>
        </p:nvGraphicFramePr>
        <p:xfrm>
          <a:off x="1367644" y="2148166"/>
          <a:ext cx="6408712" cy="308103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475215"/>
                <a:gridCol w="1956340"/>
                <a:gridCol w="1977157"/>
              </a:tblGrid>
              <a:tr h="787250">
                <a:tc>
                  <a:txBody>
                    <a:bodyPr/>
                    <a:lstStyle/>
                    <a:p>
                      <a:pPr marL="73152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Resistance Analysis</a:t>
                      </a:r>
                    </a:p>
                  </a:txBody>
                  <a:tcPr marL="9525" marR="9525" marT="9525" marB="91440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DTG/ABC/3TC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 pitchFamily="34" charset="0"/>
                        </a:rPr>
                        <a:t>(n=6)</a:t>
                      </a:r>
                      <a:endParaRPr lang="en-GB" sz="24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144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ATV/r +TDF/FTC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latin typeface="+mn-lt"/>
                          <a:cs typeface="Arial" panose="020B0604020202020204" pitchFamily="34" charset="0"/>
                        </a:rPr>
                        <a:t>(n=4)</a:t>
                      </a:r>
                    </a:p>
                  </a:txBody>
                  <a:tcPr marL="9525" marR="9525" marT="9525" marB="9144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</a:tr>
              <a:tr h="416094">
                <a:tc>
                  <a:txBody>
                    <a:bodyPr/>
                    <a:lstStyle/>
                    <a:p>
                      <a:pPr marL="284163" marR="0" indent="-23018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INSTI</a:t>
                      </a:r>
                      <a:endParaRPr lang="en-US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en-GB" sz="1600" b="1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6372">
                <a:tc>
                  <a:txBody>
                    <a:bodyPr/>
                    <a:lstStyle/>
                    <a:p>
                      <a:pPr marL="284163" marR="0" indent="-230188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 smtClean="0">
                          <a:latin typeface="+mn-lt"/>
                          <a:cs typeface="Arial" panose="020B0604020202020204" pitchFamily="34" charset="0"/>
                        </a:rPr>
                        <a:t>NRTI</a:t>
                      </a:r>
                      <a:endParaRPr lang="en-US" sz="1600" b="1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baseline="0" dirty="0" smtClean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0</a:t>
                      </a:r>
                      <a:r>
                        <a:rPr lang="en-GB" sz="1600" b="1" baseline="30000" dirty="0" smtClean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*</a:t>
                      </a:r>
                      <a:endParaRPr lang="en-GB" sz="1600" b="1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GB" sz="1600" b="1" baseline="0" dirty="0" smtClean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</a:t>
                      </a:r>
                      <a:endParaRPr lang="en-GB" sz="1600" b="1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6094">
                <a:tc>
                  <a:txBody>
                    <a:bodyPr/>
                    <a:lstStyle/>
                    <a:p>
                      <a:pPr marL="284163" marR="0" lvl="0" indent="-2841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	M184V</a:t>
                      </a:r>
                      <a:endParaRPr lang="en-US" sz="1400" b="1" i="0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83" marR="10883" marT="9525" marB="9525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 0</a:t>
                      </a:r>
                    </a:p>
                  </a:txBody>
                  <a:tcPr marL="10883" marR="10883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 1</a:t>
                      </a:r>
                    </a:p>
                  </a:txBody>
                  <a:tcPr marL="10883" marR="10883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16094">
                <a:tc>
                  <a:txBody>
                    <a:bodyPr/>
                    <a:lstStyle/>
                    <a:p>
                      <a:pPr marL="284163" marR="0" lvl="0" indent="-230188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atin typeface="+mn-lt"/>
                        </a:rPr>
                        <a:t>PI</a:t>
                      </a:r>
                    </a:p>
                  </a:txBody>
                  <a:tcPr marL="10883" marR="10883" marT="9525" marB="9525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L="10883" marR="10883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L="10883" marR="10883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8416">
                <a:tc gridSpan="3">
                  <a:txBody>
                    <a:bodyPr/>
                    <a:lstStyle/>
                    <a:p>
                      <a:pPr marL="0" indent="0"/>
                      <a:r>
                        <a:rPr lang="en-US" sz="1400" b="0" baseline="30000" dirty="0" smtClean="0">
                          <a:latin typeface="+mn-lt"/>
                        </a:rPr>
                        <a:t>*</a:t>
                      </a:r>
                      <a:r>
                        <a:rPr lang="en-US" sz="1400" b="0" baseline="0" dirty="0" smtClean="0">
                          <a:latin typeface="+mn-lt"/>
                        </a:rPr>
                        <a:t>Two subjects receiving DTG/ABC/3TC had either K219K/Q (TAM) or E138E/G at CVW with no reduced susceptibility to 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DTG/ABC/3TC</a:t>
                      </a:r>
                      <a:r>
                        <a:rPr lang="en-US" sz="1400" b="0" baseline="0" dirty="0" smtClean="0">
                          <a:latin typeface="+mn-lt"/>
                        </a:rPr>
                        <a:t>. K219K/Q is not selected for by ABC or 3TC nor does it affect their fold change </a:t>
                      </a:r>
                      <a:endParaRPr lang="en-US" sz="1400" b="0" baseline="30000" dirty="0">
                        <a:latin typeface="+mn-lt"/>
                      </a:endParaRPr>
                    </a:p>
                  </a:txBody>
                  <a:tcPr marL="10883" marR="10883" marT="9525" marB="9525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marL="10883" marR="10883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marL="10883" marR="10883" marT="9525" marB="9525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/>
              <a:t>THAB0205LB.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21498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>Summary of Adverse Events: </a:t>
            </a:r>
            <a:br>
              <a:rPr lang="en-US" dirty="0" smtClean="0"/>
            </a:br>
            <a:r>
              <a:rPr lang="en-US" dirty="0" smtClean="0"/>
              <a:t>Randomized Phase (up to Week 48)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17133973"/>
              </p:ext>
            </p:extLst>
          </p:nvPr>
        </p:nvGraphicFramePr>
        <p:xfrm>
          <a:off x="467544" y="1403048"/>
          <a:ext cx="8280920" cy="407212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4347423"/>
                <a:gridCol w="1956340"/>
                <a:gridCol w="1977157"/>
              </a:tblGrid>
              <a:tr h="432047">
                <a:tc>
                  <a:txBody>
                    <a:bodyPr/>
                    <a:lstStyle/>
                    <a:p>
                      <a:pPr marL="73152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 smtClean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DTG/ABC/3TC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1" kern="1200" dirty="0" smtClean="0">
                          <a:solidFill>
                            <a:schemeClr val="bg1"/>
                          </a:solidFill>
                          <a:latin typeface="+mn-lt"/>
                          <a:ea typeface="Times New Roman"/>
                          <a:cs typeface="Calibri" pitchFamily="34" charset="0"/>
                        </a:rPr>
                        <a:t>(n=248)</a:t>
                      </a:r>
                      <a:endParaRPr lang="en-GB" sz="14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ATV/</a:t>
                      </a:r>
                      <a:r>
                        <a:rPr lang="en-GB" sz="1400" b="1" dirty="0" err="1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r+TDF</a:t>
                      </a:r>
                      <a:r>
                        <a:rPr lang="en-GB" sz="1400" b="1" dirty="0" smtClean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/FTC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latin typeface="+mn-lt"/>
                          <a:cs typeface="Arial" panose="020B0604020202020204" pitchFamily="34" charset="0"/>
                        </a:rPr>
                        <a:t>(n=247)</a:t>
                      </a:r>
                    </a:p>
                  </a:txBody>
                  <a:tcPr marL="9525" marR="9525" marT="36576" marB="36576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73152" marR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Any</a:t>
                      </a:r>
                      <a:r>
                        <a:rPr lang="en-US" sz="1400" b="1" baseline="0" dirty="0" smtClean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a</a:t>
                      </a:r>
                      <a:r>
                        <a:rPr lang="en-US" sz="1400" b="1" dirty="0" smtClean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dverse event</a:t>
                      </a:r>
                      <a:r>
                        <a:rPr lang="en-US" sz="1400" b="1" baseline="0" dirty="0" smtClean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, n (%)</a:t>
                      </a:r>
                      <a:endParaRPr lang="en-US" sz="1400" b="1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cs typeface="Arial" panose="020B0604020202020204" pitchFamily="34" charset="0"/>
                        </a:rPr>
                        <a:t>195 (79%)</a:t>
                      </a:r>
                      <a:endParaRPr lang="en-GB" sz="14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cs typeface="Arial" panose="020B0604020202020204" pitchFamily="34" charset="0"/>
                        </a:rPr>
                        <a:t>197 (80%)*</a:t>
                      </a:r>
                      <a:endParaRPr lang="en-GB" sz="14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0859">
                <a:tc>
                  <a:txBody>
                    <a:bodyPr/>
                    <a:lstStyle/>
                    <a:p>
                      <a:pPr marL="284163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  <a:cs typeface="Arial" panose="020B0604020202020204" pitchFamily="34" charset="0"/>
                        </a:rPr>
                        <a:t>Grade 2 to 4 AE</a:t>
                      </a:r>
                      <a:endParaRPr lang="en-US" sz="14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115 (46%)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137(55%)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4163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Drug-related AE </a:t>
                      </a:r>
                    </a:p>
                    <a:p>
                      <a:pPr marL="284163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(occurring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b="0" u="none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≥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5% of subjects in either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 arm)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83 (33%)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121 (49%)</a:t>
                      </a:r>
                      <a:endParaRPr lang="en-GB" sz="1400" b="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	Nausea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31 (13)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35 (14)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	Diarrhoea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12 (5)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18 (7)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	Dyspepsia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4 (2)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15 (6)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	Ocular </a:t>
                      </a: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icterus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18 (7)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4359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	Headache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5 (2)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14 (6)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ea typeface="Times New Roman"/>
                          <a:cs typeface="Times New Roman"/>
                        </a:rPr>
                        <a:t>	Jaundice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0" dirty="0">
                          <a:latin typeface="+mn-lt"/>
                          <a:ea typeface="Times New Roman"/>
                          <a:cs typeface="Times New Roman"/>
                        </a:rPr>
                        <a:t>13 (5)</a:t>
                      </a:r>
                      <a:endParaRPr lang="en-US" sz="1400" b="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4163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 smtClean="0">
                          <a:latin typeface="+mn-lt"/>
                          <a:cs typeface="Arial" panose="020B0604020202020204" pitchFamily="34" charset="0"/>
                        </a:rPr>
                        <a:t>Serious AE</a:t>
                      </a:r>
                      <a:endParaRPr lang="en-US" sz="14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baseline="0" dirty="0" smtClean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12 (5%)</a:t>
                      </a:r>
                      <a:endParaRPr lang="en-GB" sz="14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baseline="0" dirty="0" smtClean="0">
                          <a:latin typeface="+mn-lt"/>
                          <a:ea typeface="Times New Roman"/>
                          <a:cs typeface="Arial" panose="020B0604020202020204" pitchFamily="34" charset="0"/>
                        </a:rPr>
                        <a:t>20 (8%)</a:t>
                      </a:r>
                      <a:endParaRPr lang="en-GB" sz="14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4163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+mn-lt"/>
                        </a:rPr>
                        <a:t>Fatal AE</a:t>
                      </a:r>
                    </a:p>
                  </a:txBody>
                  <a:tcPr marL="10883" marR="10883" marT="36576" marB="36576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+</a:t>
                      </a:r>
                    </a:p>
                  </a:txBody>
                  <a:tcPr marL="10883" marR="10883" marT="36576" marB="365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0</a:t>
                      </a:r>
                      <a:endParaRPr kumimoji="0" lang="en-US" sz="1400" b="0" i="0" u="none" strike="noStrike" cap="none" normalizeH="0" baseline="30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  <a:ea typeface="MS Mincho" pitchFamily="49" charset="-128"/>
                        <a:cs typeface="Arial" pitchFamily="34" charset="0"/>
                      </a:endParaRPr>
                    </a:p>
                  </a:txBody>
                  <a:tcPr marL="10883" marR="10883" marT="36576" marB="365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284163" marR="0" lvl="0" indent="0" algn="l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latin typeface="+mn-lt"/>
                        </a:rPr>
                        <a:t>Drug-related S</a:t>
                      </a:r>
                      <a:r>
                        <a:rPr lang="en-US" sz="1400" b="0" baseline="0" dirty="0" smtClean="0">
                          <a:latin typeface="+mn-lt"/>
                        </a:rPr>
                        <a:t>AE</a:t>
                      </a:r>
                      <a:endParaRPr lang="en-US" sz="1400" b="0" dirty="0" smtClean="0">
                        <a:latin typeface="+mn-lt"/>
                      </a:endParaRPr>
                    </a:p>
                  </a:txBody>
                  <a:tcPr marL="10883" marR="10883" marT="36576" marB="36576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0</a:t>
                      </a:r>
                    </a:p>
                  </a:txBody>
                  <a:tcPr marL="10883" marR="10883" marT="36576" marB="365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 pitchFamily="49" charset="-128"/>
                          <a:cs typeface="Arial" pitchFamily="34" charset="0"/>
                        </a:rPr>
                        <a:t>3 (1%)</a:t>
                      </a:r>
                    </a:p>
                  </a:txBody>
                  <a:tcPr marL="10883" marR="10883" marT="36576" marB="36576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01675">
                <a:tc>
                  <a:txBody>
                    <a:bodyPr/>
                    <a:lstStyle/>
                    <a:p>
                      <a:pPr marL="284163" marR="0" indent="0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baseline="0" dirty="0" smtClean="0">
                          <a:latin typeface="+mn-lt"/>
                          <a:cs typeface="Arial" panose="020B0604020202020204" pitchFamily="34" charset="0"/>
                        </a:rPr>
                        <a:t>Discontinuations due to AEs</a:t>
                      </a:r>
                      <a:endParaRPr lang="en-US" sz="14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cs typeface="Arial" panose="020B0604020202020204" pitchFamily="34" charset="0"/>
                        </a:rPr>
                        <a:t>10 (4%)</a:t>
                      </a:r>
                      <a:endParaRPr lang="en-GB" sz="14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0"/>
                        </a:spcAft>
                      </a:pPr>
                      <a:r>
                        <a:rPr lang="en-GB" sz="1400" b="0" dirty="0" smtClean="0"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17</a:t>
                      </a:r>
                      <a:r>
                        <a:rPr lang="en-GB" sz="1400" b="0" baseline="0" dirty="0" smtClean="0"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(7%)</a:t>
                      </a:r>
                      <a:endParaRPr lang="en-GB" sz="1400" b="0" dirty="0">
                        <a:latin typeface="+mn-lt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36576" marB="36576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04331" y="5517232"/>
            <a:ext cx="820891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200" dirty="0" smtClean="0"/>
              <a:t>*Additional AEs identified post-hoc for two ATV+RTV+TDF/FTC subjects at one site are not included in this table. AEs were not considered to impact overall safety findings</a:t>
            </a:r>
          </a:p>
          <a:p>
            <a:r>
              <a:rPr lang="en-US" sz="1200" baseline="30000" dirty="0" smtClean="0"/>
              <a:t>+</a:t>
            </a:r>
            <a:r>
              <a:rPr lang="en-US" sz="1200" dirty="0" smtClean="0"/>
              <a:t>Death </a:t>
            </a:r>
            <a:r>
              <a:rPr lang="en-US" sz="1200" dirty="0"/>
              <a:t>certificate noted death due to natural causes. Investigator deemed </a:t>
            </a:r>
            <a:r>
              <a:rPr lang="en-US" sz="1200" dirty="0" smtClean="0"/>
              <a:t>event unrelated </a:t>
            </a:r>
            <a:r>
              <a:rPr lang="en-US" sz="1200" dirty="0"/>
              <a:t>to study drug.</a:t>
            </a:r>
          </a:p>
          <a:p>
            <a:endParaRPr lang="en-US" sz="1200" dirty="0" smtClean="0"/>
          </a:p>
        </p:txBody>
      </p:sp>
      <p:sp>
        <p:nvSpPr>
          <p:cNvPr id="8" name="Text Placeholder 2"/>
          <p:cNvSpPr txBox="1">
            <a:spLocks/>
          </p:cNvSpPr>
          <p:nvPr/>
        </p:nvSpPr>
        <p:spPr bwMode="auto">
          <a:xfrm>
            <a:off x="534293" y="6237312"/>
            <a:ext cx="83581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200" kern="0" dirty="0" smtClean="0"/>
              <a:t>AE, adverse event; SAE, serious adverse event.</a:t>
            </a:r>
            <a:endParaRPr lang="en-US" sz="1200" kern="0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/>
              <a:t>THAB0205LB.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1196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 flipV="1">
            <a:off x="7816496" y="1783433"/>
            <a:ext cx="0" cy="2608070"/>
          </a:xfrm>
          <a:prstGeom prst="line">
            <a:avLst/>
          </a:prstGeom>
          <a:ln w="3175">
            <a:solidFill>
              <a:srgbClr val="E31836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6587344" y="1916832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>
            <a:off x="6587344" y="2057509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6587344" y="2210599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6587344" y="2355413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587344" y="2508503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6587344" y="2657455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587344" y="2810544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587344" y="2955359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587344" y="3104311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6587344" y="3257401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/>
          <p:cNvCxnSpPr/>
          <p:nvPr/>
        </p:nvCxnSpPr>
        <p:spPr>
          <a:xfrm>
            <a:off x="6587344" y="3398077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6587344" y="3551167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6587344" y="3695982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587344" y="3853209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587344" y="4002161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587344" y="4151113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587344" y="4295928"/>
            <a:ext cx="188048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2023296" y="1916832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023296" y="2057509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023296" y="2210599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2023296" y="2355413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023296" y="2508503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023296" y="2657455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023296" y="2810544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2023296" y="2955359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023296" y="3104311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023296" y="3257401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2023296" y="3398077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2023296" y="3551167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023296" y="3695982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2023296" y="3853209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2023296" y="4002161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2023296" y="4151113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2023296" y="4295928"/>
            <a:ext cx="4309607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</a:t>
            </a:r>
            <a:r>
              <a:rPr lang="en-US" dirty="0"/>
              <a:t>F</a:t>
            </a:r>
            <a:r>
              <a:rPr lang="en-US" dirty="0" smtClean="0"/>
              <a:t>requent AEs and Relative Risk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8191" y="5445224"/>
            <a:ext cx="7560840" cy="2154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1200" dirty="0" smtClean="0"/>
              <a:t>*</a:t>
            </a:r>
            <a:r>
              <a:rPr lang="en-US" sz="1200" dirty="0" smtClean="0"/>
              <a:t> </a:t>
            </a:r>
            <a:r>
              <a:rPr lang="en-US" sz="1400" dirty="0" smtClean="0"/>
              <a:t>Randomized Phase (up to Week 48); All </a:t>
            </a:r>
            <a:r>
              <a:rPr lang="en-GB" sz="1400" dirty="0" smtClean="0"/>
              <a:t>AEs reported by </a:t>
            </a:r>
            <a:r>
              <a:rPr lang="en-GB" sz="1400" u="sng" dirty="0" smtClean="0"/>
              <a:t>&gt;</a:t>
            </a:r>
            <a:r>
              <a:rPr lang="en-GB" sz="1400" dirty="0" smtClean="0"/>
              <a:t>5% in at least one treatment group.</a:t>
            </a:r>
            <a:endParaRPr lang="en-US" sz="1400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07504" y="1844824"/>
            <a:ext cx="1763303" cy="255967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>
              <a:spcBef>
                <a:spcPts val="100"/>
              </a:spcBef>
            </a:pPr>
            <a:r>
              <a:rPr lang="en-US" sz="900" b="1" dirty="0" smtClean="0"/>
              <a:t>Nasopharyngitis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Nausea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Upper respiratory tract infection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Headache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Dizziness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Vomiting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Urinary tract infection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Diarrhoea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Back pain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Rash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Fatigue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Abdominal pain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Cough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Dyspepsia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Hyperbilirubinemia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Jaundice</a:t>
            </a:r>
          </a:p>
          <a:p>
            <a:pPr algn="r">
              <a:spcBef>
                <a:spcPts val="100"/>
              </a:spcBef>
            </a:pPr>
            <a:r>
              <a:rPr lang="en-US" sz="900" b="1" dirty="0" smtClean="0"/>
              <a:t>Ocular icterus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156196" y="4524942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0</a:t>
            </a:r>
          </a:p>
        </p:txBody>
      </p:sp>
      <p:sp>
        <p:nvSpPr>
          <p:cNvPr id="10" name="Freeform 9"/>
          <p:cNvSpPr/>
          <p:nvPr/>
        </p:nvSpPr>
        <p:spPr>
          <a:xfrm rot="16200000">
            <a:off x="2138590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953915" y="4524942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5</a:t>
            </a:r>
          </a:p>
        </p:txBody>
      </p:sp>
      <p:sp>
        <p:nvSpPr>
          <p:cNvPr id="12" name="Freeform 11"/>
          <p:cNvSpPr/>
          <p:nvPr/>
        </p:nvSpPr>
        <p:spPr>
          <a:xfrm rot="16200000">
            <a:off x="2936309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3714811" y="4524942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10</a:t>
            </a:r>
          </a:p>
        </p:txBody>
      </p:sp>
      <p:sp>
        <p:nvSpPr>
          <p:cNvPr id="14" name="Freeform 13"/>
          <p:cNvSpPr/>
          <p:nvPr/>
        </p:nvSpPr>
        <p:spPr>
          <a:xfrm rot="16200000">
            <a:off x="3729265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519673" y="4524942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15</a:t>
            </a:r>
          </a:p>
        </p:txBody>
      </p:sp>
      <p:sp>
        <p:nvSpPr>
          <p:cNvPr id="16" name="Freeform 15"/>
          <p:cNvSpPr/>
          <p:nvPr/>
        </p:nvSpPr>
        <p:spPr>
          <a:xfrm rot="16200000">
            <a:off x="4534127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307867" y="4524942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20</a:t>
            </a:r>
          </a:p>
        </p:txBody>
      </p:sp>
      <p:sp>
        <p:nvSpPr>
          <p:cNvPr id="21" name="Freeform 20"/>
          <p:cNvSpPr/>
          <p:nvPr/>
        </p:nvSpPr>
        <p:spPr>
          <a:xfrm rot="16200000">
            <a:off x="5322321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103204" y="4524942"/>
            <a:ext cx="12824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25</a:t>
            </a:r>
          </a:p>
        </p:txBody>
      </p:sp>
      <p:sp>
        <p:nvSpPr>
          <p:cNvPr id="23" name="Freeform 22"/>
          <p:cNvSpPr/>
          <p:nvPr/>
        </p:nvSpPr>
        <p:spPr>
          <a:xfrm rot="16200000">
            <a:off x="6117658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532105" y="4717823"/>
            <a:ext cx="130805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Most frequent AEs* (%)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516082" y="5157192"/>
            <a:ext cx="1170193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DTG/ABC/3TC, n=248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698891" y="5157192"/>
            <a:ext cx="1282402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ATV/</a:t>
            </a:r>
            <a:r>
              <a:rPr lang="en-US" sz="900" b="1" dirty="0" err="1" smtClean="0"/>
              <a:t>r+TDF</a:t>
            </a:r>
            <a:r>
              <a:rPr lang="en-US" sz="900" b="1" dirty="0" smtClean="0"/>
              <a:t>/FTC , n=247</a:t>
            </a:r>
          </a:p>
        </p:txBody>
      </p:sp>
      <p:sp>
        <p:nvSpPr>
          <p:cNvPr id="27" name="Oval 26"/>
          <p:cNvSpPr/>
          <p:nvPr/>
        </p:nvSpPr>
        <p:spPr>
          <a:xfrm>
            <a:off x="2377688" y="5198376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Isosceles Triangle 27"/>
          <p:cNvSpPr/>
          <p:nvPr/>
        </p:nvSpPr>
        <p:spPr>
          <a:xfrm>
            <a:off x="4433696" y="5190182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Oval 46"/>
          <p:cNvSpPr/>
          <p:nvPr/>
        </p:nvSpPr>
        <p:spPr>
          <a:xfrm>
            <a:off x="2997126" y="2481886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8" name="Isosceles Triangle 47"/>
          <p:cNvSpPr/>
          <p:nvPr/>
        </p:nvSpPr>
        <p:spPr>
          <a:xfrm>
            <a:off x="3062409" y="1871237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9" name="Oval 48"/>
          <p:cNvSpPr/>
          <p:nvPr/>
        </p:nvSpPr>
        <p:spPr>
          <a:xfrm>
            <a:off x="3309070" y="2177086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Oval 49"/>
          <p:cNvSpPr/>
          <p:nvPr/>
        </p:nvSpPr>
        <p:spPr>
          <a:xfrm>
            <a:off x="3959151" y="2331867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Oval 50"/>
          <p:cNvSpPr/>
          <p:nvPr/>
        </p:nvSpPr>
        <p:spPr>
          <a:xfrm>
            <a:off x="5114057" y="2034211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Oval 51"/>
          <p:cNvSpPr/>
          <p:nvPr/>
        </p:nvSpPr>
        <p:spPr>
          <a:xfrm>
            <a:off x="3128095" y="2617617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Oval 52"/>
          <p:cNvSpPr/>
          <p:nvPr/>
        </p:nvSpPr>
        <p:spPr>
          <a:xfrm>
            <a:off x="2992363" y="2774779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Oval 53"/>
          <p:cNvSpPr/>
          <p:nvPr/>
        </p:nvSpPr>
        <p:spPr>
          <a:xfrm>
            <a:off x="3123332" y="1881810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Isosceles Triangle 54"/>
          <p:cNvSpPr/>
          <p:nvPr/>
        </p:nvSpPr>
        <p:spPr>
          <a:xfrm>
            <a:off x="5310309" y="2028400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Isosceles Triangle 55"/>
          <p:cNvSpPr/>
          <p:nvPr/>
        </p:nvSpPr>
        <p:spPr>
          <a:xfrm>
            <a:off x="3441028" y="2168894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Isosceles Triangle 56"/>
          <p:cNvSpPr/>
          <p:nvPr/>
        </p:nvSpPr>
        <p:spPr>
          <a:xfrm>
            <a:off x="4214934" y="2318912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8" name="Isosceles Triangle 57"/>
          <p:cNvSpPr/>
          <p:nvPr/>
        </p:nvSpPr>
        <p:spPr>
          <a:xfrm>
            <a:off x="3119559" y="2468931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Isosceles Triangle 58"/>
          <p:cNvSpPr/>
          <p:nvPr/>
        </p:nvSpPr>
        <p:spPr>
          <a:xfrm>
            <a:off x="3319584" y="2616569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Isosceles Triangle 59"/>
          <p:cNvSpPr/>
          <p:nvPr/>
        </p:nvSpPr>
        <p:spPr>
          <a:xfrm>
            <a:off x="3183853" y="2776112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1" name="Isosceles Triangle 60"/>
          <p:cNvSpPr/>
          <p:nvPr/>
        </p:nvSpPr>
        <p:spPr>
          <a:xfrm>
            <a:off x="4217315" y="2916606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2" name="Isosceles Triangle 61"/>
          <p:cNvSpPr/>
          <p:nvPr/>
        </p:nvSpPr>
        <p:spPr>
          <a:xfrm>
            <a:off x="3248146" y="3066625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3" name="Isosceles Triangle 62"/>
          <p:cNvSpPr/>
          <p:nvPr/>
        </p:nvSpPr>
        <p:spPr>
          <a:xfrm>
            <a:off x="3443408" y="3221406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4" name="Isosceles Triangle 63"/>
          <p:cNvSpPr/>
          <p:nvPr/>
        </p:nvSpPr>
        <p:spPr>
          <a:xfrm>
            <a:off x="3048121" y="3361900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5" name="Isosceles Triangle 64"/>
          <p:cNvSpPr/>
          <p:nvPr/>
        </p:nvSpPr>
        <p:spPr>
          <a:xfrm>
            <a:off x="3314821" y="3516681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6" name="Isosceles Triangle 65"/>
          <p:cNvSpPr/>
          <p:nvPr/>
        </p:nvSpPr>
        <p:spPr>
          <a:xfrm>
            <a:off x="3831552" y="3657175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7" name="Isosceles Triangle 66"/>
          <p:cNvSpPr/>
          <p:nvPr/>
        </p:nvSpPr>
        <p:spPr>
          <a:xfrm>
            <a:off x="3755352" y="3814337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8" name="Isosceles Triangle 67"/>
          <p:cNvSpPr/>
          <p:nvPr/>
        </p:nvSpPr>
        <p:spPr>
          <a:xfrm>
            <a:off x="2988589" y="3957212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9" name="Isosceles Triangle 68"/>
          <p:cNvSpPr/>
          <p:nvPr/>
        </p:nvSpPr>
        <p:spPr>
          <a:xfrm>
            <a:off x="3055264" y="4104850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Isosceles Triangle 69"/>
          <p:cNvSpPr/>
          <p:nvPr/>
        </p:nvSpPr>
        <p:spPr>
          <a:xfrm>
            <a:off x="3317202" y="4262012"/>
            <a:ext cx="80328" cy="69248"/>
          </a:xfrm>
          <a:prstGeom prst="triangle">
            <a:avLst/>
          </a:prstGeom>
          <a:solidFill>
            <a:srgbClr val="FF6600"/>
          </a:solidFill>
          <a:ln>
            <a:solidFill>
              <a:srgbClr val="FF66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Oval 70"/>
          <p:cNvSpPr/>
          <p:nvPr/>
        </p:nvSpPr>
        <p:spPr>
          <a:xfrm>
            <a:off x="3704357" y="2924798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2" name="Oval 71"/>
          <p:cNvSpPr/>
          <p:nvPr/>
        </p:nvSpPr>
        <p:spPr>
          <a:xfrm>
            <a:off x="2935213" y="3079579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Oval 72"/>
          <p:cNvSpPr/>
          <p:nvPr/>
        </p:nvSpPr>
        <p:spPr>
          <a:xfrm>
            <a:off x="2930451" y="3222454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4" name="Oval 73"/>
          <p:cNvSpPr/>
          <p:nvPr/>
        </p:nvSpPr>
        <p:spPr>
          <a:xfrm>
            <a:off x="2675657" y="3362948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Oval 74"/>
          <p:cNvSpPr/>
          <p:nvPr/>
        </p:nvSpPr>
        <p:spPr>
          <a:xfrm>
            <a:off x="2685182" y="3512967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6" name="Oval 75"/>
          <p:cNvSpPr/>
          <p:nvPr/>
        </p:nvSpPr>
        <p:spPr>
          <a:xfrm>
            <a:off x="2801863" y="3660604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7" name="Oval 76"/>
          <p:cNvSpPr/>
          <p:nvPr/>
        </p:nvSpPr>
        <p:spPr>
          <a:xfrm>
            <a:off x="2732807" y="3810622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8" name="Oval 77"/>
          <p:cNvSpPr/>
          <p:nvPr/>
        </p:nvSpPr>
        <p:spPr>
          <a:xfrm>
            <a:off x="2156544" y="3967785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9" name="Oval 78"/>
          <p:cNvSpPr/>
          <p:nvPr/>
        </p:nvSpPr>
        <p:spPr>
          <a:xfrm>
            <a:off x="2156544" y="4117804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0" name="Oval 79"/>
          <p:cNvSpPr/>
          <p:nvPr/>
        </p:nvSpPr>
        <p:spPr>
          <a:xfrm>
            <a:off x="2156544" y="4270204"/>
            <a:ext cx="56129" cy="56129"/>
          </a:xfrm>
          <a:prstGeom prst="ellipse">
            <a:avLst/>
          </a:prstGeom>
          <a:solidFill>
            <a:srgbClr val="002F5F"/>
          </a:solidFill>
          <a:ln>
            <a:solidFill>
              <a:srgbClr val="002F5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TextBox 100"/>
          <p:cNvSpPr txBox="1"/>
          <p:nvPr/>
        </p:nvSpPr>
        <p:spPr>
          <a:xfrm>
            <a:off x="6624269" y="4524942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0</a:t>
            </a:r>
          </a:p>
        </p:txBody>
      </p:sp>
      <p:sp>
        <p:nvSpPr>
          <p:cNvPr id="102" name="Freeform 101"/>
          <p:cNvSpPr/>
          <p:nvPr/>
        </p:nvSpPr>
        <p:spPr>
          <a:xfrm rot="16200000">
            <a:off x="6606663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" name="TextBox 102"/>
          <p:cNvSpPr txBox="1"/>
          <p:nvPr/>
        </p:nvSpPr>
        <p:spPr>
          <a:xfrm>
            <a:off x="6832250" y="4524942"/>
            <a:ext cx="22442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.125</a:t>
            </a:r>
          </a:p>
        </p:txBody>
      </p:sp>
      <p:sp>
        <p:nvSpPr>
          <p:cNvPr id="104" name="Freeform 103"/>
          <p:cNvSpPr/>
          <p:nvPr/>
        </p:nvSpPr>
        <p:spPr>
          <a:xfrm rot="16200000">
            <a:off x="6894794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TextBox 104"/>
          <p:cNvSpPr txBox="1"/>
          <p:nvPr/>
        </p:nvSpPr>
        <p:spPr>
          <a:xfrm>
            <a:off x="7159585" y="4524942"/>
            <a:ext cx="16030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.25</a:t>
            </a:r>
          </a:p>
        </p:txBody>
      </p:sp>
      <p:sp>
        <p:nvSpPr>
          <p:cNvPr id="106" name="Freeform 105"/>
          <p:cNvSpPr/>
          <p:nvPr/>
        </p:nvSpPr>
        <p:spPr>
          <a:xfrm rot="16200000">
            <a:off x="7190069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7" name="TextBox 106"/>
          <p:cNvSpPr txBox="1"/>
          <p:nvPr/>
        </p:nvSpPr>
        <p:spPr>
          <a:xfrm>
            <a:off x="7479776" y="4524942"/>
            <a:ext cx="9618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.5</a:t>
            </a:r>
          </a:p>
        </p:txBody>
      </p:sp>
      <p:sp>
        <p:nvSpPr>
          <p:cNvPr id="108" name="Freeform 107"/>
          <p:cNvSpPr/>
          <p:nvPr/>
        </p:nvSpPr>
        <p:spPr>
          <a:xfrm rot="16200000">
            <a:off x="7478200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9" name="TextBox 108"/>
          <p:cNvSpPr txBox="1"/>
          <p:nvPr/>
        </p:nvSpPr>
        <p:spPr>
          <a:xfrm>
            <a:off x="7783937" y="4524942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1</a:t>
            </a:r>
          </a:p>
        </p:txBody>
      </p:sp>
      <p:sp>
        <p:nvSpPr>
          <p:cNvPr id="110" name="Freeform 109"/>
          <p:cNvSpPr/>
          <p:nvPr/>
        </p:nvSpPr>
        <p:spPr>
          <a:xfrm rot="16200000">
            <a:off x="7766331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1" name="TextBox 110"/>
          <p:cNvSpPr txBox="1"/>
          <p:nvPr/>
        </p:nvSpPr>
        <p:spPr>
          <a:xfrm>
            <a:off x="8079212" y="4524942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2</a:t>
            </a:r>
          </a:p>
        </p:txBody>
      </p:sp>
      <p:sp>
        <p:nvSpPr>
          <p:cNvPr id="112" name="Freeform 111"/>
          <p:cNvSpPr/>
          <p:nvPr/>
        </p:nvSpPr>
        <p:spPr>
          <a:xfrm rot="16200000">
            <a:off x="8061606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3" name="TextBox 112"/>
          <p:cNvSpPr txBox="1"/>
          <p:nvPr/>
        </p:nvSpPr>
        <p:spPr>
          <a:xfrm>
            <a:off x="8364962" y="4524942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4</a:t>
            </a:r>
          </a:p>
        </p:txBody>
      </p:sp>
      <p:sp>
        <p:nvSpPr>
          <p:cNvPr id="114" name="Freeform 113"/>
          <p:cNvSpPr/>
          <p:nvPr/>
        </p:nvSpPr>
        <p:spPr>
          <a:xfrm rot="16200000">
            <a:off x="8347356" y="4452731"/>
            <a:ext cx="91440" cy="0"/>
          </a:xfrm>
          <a:custGeom>
            <a:avLst/>
            <a:gdLst>
              <a:gd name="connsiteX0" fmla="*/ 0 w 111318"/>
              <a:gd name="connsiteY0" fmla="*/ 0 h 0"/>
              <a:gd name="connsiteX1" fmla="*/ 111318 w 111318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11318">
                <a:moveTo>
                  <a:pt x="0" y="0"/>
                </a:moveTo>
                <a:lnTo>
                  <a:pt x="111318" y="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5" name="TextBox 114"/>
          <p:cNvSpPr txBox="1"/>
          <p:nvPr/>
        </p:nvSpPr>
        <p:spPr>
          <a:xfrm>
            <a:off x="6851402" y="4717823"/>
            <a:ext cx="1352934" cy="1384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900" b="1" dirty="0" smtClean="0"/>
              <a:t>Relative risk with 95% CI</a:t>
            </a:r>
          </a:p>
        </p:txBody>
      </p:sp>
      <p:sp>
        <p:nvSpPr>
          <p:cNvPr id="83" name="Freeform 82"/>
          <p:cNvSpPr/>
          <p:nvPr/>
        </p:nvSpPr>
        <p:spPr>
          <a:xfrm>
            <a:off x="6587344" y="1789043"/>
            <a:ext cx="1880485" cy="2615980"/>
          </a:xfrm>
          <a:custGeom>
            <a:avLst/>
            <a:gdLst>
              <a:gd name="connsiteX0" fmla="*/ 0 w 4309607"/>
              <a:gd name="connsiteY0" fmla="*/ 0 h 2615980"/>
              <a:gd name="connsiteX1" fmla="*/ 0 w 4309607"/>
              <a:gd name="connsiteY1" fmla="*/ 2615980 h 2615980"/>
              <a:gd name="connsiteX2" fmla="*/ 4309607 w 4309607"/>
              <a:gd name="connsiteY2" fmla="*/ 2615980 h 2615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09607" h="2615980">
                <a:moveTo>
                  <a:pt x="0" y="0"/>
                </a:moveTo>
                <a:lnTo>
                  <a:pt x="0" y="2615980"/>
                </a:lnTo>
                <a:lnTo>
                  <a:pt x="4309607" y="261598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2023296" y="1789043"/>
            <a:ext cx="4309607" cy="2615980"/>
          </a:xfrm>
          <a:custGeom>
            <a:avLst/>
            <a:gdLst>
              <a:gd name="connsiteX0" fmla="*/ 0 w 4309607"/>
              <a:gd name="connsiteY0" fmla="*/ 0 h 2615980"/>
              <a:gd name="connsiteX1" fmla="*/ 0 w 4309607"/>
              <a:gd name="connsiteY1" fmla="*/ 2615980 h 2615980"/>
              <a:gd name="connsiteX2" fmla="*/ 4309607 w 4309607"/>
              <a:gd name="connsiteY2" fmla="*/ 2615980 h 26159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09607" h="2615980">
                <a:moveTo>
                  <a:pt x="0" y="0"/>
                </a:moveTo>
                <a:lnTo>
                  <a:pt x="0" y="2615980"/>
                </a:lnTo>
                <a:lnTo>
                  <a:pt x="4309607" y="2615980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6" name="Oval 115"/>
          <p:cNvSpPr/>
          <p:nvPr/>
        </p:nvSpPr>
        <p:spPr>
          <a:xfrm>
            <a:off x="6624269" y="4269300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3" name="Group 119"/>
          <p:cNvGrpSpPr/>
          <p:nvPr/>
        </p:nvGrpSpPr>
        <p:grpSpPr>
          <a:xfrm>
            <a:off x="6653134" y="4250208"/>
            <a:ext cx="416673" cy="91440"/>
            <a:chOff x="6804381" y="4016693"/>
            <a:chExt cx="602457" cy="91440"/>
          </a:xfrm>
        </p:grpSpPr>
        <p:sp>
          <p:nvSpPr>
            <p:cNvPr id="118" name="Freeform 117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9" name="Freeform 118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1" name="Oval 120"/>
          <p:cNvSpPr/>
          <p:nvPr/>
        </p:nvSpPr>
        <p:spPr>
          <a:xfrm>
            <a:off x="6624269" y="4116900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21"/>
          <p:cNvGrpSpPr/>
          <p:nvPr/>
        </p:nvGrpSpPr>
        <p:grpSpPr>
          <a:xfrm>
            <a:off x="6653134" y="4097808"/>
            <a:ext cx="521448" cy="91440"/>
            <a:chOff x="6804381" y="4016693"/>
            <a:chExt cx="602457" cy="91440"/>
          </a:xfrm>
        </p:grpSpPr>
        <p:sp>
          <p:nvSpPr>
            <p:cNvPr id="123" name="Freeform 122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4" name="Freeform 123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5" name="Oval 124"/>
          <p:cNvSpPr/>
          <p:nvPr/>
        </p:nvSpPr>
        <p:spPr>
          <a:xfrm>
            <a:off x="6624269" y="3971643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7" name="Group 125"/>
          <p:cNvGrpSpPr/>
          <p:nvPr/>
        </p:nvGrpSpPr>
        <p:grpSpPr>
          <a:xfrm>
            <a:off x="6653134" y="3952551"/>
            <a:ext cx="552404" cy="91440"/>
            <a:chOff x="6804381" y="4016693"/>
            <a:chExt cx="602457" cy="91440"/>
          </a:xfrm>
        </p:grpSpPr>
        <p:sp>
          <p:nvSpPr>
            <p:cNvPr id="127" name="Freeform 126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8" name="Freeform 127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29" name="Oval 128"/>
          <p:cNvSpPr/>
          <p:nvPr/>
        </p:nvSpPr>
        <p:spPr>
          <a:xfrm>
            <a:off x="7362457" y="3819243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8" name="Group 129"/>
          <p:cNvGrpSpPr/>
          <p:nvPr/>
        </p:nvGrpSpPr>
        <p:grpSpPr>
          <a:xfrm>
            <a:off x="7072183" y="3800151"/>
            <a:ext cx="631032" cy="91440"/>
            <a:chOff x="6797482" y="4016693"/>
            <a:chExt cx="609356" cy="91440"/>
          </a:xfrm>
        </p:grpSpPr>
        <p:sp>
          <p:nvSpPr>
            <p:cNvPr id="131" name="Freeform 130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2" name="Freeform 131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3" name="Freeform 132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4" name="Oval 133"/>
          <p:cNvSpPr/>
          <p:nvPr/>
        </p:nvSpPr>
        <p:spPr>
          <a:xfrm>
            <a:off x="7386270" y="3669224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9" name="Group 134"/>
          <p:cNvGrpSpPr/>
          <p:nvPr/>
        </p:nvGrpSpPr>
        <p:grpSpPr>
          <a:xfrm>
            <a:off x="7107907" y="3650132"/>
            <a:ext cx="607220" cy="91440"/>
            <a:chOff x="6797482" y="4016693"/>
            <a:chExt cx="609356" cy="91440"/>
          </a:xfrm>
        </p:grpSpPr>
        <p:sp>
          <p:nvSpPr>
            <p:cNvPr id="136" name="Freeform 135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7" name="Freeform 136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8" name="Freeform 137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39" name="Oval 138"/>
          <p:cNvSpPr/>
          <p:nvPr/>
        </p:nvSpPr>
        <p:spPr>
          <a:xfrm>
            <a:off x="7450563" y="3516824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9" name="Group 139"/>
          <p:cNvGrpSpPr/>
          <p:nvPr/>
        </p:nvGrpSpPr>
        <p:grpSpPr>
          <a:xfrm>
            <a:off x="7131719" y="3497732"/>
            <a:ext cx="688181" cy="91440"/>
            <a:chOff x="6797482" y="4016693"/>
            <a:chExt cx="609356" cy="91440"/>
          </a:xfrm>
        </p:grpSpPr>
        <p:sp>
          <p:nvSpPr>
            <p:cNvPr id="141" name="Freeform 140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2" name="Freeform 141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3" name="Freeform 142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4" name="Oval 143"/>
          <p:cNvSpPr/>
          <p:nvPr/>
        </p:nvSpPr>
        <p:spPr>
          <a:xfrm>
            <a:off x="7555338" y="3373949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1" name="Group 144"/>
          <p:cNvGrpSpPr/>
          <p:nvPr/>
        </p:nvGrpSpPr>
        <p:grpSpPr>
          <a:xfrm>
            <a:off x="7224588" y="3354857"/>
            <a:ext cx="719138" cy="91440"/>
            <a:chOff x="6797482" y="4016693"/>
            <a:chExt cx="609356" cy="91440"/>
          </a:xfrm>
        </p:grpSpPr>
        <p:sp>
          <p:nvSpPr>
            <p:cNvPr id="146" name="Freeform 145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7" name="Freeform 146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8" name="Freeform 147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9" name="Oval 148"/>
          <p:cNvSpPr/>
          <p:nvPr/>
        </p:nvSpPr>
        <p:spPr>
          <a:xfrm>
            <a:off x="7574388" y="3228693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2" name="Group 149"/>
          <p:cNvGrpSpPr/>
          <p:nvPr/>
        </p:nvGrpSpPr>
        <p:grpSpPr>
          <a:xfrm>
            <a:off x="7305550" y="3209601"/>
            <a:ext cx="583407" cy="91440"/>
            <a:chOff x="6797482" y="4016693"/>
            <a:chExt cx="609356" cy="91440"/>
          </a:xfrm>
        </p:grpSpPr>
        <p:sp>
          <p:nvSpPr>
            <p:cNvPr id="151" name="Freeform 150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2" name="Freeform 151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3" name="Freeform 152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4" name="Oval 153"/>
          <p:cNvSpPr/>
          <p:nvPr/>
        </p:nvSpPr>
        <p:spPr>
          <a:xfrm>
            <a:off x="7641063" y="3076293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17" name="Group 154"/>
          <p:cNvGrpSpPr/>
          <p:nvPr/>
        </p:nvGrpSpPr>
        <p:grpSpPr>
          <a:xfrm>
            <a:off x="7365082" y="3057201"/>
            <a:ext cx="609599" cy="91440"/>
            <a:chOff x="6797482" y="4016693"/>
            <a:chExt cx="609356" cy="91440"/>
          </a:xfrm>
        </p:grpSpPr>
        <p:sp>
          <p:nvSpPr>
            <p:cNvPr id="156" name="Freeform 155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7" name="Freeform 156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8" name="Freeform 157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9" name="Oval 158"/>
          <p:cNvSpPr/>
          <p:nvPr/>
        </p:nvSpPr>
        <p:spPr>
          <a:xfrm>
            <a:off x="7676782" y="2928656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0" name="Group 159"/>
          <p:cNvGrpSpPr/>
          <p:nvPr/>
        </p:nvGrpSpPr>
        <p:grpSpPr>
          <a:xfrm>
            <a:off x="7486526" y="2909564"/>
            <a:ext cx="419100" cy="91440"/>
            <a:chOff x="6797482" y="4016693"/>
            <a:chExt cx="609356" cy="91440"/>
          </a:xfrm>
        </p:grpSpPr>
        <p:sp>
          <p:nvSpPr>
            <p:cNvPr id="161" name="Freeform 160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2" name="Freeform 161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3" name="Freeform 162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4" name="Oval 163"/>
          <p:cNvSpPr/>
          <p:nvPr/>
        </p:nvSpPr>
        <p:spPr>
          <a:xfrm>
            <a:off x="7705357" y="2778638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2" name="Group 164"/>
          <p:cNvGrpSpPr/>
          <p:nvPr/>
        </p:nvGrpSpPr>
        <p:grpSpPr>
          <a:xfrm>
            <a:off x="7429376" y="2759546"/>
            <a:ext cx="600075" cy="91440"/>
            <a:chOff x="6797482" y="4016693"/>
            <a:chExt cx="609356" cy="91440"/>
          </a:xfrm>
        </p:grpSpPr>
        <p:sp>
          <p:nvSpPr>
            <p:cNvPr id="166" name="Freeform 165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7" name="Freeform 166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8" name="Freeform 167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69" name="Oval 168"/>
          <p:cNvSpPr/>
          <p:nvPr/>
        </p:nvSpPr>
        <p:spPr>
          <a:xfrm>
            <a:off x="7719645" y="2631001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26" name="Group 169"/>
          <p:cNvGrpSpPr/>
          <p:nvPr/>
        </p:nvGrpSpPr>
        <p:grpSpPr>
          <a:xfrm>
            <a:off x="7462713" y="2611909"/>
            <a:ext cx="554832" cy="91440"/>
            <a:chOff x="6797482" y="4016693"/>
            <a:chExt cx="609356" cy="91440"/>
          </a:xfrm>
        </p:grpSpPr>
        <p:sp>
          <p:nvSpPr>
            <p:cNvPr id="171" name="Freeform 170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2" name="Freeform 171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3" name="Freeform 172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4" name="Oval 173"/>
          <p:cNvSpPr/>
          <p:nvPr/>
        </p:nvSpPr>
        <p:spPr>
          <a:xfrm>
            <a:off x="7731551" y="2478601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0" name="Group 174"/>
          <p:cNvGrpSpPr/>
          <p:nvPr/>
        </p:nvGrpSpPr>
        <p:grpSpPr>
          <a:xfrm>
            <a:off x="7457950" y="2459509"/>
            <a:ext cx="604838" cy="91440"/>
            <a:chOff x="6797482" y="4016693"/>
            <a:chExt cx="609356" cy="91440"/>
          </a:xfrm>
        </p:grpSpPr>
        <p:sp>
          <p:nvSpPr>
            <p:cNvPr id="176" name="Freeform 175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7" name="Freeform 176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8" name="Freeform 177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79" name="Oval 178"/>
          <p:cNvSpPr/>
          <p:nvPr/>
        </p:nvSpPr>
        <p:spPr>
          <a:xfrm>
            <a:off x="7733932" y="2328582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5" name="Group 179"/>
          <p:cNvGrpSpPr/>
          <p:nvPr/>
        </p:nvGrpSpPr>
        <p:grpSpPr>
          <a:xfrm>
            <a:off x="7557963" y="2309490"/>
            <a:ext cx="404813" cy="91440"/>
            <a:chOff x="6797482" y="4016693"/>
            <a:chExt cx="609356" cy="91440"/>
          </a:xfrm>
        </p:grpSpPr>
        <p:sp>
          <p:nvSpPr>
            <p:cNvPr id="181" name="Freeform 180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2" name="Freeform 181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3" name="Freeform 182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4" name="Oval 183"/>
          <p:cNvSpPr/>
          <p:nvPr/>
        </p:nvSpPr>
        <p:spPr>
          <a:xfrm>
            <a:off x="7750601" y="2180945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0" name="Group 184"/>
          <p:cNvGrpSpPr/>
          <p:nvPr/>
        </p:nvGrpSpPr>
        <p:grpSpPr>
          <a:xfrm>
            <a:off x="7512720" y="2161853"/>
            <a:ext cx="519112" cy="91440"/>
            <a:chOff x="6797482" y="4016693"/>
            <a:chExt cx="609356" cy="91440"/>
          </a:xfrm>
        </p:grpSpPr>
        <p:sp>
          <p:nvSpPr>
            <p:cNvPr id="186" name="Freeform 185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7" name="Freeform 186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8" name="Freeform 187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9" name="Oval 188"/>
          <p:cNvSpPr/>
          <p:nvPr/>
        </p:nvSpPr>
        <p:spPr>
          <a:xfrm>
            <a:off x="7767270" y="2030926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45" name="Group 189"/>
          <p:cNvGrpSpPr/>
          <p:nvPr/>
        </p:nvGrpSpPr>
        <p:grpSpPr>
          <a:xfrm>
            <a:off x="7638925" y="2011834"/>
            <a:ext cx="304801" cy="91440"/>
            <a:chOff x="6797482" y="4016693"/>
            <a:chExt cx="609356" cy="91440"/>
          </a:xfrm>
        </p:grpSpPr>
        <p:sp>
          <p:nvSpPr>
            <p:cNvPr id="191" name="Freeform 190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2" name="Freeform 191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3" name="Freeform 192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4" name="Oval 193"/>
          <p:cNvSpPr/>
          <p:nvPr/>
        </p:nvSpPr>
        <p:spPr>
          <a:xfrm>
            <a:off x="7817276" y="1885670"/>
            <a:ext cx="53256" cy="53256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0" name="Group 194"/>
          <p:cNvGrpSpPr/>
          <p:nvPr/>
        </p:nvGrpSpPr>
        <p:grpSpPr>
          <a:xfrm>
            <a:off x="7548438" y="1866578"/>
            <a:ext cx="592931" cy="91440"/>
            <a:chOff x="6797482" y="4016693"/>
            <a:chExt cx="609356" cy="91440"/>
          </a:xfrm>
        </p:grpSpPr>
        <p:sp>
          <p:nvSpPr>
            <p:cNvPr id="196" name="Freeform 195"/>
            <p:cNvSpPr/>
            <p:nvPr/>
          </p:nvSpPr>
          <p:spPr>
            <a:xfrm>
              <a:off x="6804381" y="4062412"/>
              <a:ext cx="602457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7" name="Freeform 196"/>
            <p:cNvSpPr/>
            <p:nvPr/>
          </p:nvSpPr>
          <p:spPr>
            <a:xfrm rot="16200000">
              <a:off x="7361118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98" name="Freeform 197"/>
            <p:cNvSpPr/>
            <p:nvPr/>
          </p:nvSpPr>
          <p:spPr>
            <a:xfrm rot="16200000">
              <a:off x="6751762" y="4062413"/>
              <a:ext cx="91440" cy="0"/>
            </a:xfrm>
            <a:custGeom>
              <a:avLst/>
              <a:gdLst>
                <a:gd name="connsiteX0" fmla="*/ 0 w 602457"/>
                <a:gd name="connsiteY0" fmla="*/ 0 h 0"/>
                <a:gd name="connsiteX1" fmla="*/ 602457 w 602457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602457">
                  <a:moveTo>
                    <a:pt x="0" y="0"/>
                  </a:moveTo>
                  <a:lnTo>
                    <a:pt x="602457" y="0"/>
                  </a:lnTo>
                </a:path>
              </a:pathLst>
            </a:cu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9" name="Text Placeholder 2"/>
          <p:cNvSpPr txBox="1">
            <a:spLocks/>
          </p:cNvSpPr>
          <p:nvPr/>
        </p:nvSpPr>
        <p:spPr bwMode="auto">
          <a:xfrm>
            <a:off x="534293" y="6237312"/>
            <a:ext cx="83581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200" kern="0" dirty="0" smtClean="0"/>
              <a:t>AE, adverse event; CI, confidence interval.</a:t>
            </a:r>
            <a:endParaRPr lang="en-US" sz="1200" kern="0" dirty="0"/>
          </a:p>
        </p:txBody>
      </p:sp>
      <p:sp>
        <p:nvSpPr>
          <p:cNvPr id="204" name="Down Arrow 203"/>
          <p:cNvSpPr/>
          <p:nvPr/>
        </p:nvSpPr>
        <p:spPr>
          <a:xfrm rot="16200000">
            <a:off x="8284111" y="955750"/>
            <a:ext cx="385633" cy="1334148"/>
          </a:xfrm>
          <a:prstGeom prst="downArrow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endParaRPr lang="en-US" sz="100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5" name="Down Arrow 204"/>
          <p:cNvSpPr/>
          <p:nvPr/>
        </p:nvSpPr>
        <p:spPr>
          <a:xfrm rot="5400000">
            <a:off x="6898089" y="904122"/>
            <a:ext cx="385633" cy="1437412"/>
          </a:xfrm>
          <a:prstGeom prst="downArrow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lIns="0" tIns="0" rIns="0" bIns="0" anchor="ctr"/>
          <a:lstStyle/>
          <a:p>
            <a:pPr algn="ctr">
              <a:defRPr/>
            </a:pPr>
            <a:endParaRPr lang="en-US" sz="100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206" name="TextBox 24"/>
          <p:cNvSpPr txBox="1">
            <a:spLocks noChangeArrowheads="1"/>
          </p:cNvSpPr>
          <p:nvPr/>
        </p:nvSpPr>
        <p:spPr bwMode="auto">
          <a:xfrm>
            <a:off x="6588224" y="1553481"/>
            <a:ext cx="1267380" cy="1231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altLang="en-US" sz="8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Favors DTG/ABC/3TC</a:t>
            </a:r>
            <a:endParaRPr lang="en-US" altLang="en-US" sz="800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7" name="TextBox 26"/>
          <p:cNvSpPr txBox="1">
            <a:spLocks noChangeArrowheads="1"/>
          </p:cNvSpPr>
          <p:nvPr/>
        </p:nvSpPr>
        <p:spPr bwMode="auto">
          <a:xfrm>
            <a:off x="7790397" y="1553481"/>
            <a:ext cx="135360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altLang="en-US" sz="8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Favors ATV/</a:t>
            </a:r>
            <a:r>
              <a:rPr lang="en-US" altLang="en-US" sz="800" b="1" kern="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r+TDF</a:t>
            </a:r>
            <a:r>
              <a:rPr lang="en-US" altLang="en-US" sz="80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/FTC</a:t>
            </a:r>
            <a:endParaRPr lang="en-US" altLang="en-US" sz="800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en-US" altLang="en-US" sz="800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/>
              <a:t>THAB0205LB.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51735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6813552"/>
              </p:ext>
            </p:extLst>
          </p:nvPr>
        </p:nvGraphicFramePr>
        <p:xfrm>
          <a:off x="316384" y="1403350"/>
          <a:ext cx="4164125" cy="4486542"/>
        </p:xfrm>
        <a:graphic>
          <a:graphicData uri="http://schemas.openxmlformats.org/drawingml/2006/table">
            <a:tbl>
              <a:tblPr firstRow="1" bandRow="1">
                <a:effectLst/>
              </a:tblPr>
              <a:tblGrid>
                <a:gridCol w="1591320"/>
                <a:gridCol w="1364153"/>
                <a:gridCol w="1208652"/>
              </a:tblGrid>
              <a:tr h="801514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indent="0" algn="r" defTabSz="914400" rtl="0" eaLnBrk="1" latinLnBrk="0" hangingPunct="1">
                        <a:spcAft>
                          <a:spcPts val="0"/>
                        </a:spcAft>
                        <a:tabLst/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j-lt"/>
                        </a:rPr>
                        <a:t>Event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0" marR="0" marT="36576" marB="36576" anchor="b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DTG/ABC/3TC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FDC</a:t>
                      </a:r>
                      <a:br>
                        <a:rPr lang="en-GB" sz="1200" kern="1200" dirty="0" smtClean="0">
                          <a:latin typeface="+mj-lt"/>
                        </a:rPr>
                      </a:br>
                      <a:r>
                        <a:rPr lang="en-GB" sz="1200" kern="1200" dirty="0" smtClean="0">
                          <a:latin typeface="+mj-lt"/>
                        </a:rPr>
                        <a:t>N=248</a:t>
                      </a:r>
                      <a:br>
                        <a:rPr lang="en-GB" sz="1200" kern="1200" dirty="0" smtClean="0">
                          <a:latin typeface="+mj-lt"/>
                        </a:rPr>
                      </a:br>
                      <a:r>
                        <a:rPr lang="en-GB" sz="1200" kern="1200" dirty="0" smtClean="0">
                          <a:latin typeface="+mj-lt"/>
                        </a:rPr>
                        <a:t>n (%)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36576" marB="36576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ATV/r+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TDF/FTC FDC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N=247</a:t>
                      </a:r>
                      <a:br>
                        <a:rPr lang="en-GB" sz="1200" kern="1200" dirty="0" smtClean="0">
                          <a:latin typeface="+mj-lt"/>
                        </a:rPr>
                      </a:br>
                      <a:r>
                        <a:rPr lang="en-GB" sz="1200" kern="1200" dirty="0" smtClean="0">
                          <a:latin typeface="+mj-lt"/>
                        </a:rPr>
                        <a:t>n (%)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36576" marB="36576" anchor="b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+mj-lt"/>
                        </a:rPr>
                        <a:t>Any event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+mj-lt"/>
                        </a:rPr>
                        <a:t>35 (14)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b="1" kern="1200" dirty="0" smtClean="0">
                          <a:latin typeface="+mj-lt"/>
                        </a:rPr>
                        <a:t>35 (14)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Insomnia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10 (4)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9 (4)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Anxiety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5 (2)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7(3)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Depression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5 (2)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7 (3)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Suicidal ideation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4 (2)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3 (1)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Depressed mood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3 (1)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4 (2)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Abnormal dreams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Panic attack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Agitation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Bipolar disorder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Elevated mood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Mood altered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Mood swings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Nightmare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24545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Sleep disorder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rgbClr val="000000"/>
                          </a:solidFill>
                          <a:latin typeface="+mj-lt"/>
                        </a:rPr>
                        <a:t>2 (&lt;1)</a:t>
                      </a:r>
                      <a:endParaRPr lang="en-GB" sz="1200" b="1" kern="1200" dirty="0" smtClean="0">
                        <a:solidFill>
                          <a:srgbClr val="000000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5" marR="3405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000" dirty="0" smtClean="0"/>
              <a:t>Summary </a:t>
            </a:r>
            <a:r>
              <a:rPr lang="en-GB" sz="3000" dirty="0"/>
              <a:t>of </a:t>
            </a:r>
            <a:r>
              <a:rPr lang="en-GB" dirty="0" smtClean="0"/>
              <a:t>Psychiatric AEs</a:t>
            </a:r>
            <a:endParaRPr lang="en-GB" sz="3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60922376"/>
              </p:ext>
            </p:extLst>
          </p:nvPr>
        </p:nvGraphicFramePr>
        <p:xfrm>
          <a:off x="4796893" y="1401944"/>
          <a:ext cx="4030725" cy="4177869"/>
        </p:xfrm>
        <a:graphic>
          <a:graphicData uri="http://schemas.openxmlformats.org/drawingml/2006/table">
            <a:tbl>
              <a:tblPr firstRow="1" bandRow="1">
                <a:effectLst/>
              </a:tblPr>
              <a:tblGrid>
                <a:gridCol w="1575307"/>
                <a:gridCol w="1296144"/>
                <a:gridCol w="1159274"/>
              </a:tblGrid>
              <a:tr h="829489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+mn-lt"/>
                        </a:rPr>
                        <a:t>Event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 marL="0" marR="0" marT="36576" marB="36576" anchor="b" anchorCtr="1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DTG/ABC/3TC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 FDC</a:t>
                      </a:r>
                      <a:br>
                        <a:rPr lang="en-GB" sz="1200" kern="1200" dirty="0" smtClean="0">
                          <a:latin typeface="+mj-lt"/>
                        </a:rPr>
                      </a:br>
                      <a:r>
                        <a:rPr lang="en-GB" sz="1200" kern="1200" dirty="0" smtClean="0">
                          <a:latin typeface="+mj-lt"/>
                        </a:rPr>
                        <a:t>N=248</a:t>
                      </a:r>
                      <a:br>
                        <a:rPr lang="en-GB" sz="1200" kern="1200" dirty="0" smtClean="0">
                          <a:latin typeface="+mj-lt"/>
                        </a:rPr>
                      </a:br>
                      <a:r>
                        <a:rPr lang="en-GB" sz="1200" kern="1200" dirty="0" smtClean="0">
                          <a:latin typeface="+mj-lt"/>
                        </a:rPr>
                        <a:t>n (%)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36576" marB="36576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ATV/r+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TDF/FTC FDC</a:t>
                      </a:r>
                    </a:p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GB" sz="1200" kern="1200" dirty="0" smtClean="0">
                          <a:latin typeface="+mj-lt"/>
                        </a:rPr>
                        <a:t>N=247</a:t>
                      </a:r>
                      <a:br>
                        <a:rPr lang="en-GB" sz="1200" kern="1200" dirty="0" smtClean="0">
                          <a:latin typeface="+mj-lt"/>
                        </a:rPr>
                      </a:br>
                      <a:r>
                        <a:rPr lang="en-GB" sz="1200" kern="1200" dirty="0" smtClean="0">
                          <a:latin typeface="+mj-lt"/>
                        </a:rPr>
                        <a:t>n (%)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36576" marB="36576" anchor="ctr" anchorCtr="1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00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Acute psychosis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Affect lability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Anxiety disorder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Confusional state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Hallucination, visual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Intentional self-injury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Irritability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Mania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Panic disorder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6E6E6"/>
                    </a:solidFill>
                  </a:tcPr>
                </a:tc>
              </a:tr>
              <a:tr h="334838"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73152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Stress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0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>
                      <a:lvl1pPr marL="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68567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137134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2057009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2742681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3428353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411402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4799690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5485362" algn="l" defTabSz="1371342" rtl="0" eaLnBrk="1" latinLnBrk="0" hangingPunct="1">
                        <a:defRPr sz="27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latin typeface="+mj-lt"/>
                        </a:rPr>
                        <a:t>1 (&lt;1)</a:t>
                      </a:r>
                      <a:endParaRPr lang="en-GB" sz="1200" b="1" kern="1200" dirty="0" smtClean="0">
                        <a:solidFill>
                          <a:schemeClr val="tx1"/>
                        </a:solidFill>
                        <a:latin typeface="+mj-lt"/>
                        <a:ea typeface="+mn-ea"/>
                        <a:cs typeface="Arial"/>
                      </a:endParaRPr>
                    </a:p>
                  </a:txBody>
                  <a:tcPr marL="34057" marR="34057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/>
              <a:t>THAB0205LB.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64605467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In treatment-naive women, DTG/ABC/3TC  (Triumeq) was superior to ATV/</a:t>
            </a:r>
            <a:r>
              <a:rPr lang="en-US" sz="2000" dirty="0" err="1" smtClean="0"/>
              <a:t>r+TDF</a:t>
            </a:r>
            <a:r>
              <a:rPr lang="en-US" sz="2000" dirty="0" smtClean="0"/>
              <a:t>/FTC at 48 weeks of treatment</a:t>
            </a:r>
          </a:p>
          <a:p>
            <a:pPr lvl="1"/>
            <a:r>
              <a:rPr lang="en-US" sz="1800" dirty="0" smtClean="0"/>
              <a:t>Adjusted difference 10.5%, 95% CI: 3.1% to 17.8%, P=0.005</a:t>
            </a:r>
          </a:p>
          <a:p>
            <a:pPr lvl="1"/>
            <a:r>
              <a:rPr lang="en-US" sz="1800" dirty="0" smtClean="0"/>
              <a:t>Difference driven by lower rate of </a:t>
            </a:r>
            <a:r>
              <a:rPr lang="en-US" sz="1800" dirty="0" err="1" smtClean="0"/>
              <a:t>virologic</a:t>
            </a:r>
            <a:r>
              <a:rPr lang="en-US" sz="1800" dirty="0" smtClean="0"/>
              <a:t> non-response (Snapshot) and fewer discontinuations due to AEs in DTG arm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DTG/ABC/3TC had a favorable safety profile compared to ATV/</a:t>
            </a:r>
            <a:r>
              <a:rPr lang="en-US" sz="2000" dirty="0" err="1" smtClean="0"/>
              <a:t>r+TDF</a:t>
            </a:r>
            <a:r>
              <a:rPr lang="en-US" sz="2000" dirty="0" smtClean="0"/>
              <a:t>/FTC </a:t>
            </a:r>
          </a:p>
          <a:p>
            <a:pPr lvl="1"/>
            <a:r>
              <a:rPr lang="en-GB" sz="1800" dirty="0" smtClean="0"/>
              <a:t>Similar to overall safety profile for DTG from previous studies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There were no treatment-emergent primary INSTI or ABC/3TC resistance mutations in the DTG/ABC/3TC group</a:t>
            </a:r>
          </a:p>
          <a:p>
            <a:pPr>
              <a:spcBef>
                <a:spcPts val="600"/>
              </a:spcBef>
            </a:pPr>
            <a:r>
              <a:rPr lang="en-US" sz="2000" dirty="0" smtClean="0"/>
              <a:t>The study provides important information to help guide treatment decisions in women</a:t>
            </a:r>
          </a:p>
          <a:p>
            <a:pPr lvl="1"/>
            <a:endParaRPr lang="en-US" sz="1800" dirty="0" smtClean="0"/>
          </a:p>
          <a:p>
            <a:pPr lvl="1"/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Conclusions</a:t>
            </a:r>
            <a:endParaRPr lang="en-US" dirty="0"/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683568" y="6237312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/>
              <a:t>THAB0205LB.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534293" y="5949280"/>
            <a:ext cx="83581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200" kern="0" dirty="0" smtClean="0"/>
              <a:t>AE, adverse event; CI, confidence interval; </a:t>
            </a:r>
            <a:r>
              <a:rPr lang="en-US" sz="1200" dirty="0" smtClean="0"/>
              <a:t>INSTI</a:t>
            </a:r>
            <a:r>
              <a:rPr lang="en-US" sz="1200" dirty="0"/>
              <a:t>, integrase strand transfer inhibitor</a:t>
            </a:r>
            <a:endParaRPr lang="en-US" sz="1200" kern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>
                <a:latin typeface="Arial" charset="0"/>
                <a:cs typeface="Arial" charset="0"/>
              </a:rPr>
              <a:t>We thank everyone who has contributed to the success of this study, including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All study participants and their families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The clinical investigators and their staff</a:t>
            </a:r>
          </a:p>
          <a:p>
            <a:pPr lvl="1">
              <a:defRPr/>
            </a:pPr>
            <a:r>
              <a:rPr lang="en-US" dirty="0" smtClean="0">
                <a:latin typeface="Arial" charset="0"/>
                <a:cs typeface="Arial" charset="0"/>
              </a:rPr>
              <a:t>The GSK and ViiV Healthcare study teams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ARIA: Introduction </a:t>
            </a:r>
            <a:endParaRPr lang="en-US" dirty="0" smtClean="0"/>
          </a:p>
        </p:txBody>
      </p:sp>
      <p:sp>
        <p:nvSpPr>
          <p:cNvPr id="14" name="Content Placeholder 2"/>
          <p:cNvSpPr>
            <a:spLocks noGrp="1"/>
          </p:cNvSpPr>
          <p:nvPr>
            <p:ph sz="quarter" idx="4294967295"/>
          </p:nvPr>
        </p:nvSpPr>
        <p:spPr>
          <a:xfrm>
            <a:off x="538160" y="1340768"/>
            <a:ext cx="8210304" cy="4248472"/>
          </a:xfrm>
          <a:prstGeom prst="rect">
            <a:avLst/>
          </a:prstGeom>
        </p:spPr>
        <p:txBody>
          <a:bodyPr/>
          <a:lstStyle/>
          <a:p>
            <a:pPr marL="182880" indent="-182880">
              <a:spcAft>
                <a:spcPts val="1200"/>
              </a:spcAft>
            </a:pPr>
            <a:r>
              <a:rPr lang="en-US" dirty="0" smtClean="0"/>
              <a:t>DTG/ABC/3TC (Triumeq) is a complete regimen built around DTG, an unboosted INSTI with a high barrier to resistance </a:t>
            </a:r>
          </a:p>
          <a:p>
            <a:pPr marL="182880" indent="-182880">
              <a:spcAft>
                <a:spcPts val="1200"/>
              </a:spcAft>
            </a:pPr>
            <a:r>
              <a:rPr lang="en-US" dirty="0" smtClean="0"/>
              <a:t>First approval of DTG/ABC/3TC: August 2014 in North America</a:t>
            </a:r>
          </a:p>
          <a:p>
            <a:pPr marL="182880" indent="-182880">
              <a:spcAft>
                <a:spcPts val="1200"/>
              </a:spcAft>
            </a:pPr>
            <a:r>
              <a:rPr lang="en-US" dirty="0" smtClean="0"/>
              <a:t>To gain additional data for women, the ARIA study was conducted to evaluate the safety and efficacy of DTG/ABC/3TC versus ATV/r +TDF/FTC in ART treatment-naive women (ClinicalTrials.gov: NCT01910402)</a:t>
            </a:r>
          </a:p>
          <a:p>
            <a:pPr marL="182880" indent="-182880">
              <a:spcAft>
                <a:spcPts val="1200"/>
              </a:spcAft>
            </a:pPr>
            <a:r>
              <a:rPr lang="en-US" dirty="0" smtClean="0"/>
              <a:t>The study enrolled from September 2013 to September 2014 and is ongoing.</a:t>
            </a:r>
          </a:p>
        </p:txBody>
      </p:sp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9552" y="5445224"/>
            <a:ext cx="8352928" cy="360040"/>
          </a:xfrm>
          <a:prstGeom prst="rect">
            <a:avLst/>
          </a:prstGeom>
        </p:spPr>
        <p:txBody>
          <a:bodyPr/>
          <a:lstStyle/>
          <a:p>
            <a:pPr marL="0" indent="0" algn="l">
              <a:buNone/>
            </a:pPr>
            <a:r>
              <a:rPr lang="en-US" sz="1200" dirty="0" smtClean="0"/>
              <a:t>DTG/ABC/3TC, </a:t>
            </a:r>
            <a:r>
              <a:rPr lang="en-US" sz="1200" dirty="0" err="1" smtClean="0"/>
              <a:t>dolutegravir</a:t>
            </a:r>
            <a:r>
              <a:rPr lang="en-US" sz="1200" dirty="0" smtClean="0"/>
              <a:t>/</a:t>
            </a:r>
            <a:r>
              <a:rPr lang="en-US" sz="1200" dirty="0" err="1" smtClean="0"/>
              <a:t>abacavir</a:t>
            </a:r>
            <a:r>
              <a:rPr lang="en-US" sz="1200" dirty="0" smtClean="0"/>
              <a:t>/</a:t>
            </a:r>
            <a:r>
              <a:rPr lang="en-US" sz="1200" dirty="0" err="1" smtClean="0"/>
              <a:t>lamivudine</a:t>
            </a:r>
            <a:r>
              <a:rPr lang="en-US" sz="1200" dirty="0" smtClean="0"/>
              <a:t>, ATV/</a:t>
            </a:r>
            <a:r>
              <a:rPr lang="en-US" sz="1200" dirty="0" err="1" smtClean="0"/>
              <a:t>r+TDF</a:t>
            </a:r>
            <a:r>
              <a:rPr lang="en-US" sz="1200" dirty="0" smtClean="0"/>
              <a:t>/FTC, </a:t>
            </a:r>
            <a:r>
              <a:rPr lang="en-US" sz="1200" dirty="0" err="1" smtClean="0"/>
              <a:t>ritonavir</a:t>
            </a:r>
            <a:r>
              <a:rPr lang="en-US" sz="1200" dirty="0" smtClean="0"/>
              <a:t>-boosted </a:t>
            </a:r>
            <a:r>
              <a:rPr lang="en-US" sz="1200" dirty="0" err="1" smtClean="0"/>
              <a:t>atazanavir+tenofovir</a:t>
            </a:r>
            <a:r>
              <a:rPr lang="en-US" sz="1200" dirty="0" smtClean="0"/>
              <a:t> </a:t>
            </a:r>
            <a:r>
              <a:rPr lang="en-US" sz="1200" dirty="0" err="1" smtClean="0"/>
              <a:t>disoproxil</a:t>
            </a:r>
            <a:r>
              <a:rPr lang="en-US" sz="1200" dirty="0" smtClean="0"/>
              <a:t> </a:t>
            </a:r>
            <a:r>
              <a:rPr lang="en-US" sz="1200" dirty="0" err="1" smtClean="0"/>
              <a:t>fumarate+emtricitabine</a:t>
            </a:r>
            <a:r>
              <a:rPr lang="en-US" sz="1200" dirty="0" smtClean="0"/>
              <a:t>; ART, antiretroviral therapy; INSTI, integrase strand transfer inhibitor.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 smtClean="0">
                <a:latin typeface="Arial" charset="0"/>
                <a:cs typeface="Arial" charset="0"/>
              </a:rPr>
              <a:t>Orrell</a:t>
            </a:r>
            <a:r>
              <a:rPr lang="en-US" altLang="en-US" dirty="0" smtClean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/>
              <a:t>THAB0205LB</a:t>
            </a:r>
            <a:r>
              <a:rPr lang="en-US" altLang="en-US" dirty="0" smtClean="0">
                <a:latin typeface="Arial" charset="0"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67544" y="4005064"/>
            <a:ext cx="8352928" cy="1872208"/>
          </a:xfrm>
        </p:spPr>
        <p:txBody>
          <a:bodyPr/>
          <a:lstStyle/>
          <a:p>
            <a:pPr defTabSz="1776413">
              <a:spcAft>
                <a:spcPts val="600"/>
              </a:spcAft>
              <a:defRPr/>
            </a:pPr>
            <a:r>
              <a:rPr lang="en-GB" sz="1500" b="1" dirty="0" smtClean="0"/>
              <a:t>Key eligibility </a:t>
            </a:r>
            <a:r>
              <a:rPr lang="en-GB" sz="1500" b="1" dirty="0"/>
              <a:t>c</a:t>
            </a:r>
            <a:r>
              <a:rPr lang="en-GB" sz="1500" b="1" dirty="0" smtClean="0"/>
              <a:t>riteria: </a:t>
            </a:r>
            <a:r>
              <a:rPr lang="en-US" sz="1500" dirty="0">
                <a:solidFill>
                  <a:srgbClr val="000000"/>
                </a:solidFill>
                <a:cs typeface="Arial" charset="0"/>
              </a:rPr>
              <a:t>w</a:t>
            </a:r>
            <a:r>
              <a:rPr lang="en-US" sz="1500" dirty="0" smtClean="0">
                <a:solidFill>
                  <a:srgbClr val="000000"/>
                </a:solidFill>
                <a:cs typeface="Arial" charset="0"/>
              </a:rPr>
              <a:t>omen, </a:t>
            </a:r>
            <a:r>
              <a:rPr lang="en-US" sz="1500" dirty="0" smtClean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ART-</a:t>
            </a:r>
            <a:r>
              <a:rPr lang="en-US" sz="1500" dirty="0" smtClean="0">
                <a:solidFill>
                  <a:srgbClr val="000000"/>
                </a:solidFill>
                <a:cs typeface="Arial" charset="0"/>
              </a:rPr>
              <a:t>naive, HLA-B*5701 negative, HIV-1 RNA &gt;500 c/mL, hepatitis B negative</a:t>
            </a:r>
          </a:p>
          <a:p>
            <a:pPr defTabSz="1776413">
              <a:spcAft>
                <a:spcPts val="600"/>
              </a:spcAft>
              <a:buSzPct val="125000"/>
              <a:defRPr/>
            </a:pPr>
            <a:r>
              <a:rPr lang="en-US" sz="1500" b="1" dirty="0" smtClean="0">
                <a:solidFill>
                  <a:srgbClr val="000000"/>
                </a:solidFill>
                <a:cs typeface="Arial" charset="0"/>
              </a:rPr>
              <a:t>Stratification: </a:t>
            </a:r>
            <a:r>
              <a:rPr lang="en-US" sz="1500" dirty="0" smtClean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by HIV-1 RNA (≤ or &gt;100,000 copies/mL), CD4+ count (≤ or &gt;350 cells/mm</a:t>
            </a:r>
            <a:r>
              <a:rPr lang="en-US" sz="1500" baseline="30000" dirty="0" smtClean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3</a:t>
            </a:r>
            <a:r>
              <a:rPr lang="en-US" sz="1500" dirty="0" smtClean="0">
                <a:solidFill>
                  <a:srgbClr val="000000"/>
                </a:solidFill>
                <a:ea typeface="MS PGothic" pitchFamily="34" charset="-128"/>
                <a:cs typeface="Arial" charset="0"/>
              </a:rPr>
              <a:t>)</a:t>
            </a:r>
          </a:p>
          <a:p>
            <a:pPr defTabSz="1776413">
              <a:spcAft>
                <a:spcPts val="600"/>
              </a:spcAft>
              <a:buSzPct val="125000"/>
              <a:defRPr/>
            </a:pPr>
            <a:r>
              <a:rPr lang="en-US" sz="1500" dirty="0" smtClean="0"/>
              <a:t>Women who became pregnant were withdrawn and, if possible, offered entry into a DTG/ABC/3TC pregnancy study</a:t>
            </a:r>
            <a:endParaRPr lang="en-GB" sz="1500" dirty="0" smtClean="0"/>
          </a:p>
          <a:p>
            <a:pPr>
              <a:spcAft>
                <a:spcPts val="600"/>
              </a:spcAft>
            </a:pPr>
            <a:r>
              <a:rPr lang="en-GB" sz="1500" b="1" dirty="0" smtClean="0"/>
              <a:t>Primary endpoint: </a:t>
            </a:r>
            <a:r>
              <a:rPr lang="en-GB" sz="1500" dirty="0"/>
              <a:t>p</a:t>
            </a:r>
            <a:r>
              <a:rPr lang="en-GB" sz="1500" dirty="0" smtClean="0"/>
              <a:t>roportion with HIV-1 RNA &lt;50 c/mL at Week 48 using the FDA snapshot algorithm (-12% non-inferiority margin)</a:t>
            </a:r>
          </a:p>
          <a:p>
            <a:pPr>
              <a:spcAft>
                <a:spcPts val="600"/>
              </a:spcAft>
            </a:pPr>
            <a:endParaRPr lang="en-GB" sz="1800" dirty="0" smtClean="0"/>
          </a:p>
          <a:p>
            <a:pPr>
              <a:spcAft>
                <a:spcPts val="600"/>
              </a:spcAft>
            </a:pPr>
            <a:endParaRPr lang="en-GB" sz="1800" dirty="0" smtClean="0"/>
          </a:p>
          <a:p>
            <a:pPr>
              <a:spcAft>
                <a:spcPts val="600"/>
              </a:spcAft>
              <a:buFont typeface="Arial" pitchFamily="34" charset="0"/>
              <a:buChar char="•"/>
              <a:defRPr/>
            </a:pPr>
            <a:endParaRPr lang="en-US" sz="1800" dirty="0"/>
          </a:p>
        </p:txBody>
      </p:sp>
      <p:sp>
        <p:nvSpPr>
          <p:cNvPr id="10243" name="Titl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Study Design</a:t>
            </a:r>
            <a:endParaRPr lang="en-US" dirty="0" smtClean="0"/>
          </a:p>
        </p:txBody>
      </p:sp>
      <p:cxnSp>
        <p:nvCxnSpPr>
          <p:cNvPr id="10245" name="Straight Arrow Connector 16"/>
          <p:cNvCxnSpPr>
            <a:cxnSpLocks noChangeShapeType="1"/>
          </p:cNvCxnSpPr>
          <p:nvPr/>
        </p:nvCxnSpPr>
        <p:spPr bwMode="auto">
          <a:xfrm flipV="1">
            <a:off x="2617882" y="3087814"/>
            <a:ext cx="0" cy="26987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</p:spPr>
      </p:cxnSp>
      <p:sp>
        <p:nvSpPr>
          <p:cNvPr id="10246" name="Rectangle 20"/>
          <p:cNvSpPr>
            <a:spLocks noChangeArrowheads="1"/>
          </p:cNvSpPr>
          <p:nvPr/>
        </p:nvSpPr>
        <p:spPr bwMode="auto">
          <a:xfrm>
            <a:off x="4860032" y="3356992"/>
            <a:ext cx="1656184" cy="57606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algn="ctr" defTabSz="796925" eaLnBrk="0" hangingPunct="0">
              <a:lnSpc>
                <a:spcPts val="1600"/>
              </a:lnSpc>
              <a:spcBef>
                <a:spcPts val="300"/>
              </a:spcBef>
              <a:buClr>
                <a:srgbClr val="FF6623"/>
              </a:buClr>
              <a:buSzPct val="125000"/>
              <a:buFont typeface="Symbol" pitchFamily="18" charset="2"/>
              <a:buNone/>
            </a:pPr>
            <a:r>
              <a:rPr lang="en-US" b="1" dirty="0">
                <a:latin typeface="Calibri" pitchFamily="34" charset="0"/>
                <a:ea typeface="MS PGothic" pitchFamily="34" charset="-128"/>
              </a:rPr>
              <a:t>Week 48</a:t>
            </a:r>
            <a:br>
              <a:rPr lang="en-US" b="1" dirty="0">
                <a:latin typeface="Calibri" pitchFamily="34" charset="0"/>
                <a:ea typeface="MS PGothic" pitchFamily="34" charset="-128"/>
              </a:rPr>
            </a:br>
            <a:r>
              <a:rPr lang="en-US" b="1" dirty="0">
                <a:latin typeface="Calibri" pitchFamily="34" charset="0"/>
                <a:ea typeface="MS PGothic" pitchFamily="34" charset="-128"/>
              </a:rPr>
              <a:t>primary analysis </a:t>
            </a:r>
          </a:p>
        </p:txBody>
      </p:sp>
      <p:sp>
        <p:nvSpPr>
          <p:cNvPr id="10247" name="Rectangle 20"/>
          <p:cNvSpPr>
            <a:spLocks noChangeArrowheads="1"/>
          </p:cNvSpPr>
          <p:nvPr/>
        </p:nvSpPr>
        <p:spPr bwMode="auto">
          <a:xfrm>
            <a:off x="2123728" y="3375847"/>
            <a:ext cx="1584176" cy="36004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marL="284163" indent="-284163" algn="ctr" defTabSz="796925" eaLnBrk="0" hangingPunct="0">
              <a:spcBef>
                <a:spcPct val="25000"/>
              </a:spcBef>
              <a:buClr>
                <a:srgbClr val="FF6623"/>
              </a:buClr>
              <a:buSzPct val="125000"/>
              <a:buFont typeface="Symbol" pitchFamily="18" charset="2"/>
              <a:buNone/>
            </a:pPr>
            <a:r>
              <a:rPr lang="en-US" b="1" dirty="0">
                <a:solidFill>
                  <a:srgbClr val="000000"/>
                </a:solidFill>
                <a:latin typeface="Calibri" pitchFamily="34" charset="0"/>
                <a:ea typeface="MS PGothic" pitchFamily="34" charset="-128"/>
              </a:rPr>
              <a:t>Randomization</a:t>
            </a:r>
          </a:p>
        </p:txBody>
      </p:sp>
      <p:cxnSp>
        <p:nvCxnSpPr>
          <p:cNvPr id="10251" name="Straight Arrow Connector 18"/>
          <p:cNvCxnSpPr>
            <a:cxnSpLocks noChangeShapeType="1"/>
          </p:cNvCxnSpPr>
          <p:nvPr/>
        </p:nvCxnSpPr>
        <p:spPr bwMode="auto">
          <a:xfrm flipV="1">
            <a:off x="5728104" y="3090472"/>
            <a:ext cx="0" cy="269875"/>
          </a:xfrm>
          <a:prstGeom prst="straightConnector1">
            <a:avLst/>
          </a:prstGeom>
          <a:noFill/>
          <a:ln w="19050" algn="ctr">
            <a:solidFill>
              <a:srgbClr val="000000"/>
            </a:solidFill>
            <a:round/>
            <a:headEnd/>
            <a:tailEnd type="arrow" w="med" len="med"/>
          </a:ln>
        </p:spPr>
      </p:cxnSp>
      <p:cxnSp>
        <p:nvCxnSpPr>
          <p:cNvPr id="10252" name="Straight Connector 19"/>
          <p:cNvCxnSpPr>
            <a:cxnSpLocks noChangeShapeType="1"/>
          </p:cNvCxnSpPr>
          <p:nvPr/>
        </p:nvCxnSpPr>
        <p:spPr bwMode="auto">
          <a:xfrm>
            <a:off x="2608840" y="3355966"/>
            <a:ext cx="3128869" cy="0"/>
          </a:xfrm>
          <a:prstGeom prst="line">
            <a:avLst/>
          </a:prstGeom>
          <a:noFill/>
          <a:ln w="19050" algn="ctr">
            <a:solidFill>
              <a:srgbClr val="000000"/>
            </a:solidFill>
            <a:round/>
            <a:headEnd/>
            <a:tailEnd/>
          </a:ln>
        </p:spPr>
      </p:cxnSp>
      <p:sp>
        <p:nvSpPr>
          <p:cNvPr id="1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5969158"/>
            <a:ext cx="8357616" cy="412170"/>
          </a:xfrm>
          <a:prstGeom prst="rect">
            <a:avLst/>
          </a:prstGeom>
        </p:spPr>
        <p:txBody>
          <a:bodyPr/>
          <a:lstStyle/>
          <a:p>
            <a:pPr marL="0" indent="0" algn="l">
              <a:buNone/>
            </a:pPr>
            <a:r>
              <a:rPr lang="en-US" sz="1100" dirty="0" smtClean="0"/>
              <a:t>ART, antiretroviral therapy; FDA, US Food and Drug Administration; FDC, fixed-dose combination; HLA, human</a:t>
            </a:r>
            <a:br>
              <a:rPr lang="en-US" sz="1100" dirty="0" smtClean="0"/>
            </a:br>
            <a:r>
              <a:rPr lang="en-US" sz="1100" dirty="0" smtClean="0"/>
              <a:t>leukocyte antigen.</a:t>
            </a:r>
            <a:endParaRPr 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683568" y="1124744"/>
            <a:ext cx="6416898" cy="2880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b="1" dirty="0" smtClean="0"/>
              <a:t>Open-label randomised non-inferiority phase 3b study </a:t>
            </a:r>
          </a:p>
        </p:txBody>
      </p:sp>
      <p:sp>
        <p:nvSpPr>
          <p:cNvPr id="15" name="AutoShape 4"/>
          <p:cNvSpPr>
            <a:spLocks noChangeArrowheads="1"/>
          </p:cNvSpPr>
          <p:nvPr/>
        </p:nvSpPr>
        <p:spPr bwMode="auto">
          <a:xfrm>
            <a:off x="2627784" y="1522492"/>
            <a:ext cx="3096344" cy="640080"/>
          </a:xfrm>
          <a:prstGeom prst="homePlate">
            <a:avLst>
              <a:gd name="adj" fmla="val 37877"/>
            </a:avLst>
          </a:prstGeom>
          <a:solidFill>
            <a:srgbClr val="002F5F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DTG/ABC/3TC FDC</a:t>
            </a:r>
          </a:p>
        </p:txBody>
      </p:sp>
      <p:sp>
        <p:nvSpPr>
          <p:cNvPr id="16" name="AutoShape 4"/>
          <p:cNvSpPr>
            <a:spLocks noChangeArrowheads="1"/>
          </p:cNvSpPr>
          <p:nvPr/>
        </p:nvSpPr>
        <p:spPr bwMode="auto">
          <a:xfrm>
            <a:off x="5796136" y="1529983"/>
            <a:ext cx="3024336" cy="640080"/>
          </a:xfrm>
          <a:prstGeom prst="homePlate">
            <a:avLst>
              <a:gd name="adj" fmla="val 37877"/>
            </a:avLst>
          </a:prstGeom>
          <a:solidFill>
            <a:srgbClr val="002F5F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tIns="0" bIns="0" anchor="t"/>
          <a:lstStyle/>
          <a:p>
            <a:pPr fontAlgn="auto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endParaRPr lang="en-US" b="1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214883" y="1503638"/>
            <a:ext cx="2412901" cy="1584176"/>
          </a:xfrm>
          <a:prstGeom prst="rightArrow">
            <a:avLst>
              <a:gd name="adj1" fmla="val 57009"/>
              <a:gd name="adj2" fmla="val 62334"/>
            </a:avLst>
          </a:prstGeom>
          <a:solidFill>
            <a:schemeClr val="bg1">
              <a:lumMod val="75000"/>
            </a:schemeClr>
          </a:solidFill>
          <a:ln w="19050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600" b="1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Open-label,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sz="1600" b="1" dirty="0" smtClean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</a:t>
            </a:r>
            <a:r>
              <a:rPr lang="en-US" sz="1600" b="1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1600" b="1" dirty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600" b="1" dirty="0" smtClean="0">
                <a:solidFill>
                  <a:srgbClr val="002F5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1:1</a:t>
            </a:r>
            <a:endParaRPr lang="en-US" sz="1600" b="1" dirty="0">
              <a:solidFill>
                <a:srgbClr val="002F5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AutoShape 4"/>
          <p:cNvSpPr>
            <a:spLocks noChangeArrowheads="1"/>
          </p:cNvSpPr>
          <p:nvPr/>
        </p:nvSpPr>
        <p:spPr bwMode="auto">
          <a:xfrm>
            <a:off x="2634166" y="2397991"/>
            <a:ext cx="3089961" cy="640080"/>
          </a:xfrm>
          <a:prstGeom prst="homePlate">
            <a:avLst>
              <a:gd name="adj" fmla="val 37877"/>
            </a:avLst>
          </a:prstGeom>
          <a:solidFill>
            <a:srgbClr val="FF6600"/>
          </a:solidFill>
          <a:ln w="19050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buClrTx/>
              <a:buFontTx/>
              <a:buNone/>
              <a:defRPr/>
            </a:pPr>
            <a:r>
              <a:rPr lang="en-US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ATV/r +TDF/FTC </a:t>
            </a: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FDC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893416" y="1583869"/>
            <a:ext cx="2154436" cy="83099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DTG/ABC/3TC FDC </a:t>
            </a:r>
            <a:b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Continuation phase</a:t>
            </a:r>
          </a:p>
          <a:p>
            <a:endParaRPr lang="en-US" dirty="0" smtClean="0"/>
          </a:p>
        </p:txBody>
      </p:sp>
      <p:sp>
        <p:nvSpPr>
          <p:cNvPr id="20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 smtClean="0"/>
              <a:t>THAB0205LB.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638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/>
          <p:nvPr>
            <p:extLst>
              <p:ext uri="{D42A27DB-BD31-4B8C-83A1-F6EECF244321}">
                <p14:modId xmlns="" xmlns:p14="http://schemas.microsoft.com/office/powerpoint/2010/main" val="461544574"/>
              </p:ext>
            </p:extLst>
          </p:nvPr>
        </p:nvGraphicFramePr>
        <p:xfrm>
          <a:off x="683568" y="1268760"/>
          <a:ext cx="7944414" cy="5112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Global</a:t>
            </a:r>
            <a:r>
              <a:rPr lang="en-GB" dirty="0" smtClean="0"/>
              <a:t> Enrollment </a:t>
            </a:r>
          </a:p>
        </p:txBody>
      </p:sp>
      <p:sp>
        <p:nvSpPr>
          <p:cNvPr id="4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 smtClean="0"/>
              <a:t>THAB0205LB.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3000" dirty="0" smtClean="0"/>
              <a:t>Study Disposition</a:t>
            </a:r>
            <a:endParaRPr lang="en-US" sz="3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46197784"/>
              </p:ext>
            </p:extLst>
          </p:nvPr>
        </p:nvGraphicFramePr>
        <p:xfrm>
          <a:off x="1835696" y="2924944"/>
          <a:ext cx="2478187" cy="27136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69428"/>
                <a:gridCol w="708759"/>
              </a:tblGrid>
              <a:tr h="527196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17% of subjects withdrawn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(n=</a:t>
                      </a:r>
                      <a:r>
                        <a:rPr lang="en-GB" sz="1300" b="1" kern="120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42)</a:t>
                      </a:r>
                      <a:endParaRPr lang="en-GB" sz="1300" b="1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5207" marR="5207" marT="5207" marB="5207"/>
                </a:tc>
              </a:tr>
              <a:tr h="3339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Adverse event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 (4%)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</a:tr>
              <a:tr h="36299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Lack of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efficacy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</a:t>
                      </a:r>
                      <a:r>
                        <a:rPr lang="en-GB" sz="1300" b="1" kern="12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(2%)</a:t>
                      </a:r>
                      <a:endParaRPr lang="en-GB" sz="1300" b="1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</a:tr>
              <a:tr h="3339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Protocol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deviation</a:t>
                      </a:r>
                      <a:endParaRPr lang="en-US" sz="13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10 (4%)</a:t>
                      </a:r>
                      <a:endParaRPr lang="en-GB" sz="1300" b="1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</a:tr>
              <a:tr h="3339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Lost to follow-up</a:t>
                      </a:r>
                      <a:endParaRPr lang="en-US" sz="13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11 (4%)</a:t>
                      </a:r>
                      <a:endParaRPr lang="en-GB" sz="1300" b="1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</a:tr>
              <a:tr h="333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Investigator discretion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 (&lt;1</a:t>
                      </a:r>
                      <a:r>
                        <a:rPr lang="en-GB" sz="13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%)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</a:tr>
              <a:tr h="3339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Withdrew consent</a:t>
                      </a:r>
                      <a:endParaRPr lang="en-US" sz="13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5 (2%)</a:t>
                      </a:r>
                      <a:endParaRPr lang="en-GB" sz="1300" b="1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EFF">
                        <a:alpha val="96078"/>
                      </a:srgbClr>
                    </a:solidFill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 bwMode="auto">
          <a:xfrm>
            <a:off x="2582769" y="1757923"/>
            <a:ext cx="4108361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Rectangle 6"/>
          <p:cNvSpPr/>
          <p:nvPr/>
        </p:nvSpPr>
        <p:spPr bwMode="auto">
          <a:xfrm>
            <a:off x="1241220" y="2060848"/>
            <a:ext cx="2693830" cy="684727"/>
          </a:xfrm>
          <a:prstGeom prst="rect">
            <a:avLst/>
          </a:prstGeom>
          <a:solidFill>
            <a:srgbClr val="002F5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Randomized and treated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DTG/ABC/3TC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(n=248)</a:t>
            </a:r>
            <a:endParaRPr lang="en-GB" sz="1000" b="1" dirty="0" smtClean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334554" y="2033014"/>
            <a:ext cx="2693830" cy="684727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chemeClr val="bg1"/>
                </a:solidFill>
              </a:rPr>
              <a:t>Randomized and treated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chemeClr val="bg1"/>
                </a:solidFill>
              </a:rPr>
              <a:t>ATV/r +TDF/FTC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chemeClr val="bg1"/>
                </a:solidFill>
              </a:rPr>
              <a:t>(n=247)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22018776"/>
              </p:ext>
            </p:extLst>
          </p:nvPr>
        </p:nvGraphicFramePr>
        <p:xfrm>
          <a:off x="6372200" y="2924944"/>
          <a:ext cx="2413269" cy="2713657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737049"/>
                <a:gridCol w="676220"/>
              </a:tblGrid>
              <a:tr h="527195"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22% of subjects withdrawn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(n=55)</a:t>
                      </a:r>
                    </a:p>
                  </a:txBody>
                  <a:tcPr marL="9525" marR="9525" marT="9525" marB="95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rtl="0" eaLnBrk="1" fontAlgn="t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GB" sz="1200" b="1" kern="1200" dirty="0">
                        <a:solidFill>
                          <a:srgbClr val="000000"/>
                        </a:solidFill>
                        <a:latin typeface="Calibri" pitchFamily="34" charset="0"/>
                        <a:ea typeface="Times New Roman"/>
                        <a:cs typeface="Times New Roman"/>
                      </a:endParaRPr>
                    </a:p>
                  </a:txBody>
                  <a:tcPr marL="5207" marR="5207" marT="5207" marB="5207"/>
                </a:tc>
              </a:tr>
              <a:tr h="3339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Adverse event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18 (7%)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</a:tr>
              <a:tr h="36299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Lack of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efficacy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4</a:t>
                      </a:r>
                      <a:r>
                        <a:rPr lang="en-GB" sz="1300" b="1" kern="12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(2%)</a:t>
                      </a:r>
                      <a:endParaRPr lang="en-GB" sz="1300" b="1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</a:tr>
              <a:tr h="3339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Protocol </a:t>
                      </a:r>
                      <a:r>
                        <a:rPr lang="en-US" sz="1300" b="1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deviation</a:t>
                      </a:r>
                      <a:endParaRPr lang="en-US" sz="13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13</a:t>
                      </a:r>
                      <a:r>
                        <a:rPr lang="en-GB" sz="1300" b="1" kern="12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(5%)</a:t>
                      </a:r>
                      <a:endParaRPr lang="en-GB" sz="1300" b="1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</a:tr>
              <a:tr h="3339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Lost to follow-up</a:t>
                      </a:r>
                      <a:endParaRPr lang="en-US" sz="1300" b="1" dirty="0"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13</a:t>
                      </a:r>
                      <a:r>
                        <a:rPr lang="en-GB" sz="1300" b="1" kern="12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1300" b="1" kern="120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(5%)</a:t>
                      </a:r>
                      <a:endParaRPr lang="en-GB" sz="1300" b="1" kern="12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</a:tr>
              <a:tr h="3339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300" b="1" kern="12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Investigator discretion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0</a:t>
                      </a:r>
                      <a:endParaRPr lang="en-GB" sz="13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</a:tr>
              <a:tr h="33394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Withdrew consent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300" b="1" kern="1200" dirty="0" smtClean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Times New Roman"/>
                          <a:cs typeface="Arial" panose="020B0604020202020204" pitchFamily="34" charset="0"/>
                        </a:rPr>
                        <a:t>7 (3%)</a:t>
                      </a:r>
                      <a:endParaRPr lang="en-GB" sz="1300" b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Times New Roman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FAF"/>
                    </a:solidFill>
                  </a:tcPr>
                </a:tc>
              </a:tr>
            </a:tbl>
          </a:graphicData>
        </a:graphic>
      </p:graphicFrame>
      <p:cxnSp>
        <p:nvCxnSpPr>
          <p:cNvPr id="18" name="Straight Connector 17"/>
          <p:cNvCxnSpPr/>
          <p:nvPr/>
        </p:nvCxnSpPr>
        <p:spPr bwMode="auto">
          <a:xfrm>
            <a:off x="4707783" y="1461709"/>
            <a:ext cx="0" cy="28333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>
            <a:off x="6685632" y="1754576"/>
            <a:ext cx="0" cy="26427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1" name="Straight Arrow Connector 20"/>
          <p:cNvCxnSpPr/>
          <p:nvPr/>
        </p:nvCxnSpPr>
        <p:spPr bwMode="auto">
          <a:xfrm>
            <a:off x="2586256" y="1755777"/>
            <a:ext cx="0" cy="28333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2" name="Rectangle 21"/>
          <p:cNvSpPr/>
          <p:nvPr/>
        </p:nvSpPr>
        <p:spPr bwMode="auto">
          <a:xfrm>
            <a:off x="323528" y="2924944"/>
            <a:ext cx="1440160" cy="648072"/>
          </a:xfrm>
          <a:prstGeom prst="rect">
            <a:avLst/>
          </a:prstGeom>
          <a:solidFill>
            <a:srgbClr val="002F5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83% completed Week 48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(n=206)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4644008" y="2924944"/>
            <a:ext cx="1656184" cy="648072"/>
          </a:xfrm>
          <a:prstGeom prst="rect">
            <a:avLst/>
          </a:prstGeom>
          <a:solidFill>
            <a:srgbClr val="FF66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78% completed Week 48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3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(n=192)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4100936" y="1124744"/>
            <a:ext cx="1236372" cy="515155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Screened</a:t>
            </a:r>
          </a:p>
          <a:p>
            <a:pPr algn="ctr" defTabSz="506413" fontAlgn="base">
              <a:spcBef>
                <a:spcPct val="0"/>
              </a:spcBef>
              <a:spcAft>
                <a:spcPct val="0"/>
              </a:spcAft>
            </a:pPr>
            <a:r>
              <a:rPr lang="en-GB" sz="14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(N=705)</a:t>
            </a:r>
          </a:p>
        </p:txBody>
      </p:sp>
      <p:sp>
        <p:nvSpPr>
          <p:cNvPr id="15" name="TextBox 14"/>
          <p:cNvSpPr txBox="1"/>
          <p:nvPr/>
        </p:nvSpPr>
        <p:spPr>
          <a:xfrm flipH="1">
            <a:off x="539552" y="5733256"/>
            <a:ext cx="8424936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b="1" dirty="0" smtClean="0"/>
              <a:t>5 DTG/ABC/3TC subjects </a:t>
            </a:r>
            <a:r>
              <a:rPr lang="en-US" sz="1400" b="1" dirty="0"/>
              <a:t>(2%) and </a:t>
            </a:r>
            <a:r>
              <a:rPr lang="en-US" sz="1400" b="1" dirty="0" smtClean="0"/>
              <a:t>8 ATV/</a:t>
            </a:r>
            <a:r>
              <a:rPr lang="en-US" sz="1400" b="1" dirty="0" err="1" smtClean="0"/>
              <a:t>r+TDF</a:t>
            </a:r>
            <a:r>
              <a:rPr lang="en-US" sz="1400" b="1" dirty="0" smtClean="0"/>
              <a:t>/FTC </a:t>
            </a:r>
            <a:r>
              <a:rPr lang="en-US" sz="1400" b="1" dirty="0"/>
              <a:t>subjects (3%) </a:t>
            </a:r>
            <a:r>
              <a:rPr lang="en-US" sz="1400" b="1" dirty="0" smtClean="0"/>
              <a:t>became pregnant and were withdrawn from the study.</a:t>
            </a:r>
          </a:p>
        </p:txBody>
      </p:sp>
      <p:sp>
        <p:nvSpPr>
          <p:cNvPr id="1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70774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 smtClean="0"/>
              <a:t>THAB0205LB.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86981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Demographics and </a:t>
            </a:r>
            <a:br>
              <a:rPr lang="en-US" dirty="0" smtClean="0"/>
            </a:br>
            <a:r>
              <a:rPr lang="en-US" dirty="0" smtClean="0"/>
              <a:t>Baseline Characteristics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81606677"/>
              </p:ext>
            </p:extLst>
          </p:nvPr>
        </p:nvGraphicFramePr>
        <p:xfrm>
          <a:off x="467544" y="1412776"/>
          <a:ext cx="8136904" cy="4136822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024336"/>
                <a:gridCol w="2592288"/>
                <a:gridCol w="2520280"/>
              </a:tblGrid>
              <a:tr h="576068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6102" marR="6102" marT="6102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DTG/ABC/3TC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(n=248)</a:t>
                      </a:r>
                      <a:endParaRPr lang="en-GB" sz="1600" b="1" dirty="0">
                        <a:solidFill>
                          <a:schemeClr val="bg1"/>
                        </a:solidFill>
                        <a:latin typeface="+mn-lt"/>
                        <a:ea typeface="Times New Roman"/>
                        <a:cs typeface="Calibri" pitchFamily="34" charset="0"/>
                      </a:endParaRPr>
                    </a:p>
                  </a:txBody>
                  <a:tcPr marL="9525" marR="9525" marT="9525" marB="9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GB" sz="1600" b="1" u="none" strike="noStrike" cap="none" normalizeH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ATV/r +TDF/FTC</a:t>
                      </a:r>
                    </a:p>
                    <a:p>
                      <a:pPr algn="ctr"/>
                      <a:r>
                        <a:rPr kumimoji="0" lang="en-GB" sz="1600" b="1" u="none" strike="noStrike" cap="none" normalizeH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(n=247)</a:t>
                      </a:r>
                      <a:endParaRPr lang="en-US" sz="1600" b="1" dirty="0">
                        <a:solidFill>
                          <a:schemeClr val="bg1"/>
                        </a:solidFill>
                        <a:latin typeface="+mn-lt"/>
                        <a:cs typeface="Calibri" pitchFamily="34" charset="0"/>
                      </a:endParaRPr>
                    </a:p>
                  </a:txBody>
                  <a:tcPr marL="9525" marR="9525" marT="9525" marB="9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36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latin typeface="+mn-lt"/>
                        </a:rPr>
                        <a:t>Age, </a:t>
                      </a:r>
                      <a:r>
                        <a:rPr lang="en-US" sz="1600" b="1" u="none" strike="noStrike" baseline="0" dirty="0" smtClean="0">
                          <a:latin typeface="+mn-lt"/>
                        </a:rPr>
                        <a:t>median (range), 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latin typeface="+mn-lt"/>
                        </a:rPr>
                        <a:t>37.5 </a:t>
                      </a:r>
                      <a:r>
                        <a:rPr lang="en-US" sz="1600" b="1" u="none" strike="noStrike" kern="1200" dirty="0" smtClean="0">
                          <a:latin typeface="+mn-lt"/>
                        </a:rPr>
                        <a:t>(19-79)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latin typeface="+mn-lt"/>
                        </a:rPr>
                        <a:t>37.0 </a:t>
                      </a:r>
                      <a:r>
                        <a:rPr lang="en-US" sz="1600" b="1" u="none" strike="noStrike" kern="1200" dirty="0" smtClean="0">
                          <a:latin typeface="+mn-lt"/>
                        </a:rPr>
                        <a:t>(20-65)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264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kern="1200" dirty="0" smtClean="0">
                          <a:latin typeface="+mn-lt"/>
                        </a:rPr>
                        <a:t>Race,</a:t>
                      </a:r>
                      <a:r>
                        <a:rPr lang="en-US" sz="1600" b="1" u="none" strike="noStrike" kern="1200" baseline="0" dirty="0" smtClean="0">
                          <a:latin typeface="+mn-lt"/>
                        </a:rPr>
                        <a:t> </a:t>
                      </a:r>
                      <a:r>
                        <a:rPr lang="en-US" sz="1600" b="1" u="none" strike="noStrike" kern="1200" dirty="0" smtClean="0">
                          <a:latin typeface="+mn-lt"/>
                        </a:rPr>
                        <a:t>n</a:t>
                      </a:r>
                      <a:r>
                        <a:rPr lang="en-US" sz="1600" b="1" u="none" strike="noStrike" kern="1200" baseline="0" dirty="0" smtClean="0">
                          <a:latin typeface="+mn-lt"/>
                        </a:rPr>
                        <a:t> (</a:t>
                      </a:r>
                      <a:r>
                        <a:rPr lang="en-US" sz="1600" b="1" u="none" strike="noStrike" kern="1200" dirty="0" smtClean="0">
                          <a:latin typeface="+mn-lt"/>
                        </a:rPr>
                        <a:t>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11324">
                <a:tc>
                  <a:txBody>
                    <a:bodyPr/>
                    <a:lstStyle/>
                    <a:p>
                      <a:pPr marL="27432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</a:rPr>
                        <a:t>African heritage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102 (41)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108 (44)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64740">
                <a:tc>
                  <a:txBody>
                    <a:bodyPr/>
                    <a:lstStyle/>
                    <a:p>
                      <a:pPr marL="27432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 smtClean="0">
                          <a:latin typeface="+mn-lt"/>
                        </a:rPr>
                        <a:t>White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115 (46)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107 (43)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64740">
                <a:tc>
                  <a:txBody>
                    <a:bodyPr/>
                    <a:lstStyle/>
                    <a:p>
                      <a:pPr marL="27432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u="none" strike="noStrike" dirty="0" smtClean="0">
                          <a:latin typeface="+mn-lt"/>
                        </a:rPr>
                        <a:t>Asian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latin typeface="+mn-lt"/>
                        </a:rPr>
                        <a:t>22 (9)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latin typeface="+mn-lt"/>
                        </a:rPr>
                        <a:t>23</a:t>
                      </a:r>
                      <a:r>
                        <a:rPr lang="en-US" sz="1600" b="1" u="none" strike="noStrike" baseline="0" dirty="0" smtClean="0">
                          <a:latin typeface="+mn-lt"/>
                        </a:rPr>
                        <a:t> (9)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64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 dirty="0" smtClean="0">
                          <a:latin typeface="+mn-lt"/>
                        </a:rPr>
                        <a:t>Hepatitis</a:t>
                      </a:r>
                      <a:r>
                        <a:rPr lang="en-US" sz="1600" b="1" u="none" strike="noStrike" baseline="0" dirty="0" smtClean="0">
                          <a:latin typeface="+mn-lt"/>
                        </a:rPr>
                        <a:t> C, n (%)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latin typeface="+mn-lt"/>
                        </a:rPr>
                        <a:t>16 (6)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latin typeface="+mn-lt"/>
                        </a:rPr>
                        <a:t>21 (9)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64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dirty="0" smtClean="0">
                          <a:latin typeface="+mn-lt"/>
                        </a:rPr>
                        <a:t>CDC category, </a:t>
                      </a:r>
                      <a:r>
                        <a:rPr lang="en-US" sz="1600" b="1" u="none" strike="noStrike" kern="1200" dirty="0" smtClean="0">
                          <a:latin typeface="+mn-lt"/>
                        </a:rPr>
                        <a:t>n</a:t>
                      </a:r>
                      <a:r>
                        <a:rPr lang="en-US" sz="1600" b="1" u="none" strike="noStrike" kern="1200" baseline="0" dirty="0" smtClean="0">
                          <a:latin typeface="+mn-lt"/>
                        </a:rPr>
                        <a:t> (</a:t>
                      </a:r>
                      <a:r>
                        <a:rPr lang="en-US" sz="1600" b="1" u="none" strike="noStrike" kern="1200" dirty="0" smtClean="0">
                          <a:latin typeface="+mn-lt"/>
                        </a:rPr>
                        <a:t>%)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42761">
                <a:tc>
                  <a:txBody>
                    <a:bodyPr/>
                    <a:lstStyle/>
                    <a:p>
                      <a:pPr marL="274320" algn="l" fontAlgn="b"/>
                      <a:r>
                        <a:rPr lang="en-US" sz="1600" b="0" u="none" strike="noStrike" dirty="0" smtClean="0">
                          <a:latin typeface="+mn-lt"/>
                        </a:rPr>
                        <a:t>Asymptomatic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latin typeface="+mn-lt"/>
                        </a:rPr>
                        <a:t>210 (</a:t>
                      </a:r>
                      <a:r>
                        <a:rPr lang="en-US" sz="1600" b="1" u="none" strike="noStrike" dirty="0" smtClean="0">
                          <a:latin typeface="+mn-lt"/>
                        </a:rPr>
                        <a:t>85)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latin typeface="+mn-lt"/>
                        </a:rPr>
                        <a:t>208 (</a:t>
                      </a:r>
                      <a:r>
                        <a:rPr lang="en-US" sz="1600" b="1" u="none" strike="noStrike" dirty="0" smtClean="0">
                          <a:latin typeface="+mn-lt"/>
                        </a:rPr>
                        <a:t>84)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05420">
                <a:tc>
                  <a:txBody>
                    <a:bodyPr/>
                    <a:lstStyle/>
                    <a:p>
                      <a:pPr marL="274320" algn="l" fontAlgn="b"/>
                      <a:r>
                        <a:rPr lang="en-US" sz="1600" b="0" u="none" strike="noStrike" dirty="0" smtClean="0">
                          <a:latin typeface="+mn-lt"/>
                        </a:rPr>
                        <a:t>AIDS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latin typeface="+mn-lt"/>
                        </a:rPr>
                        <a:t>11 </a:t>
                      </a:r>
                      <a:r>
                        <a:rPr lang="en-US" sz="1600" b="1" u="none" strike="noStrike" dirty="0" smtClean="0">
                          <a:latin typeface="+mn-lt"/>
                        </a:rPr>
                        <a:t>(4)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latin typeface="+mn-lt"/>
                        </a:rPr>
                        <a:t>9 </a:t>
                      </a:r>
                      <a:r>
                        <a:rPr lang="en-US" sz="1600" b="1" u="none" strike="noStrike" dirty="0" smtClean="0">
                          <a:latin typeface="+mn-lt"/>
                        </a:rPr>
                        <a:t>(4)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64740"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600" b="1" u="none" strike="noStrike" dirty="0" smtClean="0">
                          <a:latin typeface="+mn-lt"/>
                        </a:rPr>
                        <a:t>HIV-1 RNA (log</a:t>
                      </a:r>
                      <a:r>
                        <a:rPr lang="en-US" sz="1600" b="1" u="none" strike="noStrike" baseline="0" dirty="0" smtClean="0">
                          <a:latin typeface="+mn-lt"/>
                        </a:rPr>
                        <a:t> c/mL)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4.48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4.44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64740">
                <a:tc>
                  <a:txBody>
                    <a:bodyPr/>
                    <a:lstStyle/>
                    <a:p>
                      <a:pPr marL="274320" algn="l" fontAlgn="b"/>
                      <a:r>
                        <a:rPr lang="en-US" sz="1600" b="0" u="none" strike="noStrike" kern="1200" baseline="0" dirty="0" smtClean="0">
                          <a:latin typeface="+mn-lt"/>
                        </a:rPr>
                        <a:t>&gt;100,000 (c/mL), </a:t>
                      </a:r>
                      <a:r>
                        <a:rPr lang="en-US" sz="1600" b="0" u="none" strike="noStrike" kern="1200" dirty="0" smtClean="0">
                          <a:latin typeface="+mn-lt"/>
                        </a:rPr>
                        <a:t>n</a:t>
                      </a:r>
                      <a:r>
                        <a:rPr lang="en-US" sz="1600" b="0" u="none" strike="noStrike" kern="1200" baseline="0" dirty="0" smtClean="0">
                          <a:latin typeface="+mn-lt"/>
                        </a:rPr>
                        <a:t> (</a:t>
                      </a:r>
                      <a:r>
                        <a:rPr lang="en-US" sz="1600" b="0" u="none" strike="noStrike" kern="1200" dirty="0" smtClean="0">
                          <a:latin typeface="+mn-lt"/>
                        </a:rPr>
                        <a:t>%)</a:t>
                      </a:r>
                      <a:endParaRPr lang="en-US" sz="1600" b="0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69 (28)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66 (27)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64740">
                <a:tc>
                  <a:txBody>
                    <a:bodyPr/>
                    <a:lstStyle/>
                    <a:p>
                      <a:pPr marL="0" algn="l" fontAlgn="b"/>
                      <a:r>
                        <a:rPr lang="en-US" sz="1600" b="1" u="none" strike="noStrike" dirty="0" smtClean="0">
                          <a:latin typeface="+mn-lt"/>
                        </a:rPr>
                        <a:t>CD4+ cell</a:t>
                      </a:r>
                      <a:r>
                        <a:rPr lang="en-US" sz="1600" b="1" u="none" strike="noStrike" baseline="0" dirty="0" smtClean="0">
                          <a:latin typeface="+mn-lt"/>
                        </a:rPr>
                        <a:t> count 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370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latin typeface="+mn-lt"/>
                        </a:rPr>
                        <a:t>380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64740">
                <a:tc>
                  <a:txBody>
                    <a:bodyPr/>
                    <a:lstStyle/>
                    <a:p>
                      <a:pPr marL="274320" algn="l" fontAlgn="b">
                        <a:spcBef>
                          <a:spcPts val="0"/>
                        </a:spcBef>
                      </a:pPr>
                      <a:r>
                        <a:rPr lang="en-US" sz="1600" b="0" u="none" strike="noStrike" dirty="0" smtClean="0">
                          <a:latin typeface="+mn-lt"/>
                        </a:rPr>
                        <a:t>&lt;350 (cells/mm</a:t>
                      </a:r>
                      <a:r>
                        <a:rPr lang="en-US" sz="1600" b="0" u="none" strike="noStrike" baseline="30000" dirty="0" smtClean="0">
                          <a:latin typeface="+mn-lt"/>
                        </a:rPr>
                        <a:t>3</a:t>
                      </a:r>
                      <a:r>
                        <a:rPr lang="en-US" sz="1600" b="0" u="none" strike="noStrike" baseline="0" dirty="0" smtClean="0">
                          <a:latin typeface="+mn-lt"/>
                        </a:rPr>
                        <a:t>), n (</a:t>
                      </a:r>
                      <a:r>
                        <a:rPr lang="en-US" sz="1600" b="0" u="none" strike="noStrike" kern="1200" dirty="0" smtClean="0">
                          <a:latin typeface="+mn-lt"/>
                        </a:rPr>
                        <a:t>%)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latin typeface="+mn-lt"/>
                        </a:rPr>
                        <a:t>130 (52)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 smtClean="0">
                          <a:latin typeface="+mn-lt"/>
                        </a:rPr>
                        <a:t>123 (50)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093296"/>
            <a:ext cx="8357616" cy="182880"/>
          </a:xfrm>
          <a:prstGeom prst="rect">
            <a:avLst/>
          </a:prstGeom>
        </p:spPr>
        <p:txBody>
          <a:bodyPr/>
          <a:lstStyle/>
          <a:p>
            <a:pPr marL="0" indent="0" algn="l">
              <a:buNone/>
            </a:pPr>
            <a:r>
              <a:rPr 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CDC, Centers for Disease Control.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 smtClean="0"/>
              <a:t>THAB0205LB.</a:t>
            </a:r>
            <a:endParaRPr lang="en-US" altLang="en-US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629790" y="5112645"/>
            <a:ext cx="3262690" cy="1484707"/>
          </a:xfrm>
        </p:spPr>
        <p:txBody>
          <a:bodyPr/>
          <a:lstStyle/>
          <a:p>
            <a:pPr marL="173038" indent="-173038">
              <a:buClr>
                <a:srgbClr val="C00000"/>
              </a:buClr>
              <a:buFont typeface="Arial" pitchFamily="34" charset="0"/>
              <a:buChar char="•"/>
            </a:pPr>
            <a:r>
              <a:rPr lang="en-GB" sz="1600" dirty="0"/>
              <a:t>DTG/ABC/3TC is </a:t>
            </a:r>
            <a:r>
              <a:rPr lang="en-GB" sz="1600" b="1" dirty="0"/>
              <a:t>superior</a:t>
            </a:r>
            <a:r>
              <a:rPr lang="en-GB" sz="1600" dirty="0"/>
              <a:t> </a:t>
            </a:r>
            <a:r>
              <a:rPr lang="en-GB" sz="1600" dirty="0" smtClean="0"/>
              <a:t>to ATV/</a:t>
            </a:r>
            <a:r>
              <a:rPr lang="en-GB" sz="1600" dirty="0" err="1" smtClean="0"/>
              <a:t>r+TDF</a:t>
            </a:r>
            <a:r>
              <a:rPr lang="en-GB" sz="1600" dirty="0" smtClean="0"/>
              <a:t>/FTC with </a:t>
            </a:r>
            <a:r>
              <a:rPr lang="en-GB" sz="1600" dirty="0"/>
              <a:t>respect to snapshot in the ITT-E (&lt;50 c/mL) at Week </a:t>
            </a:r>
            <a:r>
              <a:rPr lang="en-GB" sz="1600" dirty="0" smtClean="0"/>
              <a:t>48, </a:t>
            </a:r>
            <a:r>
              <a:rPr lang="en-GB" sz="1600" b="1" i="1" dirty="0" smtClean="0"/>
              <a:t>P</a:t>
            </a:r>
            <a:r>
              <a:rPr lang="en-GB" sz="1600" b="1" dirty="0" smtClean="0"/>
              <a:t>=0.005</a:t>
            </a:r>
            <a:endParaRPr lang="en-GB" sz="1600" b="1" dirty="0"/>
          </a:p>
          <a:p>
            <a:endParaRPr lang="en-US" sz="16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000" dirty="0"/>
              <a:t>Snapshot Outcomes at Week </a:t>
            </a:r>
            <a:r>
              <a:rPr lang="en-US" sz="3000" dirty="0" smtClean="0"/>
              <a:t>48: </a:t>
            </a:r>
            <a:br>
              <a:rPr lang="en-US" sz="3000" dirty="0" smtClean="0"/>
            </a:br>
            <a:r>
              <a:rPr lang="en-US" sz="3000" dirty="0" smtClean="0"/>
              <a:t>ITT-E </a:t>
            </a:r>
            <a:r>
              <a:rPr lang="en-US" sz="3000" dirty="0"/>
              <a:t>and </a:t>
            </a:r>
            <a:r>
              <a:rPr lang="en-US" sz="3000" dirty="0" smtClean="0"/>
              <a:t>PP </a:t>
            </a:r>
            <a:r>
              <a:rPr lang="en-US" sz="3000" dirty="0"/>
              <a:t>Populations</a:t>
            </a:r>
            <a:endParaRPr lang="en-GB" sz="30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533400" y="6093296"/>
            <a:ext cx="8357616" cy="18288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1100" dirty="0"/>
              <a:t>CI, confidence interval; ITT-E</a:t>
            </a:r>
            <a:r>
              <a:rPr lang="en-US" sz="1100" dirty="0" smtClean="0"/>
              <a:t>, intent-to-treat exposed; PP, per protocol.</a:t>
            </a:r>
            <a:endParaRPr lang="en-US" sz="1100" dirty="0"/>
          </a:p>
        </p:txBody>
      </p:sp>
      <p:graphicFrame>
        <p:nvGraphicFramePr>
          <p:cNvPr id="27" name="Chart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4140148405"/>
              </p:ext>
            </p:extLst>
          </p:nvPr>
        </p:nvGraphicFramePr>
        <p:xfrm>
          <a:off x="0" y="1628800"/>
          <a:ext cx="5442571" cy="42834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/>
          <p:cNvSpPr/>
          <p:nvPr/>
        </p:nvSpPr>
        <p:spPr>
          <a:xfrm>
            <a:off x="477837" y="1160277"/>
            <a:ext cx="4670425" cy="339725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>
              <a:defRPr/>
            </a:pPr>
            <a:r>
              <a:rPr lang="en-GB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Virologic </a:t>
            </a:r>
            <a:r>
              <a:rPr lang="en-GB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outcomes </a:t>
            </a:r>
            <a:endParaRPr lang="en-GB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320159" y="1160277"/>
            <a:ext cx="3716337" cy="339725"/>
          </a:xfrm>
          <a:prstGeom prst="rect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tIns="90000" bIns="90000" anchor="ctr"/>
          <a:lstStyle/>
          <a:p>
            <a:pPr marL="0" lvl="1" algn="ctr">
              <a:defRPr/>
            </a:pPr>
            <a:r>
              <a:rPr lang="en-GB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Treatment </a:t>
            </a:r>
            <a:r>
              <a:rPr lang="en-GB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differences </a:t>
            </a:r>
            <a:r>
              <a:rPr lang="en-GB" b="1" kern="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(95% CI)</a:t>
            </a:r>
          </a:p>
        </p:txBody>
      </p:sp>
      <p:sp>
        <p:nvSpPr>
          <p:cNvPr id="12" name="Down Arrow 11"/>
          <p:cNvSpPr/>
          <p:nvPr/>
        </p:nvSpPr>
        <p:spPr>
          <a:xfrm rot="5400000">
            <a:off x="5724357" y="1223486"/>
            <a:ext cx="649185" cy="1457582"/>
          </a:xfrm>
          <a:prstGeom prst="downArrow">
            <a:avLst/>
          </a:prstGeom>
          <a:solidFill>
            <a:srgbClr val="FF6600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2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1" name="Down Arrow 10"/>
          <p:cNvSpPr/>
          <p:nvPr/>
        </p:nvSpPr>
        <p:spPr>
          <a:xfrm rot="16200000">
            <a:off x="7115297" y="1232402"/>
            <a:ext cx="649185" cy="1439751"/>
          </a:xfrm>
          <a:prstGeom prst="downArrow">
            <a:avLst/>
          </a:prstGeom>
          <a:solidFill>
            <a:srgbClr val="002F5F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1250" kern="0" dirty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3" name="TextBox 24"/>
          <p:cNvSpPr txBox="1">
            <a:spLocks noChangeArrowheads="1"/>
          </p:cNvSpPr>
          <p:nvPr/>
        </p:nvSpPr>
        <p:spPr bwMode="auto">
          <a:xfrm>
            <a:off x="5359053" y="1809931"/>
            <a:ext cx="146750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spcAft>
                <a:spcPts val="0"/>
              </a:spcAft>
            </a:pPr>
            <a:r>
              <a:rPr lang="en-GB" sz="125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ATV/</a:t>
            </a:r>
            <a:r>
              <a:rPr lang="en-GB" sz="125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r+TDF</a:t>
            </a:r>
            <a:r>
              <a:rPr lang="en-GB" sz="125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/FTC</a:t>
            </a:r>
            <a:endParaRPr lang="en-GB" sz="125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26"/>
          <p:cNvSpPr txBox="1">
            <a:spLocks noChangeArrowheads="1"/>
          </p:cNvSpPr>
          <p:nvPr/>
        </p:nvSpPr>
        <p:spPr bwMode="auto">
          <a:xfrm>
            <a:off x="6720012" y="1806083"/>
            <a:ext cx="136039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defRPr/>
            </a:pPr>
            <a:r>
              <a:rPr lang="en-US" altLang="en-US" sz="1250" b="1" kern="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DTG/ABC/3TC</a:t>
            </a:r>
            <a:endParaRPr lang="en-US" altLang="en-US" sz="1250" b="1" kern="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6" name="Group 4"/>
          <p:cNvGrpSpPr/>
          <p:nvPr/>
        </p:nvGrpSpPr>
        <p:grpSpPr>
          <a:xfrm>
            <a:off x="5338571" y="2374626"/>
            <a:ext cx="3505459" cy="2649133"/>
            <a:chOff x="5011775" y="2492896"/>
            <a:chExt cx="4075037" cy="1621904"/>
          </a:xfrm>
        </p:grpSpPr>
        <p:graphicFrame>
          <p:nvGraphicFramePr>
            <p:cNvPr id="23" name="Chart 17"/>
            <p:cNvGraphicFramePr>
              <a:graphicFrameLocks/>
            </p:cNvGraphicFramePr>
            <p:nvPr>
              <p:extLst>
                <p:ext uri="{D42A27DB-BD31-4B8C-83A1-F6EECF244321}">
                  <p14:modId xmlns="" xmlns:p14="http://schemas.microsoft.com/office/powerpoint/2010/main" val="2583264606"/>
                </p:ext>
              </p:extLst>
            </p:nvPr>
          </p:nvGraphicFramePr>
          <p:xfrm>
            <a:off x="5011775" y="2492896"/>
            <a:ext cx="4075037" cy="162190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cxnSp>
          <p:nvCxnSpPr>
            <p:cNvPr id="24" name="Straight Connector 23"/>
            <p:cNvCxnSpPr/>
            <p:nvPr/>
          </p:nvCxnSpPr>
          <p:spPr bwMode="auto">
            <a:xfrm>
              <a:off x="5230677" y="2512833"/>
              <a:ext cx="0" cy="1426423"/>
            </a:xfrm>
            <a:prstGeom prst="line">
              <a:avLst/>
            </a:prstGeom>
            <a:noFill/>
            <a:ln w="19050" cap="flat" cmpd="sng" algn="ctr">
              <a:solidFill>
                <a:sysClr val="windowText" lastClr="000000"/>
              </a:solidFill>
              <a:prstDash val="sysDash"/>
            </a:ln>
            <a:effectLst/>
          </p:spPr>
        </p:cxnSp>
      </p:grpSp>
      <p:sp>
        <p:nvSpPr>
          <p:cNvPr id="17" name="TextBox 16"/>
          <p:cNvSpPr txBox="1"/>
          <p:nvPr/>
        </p:nvSpPr>
        <p:spPr>
          <a:xfrm>
            <a:off x="8065196" y="3122024"/>
            <a:ext cx="962123" cy="4770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1500"/>
              </a:lnSpc>
            </a:pPr>
            <a:r>
              <a:rPr lang="en-US" sz="1400" b="1" dirty="0">
                <a:solidFill>
                  <a:srgbClr val="000000"/>
                </a:solidFill>
                <a:ea typeface="Times New Roman"/>
                <a:cs typeface="Times New Roman"/>
              </a:rPr>
              <a:t>ITT-E </a:t>
            </a:r>
            <a:r>
              <a:rPr lang="en-US" sz="1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/>
            </a:r>
            <a:br>
              <a:rPr lang="en-US" sz="1400" b="1" dirty="0" smtClean="0">
                <a:solidFill>
                  <a:srgbClr val="000000"/>
                </a:solidFill>
                <a:ea typeface="Times New Roman"/>
                <a:cs typeface="Times New Roman"/>
              </a:rPr>
            </a:br>
            <a:r>
              <a:rPr lang="en-US" sz="1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(</a:t>
            </a:r>
            <a:r>
              <a:rPr lang="en-US" sz="1400" b="1" dirty="0">
                <a:solidFill>
                  <a:srgbClr val="000000"/>
                </a:solidFill>
                <a:ea typeface="Times New Roman"/>
                <a:cs typeface="Times New Roman"/>
              </a:rPr>
              <a:t>primary)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359833" y="4129648"/>
            <a:ext cx="365697" cy="264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000000"/>
                </a:solidFill>
                <a:ea typeface="Times New Roman"/>
                <a:cs typeface="Times New Roman"/>
              </a:rPr>
              <a:t>PP</a:t>
            </a:r>
            <a:endParaRPr lang="en-US" sz="1400" b="1" dirty="0">
              <a:solidFill>
                <a:srgbClr val="000000"/>
              </a:solidFill>
              <a:ea typeface="Times New Roman"/>
              <a:cs typeface="Times New Roman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806656" y="2807604"/>
            <a:ext cx="495546" cy="185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smtClean="0"/>
              <a:t>3.1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39411" y="2808999"/>
            <a:ext cx="495546" cy="185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smtClean="0"/>
              <a:t>17.8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088270" y="3858139"/>
            <a:ext cx="495546" cy="185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smtClean="0"/>
              <a:t>16.8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94676" y="3858139"/>
            <a:ext cx="495546" cy="18533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400" b="1" dirty="0" smtClean="0"/>
              <a:t>2.6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/>
              <a:t>THAB0205LB.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868854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388424" cy="490217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Snapshot Outcomes at Week 48: ITT-E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4581128"/>
            <a:ext cx="7916889" cy="1105769"/>
          </a:xfrm>
        </p:spPr>
        <p:txBody>
          <a:bodyPr/>
          <a:lstStyle/>
          <a:p>
            <a:pPr marL="0" lvl="3" indent="0">
              <a:spcBef>
                <a:spcPts val="1800"/>
              </a:spcBef>
              <a:buClrTx/>
              <a:buNone/>
            </a:pPr>
            <a:r>
              <a:rPr lang="en-US" dirty="0" smtClean="0"/>
              <a:t>Differences in response rates driven by Snapshot virologic non-response and lower rates of both discontinuations due to AEs in the DTG/ABC/3TC group.</a:t>
            </a:r>
            <a:endParaRPr lang="en-US" sz="1600" dirty="0" smtClean="0">
              <a:solidFill>
                <a:schemeClr val="tx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321702975"/>
              </p:ext>
            </p:extLst>
          </p:nvPr>
        </p:nvGraphicFramePr>
        <p:xfrm>
          <a:off x="395537" y="1412776"/>
          <a:ext cx="8090236" cy="30366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80758"/>
                <a:gridCol w="1712957"/>
                <a:gridCol w="1996521"/>
              </a:tblGrid>
              <a:tr h="742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 smtClean="0"/>
                    </a:p>
                  </a:txBody>
                  <a:tcPr marL="9525" marR="9525" marT="9525" marB="9525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DTG/ABC/3TC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(n=248)</a:t>
                      </a:r>
                      <a:endParaRPr lang="pt-BR" sz="16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F5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ATV/r+TDF/FTC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1600" b="1" dirty="0" smtClean="0">
                          <a:solidFill>
                            <a:schemeClr val="bg1"/>
                          </a:solidFill>
                        </a:rPr>
                        <a:t>(N=247)</a:t>
                      </a:r>
                      <a:endParaRPr lang="pt-BR" sz="1600" b="1" dirty="0">
                        <a:solidFill>
                          <a:schemeClr val="bg1"/>
                        </a:solidFill>
                        <a:latin typeface="+mj-lt"/>
                        <a:ea typeface="Times New Roman"/>
                        <a:cs typeface="Times New Roman"/>
                      </a:endParaRPr>
                    </a:p>
                  </a:txBody>
                  <a:tcPr marL="9525" marR="9525" marT="9525" marB="9525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00"/>
                    </a:solidFill>
                  </a:tcPr>
                </a:tc>
              </a:tr>
              <a:tr h="29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Virologic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smtClean="0"/>
                        <a:t>response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203 (82%)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176 (71%)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err="1"/>
                        <a:t>Virologic</a:t>
                      </a:r>
                      <a:r>
                        <a:rPr lang="en-US" sz="1600" u="none" strike="noStrike" dirty="0"/>
                        <a:t> </a:t>
                      </a:r>
                      <a:r>
                        <a:rPr lang="en-US" sz="1600" u="none" strike="noStrike" dirty="0" smtClean="0"/>
                        <a:t>non-response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16 </a:t>
                      </a:r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6%)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/>
                        <a:t>35 (</a:t>
                      </a:r>
                      <a:r>
                        <a:rPr lang="en-US" sz="1600" u="none" strike="noStrike" dirty="0"/>
                        <a:t>14%)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aseline="0" dirty="0" smtClean="0"/>
                        <a:t>    </a:t>
                      </a:r>
                      <a:r>
                        <a:rPr lang="en-US" sz="1600" dirty="0" smtClean="0"/>
                        <a:t>Data in window not below threshold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4 (2%) 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dirty="0" smtClean="0"/>
                        <a:t>16 (6%)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256529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atin typeface="+mn-lt"/>
                          <a:ea typeface="MS Mincho"/>
                          <a:cs typeface="Arial Narrow"/>
                        </a:rPr>
                        <a:t>    Discontinued while VL not &lt;50*</a:t>
                      </a:r>
                      <a:endParaRPr lang="en-US" sz="1600" dirty="0" smtClean="0">
                        <a:latin typeface="+mn-lt"/>
                        <a:ea typeface="MS Mincho"/>
                        <a:cs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 (5%)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19 (8%)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/>
                </a:tc>
              </a:tr>
              <a:tr h="29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/>
                        <a:t>No </a:t>
                      </a:r>
                      <a:r>
                        <a:rPr lang="en-US" sz="1600" u="none" strike="noStrike" dirty="0" err="1"/>
                        <a:t>v</a:t>
                      </a:r>
                      <a:r>
                        <a:rPr lang="en-US" sz="1600" u="none" strike="noStrike" dirty="0" err="1" smtClean="0"/>
                        <a:t>irologic</a:t>
                      </a:r>
                      <a:r>
                        <a:rPr lang="en-US" sz="1600" u="none" strike="noStrike" dirty="0" smtClean="0"/>
                        <a:t> data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/>
                        <a:t>29</a:t>
                      </a:r>
                      <a:r>
                        <a:rPr lang="en-US" sz="1600" u="none" strike="noStrike" baseline="0" dirty="0" smtClean="0"/>
                        <a:t> </a:t>
                      </a:r>
                      <a:r>
                        <a:rPr lang="en-US" sz="1600" u="none" strike="noStrike" dirty="0" smtClean="0"/>
                        <a:t>(12</a:t>
                      </a:r>
                      <a:r>
                        <a:rPr lang="en-US" sz="1600" u="none" strike="noStrike" dirty="0"/>
                        <a:t>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36 </a:t>
                      </a:r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15%)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    Discontinued </a:t>
                      </a:r>
                      <a:r>
                        <a:rPr lang="en-US" sz="1600" u="none" strike="noStrike" dirty="0"/>
                        <a:t>study due to AE or </a:t>
                      </a:r>
                      <a:r>
                        <a:rPr lang="en-US" sz="1600" u="none" strike="noStrike" dirty="0" smtClean="0"/>
                        <a:t>death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9 </a:t>
                      </a:r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4%)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18 </a:t>
                      </a:r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7%)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29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    Discontinued </a:t>
                      </a:r>
                      <a:r>
                        <a:rPr lang="en-US" sz="1600" u="none" strike="noStrike" dirty="0"/>
                        <a:t>study for </a:t>
                      </a:r>
                      <a:r>
                        <a:rPr lang="en-US" sz="1600" u="none" strike="noStrike" dirty="0" smtClean="0"/>
                        <a:t>other </a:t>
                      </a:r>
                      <a:r>
                        <a:rPr lang="en-US" sz="1600" u="none" strike="noStrike" dirty="0"/>
                        <a:t>r</a:t>
                      </a:r>
                      <a:r>
                        <a:rPr lang="en-US" sz="1600" u="none" strike="noStrike" dirty="0" smtClean="0"/>
                        <a:t>easons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15 </a:t>
                      </a:r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6%)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14 </a:t>
                      </a:r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6%)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/>
                </a:tc>
              </a:tr>
              <a:tr h="29110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 smtClean="0"/>
                        <a:t>    Missing </a:t>
                      </a:r>
                      <a:r>
                        <a:rPr lang="en-US" sz="1600" u="none" strike="noStrike" dirty="0"/>
                        <a:t>data during </a:t>
                      </a:r>
                      <a:r>
                        <a:rPr lang="en-US" sz="1600" u="none" strike="noStrike" dirty="0" smtClean="0"/>
                        <a:t>window </a:t>
                      </a:r>
                      <a:r>
                        <a:rPr lang="en-US" sz="1600" u="none" strike="noStrike" dirty="0"/>
                        <a:t>but on study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 smtClean="0"/>
                        <a:t>5</a:t>
                      </a:r>
                      <a:r>
                        <a:rPr lang="en-US" sz="1600" u="none" strike="noStrike" baseline="0" dirty="0" smtClean="0"/>
                        <a:t> </a:t>
                      </a:r>
                      <a:r>
                        <a:rPr lang="en-US" sz="1600" u="none" strike="noStrike" dirty="0" smtClean="0"/>
                        <a:t>(2</a:t>
                      </a:r>
                      <a:r>
                        <a:rPr lang="en-US" sz="1600" u="none" strike="noStrike" dirty="0"/>
                        <a:t>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/>
                        <a:t>4 </a:t>
                      </a:r>
                      <a:r>
                        <a:rPr lang="en-US" sz="1600" u="none" strike="noStrike" dirty="0" smtClean="0"/>
                        <a:t>(</a:t>
                      </a:r>
                      <a:r>
                        <a:rPr lang="en-US" sz="1600" u="none" strike="noStrike" dirty="0"/>
                        <a:t>2%)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4788024" y="3573016"/>
            <a:ext cx="3672408" cy="2743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 Placeholder 2"/>
          <p:cNvSpPr txBox="1">
            <a:spLocks/>
          </p:cNvSpPr>
          <p:nvPr/>
        </p:nvSpPr>
        <p:spPr>
          <a:xfrm>
            <a:off x="458117" y="6021288"/>
            <a:ext cx="8357616" cy="18288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AE, adverse, event; ITT-E, intent-to-treat exposed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" name="Text Placeholder 4"/>
          <p:cNvSpPr txBox="1">
            <a:spLocks/>
          </p:cNvSpPr>
          <p:nvPr/>
        </p:nvSpPr>
        <p:spPr bwMode="auto">
          <a:xfrm>
            <a:off x="533400" y="6270774"/>
            <a:ext cx="8358188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0" indent="0" algn="r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None/>
              <a:defRPr sz="10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/>
              <a:t>THAB0205LB.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9552" y="5661248"/>
            <a:ext cx="6480720" cy="46166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000" dirty="0" smtClean="0"/>
              <a:t>*Includes categories: Discontinued for lack of efficacy and Discontinued for other reason while not below threshold</a:t>
            </a:r>
            <a:endParaRPr lang="en-US" sz="1000" b="1" dirty="0" smtClean="0">
              <a:solidFill>
                <a:srgbClr val="000000"/>
              </a:solidFill>
            </a:endParaRPr>
          </a:p>
          <a:p>
            <a:endParaRPr lang="en-US" sz="1000" b="1" dirty="0" smtClean="0">
              <a:solidFill>
                <a:srgbClr val="000000"/>
              </a:solidFill>
            </a:endParaRPr>
          </a:p>
          <a:p>
            <a:endParaRPr lang="en-US" sz="1000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4788024" y="2708920"/>
            <a:ext cx="3672408" cy="57606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Snapshot Outcomes </a:t>
            </a:r>
            <a:r>
              <a:rPr lang="en-US" dirty="0" smtClean="0"/>
              <a:t>by Baseline Randomization Strata at Week 48: ITT-E</a:t>
            </a:r>
            <a:endParaRPr lang="en-GB" dirty="0"/>
          </a:p>
        </p:txBody>
      </p:sp>
      <p:sp>
        <p:nvSpPr>
          <p:cNvPr id="30" name="TextBox 24"/>
          <p:cNvSpPr txBox="1">
            <a:spLocks noChangeArrowheads="1"/>
          </p:cNvSpPr>
          <p:nvPr/>
        </p:nvSpPr>
        <p:spPr bwMode="auto">
          <a:xfrm>
            <a:off x="5652121" y="1576684"/>
            <a:ext cx="1500536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en-US" altLang="en-US" sz="1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ATV </a:t>
            </a:r>
            <a:r>
              <a:rPr lang="en-US" altLang="en-US" sz="14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regimen</a:t>
            </a:r>
            <a:r>
              <a:rPr lang="en-US" altLang="en-US" sz="16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en-US" sz="16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Chart 10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3492268981"/>
              </p:ext>
            </p:extLst>
          </p:nvPr>
        </p:nvGraphicFramePr>
        <p:xfrm>
          <a:off x="395536" y="1199250"/>
          <a:ext cx="8352928" cy="45365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79912" y="5735754"/>
            <a:ext cx="1440160" cy="21602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1400" dirty="0" smtClean="0"/>
              <a:t>HIV-1 RNA c/mL</a:t>
            </a:r>
          </a:p>
        </p:txBody>
      </p:sp>
      <p:sp>
        <p:nvSpPr>
          <p:cNvPr id="8" name="Rectangle 7"/>
          <p:cNvSpPr/>
          <p:nvPr/>
        </p:nvSpPr>
        <p:spPr>
          <a:xfrm>
            <a:off x="6300192" y="5663746"/>
            <a:ext cx="195919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CD4+ </a:t>
            </a:r>
            <a:r>
              <a:rPr lang="en-US" sz="1400" dirty="0"/>
              <a:t>c</a:t>
            </a:r>
            <a:r>
              <a:rPr lang="en-US" sz="1400" dirty="0" smtClean="0"/>
              <a:t>ount cells/mm</a:t>
            </a:r>
            <a:r>
              <a:rPr lang="en-US" sz="1400" baseline="30000" dirty="0" smtClean="0"/>
              <a:t>3</a:t>
            </a:r>
          </a:p>
        </p:txBody>
      </p:sp>
      <p:sp>
        <p:nvSpPr>
          <p:cNvPr id="9" name="Text Placeholder 2"/>
          <p:cNvSpPr txBox="1">
            <a:spLocks/>
          </p:cNvSpPr>
          <p:nvPr/>
        </p:nvSpPr>
        <p:spPr bwMode="auto">
          <a:xfrm>
            <a:off x="534293" y="6093296"/>
            <a:ext cx="8358187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190500" indent="-19050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sz="2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73075" indent="-2571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39763" indent="-158750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US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98513" indent="-142875" algn="l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-"/>
              <a:def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22338" indent="-114300" algn="l" defTabSz="923925" rtl="0" eaLnBrk="0" fontAlgn="base" hangingPunct="0">
              <a:spcBef>
                <a:spcPct val="0"/>
              </a:spcBef>
              <a:spcAft>
                <a:spcPts val="300"/>
              </a:spcAft>
              <a:buClr>
                <a:srgbClr val="E31836"/>
              </a:buClr>
              <a:buSzPct val="115000"/>
              <a:buFont typeface="Arial" charset="0"/>
              <a:buChar char="•"/>
              <a:defRPr lang="en-GB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668338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None/>
              <a:defRPr sz="1000">
                <a:solidFill>
                  <a:schemeClr val="bg2"/>
                </a:solidFill>
                <a:latin typeface="+mn-lt"/>
                <a:cs typeface="+mn-cs"/>
              </a:defRPr>
            </a:lvl6pPr>
            <a:lvl7pPr marL="14478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7pPr>
            <a:lvl8pPr marL="19050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8pPr>
            <a:lvl9pPr marL="2362200" indent="-188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B61229"/>
              </a:buClr>
              <a:buSzPct val="115000"/>
              <a:buFont typeface="Arial" charset="0"/>
              <a:buChar char="•"/>
              <a:defRPr sz="1000">
                <a:solidFill>
                  <a:schemeClr val="bg2"/>
                </a:solidFill>
                <a:latin typeface="+mn-lt"/>
                <a:cs typeface="+mn-cs"/>
              </a:defRPr>
            </a:lvl9pPr>
          </a:lstStyle>
          <a:p>
            <a:pPr marL="0" indent="0">
              <a:buFont typeface="Arial" charset="0"/>
              <a:buNone/>
            </a:pPr>
            <a:r>
              <a:rPr lang="en-US" sz="1100" kern="0" dirty="0" smtClean="0"/>
              <a:t>ITT-E, intent-to-treat exposed.</a:t>
            </a:r>
            <a:endParaRPr lang="en-US" sz="1100" kern="0" dirty="0"/>
          </a:p>
        </p:txBody>
      </p:sp>
      <p:sp>
        <p:nvSpPr>
          <p:cNvPr id="10" name="TextBox 9"/>
          <p:cNvSpPr txBox="1"/>
          <p:nvPr/>
        </p:nvSpPr>
        <p:spPr>
          <a:xfrm>
            <a:off x="1888850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248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05751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247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304137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179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710474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181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717153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69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114063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66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117312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130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516216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123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524328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118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922375" y="5065487"/>
            <a:ext cx="365760" cy="18466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124</a:t>
            </a:r>
          </a:p>
        </p:txBody>
      </p:sp>
      <p:sp>
        <p:nvSpPr>
          <p:cNvPr id="21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533400" y="6294438"/>
            <a:ext cx="8358188" cy="182562"/>
          </a:xfrm>
        </p:spPr>
        <p:txBody>
          <a:bodyPr/>
          <a:lstStyle/>
          <a:p>
            <a:r>
              <a:rPr lang="en-US" altLang="en-US" dirty="0" err="1">
                <a:latin typeface="Arial" charset="0"/>
                <a:cs typeface="Arial" charset="0"/>
              </a:rPr>
              <a:t>Orrell</a:t>
            </a:r>
            <a:r>
              <a:rPr lang="en-US" altLang="en-US" dirty="0">
                <a:latin typeface="Arial" charset="0"/>
                <a:cs typeface="Arial" charset="0"/>
              </a:rPr>
              <a:t> et al. AIDS 2016; Durban, South Africa. Slides </a:t>
            </a:r>
            <a:r>
              <a:rPr lang="en-US" dirty="0"/>
              <a:t>THAB0205LB.</a:t>
            </a:r>
            <a:endParaRPr lang="en-US" altLang="en-US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81042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7db99f16a239c46fd7a88f33854fe27ca97ce913"/>
</p:tagLst>
</file>

<file path=ppt/theme/theme1.xml><?xml version="1.0" encoding="utf-8"?>
<a:theme xmlns:a="http://schemas.openxmlformats.org/drawingml/2006/main" name="ViiV Global Corporate Template 2015_Internal_With Logo">
  <a:themeElements>
    <a:clrScheme name="ViiV Corporate Color Theme 2015">
      <a:dk1>
        <a:srgbClr val="000000"/>
      </a:dk1>
      <a:lt1>
        <a:srgbClr val="FFFFFF"/>
      </a:lt1>
      <a:dk2>
        <a:srgbClr val="A30234"/>
      </a:dk2>
      <a:lt2>
        <a:srgbClr val="808080"/>
      </a:lt2>
      <a:accent1>
        <a:srgbClr val="E31836"/>
      </a:accent1>
      <a:accent2>
        <a:srgbClr val="008790"/>
      </a:accent2>
      <a:accent3>
        <a:srgbClr val="919194"/>
      </a:accent3>
      <a:accent4>
        <a:srgbClr val="FFCC00"/>
      </a:accent4>
      <a:accent5>
        <a:srgbClr val="14C3FF"/>
      </a:accent5>
      <a:accent6>
        <a:srgbClr val="A50021"/>
      </a:accent6>
      <a:hlink>
        <a:srgbClr val="0000FF"/>
      </a:hlink>
      <a:folHlink>
        <a:srgbClr val="7030A0"/>
      </a:folHlink>
    </a:clrScheme>
    <a:fontScheme name="ViiV Corporate Font 20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lIns="0" tIns="0" rIns="0" bIns="0" rtlCol="0">
        <a:spAutoFit/>
      </a:bodyPr>
      <a:lstStyle>
        <a:defPPr>
          <a:defRPr dirty="0" smtClean="0"/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H32_MASTER_Slide">
  <a:themeElements>
    <a:clrScheme name="ViiV_swatches">
      <a:dk1>
        <a:srgbClr val="000000"/>
      </a:dk1>
      <a:lt1>
        <a:srgbClr val="FFFFFF"/>
      </a:lt1>
      <a:dk2>
        <a:srgbClr val="000000"/>
      </a:dk2>
      <a:lt2>
        <a:srgbClr val="757575"/>
      </a:lt2>
      <a:accent1>
        <a:srgbClr val="A30234"/>
      </a:accent1>
      <a:accent2>
        <a:srgbClr val="E31836"/>
      </a:accent2>
      <a:accent3>
        <a:srgbClr val="919194"/>
      </a:accent3>
      <a:accent4>
        <a:srgbClr val="A5A5A5"/>
      </a:accent4>
      <a:accent5>
        <a:srgbClr val="D8D8D8"/>
      </a:accent5>
      <a:accent6>
        <a:srgbClr val="F2F2F2"/>
      </a:accent6>
      <a:hlink>
        <a:srgbClr val="007272"/>
      </a:hlink>
      <a:folHlink>
        <a:srgbClr val="99CC00"/>
      </a:folHlink>
    </a:clrScheme>
    <a:fontScheme name="Calibri">
      <a:maj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1719470C9D5B4C877EDFD8E47CC2B5" ma:contentTypeVersion="0" ma:contentTypeDescription="Create a new document." ma:contentTypeScope="" ma:versionID="9b2efcb0f20f5023f64793f6074d00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691F959-0BCC-42AE-8E8A-878D48D81FC2}">
  <ds:schemaRefs>
    <ds:schemaRef ds:uri="http://purl.org/dc/elements/1.1/"/>
    <ds:schemaRef ds:uri="http://schemas.microsoft.com/office/2006/metadata/properties"/>
    <ds:schemaRef ds:uri="http://purl.org/dc/terms/"/>
    <ds:schemaRef ds:uri="http://www.w3.org/XML/1998/namespace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2.xml><?xml version="1.0" encoding="utf-8"?>
<ds:datastoreItem xmlns:ds="http://schemas.openxmlformats.org/officeDocument/2006/customXml" ds:itemID="{CBD67330-AA0E-42A6-88CD-9C0192245F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E6E2DFC-F599-44D8-917A-76AC3EBBFA9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23601</TotalTime>
  <Words>2013</Words>
  <Application>Microsoft Office PowerPoint</Application>
  <PresentationFormat>On-screen Show (4:3)</PresentationFormat>
  <Paragraphs>432</Paragraphs>
  <Slides>15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ViiV Global Corporate Template 2015_Internal_With Logo</vt:lpstr>
      <vt:lpstr>3_H32_MASTER_Slide</vt:lpstr>
      <vt:lpstr>Superior Efficacy of Dolutegravir/Abacavir/Lamivudine FDC Compared With Ritonavir-Boosted Atazanavir Plus Tenofovir Disoproxil Fumarate/Emtricitabine FDC in Treatment-Naive Women With HIV-1 Infection:  ARIA Study</vt:lpstr>
      <vt:lpstr>ARIA: Introduction </vt:lpstr>
      <vt:lpstr>Study Design</vt:lpstr>
      <vt:lpstr>Global Enrollment </vt:lpstr>
      <vt:lpstr>Study Disposition</vt:lpstr>
      <vt:lpstr>Demographics and  Baseline Characteristics</vt:lpstr>
      <vt:lpstr>Snapshot Outcomes at Week 48:  ITT-E and PP Populations</vt:lpstr>
      <vt:lpstr> Snapshot Outcomes at Week 48: ITT-E</vt:lpstr>
      <vt:lpstr>Snapshot Outcomes by Baseline Randomization Strata at Week 48: ITT-E</vt:lpstr>
      <vt:lpstr>Treatment Emergent Mutations in Patients with Confirmed Virologic Withdrawal</vt:lpstr>
      <vt:lpstr>Summary of Adverse Events:  Randomized Phase (up to Week 48)</vt:lpstr>
      <vt:lpstr>Most Frequent AEs and Relative Risk</vt:lpstr>
      <vt:lpstr>Summary of Psychiatric AEs</vt:lpstr>
      <vt:lpstr>Conclusions</vt:lpstr>
      <vt:lpstr>Acknowledgments</vt:lpstr>
    </vt:vector>
  </TitlesOfParts>
  <Company>GlaxoSmithKline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Tropism Assay –  FDA Discussion</dc:title>
  <dc:creator>Michele Robbins</dc:creator>
  <cp:lastModifiedBy>sns6795</cp:lastModifiedBy>
  <cp:revision>768</cp:revision>
  <cp:lastPrinted>2015-09-03T16:48:42Z</cp:lastPrinted>
  <dcterms:created xsi:type="dcterms:W3CDTF">2014-10-17T10:03:47Z</dcterms:created>
  <dcterms:modified xsi:type="dcterms:W3CDTF">2016-07-20T13:52:19Z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0x010100931719470C9D5B4C877EDFD8E47CC2B5</vt:lpwstr>
  </property>
</Properties>
</file>