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1" r:id="rId1"/>
  </p:sldMasterIdLst>
  <p:notesMasterIdLst>
    <p:notesMasterId r:id="rId29"/>
  </p:notesMasterIdLst>
  <p:sldIdLst>
    <p:sldId id="409" r:id="rId2"/>
    <p:sldId id="605" r:id="rId3"/>
    <p:sldId id="569" r:id="rId4"/>
    <p:sldId id="579" r:id="rId5"/>
    <p:sldId id="570" r:id="rId6"/>
    <p:sldId id="580" r:id="rId7"/>
    <p:sldId id="582" r:id="rId8"/>
    <p:sldId id="603" r:id="rId9"/>
    <p:sldId id="572" r:id="rId10"/>
    <p:sldId id="584" r:id="rId11"/>
    <p:sldId id="528" r:id="rId12"/>
    <p:sldId id="530" r:id="rId13"/>
    <p:sldId id="585" r:id="rId14"/>
    <p:sldId id="586" r:id="rId15"/>
    <p:sldId id="602" r:id="rId16"/>
    <p:sldId id="592" r:id="rId17"/>
    <p:sldId id="563" r:id="rId18"/>
    <p:sldId id="595" r:id="rId19"/>
    <p:sldId id="601" r:id="rId20"/>
    <p:sldId id="590" r:id="rId21"/>
    <p:sldId id="591" r:id="rId22"/>
    <p:sldId id="596" r:id="rId23"/>
    <p:sldId id="597" r:id="rId24"/>
    <p:sldId id="598" r:id="rId25"/>
    <p:sldId id="604" r:id="rId26"/>
    <p:sldId id="599" r:id="rId27"/>
    <p:sldId id="600" r:id="rId28"/>
  </p:sldIdLst>
  <p:sldSz cx="6858000" cy="51435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erle" initials="M" lastIdx="1" clrIdx="0"/>
  <p:cmAuthor id="1" name="Günthard Huldrych" initials="GH" lastIdx="10" clrIdx="1"/>
  <p:cmAuthor id="4" name="Alex Marzel" initials="AM [4]" lastIdx="1" clrIdx="2"/>
  <p:cmAuthor id="5" name="Alex Marzel" initials="AM [5]" lastIdx="1" clrIdx="3"/>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useTimings="0">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2880F"/>
    <a:srgbClr val="DDDDDD"/>
    <a:srgbClr val="FFFFFF"/>
    <a:srgbClr val="4D4D4D"/>
    <a:srgbClr val="C0C0C0"/>
    <a:srgbClr val="E75FDD"/>
    <a:srgbClr val="FA3A14"/>
    <a:srgbClr val="C3D69B"/>
    <a:srgbClr val="C0504D"/>
    <a:srgbClr val="0000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020" autoAdjust="0"/>
    <p:restoredTop sz="94690" autoAdjust="0"/>
  </p:normalViewPr>
  <p:slideViewPr>
    <p:cSldViewPr snapToGrid="0">
      <p:cViewPr varScale="1">
        <p:scale>
          <a:sx n="142" d="100"/>
          <a:sy n="142" d="100"/>
        </p:scale>
        <p:origin x="-808" y="-104"/>
      </p:cViewPr>
      <p:guideLst>
        <p:guide orient="horz" pos="162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4632"/>
    </p:cViewPr>
  </p:sorterViewPr>
  <p:notesViewPr>
    <p:cSldViewPr snapToGrid="0">
      <p:cViewPr varScale="1">
        <p:scale>
          <a:sx n="84" d="100"/>
          <a:sy n="84" d="100"/>
        </p:scale>
        <p:origin x="3924" y="108"/>
      </p:cViewPr>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B84DE8-5ECB-490F-B1B4-4319EAE81432}" type="datetimeFigureOut">
              <a:rPr lang="en-US" smtClean="0"/>
              <a:pPr/>
              <a:t>24.07.2018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2F40820-CB85-4B07-B551-D5030BD042E2}" type="slidenum">
              <a:rPr lang="en-US" smtClean="0"/>
              <a:pPr/>
              <a:t>‹Nr.›</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712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2F40820-CB85-4B07-B551-D5030BD042E2}"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533830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2F40820-CB85-4B07-B551-D5030BD042E2}"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5234993"/>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0820-CB85-4B07-B551-D5030BD042E2}"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076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2"/>
            <a:ext cx="5829300" cy="1102519"/>
          </a:xfrm>
        </p:spPr>
        <p:txBody>
          <a:bodyPr/>
          <a:lstStyle/>
          <a:p>
            <a:r>
              <a:rPr lang="en-US"/>
              <a:t>Click to edit Master title style</a:t>
            </a:r>
            <a:endParaRPr lang="de-CH"/>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165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787"/>
            <a:ext cx="2256235" cy="871538"/>
          </a:xfrm>
        </p:spPr>
        <p:txBody>
          <a:bodyPr anchor="b"/>
          <a:lstStyle>
            <a:lvl1pPr algn="l">
              <a:defRPr sz="1500" b="1"/>
            </a:lvl1pPr>
          </a:lstStyle>
          <a:p>
            <a:r>
              <a:rPr lang="en-US"/>
              <a:t>Click to edit Master title style</a:t>
            </a:r>
            <a:endParaRPr lang="de-CH"/>
          </a:p>
        </p:txBody>
      </p:sp>
      <p:sp>
        <p:nvSpPr>
          <p:cNvPr id="3" name="Content Placeholder 2"/>
          <p:cNvSpPr>
            <a:spLocks noGrp="1"/>
          </p:cNvSpPr>
          <p:nvPr>
            <p:ph idx="1"/>
          </p:nvPr>
        </p:nvSpPr>
        <p:spPr>
          <a:xfrm>
            <a:off x="2681288" y="20479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342902"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de-CH"/>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935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endParaRPr lang="de-CH"/>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CH"/>
          </a:p>
        </p:txBody>
      </p:sp>
      <p:sp>
        <p:nvSpPr>
          <p:cNvPr id="4" name="Text Placeholder 3"/>
          <p:cNvSpPr>
            <a:spLocks noGrp="1"/>
          </p:cNvSpPr>
          <p:nvPr>
            <p:ph type="body" sz="half" idx="2"/>
          </p:nvPr>
        </p:nvSpPr>
        <p:spPr>
          <a:xfrm>
            <a:off x="1344216" y="402550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de-CH"/>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441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011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585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1"/>
            <a:ext cx="6858000" cy="813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 name="Title 1"/>
          <p:cNvSpPr>
            <a:spLocks noGrp="1"/>
          </p:cNvSpPr>
          <p:nvPr>
            <p:ph type="title"/>
          </p:nvPr>
        </p:nvSpPr>
        <p:spPr>
          <a:xfrm>
            <a:off x="342900" y="250027"/>
            <a:ext cx="6172200" cy="313544"/>
          </a:xfrm>
        </p:spPr>
        <p:txBody>
          <a:bodyPr>
            <a:noAutofit/>
          </a:bodyPr>
          <a:lstStyle>
            <a:lvl1pPr>
              <a:defRPr sz="2400"/>
            </a:lvl1pPr>
          </a:lstStyle>
          <a:p>
            <a:r>
              <a:rPr lang="en-US" dirty="0"/>
              <a:t>Click to edit Master title style</a:t>
            </a:r>
            <a:endParaRPr lang="de-CH"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60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endParaRPr lang="de-CH"/>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564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0" y="-1"/>
            <a:ext cx="6858000" cy="813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 name="Title 1"/>
          <p:cNvSpPr>
            <a:spLocks noGrp="1"/>
          </p:cNvSpPr>
          <p:nvPr>
            <p:ph type="title"/>
          </p:nvPr>
        </p:nvSpPr>
        <p:spPr>
          <a:xfrm>
            <a:off x="342900" y="250027"/>
            <a:ext cx="6172200" cy="313544"/>
          </a:xfrm>
        </p:spPr>
        <p:txBody>
          <a:bodyPr/>
          <a:lstStyle/>
          <a:p>
            <a:r>
              <a:rPr lang="en-US"/>
              <a:t>Click to edit Master title style</a:t>
            </a:r>
            <a:endParaRPr lang="de-CH"/>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de-CH"/>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2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1"/>
            <a:ext cx="6858000" cy="813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 name="Title 1"/>
          <p:cNvSpPr>
            <a:spLocks noGrp="1"/>
          </p:cNvSpPr>
          <p:nvPr>
            <p:ph type="title"/>
          </p:nvPr>
        </p:nvSpPr>
        <p:spPr/>
        <p:txBody>
          <a:bodyPr/>
          <a:lstStyle>
            <a:lvl1pPr>
              <a:defRPr/>
            </a:lvl1pPr>
          </a:lstStyle>
          <a:p>
            <a:r>
              <a:rPr lang="en-US"/>
              <a:t>Click to edit Master title style</a:t>
            </a:r>
            <a:endParaRPr lang="de-CH"/>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3483771"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8" name="Footer Placeholder 7"/>
          <p:cNvSpPr>
            <a:spLocks noGrp="1"/>
          </p:cNvSpPr>
          <p:nvPr>
            <p:ph type="ftr" sz="quarter" idx="11"/>
          </p:nvPr>
        </p:nvSpPr>
        <p:spPr>
          <a:xfrm>
            <a:off x="2343150" y="4767263"/>
            <a:ext cx="2171700" cy="273844"/>
          </a:xfrm>
          <a:prstGeom prst="rect">
            <a:avLst/>
          </a:prstGeom>
        </p:spPr>
        <p:txBody>
          <a:bodyPr/>
          <a:lstStyle/>
          <a:p>
            <a:endParaRPr lang="de-CH"/>
          </a:p>
        </p:txBody>
      </p:sp>
      <p:sp>
        <p:nvSpPr>
          <p:cNvPr id="9" name="Slide Number Placeholder 8"/>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100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CH"/>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3483771"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8" name="Footer Placeholder 7"/>
          <p:cNvSpPr>
            <a:spLocks noGrp="1"/>
          </p:cNvSpPr>
          <p:nvPr>
            <p:ph type="ftr" sz="quarter" idx="11"/>
          </p:nvPr>
        </p:nvSpPr>
        <p:spPr>
          <a:xfrm>
            <a:off x="2343150" y="4767263"/>
            <a:ext cx="2171700" cy="273844"/>
          </a:xfrm>
          <a:prstGeom prst="rect">
            <a:avLst/>
          </a:prstGeom>
        </p:spPr>
        <p:txBody>
          <a:bodyPr/>
          <a:lstStyle/>
          <a:p>
            <a:endParaRPr lang="de-CH"/>
          </a:p>
        </p:txBody>
      </p:sp>
      <p:sp>
        <p:nvSpPr>
          <p:cNvPr id="9" name="Slide Number Placeholder 8"/>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987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1251" y="156824"/>
            <a:ext cx="2149522" cy="636451"/>
          </a:xfrm>
          <a:solidFill>
            <a:schemeClr val="bg1">
              <a:lumMod val="50000"/>
            </a:schemeClr>
          </a:solidFill>
        </p:spPr>
        <p:txBody>
          <a:bodyPr>
            <a:noAutofit/>
          </a:bodyPr>
          <a:lstStyle>
            <a:lvl1pPr algn="l">
              <a:defRPr sz="1800"/>
            </a:lvl1pPr>
          </a:lstStyle>
          <a:p>
            <a:r>
              <a:rPr lang="en-US" dirty="0"/>
              <a:t>Click to edit Master title style</a:t>
            </a:r>
            <a:endParaRPr lang="de-CH" dirty="0"/>
          </a:p>
        </p:txBody>
      </p:sp>
      <p:sp>
        <p:nvSpPr>
          <p:cNvPr id="3" name="Text Placeholder 2"/>
          <p:cNvSpPr>
            <a:spLocks noGrp="1"/>
          </p:cNvSpPr>
          <p:nvPr>
            <p:ph type="body" idx="1"/>
          </p:nvPr>
        </p:nvSpPr>
        <p:spPr>
          <a:xfrm>
            <a:off x="266133" y="1386766"/>
            <a:ext cx="1889296" cy="47982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254368" y="3239443"/>
            <a:ext cx="1890038" cy="47982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2507760" y="35612"/>
            <a:ext cx="4350240" cy="252334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11" name="Content Placeholder 5"/>
          <p:cNvSpPr>
            <a:spLocks noGrp="1"/>
          </p:cNvSpPr>
          <p:nvPr>
            <p:ph sz="quarter" idx="10"/>
          </p:nvPr>
        </p:nvSpPr>
        <p:spPr>
          <a:xfrm>
            <a:off x="2507760" y="2605016"/>
            <a:ext cx="4350240" cy="25384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64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4" name="Footer Placeholder 3"/>
          <p:cNvSpPr>
            <a:spLocks noGrp="1"/>
          </p:cNvSpPr>
          <p:nvPr>
            <p:ph type="ftr" sz="quarter" idx="11"/>
          </p:nvPr>
        </p:nvSpPr>
        <p:spPr>
          <a:xfrm>
            <a:off x="2343150" y="4767263"/>
            <a:ext cx="2171700" cy="273844"/>
          </a:xfrm>
          <a:prstGeom prst="rect">
            <a:avLst/>
          </a:prstGeom>
        </p:spPr>
        <p:txBody>
          <a:bodyPr/>
          <a:lstStyle/>
          <a:p>
            <a:endParaRPr lang="de-CH"/>
          </a:p>
        </p:txBody>
      </p:sp>
      <p:sp>
        <p:nvSpPr>
          <p:cNvPr id="5" name="Slide Number Placeholder 4"/>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567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24.07.2018</a:t>
            </a:fld>
            <a:endParaRPr lang="de-CH"/>
          </a:p>
        </p:txBody>
      </p:sp>
      <p:sp>
        <p:nvSpPr>
          <p:cNvPr id="3" name="Footer Placeholder 2"/>
          <p:cNvSpPr>
            <a:spLocks noGrp="1"/>
          </p:cNvSpPr>
          <p:nvPr>
            <p:ph type="ftr" sz="quarter" idx="11"/>
          </p:nvPr>
        </p:nvSpPr>
        <p:spPr>
          <a:xfrm>
            <a:off x="2343150" y="4767263"/>
            <a:ext cx="2171700" cy="273844"/>
          </a:xfrm>
          <a:prstGeom prst="rect">
            <a:avLst/>
          </a:prstGeom>
        </p:spPr>
        <p:txBody>
          <a:bodyPr/>
          <a:lstStyle/>
          <a:p>
            <a:endParaRPr lang="de-CH"/>
          </a:p>
        </p:txBody>
      </p:sp>
      <p:sp>
        <p:nvSpPr>
          <p:cNvPr id="4" name="Slide Number Placeholder 3"/>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‹Nr.›</a:t>
            </a:fld>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7225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49480"/>
            <a:ext cx="6172200" cy="313544"/>
          </a:xfrm>
          <a:prstGeom prst="rect">
            <a:avLst/>
          </a:prstGeom>
        </p:spPr>
        <p:txBody>
          <a:bodyPr vert="horz" lIns="91440" tIns="45720" rIns="91440" bIns="45720" rtlCol="0" anchor="ctr">
            <a:normAutofit/>
          </a:bodyPr>
          <a:lstStyle/>
          <a:p>
            <a:r>
              <a:rPr lang="en-US"/>
              <a:t>Click to edit Master title style</a:t>
            </a:r>
            <a:endParaRPr lang="de-CH"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67419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15" r:id="rId6"/>
    <p:sldLayoutId id="214748371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685800" rtl="0" eaLnBrk="1" latinLnBrk="0" hangingPunct="1">
        <a:spcBef>
          <a:spcPct val="0"/>
        </a:spcBef>
        <a:buNone/>
        <a:defRPr sz="2100" b="1"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tiff"/><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482028" y="2827871"/>
            <a:ext cx="5829300" cy="1065093"/>
          </a:xfrm>
        </p:spPr>
        <p:txBody>
          <a:bodyPr>
            <a:noAutofit/>
          </a:bodyPr>
          <a:lstStyle/>
          <a:p>
            <a:r>
              <a:rPr lang="en-US" sz="1400" b="0" dirty="0">
                <a:solidFill>
                  <a:schemeClr val="tx1"/>
                </a:solidFill>
              </a:rPr>
              <a:t> </a:t>
            </a:r>
            <a:r>
              <a:rPr lang="de-CH" sz="1400" b="0" dirty="0">
                <a:solidFill>
                  <a:schemeClr val="tx1"/>
                </a:solidFill>
              </a:rPr>
              <a:t/>
            </a:r>
            <a:br>
              <a:rPr lang="de-CH" sz="1400" b="0" dirty="0">
                <a:solidFill>
                  <a:schemeClr val="tx1"/>
                </a:solidFill>
              </a:rPr>
            </a:br>
            <a:r>
              <a:rPr lang="de-CH" sz="1400" b="0" dirty="0">
                <a:solidFill>
                  <a:schemeClr val="tx1"/>
                </a:solidFill>
              </a:rPr>
              <a:t>Dominique L. Braun, Teja Turk, Benjamin Hampel, Christina Grube, Peter W. Schreiber, Michael Greiner, Daniela Steffens, Fabian Tschumi, Cornelia Bayard, Carsten Depmeier, Barbara Bertisch, </a:t>
            </a:r>
            <a:r>
              <a:rPr lang="en-US" sz="1400" b="0" dirty="0">
                <a:solidFill>
                  <a:schemeClr val="tx1"/>
                </a:solidFill>
              </a:rPr>
              <a:t>Jürg Böni, </a:t>
            </a:r>
            <a:r>
              <a:rPr lang="de-CH" sz="1400" b="0" dirty="0">
                <a:solidFill>
                  <a:schemeClr val="tx1"/>
                </a:solidFill>
              </a:rPr>
              <a:t>Karin J. Metzner, </a:t>
            </a:r>
            <a:br>
              <a:rPr lang="de-CH" sz="1400" b="0" dirty="0">
                <a:solidFill>
                  <a:schemeClr val="tx1"/>
                </a:solidFill>
              </a:rPr>
            </a:br>
            <a:r>
              <a:rPr lang="en-US" sz="1400" b="0" dirty="0">
                <a:solidFill>
                  <a:schemeClr val="tx1"/>
                </a:solidFill>
              </a:rPr>
              <a:t>Roger Kouyos, Huldrych F. Günthard</a:t>
            </a:r>
            <a:r>
              <a:rPr lang="de-CH" sz="1100" dirty="0">
                <a:solidFill>
                  <a:schemeClr val="tx1"/>
                </a:solidFill>
              </a:rPr>
              <a:t/>
            </a:r>
            <a:br>
              <a:rPr lang="de-CH" sz="1100" dirty="0">
                <a:solidFill>
                  <a:schemeClr val="tx1"/>
                </a:solidFill>
              </a:rPr>
            </a:br>
            <a:endParaRPr lang="de-CH" sz="1400" dirty="0">
              <a:solidFill>
                <a:schemeClr val="tx1"/>
              </a:solidFill>
            </a:endParaRPr>
          </a:p>
        </p:txBody>
      </p:sp>
      <p:sp>
        <p:nvSpPr>
          <p:cNvPr id="2" name="Subtitle 1"/>
          <p:cNvSpPr>
            <a:spLocks noGrp="1"/>
          </p:cNvSpPr>
          <p:nvPr>
            <p:ph type="subTitle" idx="1"/>
          </p:nvPr>
        </p:nvSpPr>
        <p:spPr>
          <a:xfrm>
            <a:off x="108346" y="429927"/>
            <a:ext cx="6639803" cy="2142219"/>
          </a:xfrm>
        </p:spPr>
        <p:txBody>
          <a:bodyPr>
            <a:noAutofit/>
          </a:bodyPr>
          <a:lstStyle/>
          <a:p>
            <a:pPr>
              <a:spcBef>
                <a:spcPts val="0"/>
              </a:spcBef>
              <a:spcAft>
                <a:spcPts val="1200"/>
              </a:spcAft>
            </a:pPr>
            <a:r>
              <a:rPr lang="en-US" sz="2400" dirty="0">
                <a:solidFill>
                  <a:schemeClr val="tx2"/>
                </a:solidFill>
              </a:rPr>
              <a:t>EARLY SIMPLIFIED TRIAL</a:t>
            </a:r>
          </a:p>
          <a:p>
            <a:pPr>
              <a:spcBef>
                <a:spcPts val="0"/>
              </a:spcBef>
            </a:pPr>
            <a:r>
              <a:rPr lang="en-US" sz="2000" dirty="0">
                <a:solidFill>
                  <a:schemeClr val="tx1"/>
                </a:solidFill>
              </a:rPr>
              <a:t>Simplification to dolutegravir monotherapy is non-inferior compared to continuation of combination antiretroviral therapy in patients who initiated combination antiretroviral therapy during primary HIV infection:  </a:t>
            </a:r>
          </a:p>
          <a:p>
            <a:pPr>
              <a:spcBef>
                <a:spcPts val="0"/>
              </a:spcBef>
            </a:pPr>
            <a:r>
              <a:rPr lang="en-US" sz="2000" dirty="0">
                <a:solidFill>
                  <a:schemeClr val="tx1"/>
                </a:solidFill>
              </a:rPr>
              <a:t>a randomized, controlled, non-inferiority trial</a:t>
            </a:r>
          </a:p>
        </p:txBody>
      </p:sp>
      <p:sp>
        <p:nvSpPr>
          <p:cNvPr id="5" name="Subtitle 2"/>
          <p:cNvSpPr txBox="1">
            <a:spLocks/>
          </p:cNvSpPr>
          <p:nvPr/>
        </p:nvSpPr>
        <p:spPr>
          <a:xfrm>
            <a:off x="376909" y="1068694"/>
            <a:ext cx="6102678" cy="1189214"/>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300" dirty="0">
              <a:solidFill>
                <a:schemeClr val="tx1"/>
              </a:solidFill>
            </a:endParaRPr>
          </a:p>
        </p:txBody>
      </p:sp>
      <p:grpSp>
        <p:nvGrpSpPr>
          <p:cNvPr id="6" name="Gruppieren 5"/>
          <p:cNvGrpSpPr/>
          <p:nvPr/>
        </p:nvGrpSpPr>
        <p:grpSpPr>
          <a:xfrm>
            <a:off x="5218566" y="4317162"/>
            <a:ext cx="2185523" cy="561711"/>
            <a:chOff x="3748009" y="4068687"/>
            <a:chExt cx="2393597" cy="748948"/>
          </a:xfrm>
        </p:grpSpPr>
        <p:pic>
          <p:nvPicPr>
            <p:cNvPr id="7" name="Picture 6" descr="uzh_logo_e_pos_grau_1mm"/>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3813678" y="4414909"/>
              <a:ext cx="1048082" cy="402726"/>
            </a:xfrm>
            <a:prstGeom prst="rect">
              <a:avLst/>
            </a:prstGeom>
            <a:noFill/>
            <a:ln>
              <a:noFill/>
            </a:ln>
          </p:spPr>
        </p:pic>
        <p:sp>
          <p:nvSpPr>
            <p:cNvPr id="8" name="TextBox 7"/>
            <p:cNvSpPr txBox="1"/>
            <p:nvPr/>
          </p:nvSpPr>
          <p:spPr>
            <a:xfrm>
              <a:off x="3748009" y="4068687"/>
              <a:ext cx="2393597" cy="307776"/>
            </a:xfrm>
            <a:prstGeom prst="rect">
              <a:avLst/>
            </a:prstGeom>
            <a:noFill/>
          </p:spPr>
          <p:txBody>
            <a:bodyPr wrap="square" rtlCol="0">
              <a:spAutoFit/>
            </a:bodyPr>
            <a:lstStyle/>
            <a:p>
              <a:r>
                <a:rPr lang="en-US" sz="900" b="1" dirty="0"/>
                <a:t>Institute of Medical Virology</a:t>
              </a:r>
            </a:p>
          </p:txBody>
        </p:sp>
      </p:grpSp>
      <p:pic>
        <p:nvPicPr>
          <p:cNvPr id="4" name="Grafik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7582" y="4400133"/>
            <a:ext cx="1546553" cy="406376"/>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25882" y="4395803"/>
            <a:ext cx="1096892" cy="410708"/>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38672" y="4400135"/>
            <a:ext cx="406376" cy="4063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241056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Study Flow Chart</a:t>
            </a:r>
          </a:p>
        </p:txBody>
      </p:sp>
      <p:pic>
        <p:nvPicPr>
          <p:cNvPr id="9" name="Grafik 8">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8D525D67-832F-EF4B-817E-E5B9858C6347}"/>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509" y="816908"/>
            <a:ext cx="5768788" cy="432659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8250334"/>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183767"/>
            <a:ext cx="6172200" cy="313544"/>
          </a:xfrm>
        </p:spPr>
        <p:txBody>
          <a:bodyPr/>
          <a:lstStyle/>
          <a:p>
            <a:r>
              <a:rPr lang="en-GB" sz="2800" dirty="0"/>
              <a:t>Baseline characteristics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80951382"/>
              </p:ext>
            </p:extLst>
          </p:nvPr>
        </p:nvGraphicFramePr>
        <p:xfrm>
          <a:off x="342899" y="921659"/>
          <a:ext cx="6234881" cy="3926208"/>
        </p:xfrm>
        <a:graphic>
          <a:graphicData uri="http://schemas.openxmlformats.org/drawingml/2006/table">
            <a:tbl>
              <a:tblPr>
                <a:tableStyleId>{9D7B26C5-4107-4FEC-AEDC-1716B250A1EF}</a:tableStyleId>
              </a:tblPr>
              <a:tblGrid>
                <a:gridCol w="2565953">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3497624189"/>
                    </a:ext>
                  </a:extLst>
                </a:gridCol>
                <a:gridCol w="1152939">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3393438563"/>
                    </a:ext>
                  </a:extLst>
                </a:gridCol>
                <a:gridCol w="1272209">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2522235239"/>
                    </a:ext>
                  </a:extLst>
                </a:gridCol>
                <a:gridCol w="1243780">
                  <a:extLst>
                    <a:ext uri="{9D8B030D-6E8A-4147-A177-3AD203B41FA5}">
                      <a16:colId xmlns:a16="http://schemas.microsoft.com/office/drawing/2014/main" xmlns="" xmlns:p="http://schemas.openxmlformats.org/presentationml/2006/main" xmlns:r="http://schemas.openxmlformats.org/officeDocument/2006/relationships" xmlns:a="http://schemas.openxmlformats.org/drawingml/2006/main" val="1774265686"/>
                    </a:ext>
                  </a:extLst>
                </a:gridCol>
              </a:tblGrid>
              <a:tr h="299269">
                <a:tc>
                  <a:txBody>
                    <a:bodyPr/>
                    <a:lstStyle/>
                    <a:p>
                      <a:pPr algn="l" fontAlgn="b">
                        <a:lnSpc>
                          <a:spcPct val="150000"/>
                        </a:lnSpc>
                      </a:pP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b="1" u="none" strike="noStrike" dirty="0">
                          <a:effectLst/>
                        </a:rPr>
                        <a:t>Overall</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b="1" u="none" strike="noStrike" dirty="0">
                          <a:effectLst/>
                        </a:rPr>
                        <a:t>cART</a:t>
                      </a:r>
                    </a:p>
                  </a:txBody>
                  <a:tcPr marL="7144" marR="7144" marT="7144" marB="0" anchor="b">
                    <a:solidFill>
                      <a:schemeClr val="bg1">
                        <a:lumMod val="85000"/>
                      </a:schemeClr>
                    </a:solidFill>
                  </a:tcPr>
                </a:tc>
                <a:tc>
                  <a:txBody>
                    <a:bodyPr/>
                    <a:lstStyle/>
                    <a:p>
                      <a:pPr algn="ctr" fontAlgn="b">
                        <a:lnSpc>
                          <a:spcPct val="150000"/>
                        </a:lnSpc>
                      </a:pPr>
                      <a:r>
                        <a:rPr lang="de-CH" sz="1400" b="1" u="none" strike="noStrike" dirty="0">
                          <a:effectLst/>
                        </a:rPr>
                        <a:t>Monotherapy</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608826316"/>
                  </a:ext>
                </a:extLst>
              </a:tr>
              <a:tr h="299269">
                <a:tc>
                  <a:txBody>
                    <a:bodyPr/>
                    <a:lstStyle/>
                    <a:p>
                      <a:pPr algn="l" fontAlgn="b">
                        <a:lnSpc>
                          <a:spcPct val="150000"/>
                        </a:lnSpc>
                      </a:pPr>
                      <a:r>
                        <a:rPr lang="de-CH" sz="1400" u="none" strike="noStrike" dirty="0">
                          <a:effectLst/>
                        </a:rPr>
                        <a:t>N</a:t>
                      </a:r>
                      <a:endParaRPr lang="de-CH"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101</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33</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68</a:t>
                      </a:r>
                      <a:endParaRPr lang="de-CH"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636720793"/>
                  </a:ext>
                </a:extLst>
              </a:tr>
              <a:tr h="299269">
                <a:tc>
                  <a:txBody>
                    <a:bodyPr/>
                    <a:lstStyle/>
                    <a:p>
                      <a:pPr algn="l" fontAlgn="b">
                        <a:lnSpc>
                          <a:spcPct val="150000"/>
                        </a:lnSpc>
                      </a:pPr>
                      <a:r>
                        <a:rPr lang="de-CH" sz="1400" u="none" strike="noStrike" dirty="0">
                          <a:effectLst/>
                        </a:rPr>
                        <a:t>Age [years]</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42 [33--47]</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43 [35--46]</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42 [33--47]</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687353816"/>
                  </a:ext>
                </a:extLst>
              </a:tr>
              <a:tr h="299269">
                <a:tc>
                  <a:txBody>
                    <a:bodyPr/>
                    <a:lstStyle/>
                    <a:p>
                      <a:pPr algn="l" fontAlgn="b">
                        <a:lnSpc>
                          <a:spcPct val="150000"/>
                        </a:lnSpc>
                      </a:pPr>
                      <a:r>
                        <a:rPr lang="de-CH" sz="1400" u="none" strike="noStrike" dirty="0">
                          <a:effectLst/>
                        </a:rPr>
                        <a:t>Gender = male (%)</a:t>
                      </a:r>
                      <a:endParaRPr lang="de-CH"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97 (96·0%)</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32 (97·0%)</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65 (95·6%)</a:t>
                      </a:r>
                      <a:endParaRPr lang="de-CH"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4122497334"/>
                  </a:ext>
                </a:extLst>
              </a:tr>
              <a:tr h="299269">
                <a:tc>
                  <a:txBody>
                    <a:bodyPr/>
                    <a:lstStyle/>
                    <a:p>
                      <a:pPr algn="l" fontAlgn="b">
                        <a:lnSpc>
                          <a:spcPct val="150000"/>
                        </a:lnSpc>
                      </a:pPr>
                      <a:r>
                        <a:rPr lang="de-CH" sz="1400" u="none" strike="noStrike" dirty="0">
                          <a:effectLst/>
                        </a:rPr>
                        <a:t>HIV transmission risk (%)</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416749407"/>
                  </a:ext>
                </a:extLst>
              </a:tr>
              <a:tr h="299269">
                <a:tc>
                  <a:txBody>
                    <a:bodyPr/>
                    <a:lstStyle/>
                    <a:p>
                      <a:pPr algn="l" fontAlgn="b">
                        <a:lnSpc>
                          <a:spcPct val="150000"/>
                        </a:lnSpc>
                      </a:pPr>
                      <a:r>
                        <a:rPr lang="de-CH" sz="1400" u="none" strike="noStrike" dirty="0">
                          <a:effectLst/>
                        </a:rPr>
                        <a:t>   MSM</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a:effectLst/>
                        </a:rPr>
                        <a:t>84 (83·2%)</a:t>
                      </a:r>
                      <a:endParaRPr lang="de-CH" sz="1400" b="0" i="0" u="none" strike="noStrike">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a:effectLst/>
                        </a:rPr>
                        <a:t>28 (84·8%)</a:t>
                      </a:r>
                      <a:endParaRPr lang="de-CH" sz="1400" b="0" i="0" u="none" strike="noStrike">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56 (82·4%)</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3051858836"/>
                  </a:ext>
                </a:extLst>
              </a:tr>
              <a:tr h="299269">
                <a:tc>
                  <a:txBody>
                    <a:bodyPr/>
                    <a:lstStyle/>
                    <a:p>
                      <a:pPr algn="l" fontAlgn="b">
                        <a:lnSpc>
                          <a:spcPct val="150000"/>
                        </a:lnSpc>
                      </a:pPr>
                      <a:r>
                        <a:rPr lang="de-CH" sz="1400" u="none" strike="noStrike" dirty="0">
                          <a:effectLst/>
                        </a:rPr>
                        <a:t>   HET</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15 (14·9%)</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a:effectLst/>
                        </a:rPr>
                        <a:t>5 (15·2%)</a:t>
                      </a:r>
                      <a:endParaRPr lang="de-CH" sz="1400" b="0" i="0" u="none" strike="noStrike">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10 (14·7%)</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145684392"/>
                  </a:ext>
                </a:extLst>
              </a:tr>
              <a:tr h="299269">
                <a:tc>
                  <a:txBody>
                    <a:bodyPr/>
                    <a:lstStyle/>
                    <a:p>
                      <a:pPr algn="l" fontAlgn="b">
                        <a:lnSpc>
                          <a:spcPct val="150000"/>
                        </a:lnSpc>
                      </a:pPr>
                      <a:r>
                        <a:rPr lang="de-CH" sz="1400" u="none" strike="noStrike" dirty="0">
                          <a:effectLst/>
                        </a:rPr>
                        <a:t>   other</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2 (2·0%)</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0 (0·0%)</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2 (2·9%)</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1356411386"/>
                  </a:ext>
                </a:extLst>
              </a:tr>
              <a:tr h="299269">
                <a:tc>
                  <a:txBody>
                    <a:bodyPr/>
                    <a:lstStyle/>
                    <a:p>
                      <a:pPr algn="l" fontAlgn="b">
                        <a:lnSpc>
                          <a:spcPct val="150000"/>
                        </a:lnSpc>
                      </a:pPr>
                      <a:r>
                        <a:rPr lang="de-CH" sz="1400" u="none" strike="noStrike" dirty="0">
                          <a:effectLst/>
                        </a:rPr>
                        <a:t>HIV</a:t>
                      </a:r>
                      <a:r>
                        <a:rPr lang="de-CH" sz="1400" u="none" strike="noStrike" baseline="0" dirty="0">
                          <a:effectLst/>
                        </a:rPr>
                        <a:t>-1 Subtype B</a:t>
                      </a:r>
                      <a:endParaRPr lang="de-CH" sz="1400" b="1"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63 (62·4%)</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19 (57·6%)</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44 (64·7%)</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327265413"/>
                  </a:ext>
                </a:extLst>
              </a:tr>
              <a:tr h="299269">
                <a:tc>
                  <a:txBody>
                    <a:bodyPr/>
                    <a:lstStyle/>
                    <a:p>
                      <a:pPr algn="l" fontAlgn="b">
                        <a:lnSpc>
                          <a:spcPct val="150000"/>
                        </a:lnSpc>
                      </a:pPr>
                      <a:r>
                        <a:rPr lang="en-US" sz="1400" u="none" strike="noStrike" dirty="0">
                          <a:effectLst/>
                        </a:rPr>
                        <a:t>Days from infection until cART start </a:t>
                      </a: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35 [28--73]</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35 [29--76]</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36 [27--73]</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2967371432"/>
                  </a:ext>
                </a:extLst>
              </a:tr>
              <a:tr h="299269">
                <a:tc>
                  <a:txBody>
                    <a:bodyPr/>
                    <a:lstStyle/>
                    <a:p>
                      <a:pPr algn="l" fontAlgn="b">
                        <a:lnSpc>
                          <a:spcPct val="150000"/>
                        </a:lnSpc>
                      </a:pPr>
                      <a:r>
                        <a:rPr lang="en-US" sz="1400" u="none" strike="noStrike" dirty="0">
                          <a:effectLst/>
                        </a:rPr>
                        <a:t>Years on cART before study entry </a:t>
                      </a:r>
                    </a:p>
                  </a:txBody>
                  <a:tcPr marL="7144" marR="7144" marT="7144" marB="0" anchor="b">
                    <a:solidFill>
                      <a:srgbClr val="FFFFFF"/>
                    </a:solidFill>
                  </a:tcPr>
                </a:tc>
                <a:tc>
                  <a:txBody>
                    <a:bodyPr/>
                    <a:lstStyle/>
                    <a:p>
                      <a:pPr algn="ctr" fontAlgn="b">
                        <a:lnSpc>
                          <a:spcPct val="150000"/>
                        </a:lnSpc>
                      </a:pPr>
                      <a:r>
                        <a:rPr lang="de-CH" sz="1400" u="none" strike="noStrike" dirty="0">
                          <a:effectLst/>
                        </a:rPr>
                        <a:t>3·6 [1·9--6·0]</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3·3 [2·0--5·5]</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3·8 [1·8--6·1]</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741590812"/>
                  </a:ext>
                </a:extLst>
              </a:tr>
              <a:tr h="299269">
                <a:tc>
                  <a:txBody>
                    <a:bodyPr/>
                    <a:lstStyle/>
                    <a:p>
                      <a:pPr algn="l" fontAlgn="b">
                        <a:lnSpc>
                          <a:spcPct val="150000"/>
                        </a:lnSpc>
                      </a:pPr>
                      <a:r>
                        <a:rPr lang="en-US" sz="1400" u="none" strike="noStrike" dirty="0">
                          <a:effectLst/>
                        </a:rPr>
                        <a:t>Nadir CD4 cell count [cells/µL]</a:t>
                      </a:r>
                      <a:endParaRPr lang="en-US" sz="1400" b="1" i="0" u="none" strike="noStrike" dirty="0">
                        <a:solidFill>
                          <a:srgbClr val="000000"/>
                        </a:solidFill>
                        <a:effectLst/>
                        <a:latin typeface="Calibri" panose="020F0502020204030204" pitchFamily="34" charset="0"/>
                      </a:endParaRPr>
                    </a:p>
                  </a:txBody>
                  <a:tcPr marL="7144" marR="7144" marT="7144" marB="0" anchor="b">
                    <a:solidFill>
                      <a:srgbClr val="DDDDDD"/>
                    </a:solidFill>
                  </a:tcPr>
                </a:tc>
                <a:tc>
                  <a:txBody>
                    <a:bodyPr/>
                    <a:lstStyle/>
                    <a:p>
                      <a:pPr algn="ctr" fontAlgn="b">
                        <a:lnSpc>
                          <a:spcPct val="150000"/>
                        </a:lnSpc>
                      </a:pPr>
                      <a:r>
                        <a:rPr lang="de-CH" sz="1400" u="none" strike="noStrike" dirty="0">
                          <a:effectLst/>
                        </a:rPr>
                        <a:t>358 [265--486]</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DDDDDD"/>
                    </a:solidFill>
                  </a:tcPr>
                </a:tc>
                <a:tc>
                  <a:txBody>
                    <a:bodyPr/>
                    <a:lstStyle/>
                    <a:p>
                      <a:pPr algn="ctr" fontAlgn="b">
                        <a:lnSpc>
                          <a:spcPct val="150000"/>
                        </a:lnSpc>
                      </a:pPr>
                      <a:r>
                        <a:rPr lang="de-CH" sz="1400" u="none" strike="noStrike" dirty="0">
                          <a:effectLst/>
                        </a:rPr>
                        <a:t>329 [269--442]</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DDDDDD"/>
                    </a:solidFill>
                  </a:tcPr>
                </a:tc>
                <a:tc>
                  <a:txBody>
                    <a:bodyPr/>
                    <a:lstStyle/>
                    <a:p>
                      <a:pPr algn="ctr" fontAlgn="b">
                        <a:lnSpc>
                          <a:spcPct val="150000"/>
                        </a:lnSpc>
                      </a:pPr>
                      <a:r>
                        <a:rPr lang="de-CH" sz="1400" u="none" strike="noStrike" dirty="0">
                          <a:effectLst/>
                        </a:rPr>
                        <a:t>376 [263--496]</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DDDDDD"/>
                    </a:solidFill>
                  </a:tcPr>
                </a:tc>
                <a:extLst>
                  <a:ext uri="{0D108BD9-81ED-4DB2-BD59-A6C34878D82A}">
                    <a16:rowId xmlns:a16="http://schemas.microsoft.com/office/drawing/2014/main" xmlns="" xmlns:p="http://schemas.openxmlformats.org/presentationml/2006/main" xmlns:r="http://schemas.openxmlformats.org/officeDocument/2006/relationships" xmlns:a="http://schemas.openxmlformats.org/drawingml/2006/main" val="3479938915"/>
                  </a:ext>
                </a:extLst>
              </a:tr>
            </a:tbl>
          </a:graphicData>
        </a:graphic>
      </p:graphicFrame>
      <p:sp>
        <p:nvSpPr>
          <p:cNvPr id="6" name="Textfeld 5"/>
          <p:cNvSpPr txBox="1"/>
          <p:nvPr/>
        </p:nvSpPr>
        <p:spPr>
          <a:xfrm>
            <a:off x="261731" y="4880541"/>
            <a:ext cx="3067956" cy="276999"/>
          </a:xfrm>
          <a:prstGeom prst="rect">
            <a:avLst/>
          </a:prstGeom>
          <a:noFill/>
        </p:spPr>
        <p:txBody>
          <a:bodyPr wrap="none" rtlCol="0">
            <a:spAutoFit/>
          </a:bodyPr>
          <a:lstStyle/>
          <a:p>
            <a:r>
              <a:rPr lang="en-US" sz="1200" dirty="0">
                <a:latin typeface="Calibri" panose="020F0502020204030204" pitchFamily="34" charset="0"/>
                <a:ea typeface="Arial" panose="020B0604020202020204" pitchFamily="34" charset="0"/>
                <a:cs typeface="Times New Roman" panose="02020603050405020304" pitchFamily="18" charset="0"/>
              </a:rPr>
              <a:t>Data are median (interquartile range) or n (%) </a:t>
            </a:r>
            <a:endParaRPr lang="de-CH" sz="1200" dirty="0"/>
          </a:p>
        </p:txBody>
      </p:sp>
      <p:sp>
        <p:nvSpPr>
          <p:cNvPr id="3" name="Rechteck 2"/>
          <p:cNvSpPr/>
          <p:nvPr/>
        </p:nvSpPr>
        <p:spPr>
          <a:xfrm>
            <a:off x="332739" y="3880622"/>
            <a:ext cx="6234881" cy="312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hteck 6"/>
          <p:cNvSpPr/>
          <p:nvPr/>
        </p:nvSpPr>
        <p:spPr>
          <a:xfrm>
            <a:off x="332739" y="4220306"/>
            <a:ext cx="6234881" cy="279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26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383459" y="227904"/>
            <a:ext cx="7565923" cy="313544"/>
          </a:xfrm>
        </p:spPr>
        <p:txBody>
          <a:bodyPr/>
          <a:lstStyle/>
          <a:p>
            <a:r>
              <a:rPr lang="en-GB" sz="2800" dirty="0"/>
              <a:t>Dolutegravir monotherapy </a:t>
            </a:r>
            <a:br>
              <a:rPr lang="en-GB" sz="2800" dirty="0"/>
            </a:br>
            <a:r>
              <a:rPr lang="en-GB" sz="2800" dirty="0"/>
              <a:t>non-inferior to cART</a:t>
            </a:r>
          </a:p>
        </p:txBody>
      </p:sp>
      <p:sp>
        <p:nvSpPr>
          <p:cNvPr id="6" name="Textfeld 5"/>
          <p:cNvSpPr txBox="1"/>
          <p:nvPr/>
        </p:nvSpPr>
        <p:spPr>
          <a:xfrm>
            <a:off x="4761979" y="3585895"/>
            <a:ext cx="242374" cy="230832"/>
          </a:xfrm>
          <a:prstGeom prst="rect">
            <a:avLst/>
          </a:prstGeom>
          <a:noFill/>
        </p:spPr>
        <p:txBody>
          <a:bodyPr wrap="none" rtlCol="0">
            <a:spAutoFit/>
          </a:bodyPr>
          <a:lstStyle/>
          <a:p>
            <a:pPr algn="r"/>
            <a:r>
              <a:rPr lang="en-US" sz="900" dirty="0">
                <a:latin typeface="Calibri" panose="020F0502020204030204" pitchFamily="34" charset="0"/>
                <a:ea typeface="Arial" panose="020B0604020202020204" pitchFamily="34" charset="0"/>
                <a:cs typeface="Times New Roman" panose="02020603050405020304" pitchFamily="18" charset="0"/>
              </a:rPr>
              <a:t>*</a:t>
            </a:r>
            <a:endParaRPr lang="de-CH" sz="900"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75791" y="907026"/>
            <a:ext cx="5669176" cy="3930445"/>
          </a:xfrm>
        </p:spPr>
      </p:pic>
      <p:sp>
        <p:nvSpPr>
          <p:cNvPr id="8" name="Textfeld 7"/>
          <p:cNvSpPr txBox="1"/>
          <p:nvPr/>
        </p:nvSpPr>
        <p:spPr>
          <a:xfrm>
            <a:off x="5229330" y="3701311"/>
            <a:ext cx="261611" cy="276999"/>
          </a:xfrm>
          <a:prstGeom prst="rect">
            <a:avLst/>
          </a:prstGeom>
          <a:noFill/>
        </p:spPr>
        <p:txBody>
          <a:bodyPr wrap="none" rtlCol="0">
            <a:spAutoFit/>
          </a:bodyPr>
          <a:lstStyle/>
          <a:p>
            <a:pPr algn="r"/>
            <a:r>
              <a:rPr lang="en-US" sz="1200" b="1" dirty="0">
                <a:latin typeface="Calibri" panose="020F0502020204030204" pitchFamily="34" charset="0"/>
                <a:ea typeface="Arial" panose="020B0604020202020204" pitchFamily="34" charset="0"/>
                <a:cs typeface="Times New Roman" panose="02020603050405020304" pitchFamily="18" charset="0"/>
              </a:rPr>
              <a:t>*</a:t>
            </a:r>
            <a:endParaRPr lang="de-CH" sz="900" b="1" dirty="0"/>
          </a:p>
        </p:txBody>
      </p:sp>
      <p:sp>
        <p:nvSpPr>
          <p:cNvPr id="9" name="Textfeld 8">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DBD62D9-EECF-884A-B11C-3A80EB02BB01}"/>
              </a:ext>
            </a:extLst>
          </p:cNvPr>
          <p:cNvSpPr txBox="1"/>
          <p:nvPr/>
        </p:nvSpPr>
        <p:spPr>
          <a:xfrm>
            <a:off x="2999926" y="4837471"/>
            <a:ext cx="3766479" cy="276999"/>
          </a:xfrm>
          <a:prstGeom prst="rect">
            <a:avLst/>
          </a:prstGeom>
          <a:noFill/>
        </p:spPr>
        <p:txBody>
          <a:bodyPr wrap="none" rtlCol="0">
            <a:spAutoFit/>
          </a:bodyPr>
          <a:lstStyle/>
          <a:p>
            <a:pPr algn="r"/>
            <a:r>
              <a:rPr lang="en-US" sz="1200" dirty="0">
                <a:latin typeface="Calibri" panose="020F0502020204030204" pitchFamily="34" charset="0"/>
                <a:ea typeface="Arial" panose="020B0604020202020204" pitchFamily="34" charset="0"/>
                <a:cs typeface="Times New Roman" panose="02020603050405020304" pitchFamily="18" charset="0"/>
              </a:rPr>
              <a:t>*Patient moved abroad counted as success in ITT-analysis</a:t>
            </a:r>
            <a:endParaRPr lang="de-CH"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2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Patient with major protocol violation</a:t>
            </a:r>
          </a:p>
        </p:txBody>
      </p:sp>
      <p:sp>
        <p:nvSpPr>
          <p:cNvPr id="3" name="Inhaltsplatzhalter 2"/>
          <p:cNvSpPr>
            <a:spLocks noGrp="1"/>
          </p:cNvSpPr>
          <p:nvPr>
            <p:ph idx="1"/>
          </p:nvPr>
        </p:nvSpPr>
        <p:spPr>
          <a:xfrm>
            <a:off x="159025" y="1009705"/>
            <a:ext cx="6539949" cy="3847108"/>
          </a:xfrm>
        </p:spPr>
        <p:txBody>
          <a:bodyPr>
            <a:normAutofit fontScale="85000" lnSpcReduction="20000"/>
          </a:bodyPr>
          <a:lstStyle/>
          <a:p>
            <a:r>
              <a:rPr lang="en-GB" sz="2100" b="0" dirty="0"/>
              <a:t>Virological failure at week 36 on DTG monotherapy (viral load 386 cp/mL; confirmed 4 weeks later)</a:t>
            </a:r>
          </a:p>
          <a:p>
            <a:endParaRPr lang="en-GB" sz="2100" b="0" dirty="0"/>
          </a:p>
          <a:p>
            <a:r>
              <a:rPr lang="en-GB" sz="2100" b="0" dirty="0"/>
              <a:t>Exclusion in per protocol analysis due to major protocol violation</a:t>
            </a:r>
          </a:p>
          <a:p>
            <a:pPr lvl="1"/>
            <a:r>
              <a:rPr lang="en-GB" sz="1900" b="0" dirty="0"/>
              <a:t>Late presenter at time of HIV diagnosis in 2004</a:t>
            </a:r>
          </a:p>
          <a:p>
            <a:pPr lvl="1"/>
            <a:r>
              <a:rPr lang="en-GB" sz="1900" b="0" dirty="0"/>
              <a:t>Signs/symptoms compatible with acute retroviral syndrome following sexual risk behavior </a:t>
            </a:r>
          </a:p>
          <a:p>
            <a:pPr lvl="1"/>
            <a:r>
              <a:rPr lang="en-GB" sz="1900" b="0" dirty="0"/>
              <a:t>CD4 cell count 127 cells/</a:t>
            </a:r>
            <a:r>
              <a:rPr lang="en-GB" sz="1900" b="0" dirty="0" err="1"/>
              <a:t>uL</a:t>
            </a:r>
            <a:r>
              <a:rPr lang="en-GB" sz="1900" b="0" dirty="0"/>
              <a:t> (13%)</a:t>
            </a:r>
          </a:p>
          <a:p>
            <a:pPr lvl="1"/>
            <a:r>
              <a:rPr lang="en-GB" sz="1900" b="0" dirty="0"/>
              <a:t>Fully converted westernblot, p24 antigen negative</a:t>
            </a:r>
          </a:p>
          <a:p>
            <a:pPr lvl="1"/>
            <a:r>
              <a:rPr lang="en-GB" sz="1900" b="0" dirty="0"/>
              <a:t>Ambiguity score: 2.47% (cut-off &lt;0.5%) </a:t>
            </a:r>
            <a:r>
              <a:rPr lang="en-GB" sz="1900" b="0" dirty="0">
                <a:sym typeface="Wingdings" panose="05000000000000000000" pitchFamily="2" charset="2"/>
              </a:rPr>
              <a:t> </a:t>
            </a:r>
            <a:r>
              <a:rPr lang="en-GB" sz="1900" b="0" dirty="0"/>
              <a:t>infection age &gt;12 months </a:t>
            </a:r>
            <a:r>
              <a:rPr lang="en-US" sz="1900" b="0" dirty="0">
                <a:solidFill>
                  <a:prstClr val="white">
                    <a:lumMod val="50000"/>
                  </a:prstClr>
                </a:solidFill>
              </a:rPr>
              <a:t>(Kouyos, 2011)</a:t>
            </a:r>
          </a:p>
          <a:p>
            <a:pPr lvl="1"/>
            <a:endParaRPr lang="en-GB" sz="1900" b="0" dirty="0"/>
          </a:p>
          <a:p>
            <a:r>
              <a:rPr lang="en-GB" sz="2100" b="0" dirty="0"/>
              <a:t>HIV-1 RNA not detectable in CSF at time of virological failure</a:t>
            </a:r>
          </a:p>
          <a:p>
            <a:r>
              <a:rPr lang="en-GB" sz="2100" b="0" dirty="0"/>
              <a:t>No emergence of resistance associated mutations to INSTIs</a:t>
            </a:r>
          </a:p>
          <a:p>
            <a:r>
              <a:rPr lang="en-GB" sz="2100" b="0" dirty="0"/>
              <a:t>Re-suppression on cART (DTG/ABC/3TC)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07748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34538" y="830458"/>
            <a:ext cx="6788926" cy="235158"/>
          </a:xfrm>
        </p:spPr>
        <p:txBody>
          <a:bodyPr/>
          <a:lstStyle/>
          <a:p>
            <a:r>
              <a:rPr lang="en-GB" sz="2100" dirty="0"/>
              <a:t>Slight decay of total proviral DNA levels in both groups</a:t>
            </a:r>
          </a:p>
        </p:txBody>
      </p:sp>
      <p:sp>
        <p:nvSpPr>
          <p:cNvPr id="5" name="Titel 1"/>
          <p:cNvSpPr txBox="1">
            <a:spLocks/>
          </p:cNvSpPr>
          <p:nvPr/>
        </p:nvSpPr>
        <p:spPr>
          <a:xfrm>
            <a:off x="246401" y="238862"/>
            <a:ext cx="6365198"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Comparable slight decay of total HIV DNA</a:t>
            </a:r>
          </a:p>
        </p:txBody>
      </p:sp>
      <p:pic>
        <p:nvPicPr>
          <p:cNvPr id="6" name="Grafik 5">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73907F2B-C2BA-0E44-91E8-3A63578922F7}"/>
              </a:ext>
            </a:extLst>
          </p:cNvPr>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8000" y="822150"/>
            <a:ext cx="5842000" cy="4292600"/>
          </a:xfrm>
          <a:prstGeom prst="rect">
            <a:avLst/>
          </a:prstGeom>
        </p:spPr>
      </p:pic>
      <p:sp>
        <p:nvSpPr>
          <p:cNvPr id="8" name="Textfeld 7">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E8336745-E9D1-A946-81A0-CEEB5B1F448E}"/>
              </a:ext>
            </a:extLst>
          </p:cNvPr>
          <p:cNvSpPr txBox="1"/>
          <p:nvPr/>
        </p:nvSpPr>
        <p:spPr>
          <a:xfrm>
            <a:off x="2663222" y="2021410"/>
            <a:ext cx="2252540" cy="276999"/>
          </a:xfrm>
          <a:prstGeom prst="rect">
            <a:avLst/>
          </a:prstGeom>
          <a:noFill/>
        </p:spPr>
        <p:txBody>
          <a:bodyPr wrap="none" rtlCol="0">
            <a:spAutoFit/>
          </a:bodyPr>
          <a:lstStyle/>
          <a:p>
            <a:pPr algn="r"/>
            <a:r>
              <a:rPr lang="en-US" sz="1200" b="1" dirty="0">
                <a:solidFill>
                  <a:srgbClr val="02880F"/>
                </a:solidFill>
                <a:latin typeface="Calibri" panose="020F0502020204030204" pitchFamily="34" charset="0"/>
                <a:ea typeface="Arial" panose="020B0604020202020204" pitchFamily="34" charset="0"/>
                <a:cs typeface="Times New Roman" panose="02020603050405020304" pitchFamily="18" charset="0"/>
              </a:rPr>
              <a:t>* Patient with virological failure </a:t>
            </a:r>
            <a:endParaRPr lang="de-CH" sz="1200" b="1" dirty="0">
              <a:solidFill>
                <a:srgbClr val="02880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388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HIV-RNA not detected in all CSF samples</a:t>
            </a:r>
          </a:p>
        </p:txBody>
      </p:sp>
      <p:pic>
        <p:nvPicPr>
          <p:cNvPr id="5" name="Grafik 4"/>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203" y="870154"/>
            <a:ext cx="6721593" cy="4116287"/>
          </a:xfrm>
          <a:prstGeom prst="rect">
            <a:avLst/>
          </a:prstGeom>
        </p:spPr>
      </p:pic>
      <p:sp>
        <p:nvSpPr>
          <p:cNvPr id="3" name="Rechteck 2"/>
          <p:cNvSpPr/>
          <p:nvPr/>
        </p:nvSpPr>
        <p:spPr>
          <a:xfrm>
            <a:off x="2856680" y="870154"/>
            <a:ext cx="2209391" cy="243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462962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el 4"/>
          <p:cNvSpPr>
            <a:spLocks noGrp="1"/>
          </p:cNvSpPr>
          <p:nvPr>
            <p:ph type="title"/>
          </p:nvPr>
        </p:nvSpPr>
        <p:spPr>
          <a:xfrm>
            <a:off x="283907" y="257401"/>
            <a:ext cx="6433984" cy="313544"/>
          </a:xfrm>
        </p:spPr>
        <p:txBody>
          <a:bodyPr/>
          <a:lstStyle/>
          <a:p>
            <a:r>
              <a:rPr lang="en-GB" sz="2800" dirty="0"/>
              <a:t>Comparable safety profile for both groups</a:t>
            </a:r>
          </a:p>
        </p:txBody>
      </p:sp>
      <p:sp>
        <p:nvSpPr>
          <p:cNvPr id="6" name="Inhaltsplatzhalter 5"/>
          <p:cNvSpPr>
            <a:spLocks noGrp="1"/>
          </p:cNvSpPr>
          <p:nvPr>
            <p:ph idx="1"/>
          </p:nvPr>
        </p:nvSpPr>
        <p:spPr>
          <a:xfrm>
            <a:off x="342900" y="1042719"/>
            <a:ext cx="6172200" cy="3757885"/>
          </a:xfrm>
        </p:spPr>
        <p:txBody>
          <a:bodyPr>
            <a:normAutofit/>
          </a:bodyPr>
          <a:lstStyle/>
          <a:p>
            <a:r>
              <a:rPr lang="en-GB" sz="1800" b="0" dirty="0"/>
              <a:t>Overall 8 serious adverse events (SAE’s)</a:t>
            </a:r>
          </a:p>
          <a:p>
            <a:pPr lvl="1"/>
            <a:r>
              <a:rPr lang="en-GB" sz="1600" b="0" dirty="0"/>
              <a:t>none related to study-drug</a:t>
            </a:r>
          </a:p>
          <a:p>
            <a:pPr lvl="1"/>
            <a:r>
              <a:rPr lang="en-GB" sz="1600" b="0" dirty="0"/>
              <a:t>6 (8.8%) dolutegravir monotherapy</a:t>
            </a:r>
          </a:p>
          <a:p>
            <a:pPr lvl="1"/>
            <a:r>
              <a:rPr lang="en-GB" sz="1600" b="0" dirty="0"/>
              <a:t>2 (6.1%) triple-therapy</a:t>
            </a:r>
          </a:p>
          <a:p>
            <a:r>
              <a:rPr lang="en-GB" sz="1800" b="0" dirty="0"/>
              <a:t>No treatment discontinuation due to side effects </a:t>
            </a:r>
          </a:p>
          <a:p>
            <a:r>
              <a:rPr lang="en-GB" sz="1800" b="0" dirty="0"/>
              <a:t>No ART-switch due to adverse events (AE’s) in DTG monotherapy group</a:t>
            </a:r>
          </a:p>
          <a:p>
            <a:r>
              <a:rPr lang="en-GB" sz="1800" b="0" dirty="0"/>
              <a:t>Most frequent possible/probable drug-related AE’s:</a:t>
            </a:r>
          </a:p>
          <a:p>
            <a:pPr lvl="1"/>
            <a:r>
              <a:rPr lang="en-GB" sz="1600" b="0" dirty="0"/>
              <a:t>Elevated liver enzyme levels (DTG-mono 4.4% vs. cART 3.0%)</a:t>
            </a:r>
          </a:p>
          <a:p>
            <a:pPr lvl="1"/>
            <a:r>
              <a:rPr lang="en-GB" sz="1600" b="0" dirty="0"/>
              <a:t>Elevated creatinine levels (2.9% vs. 3.0%)</a:t>
            </a:r>
          </a:p>
          <a:p>
            <a:pPr lvl="1"/>
            <a:r>
              <a:rPr lang="en-GB" sz="1600" b="0" dirty="0"/>
              <a:t>Nausea (2.9% vs 0%)</a:t>
            </a:r>
          </a:p>
          <a:p>
            <a:pPr lvl="1"/>
            <a:r>
              <a:rPr lang="en-GB" sz="1600" b="0" dirty="0"/>
              <a:t>Fatigue (1.5% vs 3.0%)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2373131"/>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Conclusions</a:t>
            </a:r>
          </a:p>
        </p:txBody>
      </p:sp>
      <p:sp>
        <p:nvSpPr>
          <p:cNvPr id="4" name="TextBox 6"/>
          <p:cNvSpPr txBox="1">
            <a:spLocks noGrp="1"/>
          </p:cNvSpPr>
          <p:nvPr>
            <p:ph idx="1"/>
          </p:nvPr>
        </p:nvSpPr>
        <p:spPr>
          <a:xfrm>
            <a:off x="143825" y="1119913"/>
            <a:ext cx="6570350" cy="3648563"/>
          </a:xfrm>
          <a:prstGeom prst="rect">
            <a:avLst/>
          </a:prstGeom>
          <a:solidFill>
            <a:schemeClr val="bg2"/>
          </a:solidFill>
        </p:spPr>
        <p:txBody>
          <a:bodyPr wrap="square" rtlCol="0">
            <a:spAutoFit/>
          </a:bodyPr>
          <a:lstStyle/>
          <a:p>
            <a:pPr>
              <a:lnSpc>
                <a:spcPct val="150000"/>
              </a:lnSpc>
            </a:pPr>
            <a:r>
              <a:rPr lang="en-US" sz="1800" b="0" dirty="0"/>
              <a:t>Dolutegravir monotherapy non-inferior compared to cART            in patients with:</a:t>
            </a:r>
          </a:p>
          <a:p>
            <a:pPr lvl="1">
              <a:lnSpc>
                <a:spcPct val="150000"/>
              </a:lnSpc>
            </a:pPr>
            <a:r>
              <a:rPr lang="en-US" sz="1800" b="0" dirty="0"/>
              <a:t>cART initiation within 180 days after estimated day of infection </a:t>
            </a:r>
          </a:p>
          <a:p>
            <a:pPr lvl="1">
              <a:lnSpc>
                <a:spcPct val="150000"/>
              </a:lnSpc>
            </a:pPr>
            <a:r>
              <a:rPr lang="en-US" sz="1800" b="0" dirty="0"/>
              <a:t>suppressed viremia for at least 48 weeks</a:t>
            </a:r>
          </a:p>
          <a:p>
            <a:pPr>
              <a:lnSpc>
                <a:spcPct val="150000"/>
              </a:lnSpc>
            </a:pPr>
            <a:r>
              <a:rPr lang="en-US" sz="1800" b="0" dirty="0"/>
              <a:t>Comparable slight decay of HIV-1 reservoir in both groups</a:t>
            </a:r>
          </a:p>
          <a:p>
            <a:pPr>
              <a:lnSpc>
                <a:spcPct val="150000"/>
              </a:lnSpc>
            </a:pPr>
            <a:r>
              <a:rPr lang="en-US" sz="1800" b="0" dirty="0"/>
              <a:t>Suppressed HIV-1 RNA in CSF among all patients </a:t>
            </a:r>
          </a:p>
          <a:p>
            <a:pPr>
              <a:lnSpc>
                <a:spcPct val="150000"/>
              </a:lnSpc>
            </a:pPr>
            <a:r>
              <a:rPr lang="en-US" sz="1800" b="0" dirty="0"/>
              <a:t>Future simplification studies should use stratification according to time of HIV infection until start of first cART </a:t>
            </a:r>
            <a:r>
              <a:rPr lang="en-US" sz="1800" b="0" dirty="0">
                <a:sym typeface="Wingdings" pitchFamily="2" charset="2"/>
              </a:rPr>
              <a:t> </a:t>
            </a:r>
            <a:r>
              <a:rPr lang="en-US" sz="1800" b="0" dirty="0"/>
              <a:t>precision medicine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5095650"/>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2800" dirty="0"/>
              <a:t>Acknowledgments</a:t>
            </a:r>
            <a:endParaRPr lang="en-US" sz="2800" dirty="0"/>
          </a:p>
        </p:txBody>
      </p:sp>
      <p:sp>
        <p:nvSpPr>
          <p:cNvPr id="5" name="Textfeld 5"/>
          <p:cNvSpPr txBox="1"/>
          <p:nvPr/>
        </p:nvSpPr>
        <p:spPr>
          <a:xfrm>
            <a:off x="302243" y="1294962"/>
            <a:ext cx="6287525" cy="369332"/>
          </a:xfrm>
          <a:prstGeom prst="rect">
            <a:avLst/>
          </a:prstGeom>
          <a:noFill/>
        </p:spPr>
        <p:txBody>
          <a:bodyPr wrap="square" rtlCol="0">
            <a:spAutoFit/>
          </a:bodyPr>
          <a:lstStyle/>
          <a:p>
            <a:r>
              <a:rPr lang="de-DE" b="1" dirty="0">
                <a:cs typeface="Arial"/>
              </a:rPr>
              <a:t>The patients of the ZPHI and the SHCS </a:t>
            </a:r>
            <a:endParaRPr lang="de-DE" dirty="0">
              <a:cs typeface="Arial"/>
            </a:endParaRPr>
          </a:p>
        </p:txBody>
      </p:sp>
      <p:sp>
        <p:nvSpPr>
          <p:cNvPr id="6" name="Textfeld 14"/>
          <p:cNvSpPr txBox="1"/>
          <p:nvPr/>
        </p:nvSpPr>
        <p:spPr>
          <a:xfrm>
            <a:off x="285237" y="2213012"/>
            <a:ext cx="6393451" cy="2123658"/>
          </a:xfrm>
          <a:prstGeom prst="rect">
            <a:avLst/>
          </a:prstGeom>
          <a:solidFill>
            <a:schemeClr val="bg1">
              <a:lumMod val="95000"/>
            </a:schemeClr>
          </a:solidFill>
          <a:ln>
            <a:noFill/>
          </a:ln>
        </p:spPr>
        <p:txBody>
          <a:bodyPr wrap="square" rtlCol="0">
            <a:spAutoFit/>
          </a:bodyPr>
          <a:lstStyle/>
          <a:p>
            <a:r>
              <a:rPr lang="de-CH" sz="1200" b="1" dirty="0">
                <a:latin typeface="+mj-lt"/>
                <a:cs typeface="Arial" panose="020B0604020202020204" pitchFamily="34" charset="0"/>
              </a:rPr>
              <a:t>Huldrych Günthard; Study Sponsor; </a:t>
            </a:r>
            <a:r>
              <a:rPr lang="de-CH" sz="1200" dirty="0">
                <a:cs typeface="Arial" panose="020B0604020202020204" pitchFamily="34" charset="0"/>
              </a:rPr>
              <a:t>Division of Infectious Diseases USZ</a:t>
            </a:r>
          </a:p>
          <a:p>
            <a:r>
              <a:rPr lang="de-CH" sz="1200" b="1" dirty="0">
                <a:latin typeface="+mj-lt"/>
                <a:cs typeface="Arial" panose="020B0604020202020204" pitchFamily="34" charset="0"/>
              </a:rPr>
              <a:t>Christina Grube; Study Nurse; </a:t>
            </a:r>
            <a:r>
              <a:rPr lang="de-CH" sz="1200" dirty="0">
                <a:latin typeface="+mj-lt"/>
                <a:cs typeface="Arial" panose="020B0604020202020204" pitchFamily="34" charset="0"/>
              </a:rPr>
              <a:t>Division of Infectious Diseases USZ</a:t>
            </a:r>
          </a:p>
          <a:p>
            <a:pPr lvl="0"/>
            <a:r>
              <a:rPr lang="en-US" sz="1200" b="1" dirty="0">
                <a:latin typeface="+mj-lt"/>
                <a:cs typeface="Arial" panose="020B0604020202020204" pitchFamily="34" charset="0"/>
              </a:rPr>
              <a:t>Fabian Tschumi, Silvio Brugger, Ben Hampel, Michael Greiner, Daniela Steffens, Cornelia de Torronté, Peter Schreiber; Study Physicians;  </a:t>
            </a:r>
            <a:r>
              <a:rPr lang="de-CH" sz="1200" dirty="0">
                <a:solidFill>
                  <a:prstClr val="black"/>
                </a:solidFill>
                <a:cs typeface="Arial" panose="020B0604020202020204" pitchFamily="34" charset="0"/>
              </a:rPr>
              <a:t>Division of Infectious Diseases USZ</a:t>
            </a:r>
            <a:endParaRPr lang="en-US" sz="1200" b="1" dirty="0">
              <a:latin typeface="+mj-lt"/>
              <a:cs typeface="Arial" panose="020B0604020202020204" pitchFamily="34" charset="0"/>
            </a:endParaRPr>
          </a:p>
          <a:p>
            <a:r>
              <a:rPr lang="de-DE" sz="1200" b="1" dirty="0">
                <a:latin typeface="+mj-lt"/>
                <a:cs typeface="Arial"/>
              </a:rPr>
              <a:t>Carsten Depmeier; Study Physician; </a:t>
            </a:r>
            <a:r>
              <a:rPr lang="de-DE" sz="1200" dirty="0">
                <a:latin typeface="+mj-lt"/>
                <a:cs typeface="Arial"/>
              </a:rPr>
              <a:t>Kalkbreite Praxis Zurich </a:t>
            </a:r>
          </a:p>
          <a:p>
            <a:r>
              <a:rPr lang="de-DE" sz="1200" b="1" dirty="0">
                <a:latin typeface="+mj-lt"/>
                <a:cs typeface="Arial"/>
              </a:rPr>
              <a:t>Barbara Bertisch, Denise Borso; Study Physicians; </a:t>
            </a:r>
            <a:r>
              <a:rPr lang="de-DE" sz="1200" dirty="0">
                <a:latin typeface="+mj-lt"/>
                <a:cs typeface="Arial"/>
              </a:rPr>
              <a:t>Checkpoint Zurich </a:t>
            </a:r>
          </a:p>
          <a:p>
            <a:r>
              <a:rPr lang="de-CH" sz="1200" b="1" dirty="0">
                <a:latin typeface="+mj-lt"/>
                <a:cs typeface="Arial" panose="020B0604020202020204" pitchFamily="34" charset="0"/>
              </a:rPr>
              <a:t>Roger Kouyos, Teja Turk; Statisticians; </a:t>
            </a:r>
            <a:r>
              <a:rPr lang="de-CH" sz="1200" dirty="0">
                <a:latin typeface="+mj-lt"/>
                <a:cs typeface="Arial" panose="020B0604020202020204" pitchFamily="34" charset="0"/>
              </a:rPr>
              <a:t>Division of Infectious Diseases, USZ</a:t>
            </a:r>
          </a:p>
          <a:p>
            <a:r>
              <a:rPr lang="de-DE" sz="1200" b="1" dirty="0">
                <a:latin typeface="+mj-lt"/>
                <a:cs typeface="Arial"/>
              </a:rPr>
              <a:t>Kathrin Metzner, Karin Neumann; Laboratory members; </a:t>
            </a:r>
            <a:r>
              <a:rPr lang="de-CH" sz="1200" dirty="0">
                <a:cs typeface="Arial" panose="020B0604020202020204" pitchFamily="34" charset="0"/>
              </a:rPr>
              <a:t>Division of Infectious Diseases, USZ</a:t>
            </a:r>
            <a:endParaRPr lang="de-DE" sz="1200" b="1" dirty="0">
              <a:latin typeface="+mj-lt"/>
              <a:cs typeface="Arial"/>
            </a:endParaRPr>
          </a:p>
          <a:p>
            <a:r>
              <a:rPr lang="de-DE" sz="1200" b="1" dirty="0">
                <a:latin typeface="+mj-lt"/>
                <a:cs typeface="Arial"/>
              </a:rPr>
              <a:t>Jürg Böni, Alexandra Trkola; Virologists; </a:t>
            </a:r>
            <a:r>
              <a:rPr lang="de-DE" sz="1200" dirty="0">
                <a:latin typeface="+mj-lt"/>
                <a:cs typeface="Arial"/>
              </a:rPr>
              <a:t>Institute of Medical Virology, University of Zurich</a:t>
            </a:r>
          </a:p>
          <a:p>
            <a:r>
              <a:rPr lang="de-DE" sz="1200" b="1" dirty="0">
                <a:latin typeface="+mj-lt"/>
                <a:cs typeface="Arial"/>
              </a:rPr>
              <a:t>Laurent Decosterd, Perrine Courlet; Clinical Pharmacologists; </a:t>
            </a:r>
            <a:r>
              <a:rPr lang="de-DE" sz="1200" dirty="0">
                <a:latin typeface="+mj-lt"/>
                <a:cs typeface="Arial"/>
              </a:rPr>
              <a:t>University Hospital Lausanne</a:t>
            </a:r>
          </a:p>
          <a:p>
            <a:r>
              <a:rPr lang="de-DE" sz="1200" b="1" dirty="0">
                <a:latin typeface="+mj-lt"/>
                <a:cs typeface="Arial"/>
              </a:rPr>
              <a:t>Maja Müller; Clinical Research Associate; </a:t>
            </a:r>
            <a:r>
              <a:rPr lang="de-DE" sz="1200" dirty="0">
                <a:latin typeface="+mj-lt"/>
                <a:cs typeface="Arial"/>
              </a:rPr>
              <a:t>Clinical Trial Center USZ </a:t>
            </a:r>
          </a:p>
        </p:txBody>
      </p:sp>
      <p:sp>
        <p:nvSpPr>
          <p:cNvPr id="10" name="Rectangle 9"/>
          <p:cNvSpPr/>
          <p:nvPr/>
        </p:nvSpPr>
        <p:spPr>
          <a:xfrm>
            <a:off x="285237" y="1289603"/>
            <a:ext cx="6393451" cy="3751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feld 14"/>
          <p:cNvSpPr txBox="1"/>
          <p:nvPr/>
        </p:nvSpPr>
        <p:spPr>
          <a:xfrm>
            <a:off x="1840191" y="5267641"/>
            <a:ext cx="4838497" cy="207749"/>
          </a:xfrm>
          <a:prstGeom prst="rect">
            <a:avLst/>
          </a:prstGeom>
          <a:solidFill>
            <a:schemeClr val="bg1">
              <a:lumMod val="95000"/>
            </a:schemeClr>
          </a:solidFill>
          <a:ln>
            <a:noFill/>
          </a:ln>
        </p:spPr>
        <p:txBody>
          <a:bodyPr wrap="square" rtlCol="0">
            <a:spAutoFit/>
          </a:bodyPr>
          <a:lstStyle/>
          <a:p>
            <a:endParaRPr lang="de-DE" sz="750" dirty="0">
              <a:cs typeface="Arial"/>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36996" y="1349918"/>
            <a:ext cx="639331" cy="239384"/>
          </a:xfrm>
          <a:prstGeom prst="rect">
            <a:avLst/>
          </a:prstGeom>
        </p:spPr>
      </p:pic>
      <p:sp>
        <p:nvSpPr>
          <p:cNvPr id="18" name="TextBox 8"/>
          <p:cNvSpPr txBox="1"/>
          <p:nvPr/>
        </p:nvSpPr>
        <p:spPr>
          <a:xfrm>
            <a:off x="284194" y="1749696"/>
            <a:ext cx="6395536" cy="2677656"/>
          </a:xfrm>
          <a:prstGeom prst="rect">
            <a:avLst/>
          </a:prstGeom>
          <a:noFill/>
          <a:ln>
            <a:solidFill>
              <a:schemeClr val="tx1"/>
            </a:solidFill>
          </a:ln>
        </p:spPr>
        <p:txBody>
          <a:bodyPr wrap="square" rtlCol="0">
            <a:spAutoFit/>
          </a:bodyPr>
          <a:lstStyle/>
          <a:p>
            <a:r>
              <a:rPr lang="de-CH" sz="1200" b="1" dirty="0"/>
              <a:t>The clinicians, study nurses, laboratory members, researchers and collaborators of the ZPHI Study</a:t>
            </a:r>
          </a:p>
          <a:p>
            <a:r>
              <a:rPr lang="de-CH" sz="1200" b="1" dirty="0"/>
              <a:t>With special thanks to: </a:t>
            </a:r>
          </a:p>
          <a:p>
            <a:endParaRPr lang="de-CH" sz="1200" b="1" dirty="0"/>
          </a:p>
          <a:p>
            <a:endParaRPr lang="de-CH" sz="1200" b="1" dirty="0"/>
          </a:p>
          <a:p>
            <a:endParaRPr lang="de-CH" sz="4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p:txBody>
      </p:sp>
      <p:sp>
        <p:nvSpPr>
          <p:cNvPr id="19" name="Rectangle 9"/>
          <p:cNvSpPr/>
          <p:nvPr/>
        </p:nvSpPr>
        <p:spPr>
          <a:xfrm>
            <a:off x="284194" y="4623939"/>
            <a:ext cx="6377532" cy="2863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feld 5"/>
          <p:cNvSpPr txBox="1"/>
          <p:nvPr/>
        </p:nvSpPr>
        <p:spPr>
          <a:xfrm>
            <a:off x="302243" y="4617344"/>
            <a:ext cx="6287525" cy="276999"/>
          </a:xfrm>
          <a:prstGeom prst="rect">
            <a:avLst/>
          </a:prstGeom>
          <a:noFill/>
        </p:spPr>
        <p:txBody>
          <a:bodyPr wrap="square" rtlCol="0">
            <a:spAutoFit/>
          </a:bodyPr>
          <a:lstStyle/>
          <a:p>
            <a:r>
              <a:rPr lang="de-DE" sz="1200" b="1" dirty="0">
                <a:cs typeface="Arial"/>
              </a:rPr>
              <a:t>The University of Zurich‘s Clinical Research Priority Program (CRPP) for funding the study </a:t>
            </a:r>
            <a:endParaRPr lang="de-DE" sz="1200" dirty="0">
              <a:cs typeface="Arial"/>
            </a:endParaRPr>
          </a:p>
        </p:txBody>
      </p:sp>
      <p:pic>
        <p:nvPicPr>
          <p:cNvPr id="3" name="Grafik 2"/>
          <p:cNvPicPr>
            <a:picLocks noChangeAspect="1"/>
          </p:cNvPicPr>
          <p:nvPr/>
        </p:nvPicPr>
        <p:blipFill>
          <a:blip r:embed="rId4"/>
          <a:stretch>
            <a:fillRect/>
          </a:stretch>
        </p:blipFill>
        <p:spPr>
          <a:xfrm>
            <a:off x="6031427" y="4646666"/>
            <a:ext cx="576390" cy="211643"/>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66613" y="1321978"/>
            <a:ext cx="266091" cy="26609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688096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5852"/>
    </mc:Choice>
    <mc:Fallback>
      <p:transition spd="slow" advTm="35852"/>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Back-up slides</a:t>
            </a:r>
          </a:p>
        </p:txBody>
      </p:sp>
      <p:sp>
        <p:nvSpPr>
          <p:cNvPr id="4" name="Untertitel 3"/>
          <p:cNvSpPr>
            <a:spLocks noGrp="1"/>
          </p:cNvSpPr>
          <p:nvPr>
            <p:ph type="subTitle" idx="1"/>
          </p:nvPr>
        </p:nvSpPr>
        <p:spPr>
          <a:xfrm>
            <a:off x="904461" y="1924464"/>
            <a:ext cx="4800600" cy="985838"/>
          </a:xfrm>
        </p:spPr>
        <p:txBody>
          <a:bodyPr>
            <a:normAutofit/>
          </a:bodyPr>
          <a:lstStyle/>
          <a:p>
            <a:r>
              <a:rPr lang="en-GB" sz="3600" dirty="0">
                <a:solidFill>
                  <a:schemeClr val="tx1"/>
                </a:solidFill>
              </a:rPr>
              <a:t>Back-up slides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2027959"/>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254409" y="279524"/>
            <a:ext cx="6463481" cy="313544"/>
          </a:xfrm>
        </p:spPr>
        <p:txBody>
          <a:bodyPr/>
          <a:lstStyle/>
          <a:p>
            <a:r>
              <a:rPr lang="en-GB" sz="2800" dirty="0"/>
              <a:t>Conflict of interest statements last 2 years</a:t>
            </a:r>
          </a:p>
        </p:txBody>
      </p:sp>
      <p:sp>
        <p:nvSpPr>
          <p:cNvPr id="3" name="Inhaltsplatzhalter 2"/>
          <p:cNvSpPr>
            <a:spLocks noGrp="1"/>
          </p:cNvSpPr>
          <p:nvPr>
            <p:ph idx="1"/>
          </p:nvPr>
        </p:nvSpPr>
        <p:spPr/>
        <p:txBody>
          <a:bodyPr/>
          <a:lstStyle/>
          <a:p>
            <a:pPr marL="0" indent="0" algn="ctr">
              <a:spcBef>
                <a:spcPts val="0"/>
              </a:spcBef>
              <a:buNone/>
            </a:pPr>
            <a:endParaRPr lang="en-US" sz="2400" b="0" dirty="0"/>
          </a:p>
          <a:p>
            <a:pPr marL="0" indent="0" algn="ctr">
              <a:spcBef>
                <a:spcPts val="0"/>
              </a:spcBef>
              <a:buNone/>
            </a:pPr>
            <a:r>
              <a:rPr lang="en-US" sz="2400" b="0" dirty="0"/>
              <a:t>D. L. B. has been an adviser </a:t>
            </a:r>
          </a:p>
          <a:p>
            <a:pPr marL="0" indent="0" algn="ctr">
              <a:spcBef>
                <a:spcPts val="0"/>
              </a:spcBef>
              <a:buNone/>
            </a:pPr>
            <a:r>
              <a:rPr lang="en-US" sz="2400" b="0" dirty="0"/>
              <a:t>and/or consultant for </a:t>
            </a:r>
          </a:p>
          <a:p>
            <a:pPr marL="0" indent="0" algn="ctr">
              <a:spcBef>
                <a:spcPts val="0"/>
              </a:spcBef>
              <a:buNone/>
            </a:pPr>
            <a:r>
              <a:rPr lang="en-US" sz="2400" b="0" dirty="0"/>
              <a:t>Gilead, Merck, ViiV </a:t>
            </a:r>
          </a:p>
          <a:p>
            <a:pPr marL="0" indent="0" algn="ctr">
              <a:spcBef>
                <a:spcPts val="0"/>
              </a:spcBef>
              <a:buNone/>
            </a:pPr>
            <a:r>
              <a:rPr lang="en-US" sz="2400" b="0" dirty="0"/>
              <a:t>and Janssen</a:t>
            </a:r>
            <a:endParaRPr lang="en-GB"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4691481"/>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Dolutegravir drug levels in CSF</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1950" y="871152"/>
            <a:ext cx="6414100" cy="4272348"/>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5356130"/>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Dolutegravir drug levels in plasma</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6532" y="914696"/>
            <a:ext cx="6459794" cy="4132939"/>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0815138"/>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Low frequency of viral blips </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7" y="899652"/>
            <a:ext cx="6527785" cy="3930445"/>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8492466"/>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No change in CD4 cell count</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573" y="1705075"/>
            <a:ext cx="6848427" cy="251296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5311104"/>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Plasma creatinine</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23" y="1683415"/>
            <a:ext cx="6766782" cy="2483004"/>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6446956"/>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172387" y="250027"/>
            <a:ext cx="6603167" cy="313544"/>
          </a:xfrm>
        </p:spPr>
        <p:txBody>
          <a:bodyPr/>
          <a:lstStyle/>
          <a:p>
            <a:r>
              <a:rPr lang="en-GB" sz="2800" dirty="0"/>
              <a:t>Prospective power calculation 101 patients </a:t>
            </a:r>
          </a:p>
        </p:txBody>
      </p:sp>
      <p:pic>
        <p:nvPicPr>
          <p:cNvPr id="4" name="Inhaltsplatzhalter 3"/>
          <p:cNvPicPr>
            <a:picLocks noGrp="1" noChangeAspect="1"/>
          </p:cNvPicPr>
          <p:nvPr>
            <p:ph idx="1"/>
          </p:nvPr>
        </p:nvPicPr>
        <p:blipFill>
          <a:blip r:embed="rId2"/>
          <a:stretch>
            <a:fillRect/>
          </a:stretch>
        </p:blipFill>
        <p:spPr>
          <a:xfrm>
            <a:off x="44585" y="1892482"/>
            <a:ext cx="6802709" cy="203533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3146208"/>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Lipid levels</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7924" y="877056"/>
            <a:ext cx="5687936" cy="417426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718773"/>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Renal toxicity markers</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6303" y="855406"/>
            <a:ext cx="5712627" cy="419238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77583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342901" y="811459"/>
            <a:ext cx="6425647" cy="324036"/>
          </a:xfrm>
        </p:spPr>
        <p:txBody>
          <a:bodyPr>
            <a:normAutofit fontScale="90000"/>
          </a:bodyPr>
          <a:lstStyle/>
          <a:p>
            <a:r>
              <a:rPr lang="de-CH" dirty="0"/>
              <a:t>Monotherapy with dolutegravir is death</a:t>
            </a:r>
          </a:p>
        </p:txBody>
      </p:sp>
      <p:sp>
        <p:nvSpPr>
          <p:cNvPr id="3" name="Inhaltsplatzhalter 2"/>
          <p:cNvSpPr>
            <a:spLocks noGrp="1"/>
          </p:cNvSpPr>
          <p:nvPr>
            <p:ph idx="1"/>
          </p:nvPr>
        </p:nvSpPr>
        <p:spPr>
          <a:xfrm>
            <a:off x="216176" y="1135495"/>
            <a:ext cx="6425648" cy="3680841"/>
          </a:xfrm>
        </p:spPr>
        <p:txBody>
          <a:bodyPr>
            <a:noAutofit/>
          </a:bodyPr>
          <a:lstStyle/>
          <a:p>
            <a:pPr marL="192881" indent="-192881"/>
            <a:r>
              <a:rPr lang="en-US" sz="1800" b="0" dirty="0"/>
              <a:t>Monotherapy with Dolutegravir not recommended </a:t>
            </a:r>
          </a:p>
          <a:p>
            <a:pPr lvl="1"/>
            <a:r>
              <a:rPr lang="en-US" sz="1600" b="0" dirty="0"/>
              <a:t>Substantial number of virological failures with emergence of resistance </a:t>
            </a:r>
            <a:r>
              <a:rPr lang="en-US" sz="1600" b="0" dirty="0" smtClean="0"/>
              <a:t>to Integrase Strand Transfer Inhibitors (INSTI’s) </a:t>
            </a:r>
            <a:r>
              <a:rPr lang="en-US" sz="1600" b="0" dirty="0"/>
              <a:t>reported in 2 </a:t>
            </a:r>
            <a:r>
              <a:rPr lang="en-US" sz="1600" b="0" dirty="0" smtClean="0"/>
              <a:t>randomized </a:t>
            </a:r>
            <a:r>
              <a:rPr lang="en-US" sz="1600" b="0" dirty="0"/>
              <a:t>controlled trials (RCT’s) </a:t>
            </a:r>
            <a:r>
              <a:rPr lang="en-US" sz="1600" b="0" dirty="0">
                <a:solidFill>
                  <a:prstClr val="white">
                    <a:lumMod val="50000"/>
                  </a:prstClr>
                </a:solidFill>
              </a:rPr>
              <a:t>(Blanco, </a:t>
            </a:r>
            <a:r>
              <a:rPr lang="en-US" sz="1600" b="0" dirty="0" smtClean="0">
                <a:solidFill>
                  <a:prstClr val="white">
                    <a:lumMod val="50000"/>
                  </a:prstClr>
                </a:solidFill>
              </a:rPr>
              <a:t>2018; Wijting</a:t>
            </a:r>
            <a:r>
              <a:rPr lang="en-US" sz="1600" b="0" dirty="0">
                <a:solidFill>
                  <a:prstClr val="white">
                    <a:lumMod val="50000"/>
                  </a:prstClr>
                </a:solidFill>
              </a:rPr>
              <a:t>, </a:t>
            </a:r>
            <a:r>
              <a:rPr lang="en-US" sz="1600" b="0" dirty="0" smtClean="0">
                <a:solidFill>
                  <a:prstClr val="white">
                    <a:lumMod val="50000"/>
                  </a:prstClr>
                </a:solidFill>
              </a:rPr>
              <a:t>2017)</a:t>
            </a:r>
            <a:endParaRPr lang="en-US" sz="1600" b="0" dirty="0"/>
          </a:p>
          <a:p>
            <a:pPr lvl="1"/>
            <a:r>
              <a:rPr lang="en-US" sz="1600" b="0" dirty="0" smtClean="0"/>
              <a:t>Controversial </a:t>
            </a:r>
            <a:r>
              <a:rPr lang="en-US" sz="1600" b="0" dirty="0"/>
              <a:t>data for non-RCT’s and retrospective studies </a:t>
            </a:r>
            <a:r>
              <a:rPr lang="en-US" sz="1600" b="0" dirty="0">
                <a:solidFill>
                  <a:prstClr val="white">
                    <a:lumMod val="50000"/>
                  </a:prstClr>
                </a:solidFill>
              </a:rPr>
              <a:t>(Sculier, 2018; Oldenbüttel, </a:t>
            </a:r>
            <a:r>
              <a:rPr lang="en-US" sz="1600" b="0" dirty="0" smtClean="0">
                <a:solidFill>
                  <a:prstClr val="white">
                    <a:lumMod val="50000"/>
                  </a:prstClr>
                </a:solidFill>
              </a:rPr>
              <a:t>2017; Rokx</a:t>
            </a:r>
            <a:r>
              <a:rPr lang="en-US" sz="1600" b="0" dirty="0">
                <a:solidFill>
                  <a:prstClr val="white">
                    <a:lumMod val="50000"/>
                  </a:prstClr>
                </a:solidFill>
              </a:rPr>
              <a:t>, 2016; Gubavu, </a:t>
            </a:r>
            <a:r>
              <a:rPr lang="en-US" sz="1600" b="0" dirty="0" smtClean="0">
                <a:solidFill>
                  <a:prstClr val="white">
                    <a:lumMod val="50000"/>
                  </a:prstClr>
                </a:solidFill>
              </a:rPr>
              <a:t>2016)</a:t>
            </a:r>
            <a:endParaRPr lang="en-US" sz="1600" b="0" dirty="0">
              <a:solidFill>
                <a:prstClr val="black"/>
              </a:solidFill>
            </a:endParaRPr>
          </a:p>
          <a:p>
            <a:pPr lvl="1"/>
            <a:r>
              <a:rPr lang="en-US" sz="1600" b="0" dirty="0"/>
              <a:t>Convincing data for dual therapy in combination with rilpivirine or 3TC </a:t>
            </a:r>
            <a:r>
              <a:rPr lang="en-US" sz="1600" b="0" dirty="0">
                <a:solidFill>
                  <a:prstClr val="white">
                    <a:lumMod val="50000"/>
                  </a:prstClr>
                </a:solidFill>
              </a:rPr>
              <a:t>(Libre, 2018; Cahn, 2017; Carpetti, 2016)</a:t>
            </a:r>
          </a:p>
          <a:p>
            <a:pPr marL="342900" lvl="1" indent="0">
              <a:buNone/>
            </a:pPr>
            <a:endParaRPr lang="de-CH" sz="1600" b="0" dirty="0"/>
          </a:p>
          <a:p>
            <a:pPr marL="192881" indent="-192881"/>
            <a:r>
              <a:rPr lang="en-US" sz="1800" b="0" dirty="0">
                <a:solidFill>
                  <a:prstClr val="black"/>
                </a:solidFill>
              </a:rPr>
              <a:t>Concept of monotherapy never been tested in patients who started combination antiretroviral therapy (cART) during primary HIV infection (i.e. within six months after infection)</a:t>
            </a:r>
            <a:endParaRPr lang="en-US" sz="1600" b="0" dirty="0"/>
          </a:p>
        </p:txBody>
      </p:sp>
      <p:sp>
        <p:nvSpPr>
          <p:cNvPr id="4" name="Titel 1"/>
          <p:cNvSpPr txBox="1">
            <a:spLocks/>
          </p:cNvSpPr>
          <p:nvPr/>
        </p:nvSpPr>
        <p:spPr>
          <a:xfrm>
            <a:off x="342900" y="250027"/>
            <a:ext cx="6172200"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Dolutegravir monotherapy is dead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586312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Study hypothesis</a:t>
            </a:r>
          </a:p>
        </p:txBody>
      </p:sp>
      <p:sp>
        <p:nvSpPr>
          <p:cNvPr id="4" name="Titel 1"/>
          <p:cNvSpPr txBox="1">
            <a:spLocks/>
          </p:cNvSpPr>
          <p:nvPr/>
        </p:nvSpPr>
        <p:spPr>
          <a:xfrm>
            <a:off x="343198" y="1028442"/>
            <a:ext cx="6326460" cy="1004539"/>
          </a:xfrm>
          <a:prstGeom prst="rect">
            <a:avLst/>
          </a:prstGeom>
          <a:solidFill>
            <a:schemeClr val="bg2"/>
          </a:solidFill>
        </p:spPr>
        <p:txBody>
          <a:bodyPr vert="horz" lIns="68580" tIns="34290" rIns="68580" bIns="3429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de-CH" sz="2000" dirty="0">
                <a:solidFill>
                  <a:schemeClr val="tx1"/>
                </a:solidFill>
              </a:rPr>
              <a:t>Patients who started cART during primary HIV infection are maybe optimal candidates for succesfull ART simplification</a:t>
            </a:r>
          </a:p>
        </p:txBody>
      </p:sp>
      <p:sp>
        <p:nvSpPr>
          <p:cNvPr id="5" name="Inhaltsplatzhalter 2"/>
          <p:cNvSpPr txBox="1">
            <a:spLocks/>
          </p:cNvSpPr>
          <p:nvPr/>
        </p:nvSpPr>
        <p:spPr>
          <a:xfrm>
            <a:off x="342900" y="2233796"/>
            <a:ext cx="6172200" cy="141630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indent="-214313"/>
            <a:r>
              <a:rPr lang="en-US" sz="1800" b="0" dirty="0">
                <a:latin typeface="+mj-lt"/>
              </a:rPr>
              <a:t>Smaller HIV-1 reservoir </a:t>
            </a:r>
            <a:r>
              <a:rPr lang="en-US" sz="1600" b="0" dirty="0">
                <a:solidFill>
                  <a:schemeClr val="bg1">
                    <a:lumMod val="50000"/>
                  </a:schemeClr>
                </a:solidFill>
                <a:latin typeface="+mj-lt"/>
              </a:rPr>
              <a:t>(Williams, </a:t>
            </a:r>
            <a:r>
              <a:rPr lang="en-US" sz="1600" b="0" dirty="0" smtClean="0">
                <a:solidFill>
                  <a:schemeClr val="bg1">
                    <a:lumMod val="50000"/>
                  </a:schemeClr>
                </a:solidFill>
                <a:latin typeface="+mj-lt"/>
              </a:rPr>
              <a:t>2014; </a:t>
            </a:r>
            <a:r>
              <a:rPr lang="en-US" sz="1600" b="0" dirty="0">
                <a:solidFill>
                  <a:schemeClr val="bg1">
                    <a:lumMod val="50000"/>
                  </a:schemeClr>
                </a:solidFill>
                <a:latin typeface="+mj-lt"/>
              </a:rPr>
              <a:t>Josefsson, </a:t>
            </a:r>
            <a:r>
              <a:rPr lang="en-US" sz="1600" b="0" dirty="0" smtClean="0">
                <a:solidFill>
                  <a:schemeClr val="bg1">
                    <a:lumMod val="50000"/>
                  </a:schemeClr>
                </a:solidFill>
                <a:latin typeface="+mj-lt"/>
              </a:rPr>
              <a:t>2013; </a:t>
            </a:r>
            <a:r>
              <a:rPr lang="en-US" sz="1600" b="0" dirty="0">
                <a:solidFill>
                  <a:schemeClr val="bg1">
                    <a:lumMod val="50000"/>
                  </a:schemeClr>
                </a:solidFill>
                <a:latin typeface="+mj-lt"/>
              </a:rPr>
              <a:t>Archin, </a:t>
            </a:r>
            <a:r>
              <a:rPr lang="en-US" sz="1600" b="0" dirty="0" smtClean="0">
                <a:solidFill>
                  <a:schemeClr val="bg1">
                    <a:lumMod val="50000"/>
                  </a:schemeClr>
                </a:solidFill>
                <a:latin typeface="+mj-lt"/>
              </a:rPr>
              <a:t>2012; Gianella</a:t>
            </a:r>
            <a:r>
              <a:rPr lang="en-US" sz="1600" b="0" dirty="0">
                <a:solidFill>
                  <a:schemeClr val="bg1">
                    <a:lumMod val="50000"/>
                  </a:schemeClr>
                </a:solidFill>
                <a:latin typeface="+mj-lt"/>
              </a:rPr>
              <a:t>, 2011; Schmid, </a:t>
            </a:r>
            <a:r>
              <a:rPr lang="en-US" sz="1600" b="0" dirty="0" smtClean="0">
                <a:solidFill>
                  <a:schemeClr val="bg1">
                    <a:lumMod val="50000"/>
                  </a:schemeClr>
                </a:solidFill>
                <a:latin typeface="+mj-lt"/>
              </a:rPr>
              <a:t>2010; Strain</a:t>
            </a:r>
            <a:r>
              <a:rPr lang="en-US" sz="1600" b="0" dirty="0">
                <a:solidFill>
                  <a:schemeClr val="bg1">
                    <a:lumMod val="50000"/>
                  </a:schemeClr>
                </a:solidFill>
                <a:latin typeface="+mj-lt"/>
              </a:rPr>
              <a:t>, </a:t>
            </a:r>
            <a:r>
              <a:rPr lang="en-US" sz="1600" b="0" dirty="0" smtClean="0">
                <a:solidFill>
                  <a:schemeClr val="bg1">
                    <a:lumMod val="50000"/>
                  </a:schemeClr>
                </a:solidFill>
                <a:latin typeface="+mj-lt"/>
              </a:rPr>
              <a:t>2005)</a:t>
            </a:r>
            <a:endParaRPr lang="en-US" sz="1600" b="0" dirty="0">
              <a:solidFill>
                <a:schemeClr val="bg1">
                  <a:lumMod val="50000"/>
                </a:schemeClr>
              </a:solidFill>
              <a:latin typeface="+mj-lt"/>
            </a:endParaRPr>
          </a:p>
          <a:p>
            <a:pPr marL="214313" indent="-214313"/>
            <a:r>
              <a:rPr lang="en-US" sz="1800" b="0" dirty="0">
                <a:latin typeface="+mj-lt"/>
              </a:rPr>
              <a:t>Less immune activation </a:t>
            </a:r>
            <a:r>
              <a:rPr lang="en-US" sz="1600" b="0" dirty="0">
                <a:solidFill>
                  <a:prstClr val="white">
                    <a:lumMod val="50000"/>
                  </a:prstClr>
                </a:solidFill>
                <a:latin typeface="+mj-lt"/>
              </a:rPr>
              <a:t>(Sereti, 2017)</a:t>
            </a:r>
            <a:endParaRPr lang="en-US" sz="1600" b="0" dirty="0">
              <a:latin typeface="+mj-lt"/>
            </a:endParaRPr>
          </a:p>
          <a:p>
            <a:pPr marL="214313" indent="-214313"/>
            <a:r>
              <a:rPr lang="en-US" sz="1800" b="0" dirty="0">
                <a:latin typeface="+mj-lt"/>
              </a:rPr>
              <a:t>Smaller viral diversity </a:t>
            </a:r>
            <a:r>
              <a:rPr lang="en-US" sz="1600" b="0" dirty="0">
                <a:solidFill>
                  <a:prstClr val="white">
                    <a:lumMod val="50000"/>
                  </a:prstClr>
                </a:solidFill>
                <a:latin typeface="+mj-lt"/>
              </a:rPr>
              <a:t>(Oliveira, </a:t>
            </a:r>
            <a:r>
              <a:rPr lang="en-US" sz="1600" b="0" dirty="0" smtClean="0">
                <a:solidFill>
                  <a:prstClr val="white">
                    <a:lumMod val="50000"/>
                  </a:prstClr>
                </a:solidFill>
                <a:latin typeface="+mj-lt"/>
              </a:rPr>
              <a:t>2017; Josefsson</a:t>
            </a:r>
            <a:r>
              <a:rPr lang="en-US" sz="1600" b="0" dirty="0">
                <a:solidFill>
                  <a:prstClr val="white">
                    <a:lumMod val="50000"/>
                  </a:prstClr>
                </a:solidFill>
                <a:latin typeface="+mj-lt"/>
              </a:rPr>
              <a:t>, </a:t>
            </a:r>
            <a:r>
              <a:rPr lang="en-US" sz="1600" b="0" dirty="0" smtClean="0">
                <a:solidFill>
                  <a:prstClr val="white">
                    <a:lumMod val="50000"/>
                  </a:prstClr>
                </a:solidFill>
                <a:latin typeface="+mj-lt"/>
              </a:rPr>
              <a:t>2013)</a:t>
            </a:r>
            <a:endParaRPr lang="en-US" sz="1600" b="0" dirty="0">
              <a:latin typeface="+mj-lt"/>
            </a:endParaRPr>
          </a:p>
        </p:txBody>
      </p:sp>
      <p:sp>
        <p:nvSpPr>
          <p:cNvPr id="6" name="Inhaltsplatzhalter 2"/>
          <p:cNvSpPr txBox="1">
            <a:spLocks/>
          </p:cNvSpPr>
          <p:nvPr/>
        </p:nvSpPr>
        <p:spPr>
          <a:xfrm>
            <a:off x="420328" y="3924884"/>
            <a:ext cx="6172200" cy="736485"/>
          </a:xfrm>
          <a:prstGeom prst="rect">
            <a:avLst/>
          </a:prstGeom>
          <a:solidFill>
            <a:schemeClr val="bg2">
              <a:lumMod val="9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mj-lt"/>
              </a:rPr>
              <a:t>-&gt; do these properties translate in maintaining viral suppression after simplification to dolutegravir (DTG) monotherapy?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898467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956063" y="667785"/>
            <a:ext cx="5459648" cy="556415"/>
          </a:xfrm>
        </p:spPr>
        <p:txBody>
          <a:bodyPr/>
          <a:lstStyle/>
          <a:p>
            <a:r>
              <a:rPr lang="de-CH" dirty="0"/>
              <a:t>Objectives of the study</a:t>
            </a:r>
          </a:p>
        </p:txBody>
      </p:sp>
      <p:sp>
        <p:nvSpPr>
          <p:cNvPr id="3" name="Inhaltsplatzhalter 2"/>
          <p:cNvSpPr>
            <a:spLocks noGrp="1"/>
          </p:cNvSpPr>
          <p:nvPr>
            <p:ph idx="1"/>
          </p:nvPr>
        </p:nvSpPr>
        <p:spPr>
          <a:xfrm>
            <a:off x="345125" y="1404477"/>
            <a:ext cx="6172200" cy="2433005"/>
          </a:xfrm>
        </p:spPr>
        <p:txBody>
          <a:bodyPr>
            <a:normAutofit/>
          </a:bodyPr>
          <a:lstStyle/>
          <a:p>
            <a:pPr marL="0" indent="0">
              <a:buNone/>
            </a:pPr>
            <a:r>
              <a:rPr lang="de-CH" sz="1800" dirty="0"/>
              <a:t>1° objective: </a:t>
            </a:r>
          </a:p>
          <a:p>
            <a:r>
              <a:rPr lang="de-CH" sz="1600" b="0" dirty="0"/>
              <a:t>T</a:t>
            </a:r>
            <a:r>
              <a:rPr lang="en-US" sz="1600" b="0" dirty="0"/>
              <a:t>o determine the efficacy of a simplified dolutegravir monotherapy compared to  cART*</a:t>
            </a:r>
          </a:p>
          <a:p>
            <a:pPr marL="0" indent="0">
              <a:buNone/>
            </a:pPr>
            <a:endParaRPr lang="en-US" sz="1800" b="0" dirty="0"/>
          </a:p>
          <a:p>
            <a:pPr marL="0" indent="0">
              <a:buNone/>
            </a:pPr>
            <a:r>
              <a:rPr lang="en-US" sz="1800" dirty="0"/>
              <a:t>2° objective: </a:t>
            </a:r>
          </a:p>
          <a:p>
            <a:r>
              <a:rPr lang="en-GB" sz="1600" b="0" dirty="0"/>
              <a:t>To quantify the HIV-1 latent reservoir at baseline, and at week 48</a:t>
            </a:r>
          </a:p>
          <a:p>
            <a:r>
              <a:rPr lang="en-US" sz="1600" b="0" dirty="0"/>
              <a:t>To assess the HIV-1 RNA load in the cerebrospinal fluid (CSF) at baseline, and at week 48</a:t>
            </a:r>
          </a:p>
          <a:p>
            <a:pPr marL="0" indent="0">
              <a:buNone/>
            </a:pPr>
            <a:endParaRPr lang="en-US" b="0" dirty="0"/>
          </a:p>
        </p:txBody>
      </p:sp>
      <p:sp>
        <p:nvSpPr>
          <p:cNvPr id="4" name="Titel 1"/>
          <p:cNvSpPr txBox="1">
            <a:spLocks/>
          </p:cNvSpPr>
          <p:nvPr/>
        </p:nvSpPr>
        <p:spPr>
          <a:xfrm>
            <a:off x="342900" y="250027"/>
            <a:ext cx="6172200"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Objectives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9562967"/>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Inclusion criteria </a:t>
            </a:r>
          </a:p>
        </p:txBody>
      </p:sp>
      <p:sp>
        <p:nvSpPr>
          <p:cNvPr id="3" name="Inhaltsplatzhalter 2"/>
          <p:cNvSpPr>
            <a:spLocks noGrp="1"/>
          </p:cNvSpPr>
          <p:nvPr>
            <p:ph idx="1"/>
          </p:nvPr>
        </p:nvSpPr>
        <p:spPr>
          <a:xfrm>
            <a:off x="181269" y="1461937"/>
            <a:ext cx="6495461" cy="2487971"/>
          </a:xfrm>
        </p:spPr>
        <p:txBody>
          <a:bodyPr>
            <a:normAutofit fontScale="70000" lnSpcReduction="20000"/>
          </a:bodyPr>
          <a:lstStyle/>
          <a:p>
            <a:pPr marL="0" lvl="0" indent="0">
              <a:buNone/>
            </a:pPr>
            <a:r>
              <a:rPr lang="en-GB" sz="2600" b="0" dirty="0"/>
              <a:t>Patients ≥18 years with </a:t>
            </a:r>
            <a:r>
              <a:rPr lang="en-GB" sz="2600" dirty="0"/>
              <a:t>documented primary HIV-infection*</a:t>
            </a:r>
          </a:p>
          <a:p>
            <a:pPr lvl="1"/>
            <a:endParaRPr lang="en-GB" sz="2100" b="0" dirty="0"/>
          </a:p>
          <a:p>
            <a:pPr lvl="1"/>
            <a:r>
              <a:rPr lang="en-GB" sz="2300" b="0" dirty="0"/>
              <a:t>Initiation of cART within 180 days after estimated date of infection</a:t>
            </a:r>
          </a:p>
          <a:p>
            <a:pPr lvl="1"/>
            <a:endParaRPr lang="en-GB" sz="2300" b="0" dirty="0"/>
          </a:p>
          <a:p>
            <a:pPr lvl="1"/>
            <a:r>
              <a:rPr lang="en-GB" sz="2300" b="0" dirty="0"/>
              <a:t>no previous structured treatment interruption</a:t>
            </a:r>
          </a:p>
          <a:p>
            <a:pPr lvl="1"/>
            <a:endParaRPr lang="en-GB" sz="2300" b="0" dirty="0"/>
          </a:p>
          <a:p>
            <a:pPr lvl="1"/>
            <a:r>
              <a:rPr lang="en-GB" sz="2300" b="0" dirty="0"/>
              <a:t>no previous virological failure </a:t>
            </a:r>
          </a:p>
          <a:p>
            <a:pPr marL="342900" lvl="1" indent="0">
              <a:buNone/>
            </a:pPr>
            <a:endParaRPr lang="en-GB" sz="2300" b="0" dirty="0"/>
          </a:p>
          <a:p>
            <a:pPr lvl="1"/>
            <a:r>
              <a:rPr lang="en-GB" sz="2300" b="0" dirty="0"/>
              <a:t>suppressed viral load (defined as 50 copies/ml) at least for 48 weeks</a:t>
            </a:r>
          </a:p>
          <a:p>
            <a:pPr marL="342900" lvl="1" indent="0">
              <a:buNone/>
            </a:pPr>
            <a:endParaRPr lang="de-CH" b="0" dirty="0"/>
          </a:p>
          <a:p>
            <a:pPr marL="0" indent="0">
              <a:buNone/>
            </a:pPr>
            <a:endParaRPr lang="en-GB" dirty="0"/>
          </a:p>
        </p:txBody>
      </p:sp>
      <p:sp>
        <p:nvSpPr>
          <p:cNvPr id="5" name="Textfeld 4"/>
          <p:cNvSpPr txBox="1"/>
          <p:nvPr/>
        </p:nvSpPr>
        <p:spPr>
          <a:xfrm>
            <a:off x="47047" y="4143568"/>
            <a:ext cx="6763903" cy="646331"/>
          </a:xfrm>
          <a:prstGeom prst="rect">
            <a:avLst/>
          </a:prstGeom>
          <a:noFill/>
        </p:spPr>
        <p:txBody>
          <a:bodyPr wrap="none" rtlCol="0">
            <a:spAutoFit/>
          </a:bodyPr>
          <a:lstStyle/>
          <a:p>
            <a:r>
              <a:rPr lang="de-CH" sz="1200" dirty="0"/>
              <a:t>*For definition of primary HIV infection see Braun D.L. et al (2015), Clin Infect Dis 61(6): 1013-1021 </a:t>
            </a:r>
          </a:p>
          <a:p>
            <a:endParaRPr lang="de-CH" sz="1200" dirty="0"/>
          </a:p>
          <a:p>
            <a:r>
              <a:rPr lang="de-CH" sz="1200" dirty="0"/>
              <a:t>  Most patients (85%) included in the Zurich Primary  HIV Infection Study (clinicaltrials.gov NCT 00537966</a:t>
            </a:r>
            <a:r>
              <a:rPr lang="de-CH" sz="1013"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909394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Exclusion criteria</a:t>
            </a:r>
          </a:p>
        </p:txBody>
      </p:sp>
      <p:sp>
        <p:nvSpPr>
          <p:cNvPr id="3" name="Inhaltsplatzhalter 2"/>
          <p:cNvSpPr>
            <a:spLocks noGrp="1"/>
          </p:cNvSpPr>
          <p:nvPr>
            <p:ph idx="1"/>
          </p:nvPr>
        </p:nvSpPr>
        <p:spPr>
          <a:xfrm>
            <a:off x="252730" y="1002710"/>
            <a:ext cx="6352540" cy="3927388"/>
          </a:xfrm>
        </p:spPr>
        <p:txBody>
          <a:bodyPr>
            <a:noAutofit/>
          </a:bodyPr>
          <a:lstStyle/>
          <a:p>
            <a:pPr lvl="0"/>
            <a:r>
              <a:rPr lang="en-GB" sz="1800" b="0" dirty="0"/>
              <a:t>Presence of ≥1 major resistance associated mutation to INSTI’s according to Stanford algorithm </a:t>
            </a:r>
            <a:r>
              <a:rPr lang="en-GB" sz="1800" b="0" dirty="0">
                <a:solidFill>
                  <a:schemeClr val="bg1">
                    <a:lumMod val="50000"/>
                  </a:schemeClr>
                </a:solidFill>
              </a:rPr>
              <a:t>(www.hivdb.stanforf.edu)</a:t>
            </a:r>
          </a:p>
          <a:p>
            <a:pPr lvl="0"/>
            <a:endParaRPr lang="de-CH" sz="1800" b="0" dirty="0">
              <a:solidFill>
                <a:schemeClr val="bg1">
                  <a:lumMod val="50000"/>
                </a:schemeClr>
              </a:solidFill>
            </a:endParaRPr>
          </a:p>
          <a:p>
            <a:pPr lvl="0"/>
            <a:r>
              <a:rPr lang="en-GB" sz="1800" b="0" dirty="0"/>
              <a:t>History of virological failure </a:t>
            </a:r>
          </a:p>
          <a:p>
            <a:pPr lvl="0"/>
            <a:endParaRPr lang="en-GB" sz="1800" b="0" dirty="0"/>
          </a:p>
          <a:p>
            <a:pPr lvl="0"/>
            <a:r>
              <a:rPr lang="en-GB" sz="1800" b="0" dirty="0"/>
              <a:t>Active hepatitis B virus infection</a:t>
            </a:r>
          </a:p>
          <a:p>
            <a:pPr lvl="0"/>
            <a:endParaRPr lang="de-CH" sz="1800" b="0" dirty="0"/>
          </a:p>
          <a:p>
            <a:pPr lvl="0"/>
            <a:r>
              <a:rPr lang="en-GB" sz="1800" b="0" dirty="0"/>
              <a:t>Women </a:t>
            </a:r>
          </a:p>
          <a:p>
            <a:pPr lvl="1"/>
            <a:r>
              <a:rPr lang="en-GB" sz="1600" b="0" dirty="0"/>
              <a:t>pregnant or breast feeding</a:t>
            </a:r>
            <a:endParaRPr lang="de-CH" sz="1600" b="0" dirty="0"/>
          </a:p>
          <a:p>
            <a:pPr lvl="1"/>
            <a:r>
              <a:rPr lang="en-GB" sz="1600" b="0" dirty="0"/>
              <a:t>intention to become pregnant during the course of the study</a:t>
            </a:r>
            <a:endParaRPr lang="de-CH" sz="1600" b="0" dirty="0"/>
          </a:p>
          <a:p>
            <a:pPr lvl="1"/>
            <a:r>
              <a:rPr lang="en-GB" sz="1600" b="0" dirty="0"/>
              <a:t>lack of safe contraception</a:t>
            </a:r>
            <a:endParaRPr lang="de-CH" sz="16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134853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Non-inferiority trial</a:t>
            </a:r>
          </a:p>
        </p:txBody>
      </p:sp>
      <p:sp>
        <p:nvSpPr>
          <p:cNvPr id="3" name="Inhaltsplatzhalter 2"/>
          <p:cNvSpPr>
            <a:spLocks noGrp="1"/>
          </p:cNvSpPr>
          <p:nvPr>
            <p:ph idx="1"/>
          </p:nvPr>
        </p:nvSpPr>
        <p:spPr>
          <a:xfrm>
            <a:off x="379771" y="2658613"/>
            <a:ext cx="6172200" cy="2159187"/>
          </a:xfrm>
        </p:spPr>
        <p:txBody>
          <a:bodyPr>
            <a:noAutofit/>
          </a:bodyPr>
          <a:lstStyle/>
          <a:p>
            <a:r>
              <a:rPr lang="en-US" sz="1600" b="0" dirty="0"/>
              <a:t>Non-inferiority determined with respect to proportion of patients with undetectable plasma HIV-1 RNA (i.e., &lt;50 copies/ml) at week 48 or before. </a:t>
            </a:r>
            <a:endParaRPr lang="de-CH" sz="1600" b="0" dirty="0"/>
          </a:p>
          <a:p>
            <a:r>
              <a:rPr lang="en-US" sz="1600" b="0" dirty="0"/>
              <a:t>Sample size of 138 required to determine non-inferiority with </a:t>
            </a:r>
            <a:r>
              <a:rPr lang="de-CH" sz="1600" b="0" dirty="0"/>
              <a:t>δ</a:t>
            </a:r>
            <a:r>
              <a:rPr lang="en-US" sz="1600" b="0" dirty="0"/>
              <a:t>=10% with power of 80% assuming failure rates of 5% in both treatment rates. </a:t>
            </a:r>
          </a:p>
          <a:p>
            <a:r>
              <a:rPr lang="en-US" sz="1600" b="0" dirty="0"/>
              <a:t>Expected level of 5% failure determined from data from the Swiss HIV Cohort Study.</a:t>
            </a:r>
            <a:endParaRPr lang="de-CH" sz="1600" b="0" dirty="0"/>
          </a:p>
          <a:p>
            <a:endParaRPr lang="en-GB" sz="1200" dirty="0"/>
          </a:p>
        </p:txBody>
      </p:sp>
      <p:sp>
        <p:nvSpPr>
          <p:cNvPr id="4" name="Inhaltsplatzhalter 2"/>
          <p:cNvSpPr txBox="1">
            <a:spLocks/>
          </p:cNvSpPr>
          <p:nvPr/>
        </p:nvSpPr>
        <p:spPr>
          <a:xfrm>
            <a:off x="379771" y="1053285"/>
            <a:ext cx="6172200" cy="1344173"/>
          </a:xfrm>
          <a:prstGeom prst="rect">
            <a:avLst/>
          </a:prstGeom>
          <a:solidFill>
            <a:schemeClr val="bg2"/>
          </a:solid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t>Null Hypothesis:  </a:t>
            </a:r>
          </a:p>
          <a:p>
            <a:pPr marL="0" indent="0" algn="ctr">
              <a:buNone/>
            </a:pPr>
            <a:r>
              <a:rPr lang="en-US" sz="1800" dirty="0"/>
              <a:t>Alternative treatment (DTG monotherapy) inferior by at least the non-inferiority margin </a:t>
            </a:r>
            <a:r>
              <a:rPr lang="de-CH" sz="1800" dirty="0"/>
              <a:t>δ</a:t>
            </a:r>
            <a:r>
              <a:rPr lang="en-US" sz="1800" dirty="0"/>
              <a:t>=10% compared to </a:t>
            </a:r>
          </a:p>
          <a:p>
            <a:pPr marL="0" indent="0" algn="ctr">
              <a:buNone/>
            </a:pPr>
            <a:r>
              <a:rPr lang="en-US" sz="1800" dirty="0"/>
              <a:t>standard treatment (cART</a:t>
            </a:r>
            <a:r>
              <a:rPr lang="en-US" sz="1800" b="0" dirty="0"/>
              <a:t>) </a:t>
            </a:r>
          </a:p>
          <a:p>
            <a:endParaRPr lang="en-GB" sz="15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545049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el 2"/>
          <p:cNvSpPr>
            <a:spLocks noGrp="1"/>
          </p:cNvSpPr>
          <p:nvPr>
            <p:ph type="title"/>
          </p:nvPr>
        </p:nvSpPr>
        <p:spPr>
          <a:xfrm>
            <a:off x="342900" y="811903"/>
            <a:ext cx="6172200" cy="253713"/>
          </a:xfrm>
        </p:spPr>
        <p:txBody>
          <a:bodyPr/>
          <a:lstStyle/>
          <a:p>
            <a:r>
              <a:rPr lang="en-GB" dirty="0"/>
              <a:t>Study procedures</a:t>
            </a:r>
          </a:p>
        </p:txBody>
      </p:sp>
      <p:sp>
        <p:nvSpPr>
          <p:cNvPr id="5" name="Inhaltsplatzhalter 4"/>
          <p:cNvSpPr txBox="1">
            <a:spLocks/>
          </p:cNvSpPr>
          <p:nvPr/>
        </p:nvSpPr>
        <p:spPr bwMode="auto">
          <a:xfrm>
            <a:off x="243348" y="863549"/>
            <a:ext cx="6371304" cy="9947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15000"/>
              </a:lnSpc>
              <a:spcBef>
                <a:spcPct val="20000"/>
              </a:spcBef>
              <a:spcAft>
                <a:spcPct val="0"/>
              </a:spcAft>
              <a:defRPr sz="1800">
                <a:solidFill>
                  <a:schemeClr val="tx1"/>
                </a:solidFill>
                <a:latin typeface="+mn-lt"/>
                <a:ea typeface="+mn-ea"/>
                <a:cs typeface="+mn-cs"/>
              </a:defRPr>
            </a:lvl1pPr>
            <a:lvl2pPr marL="354013" indent="-174625" algn="l" rtl="0" eaLnBrk="1" fontAlgn="base" hangingPunct="1">
              <a:lnSpc>
                <a:spcPct val="115000"/>
              </a:lnSpc>
              <a:spcBef>
                <a:spcPct val="20000"/>
              </a:spcBef>
              <a:spcAft>
                <a:spcPct val="0"/>
              </a:spcAft>
              <a:buClr>
                <a:srgbClr val="00589F"/>
              </a:buClr>
              <a:buFont typeface="Wingdings" pitchFamily="2" charset="2"/>
              <a:buChar char="§"/>
              <a:defRPr sz="1600">
                <a:solidFill>
                  <a:schemeClr val="tx1"/>
                </a:solidFill>
                <a:latin typeface="+mn-lt"/>
              </a:defRPr>
            </a:lvl2pPr>
            <a:lvl3pPr marL="719138" indent="-185738" algn="l" rtl="0" eaLnBrk="1" fontAlgn="base" hangingPunct="1">
              <a:spcBef>
                <a:spcPct val="20000"/>
              </a:spcBef>
              <a:spcAft>
                <a:spcPct val="0"/>
              </a:spcAft>
              <a:buChar char="-"/>
              <a:defRPr sz="1600">
                <a:solidFill>
                  <a:schemeClr val="tx1"/>
                </a:solidFill>
                <a:latin typeface="+mn-lt"/>
              </a:defRPr>
            </a:lvl3pPr>
            <a:lvl4pPr marL="1138238" indent="-228600" algn="l" rtl="0" eaLnBrk="1" fontAlgn="base" hangingPunct="1">
              <a:spcBef>
                <a:spcPct val="20000"/>
              </a:spcBef>
              <a:spcAft>
                <a:spcPct val="0"/>
              </a:spcAft>
              <a:buChar char="–"/>
              <a:defRPr sz="1600">
                <a:solidFill>
                  <a:schemeClr val="tx1"/>
                </a:solidFill>
                <a:latin typeface="+mn-lt"/>
              </a:defRPr>
            </a:lvl4pPr>
            <a:lvl5pPr marL="1557338" indent="-228600" algn="l" rtl="0" eaLnBrk="1" fontAlgn="base" hangingPunct="1">
              <a:spcBef>
                <a:spcPct val="20000"/>
              </a:spcBef>
              <a:spcAft>
                <a:spcPct val="0"/>
              </a:spcAft>
              <a:buChar char="»"/>
              <a:defRPr sz="1600">
                <a:solidFill>
                  <a:schemeClr val="tx1"/>
                </a:solidFill>
                <a:latin typeface="+mn-lt"/>
              </a:defRPr>
            </a:lvl5pPr>
            <a:lvl6pPr marL="2014538" indent="-228600" algn="l" rtl="0" eaLnBrk="1" fontAlgn="base" hangingPunct="1">
              <a:spcBef>
                <a:spcPct val="20000"/>
              </a:spcBef>
              <a:spcAft>
                <a:spcPct val="0"/>
              </a:spcAft>
              <a:buChar char="»"/>
              <a:defRPr sz="1600">
                <a:solidFill>
                  <a:schemeClr val="tx1"/>
                </a:solidFill>
                <a:latin typeface="+mn-lt"/>
              </a:defRPr>
            </a:lvl6pPr>
            <a:lvl7pPr marL="2471738" indent="-228600" algn="l" rtl="0" eaLnBrk="1" fontAlgn="base" hangingPunct="1">
              <a:spcBef>
                <a:spcPct val="20000"/>
              </a:spcBef>
              <a:spcAft>
                <a:spcPct val="0"/>
              </a:spcAft>
              <a:buChar char="»"/>
              <a:defRPr sz="1600">
                <a:solidFill>
                  <a:schemeClr val="tx1"/>
                </a:solidFill>
                <a:latin typeface="+mn-lt"/>
              </a:defRPr>
            </a:lvl7pPr>
            <a:lvl8pPr marL="2928938" indent="-228600" algn="l" rtl="0" eaLnBrk="1" fontAlgn="base" hangingPunct="1">
              <a:spcBef>
                <a:spcPct val="20000"/>
              </a:spcBef>
              <a:spcAft>
                <a:spcPct val="0"/>
              </a:spcAft>
              <a:buChar char="»"/>
              <a:defRPr sz="1600">
                <a:solidFill>
                  <a:schemeClr val="tx1"/>
                </a:solidFill>
                <a:latin typeface="+mn-lt"/>
              </a:defRPr>
            </a:lvl8pPr>
            <a:lvl9pPr marL="3386138" indent="-228600" algn="l" rtl="0" eaLnBrk="1" fontAlgn="base" hangingPunct="1">
              <a:spcBef>
                <a:spcPct val="20000"/>
              </a:spcBef>
              <a:spcAft>
                <a:spcPct val="0"/>
              </a:spcAft>
              <a:buChar char="»"/>
              <a:defRPr sz="1600">
                <a:solidFill>
                  <a:schemeClr val="tx1"/>
                </a:solidFill>
                <a:latin typeface="+mn-lt"/>
              </a:defRPr>
            </a:lvl9pPr>
          </a:lstStyle>
          <a:p>
            <a:pPr marL="160735" indent="-160735">
              <a:buFont typeface="Arial" panose="020B0604020202020204" pitchFamily="34" charset="0"/>
              <a:buChar char="•"/>
            </a:pPr>
            <a:r>
              <a:rPr lang="en-GB" sz="1600" kern="0" dirty="0"/>
              <a:t>Lumbar puncture (HIV-1 RNA) at baseline and week 48</a:t>
            </a:r>
          </a:p>
          <a:p>
            <a:pPr marL="160735" indent="-160735">
              <a:buFont typeface="Arial" panose="020B0604020202020204" pitchFamily="34" charset="0"/>
              <a:buChar char="•"/>
            </a:pPr>
            <a:r>
              <a:rPr lang="en-GB" sz="1600" kern="0" dirty="0"/>
              <a:t>HIV-1 DNA measurements in PBMCs at baseline and at week 48</a:t>
            </a:r>
          </a:p>
          <a:p>
            <a:pPr marL="160735" indent="-160735">
              <a:buFont typeface="Arial" panose="020B0604020202020204" pitchFamily="34" charset="0"/>
              <a:buChar char="•"/>
            </a:pPr>
            <a:r>
              <a:rPr lang="en-GB" sz="1600" kern="0" dirty="0"/>
              <a:t>HIV drug levels in plasma and CSF at baseline and at week 48</a:t>
            </a:r>
          </a:p>
          <a:p>
            <a:endParaRPr lang="en-GB" sz="1350" kern="0" dirty="0"/>
          </a:p>
        </p:txBody>
      </p:sp>
      <p:pic>
        <p:nvPicPr>
          <p:cNvPr id="6" name="Grafik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857638"/>
            <a:ext cx="6858000" cy="1758461"/>
          </a:xfrm>
          <a:prstGeom prst="rect">
            <a:avLst/>
          </a:prstGeom>
        </p:spPr>
      </p:pic>
      <p:sp>
        <p:nvSpPr>
          <p:cNvPr id="8" name="Titel 1"/>
          <p:cNvSpPr txBox="1">
            <a:spLocks/>
          </p:cNvSpPr>
          <p:nvPr/>
        </p:nvSpPr>
        <p:spPr>
          <a:xfrm>
            <a:off x="342900" y="250027"/>
            <a:ext cx="6172200"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Study procedures</a:t>
            </a:r>
          </a:p>
        </p:txBody>
      </p:sp>
      <p:sp>
        <p:nvSpPr>
          <p:cNvPr id="9" name="Textfeld 8">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0DCCB4A5-E7CC-F640-9031-9702F0D8DF4F}"/>
              </a:ext>
            </a:extLst>
          </p:cNvPr>
          <p:cNvSpPr txBox="1"/>
          <p:nvPr/>
        </p:nvSpPr>
        <p:spPr>
          <a:xfrm>
            <a:off x="174521" y="1907416"/>
            <a:ext cx="5426438" cy="861774"/>
          </a:xfrm>
          <a:prstGeom prst="rect">
            <a:avLst/>
          </a:prstGeom>
          <a:noFill/>
        </p:spPr>
        <p:txBody>
          <a:bodyPr wrap="square" rtlCol="0">
            <a:spAutoFit/>
          </a:bodyPr>
          <a:lstStyle/>
          <a:p>
            <a:r>
              <a:rPr lang="en-GB" b="1" dirty="0">
                <a:solidFill>
                  <a:schemeClr val="tx2"/>
                </a:solidFill>
              </a:rPr>
              <a:t>1° endpoint:</a:t>
            </a:r>
          </a:p>
          <a:p>
            <a:pPr marL="285750" indent="-285750">
              <a:buFont typeface="Arial" panose="020B0604020202020204" pitchFamily="34" charset="0"/>
              <a:buChar char="•"/>
            </a:pPr>
            <a:r>
              <a:rPr lang="en-US" sz="1600" dirty="0"/>
              <a:t>Virological response, defined as proportion of patients without virological failure* at week 48, or before</a:t>
            </a:r>
            <a:endParaRPr lang="en-GB" sz="1600" dirty="0"/>
          </a:p>
        </p:txBody>
      </p:sp>
      <p:sp>
        <p:nvSpPr>
          <p:cNvPr id="2" name="Rechteck 1">
            <a:extLst>
              <a:ext uri="{FF2B5EF4-FFF2-40B4-BE49-F238E27FC236}">
                <a16:creationId xmlns:a16="http://schemas.microsoft.com/office/drawing/2014/main" xmlns="" xmlns:p="http://schemas.openxmlformats.org/presentationml/2006/main" xmlns:r="http://schemas.openxmlformats.org/officeDocument/2006/relationships" xmlns:a="http://schemas.openxmlformats.org/drawingml/2006/main" id="{6D450112-859D-EF40-AF81-4BE2CB7A3424}"/>
              </a:ext>
            </a:extLst>
          </p:cNvPr>
          <p:cNvSpPr/>
          <p:nvPr/>
        </p:nvSpPr>
        <p:spPr>
          <a:xfrm>
            <a:off x="44245" y="4823373"/>
            <a:ext cx="6570407" cy="276999"/>
          </a:xfrm>
          <a:prstGeom prst="rect">
            <a:avLst/>
          </a:prstGeom>
        </p:spPr>
        <p:txBody>
          <a:bodyPr wrap="square">
            <a:spAutoFit/>
          </a:bodyPr>
          <a:lstStyle/>
          <a:p>
            <a:r>
              <a:rPr lang="en-US" sz="1200" dirty="0"/>
              <a:t>*2 consecutive viral loads &gt;50 cp/mL longer than 14 days but not more than 30 days apart</a:t>
            </a:r>
            <a:endParaRPr lang="de-DE"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9115078"/>
      </p:ext>
    </p:extLst>
  </p:cSld>
  <p:clrMapOvr>
    <a:masterClrMapping/>
  </p:clrMapOvr>
</p:sld>
</file>

<file path=ppt/theme/theme1.xml><?xml version="1.0" encoding="utf-8"?>
<a:theme xmlns:a="http://schemas.openxmlformats.org/drawingml/2006/main" name="Theme 2015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1622</Words>
  <Application>Microsoft Macintosh PowerPoint</Application>
  <PresentationFormat>Benutzerdefiniert</PresentationFormat>
  <Paragraphs>199</Paragraphs>
  <Slides>27</Slides>
  <Notes>3</Notes>
  <HiddenSlides>0</HiddenSlides>
  <MMClips>0</MMClips>
  <ScaleCrop>false</ScaleCrop>
  <HeadingPairs>
    <vt:vector size="4" baseType="variant">
      <vt:variant>
        <vt:lpstr>Entwurfsvorlage</vt:lpstr>
      </vt:variant>
      <vt:variant>
        <vt:i4>1</vt:i4>
      </vt:variant>
      <vt:variant>
        <vt:lpstr>Folientitel</vt:lpstr>
      </vt:variant>
      <vt:variant>
        <vt:i4>27</vt:i4>
      </vt:variant>
    </vt:vector>
  </HeadingPairs>
  <TitlesOfParts>
    <vt:vector size="28" baseType="lpstr">
      <vt:lpstr>Theme 2015 talk</vt:lpstr>
      <vt:lpstr>  Dominique L. Braun, Teja Turk, Benjamin Hampel, Christina Grube, Peter W. Schreiber, Michael Greiner, Daniela Steffens, Fabian Tschumi, Cornelia Bayard, Carsten Depmeier, Barbara Bertisch, Jürg Böni, Karin J. Metzner,  Roger Kouyos, Huldrych F. Günthard </vt:lpstr>
      <vt:lpstr>Conflict of interest statements last 2 years</vt:lpstr>
      <vt:lpstr>Monotherapy with dolutegravir is death</vt:lpstr>
      <vt:lpstr>Study hypothesis</vt:lpstr>
      <vt:lpstr>Objectives of the study</vt:lpstr>
      <vt:lpstr>Inclusion criteria </vt:lpstr>
      <vt:lpstr>Exclusion criteria</vt:lpstr>
      <vt:lpstr>Non-inferiority trial</vt:lpstr>
      <vt:lpstr>Study procedures</vt:lpstr>
      <vt:lpstr>Study Flow Chart</vt:lpstr>
      <vt:lpstr>Baseline characteristics</vt:lpstr>
      <vt:lpstr>Dolutegravir monotherapy  non-inferior to cART</vt:lpstr>
      <vt:lpstr>Patient with major protocol violation</vt:lpstr>
      <vt:lpstr>Slight decay of total proviral DNA levels in both groups</vt:lpstr>
      <vt:lpstr>HIV-RNA not detected in all CSF samples</vt:lpstr>
      <vt:lpstr>Comparable safety profile for both groups</vt:lpstr>
      <vt:lpstr>Conclusions</vt:lpstr>
      <vt:lpstr>Acknowledgments</vt:lpstr>
      <vt:lpstr>Back-up slides</vt:lpstr>
      <vt:lpstr>Dolutegravir drug levels in CSF</vt:lpstr>
      <vt:lpstr>Dolutegravir drug levels in plasma</vt:lpstr>
      <vt:lpstr>Low frequency of viral blips </vt:lpstr>
      <vt:lpstr>No change in CD4 cell count</vt:lpstr>
      <vt:lpstr>Plasma creatinine</vt:lpstr>
      <vt:lpstr>Prospective power calculation 101 patients </vt:lpstr>
      <vt:lpstr>Lipid levels</vt:lpstr>
      <vt:lpstr>Renal toxicity markers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Trkola, Alexandra</dc:creator>
  <cp:lastModifiedBy>Ramona Pauli</cp:lastModifiedBy>
  <cp:revision>722</cp:revision>
  <cp:lastPrinted>2015-10-08T07:50:31Z</cp:lastPrinted>
  <dcterms:created xsi:type="dcterms:W3CDTF">2018-07-24T17:01:15Z</dcterms:created>
  <dcterms:modified xsi:type="dcterms:W3CDTF">2018-07-24T17:02:32Z</dcterms:modified>
</cp:coreProperties>
</file>