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theme/themeOverride14.xml" ContentType="application/vnd.openxmlformats-officedocument.themeOverride+xml"/>
  <Override PartName="/ppt/notesSlides/notesSlide16.xml" ContentType="application/vnd.openxmlformats-officedocument.presentationml.notesSlide+xml"/>
  <Default Extension="xlsx" ContentType="application/vnd.openxmlformats-officedocument.spreadsheetml.sheet"/>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charts/chart5.xml" ContentType="application/vnd.openxmlformats-officedocument.drawingml.chart+xml"/>
  <Override PartName="/ppt/slides/slide21.xml" ContentType="application/vnd.openxmlformats-officedocument.presentationml.slide+xml"/>
  <Override PartName="/ppt/slides/slide5.xml" ContentType="application/vnd.openxmlformats-officedocument.presentationml.slide+xml"/>
  <Override PartName="/ppt/theme/themeOverride2.xml" ContentType="application/vnd.openxmlformats-officedocument.themeOverr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charts/chart12.xml" ContentType="application/vnd.openxmlformats-officedocument.drawingml.chart+xml"/>
  <Override PartName="/ppt/slides/slide13.xml" ContentType="application/vnd.openxmlformats-officedocument.presentationml.slide+xml"/>
  <Override PartName="/ppt/slideMasters/slideMaster1.xml" ContentType="application/vnd.openxmlformats-officedocument.presentationml.slideMaster+xml"/>
  <Override PartName="/ppt/theme/themeOverride13.xml" ContentType="application/vnd.openxmlformats-officedocument.themeOverride+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handoutMasters/handoutMaster1.xml" ContentType="application/vnd.openxmlformats-officedocument.presentationml.handoutMaster+xml"/>
  <Override PartName="/ppt/charts/chart4.xml" ContentType="application/vnd.openxmlformats-officedocument.drawingml.chart+xml"/>
  <Override PartName="/ppt/slides/slide20.xml" ContentType="application/vnd.openxmlformats-officedocument.presentationml.slide+xml"/>
  <Override PartName="/ppt/charts/chart18.xml" ContentType="application/vnd.openxmlformats-officedocument.drawingml.chart+xml"/>
  <Default Extension="emf" ContentType="image/x-emf"/>
  <Override PartName="/ppt/slides/slide4.xml" ContentType="application/vnd.openxmlformats-officedocument.presentationml.slide+xml"/>
  <Override PartName="/ppt/theme/themeOverride1.xml" ContentType="application/vnd.openxmlformats-officedocument.themeOverride+xml"/>
  <Override PartName="/ppt/slides/slide19.xml" ContentType="application/vnd.openxmlformats-officedocument.presentationml.slide+xml"/>
  <Override PartName="/ppt/charts/chart11.xml" ContentType="application/vnd.openxmlformats-officedocument.drawingml.chart+xml"/>
  <Default Extension="png" ContentType="image/png"/>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12.xml" ContentType="application/vnd.openxmlformats-officedocument.presentationml.slide+xml"/>
  <Override PartName="/ppt/theme/themeOverride12.xml" ContentType="application/vnd.openxmlformats-officedocument.themeOverride+xml"/>
  <Override PartName="/ppt/notesSlides/notesSlide14.xml" ContentType="application/vnd.openxmlformats-officedocument.presentationml.notesSlide+xml"/>
  <Override PartName="/ppt/theme/themeOverride9.xml" ContentType="application/vnd.openxmlformats-officedocument.themeOverride+xml"/>
  <Override PartName="/ppt/notesSlides/notesSlide6.xml" ContentType="application/vnd.openxmlformats-officedocument.presentationml.notesSlide+xml"/>
  <Override PartName="/ppt/presProps.xml" ContentType="application/vnd.openxmlformats-officedocument.presentationml.presProps+xml"/>
  <Override PartName="/ppt/charts/chart3.xml" ContentType="application/vnd.openxmlformats-officedocument.drawingml.chart+xml"/>
  <Override PartName="/ppt/charts/chart17.xml" ContentType="application/vnd.openxmlformats-officedocument.drawingml.chart+xml"/>
  <Override PartName="/ppt/slides/slide3.xml" ContentType="application/vnd.openxmlformats-officedocument.presentationml.slide+xml"/>
  <Override PartName="/ppt/slides/slide18.xml" ContentType="application/vnd.openxmlformats-officedocument.presentationml.slide+xml"/>
  <Override PartName="/ppt/charts/chart10.xml" ContentType="application/vnd.openxmlformats-officedocument.drawingml.chart+xml"/>
  <Override PartName="/ppt/slideLayouts/slideLayout3.xml" ContentType="application/vnd.openxmlformats-officedocument.presentationml.slideLayout+xml"/>
  <Override PartName="/ppt/slides/slide11.xml" ContentType="application/vnd.openxmlformats-officedocument.presentationml.slide+xml"/>
  <Override PartName="/ppt/theme/themeOverride11.xml" ContentType="application/vnd.openxmlformats-officedocument.themeOverride+xml"/>
  <Override PartName="/ppt/notesSlides/notesSlide13.xml" ContentType="application/vnd.openxmlformats-officedocument.presentationml.notesSlide+xml"/>
  <Override PartName="/ppt/theme/themeOverride8.xml" ContentType="application/vnd.openxmlformats-officedocument.themeOverride+xml"/>
  <Override PartName="/ppt/notesSlides/notesSlide5.xml" ContentType="application/vnd.openxmlformats-officedocument.presentationml.notesSlide+xml"/>
  <Override PartName="/ppt/charts/chart9.xml" ContentType="application/vnd.openxmlformats-officedocument.drawingml.chart+xml"/>
  <Override PartName="/ppt/charts/chart2.xml" ContentType="application/vnd.openxmlformats-officedocument.drawingml.chart+xml"/>
  <Override PartName="/ppt/slides/slide9.xml" ContentType="application/vnd.openxmlformats-officedocument.presentationml.slide+xml"/>
  <Override PartName="/ppt/slideLayouts/slideLayout9.xml" ContentType="application/vnd.openxmlformats-officedocument.presentationml.slideLayout+xml"/>
  <Override PartName="/ppt/charts/chart16.xml" ContentType="application/vnd.openxmlformats-officedocument.drawingml.chart+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ppt/theme/themeOverride10.xml" ContentType="application/vnd.openxmlformats-officedocument.themeOverride+xml"/>
  <Override PartName="/ppt/notesSlides/notesSlide12.xml" ContentType="application/vnd.openxmlformats-officedocument.presentationml.notesSlide+xml"/>
  <Override PartName="/docProps/app.xml" ContentType="application/vnd.openxmlformats-officedocument.extended-properties+xml"/>
  <Override PartName="/ppt/theme/themeOverride7.xml" ContentType="application/vnd.openxmlformats-officedocument.themeOverride+xml"/>
  <Override PartName="/ppt/notesSlides/notesSlide4.xml" ContentType="application/vnd.openxmlformats-officedocument.presentationml.notesSlide+xml"/>
  <Override PartName="/ppt/charts/chart8.xml" ContentType="application/vnd.openxmlformats-officedocument.drawingml.chart+xml"/>
  <Override PartName="/ppt/theme/theme3.xml" ContentType="application/vnd.openxmlformats-officedocument.theme+xml"/>
  <Override PartName="/ppt/slideLayouts/slideLayout12.xml" ContentType="application/vnd.openxmlformats-officedocument.presentationml.slideLayout+xml"/>
  <Override PartName="/ppt/charts/chart1.xml" ContentType="application/vnd.openxmlformats-officedocument.drawingml.chart+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charts/chart15.xml" ContentType="application/vnd.openxmlformats-officedocument.drawingml.chart+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theme/themeOverride16.xml" ContentType="application/vnd.openxmlformats-officedocument.themeOverride+xml"/>
  <Override PartName="/ppt/commentAuthors.xml" ContentType="application/vnd.openxmlformats-officedocument.presentationml.commentAuthors+xml"/>
  <Override PartName="/ppt/viewProps.xml" ContentType="application/vnd.openxmlformats-officedocument.presentationml.viewProps+xml"/>
  <Override PartName="/ppt/drawings/drawing2.xml" ContentType="application/vnd.openxmlformats-officedocument.drawingml.chartshapes+xml"/>
  <Override PartName="/ppt/notesSlides/notesSlide11.xml" ContentType="application/vnd.openxmlformats-officedocument.presentationml.notesSlide+xml"/>
  <Default Extension="jpeg" ContentType="image/jpeg"/>
  <Override PartName="/ppt/theme/themeOverride6.xml" ContentType="application/vnd.openxmlformats-officedocument.themeOverride+xml"/>
  <Override PartName="/ppt/notesSlides/notesSlide3.xml" ContentType="application/vnd.openxmlformats-officedocument.presentationml.notesSlide+xml"/>
  <Override PartName="/ppt/charts/chart7.xml" ContentType="application/vnd.openxmlformats-officedocument.drawingml.chart+xml"/>
  <Override PartName="/ppt/theme/theme2.xml" ContentType="application/vnd.openxmlformats-officedocument.theme+xml"/>
  <Override PartName="/ppt/slideLayouts/slideLayout11.xml" ContentType="application/vnd.openxmlformats-officedocument.presentationml.slideLayout+xml"/>
  <Override PartName="/ppt/slides/slide7.xml" ContentType="application/vnd.openxmlformats-officedocument.presentationml.slide+xml"/>
  <Override PartName="/ppt/theme/themeOverride4.xml" ContentType="application/vnd.openxmlformats-officedocument.themeOverride+xml"/>
  <Override PartName="/ppt/slideLayouts/slideLayout7.xml" ContentType="application/vnd.openxmlformats-officedocument.presentationml.slideLayout+xml"/>
  <Override PartName="/ppt/charts/chart14.xml" ContentType="application/vnd.openxmlformats-officedocument.drawingml.chart+xml"/>
  <Override PartName="/ppt/notesMasters/notesMaster1.xml" ContentType="application/vnd.openxmlformats-officedocument.presentationml.notesMaster+xml"/>
  <Override PartName="/ppt/slides/slide15.xml" ContentType="application/vnd.openxmlformats-officedocument.presentationml.slide+xml"/>
  <Override PartName="/ppt/theme/themeOverride15.xml" ContentType="application/vnd.openxmlformats-officedocument.themeOverride+xml"/>
  <Override PartName="/ppt/notesSlides/notesSlide17.xml" ContentType="application/vnd.openxmlformats-officedocument.presentationml.notesSlide+xml"/>
  <Override PartName="/ppt/drawings/drawing1.xml" ContentType="application/vnd.openxmlformats-officedocument.drawingml.chartshapes+xml"/>
  <Override PartName="/ppt/revisionInfo.xml" ContentType="application/vnd.ms-powerpoint.revisioninfo+xml"/>
  <Override PartName="/ppt/theme/themeOverride5.xml" ContentType="application/vnd.openxmlformats-officedocument.themeOverride+xml"/>
  <Override PartName="/ppt/notesSlides/notesSlide2.xml" ContentType="application/vnd.openxmlformats-officedocument.presentationml.notesSlide+xml"/>
  <Override PartName="/ppt/charts/chart6.xml" ContentType="application/vnd.openxmlformats-officedocument.drawingml.chart+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s/slide6.xml" ContentType="application/vnd.openxmlformats-officedocument.presentationml.slide+xml"/>
  <Override PartName="/ppt/theme/themeOverride3.xml" ContentType="application/vnd.openxmlformats-officedocument.themeOverride+xml"/>
  <Override PartName="/ppt/slideLayouts/slideLayout6.xml" ContentType="application/vnd.openxmlformats-officedocument.presentationml.slideLayout+xml"/>
  <Override PartName="/ppt/charts/chart13.xml" ContentType="application/vnd.openxmlformats-officedocument.drawingml.chart+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970" r:id="rId1"/>
  </p:sldMasterIdLst>
  <p:notesMasterIdLst>
    <p:notesMasterId r:id="rId24"/>
  </p:notesMasterIdLst>
  <p:handoutMasterIdLst>
    <p:handoutMasterId r:id="rId25"/>
  </p:handoutMasterIdLst>
  <p:sldIdLst>
    <p:sldId id="936" r:id="rId2"/>
    <p:sldId id="937" r:id="rId3"/>
    <p:sldId id="938" r:id="rId4"/>
    <p:sldId id="940" r:id="rId5"/>
    <p:sldId id="1027" r:id="rId6"/>
    <p:sldId id="1028" r:id="rId7"/>
    <p:sldId id="945" r:id="rId8"/>
    <p:sldId id="1036" r:id="rId9"/>
    <p:sldId id="1030" r:id="rId10"/>
    <p:sldId id="1031" r:id="rId11"/>
    <p:sldId id="1032" r:id="rId12"/>
    <p:sldId id="1035" r:id="rId13"/>
    <p:sldId id="1033" r:id="rId14"/>
    <p:sldId id="1002" r:id="rId15"/>
    <p:sldId id="949" r:id="rId16"/>
    <p:sldId id="950" r:id="rId17"/>
    <p:sldId id="1004" r:id="rId18"/>
    <p:sldId id="1010" r:id="rId19"/>
    <p:sldId id="951" r:id="rId20"/>
    <p:sldId id="1018" r:id="rId21"/>
    <p:sldId id="1003" r:id="rId22"/>
    <p:sldId id="1022" r:id="rId2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p="http://schemas.openxmlformats.org/presentationml/2006/main" xmlns:r="http://schemas.openxmlformats.org/officeDocument/2006/relationships" xmlns:a="http://schemas.openxmlformats.org/drawingml/2006/main" xmlns="">
        <p14:section name="GEMINI" id="{DFBE7A7E-23BF-47E2-B7D9-7125697207F1}">
          <p14:sldIdLst>
            <p14:sldId id="936"/>
            <p14:sldId id="937"/>
            <p14:sldId id="938"/>
            <p14:sldId id="940"/>
            <p14:sldId id="1027"/>
            <p14:sldId id="1028"/>
            <p14:sldId id="945"/>
            <p14:sldId id="1036"/>
            <p14:sldId id="1030"/>
            <p14:sldId id="1031"/>
            <p14:sldId id="1032"/>
            <p14:sldId id="1035"/>
            <p14:sldId id="1033"/>
            <p14:sldId id="1002"/>
            <p14:sldId id="949"/>
            <p14:sldId id="950"/>
            <p14:sldId id="1004"/>
            <p14:sldId id="1010"/>
            <p14:sldId id="951"/>
            <p14:sldId id="1018"/>
            <p14:sldId id="1003"/>
            <p14:sldId id="1022"/>
          </p14:sldIdLst>
        </p14:section>
      </p14:sectionLst>
    </p:ex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448" userDrawn="1">
          <p15:clr>
            <a:srgbClr val="A4A3A4"/>
          </p15:clr>
        </p15:guide>
        <p15:guide id="2" pos="2880" userDrawn="1">
          <p15:clr>
            <a:srgbClr val="A4A3A4"/>
          </p15:clr>
        </p15:guide>
        <p15:guide id="3" orient="horz" pos="2832" userDrawn="1">
          <p15:clr>
            <a:srgbClr val="A4A3A4"/>
          </p15:clr>
        </p15:guide>
        <p15:guide id="4" orient="horz" pos="3552" userDrawn="1">
          <p15:clr>
            <a:srgbClr val="A4A3A4"/>
          </p15:clr>
        </p15:guide>
        <p15:guide id="5" orient="horz" pos="3906" userDrawn="1">
          <p15:clr>
            <a:srgbClr val="A4A3A4"/>
          </p15:clr>
        </p15:guide>
        <p15:guide id="6" orient="horz" pos="4020" userDrawn="1">
          <p15:clr>
            <a:srgbClr val="A4A3A4"/>
          </p15:clr>
        </p15:guide>
        <p15:guide id="7" pos="168" userDrawn="1">
          <p15:clr>
            <a:srgbClr val="A4A3A4"/>
          </p15:clr>
        </p15:guide>
        <p15:guide id="8" pos="5148" userDrawn="1">
          <p15:clr>
            <a:srgbClr val="A4A3A4"/>
          </p15:clr>
        </p15:guide>
        <p15:guide id="9" pos="272" userDrawn="1">
          <p15:clr>
            <a:srgbClr val="A4A3A4"/>
          </p15:clr>
        </p15:guide>
        <p15:guide id="10" orient="horz" pos="210" userDrawn="1">
          <p15:clr>
            <a:srgbClr val="A4A3A4"/>
          </p15:clr>
        </p15:guide>
        <p15:guide id="11" pos="554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1" name="Marta Boffito" initials="" lastIdx="3" clrIdx="0"/>
  <p:cmAuthor id="2" name="Stephanie Johnson (AS)" initials="SJ(" lastIdx="2" clrIdx="1">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S-1-5-21-2754625900-2601979746-2412578218-9854" providerId="AD"/>
      </p:ext>
    </p:extLst>
  </p:cmAuthor>
  <p:cmAuthor id="3" name="Tia Vincent" initials="TV" lastIdx="9" clrIdx="2">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Tia Vincent" providerId="None"/>
      </p:ext>
    </p:extLst>
  </p:cmAuthor>
  <p:cmAuthor id="4" name="Val Carr" initials="VC" lastIdx="5" clrIdx="3">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Val Carr" providerId="None"/>
      </p:ext>
    </p:extLst>
  </p:cmAuthor>
  <p:cmAuthor id="5" name="Paul Williams" initials="PW" lastIdx="144" clrIdx="4"/>
  <p:cmAuthor id="6" name="Jstumpf" initials="JS" lastIdx="45" clrIdx="5"/>
  <p:cmAuthor id="7" name="Leila Strickland" initials="LS" lastIdx="4" clrIdx="6">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S-1-5-21-847797224-2514617524-765411984-6151" providerId="AD"/>
      </p:ext>
    </p:extLst>
  </p:cmAuthor>
  <p:cmAuthor id="8" name="Jennifer Rossi" initials="JR" lastIdx="1" clrIdx="7">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S-1-5-21-847797224-2514617524-765411984-3958" providerId="AD"/>
      </p:ext>
    </p:extLst>
  </p:cmAuthor>
  <p:cmAuthor id="9" name="Tony Hutchinson" initials="TH" lastIdx="85" clrIdx="8">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S-1-5-21-847797224-2514617524-765411984-5354" providerId="AD"/>
      </p:ext>
    </p:extLst>
  </p:cmAuthor>
  <p:cmAuthor id="10" name="Justin Koteff" initials="JK" lastIdx="18" clrIdx="9">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Justin Koteff" providerId="None"/>
      </p:ext>
    </p:extLst>
  </p:cmAuthor>
  <p:cmAuthor id="11" name="Sherri Damlo" initials="SD" lastIdx="5" clrIdx="10">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S-1-5-21-847797224-2514617524-765411984-6162" providerId="AD"/>
      </p:ext>
    </p:extLst>
  </p:cmAuthor>
  <p:cmAuthor id="12" name="Jeff Stumpf" initials="JS" lastIdx="39" clrIdx="11">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S-1-5-21-847797224-2514617524-765411984-3940" providerId="AD"/>
      </p:ext>
    </p:extLst>
  </p:cmAuthor>
  <p:cmAuthor id="13" name="MedThink SciCom" initials="MTSC" lastIdx="5" clrIdx="12">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MedThink SciCom" providerId="None"/>
      </p:ext>
    </p:extLst>
  </p:cmAuthor>
  <p:cmAuthor id="14" name="Michael Aboud" initials="MA" lastIdx="5" clrIdx="13">
    <p:extLst>
      <p:ext uri="{19B8F6BF-5375-455C-9EA6-DF929625EA0E}">
        <p15:presenceInfo xmlns:p15="http://schemas.microsoft.com/office/powerpoint/2012/main" xmlns:p="http://schemas.openxmlformats.org/presentationml/2006/main" xmlns:r="http://schemas.openxmlformats.org/officeDocument/2006/relationships" xmlns:a="http://schemas.openxmlformats.org/drawingml/2006/main" xmlns="" userId="Michael Aboud" providerId="None"/>
      </p:ext>
    </p:extLst>
  </p:cmAuthor>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E5F7FF"/>
    <a:srgbClr val="61B0FF"/>
    <a:srgbClr val="1188FF"/>
    <a:srgbClr val="FFD4B7"/>
    <a:srgbClr val="FFB27D"/>
    <a:srgbClr val="FFAD75"/>
    <a:srgbClr val="FF6600"/>
    <a:srgbClr val="FF8837"/>
    <a:srgbClr val="002F5F"/>
    <a:srgbClr val="FFFFFF"/>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32767"/>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2574" autoAdjust="0"/>
    <p:restoredTop sz="95285" autoAdjust="0"/>
  </p:normalViewPr>
  <p:slideViewPr>
    <p:cSldViewPr snapToGrid="0" showGuides="1">
      <p:cViewPr varScale="1">
        <p:scale>
          <a:sx n="112" d="100"/>
          <a:sy n="112" d="100"/>
        </p:scale>
        <p:origin x="-672" y="-120"/>
      </p:cViewPr>
      <p:guideLst>
        <p:guide orient="horz" pos="2448"/>
        <p:guide orient="horz" pos="2832"/>
        <p:guide orient="horz" pos="3552"/>
        <p:guide orient="horz" pos="3906"/>
        <p:guide orient="horz" pos="4020"/>
        <p:guide orient="horz" pos="210"/>
        <p:guide pos="2880"/>
        <p:guide pos="168"/>
        <p:guide pos="5148"/>
        <p:guide pos="272"/>
        <p:guide pos="5544"/>
      </p:guideLst>
    </p:cSldViewPr>
  </p:slideViewPr>
  <p:notesTextViewPr>
    <p:cViewPr>
      <p:scale>
        <a:sx n="3" d="2"/>
        <a:sy n="3" d="2"/>
      </p:scale>
      <p:origin x="0" y="0"/>
    </p:cViewPr>
  </p:notesTextViewPr>
  <p:sorterViewPr>
    <p:cViewPr>
      <p:scale>
        <a:sx n="130" d="100"/>
        <a:sy n="130" d="100"/>
      </p:scale>
      <p:origin x="0" y="-14346"/>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32"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Tabelle1.xlsx"/></Relationships>
</file>

<file path=ppt/charts/_rels/chart10.xml.rels><?xml version="1.0" encoding="UTF-8" standalone="yes"?>
<Relationships xmlns="http://schemas.openxmlformats.org/package/2006/relationships"><Relationship Id="rId1" Type="http://schemas.openxmlformats.org/officeDocument/2006/relationships/themeOverride" Target="../theme/themeOverride8.xml"/><Relationship Id="rId2" Type="http://schemas.openxmlformats.org/officeDocument/2006/relationships/package" Target="../embeddings/Microsoft_Excel-Tabelle10.xlsx"/></Relationships>
</file>

<file path=ppt/charts/_rels/chart11.xml.rels><?xml version="1.0" encoding="UTF-8" standalone="yes"?>
<Relationships xmlns="http://schemas.openxmlformats.org/package/2006/relationships"><Relationship Id="rId1" Type="http://schemas.openxmlformats.org/officeDocument/2006/relationships/themeOverride" Target="../theme/themeOverride9.xml"/><Relationship Id="rId2" Type="http://schemas.openxmlformats.org/officeDocument/2006/relationships/package" Target="../embeddings/Microsoft_Excel-Tabelle11.xlsx"/></Relationships>
</file>

<file path=ppt/charts/_rels/chart12.xml.rels><?xml version="1.0" encoding="UTF-8" standalone="yes"?>
<Relationships xmlns="http://schemas.openxmlformats.org/package/2006/relationships"><Relationship Id="rId1" Type="http://schemas.openxmlformats.org/officeDocument/2006/relationships/themeOverride" Target="../theme/themeOverride10.xml"/><Relationship Id="rId2" Type="http://schemas.openxmlformats.org/officeDocument/2006/relationships/package" Target="../embeddings/Microsoft_Excel-Tabelle12.xlsx"/></Relationships>
</file>

<file path=ppt/charts/_rels/chart13.xml.rels><?xml version="1.0" encoding="UTF-8" standalone="yes"?>
<Relationships xmlns="http://schemas.openxmlformats.org/package/2006/relationships"><Relationship Id="rId1" Type="http://schemas.openxmlformats.org/officeDocument/2006/relationships/themeOverride" Target="../theme/themeOverride11.xml"/><Relationship Id="rId2" Type="http://schemas.openxmlformats.org/officeDocument/2006/relationships/package" Target="../embeddings/Microsoft_Excel-Tabelle13.xlsx"/></Relationships>
</file>

<file path=ppt/charts/_rels/chart14.xml.rels><?xml version="1.0" encoding="UTF-8" standalone="yes"?>
<Relationships xmlns="http://schemas.openxmlformats.org/package/2006/relationships"><Relationship Id="rId1" Type="http://schemas.openxmlformats.org/officeDocument/2006/relationships/themeOverride" Target="../theme/themeOverride12.xml"/><Relationship Id="rId2" Type="http://schemas.openxmlformats.org/officeDocument/2006/relationships/package" Target="../embeddings/Microsoft_Excel-Tabelle14.xlsx"/></Relationships>
</file>

<file path=ppt/charts/_rels/chart15.xml.rels><?xml version="1.0" encoding="UTF-8" standalone="yes"?>
<Relationships xmlns="http://schemas.openxmlformats.org/package/2006/relationships"><Relationship Id="rId1" Type="http://schemas.openxmlformats.org/officeDocument/2006/relationships/themeOverride" Target="../theme/themeOverride13.xml"/><Relationship Id="rId2" Type="http://schemas.openxmlformats.org/officeDocument/2006/relationships/package" Target="../embeddings/Microsoft_Excel-Tabelle15.xlsx"/><Relationship Id="rId3" Type="http://schemas.openxmlformats.org/officeDocument/2006/relationships/chartUserShapes" Target="../drawings/drawing1.xml"/></Relationships>
</file>

<file path=ppt/charts/_rels/chart16.xml.rels><?xml version="1.0" encoding="UTF-8" standalone="yes"?>
<Relationships xmlns="http://schemas.openxmlformats.org/package/2006/relationships"><Relationship Id="rId1" Type="http://schemas.openxmlformats.org/officeDocument/2006/relationships/themeOverride" Target="../theme/themeOverride14.xml"/><Relationship Id="rId2" Type="http://schemas.openxmlformats.org/officeDocument/2006/relationships/package" Target="../embeddings/Microsoft_Excel-Tabelle16.xlsx"/></Relationships>
</file>

<file path=ppt/charts/_rels/chart17.xml.rels><?xml version="1.0" encoding="UTF-8" standalone="yes"?>
<Relationships xmlns="http://schemas.openxmlformats.org/package/2006/relationships"><Relationship Id="rId1" Type="http://schemas.openxmlformats.org/officeDocument/2006/relationships/themeOverride" Target="../theme/themeOverride15.xml"/><Relationship Id="rId2" Type="http://schemas.openxmlformats.org/officeDocument/2006/relationships/package" Target="../embeddings/Microsoft_Excel-Tabelle17.xlsx"/><Relationship Id="rId3" Type="http://schemas.openxmlformats.org/officeDocument/2006/relationships/chartUserShapes" Target="../drawings/drawing2.xml"/></Relationships>
</file>

<file path=ppt/charts/_rels/chart18.xml.rels><?xml version="1.0" encoding="UTF-8" standalone="yes"?>
<Relationships xmlns="http://schemas.openxmlformats.org/package/2006/relationships"><Relationship Id="rId1" Type="http://schemas.openxmlformats.org/officeDocument/2006/relationships/themeOverride" Target="../theme/themeOverride16.xml"/><Relationship Id="rId2" Type="http://schemas.openxmlformats.org/officeDocument/2006/relationships/package" Target="../embeddings/Microsoft_Excel-Tabelle18.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Tabelle2.xlsx"/></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Tabelle3.xlsx"/></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package" Target="../embeddings/Microsoft_Excel-Tabelle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Tabelle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Tabelle6.xlsx"/></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package" Target="../embeddings/Microsoft_Excel-Tabelle7.xlsx"/></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package" Target="../embeddings/Microsoft_Excel-Tabelle8.xlsx"/></Relationships>
</file>

<file path=ppt/charts/_rels/chart9.xml.rels><?xml version="1.0" encoding="UTF-8" standalone="yes"?>
<Relationships xmlns="http://schemas.openxmlformats.org/package/2006/relationships"><Relationship Id="rId1" Type="http://schemas.openxmlformats.org/officeDocument/2006/relationships/themeOverride" Target="../theme/themeOverride7.xml"/><Relationship Id="rId2" Type="http://schemas.openxmlformats.org/officeDocument/2006/relationships/package" Target="../embeddings/Microsoft_Excel-Tabelle9.xlsx"/></Relationships>
</file>

<file path=ppt/charts/chart1.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547192330644695"/>
          <c:y val="0.0"/>
          <c:w val="0.910406332020997"/>
          <c:h val="0.922588999070694"/>
        </c:manualLayout>
      </c:layout>
      <c:scatterChart>
        <c:scatterStyle val="lineMarker"/>
        <c:ser>
          <c:idx val="0"/>
          <c:order val="0"/>
          <c:tx>
            <c:strRef>
              <c:f>Sheet1!$B$1</c:f>
              <c:strCache>
                <c:ptCount val="1"/>
                <c:pt idx="0">
                  <c:v>Y-Values</c:v>
                </c:pt>
              </c:strCache>
            </c:strRef>
          </c:tx>
          <c:spPr>
            <a:ln w="28533">
              <a:noFill/>
            </a:ln>
          </c:spPr>
          <c:marker>
            <c:symbol val="square"/>
            <c:size val="8"/>
            <c:spPr>
              <a:solidFill>
                <a:schemeClr val="tx1"/>
              </a:solidFill>
              <a:ln>
                <a:solidFill>
                  <a:schemeClr val="tx1"/>
                </a:solidFill>
              </a:ln>
            </c:spPr>
          </c:marker>
          <c:errBars>
            <c:errDir val="x"/>
            <c:errBarType val="both"/>
            <c:errValType val="cust"/>
            <c:plus>
              <c:numRef>
                <c:f>Sheet1!$E$2:$E$15</c:f>
                <c:numCache>
                  <c:formatCode>General</c:formatCode>
                  <c:ptCount val="14"/>
                  <c:pt idx="0">
                    <c:v>4.1</c:v>
                  </c:pt>
                  <c:pt idx="1">
                    <c:v>3.6</c:v>
                  </c:pt>
                </c:numCache>
              </c:numRef>
            </c:plus>
            <c:minus>
              <c:numRef>
                <c:f>Sheet1!$F$2:$F$15</c:f>
                <c:numCache>
                  <c:formatCode>General</c:formatCode>
                  <c:ptCount val="14"/>
                  <c:pt idx="0">
                    <c:v>4.1</c:v>
                  </c:pt>
                  <c:pt idx="1">
                    <c:v>3.6</c:v>
                  </c:pt>
                </c:numCache>
              </c:numRef>
            </c:minus>
            <c:spPr>
              <a:ln w="25363">
                <a:solidFill>
                  <a:srgbClr val="000000"/>
                </a:solidFill>
                <a:prstDash val="solid"/>
              </a:ln>
            </c:spPr>
          </c:errBars>
          <c:xVal>
            <c:numRef>
              <c:f>Sheet1!$A$2:$A$4</c:f>
              <c:numCache>
                <c:formatCode>General</c:formatCode>
                <c:ptCount val="3"/>
                <c:pt idx="0">
                  <c:v>-2.6</c:v>
                </c:pt>
              </c:numCache>
            </c:numRef>
          </c:xVal>
          <c:yVal>
            <c:numRef>
              <c:f>Sheet1!$B$2:$B$4</c:f>
              <c:numCache>
                <c:formatCode>General</c:formatCode>
                <c:ptCount val="3"/>
                <c:pt idx="0">
                  <c:v>3.5</c:v>
                </c:pt>
              </c:numCache>
            </c:numRef>
          </c:yVal>
          <c:extLst xmlns:c16r2="http://schemas.microsoft.com/office/drawing/2015/06/chart">
            <c:ext xmlns:c16="http://schemas.microsoft.com/office/drawing/2014/chart" uri="{C3380CC4-5D6E-409C-BE32-E72D297353CC}">
              <c16:uniqueId val="{00000000-114E-420A-99AE-BF99CF244992}"/>
            </c:ext>
          </c:extLst>
        </c:ser>
        <c:dLbls/>
        <c:axId val="315504424"/>
        <c:axId val="315486376"/>
      </c:scatterChart>
      <c:valAx>
        <c:axId val="315504424"/>
        <c:scaling>
          <c:orientation val="minMax"/>
          <c:max val="10.0"/>
          <c:min val="-10.0"/>
        </c:scaling>
        <c:axPos val="b"/>
        <c:numFmt formatCode="General" sourceLinked="1"/>
        <c:tickLblPos val="nextTo"/>
        <c:spPr>
          <a:ln w="19022">
            <a:solidFill>
              <a:schemeClr val="tx1"/>
            </a:solidFill>
          </a:ln>
        </c:spPr>
        <c:txPr>
          <a:bodyPr rot="0" vert="horz"/>
          <a:lstStyle/>
          <a:p>
            <a:pPr>
              <a:defRPr lang="en-US" sz="1400" b="0" i="0" u="none" strike="noStrike" baseline="0">
                <a:solidFill>
                  <a:srgbClr val="000000"/>
                </a:solidFill>
                <a:latin typeface="Arial"/>
                <a:ea typeface="Arial"/>
                <a:cs typeface="Arial"/>
              </a:defRPr>
            </a:pPr>
            <a:endParaRPr lang="de-DE"/>
          </a:p>
        </c:txPr>
        <c:crossAx val="315486376"/>
        <c:crosses val="autoZero"/>
        <c:crossBetween val="midCat"/>
        <c:majorUnit val="2.0"/>
        <c:minorUnit val="1.0"/>
      </c:valAx>
      <c:valAx>
        <c:axId val="315486376"/>
        <c:scaling>
          <c:orientation val="minMax"/>
          <c:max val="5.0"/>
        </c:scaling>
        <c:axPos val="l"/>
        <c:numFmt formatCode="General" sourceLinked="1"/>
        <c:majorTickMark val="none"/>
        <c:tickLblPos val="none"/>
        <c:spPr>
          <a:ln w="19022">
            <a:solidFill>
              <a:schemeClr val="tx1"/>
            </a:solidFill>
          </a:ln>
        </c:spPr>
        <c:txPr>
          <a:bodyPr/>
          <a:lstStyle/>
          <a:p>
            <a:pPr>
              <a:defRPr lang="en-US"/>
            </a:pPr>
            <a:endParaRPr lang="de-DE"/>
          </a:p>
        </c:txPr>
        <c:crossAx val="315504424"/>
        <c:crossesAt val="0.0"/>
        <c:crossBetween val="midCat"/>
      </c:valAx>
      <c:spPr>
        <a:noFill/>
        <a:ln w="25363">
          <a:noFill/>
        </a:ln>
      </c:spPr>
    </c:plotArea>
    <c:plotVisOnly val="1"/>
    <c:dispBlanksAs val="gap"/>
  </c:chart>
  <c:txPr>
    <a:bodyPr/>
    <a:lstStyle/>
    <a:p>
      <a:pPr>
        <a:defRPr sz="1797"/>
      </a:pPr>
      <a:endParaRPr lang="de-DE"/>
    </a:p>
  </c:tx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4522949689305"/>
          <c:y val="0.201728117872131"/>
          <c:w val="0.85477050310695"/>
          <c:h val="0.655343468485188"/>
        </c:manualLayout>
      </c:layout>
      <c:barChart>
        <c:barDir val="col"/>
        <c:grouping val="clustered"/>
        <c:ser>
          <c:idx val="0"/>
          <c:order val="0"/>
          <c:tx>
            <c:strRef>
              <c:f>Sheet1!$B$1</c:f>
              <c:strCache>
                <c:ptCount val="1"/>
                <c:pt idx="0">
                  <c:v>DTG + 3TC (N=356)</c:v>
                </c:pt>
              </c:strCache>
            </c:strRef>
          </c:tx>
          <c:spPr>
            <a:solidFill>
              <a:srgbClr val="002F5F"/>
            </a:solidFill>
            <a:ln w="6350">
              <a:noFill/>
            </a:ln>
          </c:spPr>
          <c:dLbls>
            <c:spPr>
              <a:noFill/>
              <a:ln>
                <a:noFill/>
              </a:ln>
              <a:effectLst/>
            </c:spPr>
            <c:txPr>
              <a:bodyPr wrap="square" lIns="38100" tIns="19050" rIns="38100" bIns="19050" anchor="ctr">
                <a:spAutoFit/>
              </a:bodyPr>
              <a:lstStyle/>
              <a:p>
                <a:pPr>
                  <a:defRPr lang="en-US" sz="12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Sheet1!$B$2:$B$4</c:f>
              <c:numCache>
                <c:formatCode>0</c:formatCode>
                <c:ptCount val="3"/>
                <c:pt idx="0">
                  <c:v>91.0</c:v>
                </c:pt>
                <c:pt idx="1">
                  <c:v>3.0</c:v>
                </c:pt>
                <c:pt idx="2">
                  <c:v>6.0</c:v>
                </c:pt>
              </c:numCache>
            </c:numRef>
          </c:val>
          <c:extLst xmlns:c16r2="http://schemas.microsoft.com/office/drawing/2015/06/chart">
            <c:ext xmlns:c16="http://schemas.microsoft.com/office/drawing/2014/chart" uri="{C3380CC4-5D6E-409C-BE32-E72D297353CC}">
              <c16:uniqueId val="{00000000-F9DF-4976-866D-7C5C605D0AE7}"/>
            </c:ext>
          </c:extLst>
        </c:ser>
        <c:ser>
          <c:idx val="1"/>
          <c:order val="1"/>
          <c:tx>
            <c:strRef>
              <c:f>Sheet1!$C$1</c:f>
              <c:strCache>
                <c:ptCount val="1"/>
                <c:pt idx="0">
                  <c:v>DTG + TDF/FTC (N=358)</c:v>
                </c:pt>
              </c:strCache>
            </c:strRef>
          </c:tx>
          <c:spPr>
            <a:solidFill>
              <a:srgbClr val="FF6600"/>
            </a:solidFill>
            <a:ln w="6350">
              <a:noFill/>
            </a:ln>
          </c:spPr>
          <c:dLbls>
            <c:dLbl>
              <c:idx val="0"/>
              <c:spPr>
                <a:noFill/>
                <a:ln>
                  <a:noFill/>
                </a:ln>
                <a:effectLst/>
              </c:spPr>
              <c:txPr>
                <a:bodyPr wrap="square" lIns="38100" tIns="19050" rIns="38100" bIns="19050" anchor="ctr">
                  <a:spAutoFit/>
                </a:bodyPr>
                <a:lstStyle/>
                <a:p>
                  <a:pPr>
                    <a:defRPr lang="en-US" sz="1200" cap="all" baseline="0">
                      <a:solidFill>
                        <a:schemeClr val="tx1"/>
                      </a:solidFill>
                      <a:latin typeface="Arial" panose="020B0604020202020204" pitchFamily="34" charset="0"/>
                    </a:defRPr>
                  </a:pPr>
                  <a:endParaRPr lang="de-DE"/>
                </a:p>
              </c:txPr>
            </c:dLbl>
            <c:spPr>
              <a:noFill/>
              <a:ln>
                <a:noFill/>
              </a:ln>
              <a:effectLst/>
            </c:spPr>
            <c:txPr>
              <a:bodyPr wrap="square" lIns="38100" tIns="19050" rIns="38100" bIns="19050" anchor="ctr">
                <a:spAutoFit/>
              </a:bodyPr>
              <a:lstStyle/>
              <a:p>
                <a:pPr>
                  <a:defRPr lang="en-US" sz="12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Sheet1!$C$2:$C$4</c:f>
              <c:numCache>
                <c:formatCode>0</c:formatCode>
                <c:ptCount val="3"/>
                <c:pt idx="0">
                  <c:v>93.0</c:v>
                </c:pt>
                <c:pt idx="1">
                  <c:v>2.0</c:v>
                </c:pt>
                <c:pt idx="2">
                  <c:v>5.0</c:v>
                </c:pt>
              </c:numCache>
            </c:numRef>
          </c:val>
          <c:extLst xmlns:c16r2="http://schemas.microsoft.com/office/drawing/2015/06/chart">
            <c:ext xmlns:c16="http://schemas.microsoft.com/office/drawing/2014/chart" uri="{C3380CC4-5D6E-409C-BE32-E72D297353CC}">
              <c16:uniqueId val="{00000002-F9DF-4976-866D-7C5C605D0AE7}"/>
            </c:ext>
          </c:extLst>
        </c:ser>
        <c:ser>
          <c:idx val="2"/>
          <c:order val="2"/>
          <c:tx>
            <c:strRef>
              <c:f>Sheet1!$D$1</c:f>
              <c:strCache>
                <c:ptCount val="1"/>
                <c:pt idx="0">
                  <c:v>Column1</c:v>
                </c:pt>
              </c:strCache>
            </c:strRef>
          </c:tx>
          <c:cat>
            <c:strRef>
              <c:f>Sheet1!$A$2:$A$4</c:f>
              <c:strCache>
                <c:ptCount val="3"/>
                <c:pt idx="0">
                  <c:v>Virologic
success</c:v>
                </c:pt>
                <c:pt idx="1">
                  <c:v>Virologic
nonresponse</c:v>
                </c:pt>
                <c:pt idx="2">
                  <c:v>No virologic
data</c:v>
                </c:pt>
              </c:strCache>
            </c:strRef>
          </c:cat>
          <c:val>
            <c:numRef>
              <c:f>Sheet1!$D$2:$D$4</c:f>
              <c:numCache>
                <c:formatCode>General</c:formatCode>
                <c:ptCount val="3"/>
              </c:numCache>
            </c:numRef>
          </c:val>
          <c:extLst xmlns:c16r2="http://schemas.microsoft.com/office/drawing/2015/06/chart">
            <c:ext xmlns:c16="http://schemas.microsoft.com/office/drawing/2014/chart" uri="{C3380CC4-5D6E-409C-BE32-E72D297353CC}">
              <c16:uniqueId val="{00000004-F9DF-4976-866D-7C5C605D0AE7}"/>
            </c:ext>
          </c:extLst>
        </c:ser>
        <c:ser>
          <c:idx val="3"/>
          <c:order val="3"/>
          <c:tx>
            <c:strRef>
              <c:f>Sheet1!$E$1</c:f>
              <c:strCache>
                <c:ptCount val="1"/>
                <c:pt idx="0">
                  <c:v>DTG + 3TC (N=360)</c:v>
                </c:pt>
              </c:strCache>
            </c:strRef>
          </c:tx>
          <c:spPr>
            <a:pattFill prst="dkDnDiag">
              <a:fgClr>
                <a:srgbClr val="002F5F"/>
              </a:fgClr>
              <a:bgClr>
                <a:srgbClr val="FFFFFF"/>
              </a:bgClr>
            </a:pattFill>
            <a:ln w="3175">
              <a:solidFill>
                <a:srgbClr val="002F5F"/>
              </a:solidFill>
            </a:ln>
          </c:spPr>
          <c:dLbls>
            <c:dLbl>
              <c:idx val="0"/>
              <c:layout/>
              <c:tx>
                <c:rich>
                  <a:bodyPr/>
                  <a:lstStyle/>
                  <a:p>
                    <a:fld id="{2ADE0EAC-A1B0-491C-9A24-4D2BC227B367}"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5-F9DF-4976-866D-7C5C605D0AE7}"/>
                </c:ext>
              </c:extLst>
            </c:dLbl>
            <c:spPr>
              <a:noFill/>
              <a:ln>
                <a:noFill/>
              </a:ln>
              <a:effectLst/>
            </c:spPr>
            <c:txPr>
              <a:bodyPr wrap="square" lIns="38100" tIns="19050" rIns="38100" bIns="19050" anchor="ctr">
                <a:spAutoFit/>
              </a:bodyPr>
              <a:lstStyle/>
              <a:p>
                <a:pPr>
                  <a:defRPr lang="en-US" sz="12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Sheet1!$E$2:$E$4</c:f>
              <c:numCache>
                <c:formatCode>0</c:formatCode>
                <c:ptCount val="3"/>
                <c:pt idx="0">
                  <c:v>93.0</c:v>
                </c:pt>
                <c:pt idx="1">
                  <c:v>2.0</c:v>
                </c:pt>
                <c:pt idx="2">
                  <c:v>5.0</c:v>
                </c:pt>
              </c:numCache>
            </c:numRef>
          </c:val>
          <c:extLst xmlns:c16r2="http://schemas.microsoft.com/office/drawing/2015/06/chart">
            <c:ext xmlns:c16="http://schemas.microsoft.com/office/drawing/2014/chart" uri="{C3380CC4-5D6E-409C-BE32-E72D297353CC}">
              <c16:uniqueId val="{00000006-F9DF-4976-866D-7C5C605D0AE7}"/>
            </c:ext>
          </c:extLst>
        </c:ser>
        <c:ser>
          <c:idx val="4"/>
          <c:order val="4"/>
          <c:tx>
            <c:strRef>
              <c:f>Sheet1!$F$1</c:f>
              <c:strCache>
                <c:ptCount val="1"/>
                <c:pt idx="0">
                  <c:v>DTG + TDF/FTC (N=359)</c:v>
                </c:pt>
              </c:strCache>
            </c:strRef>
          </c:tx>
          <c:spPr>
            <a:pattFill prst="dkUpDiag">
              <a:fgClr>
                <a:srgbClr val="FF6600"/>
              </a:fgClr>
              <a:bgClr>
                <a:srgbClr val="FFFFFF"/>
              </a:bgClr>
            </a:pattFill>
            <a:ln w="3175">
              <a:solidFill>
                <a:srgbClr val="FF6600"/>
              </a:solidFill>
            </a:ln>
          </c:spPr>
          <c:dLbls>
            <c:dLbl>
              <c:idx val="0"/>
              <c:layout/>
              <c:tx>
                <c:rich>
                  <a:bodyPr/>
                  <a:lstStyle/>
                  <a:p>
                    <a:fld id="{36C02083-BD7E-4701-AD2A-AE79CA773FDD}"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0-58B0-4C78-81F6-2C3B63792603}"/>
                </c:ext>
              </c:extLst>
            </c:dLbl>
            <c:spPr>
              <a:noFill/>
              <a:ln>
                <a:noFill/>
              </a:ln>
              <a:effectLst/>
            </c:spPr>
            <c:txPr>
              <a:bodyPr wrap="square" lIns="38100" tIns="19050" rIns="38100" bIns="19050" anchor="ctr">
                <a:spAutoFit/>
              </a:bodyPr>
              <a:lstStyle/>
              <a:p>
                <a:pPr>
                  <a:defRPr lang="en-US" sz="12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Sheet1!$F$2:$F$4</c:f>
              <c:numCache>
                <c:formatCode>General</c:formatCode>
                <c:ptCount val="3"/>
                <c:pt idx="0">
                  <c:v>94.0</c:v>
                </c:pt>
                <c:pt idx="1">
                  <c:v>1.0</c:v>
                </c:pt>
                <c:pt idx="2">
                  <c:v>4.0</c:v>
                </c:pt>
              </c:numCache>
            </c:numRef>
          </c:val>
          <c:extLst xmlns:c16r2="http://schemas.microsoft.com/office/drawing/2015/06/chart">
            <c:ext xmlns:c16="http://schemas.microsoft.com/office/drawing/2014/chart" uri="{C3380CC4-5D6E-409C-BE32-E72D297353CC}">
              <c16:uniqueId val="{00000007-F9DF-4976-866D-7C5C605D0AE7}"/>
            </c:ext>
          </c:extLst>
        </c:ser>
        <c:dLbls/>
        <c:gapWidth val="250"/>
        <c:axId val="395720648"/>
        <c:axId val="395723944"/>
      </c:barChart>
      <c:catAx>
        <c:axId val="395720648"/>
        <c:scaling>
          <c:orientation val="minMax"/>
        </c:scaling>
        <c:axPos val="b"/>
        <c:numFmt formatCode="General" sourceLinked="1"/>
        <c:majorTickMark val="none"/>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95723944"/>
        <c:crosses val="autoZero"/>
        <c:auto val="1"/>
        <c:lblAlgn val="ctr"/>
        <c:lblOffset val="100"/>
      </c:catAx>
      <c:valAx>
        <c:axId val="395723944"/>
        <c:scaling>
          <c:orientation val="minMax"/>
          <c:max val="100.0"/>
        </c:scaling>
        <c:axPos val="l"/>
        <c:title>
          <c:tx>
            <c:rich>
              <a:bodyPr/>
              <a:lstStyle/>
              <a:p>
                <a:pPr>
                  <a:defRPr lang="en-US" sz="1400" b="0" i="0" u="none" strike="noStrike" baseline="0">
                    <a:solidFill>
                      <a:srgbClr val="000000"/>
                    </a:solidFill>
                    <a:latin typeface="Arial" panose="020B0604020202020204" pitchFamily="34" charset="0"/>
                    <a:ea typeface="Arial"/>
                    <a:cs typeface="Arial" panose="020B0604020202020204" pitchFamily="34" charset="0"/>
                  </a:defRPr>
                </a:pPr>
                <a:r>
                  <a:rPr lang="en-US" sz="1400" b="0" dirty="0">
                    <a:latin typeface="Arial" panose="020B0604020202020204" pitchFamily="34" charset="0"/>
                    <a:cs typeface="Arial" panose="020B0604020202020204" pitchFamily="34" charset="0"/>
                  </a:rPr>
                  <a:t>HIV-1 RNA &lt;50 c/mL, %</a:t>
                </a:r>
              </a:p>
            </c:rich>
          </c:tx>
          <c:layout>
            <c:manualLayout>
              <c:xMode val="edge"/>
              <c:yMode val="edge"/>
              <c:x val="0.0"/>
              <c:y val="0.264926772236591"/>
            </c:manualLayout>
          </c:layout>
        </c:title>
        <c:numFmt formatCode="0" sourceLinked="1"/>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95720648"/>
        <c:crosses val="autoZero"/>
        <c:crossBetween val="between"/>
        <c:majorUnit val="20.0"/>
      </c:valAx>
      <c:spPr>
        <a:noFill/>
        <a:ln w="25384">
          <a:noFill/>
        </a:ln>
      </c:spPr>
    </c:plotArea>
    <c:plotVisOnly val="1"/>
    <c:dispBlanksAs val="gap"/>
  </c:chart>
  <c:txPr>
    <a:bodyPr/>
    <a:lstStyle/>
    <a:p>
      <a:pPr>
        <a:defRPr sz="1799"/>
      </a:pPr>
      <a:endParaRPr lang="de-DE"/>
    </a:p>
  </c:tx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44688343634906"/>
          <c:y val="0.0755608596075366"/>
          <c:w val="0.845967624039379"/>
          <c:h val="0.888571146152287"/>
        </c:manualLayout>
      </c:layout>
      <c:barChart>
        <c:barDir val="col"/>
        <c:grouping val="clustered"/>
        <c:ser>
          <c:idx val="0"/>
          <c:order val="0"/>
          <c:tx>
            <c:strRef>
              <c:f>Sheet1!$B$1</c:f>
              <c:strCache>
                <c:ptCount val="1"/>
                <c:pt idx="0">
                  <c:v>DTG + 3TC (N=716)</c:v>
                </c:pt>
              </c:strCache>
            </c:strRef>
          </c:tx>
          <c:spPr>
            <a:solidFill>
              <a:srgbClr val="002F5F"/>
            </a:solidFill>
            <a:ln w="6350">
              <a:noFill/>
            </a:ln>
          </c:spPr>
          <c:dLbls>
            <c:spPr>
              <a:noFill/>
              <a:ln>
                <a:noFill/>
              </a:ln>
              <a:effectLst/>
            </c:spPr>
            <c:txPr>
              <a:bodyPr wrap="square" lIns="38100" tIns="19050" rIns="38100" bIns="19050" anchor="ctr">
                <a:spAutoFit/>
              </a:bodyPr>
              <a:lstStyle/>
              <a:p>
                <a:pPr>
                  <a:defRPr lang="en-US" sz="1100" b="1"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Sheet1!$B$2:$B$3</c:f>
              <c:numCache>
                <c:formatCode>0</c:formatCode>
                <c:ptCount val="2"/>
                <c:pt idx="0">
                  <c:v>91.0</c:v>
                </c:pt>
                <c:pt idx="1">
                  <c:v>93.0</c:v>
                </c:pt>
              </c:numCache>
            </c:numRef>
          </c:val>
          <c:extLst xmlns:c16r2="http://schemas.microsoft.com/office/drawing/2015/06/chart">
            <c:ext xmlns:c16="http://schemas.microsoft.com/office/drawing/2014/chart" uri="{C3380CC4-5D6E-409C-BE32-E72D297353CC}">
              <c16:uniqueId val="{00000000-1B14-4458-B9FF-D07E5FC1284B}"/>
            </c:ext>
          </c:extLst>
        </c:ser>
        <c:ser>
          <c:idx val="1"/>
          <c:order val="1"/>
          <c:tx>
            <c:strRef>
              <c:f>Sheet1!$C$1</c:f>
              <c:strCache>
                <c:ptCount val="1"/>
                <c:pt idx="0">
                  <c:v>DTG + TDF/FTC (N=717)</c:v>
                </c:pt>
              </c:strCache>
            </c:strRef>
          </c:tx>
          <c:spPr>
            <a:solidFill>
              <a:srgbClr val="FF6600"/>
            </a:solidFill>
            <a:ln w="6350">
              <a:noFill/>
            </a:ln>
          </c:spPr>
          <c:dLbls>
            <c:spPr>
              <a:noFill/>
              <a:ln>
                <a:noFill/>
              </a:ln>
              <a:effectLst/>
            </c:spPr>
            <c:txPr>
              <a:bodyPr wrap="square" lIns="38100" tIns="19050" rIns="38100" bIns="19050" anchor="ctr">
                <a:spAutoFit/>
              </a:bodyPr>
              <a:lstStyle/>
              <a:p>
                <a:pPr>
                  <a:defRPr lang="en-US" sz="1100" b="1"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Sheet1!$C$2:$C$3</c:f>
              <c:numCache>
                <c:formatCode>0</c:formatCode>
                <c:ptCount val="2"/>
                <c:pt idx="0">
                  <c:v>94.0</c:v>
                </c:pt>
                <c:pt idx="1">
                  <c:v>93.0</c:v>
                </c:pt>
              </c:numCache>
            </c:numRef>
          </c:val>
          <c:extLst xmlns:c16r2="http://schemas.microsoft.com/office/drawing/2015/06/chart">
            <c:ext xmlns:c16="http://schemas.microsoft.com/office/drawing/2014/chart" uri="{C3380CC4-5D6E-409C-BE32-E72D297353CC}">
              <c16:uniqueId val="{00000001-1B14-4458-B9FF-D07E5FC1284B}"/>
            </c:ext>
          </c:extLst>
        </c:ser>
        <c:ser>
          <c:idx val="4"/>
          <c:order val="2"/>
          <c:tx>
            <c:strRef>
              <c:f>Sheet1!$D$1</c:f>
              <c:strCache>
                <c:ptCount val="1"/>
                <c:pt idx="0">
                  <c:v>Column1</c:v>
                </c:pt>
              </c:strCache>
            </c:strRef>
          </c:tx>
          <c:dLbls>
            <c:dLbl>
              <c:idx val="0"/>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5DC-4808-9D4E-D0DB2077EDE1}"/>
                </c:ext>
              </c:extLst>
            </c:dLbl>
            <c:spPr>
              <a:noFill/>
              <a:ln>
                <a:noFill/>
              </a:ln>
              <a:effectLst/>
            </c:spPr>
            <c:txPr>
              <a:bodyPr/>
              <a:lstStyle/>
              <a:p>
                <a:pPr>
                  <a:defRPr lang="en-US"/>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Lit>
              <c:ptCount val="2"/>
              <c:pt idx="0">
                <c:v>HIV RNA</c:v>
              </c:pt>
              <c:pt idx="1">
                <c:v>CD4</c:v>
              </c:pt>
              <c:extLst>
                <c:ext xmlns:c15="http://schemas.microsoft.com/office/drawing/2012/chart" uri="{02D57815-91ED-43cb-92C2-25804820EDAC}">
                  <c15:autoCat val="1"/>
                </c:ext>
              </c:extLst>
            </c:strLit>
          </c:cat>
          <c:val>
            <c:numRef>
              <c:f>Sheet1!$D$1:$D$3</c:f>
              <c:numCache>
                <c:formatCode>General</c:formatCode>
                <c:ptCount val="2"/>
                <c:pt idx="0">
                  <c:v>0.0</c:v>
                </c:pt>
              </c:numCache>
            </c:numRef>
          </c:val>
          <c:extLst xmlns:c16r2="http://schemas.microsoft.com/office/drawing/2015/06/chart">
            <c:ext xmlns:c16="http://schemas.microsoft.com/office/drawing/2014/chart" uri="{C3380CC4-5D6E-409C-BE32-E72D297353CC}">
              <c16:uniqueId val="{00000001-05DC-4808-9D4E-D0DB2077EDE1}"/>
            </c:ext>
          </c:extLst>
        </c:ser>
        <c:ser>
          <c:idx val="2"/>
          <c:order val="3"/>
          <c:tx>
            <c:strRef>
              <c:f>Sheet1!$E$1</c:f>
              <c:strCache>
                <c:ptCount val="1"/>
                <c:pt idx="0">
                  <c:v>DTG + 3TC (N=694)</c:v>
                </c:pt>
              </c:strCache>
            </c:strRef>
          </c:tx>
          <c:spPr>
            <a:solidFill>
              <a:srgbClr val="002F5F"/>
            </a:solidFill>
            <a:ln w="3175">
              <a:solidFill>
                <a:srgbClr val="000000"/>
              </a:solidFill>
            </a:ln>
          </c:spPr>
          <c:dPt>
            <c:idx val="0"/>
            <c:extLst xmlns:c16r2="http://schemas.microsoft.com/office/drawing/2015/06/chart">
              <c:ext xmlns:c16="http://schemas.microsoft.com/office/drawing/2014/chart" uri="{C3380CC4-5D6E-409C-BE32-E72D297353CC}">
                <c16:uniqueId val="{00000002-1B14-4458-B9FF-D07E5FC1284B}"/>
              </c:ext>
            </c:extLst>
          </c:dPt>
          <c:dLbls>
            <c:spPr>
              <a:noFill/>
              <a:ln>
                <a:noFill/>
              </a:ln>
              <a:effectLst/>
            </c:spPr>
            <c:txPr>
              <a:bodyPr wrap="square" lIns="38100" tIns="19050" rIns="38100" bIns="19050" anchor="ctr">
                <a:spAutoFit/>
              </a:bodyPr>
              <a:lstStyle/>
              <a:p>
                <a:pPr>
                  <a:defRPr lang="en-US" sz="1100" b="1">
                    <a:latin typeface="Arial" panose="020B0604020202020204" pitchFamily="34" charset="0"/>
                    <a:cs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Sheet1!$E$2:$E$3</c:f>
              <c:numCache>
                <c:formatCode>0</c:formatCode>
                <c:ptCount val="2"/>
                <c:pt idx="0">
                  <c:v>92.0</c:v>
                </c:pt>
                <c:pt idx="1">
                  <c:v>79.0</c:v>
                </c:pt>
              </c:numCache>
            </c:numRef>
          </c:val>
          <c:extLst xmlns:c16r2="http://schemas.microsoft.com/office/drawing/2015/06/chart">
            <c:ext xmlns:c16="http://schemas.microsoft.com/office/drawing/2014/chart" uri="{C3380CC4-5D6E-409C-BE32-E72D297353CC}">
              <c16:uniqueId val="{00000003-1B14-4458-B9FF-D07E5FC1284B}"/>
            </c:ext>
          </c:extLst>
        </c:ser>
        <c:ser>
          <c:idx val="3"/>
          <c:order val="4"/>
          <c:tx>
            <c:strRef>
              <c:f>Sheet1!$F$1</c:f>
              <c:strCache>
                <c:ptCount val="1"/>
                <c:pt idx="0">
                  <c:v>DTG + TDF/FTC (N=693)</c:v>
                </c:pt>
              </c:strCache>
            </c:strRef>
          </c:tx>
          <c:spPr>
            <a:solidFill>
              <a:srgbClr val="FF6600"/>
            </a:solidFill>
            <a:ln w="3175">
              <a:solidFill>
                <a:srgbClr val="FF6600"/>
              </a:solidFill>
            </a:ln>
          </c:spPr>
          <c:dLbls>
            <c:spPr>
              <a:noFill/>
              <a:ln>
                <a:noFill/>
              </a:ln>
              <a:effectLst/>
            </c:spPr>
            <c:txPr>
              <a:bodyPr wrap="square" lIns="38100" tIns="19050" rIns="38100" bIns="19050" anchor="ctr">
                <a:spAutoFit/>
              </a:bodyPr>
              <a:lstStyle/>
              <a:p>
                <a:pPr>
                  <a:defRPr lang="en-US" sz="1100" b="1">
                    <a:latin typeface="Arial" panose="020B0604020202020204" pitchFamily="34" charset="0"/>
                    <a:cs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Sheet1!$F$2:$F$3</c:f>
              <c:numCache>
                <c:formatCode>General</c:formatCode>
                <c:ptCount val="2"/>
                <c:pt idx="0">
                  <c:v>90.0</c:v>
                </c:pt>
                <c:pt idx="1">
                  <c:v>93.0</c:v>
                </c:pt>
              </c:numCache>
            </c:numRef>
          </c:val>
          <c:extLst xmlns:c16r2="http://schemas.microsoft.com/office/drawing/2015/06/chart">
            <c:ext xmlns:c16="http://schemas.microsoft.com/office/drawing/2014/chart" uri="{C3380CC4-5D6E-409C-BE32-E72D297353CC}">
              <c16:uniqueId val="{00000004-1B14-4458-B9FF-D07E5FC1284B}"/>
            </c:ext>
          </c:extLst>
        </c:ser>
        <c:dLbls>
          <c:showVal val="1"/>
        </c:dLbls>
        <c:gapWidth val="250"/>
        <c:axId val="330984136"/>
        <c:axId val="330969880"/>
      </c:barChart>
      <c:catAx>
        <c:axId val="330984136"/>
        <c:scaling>
          <c:orientation val="minMax"/>
        </c:scaling>
        <c:axPos val="b"/>
        <c:numFmt formatCode="General" sourceLinked="1"/>
        <c:majorTickMark val="none"/>
        <c:tickLblPos val="none"/>
        <c:spPr>
          <a:ln w="19038">
            <a:solidFill>
              <a:srgbClr val="000000"/>
            </a:solidFill>
          </a:ln>
        </c:spPr>
        <c:txPr>
          <a:bodyPr/>
          <a:lstStyle/>
          <a:p>
            <a:pPr>
              <a:defRPr lang="en-US" sz="1200" b="1">
                <a:latin typeface="Arial" panose="020B0604020202020204" pitchFamily="34" charset="0"/>
                <a:cs typeface="Arial" panose="020B0604020202020204" pitchFamily="34" charset="0"/>
              </a:defRPr>
            </a:pPr>
            <a:endParaRPr lang="de-DE"/>
          </a:p>
        </c:txPr>
        <c:crossAx val="330969880"/>
        <c:crosses val="autoZero"/>
        <c:auto val="1"/>
        <c:lblAlgn val="ctr"/>
        <c:lblOffset val="100"/>
      </c:catAx>
      <c:valAx>
        <c:axId val="330969880"/>
        <c:scaling>
          <c:orientation val="minMax"/>
          <c:max val="100.0"/>
          <c:min val="0.0"/>
        </c:scaling>
        <c:axPos val="l"/>
        <c:title>
          <c:tx>
            <c:rich>
              <a:bodyPr/>
              <a:lstStyle/>
              <a:p>
                <a:pPr>
                  <a:defRPr lang="en-US" sz="1200" b="1" i="0" u="none" strike="noStrike" baseline="0">
                    <a:solidFill>
                      <a:srgbClr val="000000"/>
                    </a:solidFill>
                    <a:latin typeface="Arial" panose="020B0604020202020204" pitchFamily="34" charset="0"/>
                    <a:ea typeface="Arial"/>
                    <a:cs typeface="Arial" panose="020B0604020202020204" pitchFamily="34" charset="0"/>
                  </a:defRPr>
                </a:pPr>
                <a:r>
                  <a:rPr lang="en-US" sz="1200" b="1" dirty="0">
                    <a:latin typeface="Arial" panose="020B0604020202020204" pitchFamily="34" charset="0"/>
                    <a:cs typeface="Arial" panose="020B0604020202020204" pitchFamily="34" charset="0"/>
                  </a:rPr>
                  <a:t>HIV-1 RNA &lt;50 c/mL, %</a:t>
                </a:r>
              </a:p>
            </c:rich>
          </c:tx>
          <c:layout>
            <c:manualLayout>
              <c:xMode val="edge"/>
              <c:yMode val="edge"/>
              <c:x val="0.0101888785127453"/>
              <c:y val="0.153697839760722"/>
            </c:manualLayout>
          </c:layout>
        </c:title>
        <c:numFmt formatCode="0" sourceLinked="1"/>
        <c:tickLblPos val="nextTo"/>
        <c:spPr>
          <a:ln w="19038">
            <a:solidFill>
              <a:srgbClr val="000000"/>
            </a:solidFill>
          </a:ln>
        </c:spPr>
        <c:txPr>
          <a:bodyPr/>
          <a:lstStyle/>
          <a:p>
            <a:pPr>
              <a:defRPr lang="en-US" sz="1200" b="1">
                <a:latin typeface="Arial" panose="020B0604020202020204" pitchFamily="34" charset="0"/>
                <a:cs typeface="Arial" panose="020B0604020202020204" pitchFamily="34" charset="0"/>
              </a:defRPr>
            </a:pPr>
            <a:endParaRPr lang="de-DE"/>
          </a:p>
        </c:txPr>
        <c:crossAx val="330984136"/>
        <c:crosses val="autoZero"/>
        <c:crossBetween val="between"/>
        <c:majorUnit val="20.0"/>
      </c:valAx>
      <c:spPr>
        <a:noFill/>
        <a:ln w="25384">
          <a:noFill/>
        </a:ln>
      </c:spPr>
    </c:plotArea>
    <c:plotVisOnly val="1"/>
    <c:dispBlanksAs val="gap"/>
  </c:chart>
  <c:txPr>
    <a:bodyPr/>
    <a:lstStyle/>
    <a:p>
      <a:pPr>
        <a:defRPr sz="1799"/>
      </a:pPr>
      <a:endParaRPr lang="de-DE"/>
    </a:p>
  </c:txPr>
  <c:externalData r:id="rId2"/>
</c:chartSpace>
</file>

<file path=ppt/charts/chart12.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44688343634906"/>
          <c:y val="0.0755608596075366"/>
          <c:w val="0.845967624039379"/>
          <c:h val="0.888571146152287"/>
        </c:manualLayout>
      </c:layout>
      <c:barChart>
        <c:barDir val="col"/>
        <c:grouping val="clustered"/>
        <c:ser>
          <c:idx val="0"/>
          <c:order val="0"/>
          <c:tx>
            <c:strRef>
              <c:f>Sheet1!$B$1</c:f>
              <c:strCache>
                <c:ptCount val="1"/>
                <c:pt idx="0">
                  <c:v>DTG + 3TC (N=716)</c:v>
                </c:pt>
              </c:strCache>
            </c:strRef>
          </c:tx>
          <c:spPr>
            <a:solidFill>
              <a:srgbClr val="002F5F"/>
            </a:solidFill>
            <a:ln w="6350">
              <a:noFill/>
            </a:ln>
          </c:spPr>
          <c:dLbls>
            <c:spPr>
              <a:noFill/>
              <a:ln>
                <a:noFill/>
              </a:ln>
              <a:effectLst/>
            </c:spPr>
            <c:txPr>
              <a:bodyPr wrap="square" lIns="38100" tIns="19050" rIns="38100" bIns="19050" anchor="ctr">
                <a:spAutoFit/>
              </a:bodyPr>
              <a:lstStyle/>
              <a:p>
                <a:pPr>
                  <a:defRPr lang="en-US" sz="1100" b="1"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Sheet1!$B$2:$B$3</c:f>
              <c:numCache>
                <c:formatCode>0</c:formatCode>
                <c:ptCount val="2"/>
                <c:pt idx="0">
                  <c:v>91.0</c:v>
                </c:pt>
                <c:pt idx="1">
                  <c:v>93.0</c:v>
                </c:pt>
              </c:numCache>
            </c:numRef>
          </c:val>
          <c:extLst xmlns:c16r2="http://schemas.microsoft.com/office/drawing/2015/06/chart">
            <c:ext xmlns:c16="http://schemas.microsoft.com/office/drawing/2014/chart" uri="{C3380CC4-5D6E-409C-BE32-E72D297353CC}">
              <c16:uniqueId val="{00000000-1B14-4458-B9FF-D07E5FC1284B}"/>
            </c:ext>
          </c:extLst>
        </c:ser>
        <c:ser>
          <c:idx val="1"/>
          <c:order val="1"/>
          <c:tx>
            <c:strRef>
              <c:f>Sheet1!$C$1</c:f>
              <c:strCache>
                <c:ptCount val="1"/>
                <c:pt idx="0">
                  <c:v>DTG + TDF/FTC (N=717)</c:v>
                </c:pt>
              </c:strCache>
            </c:strRef>
          </c:tx>
          <c:spPr>
            <a:solidFill>
              <a:srgbClr val="FF6600"/>
            </a:solidFill>
            <a:ln w="6350">
              <a:noFill/>
            </a:ln>
          </c:spPr>
          <c:dLbls>
            <c:spPr>
              <a:noFill/>
              <a:ln>
                <a:noFill/>
              </a:ln>
              <a:effectLst/>
            </c:spPr>
            <c:txPr>
              <a:bodyPr wrap="square" lIns="38100" tIns="19050" rIns="38100" bIns="19050" anchor="ctr">
                <a:spAutoFit/>
              </a:bodyPr>
              <a:lstStyle/>
              <a:p>
                <a:pPr>
                  <a:defRPr lang="en-US" sz="1100" b="1"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Sheet1!$C$2:$C$3</c:f>
              <c:numCache>
                <c:formatCode>0</c:formatCode>
                <c:ptCount val="2"/>
                <c:pt idx="0">
                  <c:v>94.0</c:v>
                </c:pt>
                <c:pt idx="1">
                  <c:v>93.0</c:v>
                </c:pt>
              </c:numCache>
            </c:numRef>
          </c:val>
          <c:extLst xmlns:c16r2="http://schemas.microsoft.com/office/drawing/2015/06/chart">
            <c:ext xmlns:c16="http://schemas.microsoft.com/office/drawing/2014/chart" uri="{C3380CC4-5D6E-409C-BE32-E72D297353CC}">
              <c16:uniqueId val="{00000001-1B14-4458-B9FF-D07E5FC1284B}"/>
            </c:ext>
          </c:extLst>
        </c:ser>
        <c:ser>
          <c:idx val="4"/>
          <c:order val="2"/>
          <c:tx>
            <c:strRef>
              <c:f>Sheet1!$D$1</c:f>
              <c:strCache>
                <c:ptCount val="1"/>
                <c:pt idx="0">
                  <c:v>Column1</c:v>
                </c:pt>
              </c:strCache>
            </c:strRef>
          </c:tx>
          <c:dLbls>
            <c:dLbl>
              <c:idx val="0"/>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5DC-4808-9D4E-D0DB2077EDE1}"/>
                </c:ext>
              </c:extLst>
            </c:dLbl>
            <c:spPr>
              <a:noFill/>
              <a:ln>
                <a:noFill/>
              </a:ln>
              <a:effectLst/>
            </c:spPr>
            <c:txPr>
              <a:bodyPr/>
              <a:lstStyle/>
              <a:p>
                <a:pPr>
                  <a:defRPr lang="en-US"/>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Lit>
              <c:ptCount val="2"/>
              <c:pt idx="0">
                <c:v>HIV RNA</c:v>
              </c:pt>
              <c:pt idx="1">
                <c:v>CD4</c:v>
              </c:pt>
              <c:extLst>
                <c:ext xmlns:c15="http://schemas.microsoft.com/office/drawing/2012/chart" uri="{02D57815-91ED-43cb-92C2-25804820EDAC}">
                  <c15:autoCat val="1"/>
                </c:ext>
              </c:extLst>
            </c:strLit>
          </c:cat>
          <c:val>
            <c:numRef>
              <c:f>Sheet1!$D$1:$D$3</c:f>
              <c:numCache>
                <c:formatCode>General</c:formatCode>
                <c:ptCount val="2"/>
                <c:pt idx="0">
                  <c:v>0.0</c:v>
                </c:pt>
              </c:numCache>
            </c:numRef>
          </c:val>
          <c:extLst xmlns:c16r2="http://schemas.microsoft.com/office/drawing/2015/06/chart">
            <c:ext xmlns:c16="http://schemas.microsoft.com/office/drawing/2014/chart" uri="{C3380CC4-5D6E-409C-BE32-E72D297353CC}">
              <c16:uniqueId val="{00000001-05DC-4808-9D4E-D0DB2077EDE1}"/>
            </c:ext>
          </c:extLst>
        </c:ser>
        <c:ser>
          <c:idx val="2"/>
          <c:order val="3"/>
          <c:tx>
            <c:strRef>
              <c:f>Sheet1!$E$1</c:f>
              <c:strCache>
                <c:ptCount val="1"/>
                <c:pt idx="0">
                  <c:v>DTG + 3TC (N=694)</c:v>
                </c:pt>
              </c:strCache>
            </c:strRef>
          </c:tx>
          <c:spPr>
            <a:solidFill>
              <a:srgbClr val="002F5F"/>
            </a:solidFill>
            <a:ln w="3175">
              <a:solidFill>
                <a:srgbClr val="000000"/>
              </a:solidFill>
            </a:ln>
          </c:spPr>
          <c:dPt>
            <c:idx val="0"/>
            <c:extLst xmlns:c16r2="http://schemas.microsoft.com/office/drawing/2015/06/chart">
              <c:ext xmlns:c16="http://schemas.microsoft.com/office/drawing/2014/chart" uri="{C3380CC4-5D6E-409C-BE32-E72D297353CC}">
                <c16:uniqueId val="{00000002-1B14-4458-B9FF-D07E5FC1284B}"/>
              </c:ext>
            </c:extLst>
          </c:dPt>
          <c:dLbls>
            <c:spPr>
              <a:noFill/>
              <a:ln>
                <a:noFill/>
              </a:ln>
              <a:effectLst/>
            </c:spPr>
            <c:txPr>
              <a:bodyPr wrap="square" lIns="38100" tIns="19050" rIns="38100" bIns="19050" anchor="ctr">
                <a:spAutoFit/>
              </a:bodyPr>
              <a:lstStyle/>
              <a:p>
                <a:pPr>
                  <a:defRPr lang="en-US" sz="1100" b="1">
                    <a:latin typeface="Arial" panose="020B0604020202020204" pitchFamily="34" charset="0"/>
                    <a:cs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Sheet1!$E$2:$E$3</c:f>
              <c:numCache>
                <c:formatCode>0</c:formatCode>
                <c:ptCount val="2"/>
                <c:pt idx="0">
                  <c:v>92.0</c:v>
                </c:pt>
                <c:pt idx="1">
                  <c:v>79.0</c:v>
                </c:pt>
              </c:numCache>
            </c:numRef>
          </c:val>
          <c:extLst xmlns:c16r2="http://schemas.microsoft.com/office/drawing/2015/06/chart">
            <c:ext xmlns:c16="http://schemas.microsoft.com/office/drawing/2014/chart" uri="{C3380CC4-5D6E-409C-BE32-E72D297353CC}">
              <c16:uniqueId val="{00000003-1B14-4458-B9FF-D07E5FC1284B}"/>
            </c:ext>
          </c:extLst>
        </c:ser>
        <c:ser>
          <c:idx val="3"/>
          <c:order val="4"/>
          <c:tx>
            <c:strRef>
              <c:f>Sheet1!$F$1</c:f>
              <c:strCache>
                <c:ptCount val="1"/>
                <c:pt idx="0">
                  <c:v>DTG + TDF/FTC (N=693)</c:v>
                </c:pt>
              </c:strCache>
            </c:strRef>
          </c:tx>
          <c:spPr>
            <a:solidFill>
              <a:srgbClr val="FF6600"/>
            </a:solidFill>
            <a:ln w="3175">
              <a:solidFill>
                <a:srgbClr val="FF6600"/>
              </a:solidFill>
            </a:ln>
          </c:spPr>
          <c:dLbls>
            <c:spPr>
              <a:noFill/>
              <a:ln>
                <a:noFill/>
              </a:ln>
              <a:effectLst/>
            </c:spPr>
            <c:txPr>
              <a:bodyPr wrap="square" lIns="38100" tIns="19050" rIns="38100" bIns="19050" anchor="ctr">
                <a:spAutoFit/>
              </a:bodyPr>
              <a:lstStyle/>
              <a:p>
                <a:pPr>
                  <a:defRPr lang="en-US" sz="1100" b="1">
                    <a:latin typeface="Arial" panose="020B0604020202020204" pitchFamily="34" charset="0"/>
                    <a:cs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Sheet1!$F$2:$F$3</c:f>
              <c:numCache>
                <c:formatCode>General</c:formatCode>
                <c:ptCount val="2"/>
                <c:pt idx="0">
                  <c:v>90.0</c:v>
                </c:pt>
                <c:pt idx="1">
                  <c:v>93.0</c:v>
                </c:pt>
              </c:numCache>
            </c:numRef>
          </c:val>
          <c:extLst xmlns:c16r2="http://schemas.microsoft.com/office/drawing/2015/06/chart">
            <c:ext xmlns:c16="http://schemas.microsoft.com/office/drawing/2014/chart" uri="{C3380CC4-5D6E-409C-BE32-E72D297353CC}">
              <c16:uniqueId val="{00000004-1B14-4458-B9FF-D07E5FC1284B}"/>
            </c:ext>
          </c:extLst>
        </c:ser>
        <c:dLbls>
          <c:showVal val="1"/>
        </c:dLbls>
        <c:gapWidth val="250"/>
        <c:axId val="397468120"/>
        <c:axId val="397453832"/>
      </c:barChart>
      <c:catAx>
        <c:axId val="397468120"/>
        <c:scaling>
          <c:orientation val="minMax"/>
        </c:scaling>
        <c:axPos val="b"/>
        <c:numFmt formatCode="General" sourceLinked="1"/>
        <c:majorTickMark val="none"/>
        <c:tickLblPos val="none"/>
        <c:spPr>
          <a:ln w="19038">
            <a:solidFill>
              <a:srgbClr val="000000"/>
            </a:solidFill>
          </a:ln>
        </c:spPr>
        <c:txPr>
          <a:bodyPr/>
          <a:lstStyle/>
          <a:p>
            <a:pPr>
              <a:defRPr lang="en-US" sz="1200" b="1">
                <a:latin typeface="Arial" panose="020B0604020202020204" pitchFamily="34" charset="0"/>
                <a:cs typeface="Arial" panose="020B0604020202020204" pitchFamily="34" charset="0"/>
              </a:defRPr>
            </a:pPr>
            <a:endParaRPr lang="de-DE"/>
          </a:p>
        </c:txPr>
        <c:crossAx val="397453832"/>
        <c:crosses val="autoZero"/>
        <c:auto val="1"/>
        <c:lblAlgn val="ctr"/>
        <c:lblOffset val="100"/>
      </c:catAx>
      <c:valAx>
        <c:axId val="397453832"/>
        <c:scaling>
          <c:orientation val="minMax"/>
          <c:max val="100.0"/>
          <c:min val="0.0"/>
        </c:scaling>
        <c:axPos val="l"/>
        <c:title>
          <c:tx>
            <c:rich>
              <a:bodyPr/>
              <a:lstStyle/>
              <a:p>
                <a:pPr>
                  <a:defRPr lang="en-US" sz="1200" b="1" i="0" u="none" strike="noStrike" baseline="0">
                    <a:solidFill>
                      <a:srgbClr val="000000"/>
                    </a:solidFill>
                    <a:latin typeface="Arial" panose="020B0604020202020204" pitchFamily="34" charset="0"/>
                    <a:ea typeface="Arial"/>
                    <a:cs typeface="Arial" panose="020B0604020202020204" pitchFamily="34" charset="0"/>
                  </a:defRPr>
                </a:pPr>
                <a:r>
                  <a:rPr lang="en-US" sz="1200" b="1" dirty="0">
                    <a:latin typeface="Arial" panose="020B0604020202020204" pitchFamily="34" charset="0"/>
                    <a:cs typeface="Arial" panose="020B0604020202020204" pitchFamily="34" charset="0"/>
                  </a:rPr>
                  <a:t>HIV-1 RNA &lt;50 c/mL, %</a:t>
                </a:r>
              </a:p>
            </c:rich>
          </c:tx>
          <c:layout>
            <c:manualLayout>
              <c:xMode val="edge"/>
              <c:yMode val="edge"/>
              <c:x val="0.0101888785127453"/>
              <c:y val="0.153697839760722"/>
            </c:manualLayout>
          </c:layout>
        </c:title>
        <c:numFmt formatCode="0" sourceLinked="1"/>
        <c:tickLblPos val="nextTo"/>
        <c:spPr>
          <a:ln w="19038">
            <a:solidFill>
              <a:srgbClr val="000000"/>
            </a:solidFill>
          </a:ln>
        </c:spPr>
        <c:txPr>
          <a:bodyPr/>
          <a:lstStyle/>
          <a:p>
            <a:pPr>
              <a:defRPr lang="en-US" sz="1200" b="1">
                <a:latin typeface="Arial" panose="020B0604020202020204" pitchFamily="34" charset="0"/>
                <a:cs typeface="Arial" panose="020B0604020202020204" pitchFamily="34" charset="0"/>
              </a:defRPr>
            </a:pPr>
            <a:endParaRPr lang="de-DE"/>
          </a:p>
        </c:txPr>
        <c:crossAx val="397468120"/>
        <c:crosses val="autoZero"/>
        <c:crossBetween val="between"/>
        <c:majorUnit val="20.0"/>
      </c:valAx>
      <c:spPr>
        <a:noFill/>
        <a:ln w="25384">
          <a:noFill/>
        </a:ln>
      </c:spPr>
    </c:plotArea>
    <c:plotVisOnly val="1"/>
    <c:dispBlanksAs val="gap"/>
  </c:chart>
  <c:txPr>
    <a:bodyPr/>
    <a:lstStyle/>
    <a:p>
      <a:pPr>
        <a:defRPr sz="1799"/>
      </a:pPr>
      <a:endParaRPr lang="de-DE"/>
    </a:p>
  </c:txPr>
  <c:externalData r:id="rId2"/>
</c:chartSpace>
</file>

<file path=ppt/charts/chart13.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44688343634906"/>
          <c:y val="0.0852547058089419"/>
          <c:w val="0.845967624039379"/>
          <c:h val="0.878877299950882"/>
        </c:manualLayout>
      </c:layout>
      <c:barChart>
        <c:barDir val="col"/>
        <c:grouping val="clustered"/>
        <c:ser>
          <c:idx val="0"/>
          <c:order val="0"/>
          <c:tx>
            <c:strRef>
              <c:f>Sheet1!$B$1</c:f>
              <c:strCache>
                <c:ptCount val="1"/>
                <c:pt idx="0">
                  <c:v>DTG + 3TC (N=716)</c:v>
                </c:pt>
              </c:strCache>
            </c:strRef>
          </c:tx>
          <c:spPr>
            <a:solidFill>
              <a:srgbClr val="002F5F"/>
            </a:solidFill>
            <a:ln w="6350">
              <a:noFill/>
            </a:ln>
          </c:spPr>
          <c:dLbls>
            <c:spPr>
              <a:noFill/>
              <a:ln>
                <a:noFill/>
              </a:ln>
              <a:effectLst/>
            </c:spPr>
            <c:txPr>
              <a:bodyPr wrap="square" lIns="38100" tIns="19050" rIns="38100" bIns="19050" anchor="ctr">
                <a:spAutoFit/>
              </a:bodyPr>
              <a:lstStyle/>
              <a:p>
                <a:pPr>
                  <a:defRPr lang="en-US" sz="1100" b="1"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Sheet1!$B$2:$B$3</c:f>
              <c:numCache>
                <c:formatCode>0</c:formatCode>
                <c:ptCount val="2"/>
                <c:pt idx="0">
                  <c:v>98.0</c:v>
                </c:pt>
                <c:pt idx="1">
                  <c:v>98.0</c:v>
                </c:pt>
              </c:numCache>
            </c:numRef>
          </c:val>
          <c:extLst xmlns:c16r2="http://schemas.microsoft.com/office/drawing/2015/06/chart">
            <c:ext xmlns:c16="http://schemas.microsoft.com/office/drawing/2014/chart" uri="{C3380CC4-5D6E-409C-BE32-E72D297353CC}">
              <c16:uniqueId val="{00000000-C2C0-48BD-9E0F-9F937FDDC084}"/>
            </c:ext>
          </c:extLst>
        </c:ser>
        <c:ser>
          <c:idx val="1"/>
          <c:order val="1"/>
          <c:tx>
            <c:strRef>
              <c:f>Sheet1!$C$1</c:f>
              <c:strCache>
                <c:ptCount val="1"/>
                <c:pt idx="0">
                  <c:v>DTG + TDF/FTC (N=717)</c:v>
                </c:pt>
              </c:strCache>
            </c:strRef>
          </c:tx>
          <c:spPr>
            <a:solidFill>
              <a:srgbClr val="FF6600"/>
            </a:solidFill>
            <a:ln w="6350">
              <a:noFill/>
            </a:ln>
          </c:spPr>
          <c:dLbls>
            <c:spPr>
              <a:noFill/>
              <a:ln>
                <a:noFill/>
              </a:ln>
              <a:effectLst/>
            </c:spPr>
            <c:txPr>
              <a:bodyPr wrap="square" lIns="38100" tIns="19050" rIns="38100" bIns="19050" anchor="ctr">
                <a:spAutoFit/>
              </a:bodyPr>
              <a:lstStyle/>
              <a:p>
                <a:pPr>
                  <a:defRPr lang="en-US" sz="1100" b="1"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Sheet1!$C$2:$C$3</c:f>
              <c:numCache>
                <c:formatCode>0</c:formatCode>
                <c:ptCount val="2"/>
                <c:pt idx="0">
                  <c:v>98.0</c:v>
                </c:pt>
                <c:pt idx="1">
                  <c:v>98.0</c:v>
                </c:pt>
              </c:numCache>
            </c:numRef>
          </c:val>
          <c:extLst xmlns:c16r2="http://schemas.microsoft.com/office/drawing/2015/06/chart">
            <c:ext xmlns:c16="http://schemas.microsoft.com/office/drawing/2014/chart" uri="{C3380CC4-5D6E-409C-BE32-E72D297353CC}">
              <c16:uniqueId val="{00000001-C2C0-48BD-9E0F-9F937FDDC084}"/>
            </c:ext>
          </c:extLst>
        </c:ser>
        <c:ser>
          <c:idx val="4"/>
          <c:order val="2"/>
          <c:tx>
            <c:strRef>
              <c:f>Sheet1!$D$1</c:f>
              <c:strCache>
                <c:ptCount val="1"/>
                <c:pt idx="0">
                  <c:v>Column1</c:v>
                </c:pt>
              </c:strCache>
            </c:strRef>
          </c:tx>
          <c:dLbls>
            <c:dLbl>
              <c:idx val="0"/>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C2C0-48BD-9E0F-9F937FDDC084}"/>
                </c:ext>
              </c:extLst>
            </c:dLbl>
            <c:spPr>
              <a:noFill/>
              <a:ln>
                <a:noFill/>
              </a:ln>
              <a:effectLst/>
            </c:spPr>
            <c:txPr>
              <a:bodyPr/>
              <a:lstStyle/>
              <a:p>
                <a:pPr>
                  <a:defRPr lang="en-US"/>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Lit>
              <c:ptCount val="2"/>
              <c:pt idx="0">
                <c:v>HIV RNA</c:v>
              </c:pt>
              <c:pt idx="1">
                <c:v>CD4</c:v>
              </c:pt>
              <c:extLst>
                <c:ext xmlns:c15="http://schemas.microsoft.com/office/drawing/2012/chart" uri="{02D57815-91ED-43cb-92C2-25804820EDAC}">
                  <c15:autoCat val="1"/>
                </c:ext>
              </c:extLst>
            </c:strLit>
          </c:cat>
          <c:val>
            <c:numRef>
              <c:f>Sheet1!$D$1:$D$3</c:f>
              <c:numCache>
                <c:formatCode>General</c:formatCode>
                <c:ptCount val="2"/>
                <c:pt idx="0">
                  <c:v>0.0</c:v>
                </c:pt>
              </c:numCache>
            </c:numRef>
          </c:val>
          <c:extLst xmlns:c16r2="http://schemas.microsoft.com/office/drawing/2015/06/chart">
            <c:ext xmlns:c16="http://schemas.microsoft.com/office/drawing/2014/chart" uri="{C3380CC4-5D6E-409C-BE32-E72D297353CC}">
              <c16:uniqueId val="{00000003-C2C0-48BD-9E0F-9F937FDDC084}"/>
            </c:ext>
          </c:extLst>
        </c:ser>
        <c:ser>
          <c:idx val="2"/>
          <c:order val="3"/>
          <c:tx>
            <c:strRef>
              <c:f>Sheet1!$E$1</c:f>
              <c:strCache>
                <c:ptCount val="1"/>
                <c:pt idx="0">
                  <c:v>DTG + 3TC (N=694)</c:v>
                </c:pt>
              </c:strCache>
            </c:strRef>
          </c:tx>
          <c:spPr>
            <a:solidFill>
              <a:srgbClr val="002F5F"/>
            </a:solidFill>
            <a:ln w="3175">
              <a:solidFill>
                <a:srgbClr val="000000"/>
              </a:solidFill>
            </a:ln>
          </c:spPr>
          <c:dPt>
            <c:idx val="0"/>
            <c:extLst xmlns:c16r2="http://schemas.microsoft.com/office/drawing/2015/06/chart">
              <c:ext xmlns:c16="http://schemas.microsoft.com/office/drawing/2014/chart" uri="{C3380CC4-5D6E-409C-BE32-E72D297353CC}">
                <c16:uniqueId val="{00000004-C2C0-48BD-9E0F-9F937FDDC084}"/>
              </c:ext>
            </c:extLst>
          </c:dPt>
          <c:dLbls>
            <c:spPr>
              <a:noFill/>
              <a:ln>
                <a:noFill/>
              </a:ln>
              <a:effectLst/>
            </c:spPr>
            <c:txPr>
              <a:bodyPr wrap="square" lIns="38100" tIns="19050" rIns="38100" bIns="19050" anchor="ctr">
                <a:spAutoFit/>
              </a:bodyPr>
              <a:lstStyle/>
              <a:p>
                <a:pPr>
                  <a:defRPr lang="en-US" sz="1100" b="1">
                    <a:latin typeface="Arial" panose="020B0604020202020204" pitchFamily="34" charset="0"/>
                    <a:cs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Sheet1!$E$2:$E$3</c:f>
              <c:numCache>
                <c:formatCode>0</c:formatCode>
                <c:ptCount val="2"/>
                <c:pt idx="0">
                  <c:v>99.0</c:v>
                </c:pt>
                <c:pt idx="1">
                  <c:v>98.0</c:v>
                </c:pt>
              </c:numCache>
            </c:numRef>
          </c:val>
          <c:extLst xmlns:c16r2="http://schemas.microsoft.com/office/drawing/2015/06/chart">
            <c:ext xmlns:c16="http://schemas.microsoft.com/office/drawing/2014/chart" uri="{C3380CC4-5D6E-409C-BE32-E72D297353CC}">
              <c16:uniqueId val="{00000005-C2C0-48BD-9E0F-9F937FDDC084}"/>
            </c:ext>
          </c:extLst>
        </c:ser>
        <c:ser>
          <c:idx val="3"/>
          <c:order val="4"/>
          <c:tx>
            <c:strRef>
              <c:f>Sheet1!$F$1</c:f>
              <c:strCache>
                <c:ptCount val="1"/>
                <c:pt idx="0">
                  <c:v>DTG + TDF/FTC (N=693)</c:v>
                </c:pt>
              </c:strCache>
            </c:strRef>
          </c:tx>
          <c:spPr>
            <a:solidFill>
              <a:srgbClr val="FF6600"/>
            </a:solidFill>
            <a:ln w="3175">
              <a:solidFill>
                <a:srgbClr val="FF6600"/>
              </a:solidFill>
            </a:ln>
          </c:spPr>
          <c:dLbls>
            <c:spPr>
              <a:noFill/>
              <a:ln>
                <a:noFill/>
              </a:ln>
              <a:effectLst/>
            </c:spPr>
            <c:txPr>
              <a:bodyPr wrap="square" lIns="38100" tIns="19050" rIns="38100" bIns="19050" anchor="ctr">
                <a:spAutoFit/>
              </a:bodyPr>
              <a:lstStyle/>
              <a:p>
                <a:pPr>
                  <a:defRPr lang="en-US" sz="1100" b="1">
                    <a:latin typeface="Arial" panose="020B0604020202020204" pitchFamily="34" charset="0"/>
                    <a:cs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Sheet1!$F$2:$F$3</c:f>
              <c:numCache>
                <c:formatCode>General</c:formatCode>
                <c:ptCount val="2"/>
                <c:pt idx="0">
                  <c:v>97.0</c:v>
                </c:pt>
                <c:pt idx="1">
                  <c:v>100.0</c:v>
                </c:pt>
              </c:numCache>
            </c:numRef>
          </c:val>
          <c:extLst xmlns:c16r2="http://schemas.microsoft.com/office/drawing/2015/06/chart">
            <c:ext xmlns:c16="http://schemas.microsoft.com/office/drawing/2014/chart" uri="{C3380CC4-5D6E-409C-BE32-E72D297353CC}">
              <c16:uniqueId val="{00000006-C2C0-48BD-9E0F-9F937FDDC084}"/>
            </c:ext>
          </c:extLst>
        </c:ser>
        <c:dLbls>
          <c:showVal val="1"/>
        </c:dLbls>
        <c:gapWidth val="250"/>
        <c:axId val="398490616"/>
        <c:axId val="398549496"/>
      </c:barChart>
      <c:catAx>
        <c:axId val="398490616"/>
        <c:scaling>
          <c:orientation val="minMax"/>
        </c:scaling>
        <c:axPos val="b"/>
        <c:numFmt formatCode="General" sourceLinked="1"/>
        <c:majorTickMark val="none"/>
        <c:tickLblPos val="none"/>
        <c:spPr>
          <a:ln w="19038">
            <a:solidFill>
              <a:srgbClr val="000000"/>
            </a:solidFill>
          </a:ln>
        </c:spPr>
        <c:txPr>
          <a:bodyPr/>
          <a:lstStyle/>
          <a:p>
            <a:pPr>
              <a:defRPr lang="en-US" sz="1200" b="1">
                <a:latin typeface="Arial" panose="020B0604020202020204" pitchFamily="34" charset="0"/>
                <a:cs typeface="Arial" panose="020B0604020202020204" pitchFamily="34" charset="0"/>
              </a:defRPr>
            </a:pPr>
            <a:endParaRPr lang="de-DE"/>
          </a:p>
        </c:txPr>
        <c:crossAx val="398549496"/>
        <c:crosses val="autoZero"/>
        <c:auto val="1"/>
        <c:lblAlgn val="ctr"/>
        <c:lblOffset val="100"/>
      </c:catAx>
      <c:valAx>
        <c:axId val="398549496"/>
        <c:scaling>
          <c:orientation val="minMax"/>
          <c:max val="100.0"/>
          <c:min val="0.0"/>
        </c:scaling>
        <c:axPos val="l"/>
        <c:title>
          <c:tx>
            <c:rich>
              <a:bodyPr/>
              <a:lstStyle/>
              <a:p>
                <a:pPr>
                  <a:defRPr lang="en-US" sz="1200" b="1" i="0" u="none" strike="noStrike" baseline="0">
                    <a:solidFill>
                      <a:srgbClr val="000000"/>
                    </a:solidFill>
                    <a:latin typeface="Arial" panose="020B0604020202020204" pitchFamily="34" charset="0"/>
                    <a:ea typeface="Arial"/>
                    <a:cs typeface="Arial" panose="020B0604020202020204" pitchFamily="34" charset="0"/>
                  </a:defRPr>
                </a:pPr>
                <a:r>
                  <a:rPr lang="en-US" sz="1200" b="1" dirty="0">
                    <a:latin typeface="Arial" panose="020B0604020202020204" pitchFamily="34" charset="0"/>
                    <a:cs typeface="Arial" panose="020B0604020202020204" pitchFamily="34" charset="0"/>
                  </a:rPr>
                  <a:t>Without TRDF, %</a:t>
                </a:r>
              </a:p>
            </c:rich>
          </c:tx>
          <c:layout>
            <c:manualLayout>
              <c:xMode val="edge"/>
              <c:yMode val="edge"/>
              <c:x val="0.00411153692379803"/>
              <c:y val="0.231248609371965"/>
            </c:manualLayout>
          </c:layout>
        </c:title>
        <c:numFmt formatCode="0" sourceLinked="1"/>
        <c:tickLblPos val="nextTo"/>
        <c:spPr>
          <a:ln w="19038">
            <a:solidFill>
              <a:srgbClr val="000000"/>
            </a:solidFill>
          </a:ln>
        </c:spPr>
        <c:txPr>
          <a:bodyPr/>
          <a:lstStyle/>
          <a:p>
            <a:pPr>
              <a:defRPr lang="en-US" sz="1200" b="1">
                <a:latin typeface="Arial" panose="020B0604020202020204" pitchFamily="34" charset="0"/>
                <a:cs typeface="Arial" panose="020B0604020202020204" pitchFamily="34" charset="0"/>
              </a:defRPr>
            </a:pPr>
            <a:endParaRPr lang="de-DE"/>
          </a:p>
        </c:txPr>
        <c:crossAx val="398490616"/>
        <c:crosses val="autoZero"/>
        <c:crossBetween val="between"/>
        <c:majorUnit val="20.0"/>
      </c:valAx>
      <c:spPr>
        <a:noFill/>
        <a:ln w="25384">
          <a:noFill/>
        </a:ln>
      </c:spPr>
    </c:plotArea>
    <c:plotVisOnly val="1"/>
    <c:dispBlanksAs val="gap"/>
  </c:chart>
  <c:txPr>
    <a:bodyPr/>
    <a:lstStyle/>
    <a:p>
      <a:pPr>
        <a:defRPr sz="1799"/>
      </a:pPr>
      <a:endParaRPr lang="de-DE"/>
    </a:p>
  </c:txPr>
  <c:externalData r:id="rId2"/>
</c:chartSpace>
</file>

<file path=ppt/charts/chart14.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44688343634906"/>
          <c:y val="0.0755608596075366"/>
          <c:w val="0.845967624039379"/>
          <c:h val="0.888571146152287"/>
        </c:manualLayout>
      </c:layout>
      <c:barChart>
        <c:barDir val="col"/>
        <c:grouping val="clustered"/>
        <c:ser>
          <c:idx val="0"/>
          <c:order val="0"/>
          <c:tx>
            <c:strRef>
              <c:f>Sheet1!$B$1</c:f>
              <c:strCache>
                <c:ptCount val="1"/>
                <c:pt idx="0">
                  <c:v>DTG + 3TC (N=716)</c:v>
                </c:pt>
              </c:strCache>
            </c:strRef>
          </c:tx>
          <c:spPr>
            <a:solidFill>
              <a:srgbClr val="002F5F"/>
            </a:solidFill>
            <a:ln w="6350">
              <a:noFill/>
            </a:ln>
          </c:spPr>
          <c:dLbls>
            <c:spPr>
              <a:noFill/>
              <a:ln>
                <a:noFill/>
              </a:ln>
              <a:effectLst/>
            </c:spPr>
            <c:txPr>
              <a:bodyPr wrap="square" lIns="38100" tIns="19050" rIns="38100" bIns="19050" anchor="ctr">
                <a:spAutoFit/>
              </a:bodyPr>
              <a:lstStyle/>
              <a:p>
                <a:pPr>
                  <a:defRPr lang="en-US" sz="1100" b="1"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Sheet1!$B$2:$B$3</c:f>
              <c:numCache>
                <c:formatCode>0</c:formatCode>
                <c:ptCount val="2"/>
                <c:pt idx="0">
                  <c:v>91.0</c:v>
                </c:pt>
                <c:pt idx="1">
                  <c:v>93.0</c:v>
                </c:pt>
              </c:numCache>
            </c:numRef>
          </c:val>
          <c:extLst xmlns:c16r2="http://schemas.microsoft.com/office/drawing/2015/06/chart">
            <c:ext xmlns:c16="http://schemas.microsoft.com/office/drawing/2014/chart" uri="{C3380CC4-5D6E-409C-BE32-E72D297353CC}">
              <c16:uniqueId val="{00000000-1B14-4458-B9FF-D07E5FC1284B}"/>
            </c:ext>
          </c:extLst>
        </c:ser>
        <c:ser>
          <c:idx val="1"/>
          <c:order val="1"/>
          <c:tx>
            <c:strRef>
              <c:f>Sheet1!$C$1</c:f>
              <c:strCache>
                <c:ptCount val="1"/>
                <c:pt idx="0">
                  <c:v>DTG + TDF/FTC (N=717)</c:v>
                </c:pt>
              </c:strCache>
            </c:strRef>
          </c:tx>
          <c:spPr>
            <a:solidFill>
              <a:srgbClr val="FF6600"/>
            </a:solidFill>
            <a:ln w="6350">
              <a:noFill/>
            </a:ln>
          </c:spPr>
          <c:dLbls>
            <c:spPr>
              <a:noFill/>
              <a:ln>
                <a:noFill/>
              </a:ln>
              <a:effectLst/>
            </c:spPr>
            <c:txPr>
              <a:bodyPr wrap="square" lIns="38100" tIns="19050" rIns="38100" bIns="19050" anchor="ctr">
                <a:spAutoFit/>
              </a:bodyPr>
              <a:lstStyle/>
              <a:p>
                <a:pPr>
                  <a:defRPr lang="en-US" sz="1100" b="1"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Sheet1!$C$2:$C$3</c:f>
              <c:numCache>
                <c:formatCode>0</c:formatCode>
                <c:ptCount val="2"/>
                <c:pt idx="0">
                  <c:v>94.0</c:v>
                </c:pt>
                <c:pt idx="1">
                  <c:v>93.0</c:v>
                </c:pt>
              </c:numCache>
            </c:numRef>
          </c:val>
          <c:extLst xmlns:c16r2="http://schemas.microsoft.com/office/drawing/2015/06/chart">
            <c:ext xmlns:c16="http://schemas.microsoft.com/office/drawing/2014/chart" uri="{C3380CC4-5D6E-409C-BE32-E72D297353CC}">
              <c16:uniqueId val="{00000001-1B14-4458-B9FF-D07E5FC1284B}"/>
            </c:ext>
          </c:extLst>
        </c:ser>
        <c:ser>
          <c:idx val="4"/>
          <c:order val="2"/>
          <c:tx>
            <c:strRef>
              <c:f>Sheet1!$D$1</c:f>
              <c:strCache>
                <c:ptCount val="1"/>
                <c:pt idx="0">
                  <c:v>Column1</c:v>
                </c:pt>
              </c:strCache>
            </c:strRef>
          </c:tx>
          <c:dLbls>
            <c:dLbl>
              <c:idx val="0"/>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5DC-4808-9D4E-D0DB2077EDE1}"/>
                </c:ext>
              </c:extLst>
            </c:dLbl>
            <c:spPr>
              <a:noFill/>
              <a:ln>
                <a:noFill/>
              </a:ln>
              <a:effectLst/>
            </c:spPr>
            <c:txPr>
              <a:bodyPr/>
              <a:lstStyle/>
              <a:p>
                <a:pPr>
                  <a:defRPr lang="en-US"/>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Lit>
              <c:ptCount val="2"/>
              <c:pt idx="0">
                <c:v>HIV RNA</c:v>
              </c:pt>
              <c:pt idx="1">
                <c:v>CD4</c:v>
              </c:pt>
              <c:extLst>
                <c:ext xmlns:c15="http://schemas.microsoft.com/office/drawing/2012/chart" uri="{02D57815-91ED-43cb-92C2-25804820EDAC}">
                  <c15:autoCat val="1"/>
                </c:ext>
              </c:extLst>
            </c:strLit>
          </c:cat>
          <c:val>
            <c:numRef>
              <c:f>Sheet1!$D$1:$D$3</c:f>
              <c:numCache>
                <c:formatCode>General</c:formatCode>
                <c:ptCount val="2"/>
                <c:pt idx="0">
                  <c:v>0.0</c:v>
                </c:pt>
              </c:numCache>
            </c:numRef>
          </c:val>
          <c:extLst xmlns:c16r2="http://schemas.microsoft.com/office/drawing/2015/06/chart">
            <c:ext xmlns:c16="http://schemas.microsoft.com/office/drawing/2014/chart" uri="{C3380CC4-5D6E-409C-BE32-E72D297353CC}">
              <c16:uniqueId val="{00000001-05DC-4808-9D4E-D0DB2077EDE1}"/>
            </c:ext>
          </c:extLst>
        </c:ser>
        <c:ser>
          <c:idx val="2"/>
          <c:order val="3"/>
          <c:tx>
            <c:strRef>
              <c:f>Sheet1!$E$1</c:f>
              <c:strCache>
                <c:ptCount val="1"/>
                <c:pt idx="0">
                  <c:v>DTG + 3TC (N=694)</c:v>
                </c:pt>
              </c:strCache>
            </c:strRef>
          </c:tx>
          <c:spPr>
            <a:solidFill>
              <a:srgbClr val="002F5F"/>
            </a:solidFill>
            <a:ln w="3175">
              <a:solidFill>
                <a:srgbClr val="000000"/>
              </a:solidFill>
            </a:ln>
          </c:spPr>
          <c:dPt>
            <c:idx val="0"/>
            <c:extLst xmlns:c16r2="http://schemas.microsoft.com/office/drawing/2015/06/chart">
              <c:ext xmlns:c16="http://schemas.microsoft.com/office/drawing/2014/chart" uri="{C3380CC4-5D6E-409C-BE32-E72D297353CC}">
                <c16:uniqueId val="{00000002-1B14-4458-B9FF-D07E5FC1284B}"/>
              </c:ext>
            </c:extLst>
          </c:dPt>
          <c:dLbls>
            <c:spPr>
              <a:noFill/>
              <a:ln>
                <a:noFill/>
              </a:ln>
              <a:effectLst/>
            </c:spPr>
            <c:txPr>
              <a:bodyPr wrap="square" lIns="38100" tIns="19050" rIns="38100" bIns="19050" anchor="ctr">
                <a:spAutoFit/>
              </a:bodyPr>
              <a:lstStyle/>
              <a:p>
                <a:pPr>
                  <a:defRPr lang="en-US" sz="1100" b="1">
                    <a:latin typeface="Arial" panose="020B0604020202020204" pitchFamily="34" charset="0"/>
                    <a:cs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Sheet1!$E$2:$E$3</c:f>
              <c:numCache>
                <c:formatCode>0</c:formatCode>
                <c:ptCount val="2"/>
                <c:pt idx="0">
                  <c:v>92.0</c:v>
                </c:pt>
                <c:pt idx="1">
                  <c:v>79.0</c:v>
                </c:pt>
              </c:numCache>
            </c:numRef>
          </c:val>
          <c:extLst xmlns:c16r2="http://schemas.microsoft.com/office/drawing/2015/06/chart">
            <c:ext xmlns:c16="http://schemas.microsoft.com/office/drawing/2014/chart" uri="{C3380CC4-5D6E-409C-BE32-E72D297353CC}">
              <c16:uniqueId val="{00000003-1B14-4458-B9FF-D07E5FC1284B}"/>
            </c:ext>
          </c:extLst>
        </c:ser>
        <c:ser>
          <c:idx val="3"/>
          <c:order val="4"/>
          <c:tx>
            <c:strRef>
              <c:f>Sheet1!$F$1</c:f>
              <c:strCache>
                <c:ptCount val="1"/>
                <c:pt idx="0">
                  <c:v>DTG + TDF/FTC (N=693)</c:v>
                </c:pt>
              </c:strCache>
            </c:strRef>
          </c:tx>
          <c:spPr>
            <a:solidFill>
              <a:srgbClr val="FF6600"/>
            </a:solidFill>
            <a:ln w="3175">
              <a:solidFill>
                <a:srgbClr val="FF6600"/>
              </a:solidFill>
            </a:ln>
          </c:spPr>
          <c:dLbls>
            <c:spPr>
              <a:noFill/>
              <a:ln>
                <a:noFill/>
              </a:ln>
              <a:effectLst/>
            </c:spPr>
            <c:txPr>
              <a:bodyPr wrap="square" lIns="38100" tIns="19050" rIns="38100" bIns="19050" anchor="ctr">
                <a:spAutoFit/>
              </a:bodyPr>
              <a:lstStyle/>
              <a:p>
                <a:pPr>
                  <a:defRPr lang="en-US" sz="1100" b="1">
                    <a:latin typeface="Arial" panose="020B0604020202020204" pitchFamily="34" charset="0"/>
                    <a:cs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Sheet1!$A$2:$A$3</c:f>
              <c:strCache>
                <c:ptCount val="2"/>
                <c:pt idx="0">
                  <c:v>HIV RNA</c:v>
                </c:pt>
                <c:pt idx="1">
                  <c:v>CD4</c:v>
                </c:pt>
              </c:strCache>
            </c:strRef>
          </c:cat>
          <c:val>
            <c:numRef>
              <c:f>Sheet1!$F$2:$F$3</c:f>
              <c:numCache>
                <c:formatCode>General</c:formatCode>
                <c:ptCount val="2"/>
                <c:pt idx="0">
                  <c:v>90.0</c:v>
                </c:pt>
                <c:pt idx="1">
                  <c:v>93.0</c:v>
                </c:pt>
              </c:numCache>
            </c:numRef>
          </c:val>
          <c:extLst xmlns:c16r2="http://schemas.microsoft.com/office/drawing/2015/06/chart">
            <c:ext xmlns:c16="http://schemas.microsoft.com/office/drawing/2014/chart" uri="{C3380CC4-5D6E-409C-BE32-E72D297353CC}">
              <c16:uniqueId val="{00000004-1B14-4458-B9FF-D07E5FC1284B}"/>
            </c:ext>
          </c:extLst>
        </c:ser>
        <c:dLbls>
          <c:showVal val="1"/>
        </c:dLbls>
        <c:gapWidth val="250"/>
        <c:axId val="398888024"/>
        <c:axId val="398868616"/>
      </c:barChart>
      <c:catAx>
        <c:axId val="398888024"/>
        <c:scaling>
          <c:orientation val="minMax"/>
        </c:scaling>
        <c:axPos val="b"/>
        <c:numFmt formatCode="General" sourceLinked="1"/>
        <c:majorTickMark val="none"/>
        <c:tickLblPos val="none"/>
        <c:spPr>
          <a:ln w="19038">
            <a:solidFill>
              <a:srgbClr val="000000"/>
            </a:solidFill>
          </a:ln>
        </c:spPr>
        <c:txPr>
          <a:bodyPr/>
          <a:lstStyle/>
          <a:p>
            <a:pPr>
              <a:defRPr lang="en-US" sz="1200" b="1">
                <a:latin typeface="Arial" panose="020B0604020202020204" pitchFamily="34" charset="0"/>
                <a:cs typeface="Arial" panose="020B0604020202020204" pitchFamily="34" charset="0"/>
              </a:defRPr>
            </a:pPr>
            <a:endParaRPr lang="de-DE"/>
          </a:p>
        </c:txPr>
        <c:crossAx val="398868616"/>
        <c:crosses val="autoZero"/>
        <c:auto val="1"/>
        <c:lblAlgn val="ctr"/>
        <c:lblOffset val="100"/>
      </c:catAx>
      <c:valAx>
        <c:axId val="398868616"/>
        <c:scaling>
          <c:orientation val="minMax"/>
          <c:max val="100.0"/>
          <c:min val="0.0"/>
        </c:scaling>
        <c:axPos val="l"/>
        <c:title>
          <c:tx>
            <c:rich>
              <a:bodyPr/>
              <a:lstStyle/>
              <a:p>
                <a:pPr>
                  <a:defRPr lang="en-US" sz="1200" b="1" i="0" u="none" strike="noStrike" baseline="0">
                    <a:solidFill>
                      <a:srgbClr val="000000"/>
                    </a:solidFill>
                    <a:latin typeface="Arial" panose="020B0604020202020204" pitchFamily="34" charset="0"/>
                    <a:ea typeface="Arial"/>
                    <a:cs typeface="Arial" panose="020B0604020202020204" pitchFamily="34" charset="0"/>
                  </a:defRPr>
                </a:pPr>
                <a:r>
                  <a:rPr lang="en-US" sz="1200" b="1" dirty="0">
                    <a:latin typeface="Arial" panose="020B0604020202020204" pitchFamily="34" charset="0"/>
                    <a:cs typeface="Arial" panose="020B0604020202020204" pitchFamily="34" charset="0"/>
                  </a:rPr>
                  <a:t>HIV-1 RNA &lt;50 c/mL, %</a:t>
                </a:r>
              </a:p>
            </c:rich>
          </c:tx>
          <c:layout>
            <c:manualLayout>
              <c:xMode val="edge"/>
              <c:yMode val="edge"/>
              <c:x val="0.0101888785127453"/>
              <c:y val="0.153697839760722"/>
            </c:manualLayout>
          </c:layout>
        </c:title>
        <c:numFmt formatCode="0" sourceLinked="1"/>
        <c:tickLblPos val="nextTo"/>
        <c:spPr>
          <a:ln w="19038">
            <a:solidFill>
              <a:srgbClr val="000000"/>
            </a:solidFill>
          </a:ln>
        </c:spPr>
        <c:txPr>
          <a:bodyPr/>
          <a:lstStyle/>
          <a:p>
            <a:pPr>
              <a:defRPr lang="en-US" sz="1200" b="1">
                <a:latin typeface="Arial" panose="020B0604020202020204" pitchFamily="34" charset="0"/>
                <a:cs typeface="Arial" panose="020B0604020202020204" pitchFamily="34" charset="0"/>
              </a:defRPr>
            </a:pPr>
            <a:endParaRPr lang="de-DE"/>
          </a:p>
        </c:txPr>
        <c:crossAx val="398888024"/>
        <c:crosses val="autoZero"/>
        <c:crossBetween val="between"/>
        <c:majorUnit val="20.0"/>
      </c:valAx>
      <c:spPr>
        <a:noFill/>
        <a:ln w="25384">
          <a:noFill/>
        </a:ln>
      </c:spPr>
    </c:plotArea>
    <c:plotVisOnly val="1"/>
    <c:dispBlanksAs val="gap"/>
  </c:chart>
  <c:txPr>
    <a:bodyPr/>
    <a:lstStyle/>
    <a:p>
      <a:pPr>
        <a:defRPr sz="1799"/>
      </a:pPr>
      <a:endParaRPr lang="de-DE"/>
    </a:p>
  </c:txPr>
  <c:externalData r:id="rId2"/>
</c:chartSpace>
</file>

<file path=ppt/charts/chart15.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54408017586517"/>
          <c:y val="0.0950084935388985"/>
          <c:w val="0.836218655406751"/>
          <c:h val="0.564394891852741"/>
        </c:manualLayout>
      </c:layout>
      <c:barChart>
        <c:barDir val="col"/>
        <c:grouping val="clustered"/>
        <c:ser>
          <c:idx val="0"/>
          <c:order val="0"/>
          <c:tx>
            <c:strRef>
              <c:f>Sheet1!$B$1</c:f>
              <c:strCache>
                <c:ptCount val="1"/>
                <c:pt idx="0">
                  <c:v>DTG + 3TC</c:v>
                </c:pt>
              </c:strCache>
            </c:strRef>
          </c:tx>
          <c:spPr>
            <a:solidFill>
              <a:srgbClr val="002F5F"/>
            </a:solidFill>
          </c:spPr>
          <c:dLbls>
            <c:numFmt formatCode="#,##0.0" sourceLinked="0"/>
            <c:spPr>
              <a:noFill/>
              <a:ln>
                <a:noFill/>
              </a:ln>
              <a:effectLst/>
            </c:spPr>
            <c:txPr>
              <a:bodyPr wrap="square" lIns="38100" tIns="19050" rIns="38100" bIns="19050" anchor="ctr">
                <a:spAutoFit/>
              </a:bodyPr>
              <a:lstStyle/>
              <a:p>
                <a:pPr>
                  <a:defRPr lang="en-US" sz="1050"/>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Sheet1!$A$2:$A$6</c:f>
              <c:strCache>
                <c:ptCount val="3"/>
                <c:pt idx="0">
                  <c:v>GFR from cystatin C,  CKD-EPI </c:v>
                </c:pt>
                <c:pt idx="1">
                  <c:v>Creatinine</c:v>
                </c:pt>
                <c:pt idx="2">
                  <c:v>GFR from creatinine,  CKD-EPI </c:v>
                </c:pt>
              </c:strCache>
            </c:strRef>
          </c:cat>
          <c:val>
            <c:numRef>
              <c:f>Sheet1!$B$2:$B$6</c:f>
              <c:numCache>
                <c:formatCode>General</c:formatCode>
                <c:ptCount val="3"/>
                <c:pt idx="0">
                  <c:v>6.3</c:v>
                </c:pt>
                <c:pt idx="1">
                  <c:v>10.36</c:v>
                </c:pt>
                <c:pt idx="2">
                  <c:v>-12.1</c:v>
                </c:pt>
              </c:numCache>
            </c:numRef>
          </c:val>
          <c:extLst xmlns:c16r2="http://schemas.microsoft.com/office/drawing/2015/06/chart">
            <c:ext xmlns:c16="http://schemas.microsoft.com/office/drawing/2014/chart" uri="{C3380CC4-5D6E-409C-BE32-E72D297353CC}">
              <c16:uniqueId val="{00000006-B5B8-4760-848A-8EEF4544D6CA}"/>
            </c:ext>
          </c:extLst>
        </c:ser>
        <c:ser>
          <c:idx val="1"/>
          <c:order val="1"/>
          <c:tx>
            <c:strRef>
              <c:f>Sheet1!$C$1</c:f>
              <c:strCache>
                <c:ptCount val="1"/>
                <c:pt idx="0">
                  <c:v>DTG + TDF/FTC</c:v>
                </c:pt>
              </c:strCache>
            </c:strRef>
          </c:tx>
          <c:spPr>
            <a:solidFill>
              <a:srgbClr val="FF6600"/>
            </a:solidFill>
            <a:ln>
              <a:noFill/>
            </a:ln>
          </c:spPr>
          <c:dLbls>
            <c:numFmt formatCode="#,##0.0" sourceLinked="0"/>
            <c:spPr>
              <a:noFill/>
              <a:ln>
                <a:noFill/>
              </a:ln>
              <a:effectLst/>
            </c:spPr>
            <c:txPr>
              <a:bodyPr wrap="square" lIns="38100" tIns="19050" rIns="38100" bIns="19050" anchor="ctr">
                <a:spAutoFit/>
              </a:bodyPr>
              <a:lstStyle/>
              <a:p>
                <a:pPr>
                  <a:defRPr lang="en-US" sz="1050"/>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Sheet1!$A$2:$A$6</c:f>
              <c:strCache>
                <c:ptCount val="3"/>
                <c:pt idx="0">
                  <c:v>GFR from cystatin C,  CKD-EPI </c:v>
                </c:pt>
                <c:pt idx="1">
                  <c:v>Creatinine</c:v>
                </c:pt>
                <c:pt idx="2">
                  <c:v>GFR from creatinine,  CKD-EPI </c:v>
                </c:pt>
              </c:strCache>
            </c:strRef>
          </c:cat>
          <c:val>
            <c:numRef>
              <c:f>Sheet1!$C$2:$C$6</c:f>
              <c:numCache>
                <c:formatCode>General</c:formatCode>
                <c:ptCount val="3"/>
                <c:pt idx="0">
                  <c:v>4.1</c:v>
                </c:pt>
                <c:pt idx="1">
                  <c:v>13.53</c:v>
                </c:pt>
                <c:pt idx="2">
                  <c:v>-15.5</c:v>
                </c:pt>
              </c:numCache>
            </c:numRef>
          </c:val>
          <c:extLst xmlns:c16r2="http://schemas.microsoft.com/office/drawing/2015/06/chart">
            <c:ext xmlns:c16="http://schemas.microsoft.com/office/drawing/2014/chart" uri="{C3380CC4-5D6E-409C-BE32-E72D297353CC}">
              <c16:uniqueId val="{0000000D-B5B8-4760-848A-8EEF4544D6CA}"/>
            </c:ext>
          </c:extLst>
        </c:ser>
        <c:dLbls>
          <c:showVal val="1"/>
        </c:dLbls>
        <c:gapWidth val="92"/>
        <c:axId val="396591096"/>
        <c:axId val="396579912"/>
      </c:barChart>
      <c:catAx>
        <c:axId val="396591096"/>
        <c:scaling>
          <c:orientation val="minMax"/>
        </c:scaling>
        <c:axPos val="b"/>
        <c:numFmt formatCode="General" sourceLinked="1"/>
        <c:majorTickMark val="none"/>
        <c:tickLblPos val="none"/>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96579912"/>
        <c:crosses val="autoZero"/>
        <c:auto val="1"/>
        <c:lblAlgn val="ctr"/>
        <c:lblOffset val="100"/>
      </c:catAx>
      <c:valAx>
        <c:axId val="396579912"/>
        <c:scaling>
          <c:orientation val="minMax"/>
          <c:max val="15.0"/>
          <c:min val="-20.0"/>
        </c:scaling>
        <c:axPos val="l"/>
        <c:title>
          <c:tx>
            <c:rich>
              <a:bodyPr/>
              <a:lstStyle/>
              <a:p>
                <a:pPr>
                  <a:defRPr lang="en-US" sz="1200"/>
                </a:pPr>
                <a:r>
                  <a:rPr lang="en-US" sz="1200" dirty="0"/>
                  <a:t>Adjusted</a:t>
                </a:r>
                <a:r>
                  <a:rPr lang="en-US" sz="1200" baseline="0" dirty="0"/>
                  <a:t> mean change from baseline</a:t>
                </a:r>
                <a:r>
                  <a:rPr lang="en-US" sz="1200" b="1" i="0" u="none" strike="noStrike" baseline="30000" dirty="0">
                    <a:effectLst/>
                  </a:rPr>
                  <a:t>a</a:t>
                </a:r>
                <a:endParaRPr lang="en-US" sz="1200" dirty="0"/>
              </a:p>
            </c:rich>
          </c:tx>
          <c:layout>
            <c:manualLayout>
              <c:xMode val="edge"/>
              <c:yMode val="edge"/>
              <c:x val="0.0"/>
              <c:y val="0.0749096779827549"/>
            </c:manualLayout>
          </c:layout>
        </c:title>
        <c:numFmt formatCode="General" sourceLinked="1"/>
        <c:tickLblPos val="nextTo"/>
        <c:spPr>
          <a:ln w="19038">
            <a:solidFill>
              <a:srgbClr val="000000"/>
            </a:solidFill>
          </a:ln>
        </c:spPr>
        <c:txPr>
          <a:bodyPr/>
          <a:lstStyle/>
          <a:p>
            <a:pPr>
              <a:defRPr lang="en-US" sz="1100" b="0">
                <a:latin typeface="Arial" panose="020B0604020202020204" pitchFamily="34" charset="0"/>
                <a:cs typeface="Arial" panose="020B0604020202020204" pitchFamily="34" charset="0"/>
              </a:defRPr>
            </a:pPr>
            <a:endParaRPr lang="de-DE"/>
          </a:p>
        </c:txPr>
        <c:crossAx val="396591096"/>
        <c:crosses val="autoZero"/>
        <c:crossBetween val="between"/>
        <c:majorUnit val="5.0"/>
      </c:valAx>
      <c:spPr>
        <a:noFill/>
        <a:ln w="25384">
          <a:noFill/>
        </a:ln>
      </c:spPr>
    </c:plotArea>
    <c:plotVisOnly val="1"/>
    <c:dispBlanksAs val="gap"/>
  </c:chart>
  <c:txPr>
    <a:bodyPr/>
    <a:lstStyle/>
    <a:p>
      <a:pPr>
        <a:defRPr sz="1799"/>
      </a:pPr>
      <a:endParaRPr lang="de-DE"/>
    </a:p>
  </c:txPr>
  <c:externalData r:id="rId2"/>
  <c:userShapes r:id="rId3"/>
</c:chartSpace>
</file>

<file path=ppt/charts/chart16.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64023446621731"/>
          <c:y val="0.0643562748843575"/>
          <c:w val="0.79625898938886"/>
          <c:h val="0.569968022517203"/>
        </c:manualLayout>
      </c:layout>
      <c:barChart>
        <c:barDir val="col"/>
        <c:grouping val="clustered"/>
        <c:ser>
          <c:idx val="0"/>
          <c:order val="0"/>
          <c:tx>
            <c:strRef>
              <c:f>Sheet1!$B$1</c:f>
              <c:strCache>
                <c:ptCount val="1"/>
                <c:pt idx="0">
                  <c:v>DTG + 3TC</c:v>
                </c:pt>
              </c:strCache>
            </c:strRef>
          </c:tx>
          <c:spPr>
            <a:solidFill>
              <a:srgbClr val="002F5F"/>
            </a:solidFill>
          </c:spPr>
          <c:dLbls>
            <c:numFmt formatCode="#,##0.0" sourceLinked="0"/>
            <c:spPr>
              <a:noFill/>
              <a:ln>
                <a:noFill/>
              </a:ln>
              <a:effectLst/>
            </c:spPr>
            <c:txPr>
              <a:bodyPr wrap="square" lIns="38100" tIns="19050" rIns="38100" bIns="19050" anchor="ctr">
                <a:spAutoFit/>
              </a:bodyPr>
              <a:lstStyle/>
              <a:p>
                <a:pPr>
                  <a:defRPr lang="en-US" sz="900"/>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Urine protein/Creatinine (g/mol)</c:v>
                </c:pt>
                <c:pt idx="1">
                  <c:v>Urine retinol-binding protein/Creatinine (µg/mmol)</c:v>
                </c:pt>
                <c:pt idx="2">
                  <c:v>Urine beta-2 microglobulin/Creatinine (mg/mmol)</c:v>
                </c:pt>
              </c:strCache>
            </c:strRef>
          </c:cat>
          <c:val>
            <c:numRef>
              <c:f>Sheet1!$B$2:$B$4</c:f>
              <c:numCache>
                <c:formatCode>General</c:formatCode>
                <c:ptCount val="3"/>
                <c:pt idx="0">
                  <c:v>-13.1</c:v>
                </c:pt>
                <c:pt idx="1">
                  <c:v>-7.4</c:v>
                </c:pt>
                <c:pt idx="2">
                  <c:v>-7.7</c:v>
                </c:pt>
              </c:numCache>
            </c:numRef>
          </c:val>
          <c:extLst xmlns:c16r2="http://schemas.microsoft.com/office/drawing/2015/06/chart">
            <c:ext xmlns:c16="http://schemas.microsoft.com/office/drawing/2014/chart" uri="{C3380CC4-5D6E-409C-BE32-E72D297353CC}">
              <c16:uniqueId val="{00000000-0F22-49C6-BDAF-AAECD3D46AF8}"/>
            </c:ext>
          </c:extLst>
        </c:ser>
        <c:ser>
          <c:idx val="1"/>
          <c:order val="1"/>
          <c:tx>
            <c:strRef>
              <c:f>Sheet1!$C$1</c:f>
              <c:strCache>
                <c:ptCount val="1"/>
                <c:pt idx="0">
                  <c:v>DTG + TDF/FTC</c:v>
                </c:pt>
              </c:strCache>
            </c:strRef>
          </c:tx>
          <c:spPr>
            <a:solidFill>
              <a:srgbClr val="FF6600"/>
            </a:solidFill>
            <a:ln>
              <a:noFill/>
            </a:ln>
          </c:spPr>
          <c:dLbls>
            <c:numFmt formatCode="#,##0.0" sourceLinked="0"/>
            <c:spPr>
              <a:noFill/>
              <a:ln>
                <a:noFill/>
              </a:ln>
              <a:effectLst/>
            </c:spPr>
            <c:txPr>
              <a:bodyPr wrap="square" lIns="38100" tIns="19050" rIns="38100" bIns="19050" anchor="ctr">
                <a:spAutoFit/>
              </a:bodyPr>
              <a:lstStyle/>
              <a:p>
                <a:pPr>
                  <a:defRPr lang="en-US" sz="900"/>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Urine protein/Creatinine (g/mol)</c:v>
                </c:pt>
                <c:pt idx="1">
                  <c:v>Urine retinol-binding protein/Creatinine (µg/mmol)</c:v>
                </c:pt>
                <c:pt idx="2">
                  <c:v>Urine beta-2 microglobulin/Creatinine (mg/mmol)</c:v>
                </c:pt>
              </c:strCache>
            </c:strRef>
          </c:cat>
          <c:val>
            <c:numRef>
              <c:f>Sheet1!$C$2:$C$4</c:f>
              <c:numCache>
                <c:formatCode>General</c:formatCode>
                <c:ptCount val="3"/>
                <c:pt idx="0">
                  <c:v>2.9</c:v>
                </c:pt>
                <c:pt idx="1">
                  <c:v>11.4</c:v>
                </c:pt>
                <c:pt idx="2">
                  <c:v>31.2</c:v>
                </c:pt>
              </c:numCache>
            </c:numRef>
          </c:val>
          <c:extLst xmlns:c16r2="http://schemas.microsoft.com/office/drawing/2015/06/chart">
            <c:ext xmlns:c16="http://schemas.microsoft.com/office/drawing/2014/chart" uri="{C3380CC4-5D6E-409C-BE32-E72D297353CC}">
              <c16:uniqueId val="{00000001-0F22-49C6-BDAF-AAECD3D46AF8}"/>
            </c:ext>
          </c:extLst>
        </c:ser>
        <c:dLbls>
          <c:showVal val="1"/>
        </c:dLbls>
        <c:gapWidth val="92"/>
        <c:axId val="396491640"/>
        <c:axId val="396387256"/>
      </c:barChart>
      <c:catAx>
        <c:axId val="396491640"/>
        <c:scaling>
          <c:orientation val="minMax"/>
        </c:scaling>
        <c:axPos val="b"/>
        <c:numFmt formatCode="General" sourceLinked="1"/>
        <c:majorTickMark val="none"/>
        <c:tickLblPos val="none"/>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96387256"/>
        <c:crosses val="autoZero"/>
        <c:auto val="1"/>
        <c:lblAlgn val="ctr"/>
        <c:lblOffset val="100"/>
      </c:catAx>
      <c:valAx>
        <c:axId val="396387256"/>
        <c:scaling>
          <c:orientation val="minMax"/>
          <c:max val="40.0"/>
        </c:scaling>
        <c:axPos val="l"/>
        <c:title>
          <c:tx>
            <c:rich>
              <a:bodyPr/>
              <a:lstStyle/>
              <a:p>
                <a:pPr>
                  <a:defRPr lang="en-US" sz="1200"/>
                </a:pPr>
                <a:r>
                  <a:rPr lang="en-US" sz="1200" dirty="0"/>
                  <a:t>Change</a:t>
                </a:r>
                <a:r>
                  <a:rPr lang="en-US" sz="1200" baseline="0" dirty="0"/>
                  <a:t> from b</a:t>
                </a:r>
                <a:r>
                  <a:rPr lang="en-US" sz="1200" dirty="0"/>
                  <a:t>aseline, %</a:t>
                </a:r>
                <a:r>
                  <a:rPr lang="en-US" sz="1200" baseline="30000" dirty="0"/>
                  <a:t>b</a:t>
                </a:r>
                <a:endParaRPr lang="en-US" sz="1200" dirty="0"/>
              </a:p>
            </c:rich>
          </c:tx>
          <c:layout>
            <c:manualLayout>
              <c:xMode val="edge"/>
              <c:yMode val="edge"/>
              <c:x val="0.0327370776025112"/>
              <c:y val="0.130640984627375"/>
            </c:manualLayout>
          </c:layout>
        </c:title>
        <c:numFmt formatCode="#,##0" sourceLinked="0"/>
        <c:tickLblPos val="nextTo"/>
        <c:spPr>
          <a:ln w="19038">
            <a:solidFill>
              <a:srgbClr val="000000"/>
            </a:solidFill>
          </a:ln>
        </c:spPr>
        <c:txPr>
          <a:bodyPr/>
          <a:lstStyle/>
          <a:p>
            <a:pPr>
              <a:defRPr lang="en-US" sz="1100" b="0">
                <a:latin typeface="Arial" panose="020B0604020202020204" pitchFamily="34" charset="0"/>
                <a:cs typeface="Arial" panose="020B0604020202020204" pitchFamily="34" charset="0"/>
              </a:defRPr>
            </a:pPr>
            <a:endParaRPr lang="de-DE"/>
          </a:p>
        </c:txPr>
        <c:crossAx val="396491640"/>
        <c:crosses val="autoZero"/>
        <c:crossBetween val="between"/>
      </c:valAx>
      <c:spPr>
        <a:noFill/>
        <a:ln w="25384">
          <a:noFill/>
        </a:ln>
      </c:spPr>
    </c:plotArea>
    <c:plotVisOnly val="1"/>
    <c:dispBlanksAs val="gap"/>
  </c:chart>
  <c:txPr>
    <a:bodyPr/>
    <a:lstStyle/>
    <a:p>
      <a:pPr>
        <a:defRPr sz="1799"/>
      </a:pPr>
      <a:endParaRPr lang="de-DE"/>
    </a:p>
  </c:txPr>
  <c:externalData r:id="rId2"/>
</c:chartSpace>
</file>

<file path=ppt/charts/chart17.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36377311751088"/>
          <c:y val="0.0834080219702817"/>
          <c:w val="0.821284712945063"/>
          <c:h val="0.63068512025638"/>
        </c:manualLayout>
      </c:layout>
      <c:barChart>
        <c:barDir val="col"/>
        <c:grouping val="clustered"/>
        <c:ser>
          <c:idx val="0"/>
          <c:order val="0"/>
          <c:tx>
            <c:strRef>
              <c:f>Sheet1!$B$1</c:f>
              <c:strCache>
                <c:ptCount val="1"/>
                <c:pt idx="0">
                  <c:v>DTG + 3TC</c:v>
                </c:pt>
              </c:strCache>
            </c:strRef>
          </c:tx>
          <c:spPr>
            <a:solidFill>
              <a:srgbClr val="002F5F"/>
            </a:solidFill>
          </c:spPr>
          <c:dLbls>
            <c:dLbl>
              <c:idx val="0"/>
              <c:tx>
                <c:rich>
                  <a:bodyPr/>
                  <a:lstStyle/>
                  <a:p>
                    <a:fld id="{90E99978-5E0C-43C1-94FB-148FB7DBCAEA}"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0-2A2C-4417-A97C-9BD952369242}"/>
                </c:ext>
              </c:extLst>
            </c:dLbl>
            <c:dLbl>
              <c:idx val="1"/>
              <c:tx>
                <c:rich>
                  <a:bodyPr/>
                  <a:lstStyle/>
                  <a:p>
                    <a:fld id="{F905FD54-7D63-4299-A46D-09E5589EC6F8}"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1-2A2C-4417-A97C-9BD952369242}"/>
                </c:ext>
              </c:extLst>
            </c:dLbl>
            <c:dLbl>
              <c:idx val="2"/>
              <c:tx>
                <c:rich>
                  <a:bodyPr/>
                  <a:lstStyle/>
                  <a:p>
                    <a:fld id="{DAC9E7F2-82B8-471B-B45F-78847A1ED1E3}"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2-2A2C-4417-A97C-9BD952369242}"/>
                </c:ext>
              </c:extLst>
            </c:dLbl>
            <c:dLbl>
              <c:idx val="3"/>
              <c:tx>
                <c:rich>
                  <a:bodyPr/>
                  <a:lstStyle/>
                  <a:p>
                    <a:fld id="{818A1C1B-AE1A-4692-838D-4BCC97B40E07}"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3-2A2C-4417-A97C-9BD952369242}"/>
                </c:ext>
              </c:extLst>
            </c:dLbl>
            <c:dLbl>
              <c:idx val="15"/>
              <c:tx>
                <c:rich>
                  <a:bodyPr/>
                  <a:lstStyle/>
                  <a:p>
                    <a:r>
                      <a:rPr lang="en-US" dirty="0"/>
                      <a:t>70</a:t>
                    </a:r>
                  </a:p>
                </c:rich>
              </c:tx>
              <c:dLblPos val="out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2A2C-4417-A97C-9BD952369242}"/>
                </c:ext>
              </c:extLst>
            </c:dLbl>
            <c:numFmt formatCode="#,##0.00" sourceLinked="0"/>
            <c:spPr>
              <a:noFill/>
              <a:ln>
                <a:noFill/>
              </a:ln>
              <a:effectLst/>
            </c:spPr>
            <c:txPr>
              <a:bodyPr wrap="square" lIns="38100" tIns="19050" rIns="38100" bIns="19050" anchor="ctr">
                <a:spAutoFit/>
              </a:bodyPr>
              <a:lstStyle/>
              <a:p>
                <a:pPr>
                  <a:defRPr lang="en-US" sz="1400"/>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Sheet1!$A$2:$A$5</c:f>
              <c:strCache>
                <c:ptCount val="4"/>
                <c:pt idx="0">
                  <c:v>Serum bone specific alkaline phosphatase</c:v>
                </c:pt>
                <c:pt idx="1">
                  <c:v>Serum 
osteocalcin</c:v>
                </c:pt>
                <c:pt idx="2">
                  <c:v>Serum procollagen 1 
N-terminal propeptide</c:v>
                </c:pt>
                <c:pt idx="3">
                  <c:v>Serum type 1 collagen C-telopeptide</c:v>
                </c:pt>
              </c:strCache>
            </c:strRef>
          </c:cat>
          <c:val>
            <c:numRef>
              <c:f>Sheet1!$B$2:$B$5</c:f>
              <c:numCache>
                <c:formatCode>General</c:formatCode>
                <c:ptCount val="4"/>
                <c:pt idx="0">
                  <c:v>1.22</c:v>
                </c:pt>
                <c:pt idx="1">
                  <c:v>0.6</c:v>
                </c:pt>
                <c:pt idx="2">
                  <c:v>0.4</c:v>
                </c:pt>
                <c:pt idx="3">
                  <c:v>0.1361</c:v>
                </c:pt>
              </c:numCache>
            </c:numRef>
          </c:val>
          <c:extLst xmlns:c16r2="http://schemas.microsoft.com/office/drawing/2015/06/chart">
            <c:ext xmlns:c16="http://schemas.microsoft.com/office/drawing/2014/chart" uri="{C3380CC4-5D6E-409C-BE32-E72D297353CC}">
              <c16:uniqueId val="{00000006-2A2C-4417-A97C-9BD952369242}"/>
            </c:ext>
          </c:extLst>
        </c:ser>
        <c:ser>
          <c:idx val="1"/>
          <c:order val="1"/>
          <c:tx>
            <c:strRef>
              <c:f>Sheet1!$C$1</c:f>
              <c:strCache>
                <c:ptCount val="1"/>
                <c:pt idx="0">
                  <c:v>DTG + TDF/FTC</c:v>
                </c:pt>
              </c:strCache>
            </c:strRef>
          </c:tx>
          <c:spPr>
            <a:solidFill>
              <a:srgbClr val="FF6600"/>
            </a:solidFill>
            <a:ln>
              <a:noFill/>
            </a:ln>
          </c:spPr>
          <c:dLbls>
            <c:dLbl>
              <c:idx val="0"/>
              <c:tx>
                <c:rich>
                  <a:bodyPr/>
                  <a:lstStyle/>
                  <a:p>
                    <a:fld id="{7AC010A1-0190-486C-83CC-E3C0F23724B4}"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7-2A2C-4417-A97C-9BD952369242}"/>
                </c:ext>
              </c:extLst>
            </c:dLbl>
            <c:dLbl>
              <c:idx val="1"/>
              <c:tx>
                <c:rich>
                  <a:bodyPr/>
                  <a:lstStyle/>
                  <a:p>
                    <a:fld id="{546EDA3E-3624-44E7-A45F-2DCBA49D15A2}"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8-2A2C-4417-A97C-9BD952369242}"/>
                </c:ext>
              </c:extLst>
            </c:dLbl>
            <c:dLbl>
              <c:idx val="2"/>
              <c:tx>
                <c:rich>
                  <a:bodyPr/>
                  <a:lstStyle/>
                  <a:p>
                    <a:fld id="{9221495A-E494-4032-B62C-567CEB4E8EF0}"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9-2A2C-4417-A97C-9BD952369242}"/>
                </c:ext>
              </c:extLst>
            </c:dLbl>
            <c:dLbl>
              <c:idx val="3"/>
              <c:tx>
                <c:rich>
                  <a:bodyPr/>
                  <a:lstStyle/>
                  <a:p>
                    <a:fld id="{E65F8736-4640-46A5-B379-AE9D28358DFE}"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A-2A2C-4417-A97C-9BD952369242}"/>
                </c:ext>
              </c:extLst>
            </c:dLbl>
            <c:dLbl>
              <c:idx val="15"/>
              <c:tx>
                <c:rich>
                  <a:bodyPr/>
                  <a:lstStyle/>
                  <a:p>
                    <a:r>
                      <a:rPr lang="en-US" dirty="0"/>
                      <a:t>89</a:t>
                    </a:r>
                  </a:p>
                </c:rich>
              </c:tx>
              <c:dLblPos val="out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2A2C-4417-A97C-9BD952369242}"/>
                </c:ext>
              </c:extLst>
            </c:dLbl>
            <c:numFmt formatCode="#,##0.00" sourceLinked="0"/>
            <c:spPr>
              <a:noFill/>
              <a:ln>
                <a:noFill/>
              </a:ln>
              <a:effectLst/>
            </c:spPr>
            <c:txPr>
              <a:bodyPr wrap="square" lIns="38100" tIns="19050" rIns="38100" bIns="19050" anchor="ctr">
                <a:spAutoFit/>
              </a:bodyPr>
              <a:lstStyle/>
              <a:p>
                <a:pPr>
                  <a:defRPr lang="en-US" sz="1400">
                    <a:latin typeface="+mj-lt"/>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Sheet1!$A$2:$A$5</c:f>
              <c:strCache>
                <c:ptCount val="4"/>
                <c:pt idx="0">
                  <c:v>Serum bone specific alkaline phosphatase</c:v>
                </c:pt>
                <c:pt idx="1">
                  <c:v>Serum 
osteocalcin</c:v>
                </c:pt>
                <c:pt idx="2">
                  <c:v>Serum procollagen 1 
N-terminal propeptide</c:v>
                </c:pt>
                <c:pt idx="3">
                  <c:v>Serum type 1 collagen C-telopeptide</c:v>
                </c:pt>
              </c:strCache>
            </c:strRef>
          </c:cat>
          <c:val>
            <c:numRef>
              <c:f>Sheet1!$C$2:$C$5</c:f>
              <c:numCache>
                <c:formatCode>General</c:formatCode>
                <c:ptCount val="4"/>
                <c:pt idx="0">
                  <c:v>4.07</c:v>
                </c:pt>
                <c:pt idx="1">
                  <c:v>6.17</c:v>
                </c:pt>
                <c:pt idx="2">
                  <c:v>13.1</c:v>
                </c:pt>
                <c:pt idx="3">
                  <c:v>0.3346</c:v>
                </c:pt>
              </c:numCache>
            </c:numRef>
          </c:val>
          <c:extLst xmlns:c16r2="http://schemas.microsoft.com/office/drawing/2015/06/chart">
            <c:ext xmlns:c16="http://schemas.microsoft.com/office/drawing/2014/chart" uri="{C3380CC4-5D6E-409C-BE32-E72D297353CC}">
              <c16:uniqueId val="{0000000D-2A2C-4417-A97C-9BD952369242}"/>
            </c:ext>
          </c:extLst>
        </c:ser>
        <c:dLbls>
          <c:showVal val="1"/>
        </c:dLbls>
        <c:gapWidth val="92"/>
        <c:axId val="396889496"/>
        <c:axId val="396892888"/>
      </c:barChart>
      <c:catAx>
        <c:axId val="396889496"/>
        <c:scaling>
          <c:orientation val="minMax"/>
        </c:scaling>
        <c:axPos val="b"/>
        <c:numFmt formatCode="General" sourceLinked="1"/>
        <c:majorTickMark val="none"/>
        <c:tickLblPos val="low"/>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96892888"/>
        <c:crosses val="autoZero"/>
        <c:auto val="1"/>
        <c:lblAlgn val="ctr"/>
        <c:lblOffset val="100"/>
      </c:catAx>
      <c:valAx>
        <c:axId val="396892888"/>
        <c:scaling>
          <c:orientation val="minMax"/>
        </c:scaling>
        <c:axPos val="l"/>
        <c:title>
          <c:tx>
            <c:rich>
              <a:bodyPr/>
              <a:lstStyle/>
              <a:p>
                <a:pPr>
                  <a:defRPr lang="en-US" sz="1400" b="1"/>
                </a:pPr>
                <a:r>
                  <a:rPr lang="en-US" sz="1400" b="1" i="0" baseline="0" dirty="0">
                    <a:effectLst/>
                  </a:rPr>
                  <a:t>Adjusted mean change from baseline (µg/L)</a:t>
                </a:r>
                <a:r>
                  <a:rPr lang="en-US" sz="1400" b="1" i="0" baseline="30000" dirty="0">
                    <a:effectLst/>
                  </a:rPr>
                  <a:t>a</a:t>
                </a:r>
                <a:endParaRPr lang="en-US" sz="1400" b="1" dirty="0">
                  <a:effectLst/>
                </a:endParaRPr>
              </a:p>
            </c:rich>
          </c:tx>
        </c:title>
        <c:numFmt formatCode="General" sourceLinked="1"/>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96889496"/>
        <c:crosses val="autoZero"/>
        <c:crossBetween val="between"/>
        <c:majorUnit val="5.0"/>
      </c:valAx>
      <c:spPr>
        <a:noFill/>
        <a:ln w="25384">
          <a:noFill/>
        </a:ln>
      </c:spPr>
    </c:plotArea>
    <c:plotVisOnly val="1"/>
    <c:dispBlanksAs val="gap"/>
  </c:chart>
  <c:txPr>
    <a:bodyPr/>
    <a:lstStyle/>
    <a:p>
      <a:pPr>
        <a:defRPr sz="1799"/>
      </a:pPr>
      <a:endParaRPr lang="de-DE"/>
    </a:p>
  </c:txPr>
  <c:externalData r:id="rId2"/>
  <c:userShapes r:id="rId3"/>
</c:chartSpace>
</file>

<file path=ppt/charts/chart18.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0813601252820711"/>
          <c:y val="0.058908043977835"/>
          <c:w val="0.918639874717929"/>
          <c:h val="0.684092423698719"/>
        </c:manualLayout>
      </c:layout>
      <c:barChart>
        <c:barDir val="col"/>
        <c:grouping val="clustered"/>
        <c:ser>
          <c:idx val="0"/>
          <c:order val="0"/>
          <c:tx>
            <c:strRef>
              <c:f>Sheet1!$B$1</c:f>
              <c:strCache>
                <c:ptCount val="1"/>
                <c:pt idx="0">
                  <c:v>Big</c:v>
                </c:pt>
              </c:strCache>
            </c:strRef>
          </c:tx>
          <c:spPr>
            <a:solidFill>
              <a:srgbClr val="002F5F"/>
            </a:solidFill>
          </c:spPr>
          <c:dPt>
            <c:idx val="0"/>
            <c:spPr>
              <a:solidFill>
                <a:srgbClr val="9BCDFF"/>
              </a:solidFill>
            </c:spPr>
            <c:extLst xmlns:c16r2="http://schemas.microsoft.com/office/drawing/2015/06/chart">
              <c:ext xmlns:c16="http://schemas.microsoft.com/office/drawing/2014/chart" uri="{C3380CC4-5D6E-409C-BE32-E72D297353CC}">
                <c16:uniqueId val="{00000018-B448-4419-9661-7B770ADE694B}"/>
              </c:ext>
            </c:extLst>
          </c:dPt>
          <c:dPt>
            <c:idx val="1"/>
            <c:spPr>
              <a:solidFill>
                <a:srgbClr val="FFD4B7"/>
              </a:solidFill>
            </c:spPr>
            <c:extLst xmlns:c16r2="http://schemas.microsoft.com/office/drawing/2015/06/chart">
              <c:ext xmlns:c16="http://schemas.microsoft.com/office/drawing/2014/chart" uri="{C3380CC4-5D6E-409C-BE32-E72D297353CC}">
                <c16:uniqueId val="{00000001-B5B8-4760-848A-8EEF4544D6CA}"/>
              </c:ext>
            </c:extLst>
          </c:dPt>
          <c:dPt>
            <c:idx val="2"/>
            <c:spPr>
              <a:solidFill>
                <a:srgbClr val="9BCDFF"/>
              </a:solidFill>
            </c:spPr>
            <c:extLst xmlns:c16r2="http://schemas.microsoft.com/office/drawing/2015/06/chart">
              <c:ext xmlns:c16="http://schemas.microsoft.com/office/drawing/2014/chart" uri="{C3380CC4-5D6E-409C-BE32-E72D297353CC}">
                <c16:uniqueId val="{00000019-B448-4419-9661-7B770ADE694B}"/>
              </c:ext>
            </c:extLst>
          </c:dPt>
          <c:dPt>
            <c:idx val="3"/>
            <c:spPr>
              <a:solidFill>
                <a:srgbClr val="9BCDFF"/>
              </a:solidFill>
            </c:spPr>
            <c:extLst xmlns:c16r2="http://schemas.microsoft.com/office/drawing/2015/06/chart">
              <c:ext xmlns:c16="http://schemas.microsoft.com/office/drawing/2014/chart" uri="{C3380CC4-5D6E-409C-BE32-E72D297353CC}">
                <c16:uniqueId val="{00000003-B5B8-4760-848A-8EEF4544D6CA}"/>
              </c:ext>
            </c:extLst>
          </c:dPt>
          <c:dPt>
            <c:idx val="4"/>
            <c:spPr>
              <a:solidFill>
                <a:srgbClr val="FFB27D"/>
              </a:solidFill>
            </c:spPr>
            <c:extLst xmlns:c16r2="http://schemas.microsoft.com/office/drawing/2015/06/chart">
              <c:ext xmlns:c16="http://schemas.microsoft.com/office/drawing/2014/chart" uri="{C3380CC4-5D6E-409C-BE32-E72D297353CC}">
                <c16:uniqueId val="{0000001A-B448-4419-9661-7B770ADE694B}"/>
              </c:ext>
            </c:extLst>
          </c:dPt>
          <c:dPt>
            <c:idx val="5"/>
            <c:spPr>
              <a:solidFill>
                <a:srgbClr val="FF6600"/>
              </a:solidFill>
            </c:spPr>
            <c:extLst xmlns:c16r2="http://schemas.microsoft.com/office/drawing/2015/06/chart">
              <c:ext xmlns:c16="http://schemas.microsoft.com/office/drawing/2014/chart" uri="{C3380CC4-5D6E-409C-BE32-E72D297353CC}">
                <c16:uniqueId val="{00000000-D440-45FC-9BB0-C660D8D7EDEB}"/>
              </c:ext>
            </c:extLst>
          </c:dPt>
          <c:dPt>
            <c:idx val="6"/>
            <c:spPr>
              <a:solidFill>
                <a:srgbClr val="9BCDFF"/>
              </a:solidFill>
            </c:spPr>
            <c:extLst xmlns:c16r2="http://schemas.microsoft.com/office/drawing/2015/06/chart">
              <c:ext xmlns:c16="http://schemas.microsoft.com/office/drawing/2014/chart" uri="{C3380CC4-5D6E-409C-BE32-E72D297353CC}">
                <c16:uniqueId val="{0000001B-B448-4419-9661-7B770ADE694B}"/>
              </c:ext>
            </c:extLst>
          </c:dPt>
          <c:dPt>
            <c:idx val="7"/>
            <c:spPr>
              <a:solidFill>
                <a:srgbClr val="FFD4B7"/>
              </a:solidFill>
            </c:spPr>
            <c:extLst xmlns:c16r2="http://schemas.microsoft.com/office/drawing/2015/06/chart">
              <c:ext xmlns:c16="http://schemas.microsoft.com/office/drawing/2014/chart" uri="{C3380CC4-5D6E-409C-BE32-E72D297353CC}">
                <c16:uniqueId val="{00000001-D440-45FC-9BB0-C660D8D7EDEB}"/>
              </c:ext>
            </c:extLst>
          </c:dPt>
          <c:dPt>
            <c:idx val="8"/>
            <c:extLst xmlns:c16r2="http://schemas.microsoft.com/office/drawing/2015/06/chart">
              <c:ext xmlns:c16="http://schemas.microsoft.com/office/drawing/2014/chart" uri="{C3380CC4-5D6E-409C-BE32-E72D297353CC}">
                <c16:uniqueId val="{00000009-D440-45FC-9BB0-C660D8D7EDEB}"/>
              </c:ext>
            </c:extLst>
          </c:dPt>
          <c:dPt>
            <c:idx val="9"/>
            <c:spPr>
              <a:solidFill>
                <a:srgbClr val="9BCDFF"/>
              </a:solidFill>
            </c:spPr>
            <c:extLst xmlns:c16r2="http://schemas.microsoft.com/office/drawing/2015/06/chart">
              <c:ext xmlns:c16="http://schemas.microsoft.com/office/drawing/2014/chart" uri="{C3380CC4-5D6E-409C-BE32-E72D297353CC}">
                <c16:uniqueId val="{00000002-D440-45FC-9BB0-C660D8D7EDEB}"/>
              </c:ext>
            </c:extLst>
          </c:dPt>
          <c:dPt>
            <c:idx val="10"/>
            <c:spPr>
              <a:solidFill>
                <a:srgbClr val="FFD4B7"/>
              </a:solidFill>
            </c:spPr>
            <c:extLst xmlns:c16r2="http://schemas.microsoft.com/office/drawing/2015/06/chart">
              <c:ext xmlns:c16="http://schemas.microsoft.com/office/drawing/2014/chart" uri="{C3380CC4-5D6E-409C-BE32-E72D297353CC}">
                <c16:uniqueId val="{00000001-DCE6-4FDE-A876-BA8BA8BB6C77}"/>
              </c:ext>
            </c:extLst>
          </c:dPt>
          <c:dPt>
            <c:idx val="12"/>
            <c:spPr>
              <a:solidFill>
                <a:srgbClr val="E5F7FF"/>
              </a:solidFill>
              <a:ln>
                <a:noFill/>
              </a:ln>
            </c:spPr>
            <c:extLst xmlns:c16r2="http://schemas.microsoft.com/office/drawing/2015/06/chart">
              <c:ext xmlns:c16="http://schemas.microsoft.com/office/drawing/2014/chart" uri="{C3380CC4-5D6E-409C-BE32-E72D297353CC}">
                <c16:uniqueId val="{00000027-460A-4735-8FDC-BA077B110AB0}"/>
              </c:ext>
            </c:extLst>
          </c:dPt>
          <c:dPt>
            <c:idx val="13"/>
            <c:spPr>
              <a:solidFill>
                <a:srgbClr val="FFD4B7"/>
              </a:solidFill>
            </c:spPr>
            <c:extLst xmlns:c16r2="http://schemas.microsoft.com/office/drawing/2015/06/chart">
              <c:ext xmlns:c16="http://schemas.microsoft.com/office/drawing/2014/chart" uri="{C3380CC4-5D6E-409C-BE32-E72D297353CC}">
                <c16:uniqueId val="{00000003-DCE6-4FDE-A876-BA8BA8BB6C77}"/>
              </c:ext>
            </c:extLst>
          </c:dPt>
          <c:dLbls>
            <c:delete val="1"/>
          </c:dLbls>
          <c:cat>
            <c:strRef>
              <c:f>Sheet1!$A$2:$A$15</c:f>
              <c:strCache>
                <c:ptCount val="14"/>
                <c:pt idx="0">
                  <c:v>Total cholesterol (mmol/L) </c:v>
                </c:pt>
                <c:pt idx="1">
                  <c:v>Total cholesterol (mmol/L)</c:v>
                </c:pt>
                <c:pt idx="3">
                  <c:v>LDL cholesterol (mmol/L)</c:v>
                </c:pt>
                <c:pt idx="4">
                  <c:v>LDL cholesterol (mmol/L) </c:v>
                </c:pt>
                <c:pt idx="6">
                  <c:v>HDL cholesterol (mmol/L) </c:v>
                </c:pt>
                <c:pt idx="7">
                  <c:v>HDL cholesterol (mmol/L) </c:v>
                </c:pt>
                <c:pt idx="9">
                  <c:v>Triglycerides (mmol/L)</c:v>
                </c:pt>
                <c:pt idx="10">
                  <c:v>Triglycerides (mmol/L) </c:v>
                </c:pt>
                <c:pt idx="12">
                  <c:v>Total cholesterol/HDL cholesterol ratio</c:v>
                </c:pt>
                <c:pt idx="13">
                  <c:v>Total cholesterol/HDL cholesterol ratio</c:v>
                </c:pt>
              </c:strCache>
            </c:strRef>
          </c:cat>
          <c:val>
            <c:numRef>
              <c:f>Sheet1!$B$2:$B$15</c:f>
              <c:numCache>
                <c:formatCode>General</c:formatCode>
                <c:ptCount val="14"/>
                <c:pt idx="0">
                  <c:v>4.456</c:v>
                </c:pt>
                <c:pt idx="1">
                  <c:v>4.276</c:v>
                </c:pt>
                <c:pt idx="3">
                  <c:v>1.255</c:v>
                </c:pt>
                <c:pt idx="4">
                  <c:v>1.14</c:v>
                </c:pt>
                <c:pt idx="6">
                  <c:v>2.598</c:v>
                </c:pt>
                <c:pt idx="7">
                  <c:v>2.543</c:v>
                </c:pt>
                <c:pt idx="9">
                  <c:v>1.367</c:v>
                </c:pt>
                <c:pt idx="10">
                  <c:v>1.352</c:v>
                </c:pt>
                <c:pt idx="12">
                  <c:v>3.936999999999999</c:v>
                </c:pt>
                <c:pt idx="13">
                  <c:v>4.074</c:v>
                </c:pt>
              </c:numCache>
            </c:numRef>
          </c:val>
          <c:extLst xmlns:c16r2="http://schemas.microsoft.com/office/drawing/2015/06/chart">
            <c:ext xmlns:c16="http://schemas.microsoft.com/office/drawing/2014/chart" uri="{C3380CC4-5D6E-409C-BE32-E72D297353CC}">
              <c16:uniqueId val="{00000006-B5B8-4760-848A-8EEF4544D6CA}"/>
            </c:ext>
          </c:extLst>
        </c:ser>
        <c:ser>
          <c:idx val="1"/>
          <c:order val="1"/>
          <c:tx>
            <c:strRef>
              <c:f>Sheet1!$B$1:$C$1</c:f>
              <c:strCache>
                <c:ptCount val="1"/>
                <c:pt idx="0">
                  <c:v>Big Little</c:v>
                </c:pt>
              </c:strCache>
            </c:strRef>
          </c:tx>
          <c:spPr>
            <a:solidFill>
              <a:srgbClr val="FF6600"/>
            </a:solidFill>
            <a:ln>
              <a:noFill/>
            </a:ln>
          </c:spPr>
          <c:dPt>
            <c:idx val="0"/>
            <c:spPr>
              <a:solidFill>
                <a:srgbClr val="002F5F"/>
              </a:solidFill>
              <a:ln>
                <a:noFill/>
              </a:ln>
            </c:spPr>
            <c:extLst xmlns:c16r2="http://schemas.microsoft.com/office/drawing/2015/06/chart">
              <c:ext xmlns:c16="http://schemas.microsoft.com/office/drawing/2014/chart" uri="{C3380CC4-5D6E-409C-BE32-E72D297353CC}">
                <c16:uniqueId val="{00000003-D440-45FC-9BB0-C660D8D7EDEB}"/>
              </c:ext>
            </c:extLst>
          </c:dPt>
          <c:dPt>
            <c:idx val="2"/>
            <c:spPr>
              <a:solidFill>
                <a:srgbClr val="002F5F"/>
              </a:solidFill>
              <a:ln>
                <a:noFill/>
              </a:ln>
            </c:spPr>
            <c:extLst xmlns:c16r2="http://schemas.microsoft.com/office/drawing/2015/06/chart">
              <c:ext xmlns:c16="http://schemas.microsoft.com/office/drawing/2014/chart" uri="{C3380CC4-5D6E-409C-BE32-E72D297353CC}">
                <c16:uniqueId val="{00000009-B5B8-4760-848A-8EEF4544D6CA}"/>
              </c:ext>
            </c:extLst>
          </c:dPt>
          <c:dPt>
            <c:idx val="3"/>
            <c:spPr>
              <a:solidFill>
                <a:srgbClr val="002F5F"/>
              </a:solidFill>
              <a:ln>
                <a:noFill/>
              </a:ln>
            </c:spPr>
            <c:extLst xmlns:c16r2="http://schemas.microsoft.com/office/drawing/2015/06/chart">
              <c:ext xmlns:c16="http://schemas.microsoft.com/office/drawing/2014/chart" uri="{C3380CC4-5D6E-409C-BE32-E72D297353CC}">
                <c16:uniqueId val="{0000000A-B5B8-4760-848A-8EEF4544D6CA}"/>
              </c:ext>
            </c:extLst>
          </c:dPt>
          <c:dPt>
            <c:idx val="4"/>
            <c:extLst xmlns:c16r2="http://schemas.microsoft.com/office/drawing/2015/06/chart">
              <c:ext xmlns:c16="http://schemas.microsoft.com/office/drawing/2014/chart" uri="{C3380CC4-5D6E-409C-BE32-E72D297353CC}">
                <c16:uniqueId val="{0000000B-B5B8-4760-848A-8EEF4544D6CA}"/>
              </c:ext>
            </c:extLst>
          </c:dPt>
          <c:dPt>
            <c:idx val="6"/>
            <c:spPr>
              <a:solidFill>
                <a:srgbClr val="002F5F"/>
              </a:solidFill>
              <a:ln>
                <a:noFill/>
              </a:ln>
            </c:spPr>
            <c:extLst xmlns:c16r2="http://schemas.microsoft.com/office/drawing/2015/06/chart">
              <c:ext xmlns:c16="http://schemas.microsoft.com/office/drawing/2014/chart" uri="{C3380CC4-5D6E-409C-BE32-E72D297353CC}">
                <c16:uniqueId val="{00000004-D440-45FC-9BB0-C660D8D7EDEB}"/>
              </c:ext>
            </c:extLst>
          </c:dPt>
          <c:dPt>
            <c:idx val="8"/>
            <c:spPr>
              <a:solidFill>
                <a:srgbClr val="002F5F"/>
              </a:solidFill>
              <a:ln>
                <a:noFill/>
              </a:ln>
            </c:spPr>
            <c:extLst xmlns:c16r2="http://schemas.microsoft.com/office/drawing/2015/06/chart">
              <c:ext xmlns:c16="http://schemas.microsoft.com/office/drawing/2014/chart" uri="{C3380CC4-5D6E-409C-BE32-E72D297353CC}">
                <c16:uniqueId val="{00000005-D440-45FC-9BB0-C660D8D7EDEB}"/>
              </c:ext>
            </c:extLst>
          </c:dPt>
          <c:dPt>
            <c:idx val="9"/>
            <c:spPr>
              <a:solidFill>
                <a:srgbClr val="002F5F"/>
              </a:solidFill>
              <a:ln>
                <a:noFill/>
              </a:ln>
            </c:spPr>
            <c:extLst xmlns:c16r2="http://schemas.microsoft.com/office/drawing/2015/06/chart">
              <c:ext xmlns:c16="http://schemas.microsoft.com/office/drawing/2014/chart" uri="{C3380CC4-5D6E-409C-BE32-E72D297353CC}">
                <c16:uniqueId val="{00000000-DCE6-4FDE-A876-BA8BA8BB6C77}"/>
              </c:ext>
            </c:extLst>
          </c:dPt>
          <c:dPt>
            <c:idx val="12"/>
            <c:spPr>
              <a:solidFill>
                <a:srgbClr val="002F5F"/>
              </a:solidFill>
              <a:ln>
                <a:noFill/>
              </a:ln>
            </c:spPr>
            <c:extLst xmlns:c16r2="http://schemas.microsoft.com/office/drawing/2015/06/chart">
              <c:ext xmlns:c16="http://schemas.microsoft.com/office/drawing/2014/chart" uri="{C3380CC4-5D6E-409C-BE32-E72D297353CC}">
                <c16:uniqueId val="{00000002-DCE6-4FDE-A876-BA8BA8BB6C77}"/>
              </c:ext>
            </c:extLst>
          </c:dPt>
          <c:dLbls>
            <c:delete val="1"/>
          </c:dLbls>
          <c:cat>
            <c:strRef>
              <c:f>Sheet1!$A$2:$A$15</c:f>
              <c:strCache>
                <c:ptCount val="14"/>
                <c:pt idx="0">
                  <c:v>Total cholesterol (mmol/L) </c:v>
                </c:pt>
                <c:pt idx="1">
                  <c:v>Total cholesterol (mmol/L)</c:v>
                </c:pt>
                <c:pt idx="3">
                  <c:v>LDL cholesterol (mmol/L)</c:v>
                </c:pt>
                <c:pt idx="4">
                  <c:v>LDL cholesterol (mmol/L) </c:v>
                </c:pt>
                <c:pt idx="6">
                  <c:v>HDL cholesterol (mmol/L) </c:v>
                </c:pt>
                <c:pt idx="7">
                  <c:v>HDL cholesterol (mmol/L) </c:v>
                </c:pt>
                <c:pt idx="9">
                  <c:v>Triglycerides (mmol/L)</c:v>
                </c:pt>
                <c:pt idx="10">
                  <c:v>Triglycerides (mmol/L) </c:v>
                </c:pt>
                <c:pt idx="12">
                  <c:v>Total cholesterol/HDL cholesterol ratio</c:v>
                </c:pt>
                <c:pt idx="13">
                  <c:v>Total cholesterol/HDL cholesterol ratio</c:v>
                </c:pt>
              </c:strCache>
            </c:strRef>
          </c:cat>
          <c:val>
            <c:numRef>
              <c:f>Sheet1!$C$2:$C$15</c:f>
              <c:numCache>
                <c:formatCode>General</c:formatCode>
                <c:ptCount val="14"/>
                <c:pt idx="0">
                  <c:v>4.109999999999999</c:v>
                </c:pt>
                <c:pt idx="1">
                  <c:v>4.113999999999999</c:v>
                </c:pt>
                <c:pt idx="3">
                  <c:v>1.109</c:v>
                </c:pt>
                <c:pt idx="4">
                  <c:v>1.12</c:v>
                </c:pt>
                <c:pt idx="6">
                  <c:v>2.398</c:v>
                </c:pt>
                <c:pt idx="7">
                  <c:v>2.396999999999999</c:v>
                </c:pt>
                <c:pt idx="9">
                  <c:v>1.34</c:v>
                </c:pt>
                <c:pt idx="10">
                  <c:v>1.274</c:v>
                </c:pt>
                <c:pt idx="12">
                  <c:v>3.842</c:v>
                </c:pt>
                <c:pt idx="13">
                  <c:v>3.834</c:v>
                </c:pt>
              </c:numCache>
            </c:numRef>
          </c:val>
          <c:extLst xmlns:c16r2="http://schemas.microsoft.com/office/drawing/2015/06/chart">
            <c:ext xmlns:c16="http://schemas.microsoft.com/office/drawing/2014/chart" uri="{C3380CC4-5D6E-409C-BE32-E72D297353CC}">
              <c16:uniqueId val="{0000000D-B5B8-4760-848A-8EEF4544D6CA}"/>
            </c:ext>
          </c:extLst>
        </c:ser>
        <c:dLbls>
          <c:showVal val="1"/>
        </c:dLbls>
        <c:gapWidth val="27"/>
        <c:overlap val="100"/>
        <c:axId val="428212408"/>
        <c:axId val="428216200"/>
      </c:barChart>
      <c:catAx>
        <c:axId val="428212408"/>
        <c:scaling>
          <c:orientation val="minMax"/>
        </c:scaling>
        <c:axPos val="b"/>
        <c:numFmt formatCode="General" sourceLinked="1"/>
        <c:majorTickMark val="none"/>
        <c:tickLblPos val="none"/>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428216200"/>
        <c:crosses val="autoZero"/>
        <c:auto val="1"/>
        <c:lblAlgn val="ctr"/>
        <c:lblOffset val="100"/>
      </c:catAx>
      <c:valAx>
        <c:axId val="428216200"/>
        <c:scaling>
          <c:orientation val="minMax"/>
        </c:scaling>
        <c:axPos val="l"/>
        <c:title>
          <c:tx>
            <c:rich>
              <a:bodyPr/>
              <a:lstStyle/>
              <a:p>
                <a:pPr>
                  <a:defRPr lang="en-US" sz="1400"/>
                </a:pPr>
                <a:r>
                  <a:rPr lang="en-US" sz="1400" dirty="0"/>
                  <a:t>Adjusted</a:t>
                </a:r>
                <a:r>
                  <a:rPr lang="en-US" sz="1400" baseline="0" dirty="0"/>
                  <a:t> mean change from baseline</a:t>
                </a:r>
                <a:r>
                  <a:rPr lang="en-US" sz="1400" baseline="30000" dirty="0"/>
                  <a:t>a</a:t>
                </a:r>
                <a:endParaRPr lang="en-US" sz="1400" dirty="0"/>
              </a:p>
            </c:rich>
          </c:tx>
          <c:layout>
            <c:manualLayout>
              <c:xMode val="edge"/>
              <c:yMode val="edge"/>
              <c:x val="0.00986687488103423"/>
              <c:y val="0.0715302733736357"/>
            </c:manualLayout>
          </c:layout>
        </c:title>
        <c:numFmt formatCode="General" sourceLinked="1"/>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428212408"/>
        <c:crosses val="autoZero"/>
        <c:crossBetween val="between"/>
        <c:majorUnit val="1.0"/>
      </c:valAx>
      <c:spPr>
        <a:noFill/>
        <a:ln w="25384">
          <a:noFill/>
        </a:ln>
      </c:spPr>
    </c:plotArea>
    <c:plotVisOnly val="1"/>
    <c:dispBlanksAs val="gap"/>
  </c:chart>
  <c:txPr>
    <a:bodyPr/>
    <a:lstStyle/>
    <a:p>
      <a:pPr>
        <a:defRPr sz="1799"/>
      </a:pPr>
      <a:endParaRPr lang="de-DE"/>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58222010340813"/>
          <c:y val="0.201728117872131"/>
          <c:w val="0.841777989659187"/>
          <c:h val="0.65999675117034"/>
        </c:manualLayout>
      </c:layout>
      <c:barChart>
        <c:barDir val="col"/>
        <c:grouping val="clustered"/>
        <c:ser>
          <c:idx val="0"/>
          <c:order val="0"/>
          <c:tx>
            <c:strRef>
              <c:f>Sheet1!$B$1</c:f>
              <c:strCache>
                <c:ptCount val="1"/>
                <c:pt idx="0">
                  <c:v>DTG + 3TC (N=356)</c:v>
                </c:pt>
              </c:strCache>
            </c:strRef>
          </c:tx>
          <c:spPr>
            <a:solidFill>
              <a:srgbClr val="002F5F"/>
            </a:solidFill>
            <a:ln w="6350">
              <a:noFill/>
            </a:ln>
          </c:spPr>
          <c:dLbls>
            <c:spPr>
              <a:noFill/>
              <a:ln>
                <a:noFill/>
              </a:ln>
              <a:effectLst/>
            </c:spPr>
            <c:txPr>
              <a:bodyPr wrap="square" lIns="38100" tIns="19050" rIns="38100" bIns="19050" anchor="ctr">
                <a:spAutoFit/>
              </a:bodyPr>
              <a:lstStyle/>
              <a:p>
                <a:pPr>
                  <a:defRPr lang="en-US" sz="11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Sheet1!$B$2:$B$4</c:f>
              <c:numCache>
                <c:formatCode>0</c:formatCode>
                <c:ptCount val="3"/>
                <c:pt idx="0">
                  <c:v>90.0</c:v>
                </c:pt>
                <c:pt idx="1">
                  <c:v>4.0</c:v>
                </c:pt>
                <c:pt idx="2">
                  <c:v>6.0</c:v>
                </c:pt>
              </c:numCache>
            </c:numRef>
          </c:val>
          <c:extLst xmlns:c16r2="http://schemas.microsoft.com/office/drawing/2015/06/chart">
            <c:ext xmlns:c16="http://schemas.microsoft.com/office/drawing/2014/chart" uri="{C3380CC4-5D6E-409C-BE32-E72D297353CC}">
              <c16:uniqueId val="{00000000-BB7D-4A4D-97D1-55B99CCEA5FF}"/>
            </c:ext>
          </c:extLst>
        </c:ser>
        <c:ser>
          <c:idx val="1"/>
          <c:order val="1"/>
          <c:tx>
            <c:strRef>
              <c:f>Sheet1!$C$1</c:f>
              <c:strCache>
                <c:ptCount val="1"/>
                <c:pt idx="0">
                  <c:v>DTG + TDF/FTC (N=358)</c:v>
                </c:pt>
              </c:strCache>
            </c:strRef>
          </c:tx>
          <c:spPr>
            <a:solidFill>
              <a:srgbClr val="FF6600"/>
            </a:solidFill>
            <a:ln w="6350">
              <a:noFill/>
            </a:ln>
          </c:spPr>
          <c:dLbls>
            <c:dLbl>
              <c:idx val="0"/>
              <c:spPr>
                <a:noFill/>
                <a:ln>
                  <a:noFill/>
                </a:ln>
                <a:effectLst/>
              </c:spPr>
              <c:txPr>
                <a:bodyPr wrap="square" lIns="38100" tIns="19050" rIns="38100" bIns="19050" anchor="ctr">
                  <a:spAutoFit/>
                </a:bodyPr>
                <a:lstStyle/>
                <a:p>
                  <a:pPr>
                    <a:defRPr lang="en-US" sz="1100" cap="all" baseline="0">
                      <a:solidFill>
                        <a:schemeClr val="tx1"/>
                      </a:solidFill>
                      <a:latin typeface="Arial" panose="020B0604020202020204" pitchFamily="34" charset="0"/>
                    </a:defRPr>
                  </a:pPr>
                  <a:endParaRPr lang="de-DE"/>
                </a:p>
              </c:txPr>
            </c:dLbl>
            <c:spPr>
              <a:noFill/>
              <a:ln>
                <a:noFill/>
              </a:ln>
              <a:effectLst/>
            </c:spPr>
            <c:txPr>
              <a:bodyPr wrap="square" lIns="38100" tIns="19050" rIns="38100" bIns="19050" anchor="ctr">
                <a:spAutoFit/>
              </a:bodyPr>
              <a:lstStyle/>
              <a:p>
                <a:pPr>
                  <a:defRPr lang="en-US" sz="11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Sheet1!$C$2:$C$4</c:f>
              <c:numCache>
                <c:formatCode>0</c:formatCode>
                <c:ptCount val="3"/>
                <c:pt idx="0">
                  <c:v>93.0</c:v>
                </c:pt>
                <c:pt idx="1">
                  <c:v>2.0</c:v>
                </c:pt>
                <c:pt idx="2">
                  <c:v>6.0</c:v>
                </c:pt>
              </c:numCache>
            </c:numRef>
          </c:val>
          <c:extLst xmlns:c16r2="http://schemas.microsoft.com/office/drawing/2015/06/chart">
            <c:ext xmlns:c16="http://schemas.microsoft.com/office/drawing/2014/chart" uri="{C3380CC4-5D6E-409C-BE32-E72D297353CC}">
              <c16:uniqueId val="{00000001-BB7D-4A4D-97D1-55B99CCEA5FF}"/>
            </c:ext>
          </c:extLst>
        </c:ser>
        <c:ser>
          <c:idx val="2"/>
          <c:order val="2"/>
          <c:tx>
            <c:strRef>
              <c:f>Sheet1!$D$1</c:f>
              <c:strCache>
                <c:ptCount val="1"/>
                <c:pt idx="0">
                  <c:v>Column1</c:v>
                </c:pt>
              </c:strCache>
            </c:strRef>
          </c:tx>
          <c:cat>
            <c:strRef>
              <c:f>Sheet1!$A$2:$A$4</c:f>
              <c:strCache>
                <c:ptCount val="3"/>
                <c:pt idx="0">
                  <c:v>Virologic
success</c:v>
                </c:pt>
                <c:pt idx="1">
                  <c:v>Virologic
nonresponse</c:v>
                </c:pt>
                <c:pt idx="2">
                  <c:v>No virologic
data</c:v>
                </c:pt>
              </c:strCache>
            </c:strRef>
          </c:cat>
          <c:val>
            <c:numRef>
              <c:f>Sheet1!$D$2:$D$4</c:f>
              <c:numCache>
                <c:formatCode>General</c:formatCode>
                <c:ptCount val="3"/>
              </c:numCache>
            </c:numRef>
          </c:val>
          <c:extLst xmlns:c16r2="http://schemas.microsoft.com/office/drawing/2015/06/chart">
            <c:ext xmlns:c16="http://schemas.microsoft.com/office/drawing/2014/chart" uri="{C3380CC4-5D6E-409C-BE32-E72D297353CC}">
              <c16:uniqueId val="{00000002-BB7D-4A4D-97D1-55B99CCEA5FF}"/>
            </c:ext>
          </c:extLst>
        </c:ser>
        <c:ser>
          <c:idx val="3"/>
          <c:order val="3"/>
          <c:tx>
            <c:strRef>
              <c:f>Sheet1!$E$1</c:f>
              <c:strCache>
                <c:ptCount val="1"/>
                <c:pt idx="0">
                  <c:v>DTG + 3TC (N=360)</c:v>
                </c:pt>
              </c:strCache>
            </c:strRef>
          </c:tx>
          <c:spPr>
            <a:solidFill>
              <a:srgbClr val="61B0FF"/>
            </a:solidFill>
            <a:ln w="3175">
              <a:noFill/>
            </a:ln>
          </c:spPr>
          <c:dLbls>
            <c:dLbl>
              <c:idx val="0"/>
              <c:tx>
                <c:rich>
                  <a:bodyPr/>
                  <a:lstStyle/>
                  <a:p>
                    <a:fld id="{2ADE0EAC-A1B0-491C-9A24-4D2BC227B367}"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2-BE76-44F2-8600-8F2CC7152506}"/>
                </c:ext>
              </c:extLst>
            </c:dLbl>
            <c:spPr>
              <a:noFill/>
              <a:ln>
                <a:noFill/>
              </a:ln>
              <a:effectLst/>
            </c:spPr>
            <c:txPr>
              <a:bodyPr wrap="square" lIns="38100" tIns="19050" rIns="38100" bIns="19050" anchor="ctr">
                <a:spAutoFit/>
              </a:bodyPr>
              <a:lstStyle/>
              <a:p>
                <a:pPr>
                  <a:defRPr lang="en-US" sz="11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Sheet1!$E$2:$E$4</c:f>
              <c:numCache>
                <c:formatCode>General</c:formatCode>
                <c:ptCount val="3"/>
              </c:numCache>
            </c:numRef>
          </c:val>
          <c:extLst xmlns:c16r2="http://schemas.microsoft.com/office/drawing/2015/06/chart">
            <c:ext xmlns:c16="http://schemas.microsoft.com/office/drawing/2014/chart" uri="{C3380CC4-5D6E-409C-BE32-E72D297353CC}">
              <c16:uniqueId val="{00000003-BB7D-4A4D-97D1-55B99CCEA5FF}"/>
            </c:ext>
          </c:extLst>
        </c:ser>
        <c:ser>
          <c:idx val="4"/>
          <c:order val="4"/>
          <c:tx>
            <c:strRef>
              <c:f>Sheet1!$F$1</c:f>
              <c:strCache>
                <c:ptCount val="1"/>
                <c:pt idx="0">
                  <c:v>DTG + TDF/FTC (N=359)</c:v>
                </c:pt>
              </c:strCache>
            </c:strRef>
          </c:tx>
          <c:spPr>
            <a:solidFill>
              <a:srgbClr val="FFA365"/>
            </a:solidFill>
            <a:ln w="3175">
              <a:noFill/>
            </a:ln>
          </c:spPr>
          <c:dLbls>
            <c:dLbl>
              <c:idx val="0"/>
              <c:tx>
                <c:rich>
                  <a:bodyPr/>
                  <a:lstStyle/>
                  <a:p>
                    <a:fld id="{36C02083-BD7E-4701-AD2A-AE79CA773FDD}"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0-D05E-454A-972F-1C2948923649}"/>
                </c:ext>
              </c:extLst>
            </c:dLbl>
            <c:spPr>
              <a:noFill/>
              <a:ln>
                <a:noFill/>
              </a:ln>
              <a:effectLst/>
            </c:spPr>
            <c:txPr>
              <a:bodyPr wrap="square" lIns="38100" tIns="19050" rIns="38100" bIns="19050" anchor="ctr">
                <a:spAutoFit/>
              </a:bodyPr>
              <a:lstStyle/>
              <a:p>
                <a:pPr>
                  <a:defRPr lang="en-US" sz="11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Sheet1!$F$2:$F$4</c:f>
              <c:numCache>
                <c:formatCode>General</c:formatCode>
                <c:ptCount val="3"/>
              </c:numCache>
            </c:numRef>
          </c:val>
          <c:extLst xmlns:c16r2="http://schemas.microsoft.com/office/drawing/2015/06/chart">
            <c:ext xmlns:c16="http://schemas.microsoft.com/office/drawing/2014/chart" uri="{C3380CC4-5D6E-409C-BE32-E72D297353CC}">
              <c16:uniqueId val="{00000000-4179-4834-A2AE-388F612E4CD9}"/>
            </c:ext>
          </c:extLst>
        </c:ser>
        <c:dLbls/>
        <c:gapWidth val="250"/>
        <c:axId val="316379688"/>
        <c:axId val="316404152"/>
      </c:barChart>
      <c:catAx>
        <c:axId val="316379688"/>
        <c:scaling>
          <c:orientation val="minMax"/>
        </c:scaling>
        <c:axPos val="b"/>
        <c:numFmt formatCode="General" sourceLinked="1"/>
        <c:majorTickMark val="none"/>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16404152"/>
        <c:crosses val="autoZero"/>
        <c:auto val="1"/>
        <c:lblAlgn val="ctr"/>
        <c:lblOffset val="100"/>
      </c:catAx>
      <c:valAx>
        <c:axId val="316404152"/>
        <c:scaling>
          <c:orientation val="minMax"/>
          <c:max val="100.0"/>
        </c:scaling>
        <c:axPos val="l"/>
        <c:title>
          <c:tx>
            <c:rich>
              <a:bodyPr/>
              <a:lstStyle/>
              <a:p>
                <a:pPr>
                  <a:defRPr lang="en-US" sz="1400" b="0" i="0" u="none" strike="noStrike" baseline="0">
                    <a:solidFill>
                      <a:srgbClr val="000000"/>
                    </a:solidFill>
                    <a:latin typeface="Arial" panose="020B0604020202020204" pitchFamily="34" charset="0"/>
                    <a:ea typeface="Arial"/>
                    <a:cs typeface="Arial" panose="020B0604020202020204" pitchFamily="34" charset="0"/>
                  </a:defRPr>
                </a:pPr>
                <a:r>
                  <a:rPr lang="en-US" sz="1400" b="0" dirty="0">
                    <a:latin typeface="Arial" panose="020B0604020202020204" pitchFamily="34" charset="0"/>
                    <a:cs typeface="Arial" panose="020B0604020202020204" pitchFamily="34" charset="0"/>
                  </a:rPr>
                  <a:t>HIV-1 RNA &lt;50 c/mL, %</a:t>
                </a:r>
              </a:p>
            </c:rich>
          </c:tx>
          <c:layout>
            <c:manualLayout>
              <c:xMode val="edge"/>
              <c:yMode val="edge"/>
              <c:x val="0.0165768103072576"/>
              <c:y val="0.256716680843907"/>
            </c:manualLayout>
          </c:layout>
        </c:title>
        <c:numFmt formatCode="0" sourceLinked="1"/>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16379688"/>
        <c:crosses val="autoZero"/>
        <c:crossBetween val="between"/>
        <c:majorUnit val="20.0"/>
      </c:valAx>
      <c:spPr>
        <a:noFill/>
        <a:ln w="25384">
          <a:noFill/>
        </a:ln>
      </c:spPr>
    </c:plotArea>
    <c:plotVisOnly val="1"/>
    <c:dispBlanksAs val="gap"/>
  </c:chart>
  <c:txPr>
    <a:bodyPr/>
    <a:lstStyle/>
    <a:p>
      <a:pPr>
        <a:defRPr sz="1799"/>
      </a:pPr>
      <a:endParaRPr lang="de-DE"/>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547192330644695"/>
          <c:y val="0.0"/>
          <c:w val="0.910406332020997"/>
          <c:h val="0.922588999070694"/>
        </c:manualLayout>
      </c:layout>
      <c:scatterChart>
        <c:scatterStyle val="lineMarker"/>
        <c:ser>
          <c:idx val="0"/>
          <c:order val="0"/>
          <c:tx>
            <c:strRef>
              <c:f>Sheet1!$B$1</c:f>
              <c:strCache>
                <c:ptCount val="1"/>
                <c:pt idx="0">
                  <c:v>Y-Values</c:v>
                </c:pt>
              </c:strCache>
            </c:strRef>
          </c:tx>
          <c:spPr>
            <a:ln w="28533">
              <a:noFill/>
            </a:ln>
          </c:spPr>
          <c:marker>
            <c:symbol val="square"/>
            <c:size val="8"/>
            <c:spPr>
              <a:solidFill>
                <a:schemeClr val="tx1"/>
              </a:solidFill>
              <a:ln>
                <a:solidFill>
                  <a:schemeClr val="tx1"/>
                </a:solidFill>
              </a:ln>
            </c:spPr>
          </c:marker>
          <c:errBars>
            <c:errDir val="x"/>
            <c:errBarType val="both"/>
            <c:errValType val="cust"/>
            <c:plus>
              <c:numRef>
                <c:f>Sheet1!$E$2:$E$15</c:f>
                <c:numCache>
                  <c:formatCode>General</c:formatCode>
                  <c:ptCount val="14"/>
                  <c:pt idx="0">
                    <c:v>4.1</c:v>
                  </c:pt>
                  <c:pt idx="1">
                    <c:v>3.6</c:v>
                  </c:pt>
                </c:numCache>
              </c:numRef>
            </c:plus>
            <c:minus>
              <c:numRef>
                <c:f>Sheet1!$F$2:$F$15</c:f>
                <c:numCache>
                  <c:formatCode>General</c:formatCode>
                  <c:ptCount val="14"/>
                  <c:pt idx="0">
                    <c:v>4.1</c:v>
                  </c:pt>
                  <c:pt idx="1">
                    <c:v>3.6</c:v>
                  </c:pt>
                </c:numCache>
              </c:numRef>
            </c:minus>
            <c:spPr>
              <a:ln w="25363">
                <a:solidFill>
                  <a:srgbClr val="000000"/>
                </a:solidFill>
                <a:prstDash val="solid"/>
              </a:ln>
            </c:spPr>
          </c:errBars>
          <c:xVal>
            <c:numRef>
              <c:f>Sheet1!$A$2:$A$4</c:f>
              <c:numCache>
                <c:formatCode>General</c:formatCode>
                <c:ptCount val="3"/>
                <c:pt idx="0">
                  <c:v>-2.6</c:v>
                </c:pt>
                <c:pt idx="1">
                  <c:v>-0.7</c:v>
                </c:pt>
              </c:numCache>
            </c:numRef>
          </c:xVal>
          <c:yVal>
            <c:numRef>
              <c:f>Sheet1!$B$2:$B$4</c:f>
              <c:numCache>
                <c:formatCode>General</c:formatCode>
                <c:ptCount val="3"/>
                <c:pt idx="0">
                  <c:v>3.5</c:v>
                </c:pt>
                <c:pt idx="1">
                  <c:v>1.5</c:v>
                </c:pt>
              </c:numCache>
            </c:numRef>
          </c:yVal>
          <c:extLst xmlns:c16r2="http://schemas.microsoft.com/office/drawing/2015/06/chart">
            <c:ext xmlns:c16="http://schemas.microsoft.com/office/drawing/2014/chart" uri="{C3380CC4-5D6E-409C-BE32-E72D297353CC}">
              <c16:uniqueId val="{00000000-114E-420A-99AE-BF99CF244992}"/>
            </c:ext>
          </c:extLst>
        </c:ser>
        <c:dLbls/>
        <c:axId val="316274888"/>
        <c:axId val="316255016"/>
      </c:scatterChart>
      <c:valAx>
        <c:axId val="316274888"/>
        <c:scaling>
          <c:orientation val="minMax"/>
          <c:max val="10.0"/>
          <c:min val="-10.0"/>
        </c:scaling>
        <c:axPos val="b"/>
        <c:numFmt formatCode="General" sourceLinked="1"/>
        <c:tickLblPos val="nextTo"/>
        <c:spPr>
          <a:ln w="19022">
            <a:solidFill>
              <a:schemeClr val="tx1"/>
            </a:solidFill>
          </a:ln>
        </c:spPr>
        <c:txPr>
          <a:bodyPr rot="0" vert="horz"/>
          <a:lstStyle/>
          <a:p>
            <a:pPr>
              <a:defRPr lang="en-US" sz="1400" b="0" i="0" u="none" strike="noStrike" baseline="0">
                <a:solidFill>
                  <a:srgbClr val="000000"/>
                </a:solidFill>
                <a:latin typeface="Arial"/>
                <a:ea typeface="Arial"/>
                <a:cs typeface="Arial"/>
              </a:defRPr>
            </a:pPr>
            <a:endParaRPr lang="de-DE"/>
          </a:p>
        </c:txPr>
        <c:crossAx val="316255016"/>
        <c:crosses val="autoZero"/>
        <c:crossBetween val="midCat"/>
        <c:majorUnit val="2.0"/>
        <c:minorUnit val="1.0"/>
      </c:valAx>
      <c:valAx>
        <c:axId val="316255016"/>
        <c:scaling>
          <c:orientation val="minMax"/>
          <c:max val="5.0"/>
        </c:scaling>
        <c:axPos val="l"/>
        <c:numFmt formatCode="General" sourceLinked="1"/>
        <c:majorTickMark val="none"/>
        <c:tickLblPos val="none"/>
        <c:spPr>
          <a:ln w="19022">
            <a:solidFill>
              <a:schemeClr val="tx1"/>
            </a:solidFill>
          </a:ln>
        </c:spPr>
        <c:txPr>
          <a:bodyPr/>
          <a:lstStyle/>
          <a:p>
            <a:pPr>
              <a:defRPr lang="en-US"/>
            </a:pPr>
            <a:endParaRPr lang="de-DE"/>
          </a:p>
        </c:txPr>
        <c:crossAx val="316274888"/>
        <c:crossesAt val="0.0"/>
        <c:crossBetween val="midCat"/>
      </c:valAx>
      <c:spPr>
        <a:noFill/>
        <a:ln w="25363">
          <a:noFill/>
        </a:ln>
      </c:spPr>
    </c:plotArea>
    <c:plotVisOnly val="1"/>
    <c:dispBlanksAs val="gap"/>
  </c:chart>
  <c:txPr>
    <a:bodyPr/>
    <a:lstStyle/>
    <a:p>
      <a:pPr>
        <a:defRPr sz="1797"/>
      </a:pPr>
      <a:endParaRPr lang="de-DE"/>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58222010340813"/>
          <c:y val="0.201728117872131"/>
          <c:w val="0.841777989659187"/>
          <c:h val="0.65999675117034"/>
        </c:manualLayout>
      </c:layout>
      <c:barChart>
        <c:barDir val="col"/>
        <c:grouping val="clustered"/>
        <c:ser>
          <c:idx val="0"/>
          <c:order val="0"/>
          <c:tx>
            <c:strRef>
              <c:f>Sheet1!$B$1</c:f>
              <c:strCache>
                <c:ptCount val="1"/>
                <c:pt idx="0">
                  <c:v>DTG + 3TC (N=356)</c:v>
                </c:pt>
              </c:strCache>
            </c:strRef>
          </c:tx>
          <c:spPr>
            <a:solidFill>
              <a:srgbClr val="002F5F"/>
            </a:solidFill>
            <a:ln w="6350">
              <a:noFill/>
            </a:ln>
          </c:spPr>
          <c:dLbls>
            <c:spPr>
              <a:noFill/>
              <a:ln>
                <a:noFill/>
              </a:ln>
              <a:effectLst/>
            </c:spPr>
            <c:txPr>
              <a:bodyPr wrap="square" lIns="38100" tIns="19050" rIns="38100" bIns="19050" anchor="ctr">
                <a:spAutoFit/>
              </a:bodyPr>
              <a:lstStyle/>
              <a:p>
                <a:pPr>
                  <a:defRPr lang="en-US" sz="11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Sheet1!$B$2:$B$4</c:f>
              <c:numCache>
                <c:formatCode>0</c:formatCode>
                <c:ptCount val="3"/>
                <c:pt idx="0">
                  <c:v>90.0</c:v>
                </c:pt>
                <c:pt idx="1">
                  <c:v>4.0</c:v>
                </c:pt>
                <c:pt idx="2">
                  <c:v>6.0</c:v>
                </c:pt>
              </c:numCache>
            </c:numRef>
          </c:val>
          <c:extLst xmlns:c16r2="http://schemas.microsoft.com/office/drawing/2015/06/chart">
            <c:ext xmlns:c16="http://schemas.microsoft.com/office/drawing/2014/chart" uri="{C3380CC4-5D6E-409C-BE32-E72D297353CC}">
              <c16:uniqueId val="{00000000-BB7D-4A4D-97D1-55B99CCEA5FF}"/>
            </c:ext>
          </c:extLst>
        </c:ser>
        <c:ser>
          <c:idx val="1"/>
          <c:order val="1"/>
          <c:tx>
            <c:strRef>
              <c:f>Sheet1!$C$1</c:f>
              <c:strCache>
                <c:ptCount val="1"/>
                <c:pt idx="0">
                  <c:v>DTG + TDF/FTC (N=358)</c:v>
                </c:pt>
              </c:strCache>
            </c:strRef>
          </c:tx>
          <c:spPr>
            <a:solidFill>
              <a:srgbClr val="FF6600"/>
            </a:solidFill>
            <a:ln w="6350">
              <a:noFill/>
            </a:ln>
          </c:spPr>
          <c:dLbls>
            <c:dLbl>
              <c:idx val="0"/>
              <c:spPr>
                <a:noFill/>
                <a:ln>
                  <a:noFill/>
                </a:ln>
                <a:effectLst/>
              </c:spPr>
              <c:txPr>
                <a:bodyPr wrap="square" lIns="38100" tIns="19050" rIns="38100" bIns="19050" anchor="ctr">
                  <a:spAutoFit/>
                </a:bodyPr>
                <a:lstStyle/>
                <a:p>
                  <a:pPr>
                    <a:defRPr lang="en-US" sz="1100" cap="all" baseline="0">
                      <a:solidFill>
                        <a:schemeClr val="tx1"/>
                      </a:solidFill>
                      <a:latin typeface="Arial" panose="020B0604020202020204" pitchFamily="34" charset="0"/>
                    </a:defRPr>
                  </a:pPr>
                  <a:endParaRPr lang="de-DE"/>
                </a:p>
              </c:txPr>
            </c:dLbl>
            <c:spPr>
              <a:noFill/>
              <a:ln>
                <a:noFill/>
              </a:ln>
              <a:effectLst/>
            </c:spPr>
            <c:txPr>
              <a:bodyPr wrap="square" lIns="38100" tIns="19050" rIns="38100" bIns="19050" anchor="ctr">
                <a:spAutoFit/>
              </a:bodyPr>
              <a:lstStyle/>
              <a:p>
                <a:pPr>
                  <a:defRPr lang="en-US" sz="11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Sheet1!$C$2:$C$4</c:f>
              <c:numCache>
                <c:formatCode>0</c:formatCode>
                <c:ptCount val="3"/>
                <c:pt idx="0">
                  <c:v>93.0</c:v>
                </c:pt>
                <c:pt idx="1">
                  <c:v>2.0</c:v>
                </c:pt>
                <c:pt idx="2">
                  <c:v>6.0</c:v>
                </c:pt>
              </c:numCache>
            </c:numRef>
          </c:val>
          <c:extLst xmlns:c16r2="http://schemas.microsoft.com/office/drawing/2015/06/chart">
            <c:ext xmlns:c16="http://schemas.microsoft.com/office/drawing/2014/chart" uri="{C3380CC4-5D6E-409C-BE32-E72D297353CC}">
              <c16:uniqueId val="{00000001-BB7D-4A4D-97D1-55B99CCEA5FF}"/>
            </c:ext>
          </c:extLst>
        </c:ser>
        <c:ser>
          <c:idx val="2"/>
          <c:order val="2"/>
          <c:tx>
            <c:strRef>
              <c:f>Sheet1!$D$1</c:f>
              <c:strCache>
                <c:ptCount val="1"/>
                <c:pt idx="0">
                  <c:v>Column1</c:v>
                </c:pt>
              </c:strCache>
            </c:strRef>
          </c:tx>
          <c:cat>
            <c:strRef>
              <c:f>Sheet1!$A$2:$A$4</c:f>
              <c:strCache>
                <c:ptCount val="3"/>
                <c:pt idx="0">
                  <c:v>Virologic
success</c:v>
                </c:pt>
                <c:pt idx="1">
                  <c:v>Virologic
nonresponse</c:v>
                </c:pt>
                <c:pt idx="2">
                  <c:v>No virologic
data</c:v>
                </c:pt>
              </c:strCache>
            </c:strRef>
          </c:cat>
          <c:val>
            <c:numRef>
              <c:f>Sheet1!$D$2:$D$4</c:f>
              <c:numCache>
                <c:formatCode>General</c:formatCode>
                <c:ptCount val="3"/>
              </c:numCache>
            </c:numRef>
          </c:val>
          <c:extLst xmlns:c16r2="http://schemas.microsoft.com/office/drawing/2015/06/chart">
            <c:ext xmlns:c16="http://schemas.microsoft.com/office/drawing/2014/chart" uri="{C3380CC4-5D6E-409C-BE32-E72D297353CC}">
              <c16:uniqueId val="{00000002-BB7D-4A4D-97D1-55B99CCEA5FF}"/>
            </c:ext>
          </c:extLst>
        </c:ser>
        <c:ser>
          <c:idx val="3"/>
          <c:order val="3"/>
          <c:tx>
            <c:strRef>
              <c:f>Sheet1!$E$1</c:f>
              <c:strCache>
                <c:ptCount val="1"/>
                <c:pt idx="0">
                  <c:v>DTG + 3TC (N=360)</c:v>
                </c:pt>
              </c:strCache>
            </c:strRef>
          </c:tx>
          <c:spPr>
            <a:solidFill>
              <a:srgbClr val="61B0FF"/>
            </a:solidFill>
            <a:ln w="3175">
              <a:noFill/>
            </a:ln>
          </c:spPr>
          <c:dLbls>
            <c:dLbl>
              <c:idx val="0"/>
              <c:layout/>
              <c:tx>
                <c:rich>
                  <a:bodyPr/>
                  <a:lstStyle/>
                  <a:p>
                    <a:fld id="{2ADE0EAC-A1B0-491C-9A24-4D2BC227B367}"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2-BE76-44F2-8600-8F2CC7152506}"/>
                </c:ext>
              </c:extLst>
            </c:dLbl>
            <c:spPr>
              <a:noFill/>
              <a:ln>
                <a:noFill/>
              </a:ln>
              <a:effectLst/>
            </c:spPr>
            <c:txPr>
              <a:bodyPr wrap="square" lIns="38100" tIns="19050" rIns="38100" bIns="19050" anchor="ctr">
                <a:spAutoFit/>
              </a:bodyPr>
              <a:lstStyle/>
              <a:p>
                <a:pPr>
                  <a:defRPr lang="en-US" sz="11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Sheet1!$E$2:$E$4</c:f>
              <c:numCache>
                <c:formatCode>0</c:formatCode>
                <c:ptCount val="3"/>
                <c:pt idx="0">
                  <c:v>93.0</c:v>
                </c:pt>
                <c:pt idx="1">
                  <c:v>2.0</c:v>
                </c:pt>
                <c:pt idx="2">
                  <c:v>5.0</c:v>
                </c:pt>
              </c:numCache>
            </c:numRef>
          </c:val>
          <c:extLst xmlns:c16r2="http://schemas.microsoft.com/office/drawing/2015/06/chart">
            <c:ext xmlns:c16="http://schemas.microsoft.com/office/drawing/2014/chart" uri="{C3380CC4-5D6E-409C-BE32-E72D297353CC}">
              <c16:uniqueId val="{00000003-BB7D-4A4D-97D1-55B99CCEA5FF}"/>
            </c:ext>
          </c:extLst>
        </c:ser>
        <c:ser>
          <c:idx val="4"/>
          <c:order val="4"/>
          <c:tx>
            <c:strRef>
              <c:f>Sheet1!$F$1</c:f>
              <c:strCache>
                <c:ptCount val="1"/>
                <c:pt idx="0">
                  <c:v>DTG + TDF/FTC (N=359)</c:v>
                </c:pt>
              </c:strCache>
            </c:strRef>
          </c:tx>
          <c:spPr>
            <a:solidFill>
              <a:srgbClr val="FFAD75"/>
            </a:solidFill>
            <a:ln w="3175">
              <a:noFill/>
            </a:ln>
          </c:spPr>
          <c:dLbls>
            <c:dLbl>
              <c:idx val="0"/>
              <c:layout/>
              <c:tx>
                <c:rich>
                  <a:bodyPr/>
                  <a:lstStyle/>
                  <a:p>
                    <a:fld id="{36C02083-BD7E-4701-AD2A-AE79CA773FDD}"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0-797F-475C-9FF3-AAF98F32549B}"/>
                </c:ext>
              </c:extLst>
            </c:dLbl>
            <c:spPr>
              <a:noFill/>
              <a:ln>
                <a:noFill/>
              </a:ln>
              <a:effectLst/>
            </c:spPr>
            <c:txPr>
              <a:bodyPr wrap="square" lIns="38100" tIns="19050" rIns="38100" bIns="19050" anchor="ctr">
                <a:spAutoFit/>
              </a:bodyPr>
              <a:lstStyle/>
              <a:p>
                <a:pPr>
                  <a:defRPr lang="en-US" sz="11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Sheet1!$F$2:$F$4</c:f>
              <c:numCache>
                <c:formatCode>General</c:formatCode>
                <c:ptCount val="3"/>
                <c:pt idx="0">
                  <c:v>94.0</c:v>
                </c:pt>
                <c:pt idx="1">
                  <c:v>2.0</c:v>
                </c:pt>
                <c:pt idx="2">
                  <c:v>4.0</c:v>
                </c:pt>
              </c:numCache>
            </c:numRef>
          </c:val>
          <c:extLst xmlns:c16r2="http://schemas.microsoft.com/office/drawing/2015/06/chart">
            <c:ext xmlns:c16="http://schemas.microsoft.com/office/drawing/2014/chart" uri="{C3380CC4-5D6E-409C-BE32-E72D297353CC}">
              <c16:uniqueId val="{00000000-4179-4834-A2AE-388F612E4CD9}"/>
            </c:ext>
          </c:extLst>
        </c:ser>
        <c:dLbls/>
        <c:gapWidth val="250"/>
        <c:axId val="314917464"/>
        <c:axId val="314928616"/>
      </c:barChart>
      <c:catAx>
        <c:axId val="314917464"/>
        <c:scaling>
          <c:orientation val="minMax"/>
        </c:scaling>
        <c:axPos val="b"/>
        <c:numFmt formatCode="General" sourceLinked="1"/>
        <c:majorTickMark val="none"/>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14928616"/>
        <c:crosses val="autoZero"/>
        <c:auto val="1"/>
        <c:lblAlgn val="ctr"/>
        <c:lblOffset val="100"/>
      </c:catAx>
      <c:valAx>
        <c:axId val="314928616"/>
        <c:scaling>
          <c:orientation val="minMax"/>
          <c:max val="100.0"/>
        </c:scaling>
        <c:axPos val="l"/>
        <c:title>
          <c:tx>
            <c:rich>
              <a:bodyPr/>
              <a:lstStyle/>
              <a:p>
                <a:pPr>
                  <a:defRPr lang="en-US" sz="1400" b="0" i="0" u="none" strike="noStrike" baseline="0">
                    <a:solidFill>
                      <a:srgbClr val="000000"/>
                    </a:solidFill>
                    <a:latin typeface="Arial" panose="020B0604020202020204" pitchFamily="34" charset="0"/>
                    <a:ea typeface="Arial"/>
                    <a:cs typeface="Arial" panose="020B0604020202020204" pitchFamily="34" charset="0"/>
                  </a:defRPr>
                </a:pPr>
                <a:r>
                  <a:rPr lang="en-US" sz="1400" b="0" dirty="0">
                    <a:latin typeface="Arial" panose="020B0604020202020204" pitchFamily="34" charset="0"/>
                    <a:cs typeface="Arial" panose="020B0604020202020204" pitchFamily="34" charset="0"/>
                  </a:rPr>
                  <a:t>HIV-1 RNA &lt;50 c/mL, %</a:t>
                </a:r>
              </a:p>
            </c:rich>
          </c:tx>
          <c:layout>
            <c:manualLayout>
              <c:xMode val="edge"/>
              <c:yMode val="edge"/>
              <c:x val="0.0165768103072576"/>
              <c:y val="0.256716680843907"/>
            </c:manualLayout>
          </c:layout>
        </c:title>
        <c:numFmt formatCode="0" sourceLinked="1"/>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14917464"/>
        <c:crosses val="autoZero"/>
        <c:crossBetween val="between"/>
        <c:majorUnit val="20.0"/>
      </c:valAx>
      <c:spPr>
        <a:noFill/>
        <a:ln w="25384">
          <a:noFill/>
        </a:ln>
      </c:spPr>
    </c:plotArea>
    <c:plotVisOnly val="1"/>
    <c:dispBlanksAs val="gap"/>
  </c:chart>
  <c:txPr>
    <a:bodyPr/>
    <a:lstStyle/>
    <a:p>
      <a:pPr>
        <a:defRPr sz="1799"/>
      </a:pPr>
      <a:endParaRPr lang="de-DE"/>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de-DE"/>
  <c:style val="2"/>
  <c:chart>
    <c:plotArea>
      <c:layout>
        <c:manualLayout>
          <c:layoutTarget val="inner"/>
          <c:xMode val="edge"/>
          <c:yMode val="edge"/>
          <c:x val="0.145584586017657"/>
          <c:y val="0.159178730824057"/>
          <c:w val="0.819547556555431"/>
          <c:h val="0.60565140645614"/>
        </c:manualLayout>
      </c:layout>
      <c:scatterChart>
        <c:scatterStyle val="lineMarker"/>
        <c:ser>
          <c:idx val="1"/>
          <c:order val="0"/>
          <c:tx>
            <c:strRef>
              <c:f>Sheet1!$C$1</c:f>
              <c:strCache>
                <c:ptCount val="1"/>
                <c:pt idx="0">
                  <c:v>DTG + TDF/FTC (N=717)</c:v>
                </c:pt>
              </c:strCache>
            </c:strRef>
          </c:tx>
          <c:spPr>
            <a:ln>
              <a:solidFill>
                <a:srgbClr val="FF6600"/>
              </a:solidFill>
            </a:ln>
          </c:spPr>
          <c:marker>
            <c:symbol val="square"/>
            <c:size val="9"/>
            <c:spPr>
              <a:solidFill>
                <a:srgbClr val="FF6600"/>
              </a:solidFill>
              <a:ln>
                <a:solidFill>
                  <a:srgbClr val="FF6600"/>
                </a:solidFill>
              </a:ln>
            </c:spPr>
          </c:marker>
          <c:dLbls>
            <c:dLbl>
              <c:idx val="1"/>
              <c:layout>
                <c:manualLayout>
                  <c:x val="-0.00317460317460317"/>
                  <c:y val="0.0227272727272727"/>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A8A-4941-BE98-6886AFC74A44}"/>
                </c:ext>
              </c:extLst>
            </c:dLbl>
            <c:dLbl>
              <c:idx val="2"/>
              <c:layout>
                <c:manualLayout>
                  <c:x val="-0.0184222805482649"/>
                  <c:y val="0.039772755365910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9A8A-4941-BE98-6886AFC74A44}"/>
                </c:ext>
              </c:extLst>
            </c:dLbl>
            <c:dLbl>
              <c:idx val="3"/>
              <c:layout>
                <c:manualLayout>
                  <c:x val="-0.0280423659163817"/>
                  <c:y val="0.045786865824241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A8A-4941-BE98-6886AFC74A44}"/>
                </c:ext>
              </c:extLst>
            </c:dLbl>
            <c:dLbl>
              <c:idx val="4"/>
              <c:layout>
                <c:manualLayout>
                  <c:x val="-0.0253968822079058"/>
                  <c:y val="-0.0355652857530118"/>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9A8A-4941-BE98-6886AFC74A44}"/>
                </c:ext>
              </c:extLst>
            </c:dLbl>
            <c:dLbl>
              <c:idx val="5"/>
              <c:layout>
                <c:manualLayout>
                  <c:x val="-0.0262626262626264"/>
                  <c:y val="0.03912589883284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A8A-4941-BE98-6886AFC74A44}"/>
                </c:ext>
              </c:extLst>
            </c:dLbl>
            <c:dLbl>
              <c:idx val="6"/>
              <c:layout>
                <c:manualLayout>
                  <c:x val="-0.0286195286195286"/>
                  <c:y val="-0.0382223634362034"/>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AA05-487E-A1E8-966B7973AAC1}"/>
                </c:ext>
              </c:extLst>
            </c:dLbl>
            <c:dLbl>
              <c:idx val="7"/>
              <c:layout>
                <c:manualLayout>
                  <c:x val="-0.0303030965826243"/>
                  <c:y val="-0.0354921946193317"/>
                </c:manualLayout>
              </c:layout>
              <c:showVal val="1"/>
              <c:extLst xmlns:c16r2="http://schemas.microsoft.com/office/drawing/2015/06/chart">
                <c:ext xmlns:c15="http://schemas.microsoft.com/office/drawing/2012/chart" uri="{CE6537A1-D6FC-4f65-9D91-7224C49458BB}">
                  <c15:layout>
                    <c:manualLayout>
                      <c:w val="4.0067340067340057E-2"/>
                      <c:h val="5.8425612681053722E-2"/>
                    </c:manualLayout>
                  </c15:layout>
                </c:ext>
                <c:ext xmlns:c16="http://schemas.microsoft.com/office/drawing/2014/chart" uri="{C3380CC4-5D6E-409C-BE32-E72D297353CC}">
                  <c16:uniqueId val="{00000001-F3E4-4370-A2DB-BA737CB937E8}"/>
                </c:ext>
              </c:extLst>
            </c:dLbl>
            <c:spPr>
              <a:noFill/>
              <a:ln>
                <a:noFill/>
              </a:ln>
              <a:effectLst/>
            </c:spPr>
            <c:txPr>
              <a:bodyPr/>
              <a:lstStyle/>
              <a:p>
                <a:pPr>
                  <a:defRPr lang="en-US" sz="1600">
                    <a:solidFill>
                      <a:srgbClr val="FF6600"/>
                    </a:solidFill>
                  </a:defRPr>
                </a:pPr>
                <a:endParaRPr lang="de-DE"/>
              </a:p>
            </c:txPr>
            <c:showVal val="1"/>
            <c:extLst xmlns:c16r2="http://schemas.microsoft.com/office/drawing/2015/06/chart">
              <c:ext xmlns:c15="http://schemas.microsoft.com/office/drawing/2012/chart" uri="{CE6537A1-D6FC-4f65-9D91-7224C49458BB}">
                <c15:showLeaderLines val="0"/>
              </c:ext>
            </c:extLst>
          </c:dLbls>
          <c:xVal>
            <c:numRef>
              <c:f>Sheet1!$D$2:$D$9</c:f>
              <c:numCache>
                <c:formatCode>General</c:formatCode>
                <c:ptCount val="8"/>
                <c:pt idx="0">
                  <c:v>0.5</c:v>
                </c:pt>
                <c:pt idx="1">
                  <c:v>4.5</c:v>
                </c:pt>
                <c:pt idx="2">
                  <c:v>8.5</c:v>
                </c:pt>
                <c:pt idx="3">
                  <c:v>12.5</c:v>
                </c:pt>
                <c:pt idx="4">
                  <c:v>16.5</c:v>
                </c:pt>
                <c:pt idx="5">
                  <c:v>24.5</c:v>
                </c:pt>
                <c:pt idx="6">
                  <c:v>36.5</c:v>
                </c:pt>
                <c:pt idx="7">
                  <c:v>48.5</c:v>
                </c:pt>
              </c:numCache>
            </c:numRef>
          </c:xVal>
          <c:yVal>
            <c:numRef>
              <c:f>Sheet1!$C$2:$C$9</c:f>
              <c:numCache>
                <c:formatCode>General</c:formatCode>
                <c:ptCount val="8"/>
                <c:pt idx="0">
                  <c:v>0.0</c:v>
                </c:pt>
                <c:pt idx="1">
                  <c:v>70.0</c:v>
                </c:pt>
                <c:pt idx="2">
                  <c:v>85.0</c:v>
                </c:pt>
                <c:pt idx="3">
                  <c:v>89.0</c:v>
                </c:pt>
                <c:pt idx="4">
                  <c:v>90.0</c:v>
                </c:pt>
                <c:pt idx="5">
                  <c:v>93.0</c:v>
                </c:pt>
                <c:pt idx="6">
                  <c:v>91.0</c:v>
                </c:pt>
                <c:pt idx="7">
                  <c:v>93.0</c:v>
                </c:pt>
              </c:numCache>
            </c:numRef>
          </c:yVal>
          <c:extLst xmlns:c16r2="http://schemas.microsoft.com/office/drawing/2015/06/chart">
            <c:ext xmlns:c16="http://schemas.microsoft.com/office/drawing/2014/chart" uri="{C3380CC4-5D6E-409C-BE32-E72D297353CC}">
              <c16:uniqueId val="{0000000C-9A8A-4941-BE98-6886AFC74A44}"/>
            </c:ext>
          </c:extLst>
        </c:ser>
        <c:ser>
          <c:idx val="0"/>
          <c:order val="1"/>
          <c:tx>
            <c:strRef>
              <c:f>Sheet1!$B$1</c:f>
              <c:strCache>
                <c:ptCount val="1"/>
                <c:pt idx="0">
                  <c:v>DTG + 3TC (N=716)</c:v>
                </c:pt>
              </c:strCache>
            </c:strRef>
          </c:tx>
          <c:spPr>
            <a:ln>
              <a:solidFill>
                <a:srgbClr val="002F5F"/>
              </a:solidFill>
            </a:ln>
          </c:spPr>
          <c:marker>
            <c:symbol val="diamond"/>
            <c:size val="9"/>
            <c:spPr>
              <a:solidFill>
                <a:srgbClr val="002F5F"/>
              </a:solidFill>
              <a:ln>
                <a:solidFill>
                  <a:srgbClr val="002F5F"/>
                </a:solidFill>
              </a:ln>
            </c:spPr>
          </c:marker>
          <c:dLbls>
            <c:dLbl>
              <c:idx val="0"/>
              <c:layout>
                <c:manualLayout>
                  <c:x val="-0.0498797688167767"/>
                  <c:y val="-0.0455652277100526"/>
                </c:manualLayout>
              </c:layout>
              <c:tx>
                <c:rich>
                  <a:bodyPr/>
                  <a:lstStyle/>
                  <a:p>
                    <a:fld id="{ED21F82A-5DAF-4E8C-9F4E-5840B946B524}" type="CELLREF">
                      <a:rPr lang="en-US" smtClean="0"/>
                      <a:pPr/>
                      <a:t>[CELLREF]</a:t>
                    </a:fld>
                    <a:endParaRPr lang="en-US"/>
                  </a:p>
                </c:rich>
              </c:tx>
              <c:showVal val="1"/>
              <c:extLst xmlns:c16r2="http://schemas.microsoft.com/office/drawing/2015/06/chart">
                <c:ext xmlns:c15="http://schemas.microsoft.com/office/drawing/2012/chart" uri="{CE6537A1-D6FC-4f65-9D91-7224C49458BB}">
                  <c15:dlblFieldTable>
                    <c15:dlblFTEntry>
                      <c15:txfldGUID>{ED21F82A-5DAF-4E8C-9F4E-5840B946B524}</c15:txfldGUID>
                      <c15:f>Sheet1!$H$4</c15:f>
                      <c15:dlblFieldTableCache>
                        <c:ptCount val="1"/>
                      </c15:dlblFieldTableCache>
                    </c15:dlblFTEntry>
                  </c15:dlblFieldTable>
                  <c15:showDataLabelsRange val="0"/>
                </c:ext>
                <c:ext xmlns:c16="http://schemas.microsoft.com/office/drawing/2014/chart" uri="{C3380CC4-5D6E-409C-BE32-E72D297353CC}">
                  <c16:uniqueId val="{00000000-9A8A-4941-BE98-6886AFC74A44}"/>
                </c:ext>
              </c:extLst>
            </c:dLbl>
            <c:dLbl>
              <c:idx val="1"/>
              <c:layout>
                <c:manualLayout>
                  <c:x val="-0.0365079365079365"/>
                  <c:y val="-0.0482954545454545"/>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A8A-4941-BE98-6886AFC74A44}"/>
                </c:ext>
              </c:extLst>
            </c:dLbl>
            <c:dLbl>
              <c:idx val="2"/>
              <c:layout>
                <c:manualLayout>
                  <c:x val="-0.0253968253968254"/>
                  <c:y val="-0.0482954545454545"/>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9A8A-4941-BE98-6886AFC74A44}"/>
                </c:ext>
              </c:extLst>
            </c:dLbl>
            <c:dLbl>
              <c:idx val="3"/>
              <c:layout>
                <c:manualLayout>
                  <c:x val="-0.0238095238095238"/>
                  <c:y val="-0.0454545454545455"/>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9A8A-4941-BE98-6886AFC74A44}"/>
                </c:ext>
              </c:extLst>
            </c:dLbl>
            <c:dLbl>
              <c:idx val="4"/>
              <c:layout>
                <c:manualLayout>
                  <c:x val="-0.026984126984127"/>
                  <c:y val="0.033333333333333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9A8A-4941-BE98-6886AFC74A44}"/>
                </c:ext>
              </c:extLst>
            </c:dLbl>
            <c:dLbl>
              <c:idx val="5"/>
              <c:layout>
                <c:manualLayout>
                  <c:x val="-0.0226551605291764"/>
                  <c:y val="-0.030769217540066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A8A-4941-BE98-6886AFC74A44}"/>
                </c:ext>
              </c:extLst>
            </c:dLbl>
            <c:dLbl>
              <c:idx val="6"/>
              <c:layout>
                <c:manualLayout>
                  <c:x val="-0.0252525252525252"/>
                  <c:y val="0.0464128698868184"/>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A05-487E-A1E8-966B7973AAC1}"/>
                </c:ext>
              </c:extLst>
            </c:dLbl>
            <c:dLbl>
              <c:idx val="7"/>
              <c:layout>
                <c:manualLayout>
                  <c:x val="-0.00168350168350168"/>
                  <c:y val="0.0273016881687167"/>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F3E4-4370-A2DB-BA737CB937E8}"/>
                </c:ext>
              </c:extLst>
            </c:dLbl>
            <c:numFmt formatCode="#,##0" sourceLinked="0"/>
            <c:spPr>
              <a:noFill/>
              <a:ln>
                <a:noFill/>
              </a:ln>
              <a:effectLst/>
            </c:spPr>
            <c:txPr>
              <a:bodyPr/>
              <a:lstStyle/>
              <a:p>
                <a:pPr>
                  <a:defRPr lang="en-US" sz="1600">
                    <a:solidFill>
                      <a:srgbClr val="002F5F"/>
                    </a:solidFill>
                  </a:defRPr>
                </a:pPr>
                <a:endParaRPr lang="de-DE"/>
              </a:p>
            </c:txPr>
            <c:showVal val="1"/>
            <c:extLst xmlns:c16r2="http://schemas.microsoft.com/office/drawing/2015/06/chart">
              <c:ext xmlns:c15="http://schemas.microsoft.com/office/drawing/2012/chart" uri="{CE6537A1-D6FC-4f65-9D91-7224C49458BB}">
                <c15:showLeaderLines val="0"/>
              </c:ext>
            </c:extLst>
          </c:dLbls>
          <c:xVal>
            <c:numRef>
              <c:f>Sheet1!$A$2:$A$9</c:f>
              <c:numCache>
                <c:formatCode>General</c:formatCode>
                <c:ptCount val="8"/>
                <c:pt idx="0">
                  <c:v>-0.5</c:v>
                </c:pt>
                <c:pt idx="1">
                  <c:v>3.5</c:v>
                </c:pt>
                <c:pt idx="2">
                  <c:v>7.5</c:v>
                </c:pt>
                <c:pt idx="3">
                  <c:v>11.5</c:v>
                </c:pt>
                <c:pt idx="4">
                  <c:v>15.5</c:v>
                </c:pt>
                <c:pt idx="5">
                  <c:v>23.5</c:v>
                </c:pt>
                <c:pt idx="6">
                  <c:v>35.5</c:v>
                </c:pt>
                <c:pt idx="7">
                  <c:v>47.5</c:v>
                </c:pt>
              </c:numCache>
            </c:numRef>
          </c:xVal>
          <c:yVal>
            <c:numRef>
              <c:f>Sheet1!$B$2:$B$9</c:f>
              <c:numCache>
                <c:formatCode>General</c:formatCode>
                <c:ptCount val="8"/>
                <c:pt idx="0">
                  <c:v>0.001</c:v>
                </c:pt>
                <c:pt idx="1">
                  <c:v>72.0</c:v>
                </c:pt>
                <c:pt idx="2">
                  <c:v>87.0</c:v>
                </c:pt>
                <c:pt idx="3">
                  <c:v>89.0</c:v>
                </c:pt>
                <c:pt idx="4">
                  <c:v>88.0</c:v>
                </c:pt>
                <c:pt idx="5">
                  <c:v>93.0</c:v>
                </c:pt>
                <c:pt idx="6">
                  <c:v>90.0</c:v>
                </c:pt>
                <c:pt idx="7">
                  <c:v>91.0</c:v>
                </c:pt>
              </c:numCache>
            </c:numRef>
          </c:yVal>
          <c:extLst xmlns:c16r2="http://schemas.microsoft.com/office/drawing/2015/06/chart">
            <c:ext xmlns:c16="http://schemas.microsoft.com/office/drawing/2014/chart" uri="{C3380CC4-5D6E-409C-BE32-E72D297353CC}">
              <c16:uniqueId val="{00000006-9A8A-4941-BE98-6886AFC74A44}"/>
            </c:ext>
          </c:extLst>
        </c:ser>
        <c:dLbls/>
        <c:axId val="330417848"/>
        <c:axId val="330313736"/>
      </c:scatterChart>
      <c:valAx>
        <c:axId val="330417848"/>
        <c:scaling>
          <c:orientation val="minMax"/>
          <c:max val="51.0"/>
          <c:min val="-4.0"/>
        </c:scaling>
        <c:axPos val="b"/>
        <c:title>
          <c:tx>
            <c:rich>
              <a:bodyPr/>
              <a:lstStyle/>
              <a:p>
                <a:pPr>
                  <a:defRPr lang="en-US" sz="1800" b="0"/>
                </a:pPr>
                <a:r>
                  <a:rPr lang="en-US" sz="1800" b="0" dirty="0"/>
                  <a:t>Study visit</a:t>
                </a:r>
              </a:p>
            </c:rich>
          </c:tx>
          <c:layout/>
        </c:title>
        <c:numFmt formatCode="General" sourceLinked="1"/>
        <c:tickLblPos val="nextTo"/>
        <c:spPr>
          <a:ln>
            <a:solidFill>
              <a:schemeClr val="tx1"/>
            </a:solidFill>
          </a:ln>
        </c:spPr>
        <c:txPr>
          <a:bodyPr/>
          <a:lstStyle/>
          <a:p>
            <a:pPr>
              <a:defRPr lang="en-US" sz="1800" b="0"/>
            </a:pPr>
            <a:endParaRPr lang="de-DE"/>
          </a:p>
        </c:txPr>
        <c:crossAx val="330313736"/>
        <c:crossesAt val="-20.0"/>
        <c:crossBetween val="midCat"/>
        <c:majorUnit val="4.0"/>
      </c:valAx>
      <c:valAx>
        <c:axId val="330313736"/>
        <c:scaling>
          <c:orientation val="minMax"/>
          <c:max val="100.0"/>
          <c:min val="-20.0"/>
        </c:scaling>
        <c:axPos val="l"/>
        <c:title>
          <c:tx>
            <c:rich>
              <a:bodyPr/>
              <a:lstStyle/>
              <a:p>
                <a:pPr>
                  <a:defRPr lang="en-US" sz="1800"/>
                </a:pPr>
                <a:r>
                  <a:rPr lang="en-US" sz="1800" b="0" i="0" u="none" strike="noStrike" baseline="0" dirty="0">
                    <a:effectLst/>
                  </a:rPr>
                  <a:t>HIV-1 RNA &lt;50 c/mL, %</a:t>
                </a:r>
                <a:endParaRPr lang="en-US" sz="1800" dirty="0"/>
              </a:p>
            </c:rich>
          </c:tx>
          <c:layout>
            <c:manualLayout>
              <c:xMode val="edge"/>
              <c:yMode val="edge"/>
              <c:x val="0.022602269413293"/>
              <c:y val="0.18002582696706"/>
            </c:manualLayout>
          </c:layout>
        </c:title>
        <c:numFmt formatCode="General" sourceLinked="1"/>
        <c:tickLblPos val="nextTo"/>
        <c:spPr>
          <a:ln>
            <a:solidFill>
              <a:schemeClr val="tx1"/>
            </a:solidFill>
          </a:ln>
        </c:spPr>
        <c:txPr>
          <a:bodyPr/>
          <a:lstStyle/>
          <a:p>
            <a:pPr>
              <a:defRPr lang="en-US" sz="1800"/>
            </a:pPr>
            <a:endParaRPr lang="de-DE"/>
          </a:p>
        </c:txPr>
        <c:crossAx val="330417848"/>
        <c:crossesAt val="-4.0"/>
        <c:crossBetween val="midCat"/>
        <c:majorUnit val="20.0"/>
      </c:valAx>
    </c:plotArea>
    <c:plotVisOnly val="1"/>
    <c:dispBlanksAs val="gap"/>
  </c:chart>
  <c:txPr>
    <a:bodyPr/>
    <a:lstStyle/>
    <a:p>
      <a:pPr>
        <a:defRPr sz="1800"/>
      </a:pPr>
      <a:endParaRPr lang="de-DE"/>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de-DE"/>
  <c:style val="2"/>
  <c:chart>
    <c:plotArea>
      <c:layout>
        <c:manualLayout>
          <c:layoutTarget val="inner"/>
          <c:xMode val="edge"/>
          <c:yMode val="edge"/>
          <c:x val="0.145584586017657"/>
          <c:y val="0.159178730824057"/>
          <c:w val="0.819547556555431"/>
          <c:h val="0.60565140645614"/>
        </c:manualLayout>
      </c:layout>
      <c:scatterChart>
        <c:scatterStyle val="lineMarker"/>
        <c:ser>
          <c:idx val="1"/>
          <c:order val="0"/>
          <c:tx>
            <c:strRef>
              <c:f>Sheet1!$C$1</c:f>
              <c:strCache>
                <c:ptCount val="1"/>
                <c:pt idx="0">
                  <c:v>DTG + TDF/FTC (N=717)</c:v>
                </c:pt>
              </c:strCache>
            </c:strRef>
          </c:tx>
          <c:spPr>
            <a:ln>
              <a:solidFill>
                <a:srgbClr val="FF6600"/>
              </a:solidFill>
            </a:ln>
          </c:spPr>
          <c:marker>
            <c:symbol val="square"/>
            <c:size val="9"/>
            <c:spPr>
              <a:solidFill>
                <a:srgbClr val="FF6600"/>
              </a:solidFill>
              <a:ln>
                <a:solidFill>
                  <a:srgbClr val="FF6600"/>
                </a:solidFill>
              </a:ln>
            </c:spPr>
          </c:marker>
          <c:dLbls>
            <c:dLbl>
              <c:idx val="1"/>
              <c:layout>
                <c:manualLayout>
                  <c:x val="-0.00317460317460317"/>
                  <c:y val="0.0227272727272727"/>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A8A-4941-BE98-6886AFC74A44}"/>
                </c:ext>
              </c:extLst>
            </c:dLbl>
            <c:dLbl>
              <c:idx val="2"/>
              <c:layout>
                <c:manualLayout>
                  <c:x val="-0.0184222805482649"/>
                  <c:y val="0.039772755365910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9A8A-4941-BE98-6886AFC74A44}"/>
                </c:ext>
              </c:extLst>
            </c:dLbl>
            <c:dLbl>
              <c:idx val="3"/>
              <c:layout>
                <c:manualLayout>
                  <c:x val="-0.0280423659163817"/>
                  <c:y val="0.045786865824241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A8A-4941-BE98-6886AFC74A44}"/>
                </c:ext>
              </c:extLst>
            </c:dLbl>
            <c:dLbl>
              <c:idx val="4"/>
              <c:layout>
                <c:manualLayout>
                  <c:x val="-0.0253968822079058"/>
                  <c:y val="-0.0355652857530118"/>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9A8A-4941-BE98-6886AFC74A44}"/>
                </c:ext>
              </c:extLst>
            </c:dLbl>
            <c:dLbl>
              <c:idx val="5"/>
              <c:layout>
                <c:manualLayout>
                  <c:x val="-0.0262626262626264"/>
                  <c:y val="0.03912589883284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A8A-4941-BE98-6886AFC74A44}"/>
                </c:ext>
              </c:extLst>
            </c:dLbl>
            <c:dLbl>
              <c:idx val="6"/>
              <c:layout>
                <c:manualLayout>
                  <c:x val="-0.0286195286195286"/>
                  <c:y val="-0.0382223634362034"/>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AA05-487E-A1E8-966B7973AAC1}"/>
                </c:ext>
              </c:extLst>
            </c:dLbl>
            <c:dLbl>
              <c:idx val="7"/>
              <c:layout>
                <c:manualLayout>
                  <c:x val="-0.0303030965826243"/>
                  <c:y val="-0.0354921946193317"/>
                </c:manualLayout>
              </c:layout>
              <c:showVal val="1"/>
              <c:extLst xmlns:c16r2="http://schemas.microsoft.com/office/drawing/2015/06/chart">
                <c:ext xmlns:c15="http://schemas.microsoft.com/office/drawing/2012/chart" uri="{CE6537A1-D6FC-4f65-9D91-7224C49458BB}">
                  <c15:layout>
                    <c:manualLayout>
                      <c:w val="4.0067340067340057E-2"/>
                      <c:h val="5.8425612681053722E-2"/>
                    </c:manualLayout>
                  </c15:layout>
                </c:ext>
                <c:ext xmlns:c16="http://schemas.microsoft.com/office/drawing/2014/chart" uri="{C3380CC4-5D6E-409C-BE32-E72D297353CC}">
                  <c16:uniqueId val="{00000001-F3E4-4370-A2DB-BA737CB937E8}"/>
                </c:ext>
              </c:extLst>
            </c:dLbl>
            <c:spPr>
              <a:noFill/>
              <a:ln>
                <a:noFill/>
              </a:ln>
              <a:effectLst/>
            </c:spPr>
            <c:txPr>
              <a:bodyPr/>
              <a:lstStyle/>
              <a:p>
                <a:pPr>
                  <a:defRPr lang="en-US" sz="1600">
                    <a:solidFill>
                      <a:srgbClr val="FF6600"/>
                    </a:solidFill>
                  </a:defRPr>
                </a:pPr>
                <a:endParaRPr lang="de-DE"/>
              </a:p>
            </c:txPr>
            <c:showVal val="1"/>
            <c:extLst xmlns:c16r2="http://schemas.microsoft.com/office/drawing/2015/06/chart">
              <c:ext xmlns:c15="http://schemas.microsoft.com/office/drawing/2012/chart" uri="{CE6537A1-D6FC-4f65-9D91-7224C49458BB}">
                <c15:showLeaderLines val="0"/>
              </c:ext>
            </c:extLst>
          </c:dLbls>
          <c:xVal>
            <c:numRef>
              <c:f>Sheet1!$D$2:$D$9</c:f>
              <c:numCache>
                <c:formatCode>General</c:formatCode>
                <c:ptCount val="8"/>
                <c:pt idx="0">
                  <c:v>0.5</c:v>
                </c:pt>
                <c:pt idx="1">
                  <c:v>4.5</c:v>
                </c:pt>
                <c:pt idx="2">
                  <c:v>8.5</c:v>
                </c:pt>
                <c:pt idx="3">
                  <c:v>12.5</c:v>
                </c:pt>
                <c:pt idx="4">
                  <c:v>16.5</c:v>
                </c:pt>
                <c:pt idx="5">
                  <c:v>24.5</c:v>
                </c:pt>
                <c:pt idx="6">
                  <c:v>36.5</c:v>
                </c:pt>
                <c:pt idx="7">
                  <c:v>48.5</c:v>
                </c:pt>
              </c:numCache>
            </c:numRef>
          </c:xVal>
          <c:yVal>
            <c:numRef>
              <c:f>Sheet1!$C$2:$C$9</c:f>
              <c:numCache>
                <c:formatCode>General</c:formatCode>
                <c:ptCount val="8"/>
                <c:pt idx="0">
                  <c:v>0.0</c:v>
                </c:pt>
                <c:pt idx="1">
                  <c:v>70.0</c:v>
                </c:pt>
                <c:pt idx="2">
                  <c:v>85.0</c:v>
                </c:pt>
                <c:pt idx="3">
                  <c:v>89.0</c:v>
                </c:pt>
                <c:pt idx="4">
                  <c:v>90.0</c:v>
                </c:pt>
                <c:pt idx="5">
                  <c:v>93.0</c:v>
                </c:pt>
                <c:pt idx="6">
                  <c:v>91.0</c:v>
                </c:pt>
                <c:pt idx="7">
                  <c:v>93.0</c:v>
                </c:pt>
              </c:numCache>
            </c:numRef>
          </c:yVal>
          <c:extLst xmlns:c16r2="http://schemas.microsoft.com/office/drawing/2015/06/chart">
            <c:ext xmlns:c16="http://schemas.microsoft.com/office/drawing/2014/chart" uri="{C3380CC4-5D6E-409C-BE32-E72D297353CC}">
              <c16:uniqueId val="{0000000C-9A8A-4941-BE98-6886AFC74A44}"/>
            </c:ext>
          </c:extLst>
        </c:ser>
        <c:ser>
          <c:idx val="0"/>
          <c:order val="1"/>
          <c:tx>
            <c:strRef>
              <c:f>Sheet1!$B$1</c:f>
              <c:strCache>
                <c:ptCount val="1"/>
                <c:pt idx="0">
                  <c:v>DTG + 3TC (N=716)</c:v>
                </c:pt>
              </c:strCache>
            </c:strRef>
          </c:tx>
          <c:spPr>
            <a:ln>
              <a:solidFill>
                <a:srgbClr val="002F5F"/>
              </a:solidFill>
            </a:ln>
          </c:spPr>
          <c:marker>
            <c:symbol val="diamond"/>
            <c:size val="9"/>
            <c:spPr>
              <a:solidFill>
                <a:srgbClr val="002F5F"/>
              </a:solidFill>
              <a:ln>
                <a:solidFill>
                  <a:srgbClr val="002F5F"/>
                </a:solidFill>
              </a:ln>
            </c:spPr>
          </c:marker>
          <c:dLbls>
            <c:dLbl>
              <c:idx val="0"/>
              <c:layout>
                <c:manualLayout>
                  <c:x val="-0.0498797688167767"/>
                  <c:y val="-0.0455652277100526"/>
                </c:manualLayout>
              </c:layout>
              <c:tx>
                <c:rich>
                  <a:bodyPr/>
                  <a:lstStyle/>
                  <a:p>
                    <a:fld id="{ED21F82A-5DAF-4E8C-9F4E-5840B946B524}" type="CELLREF">
                      <a:rPr lang="en-US" smtClean="0"/>
                      <a:pPr/>
                      <a:t>[CELLREF]</a:t>
                    </a:fld>
                    <a:endParaRPr lang="en-US"/>
                  </a:p>
                </c:rich>
              </c:tx>
              <c:showVal val="1"/>
              <c:extLst xmlns:c16r2="http://schemas.microsoft.com/office/drawing/2015/06/chart">
                <c:ext xmlns:c15="http://schemas.microsoft.com/office/drawing/2012/chart" uri="{CE6537A1-D6FC-4f65-9D91-7224C49458BB}">
                  <c15:dlblFieldTable>
                    <c15:dlblFTEntry>
                      <c15:txfldGUID>{ED21F82A-5DAF-4E8C-9F4E-5840B946B524}</c15:txfldGUID>
                      <c15:f>Sheet1!$H$4</c15:f>
                      <c15:dlblFieldTableCache>
                        <c:ptCount val="1"/>
                      </c15:dlblFieldTableCache>
                    </c15:dlblFTEntry>
                  </c15:dlblFieldTable>
                  <c15:showDataLabelsRange val="0"/>
                </c:ext>
                <c:ext xmlns:c16="http://schemas.microsoft.com/office/drawing/2014/chart" uri="{C3380CC4-5D6E-409C-BE32-E72D297353CC}">
                  <c16:uniqueId val="{00000000-9A8A-4941-BE98-6886AFC74A44}"/>
                </c:ext>
              </c:extLst>
            </c:dLbl>
            <c:dLbl>
              <c:idx val="1"/>
              <c:layout>
                <c:manualLayout>
                  <c:x val="-0.0365079365079365"/>
                  <c:y val="-0.0482954545454545"/>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A8A-4941-BE98-6886AFC74A44}"/>
                </c:ext>
              </c:extLst>
            </c:dLbl>
            <c:dLbl>
              <c:idx val="2"/>
              <c:layout>
                <c:manualLayout>
                  <c:x val="-0.0253968253968254"/>
                  <c:y val="-0.0482954545454545"/>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9A8A-4941-BE98-6886AFC74A44}"/>
                </c:ext>
              </c:extLst>
            </c:dLbl>
            <c:dLbl>
              <c:idx val="3"/>
              <c:layout>
                <c:manualLayout>
                  <c:x val="-0.0238095238095238"/>
                  <c:y val="-0.0454545454545455"/>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9A8A-4941-BE98-6886AFC74A44}"/>
                </c:ext>
              </c:extLst>
            </c:dLbl>
            <c:dLbl>
              <c:idx val="4"/>
              <c:layout>
                <c:manualLayout>
                  <c:x val="-0.026984126984127"/>
                  <c:y val="0.033333333333333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9A8A-4941-BE98-6886AFC74A44}"/>
                </c:ext>
              </c:extLst>
            </c:dLbl>
            <c:dLbl>
              <c:idx val="5"/>
              <c:layout>
                <c:manualLayout>
                  <c:x val="-0.0226551605291764"/>
                  <c:y val="-0.030769217540066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A8A-4941-BE98-6886AFC74A44}"/>
                </c:ext>
              </c:extLst>
            </c:dLbl>
            <c:dLbl>
              <c:idx val="6"/>
              <c:layout>
                <c:manualLayout>
                  <c:x val="-0.0252525252525252"/>
                  <c:y val="0.0464128698868184"/>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A05-487E-A1E8-966B7973AAC1}"/>
                </c:ext>
              </c:extLst>
            </c:dLbl>
            <c:dLbl>
              <c:idx val="7"/>
              <c:layout>
                <c:manualLayout>
                  <c:x val="-0.00168350168350168"/>
                  <c:y val="0.0273016881687167"/>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F3E4-4370-A2DB-BA737CB937E8}"/>
                </c:ext>
              </c:extLst>
            </c:dLbl>
            <c:numFmt formatCode="#,##0" sourceLinked="0"/>
            <c:spPr>
              <a:noFill/>
              <a:ln>
                <a:noFill/>
              </a:ln>
              <a:effectLst/>
            </c:spPr>
            <c:txPr>
              <a:bodyPr/>
              <a:lstStyle/>
              <a:p>
                <a:pPr>
                  <a:defRPr lang="en-US" sz="1600">
                    <a:solidFill>
                      <a:srgbClr val="002F5F"/>
                    </a:solidFill>
                  </a:defRPr>
                </a:pPr>
                <a:endParaRPr lang="de-DE"/>
              </a:p>
            </c:txPr>
            <c:showVal val="1"/>
            <c:extLst xmlns:c16r2="http://schemas.microsoft.com/office/drawing/2015/06/chart">
              <c:ext xmlns:c15="http://schemas.microsoft.com/office/drawing/2012/chart" uri="{CE6537A1-D6FC-4f65-9D91-7224C49458BB}">
                <c15:showLeaderLines val="0"/>
              </c:ext>
            </c:extLst>
          </c:dLbls>
          <c:xVal>
            <c:numRef>
              <c:f>Sheet1!$A$2:$A$9</c:f>
              <c:numCache>
                <c:formatCode>General</c:formatCode>
                <c:ptCount val="8"/>
                <c:pt idx="0">
                  <c:v>-0.5</c:v>
                </c:pt>
                <c:pt idx="1">
                  <c:v>3.5</c:v>
                </c:pt>
                <c:pt idx="2">
                  <c:v>7.5</c:v>
                </c:pt>
                <c:pt idx="3">
                  <c:v>11.5</c:v>
                </c:pt>
                <c:pt idx="4">
                  <c:v>15.5</c:v>
                </c:pt>
                <c:pt idx="5">
                  <c:v>23.5</c:v>
                </c:pt>
                <c:pt idx="6">
                  <c:v>35.5</c:v>
                </c:pt>
                <c:pt idx="7">
                  <c:v>47.5</c:v>
                </c:pt>
              </c:numCache>
            </c:numRef>
          </c:xVal>
          <c:yVal>
            <c:numRef>
              <c:f>Sheet1!$B$2:$B$9</c:f>
              <c:numCache>
                <c:formatCode>General</c:formatCode>
                <c:ptCount val="8"/>
                <c:pt idx="0">
                  <c:v>0.001</c:v>
                </c:pt>
                <c:pt idx="1">
                  <c:v>72.0</c:v>
                </c:pt>
                <c:pt idx="2">
                  <c:v>87.0</c:v>
                </c:pt>
                <c:pt idx="3">
                  <c:v>89.0</c:v>
                </c:pt>
                <c:pt idx="4">
                  <c:v>88.0</c:v>
                </c:pt>
                <c:pt idx="5">
                  <c:v>93.0</c:v>
                </c:pt>
                <c:pt idx="6">
                  <c:v>90.0</c:v>
                </c:pt>
                <c:pt idx="7">
                  <c:v>91.0</c:v>
                </c:pt>
              </c:numCache>
            </c:numRef>
          </c:yVal>
          <c:extLst xmlns:c16r2="http://schemas.microsoft.com/office/drawing/2015/06/chart">
            <c:ext xmlns:c16="http://schemas.microsoft.com/office/drawing/2014/chart" uri="{C3380CC4-5D6E-409C-BE32-E72D297353CC}">
              <c16:uniqueId val="{00000006-9A8A-4941-BE98-6886AFC74A44}"/>
            </c:ext>
          </c:extLst>
        </c:ser>
        <c:dLbls/>
        <c:axId val="328000072"/>
        <c:axId val="328137400"/>
      </c:scatterChart>
      <c:valAx>
        <c:axId val="328000072"/>
        <c:scaling>
          <c:orientation val="minMax"/>
          <c:max val="51.0"/>
          <c:min val="-4.0"/>
        </c:scaling>
        <c:axPos val="b"/>
        <c:title>
          <c:tx>
            <c:rich>
              <a:bodyPr/>
              <a:lstStyle/>
              <a:p>
                <a:pPr>
                  <a:defRPr lang="en-US" sz="1800" b="0"/>
                </a:pPr>
                <a:r>
                  <a:rPr lang="en-US" sz="1800" b="0" dirty="0"/>
                  <a:t>Study visit</a:t>
                </a:r>
              </a:p>
            </c:rich>
          </c:tx>
          <c:layout/>
        </c:title>
        <c:numFmt formatCode="General" sourceLinked="1"/>
        <c:tickLblPos val="nextTo"/>
        <c:spPr>
          <a:ln>
            <a:solidFill>
              <a:schemeClr val="tx1"/>
            </a:solidFill>
          </a:ln>
        </c:spPr>
        <c:txPr>
          <a:bodyPr/>
          <a:lstStyle/>
          <a:p>
            <a:pPr>
              <a:defRPr lang="en-US" sz="1800" b="0"/>
            </a:pPr>
            <a:endParaRPr lang="de-DE"/>
          </a:p>
        </c:txPr>
        <c:crossAx val="328137400"/>
        <c:crossesAt val="-20.0"/>
        <c:crossBetween val="midCat"/>
        <c:majorUnit val="4.0"/>
      </c:valAx>
      <c:valAx>
        <c:axId val="328137400"/>
        <c:scaling>
          <c:orientation val="minMax"/>
          <c:max val="100.0"/>
          <c:min val="-20.0"/>
        </c:scaling>
        <c:axPos val="l"/>
        <c:title>
          <c:tx>
            <c:rich>
              <a:bodyPr/>
              <a:lstStyle/>
              <a:p>
                <a:pPr>
                  <a:defRPr lang="en-US" sz="1800"/>
                </a:pPr>
                <a:r>
                  <a:rPr lang="en-US" sz="1800" b="0" i="0" u="none" strike="noStrike" baseline="0" dirty="0">
                    <a:effectLst/>
                  </a:rPr>
                  <a:t>HIV-1 RNA &lt;50 c/mL, %</a:t>
                </a:r>
                <a:endParaRPr lang="en-US" sz="1800" dirty="0"/>
              </a:p>
            </c:rich>
          </c:tx>
          <c:layout>
            <c:manualLayout>
              <c:xMode val="edge"/>
              <c:yMode val="edge"/>
              <c:x val="0.022602269413293"/>
              <c:y val="0.18002582696706"/>
            </c:manualLayout>
          </c:layout>
        </c:title>
        <c:numFmt formatCode="General" sourceLinked="1"/>
        <c:tickLblPos val="nextTo"/>
        <c:spPr>
          <a:ln>
            <a:solidFill>
              <a:schemeClr val="tx1"/>
            </a:solidFill>
          </a:ln>
        </c:spPr>
        <c:txPr>
          <a:bodyPr/>
          <a:lstStyle/>
          <a:p>
            <a:pPr>
              <a:defRPr lang="en-US" sz="1800"/>
            </a:pPr>
            <a:endParaRPr lang="de-DE"/>
          </a:p>
        </c:txPr>
        <c:crossAx val="328000072"/>
        <c:crossesAt val="-4.0"/>
        <c:crossBetween val="midCat"/>
        <c:majorUnit val="20.0"/>
      </c:valAx>
    </c:plotArea>
    <c:plotVisOnly val="1"/>
    <c:dispBlanksAs val="gap"/>
  </c:chart>
  <c:txPr>
    <a:bodyPr/>
    <a:lstStyle/>
    <a:p>
      <a:pPr>
        <a:defRPr sz="1800"/>
      </a:pPr>
      <a:endParaRPr lang="de-DE"/>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476666666666668"/>
          <c:y val="0.0015728218471192"/>
          <c:w val="0.910406332020997"/>
          <c:h val="0.720294151173924"/>
        </c:manualLayout>
      </c:layout>
      <c:scatterChart>
        <c:scatterStyle val="lineMarker"/>
        <c:ser>
          <c:idx val="0"/>
          <c:order val="0"/>
          <c:tx>
            <c:strRef>
              <c:f>Sheet1!$B$1</c:f>
              <c:strCache>
                <c:ptCount val="1"/>
                <c:pt idx="0">
                  <c:v>Y-Values</c:v>
                </c:pt>
              </c:strCache>
            </c:strRef>
          </c:tx>
          <c:spPr>
            <a:ln w="28533">
              <a:noFill/>
            </a:ln>
          </c:spPr>
          <c:marker>
            <c:symbol val="square"/>
            <c:size val="8"/>
            <c:spPr>
              <a:solidFill>
                <a:schemeClr val="tx1"/>
              </a:solidFill>
              <a:ln>
                <a:solidFill>
                  <a:schemeClr val="tx1"/>
                </a:solidFill>
              </a:ln>
            </c:spPr>
          </c:marker>
          <c:errBars>
            <c:errDir val="x"/>
            <c:errBarType val="both"/>
            <c:errValType val="cust"/>
            <c:plus>
              <c:numRef>
                <c:f>Sheet1!$E$2:$E$15</c:f>
                <c:numCache>
                  <c:formatCode>General</c:formatCode>
                  <c:ptCount val="14"/>
                  <c:pt idx="0">
                    <c:v>2.7</c:v>
                  </c:pt>
                  <c:pt idx="1">
                    <c:v>2.6</c:v>
                  </c:pt>
                </c:numCache>
              </c:numRef>
            </c:plus>
            <c:minus>
              <c:numRef>
                <c:f>Sheet1!$F$2:$F$15</c:f>
                <c:numCache>
                  <c:formatCode>General</c:formatCode>
                  <c:ptCount val="14"/>
                  <c:pt idx="0">
                    <c:v>2.8</c:v>
                  </c:pt>
                  <c:pt idx="1">
                    <c:v>2.5</c:v>
                  </c:pt>
                </c:numCache>
              </c:numRef>
            </c:minus>
            <c:spPr>
              <a:ln w="25363">
                <a:solidFill>
                  <a:srgbClr val="000000"/>
                </a:solidFill>
                <a:prstDash val="solid"/>
              </a:ln>
            </c:spPr>
          </c:errBars>
          <c:xVal>
            <c:numRef>
              <c:f>Sheet1!$A$2:$A$4</c:f>
              <c:numCache>
                <c:formatCode>General</c:formatCode>
                <c:ptCount val="3"/>
                <c:pt idx="0">
                  <c:v>-1.7</c:v>
                </c:pt>
              </c:numCache>
            </c:numRef>
          </c:xVal>
          <c:yVal>
            <c:numRef>
              <c:f>Sheet1!$B$2:$B$4</c:f>
              <c:numCache>
                <c:formatCode>General</c:formatCode>
                <c:ptCount val="3"/>
                <c:pt idx="0">
                  <c:v>3.5</c:v>
                </c:pt>
              </c:numCache>
            </c:numRef>
          </c:yVal>
          <c:extLst xmlns:c16r2="http://schemas.microsoft.com/office/drawing/2015/06/chart">
            <c:ext xmlns:c16="http://schemas.microsoft.com/office/drawing/2014/chart" uri="{C3380CC4-5D6E-409C-BE32-E72D297353CC}">
              <c16:uniqueId val="{00000000-54E6-4561-B37A-E452FE4441FB}"/>
            </c:ext>
          </c:extLst>
        </c:ser>
        <c:dLbls/>
        <c:axId val="331617448"/>
        <c:axId val="331611064"/>
      </c:scatterChart>
      <c:valAx>
        <c:axId val="331617448"/>
        <c:scaling>
          <c:orientation val="minMax"/>
          <c:max val="10.0"/>
          <c:min val="-10.0"/>
        </c:scaling>
        <c:axPos val="b"/>
        <c:numFmt formatCode="General" sourceLinked="1"/>
        <c:tickLblPos val="nextTo"/>
        <c:spPr>
          <a:ln w="19022">
            <a:solidFill>
              <a:schemeClr val="tx1"/>
            </a:solidFill>
          </a:ln>
        </c:spPr>
        <c:txPr>
          <a:bodyPr rot="0" vert="horz"/>
          <a:lstStyle/>
          <a:p>
            <a:pPr>
              <a:defRPr lang="en-US" sz="1200" b="0" i="0" u="none" strike="noStrike" baseline="0">
                <a:solidFill>
                  <a:srgbClr val="000000"/>
                </a:solidFill>
                <a:latin typeface="Arial"/>
                <a:ea typeface="Arial"/>
                <a:cs typeface="Arial"/>
              </a:defRPr>
            </a:pPr>
            <a:endParaRPr lang="de-DE"/>
          </a:p>
        </c:txPr>
        <c:crossAx val="331611064"/>
        <c:crosses val="autoZero"/>
        <c:crossBetween val="midCat"/>
        <c:majorUnit val="2.0"/>
        <c:minorUnit val="1.0"/>
      </c:valAx>
      <c:valAx>
        <c:axId val="331611064"/>
        <c:scaling>
          <c:orientation val="minMax"/>
          <c:max val="5.0"/>
          <c:min val="0.0"/>
        </c:scaling>
        <c:axPos val="l"/>
        <c:numFmt formatCode="General" sourceLinked="1"/>
        <c:majorTickMark val="none"/>
        <c:tickLblPos val="none"/>
        <c:spPr>
          <a:ln w="19022">
            <a:solidFill>
              <a:schemeClr val="tx1"/>
            </a:solidFill>
          </a:ln>
        </c:spPr>
        <c:txPr>
          <a:bodyPr/>
          <a:lstStyle/>
          <a:p>
            <a:pPr>
              <a:defRPr lang="en-US"/>
            </a:pPr>
            <a:endParaRPr lang="de-DE"/>
          </a:p>
        </c:txPr>
        <c:crossAx val="331617448"/>
        <c:crossesAt val="0.0"/>
        <c:crossBetween val="midCat"/>
      </c:valAx>
      <c:spPr>
        <a:noFill/>
        <a:ln w="25363">
          <a:noFill/>
        </a:ln>
      </c:spPr>
    </c:plotArea>
    <c:plotVisOnly val="1"/>
    <c:dispBlanksAs val="gap"/>
  </c:chart>
  <c:txPr>
    <a:bodyPr/>
    <a:lstStyle/>
    <a:p>
      <a:pPr>
        <a:defRPr sz="1797"/>
      </a:pPr>
      <a:endParaRPr lang="de-DE"/>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plotArea>
      <c:layout>
        <c:manualLayout>
          <c:layoutTarget val="inner"/>
          <c:xMode val="edge"/>
          <c:yMode val="edge"/>
          <c:x val="0.14522949689305"/>
          <c:y val="0.201728117872131"/>
          <c:w val="0.85477050310695"/>
          <c:h val="0.655343468485188"/>
        </c:manualLayout>
      </c:layout>
      <c:barChart>
        <c:barDir val="col"/>
        <c:grouping val="clustered"/>
        <c:ser>
          <c:idx val="0"/>
          <c:order val="0"/>
          <c:tx>
            <c:strRef>
              <c:f>Sheet1!$B$1</c:f>
              <c:strCache>
                <c:ptCount val="1"/>
                <c:pt idx="0">
                  <c:v>DTG + 3TC (N=356)</c:v>
                </c:pt>
              </c:strCache>
            </c:strRef>
          </c:tx>
          <c:spPr>
            <a:solidFill>
              <a:srgbClr val="002F5F"/>
            </a:solidFill>
            <a:ln w="6350">
              <a:noFill/>
            </a:ln>
          </c:spPr>
          <c:dLbls>
            <c:spPr>
              <a:noFill/>
              <a:ln>
                <a:noFill/>
              </a:ln>
              <a:effectLst/>
            </c:spPr>
            <c:txPr>
              <a:bodyPr wrap="square" lIns="38100" tIns="19050" rIns="38100" bIns="19050" anchor="ctr">
                <a:spAutoFit/>
              </a:bodyPr>
              <a:lstStyle/>
              <a:p>
                <a:pPr>
                  <a:defRPr lang="en-US" sz="12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Sheet1!$B$2:$B$4</c:f>
              <c:numCache>
                <c:formatCode>0</c:formatCode>
                <c:ptCount val="3"/>
                <c:pt idx="0">
                  <c:v>91.0</c:v>
                </c:pt>
                <c:pt idx="1">
                  <c:v>3.0</c:v>
                </c:pt>
                <c:pt idx="2">
                  <c:v>6.0</c:v>
                </c:pt>
              </c:numCache>
            </c:numRef>
          </c:val>
          <c:extLst xmlns:c16r2="http://schemas.microsoft.com/office/drawing/2015/06/chart">
            <c:ext xmlns:c16="http://schemas.microsoft.com/office/drawing/2014/chart" uri="{C3380CC4-5D6E-409C-BE32-E72D297353CC}">
              <c16:uniqueId val="{00000000-F9DF-4976-866D-7C5C605D0AE7}"/>
            </c:ext>
          </c:extLst>
        </c:ser>
        <c:ser>
          <c:idx val="1"/>
          <c:order val="1"/>
          <c:tx>
            <c:strRef>
              <c:f>Sheet1!$C$1</c:f>
              <c:strCache>
                <c:ptCount val="1"/>
                <c:pt idx="0">
                  <c:v>DTG + TDF/FTC (N=358)</c:v>
                </c:pt>
              </c:strCache>
            </c:strRef>
          </c:tx>
          <c:spPr>
            <a:solidFill>
              <a:srgbClr val="FF6600"/>
            </a:solidFill>
            <a:ln w="6350">
              <a:noFill/>
            </a:ln>
          </c:spPr>
          <c:dLbls>
            <c:dLbl>
              <c:idx val="0"/>
              <c:spPr>
                <a:noFill/>
                <a:ln>
                  <a:noFill/>
                </a:ln>
                <a:effectLst/>
              </c:spPr>
              <c:txPr>
                <a:bodyPr wrap="square" lIns="38100" tIns="19050" rIns="38100" bIns="19050" anchor="ctr">
                  <a:spAutoFit/>
                </a:bodyPr>
                <a:lstStyle/>
                <a:p>
                  <a:pPr>
                    <a:defRPr lang="en-US" sz="1200" cap="all" baseline="0">
                      <a:solidFill>
                        <a:schemeClr val="tx1"/>
                      </a:solidFill>
                      <a:latin typeface="Arial" panose="020B0604020202020204" pitchFamily="34" charset="0"/>
                    </a:defRPr>
                  </a:pPr>
                  <a:endParaRPr lang="de-DE"/>
                </a:p>
              </c:txPr>
            </c:dLbl>
            <c:spPr>
              <a:noFill/>
              <a:ln>
                <a:noFill/>
              </a:ln>
              <a:effectLst/>
            </c:spPr>
            <c:txPr>
              <a:bodyPr wrap="square" lIns="38100" tIns="19050" rIns="38100" bIns="19050" anchor="ctr">
                <a:spAutoFit/>
              </a:bodyPr>
              <a:lstStyle/>
              <a:p>
                <a:pPr>
                  <a:defRPr lang="en-US" sz="12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Sheet1!$C$2:$C$4</c:f>
              <c:numCache>
                <c:formatCode>0</c:formatCode>
                <c:ptCount val="3"/>
                <c:pt idx="0">
                  <c:v>93.0</c:v>
                </c:pt>
                <c:pt idx="1">
                  <c:v>2.0</c:v>
                </c:pt>
                <c:pt idx="2">
                  <c:v>5.0</c:v>
                </c:pt>
              </c:numCache>
            </c:numRef>
          </c:val>
          <c:extLst xmlns:c16r2="http://schemas.microsoft.com/office/drawing/2015/06/chart">
            <c:ext xmlns:c16="http://schemas.microsoft.com/office/drawing/2014/chart" uri="{C3380CC4-5D6E-409C-BE32-E72D297353CC}">
              <c16:uniqueId val="{00000002-F9DF-4976-866D-7C5C605D0AE7}"/>
            </c:ext>
          </c:extLst>
        </c:ser>
        <c:ser>
          <c:idx val="2"/>
          <c:order val="2"/>
          <c:tx>
            <c:strRef>
              <c:f>Sheet1!$D$1</c:f>
              <c:strCache>
                <c:ptCount val="1"/>
                <c:pt idx="0">
                  <c:v>Column1</c:v>
                </c:pt>
              </c:strCache>
            </c:strRef>
          </c:tx>
          <c:cat>
            <c:strRef>
              <c:f>Sheet1!$A$2:$A$4</c:f>
              <c:strCache>
                <c:ptCount val="3"/>
                <c:pt idx="0">
                  <c:v>Virologic
success</c:v>
                </c:pt>
                <c:pt idx="1">
                  <c:v>Virologic
nonresponse</c:v>
                </c:pt>
                <c:pt idx="2">
                  <c:v>No virologic
data</c:v>
                </c:pt>
              </c:strCache>
            </c:strRef>
          </c:cat>
          <c:val>
            <c:numRef>
              <c:f>Sheet1!$D$2:$D$4</c:f>
              <c:numCache>
                <c:formatCode>General</c:formatCode>
                <c:ptCount val="3"/>
              </c:numCache>
            </c:numRef>
          </c:val>
          <c:extLst xmlns:c16r2="http://schemas.microsoft.com/office/drawing/2015/06/chart">
            <c:ext xmlns:c16="http://schemas.microsoft.com/office/drawing/2014/chart" uri="{C3380CC4-5D6E-409C-BE32-E72D297353CC}">
              <c16:uniqueId val="{00000004-F9DF-4976-866D-7C5C605D0AE7}"/>
            </c:ext>
          </c:extLst>
        </c:ser>
        <c:ser>
          <c:idx val="3"/>
          <c:order val="3"/>
          <c:tx>
            <c:strRef>
              <c:f>Sheet1!$E$1</c:f>
              <c:strCache>
                <c:ptCount val="1"/>
                <c:pt idx="0">
                  <c:v>DTG + 3TC (N=360)</c:v>
                </c:pt>
              </c:strCache>
            </c:strRef>
          </c:tx>
          <c:spPr>
            <a:pattFill prst="dkDnDiag">
              <a:fgClr>
                <a:srgbClr val="002F5F"/>
              </a:fgClr>
              <a:bgClr>
                <a:srgbClr val="FFFFFF"/>
              </a:bgClr>
            </a:pattFill>
            <a:ln w="3175">
              <a:solidFill>
                <a:srgbClr val="002F5F"/>
              </a:solidFill>
            </a:ln>
          </c:spPr>
          <c:dLbls>
            <c:dLbl>
              <c:idx val="0"/>
              <c:tx>
                <c:rich>
                  <a:bodyPr/>
                  <a:lstStyle/>
                  <a:p>
                    <a:fld id="{2ADE0EAC-A1B0-491C-9A24-4D2BC227B367}"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5-F9DF-4976-866D-7C5C605D0AE7}"/>
                </c:ext>
              </c:extLst>
            </c:dLbl>
            <c:spPr>
              <a:noFill/>
              <a:ln>
                <a:noFill/>
              </a:ln>
              <a:effectLst/>
            </c:spPr>
            <c:txPr>
              <a:bodyPr wrap="square" lIns="38100" tIns="19050" rIns="38100" bIns="19050" anchor="ctr">
                <a:spAutoFit/>
              </a:bodyPr>
              <a:lstStyle/>
              <a:p>
                <a:pPr>
                  <a:defRPr lang="en-US" sz="12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Sheet1!$E$2:$E$4</c:f>
              <c:numCache>
                <c:formatCode>General</c:formatCode>
                <c:ptCount val="3"/>
              </c:numCache>
            </c:numRef>
          </c:val>
          <c:extLst xmlns:c16r2="http://schemas.microsoft.com/office/drawing/2015/06/chart">
            <c:ext xmlns:c16="http://schemas.microsoft.com/office/drawing/2014/chart" uri="{C3380CC4-5D6E-409C-BE32-E72D297353CC}">
              <c16:uniqueId val="{00000006-F9DF-4976-866D-7C5C605D0AE7}"/>
            </c:ext>
          </c:extLst>
        </c:ser>
        <c:ser>
          <c:idx val="4"/>
          <c:order val="4"/>
          <c:tx>
            <c:strRef>
              <c:f>Sheet1!$F$1</c:f>
              <c:strCache>
                <c:ptCount val="1"/>
                <c:pt idx="0">
                  <c:v>DTG + TDF/FTC (N=359)</c:v>
                </c:pt>
              </c:strCache>
            </c:strRef>
          </c:tx>
          <c:spPr>
            <a:pattFill prst="dkUpDiag">
              <a:fgClr>
                <a:srgbClr val="FF6600"/>
              </a:fgClr>
              <a:bgClr>
                <a:srgbClr val="FFFFFF"/>
              </a:bgClr>
            </a:pattFill>
            <a:ln w="3175">
              <a:solidFill>
                <a:srgbClr val="FF6600"/>
              </a:solidFill>
            </a:ln>
          </c:spPr>
          <c:dLbls>
            <c:dLbl>
              <c:idx val="0"/>
              <c:tx>
                <c:rich>
                  <a:bodyPr/>
                  <a:lstStyle/>
                  <a:p>
                    <a:fld id="{36C02083-BD7E-4701-AD2A-AE79CA773FDD}" type="VALUE">
                      <a:rPr lang="en-US">
                        <a:latin typeface="Arial" panose="020B0604020202020204" pitchFamily="34" charset="0"/>
                        <a:cs typeface="Arial" panose="020B0604020202020204" pitchFamily="34" charset="0"/>
                      </a:rPr>
                      <a:pPr/>
                      <a:t>[VALUE]</a:t>
                    </a:fld>
                    <a:endParaRPr lang="en-US"/>
                  </a:p>
                </c:rich>
              </c:tx>
              <c:dLblPos val="outEnd"/>
              <c:showVal val="1"/>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0-F8EB-43A2-BE21-C61EDD5C60C5}"/>
                </c:ext>
              </c:extLst>
            </c:dLbl>
            <c:spPr>
              <a:noFill/>
              <a:ln>
                <a:noFill/>
              </a:ln>
              <a:effectLst/>
            </c:spPr>
            <c:txPr>
              <a:bodyPr wrap="square" lIns="38100" tIns="19050" rIns="38100" bIns="19050" anchor="ctr">
                <a:spAutoFit/>
              </a:bodyPr>
              <a:lstStyle/>
              <a:p>
                <a:pPr>
                  <a:defRPr lang="en-US" sz="1200" baseline="0">
                    <a:solidFill>
                      <a:schemeClr val="tx1"/>
                    </a:solidFill>
                    <a:latin typeface="Arial" panose="020B0604020202020204" pitchFamily="34" charset="0"/>
                  </a:defRPr>
                </a:pPr>
                <a:endParaRPr lang="de-DE"/>
              </a:p>
            </c:txPr>
            <c:dLblPos val="outEnd"/>
            <c:showVal val="1"/>
            <c:extLst xmlns:c16r2="http://schemas.microsoft.com/office/drawing/2015/06/chart">
              <c:ext xmlns:c15="http://schemas.microsoft.com/office/drawing/2012/chart" uri="{CE6537A1-D6FC-4f65-9D91-7224C49458BB}">
                <c15:showLeaderLines val="1"/>
              </c:ext>
            </c:extLst>
          </c:dLbls>
          <c:cat>
            <c:strRef>
              <c:f>Sheet1!$A$2:$A$4</c:f>
              <c:strCache>
                <c:ptCount val="3"/>
                <c:pt idx="0">
                  <c:v>Virologic
success</c:v>
                </c:pt>
                <c:pt idx="1">
                  <c:v>Virologic
nonresponse</c:v>
                </c:pt>
                <c:pt idx="2">
                  <c:v>No virologic
data</c:v>
                </c:pt>
              </c:strCache>
            </c:strRef>
          </c:cat>
          <c:val>
            <c:numRef>
              <c:f>Sheet1!$F$2:$F$4</c:f>
              <c:numCache>
                <c:formatCode>General</c:formatCode>
                <c:ptCount val="3"/>
              </c:numCache>
            </c:numRef>
          </c:val>
          <c:extLst xmlns:c16r2="http://schemas.microsoft.com/office/drawing/2015/06/chart">
            <c:ext xmlns:c16="http://schemas.microsoft.com/office/drawing/2014/chart" uri="{C3380CC4-5D6E-409C-BE32-E72D297353CC}">
              <c16:uniqueId val="{00000007-F9DF-4976-866D-7C5C605D0AE7}"/>
            </c:ext>
          </c:extLst>
        </c:ser>
        <c:dLbls/>
        <c:gapWidth val="250"/>
        <c:axId val="332155800"/>
        <c:axId val="332151416"/>
      </c:barChart>
      <c:catAx>
        <c:axId val="332155800"/>
        <c:scaling>
          <c:orientation val="minMax"/>
        </c:scaling>
        <c:axPos val="b"/>
        <c:numFmt formatCode="General" sourceLinked="1"/>
        <c:majorTickMark val="none"/>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32151416"/>
        <c:crosses val="autoZero"/>
        <c:auto val="1"/>
        <c:lblAlgn val="ctr"/>
        <c:lblOffset val="100"/>
      </c:catAx>
      <c:valAx>
        <c:axId val="332151416"/>
        <c:scaling>
          <c:orientation val="minMax"/>
          <c:max val="100.0"/>
        </c:scaling>
        <c:axPos val="l"/>
        <c:title>
          <c:tx>
            <c:rich>
              <a:bodyPr/>
              <a:lstStyle/>
              <a:p>
                <a:pPr>
                  <a:defRPr lang="en-US" sz="1400" b="0" i="0" u="none" strike="noStrike" baseline="0">
                    <a:solidFill>
                      <a:srgbClr val="000000"/>
                    </a:solidFill>
                    <a:latin typeface="Arial" panose="020B0604020202020204" pitchFamily="34" charset="0"/>
                    <a:ea typeface="Arial"/>
                    <a:cs typeface="Arial" panose="020B0604020202020204" pitchFamily="34" charset="0"/>
                  </a:defRPr>
                </a:pPr>
                <a:r>
                  <a:rPr lang="en-US" sz="1400" b="0" dirty="0">
                    <a:latin typeface="Arial" panose="020B0604020202020204" pitchFamily="34" charset="0"/>
                    <a:cs typeface="Arial" panose="020B0604020202020204" pitchFamily="34" charset="0"/>
                  </a:rPr>
                  <a:t>HIV-1 RNA &lt;50 c/mL, %</a:t>
                </a:r>
              </a:p>
            </c:rich>
          </c:tx>
          <c:layout>
            <c:manualLayout>
              <c:xMode val="edge"/>
              <c:yMode val="edge"/>
              <c:x val="0.0"/>
              <c:y val="0.261498417692901"/>
            </c:manualLayout>
          </c:layout>
        </c:title>
        <c:numFmt formatCode="0" sourceLinked="1"/>
        <c:tickLblPos val="nextTo"/>
        <c:spPr>
          <a:ln w="19038">
            <a:solidFill>
              <a:srgbClr val="000000"/>
            </a:solidFill>
          </a:ln>
        </c:spPr>
        <c:txPr>
          <a:bodyPr/>
          <a:lstStyle/>
          <a:p>
            <a:pPr>
              <a:defRPr lang="en-US" sz="1400" b="0">
                <a:latin typeface="Arial" panose="020B0604020202020204" pitchFamily="34" charset="0"/>
                <a:cs typeface="Arial" panose="020B0604020202020204" pitchFamily="34" charset="0"/>
              </a:defRPr>
            </a:pPr>
            <a:endParaRPr lang="de-DE"/>
          </a:p>
        </c:txPr>
        <c:crossAx val="332155800"/>
        <c:crosses val="autoZero"/>
        <c:crossBetween val="between"/>
        <c:majorUnit val="20.0"/>
      </c:valAx>
      <c:spPr>
        <a:noFill/>
        <a:ln w="25384">
          <a:noFill/>
        </a:ln>
      </c:spPr>
    </c:plotArea>
    <c:plotVisOnly val="1"/>
    <c:dispBlanksAs val="gap"/>
  </c:chart>
  <c:txPr>
    <a:bodyPr/>
    <a:lstStyle/>
    <a:p>
      <a:pPr>
        <a:defRPr sz="1799"/>
      </a:pPr>
      <a:endParaRPr lang="de-DE"/>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lang val="de-DE"/>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476666666666668"/>
          <c:y val="0.0015728218471192"/>
          <c:w val="0.910406332020997"/>
          <c:h val="0.720294151173924"/>
        </c:manualLayout>
      </c:layout>
      <c:scatterChart>
        <c:scatterStyle val="lineMarker"/>
        <c:ser>
          <c:idx val="0"/>
          <c:order val="0"/>
          <c:tx>
            <c:strRef>
              <c:f>Sheet1!$B$1</c:f>
              <c:strCache>
                <c:ptCount val="1"/>
                <c:pt idx="0">
                  <c:v>Y-Values</c:v>
                </c:pt>
              </c:strCache>
            </c:strRef>
          </c:tx>
          <c:spPr>
            <a:ln w="28533">
              <a:noFill/>
            </a:ln>
          </c:spPr>
          <c:marker>
            <c:symbol val="square"/>
            <c:size val="8"/>
            <c:spPr>
              <a:solidFill>
                <a:schemeClr val="tx1"/>
              </a:solidFill>
              <a:ln>
                <a:solidFill>
                  <a:schemeClr val="tx1"/>
                </a:solidFill>
              </a:ln>
            </c:spPr>
          </c:marker>
          <c:errBars>
            <c:errDir val="x"/>
            <c:errBarType val="both"/>
            <c:errValType val="cust"/>
            <c:plus>
              <c:numRef>
                <c:f>Sheet1!$E$2:$E$15</c:f>
                <c:numCache>
                  <c:formatCode>General</c:formatCode>
                  <c:ptCount val="14"/>
                  <c:pt idx="0">
                    <c:v>2.7</c:v>
                  </c:pt>
                  <c:pt idx="1">
                    <c:v>2.6</c:v>
                  </c:pt>
                </c:numCache>
              </c:numRef>
            </c:plus>
            <c:minus>
              <c:numRef>
                <c:f>Sheet1!$F$2:$F$15</c:f>
                <c:numCache>
                  <c:formatCode>General</c:formatCode>
                  <c:ptCount val="14"/>
                  <c:pt idx="0">
                    <c:v>2.8</c:v>
                  </c:pt>
                  <c:pt idx="1">
                    <c:v>2.5</c:v>
                  </c:pt>
                </c:numCache>
              </c:numRef>
            </c:minus>
            <c:spPr>
              <a:ln w="25363">
                <a:solidFill>
                  <a:srgbClr val="000000"/>
                </a:solidFill>
                <a:prstDash val="solid"/>
              </a:ln>
            </c:spPr>
          </c:errBars>
          <c:xVal>
            <c:numRef>
              <c:f>Sheet1!$A$2:$A$4</c:f>
              <c:numCache>
                <c:formatCode>General</c:formatCode>
                <c:ptCount val="3"/>
                <c:pt idx="0">
                  <c:v>-1.7</c:v>
                </c:pt>
                <c:pt idx="1">
                  <c:v>-1.3</c:v>
                </c:pt>
              </c:numCache>
            </c:numRef>
          </c:xVal>
          <c:yVal>
            <c:numRef>
              <c:f>Sheet1!$B$2:$B$4</c:f>
              <c:numCache>
                <c:formatCode>General</c:formatCode>
                <c:ptCount val="3"/>
                <c:pt idx="0">
                  <c:v>3.5</c:v>
                </c:pt>
                <c:pt idx="1">
                  <c:v>1.5</c:v>
                </c:pt>
              </c:numCache>
            </c:numRef>
          </c:yVal>
          <c:extLst xmlns:c16r2="http://schemas.microsoft.com/office/drawing/2015/06/chart">
            <c:ext xmlns:c16="http://schemas.microsoft.com/office/drawing/2014/chart" uri="{C3380CC4-5D6E-409C-BE32-E72D297353CC}">
              <c16:uniqueId val="{00000000-54E6-4561-B37A-E452FE4441FB}"/>
            </c:ext>
          </c:extLst>
        </c:ser>
        <c:dLbls/>
        <c:axId val="395451464"/>
        <c:axId val="395445112"/>
      </c:scatterChart>
      <c:valAx>
        <c:axId val="395451464"/>
        <c:scaling>
          <c:orientation val="minMax"/>
          <c:max val="10.0"/>
          <c:min val="-10.0"/>
        </c:scaling>
        <c:axPos val="b"/>
        <c:numFmt formatCode="General" sourceLinked="1"/>
        <c:tickLblPos val="nextTo"/>
        <c:spPr>
          <a:ln w="19022">
            <a:solidFill>
              <a:schemeClr val="tx1"/>
            </a:solidFill>
          </a:ln>
        </c:spPr>
        <c:txPr>
          <a:bodyPr rot="0" vert="horz"/>
          <a:lstStyle/>
          <a:p>
            <a:pPr>
              <a:defRPr lang="en-US" sz="1200" b="0" i="0" u="none" strike="noStrike" baseline="0">
                <a:solidFill>
                  <a:srgbClr val="000000"/>
                </a:solidFill>
                <a:latin typeface="Arial"/>
                <a:ea typeface="Arial"/>
                <a:cs typeface="Arial"/>
              </a:defRPr>
            </a:pPr>
            <a:endParaRPr lang="de-DE"/>
          </a:p>
        </c:txPr>
        <c:crossAx val="395445112"/>
        <c:crosses val="autoZero"/>
        <c:crossBetween val="midCat"/>
        <c:majorUnit val="2.0"/>
        <c:minorUnit val="1.0"/>
      </c:valAx>
      <c:valAx>
        <c:axId val="395445112"/>
        <c:scaling>
          <c:orientation val="minMax"/>
          <c:max val="5.0"/>
          <c:min val="0.0"/>
        </c:scaling>
        <c:axPos val="l"/>
        <c:numFmt formatCode="General" sourceLinked="1"/>
        <c:majorTickMark val="none"/>
        <c:tickLblPos val="none"/>
        <c:spPr>
          <a:ln w="19022">
            <a:solidFill>
              <a:schemeClr val="tx1"/>
            </a:solidFill>
          </a:ln>
        </c:spPr>
        <c:txPr>
          <a:bodyPr/>
          <a:lstStyle/>
          <a:p>
            <a:pPr>
              <a:defRPr lang="en-US"/>
            </a:pPr>
            <a:endParaRPr lang="de-DE"/>
          </a:p>
        </c:txPr>
        <c:crossAx val="395451464"/>
        <c:crossesAt val="0.0"/>
        <c:crossBetween val="midCat"/>
      </c:valAx>
      <c:spPr>
        <a:noFill/>
        <a:ln w="25363">
          <a:noFill/>
        </a:ln>
      </c:spPr>
    </c:plotArea>
    <c:plotVisOnly val="1"/>
    <c:dispBlanksAs val="gap"/>
  </c:chart>
  <c:txPr>
    <a:bodyPr/>
    <a:lstStyle/>
    <a:p>
      <a:pPr>
        <a:defRPr sz="1797"/>
      </a:pPr>
      <a:endParaRPr lang="de-DE"/>
    </a:p>
  </c:txPr>
  <c:externalData r:id="rId2"/>
</c:chartSpace>
</file>

<file path=ppt/drawings/drawing1.xml><?xml version="1.0" encoding="utf-8"?>
<c:userShapes xmlns:c="http://schemas.openxmlformats.org/drawingml/2006/chart">
  <cdr:relSizeAnchor xmlns:cdr="http://schemas.openxmlformats.org/drawingml/2006/chartDrawing">
    <cdr:from>
      <cdr:x>0.35345</cdr:x>
      <cdr:y>0.3804</cdr:y>
    </cdr:from>
    <cdr:to>
      <cdr:x>0.38793</cdr:x>
      <cdr:y>0.41772</cdr:y>
    </cdr:to>
    <cdr:sp macro="" textlink="">
      <cdr:nvSpPr>
        <cdr:cNvPr id="2" name="TextBox 1"/>
        <cdr:cNvSpPr txBox="1"/>
      </cdr:nvSpPr>
      <cdr:spPr>
        <a:xfrm xmlns:a="http://schemas.openxmlformats.org/drawingml/2006/main">
          <a:off x="2952328" y="1725694"/>
          <a:ext cx="288032" cy="169277"/>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0.35345</cdr:x>
      <cdr:y>0.3804</cdr:y>
    </cdr:from>
    <cdr:to>
      <cdr:x>0.38793</cdr:x>
      <cdr:y>0.41772</cdr:y>
    </cdr:to>
    <cdr:sp macro="" textlink="">
      <cdr:nvSpPr>
        <cdr:cNvPr id="2" name="TextBox 1"/>
        <cdr:cNvSpPr txBox="1"/>
      </cdr:nvSpPr>
      <cdr:spPr>
        <a:xfrm xmlns:a="http://schemas.openxmlformats.org/drawingml/2006/main">
          <a:off x="2952328" y="1725694"/>
          <a:ext cx="288032" cy="169277"/>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228103F-DAA1-424B-BEAD-FC83D94CA25D}"/>
              </a:ext>
            </a:extLst>
          </p:cNvPr>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GB" dirty="0"/>
          </a:p>
        </p:txBody>
      </p:sp>
      <p:sp>
        <p:nvSpPr>
          <p:cNvPr id="3" name="Date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522F90E-7FCD-4A75-8112-EF86702491FF}"/>
              </a:ext>
            </a:extLst>
          </p:cNvPr>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22DD5CC1-AC9D-4C20-BDA7-5308B7F375F8}" type="datetimeFigureOut">
              <a:rPr lang="en-GB" smtClean="0"/>
              <a:pPr/>
              <a:t>24.07.2018</a:t>
            </a:fld>
            <a:endParaRPr lang="en-GB" dirty="0"/>
          </a:p>
        </p:txBody>
      </p:sp>
      <p:sp>
        <p:nvSpPr>
          <p:cNvPr id="4" name="Foot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571D15-6E1D-4C68-BD02-D5A6A64ED329}"/>
              </a:ext>
            </a:extLst>
          </p:cNvPr>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0F7F824-CD75-4A04-B366-C9B2E04CAA5D}"/>
              </a:ext>
            </a:extLst>
          </p:cNvPr>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63E107F1-3561-4FE2-9B58-AA0ACC8128F6}" type="slidenum">
              <a:rPr lang="en-GB" smtClean="0"/>
              <a:pPr/>
              <a:t>‹Nr.›</a:t>
            </a:fld>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7373265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GB"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71747E4B-6245-4936-852C-92E7F7AF07D2}" type="datetimeFigureOut">
              <a:rPr lang="en-GB" smtClean="0"/>
              <a:pPr/>
              <a:t>24.07.2018</a:t>
            </a:fld>
            <a:endParaRPr lang="en-GB"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GB"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E9EAAAE5-7A96-4B62-B2F7-67806477EC8A}" type="slidenum">
              <a:rPr lang="en-GB" smtClean="0"/>
              <a:pPr/>
              <a:t>‹Nr.›</a:t>
            </a:fld>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916414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B4EE118-BA22-4899-A6BF-E592BFA5A8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4339"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1AD8AFD-05D5-40AF-84AD-7DD42397C5B1}"/>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4340"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8371D56-53DF-4168-A5B0-D098D7590FBC}"/>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864CAF5-186C-421C-B998-1AF006CEC295}" type="slidenum">
              <a:rPr lang="en-GB" altLang="en-US" smtClean="0"/>
              <a:pPr>
                <a:spcBef>
                  <a:spcPct val="0"/>
                </a:spcBef>
              </a:pPr>
              <a:t>1</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3333816"/>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10</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10461561"/>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14</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86776941"/>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15</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72406304"/>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16</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4067207"/>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17</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39652869"/>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18</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78482697"/>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19</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21065435"/>
      </p:ext>
    </p:extLst>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54216534"/>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8B9C6D9F-A097-446F-9B31-7A1BF7A04021}"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ct val="0"/>
                </a:spcBef>
                <a:spcAft>
                  <a:spcPts val="0"/>
                </a:spcAft>
                <a:buClrTx/>
                <a:buSzTx/>
                <a:buFontTx/>
                <a:buNone/>
                <a:tabLst/>
                <a:defRPr/>
              </a:pPr>
              <a:t>22</a:t>
            </a:fld>
            <a:endParaRPr kumimoji="0" lang="en-GB"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90014423"/>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2</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74798482"/>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3</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54688187"/>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4</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24376598"/>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5</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95361613"/>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6</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57598155"/>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7</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54280694"/>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8</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15295729"/>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9ECBF4-5554-4DC4-8EBB-6855CDC619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18435" name="Notes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E80855-1B1E-4878-B778-2023D9B078E7}"/>
              </a:ext>
            </a:extLst>
          </p:cNvPr>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8436"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829FC-EF3D-4FDE-8AD2-CE53E09C86C3}"/>
              </a:ext>
            </a:extLst>
          </p:cNvPr>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51494" indent="-289036">
              <a:spcBef>
                <a:spcPct val="30000"/>
              </a:spcBef>
              <a:defRPr sz="1200">
                <a:solidFill>
                  <a:schemeClr val="tx1"/>
                </a:solidFill>
                <a:latin typeface="Arial" panose="020B0604020202020204" pitchFamily="34" charset="0"/>
                <a:cs typeface="Arial" panose="020B0604020202020204" pitchFamily="34" charset="0"/>
              </a:defRPr>
            </a:lvl2pPr>
            <a:lvl3pPr marL="1156145" indent="-231229">
              <a:spcBef>
                <a:spcPct val="30000"/>
              </a:spcBef>
              <a:defRPr sz="1200">
                <a:solidFill>
                  <a:schemeClr val="tx1"/>
                </a:solidFill>
                <a:latin typeface="Arial" panose="020B0604020202020204" pitchFamily="34" charset="0"/>
                <a:cs typeface="Arial" panose="020B0604020202020204" pitchFamily="34" charset="0"/>
              </a:defRPr>
            </a:lvl3pPr>
            <a:lvl4pPr marL="1618602" indent="-231229">
              <a:spcBef>
                <a:spcPct val="30000"/>
              </a:spcBef>
              <a:defRPr sz="1200">
                <a:solidFill>
                  <a:schemeClr val="tx1"/>
                </a:solidFill>
                <a:latin typeface="Arial" panose="020B0604020202020204" pitchFamily="34" charset="0"/>
                <a:cs typeface="Arial" panose="020B0604020202020204" pitchFamily="34" charset="0"/>
              </a:defRPr>
            </a:lvl4pPr>
            <a:lvl5pPr marL="2081060" indent="-231229">
              <a:spcBef>
                <a:spcPct val="30000"/>
              </a:spcBef>
              <a:defRPr sz="1200">
                <a:solidFill>
                  <a:schemeClr val="tx1"/>
                </a:solidFill>
                <a:latin typeface="Arial" panose="020B0604020202020204" pitchFamily="34" charset="0"/>
                <a:cs typeface="Arial" panose="020B0604020202020204" pitchFamily="34" charset="0"/>
              </a:defRPr>
            </a:lvl5pPr>
            <a:lvl6pPr marL="2543518"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3005976"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68434"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930891" indent="-231229"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B9C6D9F-A097-446F-9B31-7A1BF7A04021}" type="slidenum">
              <a:rPr lang="en-GB" altLang="en-US" smtClean="0"/>
              <a:pPr>
                <a:spcBef>
                  <a:spcPct val="0"/>
                </a:spcBef>
              </a:pPr>
              <a:t>9</a:t>
            </a:fld>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09603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Red Box_Title_Bold Sub_Italic Sub">
    <p:spTree>
      <p:nvGrpSpPr>
        <p:cNvPr id="1" name=""/>
        <p:cNvGrpSpPr/>
        <p:nvPr/>
      </p:nvGrpSpPr>
      <p:grpSpPr>
        <a:xfrm>
          <a:off x="0" y="0"/>
          <a:ext cx="0" cy="0"/>
          <a:chOff x="0" y="0"/>
          <a:chExt cx="0" cy="0"/>
        </a:xfrm>
      </p:grpSpPr>
      <p:pic>
        <p:nvPicPr>
          <p:cNvPr id="7" name="Picture 9"/>
          <p:cNvPicPr>
            <a:picLocks noChangeAspect="1"/>
          </p:cNvPicPr>
          <p:nvPr userDrawn="1"/>
        </p:nvPicPr>
        <p:blipFill>
          <a:blip r:embed="rId2" cstate="print"/>
          <a:srcRect/>
          <a:stretch>
            <a:fillRect/>
          </a:stretch>
        </p:blipFill>
        <p:spPr bwMode="auto">
          <a:xfrm>
            <a:off x="0" y="2146300"/>
            <a:ext cx="9144000" cy="2547938"/>
          </a:xfrm>
          <a:prstGeom prst="rect">
            <a:avLst/>
          </a:prstGeom>
          <a:noFill/>
          <a:ln w="9525">
            <a:noFill/>
            <a:miter lim="800000"/>
            <a:headEnd/>
            <a:tailEnd/>
          </a:ln>
        </p:spPr>
      </p:pic>
      <p:sp>
        <p:nvSpPr>
          <p:cNvPr id="4" name="Text Placeholder 19"/>
          <p:cNvSpPr>
            <a:spLocks noGrp="1"/>
          </p:cNvSpPr>
          <p:nvPr>
            <p:ph type="body" sz="quarter" idx="11"/>
          </p:nvPr>
        </p:nvSpPr>
        <p:spPr>
          <a:xfrm>
            <a:off x="838200" y="5574792"/>
            <a:ext cx="6473952" cy="859536"/>
          </a:xfrm>
        </p:spPr>
        <p:txBody>
          <a:bodyPr/>
          <a:lstStyle>
            <a:lvl1pPr marL="0" indent="0">
              <a:buNone/>
              <a:defRPr sz="1200" i="1">
                <a:solidFill>
                  <a:schemeClr val="tx1"/>
                </a:solidFill>
              </a:defRPr>
            </a:lvl1pPr>
            <a:lvl2pPr marL="185738" indent="0">
              <a:buNone/>
              <a:defRPr/>
            </a:lvl2pPr>
            <a:lvl3pPr marL="381000" indent="0">
              <a:buNone/>
              <a:defRPr/>
            </a:lvl3pPr>
            <a:lvl4pPr marL="552450" indent="0">
              <a:buNone/>
              <a:defRPr/>
            </a:lvl4pPr>
            <a:lvl5pPr marL="715962" indent="0">
              <a:buNone/>
              <a:defRPr/>
            </a:lvl5pPr>
          </a:lstStyle>
          <a:p>
            <a:pPr lvl="0"/>
            <a:r>
              <a:rPr lang="en-US" dirty="0"/>
              <a:t>Click to edit Master text styles</a:t>
            </a:r>
          </a:p>
        </p:txBody>
      </p:sp>
      <p:sp>
        <p:nvSpPr>
          <p:cNvPr id="5" name="Title 1"/>
          <p:cNvSpPr>
            <a:spLocks noGrp="1"/>
          </p:cNvSpPr>
          <p:nvPr>
            <p:ph type="ctrTitle"/>
          </p:nvPr>
        </p:nvSpPr>
        <p:spPr>
          <a:xfrm>
            <a:off x="838200" y="2693987"/>
            <a:ext cx="6477000" cy="1470025"/>
          </a:xfrm>
          <a:prstGeom prst="rect">
            <a:avLst/>
          </a:prstGeom>
        </p:spPr>
        <p:txBody>
          <a:bodyPr anchor="t">
            <a:normAutofit/>
          </a:bodyPr>
          <a:lstStyle>
            <a:lvl1pPr algn="l">
              <a:defRPr sz="3400">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6" name="Subtitle 2"/>
          <p:cNvSpPr>
            <a:spLocks noGrp="1"/>
          </p:cNvSpPr>
          <p:nvPr>
            <p:ph type="subTitle" idx="1"/>
          </p:nvPr>
        </p:nvSpPr>
        <p:spPr>
          <a:xfrm>
            <a:off x="838200" y="4509582"/>
            <a:ext cx="6473952" cy="1046922"/>
          </a:xfrm>
          <a:prstGeom prst="rect">
            <a:avLst/>
          </a:prstGeom>
        </p:spPr>
        <p:txBody>
          <a:bodyPr>
            <a:normAutofit/>
          </a:bodyPr>
          <a:lstStyle>
            <a:lvl1pPr marL="0" indent="0" algn="l">
              <a:buNone/>
              <a:defRPr sz="1600" b="1" i="0">
                <a:solidFill>
                  <a:schemeClr val="tx1"/>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79A3F37-BB05-48EE-8169-89EFFF206658}"/>
              </a:ext>
            </a:extLst>
          </p:cNvPr>
          <p:cNvPicPr>
            <a:picLocks noChangeAspect="1"/>
          </p:cNvPicPr>
          <p:nvPr userDrawn="1"/>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6467475"/>
            <a:ext cx="9144000" cy="390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9"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000E545-03B2-418D-BE6C-E24C4871BF31}"/>
              </a:ext>
            </a:extLst>
          </p:cNvPr>
          <p:cNvSpPr txBox="1">
            <a:spLocks noChangeArrowheads="1"/>
          </p:cNvSpPr>
          <p:nvPr userDrawn="1"/>
        </p:nvSpPr>
        <p:spPr bwMode="auto">
          <a:xfrm>
            <a:off x="58738" y="6505575"/>
            <a:ext cx="9009062" cy="2619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dirty="0">
                <a:solidFill>
                  <a:srgbClr val="000000"/>
                </a:solidFill>
              </a:rPr>
              <a:t>22nd International AIDS Conference; July 23-27, 2018; Amsterdam, the Netherlands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33510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2_Title_2Col Content_Teal Subs">
    <p:spTree>
      <p:nvGrpSpPr>
        <p:cNvPr id="1" name=""/>
        <p:cNvGrpSpPr/>
        <p:nvPr/>
      </p:nvGrpSpPr>
      <p:grpSpPr>
        <a:xfrm>
          <a:off x="0" y="0"/>
          <a:ext cx="0" cy="0"/>
          <a:chOff x="0" y="0"/>
          <a:chExt cx="0" cy="0"/>
        </a:xfrm>
      </p:grpSpPr>
      <p:cxnSp>
        <p:nvCxnSpPr>
          <p:cNvPr id="12" name="Straight Connector 11"/>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533401" y="152401"/>
            <a:ext cx="7543799" cy="838200"/>
          </a:xfrm>
          <a:prstGeom prst="rect">
            <a:avLst/>
          </a:prstGeom>
          <a:noFill/>
          <a:ln>
            <a:noFill/>
          </a:ln>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533401" y="1786128"/>
            <a:ext cx="402336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7"/>
          </p:nvPr>
        </p:nvSpPr>
        <p:spPr>
          <a:xfrm>
            <a:off x="533401" y="1371600"/>
            <a:ext cx="4023360" cy="381000"/>
          </a:xfrm>
        </p:spPr>
        <p:txBody>
          <a:bodyPr/>
          <a:lstStyle>
            <a:lvl1pPr marL="0" indent="0">
              <a:buNone/>
              <a:defRPr b="1">
                <a:solidFill>
                  <a:srgbClr val="E31836"/>
                </a:solidFill>
              </a:defRPr>
            </a:lvl1pPr>
          </a:lstStyle>
          <a:p>
            <a:pPr lvl="0"/>
            <a:r>
              <a:rPr lang="en-US" dirty="0"/>
              <a:t>Click to edit Master text styles</a:t>
            </a:r>
          </a:p>
        </p:txBody>
      </p:sp>
      <p:sp>
        <p:nvSpPr>
          <p:cNvPr id="10" name="Content Placeholder 3"/>
          <p:cNvSpPr>
            <a:spLocks noGrp="1"/>
          </p:cNvSpPr>
          <p:nvPr>
            <p:ph sz="quarter" idx="18"/>
          </p:nvPr>
        </p:nvSpPr>
        <p:spPr>
          <a:xfrm>
            <a:off x="4867656" y="1786128"/>
            <a:ext cx="402336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p:cNvSpPr>
            <a:spLocks noGrp="1"/>
          </p:cNvSpPr>
          <p:nvPr>
            <p:ph type="body" sz="quarter" idx="19"/>
          </p:nvPr>
        </p:nvSpPr>
        <p:spPr>
          <a:xfrm>
            <a:off x="4867656" y="1371600"/>
            <a:ext cx="4023360" cy="381000"/>
          </a:xfrm>
        </p:spPr>
        <p:txBody>
          <a:bodyPr/>
          <a:lstStyle>
            <a:lvl1pPr marL="0" indent="0">
              <a:buNone/>
              <a:defRPr b="1">
                <a:solidFill>
                  <a:srgbClr val="008790"/>
                </a:solidFill>
              </a:defRPr>
            </a:lvl1pPr>
          </a:lstStyle>
          <a:p>
            <a:pPr lvl="0"/>
            <a:r>
              <a:rPr lang="en-US" dirty="0"/>
              <a:t>Click to edit Master text styles</a:t>
            </a:r>
          </a:p>
        </p:txBody>
      </p:sp>
      <p:sp>
        <p:nvSpPr>
          <p:cNvPr id="13" name="Text Placeholder 4"/>
          <p:cNvSpPr>
            <a:spLocks noGrp="1"/>
          </p:cNvSpPr>
          <p:nvPr>
            <p:ph type="body" sz="quarter" idx="11"/>
          </p:nvPr>
        </p:nvSpPr>
        <p:spPr>
          <a:xfrm>
            <a:off x="533400" y="6294120"/>
            <a:ext cx="8357616" cy="182880"/>
          </a:xfrm>
        </p:spPr>
        <p:txBody>
          <a:bodyPr/>
          <a:lstStyle>
            <a:lvl1pPr marL="0" indent="0" algn="r">
              <a:buNone/>
              <a:defRPr sz="1000"/>
            </a:lvl1pPr>
          </a:lstStyle>
          <a:p>
            <a:pPr lvl="0"/>
            <a:r>
              <a:rPr lang="en-US" dirty="0"/>
              <a:t>Click to edit Master text styles</a:t>
            </a:r>
          </a:p>
        </p:txBody>
      </p:sp>
      <p:sp>
        <p:nvSpPr>
          <p:cNvPr id="14" name="Text Placeholder 6"/>
          <p:cNvSpPr>
            <a:spLocks noGrp="1"/>
          </p:cNvSpPr>
          <p:nvPr>
            <p:ph type="body" sz="quarter" idx="13"/>
          </p:nvPr>
        </p:nvSpPr>
        <p:spPr>
          <a:xfrm>
            <a:off x="533400" y="5862320"/>
            <a:ext cx="8357616"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54125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1_Content Slide_Title Only">
    <p:spTree>
      <p:nvGrpSpPr>
        <p:cNvPr id="1" name=""/>
        <p:cNvGrpSpPr/>
        <p:nvPr/>
      </p:nvGrpSpPr>
      <p:grpSpPr>
        <a:xfrm>
          <a:off x="0" y="0"/>
          <a:ext cx="0" cy="0"/>
          <a:chOff x="0" y="0"/>
          <a:chExt cx="0" cy="0"/>
        </a:xfrm>
      </p:grpSpPr>
      <p:cxnSp>
        <p:nvCxnSpPr>
          <p:cNvPr id="7" name="Straight Connector 6"/>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533401" y="152401"/>
            <a:ext cx="7543799" cy="838200"/>
          </a:xfrm>
          <a:prstGeom prst="rect">
            <a:avLst/>
          </a:prstGeom>
          <a:noFill/>
          <a:ln>
            <a:noFill/>
          </a:ln>
          <a:extLst/>
        </p:spPr>
        <p:txBody>
          <a:bodyPr/>
          <a:lstStyle/>
          <a:p>
            <a:pPr lvl="0"/>
            <a:r>
              <a:rPr lang="en-US" altLang="en-US" dirty="0"/>
              <a:t>Click to edit Master title style</a:t>
            </a:r>
            <a:endParaRPr lang="en-GB" altLang="en-US" dirty="0"/>
          </a:p>
        </p:txBody>
      </p:sp>
      <p:sp>
        <p:nvSpPr>
          <p:cNvPr id="6" name="Text Placeholder 2"/>
          <p:cNvSpPr>
            <a:spLocks noGrp="1"/>
          </p:cNvSpPr>
          <p:nvPr>
            <p:ph type="body" sz="quarter" idx="14"/>
          </p:nvPr>
        </p:nvSpPr>
        <p:spPr>
          <a:xfrm>
            <a:off x="533401" y="1371600"/>
            <a:ext cx="8357616" cy="457200"/>
          </a:xfrm>
        </p:spPr>
        <p:txBody>
          <a:bodyPr/>
          <a:lstStyle>
            <a:lvl1pPr marL="0" indent="0">
              <a:buNone/>
              <a:defRPr sz="2200" b="1">
                <a:solidFill>
                  <a:srgbClr val="E31836"/>
                </a:solidFill>
              </a:defRPr>
            </a:lvl1pPr>
          </a:lstStyle>
          <a:p>
            <a:pPr lvl="0"/>
            <a:r>
              <a:rPr lang="en-US" dirty="0"/>
              <a:t>Click to edit Master text styles</a:t>
            </a:r>
          </a:p>
        </p:txBody>
      </p:sp>
      <p:sp>
        <p:nvSpPr>
          <p:cNvPr id="10" name="Text Placeholder 4"/>
          <p:cNvSpPr>
            <a:spLocks noGrp="1"/>
          </p:cNvSpPr>
          <p:nvPr>
            <p:ph type="body" sz="quarter" idx="11"/>
          </p:nvPr>
        </p:nvSpPr>
        <p:spPr>
          <a:xfrm>
            <a:off x="533400" y="6294120"/>
            <a:ext cx="8357616" cy="182880"/>
          </a:xfrm>
        </p:spPr>
        <p:txBody>
          <a:bodyPr/>
          <a:lstStyle>
            <a:lvl1pPr marL="0" indent="0" algn="r">
              <a:buNone/>
              <a:defRPr sz="1000"/>
            </a:lvl1pPr>
          </a:lstStyle>
          <a:p>
            <a:pPr lvl="0"/>
            <a:r>
              <a:rPr lang="en-US" dirty="0"/>
              <a:t>Click to edit Master text styles</a:t>
            </a:r>
          </a:p>
        </p:txBody>
      </p:sp>
      <p:sp>
        <p:nvSpPr>
          <p:cNvPr id="11" name="Text Placeholder 6"/>
          <p:cNvSpPr>
            <a:spLocks noGrp="1"/>
          </p:cNvSpPr>
          <p:nvPr>
            <p:ph type="body" sz="quarter" idx="13"/>
          </p:nvPr>
        </p:nvSpPr>
        <p:spPr>
          <a:xfrm>
            <a:off x="533400" y="5862320"/>
            <a:ext cx="8357616" cy="365760"/>
          </a:xfrm>
        </p:spPr>
        <p:txBody>
          <a:bodyPr anchor="b"/>
          <a:lstStyle>
            <a:lvl1pPr marL="0" indent="0">
              <a:buNone/>
              <a:defRPr sz="1200" baseline="0"/>
            </a:lvl1pPr>
          </a:lstStyle>
          <a:p>
            <a:pPr lvl="0"/>
            <a:r>
              <a:rPr lang="en-US"/>
              <a:t>Click to edit Master text styles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02023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Title Only (no notes)">
    <p:spTree>
      <p:nvGrpSpPr>
        <p:cNvPr id="1" name=""/>
        <p:cNvGrpSpPr/>
        <p:nvPr/>
      </p:nvGrpSpPr>
      <p:grpSpPr>
        <a:xfrm>
          <a:off x="0" y="0"/>
          <a:ext cx="0" cy="0"/>
          <a:chOff x="0" y="0"/>
          <a:chExt cx="0" cy="0"/>
        </a:xfrm>
      </p:grpSpPr>
      <p:cxnSp>
        <p:nvCxnSpPr>
          <p:cNvPr id="5" name="Straight Connector 4"/>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533403" y="152401"/>
            <a:ext cx="7543799" cy="838200"/>
          </a:xfrm>
          <a:prstGeom prst="rect">
            <a:avLst/>
          </a:prstGeom>
          <a:noFill/>
          <a:ln>
            <a:noFill/>
          </a:ln>
          <a:extLst/>
        </p:spPr>
        <p:txBody>
          <a:bodyPr/>
          <a:lstStyle/>
          <a:p>
            <a:pPr lvl="0"/>
            <a:r>
              <a:rPr lang="en-US" altLang="en-US" dirty="0"/>
              <a:t>Click to edit Master title style</a:t>
            </a:r>
            <a:endParaRPr lang="en-GB"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60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Red Box_Title_Italic sub">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cstate="print"/>
          <a:srcRect/>
          <a:stretch>
            <a:fillRect/>
          </a:stretch>
        </p:blipFill>
        <p:spPr bwMode="auto">
          <a:xfrm>
            <a:off x="0" y="2146300"/>
            <a:ext cx="9144000" cy="2547938"/>
          </a:xfrm>
          <a:prstGeom prst="rect">
            <a:avLst/>
          </a:prstGeom>
          <a:noFill/>
          <a:ln w="9525">
            <a:noFill/>
            <a:miter lim="800000"/>
            <a:headEnd/>
            <a:tailEnd/>
          </a:ln>
        </p:spPr>
      </p:pic>
      <p:sp>
        <p:nvSpPr>
          <p:cNvPr id="5" name="Title 1"/>
          <p:cNvSpPr>
            <a:spLocks noGrp="1"/>
          </p:cNvSpPr>
          <p:nvPr>
            <p:ph type="ctrTitle"/>
          </p:nvPr>
        </p:nvSpPr>
        <p:spPr>
          <a:xfrm>
            <a:off x="838200" y="2693987"/>
            <a:ext cx="6477000" cy="1470025"/>
          </a:xfrm>
          <a:prstGeom prst="rect">
            <a:avLst/>
          </a:prstGeom>
        </p:spPr>
        <p:txBody>
          <a:bodyPr anchor="t">
            <a:normAutofit/>
          </a:bodyPr>
          <a:lstStyle>
            <a:lvl1pPr algn="l">
              <a:defRPr sz="3400">
                <a:solidFill>
                  <a:schemeClr val="bg1"/>
                </a:solidFill>
                <a:effectLst>
                  <a:outerShdw blurRad="38100" dist="38100" dir="2700000" algn="tl">
                    <a:srgbClr val="000000">
                      <a:alpha val="43137"/>
                    </a:srgbClr>
                  </a:outerShdw>
                </a:effectLst>
                <a:latin typeface="Arial"/>
                <a:cs typeface="Arial"/>
              </a:defRPr>
            </a:lvl1pPr>
          </a:lstStyle>
          <a:p>
            <a:r>
              <a:rPr lang="en-US" dirty="0"/>
              <a:t>Click to edit Master title style</a:t>
            </a:r>
          </a:p>
        </p:txBody>
      </p:sp>
      <p:sp>
        <p:nvSpPr>
          <p:cNvPr id="7" name="Subtitle 2"/>
          <p:cNvSpPr>
            <a:spLocks noGrp="1"/>
          </p:cNvSpPr>
          <p:nvPr>
            <p:ph type="subTitle" idx="1"/>
          </p:nvPr>
        </p:nvSpPr>
        <p:spPr>
          <a:xfrm>
            <a:off x="838200" y="4511040"/>
            <a:ext cx="6473952" cy="1889760"/>
          </a:xfrm>
          <a:prstGeom prst="rect">
            <a:avLst/>
          </a:prstGeom>
        </p:spPr>
        <p:txBody>
          <a:bodyPr>
            <a:normAutofit/>
          </a:bodyPr>
          <a:lstStyle>
            <a:lvl1pPr marL="0" indent="0" algn="l">
              <a:buNone/>
              <a:defRPr sz="1600" b="0" i="1">
                <a:solidFill>
                  <a:schemeClr val="tx1"/>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6" name="Pictur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86BFF21-0636-4157-A918-5841BAB1C718}"/>
              </a:ext>
            </a:extLst>
          </p:cNvPr>
          <p:cNvPicPr>
            <a:picLocks noChangeAspect="1"/>
          </p:cNvPicPr>
          <p:nvPr userDrawn="1"/>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6467475"/>
            <a:ext cx="9144000" cy="390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8"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E925108-85C3-4FD5-9C4C-C82ADC336618}"/>
              </a:ext>
            </a:extLst>
          </p:cNvPr>
          <p:cNvSpPr txBox="1">
            <a:spLocks noChangeArrowheads="1"/>
          </p:cNvSpPr>
          <p:nvPr userDrawn="1"/>
        </p:nvSpPr>
        <p:spPr bwMode="auto">
          <a:xfrm>
            <a:off x="58738" y="6505575"/>
            <a:ext cx="9009062" cy="2619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dirty="0">
                <a:solidFill>
                  <a:srgbClr val="000000"/>
                </a:solidFill>
              </a:rPr>
              <a:t>22nd International AIDS Conference; July 23-27, 2018; Amsterdam, the Netherlands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7664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Section Slide_Teal Sub_Bold Sub_Italic Sub">
    <p:spTree>
      <p:nvGrpSpPr>
        <p:cNvPr id="1" name=""/>
        <p:cNvGrpSpPr/>
        <p:nvPr/>
      </p:nvGrpSpPr>
      <p:grpSpPr>
        <a:xfrm>
          <a:off x="0" y="0"/>
          <a:ext cx="0" cy="0"/>
          <a:chOff x="0" y="0"/>
          <a:chExt cx="0" cy="0"/>
        </a:xfrm>
      </p:grpSpPr>
      <p:cxnSp>
        <p:nvCxnSpPr>
          <p:cNvPr id="8" name="Straight Connector 7"/>
          <p:cNvCxnSpPr/>
          <p:nvPr userDrawn="1"/>
        </p:nvCxnSpPr>
        <p:spPr>
          <a:xfrm>
            <a:off x="468313" y="3648075"/>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4" name="Title 1"/>
          <p:cNvSpPr>
            <a:spLocks noGrp="1"/>
          </p:cNvSpPr>
          <p:nvPr>
            <p:ph type="title"/>
          </p:nvPr>
        </p:nvSpPr>
        <p:spPr>
          <a:xfrm>
            <a:off x="832612" y="3785617"/>
            <a:ext cx="7863840" cy="1014984"/>
          </a:xfrm>
        </p:spPr>
        <p:txBody>
          <a:bodyPr anchor="t">
            <a:normAutofit/>
          </a:bodyPr>
          <a:lstStyle>
            <a:lvl1pPr algn="l">
              <a:lnSpc>
                <a:spcPts val="2400"/>
              </a:lnSpc>
              <a:defRPr sz="2000" b="1" i="0" cap="none" baseline="0">
                <a:solidFill>
                  <a:srgbClr val="008790"/>
                </a:solidFill>
              </a:defRPr>
            </a:lvl1pPr>
          </a:lstStyle>
          <a:p>
            <a:pPr lvl="0"/>
            <a:r>
              <a:rPr lang="en-US" dirty="0"/>
              <a:t>Click to edit Master title style</a:t>
            </a:r>
          </a:p>
        </p:txBody>
      </p:sp>
      <p:sp>
        <p:nvSpPr>
          <p:cNvPr id="5" name="Text Placeholder 2"/>
          <p:cNvSpPr>
            <a:spLocks noGrp="1"/>
          </p:cNvSpPr>
          <p:nvPr>
            <p:ph type="body" idx="1"/>
          </p:nvPr>
        </p:nvSpPr>
        <p:spPr>
          <a:xfrm>
            <a:off x="832612" y="990600"/>
            <a:ext cx="7863840" cy="2480563"/>
          </a:xfrm>
          <a:noFill/>
          <a:ln w="9525" algn="ctr">
            <a:noFill/>
            <a:miter lim="800000"/>
            <a:headEnd/>
            <a:tailEnd/>
          </a:ln>
          <a:effectLst/>
        </p:spPr>
        <p:txBody>
          <a:bodyPr anchor="b">
            <a:noAutofit/>
          </a:bodyPr>
          <a:lstStyle>
            <a:lvl1pPr marL="0" indent="0">
              <a:buNone/>
              <a:defRPr lang="en-US" sz="4000" b="1" dirty="0" smtClean="0">
                <a:solidFill>
                  <a:srgbClr val="E31836"/>
                </a:solidFill>
                <a:latin typeface="Arial" panose="020B0604020202020204" pitchFamily="34" charset="0"/>
                <a:ea typeface="+mj-ea"/>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Text Placeholder 3"/>
          <p:cNvSpPr>
            <a:spLocks noGrp="1"/>
          </p:cNvSpPr>
          <p:nvPr>
            <p:ph type="body" sz="quarter" idx="10"/>
          </p:nvPr>
        </p:nvSpPr>
        <p:spPr>
          <a:xfrm>
            <a:off x="832612" y="4828881"/>
            <a:ext cx="7863840" cy="838200"/>
          </a:xfrm>
        </p:spPr>
        <p:txBody>
          <a:bodyPr/>
          <a:lstStyle>
            <a:lvl1pPr marL="0" indent="0">
              <a:buNone/>
              <a:defRPr sz="1600" b="1"/>
            </a:lvl1pPr>
            <a:lvl2pPr marL="185738" indent="0">
              <a:buNone/>
              <a:defRPr b="1"/>
            </a:lvl2pPr>
            <a:lvl3pPr marL="381000" indent="0">
              <a:buNone/>
              <a:defRPr b="1"/>
            </a:lvl3pPr>
            <a:lvl4pPr marL="552450" indent="0">
              <a:buNone/>
              <a:defRPr b="1"/>
            </a:lvl4pPr>
            <a:lvl5pPr marL="715962" indent="0">
              <a:buNone/>
              <a:defRPr b="1"/>
            </a:lvl5pPr>
          </a:lstStyle>
          <a:p>
            <a:pPr lvl="0"/>
            <a:r>
              <a:rPr lang="en-US" dirty="0"/>
              <a:t>Click to edit Master text styles</a:t>
            </a:r>
          </a:p>
        </p:txBody>
      </p:sp>
      <p:sp>
        <p:nvSpPr>
          <p:cNvPr id="7" name="Text Placeholder 19"/>
          <p:cNvSpPr>
            <a:spLocks noGrp="1"/>
          </p:cNvSpPr>
          <p:nvPr>
            <p:ph type="body" sz="quarter" idx="11"/>
          </p:nvPr>
        </p:nvSpPr>
        <p:spPr>
          <a:xfrm>
            <a:off x="832612" y="5705573"/>
            <a:ext cx="7863840" cy="750062"/>
          </a:xfrm>
        </p:spPr>
        <p:txBody>
          <a:bodyPr/>
          <a:lstStyle>
            <a:lvl1pPr marL="0" indent="0">
              <a:buNone/>
              <a:defRPr sz="1200" i="1"/>
            </a:lvl1pPr>
            <a:lvl2pPr marL="185738" indent="0">
              <a:buNone/>
              <a:defRPr/>
            </a:lvl2pPr>
            <a:lvl3pPr marL="381000" indent="0">
              <a:buNone/>
              <a:defRPr/>
            </a:lvl3pPr>
            <a:lvl4pPr marL="552450" indent="0">
              <a:buNone/>
              <a:defRPr/>
            </a:lvl4pPr>
            <a:lvl5pPr marL="715962" indent="0">
              <a:buNone/>
              <a:defRPr/>
            </a:lvl5pPr>
          </a:lstStyle>
          <a:p>
            <a:pPr lvl="0"/>
            <a:r>
              <a:rPr lang="en-US" dirty="0"/>
              <a:t>Click to edit Master text styles</a:t>
            </a:r>
          </a:p>
        </p:txBody>
      </p:sp>
      <p:pic>
        <p:nvPicPr>
          <p:cNvPr id="9" name="Pictur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3133D8B-B25E-405D-8FE5-F45AF3A68FF5}"/>
              </a:ext>
            </a:extLst>
          </p:cNvPr>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6467475"/>
            <a:ext cx="9144000" cy="390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0"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549718F-2B96-4BBD-87E6-751C2E65945D}"/>
              </a:ext>
            </a:extLst>
          </p:cNvPr>
          <p:cNvSpPr txBox="1">
            <a:spLocks noChangeArrowheads="1"/>
          </p:cNvSpPr>
          <p:nvPr userDrawn="1"/>
        </p:nvSpPr>
        <p:spPr bwMode="auto">
          <a:xfrm>
            <a:off x="58738" y="6505575"/>
            <a:ext cx="9009062" cy="2619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dirty="0">
                <a:solidFill>
                  <a:srgbClr val="000000"/>
                </a:solidFill>
              </a:rPr>
              <a:t>22nd International AIDS Conference; July 23-27, 2018; Amsterdam, the Netherlands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1702461"/>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_Content">
    <p:spTree>
      <p:nvGrpSpPr>
        <p:cNvPr id="1" name=""/>
        <p:cNvGrpSpPr/>
        <p:nvPr/>
      </p:nvGrpSpPr>
      <p:grpSpPr>
        <a:xfrm>
          <a:off x="0" y="0"/>
          <a:ext cx="0" cy="0"/>
          <a:chOff x="0" y="0"/>
          <a:chExt cx="0" cy="0"/>
        </a:xfrm>
      </p:grpSpPr>
      <p:cxnSp>
        <p:nvCxnSpPr>
          <p:cNvPr id="6" name="Straight Connector 5"/>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1" name="Rectangle 3"/>
          <p:cNvSpPr>
            <a:spLocks noGrp="1" noChangeArrowheads="1"/>
          </p:cNvSpPr>
          <p:nvPr>
            <p:ph idx="1"/>
          </p:nvPr>
        </p:nvSpPr>
        <p:spPr bwMode="auto">
          <a:xfrm>
            <a:off x="533400" y="1350963"/>
            <a:ext cx="8358188" cy="4498848"/>
          </a:xfrm>
          <a:prstGeom prst="rect">
            <a:avLst/>
          </a:prstGeom>
          <a:noFill/>
          <a:ln>
            <a:noFill/>
          </a:ln>
          <a:extLst/>
        </p:spPr>
        <p:txBody>
          <a:bodyPr/>
          <a:lstStyle/>
          <a:p>
            <a:pPr lvl="0"/>
            <a:r>
              <a:rPr lang="en-US" altLang="en-US" noProof="0" dirty="0"/>
              <a:t>Click to edit Master text styles</a:t>
            </a:r>
          </a:p>
          <a:p>
            <a:pPr lvl="1"/>
            <a:r>
              <a:rPr lang="en-US" altLang="en-US" noProof="0" dirty="0"/>
              <a:t>Second level</a:t>
            </a:r>
          </a:p>
          <a:p>
            <a:pPr lvl="2"/>
            <a:r>
              <a:rPr lang="en-US" altLang="en-US" noProof="0" dirty="0"/>
              <a:t>Third level</a:t>
            </a:r>
          </a:p>
          <a:p>
            <a:pPr lvl="3"/>
            <a:r>
              <a:rPr lang="en-US" altLang="en-US" noProof="0" dirty="0"/>
              <a:t>Fourth level</a:t>
            </a:r>
          </a:p>
          <a:p>
            <a:pPr lvl="4"/>
            <a:r>
              <a:rPr lang="en-US" altLang="en-US" noProof="0" dirty="0"/>
              <a:t>Fifth level</a:t>
            </a:r>
          </a:p>
        </p:txBody>
      </p:sp>
      <p:sp>
        <p:nvSpPr>
          <p:cNvPr id="12" name="Rectangle 2"/>
          <p:cNvSpPr>
            <a:spLocks noGrp="1" noChangeArrowheads="1"/>
          </p:cNvSpPr>
          <p:nvPr>
            <p:ph type="title"/>
          </p:nvPr>
        </p:nvSpPr>
        <p:spPr bwMode="auto">
          <a:xfrm>
            <a:off x="533401" y="152401"/>
            <a:ext cx="7543799" cy="838200"/>
          </a:xfrm>
          <a:prstGeom prst="rect">
            <a:avLst/>
          </a:prstGeom>
          <a:noFill/>
          <a:ln>
            <a:noFill/>
          </a:ln>
          <a:extLst/>
        </p:spPr>
        <p:txBody>
          <a:bodyPr/>
          <a:lstStyle/>
          <a:p>
            <a:pPr lvl="0"/>
            <a:r>
              <a:rPr lang="en-US" altLang="en-US" dirty="0"/>
              <a:t>Click to edit Master title style</a:t>
            </a:r>
            <a:endParaRPr lang="en-GB" altLang="en-US" dirty="0"/>
          </a:p>
        </p:txBody>
      </p:sp>
      <p:sp>
        <p:nvSpPr>
          <p:cNvPr id="8" name="Text Placeholder 4"/>
          <p:cNvSpPr>
            <a:spLocks noGrp="1"/>
          </p:cNvSpPr>
          <p:nvPr>
            <p:ph type="body" sz="quarter" idx="11"/>
          </p:nvPr>
        </p:nvSpPr>
        <p:spPr>
          <a:xfrm>
            <a:off x="533400" y="6294120"/>
            <a:ext cx="8357616" cy="182880"/>
          </a:xfrm>
        </p:spPr>
        <p:txBody>
          <a:bodyPr/>
          <a:lstStyle>
            <a:lvl1pPr marL="0" indent="0" algn="r">
              <a:buNone/>
              <a:defRPr sz="1000"/>
            </a:lvl1pPr>
          </a:lstStyle>
          <a:p>
            <a:pPr lvl="0"/>
            <a:r>
              <a:rPr lang="en-US" dirty="0"/>
              <a:t>Click to edit Master text styles</a:t>
            </a:r>
          </a:p>
        </p:txBody>
      </p:sp>
      <p:sp>
        <p:nvSpPr>
          <p:cNvPr id="10" name="Text Placeholder 6"/>
          <p:cNvSpPr>
            <a:spLocks noGrp="1"/>
          </p:cNvSpPr>
          <p:nvPr>
            <p:ph type="body" sz="quarter" idx="13"/>
          </p:nvPr>
        </p:nvSpPr>
        <p:spPr>
          <a:xfrm>
            <a:off x="533400" y="5862320"/>
            <a:ext cx="8357616" cy="365760"/>
          </a:xfrm>
        </p:spPr>
        <p:txBody>
          <a:bodyPr anchor="b"/>
          <a:lstStyle>
            <a:lvl1pPr marL="0" indent="0">
              <a:buNone/>
              <a:defRPr sz="1200" baseline="0"/>
            </a:lvl1pPr>
          </a:lstStyle>
          <a:p>
            <a:pPr lvl="0"/>
            <a:r>
              <a:rPr lang="en-US"/>
              <a:t>Click to edit Master text styles</a:t>
            </a:r>
          </a:p>
        </p:txBody>
      </p:sp>
      <p:pic>
        <p:nvPicPr>
          <p:cNvPr id="7" name="Pictur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5F1FE3E-5C2B-453B-B4AC-781DFDD30164}"/>
              </a:ext>
            </a:extLst>
          </p:cNvPr>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6467475"/>
            <a:ext cx="9144000" cy="390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9"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953E928-1054-4CFA-B9E4-822CB541F039}"/>
              </a:ext>
            </a:extLst>
          </p:cNvPr>
          <p:cNvSpPr txBox="1">
            <a:spLocks noChangeArrowheads="1"/>
          </p:cNvSpPr>
          <p:nvPr userDrawn="1"/>
        </p:nvSpPr>
        <p:spPr bwMode="auto">
          <a:xfrm>
            <a:off x="58738" y="6505575"/>
            <a:ext cx="9009062" cy="2619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dirty="0">
                <a:solidFill>
                  <a:srgbClr val="000000"/>
                </a:solidFill>
              </a:rPr>
              <a:t>22nd International AIDS Conference; July 23-27, 2018; Amsterdam, the Netherlands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7400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ontent Slide_Title Only">
    <p:spTree>
      <p:nvGrpSpPr>
        <p:cNvPr id="1" name=""/>
        <p:cNvGrpSpPr/>
        <p:nvPr/>
      </p:nvGrpSpPr>
      <p:grpSpPr>
        <a:xfrm>
          <a:off x="0" y="0"/>
          <a:ext cx="0" cy="0"/>
          <a:chOff x="0" y="0"/>
          <a:chExt cx="0" cy="0"/>
        </a:xfrm>
      </p:grpSpPr>
      <p:cxnSp>
        <p:nvCxnSpPr>
          <p:cNvPr id="5" name="Straight Connector 4"/>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title"/>
          </p:nvPr>
        </p:nvSpPr>
        <p:spPr bwMode="auto">
          <a:xfrm>
            <a:off x="533401" y="152401"/>
            <a:ext cx="7543799" cy="838200"/>
          </a:xfrm>
          <a:prstGeom prst="rect">
            <a:avLst/>
          </a:prstGeom>
          <a:noFill/>
          <a:ln>
            <a:noFill/>
          </a:ln>
          <a:extLst/>
        </p:spPr>
        <p:txBody>
          <a:bodyPr/>
          <a:lstStyle/>
          <a:p>
            <a:pPr lvl="0"/>
            <a:r>
              <a:rPr lang="en-US" altLang="en-US" dirty="0"/>
              <a:t>Click to edit Master title style</a:t>
            </a:r>
            <a:endParaRPr lang="en-GB" altLang="en-US" dirty="0"/>
          </a:p>
        </p:txBody>
      </p:sp>
      <p:sp>
        <p:nvSpPr>
          <p:cNvPr id="6" name="Text Placeholder 4"/>
          <p:cNvSpPr>
            <a:spLocks noGrp="1"/>
          </p:cNvSpPr>
          <p:nvPr>
            <p:ph type="body" sz="quarter" idx="11"/>
          </p:nvPr>
        </p:nvSpPr>
        <p:spPr>
          <a:xfrm>
            <a:off x="533400" y="6294120"/>
            <a:ext cx="8357616" cy="182880"/>
          </a:xfrm>
        </p:spPr>
        <p:txBody>
          <a:bodyPr/>
          <a:lstStyle>
            <a:lvl1pPr marL="0" indent="0" algn="r">
              <a:buNone/>
              <a:defRPr sz="1000"/>
            </a:lvl1pPr>
          </a:lstStyle>
          <a:p>
            <a:pPr lvl="0"/>
            <a:r>
              <a:rPr lang="en-US" dirty="0"/>
              <a:t>Click to edit Master text styles</a:t>
            </a:r>
          </a:p>
        </p:txBody>
      </p:sp>
      <p:sp>
        <p:nvSpPr>
          <p:cNvPr id="9" name="Text Placeholder 6"/>
          <p:cNvSpPr>
            <a:spLocks noGrp="1"/>
          </p:cNvSpPr>
          <p:nvPr>
            <p:ph type="body" sz="quarter" idx="13"/>
          </p:nvPr>
        </p:nvSpPr>
        <p:spPr>
          <a:xfrm>
            <a:off x="533400" y="5862320"/>
            <a:ext cx="8357616" cy="365760"/>
          </a:xfrm>
        </p:spPr>
        <p:txBody>
          <a:bodyPr anchor="b"/>
          <a:lstStyle>
            <a:lvl1pPr marL="0" indent="0">
              <a:buNone/>
              <a:defRPr sz="1200" baseline="0"/>
            </a:lvl1pPr>
          </a:lstStyle>
          <a:p>
            <a:pPr lvl="0"/>
            <a:r>
              <a:rPr lang="en-US"/>
              <a:t>Click to edit Master text styles</a:t>
            </a:r>
          </a:p>
        </p:txBody>
      </p:sp>
      <p:pic>
        <p:nvPicPr>
          <p:cNvPr id="7" name="Pictur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94EF216-1C0C-42BE-8286-FF3AF87EDEF2}"/>
              </a:ext>
            </a:extLst>
          </p:cNvPr>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6467475"/>
            <a:ext cx="9144000" cy="390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8"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B4733D9-D139-4632-B13A-51BA41B9E20E}"/>
              </a:ext>
            </a:extLst>
          </p:cNvPr>
          <p:cNvSpPr txBox="1">
            <a:spLocks noChangeArrowheads="1"/>
          </p:cNvSpPr>
          <p:nvPr userDrawn="1"/>
        </p:nvSpPr>
        <p:spPr bwMode="auto">
          <a:xfrm>
            <a:off x="58738" y="6505575"/>
            <a:ext cx="9009062" cy="2619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dirty="0">
                <a:solidFill>
                  <a:srgbClr val="000000"/>
                </a:solidFill>
              </a:rPr>
              <a:t>22nd International AIDS Conference; July 23-27, 2018; Amsterdam, the Netherlands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95975341"/>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Logo Title Subhead and Content">
    <p:spTree>
      <p:nvGrpSpPr>
        <p:cNvPr id="1" name=""/>
        <p:cNvGrpSpPr/>
        <p:nvPr/>
      </p:nvGrpSpPr>
      <p:grpSpPr>
        <a:xfrm>
          <a:off x="0" y="0"/>
          <a:ext cx="0" cy="0"/>
          <a:chOff x="0" y="0"/>
          <a:chExt cx="0" cy="0"/>
        </a:xfrm>
      </p:grpSpPr>
      <p:cxnSp>
        <p:nvCxnSpPr>
          <p:cNvPr id="8" name="Straight Connector 7"/>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Grp="1" noChangeArrowheads="1"/>
          </p:cNvSpPr>
          <p:nvPr>
            <p:ph type="title"/>
          </p:nvPr>
        </p:nvSpPr>
        <p:spPr bwMode="auto">
          <a:xfrm>
            <a:off x="533400" y="152401"/>
            <a:ext cx="7543799" cy="838200"/>
          </a:xfrm>
          <a:prstGeom prst="rect">
            <a:avLst/>
          </a:prstGeom>
          <a:noFill/>
          <a:ln>
            <a:noFill/>
          </a:ln>
          <a:extLst/>
        </p:spPr>
        <p:txBody>
          <a:bodyPr/>
          <a:lstStyle/>
          <a:p>
            <a:pPr lvl="0"/>
            <a:r>
              <a:rPr lang="en-US" altLang="en-US" dirty="0"/>
              <a:t>Click to edit Master title style</a:t>
            </a:r>
            <a:endParaRPr lang="en-GB" altLang="en-US" dirty="0"/>
          </a:p>
        </p:txBody>
      </p:sp>
      <p:sp>
        <p:nvSpPr>
          <p:cNvPr id="11" name="Text Placeholder 2"/>
          <p:cNvSpPr>
            <a:spLocks noGrp="1"/>
          </p:cNvSpPr>
          <p:nvPr>
            <p:ph type="body" sz="quarter" idx="17"/>
          </p:nvPr>
        </p:nvSpPr>
        <p:spPr>
          <a:xfrm>
            <a:off x="533400" y="1371600"/>
            <a:ext cx="8357616" cy="381000"/>
          </a:xfrm>
        </p:spPr>
        <p:txBody>
          <a:bodyPr/>
          <a:lstStyle>
            <a:lvl1pPr marL="0" indent="0">
              <a:buNone/>
              <a:defRPr b="1">
                <a:solidFill>
                  <a:srgbClr val="008790"/>
                </a:solidFill>
              </a:defRPr>
            </a:lvl1pPr>
          </a:lstStyle>
          <a:p>
            <a:pPr lvl="0"/>
            <a:r>
              <a:rPr lang="en-US" dirty="0"/>
              <a:t>Click to edit Master text styles</a:t>
            </a:r>
          </a:p>
        </p:txBody>
      </p:sp>
      <p:sp>
        <p:nvSpPr>
          <p:cNvPr id="16" name="Content Placeholder 3"/>
          <p:cNvSpPr>
            <a:spLocks noGrp="1"/>
          </p:cNvSpPr>
          <p:nvPr>
            <p:ph sz="quarter" idx="14"/>
          </p:nvPr>
        </p:nvSpPr>
        <p:spPr>
          <a:xfrm>
            <a:off x="533400" y="1786128"/>
            <a:ext cx="8357616"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p:cNvSpPr>
            <a:spLocks noGrp="1"/>
          </p:cNvSpPr>
          <p:nvPr>
            <p:ph type="body" sz="quarter" idx="11"/>
          </p:nvPr>
        </p:nvSpPr>
        <p:spPr>
          <a:xfrm>
            <a:off x="533400" y="6294120"/>
            <a:ext cx="8357616" cy="182880"/>
          </a:xfrm>
        </p:spPr>
        <p:txBody>
          <a:bodyPr/>
          <a:lstStyle>
            <a:lvl1pPr marL="0" indent="0" algn="r">
              <a:buNone/>
              <a:defRPr sz="1000"/>
            </a:lvl1pPr>
          </a:lstStyle>
          <a:p>
            <a:pPr lvl="0"/>
            <a:r>
              <a:rPr lang="en-US" dirty="0"/>
              <a:t>Click to edit Master text styles</a:t>
            </a:r>
          </a:p>
        </p:txBody>
      </p:sp>
      <p:sp>
        <p:nvSpPr>
          <p:cNvPr id="13" name="Text Placeholder 6"/>
          <p:cNvSpPr>
            <a:spLocks noGrp="1"/>
          </p:cNvSpPr>
          <p:nvPr>
            <p:ph type="body" sz="quarter" idx="13"/>
          </p:nvPr>
        </p:nvSpPr>
        <p:spPr>
          <a:xfrm>
            <a:off x="533400" y="5862320"/>
            <a:ext cx="8357616" cy="365760"/>
          </a:xfrm>
        </p:spPr>
        <p:txBody>
          <a:bodyPr anchor="b"/>
          <a:lstStyle>
            <a:lvl1pPr marL="0" indent="0">
              <a:buNone/>
              <a:defRPr sz="1200" baseline="0"/>
            </a:lvl1pPr>
          </a:lstStyle>
          <a:p>
            <a:pPr lvl="0"/>
            <a:r>
              <a:rPr lang="en-US"/>
              <a:t>Click to edit Master text styles</a:t>
            </a:r>
          </a:p>
        </p:txBody>
      </p:sp>
      <p:pic>
        <p:nvPicPr>
          <p:cNvPr id="9" name="Pictur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6657210-4B0E-4ACD-93B9-9D8E1312787C}"/>
              </a:ext>
            </a:extLst>
          </p:cNvPr>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6467475"/>
            <a:ext cx="9144000" cy="390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0"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5524EE4-0647-4D97-BB73-388A1A361DE1}"/>
              </a:ext>
            </a:extLst>
          </p:cNvPr>
          <p:cNvSpPr txBox="1">
            <a:spLocks noChangeArrowheads="1"/>
          </p:cNvSpPr>
          <p:nvPr userDrawn="1"/>
        </p:nvSpPr>
        <p:spPr bwMode="auto">
          <a:xfrm>
            <a:off x="58738" y="6505575"/>
            <a:ext cx="9009062" cy="2619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dirty="0">
                <a:solidFill>
                  <a:srgbClr val="000000"/>
                </a:solidFill>
              </a:rPr>
              <a:t>22nd International AIDS Conference; July 23-27, 2018; Amsterdam, the Netherlands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4902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_2Col Content">
    <p:spTree>
      <p:nvGrpSpPr>
        <p:cNvPr id="1" name=""/>
        <p:cNvGrpSpPr/>
        <p:nvPr/>
      </p:nvGrpSpPr>
      <p:grpSpPr>
        <a:xfrm>
          <a:off x="0" y="0"/>
          <a:ext cx="0" cy="0"/>
          <a:chOff x="0" y="0"/>
          <a:chExt cx="0" cy="0"/>
        </a:xfrm>
      </p:grpSpPr>
      <p:cxnSp>
        <p:nvCxnSpPr>
          <p:cNvPr id="7" name="Straight Connector 6"/>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533401" y="152401"/>
            <a:ext cx="7543799" cy="838200"/>
          </a:xfrm>
          <a:prstGeom prst="rect">
            <a:avLst/>
          </a:prstGeom>
          <a:noFill/>
          <a:ln>
            <a:noFill/>
          </a:ln>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533401" y="1350963"/>
            <a:ext cx="402336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p:cNvSpPr>
            <a:spLocks noGrp="1"/>
          </p:cNvSpPr>
          <p:nvPr>
            <p:ph sz="quarter" idx="16"/>
          </p:nvPr>
        </p:nvSpPr>
        <p:spPr>
          <a:xfrm>
            <a:off x="4867656" y="1350963"/>
            <a:ext cx="4023360" cy="44988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4"/>
          <p:cNvSpPr>
            <a:spLocks noGrp="1"/>
          </p:cNvSpPr>
          <p:nvPr>
            <p:ph type="body" sz="quarter" idx="11"/>
          </p:nvPr>
        </p:nvSpPr>
        <p:spPr>
          <a:xfrm>
            <a:off x="533400" y="6294120"/>
            <a:ext cx="8357616" cy="182880"/>
          </a:xfrm>
        </p:spPr>
        <p:txBody>
          <a:bodyPr/>
          <a:lstStyle>
            <a:lvl1pPr marL="0" indent="0" algn="r">
              <a:buNone/>
              <a:defRPr sz="1000"/>
            </a:lvl1pPr>
          </a:lstStyle>
          <a:p>
            <a:pPr lvl="0"/>
            <a:r>
              <a:rPr lang="en-US" dirty="0"/>
              <a:t>Click to edit Master text styles</a:t>
            </a:r>
          </a:p>
        </p:txBody>
      </p:sp>
      <p:sp>
        <p:nvSpPr>
          <p:cNvPr id="10" name="Text Placeholder 6"/>
          <p:cNvSpPr>
            <a:spLocks noGrp="1"/>
          </p:cNvSpPr>
          <p:nvPr>
            <p:ph type="body" sz="quarter" idx="13"/>
          </p:nvPr>
        </p:nvSpPr>
        <p:spPr>
          <a:xfrm>
            <a:off x="533400" y="5862320"/>
            <a:ext cx="8357616" cy="365760"/>
          </a:xfrm>
        </p:spPr>
        <p:txBody>
          <a:bodyPr anchor="b"/>
          <a:lstStyle>
            <a:lvl1pPr marL="0" indent="0">
              <a:buNone/>
              <a:defRPr sz="1200" baseline="0"/>
            </a:lvl1pPr>
          </a:lstStyle>
          <a:p>
            <a:pPr lvl="0"/>
            <a:r>
              <a:rPr lang="en-US"/>
              <a:t>Click to edit Master text styles</a:t>
            </a:r>
          </a:p>
        </p:txBody>
      </p:sp>
      <p:pic>
        <p:nvPicPr>
          <p:cNvPr id="11" name="Pictur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71438DF-8A76-4FE7-9173-908D8E9D1509}"/>
              </a:ext>
            </a:extLst>
          </p:cNvPr>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6467475"/>
            <a:ext cx="9144000" cy="390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2"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FB614DF-7989-402F-B695-CF62782A5CBA}"/>
              </a:ext>
            </a:extLst>
          </p:cNvPr>
          <p:cNvSpPr txBox="1">
            <a:spLocks noChangeArrowheads="1"/>
          </p:cNvSpPr>
          <p:nvPr userDrawn="1"/>
        </p:nvSpPr>
        <p:spPr bwMode="auto">
          <a:xfrm>
            <a:off x="58738" y="6505575"/>
            <a:ext cx="9009062" cy="2619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dirty="0">
                <a:solidFill>
                  <a:srgbClr val="000000"/>
                </a:solidFill>
              </a:rPr>
              <a:t>22nd International AIDS Conference; July 23-27, 2018; Amsterdam, the Netherlands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234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_2Col Content_Teal Subs">
    <p:spTree>
      <p:nvGrpSpPr>
        <p:cNvPr id="1" name=""/>
        <p:cNvGrpSpPr/>
        <p:nvPr/>
      </p:nvGrpSpPr>
      <p:grpSpPr>
        <a:xfrm>
          <a:off x="0" y="0"/>
          <a:ext cx="0" cy="0"/>
          <a:chOff x="0" y="0"/>
          <a:chExt cx="0" cy="0"/>
        </a:xfrm>
      </p:grpSpPr>
      <p:cxnSp>
        <p:nvCxnSpPr>
          <p:cNvPr id="12" name="Straight Connector 11"/>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533401" y="152401"/>
            <a:ext cx="7543799" cy="838200"/>
          </a:xfrm>
          <a:prstGeom prst="rect">
            <a:avLst/>
          </a:prstGeom>
          <a:noFill/>
          <a:ln>
            <a:noFill/>
          </a:ln>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533401" y="1786128"/>
            <a:ext cx="402336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7"/>
          </p:nvPr>
        </p:nvSpPr>
        <p:spPr>
          <a:xfrm>
            <a:off x="533401" y="1371600"/>
            <a:ext cx="4023360" cy="381000"/>
          </a:xfrm>
        </p:spPr>
        <p:txBody>
          <a:bodyPr/>
          <a:lstStyle>
            <a:lvl1pPr marL="0" indent="0">
              <a:buNone/>
              <a:defRPr b="1">
                <a:solidFill>
                  <a:srgbClr val="008790"/>
                </a:solidFill>
              </a:defRPr>
            </a:lvl1pPr>
          </a:lstStyle>
          <a:p>
            <a:pPr lvl="0"/>
            <a:r>
              <a:rPr lang="en-US" dirty="0"/>
              <a:t>Click to edit Master text styles</a:t>
            </a:r>
          </a:p>
        </p:txBody>
      </p:sp>
      <p:sp>
        <p:nvSpPr>
          <p:cNvPr id="10" name="Content Placeholder 3"/>
          <p:cNvSpPr>
            <a:spLocks noGrp="1"/>
          </p:cNvSpPr>
          <p:nvPr>
            <p:ph sz="quarter" idx="18"/>
          </p:nvPr>
        </p:nvSpPr>
        <p:spPr>
          <a:xfrm>
            <a:off x="4867656" y="1786128"/>
            <a:ext cx="402336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p:cNvSpPr>
            <a:spLocks noGrp="1"/>
          </p:cNvSpPr>
          <p:nvPr>
            <p:ph type="body" sz="quarter" idx="19"/>
          </p:nvPr>
        </p:nvSpPr>
        <p:spPr>
          <a:xfrm>
            <a:off x="4867656" y="1371600"/>
            <a:ext cx="4023360" cy="381000"/>
          </a:xfrm>
        </p:spPr>
        <p:txBody>
          <a:bodyPr/>
          <a:lstStyle>
            <a:lvl1pPr marL="0" indent="0">
              <a:buNone/>
              <a:defRPr b="1">
                <a:solidFill>
                  <a:srgbClr val="008790"/>
                </a:solidFill>
              </a:defRPr>
            </a:lvl1pPr>
          </a:lstStyle>
          <a:p>
            <a:pPr lvl="0"/>
            <a:r>
              <a:rPr lang="en-US" dirty="0"/>
              <a:t>Click to edit Master text styles</a:t>
            </a:r>
          </a:p>
        </p:txBody>
      </p:sp>
      <p:sp>
        <p:nvSpPr>
          <p:cNvPr id="13" name="Text Placeholder 4"/>
          <p:cNvSpPr>
            <a:spLocks noGrp="1"/>
          </p:cNvSpPr>
          <p:nvPr>
            <p:ph type="body" sz="quarter" idx="11"/>
          </p:nvPr>
        </p:nvSpPr>
        <p:spPr>
          <a:xfrm>
            <a:off x="533400" y="6294120"/>
            <a:ext cx="8357616" cy="182880"/>
          </a:xfrm>
        </p:spPr>
        <p:txBody>
          <a:bodyPr/>
          <a:lstStyle>
            <a:lvl1pPr marL="0" indent="0" algn="r">
              <a:buNone/>
              <a:defRPr sz="1000"/>
            </a:lvl1pPr>
          </a:lstStyle>
          <a:p>
            <a:pPr lvl="0"/>
            <a:r>
              <a:rPr lang="en-US" dirty="0"/>
              <a:t>Click to edit Master text styles</a:t>
            </a:r>
          </a:p>
        </p:txBody>
      </p:sp>
      <p:sp>
        <p:nvSpPr>
          <p:cNvPr id="14" name="Text Placeholder 6"/>
          <p:cNvSpPr>
            <a:spLocks noGrp="1"/>
          </p:cNvSpPr>
          <p:nvPr>
            <p:ph type="body" sz="quarter" idx="13"/>
          </p:nvPr>
        </p:nvSpPr>
        <p:spPr>
          <a:xfrm>
            <a:off x="533400" y="5862320"/>
            <a:ext cx="8357616" cy="365760"/>
          </a:xfrm>
        </p:spPr>
        <p:txBody>
          <a:bodyPr anchor="b"/>
          <a:lstStyle>
            <a:lvl1pPr marL="0" indent="0">
              <a:buNone/>
              <a:defRPr sz="1200" baseline="0"/>
            </a:lvl1pPr>
          </a:lstStyle>
          <a:p>
            <a:pPr lvl="0"/>
            <a:r>
              <a:rPr lang="en-US"/>
              <a:t>Click to edit Master text styles</a:t>
            </a:r>
          </a:p>
        </p:txBody>
      </p:sp>
      <p:pic>
        <p:nvPicPr>
          <p:cNvPr id="15" name="Pictur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4CA4FEE-F35E-47DB-B2A8-073950299723}"/>
              </a:ext>
            </a:extLst>
          </p:cNvPr>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6467475"/>
            <a:ext cx="9144000" cy="390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6"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D7085D4-6A0E-48D5-A22A-920D724F6ABF}"/>
              </a:ext>
            </a:extLst>
          </p:cNvPr>
          <p:cNvSpPr txBox="1">
            <a:spLocks noChangeArrowheads="1"/>
          </p:cNvSpPr>
          <p:nvPr userDrawn="1"/>
        </p:nvSpPr>
        <p:spPr bwMode="auto">
          <a:xfrm>
            <a:off x="58738" y="6505575"/>
            <a:ext cx="9009062" cy="2619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dirty="0">
                <a:solidFill>
                  <a:srgbClr val="000000"/>
                </a:solidFill>
              </a:rPr>
              <a:t>22nd International AIDS Conference; July 23-27, 2018; Amsterdam, the Netherlands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56395154"/>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1_Title_2Col Content_Teal Subs">
    <p:spTree>
      <p:nvGrpSpPr>
        <p:cNvPr id="1" name=""/>
        <p:cNvGrpSpPr/>
        <p:nvPr/>
      </p:nvGrpSpPr>
      <p:grpSpPr>
        <a:xfrm>
          <a:off x="0" y="0"/>
          <a:ext cx="0" cy="0"/>
          <a:chOff x="0" y="0"/>
          <a:chExt cx="0" cy="0"/>
        </a:xfrm>
      </p:grpSpPr>
      <p:cxnSp>
        <p:nvCxnSpPr>
          <p:cNvPr id="12" name="Straight Connector 11"/>
          <p:cNvCxnSpPr/>
          <p:nvPr userDrawn="1"/>
        </p:nvCxnSpPr>
        <p:spPr>
          <a:xfrm>
            <a:off x="468313" y="1062038"/>
            <a:ext cx="8675687" cy="0"/>
          </a:xfrm>
          <a:prstGeom prst="line">
            <a:avLst/>
          </a:prstGeom>
          <a:ln w="25400">
            <a:solidFill>
              <a:srgbClr val="E31836"/>
            </a:solidFill>
          </a:ln>
        </p:spPr>
        <p:style>
          <a:lnRef idx="1">
            <a:schemeClr val="accent1"/>
          </a:lnRef>
          <a:fillRef idx="0">
            <a:schemeClr val="accent1"/>
          </a:fillRef>
          <a:effectRef idx="0">
            <a:schemeClr val="accent1"/>
          </a:effectRef>
          <a:fontRef idx="minor">
            <a:schemeClr val="tx1"/>
          </a:fontRef>
        </p:style>
      </p:cxnSp>
      <p:sp>
        <p:nvSpPr>
          <p:cNvPr id="9" name="Rectangle 2"/>
          <p:cNvSpPr>
            <a:spLocks noGrp="1" noChangeArrowheads="1"/>
          </p:cNvSpPr>
          <p:nvPr>
            <p:ph type="title"/>
          </p:nvPr>
        </p:nvSpPr>
        <p:spPr bwMode="auto">
          <a:xfrm>
            <a:off x="533401" y="152401"/>
            <a:ext cx="7543799" cy="838200"/>
          </a:xfrm>
          <a:prstGeom prst="rect">
            <a:avLst/>
          </a:prstGeom>
          <a:noFill/>
          <a:ln>
            <a:noFill/>
          </a:ln>
          <a:extLst/>
        </p:spPr>
        <p:txBody>
          <a:bodyPr/>
          <a:lstStyle/>
          <a:p>
            <a:pPr lvl="0"/>
            <a:r>
              <a:rPr lang="en-US" altLang="en-US" dirty="0"/>
              <a:t>Click to edit Master title style</a:t>
            </a:r>
            <a:endParaRPr lang="en-GB" altLang="en-US" dirty="0"/>
          </a:p>
        </p:txBody>
      </p:sp>
      <p:sp>
        <p:nvSpPr>
          <p:cNvPr id="4" name="Content Placeholder 3"/>
          <p:cNvSpPr>
            <a:spLocks noGrp="1"/>
          </p:cNvSpPr>
          <p:nvPr>
            <p:ph sz="quarter" idx="14"/>
          </p:nvPr>
        </p:nvSpPr>
        <p:spPr>
          <a:xfrm>
            <a:off x="533401" y="1786128"/>
            <a:ext cx="402336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2"/>
          <p:cNvSpPr>
            <a:spLocks noGrp="1"/>
          </p:cNvSpPr>
          <p:nvPr>
            <p:ph type="body" sz="quarter" idx="17"/>
          </p:nvPr>
        </p:nvSpPr>
        <p:spPr>
          <a:xfrm>
            <a:off x="533401" y="1371600"/>
            <a:ext cx="4023360" cy="381000"/>
          </a:xfrm>
        </p:spPr>
        <p:txBody>
          <a:bodyPr/>
          <a:lstStyle>
            <a:lvl1pPr marL="0" indent="0">
              <a:buNone/>
              <a:defRPr b="1">
                <a:solidFill>
                  <a:srgbClr val="008790"/>
                </a:solidFill>
              </a:defRPr>
            </a:lvl1pPr>
          </a:lstStyle>
          <a:p>
            <a:pPr lvl="0"/>
            <a:r>
              <a:rPr lang="en-US" dirty="0"/>
              <a:t>Click to edit Master text styles</a:t>
            </a:r>
          </a:p>
        </p:txBody>
      </p:sp>
      <p:sp>
        <p:nvSpPr>
          <p:cNvPr id="10" name="Content Placeholder 3"/>
          <p:cNvSpPr>
            <a:spLocks noGrp="1"/>
          </p:cNvSpPr>
          <p:nvPr>
            <p:ph sz="quarter" idx="18"/>
          </p:nvPr>
        </p:nvSpPr>
        <p:spPr>
          <a:xfrm>
            <a:off x="4867656" y="1786128"/>
            <a:ext cx="4023360" cy="40599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p:cNvSpPr>
            <a:spLocks noGrp="1"/>
          </p:cNvSpPr>
          <p:nvPr>
            <p:ph type="body" sz="quarter" idx="19"/>
          </p:nvPr>
        </p:nvSpPr>
        <p:spPr>
          <a:xfrm>
            <a:off x="4867656" y="1371600"/>
            <a:ext cx="4023360" cy="381000"/>
          </a:xfrm>
        </p:spPr>
        <p:txBody>
          <a:bodyPr/>
          <a:lstStyle>
            <a:lvl1pPr marL="0" indent="0">
              <a:buNone/>
              <a:defRPr b="1">
                <a:solidFill>
                  <a:srgbClr val="E31836"/>
                </a:solidFill>
              </a:defRPr>
            </a:lvl1pPr>
          </a:lstStyle>
          <a:p>
            <a:pPr lvl="0"/>
            <a:r>
              <a:rPr lang="en-US" dirty="0"/>
              <a:t>Click to edit Master text styles</a:t>
            </a:r>
          </a:p>
        </p:txBody>
      </p:sp>
      <p:sp>
        <p:nvSpPr>
          <p:cNvPr id="13" name="Text Placeholder 4"/>
          <p:cNvSpPr>
            <a:spLocks noGrp="1"/>
          </p:cNvSpPr>
          <p:nvPr>
            <p:ph type="body" sz="quarter" idx="11"/>
          </p:nvPr>
        </p:nvSpPr>
        <p:spPr>
          <a:xfrm>
            <a:off x="533400" y="6294120"/>
            <a:ext cx="8357616" cy="182880"/>
          </a:xfrm>
        </p:spPr>
        <p:txBody>
          <a:bodyPr/>
          <a:lstStyle>
            <a:lvl1pPr marL="0" indent="0" algn="r">
              <a:buNone/>
              <a:defRPr sz="1000"/>
            </a:lvl1pPr>
          </a:lstStyle>
          <a:p>
            <a:pPr lvl="0"/>
            <a:r>
              <a:rPr lang="en-US" dirty="0"/>
              <a:t>Click to edit Master text styles</a:t>
            </a:r>
          </a:p>
        </p:txBody>
      </p:sp>
      <p:sp>
        <p:nvSpPr>
          <p:cNvPr id="14" name="Text Placeholder 6"/>
          <p:cNvSpPr>
            <a:spLocks noGrp="1"/>
          </p:cNvSpPr>
          <p:nvPr>
            <p:ph type="body" sz="quarter" idx="13"/>
          </p:nvPr>
        </p:nvSpPr>
        <p:spPr>
          <a:xfrm>
            <a:off x="533400" y="5862320"/>
            <a:ext cx="8357616" cy="365760"/>
          </a:xfrm>
        </p:spPr>
        <p:txBody>
          <a:bodyPr anchor="b"/>
          <a:lstStyle>
            <a:lvl1pPr marL="0" indent="0">
              <a:buNone/>
              <a:defRPr sz="1200" baseline="0"/>
            </a:lvl1pPr>
          </a:lstStyle>
          <a:p>
            <a:pPr lvl="0"/>
            <a:r>
              <a:rPr lang="en-US"/>
              <a:t>Click to edit Master text styles</a:t>
            </a:r>
          </a:p>
        </p:txBody>
      </p:sp>
      <p:pic>
        <p:nvPicPr>
          <p:cNvPr id="15" name="Pictur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F287B78-B9F9-4888-8FCA-9A7E558F7706}"/>
              </a:ext>
            </a:extLst>
          </p:cNvPr>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6467475"/>
            <a:ext cx="9144000" cy="39052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6"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68F9933-23DE-4092-BE04-5D307CB045C8}"/>
              </a:ext>
            </a:extLst>
          </p:cNvPr>
          <p:cNvSpPr txBox="1">
            <a:spLocks noChangeArrowheads="1"/>
          </p:cNvSpPr>
          <p:nvPr userDrawn="1"/>
        </p:nvSpPr>
        <p:spPr bwMode="auto">
          <a:xfrm>
            <a:off x="58738" y="6505575"/>
            <a:ext cx="9009062" cy="26193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100" b="1" dirty="0">
                <a:solidFill>
                  <a:srgbClr val="000000"/>
                </a:solidFill>
              </a:rPr>
              <a:t>22nd International AIDS Conference; July 23-27, 2018; Amsterdam, the Netherlands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4657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533400" y="152400"/>
            <a:ext cx="7543800" cy="838200"/>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p>
            <a:pPr lvl="0"/>
            <a:r>
              <a:rPr lang="en-US" altLang="en-US"/>
              <a:t>Click to edit Master title style</a:t>
            </a:r>
            <a:endParaRPr lang="en-GB" altLang="en-US"/>
          </a:p>
        </p:txBody>
      </p:sp>
      <p:sp>
        <p:nvSpPr>
          <p:cNvPr id="5123" name="Rectangle 3"/>
          <p:cNvSpPr>
            <a:spLocks noGrp="1" noChangeArrowheads="1"/>
          </p:cNvSpPr>
          <p:nvPr>
            <p:ph type="body" idx="1"/>
          </p:nvPr>
        </p:nvSpPr>
        <p:spPr bwMode="auto">
          <a:xfrm>
            <a:off x="533400" y="1350963"/>
            <a:ext cx="8358188" cy="4516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5124" name="Picture 5"/>
          <p:cNvPicPr>
            <a:picLocks noChangeAspect="1"/>
          </p:cNvPicPr>
          <p:nvPr userDrawn="1"/>
        </p:nvPicPr>
        <p:blipFill>
          <a:blip r:embed="rId14" cstate="print"/>
          <a:srcRect/>
          <a:stretch>
            <a:fillRect/>
          </a:stretch>
        </p:blipFill>
        <p:spPr bwMode="auto">
          <a:xfrm>
            <a:off x="8218488" y="260350"/>
            <a:ext cx="674687" cy="584200"/>
          </a:xfrm>
          <a:prstGeom prst="rect">
            <a:avLst/>
          </a:prstGeom>
          <a:noFill/>
          <a:ln w="9525">
            <a:noFill/>
            <a:miter lim="800000"/>
            <a:headEnd/>
            <a:tailEnd/>
          </a:ln>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63890475"/>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 id="2147483982" r:id="rId12"/>
  </p:sldLayoutIdLst>
  <p:hf sldNum="0" hdr="0" ftr="0" dt="0"/>
  <p:txStyles>
    <p:titleStyle>
      <a:lvl1pPr algn="l" rtl="0" eaLnBrk="0" fontAlgn="base" hangingPunct="0">
        <a:lnSpc>
          <a:spcPts val="3500"/>
        </a:lnSpc>
        <a:spcBef>
          <a:spcPct val="0"/>
        </a:spcBef>
        <a:spcAft>
          <a:spcPct val="0"/>
        </a:spcAft>
        <a:defRPr sz="3000" b="1">
          <a:solidFill>
            <a:srgbClr val="E31836"/>
          </a:solidFill>
          <a:latin typeface="Arial" panose="020B0604020202020204" pitchFamily="34" charset="0"/>
          <a:ea typeface="+mj-ea"/>
          <a:cs typeface="Arial" panose="020B0604020202020204" pitchFamily="34" charset="0"/>
        </a:defRPr>
      </a:lvl1pPr>
      <a:lvl2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2pPr>
      <a:lvl3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3pPr>
      <a:lvl4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4pPr>
      <a:lvl5pPr algn="l" rtl="0" eaLnBrk="0" fontAlgn="base" hangingPunct="0">
        <a:lnSpc>
          <a:spcPts val="3500"/>
        </a:lnSpc>
        <a:spcBef>
          <a:spcPct val="0"/>
        </a:spcBef>
        <a:spcAft>
          <a:spcPct val="0"/>
        </a:spcAft>
        <a:defRPr sz="3000" b="1">
          <a:solidFill>
            <a:srgbClr val="E31836"/>
          </a:solidFill>
          <a:latin typeface="Arial" pitchFamily="34" charset="0"/>
          <a:cs typeface="Arial" charset="0"/>
        </a:defRPr>
      </a:lvl5pPr>
      <a:lvl6pPr marL="457200" algn="l" rtl="0" eaLnBrk="1" fontAlgn="base" hangingPunct="1">
        <a:spcBef>
          <a:spcPct val="0"/>
        </a:spcBef>
        <a:spcAft>
          <a:spcPct val="0"/>
        </a:spcAft>
        <a:defRPr sz="2100">
          <a:solidFill>
            <a:srgbClr val="B61229"/>
          </a:solidFill>
          <a:latin typeface="Century Gothic" pitchFamily="34" charset="0"/>
          <a:cs typeface="Arial" charset="0"/>
        </a:defRPr>
      </a:lvl6pPr>
      <a:lvl7pPr marL="914400" algn="l" rtl="0" eaLnBrk="1" fontAlgn="base" hangingPunct="1">
        <a:spcBef>
          <a:spcPct val="0"/>
        </a:spcBef>
        <a:spcAft>
          <a:spcPct val="0"/>
        </a:spcAft>
        <a:defRPr sz="2100">
          <a:solidFill>
            <a:srgbClr val="B61229"/>
          </a:solidFill>
          <a:latin typeface="Century Gothic" pitchFamily="34" charset="0"/>
          <a:cs typeface="Arial" charset="0"/>
        </a:defRPr>
      </a:lvl7pPr>
      <a:lvl8pPr marL="1371600" algn="l" rtl="0" eaLnBrk="1" fontAlgn="base" hangingPunct="1">
        <a:spcBef>
          <a:spcPct val="0"/>
        </a:spcBef>
        <a:spcAft>
          <a:spcPct val="0"/>
        </a:spcAft>
        <a:defRPr sz="2100">
          <a:solidFill>
            <a:srgbClr val="B61229"/>
          </a:solidFill>
          <a:latin typeface="Century Gothic" pitchFamily="34" charset="0"/>
          <a:cs typeface="Arial" charset="0"/>
        </a:defRPr>
      </a:lvl8pPr>
      <a:lvl9pPr marL="1828800" algn="l" rtl="0" eaLnBrk="1" fontAlgn="base" hangingPunct="1">
        <a:spcBef>
          <a:spcPct val="0"/>
        </a:spcBef>
        <a:spcAft>
          <a:spcPct val="0"/>
        </a:spcAft>
        <a:defRPr sz="2100">
          <a:solidFill>
            <a:srgbClr val="B61229"/>
          </a:solidFill>
          <a:latin typeface="Century Gothic" pitchFamily="34" charset="0"/>
          <a:cs typeface="Arial" charset="0"/>
        </a:defRPr>
      </a:lvl9pPr>
    </p:titleStyle>
    <p:bodyStyle>
      <a:lvl1pPr marL="190500" indent="-190500" algn="l" rtl="0" eaLnBrk="0" fontAlgn="base" hangingPunct="0">
        <a:spcBef>
          <a:spcPct val="0"/>
        </a:spcBef>
        <a:spcAft>
          <a:spcPts val="300"/>
        </a:spcAft>
        <a:buClr>
          <a:srgbClr val="E31836"/>
        </a:buClr>
        <a:buSzPct val="115000"/>
        <a:buFont typeface="Arial"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4" Type="http://schemas.openxmlformats.org/officeDocument/2006/relationships/chart" Target="../charts/chart10.xml"/><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3.xml"/><Relationship Id="rId3" Type="http://schemas.openxmlformats.org/officeDocument/2006/relationships/chart" Target="../charts/char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4" Type="http://schemas.openxmlformats.org/officeDocument/2006/relationships/chart" Target="../charts/chart16.xml"/><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chart" Target="../charts/char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4" Type="http://schemas.openxmlformats.org/officeDocument/2006/relationships/chart" Target="../charts/chart8.xml"/><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Sub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FCC5539-39B8-4C0E-AE5B-3068B63C9429}"/>
              </a:ext>
            </a:extLst>
          </p:cNvPr>
          <p:cNvSpPr>
            <a:spLocks noGrp="1"/>
          </p:cNvSpPr>
          <p:nvPr>
            <p:ph type="body" sz="quarter" idx="11"/>
          </p:nvPr>
        </p:nvSpPr>
        <p:spPr>
          <a:xfrm>
            <a:off x="838200" y="5399236"/>
            <a:ext cx="6938727" cy="858838"/>
          </a:xfrm>
        </p:spPr>
        <p:txBody>
          <a:bodyPr/>
          <a:lstStyle/>
          <a:p>
            <a:pPr>
              <a:spcAft>
                <a:spcPts val="0"/>
              </a:spcAft>
            </a:pPr>
            <a:r>
              <a:rPr lang="en-US" sz="1100" spc="-40" baseline="30000" dirty="0"/>
              <a:t>1</a:t>
            </a:r>
            <a:r>
              <a:rPr lang="en-US" sz="1100" spc="-40" dirty="0"/>
              <a:t>Fundación Huésped, Buenos Aires, Argentina; </a:t>
            </a:r>
            <a:r>
              <a:rPr lang="en-US" sz="1100" spc="-40" baseline="30000" dirty="0"/>
              <a:t>2</a:t>
            </a:r>
            <a:r>
              <a:rPr lang="en-US" sz="1100" spc="-40" dirty="0"/>
              <a:t>Instituto Nacional de Ciencias Médicas y Nutrición Salvador Zubirán, Mexico City, Mexico; </a:t>
            </a:r>
            <a:r>
              <a:rPr lang="en-US" sz="1100" spc="-40" baseline="30000" dirty="0"/>
              <a:t>3</a:t>
            </a:r>
            <a:r>
              <a:rPr lang="en-US" sz="1100" spc="-40" dirty="0"/>
              <a:t>Hospital La Paz, Madrid, Spain; </a:t>
            </a:r>
            <a:r>
              <a:rPr lang="en-US" sz="1100" spc="-40" baseline="30000" dirty="0"/>
              <a:t>4</a:t>
            </a:r>
            <a:r>
              <a:rPr lang="en-US" sz="1100" spc="-40" dirty="0"/>
              <a:t>Istituto Nazionale per le Malattie Infettive Lazzaro Spallanzani, </a:t>
            </a:r>
            <a:r>
              <a:rPr lang="en-US" sz="1100" spc="20" dirty="0"/>
              <a:t>Rome, Italy; </a:t>
            </a:r>
            <a:r>
              <a:rPr lang="en-US" sz="1100" spc="20" baseline="30000" dirty="0"/>
              <a:t>5</a:t>
            </a:r>
            <a:r>
              <a:rPr lang="en-US" sz="1100" spc="20" dirty="0"/>
              <a:t>Bliss Healthcare Services, Orlando, FL, USA; </a:t>
            </a:r>
            <a:r>
              <a:rPr lang="en-US" sz="1100" spc="20" baseline="30000" dirty="0"/>
              <a:t>6</a:t>
            </a:r>
            <a:r>
              <a:rPr lang="en-US" sz="1100" spc="20" dirty="0"/>
              <a:t>Royal Sussex County Hospital, Brighton, UK; </a:t>
            </a:r>
            <a:r>
              <a:rPr lang="en-US" sz="1100" spc="-40" dirty="0"/>
              <a:t/>
            </a:r>
            <a:br>
              <a:rPr lang="en-US" sz="1100" spc="-40" dirty="0"/>
            </a:br>
            <a:r>
              <a:rPr lang="en-US" sz="1100" spc="-40" baseline="30000" dirty="0"/>
              <a:t>7</a:t>
            </a:r>
            <a:r>
              <a:rPr lang="en-US" sz="1100" spc="-40" dirty="0"/>
              <a:t>National Taiwan University Hospital, Taipei, Taiwan, Province of China; </a:t>
            </a:r>
            <a:r>
              <a:rPr lang="en-US" sz="1100" spc="-20" baseline="30000" dirty="0"/>
              <a:t>8</a:t>
            </a:r>
            <a:r>
              <a:rPr lang="en-US" sz="1100" spc="-20" dirty="0"/>
              <a:t>Rheinische Friedrich-Wilhelms Universität</a:t>
            </a:r>
            <a:r>
              <a:rPr lang="en-US" sz="1100" spc="-40" dirty="0"/>
              <a:t>, </a:t>
            </a:r>
            <a:r>
              <a:rPr lang="en-US" sz="1100" spc="10" dirty="0"/>
              <a:t>Bonn, Germany; </a:t>
            </a:r>
            <a:r>
              <a:rPr lang="en-US" sz="1100" spc="10" baseline="30000" dirty="0"/>
              <a:t>9</a:t>
            </a:r>
            <a:r>
              <a:rPr lang="en-US" sz="1100" spc="10" dirty="0"/>
              <a:t>Hôpital Saint Antoine, Paris, France; </a:t>
            </a:r>
            <a:r>
              <a:rPr lang="en-US" sz="1100" spc="10" baseline="30000" dirty="0"/>
              <a:t>10</a:t>
            </a:r>
            <a:r>
              <a:rPr lang="en-US" sz="1100" spc="10" dirty="0"/>
              <a:t>ViiV Healthcare, Research Triangle Park, NC, USA</a:t>
            </a:r>
            <a:r>
              <a:rPr lang="en-US" sz="1100" spc="20" dirty="0"/>
              <a:t>; </a:t>
            </a:r>
          </a:p>
          <a:p>
            <a:pPr>
              <a:spcAft>
                <a:spcPts val="0"/>
              </a:spcAft>
            </a:pPr>
            <a:r>
              <a:rPr lang="en-US" sz="1100" spc="-40" baseline="30000" dirty="0"/>
              <a:t>11</a:t>
            </a:r>
            <a:r>
              <a:rPr lang="en-US" sz="1100" spc="-40" dirty="0"/>
              <a:t>ViiV Healthcare, Brentford, UK; </a:t>
            </a:r>
            <a:r>
              <a:rPr lang="en-US" sz="1100" spc="-40" baseline="30000" dirty="0"/>
              <a:t>12</a:t>
            </a:r>
            <a:r>
              <a:rPr lang="en-US" sz="1100" spc="-40" dirty="0"/>
              <a:t>GlaxoSmithKline, Stockley Park, UK</a:t>
            </a:r>
          </a:p>
        </p:txBody>
      </p:sp>
      <p:sp>
        <p:nvSpPr>
          <p:cNvPr id="3074"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4D4A819-413F-4C67-A2E8-2B4B0B3D7FAF}"/>
              </a:ext>
            </a:extLst>
          </p:cNvPr>
          <p:cNvSpPr>
            <a:spLocks noGrp="1"/>
          </p:cNvSpPr>
          <p:nvPr>
            <p:ph type="ctrTitle"/>
          </p:nvPr>
        </p:nvSpPr>
        <p:spPr>
          <a:xfrm>
            <a:off x="838200" y="2693988"/>
            <a:ext cx="6477000" cy="1470025"/>
          </a:xfrm>
        </p:spPr>
        <p:txBody>
          <a:bodyPr>
            <a:noAutofit/>
          </a:bodyPr>
          <a:lstStyle/>
          <a:p>
            <a:pPr>
              <a:lnSpc>
                <a:spcPts val="2200"/>
              </a:lnSpc>
              <a:defRPr/>
            </a:pPr>
            <a:r>
              <a:rPr lang="en-US" sz="2000" dirty="0"/>
              <a:t>Non-Inferior Efficacy of Dolutegravir (DTG) Plus</a:t>
            </a:r>
            <a:r>
              <a:rPr lang="en-US" sz="2000" spc="-40" dirty="0"/>
              <a:t> Lamivudine (3TC) vs DTG Plus Tenofovir/Emtricitabine </a:t>
            </a:r>
            <a:r>
              <a:rPr lang="en-US" sz="2000" dirty="0"/>
              <a:t>(TDF/FTC) Fixed-Dose Combination in Antiretroviral </a:t>
            </a:r>
            <a:r>
              <a:rPr lang="en-US" sz="2000" spc="20" dirty="0"/>
              <a:t>Treatment–Naive Adults With HIV-1 Infection—Week 48 Results From</a:t>
            </a:r>
            <a:r>
              <a:rPr lang="en-US" sz="2000" spc="20" dirty="0">
                <a:solidFill>
                  <a:srgbClr val="FFC000"/>
                </a:solidFill>
              </a:rPr>
              <a:t> </a:t>
            </a:r>
            <a:r>
              <a:rPr lang="en-US" sz="2000" spc="20" dirty="0"/>
              <a:t>the GEMINI Studies</a:t>
            </a:r>
            <a:endParaRPr lang="en-US" altLang="en-US" sz="2000" spc="20" dirty="0"/>
          </a:p>
        </p:txBody>
      </p:sp>
      <p:sp>
        <p:nvSpPr>
          <p:cNvPr id="13316" name="Text Placeholder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0D6C420-4162-40E2-987F-ED87A6BD9BE6}"/>
              </a:ext>
            </a:extLst>
          </p:cNvPr>
          <p:cNvSpPr>
            <a:spLocks noGrp="1"/>
          </p:cNvSpPr>
          <p:nvPr>
            <p:ph type="subTitle" idx="1"/>
          </p:nvPr>
        </p:nvSpPr>
        <p:spPr>
          <a:xfrm>
            <a:off x="838200" y="4417728"/>
            <a:ext cx="6874164" cy="1046162"/>
          </a:xfrm>
        </p:spPr>
        <p:txBody>
          <a:bodyPr>
            <a:noAutofit/>
          </a:bodyPr>
          <a:lstStyle/>
          <a:p>
            <a:pPr>
              <a:spcAft>
                <a:spcPts val="0"/>
              </a:spcAft>
            </a:pPr>
            <a:r>
              <a:rPr lang="en-US" altLang="en-US" u="sng" spc="-40" dirty="0">
                <a:latin typeface="Arial" panose="020B0604020202020204" pitchFamily="34" charset="0"/>
                <a:cs typeface="Arial" panose="020B0604020202020204" pitchFamily="34" charset="0"/>
              </a:rPr>
              <a:t>P. Cahn</a:t>
            </a:r>
            <a:r>
              <a:rPr lang="en-US" altLang="en-US" spc="-40" dirty="0">
                <a:latin typeface="Arial" panose="020B0604020202020204" pitchFamily="34" charset="0"/>
                <a:cs typeface="Arial" panose="020B0604020202020204" pitchFamily="34" charset="0"/>
              </a:rPr>
              <a:t>,</a:t>
            </a:r>
            <a:r>
              <a:rPr lang="en-US" altLang="en-US" spc="-40" baseline="30000" dirty="0">
                <a:latin typeface="Arial" panose="020B0604020202020204" pitchFamily="34" charset="0"/>
                <a:cs typeface="Arial" panose="020B0604020202020204" pitchFamily="34" charset="0"/>
              </a:rPr>
              <a:t>1</a:t>
            </a:r>
            <a:r>
              <a:rPr lang="en-US" altLang="en-US" spc="-40" dirty="0">
                <a:latin typeface="Arial" panose="020B0604020202020204" pitchFamily="34" charset="0"/>
                <a:cs typeface="Arial" panose="020B0604020202020204" pitchFamily="34" charset="0"/>
              </a:rPr>
              <a:t> J. Sierra Madero,</a:t>
            </a:r>
            <a:r>
              <a:rPr lang="en-US" altLang="en-US" spc="-40" baseline="30000" dirty="0">
                <a:latin typeface="Arial" panose="020B0604020202020204" pitchFamily="34" charset="0"/>
                <a:cs typeface="Arial" panose="020B0604020202020204" pitchFamily="34" charset="0"/>
              </a:rPr>
              <a:t>2</a:t>
            </a:r>
            <a:r>
              <a:rPr lang="en-US" altLang="en-US" spc="-40" dirty="0">
                <a:latin typeface="Arial" panose="020B0604020202020204" pitchFamily="34" charset="0"/>
                <a:cs typeface="Arial" panose="020B0604020202020204" pitchFamily="34" charset="0"/>
              </a:rPr>
              <a:t> J. Arribas,</a:t>
            </a:r>
            <a:r>
              <a:rPr lang="en-US" altLang="en-US" spc="-40" baseline="30000" dirty="0">
                <a:latin typeface="Arial" panose="020B0604020202020204" pitchFamily="34" charset="0"/>
                <a:cs typeface="Arial" panose="020B0604020202020204" pitchFamily="34" charset="0"/>
              </a:rPr>
              <a:t>3</a:t>
            </a:r>
            <a:r>
              <a:rPr lang="en-US" altLang="en-US" spc="-40" dirty="0">
                <a:latin typeface="Arial" panose="020B0604020202020204" pitchFamily="34" charset="0"/>
                <a:cs typeface="Arial" panose="020B0604020202020204" pitchFamily="34" charset="0"/>
              </a:rPr>
              <a:t> A. Antinori,</a:t>
            </a:r>
            <a:r>
              <a:rPr lang="en-US" altLang="en-US" spc="-40" baseline="30000" dirty="0">
                <a:latin typeface="Arial" panose="020B0604020202020204" pitchFamily="34" charset="0"/>
                <a:cs typeface="Arial" panose="020B0604020202020204" pitchFamily="34" charset="0"/>
              </a:rPr>
              <a:t>4</a:t>
            </a:r>
            <a:r>
              <a:rPr lang="en-US" altLang="en-US" spc="-40" dirty="0">
                <a:latin typeface="Arial" panose="020B0604020202020204" pitchFamily="34" charset="0"/>
                <a:cs typeface="Arial" panose="020B0604020202020204" pitchFamily="34" charset="0"/>
              </a:rPr>
              <a:t> R. Ortiz,</a:t>
            </a:r>
            <a:r>
              <a:rPr lang="en-US" altLang="en-US" spc="-40" baseline="30000" dirty="0">
                <a:latin typeface="Arial" panose="020B0604020202020204" pitchFamily="34" charset="0"/>
                <a:cs typeface="Arial" panose="020B0604020202020204" pitchFamily="34" charset="0"/>
              </a:rPr>
              <a:t>5</a:t>
            </a:r>
            <a:r>
              <a:rPr lang="en-US" altLang="en-US" spc="-40" dirty="0">
                <a:latin typeface="Arial" panose="020B0604020202020204" pitchFamily="34" charset="0"/>
                <a:cs typeface="Arial" panose="020B0604020202020204" pitchFamily="34" charset="0"/>
              </a:rPr>
              <a:t> A. Clarke,</a:t>
            </a:r>
            <a:r>
              <a:rPr lang="en-US" altLang="en-US" spc="-40" baseline="30000" dirty="0">
                <a:latin typeface="Arial" panose="020B0604020202020204" pitchFamily="34" charset="0"/>
                <a:cs typeface="Arial" panose="020B0604020202020204" pitchFamily="34" charset="0"/>
              </a:rPr>
              <a:t>6</a:t>
            </a:r>
            <a:r>
              <a:rPr lang="en-US" altLang="en-US" spc="-40" dirty="0">
                <a:latin typeface="Arial" panose="020B0604020202020204" pitchFamily="34" charset="0"/>
                <a:cs typeface="Arial" panose="020B0604020202020204" pitchFamily="34" charset="0"/>
              </a:rPr>
              <a:t> C.-C. Hung,</a:t>
            </a:r>
            <a:r>
              <a:rPr lang="en-US" altLang="en-US" spc="-40" baseline="30000" dirty="0">
                <a:latin typeface="Arial" panose="020B0604020202020204" pitchFamily="34" charset="0"/>
                <a:cs typeface="Arial" panose="020B0604020202020204" pitchFamily="34" charset="0"/>
              </a:rPr>
              <a:t>7</a:t>
            </a:r>
            <a:r>
              <a:rPr lang="en-US" altLang="en-US" spc="-40" dirty="0">
                <a:latin typeface="Arial" panose="020B0604020202020204" pitchFamily="34" charset="0"/>
                <a:cs typeface="Arial" panose="020B0604020202020204" pitchFamily="34" charset="0"/>
              </a:rPr>
              <a:t> J. Rockstroh,</a:t>
            </a:r>
            <a:r>
              <a:rPr lang="en-US" altLang="en-US" spc="-40" baseline="30000" dirty="0">
                <a:latin typeface="Arial" panose="020B0604020202020204" pitchFamily="34" charset="0"/>
                <a:cs typeface="Arial" panose="020B0604020202020204" pitchFamily="34" charset="0"/>
              </a:rPr>
              <a:t>8</a:t>
            </a:r>
            <a:r>
              <a:rPr lang="en-US" altLang="en-US" spc="-40" dirty="0">
                <a:latin typeface="Arial" panose="020B0604020202020204" pitchFamily="34" charset="0"/>
                <a:cs typeface="Arial" panose="020B0604020202020204" pitchFamily="34" charset="0"/>
              </a:rPr>
              <a:t> P.-M. Girard,</a:t>
            </a:r>
            <a:r>
              <a:rPr lang="en-US" altLang="en-US" spc="-40" baseline="30000" dirty="0">
                <a:latin typeface="Arial" panose="020B0604020202020204" pitchFamily="34" charset="0"/>
                <a:cs typeface="Arial" panose="020B0604020202020204" pitchFamily="34" charset="0"/>
              </a:rPr>
              <a:t>9</a:t>
            </a:r>
            <a:r>
              <a:rPr lang="en-US" altLang="en-US" spc="-40" dirty="0">
                <a:latin typeface="Arial" panose="020B0604020202020204" pitchFamily="34" charset="0"/>
                <a:cs typeface="Arial" panose="020B0604020202020204" pitchFamily="34" charset="0"/>
              </a:rPr>
              <a:t> C. Man,</a:t>
            </a:r>
            <a:r>
              <a:rPr lang="en-US" altLang="en-US" spc="-40" baseline="30000" dirty="0">
                <a:latin typeface="Arial" panose="020B0604020202020204" pitchFamily="34" charset="0"/>
                <a:cs typeface="Arial" panose="020B0604020202020204" pitchFamily="34" charset="0"/>
              </a:rPr>
              <a:t>10</a:t>
            </a:r>
            <a:r>
              <a:rPr lang="en-US" altLang="en-US" spc="-40" dirty="0">
                <a:latin typeface="Arial" panose="020B0604020202020204" pitchFamily="34" charset="0"/>
                <a:cs typeface="Arial" panose="020B0604020202020204" pitchFamily="34" charset="0"/>
              </a:rPr>
              <a:t> J. Sievers,</a:t>
            </a:r>
            <a:r>
              <a:rPr lang="en-US" altLang="en-US" spc="-40" baseline="30000" dirty="0">
                <a:latin typeface="Arial" panose="020B0604020202020204" pitchFamily="34" charset="0"/>
                <a:cs typeface="Arial" panose="020B0604020202020204" pitchFamily="34" charset="0"/>
              </a:rPr>
              <a:t>11</a:t>
            </a:r>
            <a:r>
              <a:rPr lang="en-US" altLang="en-US" spc="-40" dirty="0">
                <a:latin typeface="Arial" panose="020B0604020202020204" pitchFamily="34" charset="0"/>
                <a:cs typeface="Arial" panose="020B0604020202020204" pitchFamily="34" charset="0"/>
              </a:rPr>
              <a:t> A. Currie,</a:t>
            </a:r>
            <a:r>
              <a:rPr lang="en-US" altLang="en-US" spc="-40" baseline="30000" dirty="0">
                <a:latin typeface="Arial" panose="020B0604020202020204" pitchFamily="34" charset="0"/>
                <a:cs typeface="Arial" panose="020B0604020202020204" pitchFamily="34" charset="0"/>
              </a:rPr>
              <a:t>12</a:t>
            </a:r>
            <a:r>
              <a:rPr lang="en-US" altLang="en-US" spc="-40" dirty="0">
                <a:latin typeface="Arial" panose="020B0604020202020204" pitchFamily="34" charset="0"/>
                <a:cs typeface="Arial" panose="020B0604020202020204" pitchFamily="34" charset="0"/>
              </a:rPr>
              <a:t> M. Underwood,</a:t>
            </a:r>
            <a:r>
              <a:rPr lang="en-US" altLang="en-US" spc="-40" baseline="30000" dirty="0">
                <a:latin typeface="Arial" panose="020B0604020202020204" pitchFamily="34" charset="0"/>
                <a:cs typeface="Arial" panose="020B0604020202020204" pitchFamily="34" charset="0"/>
              </a:rPr>
              <a:t>10</a:t>
            </a:r>
            <a:r>
              <a:rPr lang="en-US" altLang="en-US" spc="-40" dirty="0">
                <a:latin typeface="Arial" panose="020B0604020202020204" pitchFamily="34" charset="0"/>
                <a:cs typeface="Arial" panose="020B0604020202020204" pitchFamily="34" charset="0"/>
              </a:rPr>
              <a:t> A. Tenorio,</a:t>
            </a:r>
            <a:r>
              <a:rPr lang="en-US" altLang="en-US" spc="-40" baseline="30000" dirty="0">
                <a:latin typeface="Arial" panose="020B0604020202020204" pitchFamily="34" charset="0"/>
                <a:cs typeface="Arial" panose="020B0604020202020204" pitchFamily="34" charset="0"/>
              </a:rPr>
              <a:t>10</a:t>
            </a:r>
            <a:r>
              <a:rPr lang="en-US" altLang="en-US" spc="-40" dirty="0">
                <a:latin typeface="Arial" panose="020B0604020202020204" pitchFamily="34" charset="0"/>
                <a:cs typeface="Arial" panose="020B0604020202020204" pitchFamily="34" charset="0"/>
              </a:rPr>
              <a:t> K. Pappa,</a:t>
            </a:r>
            <a:r>
              <a:rPr lang="en-US" altLang="en-US" spc="-40" baseline="30000" dirty="0">
                <a:latin typeface="Arial" panose="020B0604020202020204" pitchFamily="34" charset="0"/>
                <a:cs typeface="Arial" panose="020B0604020202020204" pitchFamily="34" charset="0"/>
              </a:rPr>
              <a:t>10</a:t>
            </a:r>
            <a:r>
              <a:rPr lang="en-US" altLang="en-US" spc="-40" dirty="0">
                <a:latin typeface="Arial" panose="020B0604020202020204" pitchFamily="34" charset="0"/>
                <a:cs typeface="Arial" panose="020B0604020202020204" pitchFamily="34" charset="0"/>
              </a:rPr>
              <a:t> B. Wynne,</a:t>
            </a:r>
            <a:r>
              <a:rPr lang="en-US" altLang="en-US" spc="-40" baseline="30000" dirty="0">
                <a:latin typeface="Arial" panose="020B0604020202020204" pitchFamily="34" charset="0"/>
                <a:cs typeface="Arial" panose="020B0604020202020204" pitchFamily="34" charset="0"/>
              </a:rPr>
              <a:t>10</a:t>
            </a:r>
            <a:r>
              <a:rPr lang="en-US" altLang="en-US" spc="-40" dirty="0">
                <a:latin typeface="Arial" panose="020B0604020202020204" pitchFamily="34" charset="0"/>
                <a:cs typeface="Arial" panose="020B0604020202020204" pitchFamily="34" charset="0"/>
              </a:rPr>
              <a:t> M. Gartland,</a:t>
            </a:r>
            <a:r>
              <a:rPr lang="en-US" altLang="en-US" spc="-40" baseline="30000" dirty="0">
                <a:latin typeface="Arial" panose="020B0604020202020204" pitchFamily="34" charset="0"/>
                <a:cs typeface="Arial" panose="020B0604020202020204" pitchFamily="34" charset="0"/>
              </a:rPr>
              <a:t>10</a:t>
            </a:r>
            <a:r>
              <a:rPr lang="en-US" altLang="en-US" spc="-40" dirty="0">
                <a:latin typeface="Arial" panose="020B0604020202020204" pitchFamily="34" charset="0"/>
                <a:cs typeface="Arial" panose="020B0604020202020204" pitchFamily="34" charset="0"/>
              </a:rPr>
              <a:t> </a:t>
            </a:r>
            <a:br>
              <a:rPr lang="en-US" altLang="en-US" spc="-40" dirty="0">
                <a:latin typeface="Arial" panose="020B0604020202020204" pitchFamily="34" charset="0"/>
                <a:cs typeface="Arial" panose="020B0604020202020204" pitchFamily="34" charset="0"/>
              </a:rPr>
            </a:br>
            <a:r>
              <a:rPr lang="en-US" altLang="en-US" spc="-40" dirty="0">
                <a:latin typeface="Arial" panose="020B0604020202020204" pitchFamily="34" charset="0"/>
                <a:cs typeface="Arial" panose="020B0604020202020204" pitchFamily="34" charset="0"/>
              </a:rPr>
              <a:t>M. Aboud,</a:t>
            </a:r>
            <a:r>
              <a:rPr lang="en-US" altLang="en-US" spc="-40" baseline="30000" dirty="0">
                <a:latin typeface="Arial" panose="020B0604020202020204" pitchFamily="34" charset="0"/>
                <a:cs typeface="Arial" panose="020B0604020202020204" pitchFamily="34" charset="0"/>
              </a:rPr>
              <a:t>11</a:t>
            </a:r>
            <a:r>
              <a:rPr lang="en-US" altLang="en-US" spc="-40" dirty="0">
                <a:latin typeface="Arial" panose="020B0604020202020204" pitchFamily="34" charset="0"/>
                <a:cs typeface="Arial" panose="020B0604020202020204" pitchFamily="34" charset="0"/>
              </a:rPr>
              <a:t> K. Smith</a:t>
            </a:r>
            <a:r>
              <a:rPr lang="en-US" altLang="en-US" spc="-40" baseline="30000" dirty="0">
                <a:latin typeface="Arial" panose="020B0604020202020204" pitchFamily="34" charset="0"/>
                <a:cs typeface="Arial" panose="020B0604020202020204" pitchFamily="34" charset="0"/>
              </a:rPr>
              <a:t>10</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92513556"/>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
            </a:r>
            <a:br>
              <a:rPr lang="en-US" dirty="0"/>
            </a:br>
            <a:r>
              <a:rPr lang="en-US" dirty="0"/>
              <a:t>Pooled Snapshot Outcomes at Week 48: ITT-E and Per Protocol Populations</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sp>
        <p:nvSpPr>
          <p:cNvPr id="17413"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7FA1136-9BCE-4477-B702-87B641E6F65D}"/>
              </a:ext>
            </a:extLst>
          </p:cNvPr>
          <p:cNvSpPr>
            <a:spLocks noGrp="1"/>
          </p:cNvSpPr>
          <p:nvPr>
            <p:ph type="body" sz="quarter" idx="13"/>
          </p:nvPr>
        </p:nvSpPr>
        <p:spPr>
          <a:xfrm>
            <a:off x="533400" y="5549720"/>
            <a:ext cx="8358188" cy="674491"/>
          </a:xfrm>
        </p:spPr>
        <p:txBody>
          <a:bodyPr anchor="t" anchorCtr="0"/>
          <a:lstStyle/>
          <a:p>
            <a:r>
              <a:rPr lang="en-US" altLang="ja-JP" sz="1100" spc="20" baseline="30000" dirty="0"/>
              <a:t>a</a:t>
            </a:r>
            <a:r>
              <a:rPr lang="en-US" altLang="ja-JP" sz="1100" spc="20" dirty="0"/>
              <a:t>Based on Cochran-Mantel-Haenszel stratified analysis adjusting for the following baseline stratification factors: plasma HIV-1 </a:t>
            </a:r>
            <a:r>
              <a:rPr lang="en-US" altLang="ja-JP" sz="1100" dirty="0"/>
              <a:t>RNA (≤100,000 c/mL vs &gt;100,000 c/mL), CD4+ cell count (≤200 cells/mm</a:t>
            </a:r>
            <a:r>
              <a:rPr lang="en-US" altLang="ja-JP" sz="1100" baseline="30000" dirty="0"/>
              <a:t>3</a:t>
            </a:r>
            <a:r>
              <a:rPr lang="en-US" altLang="ja-JP" sz="1100" dirty="0"/>
              <a:t> vs &gt;200 cells/mm</a:t>
            </a:r>
            <a:r>
              <a:rPr lang="en-US" altLang="ja-JP" sz="1100" baseline="30000" dirty="0"/>
              <a:t>3</a:t>
            </a:r>
            <a:r>
              <a:rPr lang="en-US" altLang="ja-JP" sz="1100" dirty="0"/>
              <a:t>), and study (GEMINI-1 vs GEMINI-2). </a:t>
            </a:r>
            <a:r>
              <a:rPr lang="en-US" altLang="ja-JP" sz="1100" baseline="30000" dirty="0"/>
              <a:t>b</a:t>
            </a:r>
            <a:r>
              <a:rPr lang="en-US" sz="1100" dirty="0"/>
              <a:t>PP, per protocol: population consisted of participants in the ITT-E population except for significant protocol violators, which could potentially affect efficacy outcomes as determined by the medical monitor prior to database lock.</a:t>
            </a:r>
            <a:endParaRPr lang="en-US" altLang="ja-JP" sz="1100" dirty="0"/>
          </a:p>
        </p:txBody>
      </p:sp>
      <p:sp>
        <p:nvSpPr>
          <p:cNvPr id="8" name="Rectangl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ED91AD-86B8-412E-A418-B3C41092D777}"/>
              </a:ext>
            </a:extLst>
          </p:cNvPr>
          <p:cNvSpPr/>
          <p:nvPr/>
        </p:nvSpPr>
        <p:spPr>
          <a:xfrm>
            <a:off x="478979" y="1393844"/>
            <a:ext cx="4663440" cy="365760"/>
          </a:xfrm>
          <a:prstGeom prst="rect">
            <a:avLst/>
          </a:prstGeom>
          <a:solidFill>
            <a:srgbClr val="002F5F"/>
          </a:solidFill>
          <a:ln w="25400" cap="flat" cmpd="sng" algn="ctr">
            <a:noFill/>
            <a:prstDash val="solid"/>
          </a:ln>
          <a:effectLst/>
        </p:spPr>
        <p:txBody>
          <a:bodyPr tIns="90000" bIns="90000" anchor="ctr"/>
          <a:lstStyle/>
          <a:p>
            <a:pPr marL="0" lvl="1" algn="ctr">
              <a:buNone/>
              <a:defRPr/>
            </a:pPr>
            <a:r>
              <a:rPr lang="en-GB" sz="1400" b="1" kern="0" dirty="0">
                <a:solidFill>
                  <a:prstClr val="white"/>
                </a:solidFill>
                <a:latin typeface="Arial" panose="020B0604020202020204" pitchFamily="34" charset="0"/>
                <a:cs typeface="Arial" panose="020B0604020202020204" pitchFamily="34" charset="0"/>
              </a:rPr>
              <a:t>Virologic outcome </a:t>
            </a:r>
          </a:p>
        </p:txBody>
      </p:sp>
      <p:sp>
        <p:nvSpPr>
          <p:cNvPr id="9" name="Rectangl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572715-5EC8-40F4-9BAA-B18416C47884}"/>
              </a:ext>
            </a:extLst>
          </p:cNvPr>
          <p:cNvSpPr/>
          <p:nvPr/>
        </p:nvSpPr>
        <p:spPr>
          <a:xfrm>
            <a:off x="5263660" y="1393844"/>
            <a:ext cx="3679935" cy="365760"/>
          </a:xfrm>
          <a:prstGeom prst="rect">
            <a:avLst/>
          </a:prstGeom>
          <a:solidFill>
            <a:srgbClr val="002F5F"/>
          </a:solidFill>
          <a:ln w="25400" cap="flat" cmpd="sng" algn="ctr">
            <a:noFill/>
            <a:prstDash val="solid"/>
          </a:ln>
          <a:effectLst/>
        </p:spPr>
        <p:txBody>
          <a:bodyPr tIns="90000" bIns="90000" anchor="ctr"/>
          <a:lstStyle/>
          <a:p>
            <a:pPr marL="0" lvl="1" algn="ctr">
              <a:buNone/>
              <a:defRPr/>
            </a:pPr>
            <a:r>
              <a:rPr lang="en-GB" sz="1400" b="1" kern="0" dirty="0">
                <a:solidFill>
                  <a:prstClr val="white"/>
                </a:solidFill>
                <a:latin typeface="Arial" panose="020B0604020202020204" pitchFamily="34" charset="0"/>
                <a:cs typeface="Arial" panose="020B0604020202020204" pitchFamily="34" charset="0"/>
              </a:rPr>
              <a:t>Adjusted treatment difference (95% CI)</a:t>
            </a:r>
            <a:r>
              <a:rPr lang="en-GB" sz="1400" b="1" kern="0" baseline="30000" dirty="0">
                <a:solidFill>
                  <a:prstClr val="white"/>
                </a:solidFill>
                <a:latin typeface="Arial" panose="020B0604020202020204" pitchFamily="34" charset="0"/>
                <a:cs typeface="Arial" panose="020B0604020202020204" pitchFamily="34" charset="0"/>
              </a:rPr>
              <a:t>a</a:t>
            </a:r>
            <a:endParaRPr lang="en-GB" sz="1400" b="1" kern="0" dirty="0">
              <a:solidFill>
                <a:prstClr val="white"/>
              </a:solidFill>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25257FE-D7E6-4EC4-971C-8722867A552C}"/>
              </a:ext>
            </a:extLst>
          </p:cNvPr>
          <p:cNvGrpSpPr/>
          <p:nvPr/>
        </p:nvGrpSpPr>
        <p:grpSpPr>
          <a:xfrm>
            <a:off x="5311787" y="1800788"/>
            <a:ext cx="3377674" cy="2638297"/>
            <a:chOff x="7118096" y="1625421"/>
            <a:chExt cx="4673945" cy="3268753"/>
          </a:xfrm>
        </p:grpSpPr>
        <p:sp>
          <p:nvSpPr>
            <p:cNvPr id="12" name="Down Arrow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5FADBD8-575D-43F6-88AE-3176A761646F}"/>
                </a:ext>
              </a:extLst>
            </p:cNvPr>
            <p:cNvSpPr/>
            <p:nvPr/>
          </p:nvSpPr>
          <p:spPr>
            <a:xfrm rot="5400000">
              <a:off x="8129803" y="857901"/>
              <a:ext cx="649184" cy="2184224"/>
            </a:xfrm>
            <a:prstGeom prst="downArrow">
              <a:avLst/>
            </a:prstGeom>
            <a:solidFill>
              <a:srgbClr val="FF6600"/>
            </a:solidFill>
            <a:ln w="25400" cap="flat" cmpd="sng" algn="ctr">
              <a:noFill/>
              <a:prstDash val="solid"/>
            </a:ln>
            <a:effectLst/>
          </p:spPr>
          <p:txBody>
            <a:bodyPr anchor="ctr"/>
            <a:lstStyle/>
            <a:p>
              <a:pPr algn="ctr">
                <a:defRPr/>
              </a:pPr>
              <a:endParaRPr lang="en-US" sz="1250" kern="0" dirty="0">
                <a:solidFill>
                  <a:prstClr val="white"/>
                </a:solidFill>
                <a:latin typeface="Calibri"/>
              </a:endParaRPr>
            </a:p>
          </p:txBody>
        </p:sp>
        <p:sp>
          <p:nvSpPr>
            <p:cNvPr id="13" name="Down Arrow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BE300D0-A1FA-453B-A3DB-6F961927BB80}"/>
                </a:ext>
              </a:extLst>
            </p:cNvPr>
            <p:cNvSpPr/>
            <p:nvPr/>
          </p:nvSpPr>
          <p:spPr>
            <a:xfrm rot="16200000">
              <a:off x="10200985" y="893973"/>
              <a:ext cx="649184" cy="2112080"/>
            </a:xfrm>
            <a:prstGeom prst="downArrow">
              <a:avLst/>
            </a:prstGeom>
            <a:solidFill>
              <a:srgbClr val="002F5F"/>
            </a:solidFill>
            <a:ln w="25400" cap="flat" cmpd="sng" algn="ctr">
              <a:noFill/>
              <a:prstDash val="solid"/>
            </a:ln>
            <a:effectLst/>
          </p:spPr>
          <p:txBody>
            <a:bodyPr anchor="ctr"/>
            <a:lstStyle/>
            <a:p>
              <a:pPr algn="ctr">
                <a:defRPr/>
              </a:pPr>
              <a:endParaRPr lang="en-US" sz="1250" kern="0" dirty="0">
                <a:solidFill>
                  <a:prstClr val="white"/>
                </a:solidFill>
                <a:latin typeface="Calibri"/>
              </a:endParaRPr>
            </a:p>
          </p:txBody>
        </p:sp>
        <p:sp>
          <p:nvSpPr>
            <p:cNvPr id="14" name="TextBox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03553ED-EDAC-4DCD-BCF2-8113702C5B9D}"/>
                </a:ext>
              </a:extLst>
            </p:cNvPr>
            <p:cNvSpPr txBox="1">
              <a:spLocks noChangeArrowheads="1"/>
            </p:cNvSpPr>
            <p:nvPr/>
          </p:nvSpPr>
          <p:spPr bwMode="auto">
            <a:xfrm>
              <a:off x="7586625" y="1760577"/>
              <a:ext cx="1956678" cy="38330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0"/>
                </a:spcAft>
                <a:buNone/>
              </a:pPr>
              <a:r>
                <a:rPr lang="en-GB" sz="1200" b="1" dirty="0">
                  <a:solidFill>
                    <a:schemeClr val="bg1"/>
                  </a:solidFill>
                  <a:latin typeface="Arial" panose="020B0604020202020204" pitchFamily="34" charset="0"/>
                  <a:cs typeface="Arial" panose="020B0604020202020204" pitchFamily="34" charset="0"/>
                </a:rPr>
                <a:t>DTG + TDF/FTC</a:t>
              </a:r>
            </a:p>
          </p:txBody>
        </p:sp>
        <p:sp>
          <p:nvSpPr>
            <p:cNvPr id="15" name="TextBox 2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6BF4003-BBC5-481A-ABEE-B7C8C3F73987}"/>
                </a:ext>
              </a:extLst>
            </p:cNvPr>
            <p:cNvSpPr txBox="1">
              <a:spLocks noChangeArrowheads="1"/>
            </p:cNvSpPr>
            <p:nvPr/>
          </p:nvSpPr>
          <p:spPr bwMode="auto">
            <a:xfrm>
              <a:off x="9332415" y="1760577"/>
              <a:ext cx="1813853" cy="38330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buNone/>
                <a:defRPr/>
              </a:pPr>
              <a:r>
                <a:rPr lang="en-US" altLang="en-US" sz="1200" b="1" kern="0" dirty="0">
                  <a:solidFill>
                    <a:prstClr val="white"/>
                  </a:solidFill>
                  <a:latin typeface="Arial" panose="020B0604020202020204" pitchFamily="34" charset="0"/>
                  <a:cs typeface="Arial" panose="020B0604020202020204" pitchFamily="34" charset="0"/>
                </a:rPr>
                <a:t>DTG + 3TC</a:t>
              </a:r>
            </a:p>
          </p:txBody>
        </p:sp>
        <p:grpSp>
          <p:nvGrpSpPr>
            <p:cNvPr id="16" name="Group 1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1DC15E5-7BFB-49B5-8E17-4A06535014C1}"/>
                </a:ext>
              </a:extLst>
            </p:cNvPr>
            <p:cNvGrpSpPr/>
            <p:nvPr/>
          </p:nvGrpSpPr>
          <p:grpSpPr>
            <a:xfrm>
              <a:off x="7118096" y="2222313"/>
              <a:ext cx="4673945" cy="2671861"/>
              <a:chOff x="5011775" y="2492895"/>
              <a:chExt cx="4075037" cy="1734148"/>
            </a:xfrm>
          </p:grpSpPr>
          <p:graphicFrame>
            <p:nvGraphicFramePr>
              <p:cNvPr id="20" name="Chart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F446A88-DC41-41F7-8771-B59450B12F3A}"/>
                  </a:ext>
                </a:extLst>
              </p:cNvPr>
              <p:cNvGraphicFramePr>
                <a:graphicFrameLocks/>
              </p:cNvGraphicFramePr>
              <p:nvPr>
                <p:extLst/>
              </p:nvPr>
            </p:nvGraphicFramePr>
            <p:xfrm>
              <a:off x="5011775" y="2492895"/>
              <a:ext cx="4075037" cy="1734148"/>
            </p:xfrm>
            <a:graphic>
              <a:graphicData uri="http://schemas.openxmlformats.org/drawingml/2006/chart">
                <c:chart xmlns:c="http://schemas.openxmlformats.org/drawingml/2006/chart" xmlns:r="http://schemas.openxmlformats.org/officeDocument/2006/relationships" r:id="rId3"/>
              </a:graphicData>
            </a:graphic>
          </p:graphicFrame>
          <p:cxnSp>
            <p:nvCxnSpPr>
              <p:cNvPr id="21" name="Straight Connector 2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2C353A0-5C7C-44D7-97A1-12529ECD9BB9}"/>
                  </a:ext>
                </a:extLst>
              </p:cNvPr>
              <p:cNvCxnSpPr>
                <a:cxnSpLocks/>
              </p:cNvCxnSpPr>
              <p:nvPr/>
            </p:nvCxnSpPr>
            <p:spPr bwMode="auto">
              <a:xfrm>
                <a:off x="5224672" y="2526834"/>
                <a:ext cx="0" cy="1188072"/>
              </a:xfrm>
              <a:prstGeom prst="line">
                <a:avLst/>
              </a:prstGeom>
              <a:noFill/>
              <a:ln w="19050" cap="flat" cmpd="sng" algn="ctr">
                <a:solidFill>
                  <a:sysClr val="windowText" lastClr="000000"/>
                </a:solidFill>
                <a:prstDash val="sysDash"/>
              </a:ln>
              <a:effectLst/>
            </p:spPr>
          </p:cxnSp>
        </p:grpSp>
        <p:sp>
          <p:nvSpPr>
            <p:cNvPr id="17" name="TextBox 1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E7158AA-7E16-4B5D-AE22-E02A9983CEB4}"/>
                </a:ext>
              </a:extLst>
            </p:cNvPr>
            <p:cNvSpPr txBox="1"/>
            <p:nvPr/>
          </p:nvSpPr>
          <p:spPr>
            <a:xfrm>
              <a:off x="8181957" y="2830226"/>
              <a:ext cx="660728" cy="228794"/>
            </a:xfrm>
            <a:prstGeom prst="rect">
              <a:avLst/>
            </a:prstGeom>
            <a:noFill/>
          </p:spPr>
          <p:txBody>
            <a:bodyPr wrap="square" lIns="0" tIns="0" rIns="0" bIns="0" rtlCol="0">
              <a:spAutoFit/>
            </a:bodyPr>
            <a:lstStyle/>
            <a:p>
              <a:pPr algn="ctr">
                <a:buNone/>
              </a:pPr>
              <a:r>
                <a:rPr lang="en-US" sz="1200" dirty="0">
                  <a:latin typeface="Arial" panose="020B0604020202020204" pitchFamily="34" charset="0"/>
                  <a:cs typeface="Arial" panose="020B0604020202020204" pitchFamily="34" charset="0"/>
                </a:rPr>
                <a:t>-4.4</a:t>
              </a:r>
            </a:p>
          </p:txBody>
        </p:sp>
        <p:sp>
          <p:nvSpPr>
            <p:cNvPr id="18" name="TextBox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803EAEE-ADA9-41B2-9360-5E151E82C8F1}"/>
                </a:ext>
              </a:extLst>
            </p:cNvPr>
            <p:cNvSpPr txBox="1"/>
            <p:nvPr/>
          </p:nvSpPr>
          <p:spPr>
            <a:xfrm>
              <a:off x="9409522" y="2830226"/>
              <a:ext cx="660728" cy="228794"/>
            </a:xfrm>
            <a:prstGeom prst="rect">
              <a:avLst/>
            </a:prstGeom>
            <a:noFill/>
          </p:spPr>
          <p:txBody>
            <a:bodyPr wrap="square" lIns="0" tIns="0" rIns="0" bIns="0" rtlCol="0">
              <a:spAutoFit/>
            </a:bodyPr>
            <a:lstStyle/>
            <a:p>
              <a:pPr algn="ctr">
                <a:buNone/>
              </a:pPr>
              <a:r>
                <a:rPr lang="en-US" sz="1200" dirty="0">
                  <a:latin typeface="Arial" panose="020B0604020202020204" pitchFamily="34" charset="0"/>
                  <a:cs typeface="Arial" panose="020B0604020202020204" pitchFamily="34" charset="0"/>
                </a:rPr>
                <a:t>1.1</a:t>
              </a:r>
            </a:p>
          </p:txBody>
        </p:sp>
        <p:sp>
          <p:nvSpPr>
            <p:cNvPr id="19" name="TextBox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B5679CF-0EE2-45CB-9FC5-2F77C4DCA74B}"/>
                </a:ext>
              </a:extLst>
            </p:cNvPr>
            <p:cNvSpPr txBox="1"/>
            <p:nvPr/>
          </p:nvSpPr>
          <p:spPr>
            <a:xfrm>
              <a:off x="8899553" y="2496457"/>
              <a:ext cx="517512" cy="228794"/>
            </a:xfrm>
            <a:prstGeom prst="rect">
              <a:avLst/>
            </a:prstGeom>
            <a:noFill/>
          </p:spPr>
          <p:txBody>
            <a:bodyPr wrap="square" lIns="0" tIns="0" rIns="0" bIns="0" rtlCol="0">
              <a:spAutoFit/>
            </a:bodyPr>
            <a:lstStyle/>
            <a:p>
              <a:pPr>
                <a:buNone/>
              </a:pPr>
              <a:r>
                <a:rPr lang="en-US" sz="1200" dirty="0">
                  <a:latin typeface="+mn-lt"/>
                </a:rPr>
                <a:t>-1.7</a:t>
              </a:r>
            </a:p>
          </p:txBody>
        </p:sp>
      </p:grpSp>
      <p:sp>
        <p:nvSpPr>
          <p:cNvPr id="24"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22D7E8-B0D6-4BF6-B3D2-A126ABCD96E4}"/>
              </a:ext>
            </a:extLst>
          </p:cNvPr>
          <p:cNvSpPr txBox="1">
            <a:spLocks/>
          </p:cNvSpPr>
          <p:nvPr/>
        </p:nvSpPr>
        <p:spPr>
          <a:xfrm>
            <a:off x="5688630" y="4090831"/>
            <a:ext cx="2705774" cy="444506"/>
          </a:xfrm>
          <a:prstGeom prst="rect">
            <a:avLst/>
          </a:prstGeom>
        </p:spPr>
        <p:txBody>
          <a:bodyPr/>
          <a:lstStyle>
            <a:lvl1pPr marL="190500" indent="-190500" algn="l" rtl="0" eaLnBrk="0" fontAlgn="base" hangingPunct="0">
              <a:spcBef>
                <a:spcPct val="0"/>
              </a:spcBef>
              <a:spcAft>
                <a:spcPts val="500"/>
              </a:spcAft>
              <a:buClr>
                <a:srgbClr val="E31836"/>
              </a:buClr>
              <a:buSzPct val="115000"/>
              <a:buFont typeface="Arial"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pPr marL="0" indent="0" algn="ctr">
              <a:buClr>
                <a:srgbClr val="C00000"/>
              </a:buClr>
              <a:buNone/>
            </a:pPr>
            <a:r>
              <a:rPr lang="en-GB" sz="1400" kern="0" dirty="0"/>
              <a:t>Percentage-point difference</a:t>
            </a:r>
            <a:endParaRPr lang="en-US" sz="1400" kern="0" dirty="0"/>
          </a:p>
        </p:txBody>
      </p:sp>
      <p:sp>
        <p:nvSpPr>
          <p:cNvPr id="25"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DD19ABD-8F32-4B5B-9B4B-37F19F22E7EA}"/>
              </a:ext>
            </a:extLst>
          </p:cNvPr>
          <p:cNvSpPr txBox="1">
            <a:spLocks/>
          </p:cNvSpPr>
          <p:nvPr/>
        </p:nvSpPr>
        <p:spPr>
          <a:xfrm>
            <a:off x="5337276" y="4347193"/>
            <a:ext cx="3536632" cy="712438"/>
          </a:xfrm>
          <a:prstGeom prst="rect">
            <a:avLst/>
          </a:prstGeom>
        </p:spPr>
        <p:txBody>
          <a:bodyPr/>
          <a:lstStyle>
            <a:lvl1pPr marL="190500" indent="-190500" algn="l" rtl="0" eaLnBrk="0" fontAlgn="base" hangingPunct="0">
              <a:spcBef>
                <a:spcPct val="0"/>
              </a:spcBef>
              <a:spcAft>
                <a:spcPts val="500"/>
              </a:spcAft>
              <a:buClr>
                <a:srgbClr val="E31836"/>
              </a:buClr>
              <a:buSzPct val="115000"/>
              <a:buFont typeface="Arial"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pPr marL="0" indent="0">
              <a:buClr>
                <a:srgbClr val="C00000"/>
              </a:buClr>
              <a:buNone/>
            </a:pPr>
            <a:r>
              <a:rPr lang="en-US" sz="1400" kern="0" dirty="0"/>
              <a:t>DTG + 3TC is </a:t>
            </a:r>
            <a:r>
              <a:rPr lang="en-US" sz="1400" b="1" kern="0" dirty="0"/>
              <a:t>non-inferior</a:t>
            </a:r>
            <a:r>
              <a:rPr lang="en-US" sz="1400" kern="0" dirty="0"/>
              <a:t> to DTG + TDF/FTC with respect to proportion </a:t>
            </a:r>
            <a:br>
              <a:rPr lang="en-US" sz="1400" kern="0" dirty="0"/>
            </a:br>
            <a:r>
              <a:rPr lang="en-US" sz="1400" kern="0" dirty="0"/>
              <a:t>&lt;50 c/mL at Week 48 (snapshot, ITT-E population) in both studies</a:t>
            </a:r>
          </a:p>
        </p:txBody>
      </p:sp>
      <p:sp>
        <p:nvSpPr>
          <p:cNvPr id="27" name="TextBox 2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98F97C9-8801-48CB-8F0D-AE4FAEF3C687}"/>
              </a:ext>
            </a:extLst>
          </p:cNvPr>
          <p:cNvSpPr txBox="1"/>
          <p:nvPr/>
        </p:nvSpPr>
        <p:spPr>
          <a:xfrm>
            <a:off x="6669687" y="3122585"/>
            <a:ext cx="373985" cy="184666"/>
          </a:xfrm>
          <a:prstGeom prst="rect">
            <a:avLst/>
          </a:prstGeom>
          <a:noFill/>
        </p:spPr>
        <p:txBody>
          <a:bodyPr wrap="square" lIns="0" tIns="0" rIns="0" bIns="0" rtlCol="0">
            <a:spAutoFit/>
          </a:bodyPr>
          <a:lstStyle/>
          <a:p>
            <a:pPr>
              <a:buNone/>
            </a:pPr>
            <a:r>
              <a:rPr lang="en-US" sz="1200" dirty="0">
                <a:latin typeface="+mn-lt"/>
              </a:rPr>
              <a:t>-1.3</a:t>
            </a:r>
          </a:p>
        </p:txBody>
      </p:sp>
      <p:sp>
        <p:nvSpPr>
          <p:cNvPr id="28" name="TextBox 2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CD47621-3D60-4B07-88B1-47338024FA02}"/>
              </a:ext>
            </a:extLst>
          </p:cNvPr>
          <p:cNvSpPr txBox="1"/>
          <p:nvPr/>
        </p:nvSpPr>
        <p:spPr>
          <a:xfrm>
            <a:off x="6189452" y="3404595"/>
            <a:ext cx="477482" cy="184666"/>
          </a:xfrm>
          <a:prstGeom prst="rect">
            <a:avLst/>
          </a:prstGeom>
          <a:noFill/>
        </p:spPr>
        <p:txBody>
          <a:bodyPr wrap="square" lIns="0" tIns="0" rIns="0" bIns="0" rtlCol="0">
            <a:spAutoFit/>
          </a:bodyPr>
          <a:lstStyle/>
          <a:p>
            <a:pPr algn="ctr">
              <a:buNone/>
            </a:pPr>
            <a:r>
              <a:rPr lang="en-US" sz="1200" dirty="0">
                <a:latin typeface="Arial" panose="020B0604020202020204" pitchFamily="34" charset="0"/>
                <a:cs typeface="Arial" panose="020B0604020202020204" pitchFamily="34" charset="0"/>
              </a:rPr>
              <a:t>-</a:t>
            </a:r>
            <a:r>
              <a:rPr lang="en-US" sz="1200" dirty="0"/>
              <a:t>3.9</a:t>
            </a:r>
          </a:p>
        </p:txBody>
      </p:sp>
      <p:sp>
        <p:nvSpPr>
          <p:cNvPr id="29" name="TextBox 2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9E8EDF0-E50E-4695-8C01-0D89C4E93038}"/>
              </a:ext>
            </a:extLst>
          </p:cNvPr>
          <p:cNvSpPr txBox="1"/>
          <p:nvPr/>
        </p:nvSpPr>
        <p:spPr>
          <a:xfrm>
            <a:off x="6963351" y="3387177"/>
            <a:ext cx="477482" cy="184666"/>
          </a:xfrm>
          <a:prstGeom prst="rect">
            <a:avLst/>
          </a:prstGeom>
          <a:noFill/>
        </p:spPr>
        <p:txBody>
          <a:bodyPr wrap="square" lIns="0" tIns="0" rIns="0" bIns="0" rtlCol="0">
            <a:spAutoFit/>
          </a:bodyPr>
          <a:lstStyle/>
          <a:p>
            <a:pPr algn="ctr">
              <a:buNone/>
            </a:pPr>
            <a:r>
              <a:rPr lang="en-US" sz="1200" dirty="0">
                <a:latin typeface="Arial" panose="020B0604020202020204" pitchFamily="34" charset="0"/>
                <a:cs typeface="Arial" panose="020B0604020202020204" pitchFamily="34" charset="0"/>
              </a:rPr>
              <a:t>1.2</a:t>
            </a:r>
          </a:p>
        </p:txBody>
      </p:sp>
      <p:sp>
        <p:nvSpPr>
          <p:cNvPr id="30" name="TextBox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CBBB199-CBA1-4C44-80B1-3579B3E42EC2}"/>
              </a:ext>
            </a:extLst>
          </p:cNvPr>
          <p:cNvSpPr txBox="1"/>
          <p:nvPr/>
        </p:nvSpPr>
        <p:spPr>
          <a:xfrm>
            <a:off x="5625149" y="2641920"/>
            <a:ext cx="437364" cy="215444"/>
          </a:xfrm>
          <a:prstGeom prst="rect">
            <a:avLst/>
          </a:prstGeom>
          <a:noFill/>
        </p:spPr>
        <p:txBody>
          <a:bodyPr wrap="none" lIns="0" tIns="0" rIns="0" bIns="0" rtlCol="0">
            <a:spAutoFit/>
          </a:bodyPr>
          <a:lstStyle/>
          <a:p>
            <a:r>
              <a:rPr lang="en-US" sz="1400" b="1" dirty="0"/>
              <a:t>ITT-E</a:t>
            </a:r>
          </a:p>
        </p:txBody>
      </p:sp>
      <p:sp>
        <p:nvSpPr>
          <p:cNvPr id="31" name="TextBox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D191770-81E7-42F4-96CB-7A9B5AB668CE}"/>
              </a:ext>
            </a:extLst>
          </p:cNvPr>
          <p:cNvSpPr txBox="1"/>
          <p:nvPr/>
        </p:nvSpPr>
        <p:spPr>
          <a:xfrm>
            <a:off x="5822063" y="3282299"/>
            <a:ext cx="240450" cy="215444"/>
          </a:xfrm>
          <a:prstGeom prst="rect">
            <a:avLst/>
          </a:prstGeom>
          <a:noFill/>
        </p:spPr>
        <p:txBody>
          <a:bodyPr wrap="none" lIns="0" tIns="0" rIns="0" bIns="0" rtlCol="0">
            <a:spAutoFit/>
          </a:bodyPr>
          <a:lstStyle/>
          <a:p>
            <a:r>
              <a:rPr lang="en-US" sz="1400" b="1" dirty="0"/>
              <a:t>PP</a:t>
            </a:r>
          </a:p>
        </p:txBody>
      </p:sp>
      <p:graphicFrame>
        <p:nvGraphicFramePr>
          <p:cNvPr id="32"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5ECAE3E-F41C-4CAF-AD35-D1622F645DB6}"/>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087360037"/>
              </p:ext>
            </p:extLst>
          </p:nvPr>
        </p:nvGraphicFramePr>
        <p:xfrm>
          <a:off x="213672" y="1660030"/>
          <a:ext cx="4887430" cy="37044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3" name="Table 3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39C81A3-415D-4914-8185-0B5AC1D38E8B}"/>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790166125"/>
              </p:ext>
            </p:extLst>
          </p:nvPr>
        </p:nvGraphicFramePr>
        <p:xfrm>
          <a:off x="325458" y="1826569"/>
          <a:ext cx="4754880" cy="365760"/>
        </p:xfrm>
        <a:graphic>
          <a:graphicData uri="http://schemas.openxmlformats.org/drawingml/2006/table">
            <a:tbl>
              <a:tblPr firstRow="1" bandRow="1">
                <a:tableStyleId>{5C22544A-7EE6-4342-B048-85BDC9FD1C3A}</a:tableStyleId>
              </a:tblPr>
              <a:tblGrid>
                <a:gridCol w="5486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793126558"/>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30584303"/>
                    </a:ext>
                  </a:extLst>
                </a:gridCol>
                <a:gridCol w="182880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934579563"/>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106494668"/>
                    </a:ext>
                  </a:extLst>
                </a:gridCol>
                <a:gridCol w="20116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30115230"/>
                    </a:ext>
                  </a:extLst>
                </a:gridCol>
              </a:tblGrid>
              <a:tr h="0">
                <a:tc>
                  <a:txBody>
                    <a:bodyPr/>
                    <a:lstStyle/>
                    <a:p>
                      <a:r>
                        <a:rPr lang="en-US" sz="1200" b="1" dirty="0">
                          <a:solidFill>
                            <a:schemeClr val="tx1"/>
                          </a:solidFill>
                        </a:rPr>
                        <a:t>ITT-E</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r>
                        <a:rPr lang="en-US" sz="1200" b="0" dirty="0">
                          <a:solidFill>
                            <a:schemeClr val="tx1"/>
                          </a:solidFill>
                        </a:rPr>
                        <a:t>  DTG + 3TC (N=716)</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8837"/>
                    </a:solidFill>
                  </a:tcPr>
                </a:tc>
                <a:tc>
                  <a:txBody>
                    <a:bodyPr/>
                    <a:lstStyle/>
                    <a:p>
                      <a:r>
                        <a:rPr lang="en-US" sz="1200" b="0" dirty="0">
                          <a:solidFill>
                            <a:schemeClr val="tx1"/>
                          </a:solidFill>
                        </a:rPr>
                        <a:t>  DTG + TDF/FTC (N=717)</a:t>
                      </a:r>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4289650868"/>
                  </a:ext>
                </a:extLst>
              </a:tr>
              <a:tr h="182880">
                <a:tc>
                  <a:txBody>
                    <a:bodyPr/>
                    <a:lstStyle/>
                    <a:p>
                      <a:r>
                        <a:rPr lang="en-US" sz="1200" b="1" dirty="0">
                          <a:solidFill>
                            <a:schemeClr val="tx1"/>
                          </a:solidFill>
                        </a:rPr>
                        <a:t>PP</a:t>
                      </a:r>
                      <a:r>
                        <a:rPr lang="en-US" sz="1200" b="1" baseline="30000" dirty="0">
                          <a:solidFill>
                            <a:schemeClr val="tx1"/>
                          </a:solidFill>
                        </a:rPr>
                        <a:t>b</a:t>
                      </a:r>
                      <a:endParaRPr lang="en-US" sz="1200" b="1"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pattFill prst="dkDnDiag">
                      <a:fgClr>
                        <a:srgbClr val="002F5F"/>
                      </a:fgClr>
                      <a:bgClr>
                        <a:schemeClr val="bg1"/>
                      </a:bgClr>
                    </a:patt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  DTG + 3TC (N=694)</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pattFill prst="dkUpDiag">
                      <a:fgClr>
                        <a:srgbClr val="FF8837"/>
                      </a:fgClr>
                      <a:bgClr>
                        <a:schemeClr val="bg1"/>
                      </a:bgClr>
                    </a:pattFill>
                  </a:tcPr>
                </a:tc>
                <a:tc>
                  <a:txBody>
                    <a:bodyPr/>
                    <a:lstStyle/>
                    <a:p>
                      <a:r>
                        <a:rPr lang="en-US" sz="1200" b="0" dirty="0">
                          <a:solidFill>
                            <a:schemeClr val="tx1"/>
                          </a:solidFill>
                        </a:rPr>
                        <a:t>  DTG + TDF/FTC (N=693)</a:t>
                      </a:r>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942578645"/>
                  </a:ext>
                </a:extLst>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09385915"/>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43EC6DC-CCBE-4AA5-A5FF-465ED2E91B2B}"/>
              </a:ext>
            </a:extLst>
          </p:cNvPr>
          <p:cNvSpPr>
            <a:spLocks noGrp="1"/>
          </p:cNvSpPr>
          <p:nvPr>
            <p:ph type="title"/>
          </p:nvPr>
        </p:nvSpPr>
        <p:spPr/>
        <p:txBody>
          <a:bodyPr/>
          <a:lstStyle/>
          <a:p>
            <a:pPr>
              <a:lnSpc>
                <a:spcPts val="2700"/>
              </a:lnSpc>
            </a:pPr>
            <a:r>
              <a:rPr lang="en-US" sz="2400" dirty="0"/>
              <a:t>Pooled Outcomes at Week 48 Stratified by Baseline HIV-1 RNA: Snapshot Analysis</a:t>
            </a:r>
          </a:p>
        </p:txBody>
      </p:sp>
      <p:sp>
        <p:nvSpPr>
          <p:cNvPr id="4" name="Tex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A055E9E-8099-4012-8344-96D141893CFB}"/>
              </a:ext>
            </a:extLst>
          </p:cNvPr>
          <p:cNvSpPr>
            <a:spLocks noGrp="1"/>
          </p:cNvSpPr>
          <p:nvPr>
            <p:ph type="body" sz="quarter" idx="11"/>
          </p:nvPr>
        </p:nvSpPr>
        <p:spPr/>
        <p:txBody>
          <a:bodyPr/>
          <a:lstStyle/>
          <a:p>
            <a:r>
              <a:rPr lang="en-US" altLang="en-US" dirty="0"/>
              <a:t>Cahn et al. AIDS 2018; Amsterdam, the Netherlands. Slides TUAB0106LB.</a:t>
            </a:r>
            <a:endParaRPr lang="en-US" dirty="0"/>
          </a:p>
        </p:txBody>
      </p:sp>
      <p:graphicFrame>
        <p:nvGraphicFramePr>
          <p:cNvPr id="6"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F019B3C-F5CD-41DA-839B-869A93DE4607}"/>
              </a:ext>
            </a:extLst>
          </p:cNvPr>
          <p:cNvGraphicFramePr>
            <a:graphicFrameLocks/>
          </p:cNvGraphicFramePr>
          <p:nvPr>
            <p:extLst/>
          </p:nvPr>
        </p:nvGraphicFramePr>
        <p:xfrm>
          <a:off x="444514" y="1594884"/>
          <a:ext cx="4179459" cy="2620219"/>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Box 1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968A95E-A2FC-4E9E-8986-69C4F9938B87}"/>
              </a:ext>
            </a:extLst>
          </p:cNvPr>
          <p:cNvSpPr txBox="1"/>
          <p:nvPr/>
        </p:nvSpPr>
        <p:spPr>
          <a:xfrm>
            <a:off x="1049524" y="1247848"/>
            <a:ext cx="3191004" cy="215444"/>
          </a:xfrm>
          <a:prstGeom prst="rect">
            <a:avLst/>
          </a:prstGeom>
          <a:noFill/>
        </p:spPr>
        <p:txBody>
          <a:bodyPr wrap="square" lIns="0" tIns="0" rIns="0" bIns="0" rtlCol="0">
            <a:spAutoFit/>
          </a:bodyPr>
          <a:lstStyle/>
          <a:p>
            <a:pPr algn="ctr"/>
            <a:r>
              <a:rPr lang="en-US" sz="1400" b="1" dirty="0"/>
              <a:t>Snapshot Analysis</a:t>
            </a:r>
          </a:p>
        </p:txBody>
      </p:sp>
      <p:sp>
        <p:nvSpPr>
          <p:cNvPr id="46" name="Content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56D3FC6-CB9F-4E53-A976-8DA32647D03B}"/>
              </a:ext>
            </a:extLst>
          </p:cNvPr>
          <p:cNvSpPr>
            <a:spLocks noGrp="1"/>
          </p:cNvSpPr>
          <p:nvPr>
            <p:ph idx="1"/>
          </p:nvPr>
        </p:nvSpPr>
        <p:spPr>
          <a:xfrm>
            <a:off x="790107" y="5493628"/>
            <a:ext cx="8052781" cy="543785"/>
          </a:xfrm>
        </p:spPr>
        <p:txBody>
          <a:bodyPr/>
          <a:lstStyle/>
          <a:p>
            <a:pPr marL="288925" marR="0" indent="-176213">
              <a:spcBef>
                <a:spcPts val="0"/>
              </a:spcBef>
              <a:spcAft>
                <a:spcPts val="0"/>
              </a:spcAft>
            </a:pPr>
            <a:r>
              <a:rPr lang="en-US" sz="1100" dirty="0">
                <a:ea typeface="Times New Roman" panose="02020603050405020304" pitchFamily="18" charset="0"/>
              </a:rPr>
              <a:t>2% of participants in each arm had baseline HIV-1 RNA &gt;500,000 c/mL</a:t>
            </a:r>
          </a:p>
        </p:txBody>
      </p:sp>
      <p:graphicFrame>
        <p:nvGraphicFramePr>
          <p:cNvPr id="48" name="Table 4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37A2486-4D5C-450E-9F34-DBB4A2AFBBCA}"/>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734214361"/>
              </p:ext>
            </p:extLst>
          </p:nvPr>
        </p:nvGraphicFramePr>
        <p:xfrm>
          <a:off x="1219200" y="5067921"/>
          <a:ext cx="3200400" cy="18288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30584303"/>
                    </a:ext>
                  </a:extLst>
                </a:gridCol>
                <a:gridCol w="137160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934579563"/>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106494668"/>
                    </a:ext>
                  </a:extLst>
                </a:gridCol>
                <a:gridCol w="14630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30115230"/>
                    </a:ext>
                  </a:extLst>
                </a:gridCol>
              </a:tblGrid>
              <a:tr h="0">
                <a:tc>
                  <a:txBody>
                    <a:bodyPr/>
                    <a:lstStyle/>
                    <a:p>
                      <a:endParaRPr lang="en-US" sz="1200" b="1"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r>
                        <a:rPr lang="en-US" sz="1200" b="1" dirty="0">
                          <a:solidFill>
                            <a:schemeClr val="tx1"/>
                          </a:solidFill>
                        </a:rPr>
                        <a:t>  DTG + 3TC</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1"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r>
                        <a:rPr lang="en-US" sz="1200" b="1" dirty="0">
                          <a:solidFill>
                            <a:schemeClr val="tx1"/>
                          </a:solidFill>
                        </a:rPr>
                        <a:t>  DTG + TDF/FTC</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4289650868"/>
                  </a:ext>
                </a:extLst>
              </a:tr>
            </a:tbl>
          </a:graphicData>
        </a:graphic>
      </p:graphicFrame>
      <p:sp>
        <p:nvSpPr>
          <p:cNvPr id="7" name="TextBox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84882F5-7911-4B95-BDA9-AEF7709216A7}"/>
              </a:ext>
            </a:extLst>
          </p:cNvPr>
          <p:cNvSpPr txBox="1"/>
          <p:nvPr/>
        </p:nvSpPr>
        <p:spPr>
          <a:xfrm>
            <a:off x="1961011" y="4164718"/>
            <a:ext cx="618759" cy="215444"/>
          </a:xfrm>
          <a:prstGeom prst="rect">
            <a:avLst/>
          </a:prstGeom>
          <a:noFill/>
        </p:spPr>
        <p:txBody>
          <a:bodyPr wrap="none" lIns="0" tIns="0" rIns="0" bIns="0" rtlCol="0">
            <a:spAutoFit/>
          </a:bodyPr>
          <a:lstStyle/>
          <a:p>
            <a:r>
              <a:rPr lang="en-US" sz="1400" b="1" dirty="0">
                <a:latin typeface="Arial Narrow" panose="020B0606020202030204" pitchFamily="34" charset="0"/>
              </a:rPr>
              <a:t>&gt;100,000</a:t>
            </a:r>
          </a:p>
        </p:txBody>
      </p:sp>
      <p:sp>
        <p:nvSpPr>
          <p:cNvPr id="51" name="TextBox 5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2927C05-B583-4384-9114-B43CED35EF55}"/>
              </a:ext>
            </a:extLst>
          </p:cNvPr>
          <p:cNvSpPr txBox="1"/>
          <p:nvPr/>
        </p:nvSpPr>
        <p:spPr>
          <a:xfrm>
            <a:off x="1241537" y="4164718"/>
            <a:ext cx="629981" cy="215444"/>
          </a:xfrm>
          <a:prstGeom prst="rect">
            <a:avLst/>
          </a:prstGeom>
          <a:noFill/>
        </p:spPr>
        <p:txBody>
          <a:bodyPr wrap="none" lIns="0" tIns="0" rIns="0" bIns="0" rtlCol="0">
            <a:spAutoFit/>
          </a:bodyPr>
          <a:lstStyle/>
          <a:p>
            <a:r>
              <a:rPr lang="en-US" sz="1400" b="1" dirty="0">
                <a:latin typeface="Arial Narrow" panose="020B0606020202030204" pitchFamily="34" charset="0"/>
              </a:rPr>
              <a:t>≤100,000</a:t>
            </a:r>
          </a:p>
        </p:txBody>
      </p:sp>
      <p:sp>
        <p:nvSpPr>
          <p:cNvPr id="53" name="TextBox 5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B67FB3-FD37-47F4-A712-C7096D1D3313}"/>
              </a:ext>
            </a:extLst>
          </p:cNvPr>
          <p:cNvSpPr txBox="1"/>
          <p:nvPr/>
        </p:nvSpPr>
        <p:spPr>
          <a:xfrm>
            <a:off x="3176125" y="4164718"/>
            <a:ext cx="331822" cy="215444"/>
          </a:xfrm>
          <a:prstGeom prst="rect">
            <a:avLst/>
          </a:prstGeom>
          <a:noFill/>
        </p:spPr>
        <p:txBody>
          <a:bodyPr wrap="none" lIns="0" tIns="0" rIns="0" bIns="0" rtlCol="0">
            <a:spAutoFit/>
          </a:bodyPr>
          <a:lstStyle/>
          <a:p>
            <a:r>
              <a:rPr lang="en-US" sz="1400" b="1" dirty="0">
                <a:latin typeface="Arial Narrow" panose="020B0606020202030204" pitchFamily="34" charset="0"/>
              </a:rPr>
              <a:t>&gt;200</a:t>
            </a:r>
          </a:p>
        </p:txBody>
      </p:sp>
      <p:sp>
        <p:nvSpPr>
          <p:cNvPr id="55" name="TextBox 5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9986B3D-EBA9-4F60-B0B3-1DFD5B6F23C5}"/>
              </a:ext>
            </a:extLst>
          </p:cNvPr>
          <p:cNvSpPr txBox="1"/>
          <p:nvPr/>
        </p:nvSpPr>
        <p:spPr>
          <a:xfrm>
            <a:off x="3884425" y="4164718"/>
            <a:ext cx="343043" cy="215444"/>
          </a:xfrm>
          <a:prstGeom prst="rect">
            <a:avLst/>
          </a:prstGeom>
          <a:noFill/>
        </p:spPr>
        <p:txBody>
          <a:bodyPr wrap="none" lIns="0" tIns="0" rIns="0" bIns="0" rtlCol="0">
            <a:spAutoFit/>
          </a:bodyPr>
          <a:lstStyle/>
          <a:p>
            <a:r>
              <a:rPr lang="en-US" sz="1400" b="1" dirty="0">
                <a:latin typeface="Arial Narrow" panose="020B0606020202030204" pitchFamily="34" charset="0"/>
              </a:rPr>
              <a:t>≤200</a:t>
            </a:r>
          </a:p>
        </p:txBody>
      </p:sp>
      <p:cxnSp>
        <p:nvCxnSpPr>
          <p:cNvPr id="9" name="Straight Connector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0197F04-928F-4DB8-A8E5-D2BAF2A9CF37}"/>
              </a:ext>
            </a:extLst>
          </p:cNvPr>
          <p:cNvCxnSpPr>
            <a:cxnSpLocks/>
          </p:cNvCxnSpPr>
          <p:nvPr/>
        </p:nvCxnSpPr>
        <p:spPr>
          <a:xfrm>
            <a:off x="1224473" y="4418779"/>
            <a:ext cx="13659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C3F82C7-5C3C-4C72-9BC4-8E467D892360}"/>
              </a:ext>
            </a:extLst>
          </p:cNvPr>
          <p:cNvCxnSpPr>
            <a:cxnSpLocks/>
          </p:cNvCxnSpPr>
          <p:nvPr/>
        </p:nvCxnSpPr>
        <p:spPr>
          <a:xfrm>
            <a:off x="3101694" y="4422322"/>
            <a:ext cx="12359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7A5D7A1-1003-4B3E-AF38-C9819C4A0F09}"/>
              </a:ext>
            </a:extLst>
          </p:cNvPr>
          <p:cNvSpPr txBox="1"/>
          <p:nvPr/>
        </p:nvSpPr>
        <p:spPr>
          <a:xfrm>
            <a:off x="1411653" y="4434079"/>
            <a:ext cx="1057918" cy="430887"/>
          </a:xfrm>
          <a:prstGeom prst="rect">
            <a:avLst/>
          </a:prstGeom>
          <a:noFill/>
        </p:spPr>
        <p:txBody>
          <a:bodyPr wrap="none" lIns="0" tIns="0" rIns="0" bIns="0" rtlCol="0">
            <a:spAutoFit/>
          </a:bodyPr>
          <a:lstStyle/>
          <a:p>
            <a:pPr algn="ctr"/>
            <a:r>
              <a:rPr lang="en-US" sz="1400" b="1" dirty="0">
                <a:latin typeface="Arial Narrow" panose="020B0606020202030204" pitchFamily="34" charset="0"/>
              </a:rPr>
              <a:t>Baseline HIV-1 </a:t>
            </a:r>
            <a:br>
              <a:rPr lang="en-US" sz="1400" b="1" dirty="0">
                <a:latin typeface="Arial Narrow" panose="020B0606020202030204" pitchFamily="34" charset="0"/>
              </a:rPr>
            </a:br>
            <a:r>
              <a:rPr lang="en-US" sz="1400" b="1" dirty="0">
                <a:latin typeface="Arial Narrow" panose="020B0606020202030204" pitchFamily="34" charset="0"/>
              </a:rPr>
              <a:t>RNA, c/mL</a:t>
            </a:r>
          </a:p>
        </p:txBody>
      </p:sp>
      <p:sp>
        <p:nvSpPr>
          <p:cNvPr id="64" name="TextBox 6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9192547-C96D-4B62-A1EC-064D91E8E3D5}"/>
              </a:ext>
            </a:extLst>
          </p:cNvPr>
          <p:cNvSpPr txBox="1"/>
          <p:nvPr/>
        </p:nvSpPr>
        <p:spPr>
          <a:xfrm>
            <a:off x="3030500" y="4434079"/>
            <a:ext cx="1378583" cy="430887"/>
          </a:xfrm>
          <a:prstGeom prst="rect">
            <a:avLst/>
          </a:prstGeom>
          <a:noFill/>
        </p:spPr>
        <p:txBody>
          <a:bodyPr wrap="none" lIns="0" tIns="0" rIns="0" bIns="0" rtlCol="0">
            <a:spAutoFit/>
          </a:bodyPr>
          <a:lstStyle/>
          <a:p>
            <a:pPr algn="ctr"/>
            <a:r>
              <a:rPr lang="en-US" sz="1400" b="1" dirty="0">
                <a:latin typeface="Arial Narrow" panose="020B0606020202030204" pitchFamily="34" charset="0"/>
              </a:rPr>
              <a:t>Baseline CD4+ </a:t>
            </a:r>
            <a:br>
              <a:rPr lang="en-US" sz="1400" b="1" dirty="0">
                <a:latin typeface="Arial Narrow" panose="020B0606020202030204" pitchFamily="34" charset="0"/>
              </a:rPr>
            </a:br>
            <a:r>
              <a:rPr lang="en-US" sz="1400" b="1" dirty="0">
                <a:latin typeface="Arial Narrow" panose="020B0606020202030204" pitchFamily="34" charset="0"/>
              </a:rPr>
              <a:t>cell count, cell/mm</a:t>
            </a:r>
            <a:r>
              <a:rPr lang="en-US" sz="1400" b="1" baseline="30000" dirty="0">
                <a:latin typeface="Arial Narrow" panose="020B0606020202030204" pitchFamily="34" charset="0"/>
              </a:rPr>
              <a:t>3</a:t>
            </a:r>
            <a:endParaRPr lang="en-US" sz="1400" b="1" dirty="0">
              <a:latin typeface="Arial Narrow" panose="020B0606020202030204" pitchFamily="34" charset="0"/>
            </a:endParaRPr>
          </a:p>
        </p:txBody>
      </p:sp>
      <p:graphicFrame>
        <p:nvGraphicFramePr>
          <p:cNvPr id="90" name="Table 8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616B588-F8E9-4338-AC5B-114FB85114C7}"/>
              </a:ext>
            </a:extLst>
          </p:cNvPr>
          <p:cNvGraphicFramePr>
            <a:graphicFrameLocks noGrp="1"/>
          </p:cNvGraphicFramePr>
          <p:nvPr>
            <p:extLst/>
          </p:nvPr>
        </p:nvGraphicFramePr>
        <p:xfrm>
          <a:off x="1378527"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526</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576</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1" name="Table 9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5440AB-C9EA-42CE-88C1-3220EF1D25AE}"/>
              </a:ext>
            </a:extLst>
          </p:cNvPr>
          <p:cNvGraphicFramePr>
            <a:graphicFrameLocks noGrp="1"/>
          </p:cNvGraphicFramePr>
          <p:nvPr>
            <p:extLst/>
          </p:nvPr>
        </p:nvGraphicFramePr>
        <p:xfrm>
          <a:off x="1598246"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531</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564</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2" name="Table 9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BC77608-3DA9-4FB9-8B38-588D4E403B1B}"/>
              </a:ext>
            </a:extLst>
          </p:cNvPr>
          <p:cNvGraphicFramePr>
            <a:graphicFrameLocks noGrp="1"/>
          </p:cNvGraphicFramePr>
          <p:nvPr>
            <p:extLst/>
          </p:nvPr>
        </p:nvGraphicFramePr>
        <p:xfrm>
          <a:off x="2070407"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129</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140</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3" name="Table 9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350B25D-4C74-45EC-9EDD-2BF238BB9A9A}"/>
              </a:ext>
            </a:extLst>
          </p:cNvPr>
          <p:cNvGraphicFramePr>
            <a:graphicFrameLocks noGrp="1"/>
          </p:cNvGraphicFramePr>
          <p:nvPr>
            <p:extLst/>
          </p:nvPr>
        </p:nvGraphicFramePr>
        <p:xfrm>
          <a:off x="2306955"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138</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153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4" name="Table 9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26D4B69-5B69-43D5-9526-B4BD5AEE82BA}"/>
              </a:ext>
            </a:extLst>
          </p:cNvPr>
          <p:cNvGraphicFramePr>
            <a:graphicFrameLocks noGrp="1"/>
          </p:cNvGraphicFramePr>
          <p:nvPr>
            <p:extLst/>
          </p:nvPr>
        </p:nvGraphicFramePr>
        <p:xfrm>
          <a:off x="3138142"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605</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653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5" name="Table 9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9D288C8-BC64-4277-A26A-CDA2810922C8}"/>
              </a:ext>
            </a:extLst>
          </p:cNvPr>
          <p:cNvGraphicFramePr>
            <a:graphicFrameLocks noGrp="1"/>
          </p:cNvGraphicFramePr>
          <p:nvPr>
            <p:extLst/>
          </p:nvPr>
        </p:nvGraphicFramePr>
        <p:xfrm>
          <a:off x="3374691"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618</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662</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6" name="Table 9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F8F5FDC-688B-460D-B6A2-706CB6A2DF2E}"/>
              </a:ext>
            </a:extLst>
          </p:cNvPr>
          <p:cNvGraphicFramePr>
            <a:graphicFrameLocks noGrp="1"/>
          </p:cNvGraphicFramePr>
          <p:nvPr>
            <p:extLst/>
          </p:nvPr>
        </p:nvGraphicFramePr>
        <p:xfrm>
          <a:off x="3841242"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50</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67</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7" name="Table 9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CC40C9B-88EB-44F8-AE4D-462AFE51CD24}"/>
              </a:ext>
            </a:extLst>
          </p:cNvPr>
          <p:cNvGraphicFramePr>
            <a:graphicFrameLocks noGrp="1"/>
          </p:cNvGraphicFramePr>
          <p:nvPr>
            <p:extLst/>
          </p:nvPr>
        </p:nvGraphicFramePr>
        <p:xfrm>
          <a:off x="4077790"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51</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55</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sp>
        <p:nvSpPr>
          <p:cNvPr id="2" name="Rectang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455BB22-27AD-4F3D-91AB-9D484BC6761A}"/>
              </a:ext>
            </a:extLst>
          </p:cNvPr>
          <p:cNvSpPr/>
          <p:nvPr/>
        </p:nvSpPr>
        <p:spPr>
          <a:xfrm>
            <a:off x="2866030" y="1594884"/>
            <a:ext cx="1847436" cy="3281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19613620"/>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43EC6DC-CCBE-4AA5-A5FF-465ED2E91B2B}"/>
              </a:ext>
            </a:extLst>
          </p:cNvPr>
          <p:cNvSpPr>
            <a:spLocks noGrp="1"/>
          </p:cNvSpPr>
          <p:nvPr>
            <p:ph type="title"/>
          </p:nvPr>
        </p:nvSpPr>
        <p:spPr/>
        <p:txBody>
          <a:bodyPr/>
          <a:lstStyle/>
          <a:p>
            <a:pPr>
              <a:lnSpc>
                <a:spcPts val="2700"/>
              </a:lnSpc>
            </a:pPr>
            <a:r>
              <a:rPr lang="en-US" sz="2400" dirty="0"/>
              <a:t>Pooled Outcomes at Week 48 Stratified by Baseline HIV-1 RNA and CD4+ Cell Count: Snapshot Analysis</a:t>
            </a:r>
          </a:p>
        </p:txBody>
      </p:sp>
      <p:sp>
        <p:nvSpPr>
          <p:cNvPr id="4" name="Tex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A055E9E-8099-4012-8344-96D141893CFB}"/>
              </a:ext>
            </a:extLst>
          </p:cNvPr>
          <p:cNvSpPr>
            <a:spLocks noGrp="1"/>
          </p:cNvSpPr>
          <p:nvPr>
            <p:ph type="body" sz="quarter" idx="11"/>
          </p:nvPr>
        </p:nvSpPr>
        <p:spPr/>
        <p:txBody>
          <a:bodyPr/>
          <a:lstStyle/>
          <a:p>
            <a:r>
              <a:rPr lang="en-US" altLang="en-US" dirty="0"/>
              <a:t>Cahn et al. AIDS 2018; Amsterdam, the Netherlands. Slides TUAB0106LB.</a:t>
            </a:r>
            <a:endParaRPr lang="en-US" dirty="0"/>
          </a:p>
        </p:txBody>
      </p:sp>
      <p:graphicFrame>
        <p:nvGraphicFramePr>
          <p:cNvPr id="6"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F019B3C-F5CD-41DA-839B-869A93DE4607}"/>
              </a:ext>
            </a:extLst>
          </p:cNvPr>
          <p:cNvGraphicFramePr>
            <a:graphicFrameLocks/>
          </p:cNvGraphicFramePr>
          <p:nvPr>
            <p:extLst/>
          </p:nvPr>
        </p:nvGraphicFramePr>
        <p:xfrm>
          <a:off x="444514" y="1594884"/>
          <a:ext cx="4179459" cy="2620219"/>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Box 1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968A95E-A2FC-4E9E-8986-69C4F9938B87}"/>
              </a:ext>
            </a:extLst>
          </p:cNvPr>
          <p:cNvSpPr txBox="1"/>
          <p:nvPr/>
        </p:nvSpPr>
        <p:spPr>
          <a:xfrm>
            <a:off x="1049524" y="1247848"/>
            <a:ext cx="3191004" cy="215444"/>
          </a:xfrm>
          <a:prstGeom prst="rect">
            <a:avLst/>
          </a:prstGeom>
          <a:noFill/>
        </p:spPr>
        <p:txBody>
          <a:bodyPr wrap="square" lIns="0" tIns="0" rIns="0" bIns="0" rtlCol="0">
            <a:spAutoFit/>
          </a:bodyPr>
          <a:lstStyle/>
          <a:p>
            <a:pPr algn="ctr"/>
            <a:r>
              <a:rPr lang="en-US" sz="1400" b="1" dirty="0"/>
              <a:t>Snapshot Analysis</a:t>
            </a:r>
          </a:p>
        </p:txBody>
      </p:sp>
      <p:sp>
        <p:nvSpPr>
          <p:cNvPr id="46" name="Content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56D3FC6-CB9F-4E53-A976-8DA32647D03B}"/>
              </a:ext>
            </a:extLst>
          </p:cNvPr>
          <p:cNvSpPr>
            <a:spLocks noGrp="1"/>
          </p:cNvSpPr>
          <p:nvPr>
            <p:ph idx="1"/>
          </p:nvPr>
        </p:nvSpPr>
        <p:spPr>
          <a:xfrm>
            <a:off x="790107" y="5493628"/>
            <a:ext cx="8052781" cy="543785"/>
          </a:xfrm>
        </p:spPr>
        <p:txBody>
          <a:bodyPr/>
          <a:lstStyle/>
          <a:p>
            <a:pPr marL="288925" marR="0" indent="-176213">
              <a:spcBef>
                <a:spcPts val="0"/>
              </a:spcBef>
              <a:spcAft>
                <a:spcPts val="0"/>
              </a:spcAft>
            </a:pPr>
            <a:r>
              <a:rPr lang="en-US" sz="1100" dirty="0">
                <a:ea typeface="Times New Roman" panose="02020603050405020304" pitchFamily="18" charset="0"/>
              </a:rPr>
              <a:t>2% of participants in each arm had baseline HIV-1 RNA &gt;500,000 c/mL</a:t>
            </a:r>
          </a:p>
        </p:txBody>
      </p:sp>
      <p:graphicFrame>
        <p:nvGraphicFramePr>
          <p:cNvPr id="48" name="Table 4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37A2486-4D5C-450E-9F34-DBB4A2AFBBCA}"/>
              </a:ext>
            </a:extLst>
          </p:cNvPr>
          <p:cNvGraphicFramePr>
            <a:graphicFrameLocks noGrp="1"/>
          </p:cNvGraphicFramePr>
          <p:nvPr>
            <p:extLst/>
          </p:nvPr>
        </p:nvGraphicFramePr>
        <p:xfrm>
          <a:off x="1219200" y="5067921"/>
          <a:ext cx="3200400" cy="18288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30584303"/>
                    </a:ext>
                  </a:extLst>
                </a:gridCol>
                <a:gridCol w="137160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934579563"/>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106494668"/>
                    </a:ext>
                  </a:extLst>
                </a:gridCol>
                <a:gridCol w="14630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30115230"/>
                    </a:ext>
                  </a:extLst>
                </a:gridCol>
              </a:tblGrid>
              <a:tr h="0">
                <a:tc>
                  <a:txBody>
                    <a:bodyPr/>
                    <a:lstStyle/>
                    <a:p>
                      <a:endParaRPr lang="en-US" sz="1200" b="1"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r>
                        <a:rPr lang="en-US" sz="1200" b="1" dirty="0">
                          <a:solidFill>
                            <a:schemeClr val="tx1"/>
                          </a:solidFill>
                        </a:rPr>
                        <a:t>  DTG + 3TC</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1"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r>
                        <a:rPr lang="en-US" sz="1200" b="1" dirty="0">
                          <a:solidFill>
                            <a:schemeClr val="tx1"/>
                          </a:solidFill>
                        </a:rPr>
                        <a:t>  DTG + TDF/FTC</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4289650868"/>
                  </a:ext>
                </a:extLst>
              </a:tr>
            </a:tbl>
          </a:graphicData>
        </a:graphic>
      </p:graphicFrame>
      <p:sp>
        <p:nvSpPr>
          <p:cNvPr id="7" name="TextBox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84882F5-7911-4B95-BDA9-AEF7709216A7}"/>
              </a:ext>
            </a:extLst>
          </p:cNvPr>
          <p:cNvSpPr txBox="1"/>
          <p:nvPr/>
        </p:nvSpPr>
        <p:spPr>
          <a:xfrm>
            <a:off x="1961011" y="4164718"/>
            <a:ext cx="618759" cy="215444"/>
          </a:xfrm>
          <a:prstGeom prst="rect">
            <a:avLst/>
          </a:prstGeom>
          <a:noFill/>
        </p:spPr>
        <p:txBody>
          <a:bodyPr wrap="none" lIns="0" tIns="0" rIns="0" bIns="0" rtlCol="0">
            <a:spAutoFit/>
          </a:bodyPr>
          <a:lstStyle/>
          <a:p>
            <a:r>
              <a:rPr lang="en-US" sz="1400" b="1" dirty="0">
                <a:latin typeface="Arial Narrow" panose="020B0606020202030204" pitchFamily="34" charset="0"/>
              </a:rPr>
              <a:t>&gt;100,000</a:t>
            </a:r>
          </a:p>
        </p:txBody>
      </p:sp>
      <p:sp>
        <p:nvSpPr>
          <p:cNvPr id="51" name="TextBox 5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2927C05-B583-4384-9114-B43CED35EF55}"/>
              </a:ext>
            </a:extLst>
          </p:cNvPr>
          <p:cNvSpPr txBox="1"/>
          <p:nvPr/>
        </p:nvSpPr>
        <p:spPr>
          <a:xfrm>
            <a:off x="1241537" y="4164718"/>
            <a:ext cx="629981" cy="215444"/>
          </a:xfrm>
          <a:prstGeom prst="rect">
            <a:avLst/>
          </a:prstGeom>
          <a:noFill/>
        </p:spPr>
        <p:txBody>
          <a:bodyPr wrap="none" lIns="0" tIns="0" rIns="0" bIns="0" rtlCol="0">
            <a:spAutoFit/>
          </a:bodyPr>
          <a:lstStyle/>
          <a:p>
            <a:r>
              <a:rPr lang="en-US" sz="1400" b="1" dirty="0">
                <a:latin typeface="Arial Narrow" panose="020B0606020202030204" pitchFamily="34" charset="0"/>
              </a:rPr>
              <a:t>≤100,000</a:t>
            </a:r>
          </a:p>
        </p:txBody>
      </p:sp>
      <p:sp>
        <p:nvSpPr>
          <p:cNvPr id="53" name="TextBox 5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B67FB3-FD37-47F4-A712-C7096D1D3313}"/>
              </a:ext>
            </a:extLst>
          </p:cNvPr>
          <p:cNvSpPr txBox="1"/>
          <p:nvPr/>
        </p:nvSpPr>
        <p:spPr>
          <a:xfrm>
            <a:off x="3176125" y="4164718"/>
            <a:ext cx="331822" cy="215444"/>
          </a:xfrm>
          <a:prstGeom prst="rect">
            <a:avLst/>
          </a:prstGeom>
          <a:noFill/>
        </p:spPr>
        <p:txBody>
          <a:bodyPr wrap="none" lIns="0" tIns="0" rIns="0" bIns="0" rtlCol="0">
            <a:spAutoFit/>
          </a:bodyPr>
          <a:lstStyle/>
          <a:p>
            <a:r>
              <a:rPr lang="en-US" sz="1400" b="1" dirty="0">
                <a:latin typeface="Arial Narrow" panose="020B0606020202030204" pitchFamily="34" charset="0"/>
              </a:rPr>
              <a:t>&gt;200</a:t>
            </a:r>
          </a:p>
        </p:txBody>
      </p:sp>
      <p:sp>
        <p:nvSpPr>
          <p:cNvPr id="55" name="TextBox 5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9986B3D-EBA9-4F60-B0B3-1DFD5B6F23C5}"/>
              </a:ext>
            </a:extLst>
          </p:cNvPr>
          <p:cNvSpPr txBox="1"/>
          <p:nvPr/>
        </p:nvSpPr>
        <p:spPr>
          <a:xfrm>
            <a:off x="3884425" y="4164718"/>
            <a:ext cx="343043" cy="215444"/>
          </a:xfrm>
          <a:prstGeom prst="rect">
            <a:avLst/>
          </a:prstGeom>
          <a:noFill/>
        </p:spPr>
        <p:txBody>
          <a:bodyPr wrap="none" lIns="0" tIns="0" rIns="0" bIns="0" rtlCol="0">
            <a:spAutoFit/>
          </a:bodyPr>
          <a:lstStyle/>
          <a:p>
            <a:r>
              <a:rPr lang="en-US" sz="1400" b="1" dirty="0">
                <a:latin typeface="Arial Narrow" panose="020B0606020202030204" pitchFamily="34" charset="0"/>
              </a:rPr>
              <a:t>≤200</a:t>
            </a:r>
          </a:p>
        </p:txBody>
      </p:sp>
      <p:cxnSp>
        <p:nvCxnSpPr>
          <p:cNvPr id="9" name="Straight Connector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0197F04-928F-4DB8-A8E5-D2BAF2A9CF37}"/>
              </a:ext>
            </a:extLst>
          </p:cNvPr>
          <p:cNvCxnSpPr>
            <a:cxnSpLocks/>
          </p:cNvCxnSpPr>
          <p:nvPr/>
        </p:nvCxnSpPr>
        <p:spPr>
          <a:xfrm>
            <a:off x="1224473" y="4418779"/>
            <a:ext cx="13659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C3F82C7-5C3C-4C72-9BC4-8E467D892360}"/>
              </a:ext>
            </a:extLst>
          </p:cNvPr>
          <p:cNvCxnSpPr>
            <a:cxnSpLocks/>
          </p:cNvCxnSpPr>
          <p:nvPr/>
        </p:nvCxnSpPr>
        <p:spPr>
          <a:xfrm>
            <a:off x="3101694" y="4422322"/>
            <a:ext cx="12359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7A5D7A1-1003-4B3E-AF38-C9819C4A0F09}"/>
              </a:ext>
            </a:extLst>
          </p:cNvPr>
          <p:cNvSpPr txBox="1"/>
          <p:nvPr/>
        </p:nvSpPr>
        <p:spPr>
          <a:xfrm>
            <a:off x="1411653" y="4434079"/>
            <a:ext cx="1057918" cy="430887"/>
          </a:xfrm>
          <a:prstGeom prst="rect">
            <a:avLst/>
          </a:prstGeom>
          <a:noFill/>
        </p:spPr>
        <p:txBody>
          <a:bodyPr wrap="none" lIns="0" tIns="0" rIns="0" bIns="0" rtlCol="0">
            <a:spAutoFit/>
          </a:bodyPr>
          <a:lstStyle/>
          <a:p>
            <a:pPr algn="ctr"/>
            <a:r>
              <a:rPr lang="en-US" sz="1400" b="1" dirty="0">
                <a:latin typeface="Arial Narrow" panose="020B0606020202030204" pitchFamily="34" charset="0"/>
              </a:rPr>
              <a:t>Baseline HIV-1 </a:t>
            </a:r>
            <a:br>
              <a:rPr lang="en-US" sz="1400" b="1" dirty="0">
                <a:latin typeface="Arial Narrow" panose="020B0606020202030204" pitchFamily="34" charset="0"/>
              </a:rPr>
            </a:br>
            <a:r>
              <a:rPr lang="en-US" sz="1400" b="1" dirty="0">
                <a:latin typeface="Arial Narrow" panose="020B0606020202030204" pitchFamily="34" charset="0"/>
              </a:rPr>
              <a:t>RNA, c/mL</a:t>
            </a:r>
          </a:p>
        </p:txBody>
      </p:sp>
      <p:sp>
        <p:nvSpPr>
          <p:cNvPr id="64" name="TextBox 6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9192547-C96D-4B62-A1EC-064D91E8E3D5}"/>
              </a:ext>
            </a:extLst>
          </p:cNvPr>
          <p:cNvSpPr txBox="1"/>
          <p:nvPr/>
        </p:nvSpPr>
        <p:spPr>
          <a:xfrm>
            <a:off x="3030500" y="4434079"/>
            <a:ext cx="1378583" cy="430887"/>
          </a:xfrm>
          <a:prstGeom prst="rect">
            <a:avLst/>
          </a:prstGeom>
          <a:noFill/>
        </p:spPr>
        <p:txBody>
          <a:bodyPr wrap="none" lIns="0" tIns="0" rIns="0" bIns="0" rtlCol="0">
            <a:spAutoFit/>
          </a:bodyPr>
          <a:lstStyle/>
          <a:p>
            <a:pPr algn="ctr"/>
            <a:r>
              <a:rPr lang="en-US" sz="1400" b="1" dirty="0">
                <a:latin typeface="Arial Narrow" panose="020B0606020202030204" pitchFamily="34" charset="0"/>
              </a:rPr>
              <a:t>Baseline CD4+ </a:t>
            </a:r>
            <a:br>
              <a:rPr lang="en-US" sz="1400" b="1" dirty="0">
                <a:latin typeface="Arial Narrow" panose="020B0606020202030204" pitchFamily="34" charset="0"/>
              </a:rPr>
            </a:br>
            <a:r>
              <a:rPr lang="en-US" sz="1400" b="1" dirty="0">
                <a:latin typeface="Arial Narrow" panose="020B0606020202030204" pitchFamily="34" charset="0"/>
              </a:rPr>
              <a:t>cell count, cell/mm</a:t>
            </a:r>
            <a:r>
              <a:rPr lang="en-US" sz="1400" b="1" baseline="30000" dirty="0">
                <a:latin typeface="Arial Narrow" panose="020B0606020202030204" pitchFamily="34" charset="0"/>
              </a:rPr>
              <a:t>3</a:t>
            </a:r>
            <a:endParaRPr lang="en-US" sz="1400" b="1" dirty="0">
              <a:latin typeface="Arial Narrow" panose="020B0606020202030204" pitchFamily="34" charset="0"/>
            </a:endParaRPr>
          </a:p>
        </p:txBody>
      </p:sp>
      <p:graphicFrame>
        <p:nvGraphicFramePr>
          <p:cNvPr id="90" name="Table 8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616B588-F8E9-4338-AC5B-114FB85114C7}"/>
              </a:ext>
            </a:extLst>
          </p:cNvPr>
          <p:cNvGraphicFramePr>
            <a:graphicFrameLocks noGrp="1"/>
          </p:cNvGraphicFramePr>
          <p:nvPr>
            <p:extLst/>
          </p:nvPr>
        </p:nvGraphicFramePr>
        <p:xfrm>
          <a:off x="1378527"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526</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576</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1" name="Table 9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5440AB-C9EA-42CE-88C1-3220EF1D25AE}"/>
              </a:ext>
            </a:extLst>
          </p:cNvPr>
          <p:cNvGraphicFramePr>
            <a:graphicFrameLocks noGrp="1"/>
          </p:cNvGraphicFramePr>
          <p:nvPr>
            <p:extLst/>
          </p:nvPr>
        </p:nvGraphicFramePr>
        <p:xfrm>
          <a:off x="1598246"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531</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564</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2" name="Table 9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BC77608-3DA9-4FB9-8B38-588D4E403B1B}"/>
              </a:ext>
            </a:extLst>
          </p:cNvPr>
          <p:cNvGraphicFramePr>
            <a:graphicFrameLocks noGrp="1"/>
          </p:cNvGraphicFramePr>
          <p:nvPr>
            <p:extLst/>
          </p:nvPr>
        </p:nvGraphicFramePr>
        <p:xfrm>
          <a:off x="2070407"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129</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140</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3" name="Table 9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350B25D-4C74-45EC-9EDD-2BF238BB9A9A}"/>
              </a:ext>
            </a:extLst>
          </p:cNvPr>
          <p:cNvGraphicFramePr>
            <a:graphicFrameLocks noGrp="1"/>
          </p:cNvGraphicFramePr>
          <p:nvPr>
            <p:extLst/>
          </p:nvPr>
        </p:nvGraphicFramePr>
        <p:xfrm>
          <a:off x="2306955"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138</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153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4" name="Table 9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26D4B69-5B69-43D5-9526-B4BD5AEE82BA}"/>
              </a:ext>
            </a:extLst>
          </p:cNvPr>
          <p:cNvGraphicFramePr>
            <a:graphicFrameLocks noGrp="1"/>
          </p:cNvGraphicFramePr>
          <p:nvPr>
            <p:extLst/>
          </p:nvPr>
        </p:nvGraphicFramePr>
        <p:xfrm>
          <a:off x="3138142"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605</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653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5" name="Table 9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9D288C8-BC64-4277-A26A-CDA2810922C8}"/>
              </a:ext>
            </a:extLst>
          </p:cNvPr>
          <p:cNvGraphicFramePr>
            <a:graphicFrameLocks noGrp="1"/>
          </p:cNvGraphicFramePr>
          <p:nvPr>
            <p:extLst/>
          </p:nvPr>
        </p:nvGraphicFramePr>
        <p:xfrm>
          <a:off x="3374691"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618</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662</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6" name="Table 9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F8F5FDC-688B-460D-B6A2-706CB6A2DF2E}"/>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946307136"/>
              </p:ext>
            </p:extLst>
          </p:nvPr>
        </p:nvGraphicFramePr>
        <p:xfrm>
          <a:off x="3841242"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50</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7" name="Table 9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CC40C9B-88EB-44F8-AE4D-462AFE51CD24}"/>
              </a:ext>
            </a:extLst>
          </p:cNvPr>
          <p:cNvGraphicFramePr>
            <a:graphicFrameLocks noGrp="1"/>
          </p:cNvGraphicFramePr>
          <p:nvPr>
            <p:extLst/>
          </p:nvPr>
        </p:nvGraphicFramePr>
        <p:xfrm>
          <a:off x="4077790"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51</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55</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36878953"/>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65"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E95CF6B-C8E3-4632-A893-EEE64DD78EF7}"/>
              </a:ext>
            </a:extLst>
          </p:cNvPr>
          <p:cNvGraphicFramePr>
            <a:graphicFrameLocks/>
          </p:cNvGraphicFramePr>
          <p:nvPr>
            <p:extLst/>
          </p:nvPr>
        </p:nvGraphicFramePr>
        <p:xfrm>
          <a:off x="4751819" y="1586864"/>
          <a:ext cx="4179459" cy="2620219"/>
        </p:xfrm>
        <a:graphic>
          <a:graphicData uri="http://schemas.openxmlformats.org/drawingml/2006/chart">
            <c:chart xmlns:c="http://schemas.openxmlformats.org/drawingml/2006/chart" xmlns:r="http://schemas.openxmlformats.org/officeDocument/2006/relationships" r:id="rId2"/>
          </a:graphicData>
        </a:graphic>
      </p:graphicFrame>
      <p:sp>
        <p:nvSpPr>
          <p:cNvPr id="66" name="TextBox 6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347D613-ABBA-4EB0-8FCE-7B82CD81BE3D}"/>
              </a:ext>
            </a:extLst>
          </p:cNvPr>
          <p:cNvSpPr txBox="1"/>
          <p:nvPr/>
        </p:nvSpPr>
        <p:spPr>
          <a:xfrm>
            <a:off x="5548842" y="1247848"/>
            <a:ext cx="3191004" cy="215444"/>
          </a:xfrm>
          <a:prstGeom prst="rect">
            <a:avLst/>
          </a:prstGeom>
          <a:noFill/>
        </p:spPr>
        <p:txBody>
          <a:bodyPr wrap="square" lIns="0" tIns="0" rIns="0" bIns="0" rtlCol="0">
            <a:spAutoFit/>
          </a:bodyPr>
          <a:lstStyle/>
          <a:p>
            <a:pPr algn="ctr"/>
            <a:r>
              <a:rPr lang="en-US" sz="1400" b="1" dirty="0"/>
              <a:t>TRDF Analysis</a:t>
            </a:r>
          </a:p>
        </p:txBody>
      </p:sp>
      <p:graphicFrame>
        <p:nvGraphicFramePr>
          <p:cNvPr id="67" name="Table 6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4F6DEF1-51A1-4EE1-A7A3-7A64CBAE6A99}"/>
              </a:ext>
            </a:extLst>
          </p:cNvPr>
          <p:cNvGraphicFramePr>
            <a:graphicFrameLocks noGrp="1"/>
          </p:cNvGraphicFramePr>
          <p:nvPr>
            <p:extLst/>
          </p:nvPr>
        </p:nvGraphicFramePr>
        <p:xfrm>
          <a:off x="5678776"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566</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576</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sp>
        <p:nvSpPr>
          <p:cNvPr id="75" name="TextBox 7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7D5E813-0F93-402D-BBCA-A6CD11190908}"/>
              </a:ext>
            </a:extLst>
          </p:cNvPr>
          <p:cNvSpPr txBox="1"/>
          <p:nvPr/>
        </p:nvSpPr>
        <p:spPr>
          <a:xfrm>
            <a:off x="6268316" y="4156698"/>
            <a:ext cx="618759" cy="215444"/>
          </a:xfrm>
          <a:prstGeom prst="rect">
            <a:avLst/>
          </a:prstGeom>
          <a:noFill/>
        </p:spPr>
        <p:txBody>
          <a:bodyPr wrap="none" lIns="0" tIns="0" rIns="0" bIns="0" rtlCol="0">
            <a:spAutoFit/>
          </a:bodyPr>
          <a:lstStyle/>
          <a:p>
            <a:r>
              <a:rPr lang="en-US" sz="1400" b="1" dirty="0">
                <a:latin typeface="Arial Narrow" panose="020B0606020202030204" pitchFamily="34" charset="0"/>
              </a:rPr>
              <a:t>&gt;100,000</a:t>
            </a:r>
          </a:p>
        </p:txBody>
      </p:sp>
      <p:sp>
        <p:nvSpPr>
          <p:cNvPr id="76" name="TextBox 7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8AC3914-5A04-4CA3-8EF0-4C762B857911}"/>
              </a:ext>
            </a:extLst>
          </p:cNvPr>
          <p:cNvSpPr txBox="1"/>
          <p:nvPr/>
        </p:nvSpPr>
        <p:spPr>
          <a:xfrm>
            <a:off x="5548842" y="4156698"/>
            <a:ext cx="629981" cy="215444"/>
          </a:xfrm>
          <a:prstGeom prst="rect">
            <a:avLst/>
          </a:prstGeom>
          <a:noFill/>
        </p:spPr>
        <p:txBody>
          <a:bodyPr wrap="none" lIns="0" tIns="0" rIns="0" bIns="0" rtlCol="0">
            <a:spAutoFit/>
          </a:bodyPr>
          <a:lstStyle/>
          <a:p>
            <a:r>
              <a:rPr lang="en-US" sz="1400" b="1" dirty="0">
                <a:latin typeface="Arial Narrow" panose="020B0606020202030204" pitchFamily="34" charset="0"/>
              </a:rPr>
              <a:t>≤100,000</a:t>
            </a:r>
          </a:p>
        </p:txBody>
      </p:sp>
      <p:sp>
        <p:nvSpPr>
          <p:cNvPr id="77" name="TextBox 7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C9B7C55-0E9A-45C4-B2C7-4B34F6D37E60}"/>
              </a:ext>
            </a:extLst>
          </p:cNvPr>
          <p:cNvSpPr txBox="1"/>
          <p:nvPr/>
        </p:nvSpPr>
        <p:spPr>
          <a:xfrm>
            <a:off x="7483430" y="4156698"/>
            <a:ext cx="331822" cy="215444"/>
          </a:xfrm>
          <a:prstGeom prst="rect">
            <a:avLst/>
          </a:prstGeom>
          <a:noFill/>
        </p:spPr>
        <p:txBody>
          <a:bodyPr wrap="none" lIns="0" tIns="0" rIns="0" bIns="0" rtlCol="0">
            <a:spAutoFit/>
          </a:bodyPr>
          <a:lstStyle/>
          <a:p>
            <a:r>
              <a:rPr lang="en-US" sz="1400" b="1" dirty="0">
                <a:latin typeface="Arial Narrow" panose="020B0606020202030204" pitchFamily="34" charset="0"/>
              </a:rPr>
              <a:t>&gt;200</a:t>
            </a:r>
          </a:p>
        </p:txBody>
      </p:sp>
      <p:sp>
        <p:nvSpPr>
          <p:cNvPr id="78" name="TextBox 7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33836E9-FA91-48E2-B5C0-6ECA53E1E814}"/>
              </a:ext>
            </a:extLst>
          </p:cNvPr>
          <p:cNvSpPr txBox="1"/>
          <p:nvPr/>
        </p:nvSpPr>
        <p:spPr>
          <a:xfrm>
            <a:off x="8191730" y="4156698"/>
            <a:ext cx="343043" cy="215444"/>
          </a:xfrm>
          <a:prstGeom prst="rect">
            <a:avLst/>
          </a:prstGeom>
          <a:noFill/>
        </p:spPr>
        <p:txBody>
          <a:bodyPr wrap="none" lIns="0" tIns="0" rIns="0" bIns="0" rtlCol="0">
            <a:spAutoFit/>
          </a:bodyPr>
          <a:lstStyle/>
          <a:p>
            <a:r>
              <a:rPr lang="en-US" sz="1400" b="1" dirty="0">
                <a:latin typeface="Arial Narrow" panose="020B0606020202030204" pitchFamily="34" charset="0"/>
              </a:rPr>
              <a:t>≤200</a:t>
            </a:r>
          </a:p>
        </p:txBody>
      </p:sp>
      <p:cxnSp>
        <p:nvCxnSpPr>
          <p:cNvPr id="79" name="Straight Connector 7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241CB71-95E4-4047-AED9-C1C39F99305C}"/>
              </a:ext>
            </a:extLst>
          </p:cNvPr>
          <p:cNvCxnSpPr>
            <a:cxnSpLocks/>
          </p:cNvCxnSpPr>
          <p:nvPr/>
        </p:nvCxnSpPr>
        <p:spPr>
          <a:xfrm>
            <a:off x="5531778" y="4410759"/>
            <a:ext cx="13659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E3FC187-23D1-4E3B-BE49-BBB56DA89B78}"/>
              </a:ext>
            </a:extLst>
          </p:cNvPr>
          <p:cNvCxnSpPr>
            <a:cxnSpLocks/>
          </p:cNvCxnSpPr>
          <p:nvPr/>
        </p:nvCxnSpPr>
        <p:spPr>
          <a:xfrm>
            <a:off x="7408999" y="4414302"/>
            <a:ext cx="12359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D20DE10-C427-41A3-B27E-4F38EBC58CE3}"/>
              </a:ext>
            </a:extLst>
          </p:cNvPr>
          <p:cNvSpPr txBox="1"/>
          <p:nvPr/>
        </p:nvSpPr>
        <p:spPr>
          <a:xfrm>
            <a:off x="5718958" y="4426059"/>
            <a:ext cx="1057918" cy="430887"/>
          </a:xfrm>
          <a:prstGeom prst="rect">
            <a:avLst/>
          </a:prstGeom>
          <a:noFill/>
        </p:spPr>
        <p:txBody>
          <a:bodyPr wrap="none" lIns="0" tIns="0" rIns="0" bIns="0" rtlCol="0">
            <a:spAutoFit/>
          </a:bodyPr>
          <a:lstStyle/>
          <a:p>
            <a:pPr algn="ctr"/>
            <a:r>
              <a:rPr lang="en-US" sz="1400" b="1" dirty="0">
                <a:latin typeface="Arial Narrow" panose="020B0606020202030204" pitchFamily="34" charset="0"/>
              </a:rPr>
              <a:t>Baseline HIV-1 </a:t>
            </a:r>
            <a:br>
              <a:rPr lang="en-US" sz="1400" b="1" dirty="0">
                <a:latin typeface="Arial Narrow" panose="020B0606020202030204" pitchFamily="34" charset="0"/>
              </a:rPr>
            </a:br>
            <a:r>
              <a:rPr lang="en-US" sz="1400" b="1" dirty="0">
                <a:latin typeface="Arial Narrow" panose="020B0606020202030204" pitchFamily="34" charset="0"/>
              </a:rPr>
              <a:t>RNA, c/mL</a:t>
            </a:r>
          </a:p>
        </p:txBody>
      </p:sp>
      <p:sp>
        <p:nvSpPr>
          <p:cNvPr id="82" name="TextBox 8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351136E-5061-4BF3-9C38-D4FD49C10034}"/>
              </a:ext>
            </a:extLst>
          </p:cNvPr>
          <p:cNvSpPr txBox="1"/>
          <p:nvPr/>
        </p:nvSpPr>
        <p:spPr>
          <a:xfrm>
            <a:off x="7337805" y="4426059"/>
            <a:ext cx="1378583" cy="430887"/>
          </a:xfrm>
          <a:prstGeom prst="rect">
            <a:avLst/>
          </a:prstGeom>
          <a:noFill/>
        </p:spPr>
        <p:txBody>
          <a:bodyPr wrap="none" lIns="0" tIns="0" rIns="0" bIns="0" rtlCol="0">
            <a:spAutoFit/>
          </a:bodyPr>
          <a:lstStyle/>
          <a:p>
            <a:pPr algn="ctr"/>
            <a:r>
              <a:rPr lang="en-US" sz="1400" b="1" dirty="0">
                <a:latin typeface="Arial Narrow" panose="020B0606020202030204" pitchFamily="34" charset="0"/>
              </a:rPr>
              <a:t>Baseline CD4+ </a:t>
            </a:r>
            <a:br>
              <a:rPr lang="en-US" sz="1400" b="1" dirty="0">
                <a:latin typeface="Arial Narrow" panose="020B0606020202030204" pitchFamily="34" charset="0"/>
              </a:rPr>
            </a:br>
            <a:r>
              <a:rPr lang="en-US" sz="1400" b="1" dirty="0">
                <a:latin typeface="Arial Narrow" panose="020B0606020202030204" pitchFamily="34" charset="0"/>
              </a:rPr>
              <a:t>cell count, cell/mm</a:t>
            </a:r>
            <a:r>
              <a:rPr lang="en-US" sz="1400" b="1" baseline="30000" dirty="0">
                <a:latin typeface="Arial Narrow" panose="020B0606020202030204" pitchFamily="34" charset="0"/>
              </a:rPr>
              <a:t>3</a:t>
            </a:r>
            <a:endParaRPr lang="en-US" sz="1400" b="1" dirty="0">
              <a:latin typeface="Arial Narrow" panose="020B0606020202030204" pitchFamily="34" charset="0"/>
            </a:endParaRPr>
          </a:p>
        </p:txBody>
      </p:sp>
      <p:sp>
        <p:nvSpPr>
          <p:cNvPr id="3" name="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43EC6DC-CCBE-4AA5-A5FF-465ED2E91B2B}"/>
              </a:ext>
            </a:extLst>
          </p:cNvPr>
          <p:cNvSpPr>
            <a:spLocks noGrp="1"/>
          </p:cNvSpPr>
          <p:nvPr>
            <p:ph type="title"/>
          </p:nvPr>
        </p:nvSpPr>
        <p:spPr/>
        <p:txBody>
          <a:bodyPr/>
          <a:lstStyle/>
          <a:p>
            <a:pPr>
              <a:lnSpc>
                <a:spcPts val="2700"/>
              </a:lnSpc>
            </a:pPr>
            <a:r>
              <a:rPr lang="en-US" sz="2000" dirty="0"/>
              <a:t>Pooled Outcomes at Week 48 Stratified by Baseline HIV-1 RNA and CD4+ Cell Count: Snapshot and TRDF Analysis</a:t>
            </a:r>
          </a:p>
        </p:txBody>
      </p:sp>
      <p:sp>
        <p:nvSpPr>
          <p:cNvPr id="4" name="Tex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A055E9E-8099-4012-8344-96D141893CFB}"/>
              </a:ext>
            </a:extLst>
          </p:cNvPr>
          <p:cNvSpPr>
            <a:spLocks noGrp="1"/>
          </p:cNvSpPr>
          <p:nvPr>
            <p:ph type="body" sz="quarter" idx="11"/>
          </p:nvPr>
        </p:nvSpPr>
        <p:spPr/>
        <p:txBody>
          <a:bodyPr/>
          <a:lstStyle/>
          <a:p>
            <a:r>
              <a:rPr lang="en-US" altLang="en-US" dirty="0"/>
              <a:t>Cahn et al. AIDS 2018; Amsterdam, the Netherlands. Slides TUAB0106LB.</a:t>
            </a:r>
            <a:endParaRPr lang="en-US" dirty="0"/>
          </a:p>
        </p:txBody>
      </p:sp>
      <p:graphicFrame>
        <p:nvGraphicFramePr>
          <p:cNvPr id="6"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F019B3C-F5CD-41DA-839B-869A93DE4607}"/>
              </a:ext>
            </a:extLst>
          </p:cNvPr>
          <p:cNvGraphicFramePr>
            <a:graphicFrameLocks/>
          </p:cNvGraphicFramePr>
          <p:nvPr>
            <p:extLst/>
          </p:nvPr>
        </p:nvGraphicFramePr>
        <p:xfrm>
          <a:off x="444514" y="1594884"/>
          <a:ext cx="4179459" cy="2620219"/>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968A95E-A2FC-4E9E-8986-69C4F9938B87}"/>
              </a:ext>
            </a:extLst>
          </p:cNvPr>
          <p:cNvSpPr txBox="1"/>
          <p:nvPr/>
        </p:nvSpPr>
        <p:spPr>
          <a:xfrm>
            <a:off x="1049524" y="1247848"/>
            <a:ext cx="3191004" cy="215444"/>
          </a:xfrm>
          <a:prstGeom prst="rect">
            <a:avLst/>
          </a:prstGeom>
          <a:noFill/>
        </p:spPr>
        <p:txBody>
          <a:bodyPr wrap="square" lIns="0" tIns="0" rIns="0" bIns="0" rtlCol="0">
            <a:spAutoFit/>
          </a:bodyPr>
          <a:lstStyle/>
          <a:p>
            <a:pPr algn="ctr"/>
            <a:r>
              <a:rPr lang="en-US" sz="1400" b="1" dirty="0"/>
              <a:t>Snapshot Analysis</a:t>
            </a:r>
          </a:p>
        </p:txBody>
      </p:sp>
      <p:sp>
        <p:nvSpPr>
          <p:cNvPr id="46" name="Content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56D3FC6-CB9F-4E53-A976-8DA32647D03B}"/>
              </a:ext>
            </a:extLst>
          </p:cNvPr>
          <p:cNvSpPr>
            <a:spLocks noGrp="1"/>
          </p:cNvSpPr>
          <p:nvPr>
            <p:ph idx="1"/>
          </p:nvPr>
        </p:nvSpPr>
        <p:spPr>
          <a:xfrm>
            <a:off x="264693" y="5301970"/>
            <a:ext cx="8475153" cy="838359"/>
          </a:xfrm>
        </p:spPr>
        <p:txBody>
          <a:bodyPr/>
          <a:lstStyle/>
          <a:p>
            <a:pPr marL="288925" marR="0" indent="-176213">
              <a:spcBef>
                <a:spcPts val="0"/>
              </a:spcBef>
              <a:spcAft>
                <a:spcPts val="0"/>
              </a:spcAft>
            </a:pPr>
            <a:r>
              <a:rPr lang="en-US" sz="1000" dirty="0">
                <a:ea typeface="Times New Roman" panose="02020603050405020304" pitchFamily="18" charset="0"/>
              </a:rPr>
              <a:t>2% of participants in each arm had baseline HIV-1 RNA &gt;500,000 c/mL</a:t>
            </a:r>
          </a:p>
          <a:p>
            <a:pPr marL="288925" indent="-176213">
              <a:spcBef>
                <a:spcPts val="0"/>
              </a:spcBef>
              <a:spcAft>
                <a:spcPts val="0"/>
              </a:spcAft>
            </a:pPr>
            <a:r>
              <a:rPr lang="en-US" sz="1000" dirty="0"/>
              <a:t>Treatment related discontinuation = failure (TRDF) population accounts for confirmed virologic withdrawal (CVW), withdrawal</a:t>
            </a:r>
            <a:br>
              <a:rPr lang="en-US" sz="1000" dirty="0"/>
            </a:br>
            <a:r>
              <a:rPr lang="en-US" sz="1000" dirty="0"/>
              <a:t>due to lack of efficacy, withdrawal due to treatment-related AE, and participants who met protocol-defined stopping criteria</a:t>
            </a:r>
          </a:p>
          <a:p>
            <a:pPr marL="288925" indent="-176213">
              <a:spcBef>
                <a:spcPts val="0"/>
              </a:spcBef>
              <a:spcAft>
                <a:spcPts val="0"/>
              </a:spcAft>
            </a:pPr>
            <a:r>
              <a:rPr lang="en-US" sz="1000" dirty="0"/>
              <a:t>DTG + 3TC CD4 &lt;200 Snapshot non-response (n=13): </a:t>
            </a:r>
            <a:r>
              <a:rPr lang="en-US" sz="1000" b="1" u="sng" dirty="0"/>
              <a:t>1 CVW</a:t>
            </a:r>
            <a:r>
              <a:rPr lang="en-US" sz="1000" dirty="0"/>
              <a:t>, 3 with VL &gt;50 in window </a:t>
            </a:r>
            <a:r>
              <a:rPr lang="en-US" sz="1000" b="1" u="sng" dirty="0"/>
              <a:t>(2 of 3 re-suppressed), </a:t>
            </a:r>
            <a:r>
              <a:rPr lang="en-US" sz="1000" dirty="0"/>
              <a:t>2 discontinued due to AE (TB, Chagas disease), 2 protocol violations, 2 lost to follow-up, 1 withdrew consent, 1 withdrew to start HCV treatment, 1 change in ART (incarcerated)</a:t>
            </a:r>
          </a:p>
          <a:p>
            <a:pPr marL="288925" indent="-176213">
              <a:spcBef>
                <a:spcPts val="0"/>
              </a:spcBef>
              <a:spcAft>
                <a:spcPts val="0"/>
              </a:spcAft>
            </a:pPr>
            <a:r>
              <a:rPr lang="en-US" sz="1000" dirty="0"/>
              <a:t>DTG + TDF/FTC &lt; 200 Snapshot non-response (n=4):1 investigator discretion, 1 withdrew consent, 1 lost to follow-up, 1 VL &gt;50 (re-suppressed)</a:t>
            </a:r>
          </a:p>
        </p:txBody>
      </p:sp>
      <p:graphicFrame>
        <p:nvGraphicFramePr>
          <p:cNvPr id="48" name="Table 4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37A2486-4D5C-450E-9F34-DBB4A2AFBBCA}"/>
              </a:ext>
            </a:extLst>
          </p:cNvPr>
          <p:cNvGraphicFramePr>
            <a:graphicFrameLocks noGrp="1"/>
          </p:cNvGraphicFramePr>
          <p:nvPr/>
        </p:nvGraphicFramePr>
        <p:xfrm>
          <a:off x="1219200" y="5067921"/>
          <a:ext cx="3200400" cy="18288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30584303"/>
                    </a:ext>
                  </a:extLst>
                </a:gridCol>
                <a:gridCol w="137160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934579563"/>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106494668"/>
                    </a:ext>
                  </a:extLst>
                </a:gridCol>
                <a:gridCol w="14630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30115230"/>
                    </a:ext>
                  </a:extLst>
                </a:gridCol>
              </a:tblGrid>
              <a:tr h="0">
                <a:tc>
                  <a:txBody>
                    <a:bodyPr/>
                    <a:lstStyle/>
                    <a:p>
                      <a:endParaRPr lang="en-US" sz="1200" b="1"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r>
                        <a:rPr lang="en-US" sz="1200" b="1" dirty="0">
                          <a:solidFill>
                            <a:schemeClr val="tx1"/>
                          </a:solidFill>
                        </a:rPr>
                        <a:t>  DTG + 3TC</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1"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r>
                        <a:rPr lang="en-US" sz="1200" b="1" dirty="0">
                          <a:solidFill>
                            <a:schemeClr val="tx1"/>
                          </a:solidFill>
                        </a:rPr>
                        <a:t>  DTG + TDF/FTC</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4289650868"/>
                  </a:ext>
                </a:extLst>
              </a:tr>
            </a:tbl>
          </a:graphicData>
        </a:graphic>
      </p:graphicFrame>
      <p:sp>
        <p:nvSpPr>
          <p:cNvPr id="7" name="TextBox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84882F5-7911-4B95-BDA9-AEF7709216A7}"/>
              </a:ext>
            </a:extLst>
          </p:cNvPr>
          <p:cNvSpPr txBox="1"/>
          <p:nvPr/>
        </p:nvSpPr>
        <p:spPr>
          <a:xfrm>
            <a:off x="1961011" y="4164718"/>
            <a:ext cx="618759" cy="215444"/>
          </a:xfrm>
          <a:prstGeom prst="rect">
            <a:avLst/>
          </a:prstGeom>
          <a:noFill/>
        </p:spPr>
        <p:txBody>
          <a:bodyPr wrap="none" lIns="0" tIns="0" rIns="0" bIns="0" rtlCol="0">
            <a:spAutoFit/>
          </a:bodyPr>
          <a:lstStyle/>
          <a:p>
            <a:r>
              <a:rPr lang="en-US" sz="1400" b="1" dirty="0">
                <a:latin typeface="Arial Narrow" panose="020B0606020202030204" pitchFamily="34" charset="0"/>
              </a:rPr>
              <a:t>&gt;100,000</a:t>
            </a:r>
          </a:p>
        </p:txBody>
      </p:sp>
      <p:sp>
        <p:nvSpPr>
          <p:cNvPr id="51" name="TextBox 5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2927C05-B583-4384-9114-B43CED35EF55}"/>
              </a:ext>
            </a:extLst>
          </p:cNvPr>
          <p:cNvSpPr txBox="1"/>
          <p:nvPr/>
        </p:nvSpPr>
        <p:spPr>
          <a:xfrm>
            <a:off x="1241537" y="4164718"/>
            <a:ext cx="629981" cy="215444"/>
          </a:xfrm>
          <a:prstGeom prst="rect">
            <a:avLst/>
          </a:prstGeom>
          <a:noFill/>
        </p:spPr>
        <p:txBody>
          <a:bodyPr wrap="none" lIns="0" tIns="0" rIns="0" bIns="0" rtlCol="0">
            <a:spAutoFit/>
          </a:bodyPr>
          <a:lstStyle/>
          <a:p>
            <a:r>
              <a:rPr lang="en-US" sz="1400" b="1" dirty="0">
                <a:latin typeface="Arial Narrow" panose="020B0606020202030204" pitchFamily="34" charset="0"/>
              </a:rPr>
              <a:t>≤100,000</a:t>
            </a:r>
          </a:p>
        </p:txBody>
      </p:sp>
      <p:sp>
        <p:nvSpPr>
          <p:cNvPr id="53" name="TextBox 5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B67FB3-FD37-47F4-A712-C7096D1D3313}"/>
              </a:ext>
            </a:extLst>
          </p:cNvPr>
          <p:cNvSpPr txBox="1"/>
          <p:nvPr/>
        </p:nvSpPr>
        <p:spPr>
          <a:xfrm>
            <a:off x="3176125" y="4164718"/>
            <a:ext cx="331822" cy="215444"/>
          </a:xfrm>
          <a:prstGeom prst="rect">
            <a:avLst/>
          </a:prstGeom>
          <a:noFill/>
        </p:spPr>
        <p:txBody>
          <a:bodyPr wrap="none" lIns="0" tIns="0" rIns="0" bIns="0" rtlCol="0">
            <a:spAutoFit/>
          </a:bodyPr>
          <a:lstStyle/>
          <a:p>
            <a:r>
              <a:rPr lang="en-US" sz="1400" b="1" dirty="0">
                <a:latin typeface="Arial Narrow" panose="020B0606020202030204" pitchFamily="34" charset="0"/>
              </a:rPr>
              <a:t>&gt;200</a:t>
            </a:r>
          </a:p>
        </p:txBody>
      </p:sp>
      <p:sp>
        <p:nvSpPr>
          <p:cNvPr id="55" name="TextBox 5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9986B3D-EBA9-4F60-B0B3-1DFD5B6F23C5}"/>
              </a:ext>
            </a:extLst>
          </p:cNvPr>
          <p:cNvSpPr txBox="1"/>
          <p:nvPr/>
        </p:nvSpPr>
        <p:spPr>
          <a:xfrm>
            <a:off x="3884425" y="4164718"/>
            <a:ext cx="343043" cy="215444"/>
          </a:xfrm>
          <a:prstGeom prst="rect">
            <a:avLst/>
          </a:prstGeom>
          <a:noFill/>
        </p:spPr>
        <p:txBody>
          <a:bodyPr wrap="none" lIns="0" tIns="0" rIns="0" bIns="0" rtlCol="0">
            <a:spAutoFit/>
          </a:bodyPr>
          <a:lstStyle/>
          <a:p>
            <a:r>
              <a:rPr lang="en-US" sz="1400" b="1" dirty="0">
                <a:latin typeface="Arial Narrow" panose="020B0606020202030204" pitchFamily="34" charset="0"/>
              </a:rPr>
              <a:t>≤200</a:t>
            </a:r>
          </a:p>
        </p:txBody>
      </p:sp>
      <p:cxnSp>
        <p:nvCxnSpPr>
          <p:cNvPr id="9" name="Straight Connector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0197F04-928F-4DB8-A8E5-D2BAF2A9CF37}"/>
              </a:ext>
            </a:extLst>
          </p:cNvPr>
          <p:cNvCxnSpPr>
            <a:cxnSpLocks/>
          </p:cNvCxnSpPr>
          <p:nvPr/>
        </p:nvCxnSpPr>
        <p:spPr>
          <a:xfrm>
            <a:off x="1224473" y="4418779"/>
            <a:ext cx="13659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C3F82C7-5C3C-4C72-9BC4-8E467D892360}"/>
              </a:ext>
            </a:extLst>
          </p:cNvPr>
          <p:cNvCxnSpPr>
            <a:cxnSpLocks/>
          </p:cNvCxnSpPr>
          <p:nvPr/>
        </p:nvCxnSpPr>
        <p:spPr>
          <a:xfrm>
            <a:off x="3101694" y="4422322"/>
            <a:ext cx="12359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7A5D7A1-1003-4B3E-AF38-C9819C4A0F09}"/>
              </a:ext>
            </a:extLst>
          </p:cNvPr>
          <p:cNvSpPr txBox="1"/>
          <p:nvPr/>
        </p:nvSpPr>
        <p:spPr>
          <a:xfrm>
            <a:off x="1411653" y="4434079"/>
            <a:ext cx="1057918" cy="430887"/>
          </a:xfrm>
          <a:prstGeom prst="rect">
            <a:avLst/>
          </a:prstGeom>
          <a:noFill/>
        </p:spPr>
        <p:txBody>
          <a:bodyPr wrap="none" lIns="0" tIns="0" rIns="0" bIns="0" rtlCol="0">
            <a:spAutoFit/>
          </a:bodyPr>
          <a:lstStyle/>
          <a:p>
            <a:pPr algn="ctr"/>
            <a:r>
              <a:rPr lang="en-US" sz="1400" b="1" dirty="0">
                <a:latin typeface="Arial Narrow" panose="020B0606020202030204" pitchFamily="34" charset="0"/>
              </a:rPr>
              <a:t>Baseline HIV-1 </a:t>
            </a:r>
            <a:br>
              <a:rPr lang="en-US" sz="1400" b="1" dirty="0">
                <a:latin typeface="Arial Narrow" panose="020B0606020202030204" pitchFamily="34" charset="0"/>
              </a:rPr>
            </a:br>
            <a:r>
              <a:rPr lang="en-US" sz="1400" b="1" dirty="0">
                <a:latin typeface="Arial Narrow" panose="020B0606020202030204" pitchFamily="34" charset="0"/>
              </a:rPr>
              <a:t>RNA, c/mL</a:t>
            </a:r>
          </a:p>
        </p:txBody>
      </p:sp>
      <p:sp>
        <p:nvSpPr>
          <p:cNvPr id="64" name="TextBox 6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9192547-C96D-4B62-A1EC-064D91E8E3D5}"/>
              </a:ext>
            </a:extLst>
          </p:cNvPr>
          <p:cNvSpPr txBox="1"/>
          <p:nvPr/>
        </p:nvSpPr>
        <p:spPr>
          <a:xfrm>
            <a:off x="3030500" y="4434079"/>
            <a:ext cx="1378583" cy="430887"/>
          </a:xfrm>
          <a:prstGeom prst="rect">
            <a:avLst/>
          </a:prstGeom>
          <a:noFill/>
        </p:spPr>
        <p:txBody>
          <a:bodyPr wrap="none" lIns="0" tIns="0" rIns="0" bIns="0" rtlCol="0">
            <a:spAutoFit/>
          </a:bodyPr>
          <a:lstStyle/>
          <a:p>
            <a:pPr algn="ctr"/>
            <a:r>
              <a:rPr lang="en-US" sz="1400" b="1" dirty="0">
                <a:latin typeface="Arial Narrow" panose="020B0606020202030204" pitchFamily="34" charset="0"/>
              </a:rPr>
              <a:t>Baseline CD4+ </a:t>
            </a:r>
            <a:br>
              <a:rPr lang="en-US" sz="1400" b="1" dirty="0">
                <a:latin typeface="Arial Narrow" panose="020B0606020202030204" pitchFamily="34" charset="0"/>
              </a:rPr>
            </a:br>
            <a:r>
              <a:rPr lang="en-US" sz="1400" b="1" dirty="0">
                <a:latin typeface="Arial Narrow" panose="020B0606020202030204" pitchFamily="34" charset="0"/>
              </a:rPr>
              <a:t>cell count, cell/mm</a:t>
            </a:r>
            <a:r>
              <a:rPr lang="en-US" sz="1400" b="1" baseline="30000" dirty="0">
                <a:latin typeface="Arial Narrow" panose="020B0606020202030204" pitchFamily="34" charset="0"/>
              </a:rPr>
              <a:t>3</a:t>
            </a:r>
            <a:endParaRPr lang="en-US" sz="1400" b="1" dirty="0">
              <a:latin typeface="Arial Narrow" panose="020B0606020202030204" pitchFamily="34" charset="0"/>
            </a:endParaRPr>
          </a:p>
        </p:txBody>
      </p:sp>
      <p:graphicFrame>
        <p:nvGraphicFramePr>
          <p:cNvPr id="83" name="Table 8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56E97B0-6E13-45FC-8EB6-9BF133F8EAAF}"/>
              </a:ext>
            </a:extLst>
          </p:cNvPr>
          <p:cNvGraphicFramePr>
            <a:graphicFrameLocks noGrp="1"/>
          </p:cNvGraphicFramePr>
          <p:nvPr>
            <p:extLst/>
          </p:nvPr>
        </p:nvGraphicFramePr>
        <p:xfrm>
          <a:off x="5909550" y="3719788"/>
          <a:ext cx="182563" cy="274320"/>
        </p:xfrm>
        <a:graphic>
          <a:graphicData uri="http://schemas.openxmlformats.org/drawingml/2006/table">
            <a:tbl>
              <a:tblPr firstRow="1" bandRow="1">
                <a:tableStyleId>{5C22544A-7EE6-4342-B048-85BDC9FD1C3A}</a:tableStyleId>
              </a:tblPr>
              <a:tblGrid>
                <a:gridCol w="182563">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553</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564</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84" name="Table 8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DE27FB9-E818-4862-8089-15DE6A52B51A}"/>
              </a:ext>
            </a:extLst>
          </p:cNvPr>
          <p:cNvGraphicFramePr>
            <a:graphicFrameLocks noGrp="1"/>
          </p:cNvGraphicFramePr>
          <p:nvPr>
            <p:extLst/>
          </p:nvPr>
        </p:nvGraphicFramePr>
        <p:xfrm>
          <a:off x="6381050" y="3719788"/>
          <a:ext cx="182563" cy="274320"/>
        </p:xfrm>
        <a:graphic>
          <a:graphicData uri="http://schemas.openxmlformats.org/drawingml/2006/table">
            <a:tbl>
              <a:tblPr firstRow="1" bandRow="1">
                <a:tableStyleId>{5C22544A-7EE6-4342-B048-85BDC9FD1C3A}</a:tableStyleId>
              </a:tblPr>
              <a:tblGrid>
                <a:gridCol w="182563">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138</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140</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85" name="Table 8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39F039A-4707-4A99-99CE-7F0649F04526}"/>
              </a:ext>
            </a:extLst>
          </p:cNvPr>
          <p:cNvGraphicFramePr>
            <a:graphicFrameLocks noGrp="1"/>
          </p:cNvGraphicFramePr>
          <p:nvPr>
            <p:extLst/>
          </p:nvPr>
        </p:nvGraphicFramePr>
        <p:xfrm>
          <a:off x="6619176" y="3719788"/>
          <a:ext cx="182563" cy="274320"/>
        </p:xfrm>
        <a:graphic>
          <a:graphicData uri="http://schemas.openxmlformats.org/drawingml/2006/table">
            <a:tbl>
              <a:tblPr firstRow="1" bandRow="1">
                <a:tableStyleId>{5C22544A-7EE6-4342-B048-85BDC9FD1C3A}</a:tableStyleId>
              </a:tblPr>
              <a:tblGrid>
                <a:gridCol w="182563">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149</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153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86" name="Table 8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C8CB099-9D12-4282-A749-9A3B3F342F97}"/>
              </a:ext>
            </a:extLst>
          </p:cNvPr>
          <p:cNvGraphicFramePr>
            <a:graphicFrameLocks noGrp="1"/>
          </p:cNvGraphicFramePr>
          <p:nvPr>
            <p:extLst/>
          </p:nvPr>
        </p:nvGraphicFramePr>
        <p:xfrm>
          <a:off x="7445819" y="3719788"/>
          <a:ext cx="182563" cy="274320"/>
        </p:xfrm>
        <a:graphic>
          <a:graphicData uri="http://schemas.openxmlformats.org/drawingml/2006/table">
            <a:tbl>
              <a:tblPr firstRow="1" bandRow="1">
                <a:tableStyleId>{5C22544A-7EE6-4342-B048-85BDC9FD1C3A}</a:tableStyleId>
              </a:tblPr>
              <a:tblGrid>
                <a:gridCol w="182563">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642</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653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87" name="Table 8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EFDDA4C-9D3C-438D-BBB5-99D08E3EB8E3}"/>
              </a:ext>
            </a:extLst>
          </p:cNvPr>
          <p:cNvGraphicFramePr>
            <a:graphicFrameLocks noGrp="1"/>
          </p:cNvGraphicFramePr>
          <p:nvPr>
            <p:extLst/>
          </p:nvPr>
        </p:nvGraphicFramePr>
        <p:xfrm>
          <a:off x="7679183" y="3719788"/>
          <a:ext cx="182563" cy="274320"/>
        </p:xfrm>
        <a:graphic>
          <a:graphicData uri="http://schemas.openxmlformats.org/drawingml/2006/table">
            <a:tbl>
              <a:tblPr firstRow="1" bandRow="1">
                <a:tableStyleId>{5C22544A-7EE6-4342-B048-85BDC9FD1C3A}</a:tableStyleId>
              </a:tblPr>
              <a:tblGrid>
                <a:gridCol w="182563">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647</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662</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88" name="Table 8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52A82B3-BB79-4AF1-88D2-3B4D09DD42A5}"/>
              </a:ext>
            </a:extLst>
          </p:cNvPr>
          <p:cNvGraphicFramePr>
            <a:graphicFrameLocks noGrp="1"/>
          </p:cNvGraphicFramePr>
          <p:nvPr>
            <p:extLst/>
          </p:nvPr>
        </p:nvGraphicFramePr>
        <p:xfrm>
          <a:off x="8150680" y="3719788"/>
          <a:ext cx="182563" cy="274320"/>
        </p:xfrm>
        <a:graphic>
          <a:graphicData uri="http://schemas.openxmlformats.org/drawingml/2006/table">
            <a:tbl>
              <a:tblPr firstRow="1" bandRow="1">
                <a:tableStyleId>{5C22544A-7EE6-4342-B048-85BDC9FD1C3A}</a:tableStyleId>
              </a:tblPr>
              <a:tblGrid>
                <a:gridCol w="182563">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62</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89" name="Table 8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BAF75D4-2CAA-4E82-A59E-9C65BBE0C1BD}"/>
              </a:ext>
            </a:extLst>
          </p:cNvPr>
          <p:cNvGraphicFramePr>
            <a:graphicFrameLocks noGrp="1"/>
          </p:cNvGraphicFramePr>
          <p:nvPr>
            <p:extLst/>
          </p:nvPr>
        </p:nvGraphicFramePr>
        <p:xfrm>
          <a:off x="8388808" y="3719788"/>
          <a:ext cx="182563" cy="274320"/>
        </p:xfrm>
        <a:graphic>
          <a:graphicData uri="http://schemas.openxmlformats.org/drawingml/2006/table">
            <a:tbl>
              <a:tblPr firstRow="1" bandRow="1">
                <a:tableStyleId>{5C22544A-7EE6-4342-B048-85BDC9FD1C3A}</a:tableStyleId>
              </a:tblPr>
              <a:tblGrid>
                <a:gridCol w="182563">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55</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55</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0" name="Table 8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616B588-F8E9-4338-AC5B-114FB85114C7}"/>
              </a:ext>
            </a:extLst>
          </p:cNvPr>
          <p:cNvGraphicFramePr>
            <a:graphicFrameLocks noGrp="1"/>
          </p:cNvGraphicFramePr>
          <p:nvPr>
            <p:extLst/>
          </p:nvPr>
        </p:nvGraphicFramePr>
        <p:xfrm>
          <a:off x="1378527"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526</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576</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1" name="Table 9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5440AB-C9EA-42CE-88C1-3220EF1D25AE}"/>
              </a:ext>
            </a:extLst>
          </p:cNvPr>
          <p:cNvGraphicFramePr>
            <a:graphicFrameLocks noGrp="1"/>
          </p:cNvGraphicFramePr>
          <p:nvPr>
            <p:extLst/>
          </p:nvPr>
        </p:nvGraphicFramePr>
        <p:xfrm>
          <a:off x="1598246"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531</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564</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2" name="Table 9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BC77608-3DA9-4FB9-8B38-588D4E403B1B}"/>
              </a:ext>
            </a:extLst>
          </p:cNvPr>
          <p:cNvGraphicFramePr>
            <a:graphicFrameLocks noGrp="1"/>
          </p:cNvGraphicFramePr>
          <p:nvPr>
            <p:extLst/>
          </p:nvPr>
        </p:nvGraphicFramePr>
        <p:xfrm>
          <a:off x="2070407"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129</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140</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3" name="Table 9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350B25D-4C74-45EC-9EDD-2BF238BB9A9A}"/>
              </a:ext>
            </a:extLst>
          </p:cNvPr>
          <p:cNvGraphicFramePr>
            <a:graphicFrameLocks noGrp="1"/>
          </p:cNvGraphicFramePr>
          <p:nvPr>
            <p:extLst/>
          </p:nvPr>
        </p:nvGraphicFramePr>
        <p:xfrm>
          <a:off x="2306955"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138</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153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4" name="Table 9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26D4B69-5B69-43D5-9526-B4BD5AEE82BA}"/>
              </a:ext>
            </a:extLst>
          </p:cNvPr>
          <p:cNvGraphicFramePr>
            <a:graphicFrameLocks noGrp="1"/>
          </p:cNvGraphicFramePr>
          <p:nvPr>
            <p:extLst/>
          </p:nvPr>
        </p:nvGraphicFramePr>
        <p:xfrm>
          <a:off x="3138142"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605</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653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5" name="Table 9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9D288C8-BC64-4277-A26A-CDA2810922C8}"/>
              </a:ext>
            </a:extLst>
          </p:cNvPr>
          <p:cNvGraphicFramePr>
            <a:graphicFrameLocks noGrp="1"/>
          </p:cNvGraphicFramePr>
          <p:nvPr>
            <p:extLst/>
          </p:nvPr>
        </p:nvGraphicFramePr>
        <p:xfrm>
          <a:off x="3374691"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618</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662</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6" name="Table 9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F8F5FDC-688B-460D-B6A2-706CB6A2DF2E}"/>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844691650"/>
              </p:ext>
            </p:extLst>
          </p:nvPr>
        </p:nvGraphicFramePr>
        <p:xfrm>
          <a:off x="3838595" y="3719788"/>
          <a:ext cx="195495" cy="274320"/>
        </p:xfrm>
        <a:graphic>
          <a:graphicData uri="http://schemas.openxmlformats.org/drawingml/2006/table">
            <a:tbl>
              <a:tblPr firstRow="1" bandRow="1">
                <a:tableStyleId>{5C22544A-7EE6-4342-B048-85BDC9FD1C3A}</a:tableStyleId>
              </a:tblPr>
              <a:tblGrid>
                <a:gridCol w="195495">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137160">
                <a:tc>
                  <a:txBody>
                    <a:bodyPr/>
                    <a:lstStyle/>
                    <a:p>
                      <a:pPr algn="ctr"/>
                      <a:r>
                        <a:rPr lang="en-US" sz="900" b="0" dirty="0">
                          <a:solidFill>
                            <a:schemeClr val="tx1"/>
                          </a:solidFill>
                          <a:latin typeface="Arial Narrow" panose="020B0606020202030204" pitchFamily="34" charset="0"/>
                        </a:rPr>
                        <a:t>50</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137160">
                <a:tc>
                  <a:txBody>
                    <a:bodyPr/>
                    <a:lstStyle/>
                    <a:p>
                      <a:pPr algn="ctr"/>
                      <a:r>
                        <a:rPr lang="en-US" sz="900" b="0" dirty="0">
                          <a:solidFill>
                            <a:schemeClr val="tx1"/>
                          </a:solidFill>
                          <a:latin typeface="Arial Narrow" panose="020B0606020202030204" pitchFamily="34" charset="0"/>
                        </a:rPr>
                        <a:t>63</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graphicFrame>
        <p:nvGraphicFramePr>
          <p:cNvPr id="97" name="Table 9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CC40C9B-88EB-44F8-AE4D-462AFE51CD24}"/>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196014694"/>
              </p:ext>
            </p:extLst>
          </p:nvPr>
        </p:nvGraphicFramePr>
        <p:xfrm>
          <a:off x="4071884" y="3719788"/>
          <a:ext cx="182880" cy="274320"/>
        </p:xfrm>
        <a:graphic>
          <a:graphicData uri="http://schemas.openxmlformats.org/drawingml/2006/table">
            <a:tbl>
              <a:tblPr firstRow="1" bandRow="1">
                <a:tableStyleId>{5C22544A-7EE6-4342-B048-85BDC9FD1C3A}</a:tableStyleId>
              </a:tblPr>
              <a:tblGrid>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19451957"/>
                    </a:ext>
                  </a:extLst>
                </a:gridCol>
              </a:tblGrid>
              <a:tr h="0">
                <a:tc>
                  <a:txBody>
                    <a:bodyPr/>
                    <a:lstStyle/>
                    <a:p>
                      <a:pPr algn="ctr"/>
                      <a:r>
                        <a:rPr lang="en-US" sz="900" b="0" dirty="0">
                          <a:solidFill>
                            <a:schemeClr val="tx1"/>
                          </a:solidFill>
                          <a:latin typeface="Arial Narrow" panose="020B0606020202030204" pitchFamily="34" charset="0"/>
                        </a:rPr>
                        <a:t>51</a:t>
                      </a:r>
                    </a:p>
                  </a:txBody>
                  <a:tcPr marL="0" marR="0" marT="0" marB="0"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829816656"/>
                  </a:ext>
                </a:extLst>
              </a:tr>
              <a:tr h="91440">
                <a:tc>
                  <a:txBody>
                    <a:bodyPr/>
                    <a:lstStyle/>
                    <a:p>
                      <a:pPr algn="ctr"/>
                      <a:r>
                        <a:rPr lang="en-US" sz="900" b="0" dirty="0">
                          <a:solidFill>
                            <a:schemeClr val="tx1"/>
                          </a:solidFill>
                          <a:latin typeface="Arial Narrow" panose="020B0606020202030204" pitchFamily="34" charset="0"/>
                        </a:rPr>
                        <a:t>55</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838781924"/>
                  </a:ext>
                </a:extLst>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16168097"/>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Confirmed Virologic Withdrawals Through Week 48: ITT-E Population</a:t>
            </a:r>
            <a:endParaRPr lang="en-US" altLang="en-US" dirty="0"/>
          </a:p>
        </p:txBody>
      </p:sp>
      <p:graphicFrame>
        <p:nvGraphicFramePr>
          <p:cNvPr id="8" name="Tabl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F464F6A-6D8A-4072-8EC4-F242DB8BE52F}"/>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762428643"/>
              </p:ext>
            </p:extLst>
          </p:nvPr>
        </p:nvGraphicFramePr>
        <p:xfrm>
          <a:off x="580712" y="2122493"/>
          <a:ext cx="8229600" cy="2326942"/>
        </p:xfrm>
        <a:graphic>
          <a:graphicData uri="http://schemas.openxmlformats.org/drawingml/2006/table">
            <a:tbl>
              <a:tblPr firstRow="1" bandRow="1">
                <a:tableStyleId>{21E4AEA4-8DFA-4A89-87EB-49C32662AFE0}</a:tableStyleId>
              </a:tblPr>
              <a:tblGrid>
                <a:gridCol w="219456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0"/>
                    </a:ext>
                  </a:extLst>
                </a:gridCol>
                <a:gridCol w="10058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1"/>
                    </a:ext>
                  </a:extLst>
                </a:gridCol>
                <a:gridCol w="10058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260822513"/>
                    </a:ext>
                  </a:extLst>
                </a:gridCol>
                <a:gridCol w="10058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2"/>
                    </a:ext>
                  </a:extLst>
                </a:gridCol>
                <a:gridCol w="10058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934394722"/>
                    </a:ext>
                  </a:extLst>
                </a:gridCol>
                <a:gridCol w="10058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3646051956"/>
                    </a:ext>
                  </a:extLst>
                </a:gridCol>
                <a:gridCol w="10058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4107068267"/>
                    </a:ext>
                  </a:extLst>
                </a:gridCol>
              </a:tblGrid>
              <a:tr h="513782">
                <a:tc>
                  <a:txBody>
                    <a:bodyPr/>
                    <a:lstStyle/>
                    <a:p>
                      <a:pPr algn="l">
                        <a:spcAft>
                          <a:spcPts val="0"/>
                        </a:spcAft>
                      </a:pPr>
                      <a:endParaRPr lang="en-GB" sz="1600" b="1" dirty="0">
                        <a:solidFill>
                          <a:schemeClr val="tx1"/>
                        </a:solidFill>
                        <a:latin typeface="+mn-lt"/>
                        <a:ea typeface="Times New Roman"/>
                        <a:cs typeface="Times New Roman"/>
                      </a:endParaRPr>
                    </a:p>
                  </a:txBody>
                  <a:tcPr marL="97536" marR="12700" marT="54864" marB="54864" anchor="b">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algn="ctr">
                        <a:lnSpc>
                          <a:spcPct val="100000"/>
                        </a:lnSpc>
                        <a:spcBef>
                          <a:spcPts val="0"/>
                        </a:spcBef>
                        <a:spcAft>
                          <a:spcPts val="0"/>
                        </a:spcAft>
                      </a:pPr>
                      <a:r>
                        <a:rPr lang="en-US" sz="1400" b="1" dirty="0">
                          <a:solidFill>
                            <a:schemeClr val="bg1"/>
                          </a:solidFill>
                          <a:latin typeface="+mn-lt"/>
                          <a:ea typeface="MS Mincho"/>
                          <a:cs typeface="Arial Narrow"/>
                        </a:rPr>
                        <a:t>GEMINI 1</a:t>
                      </a:r>
                    </a:p>
                  </a:txBody>
                  <a:tcPr marL="12700" marR="12700" marT="54864" marB="54864"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hMerge="1">
                  <a:txBody>
                    <a:bodyPr/>
                    <a:lstStyle/>
                    <a:p>
                      <a:endParaRPr lang="en-GB"/>
                    </a:p>
                  </a:txBody>
                  <a:tcPr/>
                </a:tc>
                <a:tc gridSpan="2">
                  <a:txBody>
                    <a:bodyPr/>
                    <a:lstStyle/>
                    <a:p>
                      <a:pPr marL="0" marR="0" algn="ctr">
                        <a:lnSpc>
                          <a:spcPct val="100000"/>
                        </a:lnSpc>
                        <a:spcBef>
                          <a:spcPts val="0"/>
                        </a:spcBef>
                        <a:spcAft>
                          <a:spcPts val="0"/>
                        </a:spcAft>
                      </a:pPr>
                      <a:r>
                        <a:rPr lang="en-US" sz="1400" b="1" dirty="0">
                          <a:solidFill>
                            <a:schemeClr val="bg1"/>
                          </a:solidFill>
                          <a:latin typeface="+mn-lt"/>
                          <a:ea typeface="MS Mincho"/>
                          <a:cs typeface="Arial Narrow"/>
                        </a:rPr>
                        <a:t>GEMINI 2</a:t>
                      </a:r>
                    </a:p>
                  </a:txBody>
                  <a:tcPr marL="12700" marR="12700" marT="54864" marB="5486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hMerge="1">
                  <a:txBody>
                    <a:bodyPr/>
                    <a:lstStyle/>
                    <a:p>
                      <a:endParaRPr lang="en-GB"/>
                    </a:p>
                  </a:txBody>
                  <a:tcPr/>
                </a:tc>
                <a:tc gridSpan="2">
                  <a:txBody>
                    <a:bodyPr/>
                    <a:lstStyle/>
                    <a:p>
                      <a:pPr marL="0" marR="0" algn="ctr">
                        <a:lnSpc>
                          <a:spcPct val="100000"/>
                        </a:lnSpc>
                        <a:spcBef>
                          <a:spcPts val="0"/>
                        </a:spcBef>
                        <a:spcAft>
                          <a:spcPts val="0"/>
                        </a:spcAft>
                      </a:pPr>
                      <a:r>
                        <a:rPr lang="en-US" sz="1400" b="1" dirty="0">
                          <a:solidFill>
                            <a:schemeClr val="bg1"/>
                          </a:solidFill>
                          <a:latin typeface="+mn-lt"/>
                          <a:ea typeface="MS Mincho"/>
                          <a:cs typeface="Arial Narrow"/>
                        </a:rPr>
                        <a:t>Pooled</a:t>
                      </a:r>
                    </a:p>
                  </a:txBody>
                  <a:tcPr marL="12700" marR="12700" marT="54864" marB="54864" anchor="ctr">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hMerge="1">
                  <a:txBody>
                    <a:bodyPr/>
                    <a:lstStyle/>
                    <a:p>
                      <a:endParaRPr lang="en-GB"/>
                    </a:p>
                  </a:txBody>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1"/>
                  </a:ext>
                </a:extLst>
              </a:tr>
              <a:tr h="853141">
                <a:tc>
                  <a:txBody>
                    <a:bodyPr/>
                    <a:lstStyle/>
                    <a:p>
                      <a:pPr marL="73152" marR="0">
                        <a:spcBef>
                          <a:spcPts val="0"/>
                        </a:spcBef>
                        <a:spcAft>
                          <a:spcPts val="0"/>
                        </a:spcAft>
                      </a:pPr>
                      <a:r>
                        <a:rPr lang="en-US" sz="1400" b="1" baseline="0" dirty="0">
                          <a:solidFill>
                            <a:schemeClr val="tx1"/>
                          </a:solidFill>
                          <a:latin typeface="Arial" panose="020B0604020202020204" pitchFamily="34" charset="0"/>
                          <a:ea typeface="Times New Roman"/>
                          <a:cs typeface="Arial" panose="020B0604020202020204" pitchFamily="34" charset="0"/>
                        </a:rPr>
                        <a:t>Variable, n (%)</a:t>
                      </a:r>
                    </a:p>
                  </a:txBody>
                  <a:tcPr marL="12700" marR="12700" anchor="b">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en-GB" sz="1400" b="1" dirty="0">
                          <a:solidFill>
                            <a:schemeClr val="bg1"/>
                          </a:solidFill>
                          <a:effectLst/>
                          <a:latin typeface="Arial" panose="020B0604020202020204" pitchFamily="34" charset="0"/>
                          <a:cs typeface="Arial" panose="020B0604020202020204" pitchFamily="34" charset="0"/>
                        </a:rPr>
                        <a:t>DTG + 3TC</a:t>
                      </a:r>
                      <a:br>
                        <a:rPr lang="en-GB" sz="1400" b="1" dirty="0">
                          <a:solidFill>
                            <a:schemeClr val="bg1"/>
                          </a:solidFill>
                          <a:effectLst/>
                          <a:latin typeface="Arial" panose="020B0604020202020204" pitchFamily="34" charset="0"/>
                          <a:cs typeface="Arial" panose="020B0604020202020204" pitchFamily="34" charset="0"/>
                        </a:rPr>
                      </a:br>
                      <a:r>
                        <a:rPr lang="en-GB" sz="1400" b="1" dirty="0">
                          <a:solidFill>
                            <a:schemeClr val="bg1"/>
                          </a:solidFill>
                          <a:effectLst/>
                          <a:latin typeface="Arial" panose="020B0604020202020204" pitchFamily="34" charset="0"/>
                          <a:cs typeface="Arial" panose="020B0604020202020204" pitchFamily="34" charset="0"/>
                        </a:rPr>
                        <a:t>(N=356)</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21992" marR="21992" marT="21992" marB="21992"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lnSpc>
                          <a:spcPct val="115000"/>
                        </a:lnSpc>
                        <a:spcAft>
                          <a:spcPts val="0"/>
                        </a:spcAft>
                      </a:pPr>
                      <a:r>
                        <a:rPr lang="en-GB" sz="1400" b="1" dirty="0">
                          <a:solidFill>
                            <a:schemeClr val="bg1"/>
                          </a:solidFill>
                          <a:effectLst/>
                          <a:latin typeface="Arial" panose="020B0604020202020204" pitchFamily="34" charset="0"/>
                          <a:cs typeface="Arial" panose="020B0604020202020204" pitchFamily="34" charset="0"/>
                        </a:rPr>
                        <a:t>DTG + TDF/FTC</a:t>
                      </a:r>
                      <a:br>
                        <a:rPr lang="en-GB" sz="1400" b="1" dirty="0">
                          <a:solidFill>
                            <a:schemeClr val="bg1"/>
                          </a:solidFill>
                          <a:effectLst/>
                          <a:latin typeface="Arial" panose="020B0604020202020204" pitchFamily="34" charset="0"/>
                          <a:cs typeface="Arial" panose="020B0604020202020204" pitchFamily="34" charset="0"/>
                        </a:rPr>
                      </a:br>
                      <a:r>
                        <a:rPr lang="en-GB" sz="1400" b="1" dirty="0">
                          <a:solidFill>
                            <a:schemeClr val="bg1"/>
                          </a:solidFill>
                          <a:effectLst/>
                          <a:latin typeface="Arial" panose="020B0604020202020204" pitchFamily="34" charset="0"/>
                          <a:cs typeface="Arial" panose="020B0604020202020204" pitchFamily="34" charset="0"/>
                        </a:rPr>
                        <a:t>(N=358)</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21992" marR="21992" marT="21992" marB="21992"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pPr algn="ctr">
                        <a:lnSpc>
                          <a:spcPct val="115000"/>
                        </a:lnSpc>
                        <a:spcAft>
                          <a:spcPts val="0"/>
                        </a:spcAft>
                      </a:pPr>
                      <a:r>
                        <a:rPr lang="en-GB" sz="1400" b="1" dirty="0">
                          <a:solidFill>
                            <a:schemeClr val="bg1"/>
                          </a:solidFill>
                          <a:effectLst/>
                          <a:latin typeface="Arial" panose="020B0604020202020204" pitchFamily="34" charset="0"/>
                          <a:cs typeface="Arial" panose="020B0604020202020204" pitchFamily="34" charset="0"/>
                        </a:rPr>
                        <a:t>DTG + 3TC</a:t>
                      </a:r>
                      <a:br>
                        <a:rPr lang="en-GB" sz="1400" b="1" dirty="0">
                          <a:solidFill>
                            <a:schemeClr val="bg1"/>
                          </a:solidFill>
                          <a:effectLst/>
                          <a:latin typeface="Arial" panose="020B0604020202020204" pitchFamily="34" charset="0"/>
                          <a:cs typeface="Arial" panose="020B0604020202020204" pitchFamily="34" charset="0"/>
                        </a:rPr>
                      </a:br>
                      <a:r>
                        <a:rPr lang="en-GB" sz="1400" b="1" dirty="0">
                          <a:solidFill>
                            <a:schemeClr val="bg1"/>
                          </a:solidFill>
                          <a:effectLst/>
                          <a:latin typeface="Arial" panose="020B0604020202020204" pitchFamily="34" charset="0"/>
                          <a:cs typeface="Arial" panose="020B0604020202020204" pitchFamily="34" charset="0"/>
                        </a:rPr>
                        <a:t>(N=360)</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21992" marR="21992" marT="21992" marB="21992"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lnSpc>
                          <a:spcPct val="115000"/>
                        </a:lnSpc>
                        <a:spcAft>
                          <a:spcPts val="0"/>
                        </a:spcAft>
                      </a:pPr>
                      <a:r>
                        <a:rPr lang="en-GB" sz="1400" b="1" dirty="0">
                          <a:solidFill>
                            <a:schemeClr val="bg1"/>
                          </a:solidFill>
                          <a:effectLst/>
                          <a:latin typeface="Arial" panose="020B0604020202020204" pitchFamily="34" charset="0"/>
                          <a:cs typeface="Arial" panose="020B0604020202020204" pitchFamily="34" charset="0"/>
                        </a:rPr>
                        <a:t>DTG + TDF/FTC</a:t>
                      </a:r>
                      <a:br>
                        <a:rPr lang="en-GB" sz="1400" b="1" dirty="0">
                          <a:solidFill>
                            <a:schemeClr val="bg1"/>
                          </a:solidFill>
                          <a:effectLst/>
                          <a:latin typeface="Arial" panose="020B0604020202020204" pitchFamily="34" charset="0"/>
                          <a:cs typeface="Arial" panose="020B0604020202020204" pitchFamily="34" charset="0"/>
                        </a:rPr>
                      </a:br>
                      <a:r>
                        <a:rPr lang="en-GB" sz="1400" b="1" dirty="0">
                          <a:solidFill>
                            <a:schemeClr val="bg1"/>
                          </a:solidFill>
                          <a:effectLst/>
                          <a:latin typeface="Arial" panose="020B0604020202020204" pitchFamily="34" charset="0"/>
                          <a:cs typeface="Arial" panose="020B0604020202020204" pitchFamily="34" charset="0"/>
                        </a:rPr>
                        <a:t>(N=359)</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21992" marR="21992" marT="21992" marB="21992" anchor="b">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400" b="1" dirty="0">
                          <a:solidFill>
                            <a:schemeClr val="bg1"/>
                          </a:solidFill>
                          <a:effectLst/>
                          <a:latin typeface="Arial" panose="020B0604020202020204" pitchFamily="34" charset="0"/>
                          <a:cs typeface="Arial" panose="020B0604020202020204" pitchFamily="34" charset="0"/>
                        </a:rPr>
                        <a:t>DTG + 3TC</a:t>
                      </a:r>
                      <a:br>
                        <a:rPr lang="en-GB" sz="1400" b="1" dirty="0">
                          <a:solidFill>
                            <a:schemeClr val="bg1"/>
                          </a:solidFill>
                          <a:effectLst/>
                          <a:latin typeface="Arial" panose="020B0604020202020204" pitchFamily="34" charset="0"/>
                          <a:cs typeface="Arial" panose="020B0604020202020204" pitchFamily="34" charset="0"/>
                        </a:rPr>
                      </a:br>
                      <a:r>
                        <a:rPr lang="en-GB" sz="1400" b="1" dirty="0">
                          <a:solidFill>
                            <a:schemeClr val="bg1"/>
                          </a:solidFill>
                          <a:effectLst/>
                          <a:latin typeface="Arial" panose="020B0604020202020204" pitchFamily="34" charset="0"/>
                          <a:cs typeface="Arial" panose="020B0604020202020204" pitchFamily="34" charset="0"/>
                        </a:rPr>
                        <a:t>(N=716)</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21992" marR="21992" marT="21992" marB="21992" anchor="b">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400" b="1" dirty="0">
                          <a:solidFill>
                            <a:schemeClr val="bg1"/>
                          </a:solidFill>
                          <a:effectLst/>
                          <a:latin typeface="Arial" panose="020B0604020202020204" pitchFamily="34" charset="0"/>
                          <a:cs typeface="Arial" panose="020B0604020202020204" pitchFamily="34" charset="0"/>
                        </a:rPr>
                        <a:t>DTG + TDF/FTC</a:t>
                      </a:r>
                      <a:br>
                        <a:rPr lang="en-GB" sz="1400" b="1" dirty="0">
                          <a:solidFill>
                            <a:schemeClr val="bg1"/>
                          </a:solidFill>
                          <a:effectLst/>
                          <a:latin typeface="Arial" panose="020B0604020202020204" pitchFamily="34" charset="0"/>
                          <a:cs typeface="Arial" panose="020B0604020202020204" pitchFamily="34" charset="0"/>
                        </a:rPr>
                      </a:br>
                      <a:r>
                        <a:rPr lang="en-GB" sz="1400" b="1" dirty="0">
                          <a:solidFill>
                            <a:schemeClr val="bg1"/>
                          </a:solidFill>
                          <a:effectLst/>
                          <a:latin typeface="Arial" panose="020B0604020202020204" pitchFamily="34" charset="0"/>
                          <a:cs typeface="Arial" panose="020B0604020202020204" pitchFamily="34" charset="0"/>
                        </a:rPr>
                        <a:t>(N=717)</a:t>
                      </a:r>
                      <a:endParaRPr lang="en-GB"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21992" marR="21992" marT="21992" marB="21992"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6600"/>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507567590"/>
                  </a:ext>
                </a:extLst>
              </a:tr>
              <a:tr h="411379">
                <a:tc>
                  <a:txBody>
                    <a:bodyPr/>
                    <a:lstStyle/>
                    <a:p>
                      <a:pPr marL="73152" marR="0">
                        <a:spcBef>
                          <a:spcPts val="0"/>
                        </a:spcBef>
                        <a:spcAft>
                          <a:spcPts val="0"/>
                        </a:spcAft>
                      </a:pPr>
                      <a:r>
                        <a:rPr lang="en-US" sz="1400" b="1" dirty="0">
                          <a:solidFill>
                            <a:schemeClr val="tx1"/>
                          </a:solidFill>
                          <a:latin typeface="Arial" panose="020B0604020202020204" pitchFamily="34" charset="0"/>
                          <a:ea typeface="Times New Roman"/>
                          <a:cs typeface="Arial" panose="020B0604020202020204" pitchFamily="34" charset="0"/>
                        </a:rPr>
                        <a:t>CVW </a:t>
                      </a:r>
                      <a:endParaRPr lang="en-US" sz="1400" b="0" baseline="30000" dirty="0">
                        <a:solidFill>
                          <a:schemeClr val="tx1"/>
                        </a:solidFill>
                        <a:latin typeface="Arial" panose="020B0604020202020204" pitchFamily="34" charset="0"/>
                        <a:ea typeface="Times New Roman"/>
                        <a:cs typeface="Arial" panose="020B0604020202020204" pitchFamily="34" charset="0"/>
                      </a:endParaRPr>
                    </a:p>
                  </a:txBody>
                  <a:tcPr marL="12700" marR="1270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a:spcAft>
                          <a:spcPts val="0"/>
                        </a:spcAft>
                      </a:pPr>
                      <a:r>
                        <a:rPr lang="en-GB" sz="1400" dirty="0">
                          <a:solidFill>
                            <a:schemeClr val="tx1"/>
                          </a:solidFill>
                          <a:latin typeface="Arial" panose="020B0604020202020204" pitchFamily="34" charset="0"/>
                          <a:ea typeface="Times New Roman"/>
                          <a:cs typeface="Arial" panose="020B0604020202020204" pitchFamily="34" charset="0"/>
                        </a:rPr>
                        <a:t>4 (1)</a:t>
                      </a:r>
                    </a:p>
                  </a:txBody>
                  <a:tcPr marL="12700" marR="127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Arial" panose="020B0604020202020204" pitchFamily="34" charset="0"/>
                          <a:ea typeface="Times New Roman"/>
                          <a:cs typeface="Arial" panose="020B0604020202020204" pitchFamily="34" charset="0"/>
                        </a:rPr>
                        <a:t>2 (&lt;1)</a:t>
                      </a:r>
                    </a:p>
                  </a:txBody>
                  <a:tcPr marL="12700" marR="12700">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Arial" panose="020B0604020202020204" pitchFamily="34" charset="0"/>
                          <a:ea typeface="Times New Roman"/>
                          <a:cs typeface="Arial" panose="020B0604020202020204" pitchFamily="34" charset="0"/>
                        </a:rPr>
                        <a:t>2 (&lt;1)</a:t>
                      </a:r>
                    </a:p>
                  </a:txBody>
                  <a:tcPr marL="12700" marR="12700">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Arial" panose="020B0604020202020204" pitchFamily="34" charset="0"/>
                          <a:ea typeface="Times New Roman"/>
                          <a:cs typeface="Arial" panose="020B0604020202020204" pitchFamily="34" charset="0"/>
                        </a:rPr>
                        <a:t>2 (&lt;1)</a:t>
                      </a:r>
                    </a:p>
                  </a:txBody>
                  <a:tcPr marL="12700" marR="12700">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Arial" panose="020B0604020202020204" pitchFamily="34" charset="0"/>
                          <a:ea typeface="Times New Roman"/>
                          <a:cs typeface="Arial" panose="020B0604020202020204" pitchFamily="34" charset="0"/>
                        </a:rPr>
                        <a:t>6 (&lt;1)</a:t>
                      </a:r>
                    </a:p>
                  </a:txBody>
                  <a:tcPr marL="12700" marR="12700">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Arial" panose="020B0604020202020204" pitchFamily="34" charset="0"/>
                          <a:ea typeface="Times New Roman"/>
                          <a:cs typeface="Arial" panose="020B0604020202020204" pitchFamily="34" charset="0"/>
                        </a:rPr>
                        <a:t>4 (&lt;1)</a:t>
                      </a:r>
                    </a:p>
                  </a:txBody>
                  <a:tcPr marL="12700" marR="127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2"/>
                  </a:ext>
                </a:extLst>
              </a:tr>
              <a:tr h="548640">
                <a:tc>
                  <a:txBody>
                    <a:bodyPr/>
                    <a:lstStyle/>
                    <a:p>
                      <a:pPr marL="73152"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Arial" panose="020B0604020202020204" pitchFamily="34" charset="0"/>
                          <a:ea typeface="Times New Roman"/>
                          <a:cs typeface="Arial" panose="020B0604020202020204" pitchFamily="34" charset="0"/>
                        </a:rPr>
                        <a:t>Treatment-emergent resistance</a:t>
                      </a:r>
                      <a:endParaRPr lang="en-US" sz="1400" b="1" baseline="30000" dirty="0">
                        <a:solidFill>
                          <a:schemeClr val="tx1"/>
                        </a:solidFill>
                        <a:latin typeface="Arial" panose="020B0604020202020204" pitchFamily="34" charset="0"/>
                        <a:ea typeface="Times New Roman"/>
                        <a:cs typeface="Arial" panose="020B0604020202020204" pitchFamily="34" charset="0"/>
                      </a:endParaRPr>
                    </a:p>
                  </a:txBody>
                  <a:tcPr marL="12700" marR="1270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a:spcAft>
                          <a:spcPts val="0"/>
                        </a:spcAft>
                      </a:pPr>
                      <a:r>
                        <a:rPr lang="en-GB" sz="1400" b="1" dirty="0">
                          <a:solidFill>
                            <a:schemeClr val="tx1"/>
                          </a:solidFill>
                          <a:latin typeface="Arial" panose="020B0604020202020204" pitchFamily="34" charset="0"/>
                          <a:ea typeface="Times New Roman"/>
                          <a:cs typeface="Arial" panose="020B0604020202020204" pitchFamily="34" charset="0"/>
                        </a:rPr>
                        <a:t>0</a:t>
                      </a:r>
                    </a:p>
                  </a:txBody>
                  <a:tcPr marL="12700" marR="127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Arial" panose="020B0604020202020204" pitchFamily="34" charset="0"/>
                          <a:ea typeface="Times New Roman"/>
                          <a:cs typeface="Arial" panose="020B0604020202020204" pitchFamily="34" charset="0"/>
                        </a:rPr>
                        <a:t>0</a:t>
                      </a:r>
                    </a:p>
                  </a:txBody>
                  <a:tcPr marL="12700" marR="12700">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Arial" panose="020B0604020202020204" pitchFamily="34" charset="0"/>
                          <a:ea typeface="Times New Roman"/>
                          <a:cs typeface="Arial" panose="020B0604020202020204" pitchFamily="34" charset="0"/>
                        </a:rPr>
                        <a:t>0</a:t>
                      </a:r>
                    </a:p>
                  </a:txBody>
                  <a:tcPr marL="12700" marR="12700">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Arial" panose="020B0604020202020204" pitchFamily="34" charset="0"/>
                          <a:ea typeface="Times New Roman"/>
                          <a:cs typeface="Arial" panose="020B0604020202020204" pitchFamily="34" charset="0"/>
                        </a:rPr>
                        <a:t>0</a:t>
                      </a:r>
                    </a:p>
                  </a:txBody>
                  <a:tcPr marL="12700" marR="12700">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Arial" panose="020B0604020202020204" pitchFamily="34" charset="0"/>
                          <a:ea typeface="Times New Roman"/>
                          <a:cs typeface="Arial" panose="020B0604020202020204" pitchFamily="34" charset="0"/>
                        </a:rPr>
                        <a:t>0</a:t>
                      </a:r>
                    </a:p>
                  </a:txBody>
                  <a:tcPr marL="12700" marR="12700">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Arial" panose="020B0604020202020204" pitchFamily="34" charset="0"/>
                          <a:ea typeface="Times New Roman"/>
                          <a:cs typeface="Arial" panose="020B0604020202020204" pitchFamily="34" charset="0"/>
                        </a:rPr>
                        <a:t>0</a:t>
                      </a:r>
                    </a:p>
                  </a:txBody>
                  <a:tcPr marL="12700" marR="127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708882828"/>
                  </a:ext>
                </a:extLst>
              </a:tr>
            </a:tbl>
          </a:graphicData>
        </a:graphic>
      </p:graphicFrame>
      <p:sp>
        <p:nvSpPr>
          <p:cNvPr id="9"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43E0B29-FF39-4778-AB2E-697F9050B05B}"/>
              </a:ext>
            </a:extLst>
          </p:cNvPr>
          <p:cNvSpPr txBox="1">
            <a:spLocks/>
          </p:cNvSpPr>
          <p:nvPr/>
        </p:nvSpPr>
        <p:spPr bwMode="auto">
          <a:xfrm>
            <a:off x="594360" y="1549429"/>
            <a:ext cx="7730774" cy="37494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90500" indent="-190500" algn="l" rtl="0" eaLnBrk="0" fontAlgn="base" hangingPunct="0">
              <a:spcBef>
                <a:spcPct val="0"/>
              </a:spcBef>
              <a:spcAft>
                <a:spcPts val="500"/>
              </a:spcAft>
              <a:buClr>
                <a:srgbClr val="E31836"/>
              </a:buClr>
              <a:buSzPct val="115000"/>
              <a:buFont typeface="Arial"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r>
              <a:rPr lang="en-US" sz="2000" kern="0" dirty="0"/>
              <a:t>Low rates of virologic withdrawals were observed at Week 48</a:t>
            </a:r>
          </a:p>
        </p:txBody>
      </p:sp>
      <p:sp>
        <p:nvSpPr>
          <p:cNvPr id="10"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D485E2B-D285-4777-AE78-6C87FEB08D6B}"/>
              </a:ext>
            </a:extLst>
          </p:cNvPr>
          <p:cNvSpPr>
            <a:spLocks noGrp="1"/>
          </p:cNvSpPr>
          <p:nvPr>
            <p:ph type="body" sz="quarter" idx="11"/>
          </p:nvPr>
        </p:nvSpPr>
        <p:spPr/>
        <p:txBody>
          <a:bodyPr/>
          <a:lstStyle/>
          <a:p>
            <a:r>
              <a:rPr lang="en-US" altLang="en-US" dirty="0"/>
              <a:t>Cahn et al. AIDS 2018; Amsterdam, the Netherlands. Slides TUAB0106LB.</a:t>
            </a:r>
          </a:p>
        </p:txBody>
      </p:sp>
      <p:sp>
        <p:nvSpPr>
          <p:cNvPr id="7"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9D980D7-9575-40EB-9930-E6090FDD810D}"/>
              </a:ext>
            </a:extLst>
          </p:cNvPr>
          <p:cNvSpPr txBox="1">
            <a:spLocks/>
          </p:cNvSpPr>
          <p:nvPr/>
        </p:nvSpPr>
        <p:spPr bwMode="auto">
          <a:xfrm>
            <a:off x="596633" y="4827173"/>
            <a:ext cx="7728501" cy="37494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90500" indent="-190500" algn="l" rtl="0" eaLnBrk="0" fontAlgn="base" hangingPunct="0">
              <a:spcBef>
                <a:spcPct val="0"/>
              </a:spcBef>
              <a:spcAft>
                <a:spcPts val="500"/>
              </a:spcAft>
              <a:buClr>
                <a:srgbClr val="E31836"/>
              </a:buClr>
              <a:buSzPct val="115000"/>
              <a:buFont typeface="Arial"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r>
              <a:rPr lang="en-US" sz="2000" kern="0" dirty="0"/>
              <a:t>No treatment-emergent INSTI mutations or NRTI mutations were observed among participants who met CVW (confirmed virologic failure) criteria</a:t>
            </a:r>
          </a:p>
        </p:txBody>
      </p:sp>
      <p:sp>
        <p:nvSpPr>
          <p:cNvPr id="11"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6363572-B51B-436A-B98D-8470E496B9AF}"/>
              </a:ext>
            </a:extLst>
          </p:cNvPr>
          <p:cNvSpPr txBox="1">
            <a:spLocks/>
          </p:cNvSpPr>
          <p:nvPr/>
        </p:nvSpPr>
        <p:spPr bwMode="auto">
          <a:xfrm>
            <a:off x="671144" y="5907024"/>
            <a:ext cx="7851064" cy="33379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300"/>
              </a:spcAft>
              <a:buClr>
                <a:srgbClr val="E31836"/>
              </a:buClr>
              <a:buSzPct val="115000"/>
              <a:buFont typeface="Arial" charset="0"/>
              <a:buNone/>
              <a:defRPr sz="10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pPr algn="l"/>
            <a:r>
              <a:rPr lang="en-US" altLang="ja-JP" sz="700" dirty="0"/>
              <a:t>Confirmed virologic withdrawal criteria is defined as a second and consecutive HIV-1 RNA value meeting virologic non-response or rebound. Virologic non-response is defined as either a decrease in plasma HIV-1 RNA of less than 1 log</a:t>
            </a:r>
            <a:r>
              <a:rPr lang="en-US" altLang="ja-JP" sz="700" baseline="-25000" dirty="0"/>
              <a:t>10</a:t>
            </a:r>
            <a:r>
              <a:rPr lang="en-US" altLang="ja-JP" sz="700" dirty="0"/>
              <a:t> c/mL by Week 12 with subsequent confirmation unless plasma HIV-1 RNA is &lt;200 c/mL, or confirmed plasma HIV-1 RNA levels ≥200 c/mL on or after Week 24. Virologic rebound is defined as confirmed rebound in plasma HIV-1 RNA levels to ≥200 c/mL after prior confirmed suppression to &lt;200 c/mL. </a:t>
            </a:r>
          </a:p>
          <a:p>
            <a:pPr algn="l"/>
            <a:r>
              <a:rPr lang="en-US" altLang="ja-JP" sz="700" dirty="0"/>
              <a:t> </a:t>
            </a:r>
          </a:p>
          <a:p>
            <a:pPr algn="l"/>
            <a:r>
              <a:rPr lang="en-US" altLang="en-US" sz="700" kern="0" dirty="0"/>
              <a: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95613901"/>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spc="-50" dirty="0"/>
              <a:t>Adverse Events: </a:t>
            </a:r>
            <a:r>
              <a:rPr lang="en-US" dirty="0"/>
              <a:t>Pooled ITT-E Population</a:t>
            </a:r>
            <a:endParaRPr lang="en-US" altLang="en-US" spc="-50"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graphicFrame>
        <p:nvGraphicFramePr>
          <p:cNvPr id="8" name="Tabl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1B9AE4C-5A2E-4ACE-A712-68E0D0CEC98D}"/>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075913673"/>
              </p:ext>
            </p:extLst>
          </p:nvPr>
        </p:nvGraphicFramePr>
        <p:xfrm>
          <a:off x="671145" y="1111485"/>
          <a:ext cx="8082698" cy="4492752"/>
        </p:xfrm>
        <a:graphic>
          <a:graphicData uri="http://schemas.openxmlformats.org/drawingml/2006/table">
            <a:tbl>
              <a:tblPr firstRow="1" bandRow="1">
                <a:tableStyleId>{21E4AEA4-8DFA-4A89-87EB-49C32662AFE0}</a:tableStyleId>
              </a:tblPr>
              <a:tblGrid>
                <a:gridCol w="5168185">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0"/>
                    </a:ext>
                  </a:extLst>
                </a:gridCol>
                <a:gridCol w="1588655">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1"/>
                    </a:ext>
                  </a:extLst>
                </a:gridCol>
                <a:gridCol w="1325858">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2"/>
                    </a:ext>
                  </a:extLst>
                </a:gridCol>
              </a:tblGrid>
              <a:tr h="558344">
                <a:tc>
                  <a:txBody>
                    <a:bodyPr/>
                    <a:lstStyle/>
                    <a:p>
                      <a:pPr marL="0" marR="0" algn="l">
                        <a:lnSpc>
                          <a:spcPts val="1500"/>
                        </a:lnSpc>
                        <a:spcBef>
                          <a:spcPts val="0"/>
                        </a:spcBef>
                        <a:spcAft>
                          <a:spcPts val="0"/>
                        </a:spcAft>
                      </a:pPr>
                      <a:r>
                        <a:rPr lang="en-US" sz="1400" b="1" dirty="0">
                          <a:solidFill>
                            <a:schemeClr val="tx1"/>
                          </a:solidFill>
                          <a:latin typeface="+mn-lt"/>
                          <a:ea typeface="Times New Roman"/>
                          <a:cs typeface="Arial" panose="020B0604020202020204" pitchFamily="34" charset="0"/>
                        </a:rPr>
                        <a:t>n (%)</a:t>
                      </a:r>
                    </a:p>
                  </a:txBody>
                  <a:tcPr marL="73152" marR="73152" marT="36576" marB="36576"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en-GB" sz="1400" b="1" kern="1200" dirty="0">
                          <a:solidFill>
                            <a:schemeClr val="bg1"/>
                          </a:solidFill>
                          <a:latin typeface="+mn-lt"/>
                          <a:ea typeface="+mn-ea"/>
                          <a:cs typeface="+mn-cs"/>
                        </a:rPr>
                        <a:t>DTG + </a:t>
                      </a:r>
                      <a:br>
                        <a:rPr lang="en-GB" sz="1400" b="1" kern="1200" dirty="0">
                          <a:solidFill>
                            <a:schemeClr val="bg1"/>
                          </a:solidFill>
                          <a:latin typeface="+mn-lt"/>
                          <a:ea typeface="+mn-ea"/>
                          <a:cs typeface="+mn-cs"/>
                        </a:rPr>
                      </a:br>
                      <a:r>
                        <a:rPr lang="en-GB" sz="1400" b="1" kern="1200" dirty="0">
                          <a:solidFill>
                            <a:schemeClr val="bg1"/>
                          </a:solidFill>
                          <a:latin typeface="+mn-lt"/>
                          <a:ea typeface="+mn-ea"/>
                          <a:cs typeface="+mn-cs"/>
                        </a:rPr>
                        <a:t>3TC</a:t>
                      </a:r>
                      <a:br>
                        <a:rPr lang="en-GB" sz="1400" b="1" kern="1200" dirty="0">
                          <a:solidFill>
                            <a:schemeClr val="bg1"/>
                          </a:solidFill>
                          <a:latin typeface="+mn-lt"/>
                          <a:ea typeface="+mn-ea"/>
                          <a:cs typeface="+mn-cs"/>
                        </a:rPr>
                      </a:br>
                      <a:r>
                        <a:rPr lang="en-GB" sz="1400" b="1" kern="1200" dirty="0">
                          <a:solidFill>
                            <a:schemeClr val="bg1"/>
                          </a:solidFill>
                          <a:latin typeface="+mn-lt"/>
                          <a:ea typeface="Times New Roman"/>
                          <a:cs typeface="Calibri" pitchFamily="34" charset="0"/>
                        </a:rPr>
                        <a:t>(N=716)</a:t>
                      </a:r>
                    </a:p>
                  </a:txBody>
                  <a:tcPr marL="73152" marR="73152" marT="36576" marB="36576"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pPr algn="ctr">
                        <a:lnSpc>
                          <a:spcPct val="100000"/>
                        </a:lnSpc>
                        <a:spcBef>
                          <a:spcPts val="0"/>
                        </a:spcBef>
                        <a:spcAft>
                          <a:spcPts val="0"/>
                        </a:spcAft>
                      </a:pPr>
                      <a:r>
                        <a:rPr lang="en-GB" sz="1400" b="1" dirty="0">
                          <a:solidFill>
                            <a:schemeClr val="bg1"/>
                          </a:solidFill>
                          <a:latin typeface="+mn-lt"/>
                          <a:cs typeface="Arial" panose="020B0604020202020204" pitchFamily="34" charset="0"/>
                        </a:rPr>
                        <a:t>DTG + TDF/FTC</a:t>
                      </a:r>
                      <a:br>
                        <a:rPr lang="en-GB" sz="1400" b="1" dirty="0">
                          <a:solidFill>
                            <a:schemeClr val="bg1"/>
                          </a:solidFill>
                          <a:latin typeface="+mn-lt"/>
                          <a:cs typeface="Arial" panose="020B0604020202020204" pitchFamily="34" charset="0"/>
                        </a:rPr>
                      </a:br>
                      <a:r>
                        <a:rPr lang="en-GB" sz="1400" b="1" dirty="0">
                          <a:solidFill>
                            <a:schemeClr val="bg1"/>
                          </a:solidFill>
                          <a:latin typeface="+mn-lt"/>
                          <a:cs typeface="Arial" panose="020B0604020202020204" pitchFamily="34" charset="0"/>
                        </a:rPr>
                        <a:t>(N=717)</a:t>
                      </a:r>
                      <a:endParaRPr lang="en-GB" sz="1400" b="1" dirty="0">
                        <a:solidFill>
                          <a:schemeClr val="bg1"/>
                        </a:solidFill>
                        <a:latin typeface="+mn-lt"/>
                        <a:ea typeface="Times New Roman"/>
                        <a:cs typeface="Arial" panose="020B0604020202020204" pitchFamily="34" charset="0"/>
                      </a:endParaRPr>
                    </a:p>
                  </a:txBody>
                  <a:tcPr marL="73152" marR="73152" marT="36576" marB="36576"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6600"/>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0"/>
                  </a:ext>
                </a:extLst>
              </a:tr>
              <a:tr h="285154">
                <a:tc>
                  <a:txBody>
                    <a:bodyPr/>
                    <a:lstStyle/>
                    <a:p>
                      <a:pPr marL="0" marR="0" indent="0">
                        <a:lnSpc>
                          <a:spcPct val="100000"/>
                        </a:lnSpc>
                        <a:spcBef>
                          <a:spcPts val="0"/>
                        </a:spcBef>
                        <a:spcAft>
                          <a:spcPts val="0"/>
                        </a:spcAft>
                      </a:pPr>
                      <a:r>
                        <a:rPr lang="en-US" sz="1400" b="1" dirty="0">
                          <a:latin typeface="+mn-lt"/>
                          <a:ea typeface="Times New Roman"/>
                          <a:cs typeface="Arial" panose="020B0604020202020204" pitchFamily="34" charset="0"/>
                        </a:rPr>
                        <a:t>Any</a:t>
                      </a:r>
                      <a:r>
                        <a:rPr lang="en-US" sz="1400" b="1" baseline="0" dirty="0">
                          <a:latin typeface="+mn-lt"/>
                          <a:ea typeface="Times New Roman"/>
                          <a:cs typeface="Arial" panose="020B0604020202020204" pitchFamily="34" charset="0"/>
                        </a:rPr>
                        <a:t> </a:t>
                      </a:r>
                      <a:r>
                        <a:rPr lang="en-US" sz="1400" b="1" dirty="0">
                          <a:latin typeface="+mn-lt"/>
                          <a:ea typeface="Times New Roman"/>
                          <a:cs typeface="Arial" panose="020B0604020202020204" pitchFamily="34" charset="0"/>
                        </a:rPr>
                        <a:t>AE</a:t>
                      </a:r>
                      <a:endParaRPr lang="en-US" sz="1400" b="1" baseline="0" dirty="0">
                        <a:latin typeface="+mn-lt"/>
                        <a:ea typeface="Times New Roman"/>
                        <a:cs typeface="Arial" panose="020B0604020202020204" pitchFamily="34" charset="0"/>
                      </a:endParaRP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a:lnSpc>
                          <a:spcPct val="100000"/>
                        </a:lnSpc>
                        <a:spcAft>
                          <a:spcPts val="0"/>
                        </a:spcAft>
                      </a:pPr>
                      <a:r>
                        <a:rPr lang="en-GB" sz="1400" b="0" dirty="0">
                          <a:solidFill>
                            <a:schemeClr val="tx1"/>
                          </a:solidFill>
                          <a:latin typeface="+mn-lt"/>
                          <a:ea typeface="Times New Roman"/>
                          <a:cs typeface="Arial" panose="020B0604020202020204" pitchFamily="34" charset="0"/>
                        </a:rPr>
                        <a:t>543 (76)</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a:lnSpc>
                          <a:spcPct val="100000"/>
                        </a:lnSpc>
                        <a:spcAft>
                          <a:spcPts val="0"/>
                        </a:spcAft>
                      </a:pPr>
                      <a:r>
                        <a:rPr lang="en-GB" sz="1400" b="0" dirty="0">
                          <a:solidFill>
                            <a:schemeClr val="tx1"/>
                          </a:solidFill>
                          <a:latin typeface="+mn-lt"/>
                          <a:ea typeface="Times New Roman"/>
                          <a:cs typeface="Arial" panose="020B0604020202020204" pitchFamily="34" charset="0"/>
                        </a:rPr>
                        <a:t>579 (81)</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1"/>
                  </a:ext>
                </a:extLst>
              </a:tr>
              <a:tr h="1311150">
                <a:tc>
                  <a:txBody>
                    <a:bodyPr/>
                    <a:lstStyle/>
                    <a:p>
                      <a:pPr marL="173736" marR="0" indent="0">
                        <a:lnSpc>
                          <a:spcPct val="100000"/>
                        </a:lnSpc>
                        <a:spcBef>
                          <a:spcPts val="0"/>
                        </a:spcBef>
                        <a:spcAft>
                          <a:spcPts val="0"/>
                        </a:spcAft>
                      </a:pPr>
                      <a:r>
                        <a:rPr lang="en-US" sz="1400" b="1" spc="-20" dirty="0">
                          <a:latin typeface="+mn-lt"/>
                          <a:ea typeface="Times New Roman"/>
                          <a:cs typeface="Arial" panose="020B0604020202020204" pitchFamily="34" charset="0"/>
                        </a:rPr>
                        <a:t>AE occurring in </a:t>
                      </a:r>
                      <a:r>
                        <a:rPr lang="en-US" sz="1400" b="1" u="none" spc="-20" dirty="0">
                          <a:solidFill>
                            <a:schemeClr val="tx1"/>
                          </a:solidFill>
                          <a:latin typeface="+mn-lt"/>
                          <a:ea typeface="Times New Roman"/>
                          <a:cs typeface="Arial" panose="020B0604020202020204" pitchFamily="34" charset="0"/>
                        </a:rPr>
                        <a:t>≥</a:t>
                      </a:r>
                      <a:r>
                        <a:rPr lang="en-US" sz="1400" b="1" spc="-20" dirty="0">
                          <a:solidFill>
                            <a:schemeClr val="tx1"/>
                          </a:solidFill>
                          <a:latin typeface="+mn-lt"/>
                          <a:ea typeface="Times New Roman"/>
                          <a:cs typeface="Arial" panose="020B0604020202020204" pitchFamily="34" charset="0"/>
                        </a:rPr>
                        <a:t>5% of participants in either</a:t>
                      </a:r>
                      <a:r>
                        <a:rPr lang="en-US" sz="1400" b="1" spc="-20" baseline="0" dirty="0">
                          <a:solidFill>
                            <a:schemeClr val="tx1"/>
                          </a:solidFill>
                          <a:latin typeface="+mn-lt"/>
                          <a:ea typeface="Times New Roman"/>
                          <a:cs typeface="Arial" panose="020B0604020202020204" pitchFamily="34" charset="0"/>
                        </a:rPr>
                        <a:t> group</a:t>
                      </a:r>
                    </a:p>
                    <a:p>
                      <a:pPr marL="356616" marR="0" indent="0">
                        <a:lnSpc>
                          <a:spcPct val="100000"/>
                        </a:lnSpc>
                        <a:spcBef>
                          <a:spcPts val="0"/>
                        </a:spcBef>
                        <a:spcAft>
                          <a:spcPts val="0"/>
                        </a:spcAft>
                      </a:pPr>
                      <a:r>
                        <a:rPr lang="en-US" sz="1400" b="0" dirty="0">
                          <a:latin typeface="+mn-lt"/>
                          <a:ea typeface="Times New Roman"/>
                          <a:cs typeface="Arial" panose="020B0604020202020204" pitchFamily="34" charset="0"/>
                        </a:rPr>
                        <a:t>Headache</a:t>
                      </a:r>
                      <a:br>
                        <a:rPr lang="en-US" sz="1400" b="0" dirty="0">
                          <a:latin typeface="+mn-lt"/>
                          <a:ea typeface="Times New Roman"/>
                          <a:cs typeface="Arial" panose="020B0604020202020204" pitchFamily="34" charset="0"/>
                        </a:rPr>
                      </a:br>
                      <a:r>
                        <a:rPr lang="en-US" sz="1400" b="0" dirty="0">
                          <a:latin typeface="+mn-lt"/>
                          <a:ea typeface="Times New Roman"/>
                          <a:cs typeface="Arial" panose="020B0604020202020204" pitchFamily="34" charset="0"/>
                        </a:rPr>
                        <a:t>Diarrhea</a:t>
                      </a:r>
                      <a:br>
                        <a:rPr lang="en-US" sz="1400" b="0" dirty="0">
                          <a:latin typeface="+mn-lt"/>
                          <a:ea typeface="Times New Roman"/>
                          <a:cs typeface="Arial" panose="020B0604020202020204" pitchFamily="34" charset="0"/>
                        </a:rPr>
                      </a:br>
                      <a:r>
                        <a:rPr lang="en-US" sz="1400" b="0" dirty="0">
                          <a:latin typeface="+mn-lt"/>
                          <a:ea typeface="Times New Roman"/>
                          <a:cs typeface="Arial" panose="020B0604020202020204" pitchFamily="34" charset="0"/>
                        </a:rPr>
                        <a:t>Nasopharyngitis</a:t>
                      </a:r>
                      <a:br>
                        <a:rPr lang="en-US" sz="1400" b="0" dirty="0">
                          <a:latin typeface="+mn-lt"/>
                          <a:ea typeface="Times New Roman"/>
                          <a:cs typeface="Arial" panose="020B0604020202020204" pitchFamily="34" charset="0"/>
                        </a:rPr>
                      </a:br>
                      <a:r>
                        <a:rPr lang="en-US" sz="1400" b="0" dirty="0">
                          <a:latin typeface="+mn-lt"/>
                          <a:ea typeface="Times New Roman"/>
                          <a:cs typeface="Arial" panose="020B0604020202020204" pitchFamily="34" charset="0"/>
                        </a:rPr>
                        <a:t>Upper respiratory tract infection</a:t>
                      </a:r>
                      <a:br>
                        <a:rPr lang="en-US" sz="1400" b="0" dirty="0">
                          <a:latin typeface="+mn-lt"/>
                          <a:ea typeface="Times New Roman"/>
                          <a:cs typeface="Arial" panose="020B0604020202020204" pitchFamily="34" charset="0"/>
                        </a:rPr>
                      </a:br>
                      <a:r>
                        <a:rPr lang="en-US" sz="1400" b="0" dirty="0">
                          <a:latin typeface="+mn-lt"/>
                          <a:ea typeface="Times New Roman"/>
                          <a:cs typeface="Arial" panose="020B0604020202020204" pitchFamily="34" charset="0"/>
                        </a:rPr>
                        <a:t>Nausea</a:t>
                      </a:r>
                      <a:br>
                        <a:rPr lang="en-US" sz="1400" b="0" dirty="0">
                          <a:latin typeface="+mn-lt"/>
                          <a:ea typeface="Times New Roman"/>
                          <a:cs typeface="Arial" panose="020B0604020202020204" pitchFamily="34" charset="0"/>
                        </a:rPr>
                      </a:br>
                      <a:r>
                        <a:rPr lang="en-US" sz="1400" b="0" dirty="0">
                          <a:latin typeface="+mn-lt"/>
                          <a:ea typeface="Times New Roman"/>
                          <a:cs typeface="Arial" panose="020B0604020202020204" pitchFamily="34" charset="0"/>
                        </a:rPr>
                        <a:t>Insomnia</a:t>
                      </a:r>
                      <a:br>
                        <a:rPr lang="en-US" sz="1400" b="0" dirty="0">
                          <a:latin typeface="+mn-lt"/>
                          <a:ea typeface="Times New Roman"/>
                          <a:cs typeface="Arial" panose="020B0604020202020204" pitchFamily="34" charset="0"/>
                        </a:rPr>
                      </a:br>
                      <a:r>
                        <a:rPr lang="en-US" sz="1400" b="0" dirty="0">
                          <a:solidFill>
                            <a:schemeClr val="tx1"/>
                          </a:solidFill>
                          <a:latin typeface="+mn-lt"/>
                          <a:ea typeface="Times New Roman"/>
                          <a:cs typeface="Arial" panose="020B0604020202020204" pitchFamily="34" charset="0"/>
                        </a:rPr>
                        <a:t>Pharyngitis</a:t>
                      </a:r>
                      <a:br>
                        <a:rPr lang="en-US" sz="1400" b="0" dirty="0">
                          <a:solidFill>
                            <a:schemeClr val="tx1"/>
                          </a:solidFill>
                          <a:latin typeface="+mn-lt"/>
                          <a:ea typeface="Times New Roman"/>
                          <a:cs typeface="Arial" panose="020B0604020202020204" pitchFamily="34" charset="0"/>
                        </a:rPr>
                      </a:br>
                      <a:r>
                        <a:rPr lang="en-US" sz="1400" b="0" dirty="0">
                          <a:solidFill>
                            <a:schemeClr val="tx1"/>
                          </a:solidFill>
                          <a:latin typeface="+mn-lt"/>
                          <a:ea typeface="Times New Roman"/>
                          <a:cs typeface="Arial" panose="020B0604020202020204" pitchFamily="34" charset="0"/>
                        </a:rPr>
                        <a:t>Back pain</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lnSpc>
                          <a:spcPct val="100000"/>
                        </a:lnSpc>
                        <a:spcAft>
                          <a:spcPts val="0"/>
                        </a:spcAft>
                      </a:pPr>
                      <a:r>
                        <a:rPr lang="en-GB" sz="1400" b="0" dirty="0">
                          <a:solidFill>
                            <a:srgbClr val="C00000"/>
                          </a:solidFill>
                          <a:latin typeface="+mn-lt"/>
                          <a:ea typeface="Times New Roman"/>
                          <a:cs typeface="Arial" panose="020B0604020202020204" pitchFamily="34" charset="0"/>
                        </a:rPr>
                        <a:t/>
                      </a:r>
                      <a:br>
                        <a:rPr lang="en-GB" sz="1400" b="0" dirty="0">
                          <a:solidFill>
                            <a:srgbClr val="C00000"/>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71 (10)</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68 (9)</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55 (8)</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56 (8)</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27 (4)</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27 (4)</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36 (5)</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35 (5)</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0" dirty="0">
                          <a:solidFill>
                            <a:srgbClr val="C00000"/>
                          </a:solidFill>
                          <a:latin typeface="+mn-lt"/>
                          <a:ea typeface="Times New Roman"/>
                          <a:cs typeface="Arial" panose="020B0604020202020204" pitchFamily="34" charset="0"/>
                        </a:rPr>
                        <a:t/>
                      </a:r>
                      <a:br>
                        <a:rPr lang="en-GB" sz="1400" b="0" dirty="0">
                          <a:solidFill>
                            <a:srgbClr val="C00000"/>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75 (10)</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77 (11)</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78 (11)</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44 (6)</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53 (7)</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45 (6)</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32 (4)</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31 (4)</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2"/>
                  </a:ext>
                </a:extLst>
              </a:tr>
              <a:tr h="2851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dirty="0">
                          <a:solidFill>
                            <a:schemeClr val="tx1"/>
                          </a:solidFill>
                          <a:latin typeface="+mn-lt"/>
                          <a:ea typeface="Times New Roman"/>
                          <a:cs typeface="Arial" panose="020B0604020202020204" pitchFamily="34" charset="0"/>
                        </a:rPr>
                        <a:t>Drug-related AE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dirty="0">
                          <a:solidFill>
                            <a:schemeClr val="tx1"/>
                          </a:solidFill>
                          <a:latin typeface="+mn-lt"/>
                          <a:ea typeface="Times New Roman"/>
                          <a:cs typeface="Arial" panose="020B0604020202020204" pitchFamily="34" charset="0"/>
                        </a:rPr>
                        <a:t>    Grade 2-4 AE occurring in ≥1% of participants </a:t>
                      </a:r>
                    </a:p>
                    <a:p>
                      <a:pPr marL="173736"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chemeClr val="tx1"/>
                          </a:solidFill>
                          <a:latin typeface="+mn-lt"/>
                          <a:ea typeface="Times New Roman"/>
                          <a:cs typeface="Arial" panose="020B0604020202020204" pitchFamily="34" charset="0"/>
                        </a:rPr>
                        <a:t>    Headache</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lnSpc>
                          <a:spcPct val="100000"/>
                        </a:lnSpc>
                        <a:spcAft>
                          <a:spcPts val="0"/>
                        </a:spcAft>
                      </a:pPr>
                      <a:r>
                        <a:rPr lang="en-GB" sz="1400" b="0" dirty="0">
                          <a:solidFill>
                            <a:schemeClr val="tx1"/>
                          </a:solidFill>
                          <a:latin typeface="+mn-lt"/>
                          <a:ea typeface="Times New Roman"/>
                          <a:cs typeface="Arial" panose="020B0604020202020204" pitchFamily="34" charset="0"/>
                        </a:rPr>
                        <a:t>126 (18)</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42 (6)</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8 (1)</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latin typeface="+mn-lt"/>
                          <a:ea typeface="Times New Roman"/>
                          <a:cs typeface="Arial" panose="020B0604020202020204" pitchFamily="34" charset="0"/>
                        </a:rPr>
                        <a:t>169 (24)</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47 (7)</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8 (1)</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421496019"/>
                  </a:ext>
                </a:extLst>
              </a:tr>
              <a:tr h="2851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mn-lt"/>
                          <a:ea typeface="Times New Roman"/>
                          <a:cs typeface="Arial" panose="020B0604020202020204" pitchFamily="34" charset="0"/>
                        </a:rPr>
                        <a:t>AE leading to withdrawal from the study</a:t>
                      </a:r>
                      <a:br>
                        <a:rPr lang="en-US" sz="1400" b="1" dirty="0">
                          <a:solidFill>
                            <a:schemeClr val="tx1"/>
                          </a:solidFill>
                          <a:latin typeface="+mn-lt"/>
                          <a:ea typeface="Times New Roman"/>
                          <a:cs typeface="Arial" panose="020B0604020202020204" pitchFamily="34" charset="0"/>
                        </a:rPr>
                      </a:br>
                      <a:r>
                        <a:rPr lang="en-US" sz="1400" b="1" dirty="0">
                          <a:solidFill>
                            <a:schemeClr val="tx1"/>
                          </a:solidFill>
                          <a:latin typeface="+mn-lt"/>
                          <a:ea typeface="Times New Roman"/>
                          <a:cs typeface="Arial" panose="020B0604020202020204" pitchFamily="34" charset="0"/>
                        </a:rPr>
                        <a:t>     Neuropsychiatric AEs leading to withdrawal</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a:lnSpc>
                          <a:spcPct val="100000"/>
                        </a:lnSpc>
                        <a:spcAft>
                          <a:spcPts val="0"/>
                        </a:spcAft>
                      </a:pPr>
                      <a:r>
                        <a:rPr lang="en-GB" sz="1400" b="0" dirty="0">
                          <a:solidFill>
                            <a:schemeClr val="tx1"/>
                          </a:solidFill>
                          <a:latin typeface="+mn-lt"/>
                          <a:ea typeface="Times New Roman"/>
                          <a:cs typeface="Arial" panose="020B0604020202020204" pitchFamily="34" charset="0"/>
                        </a:rPr>
                        <a:t>15 (2)</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6 (&lt;1)</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a:lnSpc>
                          <a:spcPct val="100000"/>
                        </a:lnSpc>
                        <a:spcAft>
                          <a:spcPts val="0"/>
                        </a:spcAft>
                      </a:pPr>
                      <a:r>
                        <a:rPr lang="en-GB" sz="1400" b="0" dirty="0">
                          <a:solidFill>
                            <a:schemeClr val="tx1"/>
                          </a:solidFill>
                          <a:latin typeface="+mn-lt"/>
                          <a:ea typeface="Times New Roman"/>
                          <a:cs typeface="Arial" panose="020B0604020202020204" pitchFamily="34" charset="0"/>
                        </a:rPr>
                        <a:t>16 (2)</a:t>
                      </a:r>
                      <a:br>
                        <a:rPr lang="en-GB" sz="1400" b="0" dirty="0">
                          <a:solidFill>
                            <a:schemeClr val="tx1"/>
                          </a:solidFill>
                          <a:latin typeface="+mn-lt"/>
                          <a:ea typeface="Times New Roman"/>
                          <a:cs typeface="Arial" panose="020B0604020202020204" pitchFamily="34" charset="0"/>
                        </a:rPr>
                      </a:br>
                      <a:r>
                        <a:rPr lang="en-GB" sz="1400" b="0" dirty="0">
                          <a:solidFill>
                            <a:schemeClr val="tx1"/>
                          </a:solidFill>
                          <a:latin typeface="+mn-lt"/>
                          <a:ea typeface="Times New Roman"/>
                          <a:cs typeface="Arial" panose="020B0604020202020204" pitchFamily="34" charset="0"/>
                        </a:rPr>
                        <a:t>4 (&lt;1)</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7"/>
                  </a:ext>
                </a:extLst>
              </a:tr>
              <a:tr h="285154">
                <a:tc>
                  <a:txBody>
                    <a:bodyPr/>
                    <a:lstStyle/>
                    <a:p>
                      <a:pPr marL="0" marR="0" indent="0">
                        <a:lnSpc>
                          <a:spcPct val="100000"/>
                        </a:lnSpc>
                        <a:spcBef>
                          <a:spcPts val="0"/>
                        </a:spcBef>
                        <a:spcAft>
                          <a:spcPts val="0"/>
                        </a:spcAft>
                      </a:pPr>
                      <a:r>
                        <a:rPr lang="en-US" sz="1400" b="1" dirty="0">
                          <a:solidFill>
                            <a:schemeClr val="tx1"/>
                          </a:solidFill>
                          <a:latin typeface="+mn-lt"/>
                          <a:ea typeface="Times New Roman"/>
                          <a:cs typeface="Arial" panose="020B0604020202020204" pitchFamily="34" charset="0"/>
                        </a:rPr>
                        <a:t>Any serious AE</a:t>
                      </a:r>
                      <a:r>
                        <a:rPr lang="en-US" sz="1400" b="1" baseline="30000" dirty="0">
                          <a:solidFill>
                            <a:schemeClr val="tx1"/>
                          </a:solidFill>
                          <a:latin typeface="+mn-lt"/>
                          <a:ea typeface="Times New Roman"/>
                          <a:cs typeface="Arial" panose="020B0604020202020204" pitchFamily="34" charset="0"/>
                        </a:rPr>
                        <a:t>a</a:t>
                      </a: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a:lnSpc>
                          <a:spcPct val="100000"/>
                        </a:lnSpc>
                        <a:spcAft>
                          <a:spcPts val="0"/>
                        </a:spcAft>
                      </a:pPr>
                      <a:r>
                        <a:rPr lang="en-GB" sz="1400" b="0" dirty="0">
                          <a:solidFill>
                            <a:schemeClr val="tx1"/>
                          </a:solidFill>
                          <a:latin typeface="+mn-lt"/>
                          <a:ea typeface="Times New Roman"/>
                          <a:cs typeface="Arial" panose="020B0604020202020204" pitchFamily="34" charset="0"/>
                        </a:rPr>
                        <a:t>50 (7)</a:t>
                      </a:r>
                      <a:endParaRPr lang="en-GB" sz="1400" b="0" baseline="30000" dirty="0">
                        <a:solidFill>
                          <a:schemeClr val="tx1"/>
                        </a:solidFill>
                        <a:latin typeface="+mn-lt"/>
                        <a:ea typeface="Times New Roman"/>
                        <a:cs typeface="Arial" panose="020B0604020202020204" pitchFamily="34" charset="0"/>
                      </a:endParaRP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a:lnSpc>
                          <a:spcPct val="100000"/>
                        </a:lnSpc>
                        <a:spcAft>
                          <a:spcPts val="0"/>
                        </a:spcAft>
                      </a:pPr>
                      <a:r>
                        <a:rPr lang="en-GB" sz="1400" b="0" dirty="0">
                          <a:solidFill>
                            <a:schemeClr val="tx1"/>
                          </a:solidFill>
                          <a:latin typeface="+mn-lt"/>
                          <a:ea typeface="Times New Roman"/>
                          <a:cs typeface="Arial" panose="020B0604020202020204" pitchFamily="34" charset="0"/>
                        </a:rPr>
                        <a:t>55 (8)</a:t>
                      </a:r>
                      <a:endParaRPr lang="en-GB" sz="1400" b="0" baseline="30000" dirty="0">
                        <a:solidFill>
                          <a:schemeClr val="tx1"/>
                        </a:solidFill>
                        <a:latin typeface="+mn-lt"/>
                        <a:ea typeface="Times New Roman"/>
                        <a:cs typeface="Arial" panose="020B0604020202020204" pitchFamily="34" charset="0"/>
                      </a:endParaRPr>
                    </a:p>
                  </a:txBody>
                  <a:tcPr marL="73152" marR="73152" marT="36576" marB="36576">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845759"/>
                  </a:ext>
                </a:extLst>
              </a:tr>
            </a:tbl>
          </a:graphicData>
        </a:graphic>
      </p:graphicFrame>
      <p:sp>
        <p:nvSpPr>
          <p:cNvPr id="5"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7A7C345-E2DE-486C-AE29-0896A55300E1}"/>
              </a:ext>
            </a:extLst>
          </p:cNvPr>
          <p:cNvSpPr txBox="1">
            <a:spLocks/>
          </p:cNvSpPr>
          <p:nvPr/>
        </p:nvSpPr>
        <p:spPr bwMode="auto">
          <a:xfrm>
            <a:off x="671144" y="5907024"/>
            <a:ext cx="7813249" cy="33379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0" indent="0" algn="r" rtl="0" eaLnBrk="0" fontAlgn="base" hangingPunct="0">
              <a:spcBef>
                <a:spcPct val="0"/>
              </a:spcBef>
              <a:spcAft>
                <a:spcPts val="300"/>
              </a:spcAft>
              <a:buClr>
                <a:srgbClr val="E31836"/>
              </a:buClr>
              <a:buSzPct val="115000"/>
              <a:buFont typeface="Arial" charset="0"/>
              <a:buNone/>
              <a:defRPr sz="10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pPr algn="l"/>
            <a:r>
              <a:rPr lang="en-US" altLang="ja-JP" baseline="30000" dirty="0"/>
              <a:t>a</a:t>
            </a:r>
            <a:r>
              <a:rPr lang="en-US" dirty="0"/>
              <a:t>2 deaths (acute myocardial infarction, n=1; Burkitt’s lymphoma, n=1) in the GEMINI-2 study; both were in the DTG + 3TC group and were considered unrelated to the study drug regimen. </a:t>
            </a:r>
          </a:p>
          <a:p>
            <a:pPr algn="l"/>
            <a:endParaRPr lang="en-US" altLang="en-US" kern="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95281131"/>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sz="2800" dirty="0"/>
              <a:t>Adverse Events Leading to Withdrawal: Pooled ITT-E Population</a:t>
            </a:r>
            <a:endParaRPr lang="en-US" altLang="en-US" sz="2800"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graphicFrame>
        <p:nvGraphicFramePr>
          <p:cNvPr id="8" name="Tabl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9037E24-745C-44F4-AAF8-221DB5B3360A}"/>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603446413"/>
              </p:ext>
            </p:extLst>
          </p:nvPr>
        </p:nvGraphicFramePr>
        <p:xfrm>
          <a:off x="396616" y="1139711"/>
          <a:ext cx="8503920" cy="5299329"/>
        </p:xfrm>
        <a:graphic>
          <a:graphicData uri="http://schemas.openxmlformats.org/drawingml/2006/table">
            <a:tbl>
              <a:tblPr firstRow="1" bandRow="1">
                <a:tableStyleId>{21E4AEA4-8DFA-4A89-87EB-49C32662AFE0}</a:tableStyleId>
              </a:tblPr>
              <a:tblGrid>
                <a:gridCol w="502920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0"/>
                    </a:ext>
                  </a:extLst>
                </a:gridCol>
                <a:gridCol w="173736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1"/>
                    </a:ext>
                  </a:extLst>
                </a:gridCol>
                <a:gridCol w="173736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005550173"/>
                    </a:ext>
                  </a:extLst>
                </a:gridCol>
              </a:tblGrid>
              <a:tr h="365760">
                <a:tc>
                  <a:txBody>
                    <a:bodyPr/>
                    <a:lstStyle/>
                    <a:p>
                      <a:pPr marL="73152" marR="0" lvl="0" indent="0" algn="l" defTabSz="914400" rtl="0" eaLnBrk="1" fontAlgn="auto" latinLnBrk="0" hangingPunct="1">
                        <a:lnSpc>
                          <a:spcPts val="1500"/>
                        </a:lnSpc>
                        <a:spcBef>
                          <a:spcPts val="0"/>
                        </a:spcBef>
                        <a:spcAft>
                          <a:spcPts val="0"/>
                        </a:spcAft>
                        <a:buClrTx/>
                        <a:buSzTx/>
                        <a:buFontTx/>
                        <a:buNone/>
                        <a:tabLst/>
                        <a:defRPr/>
                      </a:pPr>
                      <a:r>
                        <a:rPr lang="en-US" sz="1200" b="1" dirty="0">
                          <a:solidFill>
                            <a:schemeClr val="tx1"/>
                          </a:solidFill>
                          <a:latin typeface="+mn-lt"/>
                          <a:ea typeface="Times New Roman"/>
                          <a:cs typeface="Arial" panose="020B0604020202020204" pitchFamily="34" charset="0"/>
                        </a:rPr>
                        <a:t>n</a:t>
                      </a:r>
                      <a:r>
                        <a:rPr lang="en-US" sz="1200" b="1" baseline="0" dirty="0">
                          <a:solidFill>
                            <a:schemeClr val="tx1"/>
                          </a:solidFill>
                          <a:latin typeface="+mn-lt"/>
                          <a:ea typeface="Times New Roman"/>
                          <a:cs typeface="Arial" panose="020B0604020202020204" pitchFamily="34" charset="0"/>
                        </a:rPr>
                        <a:t> (%)</a:t>
                      </a:r>
                      <a:endParaRPr lang="en-GB" sz="1200" b="1" dirty="0">
                        <a:solidFill>
                          <a:schemeClr val="tx1"/>
                        </a:solidFill>
                        <a:latin typeface="+mn-lt"/>
                        <a:ea typeface="Times New Roman"/>
                        <a:cs typeface="Arial" panose="020B0604020202020204" pitchFamily="34" charset="0"/>
                      </a:endParaRPr>
                    </a:p>
                  </a:txBody>
                  <a:tcPr marL="12700" marR="12700" marT="36576" marB="36576"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en-GB" sz="1400" b="1" kern="1200" dirty="0">
                          <a:solidFill>
                            <a:schemeClr val="bg1"/>
                          </a:solidFill>
                          <a:latin typeface="+mn-lt"/>
                          <a:ea typeface="+mn-ea"/>
                          <a:cs typeface="+mn-cs"/>
                        </a:rPr>
                        <a:t>DTG + 3TC</a:t>
                      </a:r>
                      <a:br>
                        <a:rPr lang="en-GB" sz="1400" b="1" kern="1200" dirty="0">
                          <a:solidFill>
                            <a:schemeClr val="bg1"/>
                          </a:solidFill>
                          <a:latin typeface="+mn-lt"/>
                          <a:ea typeface="+mn-ea"/>
                          <a:cs typeface="+mn-cs"/>
                        </a:rPr>
                      </a:br>
                      <a:r>
                        <a:rPr lang="en-GB" sz="1400" b="1" kern="1200" dirty="0">
                          <a:solidFill>
                            <a:schemeClr val="bg1"/>
                          </a:solidFill>
                          <a:latin typeface="+mn-lt"/>
                          <a:ea typeface="Times New Roman"/>
                          <a:cs typeface="Calibri" pitchFamily="34" charset="0"/>
                        </a:rPr>
                        <a:t>(N=716)</a:t>
                      </a:r>
                    </a:p>
                  </a:txBody>
                  <a:tcPr marL="12700" marR="12700" marT="36576" marB="36576"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chemeClr val="bg1"/>
                          </a:solidFill>
                          <a:latin typeface="+mn-lt"/>
                          <a:cs typeface="Arial" panose="020B0604020202020204" pitchFamily="34" charset="0"/>
                        </a:rPr>
                        <a:t>DTG + TDF/FTC</a:t>
                      </a:r>
                      <a:br>
                        <a:rPr lang="en-GB" sz="1400" b="1" dirty="0">
                          <a:solidFill>
                            <a:schemeClr val="bg1"/>
                          </a:solidFill>
                          <a:latin typeface="+mn-lt"/>
                          <a:cs typeface="Arial" panose="020B0604020202020204" pitchFamily="34" charset="0"/>
                        </a:rPr>
                      </a:br>
                      <a:r>
                        <a:rPr lang="en-GB" sz="1400" b="1" dirty="0">
                          <a:solidFill>
                            <a:schemeClr val="bg1"/>
                          </a:solidFill>
                          <a:latin typeface="+mn-lt"/>
                          <a:cs typeface="Arial" panose="020B0604020202020204" pitchFamily="34" charset="0"/>
                        </a:rPr>
                        <a:t>(N=717)</a:t>
                      </a:r>
                      <a:endParaRPr lang="en-GB" sz="1400" b="1" dirty="0">
                        <a:solidFill>
                          <a:schemeClr val="bg1"/>
                        </a:solidFill>
                        <a:latin typeface="+mn-lt"/>
                        <a:ea typeface="Times New Roman"/>
                        <a:cs typeface="Arial" panose="020B0604020202020204" pitchFamily="34" charset="0"/>
                      </a:endParaRPr>
                    </a:p>
                  </a:txBody>
                  <a:tcPr marL="12700" marR="12700" marT="36576" marB="36576"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6600"/>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0"/>
                  </a:ext>
                </a:extLst>
              </a:tr>
              <a:tr h="182880">
                <a:tc>
                  <a:txBody>
                    <a:bodyPr/>
                    <a:lstStyle/>
                    <a:p>
                      <a:pPr marL="73152" marR="0" indent="0">
                        <a:lnSpc>
                          <a:spcPct val="100000"/>
                        </a:lnSpc>
                        <a:spcBef>
                          <a:spcPts val="0"/>
                        </a:spcBef>
                        <a:spcAft>
                          <a:spcPts val="0"/>
                        </a:spcAft>
                      </a:pPr>
                      <a:r>
                        <a:rPr lang="en-US" sz="1200" b="1" dirty="0">
                          <a:solidFill>
                            <a:schemeClr val="tx1"/>
                          </a:solidFill>
                          <a:latin typeface="+mn-lt"/>
                          <a:ea typeface="Times New Roman"/>
                          <a:cs typeface="Arial" panose="020B0604020202020204" pitchFamily="34" charset="0"/>
                        </a:rPr>
                        <a:t>Participants with AEs leading to withdrawal from the study</a:t>
                      </a:r>
                    </a:p>
                  </a:txBody>
                  <a:tcPr marL="12700" marR="12700"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ea typeface="Times New Roman"/>
                          <a:cs typeface="Arial" panose="020B0604020202020204" pitchFamily="34" charset="0"/>
                        </a:rPr>
                        <a:t>15 (2)</a:t>
                      </a:r>
                    </a:p>
                  </a:txBody>
                  <a:tcPr marL="12700" marR="12700"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ea typeface="Times New Roman"/>
                          <a:cs typeface="Arial" panose="020B0604020202020204" pitchFamily="34" charset="0"/>
                        </a:rPr>
                        <a:t>16 (2)</a:t>
                      </a:r>
                    </a:p>
                  </a:txBody>
                  <a:tcPr marL="12700" marR="12700"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2"/>
                  </a:ext>
                </a:extLst>
              </a:tr>
              <a:tr h="3624072">
                <a:tc>
                  <a:txBody>
                    <a:bodyPr/>
                    <a:lstStyle/>
                    <a:p>
                      <a:pPr marL="73152" marR="0" indent="0" algn="l" defTabSz="914400" rtl="0" eaLnBrk="1" latinLnBrk="0" hangingPunct="1">
                        <a:lnSpc>
                          <a:spcPct val="100000"/>
                        </a:lnSpc>
                        <a:spcBef>
                          <a:spcPts val="0"/>
                        </a:spcBef>
                        <a:spcAft>
                          <a:spcPts val="0"/>
                        </a:spcAft>
                      </a:pPr>
                      <a:endParaRPr lang="en-US" sz="1200" b="1" kern="1200" dirty="0">
                        <a:solidFill>
                          <a:schemeClr val="tx1"/>
                        </a:solidFill>
                        <a:latin typeface="+mn-lt"/>
                        <a:ea typeface="Times New Roman"/>
                        <a:cs typeface="Arial" panose="020B0604020202020204" pitchFamily="34" charset="0"/>
                      </a:endParaRPr>
                    </a:p>
                    <a:p>
                      <a:pPr marL="73152" marR="0" indent="0" algn="l" defTabSz="914400" rtl="0" eaLnBrk="1" latinLnBrk="0" hangingPunct="1">
                        <a:lnSpc>
                          <a:spcPct val="100000"/>
                        </a:lnSpc>
                        <a:spcBef>
                          <a:spcPts val="0"/>
                        </a:spcBef>
                        <a:spcAft>
                          <a:spcPts val="0"/>
                        </a:spcAft>
                      </a:pPr>
                      <a:r>
                        <a:rPr lang="en-US" sz="1200" b="1" kern="1200" dirty="0">
                          <a:solidFill>
                            <a:schemeClr val="tx1"/>
                          </a:solidFill>
                          <a:latin typeface="+mn-lt"/>
                          <a:ea typeface="Times New Roman"/>
                          <a:cs typeface="Arial" panose="020B0604020202020204" pitchFamily="34" charset="0"/>
                        </a:rPr>
                        <a:t>All events leading to withdrawal (participant may report &gt;1 AE)</a:t>
                      </a:r>
                    </a:p>
                    <a:p>
                      <a:pPr marL="1588" marR="0" indent="0">
                        <a:lnSpc>
                          <a:spcPct val="95000"/>
                        </a:lnSpc>
                        <a:spcBef>
                          <a:spcPts val="0"/>
                        </a:spcBef>
                        <a:spcAft>
                          <a:spcPts val="0"/>
                        </a:spcAft>
                      </a:pPr>
                      <a:r>
                        <a:rPr lang="en-US" sz="1050" b="0" dirty="0">
                          <a:solidFill>
                            <a:schemeClr val="tx1"/>
                          </a:solidFill>
                          <a:latin typeface="+mn-lt"/>
                          <a:ea typeface="Times New Roman"/>
                          <a:cs typeface="Arial" panose="020B0604020202020204" pitchFamily="34" charset="0"/>
                        </a:rPr>
                        <a:t>                          Hepatitis A</a:t>
                      </a:r>
                    </a:p>
                    <a:p>
                      <a:pPr marL="1588" marR="0" indent="0">
                        <a:lnSpc>
                          <a:spcPct val="95000"/>
                        </a:lnSpc>
                        <a:spcBef>
                          <a:spcPts val="0"/>
                        </a:spcBef>
                        <a:spcAft>
                          <a:spcPts val="0"/>
                        </a:spcAft>
                      </a:pPr>
                      <a:r>
                        <a:rPr lang="en-US" sz="1050" b="0" baseline="0" dirty="0">
                          <a:solidFill>
                            <a:schemeClr val="tx1"/>
                          </a:solidFill>
                          <a:latin typeface="+mn-lt"/>
                          <a:ea typeface="Times New Roman"/>
                          <a:cs typeface="Arial" panose="020B0604020202020204" pitchFamily="34" charset="0"/>
                        </a:rPr>
                        <a:t>                          Alcoholic hepatitis</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Acute hepatitis C</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Hepatoxicity</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Drug-induced liver injury</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Hepatitis C</a:t>
                      </a:r>
                    </a:p>
                    <a:p>
                      <a:pPr marL="1588" marR="0" indent="0">
                        <a:lnSpc>
                          <a:spcPct val="95000"/>
                        </a:lnSpc>
                        <a:spcBef>
                          <a:spcPts val="0"/>
                        </a:spcBef>
                        <a:spcAft>
                          <a:spcPts val="0"/>
                        </a:spcAft>
                      </a:pPr>
                      <a:r>
                        <a:rPr lang="en-US" sz="1050" b="0" baseline="0" dirty="0">
                          <a:solidFill>
                            <a:schemeClr val="tx1"/>
                          </a:solidFill>
                          <a:latin typeface="+mn-lt"/>
                          <a:ea typeface="Times New Roman"/>
                          <a:cs typeface="Arial" panose="020B0604020202020204" pitchFamily="34" charset="0"/>
                        </a:rPr>
                        <a:t>                          Renal impairment</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Creatinine renal clearance decreased</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Glomerular filtration rate decreased</a:t>
                      </a:r>
                    </a:p>
                    <a:p>
                      <a:pPr marL="1588" marR="0" lvl="0" indent="0" algn="l" defTabSz="914400" rtl="0" eaLnBrk="1" fontAlgn="auto" latinLnBrk="0" hangingPunct="1">
                        <a:lnSpc>
                          <a:spcPct val="95000"/>
                        </a:lnSpc>
                        <a:spcBef>
                          <a:spcPts val="0"/>
                        </a:spcBef>
                        <a:spcAft>
                          <a:spcPts val="0"/>
                        </a:spcAft>
                        <a:buClrTx/>
                        <a:buSzTx/>
                        <a:buFontTx/>
                        <a:buNone/>
                        <a:tabLst/>
                        <a:defRPr/>
                      </a:pPr>
                      <a:r>
                        <a:rPr lang="en-US" sz="1050" b="0" baseline="0" dirty="0">
                          <a:solidFill>
                            <a:schemeClr val="tx1"/>
                          </a:solidFill>
                          <a:latin typeface="+mn-lt"/>
                          <a:ea typeface="Times New Roman"/>
                          <a:cs typeface="Arial" panose="020B0604020202020204" pitchFamily="34" charset="0"/>
                        </a:rPr>
                        <a:t>                          Anxiety</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Depression</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Suicide attempt</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Suicidal ideation</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Insomnia</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Sleep disorder</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Psychotic disorder</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Substance-induced psychotic disorder</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Overdose</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Alcoholic psychosis</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Acute myocardial infarction</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Burkitt’s lymphoma </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Non-Hodgkin’s lymphoma</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B-cell lymphoma</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Pulmonary tuberculosis</a:t>
                      </a:r>
                    </a:p>
                    <a:p>
                      <a:pPr marL="1588" marR="0" indent="0">
                        <a:lnSpc>
                          <a:spcPct val="95000"/>
                        </a:lnSpc>
                        <a:spcBef>
                          <a:spcPts val="0"/>
                        </a:spcBef>
                        <a:spcAft>
                          <a:spcPts val="0"/>
                        </a:spcAft>
                      </a:pPr>
                      <a:r>
                        <a:rPr lang="en-US" sz="1050" b="0" baseline="0" dirty="0">
                          <a:solidFill>
                            <a:schemeClr val="tx1"/>
                          </a:solidFill>
                          <a:latin typeface="+mn-lt"/>
                          <a:ea typeface="Times New Roman"/>
                          <a:cs typeface="Arial" panose="020B0604020202020204" pitchFamily="34" charset="0"/>
                        </a:rPr>
                        <a:t>                          Tuberculous pleurisy</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Osteoporosis</a:t>
                      </a:r>
                      <a:br>
                        <a:rPr lang="en-US" sz="1050" b="0" baseline="0" dirty="0">
                          <a:solidFill>
                            <a:schemeClr val="tx1"/>
                          </a:solidFill>
                          <a:latin typeface="+mn-lt"/>
                          <a:ea typeface="Times New Roman"/>
                          <a:cs typeface="Arial" panose="020B0604020202020204" pitchFamily="34" charset="0"/>
                        </a:rPr>
                      </a:br>
                      <a:r>
                        <a:rPr lang="en-US" sz="1050" b="0" baseline="0" dirty="0">
                          <a:solidFill>
                            <a:schemeClr val="tx1"/>
                          </a:solidFill>
                          <a:latin typeface="+mn-lt"/>
                          <a:ea typeface="Times New Roman"/>
                          <a:cs typeface="Arial" panose="020B0604020202020204" pitchFamily="34" charset="0"/>
                        </a:rPr>
                        <a:t>                          Rhabdomyolysis    </a:t>
                      </a:r>
                    </a:p>
                  </a:txBody>
                  <a:tcPr marL="12700" marR="12700"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
                      </a:r>
                      <a:br>
                        <a:rPr lang="en-GB" sz="1050" b="0" dirty="0">
                          <a:solidFill>
                            <a:schemeClr val="tx1"/>
                          </a:solidFill>
                          <a:latin typeface="+mn-lt"/>
                          <a:ea typeface="Times New Roman"/>
                          <a:cs typeface="Arial" panose="020B0604020202020204" pitchFamily="34" charset="0"/>
                        </a:rPr>
                      </a:br>
                      <a:endParaRPr lang="en-GB" sz="1050" b="0" dirty="0">
                        <a:solidFill>
                          <a:schemeClr val="tx1"/>
                        </a:solidFill>
                        <a:latin typeface="+mn-lt"/>
                        <a:ea typeface="Times New Roman"/>
                        <a:cs typeface="Arial" panose="020B0604020202020204" pitchFamily="34" charset="0"/>
                      </a:endParaRP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2 (&lt;1)</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0</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r>
                        <a:rPr lang="en-GB" sz="1050" b="0" dirty="0">
                          <a:solidFill>
                            <a:srgbClr val="C00000"/>
                          </a:solidFill>
                          <a:latin typeface="+mn-lt"/>
                          <a:ea typeface="Times New Roman"/>
                          <a:cs typeface="Arial" panose="020B0604020202020204" pitchFamily="34" charset="0"/>
                        </a:rPr>
                        <a:t/>
                      </a:r>
                      <a:br>
                        <a:rPr lang="en-GB" sz="1050" b="0" dirty="0">
                          <a:solidFill>
                            <a:srgbClr val="C00000"/>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0</a:t>
                      </a:r>
                      <a:r>
                        <a:rPr lang="en-GB" sz="1050" b="0" dirty="0">
                          <a:solidFill>
                            <a:srgbClr val="C00000"/>
                          </a:solidFill>
                          <a:latin typeface="+mn-lt"/>
                          <a:ea typeface="Times New Roman"/>
                          <a:cs typeface="Arial" panose="020B0604020202020204" pitchFamily="34" charset="0"/>
                        </a:rPr>
                        <a:t/>
                      </a:r>
                      <a:br>
                        <a:rPr lang="en-GB" sz="1050" b="0" dirty="0">
                          <a:solidFill>
                            <a:srgbClr val="C00000"/>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r>
                        <a:rPr lang="en-GB" sz="1050" b="0" dirty="0">
                          <a:solidFill>
                            <a:srgbClr val="C00000"/>
                          </a:solidFill>
                          <a:latin typeface="+mn-lt"/>
                          <a:ea typeface="Times New Roman"/>
                          <a:cs typeface="Arial" panose="020B0604020202020204" pitchFamily="34" charset="0"/>
                        </a:rPr>
                        <a:t/>
                      </a:r>
                      <a:br>
                        <a:rPr lang="en-GB" sz="1050" b="0" dirty="0">
                          <a:solidFill>
                            <a:srgbClr val="C00000"/>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0</a:t>
                      </a:r>
                    </a:p>
                  </a:txBody>
                  <a:tcPr marL="12700" marR="12700"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
                      </a:r>
                      <a:br>
                        <a:rPr lang="en-GB" sz="1050" b="0" dirty="0">
                          <a:solidFill>
                            <a:schemeClr val="tx1"/>
                          </a:solidFill>
                          <a:latin typeface="+mn-lt"/>
                          <a:ea typeface="Times New Roman"/>
                          <a:cs typeface="Arial" panose="020B0604020202020204" pitchFamily="34" charset="0"/>
                        </a:rPr>
                      </a:br>
                      <a:endParaRPr lang="en-GB" sz="1050" b="0" dirty="0">
                        <a:solidFill>
                          <a:schemeClr val="tx1"/>
                        </a:solidFill>
                        <a:latin typeface="+mn-lt"/>
                        <a:ea typeface="Times New Roman"/>
                        <a:cs typeface="Arial" panose="020B0604020202020204" pitchFamily="34" charset="0"/>
                      </a:endParaRP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0</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2 (&lt;1)</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0</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0</a:t>
                      </a:r>
                      <a:br>
                        <a:rPr lang="en-GB" sz="1050" b="0" dirty="0">
                          <a:solidFill>
                            <a:schemeClr val="tx1"/>
                          </a:solidFill>
                          <a:latin typeface="+mn-lt"/>
                          <a:ea typeface="Times New Roman"/>
                          <a:cs typeface="Arial" panose="020B0604020202020204" pitchFamily="34" charset="0"/>
                        </a:rPr>
                      </a:br>
                      <a:r>
                        <a:rPr lang="en-GB" sz="1050" b="0" dirty="0">
                          <a:solidFill>
                            <a:schemeClr val="tx1"/>
                          </a:solidFill>
                          <a:latin typeface="+mn-lt"/>
                          <a:ea typeface="Times New Roman"/>
                          <a:cs typeface="Arial" panose="020B0604020202020204" pitchFamily="34" charset="0"/>
                        </a:rPr>
                        <a:t>1 (&lt;1)</a:t>
                      </a:r>
                    </a:p>
                    <a:p>
                      <a:pPr marL="0" marR="0" lvl="0" indent="0" algn="ctr" defTabSz="914400" rtl="0" eaLnBrk="1" fontAlgn="auto" latinLnBrk="0" hangingPunct="1">
                        <a:lnSpc>
                          <a:spcPct val="95000"/>
                        </a:lnSpc>
                        <a:spcBef>
                          <a:spcPts val="0"/>
                        </a:spcBef>
                        <a:spcAft>
                          <a:spcPts val="0"/>
                        </a:spcAft>
                        <a:buClrTx/>
                        <a:buSzTx/>
                        <a:buFontTx/>
                        <a:buNone/>
                        <a:tabLst/>
                        <a:defRPr/>
                      </a:pPr>
                      <a:r>
                        <a:rPr lang="en-GB" sz="1050" b="0" dirty="0">
                          <a:solidFill>
                            <a:schemeClr val="tx1"/>
                          </a:solidFill>
                          <a:latin typeface="+mn-lt"/>
                          <a:ea typeface="Times New Roman"/>
                          <a:cs typeface="Arial" panose="020B0604020202020204" pitchFamily="34" charset="0"/>
                        </a:rPr>
                        <a:t>1 (&lt;1)</a:t>
                      </a:r>
                    </a:p>
                  </a:txBody>
                  <a:tcPr marL="12700" marR="12700"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19417829"/>
                  </a:ext>
                </a:extLst>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72376946"/>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Change in Renal Biomarkers at Week 48: Pooled ITT-E Population</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graphicFrame>
        <p:nvGraphicFramePr>
          <p:cNvPr id="13"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B3DD6BD-075C-43EC-9A9E-1AEE5CD9FA93}"/>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987427366"/>
              </p:ext>
            </p:extLst>
          </p:nvPr>
        </p:nvGraphicFramePr>
        <p:xfrm>
          <a:off x="300091" y="1553500"/>
          <a:ext cx="4271909" cy="4557582"/>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8D484A4-297B-4507-B331-2220C7FA5D1C}"/>
              </a:ext>
            </a:extLst>
          </p:cNvPr>
          <p:cNvSpPr txBox="1"/>
          <p:nvPr/>
        </p:nvSpPr>
        <p:spPr>
          <a:xfrm>
            <a:off x="835594" y="4563702"/>
            <a:ext cx="1177175" cy="938719"/>
          </a:xfrm>
          <a:prstGeom prst="rect">
            <a:avLst/>
          </a:prstGeom>
          <a:noFill/>
        </p:spPr>
        <p:txBody>
          <a:bodyPr wrap="square" rtlCol="0">
            <a:spAutoFit/>
          </a:bodyPr>
          <a:lstStyle/>
          <a:p>
            <a:pPr algn="ctr" fontAlgn="auto">
              <a:spcBef>
                <a:spcPts val="0"/>
              </a:spcBef>
              <a:spcAft>
                <a:spcPts val="0"/>
              </a:spcAft>
              <a:buClrTx/>
              <a:buFontTx/>
              <a:buNone/>
            </a:pPr>
            <a:r>
              <a:rPr lang="en-US" sz="1100" dirty="0">
                <a:solidFill>
                  <a:prstClr val="black"/>
                </a:solidFill>
                <a:latin typeface="Arial" panose="020B0604020202020204" pitchFamily="34" charset="0"/>
                <a:cs typeface="Arial" panose="020B0604020202020204" pitchFamily="34" charset="0"/>
              </a:rPr>
              <a:t>GFR from</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cystatin C, </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CKD-EPI </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(mL/min/</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1.73 m</a:t>
            </a:r>
            <a:r>
              <a:rPr lang="en-US" sz="1100" baseline="30000" dirty="0">
                <a:solidFill>
                  <a:prstClr val="black"/>
                </a:solidFill>
                <a:latin typeface="Arial" panose="020B0604020202020204" pitchFamily="34" charset="0"/>
                <a:cs typeface="Arial" panose="020B0604020202020204" pitchFamily="34" charset="0"/>
              </a:rPr>
              <a:t>2</a:t>
            </a:r>
            <a:r>
              <a:rPr lang="en-US" sz="1100" dirty="0">
                <a:solidFill>
                  <a:prstClr val="black"/>
                </a:solidFill>
                <a:latin typeface="Arial" panose="020B0604020202020204" pitchFamily="34" charset="0"/>
                <a:cs typeface="Arial" panose="020B0604020202020204" pitchFamily="34" charset="0"/>
              </a:rPr>
              <a:t>)</a:t>
            </a:r>
          </a:p>
        </p:txBody>
      </p:sp>
      <p:sp>
        <p:nvSpPr>
          <p:cNvPr id="25" name="TextBox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46D2BE-61C5-4174-AAA4-7FB29D038669}"/>
              </a:ext>
            </a:extLst>
          </p:cNvPr>
          <p:cNvSpPr txBox="1"/>
          <p:nvPr/>
        </p:nvSpPr>
        <p:spPr>
          <a:xfrm>
            <a:off x="3277933" y="4563702"/>
            <a:ext cx="1256958" cy="769441"/>
          </a:xfrm>
          <a:prstGeom prst="rect">
            <a:avLst/>
          </a:prstGeom>
          <a:noFill/>
        </p:spPr>
        <p:txBody>
          <a:bodyPr wrap="square" rtlCol="0">
            <a:spAutoFit/>
          </a:bodyPr>
          <a:lstStyle/>
          <a:p>
            <a:pPr algn="ctr" fontAlgn="auto">
              <a:spcBef>
                <a:spcPts val="0"/>
              </a:spcBef>
              <a:spcAft>
                <a:spcPts val="0"/>
              </a:spcAft>
              <a:buClrTx/>
              <a:buFontTx/>
              <a:buNone/>
            </a:pPr>
            <a:r>
              <a:rPr lang="en-US" sz="1100" dirty="0">
                <a:solidFill>
                  <a:prstClr val="black"/>
                </a:solidFill>
                <a:latin typeface="Arial" panose="020B0604020202020204" pitchFamily="34" charset="0"/>
                <a:cs typeface="Arial" panose="020B0604020202020204" pitchFamily="34" charset="0"/>
              </a:rPr>
              <a:t>GFR from</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creatinine, </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CKD-EPI </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(mL/min/1.73 m</a:t>
            </a:r>
            <a:r>
              <a:rPr lang="en-US" sz="1100" baseline="30000" dirty="0">
                <a:solidFill>
                  <a:prstClr val="black"/>
                </a:solidFill>
                <a:latin typeface="Arial" panose="020B0604020202020204" pitchFamily="34" charset="0"/>
                <a:cs typeface="Arial" panose="020B0604020202020204" pitchFamily="34" charset="0"/>
              </a:rPr>
              <a:t>2</a:t>
            </a:r>
            <a:r>
              <a:rPr lang="en-US" sz="1100" dirty="0">
                <a:solidFill>
                  <a:prstClr val="black"/>
                </a:solidFill>
                <a:latin typeface="Arial" panose="020B0604020202020204" pitchFamily="34" charset="0"/>
                <a:cs typeface="Arial" panose="020B0604020202020204" pitchFamily="34" charset="0"/>
              </a:rPr>
              <a:t>)</a:t>
            </a:r>
          </a:p>
        </p:txBody>
      </p:sp>
      <p:sp>
        <p:nvSpPr>
          <p:cNvPr id="27" name="TextBox 2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F215A8A-3BBA-4B7B-A56B-36053C6B447B}"/>
              </a:ext>
            </a:extLst>
          </p:cNvPr>
          <p:cNvSpPr txBox="1"/>
          <p:nvPr/>
        </p:nvSpPr>
        <p:spPr>
          <a:xfrm>
            <a:off x="2211496" y="4563702"/>
            <a:ext cx="848866" cy="430887"/>
          </a:xfrm>
          <a:prstGeom prst="rect">
            <a:avLst/>
          </a:prstGeom>
          <a:noFill/>
        </p:spPr>
        <p:txBody>
          <a:bodyPr wrap="square" rtlCol="0">
            <a:spAutoFit/>
          </a:bodyPr>
          <a:lstStyle/>
          <a:p>
            <a:pPr algn="ctr" fontAlgn="auto">
              <a:spcBef>
                <a:spcPts val="0"/>
              </a:spcBef>
              <a:spcAft>
                <a:spcPts val="0"/>
              </a:spcAft>
              <a:buClrTx/>
              <a:buFontTx/>
              <a:buNone/>
            </a:pPr>
            <a:r>
              <a:rPr lang="en-US" sz="1100" dirty="0">
                <a:solidFill>
                  <a:prstClr val="black"/>
                </a:solidFill>
                <a:latin typeface="Arial" panose="020B0604020202020204" pitchFamily="34" charset="0"/>
                <a:cs typeface="Arial" panose="020B0604020202020204" pitchFamily="34" charset="0"/>
              </a:rPr>
              <a:t>Creatinine</a:t>
            </a:r>
          </a:p>
          <a:p>
            <a:pPr algn="ctr" fontAlgn="auto">
              <a:spcBef>
                <a:spcPts val="0"/>
              </a:spcBef>
              <a:spcAft>
                <a:spcPts val="0"/>
              </a:spcAft>
              <a:buClrTx/>
              <a:buFontTx/>
              <a:buNone/>
            </a:pPr>
            <a:r>
              <a:rPr lang="en-US" sz="1100" dirty="0">
                <a:solidFill>
                  <a:prstClr val="black"/>
                </a:solidFill>
                <a:latin typeface="Arial" panose="020B0604020202020204" pitchFamily="34" charset="0"/>
                <a:cs typeface="Arial" panose="020B0604020202020204" pitchFamily="34" charset="0"/>
              </a:rPr>
              <a:t>(µmol/L)</a:t>
            </a:r>
          </a:p>
        </p:txBody>
      </p:sp>
      <p:sp>
        <p:nvSpPr>
          <p:cNvPr id="10"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12947B2-5414-4937-B149-6FB834D8072B}"/>
              </a:ext>
            </a:extLst>
          </p:cNvPr>
          <p:cNvSpPr>
            <a:spLocks noGrp="1"/>
          </p:cNvSpPr>
          <p:nvPr>
            <p:ph type="body" sz="quarter" idx="13"/>
          </p:nvPr>
        </p:nvSpPr>
        <p:spPr>
          <a:xfrm>
            <a:off x="533400" y="5862638"/>
            <a:ext cx="8358188" cy="365125"/>
          </a:xfrm>
        </p:spPr>
        <p:txBody>
          <a:bodyPr/>
          <a:lstStyle/>
          <a:p>
            <a:r>
              <a:rPr lang="en-US" sz="1050" baseline="30000" dirty="0"/>
              <a:t>a</a:t>
            </a:r>
            <a:r>
              <a:rPr lang="en-US" sz="1050" dirty="0"/>
              <a:t>Estimated mean change from baseline at Week 48 in each arm calculated from ANCOVA model adjusting for: study, treatment, baseline plasma HIV-1 RNA, baseline CD4+ cell count, age, sex, race, presence of diabetes mellitus, presence of hypertension, and baseline biomarker value. Multiple imputed dataset (missing at random). </a:t>
            </a:r>
            <a:r>
              <a:rPr lang="en-US" sz="1050" baseline="30000" dirty="0"/>
              <a:t>b</a:t>
            </a:r>
            <a:r>
              <a:rPr lang="en-US" sz="1050" dirty="0"/>
              <a:t>Estimated from geometric mean ratio for baseline and Week 48.</a:t>
            </a:r>
          </a:p>
        </p:txBody>
      </p:sp>
      <p:sp>
        <p:nvSpPr>
          <p:cNvPr id="2" name="TextBox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8E172F6-DEF9-44C3-842B-B8930F39C5B1}"/>
              </a:ext>
            </a:extLst>
          </p:cNvPr>
          <p:cNvSpPr txBox="1"/>
          <p:nvPr/>
        </p:nvSpPr>
        <p:spPr>
          <a:xfrm>
            <a:off x="1709851" y="1267952"/>
            <a:ext cx="1986121" cy="215444"/>
          </a:xfrm>
          <a:prstGeom prst="rect">
            <a:avLst/>
          </a:prstGeom>
          <a:noFill/>
        </p:spPr>
        <p:txBody>
          <a:bodyPr wrap="none" lIns="0" tIns="0" rIns="0" bIns="0" rtlCol="0">
            <a:spAutoFit/>
          </a:bodyPr>
          <a:lstStyle/>
          <a:p>
            <a:r>
              <a:rPr lang="en-US" sz="1400" b="1" dirty="0"/>
              <a:t>Plasma/Serum markers</a:t>
            </a:r>
          </a:p>
        </p:txBody>
      </p:sp>
      <p:graphicFrame>
        <p:nvGraphicFramePr>
          <p:cNvPr id="14"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27502FD-8268-4956-B0A1-B008F64D80C5}"/>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060226288"/>
              </p:ext>
            </p:extLst>
          </p:nvPr>
        </p:nvGraphicFramePr>
        <p:xfrm>
          <a:off x="4770727" y="1676066"/>
          <a:ext cx="4249463" cy="4557582"/>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A222912-ED5F-4BD6-A037-7FF879F8EF85}"/>
              </a:ext>
            </a:extLst>
          </p:cNvPr>
          <p:cNvSpPr txBox="1"/>
          <p:nvPr/>
        </p:nvSpPr>
        <p:spPr>
          <a:xfrm>
            <a:off x="6559720" y="1276500"/>
            <a:ext cx="1207062" cy="215444"/>
          </a:xfrm>
          <a:prstGeom prst="rect">
            <a:avLst/>
          </a:prstGeom>
          <a:noFill/>
        </p:spPr>
        <p:txBody>
          <a:bodyPr wrap="none" lIns="0" tIns="0" rIns="0" bIns="0" rtlCol="0">
            <a:spAutoFit/>
          </a:bodyPr>
          <a:lstStyle/>
          <a:p>
            <a:r>
              <a:rPr lang="en-US" sz="1400" b="1" dirty="0"/>
              <a:t>Urine markers</a:t>
            </a:r>
          </a:p>
        </p:txBody>
      </p:sp>
      <p:sp>
        <p:nvSpPr>
          <p:cNvPr id="16" name="TextBox 1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98F4D36-A5C2-4006-BDA2-DEAD072052DF}"/>
              </a:ext>
            </a:extLst>
          </p:cNvPr>
          <p:cNvSpPr txBox="1"/>
          <p:nvPr/>
        </p:nvSpPr>
        <p:spPr>
          <a:xfrm>
            <a:off x="5583531" y="4563702"/>
            <a:ext cx="865324" cy="600164"/>
          </a:xfrm>
          <a:prstGeom prst="rect">
            <a:avLst/>
          </a:prstGeom>
          <a:noFill/>
        </p:spPr>
        <p:txBody>
          <a:bodyPr wrap="square" rtlCol="0">
            <a:spAutoFit/>
          </a:bodyPr>
          <a:lstStyle/>
          <a:p>
            <a:pPr algn="ctr" fontAlgn="auto">
              <a:spcBef>
                <a:spcPts val="0"/>
              </a:spcBef>
              <a:spcAft>
                <a:spcPts val="0"/>
              </a:spcAft>
              <a:buClrTx/>
              <a:buFontTx/>
              <a:buNone/>
            </a:pPr>
            <a:r>
              <a:rPr lang="en-US" sz="1100" dirty="0">
                <a:solidFill>
                  <a:prstClr val="black"/>
                </a:solidFill>
                <a:latin typeface="Arial" panose="020B0604020202020204" pitchFamily="34" charset="0"/>
                <a:cs typeface="Arial" panose="020B0604020202020204" pitchFamily="34" charset="0"/>
              </a:rPr>
              <a:t>Protein/</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Creatinine</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(g/mol)</a:t>
            </a:r>
          </a:p>
        </p:txBody>
      </p:sp>
      <p:sp>
        <p:nvSpPr>
          <p:cNvPr id="17" name="TextBox 1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2E10250-826A-4AF8-93FF-394C6D5AF80F}"/>
              </a:ext>
            </a:extLst>
          </p:cNvPr>
          <p:cNvSpPr txBox="1"/>
          <p:nvPr/>
        </p:nvSpPr>
        <p:spPr>
          <a:xfrm>
            <a:off x="6559720" y="4563702"/>
            <a:ext cx="1177175" cy="769441"/>
          </a:xfrm>
          <a:prstGeom prst="rect">
            <a:avLst/>
          </a:prstGeom>
          <a:noFill/>
        </p:spPr>
        <p:txBody>
          <a:bodyPr wrap="square" rtlCol="0">
            <a:spAutoFit/>
          </a:bodyPr>
          <a:lstStyle/>
          <a:p>
            <a:pPr algn="ctr" fontAlgn="auto">
              <a:spcBef>
                <a:spcPts val="0"/>
              </a:spcBef>
              <a:spcAft>
                <a:spcPts val="0"/>
              </a:spcAft>
              <a:buClrTx/>
              <a:buFontTx/>
              <a:buNone/>
            </a:pPr>
            <a:r>
              <a:rPr lang="en-US" sz="1100" dirty="0">
                <a:solidFill>
                  <a:prstClr val="black"/>
                </a:solidFill>
                <a:latin typeface="Arial" panose="020B0604020202020204" pitchFamily="34" charset="0"/>
                <a:cs typeface="Arial" panose="020B0604020202020204" pitchFamily="34" charset="0"/>
              </a:rPr>
              <a:t>Retinol-binding</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protein/</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Creatinine</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(µg/mmol)</a:t>
            </a:r>
          </a:p>
        </p:txBody>
      </p:sp>
      <p:sp>
        <p:nvSpPr>
          <p:cNvPr id="18" name="TextBox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463825-4589-4CF6-9F4C-C2FCDB5C813C}"/>
              </a:ext>
            </a:extLst>
          </p:cNvPr>
          <p:cNvSpPr txBox="1"/>
          <p:nvPr/>
        </p:nvSpPr>
        <p:spPr>
          <a:xfrm>
            <a:off x="7706074" y="4563702"/>
            <a:ext cx="1151190" cy="769441"/>
          </a:xfrm>
          <a:prstGeom prst="rect">
            <a:avLst/>
          </a:prstGeom>
          <a:noFill/>
        </p:spPr>
        <p:txBody>
          <a:bodyPr wrap="square" rtlCol="0">
            <a:spAutoFit/>
          </a:bodyPr>
          <a:lstStyle/>
          <a:p>
            <a:pPr algn="ctr" fontAlgn="auto">
              <a:spcBef>
                <a:spcPts val="0"/>
              </a:spcBef>
              <a:spcAft>
                <a:spcPts val="0"/>
              </a:spcAft>
              <a:buClrTx/>
              <a:buFontTx/>
              <a:buNone/>
            </a:pPr>
            <a:r>
              <a:rPr lang="en-US" sz="1100" dirty="0">
                <a:solidFill>
                  <a:prstClr val="black"/>
                </a:solidFill>
                <a:latin typeface="Arial" panose="020B0604020202020204" pitchFamily="34" charset="0"/>
                <a:cs typeface="Arial" panose="020B0604020202020204" pitchFamily="34" charset="0"/>
              </a:rPr>
              <a:t>Beta-2</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microglobulin/</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Creatinine</a:t>
            </a:r>
            <a:br>
              <a:rPr lang="en-US" sz="1100" dirty="0">
                <a:solidFill>
                  <a:prstClr val="black"/>
                </a:solidFill>
                <a:latin typeface="Arial" panose="020B0604020202020204" pitchFamily="34" charset="0"/>
                <a:cs typeface="Arial" panose="020B0604020202020204" pitchFamily="34" charset="0"/>
              </a:rPr>
            </a:br>
            <a:r>
              <a:rPr lang="en-US" sz="1100" dirty="0">
                <a:solidFill>
                  <a:prstClr val="black"/>
                </a:solidFill>
                <a:latin typeface="Arial" panose="020B0604020202020204" pitchFamily="34" charset="0"/>
                <a:cs typeface="Arial" panose="020B0604020202020204" pitchFamily="34" charset="0"/>
              </a:rPr>
              <a:t>(mg/mmol)</a:t>
            </a:r>
          </a:p>
        </p:txBody>
      </p:sp>
      <p:graphicFrame>
        <p:nvGraphicFramePr>
          <p:cNvPr id="19" name="Table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8DF10E3-646F-47DB-8C4F-187110252995}"/>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655190307"/>
              </p:ext>
            </p:extLst>
          </p:nvPr>
        </p:nvGraphicFramePr>
        <p:xfrm>
          <a:off x="2868475" y="5487385"/>
          <a:ext cx="3407050" cy="152400"/>
        </p:xfrm>
        <a:graphic>
          <a:graphicData uri="http://schemas.openxmlformats.org/drawingml/2006/table">
            <a:tbl>
              <a:tblPr firstRow="1" bandRow="1">
                <a:tableStyleId>{5C22544A-7EE6-4342-B048-85BDC9FD1C3A}</a:tableStyleId>
              </a:tblPr>
              <a:tblGrid>
                <a:gridCol w="194765">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03938125"/>
                    </a:ext>
                  </a:extLst>
                </a:gridCol>
                <a:gridCol w="14630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626985705"/>
                    </a:ext>
                  </a:extLst>
                </a:gridCol>
                <a:gridCol w="194765">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4176404198"/>
                    </a:ext>
                  </a:extLst>
                </a:gridCol>
                <a:gridCol w="15544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376743270"/>
                    </a:ext>
                  </a:extLst>
                </a:gridCol>
              </a:tblGrid>
              <a:tr h="0">
                <a:tc>
                  <a:txBody>
                    <a:bodyPr/>
                    <a:lstStyle/>
                    <a:p>
                      <a:endParaRPr lang="en-US" sz="1000" dirty="0">
                        <a:solidFill>
                          <a:schemeClr val="tx1"/>
                        </a:solidFill>
                      </a:endParaRPr>
                    </a:p>
                  </a:txBody>
                  <a:tcPr marL="0" marR="0" marT="0" marB="0">
                    <a:solidFill>
                      <a:srgbClr val="002F5F"/>
                    </a:solidFill>
                  </a:tcPr>
                </a:tc>
                <a:tc>
                  <a:txBody>
                    <a:bodyPr/>
                    <a:lstStyle/>
                    <a:p>
                      <a:r>
                        <a:rPr lang="en-US" sz="1000" b="1" dirty="0">
                          <a:solidFill>
                            <a:schemeClr val="tx1"/>
                          </a:solidFill>
                        </a:rPr>
                        <a:t>  DTG + 3TC (n=716)   </a:t>
                      </a:r>
                    </a:p>
                  </a:txBody>
                  <a:tcPr marL="0" marR="0" marT="0" marB="0">
                    <a:solidFill>
                      <a:schemeClr val="bg1"/>
                    </a:solidFill>
                  </a:tcPr>
                </a:tc>
                <a:tc>
                  <a:txBody>
                    <a:bodyPr/>
                    <a:lstStyle/>
                    <a:p>
                      <a:endParaRPr lang="en-US" sz="1000" dirty="0">
                        <a:solidFill>
                          <a:schemeClr val="tx1"/>
                        </a:solidFill>
                      </a:endParaRPr>
                    </a:p>
                  </a:txBody>
                  <a:tcPr marL="0" marR="0" marT="0" marB="0">
                    <a:solidFill>
                      <a:srgbClr val="FF6600"/>
                    </a:solidFill>
                  </a:tcPr>
                </a:tc>
                <a:tc>
                  <a:txBody>
                    <a:bodyPr/>
                    <a:lstStyle/>
                    <a:p>
                      <a:r>
                        <a:rPr lang="en-US" sz="1000" b="1" dirty="0">
                          <a:solidFill>
                            <a:schemeClr val="tx1"/>
                          </a:solidFill>
                        </a:rPr>
                        <a:t>  DTG + TDF/FTC (n=717)</a:t>
                      </a:r>
                    </a:p>
                  </a:txBody>
                  <a:tcPr marL="0" marR="0" marT="0" marB="0">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04524387"/>
                  </a:ext>
                </a:extLst>
              </a:tr>
            </a:tbl>
          </a:graphicData>
        </a:graphic>
      </p:graphicFrame>
      <p:sp>
        <p:nvSpPr>
          <p:cNvPr id="20" name="Left Bracket 1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C944C07-C1DF-48C5-9D50-BD4FB7BD4296}"/>
              </a:ext>
            </a:extLst>
          </p:cNvPr>
          <p:cNvSpPr/>
          <p:nvPr/>
        </p:nvSpPr>
        <p:spPr>
          <a:xfrm rot="5400000">
            <a:off x="1459541" y="2197392"/>
            <a:ext cx="91440" cy="274320"/>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TextBox 2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C374F06-12A0-40BD-8CB0-E44454B7D7B5}"/>
              </a:ext>
            </a:extLst>
          </p:cNvPr>
          <p:cNvSpPr txBox="1"/>
          <p:nvPr/>
        </p:nvSpPr>
        <p:spPr>
          <a:xfrm>
            <a:off x="1412393" y="2140405"/>
            <a:ext cx="185737" cy="215444"/>
          </a:xfrm>
          <a:prstGeom prst="rect">
            <a:avLst/>
          </a:prstGeom>
          <a:noFill/>
        </p:spPr>
        <p:txBody>
          <a:bodyPr wrap="square" lIns="0" tIns="0" rIns="0" bIns="0" rtlCol="0">
            <a:spAutoFit/>
          </a:bodyPr>
          <a:lstStyle/>
          <a:p>
            <a:pPr algn="ctr"/>
            <a:r>
              <a:rPr lang="en-US" sz="1400" dirty="0"/>
              <a:t>*</a:t>
            </a:r>
          </a:p>
        </p:txBody>
      </p:sp>
      <p:sp>
        <p:nvSpPr>
          <p:cNvPr id="31" name="Left Bracket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A4D23C3-7AFE-42FE-AED6-C18BCDBE3A53}"/>
              </a:ext>
            </a:extLst>
          </p:cNvPr>
          <p:cNvSpPr/>
          <p:nvPr/>
        </p:nvSpPr>
        <p:spPr>
          <a:xfrm rot="5400000">
            <a:off x="2704420" y="1663992"/>
            <a:ext cx="91440" cy="274320"/>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2" name="TextBox 3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339CA04-C2E8-471C-BD47-3416FB84D95A}"/>
              </a:ext>
            </a:extLst>
          </p:cNvPr>
          <p:cNvSpPr txBox="1"/>
          <p:nvPr/>
        </p:nvSpPr>
        <p:spPr>
          <a:xfrm>
            <a:off x="2657272" y="1607005"/>
            <a:ext cx="185737" cy="215444"/>
          </a:xfrm>
          <a:prstGeom prst="rect">
            <a:avLst/>
          </a:prstGeom>
          <a:noFill/>
        </p:spPr>
        <p:txBody>
          <a:bodyPr wrap="square" lIns="0" tIns="0" rIns="0" bIns="0" rtlCol="0">
            <a:spAutoFit/>
          </a:bodyPr>
          <a:lstStyle/>
          <a:p>
            <a:pPr algn="ctr"/>
            <a:r>
              <a:rPr lang="en-US" sz="1400" dirty="0"/>
              <a:t>*</a:t>
            </a:r>
          </a:p>
        </p:txBody>
      </p:sp>
      <p:sp>
        <p:nvSpPr>
          <p:cNvPr id="33" name="Left Bracket 3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DB1460B-B462-4382-B049-CB68D7F93D3E}"/>
              </a:ext>
            </a:extLst>
          </p:cNvPr>
          <p:cNvSpPr/>
          <p:nvPr/>
        </p:nvSpPr>
        <p:spPr>
          <a:xfrm rot="5400000">
            <a:off x="3868186" y="2826042"/>
            <a:ext cx="91440" cy="274320"/>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 name="TextBox 3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26E11AA-6834-4B88-89E8-4885F784C42F}"/>
              </a:ext>
            </a:extLst>
          </p:cNvPr>
          <p:cNvSpPr txBox="1"/>
          <p:nvPr/>
        </p:nvSpPr>
        <p:spPr>
          <a:xfrm>
            <a:off x="3821038" y="2769055"/>
            <a:ext cx="185737" cy="215444"/>
          </a:xfrm>
          <a:prstGeom prst="rect">
            <a:avLst/>
          </a:prstGeom>
          <a:noFill/>
        </p:spPr>
        <p:txBody>
          <a:bodyPr wrap="square" lIns="0" tIns="0" rIns="0" bIns="0" rtlCol="0">
            <a:spAutoFit/>
          </a:bodyPr>
          <a:lstStyle/>
          <a:p>
            <a:pPr algn="ctr"/>
            <a:r>
              <a:rPr lang="en-US" sz="1400" dirty="0"/>
              <a:t>*</a:t>
            </a:r>
          </a:p>
        </p:txBody>
      </p:sp>
      <p:sp>
        <p:nvSpPr>
          <p:cNvPr id="35" name="Left Bracket 3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E8D45CD-2BFA-4805-8524-CFC9AAEAE1DA}"/>
              </a:ext>
            </a:extLst>
          </p:cNvPr>
          <p:cNvSpPr/>
          <p:nvPr/>
        </p:nvSpPr>
        <p:spPr>
          <a:xfrm rot="5400000">
            <a:off x="5993077" y="3124734"/>
            <a:ext cx="91440" cy="274320"/>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6" name="TextBox 3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DE395BA-D6E8-4A20-9420-AB5D3063EE67}"/>
              </a:ext>
            </a:extLst>
          </p:cNvPr>
          <p:cNvSpPr txBox="1"/>
          <p:nvPr/>
        </p:nvSpPr>
        <p:spPr>
          <a:xfrm>
            <a:off x="5945929" y="3067747"/>
            <a:ext cx="185737" cy="215444"/>
          </a:xfrm>
          <a:prstGeom prst="rect">
            <a:avLst/>
          </a:prstGeom>
          <a:noFill/>
        </p:spPr>
        <p:txBody>
          <a:bodyPr wrap="square" lIns="0" tIns="0" rIns="0" bIns="0" rtlCol="0">
            <a:spAutoFit/>
          </a:bodyPr>
          <a:lstStyle/>
          <a:p>
            <a:pPr algn="ctr"/>
            <a:r>
              <a:rPr lang="en-US" sz="1400" dirty="0"/>
              <a:t>*</a:t>
            </a:r>
          </a:p>
        </p:txBody>
      </p:sp>
      <p:sp>
        <p:nvSpPr>
          <p:cNvPr id="37" name="Left Bracket 3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D78ACF6-F209-48C0-B796-ECD8A890D21C}"/>
              </a:ext>
            </a:extLst>
          </p:cNvPr>
          <p:cNvSpPr/>
          <p:nvPr/>
        </p:nvSpPr>
        <p:spPr>
          <a:xfrm rot="5400000">
            <a:off x="7118489" y="2732353"/>
            <a:ext cx="91440" cy="274320"/>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 name="TextBox 3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FA987C2-3AF3-497B-AD63-FC063EB7F259}"/>
              </a:ext>
            </a:extLst>
          </p:cNvPr>
          <p:cNvSpPr txBox="1"/>
          <p:nvPr/>
        </p:nvSpPr>
        <p:spPr>
          <a:xfrm>
            <a:off x="7071341" y="2675366"/>
            <a:ext cx="185737" cy="215444"/>
          </a:xfrm>
          <a:prstGeom prst="rect">
            <a:avLst/>
          </a:prstGeom>
          <a:noFill/>
        </p:spPr>
        <p:txBody>
          <a:bodyPr wrap="square" lIns="0" tIns="0" rIns="0" bIns="0" rtlCol="0">
            <a:spAutoFit/>
          </a:bodyPr>
          <a:lstStyle/>
          <a:p>
            <a:pPr algn="ctr"/>
            <a:r>
              <a:rPr lang="en-US" sz="1400" dirty="0"/>
              <a:t>*</a:t>
            </a:r>
          </a:p>
        </p:txBody>
      </p:sp>
      <p:sp>
        <p:nvSpPr>
          <p:cNvPr id="39" name="Left Bracket 3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DF4D76E-8BE6-446F-9EA2-051358FBCE8F}"/>
              </a:ext>
            </a:extLst>
          </p:cNvPr>
          <p:cNvSpPr/>
          <p:nvPr/>
        </p:nvSpPr>
        <p:spPr>
          <a:xfrm rot="5400000">
            <a:off x="8245668" y="1906083"/>
            <a:ext cx="91440" cy="274320"/>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0" name="TextBox 3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CBE13D6-83A9-4AC9-AD7D-BCF79AB2F3BD}"/>
              </a:ext>
            </a:extLst>
          </p:cNvPr>
          <p:cNvSpPr txBox="1"/>
          <p:nvPr/>
        </p:nvSpPr>
        <p:spPr>
          <a:xfrm>
            <a:off x="8198520" y="1849096"/>
            <a:ext cx="185737" cy="215444"/>
          </a:xfrm>
          <a:prstGeom prst="rect">
            <a:avLst/>
          </a:prstGeom>
          <a:noFill/>
        </p:spPr>
        <p:txBody>
          <a:bodyPr wrap="square" lIns="0" tIns="0" rIns="0" bIns="0" rtlCol="0">
            <a:spAutoFit/>
          </a:bodyPr>
          <a:lstStyle/>
          <a:p>
            <a:pPr algn="ctr"/>
            <a:r>
              <a:rPr lang="en-US" sz="1400" dirty="0"/>
              <a:t>*</a:t>
            </a:r>
          </a:p>
        </p:txBody>
      </p:sp>
      <p:sp>
        <p:nvSpPr>
          <p:cNvPr id="28" name="TextBox 2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5F6452-22BE-415B-A831-BBEC37A1A1E5}"/>
              </a:ext>
            </a:extLst>
          </p:cNvPr>
          <p:cNvSpPr txBox="1"/>
          <p:nvPr/>
        </p:nvSpPr>
        <p:spPr>
          <a:xfrm>
            <a:off x="4518871" y="1314344"/>
            <a:ext cx="798295" cy="215444"/>
          </a:xfrm>
          <a:prstGeom prst="rect">
            <a:avLst/>
          </a:prstGeom>
          <a:noFill/>
        </p:spPr>
        <p:txBody>
          <a:bodyPr wrap="none" lIns="0" tIns="0" rIns="0" bIns="0" rtlCol="0">
            <a:spAutoFit/>
          </a:bodyPr>
          <a:lstStyle/>
          <a:p>
            <a:r>
              <a:rPr lang="en-US" sz="1400" b="1" i="1" dirty="0"/>
              <a:t>*p</a:t>
            </a:r>
            <a:r>
              <a:rPr lang="en-US" sz="1400" b="1" dirty="0"/>
              <a:t>&lt;0.001</a:t>
            </a:r>
            <a:r>
              <a:rPr lang="en-US" sz="1400" b="1" baseline="30000" dirty="0"/>
              <a:t>a</a:t>
            </a:r>
            <a:endParaRPr lang="en-US" sz="1400" b="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00374711"/>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Change in Bone Markers at Week 48: Pooled ITT-E Population</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graphicFrame>
        <p:nvGraphicFramePr>
          <p:cNvPr id="19"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5C0E2B2-A854-4FDE-BC11-4E271C5CA05A}"/>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383976346"/>
              </p:ext>
            </p:extLst>
          </p:nvPr>
        </p:nvGraphicFramePr>
        <p:xfrm>
          <a:off x="0" y="1523306"/>
          <a:ext cx="9143999" cy="401779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CAD9FD7-B018-4CA1-8638-01B65C2247AB}"/>
              </a:ext>
            </a:extLst>
          </p:cNvPr>
          <p:cNvSpPr>
            <a:spLocks noGrp="1"/>
          </p:cNvSpPr>
          <p:nvPr>
            <p:ph type="body" sz="quarter" idx="13"/>
          </p:nvPr>
        </p:nvSpPr>
        <p:spPr>
          <a:xfrm>
            <a:off x="533400" y="5862638"/>
            <a:ext cx="8358188" cy="365125"/>
          </a:xfrm>
        </p:spPr>
        <p:txBody>
          <a:bodyPr/>
          <a:lstStyle/>
          <a:p>
            <a:r>
              <a:rPr lang="en-US" sz="1050" baseline="30000" dirty="0"/>
              <a:t>a</a:t>
            </a:r>
            <a:r>
              <a:rPr lang="en-US" sz="1050" dirty="0"/>
              <a:t>Estimated mean change from baseline at Week 48 in each arm calculated from ANCOVA model adjusting for study, treatment, baseline plasma HIV-1 RNA, baseline CD4+ cell count, age, sex, race, BMI, smoking status, current vitamin D use, and baseline biomarker value. Multiple imputed dataset (missing at random). </a:t>
            </a:r>
          </a:p>
        </p:txBody>
      </p:sp>
      <p:graphicFrame>
        <p:nvGraphicFramePr>
          <p:cNvPr id="6" name="Table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4F50C1D-7040-435E-B050-774A6DDC2DDA}"/>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160194272"/>
              </p:ext>
            </p:extLst>
          </p:nvPr>
        </p:nvGraphicFramePr>
        <p:xfrm>
          <a:off x="6922810" y="1853984"/>
          <a:ext cx="1896070" cy="341376"/>
        </p:xfrm>
        <a:graphic>
          <a:graphicData uri="http://schemas.openxmlformats.org/drawingml/2006/table">
            <a:tbl>
              <a:tblPr firstRow="1" bandRow="1">
                <a:tableStyleId>{5C22544A-7EE6-4342-B048-85BDC9FD1C3A}</a:tableStyleId>
              </a:tblPr>
              <a:tblGrid>
                <a:gridCol w="299379">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03938125"/>
                    </a:ext>
                  </a:extLst>
                </a:gridCol>
                <a:gridCol w="1596691">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626985705"/>
                    </a:ext>
                  </a:extLst>
                </a:gridCol>
              </a:tblGrid>
              <a:tr h="0">
                <a:tc>
                  <a:txBody>
                    <a:bodyPr/>
                    <a:lstStyle/>
                    <a:p>
                      <a:endParaRPr lang="en-US" sz="1000" dirty="0">
                        <a:solidFill>
                          <a:schemeClr val="tx1"/>
                        </a:solidFill>
                      </a:endParaRPr>
                    </a:p>
                  </a:txBody>
                  <a:tcPr marL="0" marR="0" marT="0" marB="18288">
                    <a:solidFill>
                      <a:srgbClr val="002F5F"/>
                    </a:solidFill>
                  </a:tcPr>
                </a:tc>
                <a:tc>
                  <a:txBody>
                    <a:bodyPr/>
                    <a:lstStyle/>
                    <a:p>
                      <a:r>
                        <a:rPr lang="en-US" sz="1000" b="1" dirty="0">
                          <a:solidFill>
                            <a:schemeClr val="tx1"/>
                          </a:solidFill>
                        </a:rPr>
                        <a:t>  DTG + 3TC (n=716)</a:t>
                      </a:r>
                    </a:p>
                  </a:txBody>
                  <a:tcPr marL="0" marR="0" marT="0" marB="18288">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04524387"/>
                  </a:ext>
                </a:extLst>
              </a:tr>
              <a:tr h="0">
                <a:tc>
                  <a:txBody>
                    <a:bodyPr/>
                    <a:lstStyle/>
                    <a:p>
                      <a:endParaRPr lang="en-US" sz="1000" dirty="0">
                        <a:solidFill>
                          <a:schemeClr val="tx1"/>
                        </a:solidFill>
                      </a:endParaRPr>
                    </a:p>
                  </a:txBody>
                  <a:tcPr marL="0" marR="0" marT="18288" marB="0">
                    <a:solidFill>
                      <a:srgbClr val="FF6600"/>
                    </a:solidFill>
                  </a:tcPr>
                </a:tc>
                <a:tc>
                  <a:txBody>
                    <a:bodyPr/>
                    <a:lstStyle/>
                    <a:p>
                      <a:r>
                        <a:rPr lang="en-US" sz="1000" b="1" dirty="0">
                          <a:solidFill>
                            <a:schemeClr val="tx1"/>
                          </a:solidFill>
                        </a:rPr>
                        <a:t>  DTG + TDF/FTC (n=717)</a:t>
                      </a:r>
                    </a:p>
                  </a:txBody>
                  <a:tcPr marL="0" marR="0" marT="18288" marB="0">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87921501"/>
                  </a:ext>
                </a:extLst>
              </a:tr>
            </a:tbl>
          </a:graphicData>
        </a:graphic>
      </p:graphicFrame>
      <p:sp>
        <p:nvSpPr>
          <p:cNvPr id="7" name="Left Bracket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E4564AB-64CD-48A6-AC0E-717A29D9941C}"/>
              </a:ext>
            </a:extLst>
          </p:cNvPr>
          <p:cNvSpPr/>
          <p:nvPr/>
        </p:nvSpPr>
        <p:spPr>
          <a:xfrm rot="5400000">
            <a:off x="2123359" y="3029790"/>
            <a:ext cx="109520" cy="622438"/>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948B443-BAFC-4DB1-8121-E76CD67CCA4D}"/>
              </a:ext>
            </a:extLst>
          </p:cNvPr>
          <p:cNvSpPr txBox="1"/>
          <p:nvPr/>
        </p:nvSpPr>
        <p:spPr>
          <a:xfrm>
            <a:off x="2085250" y="3137822"/>
            <a:ext cx="185737" cy="215444"/>
          </a:xfrm>
          <a:prstGeom prst="rect">
            <a:avLst/>
          </a:prstGeom>
          <a:noFill/>
        </p:spPr>
        <p:txBody>
          <a:bodyPr wrap="square" lIns="0" tIns="0" rIns="0" bIns="0" rtlCol="0">
            <a:spAutoFit/>
          </a:bodyPr>
          <a:lstStyle/>
          <a:p>
            <a:pPr algn="ctr"/>
            <a:r>
              <a:rPr lang="en-US" sz="1400" dirty="0"/>
              <a:t>*</a:t>
            </a:r>
          </a:p>
        </p:txBody>
      </p:sp>
      <p:sp>
        <p:nvSpPr>
          <p:cNvPr id="9" name="Left Bracket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976D0C9-20DE-48CD-8F72-01BC18D8AAE4}"/>
              </a:ext>
            </a:extLst>
          </p:cNvPr>
          <p:cNvSpPr/>
          <p:nvPr/>
        </p:nvSpPr>
        <p:spPr>
          <a:xfrm rot="5400000">
            <a:off x="4030135" y="2629294"/>
            <a:ext cx="109520" cy="622438"/>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TextBox 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B057296-67C2-4E89-821B-ADD50CBF059B}"/>
              </a:ext>
            </a:extLst>
          </p:cNvPr>
          <p:cNvSpPr txBox="1"/>
          <p:nvPr/>
        </p:nvSpPr>
        <p:spPr>
          <a:xfrm>
            <a:off x="3992026" y="2737326"/>
            <a:ext cx="185737" cy="215444"/>
          </a:xfrm>
          <a:prstGeom prst="rect">
            <a:avLst/>
          </a:prstGeom>
          <a:noFill/>
        </p:spPr>
        <p:txBody>
          <a:bodyPr wrap="square" lIns="0" tIns="0" rIns="0" bIns="0" rtlCol="0">
            <a:spAutoFit/>
          </a:bodyPr>
          <a:lstStyle/>
          <a:p>
            <a:pPr algn="ctr"/>
            <a:r>
              <a:rPr lang="en-US" sz="1400" dirty="0"/>
              <a:t>*</a:t>
            </a:r>
          </a:p>
        </p:txBody>
      </p:sp>
      <p:sp>
        <p:nvSpPr>
          <p:cNvPr id="11" name="Left Bracke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806EB5B-99BC-413C-9172-4DF7F202F856}"/>
              </a:ext>
            </a:extLst>
          </p:cNvPr>
          <p:cNvSpPr/>
          <p:nvPr/>
        </p:nvSpPr>
        <p:spPr>
          <a:xfrm rot="5400000">
            <a:off x="5851848" y="1495152"/>
            <a:ext cx="109520" cy="622438"/>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TextBox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7886496-8FD9-4C0E-B39C-086BD750A5E0}"/>
              </a:ext>
            </a:extLst>
          </p:cNvPr>
          <p:cNvSpPr txBox="1"/>
          <p:nvPr/>
        </p:nvSpPr>
        <p:spPr>
          <a:xfrm>
            <a:off x="5813739" y="1603184"/>
            <a:ext cx="185737" cy="215444"/>
          </a:xfrm>
          <a:prstGeom prst="rect">
            <a:avLst/>
          </a:prstGeom>
          <a:noFill/>
        </p:spPr>
        <p:txBody>
          <a:bodyPr wrap="square" lIns="0" tIns="0" rIns="0" bIns="0" rtlCol="0">
            <a:spAutoFit/>
          </a:bodyPr>
          <a:lstStyle/>
          <a:p>
            <a:pPr algn="ctr"/>
            <a:r>
              <a:rPr lang="en-US" sz="1400" dirty="0"/>
              <a:t>*</a:t>
            </a:r>
          </a:p>
        </p:txBody>
      </p:sp>
      <p:sp>
        <p:nvSpPr>
          <p:cNvPr id="13" name="Left Bracket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EDBD825-AE13-4B7D-9A9F-3B4424962DB3}"/>
              </a:ext>
            </a:extLst>
          </p:cNvPr>
          <p:cNvSpPr/>
          <p:nvPr/>
        </p:nvSpPr>
        <p:spPr>
          <a:xfrm rot="5400000">
            <a:off x="7758618" y="3582683"/>
            <a:ext cx="109520" cy="622438"/>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TextBox 1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C2C3952-57CD-4A8B-A656-15430F3E7E08}"/>
              </a:ext>
            </a:extLst>
          </p:cNvPr>
          <p:cNvSpPr txBox="1"/>
          <p:nvPr/>
        </p:nvSpPr>
        <p:spPr>
          <a:xfrm>
            <a:off x="7720509" y="3690715"/>
            <a:ext cx="185737" cy="215444"/>
          </a:xfrm>
          <a:prstGeom prst="rect">
            <a:avLst/>
          </a:prstGeom>
          <a:noFill/>
        </p:spPr>
        <p:txBody>
          <a:bodyPr wrap="square" lIns="0" tIns="0" rIns="0" bIns="0" rtlCol="0">
            <a:spAutoFit/>
          </a:bodyPr>
          <a:lstStyle/>
          <a:p>
            <a:pPr algn="ctr"/>
            <a:r>
              <a:rPr lang="en-US" sz="1400" dirty="0"/>
              <a:t>*</a:t>
            </a:r>
          </a:p>
        </p:txBody>
      </p:sp>
      <p:sp>
        <p:nvSpPr>
          <p:cNvPr id="15" name="TextBox 1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29D3F6E-5AE8-4309-B0A0-E4E0032E393B}"/>
              </a:ext>
            </a:extLst>
          </p:cNvPr>
          <p:cNvSpPr txBox="1"/>
          <p:nvPr/>
        </p:nvSpPr>
        <p:spPr>
          <a:xfrm>
            <a:off x="4518871" y="1314344"/>
            <a:ext cx="730969" cy="215444"/>
          </a:xfrm>
          <a:prstGeom prst="rect">
            <a:avLst/>
          </a:prstGeom>
          <a:noFill/>
        </p:spPr>
        <p:txBody>
          <a:bodyPr wrap="none" lIns="0" tIns="0" rIns="0" bIns="0" rtlCol="0">
            <a:spAutoFit/>
          </a:bodyPr>
          <a:lstStyle/>
          <a:p>
            <a:r>
              <a:rPr lang="en-US" sz="1400" b="1" i="1" dirty="0"/>
              <a:t>*p</a:t>
            </a:r>
            <a:r>
              <a:rPr lang="en-US" sz="1400" b="1" dirty="0"/>
              <a:t>&lt;0.001</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48041683"/>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Content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081A50F-4CA0-4529-80B3-F6CE6E7F63C1}"/>
              </a:ext>
            </a:extLst>
          </p:cNvPr>
          <p:cNvSpPr>
            <a:spLocks noGrp="1"/>
          </p:cNvSpPr>
          <p:nvPr>
            <p:ph idx="1"/>
          </p:nvPr>
        </p:nvSpPr>
        <p:spPr>
          <a:xfrm>
            <a:off x="533400" y="1350963"/>
            <a:ext cx="8358188" cy="4498975"/>
          </a:xfrm>
        </p:spPr>
        <p:txBody>
          <a:bodyPr/>
          <a:lstStyle/>
          <a:p>
            <a:pPr>
              <a:spcAft>
                <a:spcPts val="1800"/>
              </a:spcAft>
            </a:pPr>
            <a:r>
              <a:rPr lang="en-US" altLang="en-US" sz="1800" dirty="0"/>
              <a:t>GEMINI-1 and-2 results demonstrate noninferior virologic efficacy for the 2DR DTG + 3TC vs the 3DR DTG + TDF/FTC at Week 48</a:t>
            </a:r>
          </a:p>
          <a:p>
            <a:pPr>
              <a:spcAft>
                <a:spcPts val="1800"/>
              </a:spcAft>
            </a:pPr>
            <a:r>
              <a:rPr lang="en-US" altLang="en-US" sz="1800" spc="-20" dirty="0"/>
              <a:t>Both DTG + 3TC and DTG + TDF/FTC were associated with low rates of confirmed virologic withdrawals through Week 48</a:t>
            </a:r>
          </a:p>
          <a:p>
            <a:pPr lvl="1">
              <a:spcAft>
                <a:spcPts val="1800"/>
              </a:spcAft>
            </a:pPr>
            <a:r>
              <a:rPr lang="en-US" sz="1600" dirty="0"/>
              <a:t>No treatment-emergent INSTI or NRTI mutations were observed among participants who met CVW criteria</a:t>
            </a:r>
            <a:endParaRPr lang="en-US" altLang="en-US" sz="1600" spc="-20" dirty="0"/>
          </a:p>
          <a:p>
            <a:pPr>
              <a:spcAft>
                <a:spcPts val="1800"/>
              </a:spcAft>
            </a:pPr>
            <a:r>
              <a:rPr lang="en-US" altLang="en-US" sz="1800" dirty="0"/>
              <a:t>Overall safety and tolerability profile at Week 48 was comparable between the </a:t>
            </a:r>
            <a:br>
              <a:rPr lang="en-US" altLang="en-US" sz="1800" dirty="0"/>
            </a:br>
            <a:r>
              <a:rPr lang="en-US" altLang="en-US" sz="1800" dirty="0"/>
              <a:t>2 regimens</a:t>
            </a:r>
          </a:p>
          <a:p>
            <a:pPr lvl="1">
              <a:spcAft>
                <a:spcPts val="1800"/>
              </a:spcAft>
            </a:pPr>
            <a:r>
              <a:rPr lang="en-US" altLang="en-US" sz="1600" dirty="0"/>
              <a:t>Fewer drug-related AEs with DTG + 3TC</a:t>
            </a:r>
          </a:p>
          <a:p>
            <a:pPr lvl="1">
              <a:spcAft>
                <a:spcPts val="1800"/>
              </a:spcAft>
            </a:pPr>
            <a:r>
              <a:rPr lang="en-US" altLang="en-US" sz="1600" dirty="0"/>
              <a:t>Change in renal and bone biomarkers significantly favors DTG + 3TC</a:t>
            </a:r>
          </a:p>
          <a:p>
            <a:pPr>
              <a:spcAft>
                <a:spcPts val="1800"/>
              </a:spcAft>
            </a:pPr>
            <a:r>
              <a:rPr lang="en-US" altLang="en-US" sz="1800" dirty="0"/>
              <a:t>These data support DTG + 3TC as an effective option for the treatment of HIV-1 infection</a:t>
            </a:r>
            <a:endParaRPr lang="en-US" altLang="en-US" sz="1800" dirty="0">
              <a:solidFill>
                <a:srgbClr val="FF0000"/>
              </a:solidFill>
            </a:endParaRPr>
          </a:p>
        </p:txBody>
      </p:sp>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Conclusions</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48786161"/>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Content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081A50F-4CA0-4529-80B3-F6CE6E7F63C1}"/>
              </a:ext>
            </a:extLst>
          </p:cNvPr>
          <p:cNvSpPr>
            <a:spLocks noGrp="1"/>
          </p:cNvSpPr>
          <p:nvPr>
            <p:ph idx="1"/>
          </p:nvPr>
        </p:nvSpPr>
        <p:spPr>
          <a:xfrm>
            <a:off x="533400" y="1350963"/>
            <a:ext cx="8358188" cy="4498975"/>
          </a:xfrm>
        </p:spPr>
        <p:txBody>
          <a:bodyPr/>
          <a:lstStyle/>
          <a:p>
            <a:pPr>
              <a:spcAft>
                <a:spcPts val="800"/>
              </a:spcAft>
            </a:pPr>
            <a:r>
              <a:rPr lang="en-GB" altLang="en-US" sz="1800" dirty="0"/>
              <a:t>The requirement for lifelong ART for HIV infection has highlighted interest in 2DRs to minimize cumulative drug exposure</a:t>
            </a:r>
            <a:r>
              <a:rPr lang="en-GB" altLang="en-US" sz="1800" baseline="30000" dirty="0"/>
              <a:t>1</a:t>
            </a:r>
          </a:p>
          <a:p>
            <a:pPr>
              <a:spcAft>
                <a:spcPts val="800"/>
              </a:spcAft>
            </a:pPr>
            <a:r>
              <a:rPr lang="en-GB" altLang="en-US" sz="1800" dirty="0"/>
              <a:t>Lower ARV exposure may translate to less long-term drug toxicity </a:t>
            </a:r>
          </a:p>
          <a:p>
            <a:pPr>
              <a:spcAft>
                <a:spcPts val="800"/>
              </a:spcAft>
            </a:pPr>
            <a:r>
              <a:rPr lang="en-GB" altLang="en-US" sz="1800" dirty="0"/>
              <a:t>The potency, safety, and high resistance barrier of DTG make it an optimal core agent for 2-drug regimens (2DRs)</a:t>
            </a:r>
          </a:p>
          <a:p>
            <a:pPr>
              <a:spcAft>
                <a:spcPts val="800"/>
              </a:spcAft>
            </a:pPr>
            <a:r>
              <a:rPr lang="en-GB" altLang="en-US" sz="1800" dirty="0"/>
              <a:t>The safety, tolerability, and efficacy of 3TC make it an attractive partner for initial HIV-1 treatment</a:t>
            </a:r>
          </a:p>
          <a:p>
            <a:r>
              <a:rPr lang="en-GB" altLang="en-US" sz="1800" dirty="0"/>
              <a:t>Previous pilot studies have evaluated DTG + 3TC as a complete 2DR in ART-naive participants</a:t>
            </a:r>
          </a:p>
          <a:p>
            <a:pPr lvl="1"/>
            <a:r>
              <a:rPr lang="en-GB" altLang="en-US" sz="1600" dirty="0"/>
              <a:t>PADDLE: 90% (18/20) had VL &lt;50 c/mL at Week 48</a:t>
            </a:r>
            <a:r>
              <a:rPr lang="en-GB" altLang="en-US" sz="1600" baseline="30000" dirty="0"/>
              <a:t>2</a:t>
            </a:r>
            <a:endParaRPr lang="en-GB" altLang="en-US" sz="1600" dirty="0"/>
          </a:p>
          <a:p>
            <a:pPr lvl="1"/>
            <a:r>
              <a:rPr lang="en-GB" altLang="en-US" sz="1600" dirty="0"/>
              <a:t>ACTG A5353: 90% (108/120) had VL &lt;50 c/mL at Week 24</a:t>
            </a:r>
            <a:r>
              <a:rPr lang="en-GB" altLang="en-US" sz="1600" baseline="30000" dirty="0"/>
              <a:t>3</a:t>
            </a:r>
            <a:endParaRPr lang="en-GB" altLang="en-US" sz="1600" dirty="0"/>
          </a:p>
          <a:p>
            <a:pPr>
              <a:spcAft>
                <a:spcPts val="800"/>
              </a:spcAft>
            </a:pPr>
            <a:r>
              <a:rPr lang="en-GB" altLang="en-US" sz="1800" dirty="0"/>
              <a:t>We evaluated DTG + 3TC vs the 3-drug regimen (3DR) DTG + TDF/FTC for the treatment of patients with HIV-1 infection naive to ART through 48 weeks</a:t>
            </a:r>
          </a:p>
        </p:txBody>
      </p:sp>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altLang="en-US" dirty="0"/>
              <a:t>Introduction</a:t>
            </a:r>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sp>
        <p:nvSpPr>
          <p:cNvPr id="17413"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7FA1136-9BCE-4477-B702-87B641E6F65D}"/>
              </a:ext>
            </a:extLst>
          </p:cNvPr>
          <p:cNvSpPr>
            <a:spLocks noGrp="1"/>
          </p:cNvSpPr>
          <p:nvPr>
            <p:ph type="body" sz="quarter" idx="13"/>
          </p:nvPr>
        </p:nvSpPr>
        <p:spPr>
          <a:xfrm>
            <a:off x="533400" y="5862638"/>
            <a:ext cx="8358188" cy="365125"/>
          </a:xfrm>
        </p:spPr>
        <p:txBody>
          <a:bodyPr/>
          <a:lstStyle/>
          <a:p>
            <a:r>
              <a:rPr lang="en-US" b="1" dirty="0"/>
              <a:t>1. </a:t>
            </a:r>
            <a:r>
              <a:rPr lang="en-US" dirty="0"/>
              <a:t>Kelly et al. </a:t>
            </a:r>
            <a:r>
              <a:rPr lang="en-US" i="1" dirty="0"/>
              <a:t>Drugs.</a:t>
            </a:r>
            <a:r>
              <a:rPr lang="en-US" dirty="0"/>
              <a:t> 2016;76(5):523-531. </a:t>
            </a:r>
            <a:r>
              <a:rPr lang="en-US" b="1" dirty="0"/>
              <a:t>2.</a:t>
            </a:r>
            <a:r>
              <a:rPr lang="en-US" dirty="0"/>
              <a:t> Cahn et al. </a:t>
            </a:r>
            <a:r>
              <a:rPr lang="en-US" i="1" dirty="0"/>
              <a:t>J Int AIDS Soc.</a:t>
            </a:r>
            <a:r>
              <a:rPr lang="en-US" dirty="0"/>
              <a:t> 2017;20(1):21678. </a:t>
            </a:r>
            <a:r>
              <a:rPr lang="en-US" b="1" dirty="0"/>
              <a:t>3.</a:t>
            </a:r>
            <a:r>
              <a:rPr lang="en-US" dirty="0"/>
              <a:t> Taiwo et al. </a:t>
            </a:r>
            <a:r>
              <a:rPr lang="fr-FR" i="1" dirty="0"/>
              <a:t>Clin Infect Dis.</a:t>
            </a:r>
            <a:r>
              <a:rPr lang="fr-FR" dirty="0"/>
              <a:t> 2018;66(11):1689-1697. </a:t>
            </a:r>
            <a:endParaRPr lang="en-US" b="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62369813"/>
      </p:ext>
    </p:extLst>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A4B7430-0FE3-4575-8122-98C07791D742}"/>
              </a:ext>
            </a:extLst>
          </p:cNvPr>
          <p:cNvSpPr>
            <a:spLocks noGrp="1"/>
          </p:cNvSpPr>
          <p:nvPr>
            <p:ph idx="1"/>
          </p:nvPr>
        </p:nvSpPr>
        <p:spPr>
          <a:xfrm>
            <a:off x="533400" y="1217612"/>
            <a:ext cx="8358188" cy="4522005"/>
          </a:xfrm>
        </p:spPr>
        <p:txBody>
          <a:bodyPr/>
          <a:lstStyle/>
          <a:p>
            <a:r>
              <a:rPr lang="en-US" sz="1600" dirty="0"/>
              <a:t>We thank everyone who has contributed to the success of these studies, including</a:t>
            </a:r>
          </a:p>
          <a:p>
            <a:pPr lvl="1"/>
            <a:r>
              <a:rPr lang="en-US" sz="1400" dirty="0"/>
              <a:t>ViiV/GSK clinical study teams</a:t>
            </a:r>
          </a:p>
          <a:p>
            <a:pPr lvl="1"/>
            <a:r>
              <a:rPr lang="en-US" sz="1400" dirty="0"/>
              <a:t>The GEMINI-1 and GEMINI-2 clinical investigators and their staff</a:t>
            </a:r>
          </a:p>
          <a:p>
            <a:pPr lvl="1"/>
            <a:endParaRPr lang="en-US" sz="1400" dirty="0"/>
          </a:p>
          <a:p>
            <a:pPr lvl="1"/>
            <a:endParaRPr lang="en-US" sz="1400" dirty="0"/>
          </a:p>
          <a:p>
            <a:pPr lvl="1"/>
            <a:endParaRPr lang="en-US" sz="1800" dirty="0"/>
          </a:p>
          <a:p>
            <a:pPr lvl="1"/>
            <a:endParaRPr lang="en-US" sz="1800" dirty="0"/>
          </a:p>
          <a:p>
            <a:pPr lvl="1"/>
            <a:endParaRPr lang="en-US" sz="1800" dirty="0"/>
          </a:p>
          <a:p>
            <a:pPr lvl="1"/>
            <a:endParaRPr lang="en-US" sz="1800" dirty="0"/>
          </a:p>
          <a:p>
            <a:pPr lvl="1"/>
            <a:endParaRPr lang="en-US" sz="1800" dirty="0"/>
          </a:p>
          <a:p>
            <a:pPr lvl="1"/>
            <a:endParaRPr lang="en-US" sz="1800" dirty="0"/>
          </a:p>
          <a:p>
            <a:pPr lvl="1"/>
            <a:endParaRPr lang="en-US" sz="1800" dirty="0"/>
          </a:p>
          <a:p>
            <a:pPr lvl="1"/>
            <a:endParaRPr lang="en-US" sz="1800" dirty="0"/>
          </a:p>
          <a:p>
            <a:endParaRPr lang="en-US" sz="2000" dirty="0"/>
          </a:p>
          <a:p>
            <a:endParaRPr lang="en-US" sz="2000" dirty="0"/>
          </a:p>
          <a:p>
            <a:pPr marL="0" indent="0">
              <a:buNone/>
            </a:pPr>
            <a:r>
              <a:rPr lang="en-US" sz="2000" dirty="0"/>
              <a:t>Special recognition to the people living with HIV who have generously participated in the GEMINI trials</a:t>
            </a:r>
          </a:p>
        </p:txBody>
      </p:sp>
      <p:sp>
        <p:nvSpPr>
          <p:cNvPr id="3" name="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752FE19-2C8D-4E56-8593-081884B277EE}"/>
              </a:ext>
            </a:extLst>
          </p:cNvPr>
          <p:cNvSpPr>
            <a:spLocks noGrp="1"/>
          </p:cNvSpPr>
          <p:nvPr>
            <p:ph type="title"/>
          </p:nvPr>
        </p:nvSpPr>
        <p:spPr/>
        <p:txBody>
          <a:bodyPr/>
          <a:lstStyle/>
          <a:p>
            <a:r>
              <a:rPr lang="en-US" dirty="0"/>
              <a:t>Acknowledgements</a:t>
            </a:r>
          </a:p>
        </p:txBody>
      </p:sp>
      <p:graphicFrame>
        <p:nvGraphicFramePr>
          <p:cNvPr id="4" name="Table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70C3561-6B01-48EF-8B48-080D8CE661B8}"/>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61413229"/>
              </p:ext>
            </p:extLst>
          </p:nvPr>
        </p:nvGraphicFramePr>
        <p:xfrm>
          <a:off x="504821" y="2038795"/>
          <a:ext cx="8639179" cy="3977640"/>
        </p:xfrm>
        <a:graphic>
          <a:graphicData uri="http://schemas.openxmlformats.org/drawingml/2006/table">
            <a:tbl>
              <a:tblPr firstRow="1" bandRow="1">
                <a:tableStyleId>{5C22544A-7EE6-4342-B048-85BDC9FD1C3A}</a:tableStyleId>
              </a:tblPr>
              <a:tblGrid>
                <a:gridCol w="767294">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4217558173"/>
                    </a:ext>
                  </a:extLst>
                </a:gridCol>
                <a:gridCol w="937806">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3562012724"/>
                    </a:ext>
                  </a:extLst>
                </a:gridCol>
                <a:gridCol w="909388">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4227644430"/>
                    </a:ext>
                  </a:extLst>
                </a:gridCol>
                <a:gridCol w="1136734">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432317603"/>
                    </a:ext>
                  </a:extLst>
                </a:gridCol>
                <a:gridCol w="795714">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3777318913"/>
                    </a:ext>
                  </a:extLst>
                </a:gridCol>
                <a:gridCol w="1364081">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3153790095"/>
                    </a:ext>
                  </a:extLst>
                </a:gridCol>
                <a:gridCol w="795714">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464506496"/>
                    </a:ext>
                  </a:extLst>
                </a:gridCol>
                <a:gridCol w="909388">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025659150"/>
                    </a:ext>
                  </a:extLst>
                </a:gridCol>
                <a:gridCol w="102306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185277713"/>
                    </a:ext>
                  </a:extLst>
                </a:gridCol>
              </a:tblGrid>
              <a:tr h="3377267">
                <a:tc>
                  <a:txBody>
                    <a:bodyPr/>
                    <a:lstStyle/>
                    <a:p>
                      <a:pPr marL="0" indent="0">
                        <a:spcAft>
                          <a:spcPts val="0"/>
                        </a:spcAft>
                        <a:buFont typeface="Arial" charset="0"/>
                        <a:buNone/>
                      </a:pPr>
                      <a:r>
                        <a:rPr lang="en-US" sz="750" b="0" u="sng" kern="0" dirty="0">
                          <a:solidFill>
                            <a:schemeClr val="tx1"/>
                          </a:solidFill>
                          <a:latin typeface="+mn-lt"/>
                          <a:cs typeface="Arial" panose="020B0604020202020204" pitchFamily="34" charset="0"/>
                        </a:rPr>
                        <a:t>Argentina</a:t>
                      </a:r>
                      <a:r>
                        <a:rPr lang="en-US" sz="750" b="0" kern="0" dirty="0">
                          <a:solidFill>
                            <a:schemeClr val="tx1"/>
                          </a:solidFill>
                          <a:latin typeface="+mn-lt"/>
                          <a:cs typeface="Arial" panose="020B0604020202020204" pitchFamily="34" charset="0"/>
                        </a:rPr>
                        <a:t> </a:t>
                      </a:r>
                    </a:p>
                    <a:p>
                      <a:pPr marL="0" indent="0">
                        <a:spcAft>
                          <a:spcPts val="0"/>
                        </a:spcAft>
                        <a:buFont typeface="Arial" charset="0"/>
                        <a:buNone/>
                      </a:pPr>
                      <a:r>
                        <a:rPr lang="en-US" sz="750" b="0" kern="0" dirty="0">
                          <a:solidFill>
                            <a:schemeClr val="tx1"/>
                          </a:solidFill>
                          <a:latin typeface="+mn-lt"/>
                          <a:cs typeface="Arial" panose="020B0604020202020204" pitchFamily="34" charset="0"/>
                        </a:rPr>
                        <a:t>Cassetti</a:t>
                      </a:r>
                    </a:p>
                    <a:p>
                      <a:pPr marL="0" indent="0">
                        <a:spcAft>
                          <a:spcPts val="0"/>
                        </a:spcAft>
                        <a:buFont typeface="Arial" charset="0"/>
                        <a:buNone/>
                      </a:pPr>
                      <a:r>
                        <a:rPr lang="en-US" sz="750" b="0" kern="0" dirty="0">
                          <a:solidFill>
                            <a:schemeClr val="tx1"/>
                          </a:solidFill>
                          <a:latin typeface="+mn-lt"/>
                          <a:cs typeface="Arial" panose="020B0604020202020204" pitchFamily="34" charset="0"/>
                        </a:rPr>
                        <a:t>David</a:t>
                      </a:r>
                    </a:p>
                    <a:p>
                      <a:pPr marL="0" indent="0">
                        <a:spcAft>
                          <a:spcPts val="0"/>
                        </a:spcAft>
                        <a:buFont typeface="Arial" charset="0"/>
                        <a:buNone/>
                      </a:pPr>
                      <a:r>
                        <a:rPr lang="en-US" sz="750" b="0" kern="0" dirty="0">
                          <a:solidFill>
                            <a:schemeClr val="tx1"/>
                          </a:solidFill>
                          <a:latin typeface="+mn-lt"/>
                          <a:cs typeface="Arial" panose="020B0604020202020204" pitchFamily="34" charset="0"/>
                        </a:rPr>
                        <a:t>Figueras</a:t>
                      </a:r>
                    </a:p>
                    <a:p>
                      <a:pPr marL="0" marR="0" lvl="0" indent="0" algn="l" defTabSz="914400" rtl="0" eaLnBrk="1" fontAlgn="auto" latinLnBrk="0" hangingPunct="1">
                        <a:lnSpc>
                          <a:spcPct val="100000"/>
                        </a:lnSpc>
                        <a:spcBef>
                          <a:spcPts val="0"/>
                        </a:spcBef>
                        <a:spcAft>
                          <a:spcPts val="0"/>
                        </a:spcAft>
                        <a:buClrTx/>
                        <a:buSzTx/>
                        <a:buFont typeface="Arial" charset="0"/>
                        <a:buNone/>
                        <a:tabLst/>
                        <a:defRPr/>
                      </a:pPr>
                      <a:r>
                        <a:rPr lang="en-US" sz="750" b="0" kern="0" dirty="0">
                          <a:solidFill>
                            <a:schemeClr val="tx1"/>
                          </a:solidFill>
                          <a:latin typeface="+mn-lt"/>
                          <a:cs typeface="Arial" panose="020B0604020202020204" pitchFamily="34" charset="0"/>
                        </a:rPr>
                        <a:t>Figueroa</a:t>
                      </a:r>
                    </a:p>
                    <a:p>
                      <a:pPr marL="0" indent="0">
                        <a:spcAft>
                          <a:spcPts val="0"/>
                        </a:spcAft>
                        <a:buFont typeface="Arial" charset="0"/>
                        <a:buNone/>
                      </a:pPr>
                      <a:r>
                        <a:rPr lang="en-US" sz="750" b="0" kern="0" dirty="0">
                          <a:solidFill>
                            <a:schemeClr val="tx1"/>
                          </a:solidFill>
                          <a:latin typeface="+mn-lt"/>
                          <a:cs typeface="Arial" panose="020B0604020202020204" pitchFamily="34" charset="0"/>
                        </a:rPr>
                        <a:t>Losso</a:t>
                      </a:r>
                    </a:p>
                    <a:p>
                      <a:pPr marL="0" indent="0">
                        <a:spcAft>
                          <a:spcPts val="0"/>
                        </a:spcAft>
                        <a:buFont typeface="Arial" charset="0"/>
                        <a:buNone/>
                      </a:pPr>
                      <a:r>
                        <a:rPr lang="en-US" sz="750" b="0" kern="0" dirty="0">
                          <a:solidFill>
                            <a:schemeClr val="tx1"/>
                          </a:solidFill>
                          <a:latin typeface="+mn-lt"/>
                          <a:cs typeface="Arial" panose="020B0604020202020204" pitchFamily="34" charset="0"/>
                        </a:rPr>
                        <a:t>Lopardo</a:t>
                      </a:r>
                    </a:p>
                    <a:p>
                      <a:pPr marL="0" indent="0">
                        <a:spcAft>
                          <a:spcPts val="0"/>
                        </a:spcAft>
                        <a:buFont typeface="Arial" charset="0"/>
                        <a:buNone/>
                      </a:pPr>
                      <a:r>
                        <a:rPr lang="en-US" sz="750" b="0" kern="0" dirty="0">
                          <a:solidFill>
                            <a:schemeClr val="tx1"/>
                          </a:solidFill>
                          <a:latin typeface="+mn-lt"/>
                          <a:cs typeface="Arial" panose="020B0604020202020204" pitchFamily="34" charset="0"/>
                        </a:rPr>
                        <a:t>Lupo</a:t>
                      </a:r>
                    </a:p>
                    <a:p>
                      <a:pPr marL="0" indent="0">
                        <a:spcAft>
                          <a:spcPts val="0"/>
                        </a:spcAft>
                        <a:buFont typeface="Arial" charset="0"/>
                        <a:buNone/>
                      </a:pPr>
                      <a:r>
                        <a:rPr lang="en-US" sz="750" b="0" kern="0" dirty="0">
                          <a:solidFill>
                            <a:schemeClr val="tx1"/>
                          </a:solidFill>
                          <a:latin typeface="+mn-lt"/>
                          <a:cs typeface="Arial" panose="020B0604020202020204" pitchFamily="34" charset="0"/>
                        </a:rPr>
                        <a:t>Porteiro </a:t>
                      </a:r>
                    </a:p>
                    <a:p>
                      <a:pPr marL="0" indent="0">
                        <a:spcAft>
                          <a:spcPts val="0"/>
                        </a:spcAft>
                        <a:buFont typeface="Arial" charset="0"/>
                        <a:buNone/>
                      </a:pPr>
                      <a:r>
                        <a:rPr lang="en-US" sz="750" b="0" kern="0" dirty="0">
                          <a:solidFill>
                            <a:schemeClr val="tx1"/>
                          </a:solidFill>
                          <a:latin typeface="+mn-lt"/>
                          <a:cs typeface="Arial" panose="020B0604020202020204" pitchFamily="34" charset="0"/>
                        </a:rPr>
                        <a:t>Sánchez</a:t>
                      </a:r>
                    </a:p>
                    <a:p>
                      <a:pPr marL="0" indent="0">
                        <a:spcAft>
                          <a:spcPts val="0"/>
                        </a:spcAft>
                        <a:buFont typeface="Arial" charset="0"/>
                        <a:buNone/>
                      </a:pPr>
                      <a:r>
                        <a:rPr lang="en-US" sz="750" b="0" kern="0" dirty="0">
                          <a:solidFill>
                            <a:schemeClr val="tx1"/>
                          </a:solidFill>
                          <a:latin typeface="+mn-lt"/>
                          <a:cs typeface="Arial" panose="020B0604020202020204" pitchFamily="34" charset="0"/>
                        </a:rPr>
                        <a:t> </a:t>
                      </a:r>
                    </a:p>
                    <a:p>
                      <a:pPr marL="0" indent="0">
                        <a:spcAft>
                          <a:spcPts val="0"/>
                        </a:spcAft>
                        <a:buFont typeface="Arial" charset="0"/>
                        <a:buNone/>
                      </a:pPr>
                      <a:r>
                        <a:rPr lang="en-US" sz="750" b="0" u="sng" kern="0" dirty="0">
                          <a:solidFill>
                            <a:schemeClr val="tx1"/>
                          </a:solidFill>
                          <a:latin typeface="+mn-lt"/>
                          <a:cs typeface="Arial" panose="020B0604020202020204" pitchFamily="34" charset="0"/>
                        </a:rPr>
                        <a:t>Australia</a:t>
                      </a:r>
                      <a:r>
                        <a:rPr lang="en-US" sz="750" b="0" kern="0" dirty="0">
                          <a:solidFill>
                            <a:schemeClr val="tx1"/>
                          </a:solidFill>
                          <a:latin typeface="+mn-lt"/>
                          <a:cs typeface="Arial" panose="020B0604020202020204" pitchFamily="34" charset="0"/>
                        </a:rPr>
                        <a:t> </a:t>
                      </a:r>
                    </a:p>
                    <a:p>
                      <a:pPr marL="0" indent="0">
                        <a:spcAft>
                          <a:spcPts val="0"/>
                        </a:spcAft>
                        <a:buFont typeface="Arial" charset="0"/>
                        <a:buNone/>
                      </a:pPr>
                      <a:r>
                        <a:rPr lang="sv-SE" sz="750" b="0" kern="0" dirty="0">
                          <a:solidFill>
                            <a:schemeClr val="tx1"/>
                          </a:solidFill>
                          <a:latin typeface="+mn-lt"/>
                          <a:cs typeface="Arial" panose="020B0604020202020204" pitchFamily="34" charset="0"/>
                        </a:rPr>
                        <a:t>Bloch </a:t>
                      </a:r>
                    </a:p>
                    <a:p>
                      <a:pPr marL="0" indent="0">
                        <a:spcAft>
                          <a:spcPts val="0"/>
                        </a:spcAft>
                        <a:buFont typeface="Arial" charset="0"/>
                        <a:buNone/>
                      </a:pPr>
                      <a:r>
                        <a:rPr lang="sv-SE" sz="750" b="0" kern="0" dirty="0">
                          <a:solidFill>
                            <a:schemeClr val="tx1"/>
                          </a:solidFill>
                          <a:latin typeface="+mn-lt"/>
                          <a:cs typeface="Arial" panose="020B0604020202020204" pitchFamily="34" charset="0"/>
                        </a:rPr>
                        <a:t>Cooper</a:t>
                      </a:r>
                    </a:p>
                    <a:p>
                      <a:pPr marL="0" indent="0">
                        <a:spcAft>
                          <a:spcPts val="0"/>
                        </a:spcAft>
                        <a:buFont typeface="Arial" charset="0"/>
                        <a:buNone/>
                      </a:pPr>
                      <a:r>
                        <a:rPr lang="sv-SE" sz="750" b="0" kern="0" dirty="0">
                          <a:solidFill>
                            <a:schemeClr val="tx1"/>
                          </a:solidFill>
                          <a:latin typeface="+mn-lt"/>
                          <a:cs typeface="Arial" panose="020B0604020202020204" pitchFamily="34" charset="0"/>
                        </a:rPr>
                        <a:t>Finlayson</a:t>
                      </a:r>
                    </a:p>
                    <a:p>
                      <a:pPr marL="0" indent="0">
                        <a:spcAft>
                          <a:spcPts val="0"/>
                        </a:spcAft>
                        <a:buFont typeface="Arial" charset="0"/>
                        <a:buNone/>
                      </a:pPr>
                      <a:r>
                        <a:rPr lang="sv-SE" sz="750" b="0" kern="0" dirty="0">
                          <a:solidFill>
                            <a:schemeClr val="tx1"/>
                          </a:solidFill>
                          <a:latin typeface="+mn-lt"/>
                          <a:cs typeface="Arial" panose="020B0604020202020204" pitchFamily="34" charset="0"/>
                        </a:rPr>
                        <a:t>Koh</a:t>
                      </a:r>
                    </a:p>
                    <a:p>
                      <a:pPr marL="0" indent="0">
                        <a:spcAft>
                          <a:spcPts val="0"/>
                        </a:spcAft>
                        <a:buFont typeface="Arial" charset="0"/>
                        <a:buNone/>
                      </a:pPr>
                      <a:r>
                        <a:rPr lang="sv-SE" sz="750" b="0" kern="0" dirty="0">
                          <a:solidFill>
                            <a:schemeClr val="tx1"/>
                          </a:solidFill>
                          <a:latin typeface="+mn-lt"/>
                          <a:cs typeface="Arial" panose="020B0604020202020204" pitchFamily="34" charset="0"/>
                        </a:rPr>
                        <a:t>Lewis</a:t>
                      </a:r>
                    </a:p>
                    <a:p>
                      <a:pPr marL="0" indent="0">
                        <a:spcAft>
                          <a:spcPts val="0"/>
                        </a:spcAft>
                        <a:buFont typeface="Arial" charset="0"/>
                        <a:buNone/>
                      </a:pPr>
                      <a:r>
                        <a:rPr lang="sv-SE" sz="750" b="0" kern="0" dirty="0">
                          <a:solidFill>
                            <a:schemeClr val="tx1"/>
                          </a:solidFill>
                          <a:latin typeface="+mn-lt"/>
                          <a:cs typeface="Arial" panose="020B0604020202020204" pitchFamily="34" charset="0"/>
                        </a:rPr>
                        <a:t>McMahon</a:t>
                      </a:r>
                    </a:p>
                    <a:p>
                      <a:pPr marL="0" indent="0">
                        <a:spcAft>
                          <a:spcPts val="0"/>
                        </a:spcAft>
                        <a:buFont typeface="Arial" charset="0"/>
                        <a:buNone/>
                      </a:pPr>
                      <a:r>
                        <a:rPr lang="sv-SE" sz="750" b="0" kern="0" dirty="0">
                          <a:solidFill>
                            <a:schemeClr val="tx1"/>
                          </a:solidFill>
                          <a:latin typeface="+mn-lt"/>
                          <a:cs typeface="Arial" panose="020B0604020202020204" pitchFamily="34" charset="0"/>
                        </a:rPr>
                        <a:t>Moore</a:t>
                      </a:r>
                    </a:p>
                    <a:p>
                      <a:pPr marL="0" indent="0">
                        <a:spcAft>
                          <a:spcPts val="0"/>
                        </a:spcAft>
                        <a:buFont typeface="Arial" charset="0"/>
                        <a:buNone/>
                      </a:pPr>
                      <a:r>
                        <a:rPr lang="sv-SE" sz="750" b="0" kern="0" dirty="0">
                          <a:solidFill>
                            <a:schemeClr val="tx1"/>
                          </a:solidFill>
                          <a:latin typeface="+mn-lt"/>
                          <a:cs typeface="Arial" panose="020B0604020202020204" pitchFamily="34" charset="0"/>
                        </a:rPr>
                        <a:t>Roth</a:t>
                      </a:r>
                    </a:p>
                    <a:p>
                      <a:pPr marL="0" indent="0">
                        <a:spcAft>
                          <a:spcPts val="0"/>
                        </a:spcAft>
                        <a:buFont typeface="Arial" charset="0"/>
                        <a:buNone/>
                      </a:pPr>
                      <a:endParaRPr lang="sv-SE" sz="750" b="0" kern="0" dirty="0">
                        <a:solidFill>
                          <a:schemeClr val="tx1"/>
                        </a:solidFill>
                        <a:latin typeface="+mn-lt"/>
                        <a:cs typeface="Arial" panose="020B0604020202020204" pitchFamily="34" charset="0"/>
                      </a:endParaRPr>
                    </a:p>
                    <a:p>
                      <a:pPr marL="0" indent="0">
                        <a:spcAft>
                          <a:spcPts val="0"/>
                        </a:spcAft>
                        <a:buFont typeface="Arial" charset="0"/>
                        <a:buNone/>
                      </a:pPr>
                      <a:r>
                        <a:rPr lang="en-US" sz="750" b="0" u="sng" kern="0" dirty="0">
                          <a:solidFill>
                            <a:schemeClr val="tx1"/>
                          </a:solidFill>
                          <a:latin typeface="+mn-lt"/>
                          <a:cs typeface="Arial" panose="020B0604020202020204" pitchFamily="34" charset="0"/>
                        </a:rPr>
                        <a:t>Belgium </a:t>
                      </a:r>
                    </a:p>
                    <a:p>
                      <a:pPr marL="0" indent="0">
                        <a:spcAft>
                          <a:spcPts val="0"/>
                        </a:spcAft>
                        <a:buFont typeface="Arial" charset="0"/>
                        <a:buNone/>
                      </a:pPr>
                      <a:r>
                        <a:rPr lang="nl-NL" sz="750" b="0" kern="0" dirty="0">
                          <a:solidFill>
                            <a:schemeClr val="tx1"/>
                          </a:solidFill>
                          <a:latin typeface="+mn-lt"/>
                          <a:cs typeface="Arial" panose="020B0604020202020204" pitchFamily="34" charset="0"/>
                        </a:rPr>
                        <a:t>De Wit </a:t>
                      </a:r>
                    </a:p>
                    <a:p>
                      <a:pPr marL="0" indent="0">
                        <a:spcAft>
                          <a:spcPts val="0"/>
                        </a:spcAft>
                        <a:buFont typeface="Arial" charset="0"/>
                        <a:buNone/>
                      </a:pPr>
                      <a:r>
                        <a:rPr lang="nl-NL" sz="750" b="0" kern="0" dirty="0">
                          <a:solidFill>
                            <a:schemeClr val="tx1"/>
                          </a:solidFill>
                          <a:latin typeface="+mn-lt"/>
                          <a:cs typeface="Arial" panose="020B0604020202020204" pitchFamily="34" charset="0"/>
                        </a:rPr>
                        <a:t>Florence</a:t>
                      </a:r>
                    </a:p>
                    <a:p>
                      <a:pPr marL="0" indent="0">
                        <a:spcAft>
                          <a:spcPts val="0"/>
                        </a:spcAft>
                        <a:buFont typeface="Arial" charset="0"/>
                        <a:buNone/>
                      </a:pPr>
                      <a:r>
                        <a:rPr lang="nl-NL" sz="750" b="0" kern="0" dirty="0">
                          <a:solidFill>
                            <a:schemeClr val="tx1"/>
                          </a:solidFill>
                          <a:latin typeface="+mn-lt"/>
                          <a:cs typeface="Arial" panose="020B0604020202020204" pitchFamily="34" charset="0"/>
                        </a:rPr>
                        <a:t>Goffard</a:t>
                      </a:r>
                    </a:p>
                    <a:p>
                      <a:pPr marL="0" indent="0">
                        <a:spcAft>
                          <a:spcPts val="0"/>
                        </a:spcAft>
                        <a:buFont typeface="Arial" charset="0"/>
                        <a:buNone/>
                      </a:pPr>
                      <a:r>
                        <a:rPr lang="nl-NL" sz="750" b="0" kern="0" dirty="0">
                          <a:solidFill>
                            <a:schemeClr val="tx1"/>
                          </a:solidFill>
                          <a:latin typeface="+mn-lt"/>
                          <a:cs typeface="Arial" panose="020B0604020202020204" pitchFamily="34" charset="0"/>
                        </a:rPr>
                        <a:t>Demeester</a:t>
                      </a:r>
                    </a:p>
                    <a:p>
                      <a:pPr marL="0" indent="0">
                        <a:spcAft>
                          <a:spcPts val="0"/>
                        </a:spcAft>
                        <a:buFont typeface="Arial" charset="0"/>
                        <a:buNone/>
                      </a:pPr>
                      <a:r>
                        <a:rPr lang="nl-NL" sz="750" b="0" kern="0" dirty="0">
                          <a:solidFill>
                            <a:schemeClr val="tx1"/>
                          </a:solidFill>
                          <a:latin typeface="+mn-lt"/>
                          <a:cs typeface="Arial" panose="020B0604020202020204" pitchFamily="34" charset="0"/>
                        </a:rPr>
                        <a:t>Lacor</a:t>
                      </a:r>
                    </a:p>
                    <a:p>
                      <a:pPr marL="0" indent="0">
                        <a:spcAft>
                          <a:spcPts val="0"/>
                        </a:spcAft>
                        <a:buFont typeface="Arial" charset="0"/>
                        <a:buNone/>
                      </a:pPr>
                      <a:r>
                        <a:rPr lang="nl-NL" sz="750" b="0" kern="0" dirty="0">
                          <a:solidFill>
                            <a:schemeClr val="tx1"/>
                          </a:solidFill>
                          <a:latin typeface="+mn-lt"/>
                          <a:cs typeface="Arial" panose="020B0604020202020204" pitchFamily="34" charset="0"/>
                        </a:rPr>
                        <a:t>Vandercam </a:t>
                      </a:r>
                    </a:p>
                    <a:p>
                      <a:pPr marL="0" indent="0">
                        <a:spcAft>
                          <a:spcPts val="0"/>
                        </a:spcAft>
                        <a:buFont typeface="Arial" charset="0"/>
                        <a:buNone/>
                      </a:pPr>
                      <a:r>
                        <a:rPr lang="nl-NL" sz="750" b="0" kern="0" dirty="0">
                          <a:solidFill>
                            <a:schemeClr val="tx1"/>
                          </a:solidFill>
                          <a:latin typeface="+mn-lt"/>
                          <a:cs typeface="Arial" panose="020B0604020202020204" pitchFamily="34" charset="0"/>
                        </a:rPr>
                        <a:t>Vandekerckhove</a:t>
                      </a:r>
                    </a:p>
                    <a:p>
                      <a:pPr marL="0" indent="0">
                        <a:spcAft>
                          <a:spcPts val="0"/>
                        </a:spcAft>
                        <a:buFont typeface="Arial" charset="0"/>
                        <a:buNone/>
                      </a:pPr>
                      <a:endParaRPr lang="sv-SE" sz="750" b="0" kern="0" dirty="0">
                        <a:solidFill>
                          <a:schemeClr val="tx1"/>
                        </a:solidFill>
                        <a:latin typeface="+mn-lt"/>
                        <a:cs typeface="Arial" panose="020B0604020202020204" pitchFamily="34" charset="0"/>
                      </a:endParaRPr>
                    </a:p>
                    <a:p>
                      <a:pPr marL="0" indent="0">
                        <a:spcAft>
                          <a:spcPts val="0"/>
                        </a:spcAft>
                        <a:buFont typeface="Arial" charset="0"/>
                        <a:buNone/>
                      </a:pPr>
                      <a:endParaRPr lang="sv-SE" sz="750" b="0" kern="0" dirty="0">
                        <a:solidFill>
                          <a:schemeClr val="tx1"/>
                        </a:solidFill>
                        <a:latin typeface="+mn-lt"/>
                        <a:cs typeface="Arial" panose="020B0604020202020204" pitchFamily="34" charset="0"/>
                      </a:endParaRPr>
                    </a:p>
                    <a:p>
                      <a:pPr marL="0" indent="0">
                        <a:spcAft>
                          <a:spcPts val="0"/>
                        </a:spcAft>
                        <a:buFont typeface="Arial" charset="0"/>
                        <a:buNone/>
                      </a:pPr>
                      <a:r>
                        <a:rPr lang="en-US" sz="750" b="0" kern="0" dirty="0">
                          <a:solidFill>
                            <a:schemeClr val="tx1"/>
                          </a:solidFill>
                          <a:latin typeface="+mn-lt"/>
                          <a:cs typeface="Arial" panose="020B0604020202020204" pitchFamily="34" charset="0"/>
                        </a:rPr>
                        <a:t> </a:t>
                      </a:r>
                    </a:p>
                    <a:p>
                      <a:endParaRPr lang="en-US" sz="750" b="0" dirty="0">
                        <a:solidFill>
                          <a:schemeClr val="tx1"/>
                        </a:solidFill>
                        <a:latin typeface="+mn-lt"/>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spcAft>
                          <a:spcPts val="0"/>
                        </a:spcAft>
                        <a:buNone/>
                      </a:pPr>
                      <a:r>
                        <a:rPr lang="en-US" sz="750" b="0" u="sng" dirty="0">
                          <a:solidFill>
                            <a:schemeClr val="tx1"/>
                          </a:solidFill>
                          <a:latin typeface="+mn-lt"/>
                        </a:rPr>
                        <a:t>Canada</a:t>
                      </a:r>
                      <a:r>
                        <a:rPr lang="en-US" sz="750" b="0" dirty="0">
                          <a:solidFill>
                            <a:schemeClr val="tx1"/>
                          </a:solidFill>
                          <a:latin typeface="+mn-lt"/>
                        </a:rPr>
                        <a:t/>
                      </a:r>
                      <a:br>
                        <a:rPr lang="en-US" sz="750" b="0" dirty="0">
                          <a:solidFill>
                            <a:schemeClr val="tx1"/>
                          </a:solidFill>
                          <a:latin typeface="+mn-lt"/>
                        </a:rPr>
                      </a:br>
                      <a:r>
                        <a:rPr lang="en-US" sz="750" b="0" dirty="0">
                          <a:solidFill>
                            <a:schemeClr val="tx1"/>
                          </a:solidFill>
                          <a:latin typeface="+mn-lt"/>
                        </a:rPr>
                        <a:t>Angel </a:t>
                      </a:r>
                    </a:p>
                    <a:p>
                      <a:pPr marL="0" indent="0">
                        <a:spcAft>
                          <a:spcPts val="0"/>
                        </a:spcAft>
                        <a:buNone/>
                      </a:pPr>
                      <a:r>
                        <a:rPr lang="en-US" sz="750" b="0" dirty="0">
                          <a:solidFill>
                            <a:schemeClr val="tx1"/>
                          </a:solidFill>
                          <a:latin typeface="+mn-lt"/>
                        </a:rPr>
                        <a:t>Baril</a:t>
                      </a:r>
                    </a:p>
                    <a:p>
                      <a:pPr marL="0" indent="0">
                        <a:spcAft>
                          <a:spcPts val="0"/>
                        </a:spcAft>
                        <a:buNone/>
                      </a:pPr>
                      <a:r>
                        <a:rPr lang="en-US" sz="750" b="0" dirty="0">
                          <a:solidFill>
                            <a:schemeClr val="tx1"/>
                          </a:solidFill>
                          <a:latin typeface="+mn-lt"/>
                        </a:rPr>
                        <a:t>Conway</a:t>
                      </a:r>
                    </a:p>
                    <a:p>
                      <a:pPr marL="0" indent="0">
                        <a:spcAft>
                          <a:spcPts val="0"/>
                        </a:spcAft>
                        <a:buNone/>
                      </a:pPr>
                      <a:r>
                        <a:rPr lang="en-US" sz="750" b="0" dirty="0">
                          <a:solidFill>
                            <a:schemeClr val="tx1"/>
                          </a:solidFill>
                          <a:latin typeface="+mn-lt"/>
                        </a:rPr>
                        <a:t>De Pokomandy</a:t>
                      </a:r>
                    </a:p>
                    <a:p>
                      <a:pPr marL="0" indent="0">
                        <a:spcAft>
                          <a:spcPts val="0"/>
                        </a:spcAft>
                        <a:buNone/>
                      </a:pPr>
                      <a:r>
                        <a:rPr lang="en-US" sz="750" b="0" dirty="0">
                          <a:solidFill>
                            <a:schemeClr val="tx1"/>
                          </a:solidFill>
                          <a:latin typeface="+mn-lt"/>
                        </a:rPr>
                        <a:t>Szabo</a:t>
                      </a:r>
                      <a:br>
                        <a:rPr lang="en-US" sz="750" b="0" dirty="0">
                          <a:solidFill>
                            <a:schemeClr val="tx1"/>
                          </a:solidFill>
                          <a:latin typeface="+mn-lt"/>
                        </a:rPr>
                      </a:br>
                      <a:r>
                        <a:rPr lang="en-US" sz="750" b="0" dirty="0">
                          <a:solidFill>
                            <a:schemeClr val="tx1"/>
                          </a:solidFill>
                          <a:latin typeface="+mn-lt"/>
                        </a:rPr>
                        <a:t>Walmsley</a:t>
                      </a:r>
                    </a:p>
                    <a:p>
                      <a:pPr marL="0" indent="0">
                        <a:spcAft>
                          <a:spcPts val="0"/>
                        </a:spcAft>
                        <a:buNone/>
                      </a:pPr>
                      <a:endParaRPr lang="it-IT" sz="750" b="0" kern="0" dirty="0">
                        <a:solidFill>
                          <a:schemeClr val="tx1"/>
                        </a:solidFill>
                        <a:latin typeface="+mn-lt"/>
                      </a:endParaRPr>
                    </a:p>
                    <a:p>
                      <a:pPr marL="0" indent="0">
                        <a:spcAft>
                          <a:spcPts val="0"/>
                        </a:spcAft>
                        <a:buNone/>
                      </a:pPr>
                      <a:r>
                        <a:rPr lang="en-US" sz="750" b="0" u="sng" dirty="0">
                          <a:solidFill>
                            <a:schemeClr val="tx1"/>
                          </a:solidFill>
                          <a:latin typeface="+mn-lt"/>
                        </a:rPr>
                        <a:t>France </a:t>
                      </a:r>
                    </a:p>
                    <a:p>
                      <a:pPr marL="0" indent="0">
                        <a:spcAft>
                          <a:spcPts val="0"/>
                        </a:spcAft>
                        <a:buNone/>
                      </a:pPr>
                      <a:r>
                        <a:rPr lang="en-US" sz="750" b="0" dirty="0">
                          <a:solidFill>
                            <a:schemeClr val="tx1"/>
                          </a:solidFill>
                          <a:latin typeface="+mn-lt"/>
                        </a:rPr>
                        <a:t>Bouchaud</a:t>
                      </a:r>
                    </a:p>
                    <a:p>
                      <a:pPr marL="0" indent="0">
                        <a:spcAft>
                          <a:spcPts val="0"/>
                        </a:spcAft>
                        <a:buNone/>
                      </a:pPr>
                      <a:r>
                        <a:rPr lang="en-US" sz="750" b="0" dirty="0" err="1">
                          <a:solidFill>
                            <a:schemeClr val="tx1"/>
                          </a:solidFill>
                          <a:latin typeface="+mn-lt"/>
                        </a:rPr>
                        <a:t>Chidiac</a:t>
                      </a:r>
                      <a:endParaRPr lang="en-US" sz="750" b="0" dirty="0">
                        <a:solidFill>
                          <a:schemeClr val="tx1"/>
                        </a:solidFill>
                        <a:latin typeface="+mn-lt"/>
                      </a:endParaRPr>
                    </a:p>
                    <a:p>
                      <a:pPr marL="0" indent="0">
                        <a:spcAft>
                          <a:spcPts val="0"/>
                        </a:spcAft>
                        <a:buNone/>
                      </a:pPr>
                      <a:r>
                        <a:rPr lang="en-US" sz="750" b="0" dirty="0" err="1">
                          <a:solidFill>
                            <a:schemeClr val="tx1"/>
                          </a:solidFill>
                          <a:latin typeface="+mn-lt"/>
                        </a:rPr>
                        <a:t>Delobel</a:t>
                      </a:r>
                      <a:endParaRPr lang="en-US" sz="750" b="0" dirty="0">
                        <a:solidFill>
                          <a:schemeClr val="tx1"/>
                        </a:solidFill>
                        <a:latin typeface="+mn-lt"/>
                      </a:endParaRPr>
                    </a:p>
                    <a:p>
                      <a:pPr marL="0" indent="0">
                        <a:spcAft>
                          <a:spcPts val="0"/>
                        </a:spcAft>
                        <a:buNone/>
                      </a:pPr>
                      <a:r>
                        <a:rPr lang="en-US" sz="750" b="0" dirty="0">
                          <a:solidFill>
                            <a:schemeClr val="tx1"/>
                          </a:solidFill>
                          <a:latin typeface="+mn-lt"/>
                        </a:rPr>
                        <a:t>Girard</a:t>
                      </a:r>
                    </a:p>
                    <a:p>
                      <a:pPr marL="0" indent="0">
                        <a:spcAft>
                          <a:spcPts val="0"/>
                        </a:spcAft>
                        <a:buNone/>
                      </a:pPr>
                      <a:r>
                        <a:rPr lang="en-US" sz="750" b="0" dirty="0" err="1">
                          <a:solidFill>
                            <a:schemeClr val="tx1"/>
                          </a:solidFill>
                          <a:latin typeface="+mn-lt"/>
                        </a:rPr>
                        <a:t>Goujard</a:t>
                      </a:r>
                      <a:r>
                        <a:rPr lang="en-US" sz="750" b="0" dirty="0">
                          <a:solidFill>
                            <a:schemeClr val="tx1"/>
                          </a:solidFill>
                          <a:latin typeface="+mn-lt"/>
                        </a:rPr>
                        <a:t> </a:t>
                      </a:r>
                    </a:p>
                    <a:p>
                      <a:pPr marL="0" indent="0">
                        <a:spcAft>
                          <a:spcPts val="0"/>
                        </a:spcAft>
                        <a:buNone/>
                      </a:pPr>
                      <a:r>
                        <a:rPr lang="en-US" sz="750" b="0" dirty="0" err="1">
                          <a:solidFill>
                            <a:schemeClr val="tx1"/>
                          </a:solidFill>
                          <a:latin typeface="+mn-lt"/>
                        </a:rPr>
                        <a:t>Katlama</a:t>
                      </a:r>
                      <a:endParaRPr lang="en-US" sz="750" b="0" dirty="0">
                        <a:solidFill>
                          <a:schemeClr val="tx1"/>
                        </a:solidFill>
                        <a:latin typeface="+mn-lt"/>
                      </a:endParaRPr>
                    </a:p>
                    <a:p>
                      <a:pPr marL="0" indent="0">
                        <a:spcAft>
                          <a:spcPts val="0"/>
                        </a:spcAft>
                        <a:buNone/>
                      </a:pPr>
                      <a:r>
                        <a:rPr lang="en-US" sz="750" b="0" dirty="0">
                          <a:solidFill>
                            <a:schemeClr val="tx1"/>
                          </a:solidFill>
                          <a:latin typeface="+mn-lt"/>
                        </a:rPr>
                        <a:t>Molina</a:t>
                      </a:r>
                    </a:p>
                    <a:p>
                      <a:pPr marL="0" indent="0">
                        <a:spcAft>
                          <a:spcPts val="0"/>
                        </a:spcAft>
                        <a:buNone/>
                      </a:pPr>
                      <a:r>
                        <a:rPr lang="en-US" sz="750" b="0" dirty="0" err="1">
                          <a:solidFill>
                            <a:schemeClr val="tx1"/>
                          </a:solidFill>
                          <a:latin typeface="+mn-lt"/>
                        </a:rPr>
                        <a:t>Pialoux</a:t>
                      </a:r>
                      <a:endParaRPr lang="en-US" sz="750" b="0" dirty="0">
                        <a:solidFill>
                          <a:schemeClr val="tx1"/>
                        </a:solidFill>
                        <a:latin typeface="+mn-lt"/>
                      </a:endParaRPr>
                    </a:p>
                    <a:p>
                      <a:pPr marL="0" indent="0">
                        <a:spcAft>
                          <a:spcPts val="0"/>
                        </a:spcAft>
                        <a:buNone/>
                      </a:pPr>
                      <a:r>
                        <a:rPr lang="en-US" sz="750" b="0" dirty="0">
                          <a:solidFill>
                            <a:schemeClr val="tx1"/>
                          </a:solidFill>
                          <a:latin typeface="+mn-lt"/>
                        </a:rPr>
                        <a:t>Philibert</a:t>
                      </a:r>
                    </a:p>
                    <a:p>
                      <a:pPr marL="0" indent="0">
                        <a:spcAft>
                          <a:spcPts val="0"/>
                        </a:spcAft>
                        <a:buNone/>
                      </a:pPr>
                      <a:endParaRPr lang="en-US" sz="750" b="0" dirty="0">
                        <a:solidFill>
                          <a:schemeClr val="tx1"/>
                        </a:solidFill>
                        <a:latin typeface="+mn-lt"/>
                      </a:endParaRPr>
                    </a:p>
                    <a:p>
                      <a:pPr marL="0" indent="0">
                        <a:spcAft>
                          <a:spcPts val="0"/>
                        </a:spcAft>
                        <a:buNone/>
                      </a:pPr>
                      <a:r>
                        <a:rPr lang="en-US" sz="750" b="0" u="sng" kern="0" dirty="0">
                          <a:solidFill>
                            <a:schemeClr val="tx1"/>
                          </a:solidFill>
                          <a:latin typeface="+mn-lt"/>
                        </a:rPr>
                        <a:t>Germany </a:t>
                      </a:r>
                    </a:p>
                    <a:p>
                      <a:pPr marL="0" indent="0">
                        <a:spcAft>
                          <a:spcPts val="0"/>
                        </a:spcAft>
                        <a:buNone/>
                      </a:pPr>
                      <a:r>
                        <a:rPr lang="en-US" sz="750" b="0" kern="0" dirty="0">
                          <a:solidFill>
                            <a:schemeClr val="tx1"/>
                          </a:solidFill>
                          <a:latin typeface="+mn-lt"/>
                        </a:rPr>
                        <a:t>Bogner </a:t>
                      </a:r>
                    </a:p>
                    <a:p>
                      <a:pPr marL="0" indent="0">
                        <a:spcAft>
                          <a:spcPts val="0"/>
                        </a:spcAft>
                        <a:buNone/>
                      </a:pPr>
                      <a:r>
                        <a:rPr lang="en-US" sz="750" b="0" kern="0" dirty="0" err="1">
                          <a:solidFill>
                            <a:schemeClr val="tx1"/>
                          </a:solidFill>
                          <a:latin typeface="+mn-lt"/>
                        </a:rPr>
                        <a:t>Esser</a:t>
                      </a:r>
                      <a:r>
                        <a:rPr lang="en-US" sz="750" b="0" kern="0" dirty="0">
                          <a:solidFill>
                            <a:schemeClr val="tx1"/>
                          </a:solidFill>
                          <a:latin typeface="+mn-lt"/>
                        </a:rPr>
                        <a:t> </a:t>
                      </a:r>
                    </a:p>
                    <a:p>
                      <a:pPr marL="0" indent="0">
                        <a:spcAft>
                          <a:spcPts val="0"/>
                        </a:spcAft>
                        <a:buNone/>
                      </a:pPr>
                      <a:r>
                        <a:rPr lang="en-US" sz="750" b="0" kern="0" dirty="0" err="1">
                          <a:solidFill>
                            <a:schemeClr val="tx1"/>
                          </a:solidFill>
                          <a:latin typeface="+mn-lt"/>
                        </a:rPr>
                        <a:t>Krznaric</a:t>
                      </a:r>
                      <a:endParaRPr lang="en-US" sz="750" b="0" kern="0" dirty="0">
                        <a:solidFill>
                          <a:schemeClr val="tx1"/>
                        </a:solidFill>
                        <a:latin typeface="+mn-lt"/>
                      </a:endParaRPr>
                    </a:p>
                    <a:p>
                      <a:pPr marL="0" indent="0">
                        <a:spcAft>
                          <a:spcPts val="0"/>
                        </a:spcAft>
                        <a:buNone/>
                      </a:pPr>
                      <a:r>
                        <a:rPr lang="en-US" sz="750" b="0" kern="0" dirty="0">
                          <a:solidFill>
                            <a:schemeClr val="tx1"/>
                          </a:solidFill>
                          <a:latin typeface="+mn-lt"/>
                        </a:rPr>
                        <a:t>Lehmann</a:t>
                      </a:r>
                    </a:p>
                    <a:p>
                      <a:pPr marL="0" indent="0">
                        <a:spcAft>
                          <a:spcPts val="0"/>
                        </a:spcAft>
                        <a:buNone/>
                      </a:pPr>
                      <a:r>
                        <a:rPr lang="en-US" sz="750" b="0" kern="0" dirty="0" err="1">
                          <a:solidFill>
                            <a:schemeClr val="tx1"/>
                          </a:solidFill>
                          <a:latin typeface="+mn-lt"/>
                        </a:rPr>
                        <a:t>Rockstroh</a:t>
                      </a:r>
                      <a:endParaRPr lang="en-US" sz="750" b="0" kern="0" dirty="0">
                        <a:solidFill>
                          <a:schemeClr val="tx1"/>
                        </a:solidFill>
                        <a:latin typeface="+mn-lt"/>
                      </a:endParaRPr>
                    </a:p>
                    <a:p>
                      <a:pPr marL="0" indent="0">
                        <a:spcAft>
                          <a:spcPts val="0"/>
                        </a:spcAft>
                        <a:buNone/>
                      </a:pPr>
                      <a:r>
                        <a:rPr lang="en-US" sz="750" b="0" kern="0" dirty="0">
                          <a:solidFill>
                            <a:schemeClr val="tx1"/>
                          </a:solidFill>
                          <a:latin typeface="+mn-lt"/>
                        </a:rPr>
                        <a:t>Spinner</a:t>
                      </a:r>
                    </a:p>
                    <a:p>
                      <a:pPr marL="0" indent="0">
                        <a:spcAft>
                          <a:spcPts val="0"/>
                        </a:spcAft>
                        <a:buNone/>
                      </a:pPr>
                      <a:r>
                        <a:rPr lang="en-US" sz="750" b="0" kern="0" dirty="0" err="1">
                          <a:solidFill>
                            <a:schemeClr val="tx1"/>
                          </a:solidFill>
                          <a:latin typeface="+mn-lt"/>
                        </a:rPr>
                        <a:t>Stellbrink</a:t>
                      </a:r>
                      <a:r>
                        <a:rPr lang="en-US" sz="750" b="0" kern="0" dirty="0">
                          <a:solidFill>
                            <a:schemeClr val="tx1"/>
                          </a:solidFill>
                          <a:latin typeface="+mn-lt"/>
                        </a:rPr>
                        <a:t>  </a:t>
                      </a:r>
                    </a:p>
                    <a:p>
                      <a:pPr marL="0" indent="0">
                        <a:spcAft>
                          <a:spcPts val="0"/>
                        </a:spcAft>
                        <a:buNone/>
                      </a:pPr>
                      <a:r>
                        <a:rPr lang="en-US" sz="750" b="0" kern="0" dirty="0">
                          <a:solidFill>
                            <a:schemeClr val="tx1"/>
                          </a:solidFill>
                          <a:latin typeface="+mn-lt"/>
                        </a:rPr>
                        <a:t>Stephan</a:t>
                      </a:r>
                    </a:p>
                    <a:p>
                      <a:pPr marL="0" indent="0">
                        <a:spcAft>
                          <a:spcPts val="0"/>
                        </a:spcAft>
                        <a:buNone/>
                      </a:pPr>
                      <a:r>
                        <a:rPr lang="en-US" sz="750" b="0" kern="0" dirty="0" err="1">
                          <a:solidFill>
                            <a:schemeClr val="tx1"/>
                          </a:solidFill>
                          <a:latin typeface="+mn-lt"/>
                        </a:rPr>
                        <a:t>Stoehr</a:t>
                      </a:r>
                      <a:endParaRPr lang="it-IT" sz="750" b="0" kern="0" dirty="0">
                        <a:solidFill>
                          <a:schemeClr val="tx1"/>
                        </a:solidFill>
                        <a:latin typeface="+mn-lt"/>
                      </a:endParaRPr>
                    </a:p>
                    <a:p>
                      <a:pPr marL="0" indent="0">
                        <a:spcAft>
                          <a:spcPts val="0"/>
                        </a:spcAft>
                        <a:buNone/>
                      </a:pPr>
                      <a:endParaRPr lang="en-US" sz="750" b="0" dirty="0">
                        <a:solidFill>
                          <a:schemeClr val="tx1"/>
                        </a:solidFill>
                        <a:latin typeface="+mn-lt"/>
                      </a:endParaRPr>
                    </a:p>
                    <a:p>
                      <a:pPr marL="0" indent="0">
                        <a:spcAft>
                          <a:spcPts val="0"/>
                        </a:spcAft>
                        <a:buNone/>
                      </a:pPr>
                      <a:endParaRPr lang="en-US" sz="750" b="0" dirty="0">
                        <a:solidFill>
                          <a:schemeClr val="tx1"/>
                        </a:solidFill>
                        <a:latin typeface="+mn-lt"/>
                      </a:endParaRPr>
                    </a:p>
                    <a:p>
                      <a:pPr marL="0" indent="0">
                        <a:spcAft>
                          <a:spcPts val="0"/>
                        </a:spcAft>
                        <a:buNone/>
                      </a:pPr>
                      <a:endParaRPr lang="it-IT" sz="750" b="0" kern="0" dirty="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spcAft>
                          <a:spcPts val="0"/>
                        </a:spcAft>
                        <a:buNone/>
                      </a:pPr>
                      <a:r>
                        <a:rPr lang="it-IT" sz="750" b="0" u="sng" kern="0" dirty="0">
                          <a:solidFill>
                            <a:schemeClr val="tx1"/>
                          </a:solidFill>
                          <a:latin typeface="+mn-lt"/>
                        </a:rPr>
                        <a:t>Italy</a:t>
                      </a:r>
                      <a:r>
                        <a:rPr lang="it-IT" sz="750" b="0" kern="0" dirty="0">
                          <a:solidFill>
                            <a:schemeClr val="tx1"/>
                          </a:solidFill>
                          <a:latin typeface="+mn-lt"/>
                        </a:rPr>
                        <a:t> </a:t>
                      </a:r>
                    </a:p>
                    <a:p>
                      <a:pPr marL="0" indent="0">
                        <a:spcAft>
                          <a:spcPts val="0"/>
                        </a:spcAft>
                        <a:buNone/>
                      </a:pPr>
                      <a:r>
                        <a:rPr lang="it-IT" sz="750" b="0" kern="0" dirty="0">
                          <a:solidFill>
                            <a:schemeClr val="tx1"/>
                          </a:solidFill>
                          <a:latin typeface="+mn-lt"/>
                        </a:rPr>
                        <a:t>Antinori</a:t>
                      </a:r>
                    </a:p>
                    <a:p>
                      <a:pPr marL="0" indent="0">
                        <a:spcAft>
                          <a:spcPts val="0"/>
                        </a:spcAft>
                        <a:buNone/>
                      </a:pPr>
                      <a:r>
                        <a:rPr lang="it-IT" sz="750" b="0" kern="0" dirty="0">
                          <a:solidFill>
                            <a:schemeClr val="tx1"/>
                          </a:solidFill>
                          <a:latin typeface="+mn-lt"/>
                        </a:rPr>
                        <a:t>Barchi</a:t>
                      </a:r>
                    </a:p>
                    <a:p>
                      <a:pPr marL="0" indent="0">
                        <a:spcAft>
                          <a:spcPts val="0"/>
                        </a:spcAft>
                        <a:buNone/>
                      </a:pPr>
                      <a:r>
                        <a:rPr lang="it-IT" sz="750" b="0" kern="0" dirty="0">
                          <a:solidFill>
                            <a:schemeClr val="tx1"/>
                          </a:solidFill>
                          <a:latin typeface="+mn-lt"/>
                        </a:rPr>
                        <a:t>Caramello</a:t>
                      </a:r>
                    </a:p>
                    <a:p>
                      <a:pPr marL="0" indent="0">
                        <a:spcAft>
                          <a:spcPts val="0"/>
                        </a:spcAft>
                        <a:buNone/>
                      </a:pPr>
                      <a:r>
                        <a:rPr lang="it-IT" sz="750" b="0" kern="0" dirty="0">
                          <a:solidFill>
                            <a:schemeClr val="tx1"/>
                          </a:solidFill>
                          <a:latin typeface="+mn-lt"/>
                        </a:rPr>
                        <a:t>Castelli</a:t>
                      </a:r>
                    </a:p>
                    <a:p>
                      <a:pPr marL="0" indent="0">
                        <a:spcAft>
                          <a:spcPts val="0"/>
                        </a:spcAft>
                        <a:buNone/>
                      </a:pPr>
                      <a:r>
                        <a:rPr lang="it-IT" sz="750" b="0" kern="0" dirty="0">
                          <a:solidFill>
                            <a:schemeClr val="tx1"/>
                          </a:solidFill>
                          <a:latin typeface="+mn-lt"/>
                        </a:rPr>
                        <a:t>Cattelan</a:t>
                      </a:r>
                    </a:p>
                    <a:p>
                      <a:pPr marL="0" indent="0">
                        <a:spcAft>
                          <a:spcPts val="0"/>
                        </a:spcAft>
                        <a:buNone/>
                      </a:pPr>
                      <a:r>
                        <a:rPr lang="it-IT" sz="750" b="0" kern="0" dirty="0">
                          <a:solidFill>
                            <a:schemeClr val="tx1"/>
                          </a:solidFill>
                          <a:latin typeface="+mn-lt"/>
                        </a:rPr>
                        <a:t>D’Arminio</a:t>
                      </a:r>
                    </a:p>
                    <a:p>
                      <a:pPr marL="0" indent="0">
                        <a:spcAft>
                          <a:spcPts val="0"/>
                        </a:spcAft>
                        <a:buNone/>
                      </a:pPr>
                      <a:r>
                        <a:rPr lang="it-IT" sz="750" b="0" kern="0" dirty="0">
                          <a:solidFill>
                            <a:schemeClr val="tx1"/>
                          </a:solidFill>
                          <a:latin typeface="+mn-lt"/>
                        </a:rPr>
                        <a:t>Di Biargo</a:t>
                      </a:r>
                    </a:p>
                    <a:p>
                      <a:pPr marL="0" indent="0">
                        <a:spcAft>
                          <a:spcPts val="0"/>
                        </a:spcAft>
                        <a:buNone/>
                      </a:pPr>
                      <a:r>
                        <a:rPr lang="it-IT" sz="750" b="0" kern="0" dirty="0">
                          <a:solidFill>
                            <a:schemeClr val="tx1"/>
                          </a:solidFill>
                          <a:latin typeface="+mn-lt"/>
                        </a:rPr>
                        <a:t>Di Perri</a:t>
                      </a:r>
                    </a:p>
                    <a:p>
                      <a:pPr marL="0" indent="0">
                        <a:spcAft>
                          <a:spcPts val="0"/>
                        </a:spcAft>
                        <a:buNone/>
                      </a:pPr>
                      <a:r>
                        <a:rPr lang="it-IT" sz="750" b="0" kern="0" dirty="0">
                          <a:solidFill>
                            <a:schemeClr val="tx1"/>
                          </a:solidFill>
                          <a:latin typeface="+mn-lt"/>
                        </a:rPr>
                        <a:t>Gori</a:t>
                      </a:r>
                    </a:p>
                    <a:p>
                      <a:pPr marL="0" indent="0">
                        <a:spcAft>
                          <a:spcPts val="0"/>
                        </a:spcAft>
                        <a:buNone/>
                      </a:pPr>
                      <a:r>
                        <a:rPr lang="it-IT" sz="750" b="0" kern="0" dirty="0">
                          <a:solidFill>
                            <a:schemeClr val="tx1"/>
                          </a:solidFill>
                          <a:latin typeface="+mn-lt"/>
                        </a:rPr>
                        <a:t>Maggiolo</a:t>
                      </a:r>
                    </a:p>
                    <a:p>
                      <a:pPr marL="0" indent="0">
                        <a:spcAft>
                          <a:spcPts val="0"/>
                        </a:spcAft>
                        <a:buNone/>
                      </a:pPr>
                      <a:r>
                        <a:rPr lang="it-IT" sz="750" b="0" kern="0" dirty="0">
                          <a:solidFill>
                            <a:schemeClr val="tx1"/>
                          </a:solidFill>
                          <a:latin typeface="+mn-lt"/>
                        </a:rPr>
                        <a:t>Mussini</a:t>
                      </a:r>
                    </a:p>
                    <a:p>
                      <a:pPr marL="0" indent="0">
                        <a:spcAft>
                          <a:spcPts val="0"/>
                        </a:spcAft>
                        <a:buNone/>
                      </a:pPr>
                      <a:r>
                        <a:rPr lang="it-IT" sz="750" b="0" kern="0" dirty="0">
                          <a:solidFill>
                            <a:schemeClr val="tx1"/>
                          </a:solidFill>
                          <a:latin typeface="+mn-lt"/>
                        </a:rPr>
                        <a:t>Penco</a:t>
                      </a:r>
                    </a:p>
                    <a:p>
                      <a:pPr marL="0" indent="0">
                        <a:spcAft>
                          <a:spcPts val="0"/>
                        </a:spcAft>
                        <a:buNone/>
                      </a:pPr>
                      <a:r>
                        <a:rPr lang="it-IT" sz="750" b="0" kern="0" dirty="0">
                          <a:solidFill>
                            <a:schemeClr val="tx1"/>
                          </a:solidFill>
                          <a:latin typeface="+mn-lt"/>
                        </a:rPr>
                        <a:t>Puoti</a:t>
                      </a:r>
                    </a:p>
                    <a:p>
                      <a:pPr marL="0" indent="0">
                        <a:spcAft>
                          <a:spcPts val="0"/>
                        </a:spcAft>
                        <a:buNone/>
                      </a:pPr>
                      <a:r>
                        <a:rPr lang="it-IT" sz="750" b="0" kern="0" dirty="0">
                          <a:solidFill>
                            <a:schemeClr val="tx1"/>
                          </a:solidFill>
                          <a:latin typeface="+mn-lt"/>
                        </a:rPr>
                        <a:t>Rizzardini</a:t>
                      </a:r>
                    </a:p>
                    <a:p>
                      <a:pPr marL="0" indent="0">
                        <a:spcAft>
                          <a:spcPts val="0"/>
                        </a:spcAft>
                        <a:buNone/>
                      </a:pPr>
                      <a:r>
                        <a:rPr lang="it-IT" sz="750" b="0" kern="0" dirty="0">
                          <a:solidFill>
                            <a:schemeClr val="tx1"/>
                          </a:solidFill>
                          <a:latin typeface="+mn-lt"/>
                        </a:rPr>
                        <a:t>Gulminetti</a:t>
                      </a:r>
                    </a:p>
                    <a:p>
                      <a:pPr marL="0" indent="0">
                        <a:spcAft>
                          <a:spcPts val="0"/>
                        </a:spcAft>
                        <a:buNone/>
                      </a:pPr>
                      <a:r>
                        <a:rPr lang="it-IT" sz="750" b="0" kern="0" dirty="0">
                          <a:solidFill>
                            <a:schemeClr val="tx1"/>
                          </a:solidFill>
                          <a:latin typeface="+mn-lt"/>
                        </a:rPr>
                        <a:t>Lazzarin</a:t>
                      </a:r>
                    </a:p>
                    <a:p>
                      <a:pPr marL="0" indent="0">
                        <a:spcAft>
                          <a:spcPts val="0"/>
                        </a:spcAft>
                        <a:buNone/>
                      </a:pPr>
                      <a:r>
                        <a:rPr lang="it-IT" sz="750" b="0" kern="0" dirty="0">
                          <a:solidFill>
                            <a:schemeClr val="tx1"/>
                          </a:solidFill>
                          <a:latin typeface="+mn-lt"/>
                        </a:rPr>
                        <a:t>Quirino</a:t>
                      </a:r>
                    </a:p>
                    <a:p>
                      <a:pPr marL="0" indent="0">
                        <a:spcAft>
                          <a:spcPts val="0"/>
                        </a:spcAft>
                        <a:buNone/>
                      </a:pPr>
                      <a:r>
                        <a:rPr lang="it-IT" sz="750" b="0" kern="0" dirty="0">
                          <a:solidFill>
                            <a:schemeClr val="tx1"/>
                          </a:solidFill>
                          <a:latin typeface="+mn-lt"/>
                        </a:rPr>
                        <a:t>Sighinolfi</a:t>
                      </a:r>
                    </a:p>
                    <a:p>
                      <a:pPr marL="0" indent="0">
                        <a:spcAft>
                          <a:spcPts val="0"/>
                        </a:spcAft>
                        <a:buNone/>
                      </a:pPr>
                      <a:r>
                        <a:rPr lang="it-IT" sz="750" b="0" kern="0" dirty="0">
                          <a:solidFill>
                            <a:schemeClr val="tx1"/>
                          </a:solidFill>
                          <a:latin typeface="+mn-lt"/>
                        </a:rPr>
                        <a:t>Viale </a:t>
                      </a:r>
                    </a:p>
                    <a:p>
                      <a:pPr marL="0" indent="0">
                        <a:spcAft>
                          <a:spcPts val="0"/>
                        </a:spcAft>
                        <a:buNone/>
                      </a:pPr>
                      <a:endParaRPr lang="it-IT" sz="750" b="0" kern="0" dirty="0">
                        <a:solidFill>
                          <a:schemeClr val="tx1"/>
                        </a:solidFill>
                        <a:latin typeface="+mn-lt"/>
                      </a:endParaRPr>
                    </a:p>
                    <a:p>
                      <a:pPr marL="0" indent="0">
                        <a:spcAft>
                          <a:spcPts val="0"/>
                        </a:spcAft>
                        <a:buNone/>
                      </a:pPr>
                      <a:r>
                        <a:rPr lang="it-IT" sz="750" b="0" u="sng" kern="0" dirty="0">
                          <a:solidFill>
                            <a:schemeClr val="tx1"/>
                          </a:solidFill>
                          <a:latin typeface="+mn-lt"/>
                        </a:rPr>
                        <a:t>Mexico</a:t>
                      </a:r>
                    </a:p>
                    <a:p>
                      <a:pPr marL="0" indent="0">
                        <a:spcAft>
                          <a:spcPts val="0"/>
                        </a:spcAft>
                        <a:buNone/>
                      </a:pPr>
                      <a:r>
                        <a:rPr lang="it-IT" sz="750" b="0" kern="0" dirty="0">
                          <a:solidFill>
                            <a:schemeClr val="tx1"/>
                          </a:solidFill>
                          <a:latin typeface="+mn-lt"/>
                        </a:rPr>
                        <a:t>Amaya Tapia</a:t>
                      </a:r>
                    </a:p>
                    <a:p>
                      <a:pPr marL="0" indent="0">
                        <a:spcAft>
                          <a:spcPts val="0"/>
                        </a:spcAft>
                        <a:buNone/>
                      </a:pPr>
                      <a:r>
                        <a:rPr lang="it-IT" sz="750" b="0" kern="0" dirty="0">
                          <a:solidFill>
                            <a:schemeClr val="tx1"/>
                          </a:solidFill>
                          <a:latin typeface="+mn-lt"/>
                        </a:rPr>
                        <a:t>Andrade Villanueva</a:t>
                      </a:r>
                    </a:p>
                    <a:p>
                      <a:pPr marL="0" indent="0">
                        <a:spcAft>
                          <a:spcPts val="0"/>
                        </a:spcAft>
                        <a:buNone/>
                      </a:pPr>
                      <a:r>
                        <a:rPr lang="it-IT" sz="750" b="0" kern="0" dirty="0">
                          <a:solidFill>
                            <a:schemeClr val="tx1"/>
                          </a:solidFill>
                          <a:latin typeface="+mn-lt"/>
                        </a:rPr>
                        <a:t>Granados Reyes</a:t>
                      </a:r>
                    </a:p>
                    <a:p>
                      <a:pPr marL="0" indent="0">
                        <a:spcAft>
                          <a:spcPts val="0"/>
                        </a:spcAft>
                        <a:buNone/>
                      </a:pPr>
                      <a:r>
                        <a:rPr lang="it-IT" sz="750" b="0" kern="0" dirty="0">
                          <a:solidFill>
                            <a:schemeClr val="tx1"/>
                          </a:solidFill>
                          <a:latin typeface="+mn-lt"/>
                        </a:rPr>
                        <a:t>Sierra-Madero</a:t>
                      </a:r>
                    </a:p>
                    <a:p>
                      <a:pPr marL="0" indent="0">
                        <a:spcAft>
                          <a:spcPts val="0"/>
                        </a:spcAft>
                        <a:buNone/>
                      </a:pPr>
                      <a:r>
                        <a:rPr lang="it-IT" sz="750" b="0" kern="0" dirty="0">
                          <a:solidFill>
                            <a:schemeClr val="tx1"/>
                          </a:solidFill>
                          <a:latin typeface="+mn-lt"/>
                        </a:rPr>
                        <a:t>Perez Rios</a:t>
                      </a:r>
                    </a:p>
                    <a:p>
                      <a:pPr marL="0" indent="0">
                        <a:spcAft>
                          <a:spcPts val="0"/>
                        </a:spcAft>
                        <a:buNone/>
                      </a:pPr>
                      <a:r>
                        <a:rPr lang="it-IT" sz="750" b="0" kern="0" dirty="0">
                          <a:solidFill>
                            <a:schemeClr val="tx1"/>
                          </a:solidFill>
                          <a:latin typeface="+mn-lt"/>
                        </a:rPr>
                        <a:t>Santoscoy Gomez</a:t>
                      </a:r>
                    </a:p>
                    <a:p>
                      <a:pPr marL="0" indent="0">
                        <a:spcAft>
                          <a:spcPts val="0"/>
                        </a:spcAft>
                        <a:buNone/>
                      </a:pPr>
                      <a:endParaRPr lang="it-IT" sz="750" b="0" kern="0" dirty="0">
                        <a:solidFill>
                          <a:schemeClr val="tx1"/>
                        </a:solidFill>
                        <a:latin typeface="+mn-lt"/>
                      </a:endParaRPr>
                    </a:p>
                    <a:p>
                      <a:pPr marL="0" indent="0">
                        <a:spcAft>
                          <a:spcPts val="0"/>
                        </a:spcAft>
                        <a:buNone/>
                      </a:pPr>
                      <a:endParaRPr lang="en-US" sz="750" b="0" dirty="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spcAft>
                          <a:spcPts val="0"/>
                        </a:spcAft>
                        <a:buNone/>
                      </a:pPr>
                      <a:r>
                        <a:rPr lang="de-DE" sz="750" b="0" u="sng" kern="0" dirty="0">
                          <a:solidFill>
                            <a:schemeClr val="tx1"/>
                          </a:solidFill>
                          <a:latin typeface="+mn-lt"/>
                        </a:rPr>
                        <a:t>Netherlands</a:t>
                      </a:r>
                      <a:r>
                        <a:rPr lang="de-DE" sz="750" b="0" kern="0" dirty="0">
                          <a:solidFill>
                            <a:schemeClr val="tx1"/>
                          </a:solidFill>
                          <a:latin typeface="+mn-lt"/>
                        </a:rPr>
                        <a:t> </a:t>
                      </a:r>
                    </a:p>
                    <a:p>
                      <a:pPr marL="0" indent="0">
                        <a:spcAft>
                          <a:spcPts val="0"/>
                        </a:spcAft>
                        <a:buNone/>
                      </a:pPr>
                      <a:r>
                        <a:rPr lang="de-DE" sz="750" b="0" kern="0" dirty="0">
                          <a:solidFill>
                            <a:schemeClr val="tx1"/>
                          </a:solidFill>
                          <a:latin typeface="+mn-lt"/>
                        </a:rPr>
                        <a:t>Den Hollander </a:t>
                      </a:r>
                    </a:p>
                    <a:p>
                      <a:pPr marL="0" indent="0">
                        <a:spcAft>
                          <a:spcPts val="0"/>
                        </a:spcAft>
                        <a:buNone/>
                      </a:pPr>
                      <a:r>
                        <a:rPr lang="de-DE" sz="750" b="0" kern="0" dirty="0">
                          <a:solidFill>
                            <a:schemeClr val="tx1"/>
                          </a:solidFill>
                          <a:latin typeface="+mn-lt"/>
                        </a:rPr>
                        <a:t>Rijnders</a:t>
                      </a:r>
                    </a:p>
                    <a:p>
                      <a:pPr marL="0" indent="0">
                        <a:spcAft>
                          <a:spcPts val="0"/>
                        </a:spcAft>
                        <a:buNone/>
                      </a:pPr>
                      <a:endParaRPr lang="de-DE" sz="750" b="0" kern="0" dirty="0">
                        <a:solidFill>
                          <a:schemeClr val="tx1"/>
                        </a:solidFill>
                        <a:latin typeface="+mn-lt"/>
                      </a:endParaRPr>
                    </a:p>
                    <a:p>
                      <a:pPr marL="0" indent="0">
                        <a:spcAft>
                          <a:spcPts val="0"/>
                        </a:spcAft>
                        <a:buNone/>
                      </a:pPr>
                      <a:r>
                        <a:rPr lang="de-DE" sz="750" b="0" u="sng" kern="0" dirty="0">
                          <a:solidFill>
                            <a:schemeClr val="tx1"/>
                          </a:solidFill>
                          <a:latin typeface="+mn-lt"/>
                        </a:rPr>
                        <a:t>Peru</a:t>
                      </a:r>
                    </a:p>
                    <a:p>
                      <a:pPr marL="0" indent="0">
                        <a:spcAft>
                          <a:spcPts val="0"/>
                        </a:spcAft>
                        <a:buNone/>
                      </a:pPr>
                      <a:r>
                        <a:rPr lang="it-IT" sz="750" b="0" kern="0" dirty="0">
                          <a:solidFill>
                            <a:schemeClr val="tx1"/>
                          </a:solidFill>
                          <a:latin typeface="+mn-lt"/>
                        </a:rPr>
                        <a:t>Hidalgo</a:t>
                      </a:r>
                    </a:p>
                    <a:p>
                      <a:pPr marL="0" indent="0">
                        <a:spcAft>
                          <a:spcPts val="0"/>
                        </a:spcAft>
                        <a:buNone/>
                      </a:pPr>
                      <a:r>
                        <a:rPr lang="it-IT" sz="750" b="0" kern="0" dirty="0">
                          <a:solidFill>
                            <a:schemeClr val="tx1"/>
                          </a:solidFill>
                          <a:latin typeface="+mn-lt"/>
                        </a:rPr>
                        <a:t>Hercilla</a:t>
                      </a:r>
                    </a:p>
                    <a:p>
                      <a:pPr marL="0" indent="0">
                        <a:spcAft>
                          <a:spcPts val="0"/>
                        </a:spcAft>
                        <a:buNone/>
                      </a:pPr>
                      <a:r>
                        <a:rPr lang="it-IT" sz="750" b="0" kern="0" dirty="0">
                          <a:solidFill>
                            <a:schemeClr val="tx1"/>
                          </a:solidFill>
                          <a:latin typeface="+mn-lt"/>
                        </a:rPr>
                        <a:t>Illescas</a:t>
                      </a:r>
                    </a:p>
                    <a:p>
                      <a:pPr marL="0" indent="0">
                        <a:spcAft>
                          <a:spcPts val="0"/>
                        </a:spcAft>
                        <a:buNone/>
                      </a:pPr>
                      <a:endParaRPr lang="it-IT" sz="750" b="0" kern="0" dirty="0">
                        <a:solidFill>
                          <a:schemeClr val="tx1"/>
                        </a:solidFill>
                        <a:latin typeface="+mn-lt"/>
                      </a:endParaRPr>
                    </a:p>
                    <a:p>
                      <a:pPr marL="0" indent="0">
                        <a:spcAft>
                          <a:spcPts val="0"/>
                        </a:spcAft>
                        <a:buNone/>
                      </a:pPr>
                      <a:r>
                        <a:rPr lang="de-DE" sz="750" b="0" u="sng" kern="0" dirty="0">
                          <a:solidFill>
                            <a:schemeClr val="tx1"/>
                          </a:solidFill>
                          <a:latin typeface="+mn-lt"/>
                        </a:rPr>
                        <a:t>Poland</a:t>
                      </a:r>
                    </a:p>
                    <a:p>
                      <a:pPr marL="0" indent="0">
                        <a:spcAft>
                          <a:spcPts val="0"/>
                        </a:spcAft>
                        <a:buNone/>
                      </a:pPr>
                      <a:r>
                        <a:rPr lang="de-DE" sz="750" b="0" kern="0" dirty="0">
                          <a:solidFill>
                            <a:schemeClr val="tx1"/>
                          </a:solidFill>
                          <a:latin typeface="+mn-lt"/>
                        </a:rPr>
                        <a:t>Olczak</a:t>
                      </a:r>
                    </a:p>
                    <a:p>
                      <a:pPr marL="0" indent="0">
                        <a:spcAft>
                          <a:spcPts val="0"/>
                        </a:spcAft>
                        <a:buNone/>
                      </a:pPr>
                      <a:endParaRPr lang="de-DE" sz="750" b="0" kern="0" dirty="0">
                        <a:solidFill>
                          <a:schemeClr val="tx1"/>
                        </a:solidFill>
                        <a:latin typeface="+mn-lt"/>
                      </a:endParaRPr>
                    </a:p>
                    <a:p>
                      <a:pPr marL="0" indent="0">
                        <a:spcAft>
                          <a:spcPts val="0"/>
                        </a:spcAft>
                        <a:buNone/>
                      </a:pPr>
                      <a:r>
                        <a:rPr lang="de-DE" sz="750" b="0" u="sng" kern="0" dirty="0">
                          <a:solidFill>
                            <a:schemeClr val="tx1"/>
                          </a:solidFill>
                          <a:latin typeface="+mn-lt"/>
                        </a:rPr>
                        <a:t>Portugal</a:t>
                      </a:r>
                    </a:p>
                    <a:p>
                      <a:pPr marL="0" indent="0">
                        <a:spcAft>
                          <a:spcPts val="0"/>
                        </a:spcAft>
                        <a:buNone/>
                      </a:pPr>
                      <a:r>
                        <a:rPr lang="de-DE" sz="750" b="0" kern="0" dirty="0">
                          <a:solidFill>
                            <a:schemeClr val="tx1"/>
                          </a:solidFill>
                          <a:latin typeface="+mn-lt"/>
                        </a:rPr>
                        <a:t>Mansinho</a:t>
                      </a:r>
                    </a:p>
                    <a:p>
                      <a:pPr marL="0" indent="0">
                        <a:spcAft>
                          <a:spcPts val="0"/>
                        </a:spcAft>
                        <a:buNone/>
                      </a:pPr>
                      <a:r>
                        <a:rPr lang="de-DE" sz="750" b="0" kern="0" dirty="0">
                          <a:solidFill>
                            <a:schemeClr val="tx1"/>
                          </a:solidFill>
                          <a:latin typeface="+mn-lt"/>
                        </a:rPr>
                        <a:t>Pacheco</a:t>
                      </a:r>
                    </a:p>
                    <a:p>
                      <a:pPr marL="0" indent="0">
                        <a:spcAft>
                          <a:spcPts val="0"/>
                        </a:spcAft>
                        <a:buNone/>
                      </a:pPr>
                      <a:r>
                        <a:rPr lang="de-DE" sz="750" b="0" kern="0" dirty="0">
                          <a:solidFill>
                            <a:schemeClr val="tx1"/>
                          </a:solidFill>
                          <a:latin typeface="+mn-lt"/>
                        </a:rPr>
                        <a:t>Teófilo</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750" b="0" kern="0" dirty="0">
                          <a:solidFill>
                            <a:schemeClr val="tx1"/>
                          </a:solidFill>
                          <a:latin typeface="+mn-lt"/>
                        </a:rPr>
                        <a:t>Saraiva da Cunha</a:t>
                      </a:r>
                    </a:p>
                    <a:p>
                      <a:pPr marL="0" indent="0">
                        <a:spcAft>
                          <a:spcPts val="0"/>
                        </a:spcAft>
                        <a:buNone/>
                      </a:pPr>
                      <a:r>
                        <a:rPr lang="de-DE" sz="750" b="0" kern="0" dirty="0">
                          <a:solidFill>
                            <a:schemeClr val="tx1"/>
                          </a:solidFill>
                          <a:latin typeface="+mn-lt"/>
                        </a:rPr>
                        <a:t>Sarmento e Castro</a:t>
                      </a:r>
                    </a:p>
                    <a:p>
                      <a:pPr marL="0" indent="0">
                        <a:spcAft>
                          <a:spcPts val="0"/>
                        </a:spcAft>
                        <a:buNone/>
                      </a:pPr>
                      <a:r>
                        <a:rPr lang="de-DE" sz="750" b="0" kern="0" dirty="0">
                          <a:solidFill>
                            <a:schemeClr val="tx1"/>
                          </a:solidFill>
                          <a:latin typeface="+mn-lt"/>
                        </a:rPr>
                        <a:t>Serrão</a:t>
                      </a:r>
                    </a:p>
                    <a:p>
                      <a:pPr marL="0" indent="0">
                        <a:spcAft>
                          <a:spcPts val="0"/>
                        </a:spcAft>
                        <a:buNone/>
                      </a:pPr>
                      <a:endParaRPr lang="de-DE" sz="750" b="0" kern="0" dirty="0">
                        <a:solidFill>
                          <a:schemeClr val="tx1"/>
                        </a:solidFill>
                        <a:latin typeface="+mn-lt"/>
                      </a:endParaRPr>
                    </a:p>
                    <a:p>
                      <a:pPr marL="0" indent="0">
                        <a:spcAft>
                          <a:spcPts val="0"/>
                        </a:spcAft>
                        <a:buNone/>
                      </a:pPr>
                      <a:r>
                        <a:rPr lang="de-DE" sz="750" b="0" u="sng" kern="0" dirty="0">
                          <a:solidFill>
                            <a:schemeClr val="tx1"/>
                          </a:solidFill>
                          <a:latin typeface="+mn-lt"/>
                        </a:rPr>
                        <a:t>Romania</a:t>
                      </a:r>
                    </a:p>
                    <a:p>
                      <a:pPr marL="0" indent="0">
                        <a:spcAft>
                          <a:spcPts val="0"/>
                        </a:spcAft>
                        <a:buNone/>
                      </a:pPr>
                      <a:r>
                        <a:rPr lang="de-DE" sz="750" b="0" kern="0" dirty="0">
                          <a:solidFill>
                            <a:schemeClr val="tx1"/>
                          </a:solidFill>
                          <a:latin typeface="+mn-lt"/>
                        </a:rPr>
                        <a:t>Arbune</a:t>
                      </a:r>
                    </a:p>
                    <a:p>
                      <a:pPr marL="0" indent="0">
                        <a:spcAft>
                          <a:spcPts val="0"/>
                        </a:spcAft>
                        <a:buNone/>
                      </a:pPr>
                      <a:r>
                        <a:rPr lang="de-DE" sz="750" b="0" kern="0" dirty="0">
                          <a:solidFill>
                            <a:schemeClr val="tx1"/>
                          </a:solidFill>
                          <a:latin typeface="+mn-lt"/>
                        </a:rPr>
                        <a:t>Jianu</a:t>
                      </a:r>
                    </a:p>
                    <a:p>
                      <a:pPr marL="0" indent="0">
                        <a:spcAft>
                          <a:spcPts val="0"/>
                        </a:spcAft>
                        <a:buNone/>
                      </a:pPr>
                      <a:r>
                        <a:rPr lang="de-DE" sz="750" b="0" kern="0" dirty="0">
                          <a:solidFill>
                            <a:schemeClr val="tx1"/>
                          </a:solidFill>
                          <a:latin typeface="+mn-lt"/>
                        </a:rPr>
                        <a:t>Preotescu</a:t>
                      </a:r>
                    </a:p>
                    <a:p>
                      <a:pPr marL="0" indent="0">
                        <a:spcAft>
                          <a:spcPts val="0"/>
                        </a:spcAft>
                        <a:buNone/>
                      </a:pPr>
                      <a:r>
                        <a:rPr lang="de-DE" sz="750" b="0" kern="0" dirty="0">
                          <a:solidFill>
                            <a:schemeClr val="tx1"/>
                          </a:solidFill>
                          <a:latin typeface="+mn-lt"/>
                        </a:rPr>
                        <a:t>Prisacariu</a:t>
                      </a:r>
                    </a:p>
                    <a:p>
                      <a:endParaRPr lang="en-US" sz="750" b="0" dirty="0">
                        <a:solidFill>
                          <a:schemeClr val="tx1"/>
                        </a:solidFill>
                        <a:latin typeface="+mn-lt"/>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spcAft>
                          <a:spcPts val="0"/>
                        </a:spcAft>
                        <a:buNone/>
                      </a:pPr>
                      <a:r>
                        <a:rPr lang="de-DE" sz="750" b="0" u="sng" kern="0" dirty="0">
                          <a:solidFill>
                            <a:schemeClr val="tx1"/>
                          </a:solidFill>
                          <a:latin typeface="+mn-lt"/>
                        </a:rPr>
                        <a:t>Russia</a:t>
                      </a:r>
                    </a:p>
                    <a:p>
                      <a:pPr marL="0" indent="0">
                        <a:spcAft>
                          <a:spcPts val="0"/>
                        </a:spcAft>
                        <a:buNone/>
                      </a:pPr>
                      <a:r>
                        <a:rPr lang="de-DE" sz="750" b="0" kern="0" dirty="0">
                          <a:solidFill>
                            <a:schemeClr val="tx1"/>
                          </a:solidFill>
                          <a:latin typeface="+mn-lt"/>
                        </a:rPr>
                        <a:t>Belonosova </a:t>
                      </a:r>
                    </a:p>
                    <a:p>
                      <a:pPr marL="0" indent="0">
                        <a:spcAft>
                          <a:spcPts val="0"/>
                        </a:spcAft>
                        <a:buNone/>
                      </a:pPr>
                      <a:r>
                        <a:rPr lang="de-DE" sz="750" b="0" kern="0" dirty="0">
                          <a:solidFill>
                            <a:schemeClr val="tx1"/>
                          </a:solidFill>
                          <a:latin typeface="+mn-lt"/>
                        </a:rPr>
                        <a:t>Borodkina</a:t>
                      </a:r>
                    </a:p>
                    <a:p>
                      <a:pPr marL="0" indent="0">
                        <a:spcAft>
                          <a:spcPts val="0"/>
                        </a:spcAft>
                        <a:buNone/>
                      </a:pPr>
                      <a:r>
                        <a:rPr lang="de-DE" sz="750" b="0" kern="0" dirty="0">
                          <a:solidFill>
                            <a:schemeClr val="tx1"/>
                          </a:solidFill>
                          <a:latin typeface="+mn-lt"/>
                        </a:rPr>
                        <a:t>Chernova</a:t>
                      </a:r>
                    </a:p>
                    <a:p>
                      <a:pPr marL="0" indent="0">
                        <a:spcAft>
                          <a:spcPts val="0"/>
                        </a:spcAft>
                        <a:buNone/>
                      </a:pPr>
                      <a:r>
                        <a:rPr lang="de-DE" sz="750" b="0" kern="0" dirty="0">
                          <a:solidFill>
                            <a:schemeClr val="tx1"/>
                          </a:solidFill>
                          <a:latin typeface="+mn-lt"/>
                        </a:rPr>
                        <a:t>Gankina</a:t>
                      </a:r>
                    </a:p>
                    <a:p>
                      <a:pPr marL="0" indent="0">
                        <a:spcAft>
                          <a:spcPts val="0"/>
                        </a:spcAft>
                        <a:buNone/>
                      </a:pPr>
                      <a:r>
                        <a:rPr lang="de-DE" sz="750" b="0" kern="0" dirty="0">
                          <a:solidFill>
                            <a:schemeClr val="tx1"/>
                          </a:solidFill>
                          <a:latin typeface="+mn-lt"/>
                        </a:rPr>
                        <a:t>Kizhlo</a:t>
                      </a:r>
                    </a:p>
                    <a:p>
                      <a:pPr marL="0" indent="0">
                        <a:spcAft>
                          <a:spcPts val="0"/>
                        </a:spcAft>
                        <a:buNone/>
                      </a:pPr>
                      <a:r>
                        <a:rPr lang="de-DE" sz="750" b="0" kern="0" dirty="0">
                          <a:solidFill>
                            <a:schemeClr val="tx1"/>
                          </a:solidFill>
                          <a:latin typeface="+mn-lt"/>
                        </a:rPr>
                        <a:t>Kulagin</a:t>
                      </a:r>
                    </a:p>
                    <a:p>
                      <a:pPr marL="0" indent="0">
                        <a:spcAft>
                          <a:spcPts val="0"/>
                        </a:spcAft>
                        <a:buNone/>
                      </a:pPr>
                      <a:r>
                        <a:rPr lang="de-DE" sz="750" b="0" kern="0" dirty="0">
                          <a:solidFill>
                            <a:schemeClr val="tx1"/>
                          </a:solidFill>
                          <a:latin typeface="+mn-lt"/>
                        </a:rPr>
                        <a:t>Kurina</a:t>
                      </a:r>
                    </a:p>
                    <a:p>
                      <a:pPr marL="0" indent="0">
                        <a:spcAft>
                          <a:spcPts val="0"/>
                        </a:spcAft>
                        <a:buNone/>
                      </a:pPr>
                      <a:r>
                        <a:rPr lang="de-DE" sz="750" b="0" kern="0" dirty="0">
                          <a:solidFill>
                            <a:schemeClr val="tx1"/>
                          </a:solidFill>
                          <a:latin typeface="+mn-lt"/>
                        </a:rPr>
                        <a:t>Nagimova</a:t>
                      </a:r>
                    </a:p>
                    <a:p>
                      <a:pPr marL="0" indent="0">
                        <a:spcAft>
                          <a:spcPts val="0"/>
                        </a:spcAft>
                        <a:buNone/>
                      </a:pPr>
                      <a:r>
                        <a:rPr lang="de-DE" sz="750" b="0" kern="0" dirty="0">
                          <a:solidFill>
                            <a:schemeClr val="tx1"/>
                          </a:solidFill>
                          <a:latin typeface="+mn-lt"/>
                        </a:rPr>
                        <a:t>Pokrovsky</a:t>
                      </a:r>
                    </a:p>
                    <a:p>
                      <a:pPr marL="0" indent="0">
                        <a:spcAft>
                          <a:spcPts val="0"/>
                        </a:spcAft>
                        <a:buNone/>
                      </a:pPr>
                      <a:r>
                        <a:rPr lang="de-DE" sz="750" b="0" kern="0" dirty="0">
                          <a:solidFill>
                            <a:schemeClr val="tx1"/>
                          </a:solidFill>
                          <a:latin typeface="+mn-lt"/>
                        </a:rPr>
                        <a:t>Riamova</a:t>
                      </a:r>
                    </a:p>
                    <a:p>
                      <a:pPr marL="0" indent="0">
                        <a:spcAft>
                          <a:spcPts val="0"/>
                        </a:spcAft>
                        <a:buNone/>
                      </a:pPr>
                      <a:r>
                        <a:rPr lang="de-DE" sz="750" b="0" kern="0" dirty="0">
                          <a:solidFill>
                            <a:schemeClr val="tx1"/>
                          </a:solidFill>
                          <a:latin typeface="+mn-lt"/>
                        </a:rPr>
                        <a:t>Voronin </a:t>
                      </a:r>
                    </a:p>
                    <a:p>
                      <a:pPr marL="0" indent="0">
                        <a:spcAft>
                          <a:spcPts val="0"/>
                        </a:spcAft>
                        <a:buNone/>
                      </a:pPr>
                      <a:r>
                        <a:rPr lang="de-DE" sz="750" b="0" kern="0" dirty="0">
                          <a:solidFill>
                            <a:schemeClr val="tx1"/>
                          </a:solidFill>
                          <a:latin typeface="+mn-lt"/>
                        </a:rPr>
                        <a:t>Yakovlev</a:t>
                      </a:r>
                    </a:p>
                    <a:p>
                      <a:pPr marL="0" indent="0">
                        <a:spcAft>
                          <a:spcPts val="0"/>
                        </a:spcAft>
                        <a:buNone/>
                      </a:pPr>
                      <a:endParaRPr lang="de-DE" sz="750" b="0" kern="0" dirty="0">
                        <a:solidFill>
                          <a:schemeClr val="tx1"/>
                        </a:solidFill>
                        <a:latin typeface="+mn-lt"/>
                      </a:endParaRPr>
                    </a:p>
                    <a:p>
                      <a:pPr marL="0" indent="0">
                        <a:spcAft>
                          <a:spcPts val="0"/>
                        </a:spcAft>
                        <a:buNone/>
                      </a:pPr>
                      <a:r>
                        <a:rPr lang="de-DE" sz="750" b="0" u="sng" kern="0" dirty="0">
                          <a:solidFill>
                            <a:schemeClr val="tx1"/>
                          </a:solidFill>
                          <a:latin typeface="+mn-lt"/>
                        </a:rPr>
                        <a:t>South Africa</a:t>
                      </a:r>
                      <a:r>
                        <a:rPr lang="de-DE" sz="750" b="0" kern="0" dirty="0">
                          <a:solidFill>
                            <a:schemeClr val="tx1"/>
                          </a:solidFill>
                          <a:latin typeface="+mn-lt"/>
                        </a:rPr>
                        <a:t/>
                      </a:r>
                      <a:br>
                        <a:rPr lang="de-DE" sz="750" b="0" kern="0" dirty="0">
                          <a:solidFill>
                            <a:schemeClr val="tx1"/>
                          </a:solidFill>
                          <a:latin typeface="+mn-lt"/>
                        </a:rPr>
                      </a:br>
                      <a:r>
                        <a:rPr lang="de-DE" sz="750" b="0" kern="0" dirty="0">
                          <a:solidFill>
                            <a:schemeClr val="tx1"/>
                          </a:solidFill>
                          <a:latin typeface="+mn-lt"/>
                        </a:rPr>
                        <a:t>Kaplan</a:t>
                      </a:r>
                    </a:p>
                    <a:p>
                      <a:pPr marL="0" indent="0">
                        <a:spcAft>
                          <a:spcPts val="0"/>
                        </a:spcAft>
                        <a:buNone/>
                      </a:pPr>
                      <a:endParaRPr lang="de-DE" sz="750" b="0" kern="0" dirty="0">
                        <a:solidFill>
                          <a:schemeClr val="tx1"/>
                        </a:solidFill>
                        <a:latin typeface="+mn-lt"/>
                      </a:endParaRPr>
                    </a:p>
                    <a:p>
                      <a:pPr marL="0" indent="0">
                        <a:spcAft>
                          <a:spcPts val="0"/>
                        </a:spcAft>
                        <a:buNone/>
                      </a:pPr>
                      <a:r>
                        <a:rPr lang="it-IT" sz="750" b="0" u="sng" kern="0" dirty="0">
                          <a:solidFill>
                            <a:schemeClr val="tx1"/>
                          </a:solidFill>
                          <a:latin typeface="+mn-lt"/>
                        </a:rPr>
                        <a:t>South Korea</a:t>
                      </a:r>
                    </a:p>
                    <a:p>
                      <a:pPr marL="0" indent="0">
                        <a:spcAft>
                          <a:spcPts val="0"/>
                        </a:spcAft>
                        <a:buNone/>
                      </a:pPr>
                      <a:r>
                        <a:rPr lang="it-IT" sz="750" b="0" kern="0" dirty="0">
                          <a:solidFill>
                            <a:schemeClr val="tx1"/>
                          </a:solidFill>
                          <a:latin typeface="+mn-lt"/>
                        </a:rPr>
                        <a:t>Lee</a:t>
                      </a:r>
                    </a:p>
                    <a:p>
                      <a:pPr marL="0" indent="0">
                        <a:spcAft>
                          <a:spcPts val="0"/>
                        </a:spcAft>
                        <a:buNone/>
                      </a:pPr>
                      <a:r>
                        <a:rPr lang="it-IT" sz="750" b="0" kern="0" dirty="0">
                          <a:solidFill>
                            <a:schemeClr val="tx1"/>
                          </a:solidFill>
                          <a:latin typeface="+mn-lt"/>
                        </a:rPr>
                        <a:t>Kim</a:t>
                      </a:r>
                    </a:p>
                    <a:p>
                      <a:pPr marL="0" indent="0">
                        <a:spcAft>
                          <a:spcPts val="0"/>
                        </a:spcAft>
                        <a:buNone/>
                      </a:pPr>
                      <a:r>
                        <a:rPr lang="it-IT" sz="750" b="0" kern="0" dirty="0">
                          <a:solidFill>
                            <a:schemeClr val="tx1"/>
                          </a:solidFill>
                          <a:latin typeface="+mn-lt"/>
                        </a:rPr>
                        <a:t>Kim</a:t>
                      </a:r>
                    </a:p>
                    <a:p>
                      <a:pPr marL="0" indent="0">
                        <a:spcAft>
                          <a:spcPts val="0"/>
                        </a:spcAft>
                        <a:buNone/>
                      </a:pPr>
                      <a:r>
                        <a:rPr lang="it-IT" sz="750" b="0" kern="0" dirty="0">
                          <a:solidFill>
                            <a:schemeClr val="tx1"/>
                          </a:solidFill>
                          <a:latin typeface="+mn-lt"/>
                        </a:rPr>
                        <a:t>Kim</a:t>
                      </a:r>
                    </a:p>
                    <a:p>
                      <a:pPr marL="0" indent="0">
                        <a:spcAft>
                          <a:spcPts val="0"/>
                        </a:spcAft>
                        <a:buNone/>
                      </a:pPr>
                      <a:endParaRPr lang="de-DE" sz="750" b="0" kern="0" dirty="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750" b="0" u="sng" dirty="0">
                          <a:solidFill>
                            <a:schemeClr val="tx1"/>
                          </a:solidFill>
                          <a:latin typeface="+mn-lt"/>
                          <a:cs typeface="Arial" panose="020B0604020202020204" pitchFamily="34" charset="0"/>
                        </a:rPr>
                        <a:t>Spain </a:t>
                      </a:r>
                      <a:r>
                        <a:rPr lang="en-US" sz="750" b="0" dirty="0">
                          <a:solidFill>
                            <a:schemeClr val="tx1"/>
                          </a:solidFill>
                          <a:latin typeface="+mn-lt"/>
                          <a:cs typeface="Arial" panose="020B0604020202020204" pitchFamily="34" charset="0"/>
                        </a:rPr>
                        <a:t/>
                      </a:r>
                      <a:br>
                        <a:rPr lang="en-US" sz="750" b="0" dirty="0">
                          <a:solidFill>
                            <a:schemeClr val="tx1"/>
                          </a:solidFill>
                          <a:latin typeface="+mn-lt"/>
                          <a:cs typeface="Arial" panose="020B0604020202020204" pitchFamily="34" charset="0"/>
                        </a:rPr>
                      </a:br>
                      <a:r>
                        <a:rPr lang="en-US" sz="750" b="0" dirty="0" err="1">
                          <a:solidFill>
                            <a:schemeClr val="tx1"/>
                          </a:solidFill>
                          <a:latin typeface="+mn-lt"/>
                          <a:cs typeface="Arial" panose="020B0604020202020204" pitchFamily="34" charset="0"/>
                        </a:rPr>
                        <a:t>Antela</a:t>
                      </a:r>
                      <a:r>
                        <a:rPr lang="en-US" sz="750" b="0" dirty="0">
                          <a:solidFill>
                            <a:schemeClr val="tx1"/>
                          </a:solidFill>
                          <a:latin typeface="+mn-lt"/>
                          <a:cs typeface="Arial" panose="020B0604020202020204" pitchFamily="34" charset="0"/>
                        </a:rPr>
                        <a:t> Lopez</a:t>
                      </a:r>
                      <a:br>
                        <a:rPr lang="en-US" sz="750" b="0" dirty="0">
                          <a:solidFill>
                            <a:schemeClr val="tx1"/>
                          </a:solidFill>
                          <a:latin typeface="+mn-lt"/>
                          <a:cs typeface="Arial" panose="020B0604020202020204" pitchFamily="34" charset="0"/>
                        </a:rPr>
                      </a:br>
                      <a:r>
                        <a:rPr lang="en-US" sz="750" b="0" dirty="0" err="1">
                          <a:solidFill>
                            <a:schemeClr val="tx1"/>
                          </a:solidFill>
                          <a:latin typeface="+mn-lt"/>
                          <a:cs typeface="Arial" panose="020B0604020202020204" pitchFamily="34" charset="0"/>
                        </a:rPr>
                        <a:t>Arribas</a:t>
                      </a:r>
                      <a:r>
                        <a:rPr lang="en-US" sz="750" b="0" dirty="0">
                          <a:solidFill>
                            <a:schemeClr val="tx1"/>
                          </a:solidFill>
                          <a:latin typeface="+mn-lt"/>
                          <a:cs typeface="Arial" panose="020B0604020202020204" pitchFamily="34" charset="0"/>
                        </a:rPr>
                        <a:t> Lopez</a:t>
                      </a:r>
                    </a:p>
                    <a:p>
                      <a:r>
                        <a:rPr lang="en-US" sz="750" b="0" dirty="0">
                          <a:solidFill>
                            <a:schemeClr val="tx1"/>
                          </a:solidFill>
                          <a:latin typeface="+mn-lt"/>
                          <a:cs typeface="Arial" panose="020B0604020202020204" pitchFamily="34" charset="0"/>
                        </a:rPr>
                        <a:t>Casado Osorio</a:t>
                      </a:r>
                    </a:p>
                    <a:p>
                      <a:r>
                        <a:rPr lang="en-US" sz="750" b="0" dirty="0" err="1">
                          <a:solidFill>
                            <a:schemeClr val="tx1"/>
                          </a:solidFill>
                          <a:latin typeface="+mn-lt"/>
                          <a:cs typeface="Arial" panose="020B0604020202020204" pitchFamily="34" charset="0"/>
                        </a:rPr>
                        <a:t>Castaño</a:t>
                      </a:r>
                      <a:r>
                        <a:rPr lang="en-US" sz="750" b="0" dirty="0">
                          <a:solidFill>
                            <a:schemeClr val="tx1"/>
                          </a:solidFill>
                          <a:latin typeface="+mn-lt"/>
                          <a:cs typeface="Arial" panose="020B0604020202020204" pitchFamily="34" charset="0"/>
                        </a:rPr>
                        <a:t> </a:t>
                      </a:r>
                      <a:r>
                        <a:rPr lang="en-US" sz="750" b="0" dirty="0" err="1">
                          <a:solidFill>
                            <a:schemeClr val="tx1"/>
                          </a:solidFill>
                          <a:latin typeface="+mn-lt"/>
                          <a:cs typeface="Arial" panose="020B0604020202020204" pitchFamily="34" charset="0"/>
                        </a:rPr>
                        <a:t>Carracedo</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De Los Santos Gil</a:t>
                      </a:r>
                    </a:p>
                    <a:p>
                      <a:r>
                        <a:rPr lang="en-US" sz="750" b="0" dirty="0">
                          <a:solidFill>
                            <a:schemeClr val="tx1"/>
                          </a:solidFill>
                          <a:latin typeface="+mn-lt"/>
                          <a:cs typeface="Arial" panose="020B0604020202020204" pitchFamily="34" charset="0"/>
                        </a:rPr>
                        <a:t>Estrada </a:t>
                      </a:r>
                      <a:r>
                        <a:rPr lang="en-US" sz="750" b="0" dirty="0" err="1">
                          <a:solidFill>
                            <a:schemeClr val="tx1"/>
                          </a:solidFill>
                          <a:latin typeface="+mn-lt"/>
                          <a:cs typeface="Arial" panose="020B0604020202020204" pitchFamily="34" charset="0"/>
                        </a:rPr>
                        <a:t>perez</a:t>
                      </a:r>
                      <a:endParaRPr lang="en-US" sz="750" b="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50" b="0" dirty="0">
                          <a:solidFill>
                            <a:schemeClr val="tx1"/>
                          </a:solidFill>
                          <a:latin typeface="+mn-lt"/>
                          <a:cs typeface="Arial" panose="020B0604020202020204" pitchFamily="34" charset="0"/>
                        </a:rPr>
                        <a:t>Falco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50" b="0" dirty="0">
                          <a:solidFill>
                            <a:schemeClr val="tx1"/>
                          </a:solidFill>
                          <a:latin typeface="+mn-lt"/>
                          <a:cs typeface="Arial" panose="020B0604020202020204" pitchFamily="34" charset="0"/>
                        </a:rPr>
                        <a:t>Force</a:t>
                      </a:r>
                    </a:p>
                    <a:p>
                      <a:r>
                        <a:rPr lang="en-US" sz="750" b="0" dirty="0" err="1">
                          <a:solidFill>
                            <a:schemeClr val="tx1"/>
                          </a:solidFill>
                          <a:latin typeface="+mn-lt"/>
                          <a:cs typeface="Arial" panose="020B0604020202020204" pitchFamily="34" charset="0"/>
                        </a:rPr>
                        <a:t>Galinda</a:t>
                      </a:r>
                      <a:r>
                        <a:rPr lang="en-US" sz="750" b="0" dirty="0">
                          <a:solidFill>
                            <a:schemeClr val="tx1"/>
                          </a:solidFill>
                          <a:latin typeface="+mn-lt"/>
                          <a:cs typeface="Arial" panose="020B0604020202020204" pitchFamily="34" charset="0"/>
                        </a:rPr>
                        <a:t> Puerto</a:t>
                      </a:r>
                    </a:p>
                    <a:p>
                      <a:r>
                        <a:rPr lang="en-US" sz="750" b="0" dirty="0">
                          <a:solidFill>
                            <a:schemeClr val="tx1"/>
                          </a:solidFill>
                          <a:latin typeface="+mn-lt"/>
                          <a:cs typeface="Arial" panose="020B0604020202020204" pitchFamily="34" charset="0"/>
                        </a:rPr>
                        <a:t>Garcia </a:t>
                      </a:r>
                      <a:r>
                        <a:rPr lang="en-US" sz="750" b="0" dirty="0" err="1">
                          <a:solidFill>
                            <a:schemeClr val="tx1"/>
                          </a:solidFill>
                          <a:latin typeface="+mn-lt"/>
                          <a:cs typeface="Arial" panose="020B0604020202020204" pitchFamily="34" charset="0"/>
                        </a:rPr>
                        <a:t>Deltoro</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Gatell</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Goenaga</a:t>
                      </a:r>
                      <a:r>
                        <a:rPr lang="en-US" sz="750" b="0" dirty="0">
                          <a:solidFill>
                            <a:schemeClr val="tx1"/>
                          </a:solidFill>
                          <a:latin typeface="+mn-lt"/>
                          <a:cs typeface="Arial" panose="020B0604020202020204" pitchFamily="34" charset="0"/>
                        </a:rPr>
                        <a:t> Sanchez</a:t>
                      </a:r>
                    </a:p>
                    <a:p>
                      <a:r>
                        <a:rPr lang="en-US" sz="750" b="0" dirty="0" err="1">
                          <a:solidFill>
                            <a:schemeClr val="tx1"/>
                          </a:solidFill>
                          <a:latin typeface="+mn-lt"/>
                          <a:cs typeface="Arial" panose="020B0604020202020204" pitchFamily="34" charset="0"/>
                        </a:rPr>
                        <a:t>Knobel</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Lopez </a:t>
                      </a:r>
                      <a:r>
                        <a:rPr lang="en-US" sz="750" b="0" dirty="0" err="1">
                          <a:solidFill>
                            <a:schemeClr val="tx1"/>
                          </a:solidFill>
                          <a:latin typeface="+mn-lt"/>
                          <a:cs typeface="Arial" panose="020B0604020202020204" pitchFamily="34" charset="0"/>
                        </a:rPr>
                        <a:t>Bernaldo</a:t>
                      </a:r>
                      <a:r>
                        <a:rPr lang="en-US" sz="750" b="0" dirty="0">
                          <a:solidFill>
                            <a:schemeClr val="tx1"/>
                          </a:solidFill>
                          <a:latin typeface="+mn-lt"/>
                          <a:cs typeface="Arial" panose="020B0604020202020204" pitchFamily="34" charset="0"/>
                        </a:rPr>
                        <a:t> de </a:t>
                      </a:r>
                      <a:r>
                        <a:rPr lang="en-US" sz="750" b="0" dirty="0" err="1">
                          <a:solidFill>
                            <a:schemeClr val="tx1"/>
                          </a:solidFill>
                          <a:latin typeface="+mn-lt"/>
                          <a:cs typeface="Arial" panose="020B0604020202020204" pitchFamily="34" charset="0"/>
                        </a:rPr>
                        <a:t>Quiros</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Losa</a:t>
                      </a:r>
                      <a:r>
                        <a:rPr lang="en-US" sz="750" b="0" dirty="0">
                          <a:solidFill>
                            <a:schemeClr val="tx1"/>
                          </a:solidFill>
                          <a:latin typeface="+mn-lt"/>
                          <a:cs typeface="Arial" panose="020B0604020202020204" pitchFamily="34" charset="0"/>
                        </a:rPr>
                        <a:t> Garcia</a:t>
                      </a:r>
                    </a:p>
                    <a:p>
                      <a:r>
                        <a:rPr lang="en-US" sz="750" b="0" dirty="0" err="1">
                          <a:solidFill>
                            <a:schemeClr val="tx1"/>
                          </a:solidFill>
                          <a:latin typeface="+mn-lt"/>
                          <a:cs typeface="Arial" panose="020B0604020202020204" pitchFamily="34" charset="0"/>
                        </a:rPr>
                        <a:t>Masia</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Montero-</a:t>
                      </a:r>
                      <a:r>
                        <a:rPr lang="en-US" sz="750" b="0" dirty="0" err="1">
                          <a:solidFill>
                            <a:schemeClr val="tx1"/>
                          </a:solidFill>
                          <a:latin typeface="+mn-lt"/>
                          <a:cs typeface="Arial" panose="020B0604020202020204" pitchFamily="34" charset="0"/>
                        </a:rPr>
                        <a:t>Alsonso</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Ocampo </a:t>
                      </a:r>
                      <a:r>
                        <a:rPr lang="en-US" sz="750" b="0" dirty="0" err="1">
                          <a:solidFill>
                            <a:schemeClr val="tx1"/>
                          </a:solidFill>
                          <a:latin typeface="+mn-lt"/>
                          <a:cs typeface="Arial" panose="020B0604020202020204" pitchFamily="34" charset="0"/>
                        </a:rPr>
                        <a:t>Hermida</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Pasquau</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Portilla</a:t>
                      </a:r>
                      <a:r>
                        <a:rPr lang="en-US" sz="750" b="0" dirty="0">
                          <a:solidFill>
                            <a:schemeClr val="tx1"/>
                          </a:solidFill>
                          <a:latin typeface="+mn-lt"/>
                          <a:cs typeface="Arial" panose="020B0604020202020204" pitchFamily="34" charset="0"/>
                        </a:rPr>
                        <a:t> </a:t>
                      </a:r>
                      <a:r>
                        <a:rPr lang="en-US" sz="750" b="0" dirty="0" err="1">
                          <a:solidFill>
                            <a:schemeClr val="tx1"/>
                          </a:solidFill>
                          <a:latin typeface="+mn-lt"/>
                          <a:cs typeface="Arial" panose="020B0604020202020204" pitchFamily="34" charset="0"/>
                        </a:rPr>
                        <a:t>Sogorb</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Pulido</a:t>
                      </a:r>
                    </a:p>
                    <a:p>
                      <a:r>
                        <a:rPr lang="en-US" sz="750" b="0" dirty="0">
                          <a:solidFill>
                            <a:schemeClr val="tx1"/>
                          </a:solidFill>
                          <a:latin typeface="+mn-lt"/>
                          <a:cs typeface="Arial" panose="020B0604020202020204" pitchFamily="34" charset="0"/>
                        </a:rPr>
                        <a:t>Rivera Roman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50" b="0" dirty="0">
                          <a:solidFill>
                            <a:schemeClr val="tx1"/>
                          </a:solidFill>
                          <a:latin typeface="+mn-lt"/>
                          <a:cs typeface="Arial" panose="020B0604020202020204" pitchFamily="34" charset="0"/>
                        </a:rPr>
                        <a:t>Santos Fernandez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750" b="0" dirty="0">
                          <a:solidFill>
                            <a:schemeClr val="tx1"/>
                          </a:solidFill>
                          <a:latin typeface="+mn-lt"/>
                          <a:cs typeface="Arial" panose="020B0604020202020204" pitchFamily="34" charset="0"/>
                        </a:rPr>
                        <a:t>Torres </a:t>
                      </a:r>
                      <a:r>
                        <a:rPr lang="en-US" sz="750" b="0" dirty="0" err="1">
                          <a:solidFill>
                            <a:schemeClr val="tx1"/>
                          </a:solidFill>
                          <a:latin typeface="+mn-lt"/>
                          <a:cs typeface="Arial" panose="020B0604020202020204" pitchFamily="34" charset="0"/>
                        </a:rPr>
                        <a:t>Perea</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Troya</a:t>
                      </a:r>
                      <a:r>
                        <a:rPr lang="en-US" sz="750" b="0" dirty="0">
                          <a:solidFill>
                            <a:schemeClr val="tx1"/>
                          </a:solidFill>
                          <a:latin typeface="+mn-lt"/>
                          <a:cs typeface="Arial" panose="020B0604020202020204" pitchFamily="34" charset="0"/>
                        </a:rPr>
                        <a:t> </a:t>
                      </a:r>
                    </a:p>
                    <a:p>
                      <a:r>
                        <a:rPr lang="en-US" sz="750" b="0" dirty="0" err="1">
                          <a:solidFill>
                            <a:schemeClr val="tx1"/>
                          </a:solidFill>
                          <a:latin typeface="+mn-lt"/>
                          <a:cs typeface="Arial" panose="020B0604020202020204" pitchFamily="34" charset="0"/>
                        </a:rPr>
                        <a:t>Viciana</a:t>
                      </a:r>
                      <a:endParaRPr lang="en-US" sz="750" b="0" dirty="0">
                        <a:solidFill>
                          <a:schemeClr val="tx1"/>
                        </a:solidFill>
                        <a:latin typeface="+mn-lt"/>
                        <a:cs typeface="Arial" panose="020B0604020202020204" pitchFamily="34" charset="0"/>
                      </a:endParaRPr>
                    </a:p>
                    <a:p>
                      <a:endParaRPr lang="en-US" sz="750" b="0" dirty="0">
                        <a:solidFill>
                          <a:schemeClr val="tx1"/>
                        </a:solidFill>
                        <a:latin typeface="+mn-lt"/>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750" b="0" u="sng" dirty="0">
                          <a:solidFill>
                            <a:schemeClr val="tx1"/>
                          </a:solidFill>
                          <a:latin typeface="+mn-lt"/>
                          <a:cs typeface="Arial" panose="020B0604020202020204" pitchFamily="34" charset="0"/>
                        </a:rPr>
                        <a:t>Switzerland</a:t>
                      </a:r>
                    </a:p>
                    <a:p>
                      <a:r>
                        <a:rPr lang="en-US" sz="750" b="0" dirty="0" err="1">
                          <a:solidFill>
                            <a:schemeClr val="tx1"/>
                          </a:solidFill>
                          <a:latin typeface="+mn-lt"/>
                          <a:cs typeface="Arial" panose="020B0604020202020204" pitchFamily="34" charset="0"/>
                        </a:rPr>
                        <a:t>Calmy</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Hauser</a:t>
                      </a:r>
                    </a:p>
                    <a:p>
                      <a:r>
                        <a:rPr lang="en-US" sz="750" b="0" dirty="0">
                          <a:solidFill>
                            <a:schemeClr val="tx1"/>
                          </a:solidFill>
                          <a:latin typeface="+mn-lt"/>
                          <a:cs typeface="Arial" panose="020B0604020202020204" pitchFamily="34" charset="0"/>
                        </a:rPr>
                        <a:t>Fehr</a:t>
                      </a:r>
                    </a:p>
                    <a:p>
                      <a:endParaRPr lang="en-US" sz="750" b="0" dirty="0">
                        <a:solidFill>
                          <a:schemeClr val="tx1"/>
                        </a:solidFill>
                        <a:latin typeface="+mn-lt"/>
                        <a:cs typeface="Arial" panose="020B0604020202020204" pitchFamily="34" charset="0"/>
                      </a:endParaRPr>
                    </a:p>
                    <a:p>
                      <a:r>
                        <a:rPr lang="en-US" sz="750" b="0" u="sng" dirty="0">
                          <a:solidFill>
                            <a:schemeClr val="tx1"/>
                          </a:solidFill>
                          <a:latin typeface="+mn-lt"/>
                          <a:cs typeface="Arial" panose="020B0604020202020204" pitchFamily="34" charset="0"/>
                        </a:rPr>
                        <a:t>Taiwan</a:t>
                      </a:r>
                      <a:r>
                        <a:rPr lang="en-US" sz="750" b="0" dirty="0">
                          <a:solidFill>
                            <a:schemeClr val="tx1"/>
                          </a:solidFill>
                          <a:latin typeface="+mn-lt"/>
                          <a:cs typeface="Arial" panose="020B0604020202020204" pitchFamily="34" charset="0"/>
                        </a:rPr>
                        <a:t> </a:t>
                      </a:r>
                    </a:p>
                    <a:p>
                      <a:r>
                        <a:rPr lang="en-US" sz="750" b="0" dirty="0">
                          <a:solidFill>
                            <a:schemeClr val="tx1"/>
                          </a:solidFill>
                          <a:latin typeface="+mn-lt"/>
                          <a:cs typeface="Arial" panose="020B0604020202020204" pitchFamily="34" charset="0"/>
                        </a:rPr>
                        <a:t>Cheng</a:t>
                      </a:r>
                    </a:p>
                    <a:p>
                      <a:r>
                        <a:rPr lang="en-US" sz="750" b="0" dirty="0">
                          <a:solidFill>
                            <a:schemeClr val="tx1"/>
                          </a:solidFill>
                          <a:latin typeface="+mn-lt"/>
                          <a:cs typeface="Arial" panose="020B0604020202020204" pitchFamily="34" charset="0"/>
                        </a:rPr>
                        <a:t>Ko</a:t>
                      </a:r>
                    </a:p>
                    <a:p>
                      <a:r>
                        <a:rPr lang="en-US" sz="750" b="0" dirty="0">
                          <a:solidFill>
                            <a:schemeClr val="tx1"/>
                          </a:solidFill>
                          <a:latin typeface="+mn-lt"/>
                          <a:cs typeface="Arial" panose="020B0604020202020204" pitchFamily="34" charset="0"/>
                        </a:rPr>
                        <a:t>Lin</a:t>
                      </a:r>
                    </a:p>
                    <a:p>
                      <a:r>
                        <a:rPr lang="en-US" sz="750" b="0" dirty="0">
                          <a:solidFill>
                            <a:schemeClr val="tx1"/>
                          </a:solidFill>
                          <a:latin typeface="+mn-lt"/>
                          <a:cs typeface="Arial" panose="020B0604020202020204" pitchFamily="34" charset="0"/>
                        </a:rPr>
                        <a:t>Lu</a:t>
                      </a:r>
                    </a:p>
                    <a:p>
                      <a:r>
                        <a:rPr lang="en-US" sz="750" b="0" dirty="0">
                          <a:solidFill>
                            <a:schemeClr val="tx1"/>
                          </a:solidFill>
                          <a:latin typeface="+mn-lt"/>
                          <a:cs typeface="Arial" panose="020B0604020202020204" pitchFamily="34" charset="0"/>
                        </a:rPr>
                        <a:t>Hung</a:t>
                      </a:r>
                    </a:p>
                    <a:p>
                      <a:r>
                        <a:rPr lang="en-US" sz="750" b="0" dirty="0">
                          <a:solidFill>
                            <a:schemeClr val="tx1"/>
                          </a:solidFill>
                          <a:latin typeface="+mn-lt"/>
                          <a:cs typeface="Arial" panose="020B0604020202020204" pitchFamily="34" charset="0"/>
                        </a:rPr>
                        <a:t>Tseng</a:t>
                      </a:r>
                    </a:p>
                    <a:p>
                      <a:r>
                        <a:rPr lang="en-US" sz="750" b="0" dirty="0">
                          <a:solidFill>
                            <a:schemeClr val="tx1"/>
                          </a:solidFill>
                          <a:latin typeface="+mn-lt"/>
                          <a:cs typeface="Arial" panose="020B0604020202020204" pitchFamily="34" charset="0"/>
                        </a:rPr>
                        <a:t>Wang</a:t>
                      </a:r>
                    </a:p>
                    <a:p>
                      <a:r>
                        <a:rPr lang="en-US" sz="750" b="0" dirty="0">
                          <a:solidFill>
                            <a:schemeClr val="tx1"/>
                          </a:solidFill>
                          <a:latin typeface="+mn-lt"/>
                          <a:cs typeface="Arial" panose="020B0604020202020204" pitchFamily="34" charset="0"/>
                        </a:rPr>
                        <a:t>Wong</a:t>
                      </a:r>
                    </a:p>
                    <a:p>
                      <a:r>
                        <a:rPr lang="en-US" sz="750" b="0" dirty="0">
                          <a:solidFill>
                            <a:schemeClr val="tx1"/>
                          </a:solidFill>
                          <a:latin typeface="+mn-lt"/>
                          <a:cs typeface="Arial" panose="020B0604020202020204" pitchFamily="34" charset="0"/>
                        </a:rPr>
                        <a:t>Yang</a:t>
                      </a:r>
                    </a:p>
                    <a:p>
                      <a:endParaRPr lang="en-US" sz="750" b="0" dirty="0">
                        <a:solidFill>
                          <a:schemeClr val="tx1"/>
                        </a:solidFill>
                        <a:latin typeface="+mn-lt"/>
                        <a:cs typeface="Arial" panose="020B0604020202020204" pitchFamily="34" charset="0"/>
                      </a:endParaRPr>
                    </a:p>
                    <a:p>
                      <a:r>
                        <a:rPr lang="en-US" sz="750" b="0" u="sng" dirty="0">
                          <a:solidFill>
                            <a:schemeClr val="tx1"/>
                          </a:solidFill>
                          <a:latin typeface="+mn-lt"/>
                          <a:cs typeface="Arial" panose="020B0604020202020204" pitchFamily="34" charset="0"/>
                        </a:rPr>
                        <a:t>USA</a:t>
                      </a:r>
                    </a:p>
                    <a:p>
                      <a:r>
                        <a:rPr lang="en-US" sz="750" b="0" dirty="0">
                          <a:solidFill>
                            <a:schemeClr val="tx1"/>
                          </a:solidFill>
                          <a:latin typeface="+mn-lt"/>
                          <a:cs typeface="Arial" panose="020B0604020202020204" pitchFamily="34" charset="0"/>
                        </a:rPr>
                        <a:t>Arduino</a:t>
                      </a:r>
                    </a:p>
                    <a:p>
                      <a:r>
                        <a:rPr lang="en-US" sz="750" b="0" dirty="0">
                          <a:solidFill>
                            <a:schemeClr val="tx1"/>
                          </a:solidFill>
                          <a:latin typeface="+mn-lt"/>
                          <a:cs typeface="Arial" panose="020B0604020202020204" pitchFamily="34" charset="0"/>
                        </a:rPr>
                        <a:t>Benson</a:t>
                      </a:r>
                    </a:p>
                    <a:p>
                      <a:r>
                        <a:rPr lang="en-US" sz="750" b="0" dirty="0" err="1">
                          <a:solidFill>
                            <a:schemeClr val="tx1"/>
                          </a:solidFill>
                          <a:latin typeface="+mn-lt"/>
                          <a:cs typeface="Arial" panose="020B0604020202020204" pitchFamily="34" charset="0"/>
                        </a:rPr>
                        <a:t>Berhe</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Bredeek</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Benson</a:t>
                      </a:r>
                    </a:p>
                    <a:p>
                      <a:r>
                        <a:rPr lang="en-US" sz="750" b="0" dirty="0">
                          <a:solidFill>
                            <a:schemeClr val="tx1"/>
                          </a:solidFill>
                          <a:latin typeface="+mn-lt"/>
                          <a:cs typeface="Arial" panose="020B0604020202020204" pitchFamily="34" charset="0"/>
                        </a:rPr>
                        <a:t>Brinson</a:t>
                      </a:r>
                    </a:p>
                    <a:p>
                      <a:r>
                        <a:rPr lang="en-US" sz="750" b="0" dirty="0">
                          <a:solidFill>
                            <a:schemeClr val="tx1"/>
                          </a:solidFill>
                          <a:latin typeface="+mn-lt"/>
                          <a:cs typeface="Arial" panose="020B0604020202020204" pitchFamily="34" charset="0"/>
                        </a:rPr>
                        <a:t>Campbell</a:t>
                      </a:r>
                    </a:p>
                    <a:p>
                      <a:r>
                        <a:rPr lang="en-US" sz="750" b="0" dirty="0" err="1">
                          <a:solidFill>
                            <a:schemeClr val="tx1"/>
                          </a:solidFill>
                          <a:latin typeface="+mn-lt"/>
                          <a:cs typeface="Arial" panose="020B0604020202020204" pitchFamily="34" charset="0"/>
                        </a:rPr>
                        <a:t>Crofoot</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Cunningham</a:t>
                      </a:r>
                    </a:p>
                    <a:p>
                      <a:r>
                        <a:rPr lang="en-US" sz="750" b="0" dirty="0">
                          <a:solidFill>
                            <a:schemeClr val="tx1"/>
                          </a:solidFill>
                          <a:latin typeface="+mn-lt"/>
                          <a:cs typeface="Arial" panose="020B0604020202020204" pitchFamily="34" charset="0"/>
                        </a:rPr>
                        <a:t>DeJesus</a:t>
                      </a:r>
                    </a:p>
                    <a:p>
                      <a:r>
                        <a:rPr lang="en-US" sz="750" b="0" dirty="0" err="1">
                          <a:solidFill>
                            <a:schemeClr val="tx1"/>
                          </a:solidFill>
                          <a:latin typeface="+mn-lt"/>
                          <a:cs typeface="Arial" panose="020B0604020202020204" pitchFamily="34" charset="0"/>
                        </a:rPr>
                        <a:t>Dretler</a:t>
                      </a:r>
                      <a:endParaRPr lang="en-US" sz="750" b="0" dirty="0">
                        <a:solidFill>
                          <a:schemeClr val="tx1"/>
                        </a:solidFill>
                        <a:latin typeface="+mn-lt"/>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750" b="0" u="sng" dirty="0">
                          <a:solidFill>
                            <a:schemeClr val="tx1"/>
                          </a:solidFill>
                          <a:latin typeface="+mn-lt"/>
                          <a:cs typeface="Arial" panose="020B0604020202020204" pitchFamily="34" charset="0"/>
                        </a:rPr>
                        <a:t>USA (</a:t>
                      </a:r>
                      <a:r>
                        <a:rPr lang="en-US" sz="750" b="0" u="sng" dirty="0" err="1">
                          <a:solidFill>
                            <a:schemeClr val="tx1"/>
                          </a:solidFill>
                          <a:latin typeface="+mn-lt"/>
                          <a:cs typeface="Arial" panose="020B0604020202020204" pitchFamily="34" charset="0"/>
                        </a:rPr>
                        <a:t>cont</a:t>
                      </a:r>
                      <a:r>
                        <a:rPr lang="en-US" sz="750" b="0" u="sng" dirty="0">
                          <a:solidFill>
                            <a:schemeClr val="tx1"/>
                          </a:solidFill>
                          <a:latin typeface="+mn-lt"/>
                          <a:cs typeface="Arial" panose="020B0604020202020204" pitchFamily="34" charset="0"/>
                        </a:rPr>
                        <a:t>)</a:t>
                      </a:r>
                    </a:p>
                    <a:p>
                      <a:r>
                        <a:rPr lang="en-US" sz="750" b="0" dirty="0" err="1">
                          <a:solidFill>
                            <a:schemeClr val="tx1"/>
                          </a:solidFill>
                          <a:latin typeface="+mn-lt"/>
                          <a:cs typeface="Arial" panose="020B0604020202020204" pitchFamily="34" charset="0"/>
                        </a:rPr>
                        <a:t>Crofoot</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Cunningham</a:t>
                      </a:r>
                    </a:p>
                    <a:p>
                      <a:r>
                        <a:rPr lang="en-US" sz="750" b="0" dirty="0">
                          <a:solidFill>
                            <a:schemeClr val="tx1"/>
                          </a:solidFill>
                          <a:latin typeface="+mn-lt"/>
                          <a:cs typeface="Arial" panose="020B0604020202020204" pitchFamily="34" charset="0"/>
                        </a:rPr>
                        <a:t>DeJesus</a:t>
                      </a:r>
                    </a:p>
                    <a:p>
                      <a:r>
                        <a:rPr lang="en-US" sz="750" b="0" dirty="0" err="1">
                          <a:solidFill>
                            <a:schemeClr val="tx1"/>
                          </a:solidFill>
                          <a:latin typeface="+mn-lt"/>
                          <a:cs typeface="Arial" panose="020B0604020202020204" pitchFamily="34" charset="0"/>
                        </a:rPr>
                        <a:t>Dretler</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Eron</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Fife</a:t>
                      </a:r>
                    </a:p>
                    <a:p>
                      <a:r>
                        <a:rPr lang="en-US" sz="750" b="0" dirty="0" err="1">
                          <a:solidFill>
                            <a:schemeClr val="tx1"/>
                          </a:solidFill>
                          <a:latin typeface="+mn-lt"/>
                          <a:cs typeface="Arial" panose="020B0604020202020204" pitchFamily="34" charset="0"/>
                        </a:rPr>
                        <a:t>Fichtenbaum</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Flamm</a:t>
                      </a:r>
                    </a:p>
                    <a:p>
                      <a:r>
                        <a:rPr lang="en-US" sz="750" b="0" dirty="0">
                          <a:solidFill>
                            <a:schemeClr val="tx1"/>
                          </a:solidFill>
                          <a:latin typeface="+mn-lt"/>
                          <a:cs typeface="Arial" panose="020B0604020202020204" pitchFamily="34" charset="0"/>
                        </a:rPr>
                        <a:t>Goldstein</a:t>
                      </a:r>
                    </a:p>
                    <a:p>
                      <a:r>
                        <a:rPr lang="en-US" sz="750" b="0" dirty="0" err="1">
                          <a:solidFill>
                            <a:schemeClr val="tx1"/>
                          </a:solidFill>
                          <a:latin typeface="+mn-lt"/>
                          <a:cs typeface="Arial" panose="020B0604020202020204" pitchFamily="34" charset="0"/>
                        </a:rPr>
                        <a:t>Hagins</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Hoffman-Terry</a:t>
                      </a:r>
                    </a:p>
                    <a:p>
                      <a:r>
                        <a:rPr lang="en-US" sz="750" b="0" dirty="0">
                          <a:solidFill>
                            <a:schemeClr val="tx1"/>
                          </a:solidFill>
                          <a:latin typeface="+mn-lt"/>
                          <a:cs typeface="Arial" panose="020B0604020202020204" pitchFamily="34" charset="0"/>
                        </a:rPr>
                        <a:t>Jayaweera</a:t>
                      </a:r>
                    </a:p>
                    <a:p>
                      <a:r>
                        <a:rPr lang="en-US" sz="750" b="0" dirty="0">
                          <a:solidFill>
                            <a:schemeClr val="tx1"/>
                          </a:solidFill>
                          <a:latin typeface="+mn-lt"/>
                          <a:cs typeface="Arial" panose="020B0604020202020204" pitchFamily="34" charset="0"/>
                        </a:rPr>
                        <a:t>Kinder</a:t>
                      </a:r>
                    </a:p>
                    <a:p>
                      <a:r>
                        <a:rPr lang="en-US" sz="750" b="0" dirty="0">
                          <a:solidFill>
                            <a:schemeClr val="tx1"/>
                          </a:solidFill>
                          <a:latin typeface="+mn-lt"/>
                          <a:cs typeface="Arial" panose="020B0604020202020204" pitchFamily="34" charset="0"/>
                        </a:rPr>
                        <a:t>Klein</a:t>
                      </a:r>
                    </a:p>
                    <a:p>
                      <a:r>
                        <a:rPr lang="en-US" sz="750" b="0" dirty="0">
                          <a:solidFill>
                            <a:schemeClr val="tx1"/>
                          </a:solidFill>
                          <a:latin typeface="+mn-lt"/>
                          <a:cs typeface="Arial" panose="020B0604020202020204" pitchFamily="34" charset="0"/>
                        </a:rPr>
                        <a:t>McDonald</a:t>
                      </a:r>
                    </a:p>
                    <a:p>
                      <a:r>
                        <a:rPr lang="en-US" sz="750" b="0" dirty="0">
                          <a:solidFill>
                            <a:schemeClr val="tx1"/>
                          </a:solidFill>
                          <a:latin typeface="+mn-lt"/>
                          <a:cs typeface="Arial" panose="020B0604020202020204" pitchFamily="34" charset="0"/>
                        </a:rPr>
                        <a:t>Mills</a:t>
                      </a:r>
                    </a:p>
                    <a:p>
                      <a:r>
                        <a:rPr lang="en-US" sz="750" b="0" dirty="0">
                          <a:solidFill>
                            <a:schemeClr val="tx1"/>
                          </a:solidFill>
                          <a:latin typeface="+mn-lt"/>
                          <a:cs typeface="Arial" panose="020B0604020202020204" pitchFamily="34" charset="0"/>
                        </a:rPr>
                        <a:t>Nahass</a:t>
                      </a:r>
                    </a:p>
                    <a:p>
                      <a:r>
                        <a:rPr lang="en-US" sz="750" b="0" dirty="0">
                          <a:solidFill>
                            <a:schemeClr val="tx1"/>
                          </a:solidFill>
                          <a:latin typeface="+mn-lt"/>
                          <a:cs typeface="Arial" panose="020B0604020202020204" pitchFamily="34" charset="0"/>
                        </a:rPr>
                        <a:t>Ortiz</a:t>
                      </a:r>
                    </a:p>
                    <a:p>
                      <a:r>
                        <a:rPr lang="en-US" sz="750" b="0" dirty="0" err="1">
                          <a:solidFill>
                            <a:schemeClr val="tx1"/>
                          </a:solidFill>
                          <a:latin typeface="+mn-lt"/>
                          <a:cs typeface="Arial" panose="020B0604020202020204" pitchFamily="34" charset="0"/>
                        </a:rPr>
                        <a:t>Osiyemi</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Overton</a:t>
                      </a:r>
                    </a:p>
                    <a:p>
                      <a:r>
                        <a:rPr lang="en-US" sz="750" b="0" dirty="0">
                          <a:solidFill>
                            <a:schemeClr val="tx1"/>
                          </a:solidFill>
                          <a:latin typeface="+mn-lt"/>
                          <a:cs typeface="Arial" panose="020B0604020202020204" pitchFamily="34" charset="0"/>
                        </a:rPr>
                        <a:t>Parks</a:t>
                      </a:r>
                    </a:p>
                    <a:p>
                      <a:r>
                        <a:rPr lang="en-US" sz="750" b="0" dirty="0" err="1">
                          <a:solidFill>
                            <a:schemeClr val="tx1"/>
                          </a:solidFill>
                          <a:latin typeface="+mn-lt"/>
                          <a:cs typeface="Arial" panose="020B0604020202020204" pitchFamily="34" charset="0"/>
                        </a:rPr>
                        <a:t>Prelutsky</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Ramgopal</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Schrader</a:t>
                      </a:r>
                    </a:p>
                    <a:p>
                      <a:endParaRPr lang="en-US" sz="750" b="0" dirty="0">
                        <a:solidFill>
                          <a:schemeClr val="tx1"/>
                        </a:solidFill>
                        <a:latin typeface="+mn-lt"/>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750" b="0" u="sng" dirty="0">
                          <a:solidFill>
                            <a:schemeClr val="tx1"/>
                          </a:solidFill>
                          <a:latin typeface="+mn-lt"/>
                          <a:cs typeface="Arial" panose="020B0604020202020204" pitchFamily="34" charset="0"/>
                        </a:rPr>
                        <a:t>USA (</a:t>
                      </a:r>
                      <a:r>
                        <a:rPr lang="en-US" sz="750" b="0" u="sng" dirty="0" err="1">
                          <a:solidFill>
                            <a:schemeClr val="tx1"/>
                          </a:solidFill>
                          <a:latin typeface="+mn-lt"/>
                          <a:cs typeface="Arial" panose="020B0604020202020204" pitchFamily="34" charset="0"/>
                        </a:rPr>
                        <a:t>cont</a:t>
                      </a:r>
                      <a:r>
                        <a:rPr lang="en-US" sz="750" b="0" u="sng" dirty="0">
                          <a:solidFill>
                            <a:schemeClr val="tx1"/>
                          </a:solidFill>
                          <a:latin typeface="+mn-lt"/>
                          <a:cs typeface="Arial" panose="020B0604020202020204" pitchFamily="34" charset="0"/>
                        </a:rPr>
                        <a:t>)</a:t>
                      </a:r>
                    </a:p>
                    <a:p>
                      <a:r>
                        <a:rPr lang="en-US" sz="750" b="0" dirty="0">
                          <a:solidFill>
                            <a:schemeClr val="tx1"/>
                          </a:solidFill>
                          <a:latin typeface="+mn-lt"/>
                          <a:cs typeface="Arial" panose="020B0604020202020204" pitchFamily="34" charset="0"/>
                        </a:rPr>
                        <a:t>Simon</a:t>
                      </a:r>
                    </a:p>
                    <a:p>
                      <a:r>
                        <a:rPr lang="en-US" sz="750" b="0" dirty="0">
                          <a:solidFill>
                            <a:schemeClr val="tx1"/>
                          </a:solidFill>
                          <a:latin typeface="+mn-lt"/>
                          <a:cs typeface="Arial" panose="020B0604020202020204" pitchFamily="34" charset="0"/>
                        </a:rPr>
                        <a:t>Sims</a:t>
                      </a:r>
                    </a:p>
                    <a:p>
                      <a:r>
                        <a:rPr lang="en-US" sz="750" b="0" dirty="0" err="1">
                          <a:solidFill>
                            <a:schemeClr val="tx1"/>
                          </a:solidFill>
                          <a:latin typeface="+mn-lt"/>
                          <a:cs typeface="Arial" panose="020B0604020202020204" pitchFamily="34" charset="0"/>
                        </a:rPr>
                        <a:t>Skiest</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Slim</a:t>
                      </a:r>
                    </a:p>
                    <a:p>
                      <a:r>
                        <a:rPr lang="en-US" sz="750" b="0" dirty="0">
                          <a:solidFill>
                            <a:schemeClr val="tx1"/>
                          </a:solidFill>
                          <a:latin typeface="+mn-lt"/>
                          <a:cs typeface="Arial" panose="020B0604020202020204" pitchFamily="34" charset="0"/>
                        </a:rPr>
                        <a:t>Tashima</a:t>
                      </a:r>
                    </a:p>
                    <a:p>
                      <a:r>
                        <a:rPr lang="en-US" sz="750" b="0" dirty="0" err="1">
                          <a:solidFill>
                            <a:schemeClr val="tx1"/>
                          </a:solidFill>
                          <a:latin typeface="+mn-lt"/>
                          <a:cs typeface="Arial" panose="020B0604020202020204" pitchFamily="34" charset="0"/>
                        </a:rPr>
                        <a:t>Thedinger</a:t>
                      </a:r>
                      <a:r>
                        <a:rPr lang="en-US" sz="750" b="0" dirty="0">
                          <a:solidFill>
                            <a:schemeClr val="tx1"/>
                          </a:solidFill>
                          <a:latin typeface="+mn-lt"/>
                          <a:cs typeface="Arial" panose="020B0604020202020204" pitchFamily="34" charset="0"/>
                        </a:rPr>
                        <a:t> </a:t>
                      </a:r>
                    </a:p>
                    <a:p>
                      <a:endParaRPr lang="en-US" sz="750" b="0" dirty="0">
                        <a:solidFill>
                          <a:schemeClr val="tx1"/>
                        </a:solidFill>
                        <a:latin typeface="+mn-lt"/>
                        <a:cs typeface="Arial" panose="020B0604020202020204" pitchFamily="34" charset="0"/>
                      </a:endParaRPr>
                    </a:p>
                    <a:p>
                      <a:r>
                        <a:rPr lang="en-US" sz="750" b="0" u="sng" dirty="0">
                          <a:solidFill>
                            <a:schemeClr val="tx1"/>
                          </a:solidFill>
                          <a:latin typeface="+mn-lt"/>
                          <a:cs typeface="Arial" panose="020B0604020202020204" pitchFamily="34" charset="0"/>
                        </a:rPr>
                        <a:t>United Kingdom</a:t>
                      </a:r>
                    </a:p>
                    <a:p>
                      <a:r>
                        <a:rPr lang="en-US" sz="750" b="0" dirty="0">
                          <a:solidFill>
                            <a:schemeClr val="tx1"/>
                          </a:solidFill>
                          <a:latin typeface="+mn-lt"/>
                          <a:cs typeface="Arial" panose="020B0604020202020204" pitchFamily="34" charset="0"/>
                        </a:rPr>
                        <a:t>Clarke</a:t>
                      </a:r>
                    </a:p>
                    <a:p>
                      <a:r>
                        <a:rPr lang="en-US" sz="750" b="0" dirty="0" err="1">
                          <a:solidFill>
                            <a:schemeClr val="tx1"/>
                          </a:solidFill>
                          <a:latin typeface="+mn-lt"/>
                          <a:cs typeface="Arial" panose="020B0604020202020204" pitchFamily="34" charset="0"/>
                        </a:rPr>
                        <a:t>Gazzard</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Fox </a:t>
                      </a:r>
                    </a:p>
                    <a:p>
                      <a:r>
                        <a:rPr lang="en-US" sz="750" b="0" dirty="0">
                          <a:solidFill>
                            <a:schemeClr val="tx1"/>
                          </a:solidFill>
                          <a:latin typeface="+mn-lt"/>
                          <a:cs typeface="Arial" panose="020B0604020202020204" pitchFamily="34" charset="0"/>
                        </a:rPr>
                        <a:t>Johnson</a:t>
                      </a:r>
                    </a:p>
                    <a:p>
                      <a:r>
                        <a:rPr lang="en-US" sz="750" b="0" dirty="0" err="1">
                          <a:solidFill>
                            <a:schemeClr val="tx1"/>
                          </a:solidFill>
                          <a:latin typeface="+mn-lt"/>
                          <a:cs typeface="Arial" panose="020B0604020202020204" pitchFamily="34" charset="0"/>
                        </a:rPr>
                        <a:t>Kegg</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Khoo</a:t>
                      </a:r>
                    </a:p>
                    <a:p>
                      <a:r>
                        <a:rPr lang="en-US" sz="750" b="0" dirty="0" err="1">
                          <a:solidFill>
                            <a:schemeClr val="tx1"/>
                          </a:solidFill>
                          <a:latin typeface="+mn-lt"/>
                          <a:cs typeface="Arial" panose="020B0604020202020204" pitchFamily="34" charset="0"/>
                        </a:rPr>
                        <a:t>Mazhude</a:t>
                      </a:r>
                      <a:endParaRPr lang="en-US" sz="750" b="0" dirty="0">
                        <a:solidFill>
                          <a:schemeClr val="tx1"/>
                        </a:solidFill>
                        <a:latin typeface="+mn-lt"/>
                        <a:cs typeface="Arial" panose="020B0604020202020204" pitchFamily="34" charset="0"/>
                      </a:endParaRPr>
                    </a:p>
                    <a:p>
                      <a:r>
                        <a:rPr lang="en-US" sz="750" b="0" dirty="0">
                          <a:solidFill>
                            <a:schemeClr val="tx1"/>
                          </a:solidFill>
                          <a:latin typeface="+mn-lt"/>
                          <a:cs typeface="Arial" panose="020B0604020202020204" pitchFamily="34" charset="0"/>
                        </a:rPr>
                        <a:t>Orkin</a:t>
                      </a:r>
                    </a:p>
                    <a:p>
                      <a:r>
                        <a:rPr lang="en-US" sz="750" b="0" dirty="0" err="1">
                          <a:solidFill>
                            <a:schemeClr val="tx1"/>
                          </a:solidFill>
                          <a:latin typeface="+mn-lt"/>
                          <a:cs typeface="Arial" panose="020B0604020202020204" pitchFamily="34" charset="0"/>
                        </a:rPr>
                        <a:t>Schembri</a:t>
                      </a:r>
                      <a:endParaRPr lang="en-US" sz="750" b="0" dirty="0">
                        <a:solidFill>
                          <a:schemeClr val="tx1"/>
                        </a:solidFill>
                        <a:latin typeface="+mn-lt"/>
                        <a:cs typeface="Arial" panose="020B0604020202020204" pitchFamily="34" charset="0"/>
                      </a:endParaRPr>
                    </a:p>
                    <a:p>
                      <a:r>
                        <a:rPr lang="en-US" sz="750" b="0" dirty="0" err="1">
                          <a:solidFill>
                            <a:schemeClr val="tx1"/>
                          </a:solidFill>
                          <a:latin typeface="+mn-lt"/>
                          <a:cs typeface="Arial" panose="020B0604020202020204" pitchFamily="34" charset="0"/>
                        </a:rPr>
                        <a:t>Ustianowski</a:t>
                      </a:r>
                      <a:endParaRPr lang="en-US" sz="750" b="0" dirty="0">
                        <a:solidFill>
                          <a:schemeClr val="tx1"/>
                        </a:solidFill>
                        <a:latin typeface="+mn-lt"/>
                        <a:cs typeface="Arial" panose="020B0604020202020204" pitchFamily="34" charset="0"/>
                      </a:endParaRPr>
                    </a:p>
                    <a:p>
                      <a:endParaRPr lang="en-US" sz="750" b="0" dirty="0">
                        <a:solidFill>
                          <a:schemeClr val="tx1"/>
                        </a:solidFill>
                        <a:latin typeface="+mn-lt"/>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4079649431"/>
                  </a:ext>
                </a:extLst>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01772619"/>
      </p:ext>
    </p:extLst>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0939C5-FA49-482A-A5BA-626C7705E007}"/>
              </a:ext>
            </a:extLst>
          </p:cNvPr>
          <p:cNvSpPr>
            <a:spLocks noGrp="1"/>
          </p:cNvSpPr>
          <p:nvPr>
            <p:ph type="title"/>
          </p:nvPr>
        </p:nvSpPr>
        <p:spPr/>
        <p:txBody>
          <a:bodyPr/>
          <a:lstStyle/>
          <a:p>
            <a:r>
              <a:rPr lang="en-US" dirty="0"/>
              <a:t>BACKUP SLIDES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35710012"/>
      </p:ext>
    </p:extLst>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Change in Serum Lipids at Week 48: Pooled ITT-E Population</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graphicFrame>
        <p:nvGraphicFramePr>
          <p:cNvPr id="13"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B3DD6BD-075C-43EC-9A9E-1AEE5CD9FA93}"/>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182929921"/>
              </p:ext>
            </p:extLst>
          </p:nvPr>
        </p:nvGraphicFramePr>
        <p:xfrm>
          <a:off x="439710" y="1331609"/>
          <a:ext cx="8208038" cy="5030807"/>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Box 2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18801A5-4D49-48D7-B6C1-C6C697A7DA77}"/>
              </a:ext>
            </a:extLst>
          </p:cNvPr>
          <p:cNvSpPr txBox="1"/>
          <p:nvPr/>
        </p:nvSpPr>
        <p:spPr>
          <a:xfrm>
            <a:off x="1046121" y="5062985"/>
            <a:ext cx="119070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Total </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cholesterol</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(mmol/L)</a:t>
            </a:r>
          </a:p>
        </p:txBody>
      </p:sp>
      <p:sp>
        <p:nvSpPr>
          <p:cNvPr id="22" name="TextBox 2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8D484A4-297B-4507-B331-2220C7FA5D1C}"/>
              </a:ext>
            </a:extLst>
          </p:cNvPr>
          <p:cNvSpPr txBox="1"/>
          <p:nvPr/>
        </p:nvSpPr>
        <p:spPr>
          <a:xfrm>
            <a:off x="4406303" y="5062985"/>
            <a:ext cx="959648"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LDL </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cholesterol </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(mmol/L)</a:t>
            </a:r>
          </a:p>
        </p:txBody>
      </p:sp>
      <p:sp>
        <p:nvSpPr>
          <p:cNvPr id="25" name="TextBox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46D2BE-61C5-4174-AAA4-7FB29D038669}"/>
              </a:ext>
            </a:extLst>
          </p:cNvPr>
          <p:cNvSpPr txBox="1"/>
          <p:nvPr/>
        </p:nvSpPr>
        <p:spPr>
          <a:xfrm>
            <a:off x="7285720" y="5062985"/>
            <a:ext cx="1646359"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Total cholesterol/</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HDL cholesterol </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ratio</a:t>
            </a:r>
          </a:p>
        </p:txBody>
      </p:sp>
      <p:sp>
        <p:nvSpPr>
          <p:cNvPr id="26" name="TextBox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12ED983-16CA-40FC-8E68-84B9253E1F80}"/>
              </a:ext>
            </a:extLst>
          </p:cNvPr>
          <p:cNvSpPr txBox="1"/>
          <p:nvPr/>
        </p:nvSpPr>
        <p:spPr>
          <a:xfrm>
            <a:off x="2781955" y="5062985"/>
            <a:ext cx="963068"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HDL </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cholesterol </a:t>
            </a:r>
            <a:b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(mmol/L)</a:t>
            </a:r>
          </a:p>
        </p:txBody>
      </p:sp>
      <p:sp>
        <p:nvSpPr>
          <p:cNvPr id="27" name="TextBox 2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F215A8A-3BBA-4B7B-A56B-36053C6B447B}"/>
              </a:ext>
            </a:extLst>
          </p:cNvPr>
          <p:cNvSpPr txBox="1"/>
          <p:nvPr/>
        </p:nvSpPr>
        <p:spPr>
          <a:xfrm>
            <a:off x="5946925" y="5062985"/>
            <a:ext cx="108954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Triglycerides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(mmol/L)</a:t>
            </a:r>
          </a:p>
        </p:txBody>
      </p:sp>
      <p:cxnSp>
        <p:nvCxnSpPr>
          <p:cNvPr id="14" name="Straight Arrow Connector 1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88461CC-EFEC-445C-B0BE-700693A0F027}"/>
              </a:ext>
            </a:extLst>
          </p:cNvPr>
          <p:cNvCxnSpPr>
            <a:cxnSpLocks/>
          </p:cNvCxnSpPr>
          <p:nvPr/>
        </p:nvCxnSpPr>
        <p:spPr>
          <a:xfrm rot="16200000">
            <a:off x="1152319" y="1875218"/>
            <a:ext cx="137160" cy="0"/>
          </a:xfrm>
          <a:prstGeom prst="straightConnector1">
            <a:avLst/>
          </a:prstGeom>
          <a:ln w="19050">
            <a:solidFill>
              <a:srgbClr val="002F5F"/>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33B2DE4-CC50-48CB-82D6-DBF83040B61F}"/>
              </a:ext>
            </a:extLst>
          </p:cNvPr>
          <p:cNvCxnSpPr>
            <a:cxnSpLocks/>
          </p:cNvCxnSpPr>
          <p:nvPr/>
        </p:nvCxnSpPr>
        <p:spPr>
          <a:xfrm rot="16200000">
            <a:off x="3335529" y="4147766"/>
            <a:ext cx="137160" cy="0"/>
          </a:xfrm>
          <a:prstGeom prst="straightConnector1">
            <a:avLst/>
          </a:prstGeom>
          <a:ln w="19050">
            <a:solidFill>
              <a:srgbClr val="FF66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B9E0DE6-68F9-417A-AB87-2CD3CCEECBF1}"/>
              </a:ext>
            </a:extLst>
          </p:cNvPr>
          <p:cNvCxnSpPr>
            <a:cxnSpLocks/>
          </p:cNvCxnSpPr>
          <p:nvPr/>
        </p:nvCxnSpPr>
        <p:spPr>
          <a:xfrm rot="16200000" flipH="1" flipV="1">
            <a:off x="7636960" y="2201786"/>
            <a:ext cx="137160" cy="0"/>
          </a:xfrm>
          <a:prstGeom prst="straightConnector1">
            <a:avLst/>
          </a:prstGeom>
          <a:ln w="19050">
            <a:solidFill>
              <a:srgbClr val="002F5F"/>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C9EFFD1-64AE-4DFE-8C21-82FBD86758F6}"/>
              </a:ext>
            </a:extLst>
          </p:cNvPr>
          <p:cNvCxnSpPr>
            <a:cxnSpLocks/>
          </p:cNvCxnSpPr>
          <p:nvPr/>
        </p:nvCxnSpPr>
        <p:spPr>
          <a:xfrm rot="16200000" flipH="1" flipV="1">
            <a:off x="1700355" y="1986248"/>
            <a:ext cx="137160" cy="0"/>
          </a:xfrm>
          <a:prstGeom prst="straightConnector1">
            <a:avLst/>
          </a:prstGeom>
          <a:ln w="19050">
            <a:solidFill>
              <a:srgbClr val="FF66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9" name="Tabl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1A53E90-C73C-4CB0-96D5-494A79DE6891}"/>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889110238"/>
              </p:ext>
            </p:extLst>
          </p:nvPr>
        </p:nvGraphicFramePr>
        <p:xfrm>
          <a:off x="3711431" y="1901874"/>
          <a:ext cx="1978165" cy="341376"/>
        </p:xfrm>
        <a:graphic>
          <a:graphicData uri="http://schemas.openxmlformats.org/drawingml/2006/table">
            <a:tbl>
              <a:tblPr firstRow="1" bandRow="1">
                <a:tableStyleId>{5C22544A-7EE6-4342-B048-85BDC9FD1C3A}</a:tableStyleId>
              </a:tblPr>
              <a:tblGrid>
                <a:gridCol w="312342">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03938125"/>
                    </a:ext>
                  </a:extLst>
                </a:gridCol>
                <a:gridCol w="1665823">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626985705"/>
                    </a:ext>
                  </a:extLst>
                </a:gridCol>
              </a:tblGrid>
              <a:tr h="0">
                <a:tc>
                  <a:txBody>
                    <a:bodyPr/>
                    <a:lstStyle/>
                    <a:p>
                      <a:endParaRPr lang="en-US" sz="1000" dirty="0">
                        <a:solidFill>
                          <a:schemeClr val="tx1"/>
                        </a:solidFill>
                      </a:endParaRPr>
                    </a:p>
                  </a:txBody>
                  <a:tcPr marL="0" marR="0" marT="0" marB="18288">
                    <a:solidFill>
                      <a:srgbClr val="002F5F"/>
                    </a:solidFill>
                  </a:tcPr>
                </a:tc>
                <a:tc>
                  <a:txBody>
                    <a:bodyPr/>
                    <a:lstStyle/>
                    <a:p>
                      <a:r>
                        <a:rPr lang="en-US" sz="1000" b="1" dirty="0">
                          <a:solidFill>
                            <a:schemeClr val="tx1"/>
                          </a:solidFill>
                        </a:rPr>
                        <a:t>  DTG + 3TC (n=716)</a:t>
                      </a:r>
                    </a:p>
                  </a:txBody>
                  <a:tcPr marL="0" marR="0" marT="0" marB="18288">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04524387"/>
                  </a:ext>
                </a:extLst>
              </a:tr>
              <a:tr h="0">
                <a:tc>
                  <a:txBody>
                    <a:bodyPr/>
                    <a:lstStyle/>
                    <a:p>
                      <a:endParaRPr lang="en-US" sz="1000" dirty="0">
                        <a:solidFill>
                          <a:schemeClr val="tx1"/>
                        </a:solidFill>
                      </a:endParaRPr>
                    </a:p>
                  </a:txBody>
                  <a:tcPr marL="0" marR="0" marT="18288" marB="0">
                    <a:solidFill>
                      <a:srgbClr val="FF6600"/>
                    </a:solidFill>
                  </a:tcPr>
                </a:tc>
                <a:tc>
                  <a:txBody>
                    <a:bodyPr/>
                    <a:lstStyle/>
                    <a:p>
                      <a:r>
                        <a:rPr lang="en-US" sz="1000" b="1" dirty="0">
                          <a:solidFill>
                            <a:schemeClr val="tx1"/>
                          </a:solidFill>
                        </a:rPr>
                        <a:t>  DTG + TDF/FTC (n=717)</a:t>
                      </a:r>
                    </a:p>
                  </a:txBody>
                  <a:tcPr marL="0" marR="0" marT="18288" marB="0">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87921501"/>
                  </a:ext>
                </a:extLst>
              </a:tr>
            </a:tbl>
          </a:graphicData>
        </a:graphic>
      </p:graphicFrame>
      <p:sp>
        <p:nvSpPr>
          <p:cNvPr id="11" name="TextBox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C0247F-D142-4443-9153-23E9CB0E938A}"/>
              </a:ext>
            </a:extLst>
          </p:cNvPr>
          <p:cNvSpPr txBox="1"/>
          <p:nvPr/>
        </p:nvSpPr>
        <p:spPr>
          <a:xfrm>
            <a:off x="1279600" y="1806245"/>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F5F"/>
                </a:solidFill>
                <a:effectLst/>
                <a:uLnTx/>
                <a:uFillTx/>
                <a:latin typeface="Arial"/>
                <a:ea typeface="+mn-ea"/>
                <a:cs typeface="+mn-cs"/>
              </a:rPr>
              <a:t>0.32</a:t>
            </a:r>
          </a:p>
        </p:txBody>
      </p:sp>
      <p:sp>
        <p:nvSpPr>
          <p:cNvPr id="41" name="TextBox 4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58E6958-AAF4-4CDB-965A-8B6924EEE67C}"/>
              </a:ext>
            </a:extLst>
          </p:cNvPr>
          <p:cNvSpPr txBox="1"/>
          <p:nvPr/>
        </p:nvSpPr>
        <p:spPr>
          <a:xfrm>
            <a:off x="1830121" y="1905303"/>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6600"/>
                </a:solidFill>
                <a:effectLst/>
                <a:uLnTx/>
                <a:uFillTx/>
                <a:latin typeface="Arial"/>
                <a:ea typeface="+mn-ea"/>
                <a:cs typeface="+mn-cs"/>
              </a:rPr>
              <a:t>0.15</a:t>
            </a:r>
          </a:p>
        </p:txBody>
      </p:sp>
      <p:cxnSp>
        <p:nvCxnSpPr>
          <p:cNvPr id="42" name="Straight Arrow Connector 4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C7139A7-6053-4800-A3D8-33506A161503}"/>
              </a:ext>
            </a:extLst>
          </p:cNvPr>
          <p:cNvCxnSpPr>
            <a:cxnSpLocks/>
          </p:cNvCxnSpPr>
          <p:nvPr/>
        </p:nvCxnSpPr>
        <p:spPr>
          <a:xfrm rot="16200000">
            <a:off x="2767891" y="4083559"/>
            <a:ext cx="137160" cy="0"/>
          </a:xfrm>
          <a:prstGeom prst="straightConnector1">
            <a:avLst/>
          </a:prstGeom>
          <a:ln w="19050">
            <a:solidFill>
              <a:srgbClr val="002F5F"/>
            </a:solidFill>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9251A64-1631-4563-BDEF-F4BFC0C74238}"/>
              </a:ext>
            </a:extLst>
          </p:cNvPr>
          <p:cNvSpPr txBox="1"/>
          <p:nvPr/>
        </p:nvSpPr>
        <p:spPr>
          <a:xfrm>
            <a:off x="2895172" y="4014586"/>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F5F"/>
                </a:solidFill>
                <a:effectLst/>
                <a:uLnTx/>
                <a:uFillTx/>
                <a:latin typeface="Arial"/>
                <a:ea typeface="+mn-ea"/>
                <a:cs typeface="+mn-cs"/>
              </a:rPr>
              <a:t>0.15</a:t>
            </a:r>
          </a:p>
        </p:txBody>
      </p:sp>
      <p:cxnSp>
        <p:nvCxnSpPr>
          <p:cNvPr id="44" name="Straight Arrow Connector 4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8816FA-C40F-4CE7-BCB1-5FCF84F9FB28}"/>
              </a:ext>
            </a:extLst>
          </p:cNvPr>
          <p:cNvCxnSpPr>
            <a:cxnSpLocks/>
          </p:cNvCxnSpPr>
          <p:nvPr/>
        </p:nvCxnSpPr>
        <p:spPr>
          <a:xfrm rot="16200000">
            <a:off x="4398290" y="3161714"/>
            <a:ext cx="137160" cy="0"/>
          </a:xfrm>
          <a:prstGeom prst="straightConnector1">
            <a:avLst/>
          </a:prstGeom>
          <a:ln w="19050">
            <a:solidFill>
              <a:srgbClr val="002F5F"/>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4A2A6D5-D294-4358-BBD6-EB3A51615E63}"/>
              </a:ext>
            </a:extLst>
          </p:cNvPr>
          <p:cNvSpPr txBox="1"/>
          <p:nvPr/>
        </p:nvSpPr>
        <p:spPr>
          <a:xfrm>
            <a:off x="4525571" y="3092741"/>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F5F"/>
                </a:solidFill>
                <a:effectLst/>
                <a:uLnTx/>
                <a:uFillTx/>
                <a:latin typeface="Arial"/>
                <a:ea typeface="+mn-ea"/>
                <a:cs typeface="+mn-cs"/>
              </a:rPr>
              <a:t>0.17</a:t>
            </a:r>
          </a:p>
        </p:txBody>
      </p:sp>
      <p:cxnSp>
        <p:nvCxnSpPr>
          <p:cNvPr id="46" name="Straight Arrow Connector 4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E9F3344-EFE4-4346-A13E-B3440B6709DD}"/>
              </a:ext>
            </a:extLst>
          </p:cNvPr>
          <p:cNvCxnSpPr>
            <a:cxnSpLocks/>
          </p:cNvCxnSpPr>
          <p:nvPr/>
        </p:nvCxnSpPr>
        <p:spPr>
          <a:xfrm rot="16200000">
            <a:off x="5994326" y="3997736"/>
            <a:ext cx="137160" cy="0"/>
          </a:xfrm>
          <a:prstGeom prst="straightConnector1">
            <a:avLst/>
          </a:prstGeom>
          <a:ln w="19050">
            <a:solidFill>
              <a:srgbClr val="002F5F"/>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6314F05-EA99-4CA2-9F2E-9100A9DD753A}"/>
              </a:ext>
            </a:extLst>
          </p:cNvPr>
          <p:cNvSpPr txBox="1"/>
          <p:nvPr/>
        </p:nvSpPr>
        <p:spPr>
          <a:xfrm>
            <a:off x="6121607" y="3928763"/>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F5F"/>
                </a:solidFill>
                <a:effectLst/>
                <a:uLnTx/>
                <a:uFillTx/>
                <a:latin typeface="Arial"/>
                <a:ea typeface="+mn-ea"/>
                <a:cs typeface="+mn-cs"/>
              </a:rPr>
              <a:t>0.03</a:t>
            </a:r>
          </a:p>
        </p:txBody>
      </p:sp>
      <p:sp>
        <p:nvSpPr>
          <p:cNvPr id="49" name="TextBox 4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3A64878-4F41-426C-A423-419C3B07FB0D}"/>
              </a:ext>
            </a:extLst>
          </p:cNvPr>
          <p:cNvSpPr txBox="1"/>
          <p:nvPr/>
        </p:nvSpPr>
        <p:spPr>
          <a:xfrm>
            <a:off x="7764532" y="2116478"/>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02F5F"/>
                </a:solidFill>
                <a:effectLst/>
                <a:uLnTx/>
                <a:uFillTx/>
                <a:latin typeface="Arial"/>
                <a:ea typeface="+mn-ea"/>
                <a:cs typeface="+mn-cs"/>
              </a:rPr>
              <a:t>0.12</a:t>
            </a:r>
          </a:p>
        </p:txBody>
      </p:sp>
      <p:cxnSp>
        <p:nvCxnSpPr>
          <p:cNvPr id="52" name="Straight Arrow Connector 5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2750D5A-333A-4583-9D07-21B5BFF76129}"/>
              </a:ext>
            </a:extLst>
          </p:cNvPr>
          <p:cNvCxnSpPr>
            <a:cxnSpLocks/>
          </p:cNvCxnSpPr>
          <p:nvPr/>
        </p:nvCxnSpPr>
        <p:spPr>
          <a:xfrm rot="16200000" flipH="1" flipV="1">
            <a:off x="4946436" y="3194521"/>
            <a:ext cx="137160" cy="0"/>
          </a:xfrm>
          <a:prstGeom prst="straightConnector1">
            <a:avLst/>
          </a:prstGeom>
          <a:ln w="19050">
            <a:solidFill>
              <a:srgbClr val="FF6600"/>
            </a:solidFill>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E4FAF70-4B14-4038-9975-557F15329261}"/>
              </a:ext>
            </a:extLst>
          </p:cNvPr>
          <p:cNvSpPr txBox="1"/>
          <p:nvPr/>
        </p:nvSpPr>
        <p:spPr>
          <a:xfrm>
            <a:off x="5076202" y="3113576"/>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6600"/>
                </a:solidFill>
                <a:effectLst/>
                <a:uLnTx/>
                <a:uFillTx/>
                <a:latin typeface="Arial"/>
                <a:ea typeface="+mn-ea"/>
                <a:cs typeface="+mn-cs"/>
              </a:rPr>
              <a:t>0.14</a:t>
            </a:r>
          </a:p>
        </p:txBody>
      </p:sp>
      <p:cxnSp>
        <p:nvCxnSpPr>
          <p:cNvPr id="55" name="Straight Arrow Connector 5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DCAB957-35BA-4CD8-BEFC-5C6C777E878B}"/>
              </a:ext>
            </a:extLst>
          </p:cNvPr>
          <p:cNvCxnSpPr>
            <a:cxnSpLocks/>
          </p:cNvCxnSpPr>
          <p:nvPr/>
        </p:nvCxnSpPr>
        <p:spPr>
          <a:xfrm rot="16200000" flipH="1" flipV="1">
            <a:off x="6549289" y="4026194"/>
            <a:ext cx="137160" cy="0"/>
          </a:xfrm>
          <a:prstGeom prst="straightConnector1">
            <a:avLst/>
          </a:prstGeom>
          <a:ln w="19050">
            <a:solidFill>
              <a:srgbClr val="FF6600"/>
            </a:solidFill>
            <a:tailEnd type="triangle"/>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97FB80F-27C9-4527-86B7-F14A3B6CFECF}"/>
              </a:ext>
            </a:extLst>
          </p:cNvPr>
          <p:cNvSpPr txBox="1"/>
          <p:nvPr/>
        </p:nvSpPr>
        <p:spPr>
          <a:xfrm>
            <a:off x="6679055" y="3945249"/>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6600"/>
                </a:solidFill>
                <a:effectLst/>
                <a:uLnTx/>
                <a:uFillTx/>
                <a:latin typeface="Arial"/>
                <a:ea typeface="+mn-ea"/>
                <a:cs typeface="+mn-cs"/>
              </a:rPr>
              <a:t>0.08</a:t>
            </a:r>
          </a:p>
        </p:txBody>
      </p:sp>
      <p:cxnSp>
        <p:nvCxnSpPr>
          <p:cNvPr id="58" name="Straight Arrow Connector 5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0B1A2BB-FA65-4705-A2E6-A92FDC6F28C3}"/>
              </a:ext>
            </a:extLst>
          </p:cNvPr>
          <p:cNvCxnSpPr>
            <a:cxnSpLocks/>
          </p:cNvCxnSpPr>
          <p:nvPr/>
        </p:nvCxnSpPr>
        <p:spPr>
          <a:xfrm rot="16200000" flipH="1" flipV="1">
            <a:off x="8185753" y="2149494"/>
            <a:ext cx="137160" cy="0"/>
          </a:xfrm>
          <a:prstGeom prst="straightConnector1">
            <a:avLst/>
          </a:prstGeom>
          <a:ln w="19050">
            <a:solidFill>
              <a:srgbClr val="FF6600"/>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72025E9-C085-4589-8F9E-A55FCCDCC828}"/>
              </a:ext>
            </a:extLst>
          </p:cNvPr>
          <p:cNvSpPr txBox="1"/>
          <p:nvPr/>
        </p:nvSpPr>
        <p:spPr>
          <a:xfrm>
            <a:off x="8315519" y="2068549"/>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6600"/>
                </a:solidFill>
                <a:effectLst/>
                <a:uLnTx/>
                <a:uFillTx/>
                <a:latin typeface="Arial"/>
                <a:ea typeface="+mn-ea"/>
                <a:cs typeface="+mn-cs"/>
              </a:rPr>
              <a:t>0.24</a:t>
            </a:r>
          </a:p>
        </p:txBody>
      </p:sp>
      <p:sp>
        <p:nvSpPr>
          <p:cNvPr id="62" name="TextBox 6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D467703-DA3B-4F06-B50D-3F5CF41109BD}"/>
              </a:ext>
            </a:extLst>
          </p:cNvPr>
          <p:cNvSpPr txBox="1"/>
          <p:nvPr/>
        </p:nvSpPr>
        <p:spPr>
          <a:xfrm>
            <a:off x="3460089" y="4082651"/>
            <a:ext cx="365760" cy="153888"/>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6600"/>
                </a:solidFill>
                <a:effectLst/>
                <a:uLnTx/>
                <a:uFillTx/>
                <a:latin typeface="Arial"/>
                <a:ea typeface="+mn-ea"/>
                <a:cs typeface="+mn-cs"/>
              </a:rPr>
              <a:t>0.02</a:t>
            </a:r>
          </a:p>
        </p:txBody>
      </p:sp>
      <p:cxnSp>
        <p:nvCxnSpPr>
          <p:cNvPr id="3" name="Straight Connecto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F98E0F6-1D89-4E16-B55F-FFE004257A89}"/>
              </a:ext>
            </a:extLst>
          </p:cNvPr>
          <p:cNvCxnSpPr/>
          <p:nvPr/>
        </p:nvCxnSpPr>
        <p:spPr>
          <a:xfrm>
            <a:off x="1686771" y="2236884"/>
            <a:ext cx="457200" cy="0"/>
          </a:xfrm>
          <a:prstGeom prst="line">
            <a:avLst/>
          </a:prstGeom>
          <a:ln w="1587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5317376-438B-417E-BE33-09FB9651DBC8}"/>
              </a:ext>
            </a:extLst>
          </p:cNvPr>
          <p:cNvCxnSpPr/>
          <p:nvPr/>
        </p:nvCxnSpPr>
        <p:spPr>
          <a:xfrm>
            <a:off x="4947079" y="3416329"/>
            <a:ext cx="457200" cy="0"/>
          </a:xfrm>
          <a:prstGeom prst="line">
            <a:avLst/>
          </a:prstGeom>
          <a:ln w="1587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740CC4A-4E9C-46C0-A892-8523985875F5}"/>
              </a:ext>
            </a:extLst>
          </p:cNvPr>
          <p:cNvCxnSpPr/>
          <p:nvPr/>
        </p:nvCxnSpPr>
        <p:spPr>
          <a:xfrm>
            <a:off x="6538064" y="4192358"/>
            <a:ext cx="457200" cy="0"/>
          </a:xfrm>
          <a:prstGeom prst="line">
            <a:avLst/>
          </a:prstGeom>
          <a:ln w="1587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EC04B25-82C7-4A5A-AC63-C9BF83E25020}"/>
              </a:ext>
            </a:extLst>
          </p:cNvPr>
          <p:cNvCxnSpPr>
            <a:cxnSpLocks/>
          </p:cNvCxnSpPr>
          <p:nvPr/>
        </p:nvCxnSpPr>
        <p:spPr>
          <a:xfrm>
            <a:off x="7635420" y="2423836"/>
            <a:ext cx="441780" cy="0"/>
          </a:xfrm>
          <a:prstGeom prst="line">
            <a:avLst/>
          </a:prstGeom>
          <a:ln w="1587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7ACF46D-384F-49BE-AF09-A68CD5909222}"/>
              </a:ext>
            </a:extLst>
          </p:cNvPr>
          <p:cNvCxnSpPr/>
          <p:nvPr/>
        </p:nvCxnSpPr>
        <p:spPr>
          <a:xfrm>
            <a:off x="8153200" y="2426108"/>
            <a:ext cx="457200" cy="0"/>
          </a:xfrm>
          <a:prstGeom prst="line">
            <a:avLst/>
          </a:prstGeom>
          <a:ln w="158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9" name="Left Bracket 3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FA833BB-03CC-4597-A9D4-DEABEB54D458}"/>
              </a:ext>
            </a:extLst>
          </p:cNvPr>
          <p:cNvSpPr/>
          <p:nvPr/>
        </p:nvSpPr>
        <p:spPr>
          <a:xfrm rot="5400000">
            <a:off x="1618388" y="1255580"/>
            <a:ext cx="109520" cy="622438"/>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0" name="TextBox 3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0606D2A-1A31-4440-B8B9-9E61712E46E6}"/>
              </a:ext>
            </a:extLst>
          </p:cNvPr>
          <p:cNvSpPr txBox="1"/>
          <p:nvPr/>
        </p:nvSpPr>
        <p:spPr>
          <a:xfrm>
            <a:off x="1580279" y="1363612"/>
            <a:ext cx="185737" cy="215444"/>
          </a:xfrm>
          <a:prstGeom prst="rect">
            <a:avLst/>
          </a:prstGeom>
          <a:noFill/>
        </p:spPr>
        <p:txBody>
          <a:bodyPr wrap="square" lIns="0" tIns="0" rIns="0" bIns="0" rtlCol="0">
            <a:spAutoFit/>
          </a:bodyPr>
          <a:lstStyle/>
          <a:p>
            <a:pPr algn="ctr"/>
            <a:r>
              <a:rPr lang="en-US" sz="1400" dirty="0"/>
              <a:t>**</a:t>
            </a:r>
          </a:p>
        </p:txBody>
      </p:sp>
      <p:sp>
        <p:nvSpPr>
          <p:cNvPr id="48" name="TextBox 4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718EFAC-6CA3-4BB0-82D3-72DBCE52C420}"/>
              </a:ext>
            </a:extLst>
          </p:cNvPr>
          <p:cNvSpPr txBox="1"/>
          <p:nvPr/>
        </p:nvSpPr>
        <p:spPr>
          <a:xfrm>
            <a:off x="4177940" y="1448382"/>
            <a:ext cx="801501" cy="215444"/>
          </a:xfrm>
          <a:prstGeom prst="rect">
            <a:avLst/>
          </a:prstGeom>
          <a:noFill/>
        </p:spPr>
        <p:txBody>
          <a:bodyPr wrap="none" lIns="0" tIns="0" rIns="0" bIns="0" rtlCol="0">
            <a:spAutoFit/>
          </a:bodyPr>
          <a:lstStyle/>
          <a:p>
            <a:r>
              <a:rPr lang="en-US" sz="1400" b="1" i="1" dirty="0"/>
              <a:t>**p</a:t>
            </a:r>
            <a:r>
              <a:rPr lang="en-US" sz="1400" b="1" dirty="0"/>
              <a:t>&lt;0.001</a:t>
            </a:r>
          </a:p>
        </p:txBody>
      </p:sp>
      <p:sp>
        <p:nvSpPr>
          <p:cNvPr id="50" name="Left Bracket 4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7F5312B-8F6A-4D75-9E7E-2FF4957F3EEC}"/>
              </a:ext>
            </a:extLst>
          </p:cNvPr>
          <p:cNvSpPr/>
          <p:nvPr/>
        </p:nvSpPr>
        <p:spPr>
          <a:xfrm rot="5400000">
            <a:off x="3206172" y="3561118"/>
            <a:ext cx="109520" cy="622438"/>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TextBox 5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B57E3E1-97B7-4779-88D2-05B25ABB4F17}"/>
              </a:ext>
            </a:extLst>
          </p:cNvPr>
          <p:cNvSpPr txBox="1"/>
          <p:nvPr/>
        </p:nvSpPr>
        <p:spPr>
          <a:xfrm>
            <a:off x="3168063" y="3669150"/>
            <a:ext cx="185737" cy="215444"/>
          </a:xfrm>
          <a:prstGeom prst="rect">
            <a:avLst/>
          </a:prstGeom>
          <a:noFill/>
        </p:spPr>
        <p:txBody>
          <a:bodyPr wrap="square" lIns="0" tIns="0" rIns="0" bIns="0" rtlCol="0">
            <a:spAutoFit/>
          </a:bodyPr>
          <a:lstStyle/>
          <a:p>
            <a:pPr algn="ctr"/>
            <a:r>
              <a:rPr lang="en-US" sz="1400" dirty="0"/>
              <a:t>**</a:t>
            </a:r>
          </a:p>
        </p:txBody>
      </p:sp>
      <p:sp>
        <p:nvSpPr>
          <p:cNvPr id="54" name="Left Bracket 5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3AE8B2F-76BC-4318-9157-C7820FD972D9}"/>
              </a:ext>
            </a:extLst>
          </p:cNvPr>
          <p:cNvSpPr/>
          <p:nvPr/>
        </p:nvSpPr>
        <p:spPr>
          <a:xfrm rot="5400000">
            <a:off x="4836571" y="2660087"/>
            <a:ext cx="109520" cy="622438"/>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7" name="TextBox 5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BC6D71B-B79B-4F30-BBBB-4A34240A2591}"/>
              </a:ext>
            </a:extLst>
          </p:cNvPr>
          <p:cNvSpPr txBox="1"/>
          <p:nvPr/>
        </p:nvSpPr>
        <p:spPr>
          <a:xfrm>
            <a:off x="4798462" y="2768119"/>
            <a:ext cx="185737" cy="215444"/>
          </a:xfrm>
          <a:prstGeom prst="rect">
            <a:avLst/>
          </a:prstGeom>
          <a:noFill/>
        </p:spPr>
        <p:txBody>
          <a:bodyPr wrap="square" lIns="0" tIns="0" rIns="0" bIns="0" rtlCol="0">
            <a:spAutoFit/>
          </a:bodyPr>
          <a:lstStyle/>
          <a:p>
            <a:pPr algn="ctr"/>
            <a:r>
              <a:rPr lang="en-US" sz="1400" dirty="0"/>
              <a:t>**</a:t>
            </a:r>
          </a:p>
        </p:txBody>
      </p:sp>
      <p:sp>
        <p:nvSpPr>
          <p:cNvPr id="60" name="Left Bracket 5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C43AE0B-7565-41D6-B8BF-63BFB0C36D81}"/>
              </a:ext>
            </a:extLst>
          </p:cNvPr>
          <p:cNvSpPr/>
          <p:nvPr/>
        </p:nvSpPr>
        <p:spPr>
          <a:xfrm rot="5400000">
            <a:off x="6432607" y="3439779"/>
            <a:ext cx="109520" cy="622438"/>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1" name="TextBox 6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90CE4FB-2B1B-4AD3-BA90-D5DD0FA158C4}"/>
              </a:ext>
            </a:extLst>
          </p:cNvPr>
          <p:cNvSpPr txBox="1"/>
          <p:nvPr/>
        </p:nvSpPr>
        <p:spPr>
          <a:xfrm>
            <a:off x="6394498" y="3547811"/>
            <a:ext cx="185737" cy="215444"/>
          </a:xfrm>
          <a:prstGeom prst="rect">
            <a:avLst/>
          </a:prstGeom>
          <a:noFill/>
        </p:spPr>
        <p:txBody>
          <a:bodyPr wrap="square" lIns="0" tIns="0" rIns="0" bIns="0" rtlCol="0">
            <a:spAutoFit/>
          </a:bodyPr>
          <a:lstStyle/>
          <a:p>
            <a:pPr algn="ctr"/>
            <a:r>
              <a:rPr lang="en-US" sz="1400" dirty="0"/>
              <a:t>*</a:t>
            </a:r>
          </a:p>
        </p:txBody>
      </p:sp>
      <p:sp>
        <p:nvSpPr>
          <p:cNvPr id="63" name="Left Bracket 6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B0ADAFE-482E-4F35-B405-F3A7D15DFC28}"/>
              </a:ext>
            </a:extLst>
          </p:cNvPr>
          <p:cNvSpPr/>
          <p:nvPr/>
        </p:nvSpPr>
        <p:spPr>
          <a:xfrm rot="5400000">
            <a:off x="8098440" y="1616421"/>
            <a:ext cx="109520" cy="622438"/>
          </a:xfrm>
          <a:prstGeom prst="leftBracket">
            <a:avLst>
              <a:gd name="adj" fmla="val 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4" name="TextBox 6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77B55FE-FD64-420B-BFF7-F5944F405603}"/>
              </a:ext>
            </a:extLst>
          </p:cNvPr>
          <p:cNvSpPr txBox="1"/>
          <p:nvPr/>
        </p:nvSpPr>
        <p:spPr>
          <a:xfrm>
            <a:off x="8060331" y="1724453"/>
            <a:ext cx="185737" cy="215444"/>
          </a:xfrm>
          <a:prstGeom prst="rect">
            <a:avLst/>
          </a:prstGeom>
          <a:noFill/>
        </p:spPr>
        <p:txBody>
          <a:bodyPr wrap="square" lIns="0" tIns="0" rIns="0" bIns="0" rtlCol="0">
            <a:spAutoFit/>
          </a:bodyPr>
          <a:lstStyle/>
          <a:p>
            <a:pPr algn="ctr"/>
            <a:r>
              <a:rPr lang="en-US" sz="1400" dirty="0"/>
              <a:t>*</a:t>
            </a:r>
          </a:p>
        </p:txBody>
      </p:sp>
      <p:sp>
        <p:nvSpPr>
          <p:cNvPr id="65" name="TextBox 6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BEF91D1-F3E5-4190-B4AA-67853D9F7DFD}"/>
              </a:ext>
            </a:extLst>
          </p:cNvPr>
          <p:cNvSpPr txBox="1"/>
          <p:nvPr/>
        </p:nvSpPr>
        <p:spPr>
          <a:xfrm>
            <a:off x="4254140" y="1181682"/>
            <a:ext cx="631583" cy="215444"/>
          </a:xfrm>
          <a:prstGeom prst="rect">
            <a:avLst/>
          </a:prstGeom>
          <a:noFill/>
        </p:spPr>
        <p:txBody>
          <a:bodyPr wrap="none" lIns="0" tIns="0" rIns="0" bIns="0" rtlCol="0">
            <a:spAutoFit/>
          </a:bodyPr>
          <a:lstStyle/>
          <a:p>
            <a:r>
              <a:rPr lang="en-US" sz="1400" b="1" i="1" dirty="0"/>
              <a:t>*p</a:t>
            </a:r>
            <a:r>
              <a:rPr lang="en-US" sz="1400" b="1" dirty="0"/>
              <a:t>&lt;0.05</a:t>
            </a:r>
          </a:p>
        </p:txBody>
      </p:sp>
      <p:sp>
        <p:nvSpPr>
          <p:cNvPr id="66"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A3FD37F-B967-46CA-9E44-838C7FA0F130}"/>
              </a:ext>
            </a:extLst>
          </p:cNvPr>
          <p:cNvSpPr txBox="1">
            <a:spLocks/>
          </p:cNvSpPr>
          <p:nvPr/>
        </p:nvSpPr>
        <p:spPr bwMode="auto">
          <a:xfrm>
            <a:off x="533400" y="5918910"/>
            <a:ext cx="8358188"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marL="0" indent="0" algn="l" rtl="0" eaLnBrk="0" fontAlgn="base" hangingPunct="0">
              <a:spcBef>
                <a:spcPct val="0"/>
              </a:spcBef>
              <a:spcAft>
                <a:spcPts val="300"/>
              </a:spcAft>
              <a:buClr>
                <a:srgbClr val="E31836"/>
              </a:buClr>
              <a:buSzPct val="115000"/>
              <a:buFont typeface="Arial" charset="0"/>
              <a:buNone/>
              <a:defRPr sz="1200" baseline="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r>
              <a:rPr lang="en-US" sz="900" kern="0" baseline="30000" dirty="0"/>
              <a:t>a</a:t>
            </a:r>
            <a:r>
              <a:rPr lang="en-US" sz="900" kern="0" dirty="0"/>
              <a:t>The adjusted mean is the estimated mean change from baseline in each fasting lipid at Week 48 in each arm calculated from an ANCOVA model adjusting for the following covariates/factors: study treatment, baseline plasma HIV-1 RNA, baseline CD4+ cell count, age and fasting lipids at baseline. Multiple imputed dataset (missing at random). Absolute values based on summaries. Baseline values are represented by the main legend colors, with changes at Week 48 represented by shaded areas (increases) or dashed lines (decreases).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0510638"/>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7FA1136-9BCE-4477-B702-87B641E6F65D}"/>
              </a:ext>
            </a:extLst>
          </p:cNvPr>
          <p:cNvSpPr>
            <a:spLocks noGrp="1"/>
          </p:cNvSpPr>
          <p:nvPr>
            <p:ph type="body" sz="quarter" idx="13"/>
          </p:nvPr>
        </p:nvSpPr>
        <p:spPr>
          <a:xfrm>
            <a:off x="533400" y="5899582"/>
            <a:ext cx="8358188" cy="365125"/>
          </a:xfrm>
        </p:spPr>
        <p:txBody>
          <a:bodyPr/>
          <a:lstStyle/>
          <a:p>
            <a:r>
              <a:rPr lang="en-US" altLang="ja-JP" sz="1100" baseline="30000" dirty="0"/>
              <a:t>a</a:t>
            </a:r>
            <a:r>
              <a:rPr lang="en-US" altLang="ja-JP" sz="1100" dirty="0"/>
              <a:t>−10% noninferiority margin for individual studies.</a:t>
            </a:r>
          </a:p>
        </p:txBody>
      </p:sp>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GEMINI-1 and -2 Phase III Study Design</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sp>
        <p:nvSpPr>
          <p:cNvPr id="34" name="AutoShape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ADDEE88-389D-4239-9A2B-59EFC6D2C3D9}"/>
              </a:ext>
            </a:extLst>
          </p:cNvPr>
          <p:cNvSpPr>
            <a:spLocks noChangeArrowheads="1"/>
          </p:cNvSpPr>
          <p:nvPr/>
        </p:nvSpPr>
        <p:spPr bwMode="auto">
          <a:xfrm>
            <a:off x="2838450" y="2296773"/>
            <a:ext cx="4023360" cy="457200"/>
          </a:xfrm>
          <a:prstGeom prst="homePlate">
            <a:avLst>
              <a:gd name="adj" fmla="val 37877"/>
            </a:avLst>
          </a:prstGeom>
          <a:solidFill>
            <a:srgbClr val="002F5F"/>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fontAlgn="auto">
              <a:spcBef>
                <a:spcPts val="0"/>
              </a:spcBef>
              <a:spcAft>
                <a:spcPts val="0"/>
              </a:spcAft>
              <a:buClrTx/>
              <a:buFontTx/>
              <a:buNone/>
              <a:defRPr/>
            </a:pPr>
            <a:r>
              <a:rPr lang="en-US" dirty="0">
                <a:solidFill>
                  <a:schemeClr val="bg1"/>
                </a:solidFill>
                <a:latin typeface="+mn-lt"/>
              </a:rPr>
              <a:t>DTG + 3TC (N=716)</a:t>
            </a:r>
            <a:endParaRPr lang="en-US" dirty="0">
              <a:solidFill>
                <a:schemeClr val="bg1"/>
              </a:solidFill>
              <a:latin typeface="+mn-lt"/>
              <a:cs typeface="Arial" panose="020B0604020202020204" pitchFamily="34" charset="0"/>
            </a:endParaRPr>
          </a:p>
        </p:txBody>
      </p:sp>
      <p:sp>
        <p:nvSpPr>
          <p:cNvPr id="35" name="Lin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B5F963D-4EFC-476C-8CA3-94DA352B00D6}"/>
              </a:ext>
            </a:extLst>
          </p:cNvPr>
          <p:cNvSpPr>
            <a:spLocks noChangeShapeType="1"/>
          </p:cNvSpPr>
          <p:nvPr/>
        </p:nvSpPr>
        <p:spPr bwMode="auto">
          <a:xfrm flipV="1">
            <a:off x="400050" y="3648924"/>
            <a:ext cx="8131006" cy="12011"/>
          </a:xfrm>
          <a:prstGeom prst="line">
            <a:avLst/>
          </a:prstGeom>
          <a:noFill/>
          <a:ln w="28575">
            <a:solidFill>
              <a:schemeClr val="tx1"/>
            </a:solidFill>
            <a:round/>
            <a:headEnd/>
            <a:tailEnd/>
          </a:ln>
        </p:spPr>
        <p:txBody>
          <a:bodyPr/>
          <a:lstStyle/>
          <a:p>
            <a:pPr fontAlgn="auto">
              <a:spcBef>
                <a:spcPts val="0"/>
              </a:spcBef>
              <a:spcAft>
                <a:spcPts val="0"/>
              </a:spcAft>
              <a:buClrTx/>
              <a:buFontTx/>
              <a:buNone/>
            </a:pPr>
            <a:endParaRPr lang="ja-JP" altLang="en-US" sz="1800">
              <a:solidFill>
                <a:srgbClr val="000000"/>
              </a:solidFill>
              <a:latin typeface="Arial" panose="020B0604020202020204" pitchFamily="34" charset="0"/>
              <a:cs typeface="Arial" panose="020B0604020202020204" pitchFamily="34" charset="0"/>
            </a:endParaRPr>
          </a:p>
        </p:txBody>
      </p:sp>
      <p:sp>
        <p:nvSpPr>
          <p:cNvPr id="36" name="Text Box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0C44FA3-899E-4011-AC10-7F142532E2F4}"/>
              </a:ext>
            </a:extLst>
          </p:cNvPr>
          <p:cNvSpPr txBox="1">
            <a:spLocks noChangeArrowheads="1"/>
          </p:cNvSpPr>
          <p:nvPr/>
        </p:nvSpPr>
        <p:spPr bwMode="auto">
          <a:xfrm>
            <a:off x="2550894" y="3745920"/>
            <a:ext cx="562975" cy="523220"/>
          </a:xfrm>
          <a:prstGeom prst="rect">
            <a:avLst/>
          </a:prstGeom>
          <a:noFill/>
          <a:ln w="9525">
            <a:noFill/>
            <a:miter lim="800000"/>
            <a:headEnd/>
            <a:tailEnd/>
          </a:ln>
        </p:spPr>
        <p:txBody>
          <a:bodyPr wrap="none">
            <a:spAutoFit/>
          </a:bodyPr>
          <a:lstStyle/>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Day </a:t>
            </a:r>
            <a:br>
              <a:rPr lang="en-US" altLang="ja-JP" sz="1400" b="1" dirty="0">
                <a:solidFill>
                  <a:srgbClr val="000000"/>
                </a:solidFill>
                <a:latin typeface="Arial" panose="020B0604020202020204" pitchFamily="34" charset="0"/>
                <a:cs typeface="Arial" panose="020B0604020202020204" pitchFamily="34" charset="0"/>
              </a:rPr>
            </a:br>
            <a:r>
              <a:rPr lang="en-US" altLang="ja-JP" sz="1400" b="1" dirty="0">
                <a:solidFill>
                  <a:srgbClr val="000000"/>
                </a:solidFill>
                <a:latin typeface="Arial" panose="020B0604020202020204" pitchFamily="34" charset="0"/>
                <a:cs typeface="Arial" panose="020B0604020202020204" pitchFamily="34" charset="0"/>
              </a:rPr>
              <a:t>1</a:t>
            </a:r>
          </a:p>
        </p:txBody>
      </p:sp>
      <p:sp>
        <p:nvSpPr>
          <p:cNvPr id="37" name="Line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03285F0-277A-4216-97D7-13A033B162F8}"/>
              </a:ext>
            </a:extLst>
          </p:cNvPr>
          <p:cNvSpPr>
            <a:spLocks noChangeShapeType="1"/>
          </p:cNvSpPr>
          <p:nvPr/>
        </p:nvSpPr>
        <p:spPr bwMode="auto">
          <a:xfrm>
            <a:off x="2832382" y="3648104"/>
            <a:ext cx="0" cy="146050"/>
          </a:xfrm>
          <a:prstGeom prst="line">
            <a:avLst/>
          </a:prstGeom>
          <a:noFill/>
          <a:ln w="28575">
            <a:solidFill>
              <a:schemeClr val="tx1"/>
            </a:solidFill>
            <a:round/>
            <a:headEnd/>
            <a:tailEnd/>
          </a:ln>
        </p:spPr>
        <p:txBody>
          <a:bodyPr/>
          <a:lstStyle/>
          <a:p>
            <a:pPr fontAlgn="auto">
              <a:spcBef>
                <a:spcPts val="0"/>
              </a:spcBef>
              <a:spcAft>
                <a:spcPts val="0"/>
              </a:spcAft>
              <a:buClrTx/>
              <a:buFontTx/>
              <a:buNone/>
            </a:pPr>
            <a:endParaRPr lang="ja-JP" altLang="en-US" sz="1800">
              <a:solidFill>
                <a:srgbClr val="000000"/>
              </a:solidFill>
              <a:latin typeface="Arial" panose="020B0604020202020204" pitchFamily="34" charset="0"/>
              <a:cs typeface="Arial" panose="020B0604020202020204" pitchFamily="34" charset="0"/>
            </a:endParaRPr>
          </a:p>
        </p:txBody>
      </p:sp>
      <p:sp>
        <p:nvSpPr>
          <p:cNvPr id="38" name="Line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59AD86D-9D23-4DC0-BDFF-3352A2BE8A8B}"/>
              </a:ext>
            </a:extLst>
          </p:cNvPr>
          <p:cNvSpPr>
            <a:spLocks noChangeShapeType="1"/>
          </p:cNvSpPr>
          <p:nvPr/>
        </p:nvSpPr>
        <p:spPr bwMode="auto">
          <a:xfrm>
            <a:off x="5452075" y="3648104"/>
            <a:ext cx="0" cy="146050"/>
          </a:xfrm>
          <a:prstGeom prst="line">
            <a:avLst/>
          </a:prstGeom>
          <a:noFill/>
          <a:ln w="28575">
            <a:solidFill>
              <a:schemeClr val="tx1"/>
            </a:solidFill>
            <a:round/>
            <a:headEnd/>
            <a:tailEnd/>
          </a:ln>
        </p:spPr>
        <p:txBody>
          <a:bodyPr/>
          <a:lstStyle/>
          <a:p>
            <a:pPr fontAlgn="auto">
              <a:spcBef>
                <a:spcPts val="0"/>
              </a:spcBef>
              <a:spcAft>
                <a:spcPts val="0"/>
              </a:spcAft>
              <a:buClrTx/>
              <a:buFontTx/>
              <a:buNone/>
            </a:pPr>
            <a:endParaRPr lang="ja-JP" altLang="en-US" sz="1800">
              <a:solidFill>
                <a:srgbClr val="000000"/>
              </a:solidFill>
              <a:latin typeface="Arial" panose="020B0604020202020204" pitchFamily="34" charset="0"/>
              <a:cs typeface="Arial" panose="020B0604020202020204" pitchFamily="34" charset="0"/>
            </a:endParaRPr>
          </a:p>
        </p:txBody>
      </p:sp>
      <p:sp>
        <p:nvSpPr>
          <p:cNvPr id="39" name="Text Box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764F4A3-0FFB-4ECC-80B4-E73CADB75930}"/>
              </a:ext>
            </a:extLst>
          </p:cNvPr>
          <p:cNvSpPr txBox="1">
            <a:spLocks noChangeArrowheads="1"/>
          </p:cNvSpPr>
          <p:nvPr/>
        </p:nvSpPr>
        <p:spPr bwMode="auto">
          <a:xfrm>
            <a:off x="976469" y="1727057"/>
            <a:ext cx="1099981" cy="523220"/>
          </a:xfrm>
          <a:prstGeom prst="rect">
            <a:avLst/>
          </a:prstGeom>
          <a:noFill/>
          <a:ln w="9525">
            <a:noFill/>
            <a:miter lim="800000"/>
            <a:headEnd/>
            <a:tailEnd/>
          </a:ln>
        </p:spPr>
        <p:txBody>
          <a:bodyPr wrap="none">
            <a:spAutoFit/>
          </a:bodyPr>
          <a:lstStyle/>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Screening </a:t>
            </a:r>
          </a:p>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(28 d)</a:t>
            </a:r>
          </a:p>
        </p:txBody>
      </p:sp>
      <p:sp>
        <p:nvSpPr>
          <p:cNvPr id="40" name="Text Box 2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1CD4F8B-FFC2-4302-91A1-F77A21461EB0}"/>
              </a:ext>
            </a:extLst>
          </p:cNvPr>
          <p:cNvSpPr txBox="1">
            <a:spLocks noChangeArrowheads="1"/>
          </p:cNvSpPr>
          <p:nvPr/>
        </p:nvSpPr>
        <p:spPr bwMode="auto">
          <a:xfrm>
            <a:off x="320040" y="1111585"/>
            <a:ext cx="8503920" cy="584775"/>
          </a:xfrm>
          <a:prstGeom prst="rect">
            <a:avLst/>
          </a:prstGeom>
          <a:noFill/>
          <a:ln w="9525">
            <a:noFill/>
            <a:miter lim="800000"/>
            <a:headEnd/>
            <a:tailEnd/>
          </a:ln>
        </p:spPr>
        <p:txBody>
          <a:bodyPr wrap="square">
            <a:spAutoFit/>
          </a:bodyPr>
          <a:lstStyle/>
          <a:p>
            <a:pPr marL="0" lvl="1" algn="ctr">
              <a:spcAft>
                <a:spcPts val="0"/>
              </a:spcAft>
              <a:buClr>
                <a:schemeClr val="tx1"/>
              </a:buClr>
              <a:buNone/>
            </a:pPr>
            <a:r>
              <a:rPr lang="en-GB" sz="1600" b="1" dirty="0">
                <a:latin typeface="Arial" panose="020B0604020202020204" pitchFamily="34" charset="0"/>
                <a:cs typeface="Arial" panose="020B0604020202020204" pitchFamily="34" charset="0"/>
              </a:rPr>
              <a:t>Identically designed, randomized, double-blind, parallel-group, </a:t>
            </a:r>
          </a:p>
          <a:p>
            <a:pPr marL="0" lvl="1" algn="ctr">
              <a:spcAft>
                <a:spcPts val="0"/>
              </a:spcAft>
              <a:buClr>
                <a:schemeClr val="tx1"/>
              </a:buClr>
              <a:buNone/>
            </a:pPr>
            <a:r>
              <a:rPr lang="en-US" sz="1600" b="1" dirty="0">
                <a:latin typeface="Arial" panose="020B0604020202020204" pitchFamily="34" charset="0"/>
                <a:cs typeface="Arial" panose="020B0604020202020204" pitchFamily="34" charset="0"/>
              </a:rPr>
              <a:t>multicenter, noninferiority studies</a:t>
            </a:r>
          </a:p>
        </p:txBody>
      </p:sp>
      <p:sp>
        <p:nvSpPr>
          <p:cNvPr id="41" name="AutoShape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12E7602-4F20-4C15-815D-B8002AFCD44D}"/>
              </a:ext>
            </a:extLst>
          </p:cNvPr>
          <p:cNvSpPr>
            <a:spLocks noChangeArrowheads="1"/>
          </p:cNvSpPr>
          <p:nvPr/>
        </p:nvSpPr>
        <p:spPr bwMode="auto">
          <a:xfrm>
            <a:off x="2838450" y="2919167"/>
            <a:ext cx="4023360" cy="457200"/>
          </a:xfrm>
          <a:prstGeom prst="homePlate">
            <a:avLst>
              <a:gd name="adj" fmla="val 37877"/>
            </a:avLst>
          </a:prstGeom>
          <a:solidFill>
            <a:srgbClr val="FF6600"/>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fontAlgn="auto">
              <a:spcBef>
                <a:spcPts val="0"/>
              </a:spcBef>
              <a:spcAft>
                <a:spcPts val="0"/>
              </a:spcAft>
              <a:buClrTx/>
              <a:buFontTx/>
              <a:buNone/>
              <a:defRPr/>
            </a:pPr>
            <a:r>
              <a:rPr lang="en-US" dirty="0">
                <a:solidFill>
                  <a:schemeClr val="bg1"/>
                </a:solidFill>
              </a:rPr>
              <a:t>DTG + TDF/FTC</a:t>
            </a:r>
            <a:r>
              <a:rPr lang="en-US" dirty="0">
                <a:solidFill>
                  <a:srgbClr val="FFFFFF"/>
                </a:solidFill>
                <a:latin typeface="Arial" panose="020B0604020202020204" pitchFamily="34" charset="0"/>
                <a:cs typeface="Arial" panose="020B0604020202020204" pitchFamily="34" charset="0"/>
              </a:rPr>
              <a:t> </a:t>
            </a:r>
            <a:r>
              <a:rPr lang="en-US" dirty="0">
                <a:solidFill>
                  <a:schemeClr val="bg1"/>
                </a:solidFill>
              </a:rPr>
              <a:t>(N=717)</a:t>
            </a:r>
            <a:r>
              <a:rPr lang="en-US" dirty="0">
                <a:solidFill>
                  <a:srgbClr val="FFFFFF"/>
                </a:solidFill>
                <a:latin typeface="Arial" panose="020B0604020202020204" pitchFamily="34" charset="0"/>
                <a:cs typeface="Arial" panose="020B0604020202020204" pitchFamily="34" charset="0"/>
              </a:rPr>
              <a:t> </a:t>
            </a:r>
          </a:p>
        </p:txBody>
      </p:sp>
      <p:sp>
        <p:nvSpPr>
          <p:cNvPr id="45" name="AutoShape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D73B17E-EBF4-4791-B349-BDD4E35870C3}"/>
              </a:ext>
            </a:extLst>
          </p:cNvPr>
          <p:cNvSpPr>
            <a:spLocks noChangeArrowheads="1"/>
          </p:cNvSpPr>
          <p:nvPr/>
        </p:nvSpPr>
        <p:spPr bwMode="auto">
          <a:xfrm>
            <a:off x="6893069" y="2286529"/>
            <a:ext cx="1660381" cy="457200"/>
          </a:xfrm>
          <a:prstGeom prst="homePlate">
            <a:avLst>
              <a:gd name="adj" fmla="val 37877"/>
            </a:avLst>
          </a:prstGeom>
          <a:solidFill>
            <a:srgbClr val="002F5F"/>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fontAlgn="auto">
              <a:spcBef>
                <a:spcPts val="0"/>
              </a:spcBef>
              <a:spcAft>
                <a:spcPts val="0"/>
              </a:spcAft>
              <a:buClrTx/>
              <a:buFontTx/>
              <a:buNone/>
              <a:defRPr/>
            </a:pPr>
            <a:r>
              <a:rPr lang="en-US" dirty="0">
                <a:solidFill>
                  <a:schemeClr val="bg1"/>
                </a:solidFill>
                <a:latin typeface="+mn-lt"/>
              </a:rPr>
              <a:t>DTG + 3TC</a:t>
            </a:r>
            <a:endParaRPr lang="en-US" dirty="0">
              <a:solidFill>
                <a:schemeClr val="bg1"/>
              </a:solidFill>
              <a:latin typeface="+mn-lt"/>
              <a:cs typeface="Arial" panose="020B0604020202020204" pitchFamily="34" charset="0"/>
            </a:endParaRPr>
          </a:p>
        </p:txBody>
      </p:sp>
      <p:sp>
        <p:nvSpPr>
          <p:cNvPr id="46" name="Text Box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393D2DF-B684-47B4-9B4C-F859F6B9455C}"/>
              </a:ext>
            </a:extLst>
          </p:cNvPr>
          <p:cNvSpPr txBox="1">
            <a:spLocks noChangeArrowheads="1"/>
          </p:cNvSpPr>
          <p:nvPr/>
        </p:nvSpPr>
        <p:spPr bwMode="auto">
          <a:xfrm>
            <a:off x="3938689" y="3745920"/>
            <a:ext cx="649472" cy="523220"/>
          </a:xfrm>
          <a:prstGeom prst="rect">
            <a:avLst/>
          </a:prstGeom>
          <a:noFill/>
          <a:ln w="9525">
            <a:noFill/>
            <a:miter lim="800000"/>
            <a:headEnd/>
            <a:tailEnd/>
          </a:ln>
        </p:spPr>
        <p:txBody>
          <a:bodyPr wrap="none">
            <a:spAutoFit/>
          </a:bodyPr>
          <a:lstStyle/>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Week</a:t>
            </a:r>
            <a:br>
              <a:rPr lang="en-US" altLang="ja-JP" sz="1400" b="1" dirty="0">
                <a:solidFill>
                  <a:srgbClr val="000000"/>
                </a:solidFill>
                <a:latin typeface="Arial" panose="020B0604020202020204" pitchFamily="34" charset="0"/>
                <a:cs typeface="Arial" panose="020B0604020202020204" pitchFamily="34" charset="0"/>
              </a:rPr>
            </a:br>
            <a:r>
              <a:rPr lang="en-US" altLang="ja-JP" sz="1400" b="1" dirty="0">
                <a:solidFill>
                  <a:srgbClr val="000000"/>
                </a:solidFill>
                <a:latin typeface="Arial" panose="020B0604020202020204" pitchFamily="34" charset="0"/>
                <a:cs typeface="Arial" panose="020B0604020202020204" pitchFamily="34" charset="0"/>
              </a:rPr>
              <a:t>48</a:t>
            </a:r>
          </a:p>
        </p:txBody>
      </p:sp>
      <p:cxnSp>
        <p:nvCxnSpPr>
          <p:cNvPr id="47" name="Straight Arrow Connector 4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D11CF69-E7EC-42FE-A8EC-49381F1DC216}"/>
              </a:ext>
            </a:extLst>
          </p:cNvPr>
          <p:cNvCxnSpPr>
            <a:cxnSpLocks/>
          </p:cNvCxnSpPr>
          <p:nvPr/>
        </p:nvCxnSpPr>
        <p:spPr>
          <a:xfrm flipV="1">
            <a:off x="4263426" y="4224513"/>
            <a:ext cx="0" cy="787577"/>
          </a:xfrm>
          <a:prstGeom prst="straightConnector1">
            <a:avLst/>
          </a:prstGeom>
          <a:ln w="28575">
            <a:solidFill>
              <a:srgbClr val="E31836"/>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4E172A3-5CAD-4B6F-BAB7-20A2F94C8C49}"/>
              </a:ext>
            </a:extLst>
          </p:cNvPr>
          <p:cNvSpPr txBox="1">
            <a:spLocks noChangeArrowheads="1"/>
          </p:cNvSpPr>
          <p:nvPr/>
        </p:nvSpPr>
        <p:spPr bwMode="auto">
          <a:xfrm>
            <a:off x="3476625" y="4416267"/>
            <a:ext cx="1592560" cy="1015663"/>
          </a:xfrm>
          <a:prstGeom prst="rect">
            <a:avLst/>
          </a:prstGeom>
          <a:solidFill>
            <a:schemeClr val="bg1">
              <a:lumMod val="95000"/>
            </a:schemeClr>
          </a:solidFill>
          <a:ln w="19050">
            <a:solidFill>
              <a:srgbClr val="E31836"/>
            </a:solidFill>
            <a:miter lim="800000"/>
            <a:headEnd/>
            <a:tailEnd/>
          </a:ln>
          <a:effectLst>
            <a:outerShdw blurRad="107950" dist="12700" dir="5400000" algn="ctr">
              <a:srgbClr val="000000"/>
            </a:outerShdw>
          </a:effectLst>
        </p:spPr>
        <p:txBody>
          <a:bodyPr wrap="square" lIns="0" rIns="0" anchor="ctr" anchorCtr="0">
            <a:spAutoFit/>
          </a:bodyPr>
          <a:lstStyle/>
          <a:p>
            <a:pPr algn="ctr" fontAlgn="auto">
              <a:spcBef>
                <a:spcPts val="0"/>
              </a:spcBef>
              <a:spcAft>
                <a:spcPts val="0"/>
              </a:spcAft>
              <a:buClrTx/>
              <a:buFontTx/>
              <a:buNone/>
            </a:pPr>
            <a:r>
              <a:rPr lang="en-GB" altLang="ja-JP" sz="1200" b="1" dirty="0">
                <a:solidFill>
                  <a:srgbClr val="E31836"/>
                </a:solidFill>
                <a:latin typeface="Arial" panose="020B0604020202020204" pitchFamily="34" charset="0"/>
                <a:cs typeface="Arial" panose="020B0604020202020204" pitchFamily="34" charset="0"/>
              </a:rPr>
              <a:t>Primary endpoint </a:t>
            </a:r>
            <a:br>
              <a:rPr lang="en-GB" altLang="ja-JP" sz="1200" b="1" dirty="0">
                <a:solidFill>
                  <a:srgbClr val="E31836"/>
                </a:solidFill>
                <a:latin typeface="Arial" panose="020B0604020202020204" pitchFamily="34" charset="0"/>
                <a:cs typeface="Arial" panose="020B0604020202020204" pitchFamily="34" charset="0"/>
              </a:rPr>
            </a:br>
            <a:r>
              <a:rPr lang="en-GB" altLang="ja-JP" sz="1200" b="1" dirty="0">
                <a:solidFill>
                  <a:srgbClr val="E31836"/>
                </a:solidFill>
                <a:latin typeface="Arial" panose="020B0604020202020204" pitchFamily="34" charset="0"/>
                <a:cs typeface="Arial" panose="020B0604020202020204" pitchFamily="34" charset="0"/>
              </a:rPr>
              <a:t>at Week 48: </a:t>
            </a:r>
            <a:br>
              <a:rPr lang="en-GB" altLang="ja-JP" sz="1200" b="1" dirty="0">
                <a:solidFill>
                  <a:srgbClr val="E31836"/>
                </a:solidFill>
                <a:latin typeface="Arial" panose="020B0604020202020204" pitchFamily="34" charset="0"/>
                <a:cs typeface="Arial" panose="020B0604020202020204" pitchFamily="34" charset="0"/>
              </a:rPr>
            </a:br>
            <a:r>
              <a:rPr lang="en-GB" altLang="ja-JP" sz="1200" b="1" dirty="0">
                <a:solidFill>
                  <a:srgbClr val="E31836"/>
                </a:solidFill>
                <a:latin typeface="Arial" panose="020B0604020202020204" pitchFamily="34" charset="0"/>
                <a:cs typeface="Arial" panose="020B0604020202020204" pitchFamily="34" charset="0"/>
              </a:rPr>
              <a:t>participants with</a:t>
            </a:r>
            <a:br>
              <a:rPr lang="en-GB" altLang="ja-JP" sz="1200" b="1" dirty="0">
                <a:solidFill>
                  <a:srgbClr val="E31836"/>
                </a:solidFill>
                <a:latin typeface="Arial" panose="020B0604020202020204" pitchFamily="34" charset="0"/>
                <a:cs typeface="Arial" panose="020B0604020202020204" pitchFamily="34" charset="0"/>
              </a:rPr>
            </a:br>
            <a:r>
              <a:rPr lang="en-GB" altLang="ja-JP" sz="1200" b="1" dirty="0">
                <a:solidFill>
                  <a:srgbClr val="E31836"/>
                </a:solidFill>
                <a:latin typeface="Arial" panose="020B0604020202020204" pitchFamily="34" charset="0"/>
                <a:cs typeface="Arial" panose="020B0604020202020204" pitchFamily="34" charset="0"/>
              </a:rPr>
              <a:t>HIV-1 RNA &lt;50 c/mL </a:t>
            </a:r>
          </a:p>
          <a:p>
            <a:pPr algn="ctr" fontAlgn="auto">
              <a:spcBef>
                <a:spcPts val="0"/>
              </a:spcBef>
              <a:spcAft>
                <a:spcPts val="0"/>
              </a:spcAft>
              <a:buClrTx/>
              <a:buFontTx/>
              <a:buNone/>
            </a:pPr>
            <a:r>
              <a:rPr lang="en-GB" altLang="ja-JP" sz="1200" b="1" dirty="0">
                <a:solidFill>
                  <a:srgbClr val="E31836"/>
                </a:solidFill>
                <a:latin typeface="Arial" panose="020B0604020202020204" pitchFamily="34" charset="0"/>
                <a:cs typeface="Arial" panose="020B0604020202020204" pitchFamily="34" charset="0"/>
              </a:rPr>
              <a:t>(ITT-E snapshot)</a:t>
            </a:r>
            <a:r>
              <a:rPr lang="en-GB" altLang="ja-JP" sz="1200" b="1" baseline="30000" dirty="0">
                <a:solidFill>
                  <a:srgbClr val="E31836"/>
                </a:solidFill>
                <a:latin typeface="Arial" panose="020B0604020202020204" pitchFamily="34" charset="0"/>
                <a:cs typeface="Arial" panose="020B0604020202020204" pitchFamily="34" charset="0"/>
              </a:rPr>
              <a:t>a</a:t>
            </a:r>
          </a:p>
        </p:txBody>
      </p:sp>
      <p:sp>
        <p:nvSpPr>
          <p:cNvPr id="49" name="Text Box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77008E3-C40A-4361-8ECB-21DC24F60020}"/>
              </a:ext>
            </a:extLst>
          </p:cNvPr>
          <p:cNvSpPr txBox="1">
            <a:spLocks noChangeArrowheads="1"/>
          </p:cNvSpPr>
          <p:nvPr/>
        </p:nvSpPr>
        <p:spPr bwMode="auto">
          <a:xfrm>
            <a:off x="2832382" y="1727057"/>
            <a:ext cx="2610509" cy="523220"/>
          </a:xfrm>
          <a:prstGeom prst="rect">
            <a:avLst/>
          </a:prstGeom>
          <a:noFill/>
          <a:ln w="9525">
            <a:noFill/>
            <a:miter lim="800000"/>
            <a:headEnd/>
            <a:tailEnd/>
          </a:ln>
        </p:spPr>
        <p:txBody>
          <a:bodyPr wrap="square">
            <a:spAutoFit/>
          </a:bodyPr>
          <a:lstStyle/>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Double-blind </a:t>
            </a:r>
            <a:br>
              <a:rPr lang="en-US" altLang="ja-JP" sz="1400" b="1" dirty="0">
                <a:solidFill>
                  <a:srgbClr val="000000"/>
                </a:solidFill>
                <a:latin typeface="Arial" panose="020B0604020202020204" pitchFamily="34" charset="0"/>
                <a:cs typeface="Arial" panose="020B0604020202020204" pitchFamily="34" charset="0"/>
              </a:rPr>
            </a:br>
            <a:r>
              <a:rPr lang="en-US" altLang="ja-JP" sz="1400" b="1" dirty="0">
                <a:solidFill>
                  <a:srgbClr val="000000"/>
                </a:solidFill>
                <a:latin typeface="Arial" panose="020B0604020202020204" pitchFamily="34" charset="0"/>
                <a:cs typeface="Arial" panose="020B0604020202020204" pitchFamily="34" charset="0"/>
              </a:rPr>
              <a:t>phase</a:t>
            </a:r>
            <a:r>
              <a:rPr lang="en-US" altLang="ja-JP" sz="1400" b="1" baseline="30000" dirty="0">
                <a:solidFill>
                  <a:srgbClr val="000000"/>
                </a:solidFill>
                <a:latin typeface="Arial" panose="020B0604020202020204" pitchFamily="34" charset="0"/>
                <a:cs typeface="Arial" panose="020B0604020202020204" pitchFamily="34" charset="0"/>
              </a:rPr>
              <a:t> </a:t>
            </a:r>
            <a:endParaRPr lang="en-US" altLang="ja-JP" sz="1400" b="1" dirty="0">
              <a:solidFill>
                <a:srgbClr val="000000"/>
              </a:solidFill>
              <a:latin typeface="Arial" panose="020B0604020202020204" pitchFamily="34" charset="0"/>
              <a:cs typeface="Arial" panose="020B0604020202020204" pitchFamily="34" charset="0"/>
            </a:endParaRPr>
          </a:p>
        </p:txBody>
      </p:sp>
      <p:sp>
        <p:nvSpPr>
          <p:cNvPr id="50" name="Text Box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A941DD-408B-4529-BBA8-20676F76C4D9}"/>
              </a:ext>
            </a:extLst>
          </p:cNvPr>
          <p:cNvSpPr txBox="1">
            <a:spLocks noChangeArrowheads="1"/>
          </p:cNvSpPr>
          <p:nvPr/>
        </p:nvSpPr>
        <p:spPr bwMode="auto">
          <a:xfrm>
            <a:off x="5455605" y="1727057"/>
            <a:ext cx="1424750" cy="523220"/>
          </a:xfrm>
          <a:prstGeom prst="rect">
            <a:avLst/>
          </a:prstGeom>
          <a:noFill/>
          <a:ln w="9525">
            <a:noFill/>
            <a:miter lim="800000"/>
            <a:headEnd/>
            <a:tailEnd/>
          </a:ln>
        </p:spPr>
        <p:txBody>
          <a:bodyPr wrap="square">
            <a:spAutoFit/>
          </a:bodyPr>
          <a:lstStyle/>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Open-label</a:t>
            </a:r>
            <a:br>
              <a:rPr lang="en-US" altLang="ja-JP" sz="1400" b="1" dirty="0">
                <a:solidFill>
                  <a:srgbClr val="000000"/>
                </a:solidFill>
                <a:latin typeface="Arial" panose="020B0604020202020204" pitchFamily="34" charset="0"/>
                <a:cs typeface="Arial" panose="020B0604020202020204" pitchFamily="34" charset="0"/>
              </a:rPr>
            </a:br>
            <a:r>
              <a:rPr lang="en-US" altLang="ja-JP" sz="1400" b="1" dirty="0">
                <a:solidFill>
                  <a:srgbClr val="000000"/>
                </a:solidFill>
                <a:latin typeface="Arial" panose="020B0604020202020204" pitchFamily="34" charset="0"/>
                <a:cs typeface="Arial" panose="020B0604020202020204" pitchFamily="34" charset="0"/>
              </a:rPr>
              <a:t>phase</a:t>
            </a:r>
          </a:p>
        </p:txBody>
      </p:sp>
      <p:sp>
        <p:nvSpPr>
          <p:cNvPr id="51" name="Text Box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275BED9-5DE7-46DF-BA3D-986112452011}"/>
              </a:ext>
            </a:extLst>
          </p:cNvPr>
          <p:cNvSpPr txBox="1">
            <a:spLocks noChangeArrowheads="1"/>
          </p:cNvSpPr>
          <p:nvPr/>
        </p:nvSpPr>
        <p:spPr bwMode="auto">
          <a:xfrm>
            <a:off x="6893069" y="1727057"/>
            <a:ext cx="1660381" cy="523220"/>
          </a:xfrm>
          <a:prstGeom prst="rect">
            <a:avLst/>
          </a:prstGeom>
          <a:noFill/>
          <a:ln w="9525">
            <a:noFill/>
            <a:miter lim="800000"/>
            <a:headEnd/>
            <a:tailEnd/>
          </a:ln>
        </p:spPr>
        <p:txBody>
          <a:bodyPr wrap="square">
            <a:spAutoFit/>
          </a:bodyPr>
          <a:lstStyle/>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Continuation </a:t>
            </a:r>
            <a:endParaRPr lang="en-US" altLang="ja-JP" sz="1400" b="1" dirty="0">
              <a:solidFill>
                <a:srgbClr val="000000"/>
              </a:solidFill>
            </a:endParaRPr>
          </a:p>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phase</a:t>
            </a:r>
          </a:p>
        </p:txBody>
      </p:sp>
      <p:sp>
        <p:nvSpPr>
          <p:cNvPr id="53" name="TextBox 4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34894FC-0C00-4DB6-AE46-AD4705228B22}"/>
              </a:ext>
            </a:extLst>
          </p:cNvPr>
          <p:cNvSpPr txBox="1">
            <a:spLocks noChangeArrowheads="1"/>
          </p:cNvSpPr>
          <p:nvPr/>
        </p:nvSpPr>
        <p:spPr bwMode="auto">
          <a:xfrm>
            <a:off x="5251138" y="4416267"/>
            <a:ext cx="3245162" cy="1149545"/>
          </a:xfrm>
          <a:prstGeom prst="rect">
            <a:avLst/>
          </a:prstGeom>
          <a:solidFill>
            <a:schemeClr val="bg1">
              <a:lumMod val="85000"/>
            </a:schemeClr>
          </a:solidFill>
          <a:ln w="12700">
            <a:solidFill>
              <a:srgbClr val="002F5F"/>
            </a:solidFill>
            <a:miter lim="800000"/>
            <a:headEnd/>
            <a:tailEnd/>
          </a:ln>
          <a:effectLst>
            <a:glow rad="63500">
              <a:schemeClr val="accent1">
                <a:satMod val="175000"/>
                <a:alpha val="40000"/>
              </a:schemeClr>
            </a:glow>
          </a:effectLst>
        </p:spPr>
        <p:txBody>
          <a:bodyPr wrap="square" lIns="91440" tIns="9144" rIns="91440" bIns="9144" anchor="t" anchorCtr="0">
            <a:spAutoFit/>
          </a:bodyPr>
          <a:lstStyle/>
          <a:p>
            <a:pPr fontAlgn="auto">
              <a:spcBef>
                <a:spcPts val="0"/>
              </a:spcBef>
              <a:spcAft>
                <a:spcPts val="0"/>
              </a:spcAft>
              <a:buClrTx/>
              <a:buFontTx/>
              <a:buNone/>
              <a:tabLst>
                <a:tab pos="914400" algn="l"/>
                <a:tab pos="2060575" algn="l"/>
                <a:tab pos="2797175" algn="l"/>
              </a:tabLst>
            </a:pPr>
            <a:r>
              <a:rPr lang="en-GB" altLang="ja-JP" sz="1050" b="1" dirty="0">
                <a:solidFill>
                  <a:srgbClr val="002F5F"/>
                </a:solidFill>
                <a:latin typeface="Arial" panose="020B0604020202020204" pitchFamily="34" charset="0"/>
                <a:cs typeface="Arial" panose="020B0604020202020204" pitchFamily="34" charset="0"/>
              </a:rPr>
              <a:t>Countries</a:t>
            </a:r>
            <a:r>
              <a:rPr lang="en-GB" altLang="ja-JP" sz="1050" dirty="0">
                <a:solidFill>
                  <a:srgbClr val="002F5F"/>
                </a:solidFill>
                <a:latin typeface="Arial" panose="020B0604020202020204" pitchFamily="34" charset="0"/>
                <a:cs typeface="Arial" panose="020B0604020202020204" pitchFamily="34" charset="0"/>
              </a:rPr>
              <a:t/>
            </a:r>
            <a:br>
              <a:rPr lang="en-GB" altLang="ja-JP" sz="1050" dirty="0">
                <a:solidFill>
                  <a:srgbClr val="002F5F"/>
                </a:solidFill>
                <a:latin typeface="Arial" panose="020B0604020202020204" pitchFamily="34" charset="0"/>
                <a:cs typeface="Arial" panose="020B0604020202020204" pitchFamily="34" charset="0"/>
              </a:rPr>
            </a:br>
            <a:r>
              <a:rPr lang="en-GB" altLang="ja-JP" sz="900" dirty="0">
                <a:solidFill>
                  <a:srgbClr val="002F5F"/>
                </a:solidFill>
                <a:latin typeface="Arial" panose="020B0604020202020204" pitchFamily="34" charset="0"/>
                <a:cs typeface="Arial" panose="020B0604020202020204" pitchFamily="34" charset="0"/>
              </a:rPr>
              <a:t>Argentina	Australia	Belgium	</a:t>
            </a:r>
          </a:p>
          <a:p>
            <a:pPr fontAlgn="auto">
              <a:spcBef>
                <a:spcPts val="0"/>
              </a:spcBef>
              <a:spcAft>
                <a:spcPts val="0"/>
              </a:spcAft>
              <a:buClrTx/>
              <a:buFontTx/>
              <a:buNone/>
              <a:tabLst>
                <a:tab pos="914400" algn="l"/>
                <a:tab pos="2060575" algn="l"/>
                <a:tab pos="2797175" algn="l"/>
              </a:tabLst>
            </a:pPr>
            <a:r>
              <a:rPr lang="en-GB" altLang="ja-JP" sz="900" dirty="0">
                <a:solidFill>
                  <a:srgbClr val="002F5F"/>
                </a:solidFill>
                <a:latin typeface="Arial" panose="020B0604020202020204" pitchFamily="34" charset="0"/>
                <a:cs typeface="Arial" panose="020B0604020202020204" pitchFamily="34" charset="0"/>
              </a:rPr>
              <a:t>Canada    	France	Germany	</a:t>
            </a:r>
          </a:p>
          <a:p>
            <a:pPr fontAlgn="auto">
              <a:spcBef>
                <a:spcPts val="0"/>
              </a:spcBef>
              <a:spcAft>
                <a:spcPts val="0"/>
              </a:spcAft>
              <a:buClrTx/>
              <a:buFontTx/>
              <a:buNone/>
              <a:tabLst>
                <a:tab pos="914400" algn="l"/>
                <a:tab pos="2060575" algn="l"/>
                <a:tab pos="2797175" algn="l"/>
              </a:tabLst>
            </a:pPr>
            <a:r>
              <a:rPr lang="en-GB" altLang="ja-JP" sz="900" dirty="0">
                <a:solidFill>
                  <a:srgbClr val="002F5F"/>
                </a:solidFill>
                <a:latin typeface="Arial" panose="020B0604020202020204" pitchFamily="34" charset="0"/>
                <a:cs typeface="Arial" panose="020B0604020202020204" pitchFamily="34" charset="0"/>
              </a:rPr>
              <a:t>Italy             	Republic of Korea 	Mexico     </a:t>
            </a:r>
          </a:p>
          <a:p>
            <a:pPr fontAlgn="auto">
              <a:spcBef>
                <a:spcPts val="0"/>
              </a:spcBef>
              <a:spcAft>
                <a:spcPts val="0"/>
              </a:spcAft>
              <a:buClrTx/>
              <a:buFontTx/>
              <a:buNone/>
              <a:tabLst>
                <a:tab pos="914400" algn="l"/>
                <a:tab pos="2060575" algn="l"/>
                <a:tab pos="2797175" algn="l"/>
              </a:tabLst>
            </a:pPr>
            <a:r>
              <a:rPr lang="en-GB" altLang="ja-JP" sz="900" dirty="0">
                <a:solidFill>
                  <a:srgbClr val="002F5F"/>
                </a:solidFill>
                <a:latin typeface="Arial" panose="020B0604020202020204" pitchFamily="34" charset="0"/>
                <a:cs typeface="Arial" panose="020B0604020202020204" pitchFamily="34" charset="0"/>
              </a:rPr>
              <a:t>Netherlands    	Peru               	Poland</a:t>
            </a:r>
            <a:br>
              <a:rPr lang="en-GB" altLang="ja-JP" sz="900" dirty="0">
                <a:solidFill>
                  <a:srgbClr val="002F5F"/>
                </a:solidFill>
                <a:latin typeface="Arial" panose="020B0604020202020204" pitchFamily="34" charset="0"/>
                <a:cs typeface="Arial" panose="020B0604020202020204" pitchFamily="34" charset="0"/>
              </a:rPr>
            </a:br>
            <a:r>
              <a:rPr lang="en-GB" altLang="ja-JP" sz="900" dirty="0">
                <a:solidFill>
                  <a:srgbClr val="002F5F"/>
                </a:solidFill>
                <a:latin typeface="Arial" panose="020B0604020202020204" pitchFamily="34" charset="0"/>
                <a:cs typeface="Arial" panose="020B0604020202020204" pitchFamily="34" charset="0"/>
              </a:rPr>
              <a:t>Portugal             	Romania                   	</a:t>
            </a:r>
            <a:r>
              <a:rPr lang="en-GB" altLang="ja-JP" sz="900" spc="-60" dirty="0">
                <a:solidFill>
                  <a:srgbClr val="002F5F"/>
                </a:solidFill>
                <a:latin typeface="Arial" panose="020B0604020202020204" pitchFamily="34" charset="0"/>
                <a:cs typeface="Arial" panose="020B0604020202020204" pitchFamily="34" charset="0"/>
              </a:rPr>
              <a:t>Russian Federation            </a:t>
            </a:r>
          </a:p>
          <a:p>
            <a:pPr fontAlgn="auto">
              <a:spcBef>
                <a:spcPts val="0"/>
              </a:spcBef>
              <a:spcAft>
                <a:spcPts val="0"/>
              </a:spcAft>
              <a:buClrTx/>
              <a:buFontTx/>
              <a:buNone/>
              <a:tabLst>
                <a:tab pos="914400" algn="l"/>
                <a:tab pos="2057400" algn="l"/>
                <a:tab pos="2797175" algn="l"/>
              </a:tabLst>
            </a:pPr>
            <a:r>
              <a:rPr lang="en-GB" altLang="ja-JP" sz="900" dirty="0">
                <a:solidFill>
                  <a:srgbClr val="002F5F"/>
                </a:solidFill>
                <a:latin typeface="Arial" panose="020B0604020202020204" pitchFamily="34" charset="0"/>
                <a:cs typeface="Arial" panose="020B0604020202020204" pitchFamily="34" charset="0"/>
              </a:rPr>
              <a:t>South Africa</a:t>
            </a:r>
            <a:r>
              <a:rPr lang="en-GB" altLang="ja-JP" sz="900" dirty="0">
                <a:solidFill>
                  <a:srgbClr val="002F5F"/>
                </a:solidFill>
              </a:rPr>
              <a:t>       	</a:t>
            </a:r>
            <a:r>
              <a:rPr lang="en-GB" altLang="ja-JP" sz="900" dirty="0">
                <a:solidFill>
                  <a:srgbClr val="002F5F"/>
                </a:solidFill>
                <a:latin typeface="Arial" panose="020B0604020202020204" pitchFamily="34" charset="0"/>
                <a:cs typeface="Arial" panose="020B0604020202020204" pitchFamily="34" charset="0"/>
              </a:rPr>
              <a:t>Spain           	Switzerland        </a:t>
            </a:r>
          </a:p>
          <a:p>
            <a:pPr fontAlgn="auto">
              <a:spcBef>
                <a:spcPts val="0"/>
              </a:spcBef>
              <a:spcAft>
                <a:spcPts val="0"/>
              </a:spcAft>
              <a:buClrTx/>
              <a:buFontTx/>
              <a:buNone/>
              <a:tabLst>
                <a:tab pos="914400" algn="l"/>
                <a:tab pos="2057400" algn="l"/>
                <a:tab pos="2797175" algn="l"/>
              </a:tabLst>
            </a:pPr>
            <a:r>
              <a:rPr lang="en-GB" altLang="ja-JP" sz="900" dirty="0">
                <a:solidFill>
                  <a:srgbClr val="002F5F"/>
                </a:solidFill>
                <a:latin typeface="Arial" panose="020B0604020202020204" pitchFamily="34" charset="0"/>
                <a:cs typeface="Arial" panose="020B0604020202020204" pitchFamily="34" charset="0"/>
              </a:rPr>
              <a:t>Taiwan</a:t>
            </a:r>
            <a:r>
              <a:rPr lang="en-GB" altLang="ja-JP" sz="900" dirty="0">
                <a:solidFill>
                  <a:srgbClr val="002F5F"/>
                </a:solidFill>
              </a:rPr>
              <a:t>               	</a:t>
            </a:r>
            <a:r>
              <a:rPr lang="en-GB" altLang="ja-JP" sz="900" dirty="0">
                <a:solidFill>
                  <a:srgbClr val="002F5F"/>
                </a:solidFill>
                <a:latin typeface="Arial" panose="020B0604020202020204" pitchFamily="34" charset="0"/>
                <a:cs typeface="Arial" panose="020B0604020202020204" pitchFamily="34" charset="0"/>
              </a:rPr>
              <a:t>United Kingdom         	United States             </a:t>
            </a:r>
          </a:p>
        </p:txBody>
      </p:sp>
      <p:sp>
        <p:nvSpPr>
          <p:cNvPr id="54" name="Text Box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F1C80C9-676A-407D-8E2C-947A9C384FAE}"/>
              </a:ext>
            </a:extLst>
          </p:cNvPr>
          <p:cNvSpPr txBox="1">
            <a:spLocks noChangeArrowheads="1"/>
          </p:cNvSpPr>
          <p:nvPr/>
        </p:nvSpPr>
        <p:spPr bwMode="auto">
          <a:xfrm>
            <a:off x="6568333" y="3745920"/>
            <a:ext cx="649472" cy="523220"/>
          </a:xfrm>
          <a:prstGeom prst="rect">
            <a:avLst/>
          </a:prstGeom>
          <a:noFill/>
          <a:ln w="9525">
            <a:noFill/>
            <a:miter lim="800000"/>
            <a:headEnd/>
            <a:tailEnd/>
          </a:ln>
        </p:spPr>
        <p:txBody>
          <a:bodyPr wrap="none">
            <a:spAutoFit/>
          </a:bodyPr>
          <a:lstStyle/>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Week</a:t>
            </a:r>
            <a:br>
              <a:rPr lang="en-US" altLang="ja-JP" sz="1400" b="1" dirty="0">
                <a:solidFill>
                  <a:srgbClr val="000000"/>
                </a:solidFill>
                <a:latin typeface="Arial" panose="020B0604020202020204" pitchFamily="34" charset="0"/>
                <a:cs typeface="Arial" panose="020B0604020202020204" pitchFamily="34" charset="0"/>
              </a:rPr>
            </a:br>
            <a:r>
              <a:rPr lang="en-US" altLang="ja-JP" sz="1400" b="1" dirty="0">
                <a:solidFill>
                  <a:srgbClr val="000000"/>
                </a:solidFill>
                <a:latin typeface="Arial" panose="020B0604020202020204" pitchFamily="34" charset="0"/>
                <a:cs typeface="Arial" panose="020B0604020202020204" pitchFamily="34" charset="0"/>
              </a:rPr>
              <a:t>144</a:t>
            </a:r>
          </a:p>
        </p:txBody>
      </p:sp>
      <p:sp>
        <p:nvSpPr>
          <p:cNvPr id="55" name="Line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578B8BF-2266-4BC2-895D-E084C6CA7AAC}"/>
              </a:ext>
            </a:extLst>
          </p:cNvPr>
          <p:cNvSpPr>
            <a:spLocks noChangeShapeType="1"/>
          </p:cNvSpPr>
          <p:nvPr/>
        </p:nvSpPr>
        <p:spPr bwMode="auto">
          <a:xfrm>
            <a:off x="6880355" y="3644267"/>
            <a:ext cx="0" cy="146050"/>
          </a:xfrm>
          <a:prstGeom prst="line">
            <a:avLst/>
          </a:prstGeom>
          <a:noFill/>
          <a:ln w="28575">
            <a:solidFill>
              <a:schemeClr val="tx1"/>
            </a:solidFill>
            <a:round/>
            <a:headEnd/>
            <a:tailEnd/>
          </a:ln>
        </p:spPr>
        <p:txBody>
          <a:bodyPr/>
          <a:lstStyle/>
          <a:p>
            <a:pPr fontAlgn="auto">
              <a:spcBef>
                <a:spcPts val="0"/>
              </a:spcBef>
              <a:spcAft>
                <a:spcPts val="0"/>
              </a:spcAft>
              <a:buClrTx/>
              <a:buFontTx/>
              <a:buNone/>
            </a:pPr>
            <a:endParaRPr lang="ja-JP" altLang="en-US" sz="1800">
              <a:solidFill>
                <a:srgbClr val="000000"/>
              </a:solidFill>
              <a:latin typeface="Arial" panose="020B0604020202020204" pitchFamily="34" charset="0"/>
              <a:cs typeface="Arial" panose="020B0604020202020204" pitchFamily="34" charset="0"/>
            </a:endParaRPr>
          </a:p>
        </p:txBody>
      </p:sp>
      <p:sp>
        <p:nvSpPr>
          <p:cNvPr id="56" name="Line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6C29298-C1CC-4EEA-96C4-ACCE5A549C64}"/>
              </a:ext>
            </a:extLst>
          </p:cNvPr>
          <p:cNvSpPr>
            <a:spLocks noChangeShapeType="1"/>
          </p:cNvSpPr>
          <p:nvPr/>
        </p:nvSpPr>
        <p:spPr bwMode="auto">
          <a:xfrm>
            <a:off x="3520127" y="3648104"/>
            <a:ext cx="0" cy="146050"/>
          </a:xfrm>
          <a:prstGeom prst="line">
            <a:avLst/>
          </a:prstGeom>
          <a:noFill/>
          <a:ln w="28575">
            <a:solidFill>
              <a:schemeClr val="tx1"/>
            </a:solidFill>
            <a:round/>
            <a:headEnd/>
            <a:tailEnd/>
          </a:ln>
        </p:spPr>
        <p:txBody>
          <a:bodyPr/>
          <a:lstStyle/>
          <a:p>
            <a:pPr fontAlgn="auto">
              <a:spcBef>
                <a:spcPts val="0"/>
              </a:spcBef>
              <a:spcAft>
                <a:spcPts val="0"/>
              </a:spcAft>
              <a:buClrTx/>
              <a:buFontTx/>
              <a:buNone/>
            </a:pPr>
            <a:endParaRPr lang="ja-JP" altLang="en-US" sz="1800">
              <a:solidFill>
                <a:srgbClr val="000000"/>
              </a:solidFill>
              <a:latin typeface="Arial" panose="020B0604020202020204" pitchFamily="34" charset="0"/>
              <a:cs typeface="Arial" panose="020B0604020202020204" pitchFamily="34" charset="0"/>
            </a:endParaRPr>
          </a:p>
        </p:txBody>
      </p:sp>
      <p:sp>
        <p:nvSpPr>
          <p:cNvPr id="57" name="Line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CCD5101-6C38-4C4B-9678-497117579DDD}"/>
              </a:ext>
            </a:extLst>
          </p:cNvPr>
          <p:cNvSpPr>
            <a:spLocks noChangeShapeType="1"/>
          </p:cNvSpPr>
          <p:nvPr/>
        </p:nvSpPr>
        <p:spPr bwMode="auto">
          <a:xfrm>
            <a:off x="4263425" y="3648104"/>
            <a:ext cx="0" cy="146050"/>
          </a:xfrm>
          <a:prstGeom prst="line">
            <a:avLst/>
          </a:prstGeom>
          <a:noFill/>
          <a:ln w="28575">
            <a:solidFill>
              <a:schemeClr val="tx1"/>
            </a:solidFill>
            <a:round/>
            <a:headEnd/>
            <a:tailEnd/>
          </a:ln>
        </p:spPr>
        <p:txBody>
          <a:bodyPr/>
          <a:lstStyle/>
          <a:p>
            <a:pPr fontAlgn="auto">
              <a:spcBef>
                <a:spcPts val="0"/>
              </a:spcBef>
              <a:spcAft>
                <a:spcPts val="0"/>
              </a:spcAft>
              <a:buClrTx/>
              <a:buFontTx/>
              <a:buNone/>
            </a:pPr>
            <a:endParaRPr lang="ja-JP" altLang="en-US" sz="1800">
              <a:solidFill>
                <a:srgbClr val="000000"/>
              </a:solidFill>
              <a:latin typeface="Arial" panose="020B0604020202020204" pitchFamily="34" charset="0"/>
              <a:cs typeface="Arial" panose="020B0604020202020204" pitchFamily="34" charset="0"/>
            </a:endParaRPr>
          </a:p>
        </p:txBody>
      </p:sp>
      <p:sp>
        <p:nvSpPr>
          <p:cNvPr id="58" name="Text Box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4B42DDF-FFAD-4379-A97C-A02752666512}"/>
              </a:ext>
            </a:extLst>
          </p:cNvPr>
          <p:cNvSpPr txBox="1">
            <a:spLocks noChangeArrowheads="1"/>
          </p:cNvSpPr>
          <p:nvPr/>
        </p:nvSpPr>
        <p:spPr bwMode="auto">
          <a:xfrm>
            <a:off x="3168638" y="3745920"/>
            <a:ext cx="699166" cy="523220"/>
          </a:xfrm>
          <a:prstGeom prst="rect">
            <a:avLst/>
          </a:prstGeom>
          <a:noFill/>
          <a:ln w="9525">
            <a:noFill/>
            <a:miter lim="800000"/>
            <a:headEnd/>
            <a:tailEnd/>
          </a:ln>
        </p:spPr>
        <p:txBody>
          <a:bodyPr wrap="none">
            <a:spAutoFit/>
          </a:bodyPr>
          <a:lstStyle/>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Week </a:t>
            </a:r>
            <a:br>
              <a:rPr lang="en-US" altLang="ja-JP" sz="1400" b="1" dirty="0">
                <a:solidFill>
                  <a:srgbClr val="000000"/>
                </a:solidFill>
                <a:latin typeface="Arial" panose="020B0604020202020204" pitchFamily="34" charset="0"/>
                <a:cs typeface="Arial" panose="020B0604020202020204" pitchFamily="34" charset="0"/>
              </a:rPr>
            </a:br>
            <a:r>
              <a:rPr lang="en-US" altLang="ja-JP" sz="1400" b="1" dirty="0">
                <a:solidFill>
                  <a:srgbClr val="000000"/>
                </a:solidFill>
                <a:latin typeface="Arial" panose="020B0604020202020204" pitchFamily="34" charset="0"/>
                <a:cs typeface="Arial" panose="020B0604020202020204" pitchFamily="34" charset="0"/>
              </a:rPr>
              <a:t>24</a:t>
            </a:r>
          </a:p>
        </p:txBody>
      </p:sp>
      <p:sp>
        <p:nvSpPr>
          <p:cNvPr id="59" name="Text Box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1FCB30C-21D2-4876-9ACD-136A4713544D}"/>
              </a:ext>
            </a:extLst>
          </p:cNvPr>
          <p:cNvSpPr txBox="1">
            <a:spLocks noChangeArrowheads="1"/>
          </p:cNvSpPr>
          <p:nvPr/>
        </p:nvSpPr>
        <p:spPr bwMode="auto">
          <a:xfrm>
            <a:off x="5127339" y="3745920"/>
            <a:ext cx="649472" cy="523220"/>
          </a:xfrm>
          <a:prstGeom prst="rect">
            <a:avLst/>
          </a:prstGeom>
          <a:noFill/>
          <a:ln w="9525">
            <a:noFill/>
            <a:miter lim="800000"/>
            <a:headEnd/>
            <a:tailEnd/>
          </a:ln>
        </p:spPr>
        <p:txBody>
          <a:bodyPr wrap="none">
            <a:spAutoFit/>
          </a:bodyPr>
          <a:lstStyle/>
          <a:p>
            <a:pPr algn="ctr" fontAlgn="auto">
              <a:spcBef>
                <a:spcPts val="0"/>
              </a:spcBef>
              <a:spcAft>
                <a:spcPts val="0"/>
              </a:spcAft>
              <a:buClrTx/>
              <a:buFontTx/>
              <a:buNone/>
            </a:pPr>
            <a:r>
              <a:rPr lang="en-US" altLang="ja-JP" sz="1400" b="1" dirty="0">
                <a:solidFill>
                  <a:srgbClr val="000000"/>
                </a:solidFill>
                <a:latin typeface="Arial" panose="020B0604020202020204" pitchFamily="34" charset="0"/>
                <a:cs typeface="Arial" panose="020B0604020202020204" pitchFamily="34" charset="0"/>
              </a:rPr>
              <a:t>Week</a:t>
            </a:r>
            <a:br>
              <a:rPr lang="en-US" altLang="ja-JP" sz="1400" b="1" dirty="0">
                <a:solidFill>
                  <a:srgbClr val="000000"/>
                </a:solidFill>
                <a:latin typeface="Arial" panose="020B0604020202020204" pitchFamily="34" charset="0"/>
                <a:cs typeface="Arial" panose="020B0604020202020204" pitchFamily="34" charset="0"/>
              </a:rPr>
            </a:br>
            <a:r>
              <a:rPr lang="en-US" altLang="ja-JP" sz="1400" b="1" dirty="0">
                <a:solidFill>
                  <a:srgbClr val="000000"/>
                </a:solidFill>
                <a:latin typeface="Arial" panose="020B0604020202020204" pitchFamily="34" charset="0"/>
                <a:cs typeface="Arial" panose="020B0604020202020204" pitchFamily="34" charset="0"/>
              </a:rPr>
              <a:t>96</a:t>
            </a:r>
          </a:p>
        </p:txBody>
      </p:sp>
      <p:grpSp>
        <p:nvGrpSpPr>
          <p:cNvPr id="6" name="Group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5569B49-B3DB-44A5-83DC-951EA3F44458}"/>
              </a:ext>
            </a:extLst>
          </p:cNvPr>
          <p:cNvGrpSpPr/>
          <p:nvPr/>
        </p:nvGrpSpPr>
        <p:grpSpPr>
          <a:xfrm>
            <a:off x="415290" y="1957848"/>
            <a:ext cx="2448186" cy="1510482"/>
            <a:chOff x="287348" y="1748088"/>
            <a:chExt cx="2448186" cy="1510482"/>
          </a:xfrm>
        </p:grpSpPr>
        <p:sp>
          <p:nvSpPr>
            <p:cNvPr id="43" name="AutoShap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922ED1A-30B0-4D89-BB4B-375DE0B437E5}"/>
                </a:ext>
              </a:extLst>
            </p:cNvPr>
            <p:cNvSpPr>
              <a:spLocks noChangeArrowheads="1"/>
            </p:cNvSpPr>
            <p:nvPr/>
          </p:nvSpPr>
          <p:spPr bwMode="auto">
            <a:xfrm>
              <a:off x="287348" y="2033423"/>
              <a:ext cx="2370851" cy="1225147"/>
            </a:xfrm>
            <a:prstGeom prst="rightArrow">
              <a:avLst>
                <a:gd name="adj1" fmla="val 57009"/>
                <a:gd name="adj2" fmla="val 65033"/>
              </a:avLst>
            </a:prstGeom>
            <a:solidFill>
              <a:schemeClr val="bg2"/>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lIns="182880" anchor="ctr"/>
            <a:lstStyle/>
            <a:p>
              <a:pPr marL="171450" indent="-171450" fontAlgn="auto">
                <a:spcBef>
                  <a:spcPts val="0"/>
                </a:spcBef>
                <a:spcAft>
                  <a:spcPts val="0"/>
                </a:spcAft>
                <a:buClrTx/>
                <a:buFont typeface="Arial" panose="020B0604020202020204" pitchFamily="34" charset="0"/>
                <a:buChar char="•"/>
                <a:defRPr/>
              </a:pPr>
              <a:r>
                <a:rPr lang="en-US" sz="1200" dirty="0">
                  <a:solidFill>
                    <a:srgbClr val="FFFFFF"/>
                  </a:solidFill>
                  <a:latin typeface="Arial" panose="020B0604020202020204" pitchFamily="34" charset="0"/>
                  <a:cs typeface="Arial" panose="020B0604020202020204" pitchFamily="34" charset="0"/>
                </a:rPr>
                <a:t>ART-naive adults</a:t>
              </a:r>
            </a:p>
            <a:p>
              <a:pPr marL="171450" indent="-171450" fontAlgn="auto">
                <a:spcBef>
                  <a:spcPts val="0"/>
                </a:spcBef>
                <a:spcAft>
                  <a:spcPts val="0"/>
                </a:spcAft>
                <a:buClrTx/>
                <a:buFont typeface="Arial" panose="020B0604020202020204" pitchFamily="34" charset="0"/>
                <a:buChar char="•"/>
                <a:defRPr/>
              </a:pPr>
              <a:r>
                <a:rPr lang="en-US" sz="1200" dirty="0">
                  <a:solidFill>
                    <a:srgbClr val="FFFFFF"/>
                  </a:solidFill>
                  <a:latin typeface="Arial" panose="020B0604020202020204" pitchFamily="34" charset="0"/>
                  <a:cs typeface="Arial" panose="020B0604020202020204" pitchFamily="34" charset="0"/>
                </a:rPr>
                <a:t>VL 1000-500,000 c/mL</a:t>
              </a:r>
            </a:p>
          </p:txBody>
        </p:sp>
        <p:sp>
          <p:nvSpPr>
            <p:cNvPr id="5" name="TextBox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7023B16-01A5-437A-8D4E-CED1084EC7A0}"/>
                </a:ext>
              </a:extLst>
            </p:cNvPr>
            <p:cNvSpPr txBox="1"/>
            <p:nvPr/>
          </p:nvSpPr>
          <p:spPr>
            <a:xfrm>
              <a:off x="2336467" y="1748088"/>
              <a:ext cx="399067" cy="215444"/>
            </a:xfrm>
            <a:prstGeom prst="rect">
              <a:avLst/>
            </a:prstGeom>
            <a:noFill/>
          </p:spPr>
          <p:txBody>
            <a:bodyPr wrap="square" lIns="0" tIns="0" rIns="0" bIns="0" rtlCol="0">
              <a:spAutoFit/>
            </a:bodyPr>
            <a:lstStyle/>
            <a:p>
              <a:pPr algn="ctr"/>
              <a:r>
                <a:rPr lang="en-US" sz="1400" b="1" dirty="0"/>
                <a:t>1:1</a:t>
              </a:r>
            </a:p>
          </p:txBody>
        </p:sp>
      </p:grpSp>
      <p:sp>
        <p:nvSpPr>
          <p:cNvPr id="32" name="TextBox 4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2A01824-99BC-4CE9-850B-0EC908ADB673}"/>
              </a:ext>
            </a:extLst>
          </p:cNvPr>
          <p:cNvSpPr txBox="1">
            <a:spLocks noChangeArrowheads="1"/>
          </p:cNvSpPr>
          <p:nvPr/>
        </p:nvSpPr>
        <p:spPr bwMode="auto">
          <a:xfrm>
            <a:off x="362383" y="4416267"/>
            <a:ext cx="2926618" cy="1023357"/>
          </a:xfrm>
          <a:prstGeom prst="rect">
            <a:avLst/>
          </a:prstGeom>
          <a:solidFill>
            <a:schemeClr val="bg1">
              <a:lumMod val="85000"/>
            </a:schemeClr>
          </a:solidFill>
          <a:ln w="12700">
            <a:solidFill>
              <a:srgbClr val="002F5F"/>
            </a:solidFill>
            <a:miter lim="800000"/>
            <a:headEnd/>
            <a:tailEnd/>
          </a:ln>
          <a:effectLst>
            <a:glow rad="63500">
              <a:schemeClr val="accent1">
                <a:satMod val="175000"/>
                <a:alpha val="40000"/>
              </a:schemeClr>
            </a:glow>
          </a:effectLst>
        </p:spPr>
        <p:txBody>
          <a:bodyPr wrap="square" lIns="91440" tIns="45720" rIns="91440" bIns="45720" anchor="t" anchorCtr="0">
            <a:spAutoFit/>
          </a:bodyPr>
          <a:lstStyle/>
          <a:p>
            <a:pPr fontAlgn="auto">
              <a:spcBef>
                <a:spcPts val="0"/>
              </a:spcBef>
              <a:spcAft>
                <a:spcPts val="0"/>
              </a:spcAft>
              <a:buClrTx/>
              <a:buFontTx/>
              <a:buNone/>
              <a:tabLst>
                <a:tab pos="914400" algn="l"/>
                <a:tab pos="2060575" algn="l"/>
                <a:tab pos="2797175" algn="l"/>
              </a:tabLst>
            </a:pPr>
            <a:r>
              <a:rPr lang="en-GB" altLang="ja-JP" sz="1050" b="1" dirty="0">
                <a:solidFill>
                  <a:srgbClr val="002F5F"/>
                </a:solidFill>
                <a:latin typeface="Arial" panose="020B0604020202020204" pitchFamily="34" charset="0"/>
                <a:cs typeface="Arial" panose="020B0604020202020204" pitchFamily="34" charset="0"/>
              </a:rPr>
              <a:t>Eligibility criteria</a:t>
            </a:r>
            <a:endParaRPr lang="en-GB" altLang="ja-JP" sz="1050" b="1" dirty="0">
              <a:solidFill>
                <a:srgbClr val="002F5F"/>
              </a:solidFill>
            </a:endParaRPr>
          </a:p>
          <a:p>
            <a:pPr marL="114300" indent="-114300" fontAlgn="auto">
              <a:spcBef>
                <a:spcPts val="0"/>
              </a:spcBef>
              <a:spcAft>
                <a:spcPts val="0"/>
              </a:spcAft>
              <a:buClrTx/>
              <a:buFont typeface="Arial" panose="020B0604020202020204" pitchFamily="34" charset="0"/>
              <a:buChar char="•"/>
              <a:tabLst>
                <a:tab pos="914400" algn="l"/>
                <a:tab pos="2060575" algn="l"/>
                <a:tab pos="2797175" algn="l"/>
              </a:tabLst>
            </a:pPr>
            <a:r>
              <a:rPr lang="en-GB" altLang="ja-JP" sz="1000" dirty="0">
                <a:solidFill>
                  <a:srgbClr val="002F5F"/>
                </a:solidFill>
                <a:latin typeface="Arial" panose="020B0604020202020204" pitchFamily="34" charset="0"/>
                <a:cs typeface="Arial" panose="020B0604020202020204" pitchFamily="34" charset="0"/>
              </a:rPr>
              <a:t>≤10 days of prior ART</a:t>
            </a:r>
          </a:p>
          <a:p>
            <a:pPr marL="114300" indent="-114300" fontAlgn="auto">
              <a:spcBef>
                <a:spcPts val="0"/>
              </a:spcBef>
              <a:spcAft>
                <a:spcPts val="0"/>
              </a:spcAft>
              <a:buClrTx/>
              <a:buFont typeface="Arial" panose="020B0604020202020204" pitchFamily="34" charset="0"/>
              <a:buChar char="•"/>
              <a:tabLst>
                <a:tab pos="914400" algn="l"/>
                <a:tab pos="2060575" algn="l"/>
                <a:tab pos="2797175" algn="l"/>
              </a:tabLst>
            </a:pPr>
            <a:r>
              <a:rPr lang="en-US" altLang="ja-JP" sz="1000" dirty="0">
                <a:solidFill>
                  <a:srgbClr val="002F5F"/>
                </a:solidFill>
                <a:latin typeface="Arial" panose="020B0604020202020204" pitchFamily="34" charset="0"/>
                <a:cs typeface="Arial" panose="020B0604020202020204" pitchFamily="34" charset="0"/>
              </a:rPr>
              <a:t>No evidence of pre-existing viral resistance based on presence of any major resistance-associated mutation</a:t>
            </a:r>
            <a:endParaRPr lang="en-GB" altLang="ja-JP" sz="1000" dirty="0">
              <a:solidFill>
                <a:srgbClr val="002F5F"/>
              </a:solidFill>
              <a:latin typeface="Arial" panose="020B0604020202020204" pitchFamily="34" charset="0"/>
              <a:cs typeface="Arial" panose="020B0604020202020204" pitchFamily="34" charset="0"/>
            </a:endParaRPr>
          </a:p>
          <a:p>
            <a:pPr marL="114300" indent="-114300" fontAlgn="auto">
              <a:spcBef>
                <a:spcPts val="0"/>
              </a:spcBef>
              <a:spcAft>
                <a:spcPts val="0"/>
              </a:spcAft>
              <a:buClrTx/>
              <a:buFont typeface="Arial" panose="020B0604020202020204" pitchFamily="34" charset="0"/>
              <a:buChar char="•"/>
              <a:tabLst>
                <a:tab pos="914400" algn="l"/>
                <a:tab pos="2060575" algn="l"/>
                <a:tab pos="2797175" algn="l"/>
              </a:tabLst>
            </a:pPr>
            <a:r>
              <a:rPr lang="en-GB" altLang="ja-JP" sz="1000" dirty="0">
                <a:solidFill>
                  <a:srgbClr val="002F5F"/>
                </a:solidFill>
                <a:latin typeface="Arial" panose="020B0604020202020204" pitchFamily="34" charset="0"/>
                <a:cs typeface="Arial" panose="020B0604020202020204" pitchFamily="34" charset="0"/>
              </a:rPr>
              <a:t>No HBV infection or </a:t>
            </a:r>
            <a:r>
              <a:rPr lang="en-GB" altLang="ja-JP" sz="1000" dirty="0">
                <a:solidFill>
                  <a:srgbClr val="002F5F"/>
                </a:solidFill>
              </a:rPr>
              <a:t>need for HCV therapy</a:t>
            </a:r>
            <a:endParaRPr lang="en-GB" altLang="ja-JP" sz="1000" dirty="0">
              <a:solidFill>
                <a:srgbClr val="002F5F"/>
              </a:solidFill>
              <a:latin typeface="Arial" panose="020B0604020202020204" pitchFamily="34" charset="0"/>
              <a:cs typeface="Arial" panose="020B0604020202020204" pitchFamily="34" charset="0"/>
            </a:endParaRPr>
          </a:p>
        </p:txBody>
      </p:sp>
      <p:sp>
        <p:nvSpPr>
          <p:cNvPr id="33"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A62CD1A-E3AD-4195-99A8-C90B74DE5B75}"/>
              </a:ext>
            </a:extLst>
          </p:cNvPr>
          <p:cNvSpPr>
            <a:spLocks noGrp="1"/>
          </p:cNvSpPr>
          <p:nvPr>
            <p:ph idx="1"/>
          </p:nvPr>
        </p:nvSpPr>
        <p:spPr>
          <a:xfrm>
            <a:off x="359092" y="5840328"/>
            <a:ext cx="7499516" cy="208931"/>
          </a:xfrm>
        </p:spPr>
        <p:txBody>
          <a:bodyPr/>
          <a:lstStyle/>
          <a:p>
            <a:pPr marL="0" indent="0">
              <a:buNone/>
            </a:pPr>
            <a:r>
              <a:rPr lang="en-US" sz="900" b="1" dirty="0"/>
              <a:t>Baseline stratification factors: </a:t>
            </a:r>
            <a:r>
              <a:rPr lang="en-US" sz="900" dirty="0"/>
              <a:t>plasma HIV-1 RNA (≤100,000 c/mL vs &gt;100,000 c/mL) CD4+ cell count (≤200 cells/mm</a:t>
            </a:r>
            <a:r>
              <a:rPr lang="en-US" sz="900" baseline="30000" dirty="0"/>
              <a:t>3</a:t>
            </a:r>
            <a:r>
              <a:rPr lang="en-US" sz="900" dirty="0"/>
              <a:t> vs &gt;200 cells/mm</a:t>
            </a:r>
            <a:r>
              <a:rPr lang="en-US" sz="900" baseline="30000" dirty="0"/>
              <a:t>3</a:t>
            </a:r>
            <a:r>
              <a:rPr lang="en-US" sz="900" dirty="0"/>
              <a: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97902160"/>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p:txBody>
          <a:bodyPr/>
          <a:lstStyle/>
          <a:p>
            <a:r>
              <a:rPr lang="en-US" sz="2800" dirty="0"/>
              <a:t>Demographic and Baseline Characteristics for the Pooled GEMINI-1 and -2 Population</a:t>
            </a:r>
            <a:endParaRPr lang="en-US" altLang="en-US" sz="2800"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p:txBody>
          <a:bodyPr/>
          <a:lstStyle/>
          <a:p>
            <a:r>
              <a:rPr lang="en-US" altLang="en-US" dirty="0"/>
              <a:t>Cahn et al. AIDS 2018; Amsterdam, the Netherlands. Slides TUAB0106LB.</a:t>
            </a:r>
          </a:p>
        </p:txBody>
      </p:sp>
      <p:graphicFrame>
        <p:nvGraphicFramePr>
          <p:cNvPr id="8" name="Tabl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33307CC-6CA9-4933-9F3D-2DFDCD0FA8FD}"/>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95554476"/>
              </p:ext>
            </p:extLst>
          </p:nvPr>
        </p:nvGraphicFramePr>
        <p:xfrm>
          <a:off x="511464" y="1227890"/>
          <a:ext cx="8121073" cy="4410910"/>
        </p:xfrm>
        <a:graphic>
          <a:graphicData uri="http://schemas.openxmlformats.org/drawingml/2006/table">
            <a:tbl>
              <a:tblPr>
                <a:tableStyleId>{2D5ABB26-0587-4C30-8999-92F81FD0307C}</a:tableStyleId>
              </a:tblPr>
              <a:tblGrid>
                <a:gridCol w="3731303">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0"/>
                    </a:ext>
                  </a:extLst>
                </a:gridCol>
                <a:gridCol w="2194885">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1"/>
                    </a:ext>
                  </a:extLst>
                </a:gridCol>
                <a:gridCol w="2194885">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002"/>
                    </a:ext>
                  </a:extLst>
                </a:gridCol>
              </a:tblGrid>
              <a:tr h="567095">
                <a:tc>
                  <a:txBody>
                    <a:bodyPr/>
                    <a:lstStyle/>
                    <a:p>
                      <a:pPr algn="l" fontAlgn="b"/>
                      <a:r>
                        <a:rPr lang="en-US" sz="1400" b="1" i="0" u="none" strike="noStrike" dirty="0">
                          <a:solidFill>
                            <a:schemeClr val="tx1"/>
                          </a:solidFill>
                          <a:latin typeface="+mn-lt"/>
                        </a:rPr>
                        <a:t>Characteristic</a:t>
                      </a:r>
                    </a:p>
                  </a:txBody>
                  <a:tcPr marL="73152" marR="73152"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GB" sz="1400" b="1" dirty="0">
                          <a:solidFill>
                            <a:schemeClr val="bg1"/>
                          </a:solidFill>
                          <a:latin typeface="+mn-lt"/>
                        </a:rPr>
                        <a:t>DTG + 3TC</a:t>
                      </a:r>
                    </a:p>
                    <a:p>
                      <a:pPr algn="ctr">
                        <a:spcAft>
                          <a:spcPts val="0"/>
                        </a:spcAft>
                      </a:pPr>
                      <a:r>
                        <a:rPr lang="en-GB" sz="1400" b="1" dirty="0">
                          <a:solidFill>
                            <a:schemeClr val="bg1"/>
                          </a:solidFill>
                          <a:latin typeface="+mn-lt"/>
                        </a:rPr>
                        <a:t>(N=716)</a:t>
                      </a:r>
                    </a:p>
                  </a:txBody>
                  <a:tcPr marL="73152" marR="73152"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pPr algn="ctr"/>
                      <a:r>
                        <a:rPr kumimoji="0" lang="en-GB" sz="1400" b="1" u="none" strike="noStrike" cap="none" normalizeH="0" dirty="0">
                          <a:ln>
                            <a:noFill/>
                          </a:ln>
                          <a:solidFill>
                            <a:schemeClr val="bg1"/>
                          </a:solidFill>
                          <a:effectLst/>
                          <a:latin typeface="+mn-lt"/>
                        </a:rPr>
                        <a:t>DTG + TDF/FTC</a:t>
                      </a:r>
                    </a:p>
                    <a:p>
                      <a:pPr algn="ctr"/>
                      <a:r>
                        <a:rPr kumimoji="0" lang="en-GB" sz="1400" b="1" u="none" strike="noStrike" cap="none" normalizeH="0" dirty="0">
                          <a:ln>
                            <a:noFill/>
                          </a:ln>
                          <a:solidFill>
                            <a:schemeClr val="bg1"/>
                          </a:solidFill>
                          <a:effectLst/>
                          <a:latin typeface="+mn-lt"/>
                        </a:rPr>
                        <a:t>(N=717)</a:t>
                      </a:r>
                    </a:p>
                  </a:txBody>
                  <a:tcPr marL="73152" marR="73152"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6600"/>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0"/>
                  </a:ext>
                </a:extLst>
              </a:tr>
              <a:tr h="504777">
                <a:tc>
                  <a:txBody>
                    <a:bodyPr/>
                    <a:lstStyle/>
                    <a:p>
                      <a:pPr marL="0" algn="l" fontAlgn="b">
                        <a:spcAft>
                          <a:spcPts val="0"/>
                        </a:spcAft>
                      </a:pPr>
                      <a:r>
                        <a:rPr lang="en-US" sz="1200" b="1" u="none" strike="noStrike" dirty="0">
                          <a:latin typeface="+mn-lt"/>
                        </a:rPr>
                        <a:t>Age, </a:t>
                      </a:r>
                      <a:r>
                        <a:rPr lang="en-US" sz="1200" b="1" u="none" strike="noStrike" baseline="0" dirty="0">
                          <a:solidFill>
                            <a:schemeClr val="tx1"/>
                          </a:solidFill>
                          <a:latin typeface="+mn-lt"/>
                        </a:rPr>
                        <a:t>median (range), </a:t>
                      </a:r>
                      <a:r>
                        <a:rPr lang="en-US" sz="1200" b="1" u="none" strike="noStrike" baseline="0" dirty="0">
                          <a:latin typeface="+mn-lt"/>
                        </a:rPr>
                        <a:t>y</a:t>
                      </a:r>
                    </a:p>
                    <a:p>
                      <a:pPr marL="173736" algn="l" fontAlgn="b">
                        <a:spcAft>
                          <a:spcPts val="0"/>
                        </a:spcAft>
                      </a:pPr>
                      <a:r>
                        <a:rPr lang="en-US" sz="1200" b="0" u="none" strike="noStrike" baseline="0" dirty="0">
                          <a:latin typeface="+mn-lt"/>
                        </a:rPr>
                        <a:t>≥50 y, n (%)</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fontAlgn="b">
                        <a:spcAft>
                          <a:spcPts val="0"/>
                        </a:spcAft>
                      </a:pPr>
                      <a:r>
                        <a:rPr lang="en-US" sz="1200" b="0" i="0" u="none" strike="noStrike" dirty="0">
                          <a:solidFill>
                            <a:schemeClr val="tx1"/>
                          </a:solidFill>
                          <a:latin typeface="+mn-lt"/>
                        </a:rPr>
                        <a:t>32.0 (18-72)</a:t>
                      </a:r>
                      <a:br>
                        <a:rPr lang="en-US" sz="1200" b="0" i="0" u="none" strike="noStrike" dirty="0">
                          <a:solidFill>
                            <a:schemeClr val="tx1"/>
                          </a:solidFill>
                          <a:latin typeface="+mn-lt"/>
                        </a:rPr>
                      </a:br>
                      <a:r>
                        <a:rPr lang="en-US" sz="1200" b="0" i="0" u="none" strike="noStrike" dirty="0">
                          <a:solidFill>
                            <a:schemeClr val="tx1"/>
                          </a:solidFill>
                          <a:latin typeface="+mn-lt"/>
                        </a:rPr>
                        <a:t>65 (9)</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fontAlgn="b">
                        <a:spcAft>
                          <a:spcPts val="0"/>
                        </a:spcAft>
                      </a:pPr>
                      <a:r>
                        <a:rPr lang="en-US" sz="1200" b="0" i="0" u="none" strike="noStrike" dirty="0">
                          <a:solidFill>
                            <a:schemeClr val="tx1"/>
                          </a:solidFill>
                          <a:latin typeface="+mn-lt"/>
                        </a:rPr>
                        <a:t>33.0 (18-70)</a:t>
                      </a:r>
                      <a:br>
                        <a:rPr lang="en-US" sz="1200" b="0" i="0" u="none" strike="noStrike" dirty="0">
                          <a:solidFill>
                            <a:schemeClr val="tx1"/>
                          </a:solidFill>
                          <a:latin typeface="+mn-lt"/>
                        </a:rPr>
                      </a:br>
                      <a:r>
                        <a:rPr lang="en-US" sz="1200" b="0" i="0" u="none" strike="noStrike" dirty="0">
                          <a:solidFill>
                            <a:schemeClr val="tx1"/>
                          </a:solidFill>
                          <a:latin typeface="+mn-lt"/>
                        </a:rPr>
                        <a:t>80 (11)</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1"/>
                  </a:ext>
                </a:extLst>
              </a:tr>
              <a:tr h="317823">
                <a:tc>
                  <a:txBody>
                    <a:bodyPr/>
                    <a:lstStyle/>
                    <a:p>
                      <a:pPr marL="0" algn="l" fontAlgn="b">
                        <a:spcAft>
                          <a:spcPts val="0"/>
                        </a:spcAft>
                      </a:pPr>
                      <a:r>
                        <a:rPr lang="en-US" sz="1200" b="1" i="0" u="none" strike="noStrike" dirty="0">
                          <a:solidFill>
                            <a:srgbClr val="000000"/>
                          </a:solidFill>
                          <a:latin typeface="+mn-lt"/>
                        </a:rPr>
                        <a:t>Female</a:t>
                      </a:r>
                      <a:r>
                        <a:rPr lang="en-US" sz="1200" b="1" i="0" u="none" strike="noStrike" dirty="0">
                          <a:solidFill>
                            <a:schemeClr val="tx1"/>
                          </a:solidFill>
                          <a:latin typeface="+mn-lt"/>
                        </a:rPr>
                        <a:t>, n (%)</a:t>
                      </a:r>
                      <a:endParaRPr lang="en-US" sz="1200" b="1" i="0" u="none" strike="noStrike" dirty="0">
                        <a:solidFill>
                          <a:srgbClr val="000000"/>
                        </a:solidFill>
                        <a:latin typeface="+mn-lt"/>
                      </a:endParaRP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spcAft>
                          <a:spcPts val="0"/>
                        </a:spcAft>
                      </a:pPr>
                      <a:r>
                        <a:rPr lang="en-US" sz="1200" b="0" i="0" u="none" strike="noStrike" dirty="0">
                          <a:solidFill>
                            <a:schemeClr val="tx1"/>
                          </a:solidFill>
                          <a:latin typeface="+mn-lt"/>
                        </a:rPr>
                        <a:t>113 (16)</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spcAft>
                          <a:spcPts val="0"/>
                        </a:spcAft>
                      </a:pPr>
                      <a:r>
                        <a:rPr lang="en-US" sz="1200" b="0" i="0" u="none" strike="noStrike" dirty="0">
                          <a:solidFill>
                            <a:schemeClr val="tx1"/>
                          </a:solidFill>
                          <a:latin typeface="+mn-lt"/>
                        </a:rPr>
                        <a:t>98 (14)</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57504696"/>
                  </a:ext>
                </a:extLst>
              </a:tr>
              <a:tr h="1626505">
                <a:tc>
                  <a:txBody>
                    <a:bodyPr/>
                    <a:lstStyle/>
                    <a:p>
                      <a:pPr marL="0" algn="l" fontAlgn="b">
                        <a:spcAft>
                          <a:spcPts val="0"/>
                        </a:spcAft>
                      </a:pPr>
                      <a:r>
                        <a:rPr lang="en-US" sz="1200" b="1" u="none" strike="noStrike" kern="1200" dirty="0">
                          <a:solidFill>
                            <a:schemeClr val="tx1"/>
                          </a:solidFill>
                          <a:latin typeface="+mn-lt"/>
                        </a:rPr>
                        <a:t>Race, </a:t>
                      </a:r>
                      <a:r>
                        <a:rPr lang="en-US" sz="1200" b="1" i="0" u="none" strike="noStrike" dirty="0">
                          <a:solidFill>
                            <a:schemeClr val="tx1"/>
                          </a:solidFill>
                          <a:latin typeface="+mn-lt"/>
                        </a:rPr>
                        <a:t>n (%)</a:t>
                      </a:r>
                      <a:r>
                        <a:rPr lang="en-US" sz="1200" b="1" i="0" u="none" strike="noStrike" dirty="0">
                          <a:solidFill>
                            <a:srgbClr val="FF0000"/>
                          </a:solidFill>
                          <a:latin typeface="+mn-lt"/>
                        </a:rPr>
                        <a:t/>
                      </a:r>
                      <a:br>
                        <a:rPr lang="en-US" sz="1200" b="1" i="0" u="none" strike="noStrike" dirty="0">
                          <a:solidFill>
                            <a:srgbClr val="FF0000"/>
                          </a:solidFill>
                          <a:latin typeface="+mn-lt"/>
                        </a:rPr>
                      </a:br>
                      <a:r>
                        <a:rPr lang="en-US" sz="1200" b="0" i="0" u="none" strike="noStrike" dirty="0">
                          <a:solidFill>
                            <a:srgbClr val="FF0000"/>
                          </a:solidFill>
                          <a:latin typeface="+mn-lt"/>
                        </a:rPr>
                        <a:t>    </a:t>
                      </a:r>
                      <a:r>
                        <a:rPr lang="en-US" sz="1200" b="0" i="0" u="none" strike="noStrike" dirty="0">
                          <a:solidFill>
                            <a:schemeClr val="tx1"/>
                          </a:solidFill>
                          <a:latin typeface="+mn-lt"/>
                        </a:rPr>
                        <a:t>African American/African heritage</a:t>
                      </a:r>
                      <a:r>
                        <a:rPr lang="en-US" sz="1200" b="0" i="0" u="none" strike="noStrike" dirty="0">
                          <a:solidFill>
                            <a:srgbClr val="FF0000"/>
                          </a:solidFill>
                          <a:latin typeface="+mn-lt"/>
                        </a:rPr>
                        <a:t/>
                      </a:r>
                      <a:br>
                        <a:rPr lang="en-US" sz="1200" b="0" i="0" u="none" strike="noStrike" dirty="0">
                          <a:solidFill>
                            <a:srgbClr val="FF0000"/>
                          </a:solidFill>
                          <a:latin typeface="+mn-lt"/>
                        </a:rPr>
                      </a:br>
                      <a:r>
                        <a:rPr lang="en-US" sz="1200" b="0" i="0" u="none" strike="noStrike" dirty="0">
                          <a:solidFill>
                            <a:srgbClr val="FF0000"/>
                          </a:solidFill>
                          <a:latin typeface="+mn-lt"/>
                        </a:rPr>
                        <a:t>    </a:t>
                      </a:r>
                      <a:r>
                        <a:rPr lang="en-US" sz="1200" b="0" i="0" u="none" strike="noStrike" dirty="0">
                          <a:solidFill>
                            <a:schemeClr val="tx1"/>
                          </a:solidFill>
                          <a:latin typeface="+mn-lt"/>
                        </a:rPr>
                        <a:t>Asian</a:t>
                      </a:r>
                      <a:br>
                        <a:rPr lang="en-US" sz="1200" b="0" i="0" u="none" strike="noStrike" dirty="0">
                          <a:solidFill>
                            <a:schemeClr val="tx1"/>
                          </a:solidFill>
                          <a:latin typeface="+mn-lt"/>
                        </a:rPr>
                      </a:br>
                      <a:r>
                        <a:rPr lang="en-US" sz="1200" b="0" i="0" u="none" strike="noStrike" dirty="0">
                          <a:solidFill>
                            <a:schemeClr val="tx1"/>
                          </a:solidFill>
                          <a:latin typeface="+mn-lt"/>
                        </a:rPr>
                        <a:t>    White</a:t>
                      </a:r>
                      <a:br>
                        <a:rPr lang="en-US" sz="1200" b="0" i="0" u="none" strike="noStrike" dirty="0">
                          <a:solidFill>
                            <a:schemeClr val="tx1"/>
                          </a:solidFill>
                          <a:latin typeface="+mn-lt"/>
                        </a:rPr>
                      </a:br>
                      <a:r>
                        <a:rPr lang="en-US" sz="1200" b="0" i="0" u="none" strike="noStrike" dirty="0">
                          <a:solidFill>
                            <a:schemeClr val="tx1"/>
                          </a:solidFill>
                          <a:latin typeface="+mn-lt"/>
                        </a:rPr>
                        <a:t>    Other</a:t>
                      </a:r>
                    </a:p>
                    <a:p>
                      <a:pPr marL="0" algn="l" fontAlgn="b">
                        <a:spcAft>
                          <a:spcPts val="0"/>
                        </a:spcAft>
                      </a:pPr>
                      <a:r>
                        <a:rPr lang="en-US" sz="1200" b="1" i="0" u="none" strike="noStrike" dirty="0">
                          <a:solidFill>
                            <a:schemeClr val="tx1"/>
                          </a:solidFill>
                          <a:latin typeface="+mn-lt"/>
                        </a:rPr>
                        <a:t>Ethnicity, n (%)</a:t>
                      </a:r>
                    </a:p>
                    <a:p>
                      <a:pPr marL="0" algn="l" fontAlgn="b">
                        <a:spcAft>
                          <a:spcPts val="0"/>
                        </a:spcAft>
                      </a:pPr>
                      <a:r>
                        <a:rPr lang="en-US" sz="1200" b="0" i="0" u="none" strike="noStrike" dirty="0">
                          <a:solidFill>
                            <a:schemeClr val="tx1"/>
                          </a:solidFill>
                          <a:latin typeface="+mn-lt"/>
                        </a:rPr>
                        <a:t>    Hispanic or Latino</a:t>
                      </a:r>
                      <a:br>
                        <a:rPr lang="en-US" sz="1200" b="0" i="0" u="none" strike="noStrike" dirty="0">
                          <a:solidFill>
                            <a:schemeClr val="tx1"/>
                          </a:solidFill>
                          <a:latin typeface="+mn-lt"/>
                        </a:rPr>
                      </a:br>
                      <a:r>
                        <a:rPr lang="en-US" sz="1200" b="0" i="0" u="none" strike="noStrike" dirty="0">
                          <a:solidFill>
                            <a:schemeClr val="tx1"/>
                          </a:solidFill>
                          <a:latin typeface="+mn-lt"/>
                        </a:rPr>
                        <a:t>    Not Hispanic or Latino</a:t>
                      </a:r>
                      <a:endParaRPr lang="en-US" sz="1200" b="0" u="none" strike="noStrike" kern="1200" dirty="0">
                        <a:solidFill>
                          <a:schemeClr val="tx1"/>
                        </a:solidFill>
                        <a:latin typeface="+mn-lt"/>
                      </a:endParaRP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fontAlgn="b">
                        <a:spcAft>
                          <a:spcPts val="0"/>
                        </a:spcAft>
                      </a:pPr>
                      <a:r>
                        <a:rPr lang="en-US" sz="1200" b="0" i="0" u="none" strike="noStrike" dirty="0">
                          <a:solidFill>
                            <a:schemeClr val="tx1"/>
                          </a:solidFill>
                          <a:latin typeface="+mn-lt"/>
                        </a:rPr>
                        <a:t/>
                      </a:r>
                      <a:br>
                        <a:rPr lang="en-US" sz="1200" b="0" i="0" u="none" strike="noStrike" dirty="0">
                          <a:solidFill>
                            <a:schemeClr val="tx1"/>
                          </a:solidFill>
                          <a:latin typeface="+mn-lt"/>
                        </a:rPr>
                      </a:br>
                      <a:r>
                        <a:rPr lang="en-US" sz="1200" b="0" i="0" u="none" strike="noStrike" dirty="0">
                          <a:solidFill>
                            <a:schemeClr val="tx1"/>
                          </a:solidFill>
                          <a:latin typeface="+mn-lt"/>
                        </a:rPr>
                        <a:t>99 (14)</a:t>
                      </a:r>
                      <a:br>
                        <a:rPr lang="en-US" sz="1200" b="0" i="0" u="none" strike="noStrike" dirty="0">
                          <a:solidFill>
                            <a:schemeClr val="tx1"/>
                          </a:solidFill>
                          <a:latin typeface="+mn-lt"/>
                        </a:rPr>
                      </a:br>
                      <a:r>
                        <a:rPr lang="en-US" sz="1200" b="0" i="0" u="none" strike="noStrike" dirty="0">
                          <a:solidFill>
                            <a:schemeClr val="tx1"/>
                          </a:solidFill>
                          <a:latin typeface="+mn-lt"/>
                        </a:rPr>
                        <a:t>71 (10)</a:t>
                      </a:r>
                      <a:br>
                        <a:rPr lang="en-US" sz="1200" b="0" i="0" u="none" strike="noStrike" dirty="0">
                          <a:solidFill>
                            <a:schemeClr val="tx1"/>
                          </a:solidFill>
                          <a:latin typeface="+mn-lt"/>
                        </a:rPr>
                      </a:br>
                      <a:r>
                        <a:rPr lang="en-US" sz="1200" b="0" i="0" u="none" strike="noStrike" dirty="0">
                          <a:solidFill>
                            <a:schemeClr val="tx1"/>
                          </a:solidFill>
                          <a:latin typeface="+mn-lt"/>
                        </a:rPr>
                        <a:t>480 (67)</a:t>
                      </a:r>
                      <a:br>
                        <a:rPr lang="en-US" sz="1200" b="0" i="0" u="none" strike="noStrike" dirty="0">
                          <a:solidFill>
                            <a:schemeClr val="tx1"/>
                          </a:solidFill>
                          <a:latin typeface="+mn-lt"/>
                        </a:rPr>
                      </a:br>
                      <a:r>
                        <a:rPr lang="en-US" sz="1200" b="0" i="0" u="none" strike="noStrike" dirty="0">
                          <a:solidFill>
                            <a:schemeClr val="tx1"/>
                          </a:solidFill>
                          <a:latin typeface="+mn-lt"/>
                        </a:rPr>
                        <a:t>66 (9)</a:t>
                      </a:r>
                      <a:br>
                        <a:rPr lang="en-US" sz="1200" b="0" i="0" u="none" strike="noStrike" dirty="0">
                          <a:solidFill>
                            <a:schemeClr val="tx1"/>
                          </a:solidFill>
                          <a:latin typeface="+mn-lt"/>
                        </a:rPr>
                      </a:br>
                      <a:r>
                        <a:rPr lang="en-US" sz="1200" b="0" i="0" u="none" strike="noStrike" dirty="0">
                          <a:solidFill>
                            <a:schemeClr val="tx1"/>
                          </a:solidFill>
                          <a:latin typeface="+mn-lt"/>
                        </a:rPr>
                        <a:t/>
                      </a:r>
                      <a:br>
                        <a:rPr lang="en-US" sz="1200" b="0" i="0" u="none" strike="noStrike" dirty="0">
                          <a:solidFill>
                            <a:schemeClr val="tx1"/>
                          </a:solidFill>
                          <a:latin typeface="+mn-lt"/>
                        </a:rPr>
                      </a:br>
                      <a:r>
                        <a:rPr lang="en-US" sz="1200" b="0" i="0" u="none" strike="noStrike" dirty="0">
                          <a:solidFill>
                            <a:schemeClr val="tx1"/>
                          </a:solidFill>
                          <a:latin typeface="+mn-lt"/>
                        </a:rPr>
                        <a:t>215 (30)</a:t>
                      </a:r>
                      <a:br>
                        <a:rPr lang="en-US" sz="1200" b="0" i="0" u="none" strike="noStrike" dirty="0">
                          <a:solidFill>
                            <a:schemeClr val="tx1"/>
                          </a:solidFill>
                          <a:latin typeface="+mn-lt"/>
                        </a:rPr>
                      </a:br>
                      <a:r>
                        <a:rPr lang="en-US" sz="1200" b="0" i="0" u="none" strike="noStrike" dirty="0">
                          <a:solidFill>
                            <a:schemeClr val="tx1"/>
                          </a:solidFill>
                          <a:latin typeface="+mn-lt"/>
                        </a:rPr>
                        <a:t>501 (70)</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fontAlgn="b">
                        <a:spcAft>
                          <a:spcPts val="0"/>
                        </a:spcAft>
                      </a:pPr>
                      <a:r>
                        <a:rPr lang="en-US" sz="1200" b="0" i="0" u="none" strike="noStrike" dirty="0">
                          <a:solidFill>
                            <a:schemeClr val="tx1"/>
                          </a:solidFill>
                          <a:latin typeface="+mn-lt"/>
                        </a:rPr>
                        <a:t/>
                      </a:r>
                      <a:br>
                        <a:rPr lang="en-US" sz="1200" b="0" i="0" u="none" strike="noStrike" dirty="0">
                          <a:solidFill>
                            <a:schemeClr val="tx1"/>
                          </a:solidFill>
                          <a:latin typeface="+mn-lt"/>
                        </a:rPr>
                      </a:br>
                      <a:r>
                        <a:rPr lang="en-US" sz="1200" b="0" i="0" u="none" strike="noStrike" dirty="0">
                          <a:solidFill>
                            <a:schemeClr val="tx1"/>
                          </a:solidFill>
                          <a:latin typeface="+mn-lt"/>
                        </a:rPr>
                        <a:t>76 (11)</a:t>
                      </a:r>
                      <a:br>
                        <a:rPr lang="en-US" sz="1200" b="0" i="0" u="none" strike="noStrike" dirty="0">
                          <a:solidFill>
                            <a:schemeClr val="tx1"/>
                          </a:solidFill>
                          <a:latin typeface="+mn-lt"/>
                        </a:rPr>
                      </a:br>
                      <a:r>
                        <a:rPr lang="en-US" sz="1200" b="0" i="0" u="none" strike="noStrike" dirty="0">
                          <a:solidFill>
                            <a:schemeClr val="tx1"/>
                          </a:solidFill>
                          <a:latin typeface="+mn-lt"/>
                        </a:rPr>
                        <a:t>72 (10)</a:t>
                      </a:r>
                      <a:br>
                        <a:rPr lang="en-US" sz="1200" b="0" i="0" u="none" strike="noStrike" dirty="0">
                          <a:solidFill>
                            <a:schemeClr val="tx1"/>
                          </a:solidFill>
                          <a:latin typeface="+mn-lt"/>
                        </a:rPr>
                      </a:br>
                      <a:r>
                        <a:rPr lang="en-US" sz="1200" b="0" i="0" u="none" strike="noStrike" dirty="0">
                          <a:solidFill>
                            <a:schemeClr val="tx1"/>
                          </a:solidFill>
                          <a:latin typeface="+mn-lt"/>
                        </a:rPr>
                        <a:t>497 (69)</a:t>
                      </a:r>
                      <a:br>
                        <a:rPr lang="en-US" sz="1200" b="0" i="0" u="none" strike="noStrike" dirty="0">
                          <a:solidFill>
                            <a:schemeClr val="tx1"/>
                          </a:solidFill>
                          <a:latin typeface="+mn-lt"/>
                        </a:rPr>
                      </a:br>
                      <a:r>
                        <a:rPr lang="en-US" sz="1200" b="0" i="0" u="none" strike="noStrike" dirty="0">
                          <a:solidFill>
                            <a:schemeClr val="tx1"/>
                          </a:solidFill>
                          <a:latin typeface="+mn-lt"/>
                        </a:rPr>
                        <a:t>72 (10)</a:t>
                      </a:r>
                      <a:br>
                        <a:rPr lang="en-US" sz="1200" b="0" i="0" u="none" strike="noStrike" dirty="0">
                          <a:solidFill>
                            <a:schemeClr val="tx1"/>
                          </a:solidFill>
                          <a:latin typeface="+mn-lt"/>
                        </a:rPr>
                      </a:br>
                      <a:r>
                        <a:rPr lang="en-US" sz="1200" b="0" i="0" u="none" strike="noStrike" dirty="0">
                          <a:solidFill>
                            <a:schemeClr val="tx1"/>
                          </a:solidFill>
                          <a:latin typeface="+mn-lt"/>
                        </a:rPr>
                        <a:t/>
                      </a:r>
                      <a:br>
                        <a:rPr lang="en-US" sz="1200" b="0" i="0" u="none" strike="noStrike" dirty="0">
                          <a:solidFill>
                            <a:schemeClr val="tx1"/>
                          </a:solidFill>
                          <a:latin typeface="+mn-lt"/>
                        </a:rPr>
                      </a:br>
                      <a:r>
                        <a:rPr lang="en-US" sz="1200" b="0" i="0" u="none" strike="noStrike" dirty="0">
                          <a:solidFill>
                            <a:schemeClr val="tx1"/>
                          </a:solidFill>
                          <a:latin typeface="+mn-lt"/>
                        </a:rPr>
                        <a:t>232 (32)</a:t>
                      </a:r>
                      <a:br>
                        <a:rPr lang="en-US" sz="1200" b="0" i="0" u="none" strike="noStrike" dirty="0">
                          <a:solidFill>
                            <a:schemeClr val="tx1"/>
                          </a:solidFill>
                          <a:latin typeface="+mn-lt"/>
                        </a:rPr>
                      </a:br>
                      <a:r>
                        <a:rPr lang="en-US" sz="1200" b="0" i="0" u="none" strike="noStrike" dirty="0">
                          <a:solidFill>
                            <a:schemeClr val="tx1"/>
                          </a:solidFill>
                          <a:latin typeface="+mn-lt"/>
                        </a:rPr>
                        <a:t>485 (68)</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0002"/>
                  </a:ext>
                </a:extLst>
              </a:tr>
              <a:tr h="702978">
                <a:tc>
                  <a:txBody>
                    <a:bodyPr/>
                    <a:lstStyle/>
                    <a:p>
                      <a:pPr marL="0" algn="l" fontAlgn="b">
                        <a:spcAft>
                          <a:spcPts val="0"/>
                        </a:spcAft>
                      </a:pPr>
                      <a:r>
                        <a:rPr lang="en-US" sz="1200" b="1" i="0" u="none" strike="noStrike" dirty="0">
                          <a:solidFill>
                            <a:schemeClr val="tx1"/>
                          </a:solidFill>
                          <a:latin typeface="+mn-lt"/>
                        </a:rPr>
                        <a:t>HIV-1 RNA, median (range), log</a:t>
                      </a:r>
                      <a:r>
                        <a:rPr lang="en-US" sz="1200" b="1" i="0" u="none" strike="noStrike" baseline="-25000" dirty="0">
                          <a:solidFill>
                            <a:schemeClr val="tx1"/>
                          </a:solidFill>
                          <a:latin typeface="+mn-lt"/>
                        </a:rPr>
                        <a:t>10</a:t>
                      </a:r>
                      <a:r>
                        <a:rPr lang="en-US" sz="1200" b="1" i="0" u="none" strike="noStrike" dirty="0">
                          <a:solidFill>
                            <a:schemeClr val="tx1"/>
                          </a:solidFill>
                          <a:latin typeface="+mn-lt"/>
                        </a:rPr>
                        <a:t> c/mL</a:t>
                      </a:r>
                    </a:p>
                    <a:p>
                      <a:pPr marL="173736" algn="l" fontAlgn="b">
                        <a:spcAft>
                          <a:spcPts val="0"/>
                        </a:spcAft>
                      </a:pPr>
                      <a:r>
                        <a:rPr lang="en-US" sz="1200" b="0" i="0" u="none" strike="noStrike" dirty="0">
                          <a:solidFill>
                            <a:schemeClr val="tx1"/>
                          </a:solidFill>
                          <a:latin typeface="+mn-lt"/>
                        </a:rPr>
                        <a:t>≤100,000</a:t>
                      </a:r>
                      <a:br>
                        <a:rPr lang="en-US" sz="1200" b="0" i="0" u="none" strike="noStrike" dirty="0">
                          <a:solidFill>
                            <a:schemeClr val="tx1"/>
                          </a:solidFill>
                          <a:latin typeface="+mn-lt"/>
                        </a:rPr>
                      </a:br>
                      <a:r>
                        <a:rPr lang="en-US" sz="1200" b="0" i="0" u="none" strike="noStrike" dirty="0">
                          <a:solidFill>
                            <a:schemeClr val="tx1"/>
                          </a:solidFill>
                          <a:latin typeface="+mn-lt"/>
                        </a:rPr>
                        <a:t>&gt;100,000</a:t>
                      </a:r>
                      <a:r>
                        <a:rPr lang="en-US" sz="1200" b="0" i="0" u="none" strike="noStrike" baseline="30000" dirty="0">
                          <a:solidFill>
                            <a:schemeClr val="tx1"/>
                          </a:solidFill>
                          <a:latin typeface="+mn-lt"/>
                        </a:rPr>
                        <a:t>a</a:t>
                      </a:r>
                      <a:endParaRPr lang="en-US" sz="1200" b="0" i="0" u="none" strike="noStrike" dirty="0">
                        <a:solidFill>
                          <a:schemeClr val="tx1"/>
                        </a:solidFill>
                        <a:latin typeface="+mn-lt"/>
                      </a:endParaRP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spcAft>
                          <a:spcPts val="0"/>
                        </a:spcAft>
                      </a:pPr>
                      <a:r>
                        <a:rPr lang="en-US" sz="1200" b="0" i="0" u="none" strike="noStrike" dirty="0">
                          <a:solidFill>
                            <a:schemeClr val="tx1"/>
                          </a:solidFill>
                          <a:latin typeface="+mn-lt"/>
                        </a:rPr>
                        <a:t>4.43 (1.59-6.27)</a:t>
                      </a:r>
                      <a:br>
                        <a:rPr lang="en-US" sz="1200" b="0" i="0" u="none" strike="noStrike" dirty="0">
                          <a:solidFill>
                            <a:schemeClr val="tx1"/>
                          </a:solidFill>
                          <a:latin typeface="+mn-lt"/>
                        </a:rPr>
                      </a:br>
                      <a:r>
                        <a:rPr lang="en-US" sz="1200" b="0" i="0" u="none" strike="noStrike" dirty="0">
                          <a:solidFill>
                            <a:schemeClr val="tx1"/>
                          </a:solidFill>
                          <a:latin typeface="+mn-lt"/>
                        </a:rPr>
                        <a:t>576 (80)</a:t>
                      </a:r>
                      <a:br>
                        <a:rPr lang="en-US" sz="1200" b="0" i="0" u="none" strike="noStrike" dirty="0">
                          <a:solidFill>
                            <a:schemeClr val="tx1"/>
                          </a:solidFill>
                          <a:latin typeface="+mn-lt"/>
                        </a:rPr>
                      </a:br>
                      <a:r>
                        <a:rPr lang="en-US" sz="1200" b="0" i="0" u="none" strike="noStrike" dirty="0">
                          <a:solidFill>
                            <a:schemeClr val="tx1"/>
                          </a:solidFill>
                          <a:latin typeface="+mn-lt"/>
                        </a:rPr>
                        <a:t>140 (20)</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fontAlgn="b">
                        <a:spcAft>
                          <a:spcPts val="0"/>
                        </a:spcAft>
                      </a:pPr>
                      <a:r>
                        <a:rPr lang="en-US" sz="1200" b="0" i="0" u="none" strike="noStrike" dirty="0">
                          <a:solidFill>
                            <a:schemeClr val="tx1"/>
                          </a:solidFill>
                          <a:latin typeface="+mn-lt"/>
                        </a:rPr>
                        <a:t>4.46 (2.11-6.37)</a:t>
                      </a:r>
                      <a:br>
                        <a:rPr lang="en-US" sz="1200" b="0" i="0" u="none" strike="noStrike" dirty="0">
                          <a:solidFill>
                            <a:schemeClr val="tx1"/>
                          </a:solidFill>
                          <a:latin typeface="+mn-lt"/>
                        </a:rPr>
                      </a:br>
                      <a:r>
                        <a:rPr lang="en-US" sz="1200" b="0" i="0" u="none" strike="noStrike" dirty="0">
                          <a:solidFill>
                            <a:schemeClr val="tx1"/>
                          </a:solidFill>
                          <a:latin typeface="+mn-lt"/>
                        </a:rPr>
                        <a:t>564 (79)</a:t>
                      </a:r>
                      <a:br>
                        <a:rPr lang="en-US" sz="1200" b="0" i="0" u="none" strike="noStrike" dirty="0">
                          <a:solidFill>
                            <a:schemeClr val="tx1"/>
                          </a:solidFill>
                          <a:latin typeface="+mn-lt"/>
                        </a:rPr>
                      </a:br>
                      <a:r>
                        <a:rPr lang="en-US" sz="1200" b="0" i="0" u="none" strike="noStrike" dirty="0">
                          <a:solidFill>
                            <a:schemeClr val="tx1"/>
                          </a:solidFill>
                          <a:latin typeface="+mn-lt"/>
                        </a:rPr>
                        <a:t>153 (21)</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925647853"/>
                  </a:ext>
                </a:extLst>
              </a:tr>
              <a:tr h="691732">
                <a:tc>
                  <a:txBody>
                    <a:bodyPr/>
                    <a:lstStyle/>
                    <a:p>
                      <a:pPr marL="0" algn="l" fontAlgn="b">
                        <a:spcAft>
                          <a:spcPts val="0"/>
                        </a:spcAft>
                      </a:pPr>
                      <a:r>
                        <a:rPr lang="en-US" sz="1200" b="1" i="0" u="none" strike="noStrike" dirty="0">
                          <a:solidFill>
                            <a:schemeClr val="tx1"/>
                          </a:solidFill>
                          <a:latin typeface="+mn-lt"/>
                        </a:rPr>
                        <a:t>CD4+ cell count, median (range), cells/mm</a:t>
                      </a:r>
                      <a:r>
                        <a:rPr lang="en-US" sz="1200" b="1" i="0" u="none" strike="noStrike" baseline="30000" dirty="0">
                          <a:solidFill>
                            <a:schemeClr val="tx1"/>
                          </a:solidFill>
                          <a:latin typeface="+mn-lt"/>
                        </a:rPr>
                        <a:t>3</a:t>
                      </a:r>
                      <a:endParaRPr lang="en-US" sz="1200" b="1" i="0" u="none" strike="noStrike" dirty="0">
                        <a:solidFill>
                          <a:schemeClr val="tx1"/>
                        </a:solidFill>
                        <a:latin typeface="+mn-lt"/>
                      </a:endParaRPr>
                    </a:p>
                    <a:p>
                      <a:pPr marL="173736" algn="l" fontAlgn="b">
                        <a:spcAft>
                          <a:spcPts val="0"/>
                        </a:spcAft>
                      </a:pPr>
                      <a:r>
                        <a:rPr lang="en-US" sz="1200" b="0" i="0" u="none" strike="noStrike" dirty="0">
                          <a:solidFill>
                            <a:schemeClr val="tx1"/>
                          </a:solidFill>
                          <a:latin typeface="+mn-lt"/>
                        </a:rPr>
                        <a:t>&gt;200</a:t>
                      </a:r>
                      <a:br>
                        <a:rPr lang="en-US" sz="1200" b="0" i="0" u="none" strike="noStrike" dirty="0">
                          <a:solidFill>
                            <a:schemeClr val="tx1"/>
                          </a:solidFill>
                          <a:latin typeface="+mn-lt"/>
                        </a:rPr>
                      </a:br>
                      <a:r>
                        <a:rPr lang="en-US" sz="1200" b="0" i="0" u="none" strike="noStrike" dirty="0">
                          <a:solidFill>
                            <a:schemeClr val="tx1"/>
                          </a:solidFill>
                          <a:latin typeface="+mn-lt"/>
                        </a:rPr>
                        <a:t>≤200</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fontAlgn="b">
                        <a:spcAft>
                          <a:spcPts val="0"/>
                        </a:spcAft>
                      </a:pPr>
                      <a:r>
                        <a:rPr lang="en-US" sz="1200" b="0" i="0" u="none" strike="noStrike" dirty="0">
                          <a:solidFill>
                            <a:schemeClr val="tx1"/>
                          </a:solidFill>
                          <a:latin typeface="+mn-lt"/>
                        </a:rPr>
                        <a:t>427.0 (19-1399)</a:t>
                      </a:r>
                      <a:br>
                        <a:rPr lang="en-US" sz="1200" b="0" i="0" u="none" strike="noStrike" dirty="0">
                          <a:solidFill>
                            <a:schemeClr val="tx1"/>
                          </a:solidFill>
                          <a:latin typeface="+mn-lt"/>
                        </a:rPr>
                      </a:br>
                      <a:r>
                        <a:rPr lang="en-US" sz="1200" b="0" i="0" u="none" strike="noStrike" dirty="0">
                          <a:solidFill>
                            <a:schemeClr val="tx1"/>
                          </a:solidFill>
                          <a:latin typeface="+mn-lt"/>
                        </a:rPr>
                        <a:t>653 (91)</a:t>
                      </a:r>
                      <a:br>
                        <a:rPr lang="en-US" sz="1200" b="0" i="0" u="none" strike="noStrike" dirty="0">
                          <a:solidFill>
                            <a:schemeClr val="tx1"/>
                          </a:solidFill>
                          <a:latin typeface="+mn-lt"/>
                        </a:rPr>
                      </a:br>
                      <a:r>
                        <a:rPr lang="en-US" sz="1200" b="0" i="0" u="none" strike="noStrike" dirty="0">
                          <a:solidFill>
                            <a:schemeClr val="tx1"/>
                          </a:solidFill>
                          <a:latin typeface="+mn-lt"/>
                        </a:rPr>
                        <a:t>63 (9)</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algn="ctr" fontAlgn="b">
                        <a:spcAft>
                          <a:spcPts val="0"/>
                        </a:spcAft>
                      </a:pPr>
                      <a:r>
                        <a:rPr lang="en-US" sz="1200" b="0" i="0" u="none" strike="noStrike" dirty="0">
                          <a:solidFill>
                            <a:schemeClr val="tx1"/>
                          </a:solidFill>
                          <a:latin typeface="+mn-lt"/>
                        </a:rPr>
                        <a:t>438.0 (19-1497)</a:t>
                      </a:r>
                      <a:br>
                        <a:rPr lang="en-US" sz="1200" b="0" i="0" u="none" strike="noStrike" dirty="0">
                          <a:solidFill>
                            <a:schemeClr val="tx1"/>
                          </a:solidFill>
                          <a:latin typeface="+mn-lt"/>
                        </a:rPr>
                      </a:br>
                      <a:r>
                        <a:rPr lang="en-US" sz="1200" b="0" i="0" u="none" strike="noStrike" dirty="0">
                          <a:solidFill>
                            <a:schemeClr val="tx1"/>
                          </a:solidFill>
                          <a:latin typeface="+mn-lt"/>
                        </a:rPr>
                        <a:t>662 (92)</a:t>
                      </a:r>
                      <a:br>
                        <a:rPr lang="en-US" sz="1200" b="0" i="0" u="none" strike="noStrike" dirty="0">
                          <a:solidFill>
                            <a:schemeClr val="tx1"/>
                          </a:solidFill>
                          <a:latin typeface="+mn-lt"/>
                        </a:rPr>
                      </a:br>
                      <a:r>
                        <a:rPr lang="en-US" sz="1200" b="0" i="0" u="none" strike="noStrike" dirty="0">
                          <a:solidFill>
                            <a:schemeClr val="tx1"/>
                          </a:solidFill>
                          <a:latin typeface="+mn-lt"/>
                        </a:rPr>
                        <a:t>55 (8)</a:t>
                      </a:r>
                    </a:p>
                  </a:txBody>
                  <a:tcPr marL="73152" marR="73152" marT="64008" marB="6400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6E6"/>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635029234"/>
                  </a:ext>
                </a:extLst>
              </a:tr>
            </a:tbl>
          </a:graphicData>
        </a:graphic>
      </p:graphicFrame>
      <p:sp>
        <p:nvSpPr>
          <p:cNvPr id="5" name="Content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E015BB3-1648-4801-B627-1C9BC94CE149}"/>
              </a:ext>
            </a:extLst>
          </p:cNvPr>
          <p:cNvSpPr>
            <a:spLocks noGrp="1"/>
          </p:cNvSpPr>
          <p:nvPr>
            <p:ph idx="1"/>
          </p:nvPr>
        </p:nvSpPr>
        <p:spPr>
          <a:xfrm>
            <a:off x="451303" y="5654840"/>
            <a:ext cx="8331425" cy="310381"/>
          </a:xfrm>
        </p:spPr>
        <p:txBody>
          <a:bodyPr/>
          <a:lstStyle/>
          <a:p>
            <a:pPr marL="112712" marR="0" indent="0">
              <a:spcBef>
                <a:spcPts val="0"/>
              </a:spcBef>
              <a:spcAft>
                <a:spcPts val="0"/>
              </a:spcAft>
              <a:buNone/>
            </a:pPr>
            <a:r>
              <a:rPr lang="en-US" sz="1100" baseline="30000" dirty="0">
                <a:ea typeface="Times New Roman" panose="02020603050405020304" pitchFamily="18" charset="0"/>
              </a:rPr>
              <a:t>a</a:t>
            </a:r>
            <a:r>
              <a:rPr lang="en-US" sz="1100" dirty="0">
                <a:ea typeface="Times New Roman" panose="02020603050405020304" pitchFamily="18" charset="0"/>
              </a:rPr>
              <a:t>2% of participants in each arm had baseline HIV-1 RNA &gt;500,000 c/mL</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67505746"/>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5171DA7-615B-4548-865B-3606F7E78EB3}"/>
              </a:ext>
            </a:extLst>
          </p:cNvPr>
          <p:cNvGrpSpPr/>
          <p:nvPr/>
        </p:nvGrpSpPr>
        <p:grpSpPr>
          <a:xfrm>
            <a:off x="5178700" y="2182710"/>
            <a:ext cx="3740184" cy="2409103"/>
            <a:chOff x="5011775" y="2473268"/>
            <a:chExt cx="4075037" cy="1641532"/>
          </a:xfrm>
        </p:grpSpPr>
        <p:graphicFrame>
          <p:nvGraphicFramePr>
            <p:cNvPr id="49" name="Chart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D85C332-B4DC-4B66-8F0B-7F066B83639D}"/>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437217814"/>
                </p:ext>
              </p:extLst>
            </p:nvPr>
          </p:nvGraphicFramePr>
          <p:xfrm>
            <a:off x="5011775" y="2492896"/>
            <a:ext cx="4075037" cy="1621904"/>
          </p:xfrm>
          <a:graphic>
            <a:graphicData uri="http://schemas.openxmlformats.org/drawingml/2006/chart">
              <c:chart xmlns:c="http://schemas.openxmlformats.org/drawingml/2006/chart" xmlns:r="http://schemas.openxmlformats.org/officeDocument/2006/relationships" r:id="rId3"/>
            </a:graphicData>
          </a:graphic>
        </p:graphicFrame>
        <p:cxnSp>
          <p:nvCxnSpPr>
            <p:cNvPr id="50" name="Straight Connector 4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1FD1DCC-AC5C-4B8D-944A-59051146E2EA}"/>
                </a:ext>
              </a:extLst>
            </p:cNvPr>
            <p:cNvCxnSpPr/>
            <p:nvPr/>
          </p:nvCxnSpPr>
          <p:spPr bwMode="auto">
            <a:xfrm>
              <a:off x="5238348" y="2473268"/>
              <a:ext cx="0" cy="1426423"/>
            </a:xfrm>
            <a:prstGeom prst="line">
              <a:avLst/>
            </a:prstGeom>
            <a:noFill/>
            <a:ln w="19050" cap="flat" cmpd="sng" algn="ctr">
              <a:solidFill>
                <a:sysClr val="windowText" lastClr="000000"/>
              </a:solidFill>
              <a:prstDash val="sysDash"/>
            </a:ln>
            <a:effectLst/>
          </p:spPr>
        </p:cxnSp>
      </p:grpSp>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Snapshot Outcomes at Week 48</a:t>
            </a:r>
            <a:br>
              <a:rPr lang="en-US" dirty="0"/>
            </a:br>
            <a:r>
              <a:rPr lang="en-US" dirty="0"/>
              <a:t>for GEMINI-1</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sp>
        <p:nvSpPr>
          <p:cNvPr id="17413"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7FA1136-9BCE-4477-B702-87B641E6F65D}"/>
              </a:ext>
            </a:extLst>
          </p:cNvPr>
          <p:cNvSpPr>
            <a:spLocks noGrp="1"/>
          </p:cNvSpPr>
          <p:nvPr>
            <p:ph type="body" sz="quarter" idx="13"/>
          </p:nvPr>
        </p:nvSpPr>
        <p:spPr>
          <a:xfrm>
            <a:off x="533400" y="5886600"/>
            <a:ext cx="8358188" cy="365125"/>
          </a:xfrm>
        </p:spPr>
        <p:txBody>
          <a:bodyPr/>
          <a:lstStyle/>
          <a:p>
            <a:r>
              <a:rPr lang="en-US" altLang="ja-JP" sz="1100" spc="20" baseline="30000" dirty="0"/>
              <a:t>a</a:t>
            </a:r>
            <a:r>
              <a:rPr lang="en-US" altLang="ja-JP" sz="1100" spc="20" dirty="0"/>
              <a:t>Based on Cochran-Mantel-Haenszel stratified analysis adjusting for the following baseline stratification factors: plasma HIV-1 RNA (≤100,000 c/mL vs &gt;100,000 c/mL) and CD4+ cell count (≤200 cells/mm</a:t>
            </a:r>
            <a:r>
              <a:rPr lang="en-US" altLang="ja-JP" sz="1100" spc="20" baseline="30000" dirty="0"/>
              <a:t>3</a:t>
            </a:r>
            <a:r>
              <a:rPr lang="en-US" altLang="ja-JP" sz="1100" spc="20" dirty="0"/>
              <a:t> vs &gt;200 cells/mm</a:t>
            </a:r>
            <a:r>
              <a:rPr lang="en-US" altLang="ja-JP" sz="1100" spc="20" baseline="30000" dirty="0"/>
              <a:t>3</a:t>
            </a:r>
            <a:r>
              <a:rPr lang="en-US" altLang="ja-JP" sz="1100" spc="20" dirty="0"/>
              <a:t>).</a:t>
            </a:r>
          </a:p>
        </p:txBody>
      </p:sp>
      <p:sp>
        <p:nvSpPr>
          <p:cNvPr id="8" name="Rectangl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ED91AD-86B8-412E-A418-B3C41092D777}"/>
              </a:ext>
            </a:extLst>
          </p:cNvPr>
          <p:cNvSpPr/>
          <p:nvPr/>
        </p:nvSpPr>
        <p:spPr>
          <a:xfrm>
            <a:off x="414811" y="1265508"/>
            <a:ext cx="4663440" cy="365760"/>
          </a:xfrm>
          <a:prstGeom prst="rect">
            <a:avLst/>
          </a:prstGeom>
          <a:solidFill>
            <a:srgbClr val="002F5F"/>
          </a:solidFill>
          <a:ln w="25400" cap="flat" cmpd="sng" algn="ctr">
            <a:noFill/>
            <a:prstDash val="solid"/>
          </a:ln>
          <a:effectLst/>
        </p:spPr>
        <p:txBody>
          <a:bodyPr tIns="90000" bIns="90000" anchor="ctr"/>
          <a:lstStyle/>
          <a:p>
            <a:pPr marL="0" lvl="1" algn="ctr">
              <a:buNone/>
              <a:defRPr/>
            </a:pPr>
            <a:r>
              <a:rPr lang="en-GB" sz="1400" b="1" kern="0" dirty="0">
                <a:solidFill>
                  <a:prstClr val="white"/>
                </a:solidFill>
                <a:latin typeface="Arial" panose="020B0604020202020204" pitchFamily="34" charset="0"/>
                <a:cs typeface="Arial" panose="020B0604020202020204" pitchFamily="34" charset="0"/>
              </a:rPr>
              <a:t>Virologic outcome </a:t>
            </a:r>
          </a:p>
        </p:txBody>
      </p:sp>
      <p:sp>
        <p:nvSpPr>
          <p:cNvPr id="9" name="Rectangl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572715-5EC8-40F4-9BAA-B18416C47884}"/>
              </a:ext>
            </a:extLst>
          </p:cNvPr>
          <p:cNvSpPr/>
          <p:nvPr/>
        </p:nvSpPr>
        <p:spPr>
          <a:xfrm>
            <a:off x="5263660" y="1265508"/>
            <a:ext cx="3679935" cy="365760"/>
          </a:xfrm>
          <a:prstGeom prst="rect">
            <a:avLst/>
          </a:prstGeom>
          <a:solidFill>
            <a:srgbClr val="002F5F"/>
          </a:solidFill>
          <a:ln w="25400" cap="flat" cmpd="sng" algn="ctr">
            <a:noFill/>
            <a:prstDash val="solid"/>
          </a:ln>
          <a:effectLst/>
        </p:spPr>
        <p:txBody>
          <a:bodyPr tIns="90000" bIns="90000" anchor="ctr"/>
          <a:lstStyle/>
          <a:p>
            <a:pPr marL="0" lvl="1" algn="ctr">
              <a:buNone/>
              <a:defRPr/>
            </a:pPr>
            <a:r>
              <a:rPr lang="en-GB" sz="1400" b="1" kern="0" dirty="0">
                <a:solidFill>
                  <a:prstClr val="white"/>
                </a:solidFill>
                <a:latin typeface="Arial" panose="020B0604020202020204" pitchFamily="34" charset="0"/>
                <a:cs typeface="Arial" panose="020B0604020202020204" pitchFamily="34" charset="0"/>
              </a:rPr>
              <a:t>Adjusted treatment difference (95% CI)</a:t>
            </a:r>
            <a:r>
              <a:rPr lang="en-GB" sz="1400" b="1" kern="0" baseline="30000" dirty="0">
                <a:solidFill>
                  <a:prstClr val="white"/>
                </a:solidFill>
                <a:latin typeface="Arial" panose="020B0604020202020204" pitchFamily="34" charset="0"/>
                <a:cs typeface="Arial" panose="020B0604020202020204" pitchFamily="34" charset="0"/>
              </a:rPr>
              <a:t>a</a:t>
            </a:r>
            <a:endParaRPr lang="en-GB" sz="1400" b="1" kern="0" dirty="0">
              <a:solidFill>
                <a:prstClr val="white"/>
              </a:solidFill>
              <a:latin typeface="Arial" panose="020B0604020202020204" pitchFamily="34" charset="0"/>
              <a:cs typeface="Arial" panose="020B0604020202020204" pitchFamily="34" charset="0"/>
            </a:endParaRPr>
          </a:p>
        </p:txBody>
      </p:sp>
      <p:sp>
        <p:nvSpPr>
          <p:cNvPr id="24"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22D7E8-B0D6-4BF6-B3D2-A126ABCD96E4}"/>
              </a:ext>
            </a:extLst>
          </p:cNvPr>
          <p:cNvSpPr txBox="1">
            <a:spLocks/>
          </p:cNvSpPr>
          <p:nvPr/>
        </p:nvSpPr>
        <p:spPr>
          <a:xfrm>
            <a:off x="5715926" y="4541011"/>
            <a:ext cx="2705774" cy="444506"/>
          </a:xfrm>
          <a:prstGeom prst="rect">
            <a:avLst/>
          </a:prstGeom>
        </p:spPr>
        <p:txBody>
          <a:bodyPr/>
          <a:lstStyle>
            <a:lvl1pPr marL="190500" indent="-190500" algn="l" rtl="0" eaLnBrk="0" fontAlgn="base" hangingPunct="0">
              <a:spcBef>
                <a:spcPct val="0"/>
              </a:spcBef>
              <a:spcAft>
                <a:spcPts val="500"/>
              </a:spcAft>
              <a:buClr>
                <a:srgbClr val="E31836"/>
              </a:buClr>
              <a:buSzPct val="115000"/>
              <a:buFont typeface="Arial"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pPr marL="0" indent="0" algn="ctr">
              <a:buClr>
                <a:srgbClr val="C00000"/>
              </a:buClr>
              <a:buNone/>
            </a:pPr>
            <a:r>
              <a:rPr lang="en-GB" sz="1400" kern="0" dirty="0"/>
              <a:t>Percentage-point difference</a:t>
            </a:r>
            <a:endParaRPr lang="en-US" sz="1400" kern="0" dirty="0"/>
          </a:p>
        </p:txBody>
      </p:sp>
      <p:sp>
        <p:nvSpPr>
          <p:cNvPr id="46" name="TextBox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BE105A4-0771-453B-8310-7FA2068A22FB}"/>
              </a:ext>
            </a:extLst>
          </p:cNvPr>
          <p:cNvSpPr txBox="1">
            <a:spLocks noChangeArrowheads="1"/>
          </p:cNvSpPr>
          <p:nvPr/>
        </p:nvSpPr>
        <p:spPr bwMode="auto">
          <a:xfrm>
            <a:off x="5146809" y="1880190"/>
            <a:ext cx="1956677" cy="28469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0"/>
              </a:spcAft>
              <a:buNone/>
            </a:pPr>
            <a:r>
              <a:rPr lang="en-GB" sz="1250" b="1" dirty="0">
                <a:solidFill>
                  <a:schemeClr val="bg1"/>
                </a:solidFill>
                <a:latin typeface="Arial" panose="020B0604020202020204" pitchFamily="34" charset="0"/>
                <a:cs typeface="Arial" panose="020B0604020202020204" pitchFamily="34" charset="0"/>
              </a:rPr>
              <a:t>DTG + TDF/FTC</a:t>
            </a:r>
          </a:p>
        </p:txBody>
      </p:sp>
      <p:sp>
        <p:nvSpPr>
          <p:cNvPr id="51" name="TextBox 5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38E768C-2B8E-4BBF-810E-DEB263B81771}"/>
              </a:ext>
            </a:extLst>
          </p:cNvPr>
          <p:cNvSpPr txBox="1"/>
          <p:nvPr/>
        </p:nvSpPr>
        <p:spPr>
          <a:xfrm>
            <a:off x="5594700" y="2865315"/>
            <a:ext cx="660728" cy="215444"/>
          </a:xfrm>
          <a:prstGeom prst="rect">
            <a:avLst/>
          </a:prstGeom>
          <a:noFill/>
        </p:spPr>
        <p:txBody>
          <a:bodyPr wrap="square" lIns="0" tIns="0" rIns="0" bIns="0" rtlCol="0">
            <a:spAutoFit/>
          </a:bodyPr>
          <a:lstStyle/>
          <a:p>
            <a:pPr algn="ctr">
              <a:buNone/>
            </a:pPr>
            <a:r>
              <a:rPr lang="en-US" sz="1400" dirty="0">
                <a:latin typeface="Arial" panose="020B0604020202020204" pitchFamily="34" charset="0"/>
                <a:cs typeface="Arial" panose="020B0604020202020204" pitchFamily="34" charset="0"/>
              </a:rPr>
              <a:t>-6.7</a:t>
            </a:r>
          </a:p>
        </p:txBody>
      </p:sp>
      <p:sp>
        <p:nvSpPr>
          <p:cNvPr id="52" name="TextBox 5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748D72B-5F69-4550-A36F-743C13ECF56B}"/>
              </a:ext>
            </a:extLst>
          </p:cNvPr>
          <p:cNvSpPr txBox="1"/>
          <p:nvPr/>
        </p:nvSpPr>
        <p:spPr>
          <a:xfrm>
            <a:off x="6993702" y="2865315"/>
            <a:ext cx="660728" cy="215444"/>
          </a:xfrm>
          <a:prstGeom prst="rect">
            <a:avLst/>
          </a:prstGeom>
          <a:noFill/>
        </p:spPr>
        <p:txBody>
          <a:bodyPr wrap="square" lIns="0" tIns="0" rIns="0" bIns="0" rtlCol="0">
            <a:spAutoFit/>
          </a:bodyPr>
          <a:lstStyle/>
          <a:p>
            <a:pPr algn="ctr">
              <a:buNone/>
            </a:pPr>
            <a:r>
              <a:rPr lang="en-US" sz="1400" dirty="0">
                <a:latin typeface="Arial" panose="020B0604020202020204" pitchFamily="34" charset="0"/>
                <a:cs typeface="Arial" panose="020B0604020202020204" pitchFamily="34" charset="0"/>
              </a:rPr>
              <a:t>1.5</a:t>
            </a:r>
          </a:p>
        </p:txBody>
      </p:sp>
      <p:sp>
        <p:nvSpPr>
          <p:cNvPr id="56" name="TextBox 5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999D267-9BC6-477C-9743-7839573686EF}"/>
              </a:ext>
            </a:extLst>
          </p:cNvPr>
          <p:cNvSpPr txBox="1"/>
          <p:nvPr/>
        </p:nvSpPr>
        <p:spPr>
          <a:xfrm>
            <a:off x="5488749" y="2469557"/>
            <a:ext cx="796693" cy="215444"/>
          </a:xfrm>
          <a:prstGeom prst="rect">
            <a:avLst/>
          </a:prstGeom>
          <a:noFill/>
        </p:spPr>
        <p:txBody>
          <a:bodyPr wrap="none" lIns="0" tIns="0" rIns="0" bIns="0" rtlCol="0">
            <a:spAutoFit/>
          </a:bodyPr>
          <a:lstStyle/>
          <a:p>
            <a:pPr>
              <a:buNone/>
            </a:pPr>
            <a:r>
              <a:rPr lang="en-US" sz="1400" b="1" dirty="0">
                <a:latin typeface="+mn-lt"/>
              </a:rPr>
              <a:t>GEMINI-1</a:t>
            </a:r>
          </a:p>
        </p:txBody>
      </p:sp>
      <p:sp>
        <p:nvSpPr>
          <p:cNvPr id="59" name="TextBox 5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77815E9-7685-4239-93D4-FDF5572AC6B9}"/>
              </a:ext>
            </a:extLst>
          </p:cNvPr>
          <p:cNvSpPr txBox="1"/>
          <p:nvPr/>
        </p:nvSpPr>
        <p:spPr>
          <a:xfrm>
            <a:off x="6281099" y="2545586"/>
            <a:ext cx="660728" cy="215444"/>
          </a:xfrm>
          <a:prstGeom prst="rect">
            <a:avLst/>
          </a:prstGeom>
          <a:noFill/>
        </p:spPr>
        <p:txBody>
          <a:bodyPr wrap="square" lIns="0" tIns="0" rIns="0" bIns="0" rtlCol="0">
            <a:spAutoFit/>
          </a:bodyPr>
          <a:lstStyle/>
          <a:p>
            <a:pPr algn="ctr">
              <a:buNone/>
            </a:pPr>
            <a:r>
              <a:rPr lang="en-US" sz="1400" dirty="0">
                <a:latin typeface="Arial" panose="020B0604020202020204" pitchFamily="34" charset="0"/>
                <a:cs typeface="Arial" panose="020B0604020202020204" pitchFamily="34" charset="0"/>
              </a:rPr>
              <a:t>-2.6</a:t>
            </a:r>
          </a:p>
        </p:txBody>
      </p:sp>
      <p:sp>
        <p:nvSpPr>
          <p:cNvPr id="60" name="Down Arrow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55BF108-1599-4F02-960D-A55029F96FAD}"/>
              </a:ext>
            </a:extLst>
          </p:cNvPr>
          <p:cNvSpPr/>
          <p:nvPr/>
        </p:nvSpPr>
        <p:spPr>
          <a:xfrm rot="5400000">
            <a:off x="5984184" y="1118958"/>
            <a:ext cx="523974" cy="1737320"/>
          </a:xfrm>
          <a:prstGeom prst="downArrow">
            <a:avLst/>
          </a:prstGeom>
          <a:solidFill>
            <a:srgbClr val="FF6600"/>
          </a:solidFill>
          <a:ln w="25400" cap="flat" cmpd="sng" algn="ctr">
            <a:noFill/>
            <a:prstDash val="solid"/>
          </a:ln>
          <a:effectLst/>
        </p:spPr>
        <p:txBody>
          <a:bodyPr anchor="ctr"/>
          <a:lstStyle/>
          <a:p>
            <a:pPr algn="ctr">
              <a:defRPr/>
            </a:pPr>
            <a:endParaRPr lang="en-US" sz="1250" kern="0" dirty="0">
              <a:solidFill>
                <a:prstClr val="white"/>
              </a:solidFill>
              <a:latin typeface="Calibri"/>
            </a:endParaRPr>
          </a:p>
        </p:txBody>
      </p:sp>
      <p:sp>
        <p:nvSpPr>
          <p:cNvPr id="61" name="Down Arrow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BC319E3-DE5E-4F88-96A8-9D5D95EF65A2}"/>
              </a:ext>
            </a:extLst>
          </p:cNvPr>
          <p:cNvSpPr/>
          <p:nvPr/>
        </p:nvSpPr>
        <p:spPr>
          <a:xfrm rot="16200000">
            <a:off x="7632211" y="1152627"/>
            <a:ext cx="523974" cy="1669981"/>
          </a:xfrm>
          <a:prstGeom prst="downArrow">
            <a:avLst/>
          </a:prstGeom>
          <a:solidFill>
            <a:srgbClr val="002F5F"/>
          </a:solidFill>
          <a:ln w="25400" cap="flat" cmpd="sng" algn="ctr">
            <a:noFill/>
            <a:prstDash val="solid"/>
          </a:ln>
          <a:effectLst/>
        </p:spPr>
        <p:txBody>
          <a:bodyPr anchor="ctr"/>
          <a:lstStyle/>
          <a:p>
            <a:pPr algn="ctr">
              <a:defRPr/>
            </a:pPr>
            <a:endParaRPr lang="en-US" sz="1250" kern="0" dirty="0">
              <a:solidFill>
                <a:prstClr val="white"/>
              </a:solidFill>
              <a:latin typeface="Calibri"/>
            </a:endParaRPr>
          </a:p>
        </p:txBody>
      </p:sp>
      <p:sp>
        <p:nvSpPr>
          <p:cNvPr id="62" name="TextBox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A0AC279-3F93-4643-87BE-F46384C344A7}"/>
              </a:ext>
            </a:extLst>
          </p:cNvPr>
          <p:cNvSpPr txBox="1">
            <a:spLocks noChangeArrowheads="1"/>
          </p:cNvSpPr>
          <p:nvPr/>
        </p:nvSpPr>
        <p:spPr bwMode="auto">
          <a:xfrm>
            <a:off x="5698502" y="1853770"/>
            <a:ext cx="1414013" cy="309376"/>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0"/>
              </a:spcAft>
              <a:buNone/>
            </a:pPr>
            <a:r>
              <a:rPr lang="en-GB" sz="1200" b="1" dirty="0">
                <a:solidFill>
                  <a:schemeClr val="bg1"/>
                </a:solidFill>
                <a:latin typeface="Arial" panose="020B0604020202020204" pitchFamily="34" charset="0"/>
                <a:cs typeface="Arial" panose="020B0604020202020204" pitchFamily="34" charset="0"/>
              </a:rPr>
              <a:t>DTG + TDF/FTC</a:t>
            </a:r>
          </a:p>
        </p:txBody>
      </p:sp>
      <p:sp>
        <p:nvSpPr>
          <p:cNvPr id="63" name="TextBox 2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462D1AB-8E77-4127-9C8D-8D54433A53DA}"/>
              </a:ext>
            </a:extLst>
          </p:cNvPr>
          <p:cNvSpPr txBox="1">
            <a:spLocks noChangeArrowheads="1"/>
          </p:cNvSpPr>
          <p:nvPr/>
        </p:nvSpPr>
        <p:spPr bwMode="auto">
          <a:xfrm>
            <a:off x="6960115" y="1853770"/>
            <a:ext cx="1310799" cy="309376"/>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buNone/>
              <a:defRPr/>
            </a:pPr>
            <a:r>
              <a:rPr lang="en-US" altLang="en-US" sz="1200" b="1" kern="0" dirty="0">
                <a:solidFill>
                  <a:prstClr val="white"/>
                </a:solidFill>
                <a:latin typeface="Arial" panose="020B0604020202020204" pitchFamily="34" charset="0"/>
                <a:cs typeface="Arial" panose="020B0604020202020204" pitchFamily="34" charset="0"/>
              </a:rPr>
              <a:t>DTG + 3TC</a:t>
            </a:r>
          </a:p>
        </p:txBody>
      </p:sp>
      <p:graphicFrame>
        <p:nvGraphicFramePr>
          <p:cNvPr id="64"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639F69B-B845-4FFB-9486-2039500A0D54}"/>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885893355"/>
              </p:ext>
            </p:extLst>
          </p:nvPr>
        </p:nvGraphicFramePr>
        <p:xfrm>
          <a:off x="213672" y="1660030"/>
          <a:ext cx="4887430" cy="40075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Tab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7D0D880-B572-40FA-87E5-9B8FE29BDE0A}"/>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102972512"/>
              </p:ext>
            </p:extLst>
          </p:nvPr>
        </p:nvGraphicFramePr>
        <p:xfrm>
          <a:off x="325458" y="1746359"/>
          <a:ext cx="5029200" cy="18288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793126558"/>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30584303"/>
                    </a:ext>
                  </a:extLst>
                </a:gridCol>
                <a:gridCol w="182880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934579563"/>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106494668"/>
                    </a:ext>
                  </a:extLst>
                </a:gridCol>
                <a:gridCol w="20116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30115230"/>
                    </a:ext>
                  </a:extLst>
                </a:gridCol>
              </a:tblGrid>
              <a:tr h="0">
                <a:tc>
                  <a:txBody>
                    <a:bodyPr/>
                    <a:lstStyle/>
                    <a:p>
                      <a:r>
                        <a:rPr lang="en-US" sz="1200" b="1" dirty="0">
                          <a:solidFill>
                            <a:schemeClr val="tx1"/>
                          </a:solidFill>
                        </a:rPr>
                        <a:t>GEMINI-1</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r>
                        <a:rPr lang="en-US" sz="1200" b="0" dirty="0">
                          <a:solidFill>
                            <a:schemeClr val="tx1"/>
                          </a:solidFill>
                        </a:rPr>
                        <a:t>  DTG + 3TC (N=356)</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8837"/>
                    </a:solidFill>
                  </a:tcPr>
                </a:tc>
                <a:tc>
                  <a:txBody>
                    <a:bodyPr/>
                    <a:lstStyle/>
                    <a:p>
                      <a:r>
                        <a:rPr lang="en-US" sz="1200" b="0" dirty="0">
                          <a:solidFill>
                            <a:schemeClr val="tx1"/>
                          </a:solidFill>
                        </a:rPr>
                        <a:t>  DTG + TDF/FTC (N=358)</a:t>
                      </a:r>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4289650868"/>
                  </a:ext>
                </a:extLst>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8445364"/>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5171DA7-615B-4548-865B-3606F7E78EB3}"/>
              </a:ext>
            </a:extLst>
          </p:cNvPr>
          <p:cNvGrpSpPr/>
          <p:nvPr/>
        </p:nvGrpSpPr>
        <p:grpSpPr>
          <a:xfrm>
            <a:off x="5178700" y="2182710"/>
            <a:ext cx="3740184" cy="2409103"/>
            <a:chOff x="5011775" y="2473268"/>
            <a:chExt cx="4075037" cy="1641532"/>
          </a:xfrm>
        </p:grpSpPr>
        <p:graphicFrame>
          <p:nvGraphicFramePr>
            <p:cNvPr id="49" name="Chart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D85C332-B4DC-4B66-8F0B-7F066B83639D}"/>
                </a:ext>
              </a:extLst>
            </p:cNvPr>
            <p:cNvGraphicFramePr>
              <a:graphicFrameLocks/>
            </p:cNvGraphicFramePr>
            <p:nvPr>
              <p:extLst/>
            </p:nvPr>
          </p:nvGraphicFramePr>
          <p:xfrm>
            <a:off x="5011775" y="2492896"/>
            <a:ext cx="4075037" cy="1621904"/>
          </p:xfrm>
          <a:graphic>
            <a:graphicData uri="http://schemas.openxmlformats.org/drawingml/2006/chart">
              <c:chart xmlns:c="http://schemas.openxmlformats.org/drawingml/2006/chart" xmlns:r="http://schemas.openxmlformats.org/officeDocument/2006/relationships" r:id="rId3"/>
            </a:graphicData>
          </a:graphic>
        </p:graphicFrame>
        <p:cxnSp>
          <p:nvCxnSpPr>
            <p:cNvPr id="50" name="Straight Connector 4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1FD1DCC-AC5C-4B8D-944A-59051146E2EA}"/>
                </a:ext>
              </a:extLst>
            </p:cNvPr>
            <p:cNvCxnSpPr/>
            <p:nvPr/>
          </p:nvCxnSpPr>
          <p:spPr bwMode="auto">
            <a:xfrm>
              <a:off x="5238348" y="2473268"/>
              <a:ext cx="0" cy="1426423"/>
            </a:xfrm>
            <a:prstGeom prst="line">
              <a:avLst/>
            </a:prstGeom>
            <a:noFill/>
            <a:ln w="19050" cap="flat" cmpd="sng" algn="ctr">
              <a:solidFill>
                <a:sysClr val="windowText" lastClr="000000"/>
              </a:solidFill>
              <a:prstDash val="sysDash"/>
            </a:ln>
            <a:effectLst/>
          </p:spPr>
        </p:cxnSp>
      </p:grpSp>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Snapshot Outcomes at Week 48</a:t>
            </a:r>
            <a:br>
              <a:rPr lang="en-US" dirty="0"/>
            </a:br>
            <a:r>
              <a:rPr lang="en-US" dirty="0"/>
              <a:t>for GEMINI-1 and -2</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sp>
        <p:nvSpPr>
          <p:cNvPr id="17413"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7FA1136-9BCE-4477-B702-87B641E6F65D}"/>
              </a:ext>
            </a:extLst>
          </p:cNvPr>
          <p:cNvSpPr>
            <a:spLocks noGrp="1"/>
          </p:cNvSpPr>
          <p:nvPr>
            <p:ph type="body" sz="quarter" idx="13"/>
          </p:nvPr>
        </p:nvSpPr>
        <p:spPr>
          <a:xfrm>
            <a:off x="533400" y="5886600"/>
            <a:ext cx="8358188" cy="365125"/>
          </a:xfrm>
        </p:spPr>
        <p:txBody>
          <a:bodyPr/>
          <a:lstStyle/>
          <a:p>
            <a:r>
              <a:rPr lang="en-US" altLang="ja-JP" sz="1100" spc="20" baseline="30000" dirty="0"/>
              <a:t>a</a:t>
            </a:r>
            <a:r>
              <a:rPr lang="en-US" altLang="ja-JP" sz="1100" spc="20" dirty="0"/>
              <a:t>Based on Cochran-Mantel-Haenszel stratified analysis adjusting for the following baseline stratification factors: plasma HIV-1 RNA (≤100,000 c/mL vs &gt;100,000 c/mL) and CD4+ cell count (≤200 cells/mm</a:t>
            </a:r>
            <a:r>
              <a:rPr lang="en-US" altLang="ja-JP" sz="1100" spc="20" baseline="30000" dirty="0"/>
              <a:t>3</a:t>
            </a:r>
            <a:r>
              <a:rPr lang="en-US" altLang="ja-JP" sz="1100" spc="20" dirty="0"/>
              <a:t> vs &gt;200 cells/mm</a:t>
            </a:r>
            <a:r>
              <a:rPr lang="en-US" altLang="ja-JP" sz="1100" spc="20" baseline="30000" dirty="0"/>
              <a:t>3</a:t>
            </a:r>
            <a:r>
              <a:rPr lang="en-US" altLang="ja-JP" sz="1100" spc="20" dirty="0"/>
              <a:t>).</a:t>
            </a:r>
          </a:p>
        </p:txBody>
      </p:sp>
      <p:sp>
        <p:nvSpPr>
          <p:cNvPr id="8" name="Rectangl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ED91AD-86B8-412E-A418-B3C41092D777}"/>
              </a:ext>
            </a:extLst>
          </p:cNvPr>
          <p:cNvSpPr/>
          <p:nvPr/>
        </p:nvSpPr>
        <p:spPr>
          <a:xfrm>
            <a:off x="414811" y="1265508"/>
            <a:ext cx="4663440" cy="365760"/>
          </a:xfrm>
          <a:prstGeom prst="rect">
            <a:avLst/>
          </a:prstGeom>
          <a:solidFill>
            <a:srgbClr val="002F5F"/>
          </a:solidFill>
          <a:ln w="25400" cap="flat" cmpd="sng" algn="ctr">
            <a:noFill/>
            <a:prstDash val="solid"/>
          </a:ln>
          <a:effectLst/>
        </p:spPr>
        <p:txBody>
          <a:bodyPr tIns="90000" bIns="90000" anchor="ctr"/>
          <a:lstStyle/>
          <a:p>
            <a:pPr marL="0" lvl="1" algn="ctr">
              <a:buNone/>
              <a:defRPr/>
            </a:pPr>
            <a:r>
              <a:rPr lang="en-GB" sz="1400" b="1" kern="0" dirty="0">
                <a:solidFill>
                  <a:prstClr val="white"/>
                </a:solidFill>
                <a:latin typeface="Arial" panose="020B0604020202020204" pitchFamily="34" charset="0"/>
                <a:cs typeface="Arial" panose="020B0604020202020204" pitchFamily="34" charset="0"/>
              </a:rPr>
              <a:t>Virologic outcome </a:t>
            </a:r>
          </a:p>
        </p:txBody>
      </p:sp>
      <p:sp>
        <p:nvSpPr>
          <p:cNvPr id="9" name="Rectangl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572715-5EC8-40F4-9BAA-B18416C47884}"/>
              </a:ext>
            </a:extLst>
          </p:cNvPr>
          <p:cNvSpPr/>
          <p:nvPr/>
        </p:nvSpPr>
        <p:spPr>
          <a:xfrm>
            <a:off x="5263660" y="1265508"/>
            <a:ext cx="3679935" cy="365760"/>
          </a:xfrm>
          <a:prstGeom prst="rect">
            <a:avLst/>
          </a:prstGeom>
          <a:solidFill>
            <a:srgbClr val="002F5F"/>
          </a:solidFill>
          <a:ln w="25400" cap="flat" cmpd="sng" algn="ctr">
            <a:noFill/>
            <a:prstDash val="solid"/>
          </a:ln>
          <a:effectLst/>
        </p:spPr>
        <p:txBody>
          <a:bodyPr tIns="90000" bIns="90000" anchor="ctr"/>
          <a:lstStyle/>
          <a:p>
            <a:pPr marL="0" lvl="1" algn="ctr">
              <a:buNone/>
              <a:defRPr/>
            </a:pPr>
            <a:r>
              <a:rPr lang="en-GB" sz="1400" b="1" kern="0" dirty="0">
                <a:solidFill>
                  <a:prstClr val="white"/>
                </a:solidFill>
                <a:latin typeface="Arial" panose="020B0604020202020204" pitchFamily="34" charset="0"/>
                <a:cs typeface="Arial" panose="020B0604020202020204" pitchFamily="34" charset="0"/>
              </a:rPr>
              <a:t>Adjusted treatment difference (95% CI)</a:t>
            </a:r>
            <a:r>
              <a:rPr lang="en-GB" sz="1400" b="1" kern="0" baseline="30000" dirty="0">
                <a:solidFill>
                  <a:prstClr val="white"/>
                </a:solidFill>
                <a:latin typeface="Arial" panose="020B0604020202020204" pitchFamily="34" charset="0"/>
                <a:cs typeface="Arial" panose="020B0604020202020204" pitchFamily="34" charset="0"/>
              </a:rPr>
              <a:t>a</a:t>
            </a:r>
            <a:endParaRPr lang="en-GB" sz="1400" b="1" kern="0" dirty="0">
              <a:solidFill>
                <a:prstClr val="white"/>
              </a:solidFill>
              <a:latin typeface="Arial" panose="020B0604020202020204" pitchFamily="34" charset="0"/>
              <a:cs typeface="Arial" panose="020B0604020202020204" pitchFamily="34" charset="0"/>
            </a:endParaRPr>
          </a:p>
        </p:txBody>
      </p:sp>
      <p:sp>
        <p:nvSpPr>
          <p:cNvPr id="24"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22D7E8-B0D6-4BF6-B3D2-A126ABCD96E4}"/>
              </a:ext>
            </a:extLst>
          </p:cNvPr>
          <p:cNvSpPr txBox="1">
            <a:spLocks/>
          </p:cNvSpPr>
          <p:nvPr/>
        </p:nvSpPr>
        <p:spPr>
          <a:xfrm>
            <a:off x="5715926" y="4541011"/>
            <a:ext cx="2705774" cy="444506"/>
          </a:xfrm>
          <a:prstGeom prst="rect">
            <a:avLst/>
          </a:prstGeom>
        </p:spPr>
        <p:txBody>
          <a:bodyPr/>
          <a:lstStyle>
            <a:lvl1pPr marL="190500" indent="-190500" algn="l" rtl="0" eaLnBrk="0" fontAlgn="base" hangingPunct="0">
              <a:spcBef>
                <a:spcPct val="0"/>
              </a:spcBef>
              <a:spcAft>
                <a:spcPts val="500"/>
              </a:spcAft>
              <a:buClr>
                <a:srgbClr val="E31836"/>
              </a:buClr>
              <a:buSzPct val="115000"/>
              <a:buFont typeface="Arial"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pPr marL="0" indent="0" algn="ctr">
              <a:buClr>
                <a:srgbClr val="C00000"/>
              </a:buClr>
              <a:buNone/>
            </a:pPr>
            <a:r>
              <a:rPr lang="en-GB" sz="1400" kern="0" dirty="0"/>
              <a:t>Percentage-point difference</a:t>
            </a:r>
            <a:endParaRPr lang="en-US" sz="1400" kern="0" dirty="0"/>
          </a:p>
        </p:txBody>
      </p:sp>
      <p:sp>
        <p:nvSpPr>
          <p:cNvPr id="25"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DD19ABD-8F32-4B5B-9B4B-37F19F22E7EA}"/>
              </a:ext>
            </a:extLst>
          </p:cNvPr>
          <p:cNvSpPr txBox="1">
            <a:spLocks/>
          </p:cNvSpPr>
          <p:nvPr/>
        </p:nvSpPr>
        <p:spPr>
          <a:xfrm>
            <a:off x="5421809" y="4815182"/>
            <a:ext cx="3469779" cy="712438"/>
          </a:xfrm>
          <a:prstGeom prst="rect">
            <a:avLst/>
          </a:prstGeom>
        </p:spPr>
        <p:txBody>
          <a:bodyPr/>
          <a:lstStyle>
            <a:lvl1pPr marL="190500" indent="-190500" algn="l" rtl="0" eaLnBrk="0" fontAlgn="base" hangingPunct="0">
              <a:spcBef>
                <a:spcPct val="0"/>
              </a:spcBef>
              <a:spcAft>
                <a:spcPts val="500"/>
              </a:spcAft>
              <a:buClr>
                <a:srgbClr val="E31836"/>
              </a:buClr>
              <a:buSzPct val="115000"/>
              <a:buFont typeface="Arial"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pPr marL="0" indent="0">
              <a:buClr>
                <a:srgbClr val="C00000"/>
              </a:buClr>
              <a:buNone/>
            </a:pPr>
            <a:r>
              <a:rPr lang="en-US" sz="1400" kern="0" dirty="0"/>
              <a:t>DTG + 3TC is </a:t>
            </a:r>
            <a:r>
              <a:rPr lang="en-US" sz="1400" b="1" kern="0" dirty="0"/>
              <a:t>non-inferior</a:t>
            </a:r>
            <a:r>
              <a:rPr lang="en-US" sz="1400" kern="0" dirty="0"/>
              <a:t> to DTG + TDF/FTC with respect to proportion </a:t>
            </a:r>
            <a:br>
              <a:rPr lang="en-US" sz="1400" kern="0" dirty="0"/>
            </a:br>
            <a:r>
              <a:rPr lang="en-US" sz="1400" kern="0" dirty="0"/>
              <a:t>&lt;50 c/mL at Week 48 (snapshot, ITT-E population) in both studies</a:t>
            </a:r>
          </a:p>
        </p:txBody>
      </p:sp>
      <p:sp>
        <p:nvSpPr>
          <p:cNvPr id="46" name="TextBox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BE105A4-0771-453B-8310-7FA2068A22FB}"/>
              </a:ext>
            </a:extLst>
          </p:cNvPr>
          <p:cNvSpPr txBox="1">
            <a:spLocks noChangeArrowheads="1"/>
          </p:cNvSpPr>
          <p:nvPr/>
        </p:nvSpPr>
        <p:spPr bwMode="auto">
          <a:xfrm>
            <a:off x="5146809" y="1880190"/>
            <a:ext cx="1956677" cy="28469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0"/>
              </a:spcAft>
              <a:buNone/>
            </a:pPr>
            <a:r>
              <a:rPr lang="en-GB" sz="1250" b="1" dirty="0">
                <a:solidFill>
                  <a:schemeClr val="bg1"/>
                </a:solidFill>
                <a:latin typeface="Arial" panose="020B0604020202020204" pitchFamily="34" charset="0"/>
                <a:cs typeface="Arial" panose="020B0604020202020204" pitchFamily="34" charset="0"/>
              </a:rPr>
              <a:t>DTG + TDF/FTC</a:t>
            </a:r>
          </a:p>
        </p:txBody>
      </p:sp>
      <p:sp>
        <p:nvSpPr>
          <p:cNvPr id="51" name="TextBox 5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38E768C-2B8E-4BBF-810E-DEB263B81771}"/>
              </a:ext>
            </a:extLst>
          </p:cNvPr>
          <p:cNvSpPr txBox="1"/>
          <p:nvPr/>
        </p:nvSpPr>
        <p:spPr>
          <a:xfrm>
            <a:off x="5594700" y="2865315"/>
            <a:ext cx="660728" cy="215444"/>
          </a:xfrm>
          <a:prstGeom prst="rect">
            <a:avLst/>
          </a:prstGeom>
          <a:noFill/>
        </p:spPr>
        <p:txBody>
          <a:bodyPr wrap="square" lIns="0" tIns="0" rIns="0" bIns="0" rtlCol="0">
            <a:spAutoFit/>
          </a:bodyPr>
          <a:lstStyle/>
          <a:p>
            <a:pPr algn="ctr">
              <a:buNone/>
            </a:pPr>
            <a:r>
              <a:rPr lang="en-US" sz="1400" dirty="0">
                <a:latin typeface="Arial" panose="020B0604020202020204" pitchFamily="34" charset="0"/>
                <a:cs typeface="Arial" panose="020B0604020202020204" pitchFamily="34" charset="0"/>
              </a:rPr>
              <a:t>-6.7</a:t>
            </a:r>
          </a:p>
        </p:txBody>
      </p:sp>
      <p:sp>
        <p:nvSpPr>
          <p:cNvPr id="52" name="TextBox 5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748D72B-5F69-4550-A36F-743C13ECF56B}"/>
              </a:ext>
            </a:extLst>
          </p:cNvPr>
          <p:cNvSpPr txBox="1"/>
          <p:nvPr/>
        </p:nvSpPr>
        <p:spPr>
          <a:xfrm>
            <a:off x="6993702" y="2865315"/>
            <a:ext cx="660728" cy="215444"/>
          </a:xfrm>
          <a:prstGeom prst="rect">
            <a:avLst/>
          </a:prstGeom>
          <a:noFill/>
        </p:spPr>
        <p:txBody>
          <a:bodyPr wrap="square" lIns="0" tIns="0" rIns="0" bIns="0" rtlCol="0">
            <a:spAutoFit/>
          </a:bodyPr>
          <a:lstStyle/>
          <a:p>
            <a:pPr algn="ctr">
              <a:buNone/>
            </a:pPr>
            <a:r>
              <a:rPr lang="en-US" sz="1400" dirty="0">
                <a:latin typeface="Arial" panose="020B0604020202020204" pitchFamily="34" charset="0"/>
                <a:cs typeface="Arial" panose="020B0604020202020204" pitchFamily="34" charset="0"/>
              </a:rPr>
              <a:t>1.5</a:t>
            </a:r>
          </a:p>
        </p:txBody>
      </p:sp>
      <p:sp>
        <p:nvSpPr>
          <p:cNvPr id="54" name="TextBox 5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A66C414-5436-49CA-9191-32046E058B0C}"/>
              </a:ext>
            </a:extLst>
          </p:cNvPr>
          <p:cNvSpPr txBox="1"/>
          <p:nvPr/>
        </p:nvSpPr>
        <p:spPr>
          <a:xfrm>
            <a:off x="5987551" y="3703163"/>
            <a:ext cx="660728" cy="215444"/>
          </a:xfrm>
          <a:prstGeom prst="rect">
            <a:avLst/>
          </a:prstGeom>
          <a:noFill/>
        </p:spPr>
        <p:txBody>
          <a:bodyPr wrap="square" lIns="0" tIns="0" rIns="0" bIns="0" rtlCol="0">
            <a:spAutoFit/>
          </a:bodyPr>
          <a:lstStyle/>
          <a:p>
            <a:pPr algn="ctr">
              <a:buNone/>
            </a:pPr>
            <a:r>
              <a:rPr lang="en-US" sz="1400" dirty="0">
                <a:latin typeface="Arial" panose="020B0604020202020204" pitchFamily="34" charset="0"/>
                <a:cs typeface="Arial" panose="020B0604020202020204" pitchFamily="34" charset="0"/>
              </a:rPr>
              <a:t>-4.3</a:t>
            </a:r>
          </a:p>
        </p:txBody>
      </p:sp>
      <p:sp>
        <p:nvSpPr>
          <p:cNvPr id="55" name="TextBox 5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2638F14-DF81-4C13-B4AF-199C8283EC57}"/>
              </a:ext>
            </a:extLst>
          </p:cNvPr>
          <p:cNvSpPr txBox="1"/>
          <p:nvPr/>
        </p:nvSpPr>
        <p:spPr>
          <a:xfrm>
            <a:off x="7233470" y="3703163"/>
            <a:ext cx="660728" cy="215444"/>
          </a:xfrm>
          <a:prstGeom prst="rect">
            <a:avLst/>
          </a:prstGeom>
          <a:noFill/>
        </p:spPr>
        <p:txBody>
          <a:bodyPr wrap="square" lIns="0" tIns="0" rIns="0" bIns="0" rtlCol="0">
            <a:spAutoFit/>
          </a:bodyPr>
          <a:lstStyle/>
          <a:p>
            <a:pPr algn="ctr">
              <a:buNone/>
            </a:pPr>
            <a:r>
              <a:rPr lang="en-US" sz="1400" dirty="0"/>
              <a:t>2.9</a:t>
            </a:r>
          </a:p>
        </p:txBody>
      </p:sp>
      <p:sp>
        <p:nvSpPr>
          <p:cNvPr id="56" name="TextBox 5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999D267-9BC6-477C-9743-7839573686EF}"/>
              </a:ext>
            </a:extLst>
          </p:cNvPr>
          <p:cNvSpPr txBox="1"/>
          <p:nvPr/>
        </p:nvSpPr>
        <p:spPr>
          <a:xfrm>
            <a:off x="5488749" y="2469557"/>
            <a:ext cx="796693" cy="215444"/>
          </a:xfrm>
          <a:prstGeom prst="rect">
            <a:avLst/>
          </a:prstGeom>
          <a:noFill/>
        </p:spPr>
        <p:txBody>
          <a:bodyPr wrap="none" lIns="0" tIns="0" rIns="0" bIns="0" rtlCol="0">
            <a:spAutoFit/>
          </a:bodyPr>
          <a:lstStyle/>
          <a:p>
            <a:pPr>
              <a:buNone/>
            </a:pPr>
            <a:r>
              <a:rPr lang="en-US" sz="1400" b="1" dirty="0">
                <a:latin typeface="+mn-lt"/>
              </a:rPr>
              <a:t>GEMINI-1</a:t>
            </a:r>
          </a:p>
        </p:txBody>
      </p:sp>
      <p:sp>
        <p:nvSpPr>
          <p:cNvPr id="57" name="TextBox 5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94ADFD1-25F0-4F04-9BB9-590499AB6C0D}"/>
              </a:ext>
            </a:extLst>
          </p:cNvPr>
          <p:cNvSpPr txBox="1"/>
          <p:nvPr/>
        </p:nvSpPr>
        <p:spPr>
          <a:xfrm>
            <a:off x="5488749" y="3398303"/>
            <a:ext cx="796693" cy="215444"/>
          </a:xfrm>
          <a:prstGeom prst="rect">
            <a:avLst/>
          </a:prstGeom>
          <a:noFill/>
        </p:spPr>
        <p:txBody>
          <a:bodyPr wrap="none" lIns="0" tIns="0" rIns="0" bIns="0" rtlCol="0">
            <a:spAutoFit/>
          </a:bodyPr>
          <a:lstStyle/>
          <a:p>
            <a:pPr>
              <a:buNone/>
            </a:pPr>
            <a:r>
              <a:rPr lang="en-US" sz="1400" b="1" dirty="0">
                <a:latin typeface="+mn-lt"/>
              </a:rPr>
              <a:t>GEMINI-2</a:t>
            </a:r>
          </a:p>
        </p:txBody>
      </p:sp>
      <p:sp>
        <p:nvSpPr>
          <p:cNvPr id="58" name="TextBox 5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3323B69-3004-4B6D-8BB8-5543AB7AA163}"/>
              </a:ext>
            </a:extLst>
          </p:cNvPr>
          <p:cNvSpPr txBox="1"/>
          <p:nvPr/>
        </p:nvSpPr>
        <p:spPr>
          <a:xfrm>
            <a:off x="6554454" y="3365843"/>
            <a:ext cx="660728" cy="215444"/>
          </a:xfrm>
          <a:prstGeom prst="rect">
            <a:avLst/>
          </a:prstGeom>
          <a:noFill/>
        </p:spPr>
        <p:txBody>
          <a:bodyPr wrap="square" lIns="0" tIns="0" rIns="0" bIns="0" rtlCol="0">
            <a:spAutoFit/>
          </a:bodyPr>
          <a:lstStyle/>
          <a:p>
            <a:pPr algn="ctr">
              <a:buNone/>
            </a:pPr>
            <a:r>
              <a:rPr lang="en-US" sz="1400" dirty="0">
                <a:latin typeface="Arial" panose="020B0604020202020204" pitchFamily="34" charset="0"/>
                <a:cs typeface="Arial" panose="020B0604020202020204" pitchFamily="34" charset="0"/>
              </a:rPr>
              <a:t>-0.7</a:t>
            </a:r>
          </a:p>
        </p:txBody>
      </p:sp>
      <p:sp>
        <p:nvSpPr>
          <p:cNvPr id="59" name="TextBox 5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77815E9-7685-4239-93D4-FDF5572AC6B9}"/>
              </a:ext>
            </a:extLst>
          </p:cNvPr>
          <p:cNvSpPr txBox="1"/>
          <p:nvPr/>
        </p:nvSpPr>
        <p:spPr>
          <a:xfrm>
            <a:off x="6281099" y="2545586"/>
            <a:ext cx="660728" cy="215444"/>
          </a:xfrm>
          <a:prstGeom prst="rect">
            <a:avLst/>
          </a:prstGeom>
          <a:noFill/>
        </p:spPr>
        <p:txBody>
          <a:bodyPr wrap="square" lIns="0" tIns="0" rIns="0" bIns="0" rtlCol="0">
            <a:spAutoFit/>
          </a:bodyPr>
          <a:lstStyle/>
          <a:p>
            <a:pPr algn="ctr">
              <a:buNone/>
            </a:pPr>
            <a:r>
              <a:rPr lang="en-US" sz="1400" dirty="0">
                <a:latin typeface="Arial" panose="020B0604020202020204" pitchFamily="34" charset="0"/>
                <a:cs typeface="Arial" panose="020B0604020202020204" pitchFamily="34" charset="0"/>
              </a:rPr>
              <a:t>-2.6</a:t>
            </a:r>
          </a:p>
        </p:txBody>
      </p:sp>
      <p:sp>
        <p:nvSpPr>
          <p:cNvPr id="60" name="Down Arrow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55BF108-1599-4F02-960D-A55029F96FAD}"/>
              </a:ext>
            </a:extLst>
          </p:cNvPr>
          <p:cNvSpPr/>
          <p:nvPr/>
        </p:nvSpPr>
        <p:spPr>
          <a:xfrm rot="5400000">
            <a:off x="5984184" y="1118958"/>
            <a:ext cx="523974" cy="1737320"/>
          </a:xfrm>
          <a:prstGeom prst="downArrow">
            <a:avLst/>
          </a:prstGeom>
          <a:solidFill>
            <a:srgbClr val="FF6600"/>
          </a:solidFill>
          <a:ln w="25400" cap="flat" cmpd="sng" algn="ctr">
            <a:noFill/>
            <a:prstDash val="solid"/>
          </a:ln>
          <a:effectLst/>
        </p:spPr>
        <p:txBody>
          <a:bodyPr anchor="ctr"/>
          <a:lstStyle/>
          <a:p>
            <a:pPr algn="ctr">
              <a:defRPr/>
            </a:pPr>
            <a:endParaRPr lang="en-US" sz="1250" kern="0" dirty="0">
              <a:solidFill>
                <a:prstClr val="white"/>
              </a:solidFill>
              <a:latin typeface="Calibri"/>
            </a:endParaRPr>
          </a:p>
        </p:txBody>
      </p:sp>
      <p:sp>
        <p:nvSpPr>
          <p:cNvPr id="61" name="Down Arrow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BC319E3-DE5E-4F88-96A8-9D5D95EF65A2}"/>
              </a:ext>
            </a:extLst>
          </p:cNvPr>
          <p:cNvSpPr/>
          <p:nvPr/>
        </p:nvSpPr>
        <p:spPr>
          <a:xfrm rot="16200000">
            <a:off x="7632211" y="1152627"/>
            <a:ext cx="523974" cy="1669981"/>
          </a:xfrm>
          <a:prstGeom prst="downArrow">
            <a:avLst/>
          </a:prstGeom>
          <a:solidFill>
            <a:srgbClr val="002F5F"/>
          </a:solidFill>
          <a:ln w="25400" cap="flat" cmpd="sng" algn="ctr">
            <a:noFill/>
            <a:prstDash val="solid"/>
          </a:ln>
          <a:effectLst/>
        </p:spPr>
        <p:txBody>
          <a:bodyPr anchor="ctr"/>
          <a:lstStyle/>
          <a:p>
            <a:pPr algn="ctr">
              <a:defRPr/>
            </a:pPr>
            <a:endParaRPr lang="en-US" sz="1250" kern="0" dirty="0">
              <a:solidFill>
                <a:prstClr val="white"/>
              </a:solidFill>
              <a:latin typeface="Calibri"/>
            </a:endParaRPr>
          </a:p>
        </p:txBody>
      </p:sp>
      <p:sp>
        <p:nvSpPr>
          <p:cNvPr id="62" name="TextBox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A0AC279-3F93-4643-87BE-F46384C344A7}"/>
              </a:ext>
            </a:extLst>
          </p:cNvPr>
          <p:cNvSpPr txBox="1">
            <a:spLocks noChangeArrowheads="1"/>
          </p:cNvSpPr>
          <p:nvPr/>
        </p:nvSpPr>
        <p:spPr bwMode="auto">
          <a:xfrm>
            <a:off x="5698502" y="1853770"/>
            <a:ext cx="1414013" cy="309376"/>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0"/>
              </a:spcAft>
              <a:buNone/>
            </a:pPr>
            <a:r>
              <a:rPr lang="en-GB" sz="1200" b="1" dirty="0">
                <a:solidFill>
                  <a:schemeClr val="bg1"/>
                </a:solidFill>
                <a:latin typeface="Arial" panose="020B0604020202020204" pitchFamily="34" charset="0"/>
                <a:cs typeface="Arial" panose="020B0604020202020204" pitchFamily="34" charset="0"/>
              </a:rPr>
              <a:t>DTG + TDF/FTC</a:t>
            </a:r>
          </a:p>
        </p:txBody>
      </p:sp>
      <p:sp>
        <p:nvSpPr>
          <p:cNvPr id="63" name="TextBox 2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462D1AB-8E77-4127-9C8D-8D54433A53DA}"/>
              </a:ext>
            </a:extLst>
          </p:cNvPr>
          <p:cNvSpPr txBox="1">
            <a:spLocks noChangeArrowheads="1"/>
          </p:cNvSpPr>
          <p:nvPr/>
        </p:nvSpPr>
        <p:spPr bwMode="auto">
          <a:xfrm>
            <a:off x="6960115" y="1853770"/>
            <a:ext cx="1310799" cy="309376"/>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buNone/>
              <a:defRPr/>
            </a:pPr>
            <a:r>
              <a:rPr lang="en-US" altLang="en-US" sz="1200" b="1" kern="0" dirty="0">
                <a:solidFill>
                  <a:prstClr val="white"/>
                </a:solidFill>
                <a:latin typeface="Arial" panose="020B0604020202020204" pitchFamily="34" charset="0"/>
                <a:cs typeface="Arial" panose="020B0604020202020204" pitchFamily="34" charset="0"/>
              </a:rPr>
              <a:t>DTG + 3TC</a:t>
            </a:r>
          </a:p>
        </p:txBody>
      </p:sp>
      <p:graphicFrame>
        <p:nvGraphicFramePr>
          <p:cNvPr id="64"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639F69B-B845-4FFB-9486-2039500A0D54}"/>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429624671"/>
              </p:ext>
            </p:extLst>
          </p:nvPr>
        </p:nvGraphicFramePr>
        <p:xfrm>
          <a:off x="213672" y="1660030"/>
          <a:ext cx="4887430" cy="40075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Tab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7D0D880-B572-40FA-87E5-9B8FE29BDE0A}"/>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248118255"/>
              </p:ext>
            </p:extLst>
          </p:nvPr>
        </p:nvGraphicFramePr>
        <p:xfrm>
          <a:off x="325458" y="1746359"/>
          <a:ext cx="5029200" cy="365760"/>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793126558"/>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30584303"/>
                    </a:ext>
                  </a:extLst>
                </a:gridCol>
                <a:gridCol w="182880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934579563"/>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106494668"/>
                    </a:ext>
                  </a:extLst>
                </a:gridCol>
                <a:gridCol w="20116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30115230"/>
                    </a:ext>
                  </a:extLst>
                </a:gridCol>
              </a:tblGrid>
              <a:tr h="0">
                <a:tc>
                  <a:txBody>
                    <a:bodyPr/>
                    <a:lstStyle/>
                    <a:p>
                      <a:r>
                        <a:rPr lang="en-US" sz="1200" b="1" dirty="0">
                          <a:solidFill>
                            <a:schemeClr val="tx1"/>
                          </a:solidFill>
                        </a:rPr>
                        <a:t>GEMINI-1</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r>
                        <a:rPr lang="en-US" sz="1200" b="0" dirty="0">
                          <a:solidFill>
                            <a:schemeClr val="tx1"/>
                          </a:solidFill>
                        </a:rPr>
                        <a:t>  DTG + 3TC (N=356)</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8837"/>
                    </a:solidFill>
                  </a:tcPr>
                </a:tc>
                <a:tc>
                  <a:txBody>
                    <a:bodyPr/>
                    <a:lstStyle/>
                    <a:p>
                      <a:r>
                        <a:rPr lang="en-US" sz="1200" b="0" dirty="0">
                          <a:solidFill>
                            <a:schemeClr val="tx1"/>
                          </a:solidFill>
                        </a:rPr>
                        <a:t>  DTG + TDF/FTC (N=358)</a:t>
                      </a:r>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4289650868"/>
                  </a:ext>
                </a:extLst>
              </a:tr>
              <a:tr h="182880">
                <a:tc>
                  <a:txBody>
                    <a:bodyPr/>
                    <a:lstStyle/>
                    <a:p>
                      <a:r>
                        <a:rPr lang="en-US" sz="1200" b="1" dirty="0">
                          <a:solidFill>
                            <a:schemeClr val="tx1"/>
                          </a:solidFill>
                        </a:rPr>
                        <a:t>GEMINI-2</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61B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  DTG + 3TC (N=360)</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FFAD75"/>
                    </a:solidFill>
                  </a:tcPr>
                </a:tc>
                <a:tc>
                  <a:txBody>
                    <a:bodyPr/>
                    <a:lstStyle/>
                    <a:p>
                      <a:r>
                        <a:rPr lang="en-US" sz="1200" b="0" dirty="0">
                          <a:solidFill>
                            <a:schemeClr val="tx1"/>
                          </a:solidFill>
                        </a:rPr>
                        <a:t>  DTG + TDF/FTC (N=359)</a:t>
                      </a:r>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3942578645"/>
                  </a:ext>
                </a:extLst>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1396061"/>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Snapshot Analysis by Visit: Pooled ITT-E Population</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graphicFrame>
        <p:nvGraphicFramePr>
          <p:cNvPr id="8" name="Chart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6BD21EF-E097-4CC9-BF01-7578669B6ADE}"/>
              </a:ext>
            </a:extLst>
          </p:cNvPr>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641032144"/>
              </p:ext>
            </p:extLst>
          </p:nvPr>
        </p:nvGraphicFramePr>
        <p:xfrm>
          <a:off x="800100" y="1011477"/>
          <a:ext cx="7543800" cy="4651727"/>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C71545C-B0CA-4C95-B5C7-8E2342546080}"/>
              </a:ext>
            </a:extLst>
          </p:cNvPr>
          <p:cNvSpPr/>
          <p:nvPr/>
        </p:nvSpPr>
        <p:spPr>
          <a:xfrm>
            <a:off x="1283252" y="4343156"/>
            <a:ext cx="533400" cy="3798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E226D44-DCED-4C97-9842-E44DEEF2880B}"/>
              </a:ext>
            </a:extLst>
          </p:cNvPr>
          <p:cNvSpPr/>
          <p:nvPr/>
        </p:nvSpPr>
        <p:spPr>
          <a:xfrm>
            <a:off x="1683302" y="4679535"/>
            <a:ext cx="533400" cy="3798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9" name="Tabl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7A18C62-4BF2-4766-AD40-7529BC78193E}"/>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931682101"/>
              </p:ext>
            </p:extLst>
          </p:nvPr>
        </p:nvGraphicFramePr>
        <p:xfrm>
          <a:off x="6349364" y="3047004"/>
          <a:ext cx="1994535" cy="341376"/>
        </p:xfrm>
        <a:graphic>
          <a:graphicData uri="http://schemas.openxmlformats.org/drawingml/2006/table">
            <a:tbl>
              <a:tblPr firstRow="1" bandRow="1">
                <a:tableStyleId>{5C22544A-7EE6-4342-B048-85BDC9FD1C3A}</a:tableStyleId>
              </a:tblPr>
              <a:tblGrid>
                <a:gridCol w="314927">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03938125"/>
                    </a:ext>
                  </a:extLst>
                </a:gridCol>
                <a:gridCol w="1679608">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626985705"/>
                    </a:ext>
                  </a:extLst>
                </a:gridCol>
              </a:tblGrid>
              <a:tr h="0">
                <a:tc>
                  <a:txBody>
                    <a:bodyPr/>
                    <a:lstStyle/>
                    <a:p>
                      <a:endParaRPr lang="en-US" sz="1000" dirty="0">
                        <a:solidFill>
                          <a:schemeClr val="tx1"/>
                        </a:solidFill>
                      </a:endParaRPr>
                    </a:p>
                  </a:txBody>
                  <a:tcPr marL="0" marR="0" marT="0" marB="18288">
                    <a:solidFill>
                      <a:srgbClr val="002F5F"/>
                    </a:solidFill>
                  </a:tcPr>
                </a:tc>
                <a:tc>
                  <a:txBody>
                    <a:bodyPr/>
                    <a:lstStyle/>
                    <a:p>
                      <a:r>
                        <a:rPr lang="en-US" sz="1000" b="1" dirty="0">
                          <a:solidFill>
                            <a:schemeClr val="tx1"/>
                          </a:solidFill>
                        </a:rPr>
                        <a:t>  DTG + 3TC (n=716)</a:t>
                      </a:r>
                    </a:p>
                  </a:txBody>
                  <a:tcPr marL="0" marR="0" marT="0" marB="18288">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04524387"/>
                  </a:ext>
                </a:extLst>
              </a:tr>
              <a:tr h="0">
                <a:tc>
                  <a:txBody>
                    <a:bodyPr/>
                    <a:lstStyle/>
                    <a:p>
                      <a:endParaRPr lang="en-US" sz="1000" dirty="0">
                        <a:solidFill>
                          <a:schemeClr val="tx1"/>
                        </a:solidFill>
                      </a:endParaRPr>
                    </a:p>
                  </a:txBody>
                  <a:tcPr marL="0" marR="0" marT="18288" marB="0">
                    <a:solidFill>
                      <a:srgbClr val="FF6600"/>
                    </a:solidFill>
                  </a:tcPr>
                </a:tc>
                <a:tc>
                  <a:txBody>
                    <a:bodyPr/>
                    <a:lstStyle/>
                    <a:p>
                      <a:r>
                        <a:rPr lang="en-US" sz="1000" b="1" dirty="0">
                          <a:solidFill>
                            <a:schemeClr val="tx1"/>
                          </a:solidFill>
                        </a:rPr>
                        <a:t>  DTG + TDF/FTC (n=717)</a:t>
                      </a:r>
                    </a:p>
                  </a:txBody>
                  <a:tcPr marL="0" marR="0" marT="18288" marB="0">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87921501"/>
                  </a:ext>
                </a:extLst>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61339410"/>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Snapshot Analysis by Visit: Pooled ITT-E Population</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graphicFrame>
        <p:nvGraphicFramePr>
          <p:cNvPr id="8" name="Chart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6BD21EF-E097-4CC9-BF01-7578669B6ADE}"/>
              </a:ext>
            </a:extLst>
          </p:cNvPr>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824072044"/>
              </p:ext>
            </p:extLst>
          </p:nvPr>
        </p:nvGraphicFramePr>
        <p:xfrm>
          <a:off x="800100" y="1011477"/>
          <a:ext cx="7543800" cy="4651727"/>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C71545C-B0CA-4C95-B5C7-8E2342546080}"/>
              </a:ext>
            </a:extLst>
          </p:cNvPr>
          <p:cNvSpPr/>
          <p:nvPr/>
        </p:nvSpPr>
        <p:spPr>
          <a:xfrm>
            <a:off x="1283252" y="4343156"/>
            <a:ext cx="533400" cy="3798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E226D44-DCED-4C97-9842-E44DEEF2880B}"/>
              </a:ext>
            </a:extLst>
          </p:cNvPr>
          <p:cNvSpPr/>
          <p:nvPr/>
        </p:nvSpPr>
        <p:spPr>
          <a:xfrm>
            <a:off x="1683302" y="4679535"/>
            <a:ext cx="533400" cy="3798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2" name="Tab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0533F20-1257-4B95-85BF-86FB9CF6612A}"/>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081491182"/>
              </p:ext>
            </p:extLst>
          </p:nvPr>
        </p:nvGraphicFramePr>
        <p:xfrm>
          <a:off x="4429125" y="3509675"/>
          <a:ext cx="3657600" cy="662940"/>
        </p:xfrm>
        <a:graphic>
          <a:graphicData uri="http://schemas.openxmlformats.org/drawingml/2006/table">
            <a:tbl>
              <a:tblPr firstRow="1" bandRow="1">
                <a:tableStyleId>{5C22544A-7EE6-4342-B048-85BDC9FD1C3A}</a:tableStyleId>
              </a:tblPr>
              <a:tblGrid>
                <a:gridCol w="19202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945181833"/>
                    </a:ext>
                  </a:extLst>
                </a:gridCol>
                <a:gridCol w="118872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3627325195"/>
                    </a:ext>
                  </a:extLst>
                </a:gridCol>
                <a:gridCol w="5486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464621608"/>
                    </a:ext>
                  </a:extLst>
                </a:gridCol>
              </a:tblGrid>
              <a:tr h="182880">
                <a:tc gridSpan="3">
                  <a:txBody>
                    <a:bodyPr/>
                    <a:lstStyle/>
                    <a:p>
                      <a:pPr algn="ctr"/>
                      <a:r>
                        <a:rPr lang="en-US" sz="1050" dirty="0">
                          <a:solidFill>
                            <a:schemeClr val="tx1"/>
                          </a:solidFill>
                        </a:rPr>
                        <a:t>CD4+ cell count (cells/mm</a:t>
                      </a:r>
                      <a:r>
                        <a:rPr lang="en-US" sz="1050" baseline="30000" dirty="0">
                          <a:solidFill>
                            <a:schemeClr val="tx1"/>
                          </a:solidFill>
                        </a:rPr>
                        <a:t>3</a:t>
                      </a:r>
                      <a:r>
                        <a:rPr lang="en-US" sz="1050" dirty="0">
                          <a:solidFill>
                            <a:schemeClr val="tx1"/>
                          </a:solidFill>
                        </a:rPr>
                        <a:t>)</a:t>
                      </a:r>
                    </a:p>
                  </a:txBody>
                  <a:tcPr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1547397920"/>
                  </a:ext>
                </a:extLst>
              </a:tr>
              <a:tr h="182880">
                <a:tc rowSpan="2">
                  <a:txBody>
                    <a:bodyPr/>
                    <a:lstStyle/>
                    <a:p>
                      <a:pPr marL="57150" indent="0">
                        <a:buFont typeface="Arial" panose="020B0604020202020204" pitchFamily="34" charset="0"/>
                        <a:buNone/>
                      </a:pPr>
                      <a:r>
                        <a:rPr lang="en-US" sz="1050" b="1" dirty="0">
                          <a:solidFill>
                            <a:schemeClr val="tx1"/>
                          </a:solidFill>
                        </a:rPr>
                        <a:t>Adjusted mean change from baseline at Week 48</a:t>
                      </a:r>
                      <a:r>
                        <a:rPr lang="en-US" sz="1050" b="1" baseline="30000" dirty="0">
                          <a:solidFill>
                            <a:schemeClr val="tx1"/>
                          </a:solidFill>
                        </a:rPr>
                        <a:t>a</a:t>
                      </a:r>
                    </a:p>
                  </a:txBody>
                  <a:tcPr anchor="ct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1450" indent="0">
                        <a:buFont typeface="Arial" panose="020B0604020202020204" pitchFamily="34" charset="0"/>
                        <a:buNone/>
                      </a:pPr>
                      <a:r>
                        <a:rPr lang="en-US" sz="1050" b="1" dirty="0">
                          <a:solidFill>
                            <a:schemeClr val="bg1"/>
                          </a:solidFill>
                        </a:rPr>
                        <a:t>DTG + 3TC</a:t>
                      </a: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pPr marL="17145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b="1" dirty="0">
                          <a:solidFill>
                            <a:schemeClr val="bg1"/>
                          </a:solidFill>
                        </a:rPr>
                        <a:t>224</a:t>
                      </a:r>
                    </a:p>
                  </a:txBody>
                  <a:tcPr marL="0" marR="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2F5F"/>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937093519"/>
                  </a:ext>
                </a:extLst>
              </a:tr>
              <a:tr h="182880">
                <a:tc vMerge="1">
                  <a:txBody>
                    <a:bodyPr/>
                    <a:lstStyle/>
                    <a:p>
                      <a:pPr marL="342900" indent="-171450">
                        <a:buFont typeface="Arial" panose="020B0604020202020204" pitchFamily="34" charset="0"/>
                        <a:buChar char="•"/>
                      </a:pPr>
                      <a:endParaRPr lang="en-US" sz="1050" b="1" dirty="0">
                        <a:solidFill>
                          <a:srgbClr val="FF66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0">
                        <a:buFont typeface="Arial" panose="020B0604020202020204" pitchFamily="34" charset="0"/>
                        <a:buNone/>
                      </a:pPr>
                      <a:r>
                        <a:rPr lang="en-US" sz="1050" b="1" dirty="0">
                          <a:solidFill>
                            <a:schemeClr val="bg1"/>
                          </a:solidFill>
                        </a:rPr>
                        <a:t>DTG + TDF/FTC</a:t>
                      </a: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pPr marL="171450" indent="0">
                        <a:buFont typeface="Arial" panose="020B0604020202020204" pitchFamily="34" charset="0"/>
                        <a:buNone/>
                      </a:pPr>
                      <a:r>
                        <a:rPr lang="en-US" sz="1050" b="1" dirty="0">
                          <a:solidFill>
                            <a:schemeClr val="bg1"/>
                          </a:solidFill>
                        </a:rPr>
                        <a:t>218</a:t>
                      </a:r>
                    </a:p>
                  </a:txBody>
                  <a:tcPr marL="0" marR="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4009251687"/>
                  </a:ext>
                </a:extLst>
              </a:tr>
            </a:tbl>
          </a:graphicData>
        </a:graphic>
      </p:graphicFrame>
      <p:graphicFrame>
        <p:nvGraphicFramePr>
          <p:cNvPr id="9" name="Tabl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7A18C62-4BF2-4766-AD40-7529BC78193E}"/>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156205340"/>
              </p:ext>
            </p:extLst>
          </p:nvPr>
        </p:nvGraphicFramePr>
        <p:xfrm>
          <a:off x="6349364" y="3047004"/>
          <a:ext cx="1994535" cy="341376"/>
        </p:xfrm>
        <a:graphic>
          <a:graphicData uri="http://schemas.openxmlformats.org/drawingml/2006/table">
            <a:tbl>
              <a:tblPr firstRow="1" bandRow="1">
                <a:tableStyleId>{5C22544A-7EE6-4342-B048-85BDC9FD1C3A}</a:tableStyleId>
              </a:tblPr>
              <a:tblGrid>
                <a:gridCol w="314927">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03938125"/>
                    </a:ext>
                  </a:extLst>
                </a:gridCol>
                <a:gridCol w="1679608">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626985705"/>
                    </a:ext>
                  </a:extLst>
                </a:gridCol>
              </a:tblGrid>
              <a:tr h="0">
                <a:tc>
                  <a:txBody>
                    <a:bodyPr/>
                    <a:lstStyle/>
                    <a:p>
                      <a:endParaRPr lang="en-US" sz="1000" dirty="0">
                        <a:solidFill>
                          <a:schemeClr val="tx1"/>
                        </a:solidFill>
                      </a:endParaRPr>
                    </a:p>
                  </a:txBody>
                  <a:tcPr marL="0" marR="0" marT="0" marB="18288">
                    <a:solidFill>
                      <a:srgbClr val="002F5F"/>
                    </a:solidFill>
                  </a:tcPr>
                </a:tc>
                <a:tc>
                  <a:txBody>
                    <a:bodyPr/>
                    <a:lstStyle/>
                    <a:p>
                      <a:r>
                        <a:rPr lang="en-US" sz="1000" b="1" dirty="0">
                          <a:solidFill>
                            <a:schemeClr val="tx1"/>
                          </a:solidFill>
                        </a:rPr>
                        <a:t>  DTG + 3TC (n=716)</a:t>
                      </a:r>
                    </a:p>
                  </a:txBody>
                  <a:tcPr marL="0" marR="0" marT="0" marB="18288">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04524387"/>
                  </a:ext>
                </a:extLst>
              </a:tr>
              <a:tr h="0">
                <a:tc>
                  <a:txBody>
                    <a:bodyPr/>
                    <a:lstStyle/>
                    <a:p>
                      <a:endParaRPr lang="en-US" sz="1000" dirty="0">
                        <a:solidFill>
                          <a:schemeClr val="tx1"/>
                        </a:solidFill>
                      </a:endParaRPr>
                    </a:p>
                  </a:txBody>
                  <a:tcPr marL="0" marR="0" marT="18288" marB="0">
                    <a:solidFill>
                      <a:srgbClr val="FF6600"/>
                    </a:solidFill>
                  </a:tcPr>
                </a:tc>
                <a:tc>
                  <a:txBody>
                    <a:bodyPr/>
                    <a:lstStyle/>
                    <a:p>
                      <a:r>
                        <a:rPr lang="en-US" sz="1000" b="1" dirty="0">
                          <a:solidFill>
                            <a:schemeClr val="tx1"/>
                          </a:solidFill>
                        </a:rPr>
                        <a:t>  DTG + TDF/FTC (n=717)</a:t>
                      </a:r>
                    </a:p>
                  </a:txBody>
                  <a:tcPr marL="0" marR="0" marT="18288" marB="0">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2687921501"/>
                  </a:ext>
                </a:extLst>
              </a:tr>
            </a:tbl>
          </a:graphicData>
        </a:graphic>
      </p:graphicFrame>
      <p:sp>
        <p:nvSpPr>
          <p:cNvPr id="10"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0B1522F-F615-4A03-96AF-D290DF4278C8}"/>
              </a:ext>
            </a:extLst>
          </p:cNvPr>
          <p:cNvSpPr>
            <a:spLocks noGrp="1"/>
          </p:cNvSpPr>
          <p:nvPr>
            <p:ph type="body" sz="quarter" idx="13"/>
          </p:nvPr>
        </p:nvSpPr>
        <p:spPr>
          <a:xfrm>
            <a:off x="533400" y="5745920"/>
            <a:ext cx="8358188" cy="365125"/>
          </a:xfrm>
        </p:spPr>
        <p:txBody>
          <a:bodyPr/>
          <a:lstStyle/>
          <a:p>
            <a:r>
              <a:rPr lang="en-US" altLang="ja-JP" sz="1100" spc="20" baseline="30000" dirty="0"/>
              <a:t>a</a:t>
            </a:r>
            <a:r>
              <a:rPr lang="en-US" altLang="ja-JP" sz="1100" spc="20" dirty="0"/>
              <a:t>Calculated from a repeated measures model adjusting for study, treatment, visit (repeated factor), baseline plasma HIV-1 RNA, baseline CD4+ cell count, treatment and visit interaction, and baseline CD4+ cell count and visit interaction.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97977786"/>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Title 2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871A8-FC5F-4498-8588-587C198019B7}"/>
              </a:ext>
            </a:extLst>
          </p:cNvPr>
          <p:cNvSpPr>
            <a:spLocks noGrp="1"/>
          </p:cNvSpPr>
          <p:nvPr>
            <p:ph type="title"/>
          </p:nvPr>
        </p:nvSpPr>
        <p:spPr>
          <a:xfrm>
            <a:off x="533400" y="152400"/>
            <a:ext cx="7543800" cy="838200"/>
          </a:xfrm>
        </p:spPr>
        <p:txBody>
          <a:bodyPr/>
          <a:lstStyle/>
          <a:p>
            <a:r>
              <a:rPr lang="en-US" dirty="0"/>
              <a:t/>
            </a:r>
            <a:br>
              <a:rPr lang="en-US" dirty="0"/>
            </a:br>
            <a:r>
              <a:rPr lang="en-US" dirty="0"/>
              <a:t>Pooled Snapshot Outcomes at Week 48: ITT-E Population </a:t>
            </a:r>
            <a:endParaRPr lang="en-US" altLang="en-US" dirty="0"/>
          </a:p>
        </p:txBody>
      </p:sp>
      <p:sp>
        <p:nvSpPr>
          <p:cNvPr id="17412" name="Text Placeholder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B6D5C99-7E9B-40F0-A892-837C6A117A7B}"/>
              </a:ext>
            </a:extLst>
          </p:cNvPr>
          <p:cNvSpPr>
            <a:spLocks noGrp="1"/>
          </p:cNvSpPr>
          <p:nvPr>
            <p:ph type="body" sz="quarter" idx="11"/>
          </p:nvPr>
        </p:nvSpPr>
        <p:spPr>
          <a:xfrm>
            <a:off x="533400" y="6294438"/>
            <a:ext cx="8358188" cy="182562"/>
          </a:xfrm>
        </p:spPr>
        <p:txBody>
          <a:bodyPr/>
          <a:lstStyle/>
          <a:p>
            <a:r>
              <a:rPr lang="en-US" altLang="en-US" dirty="0"/>
              <a:t>Cahn et al. AIDS 2018; Amsterdam, the Netherlands. Slides TUAB0106LB.</a:t>
            </a:r>
          </a:p>
        </p:txBody>
      </p:sp>
      <p:sp>
        <p:nvSpPr>
          <p:cNvPr id="17413" name="Text Placeholder 3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7FA1136-9BCE-4477-B702-87B641E6F65D}"/>
              </a:ext>
            </a:extLst>
          </p:cNvPr>
          <p:cNvSpPr>
            <a:spLocks noGrp="1"/>
          </p:cNvSpPr>
          <p:nvPr>
            <p:ph type="body" sz="quarter" idx="13"/>
          </p:nvPr>
        </p:nvSpPr>
        <p:spPr>
          <a:xfrm>
            <a:off x="533400" y="5549720"/>
            <a:ext cx="8358188" cy="674491"/>
          </a:xfrm>
        </p:spPr>
        <p:txBody>
          <a:bodyPr anchor="t" anchorCtr="0"/>
          <a:lstStyle/>
          <a:p>
            <a:r>
              <a:rPr lang="en-US" altLang="ja-JP" sz="1100" spc="20" baseline="30000" dirty="0"/>
              <a:t>a</a:t>
            </a:r>
            <a:r>
              <a:rPr lang="en-US" altLang="ja-JP" sz="1100" spc="20" dirty="0"/>
              <a:t>Based on Cochran-Mantel-Haenszel stratified analysis adjusting for the following baseline stratification factors: plasma HIV-1 </a:t>
            </a:r>
            <a:r>
              <a:rPr lang="en-US" altLang="ja-JP" sz="1100" dirty="0"/>
              <a:t>RNA (≤100,000 c/mL vs &gt;100,000 c/mL), CD4+ cell count (≤200 cells/mm</a:t>
            </a:r>
            <a:r>
              <a:rPr lang="en-US" altLang="ja-JP" sz="1100" baseline="30000" dirty="0"/>
              <a:t>3</a:t>
            </a:r>
            <a:r>
              <a:rPr lang="en-US" altLang="ja-JP" sz="1100" dirty="0"/>
              <a:t> vs &gt;200 cells/mm</a:t>
            </a:r>
            <a:r>
              <a:rPr lang="en-US" altLang="ja-JP" sz="1100" baseline="30000" dirty="0"/>
              <a:t>3</a:t>
            </a:r>
            <a:r>
              <a:rPr lang="en-US" altLang="ja-JP" sz="1100" dirty="0"/>
              <a:t>), and study (GEMINI-1 vs GEMINI-2).</a:t>
            </a:r>
          </a:p>
        </p:txBody>
      </p:sp>
      <p:sp>
        <p:nvSpPr>
          <p:cNvPr id="8" name="Rectangl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ED91AD-86B8-412E-A418-B3C41092D777}"/>
              </a:ext>
            </a:extLst>
          </p:cNvPr>
          <p:cNvSpPr/>
          <p:nvPr/>
        </p:nvSpPr>
        <p:spPr>
          <a:xfrm>
            <a:off x="478979" y="1393844"/>
            <a:ext cx="4663440" cy="365760"/>
          </a:xfrm>
          <a:prstGeom prst="rect">
            <a:avLst/>
          </a:prstGeom>
          <a:solidFill>
            <a:srgbClr val="002F5F"/>
          </a:solidFill>
          <a:ln w="25400" cap="flat" cmpd="sng" algn="ctr">
            <a:noFill/>
            <a:prstDash val="solid"/>
          </a:ln>
          <a:effectLst/>
        </p:spPr>
        <p:txBody>
          <a:bodyPr tIns="90000" bIns="90000" anchor="ctr"/>
          <a:lstStyle/>
          <a:p>
            <a:pPr marL="0" lvl="1" algn="ctr">
              <a:buNone/>
              <a:defRPr/>
            </a:pPr>
            <a:r>
              <a:rPr lang="en-GB" sz="1400" b="1" kern="0" dirty="0">
                <a:solidFill>
                  <a:prstClr val="white"/>
                </a:solidFill>
                <a:latin typeface="Arial" panose="020B0604020202020204" pitchFamily="34" charset="0"/>
                <a:cs typeface="Arial" panose="020B0604020202020204" pitchFamily="34" charset="0"/>
              </a:rPr>
              <a:t>Virologic outcome </a:t>
            </a:r>
          </a:p>
        </p:txBody>
      </p:sp>
      <p:sp>
        <p:nvSpPr>
          <p:cNvPr id="9" name="Rectangle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572715-5EC8-40F4-9BAA-B18416C47884}"/>
              </a:ext>
            </a:extLst>
          </p:cNvPr>
          <p:cNvSpPr/>
          <p:nvPr/>
        </p:nvSpPr>
        <p:spPr>
          <a:xfrm>
            <a:off x="5263660" y="1393844"/>
            <a:ext cx="3679935" cy="365760"/>
          </a:xfrm>
          <a:prstGeom prst="rect">
            <a:avLst/>
          </a:prstGeom>
          <a:solidFill>
            <a:srgbClr val="002F5F"/>
          </a:solidFill>
          <a:ln w="25400" cap="flat" cmpd="sng" algn="ctr">
            <a:noFill/>
            <a:prstDash val="solid"/>
          </a:ln>
          <a:effectLst/>
        </p:spPr>
        <p:txBody>
          <a:bodyPr tIns="90000" bIns="90000" anchor="ctr"/>
          <a:lstStyle/>
          <a:p>
            <a:pPr marL="0" lvl="1" algn="ctr">
              <a:buNone/>
              <a:defRPr/>
            </a:pPr>
            <a:r>
              <a:rPr lang="en-GB" sz="1400" b="1" kern="0" dirty="0">
                <a:solidFill>
                  <a:prstClr val="white"/>
                </a:solidFill>
                <a:latin typeface="Arial" panose="020B0604020202020204" pitchFamily="34" charset="0"/>
                <a:cs typeface="Arial" panose="020B0604020202020204" pitchFamily="34" charset="0"/>
              </a:rPr>
              <a:t>Adjusted treatment difference (95% CI)</a:t>
            </a:r>
            <a:r>
              <a:rPr lang="en-GB" sz="1400" b="1" kern="0" baseline="30000" dirty="0">
                <a:solidFill>
                  <a:prstClr val="white"/>
                </a:solidFill>
                <a:latin typeface="Arial" panose="020B0604020202020204" pitchFamily="34" charset="0"/>
                <a:cs typeface="Arial" panose="020B0604020202020204" pitchFamily="34" charset="0"/>
              </a:rPr>
              <a:t>a</a:t>
            </a:r>
            <a:endParaRPr lang="en-GB" sz="1400" b="1" kern="0" dirty="0">
              <a:solidFill>
                <a:prstClr val="white"/>
              </a:solidFill>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25257FE-D7E6-4EC4-971C-8722867A552C}"/>
              </a:ext>
            </a:extLst>
          </p:cNvPr>
          <p:cNvGrpSpPr/>
          <p:nvPr/>
        </p:nvGrpSpPr>
        <p:grpSpPr>
          <a:xfrm>
            <a:off x="5311787" y="1800788"/>
            <a:ext cx="3377674" cy="2638297"/>
            <a:chOff x="7118096" y="1625421"/>
            <a:chExt cx="4673945" cy="3268753"/>
          </a:xfrm>
        </p:grpSpPr>
        <p:sp>
          <p:nvSpPr>
            <p:cNvPr id="12" name="Down Arrow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5FADBD8-575D-43F6-88AE-3176A761646F}"/>
                </a:ext>
              </a:extLst>
            </p:cNvPr>
            <p:cNvSpPr/>
            <p:nvPr/>
          </p:nvSpPr>
          <p:spPr>
            <a:xfrm rot="5400000">
              <a:off x="8129803" y="857901"/>
              <a:ext cx="649184" cy="2184224"/>
            </a:xfrm>
            <a:prstGeom prst="downArrow">
              <a:avLst/>
            </a:prstGeom>
            <a:solidFill>
              <a:srgbClr val="FF6600"/>
            </a:solidFill>
            <a:ln w="25400" cap="flat" cmpd="sng" algn="ctr">
              <a:noFill/>
              <a:prstDash val="solid"/>
            </a:ln>
            <a:effectLst/>
          </p:spPr>
          <p:txBody>
            <a:bodyPr anchor="ctr"/>
            <a:lstStyle/>
            <a:p>
              <a:pPr algn="ctr">
                <a:defRPr/>
              </a:pPr>
              <a:endParaRPr lang="en-US" sz="1250" kern="0" dirty="0">
                <a:solidFill>
                  <a:prstClr val="white"/>
                </a:solidFill>
                <a:latin typeface="Calibri"/>
              </a:endParaRPr>
            </a:p>
          </p:txBody>
        </p:sp>
        <p:sp>
          <p:nvSpPr>
            <p:cNvPr id="13" name="Down Arrow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BE300D0-A1FA-453B-A3DB-6F961927BB80}"/>
                </a:ext>
              </a:extLst>
            </p:cNvPr>
            <p:cNvSpPr/>
            <p:nvPr/>
          </p:nvSpPr>
          <p:spPr>
            <a:xfrm rot="16200000">
              <a:off x="10200985" y="893973"/>
              <a:ext cx="649184" cy="2112080"/>
            </a:xfrm>
            <a:prstGeom prst="downArrow">
              <a:avLst/>
            </a:prstGeom>
            <a:solidFill>
              <a:srgbClr val="002F5F"/>
            </a:solidFill>
            <a:ln w="25400" cap="flat" cmpd="sng" algn="ctr">
              <a:noFill/>
              <a:prstDash val="solid"/>
            </a:ln>
            <a:effectLst/>
          </p:spPr>
          <p:txBody>
            <a:bodyPr anchor="ctr"/>
            <a:lstStyle/>
            <a:p>
              <a:pPr algn="ctr">
                <a:defRPr/>
              </a:pPr>
              <a:endParaRPr lang="en-US" sz="1250" kern="0" dirty="0">
                <a:solidFill>
                  <a:prstClr val="white"/>
                </a:solidFill>
                <a:latin typeface="Calibri"/>
              </a:endParaRPr>
            </a:p>
          </p:txBody>
        </p:sp>
        <p:sp>
          <p:nvSpPr>
            <p:cNvPr id="14" name="TextBox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03553ED-EDAC-4DCD-BCF2-8113702C5B9D}"/>
                </a:ext>
              </a:extLst>
            </p:cNvPr>
            <p:cNvSpPr txBox="1">
              <a:spLocks noChangeArrowheads="1"/>
            </p:cNvSpPr>
            <p:nvPr/>
          </p:nvSpPr>
          <p:spPr bwMode="auto">
            <a:xfrm>
              <a:off x="7586625" y="1760577"/>
              <a:ext cx="1956678" cy="38330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Aft>
                  <a:spcPts val="0"/>
                </a:spcAft>
                <a:buNone/>
              </a:pPr>
              <a:r>
                <a:rPr lang="en-GB" sz="1200" b="1" dirty="0">
                  <a:solidFill>
                    <a:schemeClr val="bg1"/>
                  </a:solidFill>
                  <a:latin typeface="Arial" panose="020B0604020202020204" pitchFamily="34" charset="0"/>
                  <a:cs typeface="Arial" panose="020B0604020202020204" pitchFamily="34" charset="0"/>
                </a:rPr>
                <a:t>DTG + TDF/FTC</a:t>
              </a:r>
            </a:p>
          </p:txBody>
        </p:sp>
        <p:sp>
          <p:nvSpPr>
            <p:cNvPr id="15" name="TextBox 2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6BF4003-BBC5-481A-ABEE-B7C8C3F73987}"/>
                </a:ext>
              </a:extLst>
            </p:cNvPr>
            <p:cNvSpPr txBox="1">
              <a:spLocks noChangeArrowheads="1"/>
            </p:cNvSpPr>
            <p:nvPr/>
          </p:nvSpPr>
          <p:spPr bwMode="auto">
            <a:xfrm>
              <a:off x="9332415" y="1760577"/>
              <a:ext cx="1813853" cy="38330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buNone/>
                <a:defRPr/>
              </a:pPr>
              <a:r>
                <a:rPr lang="en-US" altLang="en-US" sz="1200" b="1" kern="0" dirty="0">
                  <a:solidFill>
                    <a:prstClr val="white"/>
                  </a:solidFill>
                  <a:latin typeface="Arial" panose="020B0604020202020204" pitchFamily="34" charset="0"/>
                  <a:cs typeface="Arial" panose="020B0604020202020204" pitchFamily="34" charset="0"/>
                </a:rPr>
                <a:t>DTG + 3TC</a:t>
              </a:r>
            </a:p>
          </p:txBody>
        </p:sp>
        <p:grpSp>
          <p:nvGrpSpPr>
            <p:cNvPr id="16" name="Group 1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1DC15E5-7BFB-49B5-8E17-4A06535014C1}"/>
                </a:ext>
              </a:extLst>
            </p:cNvPr>
            <p:cNvGrpSpPr/>
            <p:nvPr/>
          </p:nvGrpSpPr>
          <p:grpSpPr>
            <a:xfrm>
              <a:off x="7118096" y="2222313"/>
              <a:ext cx="4673945" cy="2671861"/>
              <a:chOff x="5011775" y="2492895"/>
              <a:chExt cx="4075037" cy="1734148"/>
            </a:xfrm>
          </p:grpSpPr>
          <p:graphicFrame>
            <p:nvGraphicFramePr>
              <p:cNvPr id="20" name="Chart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F446A88-DC41-41F7-8771-B59450B12F3A}"/>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228128088"/>
                  </p:ext>
                </p:extLst>
              </p:nvPr>
            </p:nvGraphicFramePr>
            <p:xfrm>
              <a:off x="5011775" y="2492895"/>
              <a:ext cx="4075037" cy="1734148"/>
            </p:xfrm>
            <a:graphic>
              <a:graphicData uri="http://schemas.openxmlformats.org/drawingml/2006/chart">
                <c:chart xmlns:c="http://schemas.openxmlformats.org/drawingml/2006/chart" xmlns:r="http://schemas.openxmlformats.org/officeDocument/2006/relationships" r:id="rId3"/>
              </a:graphicData>
            </a:graphic>
          </p:graphicFrame>
          <p:cxnSp>
            <p:nvCxnSpPr>
              <p:cNvPr id="21" name="Straight Connector 2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2C353A0-5C7C-44D7-97A1-12529ECD9BB9}"/>
                  </a:ext>
                </a:extLst>
              </p:cNvPr>
              <p:cNvCxnSpPr>
                <a:cxnSpLocks/>
              </p:cNvCxnSpPr>
              <p:nvPr/>
            </p:nvCxnSpPr>
            <p:spPr bwMode="auto">
              <a:xfrm>
                <a:off x="5224672" y="2526834"/>
                <a:ext cx="0" cy="1188072"/>
              </a:xfrm>
              <a:prstGeom prst="line">
                <a:avLst/>
              </a:prstGeom>
              <a:noFill/>
              <a:ln w="19050" cap="flat" cmpd="sng" algn="ctr">
                <a:solidFill>
                  <a:sysClr val="windowText" lastClr="000000"/>
                </a:solidFill>
                <a:prstDash val="sysDash"/>
              </a:ln>
              <a:effectLst/>
            </p:spPr>
          </p:cxnSp>
        </p:grpSp>
        <p:sp>
          <p:nvSpPr>
            <p:cNvPr id="17" name="TextBox 1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E7158AA-7E16-4B5D-AE22-E02A9983CEB4}"/>
                </a:ext>
              </a:extLst>
            </p:cNvPr>
            <p:cNvSpPr txBox="1"/>
            <p:nvPr/>
          </p:nvSpPr>
          <p:spPr>
            <a:xfrm>
              <a:off x="8181957" y="2830226"/>
              <a:ext cx="660728" cy="228794"/>
            </a:xfrm>
            <a:prstGeom prst="rect">
              <a:avLst/>
            </a:prstGeom>
            <a:noFill/>
          </p:spPr>
          <p:txBody>
            <a:bodyPr wrap="square" lIns="0" tIns="0" rIns="0" bIns="0" rtlCol="0">
              <a:spAutoFit/>
            </a:bodyPr>
            <a:lstStyle/>
            <a:p>
              <a:pPr algn="ctr">
                <a:buNone/>
              </a:pPr>
              <a:r>
                <a:rPr lang="en-US" sz="1200" dirty="0">
                  <a:latin typeface="Arial" panose="020B0604020202020204" pitchFamily="34" charset="0"/>
                  <a:cs typeface="Arial" panose="020B0604020202020204" pitchFamily="34" charset="0"/>
                </a:rPr>
                <a:t>-4.4</a:t>
              </a:r>
            </a:p>
          </p:txBody>
        </p:sp>
        <p:sp>
          <p:nvSpPr>
            <p:cNvPr id="18" name="TextBox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803EAEE-ADA9-41B2-9360-5E151E82C8F1}"/>
                </a:ext>
              </a:extLst>
            </p:cNvPr>
            <p:cNvSpPr txBox="1"/>
            <p:nvPr/>
          </p:nvSpPr>
          <p:spPr>
            <a:xfrm>
              <a:off x="9409522" y="2830226"/>
              <a:ext cx="660728" cy="228794"/>
            </a:xfrm>
            <a:prstGeom prst="rect">
              <a:avLst/>
            </a:prstGeom>
            <a:noFill/>
          </p:spPr>
          <p:txBody>
            <a:bodyPr wrap="square" lIns="0" tIns="0" rIns="0" bIns="0" rtlCol="0">
              <a:spAutoFit/>
            </a:bodyPr>
            <a:lstStyle/>
            <a:p>
              <a:pPr algn="ctr">
                <a:buNone/>
              </a:pPr>
              <a:r>
                <a:rPr lang="en-US" sz="1200" dirty="0">
                  <a:latin typeface="Arial" panose="020B0604020202020204" pitchFamily="34" charset="0"/>
                  <a:cs typeface="Arial" panose="020B0604020202020204" pitchFamily="34" charset="0"/>
                </a:rPr>
                <a:t>1.1</a:t>
              </a:r>
            </a:p>
          </p:txBody>
        </p:sp>
        <p:sp>
          <p:nvSpPr>
            <p:cNvPr id="19" name="TextBox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B5679CF-0EE2-45CB-9FC5-2F77C4DCA74B}"/>
                </a:ext>
              </a:extLst>
            </p:cNvPr>
            <p:cNvSpPr txBox="1"/>
            <p:nvPr/>
          </p:nvSpPr>
          <p:spPr>
            <a:xfrm>
              <a:off x="8899553" y="2496457"/>
              <a:ext cx="517512" cy="228794"/>
            </a:xfrm>
            <a:prstGeom prst="rect">
              <a:avLst/>
            </a:prstGeom>
            <a:noFill/>
          </p:spPr>
          <p:txBody>
            <a:bodyPr wrap="square" lIns="0" tIns="0" rIns="0" bIns="0" rtlCol="0">
              <a:spAutoFit/>
            </a:bodyPr>
            <a:lstStyle/>
            <a:p>
              <a:pPr>
                <a:buNone/>
              </a:pPr>
              <a:r>
                <a:rPr lang="en-US" sz="1200" dirty="0">
                  <a:latin typeface="+mn-lt"/>
                </a:rPr>
                <a:t>-1.7</a:t>
              </a:r>
            </a:p>
          </p:txBody>
        </p:sp>
      </p:grpSp>
      <p:sp>
        <p:nvSpPr>
          <p:cNvPr id="24" name="Content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22D7E8-B0D6-4BF6-B3D2-A126ABCD96E4}"/>
              </a:ext>
            </a:extLst>
          </p:cNvPr>
          <p:cNvSpPr txBox="1">
            <a:spLocks/>
          </p:cNvSpPr>
          <p:nvPr/>
        </p:nvSpPr>
        <p:spPr>
          <a:xfrm>
            <a:off x="5688630" y="4090831"/>
            <a:ext cx="2705774" cy="444506"/>
          </a:xfrm>
          <a:prstGeom prst="rect">
            <a:avLst/>
          </a:prstGeom>
        </p:spPr>
        <p:txBody>
          <a:bodyPr/>
          <a:lstStyle>
            <a:lvl1pPr marL="190500" indent="-190500" algn="l" rtl="0" eaLnBrk="0" fontAlgn="base" hangingPunct="0">
              <a:spcBef>
                <a:spcPct val="0"/>
              </a:spcBef>
              <a:spcAft>
                <a:spcPts val="500"/>
              </a:spcAft>
              <a:buClr>
                <a:srgbClr val="E31836"/>
              </a:buClr>
              <a:buSzPct val="115000"/>
              <a:buFont typeface="Arial" charset="0"/>
              <a:buChar char="•"/>
              <a:defRPr sz="2200">
                <a:solidFill>
                  <a:schemeClr val="tx1"/>
                </a:solidFill>
                <a:latin typeface="Arial" panose="020B0604020202020204" pitchFamily="34" charset="0"/>
                <a:ea typeface="+mn-ea"/>
                <a:cs typeface="Arial" panose="020B0604020202020204" pitchFamily="34" charset="0"/>
              </a:defRPr>
            </a:lvl1pPr>
            <a:lvl2pPr marL="473075" indent="-257175" algn="l" rtl="0" eaLnBrk="0" fontAlgn="base" hangingPunct="0">
              <a:spcBef>
                <a:spcPct val="0"/>
              </a:spcBef>
              <a:spcAft>
                <a:spcPts val="300"/>
              </a:spcAft>
              <a:buClr>
                <a:srgbClr val="E31836"/>
              </a:buClr>
              <a:buSzPct val="115000"/>
              <a:buFont typeface="Arial" charset="0"/>
              <a:buChar char="–"/>
              <a:defRPr sz="2000">
                <a:solidFill>
                  <a:schemeClr val="tx1"/>
                </a:solidFill>
                <a:latin typeface="Arial" panose="020B0604020202020204" pitchFamily="34" charset="0"/>
                <a:cs typeface="Arial" panose="020B0604020202020204" pitchFamily="34" charset="0"/>
              </a:defRPr>
            </a:lvl2pPr>
            <a:lvl3pPr marL="639763" indent="-158750" algn="l" rtl="0" eaLnBrk="0" fontAlgn="base" hangingPunct="0">
              <a:spcBef>
                <a:spcPct val="0"/>
              </a:spcBef>
              <a:spcAft>
                <a:spcPts val="300"/>
              </a:spcAft>
              <a:buClr>
                <a:srgbClr val="E31836"/>
              </a:buClr>
              <a:buSzPct val="115000"/>
              <a:buFont typeface="Arial" charset="0"/>
              <a:buChar char="•"/>
              <a:defRPr lang="en-US" dirty="0">
                <a:solidFill>
                  <a:schemeClr val="tx1"/>
                </a:solidFill>
                <a:latin typeface="Arial" panose="020B0604020202020204" pitchFamily="34" charset="0"/>
                <a:cs typeface="Arial" panose="020B0604020202020204" pitchFamily="34" charset="0"/>
              </a:defRPr>
            </a:lvl3pPr>
            <a:lvl4pPr marL="798513" indent="-142875" algn="l" rtl="0" eaLnBrk="0" fontAlgn="base" hangingPunct="0">
              <a:spcBef>
                <a:spcPct val="0"/>
              </a:spcBef>
              <a:spcAft>
                <a:spcPts val="300"/>
              </a:spcAft>
              <a:buClr>
                <a:srgbClr val="E31836"/>
              </a:buClr>
              <a:buSzPct val="115000"/>
              <a:buFont typeface="Arial" charset="0"/>
              <a:buChar char="-"/>
              <a:defRPr lang="en-US" sz="1600" dirty="0">
                <a:solidFill>
                  <a:schemeClr val="tx1"/>
                </a:solidFill>
                <a:latin typeface="Arial" panose="020B0604020202020204" pitchFamily="34" charset="0"/>
                <a:cs typeface="Arial" panose="020B0604020202020204" pitchFamily="34" charset="0"/>
              </a:defRPr>
            </a:lvl4pPr>
            <a:lvl5pPr marL="922338" indent="-114300" algn="l" defTabSz="923925" rtl="0" eaLnBrk="0" fontAlgn="base" hangingPunct="0">
              <a:spcBef>
                <a:spcPct val="0"/>
              </a:spcBef>
              <a:spcAft>
                <a:spcPts val="300"/>
              </a:spcAft>
              <a:buClr>
                <a:srgbClr val="E31836"/>
              </a:buClr>
              <a:buSzPct val="115000"/>
              <a:buFont typeface="Arial" charset="0"/>
              <a:buChar char="•"/>
              <a:defRPr lang="en-GB" sz="1400" dirty="0">
                <a:solidFill>
                  <a:schemeClr val="tx1"/>
                </a:solidFill>
                <a:latin typeface="Arial" panose="020B0604020202020204" pitchFamily="34" charset="0"/>
                <a:cs typeface="Arial" panose="020B0604020202020204" pitchFamily="34" charset="0"/>
              </a:defRPr>
            </a:lvl5pPr>
            <a:lvl6pPr marL="668338" indent="0" algn="l" rtl="0" eaLnBrk="1" fontAlgn="base" hangingPunct="1">
              <a:spcBef>
                <a:spcPct val="20000"/>
              </a:spcBef>
              <a:spcAft>
                <a:spcPct val="0"/>
              </a:spcAft>
              <a:buClr>
                <a:srgbClr val="B61229"/>
              </a:buClr>
              <a:buSzPct val="115000"/>
              <a:buFont typeface="Arial" charset="0"/>
              <a:buNone/>
              <a:defRPr sz="1000">
                <a:solidFill>
                  <a:schemeClr val="bg2"/>
                </a:solidFill>
                <a:latin typeface="+mn-lt"/>
                <a:cs typeface="+mn-cs"/>
              </a:defRPr>
            </a:lvl6pPr>
            <a:lvl7pPr marL="14478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7pPr>
            <a:lvl8pPr marL="19050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8pPr>
            <a:lvl9pPr marL="2362200" indent="-188913" algn="l" rtl="0" eaLnBrk="1" fontAlgn="base" hangingPunct="1">
              <a:spcBef>
                <a:spcPct val="20000"/>
              </a:spcBef>
              <a:spcAft>
                <a:spcPct val="0"/>
              </a:spcAft>
              <a:buClr>
                <a:srgbClr val="B61229"/>
              </a:buClr>
              <a:buSzPct val="115000"/>
              <a:buFont typeface="Arial" charset="0"/>
              <a:buChar char="•"/>
              <a:defRPr sz="1000">
                <a:solidFill>
                  <a:schemeClr val="bg2"/>
                </a:solidFill>
                <a:latin typeface="+mn-lt"/>
                <a:cs typeface="+mn-cs"/>
              </a:defRPr>
            </a:lvl9pPr>
          </a:lstStyle>
          <a:p>
            <a:pPr marL="0" indent="0" algn="ctr">
              <a:buClr>
                <a:srgbClr val="C00000"/>
              </a:buClr>
              <a:buNone/>
            </a:pPr>
            <a:r>
              <a:rPr lang="en-GB" sz="1400" kern="0" dirty="0"/>
              <a:t>Percentage-point difference</a:t>
            </a:r>
            <a:endParaRPr lang="en-US" sz="1400" kern="0" dirty="0"/>
          </a:p>
        </p:txBody>
      </p:sp>
      <p:sp>
        <p:nvSpPr>
          <p:cNvPr id="30" name="TextBox 2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CBBB199-CBA1-4C44-80B1-3579B3E42EC2}"/>
              </a:ext>
            </a:extLst>
          </p:cNvPr>
          <p:cNvSpPr txBox="1"/>
          <p:nvPr/>
        </p:nvSpPr>
        <p:spPr>
          <a:xfrm>
            <a:off x="5625149" y="2641920"/>
            <a:ext cx="437364" cy="215444"/>
          </a:xfrm>
          <a:prstGeom prst="rect">
            <a:avLst/>
          </a:prstGeom>
          <a:noFill/>
        </p:spPr>
        <p:txBody>
          <a:bodyPr wrap="none" lIns="0" tIns="0" rIns="0" bIns="0" rtlCol="0">
            <a:spAutoFit/>
          </a:bodyPr>
          <a:lstStyle/>
          <a:p>
            <a:r>
              <a:rPr lang="en-US" sz="1400" b="1" dirty="0"/>
              <a:t>ITT-E</a:t>
            </a:r>
          </a:p>
        </p:txBody>
      </p:sp>
      <p:graphicFrame>
        <p:nvGraphicFramePr>
          <p:cNvPr id="32" name="Chart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5ECAE3E-F41C-4CAF-AD35-D1622F645DB6}"/>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273228687"/>
              </p:ext>
            </p:extLst>
          </p:nvPr>
        </p:nvGraphicFramePr>
        <p:xfrm>
          <a:off x="213672" y="1660030"/>
          <a:ext cx="4887430" cy="37044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3" name="Table 3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39C81A3-415D-4914-8185-0B5AC1D38E8B}"/>
              </a:ext>
            </a:extLst>
          </p:cNvPr>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000853640"/>
              </p:ext>
            </p:extLst>
          </p:nvPr>
        </p:nvGraphicFramePr>
        <p:xfrm>
          <a:off x="325458" y="1826569"/>
          <a:ext cx="4754880" cy="182880"/>
        </p:xfrm>
        <a:graphic>
          <a:graphicData uri="http://schemas.openxmlformats.org/drawingml/2006/table">
            <a:tbl>
              <a:tblPr firstRow="1" bandRow="1">
                <a:tableStyleId>{5C22544A-7EE6-4342-B048-85BDC9FD1C3A}</a:tableStyleId>
              </a:tblPr>
              <a:tblGrid>
                <a:gridCol w="54864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793126558"/>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2030584303"/>
                    </a:ext>
                  </a:extLst>
                </a:gridCol>
                <a:gridCol w="182880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934579563"/>
                    </a:ext>
                  </a:extLst>
                </a:gridCol>
                <a:gridCol w="1828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106494668"/>
                    </a:ext>
                  </a:extLst>
                </a:gridCol>
                <a:gridCol w="2011680">
                  <a:extLst>
                    <a:ext uri="{9D8B030D-6E8A-4147-A177-3AD203B41FA5}">
                      <a16:colId xmlns:a16="http://schemas.microsoft.com/office/drawing/2014/main" xmlns:p="http://schemas.openxmlformats.org/presentationml/2006/main" xmlns:r="http://schemas.openxmlformats.org/officeDocument/2006/relationships" xmlns:a="http://schemas.openxmlformats.org/drawingml/2006/main" xmlns="" val="1930115230"/>
                    </a:ext>
                  </a:extLst>
                </a:gridCol>
              </a:tblGrid>
              <a:tr h="0">
                <a:tc>
                  <a:txBody>
                    <a:bodyPr/>
                    <a:lstStyle/>
                    <a:p>
                      <a:r>
                        <a:rPr lang="en-US" sz="1200" b="1" dirty="0">
                          <a:solidFill>
                            <a:schemeClr val="tx1"/>
                          </a:solidFill>
                        </a:rPr>
                        <a:t>ITT-E</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F5F"/>
                    </a:solidFill>
                  </a:tcPr>
                </a:tc>
                <a:tc>
                  <a:txBody>
                    <a:bodyPr/>
                    <a:lstStyle/>
                    <a:p>
                      <a:r>
                        <a:rPr lang="en-US" sz="1200" b="0" dirty="0">
                          <a:solidFill>
                            <a:schemeClr val="tx1"/>
                          </a:solidFill>
                        </a:rPr>
                        <a:t>  DTG + 3TC (N=716)</a:t>
                      </a: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r>
                        <a:rPr lang="en-US" sz="1200" b="0" dirty="0">
                          <a:solidFill>
                            <a:schemeClr val="tx1"/>
                          </a:solidFill>
                        </a:rPr>
                        <a:t>  DTG + TDF/FTC (N=717)</a:t>
                      </a:r>
                      <a:endParaRPr lang="en-US" sz="1200" dirty="0">
                        <a:solidFill>
                          <a:schemeClr val="tx1"/>
                        </a:solidFill>
                      </a:endParaRPr>
                    </a:p>
                  </a:txBody>
                  <a:tcPr marL="0" marR="0"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p="http://schemas.openxmlformats.org/presentationml/2006/main" xmlns:r="http://schemas.openxmlformats.org/officeDocument/2006/relationships" xmlns:a="http://schemas.openxmlformats.org/drawingml/2006/main" xmlns="" val="4289650868"/>
                  </a:ext>
                </a:extLst>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1321230"/>
      </p:ext>
    </p:extLst>
  </p:cSld>
  <p:clrMapOvr>
    <a:masterClrMapping/>
  </p:clrMapOvr>
</p:sld>
</file>

<file path=ppt/theme/theme1.xml><?xml version="1.0" encoding="utf-8"?>
<a:theme xmlns:a="http://schemas.openxmlformats.org/drawingml/2006/main" name="1_ViiV Global Template 2015 With Logo">
  <a:themeElements>
    <a:clrScheme name="ViiV Color Theme">
      <a:dk1>
        <a:srgbClr val="000000"/>
      </a:dk1>
      <a:lt1>
        <a:srgbClr val="FFFFFF"/>
      </a:lt1>
      <a:dk2>
        <a:srgbClr val="A30234"/>
      </a:dk2>
      <a:lt2>
        <a:srgbClr val="808080"/>
      </a:lt2>
      <a:accent1>
        <a:srgbClr val="002F5F"/>
      </a:accent1>
      <a:accent2>
        <a:srgbClr val="FF6600"/>
      </a:accent2>
      <a:accent3>
        <a:srgbClr val="00B050"/>
      </a:accent3>
      <a:accent4>
        <a:srgbClr val="FFCC00"/>
      </a:accent4>
      <a:accent5>
        <a:srgbClr val="0098DB"/>
      </a:accent5>
      <a:accent6>
        <a:srgbClr val="A50021"/>
      </a:accent6>
      <a:hlink>
        <a:srgbClr val="0000FF"/>
      </a:hlink>
      <a:folHlink>
        <a:srgbClr val="7030A0"/>
      </a:folHlink>
    </a:clrScheme>
    <a:fontScheme name="ViiV Corporate Font 201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dirty="0" smtClean="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4745</Words>
  <Application>Microsoft Macintosh PowerPoint</Application>
  <PresentationFormat>Bildschirmpräsentation (4:3)</PresentationFormat>
  <Paragraphs>793</Paragraphs>
  <Slides>22</Slides>
  <Notes>18</Notes>
  <HiddenSlides>0</HiddenSlides>
  <MMClips>0</MMClips>
  <ScaleCrop>false</ScaleCrop>
  <HeadingPairs>
    <vt:vector size="4" baseType="variant">
      <vt:variant>
        <vt:lpstr>Entwurfsvorlage</vt:lpstr>
      </vt:variant>
      <vt:variant>
        <vt:i4>1</vt:i4>
      </vt:variant>
      <vt:variant>
        <vt:lpstr>Folientitel</vt:lpstr>
      </vt:variant>
      <vt:variant>
        <vt:i4>22</vt:i4>
      </vt:variant>
    </vt:vector>
  </HeadingPairs>
  <TitlesOfParts>
    <vt:vector size="23" baseType="lpstr">
      <vt:lpstr>1_ViiV Global Template 2015 With Logo</vt:lpstr>
      <vt:lpstr>Non-Inferior Efficacy of Dolutegravir (DTG) Plus Lamivudine (3TC) vs DTG Plus Tenofovir/Emtricitabine (TDF/FTC) Fixed-Dose Combination in Antiretroviral Treatment–Naive Adults With HIV-1 Infection—Week 48 Results From the GEMINI Studies</vt:lpstr>
      <vt:lpstr>Introduction</vt:lpstr>
      <vt:lpstr>GEMINI-1 and -2 Phase III Study Design</vt:lpstr>
      <vt:lpstr>Demographic and Baseline Characteristics for the Pooled GEMINI-1 and -2 Population</vt:lpstr>
      <vt:lpstr>Snapshot Outcomes at Week 48 for GEMINI-1</vt:lpstr>
      <vt:lpstr>Snapshot Outcomes at Week 48 for GEMINI-1 and -2</vt:lpstr>
      <vt:lpstr>Snapshot Analysis by Visit: Pooled ITT-E Population</vt:lpstr>
      <vt:lpstr>Snapshot Analysis by Visit: Pooled ITT-E Population</vt:lpstr>
      <vt:lpstr> Pooled Snapshot Outcomes at Week 48: ITT-E Population </vt:lpstr>
      <vt:lpstr> Pooled Snapshot Outcomes at Week 48: ITT-E and Per Protocol Populations</vt:lpstr>
      <vt:lpstr>Pooled Outcomes at Week 48 Stratified by Baseline HIV-1 RNA: Snapshot Analysis</vt:lpstr>
      <vt:lpstr>Pooled Outcomes at Week 48 Stratified by Baseline HIV-1 RNA and CD4+ Cell Count: Snapshot Analysis</vt:lpstr>
      <vt:lpstr>Pooled Outcomes at Week 48 Stratified by Baseline HIV-1 RNA and CD4+ Cell Count: Snapshot and TRDF Analysis</vt:lpstr>
      <vt:lpstr>Confirmed Virologic Withdrawals Through Week 48: ITT-E Population</vt:lpstr>
      <vt:lpstr>Adverse Events: Pooled ITT-E Population</vt:lpstr>
      <vt:lpstr>Adverse Events Leading to Withdrawal: Pooled ITT-E Population</vt:lpstr>
      <vt:lpstr>Change in Renal Biomarkers at Week 48: Pooled ITT-E Population</vt:lpstr>
      <vt:lpstr>Change in Bone Markers at Week 48: Pooled ITT-E Population</vt:lpstr>
      <vt:lpstr>Conclusions</vt:lpstr>
      <vt:lpstr>Acknowledgements</vt:lpstr>
      <vt:lpstr>BACKUP SLIDES</vt:lpstr>
      <vt:lpstr>Change in Serum Lipids at Week 48: Pooled ITT-E Population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Post-IAS Advisory Board</dc:title>
  <dc:creator>Inderjit Chhatwal</dc:creator>
  <cp:lastModifiedBy>Ramona Pauli</cp:lastModifiedBy>
  <cp:revision>620</cp:revision>
  <cp:lastPrinted>2018-07-19T20:15:24Z</cp:lastPrinted>
  <dcterms:created xsi:type="dcterms:W3CDTF">2018-07-24T17:03:07Z</dcterms:created>
  <dcterms:modified xsi:type="dcterms:W3CDTF">2018-07-24T17:03:27Z</dcterms:modified>
</cp:coreProperties>
</file>