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2" r:id="rId1"/>
  </p:sldMasterIdLst>
  <p:notesMasterIdLst>
    <p:notesMasterId r:id="rId34"/>
  </p:notesMasterIdLst>
  <p:sldIdLst>
    <p:sldId id="480" r:id="rId2"/>
    <p:sldId id="482" r:id="rId3"/>
    <p:sldId id="481" r:id="rId4"/>
    <p:sldId id="486" r:id="rId5"/>
    <p:sldId id="439" r:id="rId6"/>
    <p:sldId id="363" r:id="rId7"/>
    <p:sldId id="475" r:id="rId8"/>
    <p:sldId id="453" r:id="rId9"/>
    <p:sldId id="478" r:id="rId10"/>
    <p:sldId id="451" r:id="rId11"/>
    <p:sldId id="490" r:id="rId12"/>
    <p:sldId id="484" r:id="rId13"/>
    <p:sldId id="454" r:id="rId14"/>
    <p:sldId id="394" r:id="rId15"/>
    <p:sldId id="404" r:id="rId16"/>
    <p:sldId id="433" r:id="rId17"/>
    <p:sldId id="410" r:id="rId18"/>
    <p:sldId id="477" r:id="rId19"/>
    <p:sldId id="471" r:id="rId20"/>
    <p:sldId id="476" r:id="rId21"/>
    <p:sldId id="474" r:id="rId22"/>
    <p:sldId id="473" r:id="rId23"/>
    <p:sldId id="492" r:id="rId24"/>
    <p:sldId id="483" r:id="rId25"/>
    <p:sldId id="491" r:id="rId26"/>
    <p:sldId id="487" r:id="rId27"/>
    <p:sldId id="488" r:id="rId28"/>
    <p:sldId id="489" r:id="rId29"/>
    <p:sldId id="403" r:id="rId30"/>
    <p:sldId id="405" r:id="rId31"/>
    <p:sldId id="434" r:id="rId32"/>
    <p:sldId id="4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arah Pett" initials="SP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3585FB"/>
    <a:srgbClr val="00123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6144" autoAdjust="0"/>
    <p:restoredTop sz="86325" autoAdjust="0"/>
  </p:normalViewPr>
  <p:slideViewPr>
    <p:cSldViewPr snapToGrid="0" snapToObjects="1">
      <p:cViewPr varScale="1">
        <p:scale>
          <a:sx n="159" d="100"/>
          <a:sy n="159" d="100"/>
        </p:scale>
        <p:origin x="-672" y="-11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-1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DB2BD-B41C-8A41-BD48-43B960A0AB32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6DE79-B324-D442-AD1A-94D9E9C4E48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598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29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name of the study 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64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name of the study </a:t>
            </a:r>
            <a:r>
              <a:rPr lang="en-US" dirty="0" smtClean="0"/>
              <a:t>arms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64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name of the study 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64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vaccine vectors were based on a chimpanzee adenovirus (ChAdV63) and modified </a:t>
            </a:r>
            <a:r>
              <a:rPr lang="en-GB" dirty="0" err="1" smtClean="0"/>
              <a:t>Vaccinia</a:t>
            </a:r>
            <a:r>
              <a:rPr lang="en-GB" dirty="0" smtClean="0"/>
              <a:t> Ankara strain (MVA), both encoding antigens designed to focus T cell responses on highly conserved parts of HIV, including elements from the Gag, Pol, </a:t>
            </a:r>
            <a:r>
              <a:rPr lang="en-GB" dirty="0" err="1" smtClean="0"/>
              <a:t>Env</a:t>
            </a:r>
            <a:r>
              <a:rPr lang="en-GB" dirty="0" smtClean="0"/>
              <a:t> and </a:t>
            </a:r>
            <a:r>
              <a:rPr lang="en-GB" dirty="0" err="1" smtClean="0"/>
              <a:t>Vif</a:t>
            </a:r>
            <a:r>
              <a:rPr lang="en-GB" dirty="0" smtClean="0"/>
              <a:t> proteins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1B410-D606-8441-8D65-294DA3978F7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6024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ABB96D-B812-4A41-B09E-366367844A6B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258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038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9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change the title of study arms throughout to ART only and ART + V + 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759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049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>
                <a:cs typeface="Courier New" panose="02070309020205020404" pitchFamily="49" charset="0"/>
              </a:rPr>
              <a:t>Grade 3 events</a:t>
            </a:r>
            <a:r>
              <a:rPr lang="en-GB" sz="1200" dirty="0" smtClean="0">
                <a:cs typeface="Courier New" panose="02070309020205020404" pitchFamily="49" charset="0"/>
              </a:rPr>
              <a:t>:</a:t>
            </a:r>
          </a:p>
          <a:p>
            <a:r>
              <a:rPr lang="en-GB" sz="1200" dirty="0" smtClean="0">
                <a:cs typeface="Courier New" panose="02070309020205020404" pitchFamily="49" charset="0"/>
              </a:rPr>
              <a:t> - Infections And Infestations: 			Acute Hepatitis A (n=1), Influenza (n=1),</a:t>
            </a:r>
          </a:p>
          <a:p>
            <a:r>
              <a:rPr lang="en-GB" sz="1200" dirty="0" smtClean="0">
                <a:cs typeface="Courier New" panose="02070309020205020404" pitchFamily="49" charset="0"/>
              </a:rPr>
              <a:t>					</a:t>
            </a:r>
            <a:r>
              <a:rPr lang="en-GB" sz="1200" dirty="0" err="1" smtClean="0">
                <a:cs typeface="Courier New" panose="02070309020205020404" pitchFamily="49" charset="0"/>
              </a:rPr>
              <a:t>Proctitis</a:t>
            </a:r>
            <a:r>
              <a:rPr lang="en-GB" sz="1200" dirty="0" smtClean="0">
                <a:cs typeface="Courier New" panose="02070309020205020404" pitchFamily="49" charset="0"/>
              </a:rPr>
              <a:t> Herpes (n=1), Shingles (n=1)</a:t>
            </a:r>
          </a:p>
          <a:p>
            <a:r>
              <a:rPr lang="en-GB" sz="1200" dirty="0" smtClean="0">
                <a:cs typeface="Courier New" panose="02070309020205020404" pitchFamily="49" charset="0"/>
              </a:rPr>
              <a:t> - Injury, Poisoning And Procedural Complications: 	Wrist Injury (n=1)</a:t>
            </a:r>
          </a:p>
          <a:p>
            <a:r>
              <a:rPr lang="en-GB" sz="1200" dirty="0" smtClean="0">
                <a:cs typeface="Courier New" panose="02070309020205020404" pitchFamily="49" charset="0"/>
              </a:rPr>
              <a:t> - Musculoskeletal And Connective Tissue Disorders: 	Back Pain (n=2; 1 Arm A, 1 Arm B)</a:t>
            </a:r>
            <a:endParaRPr lang="en-GB" sz="12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643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add a p value for the change between baseline and randomization vs week 16 &amp; 18 combined altogether</a:t>
            </a:r>
          </a:p>
          <a:p>
            <a:endParaRPr lang="en-US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total HIV-DNA was 3.84 log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copies/million CD4+ T-cells at enrolment (stratum 1), decreasing to 3.14 at randomisation. Total HIV-DNA then decreased further to weeks PR-16/18 without difference between the two arms: -0.11 (95% CU -0.17;-0.06), and -0.07 (-0.12;-0.02) log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HIV-DNA copies/million CD4+ T-cells in control and intervention arm, respectively. There was no significant difference in the primary endpoint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28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rename the slides rename the arms of the study and also add in p value </a:t>
            </a:r>
          </a:p>
          <a:p>
            <a:r>
              <a:rPr lang="en-US" dirty="0"/>
              <a:t>Plus overall estimated change from baseline (randomization to primary outcome)</a:t>
            </a:r>
          </a:p>
          <a:p>
            <a:r>
              <a:rPr lang="en-US" dirty="0"/>
              <a:t>So slides 16 and 17 all into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488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Again can you adapt this slide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rename the title of the graph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Rename the study arms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Baseline is randomization maybe we can stick to that throughout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the p values to show there is no significant difference between ART only and ART + V + V in terms of viral outgrowth assay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501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decided when we met with Lucy and team that we would select one figure for CD4 ICS and one for CD8 for polyfunctional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DE79-B324-D442-AD1A-94D9E9C4E4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457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69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61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294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843864" y="615362"/>
            <a:ext cx="6119139" cy="685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65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316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796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934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538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352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11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96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03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C21F7-914F-DE47-9FDB-85F20CF31464}" type="datetimeFigureOut">
              <a:rPr lang="en-US" smtClean="0"/>
              <a:pPr/>
              <a:t>29.07.2018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ECDA5-3DAA-7544-907A-E106E61EC8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65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gif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s://www.ncbi.nlm.nih.gov/pubmed/?term=HIV+in+vitro+killing+assay+dorrel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784"/>
          <a:stretch/>
        </p:blipFill>
        <p:spPr bwMode="auto">
          <a:xfrm>
            <a:off x="-570050" y="3714737"/>
            <a:ext cx="5138567" cy="32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193" y="376217"/>
            <a:ext cx="4658647" cy="1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9072" y="2384622"/>
            <a:ext cx="7818120" cy="899488"/>
          </a:xfrm>
        </p:spPr>
        <p:txBody>
          <a:bodyPr>
            <a:normAutofit/>
          </a:bodyPr>
          <a:lstStyle/>
          <a:p>
            <a:r>
              <a:rPr lang="en-GB" b="1" dirty="0" smtClean="0"/>
              <a:t>A two-arm (proof of concept) randomised phase II trial Vorinostat plus a prime boost Vaccine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42FF50E-59A9-D74F-934D-1EAA1AB4A69B}"/>
              </a:ext>
            </a:extLst>
          </p:cNvPr>
          <p:cNvSpPr txBox="1"/>
          <p:nvPr/>
        </p:nvSpPr>
        <p:spPr>
          <a:xfrm>
            <a:off x="85748" y="144647"/>
            <a:ext cx="150233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1" dirty="0"/>
              <a:t>A-899-0059-12977</a:t>
            </a:r>
            <a:endParaRPr lang="en-US" sz="1351" dirty="0"/>
          </a:p>
        </p:txBody>
      </p:sp>
      <p:pic>
        <p:nvPicPr>
          <p:cNvPr id="10" name="Picture 9" descr="C:\Users\mg\AppData\Local\Microsoft\Windows\Temporary Internet Files\Content.Outlook\BCA7E80L\Imperial_2_Pantones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8327" y="5437799"/>
            <a:ext cx="1508085" cy="39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995"/>
          <a:stretch/>
        </p:blipFill>
        <p:spPr bwMode="auto">
          <a:xfrm>
            <a:off x="7731310" y="5902038"/>
            <a:ext cx="882969" cy="796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13" name="Picture 12" descr="standard identifier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7474" y="5438897"/>
            <a:ext cx="1426523" cy="33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24569" y="6166408"/>
            <a:ext cx="3154937" cy="510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54931" y="5424328"/>
            <a:ext cx="1284020" cy="561595"/>
          </a:xfrm>
          <a:prstGeom prst="rect">
            <a:avLst/>
          </a:prstGeom>
        </p:spPr>
      </p:pic>
      <p:pic>
        <p:nvPicPr>
          <p:cNvPr id="11" name="Picture 4" descr="CHERUB ANGEL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4990" y="4153353"/>
            <a:ext cx="1511394" cy="112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6"/>
          <p:cNvSpPr txBox="1">
            <a:spLocks/>
          </p:cNvSpPr>
          <p:nvPr/>
        </p:nvSpPr>
        <p:spPr>
          <a:xfrm>
            <a:off x="273866" y="3382335"/>
            <a:ext cx="8528531" cy="89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Presented by Professor Sarah Fidler </a:t>
            </a:r>
          </a:p>
          <a:p>
            <a:r>
              <a:rPr lang="en-GB" sz="1800" dirty="0" smtClean="0"/>
              <a:t>on behalf of the RIVER study team and investigators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30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Attendance of scheduled trial visits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River_Stats\Analysis\2018-05\logs\Graphs\_Visitsattended_RX_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12" y="1004218"/>
            <a:ext cx="780288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2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11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214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Clinical adverse events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68866" y="1286933"/>
          <a:ext cx="8043334" cy="4876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973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</a:tblGrid>
              <a:tr h="4258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mtClean="0"/>
                        <a:t>ART only</a:t>
                      </a:r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ART + V + V</a:t>
                      </a:r>
                      <a:endParaRPr lang="en-GB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N=30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N=30</a:t>
                      </a:r>
                      <a:endParaRPr lang="en-GB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735021">
                <a:tc>
                  <a:txBody>
                    <a:bodyPr/>
                    <a:lstStyle/>
                    <a:p>
                      <a:r>
                        <a:rPr lang="en-GB" b="1" smtClean="0"/>
                        <a:t>Any AE</a:t>
                      </a:r>
                      <a:r>
                        <a:rPr lang="en-GB" b="1" baseline="0" smtClean="0"/>
                        <a:t> post-randomisation</a:t>
                      </a:r>
                      <a:endParaRPr lang="en-GB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smtClean="0"/>
                        <a:t>  no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8 (27%)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1 (3%)</a:t>
                      </a:r>
                      <a:endParaRPr lang="en-GB"/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smtClean="0"/>
                        <a:t>p = 0.026</a:t>
                      </a:r>
                      <a:endParaRPr lang="en-GB" i="1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smtClean="0"/>
                        <a:t>  yes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22 (73%)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29 (97%)</a:t>
                      </a:r>
                      <a:endParaRPr lang="en-GB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b="1" smtClean="0"/>
                        <a:t>Maximum</a:t>
                      </a:r>
                      <a:r>
                        <a:rPr lang="en-GB" b="1" baseline="0" smtClean="0"/>
                        <a:t> grade</a:t>
                      </a:r>
                      <a:endParaRPr lang="en-GB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smtClean="0"/>
                        <a:t>  mild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 (33%)</a:t>
                      </a:r>
                      <a:endParaRPr lang="en-GB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21 (70%)</a:t>
                      </a:r>
                      <a:endParaRPr lang="en-GB"/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smtClean="0"/>
                        <a:t>p = 0.023</a:t>
                      </a:r>
                      <a:endParaRPr lang="en-GB" i="1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smtClean="0"/>
                        <a:t>  moderate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6 (20%)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7 (23%)</a:t>
                      </a:r>
                      <a:endParaRPr lang="en-GB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7"/>
                  </a:ext>
                </a:extLst>
              </a:tr>
              <a:tr h="425846">
                <a:tc>
                  <a:txBody>
                    <a:bodyPr/>
                    <a:lstStyle/>
                    <a:p>
                      <a:r>
                        <a:rPr lang="en-GB" smtClean="0"/>
                        <a:t>  severe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6 (20%)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1 (3%)</a:t>
                      </a:r>
                      <a:endParaRPr lang="en-GB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8"/>
                  </a:ext>
                </a:extLst>
              </a:tr>
              <a:tr h="73502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Median N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of AEs post-randomisation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1 (0,2)</a:t>
                      </a:r>
                      <a:endParaRPr lang="en-GB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3 (2,5)</a:t>
                      </a:r>
                      <a:endParaRPr lang="en-GB"/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p &lt; 0.001</a:t>
                      </a:r>
                      <a:endParaRPr lang="en-GB" i="1"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8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12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483134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0" y="2561714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CA" sz="32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78092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Primary outcome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93651FC-7736-F24B-84D6-9326790D1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en-US" dirty="0" smtClean="0"/>
              <a:t>Difference by arm in total HIV DNA/ million CD4+       T-cells at weeks 16 &amp; 18 post-randomisation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56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River_Stats\Analysis\2018-02\logs\Graphs\_ltotHIVDNA_dots_TOT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939"/>
          <a:stretch/>
        </p:blipFill>
        <p:spPr bwMode="auto">
          <a:xfrm>
            <a:off x="442144" y="1257300"/>
            <a:ext cx="7802880" cy="48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1688" y="6344132"/>
            <a:ext cx="2057400" cy="365125"/>
          </a:xfrm>
        </p:spPr>
        <p:txBody>
          <a:bodyPr/>
          <a:lstStyle/>
          <a:p>
            <a:fld id="{E2F2416C-B315-4AAD-B5AB-0FA6C4DBA785}" type="slidenum">
              <a:rPr lang="en-GB" smtClean="0"/>
              <a:pPr/>
              <a:t>13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54" y="910237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 bwMode="auto">
          <a:xfrm>
            <a:off x="0" y="-11183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Total </a:t>
            </a:r>
            <a:r>
              <a:rPr lang="en-CA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HIV DNA </a:t>
            </a:r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over </a:t>
            </a:r>
            <a:r>
              <a:rPr lang="en-CA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time for all participants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486399"/>
              </p:ext>
            </p:extLst>
          </p:nvPr>
        </p:nvGraphicFramePr>
        <p:xfrm>
          <a:off x="1738288" y="4070836"/>
          <a:ext cx="7200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  <a:gridCol w="473195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5"/>
                    </a:ext>
                  </a:extLst>
                </a:gridCol>
                <a:gridCol w="1038973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</a:t>
                      </a:r>
                      <a:r>
                        <a:rPr lang="en-GB" sz="1200" b="0" i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mean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42144" y="6053059"/>
            <a:ext cx="7378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ea typeface="ＭＳ Ｐゴシック" charset="0"/>
                <a:cs typeface="ＭＳ Ｐゴシック" charset="0"/>
              </a:rPr>
              <a:t>Individual results plus median (for both arms combined)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2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27" name="Picture 3" descr="C:\Users\rmjlwos\Documents\RIVER\2018-02\logs\Graphs\_ltotHIVDNA_dots_byR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467" b="13877"/>
          <a:stretch/>
        </p:blipFill>
        <p:spPr bwMode="auto">
          <a:xfrm>
            <a:off x="512587" y="1524000"/>
            <a:ext cx="790185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Total </a:t>
            </a:r>
            <a:r>
              <a:rPr lang="en-CA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HIV DNA </a:t>
            </a:r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over time, by arm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7042" y="5901214"/>
            <a:ext cx="264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ART only             ART </a:t>
            </a:r>
            <a:r>
              <a:rPr lang="en-US" dirty="0" smtClean="0"/>
              <a:t>+V+V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08400" y="6001940"/>
            <a:ext cx="1574800" cy="188715"/>
            <a:chOff x="3708400" y="6001940"/>
            <a:chExt cx="1574800" cy="188715"/>
          </a:xfrm>
        </p:grpSpPr>
        <p:sp>
          <p:nvSpPr>
            <p:cNvPr id="3" name="Oval 2"/>
            <p:cNvSpPr/>
            <p:nvPr/>
          </p:nvSpPr>
          <p:spPr>
            <a:xfrm>
              <a:off x="3708400" y="6001940"/>
              <a:ext cx="177800" cy="1702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105400" y="6020395"/>
              <a:ext cx="177800" cy="170260"/>
            </a:xfrm>
            <a:prstGeom prst="ellipse">
              <a:avLst/>
            </a:prstGeom>
            <a:solidFill>
              <a:srgbClr val="3585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84867" y="4284134"/>
            <a:ext cx="672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endpoint: </a:t>
            </a:r>
            <a:r>
              <a:rPr lang="en-GB" dirty="0" smtClean="0"/>
              <a:t>Difference (ART+V+V minus ART only) in mean log</a:t>
            </a:r>
            <a:r>
              <a:rPr lang="en-GB" baseline="-25000" dirty="0" smtClean="0"/>
              <a:t>10</a:t>
            </a:r>
            <a:r>
              <a:rPr lang="en-GB" dirty="0" smtClean="0"/>
              <a:t> </a:t>
            </a:r>
            <a:r>
              <a:rPr lang="en-GB" dirty="0"/>
              <a:t>HIV DNA copies/million CD4+T </a:t>
            </a:r>
            <a:r>
              <a:rPr lang="en-GB" dirty="0" smtClean="0"/>
              <a:t>cells averaged </a:t>
            </a:r>
            <a:r>
              <a:rPr lang="en-GB" dirty="0"/>
              <a:t>across PR weeks 16 and </a:t>
            </a:r>
            <a:r>
              <a:rPr lang="en-GB" dirty="0" smtClean="0"/>
              <a:t>18: 0.04 </a:t>
            </a:r>
            <a:r>
              <a:rPr lang="en-GB" dirty="0"/>
              <a:t>(95% CI: -</a:t>
            </a:r>
            <a:r>
              <a:rPr lang="en-GB" dirty="0" smtClean="0"/>
              <a:t>0.03 </a:t>
            </a:r>
            <a:r>
              <a:rPr lang="en-GB" dirty="0"/>
              <a:t>to </a:t>
            </a:r>
            <a:r>
              <a:rPr lang="en-GB" dirty="0" smtClean="0"/>
              <a:t>0.11); p=0.26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350" y="9230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07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15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483134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0" y="2561714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CA" sz="32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78092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+mj-lt"/>
              </a:rPr>
              <a:t>Secondary endpoints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36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7830" y="1688068"/>
            <a:ext cx="7802880" cy="4114800"/>
            <a:chOff x="611560" y="1549400"/>
            <a:chExt cx="7802880" cy="4114800"/>
          </a:xfrm>
        </p:grpSpPr>
        <p:pic>
          <p:nvPicPr>
            <p:cNvPr id="2" name="Picture 2" descr="S:\River_Stats\Analysis\2018-02\logs\Graphs\Viral_Outgrowth_dots_byundetectable_RX_Lo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9810" b="17707"/>
            <a:stretch/>
          </p:blipFill>
          <p:spPr bwMode="auto">
            <a:xfrm>
              <a:off x="611560" y="1549400"/>
              <a:ext cx="780288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272368" y="1563167"/>
              <a:ext cx="37338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76310" y="5901214"/>
            <a:ext cx="320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ART only           ART +V+V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42268" y="6001940"/>
            <a:ext cx="1574800" cy="188715"/>
            <a:chOff x="3708400" y="6001940"/>
            <a:chExt cx="1574800" cy="188715"/>
          </a:xfrm>
        </p:grpSpPr>
        <p:sp>
          <p:nvSpPr>
            <p:cNvPr id="9" name="Oval 8"/>
            <p:cNvSpPr/>
            <p:nvPr/>
          </p:nvSpPr>
          <p:spPr>
            <a:xfrm>
              <a:off x="3708400" y="6001940"/>
              <a:ext cx="177800" cy="1702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105400" y="6020395"/>
              <a:ext cx="177800" cy="170260"/>
            </a:xfrm>
            <a:prstGeom prst="ellipse">
              <a:avLst/>
            </a:prstGeom>
            <a:solidFill>
              <a:srgbClr val="3585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29387" y="204894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 = 0.402</a:t>
            </a:r>
            <a:endParaRPr lang="en-GB"/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6350" y="-2065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Viral outgrowth assay: a measure of replication </a:t>
            </a:r>
            <a:r>
              <a:rPr lang="en-GB" sz="24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competence Professor Andrew Lever (Cambridge) </a:t>
            </a:r>
            <a:endParaRPr lang="en-CA" sz="24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08255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1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17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HIV-specific T cell responses: </a:t>
            </a:r>
            <a:r>
              <a:rPr lang="en-GB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Methods</a:t>
            </a:r>
          </a:p>
          <a:p>
            <a:r>
              <a:rPr lang="en-GB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Professor Lucy Dorrell (Oxford) </a:t>
            </a:r>
            <a:endParaRPr lang="en-CA" sz="32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454683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Intracellular cytokine staining (ICS)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Measuring the following markers for both CD4 and CD8 T cells: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IFNg</a:t>
            </a:r>
            <a:r>
              <a:rPr lang="en-GB" sz="2400" dirty="0"/>
              <a:t>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IL2+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TNFa</a:t>
            </a:r>
            <a:r>
              <a:rPr lang="en-GB" sz="2400" dirty="0"/>
              <a:t>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CD107a+	(degranulation marker)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CD154+		(activation marker)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Time-points: Enrolment, Randomisation, PR </a:t>
            </a:r>
            <a:r>
              <a:rPr lang="en-GB" sz="2400" dirty="0" smtClean="0"/>
              <a:t>9-2</a:t>
            </a:r>
            <a:r>
              <a:rPr lang="en-GB" sz="2400" dirty="0"/>
              <a:t>, PR 12-2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Outcome: For each marker, the magnitude of a response is defined as the number of positive cells as percentage of their parental populations, after subtracting the negative control.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5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814" y="-1771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ART + V + V </a:t>
            </a:r>
            <a:r>
              <a:rPr lang="en-US" sz="3200" b="1" dirty="0">
                <a:solidFill>
                  <a:schemeClr val="bg1"/>
                </a:solidFill>
              </a:rPr>
              <a:t>boosts functional HIV-specific CD4+ T cells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1056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:\River_Stats\Analysis\2018-05\logs\Graphs\ICS\ICS_CD4polyfunctional_CD4CD154IFNgPsum_dots_byR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5772"/>
          <a:stretch/>
        </p:blipFill>
        <p:spPr bwMode="auto">
          <a:xfrm>
            <a:off x="670560" y="996950"/>
            <a:ext cx="780288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1117751" y="3266091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CD154</a:t>
            </a:r>
            <a:r>
              <a:rPr lang="en-US" dirty="0"/>
              <a:t>+ IFN-g+ cells (% CD4+ T cells)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0500" y="1155700"/>
            <a:ext cx="4343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9228" y="5901214"/>
            <a:ext cx="37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p-values: 	rank tests for difference</a:t>
            </a:r>
          </a:p>
          <a:p>
            <a:r>
              <a:rPr lang="en-GB" sz="1400" smtClean="0"/>
              <a:t>	between groups per time-point</a:t>
            </a:r>
            <a:endParaRPr lang="en-GB" sz="1400"/>
          </a:p>
        </p:txBody>
      </p:sp>
      <p:sp>
        <p:nvSpPr>
          <p:cNvPr id="17" name="TextBox 16"/>
          <p:cNvSpPr txBox="1"/>
          <p:nvPr/>
        </p:nvSpPr>
        <p:spPr>
          <a:xfrm>
            <a:off x="5291751" y="5913980"/>
            <a:ext cx="277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ART only           ART </a:t>
            </a:r>
            <a:r>
              <a:rPr lang="en-US" dirty="0" smtClean="0"/>
              <a:t>+V+V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34466" y="6001940"/>
            <a:ext cx="1574800" cy="188715"/>
            <a:chOff x="3708400" y="6001940"/>
            <a:chExt cx="1574800" cy="188715"/>
          </a:xfrm>
        </p:grpSpPr>
        <p:sp>
          <p:nvSpPr>
            <p:cNvPr id="19" name="Oval 18"/>
            <p:cNvSpPr/>
            <p:nvPr/>
          </p:nvSpPr>
          <p:spPr>
            <a:xfrm>
              <a:off x="3708400" y="6001940"/>
              <a:ext cx="177800" cy="1702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105400" y="6020395"/>
              <a:ext cx="177800" cy="170260"/>
            </a:xfrm>
            <a:prstGeom prst="ellipse">
              <a:avLst/>
            </a:prstGeom>
            <a:solidFill>
              <a:srgbClr val="3585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42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River_Stats\Analysis\2018-05\logs\Graphs\ICS\ICS_CD4polyfunctional_CD8CD107aIFNgPsum_dots_byR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3814"/>
          <a:stretch/>
        </p:blipFill>
        <p:spPr bwMode="auto">
          <a:xfrm>
            <a:off x="670560" y="1008525"/>
            <a:ext cx="7802880" cy="48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ART + V + V </a:t>
            </a:r>
            <a:r>
              <a:rPr lang="en-US" sz="3200" b="1" dirty="0">
                <a:solidFill>
                  <a:schemeClr val="bg1"/>
                </a:solidFill>
              </a:rPr>
              <a:t>boosts functional HIV-specific CD8+ T cells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6200000">
            <a:off x="-1175458" y="3121262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CD107</a:t>
            </a:r>
            <a:r>
              <a:rPr lang="en-US" dirty="0"/>
              <a:t>+ IFN-g+ cells (% CD8+ T cells)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8811" y="1212976"/>
            <a:ext cx="4311774" cy="598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91751" y="5913980"/>
            <a:ext cx="277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ART only           ART </a:t>
            </a:r>
            <a:r>
              <a:rPr lang="en-US" dirty="0" smtClean="0"/>
              <a:t>+V+V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34466" y="6001940"/>
            <a:ext cx="1574800" cy="188715"/>
            <a:chOff x="3708400" y="6001940"/>
            <a:chExt cx="1574800" cy="188715"/>
          </a:xfrm>
        </p:grpSpPr>
        <p:sp>
          <p:nvSpPr>
            <p:cNvPr id="15" name="Oval 14"/>
            <p:cNvSpPr/>
            <p:nvPr/>
          </p:nvSpPr>
          <p:spPr>
            <a:xfrm>
              <a:off x="3708400" y="6001940"/>
              <a:ext cx="177800" cy="1702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05400" y="6020395"/>
              <a:ext cx="177800" cy="170260"/>
            </a:xfrm>
            <a:prstGeom prst="ellipse">
              <a:avLst/>
            </a:prstGeom>
            <a:solidFill>
              <a:srgbClr val="3585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9228" y="5901214"/>
            <a:ext cx="37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p-values: 	rank tests for difference</a:t>
            </a:r>
          </a:p>
          <a:p>
            <a:r>
              <a:rPr lang="en-GB" sz="1400" smtClean="0"/>
              <a:t>	between groups per time-point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1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82100" cy="914400"/>
            <a:chOff x="-12700" y="0"/>
            <a:chExt cx="9182100" cy="914400"/>
          </a:xfrm>
        </p:grpSpPr>
        <p:sp>
          <p:nvSpPr>
            <p:cNvPr id="4" name="Title 3"/>
            <p:cNvSpPr txBox="1">
              <a:spLocks/>
            </p:cNvSpPr>
            <p:nvPr/>
          </p:nvSpPr>
          <p:spPr bwMode="auto">
            <a:xfrm>
              <a:off x="-127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CA" sz="32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</a:rPr>
                <a:t>Disclosures </a:t>
              </a:r>
              <a:endPara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558870" y="1635258"/>
            <a:ext cx="8013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MSD </a:t>
            </a:r>
            <a:r>
              <a:rPr lang="en-US" dirty="0"/>
              <a:t>donated drugs (</a:t>
            </a:r>
            <a:r>
              <a:rPr lang="en-US" dirty="0" err="1"/>
              <a:t>Raltegravir</a:t>
            </a:r>
            <a:r>
              <a:rPr lang="en-US" dirty="0"/>
              <a:t> and Vorinostat) and GSK contributed some of its intellectual property to the study through an industry academic partnership</a:t>
            </a:r>
            <a:r>
              <a:rPr lang="en-US" dirty="0" smtClean="0"/>
              <a:t>. </a:t>
            </a:r>
          </a:p>
          <a:p>
            <a:pPr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74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ART + V + V preserves CD8+ T cell killing capacity</a:t>
            </a:r>
            <a:endParaRPr lang="en-CA" sz="32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River_Stats\Analysis\2018-05\logs\Graphs\VIA_fromRand_longitudinal_r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82" y="1056235"/>
            <a:ext cx="780288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0629" y="1056235"/>
            <a:ext cx="277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Overall </a:t>
            </a:r>
            <a:r>
              <a:rPr lang="en-GB" dirty="0" smtClean="0"/>
              <a:t>difference in mean change </a:t>
            </a:r>
            <a:r>
              <a:rPr lang="en-GB" dirty="0"/>
              <a:t>between the arms: p = 0.038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1285" y="6261914"/>
            <a:ext cx="2062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Ahmed et al </a:t>
            </a:r>
            <a:r>
              <a:rPr lang="it-IT" sz="1200" u="sng" dirty="0">
                <a:hlinkClick r:id="rId4" tooltip="Vaccine."/>
              </a:rPr>
              <a:t>Vaccine.</a:t>
            </a:r>
            <a:r>
              <a:rPr lang="it-IT" sz="1200" dirty="0"/>
              <a:t> </a:t>
            </a:r>
            <a:endParaRPr lang="it-IT" sz="1200" dirty="0" smtClean="0"/>
          </a:p>
          <a:p>
            <a:r>
              <a:rPr lang="it-IT" sz="1200" dirty="0" smtClean="0"/>
              <a:t>2016 </a:t>
            </a:r>
            <a:r>
              <a:rPr lang="it-IT" sz="1200" dirty="0" err="1"/>
              <a:t>Feb</a:t>
            </a:r>
            <a:r>
              <a:rPr lang="it-IT" sz="1200" dirty="0"/>
              <a:t> 24;34(9):1215-24</a:t>
            </a:r>
            <a:r>
              <a:rPr lang="it-I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10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13CC8D8-DDD7-F040-B236-8B45053AF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HDAC inhibition: </a:t>
            </a:r>
          </a:p>
          <a:p>
            <a:pPr lvl="1"/>
            <a:r>
              <a:rPr lang="en-US" dirty="0"/>
              <a:t>N = 22 participants from ART + V + V arm</a:t>
            </a:r>
          </a:p>
          <a:p>
            <a:pPr lvl="1"/>
            <a:r>
              <a:rPr lang="en-GB" dirty="0" smtClean="0"/>
              <a:t>Acetylation </a:t>
            </a:r>
            <a:r>
              <a:rPr lang="en-GB" dirty="0"/>
              <a:t>2 hours post vorinostat had increased by a factor of </a:t>
            </a:r>
            <a:r>
              <a:rPr lang="en-GB" dirty="0">
                <a:solidFill>
                  <a:srgbClr val="C00000"/>
                </a:solidFill>
              </a:rPr>
              <a:t>3.2 (95%CI 2.4-4.2; p&lt;0.001) </a:t>
            </a:r>
            <a:r>
              <a:rPr lang="en-GB" dirty="0"/>
              <a:t>compared to pre vorinostat, with no difference between visits.</a:t>
            </a:r>
          </a:p>
          <a:p>
            <a:r>
              <a:rPr lang="en-GB" b="1" dirty="0"/>
              <a:t>A</a:t>
            </a:r>
            <a:r>
              <a:rPr lang="en-GB" b="1" dirty="0" smtClean="0"/>
              <a:t>waited </a:t>
            </a:r>
            <a:r>
              <a:rPr lang="en-GB" b="1" dirty="0"/>
              <a:t>results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CA-RNA, ULVL, epitope mapping, 2LTR, integrated DNA</a:t>
            </a:r>
          </a:p>
          <a:p>
            <a:pPr lvl="1"/>
            <a:r>
              <a:rPr lang="en-GB" dirty="0"/>
              <a:t>Gut sub-study n = 10  measures of viral reservoir terminal ileum, rectum and PBMC by </a:t>
            </a:r>
            <a:r>
              <a:rPr lang="en-GB" dirty="0" smtClean="0"/>
              <a:t>arm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E4AED75D-3EA6-D942-A04A-7DAD0609971A}"/>
              </a:ext>
            </a:extLst>
          </p:cNvPr>
          <p:cNvSpPr txBox="1">
            <a:spLocks/>
          </p:cNvSpPr>
          <p:nvPr/>
        </p:nvSpPr>
        <p:spPr bwMode="auto">
          <a:xfrm>
            <a:off x="-8479" y="-4255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Additional </a:t>
            </a:r>
            <a:r>
              <a:rPr lang="en-CA" sz="32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secondary </a:t>
            </a:r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endpoints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270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14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55A2055-BEC3-D44F-BBBA-C73C3352C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925"/>
            <a:ext cx="7886700" cy="4351338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interventions used in this trial did no harm</a:t>
            </a:r>
          </a:p>
          <a:p>
            <a:r>
              <a:rPr lang="en-GB" sz="2400" dirty="0" smtClean="0"/>
              <a:t>No </a:t>
            </a:r>
            <a:r>
              <a:rPr lang="en-GB" sz="2400" dirty="0"/>
              <a:t>significant difference in measures of HIV DNA at weeks 16 &amp; 18 post randomisation between arms.</a:t>
            </a:r>
          </a:p>
          <a:p>
            <a:r>
              <a:rPr lang="en-US" sz="2400" dirty="0" smtClean="0"/>
              <a:t>Outstanding commitment </a:t>
            </a:r>
            <a:r>
              <a:rPr lang="en-US" sz="2400" dirty="0"/>
              <a:t>from </a:t>
            </a:r>
            <a:r>
              <a:rPr lang="en-US" sz="2400" dirty="0" smtClean="0"/>
              <a:t>participants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loss to </a:t>
            </a:r>
            <a:r>
              <a:rPr lang="en-US" dirty="0" smtClean="0"/>
              <a:t>follow-up</a:t>
            </a:r>
          </a:p>
          <a:p>
            <a:pPr lvl="1"/>
            <a:r>
              <a:rPr lang="en-US" dirty="0" smtClean="0"/>
              <a:t>97</a:t>
            </a:r>
            <a:r>
              <a:rPr lang="en-US" dirty="0"/>
              <a:t>% adherence to intervention. </a:t>
            </a:r>
            <a:endParaRPr lang="en-US" dirty="0" smtClean="0"/>
          </a:p>
          <a:p>
            <a:r>
              <a:rPr lang="en-GB" sz="2400" dirty="0"/>
              <a:t>Vorinostat significantly </a:t>
            </a:r>
            <a:r>
              <a:rPr lang="en-GB" sz="2400" dirty="0" smtClean="0"/>
              <a:t>increased histone </a:t>
            </a:r>
            <a:r>
              <a:rPr lang="en-GB" sz="2400" dirty="0"/>
              <a:t>deacetylation.</a:t>
            </a:r>
          </a:p>
          <a:p>
            <a:pPr lvl="0"/>
            <a:r>
              <a:rPr lang="en-GB" sz="2400" dirty="0" smtClean="0"/>
              <a:t>ART + V + V </a:t>
            </a:r>
            <a:r>
              <a:rPr lang="en-GB" sz="2400" dirty="0"/>
              <a:t>significantly stimulated </a:t>
            </a:r>
            <a:r>
              <a:rPr lang="en-GB" sz="2400" dirty="0" smtClean="0"/>
              <a:t>HIV-specific CD4 and CD8 T-cell </a:t>
            </a:r>
            <a:r>
              <a:rPr lang="en-GB" sz="2400" dirty="0"/>
              <a:t>responses </a:t>
            </a:r>
            <a:r>
              <a:rPr lang="en-GB" sz="2400" dirty="0" smtClean="0"/>
              <a:t>compared with controls.</a:t>
            </a:r>
            <a:endParaRPr lang="en-GB" sz="2400" dirty="0"/>
          </a:p>
          <a:p>
            <a:pPr lvl="0"/>
            <a:r>
              <a:rPr lang="en-US" sz="2400" dirty="0" smtClean="0"/>
              <a:t>Study highlights importance </a:t>
            </a:r>
            <a:r>
              <a:rPr lang="en-US" sz="2400" dirty="0"/>
              <a:t>of </a:t>
            </a:r>
            <a:r>
              <a:rPr lang="en-US" sz="2400" dirty="0" smtClean="0"/>
              <a:t>a </a:t>
            </a:r>
            <a:r>
              <a:rPr lang="en-US" sz="2400" dirty="0"/>
              <a:t>control </a:t>
            </a:r>
            <a:r>
              <a:rPr lang="en-US" sz="2400" dirty="0" smtClean="0"/>
              <a:t>arm. The result is definitive, but disappointing</a:t>
            </a:r>
            <a:endParaRPr lang="en-US" sz="24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7A8ACEA-9207-B346-BD69-A6FA2817E23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Summary of findings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214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9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82100" cy="914400"/>
            <a:chOff x="-12700" y="0"/>
            <a:chExt cx="9182100" cy="914400"/>
          </a:xfrm>
        </p:grpSpPr>
        <p:sp>
          <p:nvSpPr>
            <p:cNvPr id="4" name="Title 3"/>
            <p:cNvSpPr txBox="1">
              <a:spLocks/>
            </p:cNvSpPr>
            <p:nvPr/>
          </p:nvSpPr>
          <p:spPr bwMode="auto">
            <a:xfrm>
              <a:off x="-127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CA" sz="32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</a:rPr>
                <a:t>Discussion</a:t>
              </a:r>
              <a:endPara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558870" y="1635258"/>
            <a:ext cx="8013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approach to “kick and kill” did not confer any significant reduction to the HIV reservoir over ART alone, as measured by total HIV DNA, 1 year after PHI, however, this does not mean the approach is wrong;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may be the latency reversing agent used here is not potent enough, there are many new agents under study.</a:t>
            </a:r>
          </a:p>
          <a:p>
            <a:pPr>
              <a:spcAft>
                <a:spcPts val="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may be the epitopes included in the vaccine constructs were not the correct ones to recognize latently infected cells.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laboratory research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be done to better understand the results.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91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6" y="3105432"/>
            <a:ext cx="7544360" cy="1425949"/>
          </a:xfrm>
        </p:spPr>
        <p:txBody>
          <a:bodyPr rtlCol="0">
            <a:normAutofit fontScale="90000"/>
          </a:bodyPr>
          <a:lstStyle/>
          <a:p>
            <a:pPr defTabSz="887553">
              <a:defRPr/>
            </a:pP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72" y="2923336"/>
            <a:ext cx="6212261" cy="1701893"/>
          </a:xfrm>
        </p:spPr>
        <p:txBody>
          <a:bodyPr rtlCol="0">
            <a:normAutofit/>
          </a:bodyPr>
          <a:lstStyle/>
          <a:p>
            <a:pPr defTabSz="887553">
              <a:defRPr/>
            </a:pPr>
            <a:r>
              <a:rPr lang="en-GB" dirty="0">
                <a:solidFill>
                  <a:schemeClr val="bg1"/>
                </a:solidFill>
              </a:rPr>
              <a:t>IS PHI the best time to move towards an HIV cure?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03" y="1349060"/>
            <a:ext cx="9009528" cy="5421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700" b="1" dirty="0">
                <a:solidFill>
                  <a:srgbClr val="C00000"/>
                </a:solidFill>
              </a:rPr>
              <a:t>All the RIVER study participants</a:t>
            </a:r>
          </a:p>
          <a:p>
            <a:pPr>
              <a:defRPr/>
            </a:pPr>
            <a:r>
              <a:rPr lang="en-GB" sz="1700" b="1" dirty="0" smtClean="0"/>
              <a:t>RIVER Chief Investigator:</a:t>
            </a:r>
            <a:r>
              <a:rPr lang="en-GB" sz="1700" dirty="0" smtClean="0"/>
              <a:t> Sarah Fidler</a:t>
            </a:r>
            <a:r>
              <a:rPr lang="en-GB" sz="1700" b="1" dirty="0" smtClean="0"/>
              <a:t/>
            </a:r>
            <a:br>
              <a:rPr lang="en-GB" sz="1700" b="1" dirty="0" smtClean="0"/>
            </a:br>
            <a:r>
              <a:rPr lang="en-GB" sz="1700" b="1" dirty="0" smtClean="0"/>
              <a:t>RIVER co-investigator and laboratory lead:</a:t>
            </a:r>
            <a:r>
              <a:rPr lang="en-GB" sz="1700" dirty="0" smtClean="0"/>
              <a:t> </a:t>
            </a:r>
            <a:r>
              <a:rPr lang="en-GB" sz="1700" dirty="0"/>
              <a:t>John </a:t>
            </a:r>
            <a:r>
              <a:rPr lang="en-GB" sz="1700" dirty="0" smtClean="0"/>
              <a:t>Frater</a:t>
            </a:r>
          </a:p>
          <a:p>
            <a:pPr>
              <a:defRPr/>
            </a:pPr>
            <a:r>
              <a:rPr lang="en-GB" sz="1700" b="1" dirty="0" smtClean="0"/>
              <a:t>RIVER statisticians: </a:t>
            </a:r>
            <a:r>
              <a:rPr lang="en-GB" sz="1700" dirty="0" smtClean="0"/>
              <a:t>Abdel </a:t>
            </a:r>
            <a:r>
              <a:rPr lang="en-GB" sz="1700" dirty="0" err="1"/>
              <a:t>Babiker</a:t>
            </a:r>
            <a:r>
              <a:rPr lang="en-GB" sz="1700" dirty="0"/>
              <a:t>, Wolfgang </a:t>
            </a:r>
            <a:r>
              <a:rPr lang="en-GB" sz="1700" dirty="0" err="1" smtClean="0"/>
              <a:t>Stöhr</a:t>
            </a:r>
            <a:endParaRPr lang="en-GB" sz="1700" dirty="0"/>
          </a:p>
          <a:p>
            <a:pPr>
              <a:defRPr/>
            </a:pPr>
            <a:r>
              <a:rPr lang="en-GB" sz="1700" b="1" dirty="0"/>
              <a:t>RIVER laboratory investigators: </a:t>
            </a:r>
            <a:r>
              <a:rPr lang="en-GB" sz="1700" dirty="0"/>
              <a:t>Lucy Dorrell, </a:t>
            </a:r>
            <a:r>
              <a:rPr lang="en-GB" sz="1700" dirty="0" smtClean="0"/>
              <a:t>Tom </a:t>
            </a:r>
            <a:r>
              <a:rPr lang="en-GB" sz="1700" dirty="0" err="1" smtClean="0"/>
              <a:t>Hanke</a:t>
            </a:r>
            <a:r>
              <a:rPr lang="en-GB" sz="1700" dirty="0" smtClean="0"/>
              <a:t>, Andrew </a:t>
            </a:r>
            <a:r>
              <a:rPr lang="en-GB" sz="1700" dirty="0"/>
              <a:t>Lever</a:t>
            </a:r>
            <a:r>
              <a:rPr lang="en-GB" sz="1700" dirty="0" smtClean="0"/>
              <a:t>, Myra McClure</a:t>
            </a:r>
            <a:r>
              <a:rPr lang="en-GB" sz="1700" dirty="0"/>
              <a:t>, </a:t>
            </a:r>
            <a:r>
              <a:rPr lang="en-GB" sz="1700" dirty="0" smtClean="0"/>
              <a:t>Steve Kaye, Matt </a:t>
            </a:r>
            <a:r>
              <a:rPr lang="en-GB" sz="1700" dirty="0"/>
              <a:t>Pace, Axel </a:t>
            </a:r>
            <a:r>
              <a:rPr lang="en-GB" sz="1700" dirty="0" smtClean="0"/>
              <a:t>Fun, </a:t>
            </a:r>
            <a:r>
              <a:rPr lang="en-GB" sz="1700" dirty="0" err="1" smtClean="0"/>
              <a:t>Mikaila</a:t>
            </a:r>
            <a:r>
              <a:rPr lang="en-GB" sz="1700" dirty="0" smtClean="0"/>
              <a:t> </a:t>
            </a:r>
            <a:r>
              <a:rPr lang="en-GB" sz="1700" dirty="0" err="1" smtClean="0"/>
              <a:t>Bandara</a:t>
            </a:r>
            <a:r>
              <a:rPr lang="en-GB" sz="1700" dirty="0" smtClean="0"/>
              <a:t>, Maryam </a:t>
            </a:r>
            <a:r>
              <a:rPr lang="en-GB" sz="1700" dirty="0"/>
              <a:t>Khan, </a:t>
            </a:r>
            <a:r>
              <a:rPr lang="en-GB" sz="1700" dirty="0" smtClean="0"/>
              <a:t>Andrew Lovell, </a:t>
            </a:r>
            <a:r>
              <a:rPr lang="en-GB" sz="1700" dirty="0" err="1" smtClean="0"/>
              <a:t>HongBing</a:t>
            </a:r>
            <a:r>
              <a:rPr lang="en-GB" sz="1700" dirty="0" smtClean="0"/>
              <a:t> </a:t>
            </a:r>
            <a:r>
              <a:rPr lang="en-GB" sz="1700" dirty="0"/>
              <a:t>Yang, </a:t>
            </a:r>
            <a:r>
              <a:rPr lang="en-GB" sz="1700" dirty="0" smtClean="0"/>
              <a:t>Jakub </a:t>
            </a:r>
            <a:r>
              <a:rPr lang="en-GB" sz="1700" dirty="0"/>
              <a:t>Kopycinski, Natalia Olejniczak, Helen </a:t>
            </a:r>
            <a:r>
              <a:rPr lang="en-GB" sz="1700" dirty="0" smtClean="0"/>
              <a:t>Brown, Nicola Robinson, Otto Erlwein, Alison Crook</a:t>
            </a:r>
            <a:endParaRPr lang="en-GB" sz="1700" dirty="0"/>
          </a:p>
          <a:p>
            <a:pPr>
              <a:defRPr/>
            </a:pPr>
            <a:r>
              <a:rPr lang="en-GB" sz="1700" b="1" dirty="0"/>
              <a:t>RIVER trial management team: </a:t>
            </a:r>
            <a:r>
              <a:rPr lang="en-GB" sz="1700" dirty="0" smtClean="0"/>
              <a:t>Sarah Pett, Rachel Bennett, </a:t>
            </a:r>
            <a:r>
              <a:rPr lang="en-GB" sz="1700" dirty="0"/>
              <a:t>Michelle Gabriel, Fleur Hudson, Aminata Sy, Adam </a:t>
            </a:r>
            <a:r>
              <a:rPr lang="en-GB" sz="1700" dirty="0" smtClean="0"/>
              <a:t>Gregory</a:t>
            </a:r>
            <a:r>
              <a:rPr lang="en-GB" sz="1700" dirty="0"/>
              <a:t>,</a:t>
            </a:r>
            <a:r>
              <a:rPr lang="en-GB" sz="1700" dirty="0" smtClean="0"/>
              <a:t> Hanna Box, Cherry Kingsley, Katie Topping</a:t>
            </a:r>
            <a:endParaRPr lang="en-GB" sz="1700" dirty="0"/>
          </a:p>
          <a:p>
            <a:pPr>
              <a:defRPr/>
            </a:pPr>
            <a:r>
              <a:rPr lang="en-GB" sz="1700" b="1" dirty="0"/>
              <a:t>RIVER clinical investigators: </a:t>
            </a:r>
            <a:r>
              <a:rPr lang="en-GB" sz="1700" dirty="0" smtClean="0"/>
              <a:t>Sarah Fidler, Sabine </a:t>
            </a:r>
            <a:r>
              <a:rPr lang="en-GB" sz="1700" dirty="0"/>
              <a:t>Kinloch, </a:t>
            </a:r>
            <a:r>
              <a:rPr lang="en-GB" sz="1700" dirty="0" smtClean="0"/>
              <a:t>Sarah Pett, Julie </a:t>
            </a:r>
            <a:r>
              <a:rPr lang="en-GB" sz="1700" dirty="0"/>
              <a:t>Fox, Amanda Clarke, </a:t>
            </a:r>
            <a:r>
              <a:rPr lang="en-GB" sz="1700" dirty="0" smtClean="0"/>
              <a:t>Mark </a:t>
            </a:r>
            <a:r>
              <a:rPr lang="en-GB" sz="1700" dirty="0"/>
              <a:t>Nelson, </a:t>
            </a:r>
            <a:r>
              <a:rPr lang="en-GB" sz="1700" dirty="0" smtClean="0"/>
              <a:t>Margaret Johnson</a:t>
            </a:r>
          </a:p>
          <a:p>
            <a:r>
              <a:rPr lang="en-US" sz="1700" b="1" dirty="0"/>
              <a:t>RIVER Trial Steering Committee (TSC): </a:t>
            </a:r>
            <a:r>
              <a:rPr lang="en-US" sz="1700" dirty="0" smtClean="0"/>
              <a:t>Independent </a:t>
            </a:r>
            <a:r>
              <a:rPr lang="en-US" sz="1700" dirty="0"/>
              <a:t>Members: </a:t>
            </a:r>
            <a:r>
              <a:rPr lang="en-US" sz="1700" dirty="0" smtClean="0"/>
              <a:t>Eric </a:t>
            </a:r>
            <a:r>
              <a:rPr lang="en-US" sz="1700" dirty="0" err="1" smtClean="0"/>
              <a:t>Sandström</a:t>
            </a:r>
            <a:r>
              <a:rPr lang="en-US" sz="1700" dirty="0" smtClean="0"/>
              <a:t> , Janet  </a:t>
            </a:r>
            <a:r>
              <a:rPr lang="en-US" sz="1700" dirty="0" err="1"/>
              <a:t>Darbyshire</a:t>
            </a:r>
            <a:r>
              <a:rPr lang="en-US" sz="1700" dirty="0"/>
              <a:t>, </a:t>
            </a:r>
            <a:r>
              <a:rPr lang="en-US" sz="1700" dirty="0" smtClean="0"/>
              <a:t>Frank Post</a:t>
            </a:r>
            <a:r>
              <a:rPr lang="en-US" sz="1700" dirty="0"/>
              <a:t>, </a:t>
            </a:r>
            <a:r>
              <a:rPr lang="en-US" sz="1700" dirty="0" smtClean="0"/>
              <a:t>Chris </a:t>
            </a:r>
            <a:r>
              <a:rPr lang="en-US" sz="1700" dirty="0"/>
              <a:t>Conlon, </a:t>
            </a:r>
            <a:r>
              <a:rPr lang="en-US" sz="1700" dirty="0" smtClean="0"/>
              <a:t>Jane </a:t>
            </a:r>
            <a:r>
              <a:rPr lang="en-US" sz="1700" dirty="0"/>
              <a:t>Anderson, </a:t>
            </a:r>
            <a:r>
              <a:rPr lang="en-US" sz="1700" dirty="0" smtClean="0"/>
              <a:t>Mala </a:t>
            </a:r>
            <a:r>
              <a:rPr lang="en-US" sz="1700" dirty="0"/>
              <a:t>Maini </a:t>
            </a:r>
            <a:endParaRPr lang="en-GB" sz="1700" dirty="0"/>
          </a:p>
          <a:p>
            <a:r>
              <a:rPr lang="en-US" sz="1700" b="1" dirty="0"/>
              <a:t>RIVER Independent Data and Monitoring Committee (IDMC</a:t>
            </a:r>
            <a:r>
              <a:rPr lang="en-US" sz="1700" b="1" dirty="0" smtClean="0"/>
              <a:t>): </a:t>
            </a:r>
            <a:r>
              <a:rPr lang="en-US" sz="1700" dirty="0" smtClean="0"/>
              <a:t>Tim </a:t>
            </a:r>
            <a:r>
              <a:rPr lang="en-US" sz="1700" dirty="0" err="1" smtClean="0"/>
              <a:t>Peto</a:t>
            </a:r>
            <a:r>
              <a:rPr lang="en-US" sz="1700" dirty="0" smtClean="0"/>
              <a:t>, Peter </a:t>
            </a:r>
            <a:r>
              <a:rPr lang="en-US" sz="1700" dirty="0" err="1"/>
              <a:t>Sasieni</a:t>
            </a:r>
            <a:r>
              <a:rPr lang="en-US" sz="1700" dirty="0"/>
              <a:t>, </a:t>
            </a:r>
            <a:r>
              <a:rPr lang="en-US" sz="1700" dirty="0" smtClean="0"/>
              <a:t>Veronica </a:t>
            </a:r>
            <a:r>
              <a:rPr lang="en-US" sz="1700" dirty="0"/>
              <a:t>Miller, </a:t>
            </a:r>
            <a:r>
              <a:rPr lang="en-US" sz="1700" dirty="0" smtClean="0"/>
              <a:t>Ian </a:t>
            </a:r>
            <a:r>
              <a:rPr lang="en-US" sz="1700" dirty="0"/>
              <a:t>Weller</a:t>
            </a:r>
            <a:endParaRPr lang="en-GB" sz="1700" dirty="0"/>
          </a:p>
          <a:p>
            <a:pPr>
              <a:defRPr/>
            </a:pPr>
            <a:r>
              <a:rPr lang="en-GB" sz="1700" b="1" dirty="0"/>
              <a:t>Community of people living with </a:t>
            </a:r>
            <a:r>
              <a:rPr lang="en-GB" sz="1700" b="1" dirty="0" smtClean="0"/>
              <a:t>HIV: </a:t>
            </a:r>
            <a:r>
              <a:rPr lang="en-GB" sz="1700" dirty="0"/>
              <a:t>Simon Collins, </a:t>
            </a:r>
            <a:r>
              <a:rPr lang="en-GB" sz="1700" dirty="0" smtClean="0"/>
              <a:t>Damian </a:t>
            </a:r>
            <a:r>
              <a:rPr lang="en-GB" sz="1700" dirty="0"/>
              <a:t>Kelly</a:t>
            </a:r>
          </a:p>
          <a:p>
            <a:pPr>
              <a:defRPr/>
            </a:pPr>
            <a:r>
              <a:rPr lang="en-GB" sz="1700" b="1" dirty="0"/>
              <a:t>CHERUB collaboration</a:t>
            </a:r>
          </a:p>
          <a:p>
            <a:pPr>
              <a:defRPr/>
            </a:pPr>
            <a:r>
              <a:rPr lang="en-GB" sz="1700" b="1" dirty="0" smtClean="0"/>
              <a:t>Funders: </a:t>
            </a:r>
            <a:r>
              <a:rPr lang="en-GB" sz="1700" dirty="0"/>
              <a:t>MRC </a:t>
            </a:r>
            <a:r>
              <a:rPr lang="en-GB" sz="1700" dirty="0" smtClean="0"/>
              <a:t>(MRL00528X1), NIHR Imperial BRC, NIHR Oxford BRC, NIHR Cambridge BRC </a:t>
            </a:r>
          </a:p>
          <a:p>
            <a:pPr>
              <a:defRPr/>
            </a:pPr>
            <a:r>
              <a:rPr lang="en-GB" sz="1700" b="1" dirty="0" smtClean="0"/>
              <a:t>Industry partners: </a:t>
            </a:r>
            <a:r>
              <a:rPr lang="en-GB" sz="1700" dirty="0" smtClean="0"/>
              <a:t>MSD</a:t>
            </a:r>
            <a:r>
              <a:rPr lang="en-GB" sz="1700" dirty="0"/>
              <a:t>, </a:t>
            </a:r>
            <a:r>
              <a:rPr lang="en-GB" sz="1700" dirty="0" smtClean="0"/>
              <a:t>GSK</a:t>
            </a:r>
            <a:endParaRPr lang="en-GB" sz="1700" dirty="0"/>
          </a:p>
          <a:p>
            <a:pPr>
              <a:defRPr/>
            </a:pPr>
            <a:endParaRPr lang="en-GB" sz="2330" dirty="0"/>
          </a:p>
        </p:txBody>
      </p:sp>
      <p:pic>
        <p:nvPicPr>
          <p:cNvPr id="51213" name="Picture 12" descr="UNI_LOGOS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728" y="6301863"/>
            <a:ext cx="4842903" cy="31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13" descr="nhs_logos.ps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309" t="42558" r="12547" b="43889"/>
          <a:stretch>
            <a:fillRect/>
          </a:stretch>
        </p:blipFill>
        <p:spPr bwMode="auto">
          <a:xfrm>
            <a:off x="4132728" y="6506403"/>
            <a:ext cx="4916476" cy="4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079" y="66187"/>
            <a:ext cx="3155577" cy="10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9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82100" cy="914400"/>
            <a:chOff x="-12700" y="0"/>
            <a:chExt cx="9182100" cy="914400"/>
          </a:xfrm>
        </p:grpSpPr>
        <p:sp>
          <p:nvSpPr>
            <p:cNvPr id="4" name="Title 3"/>
            <p:cNvSpPr txBox="1">
              <a:spLocks/>
            </p:cNvSpPr>
            <p:nvPr/>
          </p:nvSpPr>
          <p:spPr bwMode="auto">
            <a:xfrm>
              <a:off x="-127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CA" sz="32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</a:rPr>
                <a:t>Limitations </a:t>
              </a:r>
              <a:endPara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Surrogate markers of HIV reservoir only</a:t>
            </a:r>
          </a:p>
          <a:p>
            <a:r>
              <a:rPr lang="en-US" dirty="0" smtClean="0"/>
              <a:t>Evaluated at an early time-point post-intervention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0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Impact" charset="0"/>
                <a:ea typeface="Impact" charset="0"/>
                <a:cs typeface="Impact" charset="0"/>
              </a:rPr>
              <a:t>BCN 02 Study</a:t>
            </a:r>
            <a:endParaRPr lang="en-GB" dirty="0">
              <a:solidFill>
                <a:srgbClr val="C00000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576" y="2068830"/>
            <a:ext cx="2103120" cy="358902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dirty="0"/>
              <a:t>rollover from a prior trial that administered two therapeutic </a:t>
            </a:r>
            <a:r>
              <a:rPr lang="en-GB" dirty="0" smtClean="0"/>
              <a:t>vaccines &amp; had </a:t>
            </a:r>
            <a:r>
              <a:rPr lang="en-GB" dirty="0"/>
              <a:t>started ART within three months of HIV </a:t>
            </a:r>
            <a:r>
              <a:rPr lang="en-GB" dirty="0" smtClean="0"/>
              <a:t>infection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Participants receive vaccine plus </a:t>
            </a:r>
            <a:r>
              <a:rPr lang="en-GB" dirty="0" err="1" smtClean="0"/>
              <a:t>Romipdesin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799" t="27000" r="1700" b="22125"/>
          <a:stretch/>
        </p:blipFill>
        <p:spPr bwMode="auto">
          <a:xfrm>
            <a:off x="91440" y="2068830"/>
            <a:ext cx="6629400" cy="372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713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28700" y="1160861"/>
            <a:ext cx="6972300" cy="600164"/>
          </a:xfrm>
          <a:prstGeom prst="rect">
            <a:avLst/>
          </a:prstGeom>
          <a:solidFill>
            <a:srgbClr val="DAEDE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Better Control of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Viremia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1500" b="1" dirty="0">
                <a:solidFill>
                  <a:srgbClr val="FF0000"/>
                </a:solidFill>
              </a:rPr>
              <a:t>BCN 02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</a:rPr>
              <a:t>Mothe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 &amp; Brander)</a:t>
            </a:r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410" name="Group 6"/>
          <p:cNvGrpSpPr>
            <a:grpSpLocks/>
          </p:cNvGrpSpPr>
          <p:nvPr/>
        </p:nvGrpSpPr>
        <p:grpSpPr bwMode="auto">
          <a:xfrm>
            <a:off x="7086600" y="971550"/>
            <a:ext cx="834629" cy="800100"/>
            <a:chOff x="4464" y="3072"/>
            <a:chExt cx="765" cy="864"/>
          </a:xfrm>
        </p:grpSpPr>
        <p:sp>
          <p:nvSpPr>
            <p:cNvPr id="17425" name="Rectangle 7"/>
            <p:cNvSpPr>
              <a:spLocks noChangeArrowheads="1"/>
            </p:cNvSpPr>
            <p:nvPr/>
          </p:nvSpPr>
          <p:spPr bwMode="auto">
            <a:xfrm>
              <a:off x="4464" y="3072"/>
              <a:ext cx="765" cy="864"/>
            </a:xfrm>
            <a:prstGeom prst="rect">
              <a:avLst/>
            </a:prstGeom>
            <a:solidFill>
              <a:srgbClr val="B0B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350"/>
            </a:p>
          </p:txBody>
        </p:sp>
        <p:grpSp>
          <p:nvGrpSpPr>
            <p:cNvPr id="17426" name="Group 8"/>
            <p:cNvGrpSpPr>
              <a:grpSpLocks/>
            </p:cNvGrpSpPr>
            <p:nvPr/>
          </p:nvGrpSpPr>
          <p:grpSpPr bwMode="auto">
            <a:xfrm>
              <a:off x="4560" y="3120"/>
              <a:ext cx="408" cy="768"/>
              <a:chOff x="4488" y="3120"/>
              <a:chExt cx="408" cy="768"/>
            </a:xfrm>
          </p:grpSpPr>
          <p:sp>
            <p:nvSpPr>
              <p:cNvPr id="17427" name="Oval 9"/>
              <p:cNvSpPr>
                <a:spLocks noChangeArrowheads="1"/>
              </p:cNvSpPr>
              <p:nvPr/>
            </p:nvSpPr>
            <p:spPr bwMode="auto">
              <a:xfrm>
                <a:off x="4608" y="3120"/>
                <a:ext cx="144" cy="144"/>
              </a:xfrm>
              <a:prstGeom prst="ellipse">
                <a:avLst/>
              </a:prstGeom>
              <a:solidFill>
                <a:srgbClr val="B0B5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350"/>
              </a:p>
            </p:txBody>
          </p:sp>
          <p:sp>
            <p:nvSpPr>
              <p:cNvPr id="17428" name="Line 10"/>
              <p:cNvSpPr>
                <a:spLocks noChangeShapeType="1"/>
              </p:cNvSpPr>
              <p:nvPr/>
            </p:nvSpPr>
            <p:spPr bwMode="auto">
              <a:xfrm>
                <a:off x="4680" y="3264"/>
                <a:ext cx="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  <p:sp>
            <p:nvSpPr>
              <p:cNvPr id="17429" name="Line 11"/>
              <p:cNvSpPr>
                <a:spLocks noChangeShapeType="1"/>
              </p:cNvSpPr>
              <p:nvPr/>
            </p:nvSpPr>
            <p:spPr bwMode="auto">
              <a:xfrm flipH="1">
                <a:off x="4512" y="3552"/>
                <a:ext cx="176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  <p:sp>
            <p:nvSpPr>
              <p:cNvPr id="17430" name="Line 12"/>
              <p:cNvSpPr>
                <a:spLocks noChangeShapeType="1"/>
              </p:cNvSpPr>
              <p:nvPr/>
            </p:nvSpPr>
            <p:spPr bwMode="auto">
              <a:xfrm>
                <a:off x="4688" y="3552"/>
                <a:ext cx="144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  <p:sp>
            <p:nvSpPr>
              <p:cNvPr id="17431" name="Line 13"/>
              <p:cNvSpPr>
                <a:spLocks noChangeShapeType="1"/>
              </p:cNvSpPr>
              <p:nvPr/>
            </p:nvSpPr>
            <p:spPr bwMode="auto">
              <a:xfrm flipH="1">
                <a:off x="4488" y="3376"/>
                <a:ext cx="192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  <p:sp>
            <p:nvSpPr>
              <p:cNvPr id="17432" name="Line 14"/>
              <p:cNvSpPr>
                <a:spLocks noChangeShapeType="1"/>
              </p:cNvSpPr>
              <p:nvPr/>
            </p:nvSpPr>
            <p:spPr bwMode="auto">
              <a:xfrm>
                <a:off x="4656" y="3360"/>
                <a:ext cx="24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350"/>
              </a:p>
            </p:txBody>
          </p:sp>
        </p:grpSp>
      </p:grp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479507" y="1050132"/>
            <a:ext cx="48763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 b="1"/>
              <a:t>HIV+</a:t>
            </a:r>
          </a:p>
        </p:txBody>
      </p:sp>
      <p:grpSp>
        <p:nvGrpSpPr>
          <p:cNvPr id="17412" name="Group 14"/>
          <p:cNvGrpSpPr>
            <a:grpSpLocks/>
          </p:cNvGrpSpPr>
          <p:nvPr/>
        </p:nvGrpSpPr>
        <p:grpSpPr bwMode="auto">
          <a:xfrm>
            <a:off x="1331120" y="2308622"/>
            <a:ext cx="2364842" cy="2633663"/>
            <a:chOff x="35520" y="1651790"/>
            <a:chExt cx="2056055" cy="2605199"/>
          </a:xfrm>
        </p:grpSpPr>
        <p:pic>
          <p:nvPicPr>
            <p:cNvPr id="17423" name="Picture 15" descr="CROI- rebounds short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0" y="1698644"/>
              <a:ext cx="2056055" cy="255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Box 16"/>
            <p:cNvSpPr txBox="1">
              <a:spLocks noChangeArrowheads="1"/>
            </p:cNvSpPr>
            <p:nvPr/>
          </p:nvSpPr>
          <p:spPr bwMode="auto">
            <a:xfrm>
              <a:off x="1476897" y="1651790"/>
              <a:ext cx="453229" cy="29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50"/>
                <a:t>8/13</a:t>
              </a:r>
            </a:p>
          </p:txBody>
        </p:sp>
      </p:grp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426917" y="2078833"/>
            <a:ext cx="65280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350">
                <a:solidFill>
                  <a:srgbClr val="FF0000"/>
                </a:solidFill>
              </a:rPr>
              <a:t>ART</a:t>
            </a:r>
          </a:p>
          <a:p>
            <a:pPr algn="ctr"/>
            <a:r>
              <a:rPr lang="en-US" altLang="en-US" sz="1350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3294460" y="4438650"/>
            <a:ext cx="61747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86225" y="2025255"/>
            <a:ext cx="3600352" cy="3131344"/>
            <a:chOff x="3924300" y="1556792"/>
            <a:chExt cx="4801246" cy="4176464"/>
          </a:xfrm>
        </p:grpSpPr>
        <p:grpSp>
          <p:nvGrpSpPr>
            <p:cNvPr id="17417" name="Group 2"/>
            <p:cNvGrpSpPr>
              <a:grpSpLocks/>
            </p:cNvGrpSpPr>
            <p:nvPr/>
          </p:nvGrpSpPr>
          <p:grpSpPr bwMode="auto">
            <a:xfrm>
              <a:off x="3924300" y="1556792"/>
              <a:ext cx="4535488" cy="4176464"/>
              <a:chOff x="3924300" y="1628800"/>
              <a:chExt cx="4535488" cy="4176464"/>
            </a:xfrm>
          </p:grpSpPr>
          <p:grpSp>
            <p:nvGrpSpPr>
              <p:cNvPr id="17419" name="Group 17"/>
              <p:cNvGrpSpPr>
                <a:grpSpLocks/>
              </p:cNvGrpSpPr>
              <p:nvPr/>
            </p:nvGrpSpPr>
            <p:grpSpPr bwMode="auto">
              <a:xfrm>
                <a:off x="3924300" y="1976214"/>
                <a:ext cx="4535488" cy="3829050"/>
                <a:chOff x="2156970" y="1651790"/>
                <a:chExt cx="3492500" cy="2861449"/>
              </a:xfrm>
            </p:grpSpPr>
            <p:pic>
              <p:nvPicPr>
                <p:cNvPr id="17421" name="Picture 18" descr="CROI  controls.tif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6970" y="1795439"/>
                  <a:ext cx="3492500" cy="2717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22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152697" y="1651790"/>
                  <a:ext cx="693337" cy="299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350"/>
                    <a:t>4-5/13</a:t>
                  </a:r>
                </a:p>
              </p:txBody>
            </p:sp>
          </p:grpSp>
          <p:sp>
            <p:nvSpPr>
              <p:cNvPr id="17420" name="TextBox 20"/>
              <p:cNvSpPr txBox="1">
                <a:spLocks noChangeArrowheads="1"/>
              </p:cNvSpPr>
              <p:nvPr/>
            </p:nvSpPr>
            <p:spPr bwMode="auto">
              <a:xfrm>
                <a:off x="4329514" y="1628800"/>
                <a:ext cx="870550" cy="67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350">
                    <a:solidFill>
                      <a:srgbClr val="FF0000"/>
                    </a:solidFill>
                  </a:rPr>
                  <a:t>ART</a:t>
                </a:r>
              </a:p>
              <a:p>
                <a:pPr algn="ctr"/>
                <a:r>
                  <a:rPr lang="en-US" altLang="en-US" sz="1350">
                    <a:solidFill>
                      <a:srgbClr val="FF0000"/>
                    </a:solidFill>
                  </a:rPr>
                  <a:t>STOP</a:t>
                </a:r>
              </a:p>
            </p:txBody>
          </p:sp>
        </p:grpSp>
        <p:sp>
          <p:nvSpPr>
            <p:cNvPr id="17418" name="TextBox 23"/>
            <p:cNvSpPr txBox="1">
              <a:spLocks noChangeArrowheads="1"/>
            </p:cNvSpPr>
            <p:nvPr/>
          </p:nvSpPr>
          <p:spPr bwMode="auto">
            <a:xfrm>
              <a:off x="7902110" y="4775944"/>
              <a:ext cx="823436" cy="40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weeks</a:t>
              </a:r>
            </a:p>
          </p:txBody>
        </p:sp>
      </p:grp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5166122" y="5156598"/>
            <a:ext cx="2747868" cy="253916"/>
          </a:xfrm>
          <a:prstGeom prst="rect">
            <a:avLst/>
          </a:prstGeom>
          <a:solidFill>
            <a:srgbClr val="FFF6A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 b="1" i="1">
                <a:solidFill>
                  <a:srgbClr val="000000"/>
                </a:solidFill>
              </a:rPr>
              <a:t>Mothe</a:t>
            </a:r>
            <a:r>
              <a:rPr lang="en-GB" altLang="en-US" sz="1050" b="1" i="1">
                <a:solidFill>
                  <a:srgbClr val="000000"/>
                </a:solidFill>
              </a:rPr>
              <a:t> et al.  presented at CROI (2017) </a:t>
            </a:r>
            <a:r>
              <a:rPr lang="en-US" altLang="en-US" sz="1050" b="1" i="1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06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F</a:t>
            </a:r>
            <a:r>
              <a:rPr lang="en-GB" b="1" dirty="0" smtClean="0">
                <a:solidFill>
                  <a:schemeClr val="tx1"/>
                </a:solidFill>
              </a:rPr>
              <a:t>ive </a:t>
            </a:r>
            <a:r>
              <a:rPr lang="en-GB" b="1" dirty="0">
                <a:solidFill>
                  <a:schemeClr val="tx1"/>
                </a:solidFill>
              </a:rPr>
              <a:t>out of 13 recipients of the interventions have since interrupted ART and displayed control of viral load to low levels for several months (the longest a little over six months</a:t>
            </a:r>
            <a:r>
              <a:rPr lang="en-GB" b="1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frequency of viral load containment in the cohort (~38%) is higher than has been observed in any studies involving early initiation of ART (where rates have varied from 0-15%). </a:t>
            </a:r>
            <a:endParaRPr lang="en-GB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The contribution of </a:t>
            </a:r>
            <a:r>
              <a:rPr lang="en-GB" b="1" dirty="0" err="1">
                <a:solidFill>
                  <a:schemeClr val="tx1"/>
                </a:solidFill>
              </a:rPr>
              <a:t>romidepsin</a:t>
            </a:r>
            <a:r>
              <a:rPr lang="en-GB" b="1" dirty="0">
                <a:solidFill>
                  <a:schemeClr val="tx1"/>
                </a:solidFill>
              </a:rPr>
              <a:t> is unclear due to the lack of any control group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2950" y="124539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C00000"/>
                </a:solidFill>
                <a:latin typeface="Impact" charset="0"/>
                <a:ea typeface="Impact" charset="0"/>
                <a:cs typeface="Impact" charset="0"/>
              </a:rPr>
              <a:t>BCN 02 - Results</a:t>
            </a:r>
          </a:p>
          <a:p>
            <a:pPr algn="ctr"/>
            <a:endParaRPr lang="en-GB" sz="3300" dirty="0">
              <a:solidFill>
                <a:srgbClr val="C00000"/>
              </a:solidFill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36058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29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Analysis of the primary endpoint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3528" y="1129368"/>
          <a:ext cx="8424938" cy="5418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1429229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  <a:gridCol w="875029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5"/>
                    </a:ext>
                  </a:extLst>
                </a:gridCol>
              </a:tblGrid>
              <a:tr h="689286">
                <a:tc>
                  <a:txBody>
                    <a:bodyPr/>
                    <a:lstStyle/>
                    <a:p>
                      <a:r>
                        <a:rPr lang="en-GB" sz="1600" b="1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N</a:t>
                      </a: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Difference in log</a:t>
                      </a:r>
                      <a:r>
                        <a:rPr lang="en-GB" sz="1600" b="1" baseline="-25000"/>
                        <a:t>10</a:t>
                      </a:r>
                      <a:r>
                        <a:rPr lang="en-GB" sz="1600" b="1"/>
                        <a:t> total </a:t>
                      </a:r>
                      <a:r>
                        <a:rPr lang="en-GB" sz="1600" b="1" dirty="0"/>
                        <a:t>HIV-DNA at weeks 16/18:</a:t>
                      </a:r>
                      <a:r>
                        <a:rPr lang="en-GB" sz="1600" b="1" baseline="0" dirty="0"/>
                        <a:t> </a:t>
                      </a:r>
                      <a:r>
                        <a:rPr lang="en-GB" sz="1600" b="1" dirty="0"/>
                        <a:t>Arm B vs Arm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p-value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68928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GB" sz="1600" dirty="0"/>
                        <a:t>unadjusted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60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0.107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0.128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(-0.148-0.363)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69280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2"/>
                      </a:pPr>
                      <a:r>
                        <a:rPr lang="en-GB" sz="1600" dirty="0"/>
                        <a:t>Adjusted for baseline total HIV-DNA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58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(-0.032-0.109)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3"/>
                      </a:pPr>
                      <a:r>
                        <a:rPr lang="en-GB" sz="1600" dirty="0"/>
                        <a:t>Adjusted for baseline total HIV-DNA &amp; stratum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58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(-0.033-0.110)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4"/>
                      </a:pPr>
                      <a:r>
                        <a:rPr lang="en-GB" sz="1600" b="1" dirty="0"/>
                        <a:t>as</a:t>
                      </a:r>
                      <a:r>
                        <a:rPr lang="en-GB" sz="1600" b="1" baseline="0" dirty="0"/>
                        <a:t> c), with m</a:t>
                      </a:r>
                      <a:r>
                        <a:rPr lang="en-GB" sz="1600" b="1" dirty="0"/>
                        <a:t>ultiple imputation of missing</a:t>
                      </a:r>
                      <a:r>
                        <a:rPr lang="en-GB" sz="1600" b="1" baseline="0" dirty="0"/>
                        <a:t> baseline values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60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0.041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0.036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(-0.031- 0.113)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0.256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 startAt="5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c), excluding patients with incomplete intervention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55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(-0.035-0.113)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26050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D4 cel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424" y="3005373"/>
            <a:ext cx="1129556" cy="11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55306" y="4524074"/>
            <a:ext cx="146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HIV </a:t>
            </a:r>
          </a:p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genome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563" y="2109133"/>
            <a:ext cx="154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 smtClean="0">
                <a:solidFill>
                  <a:prstClr val="black"/>
                </a:solidFill>
              </a:rPr>
              <a:t>Latency reversal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0888" y="3866556"/>
            <a:ext cx="97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‘Shock’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1346" y="3829753"/>
            <a:ext cx="97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‘Kill’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5322" y="2151139"/>
            <a:ext cx="118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Immune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7676" y="4510229"/>
            <a:ext cx="118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Dying </a:t>
            </a:r>
            <a:br>
              <a:rPr lang="en-GB" sz="2000" b="1" dirty="0">
                <a:solidFill>
                  <a:prstClr val="black"/>
                </a:solidFill>
              </a:rPr>
            </a:br>
            <a:r>
              <a:rPr lang="en-GB" sz="2000" b="1" dirty="0">
                <a:solidFill>
                  <a:prstClr val="black"/>
                </a:solidFill>
              </a:rPr>
              <a:t>infected cell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82255" y="3526977"/>
            <a:ext cx="389269" cy="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44269" y="3082528"/>
            <a:ext cx="0" cy="3475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36257" y="3430030"/>
            <a:ext cx="216024" cy="114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93527" y="2743974"/>
            <a:ext cx="70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1600" dirty="0" smtClean="0">
                <a:solidFill>
                  <a:prstClr val="black"/>
                </a:solidFill>
              </a:rPr>
              <a:t>ART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7759" y="4524073"/>
            <a:ext cx="106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HIV </a:t>
            </a:r>
          </a:p>
          <a:p>
            <a:pPr algn="ctr" defTabSz="342900"/>
            <a:r>
              <a:rPr lang="en-GB" sz="2000" b="1" dirty="0">
                <a:solidFill>
                  <a:prstClr val="black"/>
                </a:solidFill>
              </a:rPr>
              <a:t>proteins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191"/>
          <a:stretch/>
        </p:blipFill>
        <p:spPr bwMode="auto">
          <a:xfrm>
            <a:off x="1277599" y="2823180"/>
            <a:ext cx="7287554" cy="129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2853813" y="3999030"/>
            <a:ext cx="66516" cy="44108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8552" y="6526226"/>
            <a:ext cx="5417896" cy="24622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342900"/>
            <a:r>
              <a:rPr lang="en-GB" sz="1000" dirty="0">
                <a:solidFill>
                  <a:prstClr val="black"/>
                </a:solidFill>
              </a:rPr>
              <a:t>1. </a:t>
            </a:r>
            <a:r>
              <a:rPr lang="en-GB" sz="1000" dirty="0" err="1">
                <a:solidFill>
                  <a:prstClr val="black"/>
                </a:solidFill>
              </a:rPr>
              <a:t>Deeks</a:t>
            </a:r>
            <a:r>
              <a:rPr lang="en-GB" sz="1000" dirty="0">
                <a:solidFill>
                  <a:prstClr val="black"/>
                </a:solidFill>
              </a:rPr>
              <a:t> SG. Nature 2012;487:439–40. 2. Walker-Sperling VE, et al. J </a:t>
            </a:r>
            <a:r>
              <a:rPr lang="en-GB" sz="1000" dirty="0" err="1">
                <a:solidFill>
                  <a:prstClr val="black"/>
                </a:solidFill>
              </a:rPr>
              <a:t>Virol</a:t>
            </a:r>
            <a:r>
              <a:rPr lang="en-GB" sz="1000" dirty="0">
                <a:solidFill>
                  <a:prstClr val="black"/>
                </a:solidFill>
              </a:rPr>
              <a:t> 2015;89:9631–8. 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92887" y="3721001"/>
            <a:ext cx="119249" cy="79076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641742" y="3999030"/>
            <a:ext cx="66516" cy="44108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-544"/>
            <a:ext cx="9182100" cy="914400"/>
            <a:chOff x="-12700" y="0"/>
            <a:chExt cx="9182100" cy="914400"/>
          </a:xfrm>
        </p:grpSpPr>
        <p:sp>
          <p:nvSpPr>
            <p:cNvPr id="26" name="Title 3"/>
            <p:cNvSpPr txBox="1">
              <a:spLocks/>
            </p:cNvSpPr>
            <p:nvPr/>
          </p:nvSpPr>
          <p:spPr bwMode="auto">
            <a:xfrm>
              <a:off x="-127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3200" b="1" dirty="0">
                  <a:solidFill>
                    <a:schemeClr val="bg1"/>
                  </a:solidFill>
                </a:rPr>
                <a:t>HIV Cure approach “Kick and Kill”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0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49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51520" y="2406949"/>
            <a:ext cx="8640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|     Change  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Std. Err.      t    P&gt;|t|     [95% Conf. Interval]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rx |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Arm A  |      -0.11       0.03    -4.27   0.000        -0.17       -0.06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Arm B  |      -0.07       0.02    -2.93   0.005        -0.12       -0.02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overall |      -0.09       0.02    -5.12   0.000        -0.13       -0.06</a:t>
            </a:r>
          </a:p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Total HIV-DNA: estimated change from baseline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4" y="1916832"/>
            <a:ext cx="870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Change from </a:t>
            </a:r>
            <a:r>
              <a:rPr lang="en-GB" b="1" dirty="0" smtClean="0">
                <a:solidFill>
                  <a:srgbClr val="FF0000"/>
                </a:solidFill>
              </a:rPr>
              <a:t>randomisation to </a:t>
            </a:r>
            <a:r>
              <a:rPr lang="en-GB" b="1" dirty="0">
                <a:solidFill>
                  <a:srgbClr val="FF0000"/>
                </a:solidFill>
              </a:rPr>
              <a:t>PR Week 16/18 </a:t>
            </a:r>
            <a:r>
              <a:rPr lang="en-GB" b="1" dirty="0" smtClean="0"/>
              <a:t>:  </a:t>
            </a:r>
            <a:r>
              <a:rPr lang="en-GB" b="1" dirty="0"/>
              <a:t>Total HIV-DNA log</a:t>
            </a:r>
            <a:r>
              <a:rPr lang="en-GB" b="1" baseline="-25000" dirty="0"/>
              <a:t>10</a:t>
            </a:r>
            <a:r>
              <a:rPr lang="en-GB" b="1" dirty="0"/>
              <a:t> </a:t>
            </a:r>
            <a:r>
              <a:rPr lang="en-GB" b="1" dirty="0" smtClean="0"/>
              <a:t>copies/</a:t>
            </a:r>
            <a:r>
              <a:rPr lang="en-GB" b="1" dirty="0" smtClean="0">
                <a:solidFill>
                  <a:srgbClr val="FF0000"/>
                </a:solidFill>
              </a:rPr>
              <a:t>10</a:t>
            </a:r>
            <a:r>
              <a:rPr lang="en-GB" b="1" baseline="30000" dirty="0" smtClean="0">
                <a:solidFill>
                  <a:srgbClr val="FF0000"/>
                </a:solidFill>
              </a:rPr>
              <a:t>6</a:t>
            </a:r>
            <a:r>
              <a:rPr lang="en-GB" b="1" dirty="0" smtClean="0"/>
              <a:t> </a:t>
            </a:r>
            <a:r>
              <a:rPr lang="en-GB" b="1" dirty="0"/>
              <a:t>CD4 cells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0927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31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Viral outgrowth assay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23528" y="1529318"/>
          <a:ext cx="8424938" cy="4572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5"/>
                    </a:ext>
                  </a:extLst>
                </a:gridCol>
              </a:tblGrid>
              <a:tr h="689286">
                <a:tc>
                  <a:txBody>
                    <a:bodyPr/>
                    <a:lstStyle/>
                    <a:p>
                      <a:r>
                        <a:rPr lang="en-GB" b="1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IUPM at </a:t>
                      </a:r>
                    </a:p>
                    <a:p>
                      <a:pPr algn="ctr"/>
                      <a:r>
                        <a:rPr lang="en-GB" b="1" dirty="0"/>
                        <a:t>week 16:</a:t>
                      </a:r>
                      <a:endParaRPr lang="en-GB" b="1" baseline="0" dirty="0"/>
                    </a:p>
                    <a:p>
                      <a:pPr algn="ctr"/>
                      <a:r>
                        <a:rPr lang="en-GB" b="1" dirty="0"/>
                        <a:t>Arm B vs Arm 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p-value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68928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GB" dirty="0"/>
                        <a:t>Median regression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-0.04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-0.31 - 0.23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0.743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2"/>
                      </a:pP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r>
                        <a:rPr lang="en-GB" b="1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Log</a:t>
                      </a:r>
                      <a:r>
                        <a:rPr lang="en-GB" b="1" baseline="-25000" dirty="0"/>
                        <a:t>10</a:t>
                      </a:r>
                      <a:r>
                        <a:rPr lang="en-GB" b="1" dirty="0"/>
                        <a:t> IUPM at </a:t>
                      </a:r>
                    </a:p>
                    <a:p>
                      <a:pPr algn="ctr"/>
                      <a:r>
                        <a:rPr lang="en-GB" b="1" dirty="0"/>
                        <a:t>week 16:</a:t>
                      </a:r>
                      <a:endParaRPr lang="en-GB" b="1" baseline="0" dirty="0"/>
                    </a:p>
                    <a:p>
                      <a:pPr algn="ctr"/>
                      <a:r>
                        <a:rPr lang="en-GB" b="1" dirty="0"/>
                        <a:t>Arm B vs Arm 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p-value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98972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2"/>
                      </a:pPr>
                      <a:r>
                        <a:rPr lang="en-GB" b="0" dirty="0"/>
                        <a:t>Interval regression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0.19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0.22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-0.25 - 0.62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0.402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638133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Note: Models adjusted for stratum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431566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7A8ACEA-9207-B346-BD69-A6FA2817E23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we measure HIV reservoir too soon?</a:t>
            </a:r>
          </a:p>
          <a:p>
            <a:r>
              <a:rPr lang="en-US" dirty="0" smtClean="0"/>
              <a:t>Did we use the best outcome measure of ”cure”</a:t>
            </a:r>
          </a:p>
          <a:p>
            <a:r>
              <a:rPr lang="en-US" dirty="0" smtClean="0"/>
              <a:t>Was this the wrong approach, what is the future for Kick and Kill?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389197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82100" cy="914400"/>
            <a:chOff x="-12700" y="0"/>
            <a:chExt cx="9182100" cy="914400"/>
          </a:xfrm>
        </p:grpSpPr>
        <p:sp>
          <p:nvSpPr>
            <p:cNvPr id="4" name="Title 3"/>
            <p:cNvSpPr txBox="1">
              <a:spLocks/>
            </p:cNvSpPr>
            <p:nvPr/>
          </p:nvSpPr>
          <p:spPr bwMode="auto">
            <a:xfrm>
              <a:off x="-127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CA" sz="32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</a:rPr>
                <a:t>Total HIV DNA predicts time to viral rebound after Treatment interruption; The SPARTAC study</a:t>
              </a:r>
              <a:endPara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Figure 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808" b="50454"/>
          <a:stretch/>
        </p:blipFill>
        <p:spPr>
          <a:xfrm>
            <a:off x="718457" y="1226006"/>
            <a:ext cx="5514601" cy="5283651"/>
          </a:xfrm>
          <a:prstGeom prst="rect">
            <a:avLst/>
          </a:prstGeom>
        </p:spPr>
      </p:pic>
      <p:pic>
        <p:nvPicPr>
          <p:cNvPr id="9" name="Picture 8" descr="SPARTAC_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69440" y="1875948"/>
            <a:ext cx="2036116" cy="701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97890" y="6324991"/>
            <a:ext cx="194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Williams et al </a:t>
            </a:r>
            <a:r>
              <a:rPr lang="en-US" dirty="0" err="1" smtClean="0"/>
              <a:t>eLife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1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700C7F3-EBE5-8346-85B8-001B34D2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29" y="1528804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sz="3500" b="1" dirty="0"/>
              <a:t>Treated Primary HIV infection</a:t>
            </a:r>
            <a:r>
              <a:rPr lang="en-US" sz="3500" dirty="0"/>
              <a:t>: </a:t>
            </a:r>
            <a:endParaRPr lang="en-US" sz="3500" dirty="0" smtClean="0"/>
          </a:p>
          <a:p>
            <a:pPr lvl="1"/>
            <a:r>
              <a:rPr lang="en-US" sz="3100" dirty="0" smtClean="0"/>
              <a:t>lowest </a:t>
            </a:r>
            <a:r>
              <a:rPr lang="en-US" sz="3100" dirty="0"/>
              <a:t>reservoirs, preserved immune </a:t>
            </a:r>
            <a:r>
              <a:rPr lang="en-US" sz="3100" dirty="0" smtClean="0"/>
              <a:t>responses</a:t>
            </a:r>
          </a:p>
          <a:p>
            <a:r>
              <a:rPr lang="en-GB" altLang="en-US" sz="3500" b="1" dirty="0"/>
              <a:t>The </a:t>
            </a:r>
            <a:r>
              <a:rPr lang="en-GB" altLang="en-US" sz="3500" b="1" dirty="0" smtClean="0"/>
              <a:t>Kick: </a:t>
            </a:r>
          </a:p>
          <a:p>
            <a:pPr lvl="1"/>
            <a:r>
              <a:rPr lang="en-GB" altLang="en-US" sz="3100" dirty="0" smtClean="0"/>
              <a:t>HDAC </a:t>
            </a:r>
            <a:r>
              <a:rPr lang="en-GB" altLang="en-US" sz="3100" dirty="0"/>
              <a:t>inhibitor Vorinostat</a:t>
            </a:r>
          </a:p>
          <a:p>
            <a:r>
              <a:rPr lang="en-GB" altLang="en-US" sz="3500" b="1" dirty="0"/>
              <a:t>The Kill: </a:t>
            </a:r>
            <a:endParaRPr lang="en-GB" altLang="en-US" sz="3500" b="1" dirty="0" smtClean="0"/>
          </a:p>
          <a:p>
            <a:pPr lvl="1"/>
            <a:r>
              <a:rPr lang="en-GB" altLang="en-US" sz="3100" dirty="0" smtClean="0"/>
              <a:t>ChAdV63.HIVconsv </a:t>
            </a:r>
            <a:r>
              <a:rPr lang="en-GB" altLang="en-US" sz="3100" dirty="0"/>
              <a:t>and </a:t>
            </a:r>
            <a:r>
              <a:rPr lang="en-GB" altLang="en-US" sz="3100" dirty="0" err="1" smtClean="0"/>
              <a:t>MVA.HIVconsv</a:t>
            </a:r>
            <a:r>
              <a:rPr lang="en-GB" altLang="en-US" sz="3100" dirty="0" smtClean="0"/>
              <a:t>*</a:t>
            </a:r>
            <a:endParaRPr lang="es-ES" altLang="en-US" sz="3100" dirty="0"/>
          </a:p>
          <a:p>
            <a:r>
              <a:rPr lang="en-US" sz="3500" b="1" dirty="0" smtClean="0"/>
              <a:t>Design</a:t>
            </a:r>
            <a:r>
              <a:rPr lang="en-US" sz="3500" b="1" dirty="0"/>
              <a:t>: </a:t>
            </a:r>
            <a:endParaRPr lang="en-US" sz="3500" b="1" dirty="0" smtClean="0"/>
          </a:p>
          <a:p>
            <a:pPr lvl="1"/>
            <a:r>
              <a:rPr lang="en-US" sz="3100" dirty="0" err="1" smtClean="0"/>
              <a:t>Randomised</a:t>
            </a:r>
            <a:r>
              <a:rPr lang="en-US" sz="3100" dirty="0" smtClean="0"/>
              <a:t> </a:t>
            </a:r>
            <a:r>
              <a:rPr lang="en-US" sz="3100" dirty="0"/>
              <a:t>control comparison with ART </a:t>
            </a:r>
            <a:r>
              <a:rPr lang="en-US" sz="3100" dirty="0" smtClean="0"/>
              <a:t>alone</a:t>
            </a:r>
          </a:p>
          <a:p>
            <a:r>
              <a:rPr lang="en-US" sz="3500" b="1" dirty="0" smtClean="0"/>
              <a:t>Primary endpoint:</a:t>
            </a:r>
            <a:r>
              <a:rPr lang="en-US" sz="3500" dirty="0" smtClean="0"/>
              <a:t> </a:t>
            </a:r>
          </a:p>
          <a:p>
            <a:pPr lvl="1"/>
            <a:r>
              <a:rPr lang="en-US" sz="3100" dirty="0" smtClean="0"/>
              <a:t>Total HIV DNA in peripheral blood CD4+ T-cells at weeks 16 &amp; 18 post </a:t>
            </a:r>
            <a:r>
              <a:rPr lang="en-US" sz="3100" dirty="0" err="1" smtClean="0"/>
              <a:t>randomisation</a:t>
            </a:r>
            <a:r>
              <a:rPr lang="en-US" sz="3100" dirty="0" smtClean="0"/>
              <a:t> </a:t>
            </a:r>
            <a:endParaRPr lang="en-US" sz="31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*</a:t>
            </a:r>
            <a:r>
              <a:rPr lang="en-US" sz="2200" dirty="0"/>
              <a:t>Letourneau S </a:t>
            </a:r>
            <a:r>
              <a:rPr lang="en-US" sz="2200" dirty="0" err="1"/>
              <a:t>Plos</a:t>
            </a:r>
            <a:r>
              <a:rPr lang="en-US" sz="2200" dirty="0"/>
              <a:t> One </a:t>
            </a:r>
            <a:r>
              <a:rPr lang="en-US" sz="2200" dirty="0" smtClean="0"/>
              <a:t>2007</a:t>
            </a:r>
            <a:endParaRPr lang="en-US" sz="2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5ECD0E0-41DC-3A45-85A4-666B82225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320" y="6049627"/>
            <a:ext cx="1747520" cy="6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7825" y="-4897"/>
            <a:ext cx="9174704" cy="914400"/>
            <a:chOff x="-25400" y="0"/>
            <a:chExt cx="9174704" cy="914400"/>
          </a:xfrm>
        </p:grpSpPr>
        <p:sp>
          <p:nvSpPr>
            <p:cNvPr id="13" name="Title 3"/>
            <p:cNvSpPr txBox="1">
              <a:spLocks/>
            </p:cNvSpPr>
            <p:nvPr/>
          </p:nvSpPr>
          <p:spPr bwMode="auto">
            <a:xfrm>
              <a:off x="-25400" y="0"/>
              <a:ext cx="9156700" cy="908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FAA26D3D-D897-4be2-8F04-BA451C77F1D7}">
  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/>
              <a:r>
                <a:rPr lang="es-ES" altLang="en-US" sz="3200" b="1" dirty="0" smtClean="0">
                  <a:solidFill>
                    <a:schemeClr val="bg1"/>
                  </a:solidFill>
                </a:rPr>
                <a:t>RIVER </a:t>
              </a:r>
              <a:r>
                <a:rPr lang="es-ES" altLang="en-US" sz="3200" b="1" dirty="0" err="1" smtClean="0">
                  <a:solidFill>
                    <a:schemeClr val="bg1"/>
                  </a:solidFill>
                </a:rPr>
                <a:t>study</a:t>
              </a:r>
              <a:r>
                <a:rPr lang="es-ES" alt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s-ES" altLang="en-US" sz="3200" b="1" dirty="0" err="1" smtClean="0">
                  <a:solidFill>
                    <a:schemeClr val="bg1"/>
                  </a:solidFill>
                </a:rPr>
                <a:t>design</a:t>
              </a:r>
              <a:endParaRPr lang="es-ES" altLang="en-US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-20096" y="908720"/>
              <a:ext cx="9169400" cy="5680"/>
            </a:xfrm>
            <a:prstGeom prst="line">
              <a:avLst/>
            </a:prstGeom>
            <a:ln w="57150" cmpd="sng">
              <a:solidFill>
                <a:srgbClr val="758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87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4451" y="1110585"/>
            <a:ext cx="5590409" cy="5615470"/>
            <a:chOff x="4695231" y="212064"/>
            <a:chExt cx="2808504" cy="6452758"/>
          </a:xfrm>
        </p:grpSpPr>
        <p:sp>
          <p:nvSpPr>
            <p:cNvPr id="6" name="Rounded Rectangle 5"/>
            <p:cNvSpPr/>
            <p:nvPr/>
          </p:nvSpPr>
          <p:spPr>
            <a:xfrm>
              <a:off x="5223516" y="832842"/>
              <a:ext cx="2188746" cy="396430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4126" y="212064"/>
              <a:ext cx="2160240" cy="43204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Individual with defined PHI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220072" y="5208373"/>
              <a:ext cx="2160240" cy="56298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Primary outcome: total </a:t>
              </a:r>
              <a:r>
                <a:rPr lang="en-GB" dirty="0" err="1">
                  <a:solidFill>
                    <a:prstClr val="black"/>
                  </a:solidFill>
                </a:rPr>
                <a:t>proviral</a:t>
              </a:r>
              <a:r>
                <a:rPr lang="en-GB" dirty="0">
                  <a:solidFill>
                    <a:prstClr val="black"/>
                  </a:solidFill>
                </a:rPr>
                <a:t> DNA in CD4</a:t>
              </a:r>
              <a:r>
                <a:rPr lang="en-GB" dirty="0" smtClean="0">
                  <a:solidFill>
                    <a:prstClr val="black"/>
                  </a:solidFill>
                </a:rPr>
                <a:t>+ T </a:t>
              </a:r>
              <a:r>
                <a:rPr lang="en-GB" dirty="0">
                  <a:solidFill>
                    <a:prstClr val="black"/>
                  </a:solidFill>
                </a:rPr>
                <a:t>cells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203980" y="6232774"/>
              <a:ext cx="2160240" cy="43204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Secondary outcomes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33555" y="2070373"/>
              <a:ext cx="1944216" cy="2880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Undetectable viral load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642594" y="2643165"/>
              <a:ext cx="1358627" cy="238272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Randomisation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95262" y="3332611"/>
              <a:ext cx="891253" cy="2351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ART only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61765" y="3323083"/>
              <a:ext cx="903106" cy="21298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ART + V + V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27264" y="3796258"/>
              <a:ext cx="972108" cy="2880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>
                  <a:solidFill>
                    <a:prstClr val="black"/>
                  </a:solidFill>
                </a:rPr>
                <a:t>Vaccines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333190" y="4372694"/>
              <a:ext cx="972108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 err="1">
                  <a:solidFill>
                    <a:prstClr val="black"/>
                  </a:solidFill>
                </a:rPr>
                <a:t>HDACi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6264260" y="1753550"/>
              <a:ext cx="79971" cy="30635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304246" y="2900487"/>
              <a:ext cx="0" cy="21609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16020" y="3116585"/>
              <a:ext cx="1103224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35070" y="3107060"/>
              <a:ext cx="0" cy="22555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09719" y="3097535"/>
              <a:ext cx="0" cy="22555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307490" y="1037210"/>
              <a:ext cx="2196245" cy="106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GB" b="1" dirty="0">
                  <a:solidFill>
                    <a:prstClr val="black"/>
                  </a:solidFill>
                </a:rPr>
                <a:t>Immediate standard ART</a:t>
              </a:r>
            </a:p>
            <a:p>
              <a:pPr algn="ctr" defTabSz="342900"/>
              <a:r>
                <a:rPr lang="en-GB" b="1" dirty="0">
                  <a:solidFill>
                    <a:prstClr val="black"/>
                  </a:solidFill>
                </a:rPr>
                <a:t>(irrespective of CD4) + integrase inhibitor</a:t>
              </a:r>
            </a:p>
          </p:txBody>
        </p:sp>
        <p:sp>
          <p:nvSpPr>
            <p:cNvPr id="29" name="Pentagon 28"/>
            <p:cNvSpPr/>
            <p:nvPr/>
          </p:nvSpPr>
          <p:spPr>
            <a:xfrm rot="5400000">
              <a:off x="3933898" y="1610196"/>
              <a:ext cx="1991519" cy="436812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 smtClean="0">
                  <a:solidFill>
                    <a:prstClr val="black"/>
                  </a:solidFill>
                </a:rPr>
                <a:t>Approx. 24 </a:t>
              </a:r>
              <a:r>
                <a:rPr lang="en-GB" dirty="0">
                  <a:solidFill>
                    <a:prstClr val="black"/>
                  </a:solidFill>
                </a:rPr>
                <a:t>weeks</a:t>
              </a:r>
            </a:p>
          </p:txBody>
        </p:sp>
        <p:sp>
          <p:nvSpPr>
            <p:cNvPr id="30" name="Pentagon 29"/>
            <p:cNvSpPr/>
            <p:nvPr/>
          </p:nvSpPr>
          <p:spPr>
            <a:xfrm rot="5400000">
              <a:off x="3974619" y="3621102"/>
              <a:ext cx="1878036" cy="436812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GB" dirty="0" smtClean="0">
                  <a:solidFill>
                    <a:prstClr val="black"/>
                  </a:solidFill>
                </a:rPr>
                <a:t>18  </a:t>
              </a:r>
              <a:r>
                <a:rPr lang="en-GB" dirty="0">
                  <a:solidFill>
                    <a:prstClr val="black"/>
                  </a:solidFill>
                </a:rPr>
                <a:t>weeks</a:t>
              </a:r>
            </a:p>
          </p:txBody>
        </p:sp>
      </p:grpSp>
      <p:sp>
        <p:nvSpPr>
          <p:cNvPr id="31" name="Title 3"/>
          <p:cNvSpPr txBox="1">
            <a:spLocks/>
          </p:cNvSpPr>
          <p:nvPr/>
        </p:nvSpPr>
        <p:spPr>
          <a:xfrm>
            <a:off x="0" y="-27384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21677E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Study design</a:t>
            </a:r>
          </a:p>
        </p:txBody>
      </p:sp>
      <p:cxnSp>
        <p:nvCxnSpPr>
          <p:cNvPr id="32" name="Straight Connector 9"/>
          <p:cNvCxnSpPr/>
          <p:nvPr/>
        </p:nvCxnSpPr>
        <p:spPr>
          <a:xfrm>
            <a:off x="0" y="90304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>
            <a:off x="4439519" y="1539495"/>
            <a:ext cx="165250" cy="36769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5472415" y="4014405"/>
            <a:ext cx="168605" cy="24085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5480742" y="4498092"/>
            <a:ext cx="165250" cy="242369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396386" y="5131660"/>
            <a:ext cx="165250" cy="333585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411476" y="5970313"/>
            <a:ext cx="165250" cy="36769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439521" y="2999506"/>
            <a:ext cx="159184" cy="23338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2007" y="1814259"/>
            <a:ext cx="27244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smtClean="0"/>
              <a:t>Vaccination:</a:t>
            </a:r>
          </a:p>
          <a:p>
            <a:r>
              <a:rPr lang="en-US" b="1" dirty="0" smtClean="0"/>
              <a:t>Prime</a:t>
            </a:r>
            <a:r>
              <a:rPr lang="en-US" dirty="0" smtClean="0"/>
              <a:t> </a:t>
            </a:r>
            <a:r>
              <a:rPr lang="en-GB" altLang="en-US" dirty="0"/>
              <a:t>ChAdV63.HIVconsv </a:t>
            </a:r>
            <a:r>
              <a:rPr lang="en-GB" altLang="en-US" dirty="0" smtClean="0"/>
              <a:t>at randomisation</a:t>
            </a:r>
          </a:p>
          <a:p>
            <a:r>
              <a:rPr lang="en-GB" altLang="en-US" b="1" dirty="0" smtClean="0"/>
              <a:t>Boost</a:t>
            </a:r>
            <a:r>
              <a:rPr lang="en-GB" altLang="en-US" dirty="0" smtClean="0"/>
              <a:t> </a:t>
            </a:r>
            <a:r>
              <a:rPr lang="en-GB" altLang="en-US" dirty="0" err="1"/>
              <a:t>MVA.HIVconsv</a:t>
            </a:r>
            <a:endParaRPr lang="en-US" dirty="0"/>
          </a:p>
          <a:p>
            <a:r>
              <a:rPr lang="en-GB" altLang="en-US" dirty="0" smtClean="0"/>
              <a:t>week 8 post-randomisation</a:t>
            </a:r>
          </a:p>
          <a:p>
            <a:endParaRPr lang="en-GB" dirty="0"/>
          </a:p>
          <a:p>
            <a:r>
              <a:rPr lang="en-US" b="1" dirty="0"/>
              <a:t>Vorinostat</a:t>
            </a:r>
          </a:p>
          <a:p>
            <a:r>
              <a:rPr lang="en-US" dirty="0"/>
              <a:t>400mg od every 72 </a:t>
            </a:r>
            <a:r>
              <a:rPr lang="en-US" dirty="0" smtClean="0"/>
              <a:t>hours* total 10 doses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91306" y="6350068"/>
            <a:ext cx="1957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*</a:t>
            </a:r>
            <a:r>
              <a:rPr lang="tr-TR" sz="1100" dirty="0" err="1" smtClean="0"/>
              <a:t>Archin</a:t>
            </a:r>
            <a:r>
              <a:rPr lang="tr-TR" sz="1100" dirty="0" smtClean="0"/>
              <a:t> et al J </a:t>
            </a:r>
            <a:r>
              <a:rPr lang="tr-TR" sz="1100" dirty="0" err="1" smtClean="0"/>
              <a:t>Clin</a:t>
            </a:r>
            <a:r>
              <a:rPr lang="tr-TR" sz="1100" dirty="0" smtClean="0"/>
              <a:t> </a:t>
            </a:r>
            <a:r>
              <a:rPr lang="tr-TR" sz="1100" dirty="0" err="1" smtClean="0"/>
              <a:t>Invest</a:t>
            </a:r>
            <a:r>
              <a:rPr lang="tr-TR" sz="1100" dirty="0" smtClean="0"/>
              <a:t> 2017 </a:t>
            </a:r>
          </a:p>
          <a:p>
            <a:r>
              <a:rPr lang="tr-TR" sz="1100" dirty="0" err="1" smtClean="0"/>
              <a:t>Aug</a:t>
            </a:r>
            <a:r>
              <a:rPr lang="tr-TR" sz="1100" dirty="0" smtClean="0"/>
              <a:t> </a:t>
            </a:r>
            <a:r>
              <a:rPr lang="tr-TR" sz="1100" dirty="0"/>
              <a:t>1;127(8):3126-3135.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87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87E8D28-170D-9245-ADFF-EE0261A2D504}"/>
              </a:ext>
            </a:extLst>
          </p:cNvPr>
          <p:cNvSpPr txBox="1">
            <a:spLocks/>
          </p:cNvSpPr>
          <p:nvPr/>
        </p:nvSpPr>
        <p:spPr>
          <a:xfrm>
            <a:off x="14731" y="1462049"/>
            <a:ext cx="8906763" cy="4972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GB" sz="3200" b="1" dirty="0"/>
              <a:t>Primary outcome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200" dirty="0"/>
              <a:t>Total HIV DNA in CD4+ T-cells averaged across post-randomisation weeks </a:t>
            </a:r>
            <a:r>
              <a:rPr lang="en-GB" sz="3200" dirty="0" smtClean="0"/>
              <a:t>16 and 18.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200" dirty="0" smtClean="0"/>
              <a:t>Comparison </a:t>
            </a:r>
            <a:r>
              <a:rPr lang="en-GB" sz="3200" dirty="0"/>
              <a:t>of two groups on a </a:t>
            </a:r>
            <a:r>
              <a:rPr lang="en-GB" sz="3200" dirty="0" smtClean="0"/>
              <a:t>log</a:t>
            </a:r>
            <a:r>
              <a:rPr lang="en-GB" sz="3200" baseline="-25000" dirty="0" smtClean="0"/>
              <a:t>10</a:t>
            </a:r>
            <a:r>
              <a:rPr lang="en-GB" sz="3200" dirty="0" smtClean="0"/>
              <a:t>-scale by </a:t>
            </a:r>
            <a:r>
              <a:rPr lang="en-GB" sz="3200" dirty="0"/>
              <a:t>analysis of covariance with adjustment for values at </a:t>
            </a:r>
            <a:r>
              <a:rPr lang="en-GB" sz="3200" dirty="0" smtClean="0"/>
              <a:t>randomisation.</a:t>
            </a:r>
            <a:endParaRPr lang="en-GB" sz="3200" dirty="0"/>
          </a:p>
          <a:p>
            <a:pPr lvl="1">
              <a:spcBef>
                <a:spcPts val="600"/>
              </a:spcBef>
            </a:pPr>
            <a:endParaRPr lang="en-GB" sz="3100" dirty="0"/>
          </a:p>
          <a:p>
            <a:pPr>
              <a:spcBef>
                <a:spcPts val="600"/>
              </a:spcBef>
              <a:buNone/>
            </a:pPr>
            <a:r>
              <a:rPr lang="en-GB" sz="3200" b="1" dirty="0"/>
              <a:t>Secondary </a:t>
            </a:r>
            <a:r>
              <a:rPr lang="en-GB" sz="3200" b="1" dirty="0" smtClean="0"/>
              <a:t>outcomes</a:t>
            </a:r>
          </a:p>
          <a:p>
            <a:pPr lvl="1">
              <a:spcBef>
                <a:spcPts val="600"/>
              </a:spcBef>
            </a:pPr>
            <a:r>
              <a:rPr lang="en-GB" sz="3200" dirty="0" smtClean="0"/>
              <a:t>Clinical </a:t>
            </a:r>
            <a:r>
              <a:rPr lang="en-GB" sz="3200" dirty="0"/>
              <a:t>and laboratory adverse events all grades including SAE;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HIV integrated DNA; 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HIV cell associated RNA; 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HIV viral load &lt;1 copy/mL;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Viral </a:t>
            </a:r>
            <a:r>
              <a:rPr lang="en-GB" sz="3200" dirty="0" smtClean="0"/>
              <a:t>outgrowth</a:t>
            </a:r>
            <a:endParaRPr lang="en-GB" sz="3200" dirty="0"/>
          </a:p>
          <a:p>
            <a:pPr lvl="1">
              <a:spcBef>
                <a:spcPts val="600"/>
              </a:spcBef>
            </a:pPr>
            <a:r>
              <a:rPr lang="en-GB" sz="3200" dirty="0"/>
              <a:t>HDAC inhibition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P24 ultra-sensitive assay</a:t>
            </a:r>
          </a:p>
          <a:p>
            <a:pPr lvl="1">
              <a:spcBef>
                <a:spcPts val="600"/>
              </a:spcBef>
            </a:pPr>
            <a:r>
              <a:rPr lang="en-GB" sz="3200" dirty="0"/>
              <a:t>T-cell responses ICS</a:t>
            </a:r>
          </a:p>
          <a:p>
            <a:pPr lvl="1">
              <a:spcBef>
                <a:spcPts val="600"/>
              </a:spcBef>
            </a:pPr>
            <a:r>
              <a:rPr lang="en-GB" sz="3200" i="1" dirty="0" smtClean="0"/>
              <a:t>Ex vivo </a:t>
            </a:r>
            <a:r>
              <a:rPr lang="en-GB" sz="3200" dirty="0" smtClean="0"/>
              <a:t>viral </a:t>
            </a:r>
            <a:r>
              <a:rPr lang="en-GB" sz="3200" dirty="0"/>
              <a:t>inhibition </a:t>
            </a:r>
            <a:r>
              <a:rPr lang="en-GB" sz="3200" dirty="0" smtClean="0"/>
              <a:t>assays</a:t>
            </a:r>
            <a:endParaRPr lang="en-GB" sz="3200" dirty="0"/>
          </a:p>
          <a:p>
            <a:pPr lvl="1">
              <a:spcBef>
                <a:spcPts val="600"/>
              </a:spcBef>
            </a:pPr>
            <a:endParaRPr lang="en-GB" sz="2200" dirty="0"/>
          </a:p>
          <a:p>
            <a:pPr marL="0" indent="0">
              <a:buNone/>
            </a:pPr>
            <a:r>
              <a:rPr lang="en-GB" sz="3300" b="1" dirty="0" err="1" smtClean="0"/>
              <a:t>Substudy</a:t>
            </a:r>
            <a:r>
              <a:rPr lang="en-GB" sz="3300" b="1" dirty="0" smtClean="0"/>
              <a:t> </a:t>
            </a:r>
            <a:r>
              <a:rPr lang="en-GB" sz="3300" dirty="0" smtClean="0"/>
              <a:t>HIV </a:t>
            </a:r>
            <a:r>
              <a:rPr lang="en-GB" sz="3300" dirty="0"/>
              <a:t>reservoir in GALT 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-25400" y="-5494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21677E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Outcome measures</a:t>
            </a:r>
          </a:p>
        </p:txBody>
      </p:sp>
      <p:cxnSp>
        <p:nvCxnSpPr>
          <p:cNvPr id="6" name="Straight Connector 9"/>
          <p:cNvCxnSpPr/>
          <p:nvPr/>
        </p:nvCxnSpPr>
        <p:spPr>
          <a:xfrm>
            <a:off x="-25400" y="92493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7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416C-B315-4AAD-B5AB-0FA6C4DBA78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-1270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sz="32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Method of PHI diagnosis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465" y="1124746"/>
            <a:ext cx="7172470" cy="468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94057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Note: 	PHE RITA test algorithm reported as “Incident” confirming the HIV-1 	antibody avidity is consistent with recent infection (within the preceding 16 wks)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54792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6248956"/>
              </p:ext>
            </p:extLst>
          </p:nvPr>
        </p:nvGraphicFramePr>
        <p:xfrm>
          <a:off x="165099" y="1141406"/>
          <a:ext cx="8839201" cy="4990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1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88061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206324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206324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</a:tblGrid>
              <a:tr h="60118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ART only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 = 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ART + V + V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 = 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 = 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(years)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 (30,38)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35 (28,44)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 (29,40)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 (100%) male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 (100%) male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 (100%) 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Route of transmission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	MSM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	MSW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	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 (87%)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  (3%)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 (10%)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 (97%)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(3%)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55 (92%)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  (3%)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  (5%)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CD4 count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 (cells/mm</a:t>
                      </a:r>
                      <a:r>
                        <a:rPr lang="en-US" b="0" baseline="3000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694 (561, 844)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710 (579, 759)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708 (568, 788)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858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HIV </a:t>
                      </a:r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Viral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Load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 (copies/mL)</a:t>
                      </a:r>
                      <a:endParaRPr lang="en-US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	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  <a:p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	  50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 &lt;200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29(97%)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(3%)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 (100%)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59 (98%)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(2%)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Weeks since PHI diagnosis to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randomisation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 (27,41)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 (27,34)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 (27,36)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87" y="6355608"/>
            <a:ext cx="772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Note: Numbers are N (%) or median (IQR)</a:t>
            </a:r>
            <a:endParaRPr lang="en-GB" sz="1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567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21677E"/>
            </a:solidFill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Description of participants at randomisation</a:t>
            </a:r>
            <a:endParaRPr lang="en-US" sz="3200" b="1" strike="sngStrike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9"/>
          <p:cNvCxnSpPr/>
          <p:nvPr/>
        </p:nvCxnSpPr>
        <p:spPr>
          <a:xfrm>
            <a:off x="0" y="911833"/>
            <a:ext cx="9169400" cy="5680"/>
          </a:xfrm>
          <a:prstGeom prst="line">
            <a:avLst/>
          </a:prstGeom>
          <a:ln w="57150" cmpd="sng">
            <a:solidFill>
              <a:srgbClr val="758B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3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2906</Words>
  <Application>Microsoft Macintosh PowerPoint</Application>
  <PresentationFormat>Bildschirmpräsentation (4:3)</PresentationFormat>
  <Paragraphs>401</Paragraphs>
  <Slides>32</Slides>
  <Notes>15</Notes>
  <HiddenSlides>4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 </vt:lpstr>
      <vt:lpstr>Folie 25</vt:lpstr>
      <vt:lpstr>BCN 02 Study</vt:lpstr>
      <vt:lpstr>Folie 27</vt:lpstr>
      <vt:lpstr>Folie 28</vt:lpstr>
      <vt:lpstr>Folie 29</vt:lpstr>
      <vt:lpstr>Folie 30</vt:lpstr>
      <vt:lpstr>Folie 31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randomised controlled trial comparing the impact of antiretroviral therapy (ART) with a ‘Kick-and-Kill’ approach to ART alone on HIV reservoirs in individuals with primary HIV infection (PHI).</dc:title>
  <dc:creator>Fidler, Sarah J</dc:creator>
  <cp:lastModifiedBy>Daniel Volkert</cp:lastModifiedBy>
  <cp:revision>102</cp:revision>
  <dcterms:created xsi:type="dcterms:W3CDTF">2018-07-29T13:17:38Z</dcterms:created>
  <dcterms:modified xsi:type="dcterms:W3CDTF">2018-07-29T13:18:39Z</dcterms:modified>
</cp:coreProperties>
</file>