
<file path=[Content_Types].xml><?xml version="1.0" encoding="utf-8"?>
<Types xmlns="http://schemas.openxmlformats.org/package/2006/content-types">
  <Override PartName="/ppt/ink/ink1.xml" ContentType="application/inkml+xml"/>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notesSlides/notesSlide3.xml" ContentType="application/vnd.openxmlformats-officedocument.presentationml.notesSlide+xml"/>
  <Default Extension="emf" ContentType="image/x-emf"/>
  <Override PartName="/ppt/tableStyles.xml" ContentType="application/vnd.openxmlformats-officedocument.presentationml.tableStyles+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commentAuthors.xml" ContentType="application/vnd.openxmlformats-officedocument.presentationml.commentAuthors+xml"/>
  <Override PartName="/ppt/slideLayouts/slideLayout6.xml" ContentType="application/vnd.openxmlformats-officedocument.presentationml.slideLayout+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96"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p="http://schemas.openxmlformats.org/presentationml/2006/main" xmlns:r="http://schemas.openxmlformats.org/officeDocument/2006/relationships" xmlns:a="http://schemas.openxmlformats.org/drawingml/2006/main" xmlns="">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1" name="Nittaya Phanuphak" initials="NP" lastIdx="10" clrIdx="0">
    <p:extLst>
      <p:ext uri="{19B8F6BF-5375-455C-9EA6-DF929625EA0E}">
        <p15:presenceInfo xmlns:p15="http://schemas.microsoft.com/office/powerpoint/2012/main" xmlns:p="http://schemas.openxmlformats.org/presentationml/2006/main" xmlns:r="http://schemas.openxmlformats.org/officeDocument/2006/relationships" xmlns:a="http://schemas.openxmlformats.org/drawingml/2006/main" xmlns="" userId="Nittaya Phanuphak" providerId="None"/>
      </p:ext>
    </p:extLst>
  </p:cmAuthor>
  <p:cmAuthor id="2" name="Nuttawut Teachatanawat" initials="NT" lastIdx="5" clrIdx="1">
    <p:extLst>
      <p:ext uri="{19B8F6BF-5375-455C-9EA6-DF929625EA0E}">
        <p15:presenceInfo xmlns:p15="http://schemas.microsoft.com/office/powerpoint/2012/main" xmlns:p="http://schemas.openxmlformats.org/presentationml/2006/main" xmlns:r="http://schemas.openxmlformats.org/officeDocument/2006/relationships" xmlns:a="http://schemas.openxmlformats.org/drawingml/2006/main" xmlns="" userId="S-1-5-21-230861957-262781514-787584007-1182" providerId="AD"/>
      </p:ext>
    </p:extLst>
  </p:cmAuthor>
  <p:cmAuthor id="3" name="Reshmie Ramautarsing" initials="RR" lastIdx="1" clrIdx="2">
    <p:extLst>
      <p:ext uri="{19B8F6BF-5375-455C-9EA6-DF929625EA0E}">
        <p15:presenceInfo xmlns:p15="http://schemas.microsoft.com/office/powerpoint/2012/main" xmlns:p="http://schemas.openxmlformats.org/presentationml/2006/main" xmlns:r="http://schemas.openxmlformats.org/officeDocument/2006/relationships" xmlns:a="http://schemas.openxmlformats.org/drawingml/2006/main" xmlns="" userId="Reshmie Ramautarsing" providerId="None"/>
      </p:ext>
    </p:extLst>
  </p:cmAuthor>
  <p:cmAuthor id="4" name="Kung" initials="KT" lastIdx="1" clrIdx="3">
    <p:extLst>
      <p:ext uri="{19B8F6BF-5375-455C-9EA6-DF929625EA0E}">
        <p15:presenceInfo xmlns:p15="http://schemas.microsoft.com/office/powerpoint/2012/main" xmlns:p="http://schemas.openxmlformats.org/presentationml/2006/main" xmlns:r="http://schemas.openxmlformats.org/officeDocument/2006/relationships" xmlns:a="http://schemas.openxmlformats.org/drawingml/2006/main" xmlns="" userId="Kung" providerId="None"/>
      </p:ext>
    </p:extLst>
  </p:cmAuthor>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p14="http://schemas.microsoft.com/office/powerpoint/2010/main" xmlns:p="http://schemas.openxmlformats.org/presentationml/2006/main" xmlns:r="http://schemas.openxmlformats.org/officeDocument/2006/relationships" xmlns:a="http://schemas.openxmlformats.org/drawingml/2006/main" xmlns="" val="1"/>
      </p:ext>
    </p:extLst>
  </p:showPr>
  <p:clrMru>
    <a:srgbClr val="A6D4D9"/>
    <a:srgbClr val="0690CF"/>
    <a:srgbClr val="ED2024"/>
    <a:srgbClr val="000000"/>
    <a:srgbClr val="919191"/>
    <a:srgbClr val="00A4AE"/>
    <a:srgbClr val="00B3BE"/>
    <a:srgbClr val="EA9423"/>
    <a:srgbClr val="EEBA28"/>
    <a:srgbClr val="FF9900"/>
  </p:clrMru>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32767"/>
    </p:ext>
    <p:ext uri="{FD5EFAAD-0ECE-453E-9831-46B23BE46B34}">
      <p15:chartTrackingRefBased xmlns:p15="http://schemas.microsoft.com/office/powerpoint/2012/main" xmlns:p="http://schemas.openxmlformats.org/presentationml/2006/main" xmlns:r="http://schemas.openxmlformats.org/officeDocument/2006/relationships" xmlns:a="http://schemas.openxmlformats.org/drawingml/2006/main" xmlns="" val="1"/>
    </p:ext>
  </p:extLst>
</p:presentationPr>
</file>

<file path=ppt/tableStyles.xml><?xml version="1.0" encoding="utf-8"?>
<a:tblStyleLst xmlns:a="http://schemas.openxmlformats.org/drawingml/2006/main" def="{6E25E649-3F16-4E02-A733-19D2CDBF48F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4997" autoAdjust="0"/>
    <p:restoredTop sz="65897" autoAdjust="0"/>
  </p:normalViewPr>
  <p:slideViewPr>
    <p:cSldViewPr snapToGrid="0">
      <p:cViewPr varScale="1">
        <p:scale>
          <a:sx n="72" d="100"/>
          <a:sy n="72" d="100"/>
        </p:scale>
        <p:origin x="-1712" y="-120"/>
      </p:cViewPr>
      <p:guideLst>
        <p:guide orient="horz" pos="2160"/>
        <p:guide pos="2880"/>
      </p:guideLst>
    </p:cSldViewPr>
  </p:slideViewPr>
  <p:notesTextViewPr>
    <p:cViewPr>
      <p:scale>
        <a:sx n="1" d="1"/>
        <a:sy n="1" d="1"/>
      </p:scale>
      <p:origin x="0" y="0"/>
    </p:cViewPr>
  </p:notesTextViewPr>
  <p:sorterViewPr>
    <p:cViewPr>
      <p:scale>
        <a:sx n="39" d="50"/>
        <a:sy n="39" d="50"/>
      </p:scale>
      <p:origin x="0" y="-1277"/>
    </p:cViewPr>
  </p:sorter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interSettings" Target="printerSettings/printerSettings1.bin"/><Relationship Id="rId8" Type="http://schemas.openxmlformats.org/officeDocument/2006/relationships/commentAuthors" Target="commentAuthors.xml"/><Relationship Id="rId9" Type="http://schemas.openxmlformats.org/officeDocument/2006/relationships/presProps" Target="presProps.xml"/><Relationship Id="rId10"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7-09-07T08:58:10.266"/>
    </inkml:context>
    <inkml:brush xml:id="br0">
      <inkml:brushProperty name="width" value="0.05292" units="cm"/>
      <inkml:brushProperty name="height" value="0.05292" units="cm"/>
      <inkml:brushProperty name="color" value="#FF0000"/>
    </inkml:brush>
  </inkml:definitions>
  <inkml:trace contextRef="#ctx0" brushRef="#br0">24773 17508 657 0,'0'0'58'16,"0"0"-58"-16,0 0-1 15,0 0 1-15,0 0-130 16,0 0-454-16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A4906A-92F9-4700-BFCD-6172820E18D8}" type="datetimeFigureOut">
              <a:rPr lang="en-US" smtClean="0"/>
              <a:pPr/>
              <a:t>24.07.2018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DA23BA-C1C5-4E50-B9C7-EEEB982C8684}" type="slidenum">
              <a:rPr lang="en-US" smtClean="0"/>
              <a:pPr/>
              <a:t>‹Nr.›</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16254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On behalf of the co-investigators, I would like to thank the conference organizers for the chance to present these data. We are excited to have a chance to share the results with you all today.</a:t>
            </a:r>
          </a:p>
          <a:p>
            <a:r>
              <a:rPr lang="en-US" sz="1200" kern="1200" dirty="0" smtClean="0">
                <a:solidFill>
                  <a:schemeClr val="tx1"/>
                </a:solidFill>
                <a:effectLst/>
                <a:latin typeface="+mn-lt"/>
                <a:ea typeface="+mn-ea"/>
                <a:cs typeface="+mn-cs"/>
              </a:rPr>
              <a:t>It’s an established fact by now that </a:t>
            </a:r>
            <a:r>
              <a:rPr lang="en-US" sz="1200" kern="1200" dirty="0" err="1" smtClean="0">
                <a:solidFill>
                  <a:schemeClr val="tx1"/>
                </a:solidFill>
                <a:effectLst/>
                <a:latin typeface="+mn-lt"/>
                <a:ea typeface="+mn-ea"/>
                <a:cs typeface="+mn-cs"/>
              </a:rPr>
              <a:t>PrEP</a:t>
            </a:r>
            <a:r>
              <a:rPr lang="en-US" sz="1200" kern="1200" dirty="0" smtClean="0">
                <a:solidFill>
                  <a:schemeClr val="tx1"/>
                </a:solidFill>
                <a:effectLst/>
                <a:latin typeface="+mn-lt"/>
                <a:ea typeface="+mn-ea"/>
                <a:cs typeface="+mn-cs"/>
              </a:rPr>
              <a:t> is among the effective methods for HIV prevention. However, we began to have concerns over the efficacy of </a:t>
            </a:r>
            <a:r>
              <a:rPr lang="en-US" sz="1200" kern="1200" dirty="0" err="1" smtClean="0">
                <a:solidFill>
                  <a:schemeClr val="tx1"/>
                </a:solidFill>
                <a:effectLst/>
                <a:latin typeface="+mn-lt"/>
                <a:ea typeface="+mn-ea"/>
                <a:cs typeface="+mn-cs"/>
              </a:rPr>
              <a:t>PrEP</a:t>
            </a:r>
            <a:r>
              <a:rPr lang="en-US" sz="1200" kern="1200" dirty="0" smtClean="0">
                <a:solidFill>
                  <a:schemeClr val="tx1"/>
                </a:solidFill>
                <a:effectLst/>
                <a:latin typeface="+mn-lt"/>
                <a:ea typeface="+mn-ea"/>
                <a:cs typeface="+mn-cs"/>
              </a:rPr>
              <a:t> among TGW mainly because studies have shown that TGW have lower blood concentration of </a:t>
            </a:r>
            <a:r>
              <a:rPr lang="en-US" sz="1200" kern="1200" dirty="0" err="1" smtClean="0">
                <a:solidFill>
                  <a:schemeClr val="tx1"/>
                </a:solidFill>
                <a:effectLst/>
                <a:latin typeface="+mn-lt"/>
                <a:ea typeface="+mn-ea"/>
                <a:cs typeface="+mn-cs"/>
              </a:rPr>
              <a:t>PrEP</a:t>
            </a:r>
            <a:r>
              <a:rPr lang="en-US" sz="1200" kern="1200" dirty="0" smtClean="0">
                <a:solidFill>
                  <a:schemeClr val="tx1"/>
                </a:solidFill>
                <a:effectLst/>
                <a:latin typeface="+mn-lt"/>
                <a:ea typeface="+mn-ea"/>
                <a:cs typeface="+mn-cs"/>
              </a:rPr>
              <a:t> compared to non-TG population. I think the reasons for that could be categorized into 2 main possibilities: firstly, TGW did have good adherence to </a:t>
            </a:r>
            <a:r>
              <a:rPr lang="en-US" sz="1200" kern="1200" dirty="0" err="1" smtClean="0">
                <a:solidFill>
                  <a:schemeClr val="tx1"/>
                </a:solidFill>
                <a:effectLst/>
                <a:latin typeface="+mn-lt"/>
                <a:ea typeface="+mn-ea"/>
                <a:cs typeface="+mn-cs"/>
              </a:rPr>
              <a:t>PrEP</a:t>
            </a:r>
            <a:r>
              <a:rPr lang="en-US" sz="1200" kern="1200" dirty="0" smtClean="0">
                <a:solidFill>
                  <a:schemeClr val="tx1"/>
                </a:solidFill>
                <a:effectLst/>
                <a:latin typeface="+mn-lt"/>
                <a:ea typeface="+mn-ea"/>
                <a:cs typeface="+mn-cs"/>
              </a:rPr>
              <a:t>, but there was this unknown drug-drug interaction between FHT and </a:t>
            </a:r>
            <a:r>
              <a:rPr lang="en-US" sz="1200" kern="1200" dirty="0" err="1" smtClean="0">
                <a:solidFill>
                  <a:schemeClr val="tx1"/>
                </a:solidFill>
                <a:effectLst/>
                <a:latin typeface="+mn-lt"/>
                <a:ea typeface="+mn-ea"/>
                <a:cs typeface="+mn-cs"/>
              </a:rPr>
              <a:t>PrEP</a:t>
            </a:r>
            <a:r>
              <a:rPr lang="en-US" sz="1200" kern="1200" dirty="0" smtClean="0">
                <a:solidFill>
                  <a:schemeClr val="tx1"/>
                </a:solidFill>
                <a:effectLst/>
                <a:latin typeface="+mn-lt"/>
                <a:ea typeface="+mn-ea"/>
                <a:cs typeface="+mn-cs"/>
              </a:rPr>
              <a:t>; or secondly, TGW simply had poor adherence. Now, if that’s the case; one of the hypothesis was that it could be due to the fact that TGW prioritized FHT over </a:t>
            </a:r>
            <a:r>
              <a:rPr lang="en-US" sz="1200" kern="1200" dirty="0" err="1" smtClean="0">
                <a:solidFill>
                  <a:schemeClr val="tx1"/>
                </a:solidFill>
                <a:effectLst/>
                <a:latin typeface="+mn-lt"/>
                <a:ea typeface="+mn-ea"/>
                <a:cs typeface="+mn-cs"/>
              </a:rPr>
              <a:t>PrEP.</a:t>
            </a:r>
            <a:r>
              <a:rPr lang="en-US" sz="1200" kern="1200" dirty="0" smtClean="0">
                <a:solidFill>
                  <a:schemeClr val="tx1"/>
                </a:solidFill>
                <a:effectLst/>
                <a:latin typeface="+mn-lt"/>
                <a:ea typeface="+mn-ea"/>
                <a:cs typeface="+mn-cs"/>
              </a:rPr>
              <a:t> And again, this comes back to the same thing in that there was a concern over whether or not there are any interactions between FHT and </a:t>
            </a:r>
            <a:r>
              <a:rPr lang="en-US" sz="1200" kern="1200" dirty="0" err="1" smtClean="0">
                <a:solidFill>
                  <a:schemeClr val="tx1"/>
                </a:solidFill>
                <a:effectLst/>
                <a:latin typeface="+mn-lt"/>
                <a:ea typeface="+mn-ea"/>
                <a:cs typeface="+mn-cs"/>
              </a:rPr>
              <a:t>PrEP.</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we established a study called </a:t>
            </a:r>
            <a:r>
              <a:rPr lang="en-US" sz="1200" kern="1200" dirty="0" err="1" smtClean="0">
                <a:solidFill>
                  <a:schemeClr val="tx1"/>
                </a:solidFill>
                <a:effectLst/>
                <a:latin typeface="+mn-lt"/>
                <a:ea typeface="+mn-ea"/>
                <a:cs typeface="+mn-cs"/>
              </a:rPr>
              <a:t>iFACT</a:t>
            </a:r>
            <a:r>
              <a:rPr lang="en-US" sz="1200" kern="1200" dirty="0" smtClean="0">
                <a:solidFill>
                  <a:schemeClr val="tx1"/>
                </a:solidFill>
                <a:effectLst/>
                <a:latin typeface="+mn-lt"/>
                <a:ea typeface="+mn-ea"/>
                <a:cs typeface="+mn-cs"/>
              </a:rPr>
              <a:t> to determine whether there really are DDIs between FHT and ARV agents, </a:t>
            </a:r>
            <a:r>
              <a:rPr lang="en-US" sz="1200" kern="1200" dirty="0" err="1" smtClean="0">
                <a:solidFill>
                  <a:schemeClr val="tx1"/>
                </a:solidFill>
                <a:effectLst/>
                <a:latin typeface="+mn-lt"/>
                <a:ea typeface="+mn-ea"/>
                <a:cs typeface="+mn-cs"/>
              </a:rPr>
              <a:t>PrEP</a:t>
            </a:r>
            <a:r>
              <a:rPr lang="en-US" sz="1200" kern="1200" dirty="0" smtClean="0">
                <a:solidFill>
                  <a:schemeClr val="tx1"/>
                </a:solidFill>
                <a:effectLst/>
                <a:latin typeface="+mn-lt"/>
                <a:ea typeface="+mn-ea"/>
                <a:cs typeface="+mn-cs"/>
              </a:rPr>
              <a:t> for this case, among TGW. This is a 2-way analysis meaning that we measured the effect of </a:t>
            </a:r>
            <a:r>
              <a:rPr lang="en-US" sz="1200" kern="1200" dirty="0" err="1" smtClean="0">
                <a:solidFill>
                  <a:schemeClr val="tx1"/>
                </a:solidFill>
                <a:effectLst/>
                <a:latin typeface="+mn-lt"/>
                <a:ea typeface="+mn-ea"/>
                <a:cs typeface="+mn-cs"/>
              </a:rPr>
              <a:t>PrEP</a:t>
            </a:r>
            <a:r>
              <a:rPr lang="en-US" sz="1200" kern="1200" dirty="0" smtClean="0">
                <a:solidFill>
                  <a:schemeClr val="tx1"/>
                </a:solidFill>
                <a:effectLst/>
                <a:latin typeface="+mn-lt"/>
                <a:ea typeface="+mn-ea"/>
                <a:cs typeface="+mn-cs"/>
              </a:rPr>
              <a:t> towards FHT and vice versa. The components that we measured were intensive PK parameters of plasma TFV (for </a:t>
            </a:r>
            <a:r>
              <a:rPr lang="en-US" sz="1200" kern="1200" dirty="0" err="1" smtClean="0">
                <a:solidFill>
                  <a:schemeClr val="tx1"/>
                </a:solidFill>
                <a:effectLst/>
                <a:latin typeface="+mn-lt"/>
                <a:ea typeface="+mn-ea"/>
                <a:cs typeface="+mn-cs"/>
              </a:rPr>
              <a:t>PrEP</a:t>
            </a:r>
            <a:r>
              <a:rPr lang="en-US" sz="1200" kern="1200" dirty="0" smtClean="0">
                <a:solidFill>
                  <a:schemeClr val="tx1"/>
                </a:solidFill>
                <a:effectLst/>
                <a:latin typeface="+mn-lt"/>
                <a:ea typeface="+mn-ea"/>
                <a:cs typeface="+mn-cs"/>
              </a:rPr>
              <a:t>), and intensive PK parameters of E2 (for FHT). In addition to that, we also measured the trough testosterone concentration to indirectly determine the anti-androgenic effect of the hormones.</a:t>
            </a:r>
          </a:p>
          <a:p>
            <a:r>
              <a:rPr lang="en-US" sz="1200" kern="1200" dirty="0" smtClean="0">
                <a:solidFill>
                  <a:schemeClr val="tx1"/>
                </a:solidFill>
                <a:effectLst/>
                <a:latin typeface="+mn-lt"/>
                <a:ea typeface="+mn-ea"/>
                <a:cs typeface="+mn-cs"/>
              </a:rPr>
              <a:t>20 healthy TGW were enrolled earlier this year. They were eligible if they never underwent orchiectomy, and had not received injectable hormones within past 6 months. Right off the bat, I have to emphasize that FHT regimens may vary depending on the region you live in. The hormones we used here were estradiol </a:t>
            </a:r>
            <a:r>
              <a:rPr lang="en-US" sz="1200" kern="1200" dirty="0" err="1" smtClean="0">
                <a:solidFill>
                  <a:schemeClr val="tx1"/>
                </a:solidFill>
                <a:effectLst/>
                <a:latin typeface="+mn-lt"/>
                <a:ea typeface="+mn-ea"/>
                <a:cs typeface="+mn-cs"/>
              </a:rPr>
              <a:t>valerate</a:t>
            </a:r>
            <a:r>
              <a:rPr lang="en-US" sz="1200" kern="1200" dirty="0" smtClean="0">
                <a:solidFill>
                  <a:schemeClr val="tx1"/>
                </a:solidFill>
                <a:effectLst/>
                <a:latin typeface="+mn-lt"/>
                <a:ea typeface="+mn-ea"/>
                <a:cs typeface="+mn-cs"/>
              </a:rPr>
              <a:t>, a form of estrogen, plus </a:t>
            </a:r>
            <a:r>
              <a:rPr lang="en-US" sz="1200" kern="1200" dirty="0" err="1" smtClean="0">
                <a:solidFill>
                  <a:schemeClr val="tx1"/>
                </a:solidFill>
                <a:effectLst/>
                <a:latin typeface="+mn-lt"/>
                <a:ea typeface="+mn-ea"/>
                <a:cs typeface="+mn-cs"/>
              </a:rPr>
              <a:t>cyproterone</a:t>
            </a:r>
            <a:r>
              <a:rPr lang="en-US" sz="1200" kern="1200" dirty="0" smtClean="0">
                <a:solidFill>
                  <a:schemeClr val="tx1"/>
                </a:solidFill>
                <a:effectLst/>
                <a:latin typeface="+mn-lt"/>
                <a:ea typeface="+mn-ea"/>
                <a:cs typeface="+mn-cs"/>
              </a:rPr>
              <a:t> acetate, a form of antiandrogen. Both hormones were given at entry visit. The first intensive PK parameters of E2 were measured at </a:t>
            </a:r>
            <a:r>
              <a:rPr lang="en-US" sz="1200" kern="1200" dirty="0" err="1" smtClean="0">
                <a:solidFill>
                  <a:schemeClr val="tx1"/>
                </a:solidFill>
                <a:effectLst/>
                <a:latin typeface="+mn-lt"/>
                <a:ea typeface="+mn-ea"/>
                <a:cs typeface="+mn-cs"/>
              </a:rPr>
              <a:t>wk</a:t>
            </a:r>
            <a:r>
              <a:rPr lang="en-US" sz="1200" kern="1200" dirty="0" smtClean="0">
                <a:solidFill>
                  <a:schemeClr val="tx1"/>
                </a:solidFill>
                <a:effectLst/>
                <a:latin typeface="+mn-lt"/>
                <a:ea typeface="+mn-ea"/>
                <a:cs typeface="+mn-cs"/>
              </a:rPr>
              <a:t> 3 (so this is kind of like the “hormones only” week because </a:t>
            </a:r>
            <a:r>
              <a:rPr lang="en-US" sz="1200" kern="1200" dirty="0" err="1" smtClean="0">
                <a:solidFill>
                  <a:schemeClr val="tx1"/>
                </a:solidFill>
                <a:effectLst/>
                <a:latin typeface="+mn-lt"/>
                <a:ea typeface="+mn-ea"/>
                <a:cs typeface="+mn-cs"/>
              </a:rPr>
              <a:t>PrEP</a:t>
            </a:r>
            <a:r>
              <a:rPr lang="en-US" sz="1200" kern="1200" dirty="0" smtClean="0">
                <a:solidFill>
                  <a:schemeClr val="tx1"/>
                </a:solidFill>
                <a:effectLst/>
                <a:latin typeface="+mn-lt"/>
                <a:ea typeface="+mn-ea"/>
                <a:cs typeface="+mn-cs"/>
              </a:rPr>
              <a:t> was not yet initiated at entry). After the blood test for E2 PK parameters was done, </a:t>
            </a:r>
            <a:r>
              <a:rPr lang="en-US" sz="1200" kern="1200" dirty="0" err="1" smtClean="0">
                <a:solidFill>
                  <a:schemeClr val="tx1"/>
                </a:solidFill>
                <a:effectLst/>
                <a:latin typeface="+mn-lt"/>
                <a:ea typeface="+mn-ea"/>
                <a:cs typeface="+mn-cs"/>
              </a:rPr>
              <a:t>PrEP</a:t>
            </a:r>
            <a:r>
              <a:rPr lang="en-US" sz="1200" kern="1200" dirty="0" smtClean="0">
                <a:solidFill>
                  <a:schemeClr val="tx1"/>
                </a:solidFill>
                <a:effectLst/>
                <a:latin typeface="+mn-lt"/>
                <a:ea typeface="+mn-ea"/>
                <a:cs typeface="+mn-cs"/>
              </a:rPr>
              <a:t> (the standard daily dose of TDF + FTC) was initiated at the same visit. Intensive PK parameters of E2 and </a:t>
            </a:r>
            <a:r>
              <a:rPr lang="en-US" sz="1200" kern="1200" dirty="0" err="1" smtClean="0">
                <a:solidFill>
                  <a:schemeClr val="tx1"/>
                </a:solidFill>
                <a:effectLst/>
                <a:latin typeface="+mn-lt"/>
                <a:ea typeface="+mn-ea"/>
                <a:cs typeface="+mn-cs"/>
              </a:rPr>
              <a:t>tenofovir</a:t>
            </a:r>
            <a:r>
              <a:rPr lang="en-US" sz="1200" kern="1200" dirty="0" smtClean="0">
                <a:solidFill>
                  <a:schemeClr val="tx1"/>
                </a:solidFill>
                <a:effectLst/>
                <a:latin typeface="+mn-lt"/>
                <a:ea typeface="+mn-ea"/>
                <a:cs typeface="+mn-cs"/>
              </a:rPr>
              <a:t> were then measured at </a:t>
            </a:r>
            <a:r>
              <a:rPr lang="en-US" sz="1200" kern="1200" dirty="0" err="1" smtClean="0">
                <a:solidFill>
                  <a:schemeClr val="tx1"/>
                </a:solidFill>
                <a:effectLst/>
                <a:latin typeface="+mn-lt"/>
                <a:ea typeface="+mn-ea"/>
                <a:cs typeface="+mn-cs"/>
              </a:rPr>
              <a:t>wk</a:t>
            </a:r>
            <a:r>
              <a:rPr lang="en-US" sz="1200" kern="1200" dirty="0" smtClean="0">
                <a:solidFill>
                  <a:schemeClr val="tx1"/>
                </a:solidFill>
                <a:effectLst/>
                <a:latin typeface="+mn-lt"/>
                <a:ea typeface="+mn-ea"/>
                <a:cs typeface="+mn-cs"/>
              </a:rPr>
              <a:t> 5 (so </a:t>
            </a:r>
            <a:r>
              <a:rPr lang="en-US" sz="1200" kern="1200" dirty="0" err="1" smtClean="0">
                <a:solidFill>
                  <a:schemeClr val="tx1"/>
                </a:solidFill>
                <a:effectLst/>
                <a:latin typeface="+mn-lt"/>
                <a:ea typeface="+mn-ea"/>
                <a:cs typeface="+mn-cs"/>
              </a:rPr>
              <a:t>wk</a:t>
            </a:r>
            <a:r>
              <a:rPr lang="en-US" sz="1200" kern="1200" dirty="0" smtClean="0">
                <a:solidFill>
                  <a:schemeClr val="tx1"/>
                </a:solidFill>
                <a:effectLst/>
                <a:latin typeface="+mn-lt"/>
                <a:ea typeface="+mn-ea"/>
                <a:cs typeface="+mn-cs"/>
              </a:rPr>
              <a:t> 5 is the “hormones and </a:t>
            </a:r>
            <a:r>
              <a:rPr lang="en-US" sz="1200" kern="1200" dirty="0" err="1" smtClean="0">
                <a:solidFill>
                  <a:schemeClr val="tx1"/>
                </a:solidFill>
                <a:effectLst/>
                <a:latin typeface="+mn-lt"/>
                <a:ea typeface="+mn-ea"/>
                <a:cs typeface="+mn-cs"/>
              </a:rPr>
              <a:t>PrEP</a:t>
            </a:r>
            <a:r>
              <a:rPr lang="en-US" sz="1200" kern="1200" dirty="0" smtClean="0">
                <a:solidFill>
                  <a:schemeClr val="tx1"/>
                </a:solidFill>
                <a:effectLst/>
                <a:latin typeface="+mn-lt"/>
                <a:ea typeface="+mn-ea"/>
                <a:cs typeface="+mn-cs"/>
              </a:rPr>
              <a:t>” week). At the same visit, hormones were then stopped and intensive PK parameters of TDF were measure again at </a:t>
            </a:r>
            <a:r>
              <a:rPr lang="en-US" sz="1200" kern="1200" dirty="0" err="1" smtClean="0">
                <a:solidFill>
                  <a:schemeClr val="tx1"/>
                </a:solidFill>
                <a:effectLst/>
                <a:latin typeface="+mn-lt"/>
                <a:ea typeface="+mn-ea"/>
                <a:cs typeface="+mn-cs"/>
              </a:rPr>
              <a:t>wk</a:t>
            </a:r>
            <a:r>
              <a:rPr lang="en-US" sz="1200" kern="1200" dirty="0" smtClean="0">
                <a:solidFill>
                  <a:schemeClr val="tx1"/>
                </a:solidFill>
                <a:effectLst/>
                <a:latin typeface="+mn-lt"/>
                <a:ea typeface="+mn-ea"/>
                <a:cs typeface="+mn-cs"/>
              </a:rPr>
              <a:t> 8 (so basically the “</a:t>
            </a:r>
            <a:r>
              <a:rPr lang="en-US" sz="1200" kern="1200" dirty="0" err="1" smtClean="0">
                <a:solidFill>
                  <a:schemeClr val="tx1"/>
                </a:solidFill>
                <a:effectLst/>
                <a:latin typeface="+mn-lt"/>
                <a:ea typeface="+mn-ea"/>
                <a:cs typeface="+mn-cs"/>
              </a:rPr>
              <a:t>PrEP</a:t>
            </a:r>
            <a:r>
              <a:rPr lang="en-US" sz="1200" kern="1200" dirty="0" smtClean="0">
                <a:solidFill>
                  <a:schemeClr val="tx1"/>
                </a:solidFill>
                <a:effectLst/>
                <a:latin typeface="+mn-lt"/>
                <a:ea typeface="+mn-ea"/>
                <a:cs typeface="+mn-cs"/>
              </a:rPr>
              <a:t> only” week). Trough testosterone concentrations were measured at </a:t>
            </a:r>
            <a:r>
              <a:rPr lang="en-US" sz="1200" kern="1200" dirty="0" err="1" smtClean="0">
                <a:solidFill>
                  <a:schemeClr val="tx1"/>
                </a:solidFill>
                <a:effectLst/>
                <a:latin typeface="+mn-lt"/>
                <a:ea typeface="+mn-ea"/>
                <a:cs typeface="+mn-cs"/>
              </a:rPr>
              <a:t>wk</a:t>
            </a:r>
            <a:r>
              <a:rPr lang="en-US" sz="1200" kern="1200" dirty="0" smtClean="0">
                <a:solidFill>
                  <a:schemeClr val="tx1"/>
                </a:solidFill>
                <a:effectLst/>
                <a:latin typeface="+mn-lt"/>
                <a:ea typeface="+mn-ea"/>
                <a:cs typeface="+mn-cs"/>
              </a:rPr>
              <a:t> 3 and 5.</a:t>
            </a:r>
          </a:p>
          <a:p>
            <a:endParaRPr lang="en-US" dirty="0"/>
          </a:p>
        </p:txBody>
      </p:sp>
      <p:sp>
        <p:nvSpPr>
          <p:cNvPr id="4" name="Slide Number Placeholder 3"/>
          <p:cNvSpPr>
            <a:spLocks noGrp="1"/>
          </p:cNvSpPr>
          <p:nvPr>
            <p:ph type="sldNum" sz="quarter" idx="10"/>
          </p:nvPr>
        </p:nvSpPr>
        <p:spPr/>
        <p:txBody>
          <a:bodyPr/>
          <a:lstStyle/>
          <a:p>
            <a:fld id="{6BDA23BA-C1C5-4E50-B9C7-EEEB982C8684}" type="slidenum">
              <a:rPr lang="en-US" smtClean="0"/>
              <a:pPr/>
              <a:t>2</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7988164"/>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 let’s take a look at the results. The upper table shows the parameters of E2 so it compared wk3 and wk5. Overall, there were no significant differences in any of the parameters between the two weeks. Also, there were no significant changes in trough testosterone concentration. As a result </a:t>
            </a:r>
            <a:r>
              <a:rPr lang="en-US" sz="1200" kern="1200" dirty="0" err="1" smtClean="0">
                <a:solidFill>
                  <a:schemeClr val="tx1"/>
                </a:solidFill>
                <a:effectLst/>
                <a:latin typeface="+mn-lt"/>
                <a:ea typeface="+mn-ea"/>
                <a:cs typeface="+mn-cs"/>
              </a:rPr>
              <a:t>PrEP</a:t>
            </a:r>
            <a:r>
              <a:rPr lang="en-US" sz="1200" kern="1200" dirty="0" smtClean="0">
                <a:solidFill>
                  <a:schemeClr val="tx1"/>
                </a:solidFill>
                <a:effectLst/>
                <a:latin typeface="+mn-lt"/>
                <a:ea typeface="+mn-ea"/>
                <a:cs typeface="+mn-cs"/>
              </a:rPr>
              <a:t> did not significantly affect the level of FHT.</a:t>
            </a:r>
          </a:p>
          <a:p>
            <a:r>
              <a:rPr lang="en-US" sz="1200" kern="1200" dirty="0" smtClean="0">
                <a:solidFill>
                  <a:schemeClr val="tx1"/>
                </a:solidFill>
                <a:effectLst/>
                <a:latin typeface="+mn-lt"/>
                <a:ea typeface="+mn-ea"/>
                <a:cs typeface="+mn-cs"/>
              </a:rPr>
              <a:t>The lower table is the parameters of </a:t>
            </a:r>
            <a:r>
              <a:rPr lang="en-US" sz="1200" kern="1200" dirty="0" err="1" smtClean="0">
                <a:solidFill>
                  <a:schemeClr val="tx1"/>
                </a:solidFill>
                <a:effectLst/>
                <a:latin typeface="+mn-lt"/>
                <a:ea typeface="+mn-ea"/>
                <a:cs typeface="+mn-cs"/>
              </a:rPr>
              <a:t>tenofovir</a:t>
            </a:r>
            <a:r>
              <a:rPr lang="en-US" sz="1200" kern="1200" dirty="0" smtClean="0">
                <a:solidFill>
                  <a:schemeClr val="tx1"/>
                </a:solidFill>
                <a:effectLst/>
                <a:latin typeface="+mn-lt"/>
                <a:ea typeface="+mn-ea"/>
                <a:cs typeface="+mn-cs"/>
              </a:rPr>
              <a:t> so it compared wk5 and wk8. Here we can see that the geometric mean of area under curve from time 0 to 24 </a:t>
            </a:r>
            <a:r>
              <a:rPr lang="en-US" sz="1200" kern="1200" dirty="0" err="1" smtClean="0">
                <a:solidFill>
                  <a:schemeClr val="tx1"/>
                </a:solidFill>
                <a:effectLst/>
                <a:latin typeface="+mn-lt"/>
                <a:ea typeface="+mn-ea"/>
                <a:cs typeface="+mn-cs"/>
              </a:rPr>
              <a:t>hrs</a:t>
            </a:r>
            <a:r>
              <a:rPr lang="en-US" sz="1200" kern="1200" dirty="0" smtClean="0">
                <a:solidFill>
                  <a:schemeClr val="tx1"/>
                </a:solidFill>
                <a:effectLst/>
                <a:latin typeface="+mn-lt"/>
                <a:ea typeface="+mn-ea"/>
                <a:cs typeface="+mn-cs"/>
              </a:rPr>
              <a:t> and concentration at 24 hours of </a:t>
            </a:r>
            <a:r>
              <a:rPr lang="en-US" sz="1200" kern="1200" dirty="0" err="1" smtClean="0">
                <a:solidFill>
                  <a:schemeClr val="tx1"/>
                </a:solidFill>
                <a:effectLst/>
                <a:latin typeface="+mn-lt"/>
                <a:ea typeface="+mn-ea"/>
                <a:cs typeface="+mn-cs"/>
              </a:rPr>
              <a:t>tenofovir</a:t>
            </a:r>
            <a:r>
              <a:rPr lang="en-US" sz="1200" kern="1200" dirty="0" smtClean="0">
                <a:solidFill>
                  <a:schemeClr val="tx1"/>
                </a:solidFill>
                <a:effectLst/>
                <a:latin typeface="+mn-lt"/>
                <a:ea typeface="+mn-ea"/>
                <a:cs typeface="+mn-cs"/>
              </a:rPr>
              <a:t> were significantly lower at </a:t>
            </a:r>
            <a:r>
              <a:rPr lang="en-US" sz="1200" kern="1200" dirty="0" err="1" smtClean="0">
                <a:solidFill>
                  <a:schemeClr val="tx1"/>
                </a:solidFill>
                <a:effectLst/>
                <a:latin typeface="+mn-lt"/>
                <a:ea typeface="+mn-ea"/>
                <a:cs typeface="+mn-cs"/>
              </a:rPr>
              <a:t>wk</a:t>
            </a:r>
            <a:r>
              <a:rPr lang="en-US" sz="1200" kern="1200" dirty="0" smtClean="0">
                <a:solidFill>
                  <a:schemeClr val="tx1"/>
                </a:solidFill>
                <a:effectLst/>
                <a:latin typeface="+mn-lt"/>
                <a:ea typeface="+mn-ea"/>
                <a:cs typeface="+mn-cs"/>
              </a:rPr>
              <a:t> 5 compared to </a:t>
            </a:r>
            <a:r>
              <a:rPr lang="en-US" sz="1200" kern="1200" dirty="0" err="1" smtClean="0">
                <a:solidFill>
                  <a:schemeClr val="tx1"/>
                </a:solidFill>
                <a:effectLst/>
                <a:latin typeface="+mn-lt"/>
                <a:ea typeface="+mn-ea"/>
                <a:cs typeface="+mn-cs"/>
              </a:rPr>
              <a:t>wk</a:t>
            </a:r>
            <a:r>
              <a:rPr lang="en-US" sz="1200" kern="1200" dirty="0" smtClean="0">
                <a:solidFill>
                  <a:schemeClr val="tx1"/>
                </a:solidFill>
                <a:effectLst/>
                <a:latin typeface="+mn-lt"/>
                <a:ea typeface="+mn-ea"/>
                <a:cs typeface="+mn-cs"/>
              </a:rPr>
              <a:t> 8. This means that the plasma </a:t>
            </a:r>
            <a:r>
              <a:rPr lang="en-US" sz="1200" kern="1200" dirty="0" err="1" smtClean="0">
                <a:solidFill>
                  <a:schemeClr val="tx1"/>
                </a:solidFill>
                <a:effectLst/>
                <a:latin typeface="+mn-lt"/>
                <a:ea typeface="+mn-ea"/>
                <a:cs typeface="+mn-cs"/>
              </a:rPr>
              <a:t>tenofovir</a:t>
            </a:r>
            <a:r>
              <a:rPr lang="en-US" sz="1200" kern="1200" dirty="0" smtClean="0">
                <a:solidFill>
                  <a:schemeClr val="tx1"/>
                </a:solidFill>
                <a:effectLst/>
                <a:latin typeface="+mn-lt"/>
                <a:ea typeface="+mn-ea"/>
                <a:cs typeface="+mn-cs"/>
              </a:rPr>
              <a:t> exposure was lower in the presence of FHT, by about 13%. </a:t>
            </a:r>
          </a:p>
          <a:p>
            <a:endParaRPr lang="en-US" dirty="0"/>
          </a:p>
        </p:txBody>
      </p:sp>
      <p:sp>
        <p:nvSpPr>
          <p:cNvPr id="4" name="Slide Number Placeholder 3"/>
          <p:cNvSpPr>
            <a:spLocks noGrp="1"/>
          </p:cNvSpPr>
          <p:nvPr>
            <p:ph type="sldNum" sz="quarter" idx="10"/>
          </p:nvPr>
        </p:nvSpPr>
        <p:spPr/>
        <p:txBody>
          <a:bodyPr/>
          <a:lstStyle/>
          <a:p>
            <a:fld id="{6BDA23BA-C1C5-4E50-B9C7-EEEB982C8684}" type="slidenum">
              <a:rPr lang="en-US" smtClean="0"/>
              <a:pPr/>
              <a:t>3</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89300994"/>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conclusions, our study demonstrated lower plasma TFV exposure (13%) in the presence of FHT, suggesting that FHT may potentially affect </a:t>
            </a:r>
            <a:r>
              <a:rPr lang="en-US" sz="1200" kern="1200" dirty="0" err="1" smtClean="0">
                <a:solidFill>
                  <a:schemeClr val="tx1"/>
                </a:solidFill>
                <a:effectLst/>
                <a:latin typeface="+mn-lt"/>
                <a:ea typeface="+mn-ea"/>
                <a:cs typeface="+mn-cs"/>
              </a:rPr>
              <a:t>PrEP</a:t>
            </a:r>
            <a:r>
              <a:rPr lang="en-US" sz="1200" kern="1200" dirty="0" smtClean="0">
                <a:solidFill>
                  <a:schemeClr val="tx1"/>
                </a:solidFill>
                <a:effectLst/>
                <a:latin typeface="+mn-lt"/>
                <a:ea typeface="+mn-ea"/>
                <a:cs typeface="+mn-cs"/>
              </a:rPr>
              <a:t> efficacy among </a:t>
            </a:r>
            <a:r>
              <a:rPr lang="en-US" sz="1200" kern="1200" dirty="0" err="1" smtClean="0">
                <a:solidFill>
                  <a:schemeClr val="tx1"/>
                </a:solidFill>
                <a:effectLst/>
                <a:latin typeface="+mn-lt"/>
                <a:ea typeface="+mn-ea"/>
                <a:cs typeface="+mn-cs"/>
              </a:rPr>
              <a:t>TGW.And</a:t>
            </a:r>
            <a:r>
              <a:rPr lang="en-US" sz="1200" kern="1200" dirty="0" smtClean="0">
                <a:solidFill>
                  <a:schemeClr val="tx1"/>
                </a:solidFill>
                <a:effectLst/>
                <a:latin typeface="+mn-lt"/>
                <a:ea typeface="+mn-ea"/>
                <a:cs typeface="+mn-cs"/>
              </a:rPr>
              <a:t> equally as important, E2 exposure was not affected by </a:t>
            </a:r>
            <a:r>
              <a:rPr lang="en-US" sz="1200" kern="1200" dirty="0" err="1" smtClean="0">
                <a:solidFill>
                  <a:schemeClr val="tx1"/>
                </a:solidFill>
                <a:effectLst/>
                <a:latin typeface="+mn-lt"/>
                <a:ea typeface="+mn-ea"/>
                <a:cs typeface="+mn-cs"/>
              </a:rPr>
              <a:t>PrEP.</a:t>
            </a:r>
            <a:r>
              <a:rPr lang="en-US" sz="1200" kern="1200" dirty="0" smtClean="0">
                <a:solidFill>
                  <a:schemeClr val="tx1"/>
                </a:solidFill>
                <a:effectLst/>
                <a:latin typeface="+mn-lt"/>
                <a:ea typeface="+mn-ea"/>
                <a:cs typeface="+mn-cs"/>
              </a:rPr>
              <a:t> While I think it’s great that our study as able to show this previously unknown DDI between the 2 meds, there are definitely some key questions that need to be answered before moving forward in implementing this result to the services. For instance, does this interaction occurs in the cells and target tissue, rectal tissue for instance, which is usually the first site of HIV contact? Or does this interaction applies to other FHT regimens? And last but not least, we don’t know whether the 13% reduction in blood TFV exposure in the presence of FHT means anything regarding the preventive effect of </a:t>
            </a:r>
            <a:r>
              <a:rPr lang="en-US" sz="1200" kern="1200" dirty="0" err="1" smtClean="0">
                <a:solidFill>
                  <a:schemeClr val="tx1"/>
                </a:solidFill>
                <a:effectLst/>
                <a:latin typeface="+mn-lt"/>
                <a:ea typeface="+mn-ea"/>
                <a:cs typeface="+mn-cs"/>
              </a:rPr>
              <a:t>PrEP</a:t>
            </a:r>
            <a:r>
              <a:rPr lang="en-US" sz="1200" kern="1200" dirty="0" smtClean="0">
                <a:solidFill>
                  <a:schemeClr val="tx1"/>
                </a:solidFill>
                <a:effectLst/>
                <a:latin typeface="+mn-lt"/>
                <a:ea typeface="+mn-ea"/>
                <a:cs typeface="+mn-cs"/>
              </a:rPr>
              <a:t> in TGW.</a:t>
            </a:r>
          </a:p>
          <a:p>
            <a:endParaRPr lang="en-US" dirty="0"/>
          </a:p>
        </p:txBody>
      </p:sp>
      <p:sp>
        <p:nvSpPr>
          <p:cNvPr id="4" name="Slide Number Placeholder 3"/>
          <p:cNvSpPr>
            <a:spLocks noGrp="1"/>
          </p:cNvSpPr>
          <p:nvPr>
            <p:ph type="sldNum" sz="quarter" idx="10"/>
          </p:nvPr>
        </p:nvSpPr>
        <p:spPr/>
        <p:txBody>
          <a:bodyPr/>
          <a:lstStyle/>
          <a:p>
            <a:fld id="{6BDA23BA-C1C5-4E50-B9C7-EEEB982C8684}" type="slidenum">
              <a:rPr lang="en-US" smtClean="0"/>
              <a:pPr/>
              <a:t>4</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9646034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eg"/><Relationship Id="rId5" Type="http://schemas.openxmlformats.org/officeDocument/2006/relationships/image" Target="../media/image4.png"/><Relationship Id="rId6" Type="http://schemas.openxmlformats.org/officeDocument/2006/relationships/image" Target="../media/image5.jpeg"/><Relationship Id="rId7" Type="http://schemas.openxmlformats.org/officeDocument/2006/relationships/image" Target="../media/image6.jpeg"/><Relationship Id="rId8" Type="http://schemas.openxmlformats.org/officeDocument/2006/relationships/image" Target="../media/image7.png"/><Relationship Id="rId9" Type="http://schemas.openxmlformats.org/officeDocument/2006/relationships/image" Target="../media/image8.jpe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9.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pic>
        <p:nvPicPr>
          <p:cNvPr id="17" name="Picture 16">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FDD717E4-AB41-4D5D-8A0E-98AAF5D6162D}"/>
              </a:ext>
            </a:extLst>
          </p:cNvPr>
          <p:cNvPicPr>
            <a:picLocks noChangeAspect="1"/>
          </p:cNvPicPr>
          <p:nvPr userDrawn="1"/>
        </p:nvPicPr>
        <p:blipFill rotWithShape="1">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l="3387" t="16567" r="20611"/>
          <a:stretch/>
        </p:blipFill>
        <p:spPr>
          <a:xfrm>
            <a:off x="-1" y="1211279"/>
            <a:ext cx="9144001" cy="5646721"/>
          </a:xfrm>
          <a:prstGeom prst="rect">
            <a:avLst/>
          </a:prstGeom>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24.07.2018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‹Nr.›</a:t>
            </a:fld>
            <a:endParaRPr lang="en-US" dirty="0"/>
          </a:p>
        </p:txBody>
      </p:sp>
      <p:sp>
        <p:nvSpPr>
          <p:cNvPr id="14" name="TextBox 13">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94777516-0B1F-475F-96FF-B1AA6C41E2C8}"/>
              </a:ext>
            </a:extLst>
          </p:cNvPr>
          <p:cNvSpPr txBox="1"/>
          <p:nvPr userDrawn="1"/>
        </p:nvSpPr>
        <p:spPr>
          <a:xfrm>
            <a:off x="2664930" y="6405594"/>
            <a:ext cx="4761240" cy="254044"/>
          </a:xfrm>
          <a:prstGeom prst="rect">
            <a:avLst/>
          </a:prstGeom>
          <a:noFill/>
        </p:spPr>
        <p:txBody>
          <a:bodyPr wrap="none" rtlCol="0">
            <a:spAutoFit/>
          </a:bodyPr>
          <a:lstStyle/>
          <a:p>
            <a:r>
              <a:rPr lang="en-US" sz="1051" dirty="0">
                <a:solidFill>
                  <a:srgbClr val="FF0000"/>
                </a:solidFill>
              </a:rPr>
              <a:t>Presented at the 22</a:t>
            </a:r>
            <a:r>
              <a:rPr lang="en-US" sz="1051" baseline="30000" dirty="0">
                <a:solidFill>
                  <a:srgbClr val="FF0000"/>
                </a:solidFill>
              </a:rPr>
              <a:t>nd</a:t>
            </a:r>
            <a:r>
              <a:rPr lang="en-US" sz="1051" dirty="0">
                <a:solidFill>
                  <a:srgbClr val="FF0000"/>
                </a:solidFill>
              </a:rPr>
              <a:t> International AIDS Conference – Amsterdam, the Netherlands</a:t>
            </a:r>
          </a:p>
        </p:txBody>
      </p:sp>
      <p:pic>
        <p:nvPicPr>
          <p:cNvPr id="18" name="Picture 17">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5C15D89B-1E71-49FC-B106-E51F7F6426A9}"/>
              </a:ext>
            </a:extLst>
          </p:cNvPr>
          <p:cNvPicPr>
            <a:picLocks noChangeAspect="1"/>
          </p:cNvPicPr>
          <p:nvPr userDrawn="1"/>
        </p:nvPicPr>
        <p:blipFill>
          <a:blip r:embed="rId3"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8110683" y="6412683"/>
            <a:ext cx="809334" cy="302240"/>
          </a:xfrm>
          <a:prstGeom prst="rect">
            <a:avLst/>
          </a:prstGeom>
        </p:spPr>
      </p:pic>
      <p:pic>
        <p:nvPicPr>
          <p:cNvPr id="19" name="Picture 18">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BFC42CC4-59A3-4C67-A5DE-A6FA3EC8ECEB}"/>
              </a:ext>
            </a:extLst>
          </p:cNvPr>
          <p:cNvPicPr>
            <a:picLocks noChangeAspect="1"/>
          </p:cNvPicPr>
          <p:nvPr userDrawn="1"/>
        </p:nvPicPr>
        <p:blipFill>
          <a:blip r:embed="rId4" cstate="screen">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a:ext>
            </a:extLst>
          </a:blip>
          <a:stretch>
            <a:fillRect/>
          </a:stretch>
        </p:blipFill>
        <p:spPr>
          <a:xfrm>
            <a:off x="127749" y="419539"/>
            <a:ext cx="1941600" cy="591581"/>
          </a:xfrm>
          <a:prstGeom prst="rect">
            <a:avLst/>
          </a:prstGeom>
        </p:spPr>
      </p:pic>
      <p:pic>
        <p:nvPicPr>
          <p:cNvPr id="20" name="Picture 19">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3CA91DAB-A84B-4396-B37E-9652A1A1AACA}"/>
              </a:ext>
            </a:extLst>
          </p:cNvPr>
          <p:cNvPicPr>
            <a:picLocks noChangeAspect="1"/>
          </p:cNvPicPr>
          <p:nvPr userDrawn="1"/>
        </p:nvPicPr>
        <p:blipFill>
          <a:blip r:embed="rId5" cstate="screen">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a:ext>
            </a:extLst>
          </a:blip>
          <a:stretch>
            <a:fillRect/>
          </a:stretch>
        </p:blipFill>
        <p:spPr>
          <a:xfrm>
            <a:off x="2376639" y="378001"/>
            <a:ext cx="841715" cy="531853"/>
          </a:xfrm>
          <a:prstGeom prst="rect">
            <a:avLst/>
          </a:prstGeom>
        </p:spPr>
      </p:pic>
      <p:pic>
        <p:nvPicPr>
          <p:cNvPr id="21" name="Picture 20">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16DBC6C6-0D11-45A2-927D-17B303BDE341}"/>
              </a:ext>
            </a:extLst>
          </p:cNvPr>
          <p:cNvPicPr>
            <a:picLocks noChangeAspect="1"/>
          </p:cNvPicPr>
          <p:nvPr userDrawn="1"/>
        </p:nvPicPr>
        <p:blipFill>
          <a:blip r:embed="rId6"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6711793" y="232357"/>
            <a:ext cx="772768" cy="701266"/>
          </a:xfrm>
          <a:prstGeom prst="rect">
            <a:avLst/>
          </a:prstGeom>
        </p:spPr>
      </p:pic>
      <p:pic>
        <p:nvPicPr>
          <p:cNvPr id="22" name="Picture 21">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338EFF84-26FA-498E-876D-B72BB7AEFE30}"/>
              </a:ext>
            </a:extLst>
          </p:cNvPr>
          <p:cNvPicPr>
            <a:picLocks noChangeAspect="1"/>
          </p:cNvPicPr>
          <p:nvPr userDrawn="1"/>
        </p:nvPicPr>
        <p:blipFill>
          <a:blip r:embed="rId7" cstate="screen">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a:ext>
            </a:extLst>
          </a:blip>
          <a:stretch>
            <a:fillRect/>
          </a:stretch>
        </p:blipFill>
        <p:spPr>
          <a:xfrm>
            <a:off x="8001000" y="512546"/>
            <a:ext cx="862338" cy="384375"/>
          </a:xfrm>
          <a:prstGeom prst="rect">
            <a:avLst/>
          </a:prstGeom>
        </p:spPr>
      </p:pic>
      <p:pic>
        <p:nvPicPr>
          <p:cNvPr id="23" name="Picture 22">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B68A7AE1-72A9-4289-B8DC-B4F1BD436FF6}"/>
              </a:ext>
            </a:extLst>
          </p:cNvPr>
          <p:cNvPicPr>
            <a:picLocks noChangeAspect="1"/>
          </p:cNvPicPr>
          <p:nvPr userDrawn="1"/>
        </p:nvPicPr>
        <p:blipFill>
          <a:blip r:embed="rId8" cstate="screen">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a:ext>
            </a:extLst>
          </a:blip>
          <a:stretch>
            <a:fillRect/>
          </a:stretch>
        </p:blipFill>
        <p:spPr>
          <a:xfrm>
            <a:off x="3563189" y="408942"/>
            <a:ext cx="1406216" cy="591581"/>
          </a:xfrm>
          <a:prstGeom prst="rect">
            <a:avLst/>
          </a:prstGeom>
        </p:spPr>
      </p:pic>
      <p:pic>
        <p:nvPicPr>
          <p:cNvPr id="24" name="Picture 23">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E90E34E8-6AC9-4E34-986F-949F380D0522}"/>
              </a:ext>
            </a:extLst>
          </p:cNvPr>
          <p:cNvPicPr>
            <a:picLocks noChangeAspect="1"/>
          </p:cNvPicPr>
          <p:nvPr userDrawn="1"/>
        </p:nvPicPr>
        <p:blipFill rotWithShape="1">
          <a:blip r:embed="rId9"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t="13608" b="8782"/>
          <a:stretch/>
        </p:blipFill>
        <p:spPr>
          <a:xfrm>
            <a:off x="5314240" y="302016"/>
            <a:ext cx="881114" cy="683821"/>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16928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E7EEFA-EFEC-42A1-AD90-1043AA5CE4AD}" type="datetimeFigureOut">
              <a:rPr lang="en-US" smtClean="0"/>
              <a:pPr/>
              <a:t>24.07.2018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43B10B-71D9-4CF5-9B57-DD22D6113D3E}" type="slidenum">
              <a:rPr lang="en-US" smtClean="0"/>
              <a:pPr/>
              <a:t>‹Nr.›</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32714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E7EEFA-EFEC-42A1-AD90-1043AA5CE4AD}" type="datetimeFigureOut">
              <a:rPr lang="en-US" smtClean="0"/>
              <a:pPr/>
              <a:t>24.07.2018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43B10B-71D9-4CF5-9B57-DD22D6113D3E}" type="slidenum">
              <a:rPr lang="en-US" smtClean="0"/>
              <a:pPr/>
              <a:t>‹Nr.›</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57678337"/>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E7EEFA-EFEC-42A1-AD90-1043AA5CE4AD}" type="datetimeFigureOut">
              <a:rPr lang="en-US" smtClean="0"/>
              <a:pPr/>
              <a:t>24.07.2018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43B10B-71D9-4CF5-9B57-DD22D6113D3E}" type="slidenum">
              <a:rPr lang="en-US" smtClean="0"/>
              <a:pPr/>
              <a:t>‹Nr.›</a:t>
            </a:fld>
            <a:endParaRPr lang="en-US"/>
          </a:p>
        </p:txBody>
      </p:sp>
      <p:sp>
        <p:nvSpPr>
          <p:cNvPr id="7" name="Rectangle 6">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2C31DEF2-94A2-49FA-B4A8-E07D80C285F9}"/>
              </a:ext>
            </a:extLst>
          </p:cNvPr>
          <p:cNvSpPr/>
          <p:nvPr userDrawn="1"/>
        </p:nvSpPr>
        <p:spPr>
          <a:xfrm>
            <a:off x="-35560" y="3"/>
            <a:ext cx="9179559" cy="1280153"/>
          </a:xfrm>
          <a:prstGeom prst="rect">
            <a:avLst/>
          </a:prstGeom>
          <a:gradFill flip="none" rotWithShape="1">
            <a:gsLst>
              <a:gs pos="59000">
                <a:srgbClr val="39A6D2"/>
              </a:gs>
              <a:gs pos="22000">
                <a:srgbClr val="6EBCD6"/>
              </a:gs>
              <a:gs pos="0">
                <a:srgbClr val="A6D4D9"/>
              </a:gs>
              <a:gs pos="100000">
                <a:srgbClr val="0690CF"/>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B1881481-2D8C-4E29-9503-F628A398A505}"/>
              </a:ext>
            </a:extLst>
          </p:cNvPr>
          <p:cNvSpPr/>
          <p:nvPr userDrawn="1"/>
        </p:nvSpPr>
        <p:spPr>
          <a:xfrm>
            <a:off x="0" y="6563806"/>
            <a:ext cx="8001000" cy="45719"/>
          </a:xfrm>
          <a:prstGeom prst="rect">
            <a:avLst/>
          </a:prstGeom>
          <a:solidFill>
            <a:srgbClr val="ED20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8">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B57AB663-B123-4FF0-8915-E52ABF2C5A04}"/>
              </a:ext>
            </a:extLst>
          </p:cNvPr>
          <p:cNvPicPr>
            <a:picLocks noChangeAspect="1"/>
          </p:cNvPicPr>
          <p:nvPr userDrawn="1"/>
        </p:nvPicPr>
        <p:blipFill>
          <a:blip r:embed="rId2"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8110683" y="6412683"/>
            <a:ext cx="809334" cy="302240"/>
          </a:xfrm>
          <a:prstGeom prst="rect">
            <a:avLst/>
          </a:prstGeom>
        </p:spPr>
      </p:pic>
      <p:pic>
        <p:nvPicPr>
          <p:cNvPr id="10" name="Picture 9">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6B2FD093-D6E5-4E02-816A-313241A1986C}"/>
              </a:ext>
            </a:extLst>
          </p:cNvPr>
          <p:cNvPicPr>
            <a:picLocks noChangeAspect="1"/>
          </p:cNvPicPr>
          <p:nvPr userDrawn="1"/>
        </p:nvPicPr>
        <p:blipFill>
          <a:blip r:embed="rId3"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6162040" y="4037227"/>
            <a:ext cx="2981960" cy="2417805"/>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44614933"/>
      </p:ext>
    </p:extLst>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6E7EEFA-EFEC-42A1-AD90-1043AA5CE4AD}" type="datetimeFigureOut">
              <a:rPr lang="en-US" smtClean="0"/>
              <a:pPr/>
              <a:t>24.07.2018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43B10B-71D9-4CF5-9B57-DD22D6113D3E}" type="slidenum">
              <a:rPr lang="en-US" smtClean="0"/>
              <a:pPr/>
              <a:t>‹Nr.›</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39599883"/>
      </p:ext>
    </p:extLst>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6E7EEFA-EFEC-42A1-AD90-1043AA5CE4AD}" type="datetimeFigureOut">
              <a:rPr lang="en-US" smtClean="0"/>
              <a:pPr/>
              <a:t>24.07.2018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43B10B-71D9-4CF5-9B57-DD22D6113D3E}" type="slidenum">
              <a:rPr lang="en-US" smtClean="0"/>
              <a:pPr/>
              <a:t>‹Nr.›</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4207358"/>
      </p:ext>
    </p:extLst>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6E7EEFA-EFEC-42A1-AD90-1043AA5CE4AD}" type="datetimeFigureOut">
              <a:rPr lang="en-US" smtClean="0"/>
              <a:pPr/>
              <a:t>24.07.2018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43B10B-71D9-4CF5-9B57-DD22D6113D3E}" type="slidenum">
              <a:rPr lang="en-US" smtClean="0"/>
              <a:pPr/>
              <a:t>‹Nr.›</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27604698"/>
      </p:ext>
    </p:extLst>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6E7EEFA-EFEC-42A1-AD90-1043AA5CE4AD}" type="datetimeFigureOut">
              <a:rPr lang="en-US" smtClean="0"/>
              <a:pPr/>
              <a:t>24.07.2018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43B10B-71D9-4CF5-9B57-DD22D6113D3E}" type="slidenum">
              <a:rPr lang="en-US" smtClean="0"/>
              <a:pPr/>
              <a:t>‹Nr.›</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67937016"/>
      </p:ext>
    </p:extLst>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E7EEFA-EFEC-42A1-AD90-1043AA5CE4AD}" type="datetimeFigureOut">
              <a:rPr lang="en-US" smtClean="0"/>
              <a:pPr/>
              <a:t>24.07.2018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43B10B-71D9-4CF5-9B57-DD22D6113D3E}" type="slidenum">
              <a:rPr lang="en-US" smtClean="0"/>
              <a:pPr/>
              <a:t>‹Nr.›</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21402882"/>
      </p:ext>
    </p:extLst>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E7EEFA-EFEC-42A1-AD90-1043AA5CE4AD}" type="datetimeFigureOut">
              <a:rPr lang="en-US" smtClean="0"/>
              <a:pPr/>
              <a:t>24.07.2018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43B10B-71D9-4CF5-9B57-DD22D6113D3E}" type="slidenum">
              <a:rPr lang="en-US" smtClean="0"/>
              <a:pPr/>
              <a:t>‹Nr.›</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29444964"/>
      </p:ext>
    </p:extLst>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E7EEFA-EFEC-42A1-AD90-1043AA5CE4AD}" type="datetimeFigureOut">
              <a:rPr lang="en-US" smtClean="0"/>
              <a:pPr/>
              <a:t>24.07.2018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43B10B-71D9-4CF5-9B57-DD22D6113D3E}" type="slidenum">
              <a:rPr lang="en-US" smtClean="0"/>
              <a:pPr/>
              <a:t>‹Nr.›</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437968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pPr/>
              <a:t>24.07.2018</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pPr/>
              <a:t>‹Nr.›</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6724124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ustomXml" Target="../ink/ink1.xml"/><Relationship Id="rId3" Type="http://schemas.openxmlformats.org/officeDocument/2006/relationships/image" Target="../media/image10.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contentPart p14:bwMode="auto" r:id="rId2">
            <p14:nvContentPartPr>
              <p14:cNvPr id="3" name="Ink 2">
                <a:extLst>
                  <a:ext uri="{FF2B5EF4-FFF2-40B4-BE49-F238E27FC236}">
                    <a16:creationId xmlns:a16="http://schemas.microsoft.com/office/drawing/2014/main" xmlns="" id="{88001021-C1DC-482A-8D3D-74896A64A63E}"/>
                  </a:ext>
                </a:extLst>
              </p14:cNvPr>
              <p14:cNvContentPartPr/>
              <p14:nvPr/>
            </p14:nvContentPartPr>
            <p14:xfrm>
              <a:off x="8918280" y="6302880"/>
              <a:ext cx="360" cy="360"/>
            </p14:xfrm>
          </p:contentPart>
        </mc:Choice>
        <mc:Fallback>
          <p:pic>
            <p:nvPicPr>
              <p:cNvPr id="3" name="Ink 2">
                <a:extLst>
                  <a:ext uri="{FF2B5EF4-FFF2-40B4-BE49-F238E27FC236}">
                    <a16:creationId xmlns:a16="http://schemas.microsoft.com/office/drawing/2014/main" xmlns="" xmlns:p14="http://schemas.microsoft.com/office/powerpoint/2010/main" xmlns:mc="http://schemas.openxmlformats.org/markup-compatibility/2006" xmlns:p="http://schemas.openxmlformats.org/presentationml/2006/main" xmlns:r="http://schemas.openxmlformats.org/officeDocument/2006/relationships" xmlns:a="http://schemas.openxmlformats.org/drawingml/2006/main" id="{88001021-C1DC-482A-8D3D-74896A64A63E}"/>
                  </a:ext>
                </a:extLst>
              </p:cNvPr>
              <p:cNvPicPr/>
              <p:nvPr/>
            </p:nvPicPr>
            <p:blipFill>
              <a:blip r:embed="rId3"/>
              <a:stretch>
                <a:fillRect/>
              </a:stretch>
            </p:blipFill>
            <p:spPr>
              <a:xfrm>
                <a:off x="8908920" y="6293520"/>
                <a:ext cx="19080" cy="19080"/>
              </a:xfrm>
              <a:prstGeom prst="rect">
                <a:avLst/>
              </a:prstGeom>
            </p:spPr>
          </p:pic>
        </mc:Fallback>
      </mc:AlternateContent>
      <p:sp>
        <p:nvSpPr>
          <p:cNvPr id="8" name="Title 7">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C3D9B2DD-561C-431A-9DA6-2538C93FCDD8}"/>
              </a:ext>
            </a:extLst>
          </p:cNvPr>
          <p:cNvSpPr>
            <a:spLocks noGrp="1"/>
          </p:cNvSpPr>
          <p:nvPr>
            <p:ph type="ctrTitle"/>
          </p:nvPr>
        </p:nvSpPr>
        <p:spPr>
          <a:xfrm>
            <a:off x="2961869" y="1758633"/>
            <a:ext cx="5505156" cy="1085603"/>
          </a:xfrm>
        </p:spPr>
        <p:txBody>
          <a:bodyPr>
            <a:noAutofit/>
          </a:bodyPr>
          <a:lstStyle/>
          <a:p>
            <a:pPr algn="l"/>
            <a:r>
              <a:rPr lang="en-US" sz="6000" b="1" dirty="0" err="1">
                <a:solidFill>
                  <a:schemeClr val="bg1"/>
                </a:solidFill>
                <a:latin typeface="Gill Sans MT" panose="020B0502020104020203" pitchFamily="34" charset="0"/>
              </a:rPr>
              <a:t>iFACT</a:t>
            </a:r>
            <a:endParaRPr lang="en-US" sz="6000" b="1" dirty="0">
              <a:solidFill>
                <a:schemeClr val="bg1"/>
              </a:solidFill>
              <a:latin typeface="Gill Sans MT" panose="020B0502020104020203" pitchFamily="34" charset="0"/>
            </a:endParaRPr>
          </a:p>
        </p:txBody>
      </p:sp>
      <p:sp>
        <p:nvSpPr>
          <p:cNvPr id="4" name="Subtitle 3">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69EEB8CE-7C0C-47AA-B88C-94550753B17E}"/>
              </a:ext>
            </a:extLst>
          </p:cNvPr>
          <p:cNvSpPr>
            <a:spLocks noGrp="1"/>
          </p:cNvSpPr>
          <p:nvPr>
            <p:ph type="subTitle" idx="1"/>
          </p:nvPr>
        </p:nvSpPr>
        <p:spPr>
          <a:xfrm>
            <a:off x="2961869" y="2822097"/>
            <a:ext cx="5673571" cy="1728576"/>
          </a:xfrm>
        </p:spPr>
        <p:txBody>
          <a:bodyPr>
            <a:normAutofit/>
          </a:bodyPr>
          <a:lstStyle/>
          <a:p>
            <a:pPr algn="l">
              <a:lnSpc>
                <a:spcPct val="150000"/>
              </a:lnSpc>
            </a:pPr>
            <a:r>
              <a:rPr lang="en-US" sz="1400" b="1" dirty="0" err="1">
                <a:solidFill>
                  <a:schemeClr val="bg1"/>
                </a:solidFill>
                <a:latin typeface="Gill Sans MT" panose="020B0502020104020203" pitchFamily="34" charset="0"/>
              </a:rPr>
              <a:t>Akarin</a:t>
            </a:r>
            <a:r>
              <a:rPr lang="en-US" sz="1400" b="1" dirty="0">
                <a:solidFill>
                  <a:schemeClr val="bg1"/>
                </a:solidFill>
                <a:latin typeface="Gill Sans MT" panose="020B0502020104020203" pitchFamily="34" charset="0"/>
              </a:rPr>
              <a:t> </a:t>
            </a:r>
            <a:r>
              <a:rPr lang="en-US" sz="1400" b="1" dirty="0" err="1">
                <a:solidFill>
                  <a:schemeClr val="bg1"/>
                </a:solidFill>
                <a:latin typeface="Gill Sans MT" panose="020B0502020104020203" pitchFamily="34" charset="0"/>
              </a:rPr>
              <a:t>Hiransuthikul</a:t>
            </a:r>
            <a:r>
              <a:rPr lang="en-US" sz="1400" dirty="0">
                <a:solidFill>
                  <a:schemeClr val="bg1"/>
                </a:solidFill>
                <a:latin typeface="Gill Sans MT" panose="020B0502020104020203" pitchFamily="34" charset="0"/>
              </a:rPr>
              <a:t>, </a:t>
            </a:r>
            <a:r>
              <a:rPr lang="en-US" sz="1400" dirty="0" err="1">
                <a:solidFill>
                  <a:schemeClr val="bg1"/>
                </a:solidFill>
                <a:latin typeface="Gill Sans MT" panose="020B0502020104020203" pitchFamily="34" charset="0"/>
              </a:rPr>
              <a:t>Kanittha</a:t>
            </a:r>
            <a:r>
              <a:rPr lang="en-US" sz="1400" dirty="0">
                <a:solidFill>
                  <a:schemeClr val="bg1"/>
                </a:solidFill>
                <a:latin typeface="Gill Sans MT" panose="020B0502020104020203" pitchFamily="34" charset="0"/>
              </a:rPr>
              <a:t> </a:t>
            </a:r>
            <a:r>
              <a:rPr lang="en-US" sz="1400" dirty="0" err="1">
                <a:solidFill>
                  <a:schemeClr val="bg1"/>
                </a:solidFill>
                <a:latin typeface="Gill Sans MT" panose="020B0502020104020203" pitchFamily="34" charset="0"/>
              </a:rPr>
              <a:t>Himmad</a:t>
            </a:r>
            <a:r>
              <a:rPr lang="en-US" sz="1400" dirty="0">
                <a:solidFill>
                  <a:schemeClr val="bg1"/>
                </a:solidFill>
                <a:latin typeface="Gill Sans MT" panose="020B0502020104020203" pitchFamily="34" charset="0"/>
              </a:rPr>
              <a:t>, Stephen Kerr, </a:t>
            </a:r>
            <a:br>
              <a:rPr lang="en-US" sz="1400" dirty="0">
                <a:solidFill>
                  <a:schemeClr val="bg1"/>
                </a:solidFill>
                <a:latin typeface="Gill Sans MT" panose="020B0502020104020203" pitchFamily="34" charset="0"/>
              </a:rPr>
            </a:br>
            <a:r>
              <a:rPr lang="en-US" sz="1400" dirty="0" err="1">
                <a:solidFill>
                  <a:schemeClr val="bg1"/>
                </a:solidFill>
                <a:latin typeface="Gill Sans MT" panose="020B0502020104020203" pitchFamily="34" charset="0"/>
              </a:rPr>
              <a:t>Narukjaporn</a:t>
            </a:r>
            <a:r>
              <a:rPr lang="en-US" sz="1400" dirty="0">
                <a:solidFill>
                  <a:schemeClr val="bg1"/>
                </a:solidFill>
                <a:latin typeface="Gill Sans MT" panose="020B0502020104020203" pitchFamily="34" charset="0"/>
              </a:rPr>
              <a:t> </a:t>
            </a:r>
            <a:r>
              <a:rPr lang="en-US" sz="1400" dirty="0" err="1">
                <a:solidFill>
                  <a:schemeClr val="bg1"/>
                </a:solidFill>
                <a:latin typeface="Gill Sans MT" panose="020B0502020104020203" pitchFamily="34" charset="0"/>
              </a:rPr>
              <a:t>Thammajaruk</a:t>
            </a:r>
            <a:r>
              <a:rPr lang="en-US" sz="1400" dirty="0">
                <a:solidFill>
                  <a:schemeClr val="bg1"/>
                </a:solidFill>
                <a:latin typeface="Gill Sans MT" panose="020B0502020104020203" pitchFamily="34" charset="0"/>
              </a:rPr>
              <a:t>, </a:t>
            </a:r>
            <a:r>
              <a:rPr lang="en-US" sz="1400" dirty="0" err="1">
                <a:solidFill>
                  <a:schemeClr val="bg1"/>
                </a:solidFill>
                <a:latin typeface="Gill Sans MT" panose="020B0502020104020203" pitchFamily="34" charset="0"/>
              </a:rPr>
              <a:t>Tippawan</a:t>
            </a:r>
            <a:r>
              <a:rPr lang="en-US" sz="1400" dirty="0">
                <a:solidFill>
                  <a:schemeClr val="bg1"/>
                </a:solidFill>
                <a:latin typeface="Gill Sans MT" panose="020B0502020104020203" pitchFamily="34" charset="0"/>
              </a:rPr>
              <a:t> </a:t>
            </a:r>
            <a:r>
              <a:rPr lang="en-US" sz="1400" dirty="0" err="1">
                <a:solidFill>
                  <a:schemeClr val="bg1"/>
                </a:solidFill>
                <a:latin typeface="Gill Sans MT" panose="020B0502020104020203" pitchFamily="34" charset="0"/>
              </a:rPr>
              <a:t>Pankam</a:t>
            </a:r>
            <a:r>
              <a:rPr lang="en-US" sz="1400" dirty="0">
                <a:solidFill>
                  <a:schemeClr val="bg1"/>
                </a:solidFill>
                <a:latin typeface="Gill Sans MT" panose="020B0502020104020203" pitchFamily="34" charset="0"/>
              </a:rPr>
              <a:t>, Rena </a:t>
            </a:r>
            <a:r>
              <a:rPr lang="en-US" sz="1400" dirty="0" err="1">
                <a:solidFill>
                  <a:schemeClr val="bg1"/>
                </a:solidFill>
                <a:latin typeface="Gill Sans MT" panose="020B0502020104020203" pitchFamily="34" charset="0"/>
              </a:rPr>
              <a:t>Janamnuaysook</a:t>
            </a:r>
            <a:r>
              <a:rPr lang="en-US" sz="1400" dirty="0">
                <a:solidFill>
                  <a:schemeClr val="bg1"/>
                </a:solidFill>
                <a:latin typeface="Gill Sans MT" panose="020B0502020104020203" pitchFamily="34" charset="0"/>
              </a:rPr>
              <a:t>, Stephen Mills, </a:t>
            </a:r>
            <a:r>
              <a:rPr lang="en-US" sz="1400" dirty="0" err="1">
                <a:solidFill>
                  <a:schemeClr val="bg1"/>
                </a:solidFill>
                <a:latin typeface="Gill Sans MT" panose="020B0502020104020203" pitchFamily="34" charset="0"/>
              </a:rPr>
              <a:t>Ravipa</a:t>
            </a:r>
            <a:r>
              <a:rPr lang="en-US" sz="1400" dirty="0">
                <a:solidFill>
                  <a:schemeClr val="bg1"/>
                </a:solidFill>
                <a:latin typeface="Gill Sans MT" panose="020B0502020104020203" pitchFamily="34" charset="0"/>
              </a:rPr>
              <a:t> </a:t>
            </a:r>
            <a:r>
              <a:rPr lang="en-US" sz="1400" dirty="0" err="1">
                <a:solidFill>
                  <a:schemeClr val="bg1"/>
                </a:solidFill>
                <a:latin typeface="Gill Sans MT" panose="020B0502020104020203" pitchFamily="34" charset="0"/>
              </a:rPr>
              <a:t>Vannakit</a:t>
            </a:r>
            <a:r>
              <a:rPr lang="en-US" sz="1400" dirty="0">
                <a:solidFill>
                  <a:schemeClr val="bg1"/>
                </a:solidFill>
                <a:latin typeface="Gill Sans MT" panose="020B0502020104020203" pitchFamily="34" charset="0"/>
              </a:rPr>
              <a:t>, Praphan </a:t>
            </a:r>
            <a:r>
              <a:rPr lang="en-US" sz="1400" dirty="0" err="1">
                <a:solidFill>
                  <a:schemeClr val="bg1"/>
                </a:solidFill>
                <a:latin typeface="Gill Sans MT" panose="020B0502020104020203" pitchFamily="34" charset="0"/>
              </a:rPr>
              <a:t>Phanuphak</a:t>
            </a:r>
            <a:r>
              <a:rPr lang="en-US" sz="1400" dirty="0">
                <a:solidFill>
                  <a:schemeClr val="bg1"/>
                </a:solidFill>
                <a:latin typeface="Gill Sans MT" panose="020B0502020104020203" pitchFamily="34" charset="0"/>
              </a:rPr>
              <a:t>, </a:t>
            </a:r>
            <a:br>
              <a:rPr lang="en-US" sz="1400" dirty="0">
                <a:solidFill>
                  <a:schemeClr val="bg1"/>
                </a:solidFill>
                <a:latin typeface="Gill Sans MT" panose="020B0502020104020203" pitchFamily="34" charset="0"/>
              </a:rPr>
            </a:br>
            <a:r>
              <a:rPr lang="en-US" sz="1400" dirty="0" err="1">
                <a:solidFill>
                  <a:schemeClr val="bg1"/>
                </a:solidFill>
                <a:latin typeface="Gill Sans MT" panose="020B0502020104020203" pitchFamily="34" charset="0"/>
              </a:rPr>
              <a:t>Nittaya</a:t>
            </a:r>
            <a:r>
              <a:rPr lang="en-US" sz="1400" dirty="0">
                <a:solidFill>
                  <a:schemeClr val="bg1"/>
                </a:solidFill>
                <a:latin typeface="Gill Sans MT" panose="020B0502020104020203" pitchFamily="34" charset="0"/>
              </a:rPr>
              <a:t> </a:t>
            </a:r>
            <a:r>
              <a:rPr lang="en-US" sz="1400" dirty="0" err="1">
                <a:solidFill>
                  <a:schemeClr val="bg1"/>
                </a:solidFill>
                <a:latin typeface="Gill Sans MT" panose="020B0502020104020203" pitchFamily="34" charset="0"/>
              </a:rPr>
              <a:t>Phanuphak</a:t>
            </a:r>
            <a:r>
              <a:rPr lang="en-US" sz="1400" baseline="30000" dirty="0">
                <a:solidFill>
                  <a:schemeClr val="bg1"/>
                </a:solidFill>
                <a:latin typeface="Gill Sans MT" panose="020B0502020104020203" pitchFamily="34" charset="0"/>
              </a:rPr>
              <a:t> </a:t>
            </a:r>
            <a:r>
              <a:rPr lang="en-US" sz="1400" dirty="0">
                <a:solidFill>
                  <a:schemeClr val="bg1"/>
                </a:solidFill>
                <a:latin typeface="Gill Sans MT" panose="020B0502020104020203" pitchFamily="34" charset="0"/>
              </a:rPr>
              <a:t>on behalf of the </a:t>
            </a:r>
            <a:r>
              <a:rPr lang="en-US" sz="1400" dirty="0" err="1">
                <a:solidFill>
                  <a:schemeClr val="bg1"/>
                </a:solidFill>
                <a:latin typeface="Gill Sans MT" panose="020B0502020104020203" pitchFamily="34" charset="0"/>
              </a:rPr>
              <a:t>iFACT</a:t>
            </a:r>
            <a:r>
              <a:rPr lang="en-US" sz="1400" dirty="0">
                <a:solidFill>
                  <a:schemeClr val="bg1"/>
                </a:solidFill>
                <a:latin typeface="Gill Sans MT" panose="020B0502020104020203" pitchFamily="34" charset="0"/>
              </a:rPr>
              <a:t> study team</a:t>
            </a:r>
          </a:p>
          <a:p>
            <a:pPr algn="l"/>
            <a:endParaRPr lang="en-US" sz="1400" dirty="0">
              <a:solidFill>
                <a:schemeClr val="bg1"/>
              </a:solidFill>
              <a:latin typeface="Gill Sans MT" panose="020B0502020104020203" pitchFamily="34" charset="0"/>
            </a:endParaRPr>
          </a:p>
        </p:txBody>
      </p:sp>
      <p:sp>
        <p:nvSpPr>
          <p:cNvPr id="2" name="Rectangle 1">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11D1F616-45CC-438A-A7AE-921FC6BD4661}"/>
              </a:ext>
            </a:extLst>
          </p:cNvPr>
          <p:cNvSpPr/>
          <p:nvPr/>
        </p:nvSpPr>
        <p:spPr>
          <a:xfrm>
            <a:off x="0" y="1309032"/>
            <a:ext cx="1889759" cy="592667"/>
          </a:xfrm>
          <a:prstGeom prst="rect">
            <a:avLst/>
          </a:prstGeom>
          <a:solidFill>
            <a:srgbClr val="000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F190BA57-BE14-4E0D-A6E3-7741D07C2150}"/>
              </a:ext>
            </a:extLst>
          </p:cNvPr>
          <p:cNvSpPr txBox="1"/>
          <p:nvPr/>
        </p:nvSpPr>
        <p:spPr>
          <a:xfrm>
            <a:off x="176104" y="1417108"/>
            <a:ext cx="1991175" cy="338554"/>
          </a:xfrm>
          <a:prstGeom prst="rect">
            <a:avLst/>
          </a:prstGeom>
          <a:noFill/>
        </p:spPr>
        <p:txBody>
          <a:bodyPr wrap="square" rtlCol="0">
            <a:spAutoFit/>
          </a:bodyPr>
          <a:lstStyle/>
          <a:p>
            <a:r>
              <a:rPr lang="en-US" sz="1600" b="1" dirty="0">
                <a:solidFill>
                  <a:schemeClr val="bg1"/>
                </a:solidFill>
              </a:rPr>
              <a:t>TUPDX0107LB</a:t>
            </a:r>
          </a:p>
        </p:txBody>
      </p:sp>
      <p:sp>
        <p:nvSpPr>
          <p:cNvPr id="7" name="Rectangle 6">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7C53BF66-9E6A-4292-B3B1-FB131BF5BF7D}"/>
              </a:ext>
            </a:extLst>
          </p:cNvPr>
          <p:cNvSpPr/>
          <p:nvPr/>
        </p:nvSpPr>
        <p:spPr>
          <a:xfrm>
            <a:off x="3007701" y="5212437"/>
            <a:ext cx="6025156" cy="1061829"/>
          </a:xfrm>
          <a:prstGeom prst="rect">
            <a:avLst/>
          </a:prstGeom>
        </p:spPr>
        <p:txBody>
          <a:bodyPr wrap="square">
            <a:spAutoFit/>
          </a:bodyPr>
          <a:lstStyle/>
          <a:p>
            <a:pPr marR="0" lvl="0">
              <a:spcBef>
                <a:spcPts val="0"/>
              </a:spcBef>
              <a:spcAft>
                <a:spcPts val="0"/>
              </a:spcAft>
              <a:buSzPts val="1000"/>
              <a:tabLst>
                <a:tab pos="457200" algn="l"/>
              </a:tabLst>
            </a:pPr>
            <a:r>
              <a:rPr lang="en-US" sz="1050" dirty="0">
                <a:solidFill>
                  <a:schemeClr val="bg1"/>
                </a:solidFill>
                <a:latin typeface="Calibri" panose="020F0502020204030204" pitchFamily="34" charset="0"/>
                <a:ea typeface="Times New Roman" panose="02020603050405020304" pitchFamily="18" charset="0"/>
                <a:cs typeface="Calibri" panose="020F0502020204030204" pitchFamily="34" charset="0"/>
              </a:rPr>
              <a:t>This work was made possible by the generous support of the American people through the United States Agency for International Development (USAID) and the U.S. President’s Emergency Plan for AIDS Relief (PEPFAR). The contents are the responsibility of the LINKAGES project and do not necessarily reflect the views of USAID, PEPFAR, or the United States Government. LINKAGES, a five-year cooperative agreement (AID-OAA-A-14-00045), is led by FHI 360 in partnership with </a:t>
            </a:r>
            <a:r>
              <a:rPr lang="en-US" sz="1050" dirty="0" err="1">
                <a:solidFill>
                  <a:schemeClr val="bg1"/>
                </a:solidFill>
                <a:latin typeface="Calibri" panose="020F0502020204030204" pitchFamily="34" charset="0"/>
                <a:ea typeface="Times New Roman" panose="02020603050405020304" pitchFamily="18" charset="0"/>
                <a:cs typeface="Calibri" panose="020F0502020204030204" pitchFamily="34" charset="0"/>
              </a:rPr>
              <a:t>IntraHealth</a:t>
            </a:r>
            <a:r>
              <a:rPr lang="en-US" sz="1050" dirty="0">
                <a:solidFill>
                  <a:schemeClr val="bg1"/>
                </a:solidFill>
                <a:latin typeface="Calibri" panose="020F0502020204030204" pitchFamily="34" charset="0"/>
                <a:ea typeface="Times New Roman" panose="02020603050405020304" pitchFamily="18" charset="0"/>
                <a:cs typeface="Calibri" panose="020F0502020204030204" pitchFamily="34" charset="0"/>
              </a:rPr>
              <a:t> International, Pact, and the University of North Carolina at Chapel Hill. </a:t>
            </a:r>
            <a:endParaRPr lang="en-US" sz="1050" dirty="0">
              <a:solidFill>
                <a:schemeClr val="bg1"/>
              </a:solidFill>
              <a:latin typeface="Calibri" panose="020F0502020204030204" pitchFamily="34" charset="0"/>
              <a:ea typeface="Times New Roman" panose="02020603050405020304" pitchFamily="18" charset="0"/>
              <a:cs typeface="Cordia New" panose="020B0304020202020204" pitchFamily="34" charset="-34"/>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495717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0EFC8B7A-ACD5-451B-921D-05E33B9736DB}"/>
              </a:ext>
            </a:extLst>
          </p:cNvPr>
          <p:cNvSpPr/>
          <p:nvPr/>
        </p:nvSpPr>
        <p:spPr>
          <a:xfrm>
            <a:off x="-45468" y="1280155"/>
            <a:ext cx="2841101" cy="5065075"/>
          </a:xfrm>
          <a:prstGeom prst="rect">
            <a:avLst/>
          </a:prstGeom>
          <a:solidFill>
            <a:srgbClr val="A6D4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 name="Title 1">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A5ECCE20-281D-47CA-99A0-96D245999410}"/>
              </a:ext>
            </a:extLst>
          </p:cNvPr>
          <p:cNvSpPr>
            <a:spLocks noGrp="1"/>
          </p:cNvSpPr>
          <p:nvPr>
            <p:ph type="title"/>
          </p:nvPr>
        </p:nvSpPr>
        <p:spPr>
          <a:xfrm>
            <a:off x="137667" y="371567"/>
            <a:ext cx="3001271" cy="915028"/>
          </a:xfrm>
        </p:spPr>
        <p:txBody>
          <a:bodyPr>
            <a:normAutofit/>
          </a:bodyPr>
          <a:lstStyle/>
          <a:p>
            <a:r>
              <a:rPr lang="en-US" sz="4000" b="1" dirty="0">
                <a:solidFill>
                  <a:schemeClr val="bg1"/>
                </a:solidFill>
                <a:latin typeface="Gill Sans MT" panose="020B0502020104020203" pitchFamily="34" charset="0"/>
              </a:rPr>
              <a:t>Objective</a:t>
            </a:r>
          </a:p>
        </p:txBody>
      </p:sp>
      <p:sp>
        <p:nvSpPr>
          <p:cNvPr id="3" name="Content Placeholder 2">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63090AC6-1EC8-4113-951E-FCA9E68284D4}"/>
              </a:ext>
            </a:extLst>
          </p:cNvPr>
          <p:cNvSpPr>
            <a:spLocks noGrp="1"/>
          </p:cNvSpPr>
          <p:nvPr>
            <p:ph idx="1"/>
          </p:nvPr>
        </p:nvSpPr>
        <p:spPr>
          <a:xfrm>
            <a:off x="207129" y="1645630"/>
            <a:ext cx="2288107" cy="2650391"/>
          </a:xfrm>
        </p:spPr>
        <p:txBody>
          <a:bodyPr>
            <a:normAutofit/>
          </a:bodyPr>
          <a:lstStyle/>
          <a:p>
            <a:r>
              <a:rPr lang="en-US" sz="2000" dirty="0"/>
              <a:t>To determine </a:t>
            </a:r>
            <a:r>
              <a:rPr lang="en-US" sz="2000" dirty="0" smtClean="0"/>
              <a:t>drug-drug interactions (DDI) </a:t>
            </a:r>
            <a:r>
              <a:rPr lang="en-US" sz="2000" dirty="0"/>
              <a:t>between FHT and </a:t>
            </a:r>
            <a:r>
              <a:rPr lang="en-US" sz="2000" dirty="0" err="1" smtClean="0"/>
              <a:t>PrEP</a:t>
            </a:r>
            <a:endParaRPr lang="en-US" sz="2400" dirty="0"/>
          </a:p>
        </p:txBody>
      </p:sp>
      <p:sp>
        <p:nvSpPr>
          <p:cNvPr id="4" name="Content Placeholder 2">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3960DE55-BF6F-47A8-B094-5D28F8C246D9}"/>
              </a:ext>
            </a:extLst>
          </p:cNvPr>
          <p:cNvSpPr txBox="1">
            <a:spLocks/>
          </p:cNvSpPr>
          <p:nvPr/>
        </p:nvSpPr>
        <p:spPr>
          <a:xfrm>
            <a:off x="2931809" y="1633649"/>
            <a:ext cx="5792882" cy="193301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ED2024"/>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919191"/>
              </a:buClr>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Calibri" panose="020F050202020403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dirty="0"/>
              <a:t>20 TGW who never underwent orchiectomy and had not received injectable FHT within 6 months were enrolled between January and March 2018. </a:t>
            </a:r>
          </a:p>
          <a:p>
            <a:r>
              <a:rPr lang="en-US" sz="1800" dirty="0"/>
              <a:t>FHT = estradiol </a:t>
            </a:r>
            <a:r>
              <a:rPr lang="en-US" sz="1800" dirty="0" err="1"/>
              <a:t>valerate</a:t>
            </a:r>
            <a:r>
              <a:rPr lang="en-US" sz="1800" dirty="0"/>
              <a:t> </a:t>
            </a:r>
            <a:r>
              <a:rPr lang="en-US" sz="1800" dirty="0" smtClean="0"/>
              <a:t>2mg/day </a:t>
            </a:r>
            <a:r>
              <a:rPr lang="en-US" sz="1800" smtClean="0"/>
              <a:t>plus </a:t>
            </a:r>
            <a:br>
              <a:rPr lang="en-US" sz="1800" smtClean="0"/>
            </a:br>
            <a:r>
              <a:rPr lang="en-US" sz="1800" smtClean="0"/>
              <a:t>           cyproterone</a:t>
            </a:r>
            <a:r>
              <a:rPr lang="en-US" sz="1800" dirty="0" smtClean="0"/>
              <a:t> </a:t>
            </a:r>
            <a:r>
              <a:rPr lang="en-US" sz="1800" dirty="0"/>
              <a:t>acetate </a:t>
            </a:r>
            <a:r>
              <a:rPr lang="en-US" sz="1800" dirty="0" smtClean="0"/>
              <a:t>25 mg/day </a:t>
            </a:r>
            <a:endParaRPr lang="en-US" sz="1800" dirty="0"/>
          </a:p>
        </p:txBody>
      </p:sp>
      <p:sp>
        <p:nvSpPr>
          <p:cNvPr id="6" name="Title 1">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DBD316F7-F8FF-4D4F-BD6D-B0F3CB8BCA88}"/>
              </a:ext>
            </a:extLst>
          </p:cNvPr>
          <p:cNvSpPr txBox="1">
            <a:spLocks/>
          </p:cNvSpPr>
          <p:nvPr/>
        </p:nvSpPr>
        <p:spPr>
          <a:xfrm>
            <a:off x="5604280" y="365127"/>
            <a:ext cx="3001271" cy="91502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bg1"/>
                </a:solidFill>
                <a:latin typeface="Gill Sans MT" panose="020B0502020104020203" pitchFamily="34" charset="0"/>
                <a:ea typeface="+mj-ea"/>
                <a:cs typeface="+mj-cs"/>
              </a:defRPr>
            </a:lvl1pPr>
          </a:lstStyle>
          <a:p>
            <a:r>
              <a:rPr lang="en-US" sz="4000" b="1" dirty="0"/>
              <a:t>Methods</a:t>
            </a:r>
          </a:p>
        </p:txBody>
      </p:sp>
      <p:pic>
        <p:nvPicPr>
          <p:cNvPr id="8" name="Picture 7">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77E835C9-3AB1-47E4-A7E1-41121C560FE1}"/>
              </a:ext>
            </a:extLst>
          </p:cNvPr>
          <p:cNvPicPr>
            <a:picLocks noChangeAspect="1"/>
          </p:cNvPicPr>
          <p:nvPr/>
        </p:nvPicPr>
        <p:blipFill rotWithShape="1">
          <a:blip r:embed="rId3"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b="14047"/>
          <a:stretch/>
        </p:blipFill>
        <p:spPr>
          <a:xfrm>
            <a:off x="2920247" y="3334562"/>
            <a:ext cx="6122491" cy="2960148"/>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450601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D40FFC1D-95AE-40BD-8717-A21B8DEA105A}"/>
              </a:ext>
            </a:extLst>
          </p:cNvPr>
          <p:cNvSpPr>
            <a:spLocks noGrp="1"/>
          </p:cNvSpPr>
          <p:nvPr>
            <p:ph type="title"/>
          </p:nvPr>
        </p:nvSpPr>
        <p:spPr>
          <a:xfrm>
            <a:off x="628650" y="284295"/>
            <a:ext cx="7886700" cy="986370"/>
          </a:xfrm>
        </p:spPr>
        <p:txBody>
          <a:bodyPr/>
          <a:lstStyle/>
          <a:p>
            <a:r>
              <a:rPr lang="en-US" b="1" dirty="0">
                <a:solidFill>
                  <a:schemeClr val="bg1"/>
                </a:solidFill>
                <a:latin typeface="Gill Sans MT" panose="020B0502020104020203" pitchFamily="34" charset="0"/>
              </a:rPr>
              <a:t>Results</a:t>
            </a:r>
          </a:p>
        </p:txBody>
      </p:sp>
      <p:sp>
        <p:nvSpPr>
          <p:cNvPr id="7" name="Content Placeholder 2">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552E0C19-ECD5-4846-8D0E-C3A8A8FD5070}"/>
              </a:ext>
            </a:extLst>
          </p:cNvPr>
          <p:cNvSpPr>
            <a:spLocks noGrp="1"/>
          </p:cNvSpPr>
          <p:nvPr>
            <p:ph idx="1"/>
          </p:nvPr>
        </p:nvSpPr>
        <p:spPr>
          <a:xfrm>
            <a:off x="409206" y="5820497"/>
            <a:ext cx="8446833" cy="656499"/>
          </a:xfrm>
        </p:spPr>
        <p:txBody>
          <a:bodyPr>
            <a:noAutofit/>
          </a:bodyPr>
          <a:lstStyle/>
          <a:p>
            <a:r>
              <a:rPr lang="en-US" sz="2000" dirty="0"/>
              <a:t>Median (IQR) </a:t>
            </a:r>
            <a:r>
              <a:rPr lang="en-US" sz="2000" dirty="0" err="1"/>
              <a:t>C</a:t>
            </a:r>
            <a:r>
              <a:rPr lang="en-US" sz="2000" baseline="-25000" dirty="0" err="1"/>
              <a:t>trough</a:t>
            </a:r>
            <a:r>
              <a:rPr lang="en-US" sz="2000" dirty="0"/>
              <a:t> of bioavailable testosterone between week 3 and 5: </a:t>
            </a:r>
            <a:br>
              <a:rPr lang="en-US" sz="2000" dirty="0"/>
            </a:br>
            <a:r>
              <a:rPr lang="en-US" sz="2000" dirty="0"/>
              <a:t>0.10 [0.04-0.18] vs 0.08 [0.03-0.15] ng/mL, p=0.71</a:t>
            </a:r>
          </a:p>
        </p:txBody>
      </p:sp>
      <p:graphicFrame>
        <p:nvGraphicFramePr>
          <p:cNvPr id="4" name="Table 3">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C47C17ED-0F5B-4D52-9B54-7BCEB9161905}"/>
              </a:ext>
            </a:extLst>
          </p:cNvPr>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030999387"/>
              </p:ext>
            </p:extLst>
          </p:nvPr>
        </p:nvGraphicFramePr>
        <p:xfrm>
          <a:off x="127572" y="1422037"/>
          <a:ext cx="8908544" cy="1828800"/>
        </p:xfrm>
        <a:graphic>
          <a:graphicData uri="http://schemas.openxmlformats.org/drawingml/2006/table">
            <a:tbl>
              <a:tblPr firstRow="1" firstCol="1" bandRow="1"/>
              <a:tblGrid>
                <a:gridCol w="2062759">
                  <a:extLst>
                    <a:ext uri="{9D8B030D-6E8A-4147-A177-3AD203B41FA5}">
                      <a16:colId xmlns="" xmlns:a16="http://schemas.microsoft.com/office/drawing/2014/main" xmlns:p="http://schemas.openxmlformats.org/presentationml/2006/main" xmlns:r="http://schemas.openxmlformats.org/officeDocument/2006/relationships" xmlns:a="http://schemas.openxmlformats.org/drawingml/2006/main" val="20000"/>
                    </a:ext>
                  </a:extLst>
                </a:gridCol>
                <a:gridCol w="1985407">
                  <a:extLst>
                    <a:ext uri="{9D8B030D-6E8A-4147-A177-3AD203B41FA5}">
                      <a16:colId xmlns="" xmlns:a16="http://schemas.microsoft.com/office/drawing/2014/main" xmlns:p="http://schemas.openxmlformats.org/presentationml/2006/main" xmlns:r="http://schemas.openxmlformats.org/officeDocument/2006/relationships" xmlns:a="http://schemas.openxmlformats.org/drawingml/2006/main" val="20001"/>
                    </a:ext>
                  </a:extLst>
                </a:gridCol>
                <a:gridCol w="1985407">
                  <a:extLst>
                    <a:ext uri="{9D8B030D-6E8A-4147-A177-3AD203B41FA5}">
                      <a16:colId xmlns="" xmlns:a16="http://schemas.microsoft.com/office/drawing/2014/main" xmlns:p="http://schemas.openxmlformats.org/presentationml/2006/main" xmlns:r="http://schemas.openxmlformats.org/officeDocument/2006/relationships" xmlns:a="http://schemas.openxmlformats.org/drawingml/2006/main" val="20002"/>
                    </a:ext>
                  </a:extLst>
                </a:gridCol>
                <a:gridCol w="1792023">
                  <a:extLst>
                    <a:ext uri="{9D8B030D-6E8A-4147-A177-3AD203B41FA5}">
                      <a16:colId xmlns="" xmlns:a16="http://schemas.microsoft.com/office/drawing/2014/main" xmlns:p="http://schemas.openxmlformats.org/presentationml/2006/main" xmlns:r="http://schemas.openxmlformats.org/officeDocument/2006/relationships" xmlns:a="http://schemas.openxmlformats.org/drawingml/2006/main" val="20003"/>
                    </a:ext>
                  </a:extLst>
                </a:gridCol>
                <a:gridCol w="1082948">
                  <a:extLst>
                    <a:ext uri="{9D8B030D-6E8A-4147-A177-3AD203B41FA5}">
                      <a16:colId xmlns="" xmlns:a16="http://schemas.microsoft.com/office/drawing/2014/main" xmlns:p="http://schemas.openxmlformats.org/presentationml/2006/main" xmlns:r="http://schemas.openxmlformats.org/officeDocument/2006/relationships" xmlns:a="http://schemas.openxmlformats.org/drawingml/2006/main" val="20004"/>
                    </a:ext>
                  </a:extLst>
                </a:gridCol>
              </a:tblGrid>
              <a:tr h="365760">
                <a:tc>
                  <a:txBody>
                    <a:bodyPr/>
                    <a:lstStyle/>
                    <a:p>
                      <a:pPr marL="0" marR="0">
                        <a:lnSpc>
                          <a:spcPct val="107000"/>
                        </a:lnSpc>
                        <a:spcBef>
                          <a:spcPts val="0"/>
                        </a:spcBef>
                        <a:spcAft>
                          <a:spcPts val="800"/>
                        </a:spcAft>
                      </a:pPr>
                      <a:r>
                        <a:rPr lang="en-U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E2 PK parameter</a:t>
                      </a:r>
                    </a:p>
                  </a:txBody>
                  <a:tcPr marL="61723" marR="61723" marT="8573"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690CF"/>
                    </a:solidFill>
                  </a:tcPr>
                </a:tc>
                <a:tc>
                  <a:txBody>
                    <a:bodyPr/>
                    <a:lstStyle/>
                    <a:p>
                      <a:pPr marL="0" marR="0">
                        <a:lnSpc>
                          <a:spcPct val="107000"/>
                        </a:lnSpc>
                        <a:spcBef>
                          <a:spcPts val="0"/>
                        </a:spcBef>
                        <a:spcAft>
                          <a:spcPts val="800"/>
                        </a:spcAft>
                      </a:pPr>
                      <a:r>
                        <a:rPr lang="en-U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Week 3 (FHT)</a:t>
                      </a:r>
                    </a:p>
                  </a:txBody>
                  <a:tcPr marL="61723" marR="61723" marT="8573"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690CF"/>
                    </a:solidFill>
                  </a:tcPr>
                </a:tc>
                <a:tc>
                  <a:txBody>
                    <a:bodyPr/>
                    <a:lstStyle/>
                    <a:p>
                      <a:pPr marL="0" marR="0">
                        <a:lnSpc>
                          <a:spcPct val="107000"/>
                        </a:lnSpc>
                        <a:spcBef>
                          <a:spcPts val="0"/>
                        </a:spcBef>
                        <a:spcAft>
                          <a:spcPts val="800"/>
                        </a:spcAft>
                      </a:pPr>
                      <a:r>
                        <a:rPr lang="en-U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Week 5 (</a:t>
                      </a:r>
                      <a:r>
                        <a:rPr lang="en-US" sz="1600" b="1"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PrEP+FHT</a:t>
                      </a:r>
                      <a:r>
                        <a:rPr lang="en-U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t>
                      </a:r>
                    </a:p>
                  </a:txBody>
                  <a:tcPr marL="61723" marR="61723" marT="8573"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690CF"/>
                    </a:solidFill>
                  </a:tcPr>
                </a:tc>
                <a:tc>
                  <a:txBody>
                    <a:bodyPr/>
                    <a:lstStyle/>
                    <a:p>
                      <a:pPr marL="0" marR="0">
                        <a:lnSpc>
                          <a:spcPct val="107000"/>
                        </a:lnSpc>
                        <a:spcBef>
                          <a:spcPts val="0"/>
                        </a:spcBef>
                        <a:spcAft>
                          <a:spcPts val="800"/>
                        </a:spcAft>
                      </a:pPr>
                      <a:r>
                        <a:rPr lang="en-U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GMR (95%CI)</a:t>
                      </a:r>
                    </a:p>
                  </a:txBody>
                  <a:tcPr marL="61723" marR="61723" marT="8573"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690CF"/>
                    </a:solidFill>
                  </a:tcPr>
                </a:tc>
                <a:tc>
                  <a:txBody>
                    <a:bodyPr/>
                    <a:lstStyle/>
                    <a:p>
                      <a:pPr marL="0" marR="0">
                        <a:lnSpc>
                          <a:spcPct val="107000"/>
                        </a:lnSpc>
                        <a:spcBef>
                          <a:spcPts val="0"/>
                        </a:spcBef>
                        <a:spcAft>
                          <a:spcPts val="800"/>
                        </a:spcAft>
                      </a:pPr>
                      <a:r>
                        <a:rPr lang="en-U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p-value</a:t>
                      </a:r>
                    </a:p>
                  </a:txBody>
                  <a:tcPr marL="61723" marR="61723" marT="8573"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690CF"/>
                    </a:solidFill>
                  </a:tcPr>
                </a:tc>
                <a:extLst>
                  <a:ext uri="{0D108BD9-81ED-4DB2-BD59-A6C34878D82A}">
                    <a16:rowId xmlns="" xmlns:a16="http://schemas.microsoft.com/office/drawing/2014/main" xmlns:p="http://schemas.openxmlformats.org/presentationml/2006/main" xmlns:r="http://schemas.openxmlformats.org/officeDocument/2006/relationships" xmlns:a="http://schemas.openxmlformats.org/drawingml/2006/main" val="10000"/>
                  </a:ext>
                </a:extLst>
              </a:tr>
              <a:tr h="365760">
                <a:tc>
                  <a:txBody>
                    <a:bodyPr/>
                    <a:lstStyle/>
                    <a:p>
                      <a:pPr marL="0" marR="0">
                        <a:lnSpc>
                          <a:spcPct val="107000"/>
                        </a:lnSpc>
                        <a:spcBef>
                          <a:spcPts val="0"/>
                        </a:spcBef>
                        <a:spcAft>
                          <a:spcPts val="800"/>
                        </a:spcAft>
                      </a:pPr>
                      <a:r>
                        <a:rPr lang="en-US" sz="1600" dirty="0">
                          <a:effectLst/>
                          <a:latin typeface="Calibri" panose="020F0502020204030204" pitchFamily="34" charset="0"/>
                          <a:ea typeface="Calibri" panose="020F0502020204030204" pitchFamily="34" charset="0"/>
                          <a:cs typeface="Calibri" panose="020F0502020204030204" pitchFamily="34" charset="0"/>
                        </a:rPr>
                        <a:t>AUC</a:t>
                      </a:r>
                      <a:r>
                        <a:rPr lang="en-US" sz="1600" baseline="-25000" dirty="0">
                          <a:effectLst/>
                          <a:latin typeface="Calibri" panose="020F0502020204030204" pitchFamily="34" charset="0"/>
                          <a:ea typeface="Calibri" panose="020F0502020204030204" pitchFamily="34" charset="0"/>
                          <a:cs typeface="Calibri" panose="020F0502020204030204" pitchFamily="34" charset="0"/>
                        </a:rPr>
                        <a:t>0-24 </a:t>
                      </a:r>
                      <a:r>
                        <a:rPr lang="en-US" sz="1600" dirty="0">
                          <a:effectLst/>
                          <a:latin typeface="Calibri" panose="020F0502020204030204" pitchFamily="34" charset="0"/>
                          <a:ea typeface="Calibri" panose="020F0502020204030204" pitchFamily="34" charset="0"/>
                          <a:cs typeface="Calibri" panose="020F0502020204030204" pitchFamily="34" charset="0"/>
                        </a:rPr>
                        <a:t>(</a:t>
                      </a:r>
                      <a:r>
                        <a:rPr lang="en-US" sz="1600" dirty="0" err="1">
                          <a:effectLst/>
                          <a:latin typeface="Calibri" panose="020F0502020204030204" pitchFamily="34" charset="0"/>
                          <a:ea typeface="Calibri" panose="020F0502020204030204" pitchFamily="34" charset="0"/>
                          <a:cs typeface="Calibri" panose="020F0502020204030204" pitchFamily="34" charset="0"/>
                        </a:rPr>
                        <a:t>pg</a:t>
                      </a:r>
                      <a:r>
                        <a:rPr lang="en-US" sz="1600" dirty="0">
                          <a:effectLst/>
                          <a:latin typeface="Calibri" panose="020F0502020204030204" pitchFamily="34" charset="0"/>
                          <a:ea typeface="Calibri" panose="020F0502020204030204" pitchFamily="34" charset="0"/>
                          <a:cs typeface="Calibri" panose="020F0502020204030204" pitchFamily="34" charset="0"/>
                        </a:rPr>
                        <a:t>*h/mL)</a:t>
                      </a:r>
                    </a:p>
                  </a:txBody>
                  <a:tcPr marL="61723" marR="61723" marT="8573"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800"/>
                        </a:spcAft>
                      </a:pPr>
                      <a:r>
                        <a:rPr lang="en-US" sz="1600" dirty="0">
                          <a:effectLst/>
                          <a:latin typeface="Calibri" panose="020F0502020204030204" pitchFamily="34" charset="0"/>
                          <a:ea typeface="Calibri" panose="020F0502020204030204" pitchFamily="34" charset="0"/>
                          <a:cs typeface="Calibri" panose="020F0502020204030204" pitchFamily="34" charset="0"/>
                        </a:rPr>
                        <a:t>775.13 (26.2)</a:t>
                      </a:r>
                    </a:p>
                  </a:txBody>
                  <a:tcPr marL="61723" marR="61723" marT="8573"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800"/>
                        </a:spcAft>
                      </a:pPr>
                      <a:r>
                        <a:rPr lang="en-US" sz="1600">
                          <a:effectLst/>
                          <a:latin typeface="Calibri" panose="020F0502020204030204" pitchFamily="34" charset="0"/>
                          <a:ea typeface="Calibri" panose="020F0502020204030204" pitchFamily="34" charset="0"/>
                          <a:cs typeface="Calibri" panose="020F0502020204030204" pitchFamily="34" charset="0"/>
                        </a:rPr>
                        <a:t>782.84 (39.6)</a:t>
                      </a:r>
                    </a:p>
                  </a:txBody>
                  <a:tcPr marL="61723" marR="61723" marT="8573"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800"/>
                        </a:spcAft>
                      </a:pPr>
                      <a:r>
                        <a:rPr lang="en-US" sz="1600">
                          <a:effectLst/>
                          <a:latin typeface="Calibri" panose="020F0502020204030204" pitchFamily="34" charset="0"/>
                          <a:ea typeface="Calibri" panose="020F0502020204030204" pitchFamily="34" charset="0"/>
                          <a:cs typeface="Calibri" panose="020F0502020204030204" pitchFamily="34" charset="0"/>
                        </a:rPr>
                        <a:t>1.01 (0.89 – 1.15)</a:t>
                      </a:r>
                    </a:p>
                  </a:txBody>
                  <a:tcPr marL="61723" marR="61723" marT="8573"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800"/>
                        </a:spcAft>
                      </a:pPr>
                      <a:r>
                        <a:rPr lang="en-US" sz="1600">
                          <a:effectLst/>
                          <a:latin typeface="Calibri" panose="020F0502020204030204" pitchFamily="34" charset="0"/>
                          <a:ea typeface="Calibri" panose="020F0502020204030204" pitchFamily="34" charset="0"/>
                          <a:cs typeface="Calibri" panose="020F0502020204030204" pitchFamily="34" charset="0"/>
                        </a:rPr>
                        <a:t>0.88</a:t>
                      </a:r>
                    </a:p>
                  </a:txBody>
                  <a:tcPr marL="61723" marR="61723" marT="8573"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xmlns:p="http://schemas.openxmlformats.org/presentationml/2006/main" xmlns:r="http://schemas.openxmlformats.org/officeDocument/2006/relationships" xmlns:a="http://schemas.openxmlformats.org/drawingml/2006/main" val="10001"/>
                  </a:ext>
                </a:extLst>
              </a:tr>
              <a:tr h="365760">
                <a:tc>
                  <a:txBody>
                    <a:bodyPr/>
                    <a:lstStyle/>
                    <a:p>
                      <a:pPr marL="0" marR="0">
                        <a:lnSpc>
                          <a:spcPct val="107000"/>
                        </a:lnSpc>
                        <a:spcBef>
                          <a:spcPts val="0"/>
                        </a:spcBef>
                        <a:spcAft>
                          <a:spcPts val="800"/>
                        </a:spcAft>
                      </a:pPr>
                      <a:r>
                        <a:rPr lang="en-US" sz="1600" dirty="0" err="1">
                          <a:effectLst/>
                          <a:latin typeface="Calibri" panose="020F0502020204030204" pitchFamily="34" charset="0"/>
                          <a:ea typeface="Calibri" panose="020F0502020204030204" pitchFamily="34" charset="0"/>
                          <a:cs typeface="Calibri" panose="020F0502020204030204" pitchFamily="34" charset="0"/>
                        </a:rPr>
                        <a:t>C</a:t>
                      </a:r>
                      <a:r>
                        <a:rPr lang="en-US" sz="1600" baseline="-25000" dirty="0" err="1">
                          <a:effectLst/>
                          <a:latin typeface="Calibri" panose="020F0502020204030204" pitchFamily="34" charset="0"/>
                          <a:ea typeface="Calibri" panose="020F0502020204030204" pitchFamily="34" charset="0"/>
                          <a:cs typeface="Calibri" panose="020F0502020204030204" pitchFamily="34" charset="0"/>
                        </a:rPr>
                        <a:t>max</a:t>
                      </a:r>
                      <a:r>
                        <a:rPr lang="en-US" sz="1600" dirty="0">
                          <a:effectLst/>
                          <a:latin typeface="Calibri" panose="020F0502020204030204" pitchFamily="34" charset="0"/>
                          <a:ea typeface="Calibri" panose="020F0502020204030204" pitchFamily="34" charset="0"/>
                          <a:cs typeface="Calibri" panose="020F0502020204030204" pitchFamily="34" charset="0"/>
                        </a:rPr>
                        <a:t> (</a:t>
                      </a:r>
                      <a:r>
                        <a:rPr lang="en-US" sz="1600" dirty="0" err="1">
                          <a:effectLst/>
                          <a:latin typeface="Calibri" panose="020F0502020204030204" pitchFamily="34" charset="0"/>
                          <a:ea typeface="Calibri" panose="020F0502020204030204" pitchFamily="34" charset="0"/>
                          <a:cs typeface="Calibri" panose="020F0502020204030204" pitchFamily="34" charset="0"/>
                        </a:rPr>
                        <a:t>pg</a:t>
                      </a:r>
                      <a:r>
                        <a:rPr lang="en-US" sz="1600" dirty="0">
                          <a:effectLst/>
                          <a:latin typeface="Calibri" panose="020F0502020204030204" pitchFamily="34" charset="0"/>
                          <a:ea typeface="Calibri" panose="020F0502020204030204" pitchFamily="34" charset="0"/>
                          <a:cs typeface="Calibri" panose="020F0502020204030204" pitchFamily="34" charset="0"/>
                        </a:rPr>
                        <a:t>/mL)</a:t>
                      </a:r>
                    </a:p>
                  </a:txBody>
                  <a:tcPr marL="61723" marR="61723" marT="8573"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nSpc>
                          <a:spcPct val="107000"/>
                        </a:lnSpc>
                        <a:spcBef>
                          <a:spcPts val="0"/>
                        </a:spcBef>
                        <a:spcAft>
                          <a:spcPts val="800"/>
                        </a:spcAft>
                      </a:pPr>
                      <a:r>
                        <a:rPr lang="en-US" sz="1600" dirty="0">
                          <a:effectLst/>
                          <a:latin typeface="Calibri" panose="020F0502020204030204" pitchFamily="34" charset="0"/>
                          <a:ea typeface="Calibri" panose="020F0502020204030204" pitchFamily="34" charset="0"/>
                          <a:cs typeface="Calibri" panose="020F0502020204030204" pitchFamily="34" charset="0"/>
                        </a:rPr>
                        <a:t>51.47 (26.9)</a:t>
                      </a:r>
                    </a:p>
                  </a:txBody>
                  <a:tcPr marL="61723" marR="61723" marT="8573"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nSpc>
                          <a:spcPct val="107000"/>
                        </a:lnSpc>
                        <a:spcBef>
                          <a:spcPts val="0"/>
                        </a:spcBef>
                        <a:spcAft>
                          <a:spcPts val="800"/>
                        </a:spcAft>
                      </a:pPr>
                      <a:r>
                        <a:rPr lang="en-US" sz="1600" dirty="0">
                          <a:effectLst/>
                          <a:latin typeface="Calibri" panose="020F0502020204030204" pitchFamily="34" charset="0"/>
                          <a:ea typeface="Calibri" panose="020F0502020204030204" pitchFamily="34" charset="0"/>
                          <a:cs typeface="Calibri" panose="020F0502020204030204" pitchFamily="34" charset="0"/>
                        </a:rPr>
                        <a:t>55.76 (32.9)</a:t>
                      </a:r>
                    </a:p>
                  </a:txBody>
                  <a:tcPr marL="61723" marR="61723" marT="8573"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nSpc>
                          <a:spcPct val="107000"/>
                        </a:lnSpc>
                        <a:spcBef>
                          <a:spcPts val="0"/>
                        </a:spcBef>
                        <a:spcAft>
                          <a:spcPts val="800"/>
                        </a:spcAft>
                      </a:pPr>
                      <a:r>
                        <a:rPr lang="en-US" sz="1600" dirty="0">
                          <a:effectLst/>
                          <a:latin typeface="Calibri" panose="020F0502020204030204" pitchFamily="34" charset="0"/>
                          <a:ea typeface="Calibri" panose="020F0502020204030204" pitchFamily="34" charset="0"/>
                          <a:cs typeface="Calibri" panose="020F0502020204030204" pitchFamily="34" charset="0"/>
                        </a:rPr>
                        <a:t>1.08 (0.94 – 1.24)</a:t>
                      </a:r>
                    </a:p>
                  </a:txBody>
                  <a:tcPr marL="61723" marR="61723" marT="8573"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nSpc>
                          <a:spcPct val="107000"/>
                        </a:lnSpc>
                        <a:spcBef>
                          <a:spcPts val="0"/>
                        </a:spcBef>
                        <a:spcAft>
                          <a:spcPts val="800"/>
                        </a:spcAft>
                      </a:pPr>
                      <a:r>
                        <a:rPr lang="en-US" sz="1600" dirty="0">
                          <a:effectLst/>
                          <a:latin typeface="Calibri" panose="020F0502020204030204" pitchFamily="34" charset="0"/>
                          <a:ea typeface="Calibri" panose="020F0502020204030204" pitchFamily="34" charset="0"/>
                          <a:cs typeface="Calibri" panose="020F0502020204030204" pitchFamily="34" charset="0"/>
                        </a:rPr>
                        <a:t>0.25</a:t>
                      </a:r>
                    </a:p>
                  </a:txBody>
                  <a:tcPr marL="61723" marR="61723" marT="8573"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 xmlns:a16="http://schemas.microsoft.com/office/drawing/2014/main" xmlns:p="http://schemas.openxmlformats.org/presentationml/2006/main" xmlns:r="http://schemas.openxmlformats.org/officeDocument/2006/relationships" xmlns:a="http://schemas.openxmlformats.org/drawingml/2006/main" val="10002"/>
                  </a:ext>
                </a:extLst>
              </a:tr>
              <a:tr h="365760">
                <a:tc>
                  <a:txBody>
                    <a:bodyPr/>
                    <a:lstStyle/>
                    <a:p>
                      <a:pPr marL="0" marR="0">
                        <a:lnSpc>
                          <a:spcPct val="107000"/>
                        </a:lnSpc>
                        <a:spcBef>
                          <a:spcPts val="0"/>
                        </a:spcBef>
                        <a:spcAft>
                          <a:spcPts val="800"/>
                        </a:spcAft>
                      </a:pPr>
                      <a:r>
                        <a:rPr lang="en-US" sz="1600" dirty="0">
                          <a:effectLst/>
                          <a:latin typeface="Calibri" panose="020F0502020204030204" pitchFamily="34" charset="0"/>
                          <a:ea typeface="Calibri" panose="020F0502020204030204" pitchFamily="34" charset="0"/>
                          <a:cs typeface="Calibri" panose="020F0502020204030204" pitchFamily="34" charset="0"/>
                        </a:rPr>
                        <a:t>C</a:t>
                      </a:r>
                      <a:r>
                        <a:rPr lang="en-US" sz="1600" baseline="-25000" dirty="0">
                          <a:effectLst/>
                          <a:latin typeface="Calibri" panose="020F0502020204030204" pitchFamily="34" charset="0"/>
                          <a:ea typeface="Calibri" panose="020F0502020204030204" pitchFamily="34" charset="0"/>
                          <a:cs typeface="Calibri" panose="020F0502020204030204" pitchFamily="34" charset="0"/>
                        </a:rPr>
                        <a:t>24</a:t>
                      </a:r>
                      <a:r>
                        <a:rPr lang="en-US" sz="1600" dirty="0">
                          <a:effectLst/>
                          <a:latin typeface="Calibri" panose="020F0502020204030204" pitchFamily="34" charset="0"/>
                          <a:ea typeface="Calibri" panose="020F0502020204030204" pitchFamily="34" charset="0"/>
                          <a:cs typeface="Calibri" panose="020F0502020204030204" pitchFamily="34" charset="0"/>
                        </a:rPr>
                        <a:t> (</a:t>
                      </a:r>
                      <a:r>
                        <a:rPr lang="en-US" sz="1600" dirty="0" err="1">
                          <a:effectLst/>
                          <a:latin typeface="Calibri" panose="020F0502020204030204" pitchFamily="34" charset="0"/>
                          <a:ea typeface="Calibri" panose="020F0502020204030204" pitchFamily="34" charset="0"/>
                          <a:cs typeface="Calibri" panose="020F0502020204030204" pitchFamily="34" charset="0"/>
                        </a:rPr>
                        <a:t>pg</a:t>
                      </a:r>
                      <a:r>
                        <a:rPr lang="en-US" sz="1600" dirty="0">
                          <a:effectLst/>
                          <a:latin typeface="Calibri" panose="020F0502020204030204" pitchFamily="34" charset="0"/>
                          <a:ea typeface="Calibri" panose="020F0502020204030204" pitchFamily="34" charset="0"/>
                          <a:cs typeface="Calibri" panose="020F0502020204030204" pitchFamily="34" charset="0"/>
                        </a:rPr>
                        <a:t>/mL)</a:t>
                      </a:r>
                    </a:p>
                  </a:txBody>
                  <a:tcPr marL="61723" marR="61723" marT="8573"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800"/>
                        </a:spcAft>
                      </a:pPr>
                      <a:r>
                        <a:rPr lang="en-US" sz="1600">
                          <a:effectLst/>
                          <a:latin typeface="Calibri" panose="020F0502020204030204" pitchFamily="34" charset="0"/>
                          <a:ea typeface="Calibri" panose="020F0502020204030204" pitchFamily="34" charset="0"/>
                          <a:cs typeface="Calibri" panose="020F0502020204030204" pitchFamily="34" charset="0"/>
                        </a:rPr>
                        <a:t>15.15 (42.0)</a:t>
                      </a:r>
                    </a:p>
                  </a:txBody>
                  <a:tcPr marL="61723" marR="61723" marT="8573"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800"/>
                        </a:spcAft>
                      </a:pPr>
                      <a:r>
                        <a:rPr lang="en-US" sz="1600">
                          <a:effectLst/>
                          <a:latin typeface="Calibri" panose="020F0502020204030204" pitchFamily="34" charset="0"/>
                          <a:ea typeface="Calibri" panose="020F0502020204030204" pitchFamily="34" charset="0"/>
                          <a:cs typeface="Calibri" panose="020F0502020204030204" pitchFamily="34" charset="0"/>
                        </a:rPr>
                        <a:t>14.32 (67.4)</a:t>
                      </a:r>
                    </a:p>
                  </a:txBody>
                  <a:tcPr marL="61723" marR="61723" marT="8573"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800"/>
                        </a:spcAft>
                      </a:pPr>
                      <a:r>
                        <a:rPr lang="en-US" sz="1600">
                          <a:effectLst/>
                          <a:latin typeface="Calibri" panose="020F0502020204030204" pitchFamily="34" charset="0"/>
                          <a:ea typeface="Calibri" panose="020F0502020204030204" pitchFamily="34" charset="0"/>
                          <a:cs typeface="Calibri" panose="020F0502020204030204" pitchFamily="34" charset="0"/>
                        </a:rPr>
                        <a:t>0.95 (0.75 – 1.19)</a:t>
                      </a:r>
                    </a:p>
                  </a:txBody>
                  <a:tcPr marL="61723" marR="61723" marT="8573"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800"/>
                        </a:spcAft>
                      </a:pPr>
                      <a:r>
                        <a:rPr lang="en-US" sz="1600">
                          <a:effectLst/>
                          <a:latin typeface="Calibri" panose="020F0502020204030204" pitchFamily="34" charset="0"/>
                          <a:ea typeface="Calibri" panose="020F0502020204030204" pitchFamily="34" charset="0"/>
                          <a:cs typeface="Calibri" panose="020F0502020204030204" pitchFamily="34" charset="0"/>
                        </a:rPr>
                        <a:t>0.63</a:t>
                      </a:r>
                    </a:p>
                  </a:txBody>
                  <a:tcPr marL="61723" marR="61723" marT="8573"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xmlns:p="http://schemas.openxmlformats.org/presentationml/2006/main" xmlns:r="http://schemas.openxmlformats.org/officeDocument/2006/relationships" xmlns:a="http://schemas.openxmlformats.org/drawingml/2006/main" val="10003"/>
                  </a:ext>
                </a:extLst>
              </a:tr>
              <a:tr h="365760">
                <a:tc>
                  <a:txBody>
                    <a:bodyPr/>
                    <a:lstStyle/>
                    <a:p>
                      <a:pPr marL="0" marR="0">
                        <a:lnSpc>
                          <a:spcPct val="107000"/>
                        </a:lnSpc>
                        <a:spcBef>
                          <a:spcPts val="0"/>
                        </a:spcBef>
                        <a:spcAft>
                          <a:spcPts val="800"/>
                        </a:spcAft>
                      </a:pPr>
                      <a:r>
                        <a:rPr lang="en-US" sz="1600" dirty="0">
                          <a:effectLst/>
                          <a:latin typeface="Calibri" panose="020F0502020204030204" pitchFamily="34" charset="0"/>
                          <a:ea typeface="Calibri" panose="020F0502020204030204" pitchFamily="34" charset="0"/>
                          <a:cs typeface="Calibri" panose="020F0502020204030204" pitchFamily="34" charset="0"/>
                        </a:rPr>
                        <a:t>Half-life (h)</a:t>
                      </a:r>
                    </a:p>
                  </a:txBody>
                  <a:tcPr marL="61723" marR="61723" marT="8573"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ED2024"/>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nSpc>
                          <a:spcPct val="107000"/>
                        </a:lnSpc>
                        <a:spcBef>
                          <a:spcPts val="0"/>
                        </a:spcBef>
                        <a:spcAft>
                          <a:spcPts val="800"/>
                        </a:spcAft>
                      </a:pPr>
                      <a:r>
                        <a:rPr lang="en-US" sz="1600" dirty="0">
                          <a:effectLst/>
                          <a:latin typeface="Calibri" panose="020F0502020204030204" pitchFamily="34" charset="0"/>
                          <a:ea typeface="Calibri" panose="020F0502020204030204" pitchFamily="34" charset="0"/>
                          <a:cs typeface="Calibri" panose="020F0502020204030204" pitchFamily="34" charset="0"/>
                        </a:rPr>
                        <a:t>11.25 (32.6)</a:t>
                      </a:r>
                    </a:p>
                  </a:txBody>
                  <a:tcPr marL="61723" marR="61723" marT="8573"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ED2024"/>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nSpc>
                          <a:spcPct val="107000"/>
                        </a:lnSpc>
                        <a:spcBef>
                          <a:spcPts val="0"/>
                        </a:spcBef>
                        <a:spcAft>
                          <a:spcPts val="800"/>
                        </a:spcAft>
                      </a:pPr>
                      <a:r>
                        <a:rPr lang="en-US" sz="1600" dirty="0">
                          <a:effectLst/>
                          <a:latin typeface="Calibri" panose="020F0502020204030204" pitchFamily="34" charset="0"/>
                          <a:ea typeface="Calibri" panose="020F0502020204030204" pitchFamily="34" charset="0"/>
                          <a:cs typeface="Calibri" panose="020F0502020204030204" pitchFamily="34" charset="0"/>
                        </a:rPr>
                        <a:t>11.83 (50.9)</a:t>
                      </a:r>
                    </a:p>
                  </a:txBody>
                  <a:tcPr marL="61723" marR="61723" marT="8573"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ED2024"/>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nSpc>
                          <a:spcPct val="107000"/>
                        </a:lnSpc>
                        <a:spcBef>
                          <a:spcPts val="0"/>
                        </a:spcBef>
                        <a:spcAft>
                          <a:spcPts val="800"/>
                        </a:spcAft>
                      </a:pPr>
                      <a:r>
                        <a:rPr lang="en-US" sz="1600" dirty="0">
                          <a:effectLst/>
                          <a:latin typeface="Calibri" panose="020F0502020204030204" pitchFamily="34" charset="0"/>
                          <a:ea typeface="Calibri" panose="020F0502020204030204" pitchFamily="34" charset="0"/>
                          <a:cs typeface="Calibri" panose="020F0502020204030204" pitchFamily="34" charset="0"/>
                        </a:rPr>
                        <a:t>1.05 (0.87 – 1.27)</a:t>
                      </a:r>
                    </a:p>
                  </a:txBody>
                  <a:tcPr marL="61723" marR="61723" marT="8573"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ED2024"/>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nSpc>
                          <a:spcPct val="107000"/>
                        </a:lnSpc>
                        <a:spcBef>
                          <a:spcPts val="0"/>
                        </a:spcBef>
                        <a:spcAft>
                          <a:spcPts val="800"/>
                        </a:spcAft>
                      </a:pPr>
                      <a:r>
                        <a:rPr lang="en-US" sz="1600" dirty="0">
                          <a:effectLst/>
                          <a:latin typeface="Calibri" panose="020F0502020204030204" pitchFamily="34" charset="0"/>
                          <a:ea typeface="Calibri" panose="020F0502020204030204" pitchFamily="34" charset="0"/>
                          <a:cs typeface="Calibri" panose="020F0502020204030204" pitchFamily="34" charset="0"/>
                        </a:rPr>
                        <a:t>0.60</a:t>
                      </a:r>
                    </a:p>
                  </a:txBody>
                  <a:tcPr marL="61723" marR="61723" marT="8573"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ED2024"/>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 xmlns:a16="http://schemas.microsoft.com/office/drawing/2014/main" xmlns:p="http://schemas.openxmlformats.org/presentationml/2006/main" xmlns:r="http://schemas.openxmlformats.org/officeDocument/2006/relationships" xmlns:a="http://schemas.openxmlformats.org/drawingml/2006/main" val="10004"/>
                  </a:ext>
                </a:extLst>
              </a:tr>
            </a:tbl>
          </a:graphicData>
        </a:graphic>
      </p:graphicFrame>
      <p:graphicFrame>
        <p:nvGraphicFramePr>
          <p:cNvPr id="5" name="Table 4">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D710FBE2-AA6D-426B-9B39-DF1418DDC9B6}"/>
              </a:ext>
            </a:extLst>
          </p:cNvPr>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439467814"/>
              </p:ext>
            </p:extLst>
          </p:nvPr>
        </p:nvGraphicFramePr>
        <p:xfrm>
          <a:off x="127571" y="3329044"/>
          <a:ext cx="8908544" cy="1828800"/>
        </p:xfrm>
        <a:graphic>
          <a:graphicData uri="http://schemas.openxmlformats.org/drawingml/2006/table">
            <a:tbl>
              <a:tblPr firstRow="1" firstCol="1" bandRow="1"/>
              <a:tblGrid>
                <a:gridCol w="2062759">
                  <a:extLst>
                    <a:ext uri="{9D8B030D-6E8A-4147-A177-3AD203B41FA5}">
                      <a16:colId xmlns="" xmlns:a16="http://schemas.microsoft.com/office/drawing/2014/main" xmlns:p="http://schemas.openxmlformats.org/presentationml/2006/main" xmlns:r="http://schemas.openxmlformats.org/officeDocument/2006/relationships" xmlns:a="http://schemas.openxmlformats.org/drawingml/2006/main" val="20000"/>
                    </a:ext>
                  </a:extLst>
                </a:gridCol>
                <a:gridCol w="1985407">
                  <a:extLst>
                    <a:ext uri="{9D8B030D-6E8A-4147-A177-3AD203B41FA5}">
                      <a16:colId xmlns="" xmlns:a16="http://schemas.microsoft.com/office/drawing/2014/main" xmlns:p="http://schemas.openxmlformats.org/presentationml/2006/main" xmlns:r="http://schemas.openxmlformats.org/officeDocument/2006/relationships" xmlns:a="http://schemas.openxmlformats.org/drawingml/2006/main" val="20001"/>
                    </a:ext>
                  </a:extLst>
                </a:gridCol>
                <a:gridCol w="1985407">
                  <a:extLst>
                    <a:ext uri="{9D8B030D-6E8A-4147-A177-3AD203B41FA5}">
                      <a16:colId xmlns="" xmlns:a16="http://schemas.microsoft.com/office/drawing/2014/main" xmlns:p="http://schemas.openxmlformats.org/presentationml/2006/main" xmlns:r="http://schemas.openxmlformats.org/officeDocument/2006/relationships" xmlns:a="http://schemas.openxmlformats.org/drawingml/2006/main" val="20002"/>
                    </a:ext>
                  </a:extLst>
                </a:gridCol>
                <a:gridCol w="1792023">
                  <a:extLst>
                    <a:ext uri="{9D8B030D-6E8A-4147-A177-3AD203B41FA5}">
                      <a16:colId xmlns="" xmlns:a16="http://schemas.microsoft.com/office/drawing/2014/main" xmlns:p="http://schemas.openxmlformats.org/presentationml/2006/main" xmlns:r="http://schemas.openxmlformats.org/officeDocument/2006/relationships" xmlns:a="http://schemas.openxmlformats.org/drawingml/2006/main" val="20003"/>
                    </a:ext>
                  </a:extLst>
                </a:gridCol>
                <a:gridCol w="1082948">
                  <a:extLst>
                    <a:ext uri="{9D8B030D-6E8A-4147-A177-3AD203B41FA5}">
                      <a16:colId xmlns="" xmlns:a16="http://schemas.microsoft.com/office/drawing/2014/main" xmlns:p="http://schemas.openxmlformats.org/presentationml/2006/main" xmlns:r="http://schemas.openxmlformats.org/officeDocument/2006/relationships" xmlns:a="http://schemas.openxmlformats.org/drawingml/2006/main" val="20004"/>
                    </a:ext>
                  </a:extLst>
                </a:gridCol>
              </a:tblGrid>
              <a:tr h="365760">
                <a:tc>
                  <a:txBody>
                    <a:bodyPr/>
                    <a:lstStyle/>
                    <a:p>
                      <a:pPr marL="0" marR="0">
                        <a:lnSpc>
                          <a:spcPct val="107000"/>
                        </a:lnSpc>
                        <a:spcBef>
                          <a:spcPts val="0"/>
                        </a:spcBef>
                        <a:spcAft>
                          <a:spcPts val="800"/>
                        </a:spcAft>
                      </a:pPr>
                      <a:r>
                        <a:rPr lang="en-U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TFV PK parameter</a:t>
                      </a:r>
                    </a:p>
                  </a:txBody>
                  <a:tcPr marL="61723" marR="61723" marT="8573"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690CF"/>
                    </a:solidFill>
                  </a:tcPr>
                </a:tc>
                <a:tc>
                  <a:txBody>
                    <a:bodyPr/>
                    <a:lstStyle/>
                    <a:p>
                      <a:pPr marL="0" marR="0">
                        <a:lnSpc>
                          <a:spcPct val="107000"/>
                        </a:lnSpc>
                        <a:spcBef>
                          <a:spcPts val="0"/>
                        </a:spcBef>
                        <a:spcAft>
                          <a:spcPts val="800"/>
                        </a:spcAft>
                      </a:pPr>
                      <a:r>
                        <a:rPr lang="en-U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Week 5 (</a:t>
                      </a:r>
                      <a:r>
                        <a:rPr lang="en-US" sz="1600" b="1"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PrEP+FHT</a:t>
                      </a:r>
                      <a:r>
                        <a:rPr lang="en-U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t>
                      </a:r>
                    </a:p>
                  </a:txBody>
                  <a:tcPr marL="61723" marR="61723" marT="8573"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690CF"/>
                    </a:solidFill>
                  </a:tcPr>
                </a:tc>
                <a:tc>
                  <a:txBody>
                    <a:bodyPr/>
                    <a:lstStyle/>
                    <a:p>
                      <a:pPr marL="0" marR="0">
                        <a:lnSpc>
                          <a:spcPct val="107000"/>
                        </a:lnSpc>
                        <a:spcBef>
                          <a:spcPts val="0"/>
                        </a:spcBef>
                        <a:spcAft>
                          <a:spcPts val="800"/>
                        </a:spcAft>
                      </a:pPr>
                      <a:r>
                        <a:rPr lang="en-U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Week 8 (</a:t>
                      </a:r>
                      <a:r>
                        <a:rPr lang="en-US" sz="1600" b="1"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PrEP</a:t>
                      </a:r>
                      <a:r>
                        <a:rPr lang="en-U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only)</a:t>
                      </a:r>
                    </a:p>
                  </a:txBody>
                  <a:tcPr marL="61723" marR="61723" marT="8573"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690CF"/>
                    </a:solidFill>
                  </a:tcPr>
                </a:tc>
                <a:tc>
                  <a:txBody>
                    <a:bodyPr/>
                    <a:lstStyle/>
                    <a:p>
                      <a:pPr marL="0" marR="0">
                        <a:lnSpc>
                          <a:spcPct val="107000"/>
                        </a:lnSpc>
                        <a:spcBef>
                          <a:spcPts val="0"/>
                        </a:spcBef>
                        <a:spcAft>
                          <a:spcPts val="800"/>
                        </a:spcAft>
                      </a:pPr>
                      <a:r>
                        <a:rPr lang="en-U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GMR (95%CI)</a:t>
                      </a:r>
                    </a:p>
                  </a:txBody>
                  <a:tcPr marL="61723" marR="61723" marT="8573"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690CF"/>
                    </a:solidFill>
                  </a:tcPr>
                </a:tc>
                <a:tc>
                  <a:txBody>
                    <a:bodyPr/>
                    <a:lstStyle/>
                    <a:p>
                      <a:pPr marL="0" marR="0">
                        <a:lnSpc>
                          <a:spcPct val="107000"/>
                        </a:lnSpc>
                        <a:spcBef>
                          <a:spcPts val="0"/>
                        </a:spcBef>
                        <a:spcAft>
                          <a:spcPts val="800"/>
                        </a:spcAft>
                      </a:pPr>
                      <a:r>
                        <a:rPr lang="en-U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p-value</a:t>
                      </a:r>
                    </a:p>
                  </a:txBody>
                  <a:tcPr marL="61723" marR="61723" marT="8573"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690CF"/>
                    </a:solidFill>
                  </a:tcPr>
                </a:tc>
                <a:extLst>
                  <a:ext uri="{0D108BD9-81ED-4DB2-BD59-A6C34878D82A}">
                    <a16:rowId xmlns="" xmlns:a16="http://schemas.microsoft.com/office/drawing/2014/main" xmlns:p="http://schemas.openxmlformats.org/presentationml/2006/main" xmlns:r="http://schemas.openxmlformats.org/officeDocument/2006/relationships" xmlns:a="http://schemas.openxmlformats.org/drawingml/2006/main" val="10000"/>
                  </a:ext>
                </a:extLst>
              </a:tr>
              <a:tr h="365760">
                <a:tc>
                  <a:txBody>
                    <a:bodyPr/>
                    <a:lstStyle/>
                    <a:p>
                      <a:pPr marL="0" marR="0">
                        <a:lnSpc>
                          <a:spcPct val="107000"/>
                        </a:lnSpc>
                        <a:spcBef>
                          <a:spcPts val="0"/>
                        </a:spcBef>
                        <a:spcAft>
                          <a:spcPts val="800"/>
                        </a:spcAft>
                      </a:pPr>
                      <a:r>
                        <a:rPr lang="en-US" sz="1600" dirty="0">
                          <a:effectLst/>
                          <a:latin typeface="Calibri" panose="020F0502020204030204" pitchFamily="34" charset="0"/>
                          <a:ea typeface="Calibri" panose="020F0502020204030204" pitchFamily="34" charset="0"/>
                          <a:cs typeface="Calibri" panose="020F0502020204030204" pitchFamily="34" charset="0"/>
                        </a:rPr>
                        <a:t>AUC</a:t>
                      </a:r>
                      <a:r>
                        <a:rPr lang="en-US" sz="1600" baseline="-25000" dirty="0">
                          <a:effectLst/>
                          <a:latin typeface="Calibri" panose="020F0502020204030204" pitchFamily="34" charset="0"/>
                          <a:ea typeface="Calibri" panose="020F0502020204030204" pitchFamily="34" charset="0"/>
                          <a:cs typeface="Calibri" panose="020F0502020204030204" pitchFamily="34" charset="0"/>
                        </a:rPr>
                        <a:t>0-24 </a:t>
                      </a:r>
                      <a:r>
                        <a:rPr lang="en-US" sz="1600" dirty="0">
                          <a:effectLst/>
                          <a:latin typeface="Calibri" panose="020F0502020204030204" pitchFamily="34" charset="0"/>
                          <a:ea typeface="Calibri" panose="020F0502020204030204" pitchFamily="34" charset="0"/>
                          <a:cs typeface="Calibri" panose="020F0502020204030204" pitchFamily="34" charset="0"/>
                        </a:rPr>
                        <a:t>(mg*h/L)</a:t>
                      </a:r>
                    </a:p>
                  </a:txBody>
                  <a:tcPr marL="61723" marR="61723" marT="8573"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800"/>
                        </a:spcAft>
                      </a:pPr>
                      <a:r>
                        <a:rPr lang="en-AU" sz="1600" dirty="0">
                          <a:effectLst/>
                          <a:latin typeface="Calibri" panose="020F0502020204030204" pitchFamily="34" charset="0"/>
                          <a:ea typeface="Calibri" panose="020F0502020204030204" pitchFamily="34" charset="0"/>
                          <a:cs typeface="Calibri" panose="020F0502020204030204" pitchFamily="34" charset="0"/>
                        </a:rPr>
                        <a:t>2.28</a:t>
                      </a:r>
                      <a:r>
                        <a:rPr lang="en-US" sz="1600" dirty="0">
                          <a:effectLst/>
                          <a:latin typeface="Calibri" panose="020F0502020204030204" pitchFamily="34" charset="0"/>
                          <a:ea typeface="Calibri" panose="020F0502020204030204" pitchFamily="34" charset="0"/>
                          <a:cs typeface="Calibri" panose="020F0502020204030204" pitchFamily="34" charset="0"/>
                        </a:rPr>
                        <a:t> (26.2)</a:t>
                      </a:r>
                    </a:p>
                  </a:txBody>
                  <a:tcPr marL="61723" marR="61723" marT="8573"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800"/>
                        </a:spcAft>
                      </a:pPr>
                      <a:r>
                        <a:rPr lang="en-AU" sz="1600">
                          <a:effectLst/>
                          <a:latin typeface="Calibri" panose="020F0502020204030204" pitchFamily="34" charset="0"/>
                          <a:ea typeface="Calibri" panose="020F0502020204030204" pitchFamily="34" charset="0"/>
                          <a:cs typeface="Calibri" panose="020F0502020204030204" pitchFamily="34" charset="0"/>
                        </a:rPr>
                        <a:t>2.63</a:t>
                      </a:r>
                      <a:r>
                        <a:rPr lang="en-US" sz="1600">
                          <a:effectLst/>
                          <a:latin typeface="Calibri" panose="020F0502020204030204" pitchFamily="34" charset="0"/>
                          <a:ea typeface="Calibri" panose="020F0502020204030204" pitchFamily="34" charset="0"/>
                          <a:cs typeface="Calibri" panose="020F0502020204030204" pitchFamily="34" charset="0"/>
                        </a:rPr>
                        <a:t> (26.9)</a:t>
                      </a:r>
                    </a:p>
                  </a:txBody>
                  <a:tcPr marL="61723" marR="61723" marT="8573"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800"/>
                        </a:spcAft>
                      </a:pPr>
                      <a:r>
                        <a:rPr lang="en-US" sz="1600">
                          <a:effectLst/>
                          <a:latin typeface="Calibri" panose="020F0502020204030204" pitchFamily="34" charset="0"/>
                          <a:ea typeface="Calibri" panose="020F0502020204030204" pitchFamily="34" charset="0"/>
                          <a:cs typeface="Calibri" panose="020F0502020204030204" pitchFamily="34" charset="0"/>
                        </a:rPr>
                        <a:t>0.87 (0.78 - 0.96)</a:t>
                      </a:r>
                    </a:p>
                  </a:txBody>
                  <a:tcPr marL="61723" marR="61723" marT="8573"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800"/>
                        </a:spcAft>
                      </a:pPr>
                      <a:r>
                        <a:rPr lang="en-US" sz="1600">
                          <a:effectLst/>
                          <a:latin typeface="Calibri" panose="020F0502020204030204" pitchFamily="34" charset="0"/>
                          <a:ea typeface="Calibri" panose="020F0502020204030204" pitchFamily="34" charset="0"/>
                          <a:cs typeface="Calibri" panose="020F0502020204030204" pitchFamily="34" charset="0"/>
                        </a:rPr>
                        <a:t>0.009</a:t>
                      </a:r>
                    </a:p>
                  </a:txBody>
                  <a:tcPr marL="61723" marR="61723" marT="8573"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xmlns:p="http://schemas.openxmlformats.org/presentationml/2006/main" xmlns:r="http://schemas.openxmlformats.org/officeDocument/2006/relationships" xmlns:a="http://schemas.openxmlformats.org/drawingml/2006/main" val="10001"/>
                  </a:ext>
                </a:extLst>
              </a:tr>
              <a:tr h="365760">
                <a:tc>
                  <a:txBody>
                    <a:bodyPr/>
                    <a:lstStyle/>
                    <a:p>
                      <a:pPr marL="0" marR="0">
                        <a:lnSpc>
                          <a:spcPct val="107000"/>
                        </a:lnSpc>
                        <a:spcBef>
                          <a:spcPts val="0"/>
                        </a:spcBef>
                        <a:spcAft>
                          <a:spcPts val="800"/>
                        </a:spcAft>
                      </a:pPr>
                      <a:r>
                        <a:rPr lang="en-US" sz="1600" dirty="0" err="1">
                          <a:effectLst/>
                          <a:latin typeface="Calibri" panose="020F0502020204030204" pitchFamily="34" charset="0"/>
                          <a:ea typeface="Calibri" panose="020F0502020204030204" pitchFamily="34" charset="0"/>
                          <a:cs typeface="Calibri" panose="020F0502020204030204" pitchFamily="34" charset="0"/>
                        </a:rPr>
                        <a:t>C</a:t>
                      </a:r>
                      <a:r>
                        <a:rPr lang="en-US" sz="1600" baseline="-25000" dirty="0" err="1">
                          <a:effectLst/>
                          <a:latin typeface="Calibri" panose="020F0502020204030204" pitchFamily="34" charset="0"/>
                          <a:ea typeface="Calibri" panose="020F0502020204030204" pitchFamily="34" charset="0"/>
                          <a:cs typeface="Calibri" panose="020F0502020204030204" pitchFamily="34" charset="0"/>
                        </a:rPr>
                        <a:t>max</a:t>
                      </a:r>
                      <a:r>
                        <a:rPr lang="en-US" sz="1600" dirty="0">
                          <a:effectLst/>
                          <a:latin typeface="Calibri" panose="020F0502020204030204" pitchFamily="34" charset="0"/>
                          <a:ea typeface="Calibri" panose="020F0502020204030204" pitchFamily="34" charset="0"/>
                          <a:cs typeface="Calibri" panose="020F0502020204030204" pitchFamily="34" charset="0"/>
                        </a:rPr>
                        <a:t> (mg/L)</a:t>
                      </a:r>
                    </a:p>
                  </a:txBody>
                  <a:tcPr marL="61723" marR="61723" marT="8573"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nSpc>
                          <a:spcPct val="107000"/>
                        </a:lnSpc>
                        <a:spcBef>
                          <a:spcPts val="0"/>
                        </a:spcBef>
                        <a:spcAft>
                          <a:spcPts val="800"/>
                        </a:spcAft>
                      </a:pPr>
                      <a:r>
                        <a:rPr lang="en-AU" sz="1600" dirty="0">
                          <a:effectLst/>
                          <a:latin typeface="Calibri" panose="020F0502020204030204" pitchFamily="34" charset="0"/>
                          <a:ea typeface="Calibri" panose="020F0502020204030204" pitchFamily="34" charset="0"/>
                          <a:cs typeface="Calibri" panose="020F0502020204030204" pitchFamily="34" charset="0"/>
                        </a:rPr>
                        <a:t>0.36</a:t>
                      </a:r>
                      <a:r>
                        <a:rPr lang="en-US" sz="1600" dirty="0">
                          <a:effectLst/>
                          <a:latin typeface="Calibri" panose="020F0502020204030204" pitchFamily="34" charset="0"/>
                          <a:ea typeface="Calibri" panose="020F0502020204030204" pitchFamily="34" charset="0"/>
                          <a:cs typeface="Calibri" panose="020F0502020204030204" pitchFamily="34" charset="0"/>
                        </a:rPr>
                        <a:t> (34.8)</a:t>
                      </a:r>
                    </a:p>
                  </a:txBody>
                  <a:tcPr marL="61723" marR="61723" marT="8573"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nSpc>
                          <a:spcPct val="107000"/>
                        </a:lnSpc>
                        <a:spcBef>
                          <a:spcPts val="0"/>
                        </a:spcBef>
                        <a:spcAft>
                          <a:spcPts val="800"/>
                        </a:spcAft>
                      </a:pPr>
                      <a:r>
                        <a:rPr lang="en-AU" sz="1600" dirty="0">
                          <a:effectLst/>
                          <a:latin typeface="Calibri" panose="020F0502020204030204" pitchFamily="34" charset="0"/>
                          <a:ea typeface="Calibri" panose="020F0502020204030204" pitchFamily="34" charset="0"/>
                          <a:cs typeface="Calibri" panose="020F0502020204030204" pitchFamily="34" charset="0"/>
                        </a:rPr>
                        <a:t>0.32</a:t>
                      </a:r>
                      <a:r>
                        <a:rPr lang="en-US" sz="1600" dirty="0">
                          <a:effectLst/>
                          <a:latin typeface="Calibri" panose="020F0502020204030204" pitchFamily="34" charset="0"/>
                          <a:ea typeface="Calibri" panose="020F0502020204030204" pitchFamily="34" charset="0"/>
                          <a:cs typeface="Calibri" panose="020F0502020204030204" pitchFamily="34" charset="0"/>
                        </a:rPr>
                        <a:t> (25.3)</a:t>
                      </a:r>
                    </a:p>
                  </a:txBody>
                  <a:tcPr marL="61723" marR="61723" marT="8573"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nSpc>
                          <a:spcPct val="107000"/>
                        </a:lnSpc>
                        <a:spcBef>
                          <a:spcPts val="0"/>
                        </a:spcBef>
                        <a:spcAft>
                          <a:spcPts val="800"/>
                        </a:spcAft>
                      </a:pPr>
                      <a:r>
                        <a:rPr lang="en-US" sz="1600" dirty="0">
                          <a:effectLst/>
                          <a:latin typeface="Calibri" panose="020F0502020204030204" pitchFamily="34" charset="0"/>
                          <a:ea typeface="Calibri" panose="020F0502020204030204" pitchFamily="34" charset="0"/>
                          <a:cs typeface="Calibri" panose="020F0502020204030204" pitchFamily="34" charset="0"/>
                        </a:rPr>
                        <a:t>1.10 (0.95 - 1.28)</a:t>
                      </a:r>
                    </a:p>
                  </a:txBody>
                  <a:tcPr marL="61723" marR="61723" marT="8573"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nSpc>
                          <a:spcPct val="107000"/>
                        </a:lnSpc>
                        <a:spcBef>
                          <a:spcPts val="0"/>
                        </a:spcBef>
                        <a:spcAft>
                          <a:spcPts val="800"/>
                        </a:spcAft>
                      </a:pPr>
                      <a:r>
                        <a:rPr lang="en-US" sz="1600" dirty="0">
                          <a:effectLst/>
                          <a:latin typeface="Calibri" panose="020F0502020204030204" pitchFamily="34" charset="0"/>
                          <a:ea typeface="Calibri" panose="020F0502020204030204" pitchFamily="34" charset="0"/>
                          <a:cs typeface="Calibri" panose="020F0502020204030204" pitchFamily="34" charset="0"/>
                        </a:rPr>
                        <a:t>0.2</a:t>
                      </a:r>
                    </a:p>
                  </a:txBody>
                  <a:tcPr marL="61723" marR="61723" marT="8573"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 xmlns:a16="http://schemas.microsoft.com/office/drawing/2014/main" xmlns:p="http://schemas.openxmlformats.org/presentationml/2006/main" xmlns:r="http://schemas.openxmlformats.org/officeDocument/2006/relationships" xmlns:a="http://schemas.openxmlformats.org/drawingml/2006/main" val="10002"/>
                  </a:ext>
                </a:extLst>
              </a:tr>
              <a:tr h="365760">
                <a:tc>
                  <a:txBody>
                    <a:bodyPr/>
                    <a:lstStyle/>
                    <a:p>
                      <a:pPr marL="0" marR="0">
                        <a:lnSpc>
                          <a:spcPct val="107000"/>
                        </a:lnSpc>
                        <a:spcBef>
                          <a:spcPts val="0"/>
                        </a:spcBef>
                        <a:spcAft>
                          <a:spcPts val="800"/>
                        </a:spcAft>
                      </a:pPr>
                      <a:r>
                        <a:rPr lang="en-US" sz="1600">
                          <a:effectLst/>
                          <a:latin typeface="Calibri" panose="020F0502020204030204" pitchFamily="34" charset="0"/>
                          <a:ea typeface="Calibri" panose="020F0502020204030204" pitchFamily="34" charset="0"/>
                          <a:cs typeface="Calibri" panose="020F0502020204030204" pitchFamily="34" charset="0"/>
                        </a:rPr>
                        <a:t>C</a:t>
                      </a:r>
                      <a:r>
                        <a:rPr lang="en-US" sz="1600" baseline="-25000">
                          <a:effectLst/>
                          <a:latin typeface="Calibri" panose="020F0502020204030204" pitchFamily="34" charset="0"/>
                          <a:ea typeface="Calibri" panose="020F0502020204030204" pitchFamily="34" charset="0"/>
                          <a:cs typeface="Calibri" panose="020F0502020204030204" pitchFamily="34" charset="0"/>
                        </a:rPr>
                        <a:t>24</a:t>
                      </a:r>
                      <a:r>
                        <a:rPr lang="en-US" sz="1600">
                          <a:effectLst/>
                          <a:latin typeface="Calibri" panose="020F0502020204030204" pitchFamily="34" charset="0"/>
                          <a:ea typeface="Calibri" panose="020F0502020204030204" pitchFamily="34" charset="0"/>
                          <a:cs typeface="Calibri" panose="020F0502020204030204" pitchFamily="34" charset="0"/>
                        </a:rPr>
                        <a:t> (mg/L)</a:t>
                      </a:r>
                    </a:p>
                  </a:txBody>
                  <a:tcPr marL="61723" marR="61723" marT="8573"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800"/>
                        </a:spcAft>
                      </a:pPr>
                      <a:r>
                        <a:rPr lang="en-AU" sz="1600" dirty="0">
                          <a:effectLst/>
                          <a:latin typeface="Calibri" panose="020F0502020204030204" pitchFamily="34" charset="0"/>
                          <a:ea typeface="Calibri" panose="020F0502020204030204" pitchFamily="34" charset="0"/>
                          <a:cs typeface="Calibri" panose="020F0502020204030204" pitchFamily="34" charset="0"/>
                        </a:rPr>
                        <a:t>0.04</a:t>
                      </a:r>
                      <a:r>
                        <a:rPr lang="en-US" sz="1600" dirty="0">
                          <a:effectLst/>
                          <a:latin typeface="Calibri" panose="020F0502020204030204" pitchFamily="34" charset="0"/>
                          <a:ea typeface="Calibri" panose="020F0502020204030204" pitchFamily="34" charset="0"/>
                          <a:cs typeface="Calibri" panose="020F0502020204030204" pitchFamily="34" charset="0"/>
                        </a:rPr>
                        <a:t> (28.8)</a:t>
                      </a:r>
                    </a:p>
                  </a:txBody>
                  <a:tcPr marL="61723" marR="61723" marT="8573"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800"/>
                        </a:spcAft>
                      </a:pPr>
                      <a:r>
                        <a:rPr lang="en-AU" sz="1600" dirty="0">
                          <a:effectLst/>
                          <a:latin typeface="Calibri" panose="020F0502020204030204" pitchFamily="34" charset="0"/>
                          <a:ea typeface="Calibri" panose="020F0502020204030204" pitchFamily="34" charset="0"/>
                          <a:cs typeface="Calibri" panose="020F0502020204030204" pitchFamily="34" charset="0"/>
                        </a:rPr>
                        <a:t>0.05</a:t>
                      </a:r>
                      <a:r>
                        <a:rPr lang="en-US" sz="1600" dirty="0">
                          <a:effectLst/>
                          <a:latin typeface="Calibri" panose="020F0502020204030204" pitchFamily="34" charset="0"/>
                          <a:ea typeface="Calibri" panose="020F0502020204030204" pitchFamily="34" charset="0"/>
                          <a:cs typeface="Calibri" panose="020F0502020204030204" pitchFamily="34" charset="0"/>
                        </a:rPr>
                        <a:t> (28.0)</a:t>
                      </a:r>
                    </a:p>
                  </a:txBody>
                  <a:tcPr marL="61723" marR="61723" marT="8573"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800"/>
                        </a:spcAft>
                      </a:pPr>
                      <a:r>
                        <a:rPr lang="en-US" sz="1600">
                          <a:effectLst/>
                          <a:latin typeface="Calibri" panose="020F0502020204030204" pitchFamily="34" charset="0"/>
                          <a:ea typeface="Calibri" panose="020F0502020204030204" pitchFamily="34" charset="0"/>
                          <a:cs typeface="Calibri" panose="020F0502020204030204" pitchFamily="34" charset="0"/>
                        </a:rPr>
                        <a:t>0.83 (0.76 - 0.90)</a:t>
                      </a:r>
                    </a:p>
                  </a:txBody>
                  <a:tcPr marL="61723" marR="61723" marT="8573"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800"/>
                        </a:spcAft>
                      </a:pPr>
                      <a:r>
                        <a:rPr lang="en-US" sz="1600">
                          <a:effectLst/>
                          <a:latin typeface="Calibri" panose="020F0502020204030204" pitchFamily="34" charset="0"/>
                          <a:ea typeface="Calibri" panose="020F0502020204030204" pitchFamily="34" charset="0"/>
                          <a:cs typeface="Calibri" panose="020F0502020204030204" pitchFamily="34" charset="0"/>
                        </a:rPr>
                        <a:t>&lt;0.001</a:t>
                      </a:r>
                    </a:p>
                  </a:txBody>
                  <a:tcPr marL="61723" marR="61723" marT="8573"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xmlns:p="http://schemas.openxmlformats.org/presentationml/2006/main" xmlns:r="http://schemas.openxmlformats.org/officeDocument/2006/relationships" xmlns:a="http://schemas.openxmlformats.org/drawingml/2006/main" val="10003"/>
                  </a:ext>
                </a:extLst>
              </a:tr>
              <a:tr h="365760">
                <a:tc>
                  <a:txBody>
                    <a:bodyPr/>
                    <a:lstStyle/>
                    <a:p>
                      <a:pPr marL="0" marR="0">
                        <a:lnSpc>
                          <a:spcPct val="107000"/>
                        </a:lnSpc>
                        <a:spcBef>
                          <a:spcPts val="0"/>
                        </a:spcBef>
                        <a:spcAft>
                          <a:spcPts val="800"/>
                        </a:spcAft>
                      </a:pPr>
                      <a:r>
                        <a:rPr lang="en-US" sz="1600" dirty="0">
                          <a:effectLst/>
                          <a:latin typeface="Calibri" panose="020F0502020204030204" pitchFamily="34" charset="0"/>
                          <a:ea typeface="Calibri" panose="020F0502020204030204" pitchFamily="34" charset="0"/>
                          <a:cs typeface="Calibri" panose="020F0502020204030204" pitchFamily="34" charset="0"/>
                        </a:rPr>
                        <a:t>Half-life (h)</a:t>
                      </a:r>
                    </a:p>
                  </a:txBody>
                  <a:tcPr marL="61723" marR="61723" marT="8573"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ED2024"/>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nSpc>
                          <a:spcPct val="107000"/>
                        </a:lnSpc>
                        <a:spcBef>
                          <a:spcPts val="0"/>
                        </a:spcBef>
                        <a:spcAft>
                          <a:spcPts val="800"/>
                        </a:spcAft>
                      </a:pPr>
                      <a:r>
                        <a:rPr lang="en-AU" sz="1600" dirty="0">
                          <a:effectLst/>
                          <a:latin typeface="Calibri" panose="020F0502020204030204" pitchFamily="34" charset="0"/>
                          <a:ea typeface="Calibri" panose="020F0502020204030204" pitchFamily="34" charset="0"/>
                          <a:cs typeface="Calibri" panose="020F0502020204030204" pitchFamily="34" charset="0"/>
                        </a:rPr>
                        <a:t>15.19</a:t>
                      </a:r>
                      <a:r>
                        <a:rPr lang="en-US" sz="1600" dirty="0">
                          <a:effectLst/>
                          <a:latin typeface="Calibri" panose="020F0502020204030204" pitchFamily="34" charset="0"/>
                          <a:ea typeface="Calibri" panose="020F0502020204030204" pitchFamily="34" charset="0"/>
                          <a:cs typeface="Calibri" panose="020F0502020204030204" pitchFamily="34" charset="0"/>
                        </a:rPr>
                        <a:t> (15.4)</a:t>
                      </a:r>
                    </a:p>
                  </a:txBody>
                  <a:tcPr marL="61723" marR="61723" marT="8573"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ED2024"/>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nSpc>
                          <a:spcPct val="107000"/>
                        </a:lnSpc>
                        <a:spcBef>
                          <a:spcPts val="0"/>
                        </a:spcBef>
                        <a:spcAft>
                          <a:spcPts val="800"/>
                        </a:spcAft>
                      </a:pPr>
                      <a:r>
                        <a:rPr lang="en-AU" sz="1600" dirty="0">
                          <a:effectLst/>
                          <a:latin typeface="Calibri" panose="020F0502020204030204" pitchFamily="34" charset="0"/>
                          <a:ea typeface="Calibri" panose="020F0502020204030204" pitchFamily="34" charset="0"/>
                          <a:cs typeface="Calibri" panose="020F0502020204030204" pitchFamily="34" charset="0"/>
                        </a:rPr>
                        <a:t>15.69</a:t>
                      </a:r>
                      <a:r>
                        <a:rPr lang="en-US" sz="1600" dirty="0">
                          <a:effectLst/>
                          <a:latin typeface="Calibri" panose="020F0502020204030204" pitchFamily="34" charset="0"/>
                          <a:ea typeface="Calibri" panose="020F0502020204030204" pitchFamily="34" charset="0"/>
                          <a:cs typeface="Calibri" panose="020F0502020204030204" pitchFamily="34" charset="0"/>
                        </a:rPr>
                        <a:t> (23.0)</a:t>
                      </a:r>
                    </a:p>
                  </a:txBody>
                  <a:tcPr marL="61723" marR="61723" marT="8573"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ED2024"/>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nSpc>
                          <a:spcPct val="107000"/>
                        </a:lnSpc>
                        <a:spcBef>
                          <a:spcPts val="0"/>
                        </a:spcBef>
                        <a:spcAft>
                          <a:spcPts val="800"/>
                        </a:spcAft>
                      </a:pPr>
                      <a:r>
                        <a:rPr lang="en-US" sz="1600" dirty="0">
                          <a:effectLst/>
                          <a:latin typeface="Calibri" panose="020F0502020204030204" pitchFamily="34" charset="0"/>
                          <a:ea typeface="Calibri" panose="020F0502020204030204" pitchFamily="34" charset="0"/>
                          <a:cs typeface="Calibri" panose="020F0502020204030204" pitchFamily="34" charset="0"/>
                        </a:rPr>
                        <a:t>0.97 (0.88 - 1.07)</a:t>
                      </a:r>
                    </a:p>
                  </a:txBody>
                  <a:tcPr marL="61723" marR="61723" marT="8573"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ED2024"/>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nSpc>
                          <a:spcPct val="107000"/>
                        </a:lnSpc>
                        <a:spcBef>
                          <a:spcPts val="0"/>
                        </a:spcBef>
                        <a:spcAft>
                          <a:spcPts val="800"/>
                        </a:spcAft>
                      </a:pPr>
                      <a:r>
                        <a:rPr lang="en-US" sz="1600" dirty="0">
                          <a:effectLst/>
                          <a:latin typeface="Calibri" panose="020F0502020204030204" pitchFamily="34" charset="0"/>
                          <a:ea typeface="Calibri" panose="020F0502020204030204" pitchFamily="34" charset="0"/>
                          <a:cs typeface="Calibri" panose="020F0502020204030204" pitchFamily="34" charset="0"/>
                        </a:rPr>
                        <a:t>0.53</a:t>
                      </a:r>
                    </a:p>
                  </a:txBody>
                  <a:tcPr marL="61723" marR="61723" marT="8573"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ED2024"/>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 xmlns:a16="http://schemas.microsoft.com/office/drawing/2014/main" xmlns:p="http://schemas.openxmlformats.org/presentationml/2006/main" xmlns:r="http://schemas.openxmlformats.org/officeDocument/2006/relationships" xmlns:a="http://schemas.openxmlformats.org/drawingml/2006/main" val="10004"/>
                  </a:ext>
                </a:extLst>
              </a:tr>
            </a:tbl>
          </a:graphicData>
        </a:graphic>
      </p:graphicFrame>
      <p:sp>
        <p:nvSpPr>
          <p:cNvPr id="6" name="TextBox 5">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483523E1-643A-4194-AC2D-7B5485E59789}"/>
              </a:ext>
            </a:extLst>
          </p:cNvPr>
          <p:cNvSpPr txBox="1"/>
          <p:nvPr/>
        </p:nvSpPr>
        <p:spPr>
          <a:xfrm>
            <a:off x="373396" y="5248782"/>
            <a:ext cx="8570215" cy="307777"/>
          </a:xfrm>
          <a:prstGeom prst="rect">
            <a:avLst/>
          </a:prstGeom>
          <a:noFill/>
        </p:spPr>
        <p:txBody>
          <a:bodyPr wrap="square" rtlCol="0">
            <a:spAutoFit/>
          </a:bodyPr>
          <a:lstStyle/>
          <a:p>
            <a:r>
              <a:rPr lang="en-US" sz="1400" dirty="0">
                <a:solidFill>
                  <a:schemeClr val="tx1">
                    <a:lumMod val="50000"/>
                    <a:lumOff val="50000"/>
                  </a:schemeClr>
                </a:solidFill>
              </a:rPr>
              <a:t>[Table. Summary of E2 and TFV pharmacokinetic parameters; data are presented in geometric mean (%CV)]</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46460713"/>
      </p:ext>
    </p:extLst>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49785ACB-EB68-4952-ADB2-1E364A526FD1}"/>
              </a:ext>
            </a:extLst>
          </p:cNvPr>
          <p:cNvSpPr>
            <a:spLocks noGrp="1"/>
          </p:cNvSpPr>
          <p:nvPr>
            <p:ph type="title"/>
          </p:nvPr>
        </p:nvSpPr>
        <p:spPr>
          <a:xfrm>
            <a:off x="628650" y="365126"/>
            <a:ext cx="7886700" cy="892805"/>
          </a:xfrm>
        </p:spPr>
        <p:txBody>
          <a:bodyPr/>
          <a:lstStyle/>
          <a:p>
            <a:r>
              <a:rPr lang="en-US" b="1" dirty="0">
                <a:solidFill>
                  <a:schemeClr val="bg1"/>
                </a:solidFill>
                <a:latin typeface="Gill Sans MT" panose="020B0502020104020203" pitchFamily="34" charset="0"/>
              </a:rPr>
              <a:t>Conclusions</a:t>
            </a:r>
          </a:p>
        </p:txBody>
      </p:sp>
      <p:sp>
        <p:nvSpPr>
          <p:cNvPr id="3" name="Content Placeholder 2">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FCD473D0-935E-4DDA-A507-1B0AB62D68F4}"/>
              </a:ext>
            </a:extLst>
          </p:cNvPr>
          <p:cNvSpPr>
            <a:spLocks noGrp="1"/>
          </p:cNvSpPr>
          <p:nvPr>
            <p:ph idx="1"/>
          </p:nvPr>
        </p:nvSpPr>
        <p:spPr/>
        <p:txBody>
          <a:bodyPr/>
          <a:lstStyle/>
          <a:p>
            <a:r>
              <a:rPr lang="en-US" dirty="0"/>
              <a:t>Our study demonstrated lower plasma TFV exposure (13%) in the presence of FHT, suggesting that FHT may potentially affect </a:t>
            </a:r>
            <a:r>
              <a:rPr lang="en-US" dirty="0" err="1"/>
              <a:t>PrEP</a:t>
            </a:r>
            <a:r>
              <a:rPr lang="en-US" dirty="0"/>
              <a:t> efficacy among TGW</a:t>
            </a:r>
          </a:p>
          <a:p>
            <a:r>
              <a:rPr lang="en-US" dirty="0"/>
              <a:t>E2 exposure was not affected by </a:t>
            </a:r>
            <a:r>
              <a:rPr lang="en-US" dirty="0" err="1"/>
              <a:t>PrEP</a:t>
            </a:r>
            <a:endParaRPr lang="en-US" dirty="0"/>
          </a:p>
          <a:p>
            <a:r>
              <a:rPr lang="en-US" dirty="0"/>
              <a:t>Further studies are warranted to determine whether </a:t>
            </a:r>
            <a:r>
              <a:rPr lang="en-US" dirty="0" smtClean="0"/>
              <a:t>these</a:t>
            </a:r>
          </a:p>
          <a:p>
            <a:pPr lvl="1"/>
            <a:r>
              <a:rPr lang="en-US" dirty="0" smtClean="0"/>
              <a:t>DDIs occur in PBMC and target tissue as well?</a:t>
            </a:r>
          </a:p>
          <a:p>
            <a:pPr lvl="1"/>
            <a:r>
              <a:rPr lang="en-US" dirty="0" smtClean="0"/>
              <a:t>DDIs occur in other FHT regimens?</a:t>
            </a:r>
          </a:p>
          <a:p>
            <a:pPr lvl="1"/>
            <a:r>
              <a:rPr lang="en-US" smtClean="0"/>
              <a:t>reductions </a:t>
            </a:r>
            <a:r>
              <a:rPr lang="en-US" dirty="0"/>
              <a:t>in TFV are clinically significant?</a:t>
            </a:r>
          </a:p>
          <a:p>
            <a:pPr lvl="1"/>
            <a:endParaRPr lang="en-US" dirty="0"/>
          </a:p>
          <a:p>
            <a:pPr marL="0" indent="0">
              <a:buNone/>
            </a:pP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835404353"/>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a="http://schemas.openxmlformats.org/drawingml/2006/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a="http://schemas.openxmlformats.org/drawingml/2006/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1364</Words>
  <Application>Microsoft Macintosh PowerPoint</Application>
  <PresentationFormat>Bildschirmpräsentation (4:3)</PresentationFormat>
  <Paragraphs>79</Paragraphs>
  <Slides>4</Slides>
  <Notes>3</Notes>
  <HiddenSlides>0</HiddenSlides>
  <MMClips>0</MMClips>
  <ScaleCrop>false</ScaleCrop>
  <HeadingPairs>
    <vt:vector size="4" baseType="variant">
      <vt:variant>
        <vt:lpstr>Entwurfsvorlage</vt:lpstr>
      </vt:variant>
      <vt:variant>
        <vt:i4>1</vt:i4>
      </vt:variant>
      <vt:variant>
        <vt:lpstr>Folientitel</vt:lpstr>
      </vt:variant>
      <vt:variant>
        <vt:i4>4</vt:i4>
      </vt:variant>
    </vt:vector>
  </HeadingPairs>
  <TitlesOfParts>
    <vt:vector size="5" baseType="lpstr">
      <vt:lpstr>1_Office Theme</vt:lpstr>
      <vt:lpstr>iFACT</vt:lpstr>
      <vt:lpstr>Objective</vt:lpstr>
      <vt:lpstr>Results</vt:lpstr>
      <vt:lpstr>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justkung</dc:creator>
  <cp:lastModifiedBy>Ramona Pauli</cp:lastModifiedBy>
  <cp:revision>418</cp:revision>
  <dcterms:created xsi:type="dcterms:W3CDTF">2018-07-24T17:09:31Z</dcterms:created>
  <dcterms:modified xsi:type="dcterms:W3CDTF">2018-07-24T17:10:23Z</dcterms:modified>
</cp:coreProperties>
</file>