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theme/themeOverride1.xml" ContentType="application/vnd.openxmlformats-officedocument.themeOverride+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notesMasterIdLst>
    <p:notesMasterId r:id="rId3"/>
  </p:notesMasterIdLst>
  <p:handoutMasterIdLst>
    <p:handoutMasterId r:id="rId4"/>
  </p:handoutMasterIdLst>
  <p:sldIdLst>
    <p:sldId id="257" r:id="rId2"/>
  </p:sldIdLst>
  <p:sldSz cx="29260800" cy="21945600"/>
  <p:notesSz cx="9124950" cy="14782800"/>
  <p:defaultTextStyle>
    <a:defPPr>
      <a:defRPr lang="en-US"/>
    </a:defPPr>
    <a:lvl1pPr algn="l" defTabSz="2220516" rtl="0" fontAlgn="base">
      <a:spcBef>
        <a:spcPct val="0"/>
      </a:spcBef>
      <a:spcAft>
        <a:spcPct val="0"/>
      </a:spcAft>
      <a:defRPr sz="4376" kern="1200">
        <a:solidFill>
          <a:schemeClr val="tx1"/>
        </a:solidFill>
        <a:latin typeface="Calibri" pitchFamily="34" charset="0"/>
        <a:ea typeface="+mn-ea"/>
        <a:cs typeface="Arial" charset="0"/>
      </a:defRPr>
    </a:lvl1pPr>
    <a:lvl2pPr marL="1109266" indent="-537766" algn="l" defTabSz="2220516" rtl="0" fontAlgn="base">
      <a:spcBef>
        <a:spcPct val="0"/>
      </a:spcBef>
      <a:spcAft>
        <a:spcPct val="0"/>
      </a:spcAft>
      <a:defRPr sz="4376" kern="1200">
        <a:solidFill>
          <a:schemeClr val="tx1"/>
        </a:solidFill>
        <a:latin typeface="Calibri" pitchFamily="34" charset="0"/>
        <a:ea typeface="+mn-ea"/>
        <a:cs typeface="Arial" charset="0"/>
      </a:defRPr>
    </a:lvl2pPr>
    <a:lvl3pPr marL="2220516" indent="-1077516" algn="l" defTabSz="2220516" rtl="0" fontAlgn="base">
      <a:spcBef>
        <a:spcPct val="0"/>
      </a:spcBef>
      <a:spcAft>
        <a:spcPct val="0"/>
      </a:spcAft>
      <a:defRPr sz="4376" kern="1200">
        <a:solidFill>
          <a:schemeClr val="tx1"/>
        </a:solidFill>
        <a:latin typeface="Calibri" pitchFamily="34" charset="0"/>
        <a:ea typeface="+mn-ea"/>
        <a:cs typeface="Arial" charset="0"/>
      </a:defRPr>
    </a:lvl3pPr>
    <a:lvl4pPr marL="3329782" indent="-1615282" algn="l" defTabSz="2220516" rtl="0" fontAlgn="base">
      <a:spcBef>
        <a:spcPct val="0"/>
      </a:spcBef>
      <a:spcAft>
        <a:spcPct val="0"/>
      </a:spcAft>
      <a:defRPr sz="4376" kern="1200">
        <a:solidFill>
          <a:schemeClr val="tx1"/>
        </a:solidFill>
        <a:latin typeface="Calibri" pitchFamily="34" charset="0"/>
        <a:ea typeface="+mn-ea"/>
        <a:cs typeface="Arial" charset="0"/>
      </a:defRPr>
    </a:lvl4pPr>
    <a:lvl5pPr marL="4441032" indent="-2155032" algn="l" defTabSz="2220516" rtl="0" fontAlgn="base">
      <a:spcBef>
        <a:spcPct val="0"/>
      </a:spcBef>
      <a:spcAft>
        <a:spcPct val="0"/>
      </a:spcAft>
      <a:defRPr sz="4376" kern="1200">
        <a:solidFill>
          <a:schemeClr val="tx1"/>
        </a:solidFill>
        <a:latin typeface="Calibri" pitchFamily="34" charset="0"/>
        <a:ea typeface="+mn-ea"/>
        <a:cs typeface="Arial" charset="0"/>
      </a:defRPr>
    </a:lvl5pPr>
    <a:lvl6pPr marL="2857500" algn="l" defTabSz="1143000" rtl="0" eaLnBrk="1" latinLnBrk="0" hangingPunct="1">
      <a:defRPr sz="4376" kern="1200">
        <a:solidFill>
          <a:schemeClr val="tx1"/>
        </a:solidFill>
        <a:latin typeface="Calibri" pitchFamily="34" charset="0"/>
        <a:ea typeface="+mn-ea"/>
        <a:cs typeface="Arial" charset="0"/>
      </a:defRPr>
    </a:lvl6pPr>
    <a:lvl7pPr marL="3429000" algn="l" defTabSz="1143000" rtl="0" eaLnBrk="1" latinLnBrk="0" hangingPunct="1">
      <a:defRPr sz="4376" kern="1200">
        <a:solidFill>
          <a:schemeClr val="tx1"/>
        </a:solidFill>
        <a:latin typeface="Calibri" pitchFamily="34" charset="0"/>
        <a:ea typeface="+mn-ea"/>
        <a:cs typeface="Arial" charset="0"/>
      </a:defRPr>
    </a:lvl7pPr>
    <a:lvl8pPr marL="4000500" algn="l" defTabSz="1143000" rtl="0" eaLnBrk="1" latinLnBrk="0" hangingPunct="1">
      <a:defRPr sz="4376" kern="1200">
        <a:solidFill>
          <a:schemeClr val="tx1"/>
        </a:solidFill>
        <a:latin typeface="Calibri" pitchFamily="34" charset="0"/>
        <a:ea typeface="+mn-ea"/>
        <a:cs typeface="Arial" charset="0"/>
      </a:defRPr>
    </a:lvl8pPr>
    <a:lvl9pPr marL="4572000" algn="l" defTabSz="1143000" rtl="0" eaLnBrk="1" latinLnBrk="0" hangingPunct="1">
      <a:defRPr sz="4376"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6973" userDrawn="1">
          <p15:clr>
            <a:srgbClr val="A4A3A4"/>
          </p15:clr>
        </p15:guide>
        <p15:guide id="2" orient="horz" pos="1040" userDrawn="1">
          <p15:clr>
            <a:srgbClr val="A4A3A4"/>
          </p15:clr>
        </p15:guide>
        <p15:guide id="3" orient="horz" pos="11832" userDrawn="1">
          <p15:clr>
            <a:srgbClr val="A4A3A4"/>
          </p15:clr>
        </p15:guide>
        <p15:guide id="4" orient="horz" pos="3960" userDrawn="1">
          <p15:clr>
            <a:srgbClr val="A4A3A4"/>
          </p15:clr>
        </p15:guide>
        <p15:guide id="6" orient="horz" pos="2424" userDrawn="1">
          <p15:clr>
            <a:srgbClr val="A4A3A4"/>
          </p15:clr>
        </p15:guide>
        <p15:guide id="7" pos="9216" userDrawn="1">
          <p15:clr>
            <a:srgbClr val="A4A3A4"/>
          </p15:clr>
        </p15:guide>
        <p15:guide id="8" pos="13512" userDrawn="1">
          <p15:clr>
            <a:srgbClr val="A4A3A4"/>
          </p15:clr>
        </p15:guide>
        <p15:guide id="9" pos="4536" userDrawn="1">
          <p15:clr>
            <a:srgbClr val="A4A3A4"/>
          </p15:clr>
        </p15:guide>
        <p15:guide id="10" pos="4920" userDrawn="1">
          <p15:clr>
            <a:srgbClr val="A4A3A4"/>
          </p15:clr>
        </p15:guide>
        <p15:guide id="11" pos="9038" userDrawn="1">
          <p15:clr>
            <a:srgbClr val="A4A3A4"/>
          </p15:clr>
        </p15:guide>
        <p15:guide id="12" pos="9394" userDrawn="1">
          <p15:clr>
            <a:srgbClr val="A4A3A4"/>
          </p15:clr>
        </p15:guide>
        <p15:guide id="13" pos="1387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redith MacPherson" initials="M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0042"/>
    <a:srgbClr val="071D49"/>
    <a:srgbClr val="E31836"/>
    <a:srgbClr val="EAEAEA"/>
    <a:srgbClr val="071D17"/>
    <a:srgbClr val="008790"/>
    <a:srgbClr val="919194"/>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5165" autoAdjust="0"/>
  </p:normalViewPr>
  <p:slideViewPr>
    <p:cSldViewPr snapToGrid="0" showGuides="1">
      <p:cViewPr varScale="1">
        <p:scale>
          <a:sx n="26" d="100"/>
          <a:sy n="26" d="100"/>
        </p:scale>
        <p:origin x="1978" y="82"/>
      </p:cViewPr>
      <p:guideLst>
        <p:guide orient="horz" pos="6973"/>
        <p:guide orient="horz" pos="1040"/>
        <p:guide orient="horz" pos="11832"/>
        <p:guide orient="horz" pos="3960"/>
        <p:guide orient="horz" pos="2424"/>
        <p:guide pos="9216"/>
        <p:guide pos="13512"/>
        <p:guide pos="4536"/>
        <p:guide pos="4920"/>
        <p:guide pos="9038"/>
        <p:guide pos="9394"/>
        <p:guide pos="13872"/>
      </p:guideLst>
    </p:cSldViewPr>
  </p:slideViewPr>
  <p:outlineViewPr>
    <p:cViewPr>
      <p:scale>
        <a:sx n="33" d="100"/>
        <a:sy n="33" d="100"/>
      </p:scale>
      <p:origin x="0" y="0"/>
    </p:cViewPr>
  </p:outlineViewPr>
  <p:notesTextViewPr>
    <p:cViewPr>
      <p:scale>
        <a:sx n="400" d="100"/>
        <a:sy n="400" d="100"/>
      </p:scale>
      <p:origin x="0" y="0"/>
    </p:cViewPr>
  </p:notesTextViewPr>
  <p:sorterViewPr>
    <p:cViewPr>
      <p:scale>
        <a:sx n="200" d="100"/>
        <a:sy n="200" d="100"/>
      </p:scale>
      <p:origin x="0" y="0"/>
    </p:cViewPr>
  </p:sorterViewPr>
  <p:notesViewPr>
    <p:cSldViewPr snapToGrid="0" showGuides="1">
      <p:cViewPr varScale="1">
        <p:scale>
          <a:sx n="65" d="100"/>
          <a:sy n="65" d="100"/>
        </p:scale>
        <p:origin x="385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4.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820624997032134"/>
          <c:y val="0.17287392362875642"/>
          <c:w val="0.81439025095687556"/>
          <c:h val="0.6056514064561398"/>
        </c:manualLayout>
      </c:layout>
      <c:scatterChart>
        <c:scatterStyle val="lineMarker"/>
        <c:varyColors val="0"/>
        <c:ser>
          <c:idx val="0"/>
          <c:order val="0"/>
          <c:tx>
            <c:strRef>
              <c:f>Sheet1!$B$1</c:f>
              <c:strCache>
                <c:ptCount val="1"/>
                <c:pt idx="0">
                  <c:v>DTG/ABC/3TC (N=99)</c:v>
                </c:pt>
              </c:strCache>
            </c:strRef>
          </c:tx>
          <c:spPr>
            <a:ln>
              <a:solidFill>
                <a:schemeClr val="accent1"/>
              </a:solidFill>
            </a:ln>
          </c:spPr>
          <c:marker>
            <c:symbol val="diamond"/>
            <c:size val="9"/>
            <c:spPr>
              <a:solidFill>
                <a:schemeClr val="accent1"/>
              </a:solidFill>
              <a:ln>
                <a:solidFill>
                  <a:schemeClr val="accent1"/>
                </a:solidFill>
              </a:ln>
            </c:spPr>
          </c:marker>
          <c:dLbls>
            <c:dLbl>
              <c:idx val="0"/>
              <c:delete val="1"/>
              <c:extLst>
                <c:ext xmlns:c15="http://schemas.microsoft.com/office/drawing/2012/chart" uri="{CE6537A1-D6FC-4f65-9D91-7224C49458BB}"/>
                <c:ext xmlns:c16="http://schemas.microsoft.com/office/drawing/2014/chart" uri="{C3380CC4-5D6E-409C-BE32-E72D297353CC}">
                  <c16:uniqueId val="{00000000-C52F-41F1-BBAC-72ADD78E07FE}"/>
                </c:ext>
              </c:extLst>
            </c:dLbl>
            <c:dLbl>
              <c:idx val="1"/>
              <c:layout>
                <c:manualLayout>
                  <c:x val="-7.6694671084609353E-2"/>
                  <c:y val="-4.4337918844143939E-2"/>
                </c:manualLayout>
              </c:layout>
              <c:tx>
                <c:rich>
                  <a:bodyPr/>
                  <a:lstStyle/>
                  <a:p>
                    <a:fld id="{EB63215A-D951-491B-AC9D-A49D7382F304}" type="YVALUE">
                      <a:rPr lang="en-US" smtClean="0"/>
                      <a:pPr/>
                      <a:t>[Y VALUE]</a:t>
                    </a:fld>
                    <a:r>
                      <a:rPr lang="en-US" dirty="0"/>
                      <a:t>0</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C52F-41F1-BBAC-72ADD78E07FE}"/>
                </c:ext>
              </c:extLst>
            </c:dLbl>
            <c:dLbl>
              <c:idx val="2"/>
              <c:layout>
                <c:manualLayout>
                  <c:x val="-7.0968339246534964E-2"/>
                  <c:y val="-4.43379330419142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52F-41F1-BBAC-72ADD78E07FE}"/>
                </c:ext>
              </c:extLst>
            </c:dLbl>
            <c:dLbl>
              <c:idx val="3"/>
              <c:layout>
                <c:manualLayout>
                  <c:x val="-7.6694671084609367E-2"/>
                  <c:y val="-3.620441265895996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52F-41F1-BBAC-72ADD78E07FE}"/>
                </c:ext>
              </c:extLst>
            </c:dLbl>
            <c:dLbl>
              <c:idx val="4"/>
              <c:layout>
                <c:manualLayout>
                  <c:x val="-7.4623268259993866E-2"/>
                  <c:y val="-3.62044804253626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52F-41F1-BBAC-72ADD78E07FE}"/>
                </c:ext>
              </c:extLst>
            </c:dLbl>
            <c:dLbl>
              <c:idx val="5"/>
              <c:layout>
                <c:manualLayout>
                  <c:x val="-7.8196936991047267E-2"/>
                  <c:y val="-4.3582838303656585E-2"/>
                </c:manualLayout>
              </c:layout>
              <c:tx>
                <c:rich>
                  <a:bodyPr/>
                  <a:lstStyle/>
                  <a:p>
                    <a:fld id="{9D48C225-7107-4A8B-A00B-225E0C1A527F}" type="YVALUE">
                      <a:rPr lang="en-US" smtClean="0"/>
                      <a:pPr/>
                      <a:t>[Y VALUE]</a:t>
                    </a:fld>
                    <a:r>
                      <a:rPr lang="en-US" dirty="0"/>
                      <a:t>0</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C52F-41F1-BBAC-72ADD78E07FE}"/>
                </c:ext>
              </c:extLst>
            </c:dLbl>
            <c:dLbl>
              <c:idx val="6"/>
              <c:layout>
                <c:manualLayout>
                  <c:x val="-7.6694671084609339E-2"/>
                  <c:y val="-3.213765246748272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52F-41F1-BBAC-72ADD78E07FE}"/>
                </c:ext>
              </c:extLst>
            </c:dLbl>
            <c:dLbl>
              <c:idx val="7"/>
              <c:layout>
                <c:manualLayout>
                  <c:x val="-7.2877116525893224E-2"/>
                  <c:y val="-4.43379330419142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52F-41F1-BBAC-72ADD78E07FE}"/>
                </c:ext>
              </c:extLst>
            </c:dLbl>
            <c:dLbl>
              <c:idx val="8"/>
              <c:layout>
                <c:manualLayout>
                  <c:x val="-7.2714481639602507E-2"/>
                  <c:y val="-4.00195258229007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52F-41F1-BBAC-72ADD78E07FE}"/>
                </c:ext>
              </c:extLst>
            </c:dLbl>
            <c:dLbl>
              <c:idx val="9"/>
              <c:layout>
                <c:manualLayout>
                  <c:x val="-2.664156728577162E-2"/>
                  <c:y val="-5.247159368264536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52F-41F1-BBAC-72ADD78E07FE}"/>
                </c:ext>
              </c:extLst>
            </c:dLbl>
            <c:spPr>
              <a:noFill/>
              <a:ln>
                <a:noFill/>
              </a:ln>
              <a:effectLst/>
            </c:spPr>
            <c:txPr>
              <a:bodyPr wrap="square" lIns="38100" tIns="19050" rIns="38100" bIns="19050" anchor="ctr">
                <a:spAutoFit/>
              </a:bodyPr>
              <a:lstStyle/>
              <a:p>
                <a:pPr>
                  <a:defRPr sz="1400">
                    <a:solidFill>
                      <a:schemeClr val="tx1"/>
                    </a:solidFil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a:noFill/>
                    </a:ln>
                  </c:spPr>
                </c15:leaderLines>
              </c:ext>
            </c:extLst>
          </c:dLbls>
          <c:errBars>
            <c:errDir val="y"/>
            <c:errBarType val="both"/>
            <c:errValType val="cust"/>
            <c:noEndCap val="0"/>
            <c:plus>
              <c:numRef>
                <c:f>Sheet1!$Q$2:$Q$11</c:f>
                <c:numCache>
                  <c:formatCode>General</c:formatCode>
                  <c:ptCount val="10"/>
                  <c:pt idx="0">
                    <c:v>0</c:v>
                  </c:pt>
                  <c:pt idx="1">
                    <c:v>0.24084880829999999</c:v>
                  </c:pt>
                  <c:pt idx="2">
                    <c:v>0.41608486109999998</c:v>
                  </c:pt>
                  <c:pt idx="3">
                    <c:v>0.73781251980000007</c:v>
                  </c:pt>
                  <c:pt idx="4">
                    <c:v>0.81992841659999993</c:v>
                  </c:pt>
                  <c:pt idx="5">
                    <c:v>0.92646542709999991</c:v>
                  </c:pt>
                  <c:pt idx="6">
                    <c:v>0.92547500810000005</c:v>
                  </c:pt>
                  <c:pt idx="7">
                    <c:v>0.98386564929999998</c:v>
                  </c:pt>
                  <c:pt idx="8">
                    <c:v>1.0305891151000002</c:v>
                  </c:pt>
                  <c:pt idx="9">
                    <c:v>1.1428317809999999</c:v>
                  </c:pt>
                </c:numCache>
              </c:numRef>
            </c:plus>
            <c:minus>
              <c:numRef>
                <c:f>Sheet1!$P$2:$P$11</c:f>
                <c:numCache>
                  <c:formatCode>General</c:formatCode>
                  <c:ptCount val="10"/>
                  <c:pt idx="0">
                    <c:v>0</c:v>
                  </c:pt>
                  <c:pt idx="1">
                    <c:v>0.240848808</c:v>
                  </c:pt>
                  <c:pt idx="2">
                    <c:v>0.41608486109999998</c:v>
                  </c:pt>
                  <c:pt idx="3">
                    <c:v>0.73781251930000002</c:v>
                  </c:pt>
                  <c:pt idx="4">
                    <c:v>0.81992841670000005</c:v>
                  </c:pt>
                  <c:pt idx="5">
                    <c:v>0.9264654269999999</c:v>
                  </c:pt>
                  <c:pt idx="6">
                    <c:v>0.92547500809999994</c:v>
                  </c:pt>
                  <c:pt idx="7">
                    <c:v>0.98386564930000009</c:v>
                  </c:pt>
                  <c:pt idx="8">
                    <c:v>1.0305891151</c:v>
                  </c:pt>
                  <c:pt idx="9">
                    <c:v>1.1428317808999999</c:v>
                  </c:pt>
                </c:numCache>
              </c:numRef>
            </c:minus>
            <c:spPr>
              <a:ln w="9525">
                <a:solidFill>
                  <a:schemeClr val="tx1"/>
                </a:solidFill>
              </a:ln>
            </c:spPr>
          </c:errBars>
          <c:xVal>
            <c:numRef>
              <c:f>Sheet1!$A$2:$A$11</c:f>
              <c:numCache>
                <c:formatCode>General</c:formatCode>
                <c:ptCount val="10"/>
                <c:pt idx="0">
                  <c:v>0</c:v>
                </c:pt>
                <c:pt idx="1">
                  <c:v>4</c:v>
                </c:pt>
                <c:pt idx="2">
                  <c:v>12</c:v>
                </c:pt>
                <c:pt idx="3">
                  <c:v>24</c:v>
                </c:pt>
                <c:pt idx="4">
                  <c:v>36</c:v>
                </c:pt>
                <c:pt idx="5">
                  <c:v>48</c:v>
                </c:pt>
                <c:pt idx="6">
                  <c:v>60</c:v>
                </c:pt>
                <c:pt idx="7">
                  <c:v>72</c:v>
                </c:pt>
                <c:pt idx="8">
                  <c:v>84</c:v>
                </c:pt>
                <c:pt idx="9">
                  <c:v>96</c:v>
                </c:pt>
              </c:numCache>
            </c:numRef>
          </c:xVal>
          <c:yVal>
            <c:numRef>
              <c:f>Sheet1!$B$2:$B$11</c:f>
              <c:numCache>
                <c:formatCode>General</c:formatCode>
                <c:ptCount val="10"/>
                <c:pt idx="0">
                  <c:v>0</c:v>
                </c:pt>
                <c:pt idx="1">
                  <c:v>0.2</c:v>
                </c:pt>
                <c:pt idx="2">
                  <c:v>0.31</c:v>
                </c:pt>
                <c:pt idx="3">
                  <c:v>0.63</c:v>
                </c:pt>
                <c:pt idx="4">
                  <c:v>0.96</c:v>
                </c:pt>
                <c:pt idx="5">
                  <c:v>1.3</c:v>
                </c:pt>
                <c:pt idx="6">
                  <c:v>1.82</c:v>
                </c:pt>
                <c:pt idx="7">
                  <c:v>1.78</c:v>
                </c:pt>
                <c:pt idx="8">
                  <c:v>2.12</c:v>
                </c:pt>
                <c:pt idx="9">
                  <c:v>1.99</c:v>
                </c:pt>
              </c:numCache>
            </c:numRef>
          </c:yVal>
          <c:smooth val="0"/>
          <c:extLst>
            <c:ext xmlns:c16="http://schemas.microsoft.com/office/drawing/2014/chart" uri="{C3380CC4-5D6E-409C-BE32-E72D297353CC}">
              <c16:uniqueId val="{0000000A-C52F-41F1-BBAC-72ADD78E07FE}"/>
            </c:ext>
          </c:extLst>
        </c:ser>
        <c:dLbls>
          <c:dLblPos val="t"/>
          <c:showLegendKey val="0"/>
          <c:showVal val="1"/>
          <c:showCatName val="0"/>
          <c:showSerName val="0"/>
          <c:showPercent val="0"/>
          <c:showBubbleSize val="0"/>
        </c:dLbls>
        <c:axId val="36805632"/>
        <c:axId val="36811520"/>
      </c:scatterChart>
      <c:valAx>
        <c:axId val="36805632"/>
        <c:scaling>
          <c:orientation val="minMax"/>
          <c:max val="96"/>
          <c:min val="-4"/>
        </c:scaling>
        <c:delete val="0"/>
        <c:axPos val="b"/>
        <c:title>
          <c:tx>
            <c:rich>
              <a:bodyPr/>
              <a:lstStyle/>
              <a:p>
                <a:pPr>
                  <a:defRPr sz="1400" b="0">
                    <a:latin typeface="Arial" panose="020B0604020202020204" pitchFamily="34" charset="0"/>
                    <a:cs typeface="Arial" panose="020B0604020202020204" pitchFamily="34" charset="0"/>
                  </a:defRPr>
                </a:pPr>
                <a:r>
                  <a:rPr lang="en-US" sz="1400" b="0" dirty="0">
                    <a:latin typeface="Arial" panose="020B0604020202020204" pitchFamily="34" charset="0"/>
                    <a:cs typeface="Arial" panose="020B0604020202020204" pitchFamily="34" charset="0"/>
                  </a:rPr>
                  <a:t>Study visit, week</a:t>
                </a:r>
              </a:p>
            </c:rich>
          </c:tx>
          <c:layout>
            <c:manualLayout>
              <c:xMode val="edge"/>
              <c:yMode val="edge"/>
              <c:x val="0.45830355876054507"/>
              <c:y val="0.87637867370958289"/>
            </c:manualLayout>
          </c:layout>
          <c:overlay val="0"/>
        </c:title>
        <c:numFmt formatCode="General" sourceLinked="1"/>
        <c:majorTickMark val="out"/>
        <c:minorTickMark val="none"/>
        <c:tickLblPos val="nextTo"/>
        <c:spPr>
          <a:ln>
            <a:solidFill>
              <a:schemeClr val="tx1"/>
            </a:solidFill>
          </a:ln>
        </c:spPr>
        <c:txPr>
          <a:bodyPr/>
          <a:lstStyle/>
          <a:p>
            <a:pPr>
              <a:defRPr sz="1400" b="0">
                <a:latin typeface="Arial" panose="020B0604020202020204" pitchFamily="34" charset="0"/>
                <a:cs typeface="Arial" panose="020B0604020202020204" pitchFamily="34" charset="0"/>
              </a:defRPr>
            </a:pPr>
            <a:endParaRPr lang="en-US"/>
          </a:p>
        </c:txPr>
        <c:crossAx val="36811520"/>
        <c:crossesAt val="-20"/>
        <c:crossBetween val="midCat"/>
        <c:majorUnit val="4"/>
      </c:valAx>
      <c:valAx>
        <c:axId val="36811520"/>
        <c:scaling>
          <c:orientation val="minMax"/>
          <c:max val="4"/>
          <c:min val="-1"/>
        </c:scaling>
        <c:delete val="0"/>
        <c:axPos val="l"/>
        <c:title>
          <c:tx>
            <c:rich>
              <a:bodyPr/>
              <a:lstStyle/>
              <a:p>
                <a:pPr>
                  <a:defRPr sz="1400" b="0">
                    <a:latin typeface="Arial" panose="020B0604020202020204" pitchFamily="34" charset="0"/>
                    <a:cs typeface="Arial" panose="020B0604020202020204" pitchFamily="34" charset="0"/>
                  </a:defRPr>
                </a:pPr>
                <a:r>
                  <a:rPr lang="en-US" sz="1400" b="0" i="0" u="none" strike="noStrike" baseline="0" dirty="0">
                    <a:effectLst/>
                    <a:latin typeface="Arial" panose="020B0604020202020204" pitchFamily="34" charset="0"/>
                    <a:cs typeface="Arial" panose="020B0604020202020204" pitchFamily="34" charset="0"/>
                  </a:rPr>
                  <a:t>Mean (95% CI) change </a:t>
                </a:r>
                <a:br>
                  <a:rPr lang="en-US" sz="1400" b="0" i="0" u="none" strike="noStrike" baseline="0" dirty="0">
                    <a:effectLst/>
                    <a:latin typeface="Arial" panose="020B0604020202020204" pitchFamily="34" charset="0"/>
                    <a:cs typeface="Arial" panose="020B0604020202020204" pitchFamily="34" charset="0"/>
                  </a:rPr>
                </a:br>
                <a:r>
                  <a:rPr lang="en-US" sz="1400" b="0" i="0" u="none" strike="noStrike" baseline="0" dirty="0">
                    <a:effectLst/>
                    <a:latin typeface="Arial" panose="020B0604020202020204" pitchFamily="34" charset="0"/>
                    <a:cs typeface="Arial" panose="020B0604020202020204" pitchFamily="34" charset="0"/>
                  </a:rPr>
                  <a:t>from baseline, kg</a:t>
                </a:r>
                <a:endParaRPr lang="en-US" sz="1400" b="0" dirty="0">
                  <a:latin typeface="Arial" panose="020B0604020202020204" pitchFamily="34" charset="0"/>
                  <a:cs typeface="Arial" panose="020B0604020202020204" pitchFamily="34" charset="0"/>
                </a:endParaRPr>
              </a:p>
            </c:rich>
          </c:tx>
          <c:layout>
            <c:manualLayout>
              <c:xMode val="edge"/>
              <c:yMode val="edge"/>
              <c:x val="3.8216311211218282E-2"/>
              <c:y val="0.1754851791494251"/>
            </c:manualLayout>
          </c:layout>
          <c:overlay val="0"/>
        </c:title>
        <c:numFmt formatCode="General" sourceLinked="1"/>
        <c:majorTickMark val="out"/>
        <c:minorTickMark val="none"/>
        <c:tickLblPos val="nextTo"/>
        <c:spPr>
          <a:ln>
            <a:solidFill>
              <a:schemeClr val="tx1"/>
            </a:solidFill>
          </a:ln>
        </c:spPr>
        <c:txPr>
          <a:bodyPr/>
          <a:lstStyle/>
          <a:p>
            <a:pPr>
              <a:defRPr sz="1400">
                <a:latin typeface="Arial" panose="020B0604020202020204" pitchFamily="34" charset="0"/>
                <a:cs typeface="Arial" panose="020B0604020202020204" pitchFamily="34" charset="0"/>
              </a:defRPr>
            </a:pPr>
            <a:endParaRPr lang="en-US"/>
          </a:p>
        </c:txPr>
        <c:crossAx val="36805632"/>
        <c:crossesAt val="-4"/>
        <c:crossBetween val="midCat"/>
        <c:majorUnit val="1"/>
      </c:valAx>
    </c:plotArea>
    <c:legend>
      <c:legendPos val="t"/>
      <c:legendEntry>
        <c:idx val="0"/>
        <c:txPr>
          <a:bodyPr/>
          <a:lstStyle/>
          <a:p>
            <a:pPr>
              <a:defRPr sz="1200">
                <a:solidFill>
                  <a:srgbClr val="002F5F"/>
                </a:solidFill>
                <a:latin typeface="Arial" panose="020B0604020202020204" pitchFamily="34" charset="0"/>
                <a:cs typeface="Arial" panose="020B0604020202020204" pitchFamily="34" charset="0"/>
              </a:defRPr>
            </a:pPr>
            <a:endParaRPr lang="en-US"/>
          </a:p>
        </c:txPr>
      </c:legendEntry>
      <c:layout>
        <c:manualLayout>
          <c:xMode val="edge"/>
          <c:yMode val="edge"/>
          <c:x val="0.18692366767341431"/>
          <c:y val="0.13591020316733657"/>
          <c:w val="0.79317775343369346"/>
          <c:h val="8.3017791028635365E-2"/>
        </c:manualLayout>
      </c:layout>
      <c:overlay val="0"/>
      <c:txPr>
        <a:bodyPr/>
        <a:lstStyle/>
        <a:p>
          <a:pPr>
            <a:defRPr sz="120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586986172793566"/>
          <c:y val="0.17694071293921845"/>
          <c:w val="0.83481779526704614"/>
          <c:h val="0.6056514064561398"/>
        </c:manualLayout>
      </c:layout>
      <c:scatterChart>
        <c:scatterStyle val="lineMarker"/>
        <c:varyColors val="0"/>
        <c:ser>
          <c:idx val="0"/>
          <c:order val="0"/>
          <c:tx>
            <c:strRef>
              <c:f>Sheet1!$B$1</c:f>
              <c:strCache>
                <c:ptCount val="1"/>
                <c:pt idx="0">
                  <c:v>DTG/ABC/3TC (N=248)</c:v>
                </c:pt>
              </c:strCache>
            </c:strRef>
          </c:tx>
          <c:spPr>
            <a:ln>
              <a:solidFill>
                <a:schemeClr val="accent1"/>
              </a:solidFill>
            </a:ln>
          </c:spPr>
          <c:marker>
            <c:symbol val="diamond"/>
            <c:size val="9"/>
            <c:spPr>
              <a:solidFill>
                <a:schemeClr val="accent1"/>
              </a:solidFill>
              <a:ln>
                <a:solidFill>
                  <a:schemeClr val="accent1"/>
                </a:solidFill>
              </a:ln>
            </c:spPr>
          </c:marker>
          <c:dLbls>
            <c:dLbl>
              <c:idx val="0"/>
              <c:delete val="1"/>
              <c:extLst>
                <c:ext xmlns:c15="http://schemas.microsoft.com/office/drawing/2012/chart" uri="{CE6537A1-D6FC-4f65-9D91-7224C49458BB}"/>
                <c:ext xmlns:c16="http://schemas.microsoft.com/office/drawing/2014/chart" uri="{C3380CC4-5D6E-409C-BE32-E72D297353CC}">
                  <c16:uniqueId val="{00000000-2E38-4582-B59B-604C3F730675}"/>
                </c:ext>
              </c:extLst>
            </c:dLbl>
            <c:dLbl>
              <c:idx val="1"/>
              <c:layout>
                <c:manualLayout>
                  <c:x val="0"/>
                  <c:y val="5.58235623784354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E38-4582-B59B-604C3F730675}"/>
                </c:ext>
              </c:extLst>
            </c:dLbl>
            <c:dLbl>
              <c:idx val="2"/>
              <c:layout>
                <c:manualLayout>
                  <c:x val="0"/>
                  <c:y val="-4.82112584177397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E38-4582-B59B-604C3F730675}"/>
                </c:ext>
              </c:extLst>
            </c:dLbl>
            <c:dLbl>
              <c:idx val="3"/>
              <c:layout>
                <c:manualLayout>
                  <c:x val="0"/>
                  <c:y val="-7.46279792639928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E38-4582-B59B-604C3F730675}"/>
                </c:ext>
              </c:extLst>
            </c:dLbl>
            <c:dLbl>
              <c:idx val="4"/>
              <c:layout>
                <c:manualLayout>
                  <c:x val="-1.0185067526415994E-16"/>
                  <c:y val="-5.07486930713049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E38-4582-B59B-604C3F730675}"/>
                </c:ext>
              </c:extLst>
            </c:dLbl>
            <c:spPr>
              <a:noFill/>
              <a:ln>
                <a:noFill/>
              </a:ln>
              <a:effectLst/>
            </c:spPr>
            <c:txPr>
              <a:bodyPr wrap="square" lIns="38100" tIns="19050" rIns="38100" bIns="19050" anchor="ctr">
                <a:spAutoFit/>
              </a:bodyPr>
              <a:lstStyle/>
              <a:p>
                <a:pPr>
                  <a:defRPr sz="1400">
                    <a:solidFill>
                      <a:schemeClr val="accent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a:noFill/>
                    </a:ln>
                  </c:spPr>
                </c15:leaderLines>
              </c:ext>
            </c:extLst>
          </c:dLbls>
          <c:errBars>
            <c:errDir val="y"/>
            <c:errBarType val="both"/>
            <c:errValType val="cust"/>
            <c:noEndCap val="0"/>
            <c:plus>
              <c:numRef>
                <c:f>Sheet1!$G$2:$G$7</c:f>
                <c:numCache>
                  <c:formatCode>General</c:formatCode>
                  <c:ptCount val="6"/>
                  <c:pt idx="0">
                    <c:v>0</c:v>
                  </c:pt>
                  <c:pt idx="1">
                    <c:v>0.29000000000000004</c:v>
                  </c:pt>
                  <c:pt idx="2">
                    <c:v>0.4</c:v>
                  </c:pt>
                  <c:pt idx="3">
                    <c:v>0.57000000000000006</c:v>
                  </c:pt>
                  <c:pt idx="4">
                    <c:v>0.81</c:v>
                  </c:pt>
                  <c:pt idx="5">
                    <c:v>0.76000000000000023</c:v>
                  </c:pt>
                </c:numCache>
              </c:numRef>
            </c:plus>
            <c:minus>
              <c:numRef>
                <c:f>Sheet1!$F$2:$F$7</c:f>
                <c:numCache>
                  <c:formatCode>General</c:formatCode>
                  <c:ptCount val="6"/>
                  <c:pt idx="0">
                    <c:v>0</c:v>
                  </c:pt>
                  <c:pt idx="1">
                    <c:v>0.28000000000000003</c:v>
                  </c:pt>
                  <c:pt idx="2">
                    <c:v>0.38999999999999996</c:v>
                  </c:pt>
                  <c:pt idx="3">
                    <c:v>0.56999999999999995</c:v>
                  </c:pt>
                  <c:pt idx="4">
                    <c:v>0.81</c:v>
                  </c:pt>
                  <c:pt idx="5">
                    <c:v>0.7699999999999998</c:v>
                  </c:pt>
                </c:numCache>
              </c:numRef>
            </c:minus>
            <c:spPr>
              <a:ln>
                <a:solidFill>
                  <a:srgbClr val="002F5F"/>
                </a:solidFill>
              </a:ln>
            </c:spPr>
          </c:errBars>
          <c:xVal>
            <c:numRef>
              <c:f>Sheet1!$A$2:$A$7</c:f>
              <c:numCache>
                <c:formatCode>General</c:formatCode>
                <c:ptCount val="6"/>
                <c:pt idx="0">
                  <c:v>0</c:v>
                </c:pt>
                <c:pt idx="1">
                  <c:v>4</c:v>
                </c:pt>
                <c:pt idx="2">
                  <c:v>12</c:v>
                </c:pt>
                <c:pt idx="3">
                  <c:v>24</c:v>
                </c:pt>
                <c:pt idx="4">
                  <c:v>36</c:v>
                </c:pt>
                <c:pt idx="5">
                  <c:v>48</c:v>
                </c:pt>
              </c:numCache>
            </c:numRef>
          </c:xVal>
          <c:yVal>
            <c:numRef>
              <c:f>Sheet1!$B$2:$B$7</c:f>
              <c:numCache>
                <c:formatCode>General</c:formatCode>
                <c:ptCount val="6"/>
                <c:pt idx="0">
                  <c:v>0</c:v>
                </c:pt>
                <c:pt idx="1">
                  <c:v>0.38</c:v>
                </c:pt>
                <c:pt idx="2">
                  <c:v>0.82</c:v>
                </c:pt>
                <c:pt idx="3">
                  <c:v>1.49</c:v>
                </c:pt>
                <c:pt idx="4">
                  <c:v>2.46</c:v>
                </c:pt>
                <c:pt idx="5">
                  <c:v>2.61</c:v>
                </c:pt>
              </c:numCache>
            </c:numRef>
          </c:yVal>
          <c:smooth val="0"/>
          <c:extLst>
            <c:ext xmlns:c16="http://schemas.microsoft.com/office/drawing/2014/chart" uri="{C3380CC4-5D6E-409C-BE32-E72D297353CC}">
              <c16:uniqueId val="{00000005-2E38-4582-B59B-604C3F730675}"/>
            </c:ext>
          </c:extLst>
        </c:ser>
        <c:ser>
          <c:idx val="1"/>
          <c:order val="1"/>
          <c:tx>
            <c:strRef>
              <c:f>Sheet1!$C$1</c:f>
              <c:strCache>
                <c:ptCount val="1"/>
                <c:pt idx="0">
                  <c:v>ATV/r + TDF/FTC (N=247)</c:v>
                </c:pt>
              </c:strCache>
            </c:strRef>
          </c:tx>
          <c:spPr>
            <a:ln>
              <a:solidFill>
                <a:schemeClr val="accent2"/>
              </a:solidFill>
            </a:ln>
          </c:spPr>
          <c:marker>
            <c:symbol val="square"/>
            <c:size val="9"/>
            <c:spPr>
              <a:solidFill>
                <a:schemeClr val="accent2"/>
              </a:solidFill>
              <a:ln>
                <a:solidFill>
                  <a:schemeClr val="accent2"/>
                </a:solidFill>
              </a:ln>
            </c:spPr>
          </c:marker>
          <c:dLbls>
            <c:dLbl>
              <c:idx val="0"/>
              <c:delete val="1"/>
              <c:extLst>
                <c:ext xmlns:c15="http://schemas.microsoft.com/office/drawing/2012/chart" uri="{CE6537A1-D6FC-4f65-9D91-7224C49458BB}"/>
                <c:ext xmlns:c16="http://schemas.microsoft.com/office/drawing/2014/chart" uri="{C3380CC4-5D6E-409C-BE32-E72D297353CC}">
                  <c16:uniqueId val="{00000006-2E38-4582-B59B-604C3F730675}"/>
                </c:ext>
              </c:extLst>
            </c:dLbl>
            <c:dLbl>
              <c:idx val="1"/>
              <c:layout>
                <c:manualLayout>
                  <c:x val="-1.1111111111111162E-2"/>
                  <c:y val="-6.34358663391312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E38-4582-B59B-604C3F730675}"/>
                </c:ext>
              </c:extLst>
            </c:dLbl>
            <c:dLbl>
              <c:idx val="2"/>
              <c:layout>
                <c:manualLayout>
                  <c:x val="4.1666666666666666E-3"/>
                  <c:y val="4.5673823764174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E38-4582-B59B-604C3F730675}"/>
                </c:ext>
              </c:extLst>
            </c:dLbl>
            <c:dLbl>
              <c:idx val="3"/>
              <c:layout>
                <c:manualLayout>
                  <c:x val="-1.0185067526415994E-16"/>
                  <c:y val="4.0598954457043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E38-4582-B59B-604C3F730675}"/>
                </c:ext>
              </c:extLst>
            </c:dLbl>
            <c:dLbl>
              <c:idx val="4"/>
              <c:layout>
                <c:manualLayout>
                  <c:x val="-1.0185067526415994E-16"/>
                  <c:y val="5.07486930713048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E38-4582-B59B-604C3F730675}"/>
                </c:ext>
              </c:extLst>
            </c:dLbl>
            <c:spPr>
              <a:noFill/>
              <a:ln>
                <a:noFill/>
              </a:ln>
              <a:effectLst/>
            </c:spPr>
            <c:txPr>
              <a:bodyPr wrap="square" lIns="38100" tIns="19050" rIns="38100" bIns="19050" anchor="ctr">
                <a:spAutoFit/>
              </a:bodyPr>
              <a:lstStyle/>
              <a:p>
                <a:pPr>
                  <a:defRPr sz="1400">
                    <a:solidFill>
                      <a:schemeClr val="accent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a:noFill/>
                    </a:ln>
                  </c:spPr>
                </c15:leaderLines>
              </c:ext>
            </c:extLst>
          </c:dLbls>
          <c:errBars>
            <c:errDir val="y"/>
            <c:errBarType val="both"/>
            <c:errValType val="cust"/>
            <c:noEndCap val="0"/>
            <c:plus>
              <c:numRef>
                <c:f>Sheet1!$G$2:$G$7</c:f>
                <c:numCache>
                  <c:formatCode>General</c:formatCode>
                  <c:ptCount val="6"/>
                  <c:pt idx="0">
                    <c:v>0</c:v>
                  </c:pt>
                  <c:pt idx="1">
                    <c:v>0.29000000000000004</c:v>
                  </c:pt>
                  <c:pt idx="2">
                    <c:v>0.4</c:v>
                  </c:pt>
                  <c:pt idx="3">
                    <c:v>0.57000000000000006</c:v>
                  </c:pt>
                  <c:pt idx="4">
                    <c:v>0.81</c:v>
                  </c:pt>
                  <c:pt idx="5">
                    <c:v>0.76000000000000023</c:v>
                  </c:pt>
                </c:numCache>
              </c:numRef>
            </c:plus>
            <c:minus>
              <c:numRef>
                <c:f>Sheet1!$F$2:$F$7</c:f>
                <c:numCache>
                  <c:formatCode>General</c:formatCode>
                  <c:ptCount val="6"/>
                  <c:pt idx="0">
                    <c:v>0</c:v>
                  </c:pt>
                  <c:pt idx="1">
                    <c:v>0.28000000000000003</c:v>
                  </c:pt>
                  <c:pt idx="2">
                    <c:v>0.38999999999999996</c:v>
                  </c:pt>
                  <c:pt idx="3">
                    <c:v>0.56999999999999995</c:v>
                  </c:pt>
                  <c:pt idx="4">
                    <c:v>0.81</c:v>
                  </c:pt>
                  <c:pt idx="5">
                    <c:v>0.7699999999999998</c:v>
                  </c:pt>
                </c:numCache>
              </c:numRef>
            </c:minus>
            <c:spPr>
              <a:ln>
                <a:solidFill>
                  <a:srgbClr val="FF6600"/>
                </a:solidFill>
              </a:ln>
            </c:spPr>
          </c:errBars>
          <c:xVal>
            <c:numRef>
              <c:f>Sheet1!$D$2:$D$7</c:f>
              <c:numCache>
                <c:formatCode>General</c:formatCode>
                <c:ptCount val="6"/>
                <c:pt idx="0">
                  <c:v>0.5</c:v>
                </c:pt>
                <c:pt idx="1">
                  <c:v>4.5</c:v>
                </c:pt>
                <c:pt idx="2">
                  <c:v>12.5</c:v>
                </c:pt>
                <c:pt idx="3">
                  <c:v>24.5</c:v>
                </c:pt>
                <c:pt idx="4">
                  <c:v>36.5</c:v>
                </c:pt>
                <c:pt idx="5">
                  <c:v>48.5</c:v>
                </c:pt>
              </c:numCache>
            </c:numRef>
          </c:xVal>
          <c:yVal>
            <c:numRef>
              <c:f>Sheet1!$C$2:$C$7</c:f>
              <c:numCache>
                <c:formatCode>General</c:formatCode>
                <c:ptCount val="6"/>
                <c:pt idx="0">
                  <c:v>0</c:v>
                </c:pt>
                <c:pt idx="1">
                  <c:v>0.66</c:v>
                </c:pt>
                <c:pt idx="2">
                  <c:v>0.85</c:v>
                </c:pt>
                <c:pt idx="3">
                  <c:v>0.98</c:v>
                </c:pt>
                <c:pt idx="4">
                  <c:v>1.24</c:v>
                </c:pt>
                <c:pt idx="5">
                  <c:v>1.41</c:v>
                </c:pt>
              </c:numCache>
            </c:numRef>
          </c:yVal>
          <c:smooth val="0"/>
          <c:extLst>
            <c:ext xmlns:c16="http://schemas.microsoft.com/office/drawing/2014/chart" uri="{C3380CC4-5D6E-409C-BE32-E72D297353CC}">
              <c16:uniqueId val="{0000000B-2E38-4582-B59B-604C3F730675}"/>
            </c:ext>
          </c:extLst>
        </c:ser>
        <c:dLbls>
          <c:showLegendKey val="0"/>
          <c:showVal val="0"/>
          <c:showCatName val="0"/>
          <c:showSerName val="0"/>
          <c:showPercent val="0"/>
          <c:showBubbleSize val="0"/>
        </c:dLbls>
        <c:axId val="36805632"/>
        <c:axId val="36811520"/>
      </c:scatterChart>
      <c:valAx>
        <c:axId val="36805632"/>
        <c:scaling>
          <c:orientation val="minMax"/>
          <c:max val="51"/>
          <c:min val="-4"/>
        </c:scaling>
        <c:delete val="0"/>
        <c:axPos val="b"/>
        <c:title>
          <c:tx>
            <c:rich>
              <a:bodyPr/>
              <a:lstStyle/>
              <a:p>
                <a:pPr>
                  <a:defRPr sz="1400" b="0">
                    <a:latin typeface="Arial" panose="020B0604020202020204" pitchFamily="34" charset="0"/>
                    <a:cs typeface="Arial" panose="020B0604020202020204" pitchFamily="34" charset="0"/>
                  </a:defRPr>
                </a:pPr>
                <a:r>
                  <a:rPr lang="en-US" sz="1400" b="0" dirty="0">
                    <a:latin typeface="Arial" panose="020B0604020202020204" pitchFamily="34" charset="0"/>
                    <a:cs typeface="Arial" panose="020B0604020202020204" pitchFamily="34" charset="0"/>
                  </a:rPr>
                  <a:t>Study visit, week</a:t>
                </a:r>
              </a:p>
            </c:rich>
          </c:tx>
          <c:layout>
            <c:manualLayout>
              <c:xMode val="edge"/>
              <c:yMode val="edge"/>
              <c:x val="0.46021245733621685"/>
              <c:y val="0.87688211863611665"/>
            </c:manualLayout>
          </c:layout>
          <c:overlay val="0"/>
        </c:title>
        <c:numFmt formatCode="General" sourceLinked="1"/>
        <c:majorTickMark val="out"/>
        <c:minorTickMark val="none"/>
        <c:tickLblPos val="nextTo"/>
        <c:spPr>
          <a:ln>
            <a:solidFill>
              <a:schemeClr val="tx1"/>
            </a:solidFill>
          </a:ln>
        </c:spPr>
        <c:txPr>
          <a:bodyPr/>
          <a:lstStyle/>
          <a:p>
            <a:pPr>
              <a:defRPr sz="1400" b="0">
                <a:latin typeface="Arial" panose="020B0604020202020204" pitchFamily="34" charset="0"/>
                <a:cs typeface="Arial" panose="020B0604020202020204" pitchFamily="34" charset="0"/>
              </a:defRPr>
            </a:pPr>
            <a:endParaRPr lang="en-US"/>
          </a:p>
        </c:txPr>
        <c:crossAx val="36811520"/>
        <c:crossesAt val="-20"/>
        <c:crossBetween val="midCat"/>
        <c:majorUnit val="4"/>
      </c:valAx>
      <c:valAx>
        <c:axId val="36811520"/>
        <c:scaling>
          <c:orientation val="minMax"/>
          <c:max val="4"/>
          <c:min val="-1"/>
        </c:scaling>
        <c:delete val="0"/>
        <c:axPos val="l"/>
        <c:title>
          <c:tx>
            <c:rich>
              <a:bodyPr/>
              <a:lstStyle/>
              <a:p>
                <a:pPr>
                  <a:defRPr sz="1400" b="0">
                    <a:latin typeface="Arial" panose="020B0604020202020204" pitchFamily="34" charset="0"/>
                    <a:cs typeface="Arial" panose="020B0604020202020204" pitchFamily="34" charset="0"/>
                  </a:defRPr>
                </a:pPr>
                <a:r>
                  <a:rPr lang="en-US" sz="1400" b="0" i="0" u="none" strike="noStrike" baseline="0" dirty="0">
                    <a:effectLst/>
                    <a:latin typeface="Arial" panose="020B0604020202020204" pitchFamily="34" charset="0"/>
                    <a:cs typeface="Arial" panose="020B0604020202020204" pitchFamily="34" charset="0"/>
                  </a:rPr>
                  <a:t>Adjusted mean change </a:t>
                </a:r>
              </a:p>
              <a:p>
                <a:pPr>
                  <a:defRPr sz="1400" b="0">
                    <a:latin typeface="Arial" panose="020B0604020202020204" pitchFamily="34" charset="0"/>
                    <a:cs typeface="Arial" panose="020B0604020202020204" pitchFamily="34" charset="0"/>
                  </a:defRPr>
                </a:pPr>
                <a:r>
                  <a:rPr lang="en-US" sz="1400" b="0" i="0" u="none" strike="noStrike" baseline="0" dirty="0">
                    <a:effectLst/>
                    <a:latin typeface="Arial" panose="020B0604020202020204" pitchFamily="34" charset="0"/>
                    <a:cs typeface="Arial" panose="020B0604020202020204" pitchFamily="34" charset="0"/>
                  </a:rPr>
                  <a:t>(95% CI) from baseline, kg</a:t>
                </a:r>
                <a:endParaRPr lang="en-US" sz="1400" b="0" dirty="0">
                  <a:latin typeface="Arial" panose="020B0604020202020204" pitchFamily="34" charset="0"/>
                  <a:cs typeface="Arial" panose="020B0604020202020204" pitchFamily="34" charset="0"/>
                </a:endParaRPr>
              </a:p>
            </c:rich>
          </c:tx>
          <c:layout>
            <c:manualLayout>
              <c:xMode val="edge"/>
              <c:yMode val="edge"/>
              <c:x val="1.3564787253341376E-2"/>
              <c:y val="0.13100259792492627"/>
            </c:manualLayout>
          </c:layout>
          <c:overlay val="0"/>
        </c:title>
        <c:numFmt formatCode="General" sourceLinked="1"/>
        <c:majorTickMark val="out"/>
        <c:minorTickMark val="none"/>
        <c:tickLblPos val="nextTo"/>
        <c:spPr>
          <a:ln>
            <a:solidFill>
              <a:schemeClr val="tx1"/>
            </a:solidFill>
          </a:ln>
        </c:spPr>
        <c:txPr>
          <a:bodyPr/>
          <a:lstStyle/>
          <a:p>
            <a:pPr>
              <a:defRPr sz="1400">
                <a:latin typeface="Arial" panose="020B0604020202020204" pitchFamily="34" charset="0"/>
                <a:cs typeface="Arial" panose="020B0604020202020204" pitchFamily="34" charset="0"/>
              </a:defRPr>
            </a:pPr>
            <a:endParaRPr lang="en-US"/>
          </a:p>
        </c:txPr>
        <c:crossAx val="36805632"/>
        <c:crossesAt val="-4"/>
        <c:crossBetween val="midCat"/>
        <c:majorUnit val="1"/>
      </c:valAx>
    </c:plotArea>
    <c:legend>
      <c:legendPos val="t"/>
      <c:legendEntry>
        <c:idx val="0"/>
        <c:txPr>
          <a:bodyPr/>
          <a:lstStyle/>
          <a:p>
            <a:pPr>
              <a:defRPr sz="1200">
                <a:solidFill>
                  <a:schemeClr val="tx1"/>
                </a:solidFill>
                <a:latin typeface="Arial" panose="020B0604020202020204" pitchFamily="34" charset="0"/>
                <a:cs typeface="Arial" panose="020B0604020202020204" pitchFamily="34" charset="0"/>
              </a:defRPr>
            </a:pPr>
            <a:endParaRPr lang="en-US"/>
          </a:p>
        </c:txPr>
      </c:legendEntry>
      <c:legendEntry>
        <c:idx val="1"/>
        <c:txPr>
          <a:bodyPr/>
          <a:lstStyle/>
          <a:p>
            <a:pPr>
              <a:defRPr sz="1200">
                <a:solidFill>
                  <a:schemeClr val="tx1"/>
                </a:solidFill>
                <a:latin typeface="Arial" panose="020B0604020202020204" pitchFamily="34" charset="0"/>
                <a:cs typeface="Arial" panose="020B0604020202020204" pitchFamily="34" charset="0"/>
              </a:defRPr>
            </a:pPr>
            <a:endParaRPr lang="en-US"/>
          </a:p>
        </c:txPr>
      </c:legendEntry>
      <c:layout>
        <c:manualLayout>
          <c:xMode val="edge"/>
          <c:yMode val="edge"/>
          <c:x val="0.19423359160976245"/>
          <c:y val="0.13591020316733657"/>
          <c:w val="0.71276837270341209"/>
          <c:h val="6.0127610985293865E-2"/>
        </c:manualLayout>
      </c:layout>
      <c:overlay val="0"/>
      <c:txPr>
        <a:bodyPr/>
        <a:lstStyle/>
        <a:p>
          <a:pPr>
            <a:defRPr sz="1200">
              <a:solidFill>
                <a:schemeClr val="tx1"/>
              </a:solidFill>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897188816424551E-2"/>
          <c:y val="0"/>
          <c:w val="0.65911425337176199"/>
          <c:h val="0.97120314665722962"/>
        </c:manualLayout>
      </c:layout>
      <c:scatterChart>
        <c:scatterStyle val="lineMarker"/>
        <c:varyColors val="0"/>
        <c:ser>
          <c:idx val="0"/>
          <c:order val="0"/>
          <c:tx>
            <c:strRef>
              <c:f>Sheet1!$B$1</c:f>
              <c:strCache>
                <c:ptCount val="1"/>
                <c:pt idx="0">
                  <c:v>Y-Values</c:v>
                </c:pt>
              </c:strCache>
            </c:strRef>
          </c:tx>
          <c:spPr>
            <a:ln w="28575">
              <a:noFill/>
            </a:ln>
          </c:spPr>
          <c:marker>
            <c:symbol val="diamond"/>
            <c:size val="13"/>
            <c:spPr>
              <a:solidFill>
                <a:schemeClr val="tx1"/>
              </a:solidFill>
              <a:ln>
                <a:noFill/>
              </a:ln>
            </c:spPr>
          </c:marker>
          <c:dPt>
            <c:idx val="1"/>
            <c:bubble3D val="0"/>
            <c:extLst>
              <c:ext xmlns:c16="http://schemas.microsoft.com/office/drawing/2014/chart" uri="{C3380CC4-5D6E-409C-BE32-E72D297353CC}">
                <c16:uniqueId val="{00000000-D053-4695-8952-545FB71EBC18}"/>
              </c:ext>
            </c:extLst>
          </c:dPt>
          <c:dPt>
            <c:idx val="3"/>
            <c:bubble3D val="0"/>
            <c:extLst>
              <c:ext xmlns:c16="http://schemas.microsoft.com/office/drawing/2014/chart" uri="{C3380CC4-5D6E-409C-BE32-E72D297353CC}">
                <c16:uniqueId val="{00000001-D053-4695-8952-545FB71EBC18}"/>
              </c:ext>
            </c:extLst>
          </c:dPt>
          <c:dPt>
            <c:idx val="15"/>
            <c:bubble3D val="0"/>
            <c:extLst>
              <c:ext xmlns:c16="http://schemas.microsoft.com/office/drawing/2014/chart" uri="{C3380CC4-5D6E-409C-BE32-E72D297353CC}">
                <c16:uniqueId val="{00000002-D053-4695-8952-545FB71EBC18}"/>
              </c:ext>
            </c:extLst>
          </c:dPt>
          <c:dPt>
            <c:idx val="17"/>
            <c:bubble3D val="0"/>
            <c:extLst>
              <c:ext xmlns:c16="http://schemas.microsoft.com/office/drawing/2014/chart" uri="{C3380CC4-5D6E-409C-BE32-E72D297353CC}">
                <c16:uniqueId val="{00000003-D053-4695-8952-545FB71EBC18}"/>
              </c:ext>
            </c:extLst>
          </c:dPt>
          <c:dPt>
            <c:idx val="19"/>
            <c:bubble3D val="0"/>
            <c:extLst>
              <c:ext xmlns:c16="http://schemas.microsoft.com/office/drawing/2014/chart" uri="{C3380CC4-5D6E-409C-BE32-E72D297353CC}">
                <c16:uniqueId val="{00000004-D053-4695-8952-545FB71EBC18}"/>
              </c:ext>
            </c:extLst>
          </c:dPt>
          <c:dPt>
            <c:idx val="21"/>
            <c:bubble3D val="0"/>
            <c:extLst>
              <c:ext xmlns:c16="http://schemas.microsoft.com/office/drawing/2014/chart" uri="{C3380CC4-5D6E-409C-BE32-E72D297353CC}">
                <c16:uniqueId val="{00000005-D053-4695-8952-545FB71EBC18}"/>
              </c:ext>
            </c:extLst>
          </c:dPt>
          <c:dPt>
            <c:idx val="23"/>
            <c:bubble3D val="0"/>
            <c:extLst>
              <c:ext xmlns:c16="http://schemas.microsoft.com/office/drawing/2014/chart" uri="{C3380CC4-5D6E-409C-BE32-E72D297353CC}">
                <c16:uniqueId val="{00000006-D053-4695-8952-545FB71EBC18}"/>
              </c:ext>
            </c:extLst>
          </c:dPt>
          <c:dPt>
            <c:idx val="25"/>
            <c:bubble3D val="0"/>
            <c:extLst>
              <c:ext xmlns:c16="http://schemas.microsoft.com/office/drawing/2014/chart" uri="{C3380CC4-5D6E-409C-BE32-E72D297353CC}">
                <c16:uniqueId val="{00000007-D053-4695-8952-545FB71EBC18}"/>
              </c:ext>
            </c:extLst>
          </c:dPt>
          <c:dPt>
            <c:idx val="27"/>
            <c:bubble3D val="0"/>
            <c:extLst>
              <c:ext xmlns:c16="http://schemas.microsoft.com/office/drawing/2014/chart" uri="{C3380CC4-5D6E-409C-BE32-E72D297353CC}">
                <c16:uniqueId val="{00000008-D053-4695-8952-545FB71EBC18}"/>
              </c:ext>
            </c:extLst>
          </c:dPt>
          <c:dPt>
            <c:idx val="29"/>
            <c:bubble3D val="0"/>
            <c:extLst>
              <c:ext xmlns:c16="http://schemas.microsoft.com/office/drawing/2014/chart" uri="{C3380CC4-5D6E-409C-BE32-E72D297353CC}">
                <c16:uniqueId val="{00000009-D053-4695-8952-545FB71EBC18}"/>
              </c:ext>
            </c:extLst>
          </c:dPt>
          <c:dPt>
            <c:idx val="31"/>
            <c:bubble3D val="0"/>
            <c:extLst>
              <c:ext xmlns:c16="http://schemas.microsoft.com/office/drawing/2014/chart" uri="{C3380CC4-5D6E-409C-BE32-E72D297353CC}">
                <c16:uniqueId val="{0000000A-D053-4695-8952-545FB71EBC18}"/>
              </c:ext>
            </c:extLst>
          </c:dPt>
          <c:dPt>
            <c:idx val="33"/>
            <c:bubble3D val="0"/>
            <c:extLst>
              <c:ext xmlns:c16="http://schemas.microsoft.com/office/drawing/2014/chart" uri="{C3380CC4-5D6E-409C-BE32-E72D297353CC}">
                <c16:uniqueId val="{0000000B-D053-4695-8952-545FB71EBC18}"/>
              </c:ext>
            </c:extLst>
          </c:dPt>
          <c:dPt>
            <c:idx val="35"/>
            <c:bubble3D val="0"/>
            <c:extLst>
              <c:ext xmlns:c16="http://schemas.microsoft.com/office/drawing/2014/chart" uri="{C3380CC4-5D6E-409C-BE32-E72D297353CC}">
                <c16:uniqueId val="{0000000C-D053-4695-8952-545FB71EBC18}"/>
              </c:ext>
            </c:extLst>
          </c:dPt>
          <c:dPt>
            <c:idx val="37"/>
            <c:bubble3D val="0"/>
            <c:extLst>
              <c:ext xmlns:c16="http://schemas.microsoft.com/office/drawing/2014/chart" uri="{C3380CC4-5D6E-409C-BE32-E72D297353CC}">
                <c16:uniqueId val="{0000000D-D053-4695-8952-545FB71EBC18}"/>
              </c:ext>
            </c:extLst>
          </c:dPt>
          <c:dPt>
            <c:idx val="39"/>
            <c:bubble3D val="0"/>
            <c:extLst>
              <c:ext xmlns:c16="http://schemas.microsoft.com/office/drawing/2014/chart" uri="{C3380CC4-5D6E-409C-BE32-E72D297353CC}">
                <c16:uniqueId val="{0000000E-D053-4695-8952-545FB71EBC18}"/>
              </c:ext>
            </c:extLst>
          </c:dPt>
          <c:dPt>
            <c:idx val="41"/>
            <c:bubble3D val="0"/>
            <c:extLst>
              <c:ext xmlns:c16="http://schemas.microsoft.com/office/drawing/2014/chart" uri="{C3380CC4-5D6E-409C-BE32-E72D297353CC}">
                <c16:uniqueId val="{0000000F-D053-4695-8952-545FB71EBC18}"/>
              </c:ext>
            </c:extLst>
          </c:dPt>
          <c:dPt>
            <c:idx val="43"/>
            <c:bubble3D val="0"/>
            <c:extLst>
              <c:ext xmlns:c16="http://schemas.microsoft.com/office/drawing/2014/chart" uri="{C3380CC4-5D6E-409C-BE32-E72D297353CC}">
                <c16:uniqueId val="{00000010-D053-4695-8952-545FB71EBC18}"/>
              </c:ext>
            </c:extLst>
          </c:dPt>
          <c:dPt>
            <c:idx val="45"/>
            <c:bubble3D val="0"/>
            <c:extLst>
              <c:ext xmlns:c16="http://schemas.microsoft.com/office/drawing/2014/chart" uri="{C3380CC4-5D6E-409C-BE32-E72D297353CC}">
                <c16:uniqueId val="{00000011-D053-4695-8952-545FB71EBC18}"/>
              </c:ext>
            </c:extLst>
          </c:dPt>
          <c:dPt>
            <c:idx val="47"/>
            <c:bubble3D val="0"/>
            <c:extLst>
              <c:ext xmlns:c16="http://schemas.microsoft.com/office/drawing/2014/chart" uri="{C3380CC4-5D6E-409C-BE32-E72D297353CC}">
                <c16:uniqueId val="{00000012-D053-4695-8952-545FB71EBC18}"/>
              </c:ext>
            </c:extLst>
          </c:dPt>
          <c:dPt>
            <c:idx val="49"/>
            <c:bubble3D val="0"/>
            <c:extLst>
              <c:ext xmlns:c16="http://schemas.microsoft.com/office/drawing/2014/chart" uri="{C3380CC4-5D6E-409C-BE32-E72D297353CC}">
                <c16:uniqueId val="{00000013-D053-4695-8952-545FB71EBC18}"/>
              </c:ext>
            </c:extLst>
          </c:dPt>
          <c:dPt>
            <c:idx val="51"/>
            <c:bubble3D val="0"/>
            <c:extLst>
              <c:ext xmlns:c16="http://schemas.microsoft.com/office/drawing/2014/chart" uri="{C3380CC4-5D6E-409C-BE32-E72D297353CC}">
                <c16:uniqueId val="{00000014-D053-4695-8952-545FB71EBC18}"/>
              </c:ext>
            </c:extLst>
          </c:dPt>
          <c:dPt>
            <c:idx val="53"/>
            <c:bubble3D val="0"/>
            <c:extLst>
              <c:ext xmlns:c16="http://schemas.microsoft.com/office/drawing/2014/chart" uri="{C3380CC4-5D6E-409C-BE32-E72D297353CC}">
                <c16:uniqueId val="{00000015-D053-4695-8952-545FB71EBC18}"/>
              </c:ext>
            </c:extLst>
          </c:dPt>
          <c:dPt>
            <c:idx val="55"/>
            <c:bubble3D val="0"/>
            <c:extLst>
              <c:ext xmlns:c16="http://schemas.microsoft.com/office/drawing/2014/chart" uri="{C3380CC4-5D6E-409C-BE32-E72D297353CC}">
                <c16:uniqueId val="{00000016-D053-4695-8952-545FB71EBC18}"/>
              </c:ext>
            </c:extLst>
          </c:dPt>
          <c:dPt>
            <c:idx val="57"/>
            <c:bubble3D val="0"/>
            <c:extLst>
              <c:ext xmlns:c16="http://schemas.microsoft.com/office/drawing/2014/chart" uri="{C3380CC4-5D6E-409C-BE32-E72D297353CC}">
                <c16:uniqueId val="{00000017-D053-4695-8952-545FB71EBC18}"/>
              </c:ext>
            </c:extLst>
          </c:dPt>
          <c:dPt>
            <c:idx val="59"/>
            <c:bubble3D val="0"/>
            <c:extLst>
              <c:ext xmlns:c16="http://schemas.microsoft.com/office/drawing/2014/chart" uri="{C3380CC4-5D6E-409C-BE32-E72D297353CC}">
                <c16:uniqueId val="{00000018-D053-4695-8952-545FB71EBC18}"/>
              </c:ext>
            </c:extLst>
          </c:dPt>
          <c:dPt>
            <c:idx val="61"/>
            <c:bubble3D val="0"/>
            <c:extLst>
              <c:ext xmlns:c16="http://schemas.microsoft.com/office/drawing/2014/chart" uri="{C3380CC4-5D6E-409C-BE32-E72D297353CC}">
                <c16:uniqueId val="{00000019-D053-4695-8952-545FB71EBC18}"/>
              </c:ext>
            </c:extLst>
          </c:dPt>
          <c:dPt>
            <c:idx val="63"/>
            <c:bubble3D val="0"/>
            <c:extLst>
              <c:ext xmlns:c16="http://schemas.microsoft.com/office/drawing/2014/chart" uri="{C3380CC4-5D6E-409C-BE32-E72D297353CC}">
                <c16:uniqueId val="{0000001A-D053-4695-8952-545FB71EBC18}"/>
              </c:ext>
            </c:extLst>
          </c:dPt>
          <c:dPt>
            <c:idx val="65"/>
            <c:bubble3D val="0"/>
            <c:extLst>
              <c:ext xmlns:c16="http://schemas.microsoft.com/office/drawing/2014/chart" uri="{C3380CC4-5D6E-409C-BE32-E72D297353CC}">
                <c16:uniqueId val="{0000001B-D053-4695-8952-545FB71EBC18}"/>
              </c:ext>
            </c:extLst>
          </c:dPt>
          <c:dLbls>
            <c:delete val="1"/>
          </c:dLbls>
          <c:errBars>
            <c:errDir val="x"/>
            <c:errBarType val="both"/>
            <c:errValType val="cust"/>
            <c:noEndCap val="0"/>
            <c:plus>
              <c:numRef>
                <c:f>Sheet1!$L$2:$L$6</c:f>
                <c:numCache>
                  <c:formatCode>General</c:formatCode>
                  <c:ptCount val="5"/>
                  <c:pt idx="0">
                    <c:v>2.0000000000000018E-3</c:v>
                  </c:pt>
                  <c:pt idx="1">
                    <c:v>0.99899999999999989</c:v>
                  </c:pt>
                  <c:pt idx="2">
                    <c:v>2.3000000000000003</c:v>
                  </c:pt>
                  <c:pt idx="3">
                    <c:v>1.9000000000000017E-2</c:v>
                  </c:pt>
                  <c:pt idx="4">
                    <c:v>0.87999999999999989</c:v>
                  </c:pt>
                </c:numCache>
              </c:numRef>
            </c:plus>
            <c:minus>
              <c:numRef>
                <c:f>Sheet1!$K$2:$K$6</c:f>
                <c:numCache>
                  <c:formatCode>General</c:formatCode>
                  <c:ptCount val="5"/>
                  <c:pt idx="0">
                    <c:v>2.0000000000000018E-3</c:v>
                  </c:pt>
                  <c:pt idx="1">
                    <c:v>0.64700000000000002</c:v>
                  </c:pt>
                  <c:pt idx="2">
                    <c:v>1.2449999999999999</c:v>
                  </c:pt>
                  <c:pt idx="3">
                    <c:v>2.0000000000000018E-2</c:v>
                  </c:pt>
                  <c:pt idx="4">
                    <c:v>0.49400000000000011</c:v>
                  </c:pt>
                </c:numCache>
              </c:numRef>
            </c:minus>
            <c:spPr>
              <a:ln w="15875"/>
            </c:spPr>
          </c:errBars>
          <c:xVal>
            <c:numRef>
              <c:f>Sheet1!$A$2:$A$6</c:f>
              <c:numCache>
                <c:formatCode>General</c:formatCode>
                <c:ptCount val="5"/>
                <c:pt idx="0">
                  <c:v>0.997</c:v>
                </c:pt>
                <c:pt idx="1">
                  <c:v>1.84</c:v>
                </c:pt>
                <c:pt idx="2">
                  <c:v>2.714</c:v>
                </c:pt>
                <c:pt idx="3">
                  <c:v>0.97299999999999998</c:v>
                </c:pt>
                <c:pt idx="4">
                  <c:v>1.1240000000000001</c:v>
                </c:pt>
              </c:numCache>
            </c:numRef>
          </c:xVal>
          <c:yVal>
            <c:numRef>
              <c:f>Sheet1!$B$2:$B$6</c:f>
              <c:numCache>
                <c:formatCode>General</c:formatCode>
                <c:ptCount val="5"/>
                <c:pt idx="0">
                  <c:v>0.5</c:v>
                </c:pt>
                <c:pt idx="1">
                  <c:v>4.5</c:v>
                </c:pt>
                <c:pt idx="2">
                  <c:v>8.5</c:v>
                </c:pt>
                <c:pt idx="3">
                  <c:v>12.5</c:v>
                </c:pt>
                <c:pt idx="4">
                  <c:v>16.5</c:v>
                </c:pt>
              </c:numCache>
            </c:numRef>
          </c:yVal>
          <c:smooth val="0"/>
          <c:extLst>
            <c:ext xmlns:c16="http://schemas.microsoft.com/office/drawing/2014/chart" uri="{C3380CC4-5D6E-409C-BE32-E72D297353CC}">
              <c16:uniqueId val="{0000001C-D053-4695-8952-545FB71EBC18}"/>
            </c:ext>
          </c:extLst>
        </c:ser>
        <c:dLbls>
          <c:dLblPos val="b"/>
          <c:showLegendKey val="0"/>
          <c:showVal val="1"/>
          <c:showCatName val="0"/>
          <c:showSerName val="0"/>
          <c:showPercent val="0"/>
          <c:showBubbleSize val="0"/>
        </c:dLbls>
        <c:axId val="34426880"/>
        <c:axId val="34428416"/>
      </c:scatterChart>
      <c:valAx>
        <c:axId val="34426880"/>
        <c:scaling>
          <c:logBase val="10"/>
          <c:orientation val="minMax"/>
          <c:max val="10"/>
        </c:scaling>
        <c:delete val="0"/>
        <c:axPos val="b"/>
        <c:numFmt formatCode="General" sourceLinked="1"/>
        <c:majorTickMark val="out"/>
        <c:minorTickMark val="out"/>
        <c:tickLblPos val="nextTo"/>
        <c:spPr>
          <a:ln w="19050">
            <a:solidFill>
              <a:schemeClr val="tx1"/>
            </a:solidFill>
          </a:ln>
        </c:spPr>
        <c:txPr>
          <a:bodyPr/>
          <a:lstStyle/>
          <a:p>
            <a:pPr>
              <a:defRPr sz="1200" baseline="0">
                <a:latin typeface="Arial" panose="020B0604020202020204" pitchFamily="34" charset="0"/>
                <a:cs typeface="Arial" panose="020B0604020202020204" pitchFamily="34" charset="0"/>
              </a:defRPr>
            </a:pPr>
            <a:endParaRPr lang="en-US"/>
          </a:p>
        </c:txPr>
        <c:crossAx val="34428416"/>
        <c:crosses val="autoZero"/>
        <c:crossBetween val="midCat"/>
      </c:valAx>
      <c:valAx>
        <c:axId val="34428416"/>
        <c:scaling>
          <c:orientation val="minMax"/>
          <c:max val="19"/>
          <c:min val="0"/>
        </c:scaling>
        <c:delete val="0"/>
        <c:axPos val="l"/>
        <c:numFmt formatCode="General" sourceLinked="1"/>
        <c:majorTickMark val="none"/>
        <c:minorTickMark val="none"/>
        <c:tickLblPos val="none"/>
        <c:spPr>
          <a:ln w="19050">
            <a:solidFill>
              <a:schemeClr val="tx1"/>
            </a:solidFill>
          </a:ln>
        </c:spPr>
        <c:crossAx val="34426880"/>
        <c:crossesAt val="1"/>
        <c:crossBetween val="midCat"/>
        <c:majorUnit val="1"/>
      </c:valAx>
      <c:spPr>
        <a:noFill/>
        <a:ln w="12700">
          <a:noFill/>
        </a:ln>
      </c:spPr>
    </c:plotArea>
    <c:plotVisOnly val="1"/>
    <c:dispBlanksAs val="gap"/>
    <c:showDLblsOverMax val="0"/>
  </c:chart>
  <c:spPr>
    <a:ln>
      <a:noFill/>
    </a:ln>
  </c:spPr>
  <c:txPr>
    <a:bodyPr/>
    <a:lstStyle/>
    <a:p>
      <a:pPr>
        <a:defRPr lang="en-US"/>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897188816424551E-2"/>
          <c:y val="0"/>
          <c:w val="0.5951398366870807"/>
          <c:h val="0.97120314665722962"/>
        </c:manualLayout>
      </c:layout>
      <c:scatterChart>
        <c:scatterStyle val="lineMarker"/>
        <c:varyColors val="0"/>
        <c:ser>
          <c:idx val="0"/>
          <c:order val="0"/>
          <c:tx>
            <c:strRef>
              <c:f>Sheet1!$B$1</c:f>
              <c:strCache>
                <c:ptCount val="1"/>
                <c:pt idx="0">
                  <c:v>Y-Values</c:v>
                </c:pt>
              </c:strCache>
            </c:strRef>
          </c:tx>
          <c:spPr>
            <a:ln w="28575">
              <a:noFill/>
            </a:ln>
          </c:spPr>
          <c:marker>
            <c:symbol val="diamond"/>
            <c:size val="8"/>
            <c:spPr>
              <a:solidFill>
                <a:schemeClr val="tx1"/>
              </a:solidFill>
              <a:ln>
                <a:noFill/>
              </a:ln>
            </c:spPr>
          </c:marker>
          <c:dPt>
            <c:idx val="1"/>
            <c:bubble3D val="0"/>
            <c:extLst>
              <c:ext xmlns:c16="http://schemas.microsoft.com/office/drawing/2014/chart" uri="{C3380CC4-5D6E-409C-BE32-E72D297353CC}">
                <c16:uniqueId val="{00000000-0FDE-4436-8E60-45C04151A486}"/>
              </c:ext>
            </c:extLst>
          </c:dPt>
          <c:dPt>
            <c:idx val="3"/>
            <c:bubble3D val="0"/>
            <c:extLst>
              <c:ext xmlns:c16="http://schemas.microsoft.com/office/drawing/2014/chart" uri="{C3380CC4-5D6E-409C-BE32-E72D297353CC}">
                <c16:uniqueId val="{00000001-0FDE-4436-8E60-45C04151A486}"/>
              </c:ext>
            </c:extLst>
          </c:dPt>
          <c:dPt>
            <c:idx val="5"/>
            <c:bubble3D val="0"/>
            <c:extLst>
              <c:ext xmlns:c16="http://schemas.microsoft.com/office/drawing/2014/chart" uri="{C3380CC4-5D6E-409C-BE32-E72D297353CC}">
                <c16:uniqueId val="{00000002-0FDE-4436-8E60-45C04151A486}"/>
              </c:ext>
            </c:extLst>
          </c:dPt>
          <c:dPt>
            <c:idx val="7"/>
            <c:bubble3D val="0"/>
            <c:extLst>
              <c:ext xmlns:c16="http://schemas.microsoft.com/office/drawing/2014/chart" uri="{C3380CC4-5D6E-409C-BE32-E72D297353CC}">
                <c16:uniqueId val="{00000003-0FDE-4436-8E60-45C04151A486}"/>
              </c:ext>
            </c:extLst>
          </c:dPt>
          <c:dPt>
            <c:idx val="9"/>
            <c:bubble3D val="0"/>
            <c:extLst>
              <c:ext xmlns:c16="http://schemas.microsoft.com/office/drawing/2014/chart" uri="{C3380CC4-5D6E-409C-BE32-E72D297353CC}">
                <c16:uniqueId val="{00000004-0FDE-4436-8E60-45C04151A486}"/>
              </c:ext>
            </c:extLst>
          </c:dPt>
          <c:dPt>
            <c:idx val="11"/>
            <c:bubble3D val="0"/>
            <c:extLst>
              <c:ext xmlns:c16="http://schemas.microsoft.com/office/drawing/2014/chart" uri="{C3380CC4-5D6E-409C-BE32-E72D297353CC}">
                <c16:uniqueId val="{00000005-0FDE-4436-8E60-45C04151A486}"/>
              </c:ext>
            </c:extLst>
          </c:dPt>
          <c:dPt>
            <c:idx val="13"/>
            <c:bubble3D val="0"/>
            <c:extLst>
              <c:ext xmlns:c16="http://schemas.microsoft.com/office/drawing/2014/chart" uri="{C3380CC4-5D6E-409C-BE32-E72D297353CC}">
                <c16:uniqueId val="{00000006-0FDE-4436-8E60-45C04151A486}"/>
              </c:ext>
            </c:extLst>
          </c:dPt>
          <c:dPt>
            <c:idx val="15"/>
            <c:bubble3D val="0"/>
            <c:extLst>
              <c:ext xmlns:c16="http://schemas.microsoft.com/office/drawing/2014/chart" uri="{C3380CC4-5D6E-409C-BE32-E72D297353CC}">
                <c16:uniqueId val="{00000007-0FDE-4436-8E60-45C04151A486}"/>
              </c:ext>
            </c:extLst>
          </c:dPt>
          <c:dPt>
            <c:idx val="17"/>
            <c:bubble3D val="0"/>
            <c:extLst>
              <c:ext xmlns:c16="http://schemas.microsoft.com/office/drawing/2014/chart" uri="{C3380CC4-5D6E-409C-BE32-E72D297353CC}">
                <c16:uniqueId val="{00000008-0FDE-4436-8E60-45C04151A486}"/>
              </c:ext>
            </c:extLst>
          </c:dPt>
          <c:dPt>
            <c:idx val="19"/>
            <c:bubble3D val="0"/>
            <c:extLst>
              <c:ext xmlns:c16="http://schemas.microsoft.com/office/drawing/2014/chart" uri="{C3380CC4-5D6E-409C-BE32-E72D297353CC}">
                <c16:uniqueId val="{00000009-0FDE-4436-8E60-45C04151A486}"/>
              </c:ext>
            </c:extLst>
          </c:dPt>
          <c:dPt>
            <c:idx val="21"/>
            <c:bubble3D val="0"/>
            <c:extLst>
              <c:ext xmlns:c16="http://schemas.microsoft.com/office/drawing/2014/chart" uri="{C3380CC4-5D6E-409C-BE32-E72D297353CC}">
                <c16:uniqueId val="{0000000A-0FDE-4436-8E60-45C04151A486}"/>
              </c:ext>
            </c:extLst>
          </c:dPt>
          <c:dPt>
            <c:idx val="23"/>
            <c:bubble3D val="0"/>
            <c:extLst>
              <c:ext xmlns:c16="http://schemas.microsoft.com/office/drawing/2014/chart" uri="{C3380CC4-5D6E-409C-BE32-E72D297353CC}">
                <c16:uniqueId val="{0000000B-0FDE-4436-8E60-45C04151A486}"/>
              </c:ext>
            </c:extLst>
          </c:dPt>
          <c:dPt>
            <c:idx val="25"/>
            <c:bubble3D val="0"/>
            <c:extLst>
              <c:ext xmlns:c16="http://schemas.microsoft.com/office/drawing/2014/chart" uri="{C3380CC4-5D6E-409C-BE32-E72D297353CC}">
                <c16:uniqueId val="{0000000C-0FDE-4436-8E60-45C04151A486}"/>
              </c:ext>
            </c:extLst>
          </c:dPt>
          <c:dPt>
            <c:idx val="27"/>
            <c:bubble3D val="0"/>
            <c:extLst>
              <c:ext xmlns:c16="http://schemas.microsoft.com/office/drawing/2014/chart" uri="{C3380CC4-5D6E-409C-BE32-E72D297353CC}">
                <c16:uniqueId val="{0000000D-0FDE-4436-8E60-45C04151A486}"/>
              </c:ext>
            </c:extLst>
          </c:dPt>
          <c:dPt>
            <c:idx val="29"/>
            <c:bubble3D val="0"/>
            <c:extLst>
              <c:ext xmlns:c16="http://schemas.microsoft.com/office/drawing/2014/chart" uri="{C3380CC4-5D6E-409C-BE32-E72D297353CC}">
                <c16:uniqueId val="{0000000E-0FDE-4436-8E60-45C04151A486}"/>
              </c:ext>
            </c:extLst>
          </c:dPt>
          <c:dPt>
            <c:idx val="31"/>
            <c:bubble3D val="0"/>
            <c:extLst>
              <c:ext xmlns:c16="http://schemas.microsoft.com/office/drawing/2014/chart" uri="{C3380CC4-5D6E-409C-BE32-E72D297353CC}">
                <c16:uniqueId val="{0000000F-0FDE-4436-8E60-45C04151A486}"/>
              </c:ext>
            </c:extLst>
          </c:dPt>
          <c:dPt>
            <c:idx val="33"/>
            <c:bubble3D val="0"/>
            <c:extLst>
              <c:ext xmlns:c16="http://schemas.microsoft.com/office/drawing/2014/chart" uri="{C3380CC4-5D6E-409C-BE32-E72D297353CC}">
                <c16:uniqueId val="{00000010-0FDE-4436-8E60-45C04151A486}"/>
              </c:ext>
            </c:extLst>
          </c:dPt>
          <c:dPt>
            <c:idx val="35"/>
            <c:bubble3D val="0"/>
            <c:extLst>
              <c:ext xmlns:c16="http://schemas.microsoft.com/office/drawing/2014/chart" uri="{C3380CC4-5D6E-409C-BE32-E72D297353CC}">
                <c16:uniqueId val="{00000011-0FDE-4436-8E60-45C04151A486}"/>
              </c:ext>
            </c:extLst>
          </c:dPt>
          <c:dPt>
            <c:idx val="37"/>
            <c:bubble3D val="0"/>
            <c:extLst>
              <c:ext xmlns:c16="http://schemas.microsoft.com/office/drawing/2014/chart" uri="{C3380CC4-5D6E-409C-BE32-E72D297353CC}">
                <c16:uniqueId val="{00000012-0FDE-4436-8E60-45C04151A486}"/>
              </c:ext>
            </c:extLst>
          </c:dPt>
          <c:dPt>
            <c:idx val="39"/>
            <c:bubble3D val="0"/>
            <c:extLst>
              <c:ext xmlns:c16="http://schemas.microsoft.com/office/drawing/2014/chart" uri="{C3380CC4-5D6E-409C-BE32-E72D297353CC}">
                <c16:uniqueId val="{00000013-0FDE-4436-8E60-45C04151A486}"/>
              </c:ext>
            </c:extLst>
          </c:dPt>
          <c:dPt>
            <c:idx val="41"/>
            <c:bubble3D val="0"/>
            <c:extLst>
              <c:ext xmlns:c16="http://schemas.microsoft.com/office/drawing/2014/chart" uri="{C3380CC4-5D6E-409C-BE32-E72D297353CC}">
                <c16:uniqueId val="{00000014-0FDE-4436-8E60-45C04151A486}"/>
              </c:ext>
            </c:extLst>
          </c:dPt>
          <c:dPt>
            <c:idx val="43"/>
            <c:bubble3D val="0"/>
            <c:extLst>
              <c:ext xmlns:c16="http://schemas.microsoft.com/office/drawing/2014/chart" uri="{C3380CC4-5D6E-409C-BE32-E72D297353CC}">
                <c16:uniqueId val="{00000015-0FDE-4436-8E60-45C04151A486}"/>
              </c:ext>
            </c:extLst>
          </c:dPt>
          <c:dPt>
            <c:idx val="45"/>
            <c:bubble3D val="0"/>
            <c:extLst>
              <c:ext xmlns:c16="http://schemas.microsoft.com/office/drawing/2014/chart" uri="{C3380CC4-5D6E-409C-BE32-E72D297353CC}">
                <c16:uniqueId val="{00000016-0FDE-4436-8E60-45C04151A486}"/>
              </c:ext>
            </c:extLst>
          </c:dPt>
          <c:dPt>
            <c:idx val="47"/>
            <c:bubble3D val="0"/>
            <c:extLst>
              <c:ext xmlns:c16="http://schemas.microsoft.com/office/drawing/2014/chart" uri="{C3380CC4-5D6E-409C-BE32-E72D297353CC}">
                <c16:uniqueId val="{00000017-0FDE-4436-8E60-45C04151A486}"/>
              </c:ext>
            </c:extLst>
          </c:dPt>
          <c:dPt>
            <c:idx val="49"/>
            <c:bubble3D val="0"/>
            <c:extLst>
              <c:ext xmlns:c16="http://schemas.microsoft.com/office/drawing/2014/chart" uri="{C3380CC4-5D6E-409C-BE32-E72D297353CC}">
                <c16:uniqueId val="{00000018-0FDE-4436-8E60-45C04151A486}"/>
              </c:ext>
            </c:extLst>
          </c:dPt>
          <c:dPt>
            <c:idx val="51"/>
            <c:bubble3D val="0"/>
            <c:extLst>
              <c:ext xmlns:c16="http://schemas.microsoft.com/office/drawing/2014/chart" uri="{C3380CC4-5D6E-409C-BE32-E72D297353CC}">
                <c16:uniqueId val="{00000019-0FDE-4436-8E60-45C04151A486}"/>
              </c:ext>
            </c:extLst>
          </c:dPt>
          <c:dPt>
            <c:idx val="53"/>
            <c:bubble3D val="0"/>
            <c:extLst>
              <c:ext xmlns:c16="http://schemas.microsoft.com/office/drawing/2014/chart" uri="{C3380CC4-5D6E-409C-BE32-E72D297353CC}">
                <c16:uniqueId val="{0000001A-0FDE-4436-8E60-45C04151A486}"/>
              </c:ext>
            </c:extLst>
          </c:dPt>
          <c:dPt>
            <c:idx val="55"/>
            <c:bubble3D val="0"/>
            <c:extLst>
              <c:ext xmlns:c16="http://schemas.microsoft.com/office/drawing/2014/chart" uri="{C3380CC4-5D6E-409C-BE32-E72D297353CC}">
                <c16:uniqueId val="{0000001B-0FDE-4436-8E60-45C04151A486}"/>
              </c:ext>
            </c:extLst>
          </c:dPt>
          <c:dPt>
            <c:idx val="57"/>
            <c:bubble3D val="0"/>
            <c:extLst>
              <c:ext xmlns:c16="http://schemas.microsoft.com/office/drawing/2014/chart" uri="{C3380CC4-5D6E-409C-BE32-E72D297353CC}">
                <c16:uniqueId val="{0000001C-0FDE-4436-8E60-45C04151A486}"/>
              </c:ext>
            </c:extLst>
          </c:dPt>
          <c:dPt>
            <c:idx val="59"/>
            <c:bubble3D val="0"/>
            <c:extLst>
              <c:ext xmlns:c16="http://schemas.microsoft.com/office/drawing/2014/chart" uri="{C3380CC4-5D6E-409C-BE32-E72D297353CC}">
                <c16:uniqueId val="{0000001D-0FDE-4436-8E60-45C04151A486}"/>
              </c:ext>
            </c:extLst>
          </c:dPt>
          <c:dPt>
            <c:idx val="61"/>
            <c:bubble3D val="0"/>
            <c:extLst>
              <c:ext xmlns:c16="http://schemas.microsoft.com/office/drawing/2014/chart" uri="{C3380CC4-5D6E-409C-BE32-E72D297353CC}">
                <c16:uniqueId val="{0000001E-0FDE-4436-8E60-45C04151A486}"/>
              </c:ext>
            </c:extLst>
          </c:dPt>
          <c:dPt>
            <c:idx val="63"/>
            <c:bubble3D val="0"/>
            <c:extLst>
              <c:ext xmlns:c16="http://schemas.microsoft.com/office/drawing/2014/chart" uri="{C3380CC4-5D6E-409C-BE32-E72D297353CC}">
                <c16:uniqueId val="{0000001F-0FDE-4436-8E60-45C04151A486}"/>
              </c:ext>
            </c:extLst>
          </c:dPt>
          <c:dPt>
            <c:idx val="65"/>
            <c:bubble3D val="0"/>
            <c:extLst>
              <c:ext xmlns:c16="http://schemas.microsoft.com/office/drawing/2014/chart" uri="{C3380CC4-5D6E-409C-BE32-E72D297353CC}">
                <c16:uniqueId val="{00000020-0FDE-4436-8E60-45C04151A486}"/>
              </c:ext>
            </c:extLst>
          </c:dPt>
          <c:dLbls>
            <c:dLbl>
              <c:idx val="0"/>
              <c:layout>
                <c:manualLayout>
                  <c:x val="-4.2799516068456653E-2"/>
                  <c:y val="-2.4602846021989151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1-0FDE-4436-8E60-45C04151A486}"/>
                </c:ext>
              </c:extLst>
            </c:dLbl>
            <c:dLbl>
              <c:idx val="1"/>
              <c:layout>
                <c:manualLayout>
                  <c:x val="-3.8946751148397046E-2"/>
                  <c:y val="-2.4602846021989151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FDE-4436-8E60-45C04151A486}"/>
                </c:ext>
              </c:extLst>
            </c:dLbl>
            <c:dLbl>
              <c:idx val="2"/>
              <c:layout>
                <c:manualLayout>
                  <c:x val="-3.5093986228337301E-2"/>
                  <c:y val="-2.9272434061372445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2-0FDE-4436-8E60-45C04151A486}"/>
                </c:ext>
              </c:extLst>
            </c:dLbl>
            <c:dLbl>
              <c:idx val="3"/>
              <c:layout>
                <c:manualLayout>
                  <c:x val="-3.8946751148397046E-2"/>
                  <c:y val="-2.9272434061372359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FDE-4436-8E60-45C04151A486}"/>
                </c:ext>
              </c:extLst>
            </c:dLbl>
            <c:dLbl>
              <c:idx val="6"/>
              <c:tx>
                <c:rich>
                  <a:bodyPr/>
                  <a:lstStyle/>
                  <a:p>
                    <a:fld id="{641A99CF-E960-4DF8-A676-03D772BDAC34}" type="XVALUE">
                      <a:rPr lang="en-US" smtClean="0"/>
                      <a:pPr/>
                      <a:t>[X VALUE]</a:t>
                    </a:fld>
                    <a:r>
                      <a:rPr lang="en-US" dirty="0"/>
                      <a:t>*</a:t>
                    </a:r>
                  </a:p>
                </c:rich>
              </c:tx>
              <c:dLblPos val="t"/>
              <c:showLegendKey val="0"/>
              <c:showVal val="0"/>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23-0FDE-4436-8E60-45C04151A486}"/>
                </c:ext>
              </c:extLst>
            </c:dLbl>
            <c:dLbl>
              <c:idx val="7"/>
              <c:layout>
                <c:manualLayout>
                  <c:x val="-3.3321714365109847E-2"/>
                  <c:y val="-2.4602846021988981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FDE-4436-8E60-45C04151A486}"/>
                </c:ext>
              </c:extLst>
            </c:dLbl>
            <c:dLbl>
              <c:idx val="8"/>
              <c:layout>
                <c:manualLayout>
                  <c:x val="-3.8946751148396977E-2"/>
                  <c:y val="-2.4602846021988981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4-0FDE-4436-8E60-45C04151A486}"/>
                </c:ext>
              </c:extLst>
            </c:dLbl>
            <c:dLbl>
              <c:idx val="9"/>
              <c:layout>
                <c:manualLayout>
                  <c:x val="-3.8946751148397046E-2"/>
                  <c:y val="-3.1607228081064045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FDE-4436-8E60-45C04151A486}"/>
                </c:ext>
              </c:extLst>
            </c:dLbl>
            <c:dLbl>
              <c:idx val="10"/>
              <c:layout>
                <c:manualLayout>
                  <c:x val="-3.7020368688367139E-2"/>
                  <c:y val="-2.6937640041680713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5-0FDE-4436-8E60-45C04151A486}"/>
                </c:ext>
              </c:extLst>
            </c:dLbl>
            <c:dLbl>
              <c:idx val="11"/>
              <c:layout>
                <c:manualLayout>
                  <c:x val="-3.7020368688367139E-2"/>
                  <c:y val="-2.2268052002297291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FDE-4436-8E60-45C04151A486}"/>
                </c:ext>
              </c:extLst>
            </c:dLbl>
            <c:dLbl>
              <c:idx val="13"/>
              <c:layout>
                <c:manualLayout>
                  <c:x val="-3.8946751148397046E-2"/>
                  <c:y val="-2.4602846021988981E-2"/>
                </c:manualLayout>
              </c:layout>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FDE-4436-8E60-45C04151A486}"/>
                </c:ext>
              </c:extLst>
            </c:dLbl>
            <c:spPr>
              <a:noFill/>
              <a:ln>
                <a:noFill/>
              </a:ln>
              <a:effectLst/>
            </c:spPr>
            <c:txPr>
              <a:bodyPr wrap="square" lIns="38100" tIns="19050" rIns="38100" bIns="19050" anchor="ctr">
                <a:spAutoFit/>
              </a:bodyPr>
              <a:lstStyle/>
              <a:p>
                <a:pPr>
                  <a:defRPr sz="1000">
                    <a:latin typeface="Arial" panose="020B0604020202020204" pitchFamily="34" charset="0"/>
                    <a:cs typeface="Arial" panose="020B0604020202020204" pitchFamily="34" charset="0"/>
                  </a:defRPr>
                </a:pPr>
                <a:endParaRPr lang="en-US"/>
              </a:p>
            </c:txPr>
            <c:dLblPos val="t"/>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errBars>
            <c:errDir val="x"/>
            <c:errBarType val="both"/>
            <c:errValType val="cust"/>
            <c:noEndCap val="0"/>
            <c:plus>
              <c:numRef>
                <c:f>Sheet1!$K$2:$K$17</c:f>
                <c:numCache>
                  <c:formatCode>General</c:formatCode>
                  <c:ptCount val="16"/>
                  <c:pt idx="0">
                    <c:v>1.5699999999999998</c:v>
                  </c:pt>
                  <c:pt idx="1">
                    <c:v>1.55</c:v>
                  </c:pt>
                  <c:pt idx="2">
                    <c:v>1.62</c:v>
                  </c:pt>
                  <c:pt idx="3">
                    <c:v>1.48</c:v>
                  </c:pt>
                  <c:pt idx="4">
                    <c:v>3.57</c:v>
                  </c:pt>
                  <c:pt idx="5">
                    <c:v>1.72</c:v>
                  </c:pt>
                  <c:pt idx="6">
                    <c:v>0</c:v>
                  </c:pt>
                  <c:pt idx="7">
                    <c:v>1.61</c:v>
                  </c:pt>
                  <c:pt idx="8">
                    <c:v>1.27</c:v>
                  </c:pt>
                  <c:pt idx="9">
                    <c:v>2.17</c:v>
                  </c:pt>
                  <c:pt idx="10">
                    <c:v>1.49</c:v>
                  </c:pt>
                  <c:pt idx="11">
                    <c:v>1.56</c:v>
                  </c:pt>
                  <c:pt idx="12">
                    <c:v>1.24</c:v>
                  </c:pt>
                  <c:pt idx="13">
                    <c:v>2.0100000000000002</c:v>
                  </c:pt>
                  <c:pt idx="14">
                    <c:v>1.0999999999999999</c:v>
                  </c:pt>
                  <c:pt idx="15">
                    <c:v>0</c:v>
                  </c:pt>
                </c:numCache>
              </c:numRef>
            </c:plus>
            <c:minus>
              <c:numRef>
                <c:f>Sheet1!$L$2:$L$17</c:f>
                <c:numCache>
                  <c:formatCode>General</c:formatCode>
                  <c:ptCount val="16"/>
                  <c:pt idx="0">
                    <c:v>1.5699999999999998</c:v>
                  </c:pt>
                  <c:pt idx="1">
                    <c:v>1.55</c:v>
                  </c:pt>
                  <c:pt idx="2">
                    <c:v>1.62</c:v>
                  </c:pt>
                  <c:pt idx="3">
                    <c:v>1.48</c:v>
                  </c:pt>
                  <c:pt idx="4">
                    <c:v>3.5700000000000003</c:v>
                  </c:pt>
                  <c:pt idx="5">
                    <c:v>1.7100000000000002</c:v>
                  </c:pt>
                  <c:pt idx="6">
                    <c:v>0</c:v>
                  </c:pt>
                  <c:pt idx="7">
                    <c:v>1.61</c:v>
                  </c:pt>
                  <c:pt idx="8">
                    <c:v>1.2799999999999998</c:v>
                  </c:pt>
                  <c:pt idx="9">
                    <c:v>2.16</c:v>
                  </c:pt>
                  <c:pt idx="10">
                    <c:v>1.4900000000000002</c:v>
                  </c:pt>
                  <c:pt idx="11">
                    <c:v>1.5599999999999998</c:v>
                  </c:pt>
                  <c:pt idx="12">
                    <c:v>1.2400000000000002</c:v>
                  </c:pt>
                  <c:pt idx="13">
                    <c:v>2.0099999999999998</c:v>
                  </c:pt>
                  <c:pt idx="14">
                    <c:v>1.0999999999999999</c:v>
                  </c:pt>
                  <c:pt idx="15">
                    <c:v>0</c:v>
                  </c:pt>
                </c:numCache>
              </c:numRef>
            </c:minus>
            <c:spPr>
              <a:ln w="15875"/>
            </c:spPr>
          </c:errBars>
          <c:xVal>
            <c:numRef>
              <c:f>Sheet1!$A$2:$A$16</c:f>
              <c:numCache>
                <c:formatCode>General</c:formatCode>
                <c:ptCount val="15"/>
                <c:pt idx="0">
                  <c:v>0.71</c:v>
                </c:pt>
                <c:pt idx="1">
                  <c:v>1.72</c:v>
                </c:pt>
                <c:pt idx="2">
                  <c:v>0.38</c:v>
                </c:pt>
                <c:pt idx="3">
                  <c:v>1.88</c:v>
                </c:pt>
                <c:pt idx="4">
                  <c:v>0.5</c:v>
                </c:pt>
                <c:pt idx="5">
                  <c:v>0.99</c:v>
                </c:pt>
                <c:pt idx="6">
                  <c:v>-1.03</c:v>
                </c:pt>
                <c:pt idx="7">
                  <c:v>1.8</c:v>
                </c:pt>
                <c:pt idx="8">
                  <c:v>0.91</c:v>
                </c:pt>
                <c:pt idx="9">
                  <c:v>2.08</c:v>
                </c:pt>
                <c:pt idx="10">
                  <c:v>1.71</c:v>
                </c:pt>
                <c:pt idx="11">
                  <c:v>0.51</c:v>
                </c:pt>
                <c:pt idx="12">
                  <c:v>0.84</c:v>
                </c:pt>
                <c:pt idx="13">
                  <c:v>2.08</c:v>
                </c:pt>
                <c:pt idx="14">
                  <c:v>1.2</c:v>
                </c:pt>
              </c:numCache>
            </c:numRef>
          </c:xVal>
          <c:yVal>
            <c:numRef>
              <c:f>Sheet1!$B$2:$B$16</c:f>
              <c:numCache>
                <c:formatCode>General</c:formatCode>
                <c:ptCount val="15"/>
                <c:pt idx="0">
                  <c:v>0.5</c:v>
                </c:pt>
                <c:pt idx="1">
                  <c:v>1.5</c:v>
                </c:pt>
                <c:pt idx="2">
                  <c:v>3</c:v>
                </c:pt>
                <c:pt idx="3">
                  <c:v>4.0999999999999996</c:v>
                </c:pt>
                <c:pt idx="4">
                  <c:v>5.5</c:v>
                </c:pt>
                <c:pt idx="5">
                  <c:v>6.9</c:v>
                </c:pt>
                <c:pt idx="6">
                  <c:v>8.1</c:v>
                </c:pt>
                <c:pt idx="7">
                  <c:v>9.1</c:v>
                </c:pt>
                <c:pt idx="8">
                  <c:v>10.6</c:v>
                </c:pt>
                <c:pt idx="9">
                  <c:v>11.5</c:v>
                </c:pt>
                <c:pt idx="10">
                  <c:v>13.2</c:v>
                </c:pt>
                <c:pt idx="11">
                  <c:v>14.3</c:v>
                </c:pt>
                <c:pt idx="12">
                  <c:v>15.7</c:v>
                </c:pt>
                <c:pt idx="13">
                  <c:v>16.899999999999999</c:v>
                </c:pt>
                <c:pt idx="14">
                  <c:v>18.2</c:v>
                </c:pt>
              </c:numCache>
            </c:numRef>
          </c:yVal>
          <c:smooth val="0"/>
          <c:extLst>
            <c:ext xmlns:c16="http://schemas.microsoft.com/office/drawing/2014/chart" uri="{C3380CC4-5D6E-409C-BE32-E72D297353CC}">
              <c16:uniqueId val="{00000026-0FDE-4436-8E60-45C04151A486}"/>
            </c:ext>
          </c:extLst>
        </c:ser>
        <c:dLbls>
          <c:dLblPos val="b"/>
          <c:showLegendKey val="0"/>
          <c:showVal val="1"/>
          <c:showCatName val="0"/>
          <c:showSerName val="0"/>
          <c:showPercent val="0"/>
          <c:showBubbleSize val="0"/>
        </c:dLbls>
        <c:axId val="34426880"/>
        <c:axId val="34428416"/>
      </c:scatterChart>
      <c:valAx>
        <c:axId val="34426880"/>
        <c:scaling>
          <c:orientation val="minMax"/>
          <c:max val="5"/>
          <c:min val="-5"/>
        </c:scaling>
        <c:delete val="0"/>
        <c:axPos val="b"/>
        <c:numFmt formatCode="General" sourceLinked="1"/>
        <c:majorTickMark val="out"/>
        <c:minorTickMark val="none"/>
        <c:tickLblPos val="nextTo"/>
        <c:spPr>
          <a:ln w="19050">
            <a:solidFill>
              <a:schemeClr val="tx1"/>
            </a:solidFill>
          </a:ln>
        </c:spPr>
        <c:txPr>
          <a:bodyPr/>
          <a:lstStyle/>
          <a:p>
            <a:pPr>
              <a:defRPr sz="1100" baseline="0">
                <a:latin typeface="Arial" panose="020B0604020202020204" pitchFamily="34" charset="0"/>
                <a:cs typeface="Arial" panose="020B0604020202020204" pitchFamily="34" charset="0"/>
              </a:defRPr>
            </a:pPr>
            <a:endParaRPr lang="en-US"/>
          </a:p>
        </c:txPr>
        <c:crossAx val="34428416"/>
        <c:crosses val="autoZero"/>
        <c:crossBetween val="midCat"/>
        <c:majorUnit val="1"/>
      </c:valAx>
      <c:valAx>
        <c:axId val="34428416"/>
        <c:scaling>
          <c:orientation val="minMax"/>
          <c:max val="19"/>
          <c:min val="0"/>
        </c:scaling>
        <c:delete val="0"/>
        <c:axPos val="l"/>
        <c:numFmt formatCode="General" sourceLinked="1"/>
        <c:majorTickMark val="none"/>
        <c:minorTickMark val="none"/>
        <c:tickLblPos val="none"/>
        <c:spPr>
          <a:ln w="19050">
            <a:solidFill>
              <a:schemeClr val="tx1"/>
            </a:solidFill>
          </a:ln>
        </c:spPr>
        <c:crossAx val="34426880"/>
        <c:crosses val="autoZero"/>
        <c:crossBetween val="midCat"/>
        <c:majorUnit val="1"/>
      </c:valAx>
      <c:spPr>
        <a:noFill/>
        <a:ln w="12700">
          <a:noFill/>
        </a:ln>
      </c:spPr>
    </c:plotArea>
    <c:plotVisOnly val="1"/>
    <c:dispBlanksAs val="gap"/>
    <c:showDLblsOverMax val="0"/>
  </c:chart>
  <c:spPr>
    <a:ln>
      <a:noFill/>
    </a:ln>
  </c:spPr>
  <c:txPr>
    <a:bodyPr/>
    <a:lstStyle/>
    <a:p>
      <a:pPr>
        <a:defRPr lang="en-US"/>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4940873427856672"/>
          <c:y val="5.8908018251014403E-2"/>
          <c:w val="0.38695369045627759"/>
          <c:h val="0.85099503669701937"/>
        </c:manualLayout>
      </c:layout>
      <c:barChart>
        <c:barDir val="bar"/>
        <c:grouping val="clustered"/>
        <c:varyColors val="0"/>
        <c:ser>
          <c:idx val="0"/>
          <c:order val="0"/>
          <c:tx>
            <c:strRef>
              <c:f>Sheet1!$B$1</c:f>
              <c:strCache>
                <c:ptCount val="1"/>
                <c:pt idx="0">
                  <c:v>ATV/r + TDF/FTC (N=247)</c:v>
                </c:pt>
              </c:strCache>
            </c:strRef>
          </c:tx>
          <c:spPr>
            <a:solidFill>
              <a:srgbClr val="FF6600"/>
            </a:solidFill>
          </c:spPr>
          <c:invertIfNegative val="0"/>
          <c:dLbls>
            <c:dLbl>
              <c:idx val="0"/>
              <c:tx>
                <c:rich>
                  <a:bodyPr/>
                  <a:lstStyle/>
                  <a:p>
                    <a:fld id="{AD0EEC32-7F92-4CFD-9E68-E7AB4CECD4AD}"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31F2-4AF5-B3A4-1923005B6EB5}"/>
                </c:ext>
              </c:extLst>
            </c:dLbl>
            <c:dLbl>
              <c:idx val="1"/>
              <c:tx>
                <c:rich>
                  <a:bodyPr/>
                  <a:lstStyle/>
                  <a:p>
                    <a:fld id="{E8F2D80A-D346-4571-BA0B-C9A828202A28}"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1F2-4AF5-B3A4-1923005B6EB5}"/>
                </c:ext>
              </c:extLst>
            </c:dLbl>
            <c:dLbl>
              <c:idx val="2"/>
              <c:tx>
                <c:rich>
                  <a:bodyPr/>
                  <a:lstStyle/>
                  <a:p>
                    <a:fld id="{4135CB9C-AE5A-4C29-B6BE-645EE8090C62}"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31F2-4AF5-B3A4-1923005B6EB5}"/>
                </c:ext>
              </c:extLst>
            </c:dLbl>
            <c:dLbl>
              <c:idx val="3"/>
              <c:tx>
                <c:rich>
                  <a:bodyPr/>
                  <a:lstStyle/>
                  <a:p>
                    <a:fld id="{5D857E27-39A0-4AC3-A7C1-6B1277981012}"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1F2-4AF5-B3A4-1923005B6EB5}"/>
                </c:ext>
              </c:extLst>
            </c:dLbl>
            <c:dLbl>
              <c:idx val="4"/>
              <c:tx>
                <c:rich>
                  <a:bodyPr/>
                  <a:lstStyle/>
                  <a:p>
                    <a:fld id="{3CDB8CBD-8F7F-4913-A83F-488D8FDC4006}"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31F2-4AF5-B3A4-1923005B6EB5}"/>
                </c:ext>
              </c:extLst>
            </c:dLbl>
            <c:dLbl>
              <c:idx val="5"/>
              <c:tx>
                <c:rich>
                  <a:bodyPr/>
                  <a:lstStyle/>
                  <a:p>
                    <a:fld id="{268E4CE0-098D-4053-B594-4DEF0FCA50D4}"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31F2-4AF5-B3A4-1923005B6EB5}"/>
                </c:ext>
              </c:extLst>
            </c:dLbl>
            <c:dLbl>
              <c:idx val="6"/>
              <c:tx>
                <c:rich>
                  <a:bodyPr/>
                  <a:lstStyle/>
                  <a:p>
                    <a:fld id="{1E7FF836-DBC4-45EA-9027-9142F719D44E}"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31F2-4AF5-B3A4-1923005B6EB5}"/>
                </c:ext>
              </c:extLst>
            </c:dLbl>
            <c:dLbl>
              <c:idx val="7"/>
              <c:tx>
                <c:rich>
                  <a:bodyPr/>
                  <a:lstStyle/>
                  <a:p>
                    <a:fld id="{E6D3514D-8B87-4AA8-A9BC-EE2623EA2EE5}"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31F2-4AF5-B3A4-1923005B6EB5}"/>
                </c:ext>
              </c:extLst>
            </c:dLbl>
            <c:dLbl>
              <c:idx val="8"/>
              <c:layout>
                <c:manualLayout>
                  <c:x val="-7.1777403314449425E-17"/>
                  <c:y val="0"/>
                </c:manualLayout>
              </c:layout>
              <c:tx>
                <c:rich>
                  <a:bodyPr/>
                  <a:lstStyle/>
                  <a:p>
                    <a:fld id="{88C799AB-2A5F-416E-BF08-4EA2F005455E}"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31F2-4AF5-B3A4-1923005B6EB5}"/>
                </c:ext>
              </c:extLst>
            </c:dLbl>
            <c:dLbl>
              <c:idx val="9"/>
              <c:tx>
                <c:rich>
                  <a:bodyPr/>
                  <a:lstStyle/>
                  <a:p>
                    <a:fld id="{BC554A65-DECC-4835-A454-0A52F189FD07}"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31F2-4AF5-B3A4-1923005B6EB5}"/>
                </c:ext>
              </c:extLst>
            </c:dLbl>
            <c:dLbl>
              <c:idx val="10"/>
              <c:tx>
                <c:rich>
                  <a:bodyPr/>
                  <a:lstStyle/>
                  <a:p>
                    <a:fld id="{94ABAE04-6C46-4F9A-8D39-D13E53816500}"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31F2-4AF5-B3A4-1923005B6EB5}"/>
                </c:ext>
              </c:extLst>
            </c:dLbl>
            <c:dLbl>
              <c:idx val="11"/>
              <c:tx>
                <c:rich>
                  <a:bodyPr/>
                  <a:lstStyle/>
                  <a:p>
                    <a:fld id="{AA810532-3B40-4F69-8B3F-7C145DF56E74}"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31F2-4AF5-B3A4-1923005B6EB5}"/>
                </c:ext>
              </c:extLst>
            </c:dLbl>
            <c:dLbl>
              <c:idx val="12"/>
              <c:tx>
                <c:rich>
                  <a:bodyPr/>
                  <a:lstStyle/>
                  <a:p>
                    <a:fld id="{60382A35-05EA-4715-ACFC-C9296B9FB606}"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31F2-4AF5-B3A4-1923005B6EB5}"/>
                </c:ext>
              </c:extLst>
            </c:dLbl>
            <c:dLbl>
              <c:idx val="13"/>
              <c:tx>
                <c:rich>
                  <a:bodyPr/>
                  <a:lstStyle/>
                  <a:p>
                    <a:fld id="{83767CAD-5751-4456-AD1C-E4F7A379C6D0}"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31F2-4AF5-B3A4-1923005B6EB5}"/>
                </c:ext>
              </c:extLst>
            </c:dLbl>
            <c:dLbl>
              <c:idx val="14"/>
              <c:tx>
                <c:rich>
                  <a:bodyPr/>
                  <a:lstStyle/>
                  <a:p>
                    <a:fld id="{4E31B587-2E28-4841-87EC-D04E17F4922E}"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E-31F2-4AF5-B3A4-1923005B6EB5}"/>
                </c:ext>
              </c:extLst>
            </c:dLbl>
            <c:dLbl>
              <c:idx val="15"/>
              <c:tx>
                <c:rich>
                  <a:bodyPr/>
                  <a:lstStyle/>
                  <a:p>
                    <a:r>
                      <a:rPr lang="en-US" sz="900" dirty="0">
                        <a:latin typeface="Arial" panose="020B0604020202020204" pitchFamily="34" charset="0"/>
                        <a:cs typeface="Arial" panose="020B0604020202020204" pitchFamily="34" charset="0"/>
                      </a:rPr>
                      <a:t>93</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F-31F2-4AF5-B3A4-1923005B6EB5}"/>
                </c:ext>
              </c:extLst>
            </c:dLbl>
            <c:dLbl>
              <c:idx val="16"/>
              <c:tx>
                <c:rich>
                  <a:bodyPr/>
                  <a:lstStyle/>
                  <a:p>
                    <a:fld id="{7FFAE450-961D-497D-A683-5A00E59D7ADE}"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0-31F2-4AF5-B3A4-1923005B6EB5}"/>
                </c:ext>
              </c:extLst>
            </c:dLbl>
            <c:dLbl>
              <c:idx val="17"/>
              <c:tx>
                <c:rich>
                  <a:bodyPr/>
                  <a:lstStyle/>
                  <a:p>
                    <a:fld id="{7C32801F-E0DD-406E-BDE9-F9D4498A24FC}"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31F2-4AF5-B3A4-1923005B6EB5}"/>
                </c:ext>
              </c:extLst>
            </c:dLbl>
            <c:dLbl>
              <c:idx val="18"/>
              <c:tx>
                <c:rich>
                  <a:bodyPr/>
                  <a:lstStyle/>
                  <a:p>
                    <a:fld id="{316B1F48-A19A-4719-A1CB-559D5BB82BD6}"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2-31F2-4AF5-B3A4-1923005B6EB5}"/>
                </c:ext>
              </c:extLst>
            </c:dLbl>
            <c:dLbl>
              <c:idx val="19"/>
              <c:tx>
                <c:rich>
                  <a:bodyPr/>
                  <a:lstStyle/>
                  <a:p>
                    <a:fld id="{8C10B699-22FB-4822-A183-008834A6CE7A}"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31F2-4AF5-B3A4-1923005B6EB5}"/>
                </c:ext>
              </c:extLst>
            </c:dLbl>
            <c:spPr>
              <a:noFill/>
              <a:ln>
                <a:noFill/>
              </a:ln>
              <a:effectLst/>
            </c:spPr>
            <c:txPr>
              <a:bodyPr wrap="square" lIns="38100" tIns="19050" rIns="38100" bIns="19050" anchor="ctr">
                <a:spAutoFit/>
              </a:bodyPr>
              <a:lstStyle/>
              <a:p>
                <a:pPr>
                  <a:defRPr sz="1000">
                    <a:solidFill>
                      <a:srgbClr val="FF66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Sheet1!$A$2:$A$16</c:f>
              <c:strCache>
                <c:ptCount val="15"/>
                <c:pt idx="0">
                  <c:v>BMI &lt;25</c:v>
                </c:pt>
                <c:pt idx="1">
                  <c:v>BMI ≥25</c:v>
                </c:pt>
                <c:pt idx="2">
                  <c:v>&lt;37 years</c:v>
                </c:pt>
                <c:pt idx="3">
                  <c:v>≥37 years</c:v>
                </c:pt>
                <c:pt idx="4">
                  <c:v>Asian</c:v>
                </c:pt>
                <c:pt idx="5">
                  <c:v>Black</c:v>
                </c:pt>
                <c:pt idx="6">
                  <c:v>Other</c:v>
                </c:pt>
                <c:pt idx="7">
                  <c:v>White</c:v>
                </c:pt>
                <c:pt idx="8">
                  <c:v>Non-US</c:v>
                </c:pt>
                <c:pt idx="9">
                  <c:v>US</c:v>
                </c:pt>
                <c:pt idx="10">
                  <c:v>≤350</c:v>
                </c:pt>
                <c:pt idx="11">
                  <c:v>&gt;350</c:v>
                </c:pt>
                <c:pt idx="12">
                  <c:v>≤100,000</c:v>
                </c:pt>
                <c:pt idx="13">
                  <c:v>&gt;100,000</c:v>
                </c:pt>
                <c:pt idx="14">
                  <c:v>Overall</c:v>
                </c:pt>
              </c:strCache>
            </c:strRef>
          </c:cat>
          <c:val>
            <c:numRef>
              <c:f>Sheet1!$B$2:$B$16</c:f>
              <c:numCache>
                <c:formatCode>General</c:formatCode>
                <c:ptCount val="15"/>
                <c:pt idx="0">
                  <c:v>1.85</c:v>
                </c:pt>
                <c:pt idx="1">
                  <c:v>0.97</c:v>
                </c:pt>
                <c:pt idx="2">
                  <c:v>1.28</c:v>
                </c:pt>
                <c:pt idx="3">
                  <c:v>1.52</c:v>
                </c:pt>
                <c:pt idx="4">
                  <c:v>0.93</c:v>
                </c:pt>
                <c:pt idx="5">
                  <c:v>2.8</c:v>
                </c:pt>
                <c:pt idx="6">
                  <c:v>2.0699999999999998</c:v>
                </c:pt>
                <c:pt idx="7">
                  <c:v>0.19</c:v>
                </c:pt>
                <c:pt idx="8">
                  <c:v>1.29</c:v>
                </c:pt>
                <c:pt idx="9">
                  <c:v>1.72</c:v>
                </c:pt>
                <c:pt idx="10">
                  <c:v>2.2400000000000002</c:v>
                </c:pt>
                <c:pt idx="11">
                  <c:v>0.54</c:v>
                </c:pt>
                <c:pt idx="12">
                  <c:v>0.51</c:v>
                </c:pt>
                <c:pt idx="13">
                  <c:v>3.77</c:v>
                </c:pt>
                <c:pt idx="14">
                  <c:v>1.41</c:v>
                </c:pt>
              </c:numCache>
            </c:numRef>
          </c:val>
          <c:extLst>
            <c:ext xmlns:c16="http://schemas.microsoft.com/office/drawing/2014/chart" uri="{C3380CC4-5D6E-409C-BE32-E72D297353CC}">
              <c16:uniqueId val="{00000014-31F2-4AF5-B3A4-1923005B6EB5}"/>
            </c:ext>
          </c:extLst>
        </c:ser>
        <c:ser>
          <c:idx val="1"/>
          <c:order val="1"/>
          <c:tx>
            <c:strRef>
              <c:f>Sheet1!$C$1</c:f>
              <c:strCache>
                <c:ptCount val="1"/>
                <c:pt idx="0">
                  <c:v>DTG/ABC/3TC (N=248)</c:v>
                </c:pt>
              </c:strCache>
            </c:strRef>
          </c:tx>
          <c:spPr>
            <a:solidFill>
              <a:srgbClr val="002F5F"/>
            </a:solidFill>
            <a:ln>
              <a:noFill/>
            </a:ln>
          </c:spPr>
          <c:invertIfNegative val="0"/>
          <c:dLbls>
            <c:dLbl>
              <c:idx val="0"/>
              <c:tx>
                <c:rich>
                  <a:bodyPr/>
                  <a:lstStyle/>
                  <a:p>
                    <a:fld id="{6C635889-AC1D-4E05-A193-60F7F4EE6BB0}"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31F2-4AF5-B3A4-1923005B6EB5}"/>
                </c:ext>
              </c:extLst>
            </c:dLbl>
            <c:dLbl>
              <c:idx val="1"/>
              <c:tx>
                <c:rich>
                  <a:bodyPr/>
                  <a:lstStyle/>
                  <a:p>
                    <a:fld id="{303AD009-23EF-402B-9ED5-93E127343D8E}"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31F2-4AF5-B3A4-1923005B6EB5}"/>
                </c:ext>
              </c:extLst>
            </c:dLbl>
            <c:dLbl>
              <c:idx val="2"/>
              <c:tx>
                <c:rich>
                  <a:bodyPr/>
                  <a:lstStyle/>
                  <a:p>
                    <a:fld id="{E1E0FB2E-94BD-4732-873A-B1DC8DC214B7}"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31F2-4AF5-B3A4-1923005B6EB5}"/>
                </c:ext>
              </c:extLst>
            </c:dLbl>
            <c:dLbl>
              <c:idx val="3"/>
              <c:tx>
                <c:rich>
                  <a:bodyPr/>
                  <a:lstStyle/>
                  <a:p>
                    <a:fld id="{763B11A7-A77A-42FF-98AA-E367D83A272A}"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8-31F2-4AF5-B3A4-1923005B6EB5}"/>
                </c:ext>
              </c:extLst>
            </c:dLbl>
            <c:dLbl>
              <c:idx val="4"/>
              <c:tx>
                <c:rich>
                  <a:bodyPr/>
                  <a:lstStyle/>
                  <a:p>
                    <a:fld id="{61FA6280-50F2-46B5-A2B0-A8E4F70525AE}"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9-31F2-4AF5-B3A4-1923005B6EB5}"/>
                </c:ext>
              </c:extLst>
            </c:dLbl>
            <c:dLbl>
              <c:idx val="5"/>
              <c:tx>
                <c:rich>
                  <a:bodyPr/>
                  <a:lstStyle/>
                  <a:p>
                    <a:fld id="{7A44FA3B-53E1-4B5B-8610-564536C8EFB0}"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A-31F2-4AF5-B3A4-1923005B6EB5}"/>
                </c:ext>
              </c:extLst>
            </c:dLbl>
            <c:dLbl>
              <c:idx val="6"/>
              <c:tx>
                <c:rich>
                  <a:bodyPr/>
                  <a:lstStyle/>
                  <a:p>
                    <a:fld id="{2A4095FC-BD27-47AB-9E9E-4ACC669993AC}"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B-31F2-4AF5-B3A4-1923005B6EB5}"/>
                </c:ext>
              </c:extLst>
            </c:dLbl>
            <c:dLbl>
              <c:idx val="7"/>
              <c:tx>
                <c:rich>
                  <a:bodyPr/>
                  <a:lstStyle/>
                  <a:p>
                    <a:fld id="{852A35EB-F13E-45B7-93BA-4606457A4E24}"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C-31F2-4AF5-B3A4-1923005B6EB5}"/>
                </c:ext>
              </c:extLst>
            </c:dLbl>
            <c:dLbl>
              <c:idx val="8"/>
              <c:tx>
                <c:rich>
                  <a:bodyPr/>
                  <a:lstStyle/>
                  <a:p>
                    <a:fld id="{B6BCA862-6311-4BE9-B086-05B9D55CA0DB}"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D-31F2-4AF5-B3A4-1923005B6EB5}"/>
                </c:ext>
              </c:extLst>
            </c:dLbl>
            <c:dLbl>
              <c:idx val="9"/>
              <c:tx>
                <c:rich>
                  <a:bodyPr/>
                  <a:lstStyle/>
                  <a:p>
                    <a:fld id="{EC63E2C9-F2CF-42B6-AA6A-0F56B8B868DD}"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E-31F2-4AF5-B3A4-1923005B6EB5}"/>
                </c:ext>
              </c:extLst>
            </c:dLbl>
            <c:dLbl>
              <c:idx val="10"/>
              <c:tx>
                <c:rich>
                  <a:bodyPr/>
                  <a:lstStyle/>
                  <a:p>
                    <a:fld id="{1663BE13-EFE4-4FC0-A6A8-D4B51B2EF7E8}"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F-31F2-4AF5-B3A4-1923005B6EB5}"/>
                </c:ext>
              </c:extLst>
            </c:dLbl>
            <c:dLbl>
              <c:idx val="11"/>
              <c:tx>
                <c:rich>
                  <a:bodyPr/>
                  <a:lstStyle/>
                  <a:p>
                    <a:fld id="{8C215BC1-35F4-4EE9-A7DA-BB82BB631579}"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20-31F2-4AF5-B3A4-1923005B6EB5}"/>
                </c:ext>
              </c:extLst>
            </c:dLbl>
            <c:dLbl>
              <c:idx val="12"/>
              <c:tx>
                <c:rich>
                  <a:bodyPr/>
                  <a:lstStyle/>
                  <a:p>
                    <a:fld id="{B3C9E81C-987F-4F2C-A026-CF54FBCA3155}"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21-31F2-4AF5-B3A4-1923005B6EB5}"/>
                </c:ext>
              </c:extLst>
            </c:dLbl>
            <c:dLbl>
              <c:idx val="13"/>
              <c:tx>
                <c:rich>
                  <a:bodyPr/>
                  <a:lstStyle/>
                  <a:p>
                    <a:fld id="{7A46C853-DDBC-4206-BD31-E0F266B43747}"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22-31F2-4AF5-B3A4-1923005B6EB5}"/>
                </c:ext>
              </c:extLst>
            </c:dLbl>
            <c:dLbl>
              <c:idx val="14"/>
              <c:tx>
                <c:rich>
                  <a:bodyPr/>
                  <a:lstStyle/>
                  <a:p>
                    <a:fld id="{0E3F4495-8601-492D-841E-881BFE6FA3DE}"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23-31F2-4AF5-B3A4-1923005B6EB5}"/>
                </c:ext>
              </c:extLst>
            </c:dLbl>
            <c:dLbl>
              <c:idx val="15"/>
              <c:tx>
                <c:rich>
                  <a:bodyPr/>
                  <a:lstStyle/>
                  <a:p>
                    <a:r>
                      <a:rPr lang="en-US" sz="900" dirty="0">
                        <a:latin typeface="Arial" panose="020B0604020202020204" pitchFamily="34" charset="0"/>
                        <a:cs typeface="Arial" panose="020B0604020202020204" pitchFamily="34" charset="0"/>
                      </a:rPr>
                      <a:t>91</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24-31F2-4AF5-B3A4-1923005B6EB5}"/>
                </c:ext>
              </c:extLst>
            </c:dLbl>
            <c:dLbl>
              <c:idx val="16"/>
              <c:tx>
                <c:rich>
                  <a:bodyPr/>
                  <a:lstStyle/>
                  <a:p>
                    <a:fld id="{A47E9CC4-6689-4920-A7A2-50B86ECD51FA}"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25-31F2-4AF5-B3A4-1923005B6EB5}"/>
                </c:ext>
              </c:extLst>
            </c:dLbl>
            <c:dLbl>
              <c:idx val="17"/>
              <c:tx>
                <c:rich>
                  <a:bodyPr/>
                  <a:lstStyle/>
                  <a:p>
                    <a:fld id="{381EE804-6318-4775-AEEF-C6AD1F7FD423}"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26-31F2-4AF5-B3A4-1923005B6EB5}"/>
                </c:ext>
              </c:extLst>
            </c:dLbl>
            <c:dLbl>
              <c:idx val="18"/>
              <c:tx>
                <c:rich>
                  <a:bodyPr/>
                  <a:lstStyle/>
                  <a:p>
                    <a:fld id="{BB86F6F5-0D82-4240-BF61-DE10CE7426F3}"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27-31F2-4AF5-B3A4-1923005B6EB5}"/>
                </c:ext>
              </c:extLst>
            </c:dLbl>
            <c:dLbl>
              <c:idx val="19"/>
              <c:tx>
                <c:rich>
                  <a:bodyPr/>
                  <a:lstStyle/>
                  <a:p>
                    <a:fld id="{A5D2EB01-652E-48B8-8520-113A619BE5D0}" type="VALUE">
                      <a:rPr lang="en-US" sz="900">
                        <a:latin typeface="Arial" panose="020B0604020202020204" pitchFamily="34" charset="0"/>
                        <a:cs typeface="Arial" panose="020B0604020202020204" pitchFamily="34" charset="0"/>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28-31F2-4AF5-B3A4-1923005B6EB5}"/>
                </c:ext>
              </c:extLst>
            </c:dLbl>
            <c:spPr>
              <a:noFill/>
              <a:ln>
                <a:noFill/>
              </a:ln>
              <a:effectLst/>
            </c:spPr>
            <c:txPr>
              <a:bodyPr wrap="square" lIns="38100" tIns="19050" rIns="38100" bIns="19050" anchor="ctr">
                <a:spAutoFit/>
              </a:bodyPr>
              <a:lstStyle/>
              <a:p>
                <a:pPr>
                  <a:defRPr sz="1100">
                    <a:solidFill>
                      <a:srgbClr val="002F5F"/>
                    </a:solidFill>
                    <a:latin typeface="Arial" panose="020B0604020202020204" pitchFamily="34" charset="0"/>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Sheet1!$A$2:$A$16</c:f>
              <c:strCache>
                <c:ptCount val="15"/>
                <c:pt idx="0">
                  <c:v>BMI &lt;25</c:v>
                </c:pt>
                <c:pt idx="1">
                  <c:v>BMI ≥25</c:v>
                </c:pt>
                <c:pt idx="2">
                  <c:v>&lt;37 years</c:v>
                </c:pt>
                <c:pt idx="3">
                  <c:v>≥37 years</c:v>
                </c:pt>
                <c:pt idx="4">
                  <c:v>Asian</c:v>
                </c:pt>
                <c:pt idx="5">
                  <c:v>Black</c:v>
                </c:pt>
                <c:pt idx="6">
                  <c:v>Other</c:v>
                </c:pt>
                <c:pt idx="7">
                  <c:v>White</c:v>
                </c:pt>
                <c:pt idx="8">
                  <c:v>Non-US</c:v>
                </c:pt>
                <c:pt idx="9">
                  <c:v>US</c:v>
                </c:pt>
                <c:pt idx="10">
                  <c:v>≤350</c:v>
                </c:pt>
                <c:pt idx="11">
                  <c:v>&gt;350</c:v>
                </c:pt>
                <c:pt idx="12">
                  <c:v>≤100,000</c:v>
                </c:pt>
                <c:pt idx="13">
                  <c:v>&gt;100,000</c:v>
                </c:pt>
                <c:pt idx="14">
                  <c:v>Overall</c:v>
                </c:pt>
              </c:strCache>
            </c:strRef>
          </c:cat>
          <c:val>
            <c:numRef>
              <c:f>Sheet1!$C$2:$C$16</c:f>
              <c:numCache>
                <c:formatCode>General</c:formatCode>
                <c:ptCount val="15"/>
                <c:pt idx="0">
                  <c:v>2.56</c:v>
                </c:pt>
                <c:pt idx="1">
                  <c:v>2.69</c:v>
                </c:pt>
                <c:pt idx="2">
                  <c:v>1.66</c:v>
                </c:pt>
                <c:pt idx="3">
                  <c:v>3.4</c:v>
                </c:pt>
                <c:pt idx="4">
                  <c:v>1.43</c:v>
                </c:pt>
                <c:pt idx="5">
                  <c:v>3.79</c:v>
                </c:pt>
                <c:pt idx="6">
                  <c:v>1.04</c:v>
                </c:pt>
                <c:pt idx="7">
                  <c:v>1.99</c:v>
                </c:pt>
                <c:pt idx="8">
                  <c:v>2.21</c:v>
                </c:pt>
                <c:pt idx="9">
                  <c:v>3.79</c:v>
                </c:pt>
                <c:pt idx="10">
                  <c:v>3.95</c:v>
                </c:pt>
                <c:pt idx="11">
                  <c:v>1.05</c:v>
                </c:pt>
                <c:pt idx="12">
                  <c:v>1.35</c:v>
                </c:pt>
                <c:pt idx="13">
                  <c:v>5.85</c:v>
                </c:pt>
                <c:pt idx="14">
                  <c:v>2.61</c:v>
                </c:pt>
              </c:numCache>
            </c:numRef>
          </c:val>
          <c:extLst>
            <c:ext xmlns:c16="http://schemas.microsoft.com/office/drawing/2014/chart" uri="{C3380CC4-5D6E-409C-BE32-E72D297353CC}">
              <c16:uniqueId val="{00000029-31F2-4AF5-B3A4-1923005B6EB5}"/>
            </c:ext>
          </c:extLst>
        </c:ser>
        <c:dLbls>
          <c:showLegendKey val="0"/>
          <c:showVal val="1"/>
          <c:showCatName val="0"/>
          <c:showSerName val="0"/>
          <c:showPercent val="0"/>
          <c:showBubbleSize val="0"/>
        </c:dLbls>
        <c:gapWidth val="50"/>
        <c:axId val="44409600"/>
        <c:axId val="44411136"/>
      </c:barChart>
      <c:catAx>
        <c:axId val="44409600"/>
        <c:scaling>
          <c:orientation val="minMax"/>
        </c:scaling>
        <c:delete val="0"/>
        <c:axPos val="l"/>
        <c:numFmt formatCode="General" sourceLinked="1"/>
        <c:majorTickMark val="none"/>
        <c:minorTickMark val="none"/>
        <c:tickLblPos val="nextTo"/>
        <c:spPr>
          <a:ln w="19038">
            <a:solidFill>
              <a:srgbClr val="071D49"/>
            </a:solidFill>
          </a:ln>
        </c:spPr>
        <c:txPr>
          <a:bodyPr/>
          <a:lstStyle/>
          <a:p>
            <a:pPr>
              <a:defRPr sz="900" b="0">
                <a:solidFill>
                  <a:srgbClr val="071D49"/>
                </a:solidFill>
                <a:latin typeface="Arial" panose="020B0604020202020204" pitchFamily="34" charset="0"/>
                <a:cs typeface="Arial" panose="020B0604020202020204" pitchFamily="34" charset="0"/>
              </a:defRPr>
            </a:pPr>
            <a:endParaRPr lang="en-US"/>
          </a:p>
        </c:txPr>
        <c:crossAx val="44411136"/>
        <c:crosses val="autoZero"/>
        <c:auto val="1"/>
        <c:lblAlgn val="ctr"/>
        <c:lblOffset val="800"/>
        <c:noMultiLvlLbl val="0"/>
      </c:catAx>
      <c:valAx>
        <c:axId val="44411136"/>
        <c:scaling>
          <c:orientation val="minMax"/>
          <c:max val="6"/>
          <c:min val="0"/>
        </c:scaling>
        <c:delete val="0"/>
        <c:axPos val="b"/>
        <c:title>
          <c:tx>
            <c:rich>
              <a:bodyPr/>
              <a:lstStyle/>
              <a:p>
                <a:pPr>
                  <a:defRPr sz="1000" b="0">
                    <a:solidFill>
                      <a:srgbClr val="071D49"/>
                    </a:solidFill>
                    <a:latin typeface="Arial" panose="020B0604020202020204" pitchFamily="34" charset="0"/>
                    <a:cs typeface="Arial" panose="020B0604020202020204" pitchFamily="34" charset="0"/>
                  </a:defRPr>
                </a:pPr>
                <a:r>
                  <a:rPr lang="en-US" sz="1000" b="0" dirty="0">
                    <a:solidFill>
                      <a:srgbClr val="071D49"/>
                    </a:solidFill>
                    <a:latin typeface="Arial" panose="020B0604020202020204" pitchFamily="34" charset="0"/>
                    <a:cs typeface="Arial" panose="020B0604020202020204" pitchFamily="34" charset="0"/>
                  </a:rPr>
                  <a:t>Adjusted mean change, kg</a:t>
                </a:r>
                <a:r>
                  <a:rPr lang="en-US" sz="1000" b="0" i="0" u="none" strike="noStrike" baseline="30000" dirty="0">
                    <a:solidFill>
                      <a:srgbClr val="071D49"/>
                    </a:solidFill>
                    <a:effectLst/>
                  </a:rPr>
                  <a:t>‡</a:t>
                </a:r>
                <a:endParaRPr lang="en-US" sz="1000" b="0" dirty="0">
                  <a:solidFill>
                    <a:srgbClr val="071D49"/>
                  </a:solidFill>
                  <a:latin typeface="Arial" panose="020B0604020202020204" pitchFamily="34" charset="0"/>
                  <a:cs typeface="Arial" panose="020B0604020202020204" pitchFamily="34" charset="0"/>
                </a:endParaRPr>
              </a:p>
            </c:rich>
          </c:tx>
          <c:layout>
            <c:manualLayout>
              <c:xMode val="edge"/>
              <c:yMode val="edge"/>
              <c:x val="0.36631653583966284"/>
              <c:y val="0.95760833210697416"/>
            </c:manualLayout>
          </c:layout>
          <c:overlay val="0"/>
        </c:title>
        <c:numFmt formatCode="General" sourceLinked="1"/>
        <c:majorTickMark val="out"/>
        <c:minorTickMark val="none"/>
        <c:tickLblPos val="nextTo"/>
        <c:spPr>
          <a:ln w="19038">
            <a:solidFill>
              <a:srgbClr val="071D49"/>
            </a:solidFill>
          </a:ln>
        </c:spPr>
        <c:txPr>
          <a:bodyPr/>
          <a:lstStyle/>
          <a:p>
            <a:pPr>
              <a:defRPr sz="1100" b="0">
                <a:solidFill>
                  <a:srgbClr val="071D49"/>
                </a:solidFill>
                <a:latin typeface="Arial" panose="020B0604020202020204" pitchFamily="34" charset="0"/>
                <a:cs typeface="Arial" panose="020B0604020202020204" pitchFamily="34" charset="0"/>
              </a:defRPr>
            </a:pPr>
            <a:endParaRPr lang="en-US"/>
          </a:p>
        </c:txPr>
        <c:crossAx val="44409600"/>
        <c:crosses val="autoZero"/>
        <c:crossBetween val="between"/>
        <c:majorUnit val="1"/>
      </c:valAx>
      <c:spPr>
        <a:noFill/>
        <a:ln w="25384">
          <a:noFill/>
        </a:ln>
      </c:spPr>
    </c:plotArea>
    <c:plotVisOnly val="1"/>
    <c:dispBlanksAs val="gap"/>
    <c:showDLblsOverMax val="0"/>
  </c:chart>
  <c:txPr>
    <a:bodyPr/>
    <a:lstStyle/>
    <a:p>
      <a:pPr>
        <a:defRPr sz="1799"/>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0.09749</cdr:x>
      <cdr:y>0.77997</cdr:y>
    </cdr:from>
    <cdr:to>
      <cdr:x>0.16819</cdr:x>
      <cdr:y>0.86163</cdr:y>
    </cdr:to>
    <cdr:sp macro="" textlink="">
      <cdr:nvSpPr>
        <cdr:cNvPr id="2" name="Rectangle 1">
          <a:extLst xmlns:a="http://schemas.openxmlformats.org/drawingml/2006/main">
            <a:ext uri="{FF2B5EF4-FFF2-40B4-BE49-F238E27FC236}">
              <a16:creationId xmlns:a16="http://schemas.microsoft.com/office/drawing/2014/main" id="{0E226D44-DCED-4C97-9842-E44DEEF2880B}"/>
            </a:ext>
          </a:extLst>
        </cdr:cNvPr>
        <cdr:cNvSpPr/>
      </cdr:nvSpPr>
      <cdr:spPr>
        <a:xfrm xmlns:a="http://schemas.openxmlformats.org/drawingml/2006/main">
          <a:off x="648677" y="2435743"/>
          <a:ext cx="470400" cy="255014"/>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dirty="0"/>
        </a:p>
      </cdr:txBody>
    </cdr:sp>
  </cdr:relSizeAnchor>
  <cdr:relSizeAnchor xmlns:cdr="http://schemas.openxmlformats.org/drawingml/2006/chartDrawing">
    <cdr:from>
      <cdr:x>0.11832</cdr:x>
      <cdr:y>0.73637</cdr:y>
    </cdr:from>
    <cdr:to>
      <cdr:x>0.15717</cdr:x>
      <cdr:y>0.81802</cdr:y>
    </cdr:to>
    <cdr:sp macro="" textlink="">
      <cdr:nvSpPr>
        <cdr:cNvPr id="3" name="Rectangle 2">
          <a:extLst xmlns:a="http://schemas.openxmlformats.org/drawingml/2006/main">
            <a:ext uri="{FF2B5EF4-FFF2-40B4-BE49-F238E27FC236}">
              <a16:creationId xmlns:a16="http://schemas.microsoft.com/office/drawing/2014/main" id="{B4CB496A-0A68-4E89-978A-11A991138048}"/>
            </a:ext>
          </a:extLst>
        </cdr:cNvPr>
        <cdr:cNvSpPr/>
      </cdr:nvSpPr>
      <cdr:spPr>
        <a:xfrm xmlns:a="http://schemas.openxmlformats.org/drawingml/2006/main">
          <a:off x="822260" y="2451336"/>
          <a:ext cx="269986" cy="271807"/>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lang="en-US" dirty="0"/>
        </a:p>
      </cdr:txBody>
    </cdr:sp>
  </cdr:relSizeAnchor>
  <cdr:relSizeAnchor xmlns:cdr="http://schemas.openxmlformats.org/drawingml/2006/chartDrawing">
    <cdr:from>
      <cdr:x>0.13701</cdr:x>
      <cdr:y>0.81136</cdr:y>
    </cdr:from>
    <cdr:to>
      <cdr:x>0.17343</cdr:x>
      <cdr:y>0.89302</cdr:y>
    </cdr:to>
    <cdr:sp macro="" textlink="">
      <cdr:nvSpPr>
        <cdr:cNvPr id="8" name="Rectangle 7">
          <a:extLst xmlns:a="http://schemas.openxmlformats.org/drawingml/2006/main">
            <a:ext uri="{FF2B5EF4-FFF2-40B4-BE49-F238E27FC236}">
              <a16:creationId xmlns:a16="http://schemas.microsoft.com/office/drawing/2014/main" id="{A19957BD-CD08-4519-9A9C-32B18389227B}"/>
            </a:ext>
          </a:extLst>
        </cdr:cNvPr>
        <cdr:cNvSpPr/>
      </cdr:nvSpPr>
      <cdr:spPr>
        <a:xfrm xmlns:a="http://schemas.openxmlformats.org/drawingml/2006/main">
          <a:off x="952123" y="2700957"/>
          <a:ext cx="253098" cy="271840"/>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lang="en-US" dirty="0"/>
        </a:p>
      </cdr:txBody>
    </cdr:sp>
  </cdr:relSizeAnchor>
</c:userShapes>
</file>

<file path=ppt/drawings/drawing2.xml><?xml version="1.0" encoding="utf-8"?>
<c:userShapes xmlns:c="http://schemas.openxmlformats.org/drawingml/2006/chart">
  <cdr:relSizeAnchor xmlns:cdr="http://schemas.openxmlformats.org/drawingml/2006/chartDrawing">
    <cdr:from>
      <cdr:x>0.10537</cdr:x>
      <cdr:y>0.78624</cdr:y>
    </cdr:from>
    <cdr:to>
      <cdr:x>0.17607</cdr:x>
      <cdr:y>0.8679</cdr:y>
    </cdr:to>
    <cdr:sp macro="" textlink="">
      <cdr:nvSpPr>
        <cdr:cNvPr id="2" name="Rectangle 1">
          <a:extLst xmlns:a="http://schemas.openxmlformats.org/drawingml/2006/main">
            <a:ext uri="{FF2B5EF4-FFF2-40B4-BE49-F238E27FC236}">
              <a16:creationId xmlns:a16="http://schemas.microsoft.com/office/drawing/2014/main" id="{0E226D44-DCED-4C97-9842-E44DEEF2880B}"/>
            </a:ext>
          </a:extLst>
        </cdr:cNvPr>
        <cdr:cNvSpPr/>
      </cdr:nvSpPr>
      <cdr:spPr>
        <a:xfrm xmlns:a="http://schemas.openxmlformats.org/drawingml/2006/main">
          <a:off x="701077" y="2455321"/>
          <a:ext cx="470401" cy="255014"/>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dirty="0"/>
        </a:p>
      </cdr:txBody>
    </cdr:sp>
  </cdr:relSizeAnchor>
  <cdr:relSizeAnchor xmlns:cdr="http://schemas.openxmlformats.org/drawingml/2006/chartDrawing">
    <cdr:from>
      <cdr:x>0.10807</cdr:x>
      <cdr:y>0.79867</cdr:y>
    </cdr:from>
    <cdr:to>
      <cdr:x>0.17878</cdr:x>
      <cdr:y>0.88032</cdr:y>
    </cdr:to>
    <cdr:sp macro="" textlink="">
      <cdr:nvSpPr>
        <cdr:cNvPr id="3" name="Rectangle 2">
          <a:extLst xmlns:a="http://schemas.openxmlformats.org/drawingml/2006/main">
            <a:ext uri="{FF2B5EF4-FFF2-40B4-BE49-F238E27FC236}">
              <a16:creationId xmlns:a16="http://schemas.microsoft.com/office/drawing/2014/main" id="{B4CB496A-0A68-4E89-978A-11A991138048}"/>
            </a:ext>
          </a:extLst>
        </cdr:cNvPr>
        <cdr:cNvSpPr/>
      </cdr:nvSpPr>
      <cdr:spPr>
        <a:xfrm xmlns:a="http://schemas.openxmlformats.org/drawingml/2006/main">
          <a:off x="719041" y="2494159"/>
          <a:ext cx="470468" cy="254983"/>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lang="en-US" dirty="0"/>
        </a:p>
      </cdr:txBody>
    </cdr:sp>
  </cdr:relSizeAnchor>
  <cdr:relSizeAnchor xmlns:cdr="http://schemas.openxmlformats.org/drawingml/2006/chartDrawing">
    <cdr:from>
      <cdr:x>0.08272</cdr:x>
      <cdr:y>0.7267</cdr:y>
    </cdr:from>
    <cdr:to>
      <cdr:x>0.13354</cdr:x>
      <cdr:y>0.83319</cdr:y>
    </cdr:to>
    <cdr:sp macro="" textlink="">
      <cdr:nvSpPr>
        <cdr:cNvPr id="8" name="Rectangle 7">
          <a:extLst xmlns:a="http://schemas.openxmlformats.org/drawingml/2006/main">
            <a:ext uri="{FF2B5EF4-FFF2-40B4-BE49-F238E27FC236}">
              <a16:creationId xmlns:a16="http://schemas.microsoft.com/office/drawing/2014/main" id="{A19957BD-CD08-4519-9A9C-32B18389227B}"/>
            </a:ext>
          </a:extLst>
        </cdr:cNvPr>
        <cdr:cNvSpPr/>
      </cdr:nvSpPr>
      <cdr:spPr>
        <a:xfrm xmlns:a="http://schemas.openxmlformats.org/drawingml/2006/main">
          <a:off x="550358" y="2269395"/>
          <a:ext cx="338153" cy="332555"/>
        </a:xfrm>
        <a:prstGeom xmlns:a="http://schemas.openxmlformats.org/drawingml/2006/main" prst="rect">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lang="en-US" dirty="0"/>
        </a:p>
      </cdr:txBody>
    </cdr:sp>
  </cdr:relSizeAnchor>
</c:userShapes>
</file>

<file path=ppt/drawings/drawing3.xml><?xml version="1.0" encoding="utf-8"?>
<c:userShapes xmlns:c="http://schemas.openxmlformats.org/drawingml/2006/chart">
  <cdr:relSizeAnchor xmlns:cdr="http://schemas.openxmlformats.org/drawingml/2006/chartDrawing">
    <cdr:from>
      <cdr:x>0.35345</cdr:x>
      <cdr:y>0.3804</cdr:y>
    </cdr:from>
    <cdr:to>
      <cdr:x>0.38793</cdr:x>
      <cdr:y>0.41772</cdr:y>
    </cdr:to>
    <cdr:sp macro="" textlink="">
      <cdr:nvSpPr>
        <cdr:cNvPr id="2" name="TextBox 1"/>
        <cdr:cNvSpPr txBox="1"/>
      </cdr:nvSpPr>
      <cdr:spPr>
        <a:xfrm xmlns:a="http://schemas.openxmlformats.org/drawingml/2006/main">
          <a:off x="2952328" y="1725694"/>
          <a:ext cx="288032" cy="169277"/>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spAutoFit/>
        </a:bodyPr>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54463" cy="741363"/>
          </a:xfrm>
          <a:prstGeom prst="rect">
            <a:avLst/>
          </a:prstGeom>
        </p:spPr>
        <p:txBody>
          <a:bodyPr vert="horz" lIns="91440" tIns="45720" rIns="91440" bIns="45720" rtlCol="0"/>
          <a:lstStyle>
            <a:lvl1pPr algn="l">
              <a:defRPr sz="1200"/>
            </a:lvl1pPr>
          </a:lstStyle>
          <a:p>
            <a:endParaRPr lang="en-GB" dirty="0">
              <a:latin typeface="+mn-lt"/>
            </a:endParaRPr>
          </a:p>
        </p:txBody>
      </p:sp>
      <p:sp>
        <p:nvSpPr>
          <p:cNvPr id="3" name="Date Placeholder 2"/>
          <p:cNvSpPr>
            <a:spLocks noGrp="1"/>
          </p:cNvSpPr>
          <p:nvPr>
            <p:ph type="dt" sz="quarter" idx="1"/>
          </p:nvPr>
        </p:nvSpPr>
        <p:spPr>
          <a:xfrm>
            <a:off x="5168900" y="0"/>
            <a:ext cx="3954463" cy="741363"/>
          </a:xfrm>
          <a:prstGeom prst="rect">
            <a:avLst/>
          </a:prstGeom>
        </p:spPr>
        <p:txBody>
          <a:bodyPr vert="horz" lIns="91440" tIns="45720" rIns="91440" bIns="45720" rtlCol="0"/>
          <a:lstStyle>
            <a:lvl1pPr algn="r">
              <a:defRPr sz="1200"/>
            </a:lvl1pPr>
          </a:lstStyle>
          <a:p>
            <a:fld id="{575D5211-BB38-4D1A-A3BF-BB103CA88478}" type="datetimeFigureOut">
              <a:rPr lang="en-GB" smtClean="0">
                <a:latin typeface="+mn-lt"/>
              </a:rPr>
              <a:t>02/07/2020</a:t>
            </a:fld>
            <a:endParaRPr lang="en-GB" dirty="0">
              <a:latin typeface="+mn-lt"/>
            </a:endParaRPr>
          </a:p>
        </p:txBody>
      </p:sp>
      <p:sp>
        <p:nvSpPr>
          <p:cNvPr id="4" name="Footer Placeholder 3"/>
          <p:cNvSpPr>
            <a:spLocks noGrp="1"/>
          </p:cNvSpPr>
          <p:nvPr>
            <p:ph type="ftr" sz="quarter" idx="2"/>
          </p:nvPr>
        </p:nvSpPr>
        <p:spPr>
          <a:xfrm>
            <a:off x="0" y="14041438"/>
            <a:ext cx="3954463" cy="741362"/>
          </a:xfrm>
          <a:prstGeom prst="rect">
            <a:avLst/>
          </a:prstGeom>
        </p:spPr>
        <p:txBody>
          <a:bodyPr vert="horz" lIns="91440" tIns="45720" rIns="91440" bIns="45720" rtlCol="0" anchor="b"/>
          <a:lstStyle>
            <a:lvl1pPr algn="l">
              <a:defRPr sz="1200"/>
            </a:lvl1pPr>
          </a:lstStyle>
          <a:p>
            <a:endParaRPr lang="en-GB" dirty="0">
              <a:latin typeface="+mn-lt"/>
            </a:endParaRPr>
          </a:p>
        </p:txBody>
      </p:sp>
      <p:sp>
        <p:nvSpPr>
          <p:cNvPr id="5" name="Slide Number Placeholder 4"/>
          <p:cNvSpPr>
            <a:spLocks noGrp="1"/>
          </p:cNvSpPr>
          <p:nvPr>
            <p:ph type="sldNum" sz="quarter" idx="3"/>
          </p:nvPr>
        </p:nvSpPr>
        <p:spPr>
          <a:xfrm>
            <a:off x="5168900" y="14041438"/>
            <a:ext cx="3954463" cy="741362"/>
          </a:xfrm>
          <a:prstGeom prst="rect">
            <a:avLst/>
          </a:prstGeom>
        </p:spPr>
        <p:txBody>
          <a:bodyPr vert="horz" lIns="91440" tIns="45720" rIns="91440" bIns="45720" rtlCol="0" anchor="b"/>
          <a:lstStyle>
            <a:lvl1pPr algn="r">
              <a:defRPr sz="1200"/>
            </a:lvl1pPr>
          </a:lstStyle>
          <a:p>
            <a:fld id="{1A068BAA-E970-4ABC-AB2E-888A6F3FCC3B}" type="slidenum">
              <a:rPr lang="en-GB" smtClean="0">
                <a:latin typeface="+mn-lt"/>
              </a:rPr>
              <a:t>‹#›</a:t>
            </a:fld>
            <a:endParaRPr lang="en-GB" dirty="0">
              <a:latin typeface="+mn-lt"/>
            </a:endParaRPr>
          </a:p>
        </p:txBody>
      </p:sp>
    </p:spTree>
    <p:extLst>
      <p:ext uri="{BB962C8B-B14F-4D97-AF65-F5344CB8AC3E}">
        <p14:creationId xmlns:p14="http://schemas.microsoft.com/office/powerpoint/2010/main" val="3609138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954767" cy="738661"/>
          </a:xfrm>
          <a:prstGeom prst="rect">
            <a:avLst/>
          </a:prstGeom>
        </p:spPr>
        <p:txBody>
          <a:bodyPr vert="horz" lIns="88867" tIns="44435" rIns="88867" bIns="44435" rtlCol="0"/>
          <a:lstStyle>
            <a:lvl1pPr algn="l" defTabSz="1726889"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5168623" y="2"/>
            <a:ext cx="3954767" cy="738661"/>
          </a:xfrm>
          <a:prstGeom prst="rect">
            <a:avLst/>
          </a:prstGeom>
        </p:spPr>
        <p:txBody>
          <a:bodyPr vert="horz" lIns="88867" tIns="44435" rIns="88867" bIns="44435" rtlCol="0"/>
          <a:lstStyle>
            <a:lvl1pPr algn="r" defTabSz="1726889" fontAlgn="auto">
              <a:spcBef>
                <a:spcPts val="0"/>
              </a:spcBef>
              <a:spcAft>
                <a:spcPts val="0"/>
              </a:spcAft>
              <a:defRPr sz="1200">
                <a:latin typeface="+mn-lt"/>
                <a:cs typeface="+mn-cs"/>
              </a:defRPr>
            </a:lvl1pPr>
          </a:lstStyle>
          <a:p>
            <a:pPr>
              <a:defRPr/>
            </a:pPr>
            <a:fld id="{5EAA5379-45F0-4C66-ABBD-4C1EF5F32571}" type="datetimeFigureOut">
              <a:rPr lang="en-US"/>
              <a:pPr>
                <a:defRPr/>
              </a:pPr>
              <a:t>7/2/2020</a:t>
            </a:fld>
            <a:endParaRPr lang="en-US" dirty="0"/>
          </a:p>
        </p:txBody>
      </p:sp>
      <p:sp>
        <p:nvSpPr>
          <p:cNvPr id="4" name="Slide Image Placeholder 3"/>
          <p:cNvSpPr>
            <a:spLocks noGrp="1" noRot="1" noChangeAspect="1"/>
          </p:cNvSpPr>
          <p:nvPr>
            <p:ph type="sldImg" idx="2"/>
          </p:nvPr>
        </p:nvSpPr>
        <p:spPr>
          <a:xfrm>
            <a:off x="866775" y="1108075"/>
            <a:ext cx="7391400" cy="5543550"/>
          </a:xfrm>
          <a:prstGeom prst="rect">
            <a:avLst/>
          </a:prstGeom>
          <a:noFill/>
          <a:ln w="12700">
            <a:solidFill>
              <a:prstClr val="black"/>
            </a:solidFill>
          </a:ln>
        </p:spPr>
        <p:txBody>
          <a:bodyPr vert="horz" lIns="88867" tIns="44435" rIns="88867" bIns="44435" rtlCol="0" anchor="ctr"/>
          <a:lstStyle/>
          <a:p>
            <a:pPr lvl="0"/>
            <a:endParaRPr lang="en-US" noProof="0" dirty="0"/>
          </a:p>
        </p:txBody>
      </p:sp>
      <p:sp>
        <p:nvSpPr>
          <p:cNvPr id="5" name="Notes Placeholder 4"/>
          <p:cNvSpPr>
            <a:spLocks noGrp="1"/>
          </p:cNvSpPr>
          <p:nvPr>
            <p:ph type="body" sz="quarter" idx="3"/>
          </p:nvPr>
        </p:nvSpPr>
        <p:spPr>
          <a:xfrm>
            <a:off x="913119" y="7021275"/>
            <a:ext cx="7298713" cy="6652738"/>
          </a:xfrm>
          <a:prstGeom prst="rect">
            <a:avLst/>
          </a:prstGeom>
        </p:spPr>
        <p:txBody>
          <a:bodyPr vert="horz" lIns="88867" tIns="44435" rIns="88867" bIns="4443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3" y="14040949"/>
            <a:ext cx="3954767" cy="738661"/>
          </a:xfrm>
          <a:prstGeom prst="rect">
            <a:avLst/>
          </a:prstGeom>
        </p:spPr>
        <p:txBody>
          <a:bodyPr vert="horz" lIns="88867" tIns="44435" rIns="88867" bIns="44435" rtlCol="0" anchor="b"/>
          <a:lstStyle>
            <a:lvl1pPr algn="l" defTabSz="1726889"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5168623" y="14040949"/>
            <a:ext cx="3954767" cy="738661"/>
          </a:xfrm>
          <a:prstGeom prst="rect">
            <a:avLst/>
          </a:prstGeom>
        </p:spPr>
        <p:txBody>
          <a:bodyPr vert="horz" lIns="88867" tIns="44435" rIns="88867" bIns="44435" rtlCol="0" anchor="b"/>
          <a:lstStyle>
            <a:lvl1pPr algn="r" defTabSz="1726889" fontAlgn="auto">
              <a:spcBef>
                <a:spcPts val="0"/>
              </a:spcBef>
              <a:spcAft>
                <a:spcPts val="0"/>
              </a:spcAft>
              <a:defRPr sz="1200">
                <a:latin typeface="+mn-lt"/>
                <a:cs typeface="+mn-cs"/>
              </a:defRPr>
            </a:lvl1pPr>
          </a:lstStyle>
          <a:p>
            <a:pPr>
              <a:defRPr/>
            </a:pPr>
            <a:fld id="{8D0FC859-09C7-4CF4-9D3C-FEC1A292C1B7}" type="slidenum">
              <a:rPr lang="en-US"/>
              <a:pPr>
                <a:defRPr/>
              </a:pPr>
              <a:t>‹#›</a:t>
            </a:fld>
            <a:endParaRPr lang="en-US" dirty="0"/>
          </a:p>
        </p:txBody>
      </p:sp>
    </p:spTree>
    <p:extLst>
      <p:ext uri="{BB962C8B-B14F-4D97-AF65-F5344CB8AC3E}">
        <p14:creationId xmlns:p14="http://schemas.microsoft.com/office/powerpoint/2010/main" val="24415365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500" kern="1200">
        <a:solidFill>
          <a:schemeClr val="tx1"/>
        </a:solidFill>
        <a:latin typeface="+mn-lt"/>
        <a:ea typeface="+mn-ea"/>
        <a:cs typeface="+mn-cs"/>
      </a:defRPr>
    </a:lvl1pPr>
    <a:lvl2pPr marL="571500" algn="l" rtl="0" eaLnBrk="0" fontAlgn="base" hangingPunct="0">
      <a:spcBef>
        <a:spcPct val="30000"/>
      </a:spcBef>
      <a:spcAft>
        <a:spcPct val="0"/>
      </a:spcAft>
      <a:defRPr sz="1500" kern="1200">
        <a:solidFill>
          <a:schemeClr val="tx1"/>
        </a:solidFill>
        <a:latin typeface="+mn-lt"/>
        <a:ea typeface="+mn-ea"/>
        <a:cs typeface="+mn-cs"/>
      </a:defRPr>
    </a:lvl2pPr>
    <a:lvl3pPr marL="1143000" algn="l" rtl="0" eaLnBrk="0" fontAlgn="base" hangingPunct="0">
      <a:spcBef>
        <a:spcPct val="30000"/>
      </a:spcBef>
      <a:spcAft>
        <a:spcPct val="0"/>
      </a:spcAft>
      <a:defRPr sz="1500" kern="1200">
        <a:solidFill>
          <a:schemeClr val="tx1"/>
        </a:solidFill>
        <a:latin typeface="+mn-lt"/>
        <a:ea typeface="+mn-ea"/>
        <a:cs typeface="+mn-cs"/>
      </a:defRPr>
    </a:lvl3pPr>
    <a:lvl4pPr marL="1714500" algn="l" rtl="0" eaLnBrk="0" fontAlgn="base" hangingPunct="0">
      <a:spcBef>
        <a:spcPct val="30000"/>
      </a:spcBef>
      <a:spcAft>
        <a:spcPct val="0"/>
      </a:spcAft>
      <a:defRPr sz="1500" kern="1200">
        <a:solidFill>
          <a:schemeClr val="tx1"/>
        </a:solidFill>
        <a:latin typeface="+mn-lt"/>
        <a:ea typeface="+mn-ea"/>
        <a:cs typeface="+mn-cs"/>
      </a:defRPr>
    </a:lvl4pPr>
    <a:lvl5pPr marL="2286000" algn="l" rtl="0" eaLnBrk="0" fontAlgn="base" hangingPunct="0">
      <a:spcBef>
        <a:spcPct val="30000"/>
      </a:spcBef>
      <a:spcAft>
        <a:spcPct val="0"/>
      </a:spcAft>
      <a:defRPr sz="1500" kern="1200">
        <a:solidFill>
          <a:schemeClr val="tx1"/>
        </a:solidFill>
        <a:latin typeface="+mn-lt"/>
        <a:ea typeface="+mn-ea"/>
        <a:cs typeface="+mn-cs"/>
      </a:defRPr>
    </a:lvl5pPr>
    <a:lvl6pPr marL="2857500" algn="l" defTabSz="1143000" rtl="0" eaLnBrk="1" latinLnBrk="0" hangingPunct="1">
      <a:defRPr sz="1500" kern="1200">
        <a:solidFill>
          <a:schemeClr val="tx1"/>
        </a:solidFill>
        <a:latin typeface="+mn-lt"/>
        <a:ea typeface="+mn-ea"/>
        <a:cs typeface="+mn-cs"/>
      </a:defRPr>
    </a:lvl6pPr>
    <a:lvl7pPr marL="3429000" algn="l" defTabSz="1143000" rtl="0" eaLnBrk="1" latinLnBrk="0" hangingPunct="1">
      <a:defRPr sz="1500" kern="1200">
        <a:solidFill>
          <a:schemeClr val="tx1"/>
        </a:solidFill>
        <a:latin typeface="+mn-lt"/>
        <a:ea typeface="+mn-ea"/>
        <a:cs typeface="+mn-cs"/>
      </a:defRPr>
    </a:lvl7pPr>
    <a:lvl8pPr marL="4000500" algn="l" defTabSz="1143000" rtl="0" eaLnBrk="1" latinLnBrk="0" hangingPunct="1">
      <a:defRPr sz="1500" kern="1200">
        <a:solidFill>
          <a:schemeClr val="tx1"/>
        </a:solidFill>
        <a:latin typeface="+mn-lt"/>
        <a:ea typeface="+mn-ea"/>
        <a:cs typeface="+mn-cs"/>
      </a:defRPr>
    </a:lvl8pPr>
    <a:lvl9pPr marL="4572000" algn="l" defTabSz="1143000"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866775" y="1108075"/>
            <a:ext cx="7391400" cy="55435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3400">
                <a:solidFill>
                  <a:schemeClr val="tx1"/>
                </a:solidFill>
                <a:latin typeface="Calibri" pitchFamily="34" charset="0"/>
              </a:defRPr>
            </a:lvl1pPr>
            <a:lvl2pPr marL="722204" indent="-277771">
              <a:defRPr sz="3400">
                <a:solidFill>
                  <a:schemeClr val="tx1"/>
                </a:solidFill>
                <a:latin typeface="Calibri" pitchFamily="34" charset="0"/>
              </a:defRPr>
            </a:lvl2pPr>
            <a:lvl3pPr marL="1111083" indent="-222218">
              <a:defRPr sz="3400">
                <a:solidFill>
                  <a:schemeClr val="tx1"/>
                </a:solidFill>
                <a:latin typeface="Calibri" pitchFamily="34" charset="0"/>
              </a:defRPr>
            </a:lvl3pPr>
            <a:lvl4pPr marL="1555518" indent="-222218">
              <a:defRPr sz="3400">
                <a:solidFill>
                  <a:schemeClr val="tx1"/>
                </a:solidFill>
                <a:latin typeface="Calibri" pitchFamily="34" charset="0"/>
              </a:defRPr>
            </a:lvl4pPr>
            <a:lvl5pPr marL="1999951" indent="-222218">
              <a:defRPr sz="3400">
                <a:solidFill>
                  <a:schemeClr val="tx1"/>
                </a:solidFill>
                <a:latin typeface="Calibri" pitchFamily="34" charset="0"/>
              </a:defRPr>
            </a:lvl5pPr>
            <a:lvl6pPr marL="2444384" indent="-222218" defTabSz="1726810" fontAlgn="base">
              <a:spcBef>
                <a:spcPct val="0"/>
              </a:spcBef>
              <a:spcAft>
                <a:spcPct val="0"/>
              </a:spcAft>
              <a:defRPr sz="3400">
                <a:solidFill>
                  <a:schemeClr val="tx1"/>
                </a:solidFill>
                <a:latin typeface="Calibri" pitchFamily="34" charset="0"/>
              </a:defRPr>
            </a:lvl6pPr>
            <a:lvl7pPr marL="2888818" indent="-222218" defTabSz="1726810" fontAlgn="base">
              <a:spcBef>
                <a:spcPct val="0"/>
              </a:spcBef>
              <a:spcAft>
                <a:spcPct val="0"/>
              </a:spcAft>
              <a:defRPr sz="3400">
                <a:solidFill>
                  <a:schemeClr val="tx1"/>
                </a:solidFill>
                <a:latin typeface="Calibri" pitchFamily="34" charset="0"/>
              </a:defRPr>
            </a:lvl7pPr>
            <a:lvl8pPr marL="3333250" indent="-222218" defTabSz="1726810" fontAlgn="base">
              <a:spcBef>
                <a:spcPct val="0"/>
              </a:spcBef>
              <a:spcAft>
                <a:spcPct val="0"/>
              </a:spcAft>
              <a:defRPr sz="3400">
                <a:solidFill>
                  <a:schemeClr val="tx1"/>
                </a:solidFill>
                <a:latin typeface="Calibri" pitchFamily="34" charset="0"/>
              </a:defRPr>
            </a:lvl8pPr>
            <a:lvl9pPr marL="3777684" indent="-222218" defTabSz="1726810" fontAlgn="base">
              <a:spcBef>
                <a:spcPct val="0"/>
              </a:spcBef>
              <a:spcAft>
                <a:spcPct val="0"/>
              </a:spcAft>
              <a:defRPr sz="3400">
                <a:solidFill>
                  <a:schemeClr val="tx1"/>
                </a:solidFill>
                <a:latin typeface="Calibri" pitchFamily="34" charset="0"/>
              </a:defRPr>
            </a:lvl9pPr>
          </a:lstStyle>
          <a:p>
            <a:pPr defTabSz="1726810" fontAlgn="base">
              <a:spcBef>
                <a:spcPct val="0"/>
              </a:spcBef>
              <a:spcAft>
                <a:spcPct val="0"/>
              </a:spcAft>
              <a:defRPr/>
            </a:pPr>
            <a:fld id="{5CF752FE-A773-4593-8BDF-1C71A1E2633B}" type="slidenum">
              <a:rPr lang="en-US" sz="1200"/>
              <a:pPr defTabSz="1726810" fontAlgn="base">
                <a:spcBef>
                  <a:spcPct val="0"/>
                </a:spcBef>
                <a:spcAft>
                  <a:spcPct val="0"/>
                </a:spcAft>
                <a:defRPr/>
              </a:pPr>
              <a:t>1</a:t>
            </a:fld>
            <a:endParaRPr lang="en-US" sz="1200" dirty="0"/>
          </a:p>
        </p:txBody>
      </p:sp>
    </p:spTree>
    <p:extLst>
      <p:ext uri="{BB962C8B-B14F-4D97-AF65-F5344CB8AC3E}">
        <p14:creationId xmlns:p14="http://schemas.microsoft.com/office/powerpoint/2010/main" val="3552790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Body">
    <p:spTree>
      <p:nvGrpSpPr>
        <p:cNvPr id="1" name=""/>
        <p:cNvGrpSpPr/>
        <p:nvPr/>
      </p:nvGrpSpPr>
      <p:grpSpPr>
        <a:xfrm>
          <a:off x="0" y="0"/>
          <a:ext cx="0" cy="0"/>
          <a:chOff x="0" y="0"/>
          <a:chExt cx="0" cy="0"/>
        </a:xfrm>
      </p:grpSpPr>
      <p:sp>
        <p:nvSpPr>
          <p:cNvPr id="17" name="Text Placeholder 9">
            <a:extLst>
              <a:ext uri="{FF2B5EF4-FFF2-40B4-BE49-F238E27FC236}">
                <a16:creationId xmlns:a16="http://schemas.microsoft.com/office/drawing/2014/main" id="{BAA16279-3F8D-496A-8E20-C4BBD3E2F231}"/>
              </a:ext>
            </a:extLst>
          </p:cNvPr>
          <p:cNvSpPr>
            <a:spLocks noGrp="1"/>
          </p:cNvSpPr>
          <p:nvPr>
            <p:ph type="body" sz="quarter" idx="20" hasCustomPrompt="1"/>
          </p:nvPr>
        </p:nvSpPr>
        <p:spPr>
          <a:xfrm>
            <a:off x="19773900" y="18639073"/>
            <a:ext cx="8788814" cy="672556"/>
          </a:xfrm>
        </p:spPr>
        <p:txBody>
          <a:bodyPr wrap="square">
            <a:spAutoFit/>
          </a:bodyPr>
          <a:lstStyle>
            <a:lvl1pPr>
              <a:lnSpc>
                <a:spcPct val="100000"/>
              </a:lnSpc>
              <a:spcAft>
                <a:spcPts val="0"/>
              </a:spcAft>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168"/>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1010"/>
              </a:spcBef>
              <a:spcAft>
                <a:spcPts val="0"/>
              </a:spcAft>
              <a:buClrTx/>
              <a:buSzTx/>
              <a:buFont typeface="Arial" panose="020B0604020202020204" pitchFamily="34" charset="0"/>
              <a:buNone/>
              <a:tabLst/>
              <a:defRPr/>
            </a:pPr>
            <a:r>
              <a:rPr lang="en-US" dirty="0"/>
              <a:t>Click to add Acknowledgments</a:t>
            </a:r>
          </a:p>
          <a:p>
            <a:pPr marL="0" marR="0" lvl="1" indent="0" algn="l" defTabSz="1540032" rtl="0" eaLnBrk="1" fontAlgn="auto" latinLnBrk="0" hangingPunct="1">
              <a:lnSpc>
                <a:spcPct val="100000"/>
              </a:lnSpc>
              <a:spcBef>
                <a:spcPts val="336"/>
              </a:spcBef>
              <a:spcAft>
                <a:spcPts val="168"/>
              </a:spcAft>
              <a:buClrTx/>
              <a:buSzTx/>
              <a:buFont typeface="Arial" panose="020B0604020202020204" pitchFamily="34" charset="0"/>
              <a:buNone/>
              <a:tabLst/>
              <a:defRPr/>
            </a:pPr>
            <a:r>
              <a:rPr lang="en-US" dirty="0"/>
              <a:t>Click to add Acknowledgments</a:t>
            </a:r>
          </a:p>
          <a:p>
            <a:pPr lvl="1"/>
            <a:endParaRPr lang="en-US" dirty="0"/>
          </a:p>
        </p:txBody>
      </p:sp>
      <p:sp>
        <p:nvSpPr>
          <p:cNvPr id="18" name="Text Placeholder 9">
            <a:extLst>
              <a:ext uri="{FF2B5EF4-FFF2-40B4-BE49-F238E27FC236}">
                <a16:creationId xmlns:a16="http://schemas.microsoft.com/office/drawing/2014/main" id="{3D845D20-A67E-4285-A9D9-F49B901F7B9A}"/>
              </a:ext>
            </a:extLst>
          </p:cNvPr>
          <p:cNvSpPr>
            <a:spLocks noGrp="1"/>
          </p:cNvSpPr>
          <p:nvPr>
            <p:ph type="body" sz="quarter" idx="21" hasCustomPrompt="1"/>
          </p:nvPr>
        </p:nvSpPr>
        <p:spPr>
          <a:xfrm>
            <a:off x="19773900" y="20067833"/>
            <a:ext cx="8801100" cy="646908"/>
          </a:xfrm>
        </p:spPr>
        <p:txBody>
          <a:bodyPr wrap="square">
            <a:spAutoFit/>
          </a:bodyPr>
          <a:lstStyle>
            <a:lvl1pPr>
              <a:lnSpc>
                <a:spcPct val="100000"/>
              </a:lnSpc>
              <a:spcBef>
                <a:spcPts val="0"/>
              </a:spcBef>
              <a:spcAft>
                <a:spcPts val="0"/>
              </a:spcAft>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add References</a:t>
            </a:r>
          </a:p>
          <a:p>
            <a:pPr marL="242524" marR="0" lvl="1" indent="-242524"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a:pPr>
            <a:r>
              <a:rPr lang="en-US" dirty="0"/>
              <a:t>Click to add References</a:t>
            </a:r>
          </a:p>
          <a:p>
            <a:pPr lvl="1"/>
            <a:endParaRPr lang="en-US" dirty="0"/>
          </a:p>
        </p:txBody>
      </p:sp>
      <p:sp>
        <p:nvSpPr>
          <p:cNvPr id="27" name="Text Placeholder 22">
            <a:extLst>
              <a:ext uri="{FF2B5EF4-FFF2-40B4-BE49-F238E27FC236}">
                <a16:creationId xmlns:a16="http://schemas.microsoft.com/office/drawing/2014/main" id="{A2083432-A93A-4CA8-96C8-CF85823A0331}"/>
              </a:ext>
            </a:extLst>
          </p:cNvPr>
          <p:cNvSpPr>
            <a:spLocks noGrp="1"/>
          </p:cNvSpPr>
          <p:nvPr>
            <p:ph type="body" sz="quarter" idx="25"/>
          </p:nvPr>
        </p:nvSpPr>
        <p:spPr>
          <a:xfrm>
            <a:off x="694236" y="3789973"/>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a:buClr>
                <a:srgbClr val="E30042"/>
              </a:buClr>
              <a:defRPr>
                <a:latin typeface="+mn-lt"/>
              </a:defRPr>
            </a:lvl5pPr>
            <a:lvl6pPr>
              <a:buClr>
                <a:srgbClr val="E30042"/>
              </a:buClr>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GB" dirty="0"/>
          </a:p>
        </p:txBody>
      </p:sp>
      <p:sp>
        <p:nvSpPr>
          <p:cNvPr id="28" name="Text Placeholder 31">
            <a:extLst>
              <a:ext uri="{FF2B5EF4-FFF2-40B4-BE49-F238E27FC236}">
                <a16:creationId xmlns:a16="http://schemas.microsoft.com/office/drawing/2014/main" id="{414036EB-2776-48D4-A0FE-CE9A9EDB8577}"/>
              </a:ext>
            </a:extLst>
          </p:cNvPr>
          <p:cNvSpPr>
            <a:spLocks noGrp="1"/>
          </p:cNvSpPr>
          <p:nvPr>
            <p:ph type="body" sz="quarter" idx="32"/>
          </p:nvPr>
        </p:nvSpPr>
        <p:spPr>
          <a:xfrm>
            <a:off x="19787330" y="14663358"/>
            <a:ext cx="8759952" cy="3029648"/>
          </a:xfrm>
          <a:solidFill>
            <a:srgbClr val="E7E6E6"/>
          </a:solidFill>
        </p:spPr>
        <p:txBody>
          <a:bodyPr vert="horz" wrap="square" lIns="144000" tIns="108000" rIns="144000" bIns="108000" numCol="1" spcCol="274320" rtlCol="0">
            <a:noAutofit/>
          </a:bodyPr>
          <a:lstStyle>
            <a:lvl1pPr>
              <a:defRPr lang="en-US" dirty="0">
                <a:solidFill>
                  <a:schemeClr val="tx2"/>
                </a:solidFill>
              </a:defRPr>
            </a:lvl1pPr>
            <a:lvl2pPr>
              <a:defRPr lang="en-US" dirty="0"/>
            </a:lvl2pPr>
            <a:lvl3pPr>
              <a:defRPr lang="en-US" dirty="0"/>
            </a:lvl3pPr>
            <a:lvl4pPr>
              <a:defRPr lang="en-US" dirty="0"/>
            </a:lvl4pPr>
            <a:lvl5pPr>
              <a:defRPr lang="en-GB" dirty="0"/>
            </a:lvl5pPr>
          </a:lstStyle>
          <a:p>
            <a:pPr marR="0" lvl="0" fontAlgn="auto">
              <a:lnSpc>
                <a:spcPct val="100000"/>
              </a:lnSpc>
              <a:spcAft>
                <a:spcPts val="0"/>
              </a:spcAft>
              <a:buClrTx/>
              <a:buSzTx/>
              <a:tabLst/>
            </a:pPr>
            <a:r>
              <a:rPr lang="en-US" dirty="0"/>
              <a:t>Click to edit Master text styles</a:t>
            </a:r>
          </a:p>
          <a:p>
            <a:pPr marR="0" lvl="1" fontAlgn="auto">
              <a:lnSpc>
                <a:spcPct val="100000"/>
              </a:lnSpc>
              <a:spcAft>
                <a:spcPts val="0"/>
              </a:spcAft>
              <a:buClrTx/>
              <a:buSzTx/>
              <a:tabLst/>
            </a:pPr>
            <a:r>
              <a:rPr lang="en-US" dirty="0"/>
              <a:t>Second level</a:t>
            </a:r>
          </a:p>
          <a:p>
            <a:pPr marR="0" lvl="2" fontAlgn="auto">
              <a:lnSpc>
                <a:spcPct val="100000"/>
              </a:lnSpc>
              <a:spcAft>
                <a:spcPts val="0"/>
              </a:spcAft>
              <a:buClr>
                <a:srgbClr val="E30046"/>
              </a:buClr>
              <a:tabLst/>
            </a:pPr>
            <a:r>
              <a:rPr lang="en-US" dirty="0"/>
              <a:t>Third level</a:t>
            </a:r>
          </a:p>
          <a:p>
            <a:pPr marR="0" lvl="3" fontAlgn="auto">
              <a:lnSpc>
                <a:spcPct val="100000"/>
              </a:lnSpc>
              <a:spcAft>
                <a:spcPts val="0"/>
              </a:spcAft>
              <a:buClr>
                <a:srgbClr val="E30046"/>
              </a:buClr>
              <a:tabLst/>
            </a:pPr>
            <a:r>
              <a:rPr lang="en-US" dirty="0"/>
              <a:t>Fourth level</a:t>
            </a:r>
          </a:p>
          <a:p>
            <a:pPr marR="0" lvl="4" fontAlgn="auto">
              <a:lnSpc>
                <a:spcPct val="100000"/>
              </a:lnSpc>
              <a:spcAft>
                <a:spcPts val="0"/>
              </a:spcAft>
              <a:buClr>
                <a:srgbClr val="E30046"/>
              </a:buClr>
              <a:tabLst/>
            </a:pPr>
            <a:r>
              <a:rPr lang="en-US" dirty="0"/>
              <a:t>Fifth level</a:t>
            </a:r>
            <a:endParaRPr lang="en-GB" dirty="0"/>
          </a:p>
        </p:txBody>
      </p:sp>
      <p:sp>
        <p:nvSpPr>
          <p:cNvPr id="29" name="Text Placeholder 22">
            <a:extLst>
              <a:ext uri="{FF2B5EF4-FFF2-40B4-BE49-F238E27FC236}">
                <a16:creationId xmlns:a16="http://schemas.microsoft.com/office/drawing/2014/main" id="{7490D6BC-B72A-4C6F-8A87-522DDF65DEF6}"/>
              </a:ext>
            </a:extLst>
          </p:cNvPr>
          <p:cNvSpPr>
            <a:spLocks noGrp="1"/>
          </p:cNvSpPr>
          <p:nvPr>
            <p:ph type="body" sz="quarter" idx="33"/>
          </p:nvPr>
        </p:nvSpPr>
        <p:spPr>
          <a:xfrm>
            <a:off x="696884" y="8838490"/>
            <a:ext cx="8763000"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30" name="Text Placeholder 22">
            <a:extLst>
              <a:ext uri="{FF2B5EF4-FFF2-40B4-BE49-F238E27FC236}">
                <a16:creationId xmlns:a16="http://schemas.microsoft.com/office/drawing/2014/main" id="{B6AE490D-C336-4AA4-B810-847E4C8C58E8}"/>
              </a:ext>
            </a:extLst>
          </p:cNvPr>
          <p:cNvSpPr>
            <a:spLocks noGrp="1"/>
          </p:cNvSpPr>
          <p:nvPr>
            <p:ph type="body" sz="quarter" idx="35"/>
          </p:nvPr>
        </p:nvSpPr>
        <p:spPr>
          <a:xfrm>
            <a:off x="10228363" y="3868344"/>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31" name="Text Placeholder 22">
            <a:extLst>
              <a:ext uri="{FF2B5EF4-FFF2-40B4-BE49-F238E27FC236}">
                <a16:creationId xmlns:a16="http://schemas.microsoft.com/office/drawing/2014/main" id="{A21AE772-DBEC-477F-98F3-0F9BAC4E4C2C}"/>
              </a:ext>
            </a:extLst>
          </p:cNvPr>
          <p:cNvSpPr>
            <a:spLocks noGrp="1"/>
          </p:cNvSpPr>
          <p:nvPr>
            <p:ph type="body" sz="quarter" idx="36"/>
          </p:nvPr>
        </p:nvSpPr>
        <p:spPr>
          <a:xfrm>
            <a:off x="10234994" y="17900187"/>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13" name="Text Placeholder 22">
            <a:extLst>
              <a:ext uri="{FF2B5EF4-FFF2-40B4-BE49-F238E27FC236}">
                <a16:creationId xmlns:a16="http://schemas.microsoft.com/office/drawing/2014/main" id="{01040B02-C1EB-4AB9-8C7C-AC263C7CDB1B}"/>
              </a:ext>
            </a:extLst>
          </p:cNvPr>
          <p:cNvSpPr>
            <a:spLocks noGrp="1"/>
          </p:cNvSpPr>
          <p:nvPr>
            <p:ph type="body" sz="quarter" idx="37"/>
          </p:nvPr>
        </p:nvSpPr>
        <p:spPr>
          <a:xfrm>
            <a:off x="19797326" y="3789973"/>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r>
              <a:rPr lang="en-GB" dirty="0"/>
              <a:t>0</a:t>
            </a:r>
          </a:p>
        </p:txBody>
      </p:sp>
      <p:sp>
        <p:nvSpPr>
          <p:cNvPr id="14" name="Text Placeholder 5">
            <a:extLst>
              <a:ext uri="{FF2B5EF4-FFF2-40B4-BE49-F238E27FC236}">
                <a16:creationId xmlns:a16="http://schemas.microsoft.com/office/drawing/2014/main" id="{5D6C7AB6-5923-48FB-A830-7EBFE0CE4711}"/>
              </a:ext>
            </a:extLst>
          </p:cNvPr>
          <p:cNvSpPr>
            <a:spLocks noGrp="1"/>
          </p:cNvSpPr>
          <p:nvPr>
            <p:ph type="body" sz="quarter" idx="18" hasCustomPrompt="1"/>
          </p:nvPr>
        </p:nvSpPr>
        <p:spPr>
          <a:xfrm>
            <a:off x="21257875" y="2585538"/>
            <a:ext cx="7249362" cy="547552"/>
          </a:xfrm>
          <a:prstGeom prst="rect">
            <a:avLst/>
          </a:prstGeom>
        </p:spPr>
        <p:txBody>
          <a:bodyPr lIns="0" tIns="0" rIns="0" bIns="0">
            <a:noAutofit/>
          </a:bodyPr>
          <a:lstStyle>
            <a:lvl1pPr marL="0" indent="0" algn="r">
              <a:buNone/>
              <a:defRPr sz="3032" b="1">
                <a:solidFill>
                  <a:schemeClr val="bg1"/>
                </a:solidFill>
                <a:effectLst/>
                <a:latin typeface="+mn-lt"/>
                <a:cs typeface="Arial" pitchFamily="34" charset="0"/>
              </a:defRPr>
            </a:lvl1pPr>
            <a:lvl2pPr marL="1495988" indent="0">
              <a:buNone/>
              <a:defRPr/>
            </a:lvl2pPr>
            <a:lvl3pPr marL="2991974" indent="0">
              <a:buNone/>
              <a:defRPr/>
            </a:lvl3pPr>
            <a:lvl4pPr marL="4487964" indent="0">
              <a:buNone/>
              <a:defRPr/>
            </a:lvl4pPr>
            <a:lvl5pPr marL="5983950" indent="0">
              <a:buNone/>
              <a:defRPr/>
            </a:lvl5pPr>
          </a:lstStyle>
          <a:p>
            <a:pPr lvl="0"/>
            <a:r>
              <a:rPr lang="en-US" dirty="0"/>
              <a:t>Poster #</a:t>
            </a:r>
          </a:p>
        </p:txBody>
      </p:sp>
      <p:sp>
        <p:nvSpPr>
          <p:cNvPr id="19" name="Text Placeholder 9">
            <a:extLst>
              <a:ext uri="{FF2B5EF4-FFF2-40B4-BE49-F238E27FC236}">
                <a16:creationId xmlns:a16="http://schemas.microsoft.com/office/drawing/2014/main" id="{C04F75BD-660B-4EC0-923E-A29D8D8BB1B8}"/>
              </a:ext>
            </a:extLst>
          </p:cNvPr>
          <p:cNvSpPr>
            <a:spLocks noGrp="1"/>
          </p:cNvSpPr>
          <p:nvPr>
            <p:ph type="body" sz="quarter" idx="19" hasCustomPrompt="1"/>
          </p:nvPr>
        </p:nvSpPr>
        <p:spPr>
          <a:xfrm>
            <a:off x="4330428" y="2315502"/>
            <a:ext cx="21600000" cy="817588"/>
          </a:xfrm>
        </p:spPr>
        <p:txBody>
          <a:bodyPr>
            <a:noAutofit/>
          </a:bodyPr>
          <a:lstStyle>
            <a:lvl1pPr>
              <a:defRPr kumimoji="0" lang="en-US" sz="235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a:defRPr kumimoji="0" lang="en-US" sz="1852"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1010"/>
              </a:spcBef>
              <a:spcAft>
                <a:spcPts val="0"/>
              </a:spcAft>
              <a:buClrTx/>
              <a:buSzTx/>
              <a:buFont typeface="Arial" panose="020B0604020202020204" pitchFamily="34" charset="0"/>
              <a:buNone/>
              <a:tabLst/>
              <a:defRPr/>
            </a:pPr>
            <a:r>
              <a:rPr lang="en-US" dirty="0"/>
              <a:t>Click to add Authors</a:t>
            </a:r>
          </a:p>
          <a:p>
            <a:pPr marL="0" marR="0" lvl="1" indent="0" algn="l" defTabSz="1540052" rtl="0" eaLnBrk="1" fontAlgn="auto" latinLnBrk="0" hangingPunct="1">
              <a:lnSpc>
                <a:spcPct val="100000"/>
              </a:lnSpc>
              <a:spcBef>
                <a:spcPts val="504"/>
              </a:spcBef>
              <a:spcAft>
                <a:spcPts val="0"/>
              </a:spcAft>
              <a:buClrTx/>
              <a:buSzTx/>
              <a:buFont typeface="Arial" panose="020B0604020202020204" pitchFamily="34" charset="0"/>
              <a:buNone/>
              <a:tabLst/>
              <a:defRPr/>
            </a:pPr>
            <a:r>
              <a:rPr lang="en-US" dirty="0"/>
              <a:t>Click to add Affiliations</a:t>
            </a:r>
          </a:p>
        </p:txBody>
      </p:sp>
      <p:sp>
        <p:nvSpPr>
          <p:cNvPr id="20" name="Title 1">
            <a:extLst>
              <a:ext uri="{FF2B5EF4-FFF2-40B4-BE49-F238E27FC236}">
                <a16:creationId xmlns:a16="http://schemas.microsoft.com/office/drawing/2014/main" id="{98502BF4-D2F3-4EAF-9439-DECDD3C62604}"/>
              </a:ext>
            </a:extLst>
          </p:cNvPr>
          <p:cNvSpPr>
            <a:spLocks noGrp="1"/>
          </p:cNvSpPr>
          <p:nvPr>
            <p:ph type="title" hasCustomPrompt="1"/>
          </p:nvPr>
        </p:nvSpPr>
        <p:spPr>
          <a:xfrm>
            <a:off x="4330428" y="661755"/>
            <a:ext cx="21600000" cy="1746886"/>
          </a:xfrm>
        </p:spPr>
        <p:txBody>
          <a:bodyPr/>
          <a:lstStyle>
            <a:lvl1pPr>
              <a:lnSpc>
                <a:spcPts val="5400"/>
              </a:lnSpc>
              <a:defRPr/>
            </a:lvl1pPr>
          </a:lstStyle>
          <a:p>
            <a:r>
              <a:rPr lang="en-US" dirty="0"/>
              <a:t>CLICK TO EDIT MASTER TITLE STYLE</a:t>
            </a:r>
            <a:endParaRPr lang="en-GB" dirty="0"/>
          </a:p>
        </p:txBody>
      </p:sp>
      <p:cxnSp>
        <p:nvCxnSpPr>
          <p:cNvPr id="21" name="Straight Connector 20">
            <a:extLst>
              <a:ext uri="{FF2B5EF4-FFF2-40B4-BE49-F238E27FC236}">
                <a16:creationId xmlns:a16="http://schemas.microsoft.com/office/drawing/2014/main" id="{D888D518-8332-4FC7-9E72-10F3B8DBC2FE}"/>
              </a:ext>
            </a:extLst>
          </p:cNvPr>
          <p:cNvCxnSpPr/>
          <p:nvPr userDrawn="1"/>
        </p:nvCxnSpPr>
        <p:spPr>
          <a:xfrm rot="1200000">
            <a:off x="2750824" y="-712525"/>
            <a:ext cx="0" cy="478155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910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for Use">
    <p:spTree>
      <p:nvGrpSpPr>
        <p:cNvPr id="1" name=""/>
        <p:cNvGrpSpPr/>
        <p:nvPr/>
      </p:nvGrpSpPr>
      <p:grpSpPr>
        <a:xfrm>
          <a:off x="0" y="0"/>
          <a:ext cx="0" cy="0"/>
          <a:chOff x="0" y="0"/>
          <a:chExt cx="0" cy="0"/>
        </a:xfrm>
      </p:grpSpPr>
      <p:sp>
        <p:nvSpPr>
          <p:cNvPr id="2" name="Title 1"/>
          <p:cNvSpPr>
            <a:spLocks noGrp="1"/>
          </p:cNvSpPr>
          <p:nvPr>
            <p:ph type="title"/>
          </p:nvPr>
        </p:nvSpPr>
        <p:spPr>
          <a:xfrm>
            <a:off x="4809700" y="843996"/>
            <a:ext cx="14400000" cy="1003549"/>
          </a:xfrm>
          <a:prstGeom prst="rect">
            <a:avLst/>
          </a:prstGeom>
        </p:spPr>
        <p:txBody>
          <a:bodyPr/>
          <a:lstStyle/>
          <a:p>
            <a:r>
              <a:rPr lang="en-US"/>
              <a:t>Click to edit Master title style</a:t>
            </a:r>
            <a:endParaRPr lang="en-GB"/>
          </a:p>
        </p:txBody>
      </p:sp>
      <p:sp>
        <p:nvSpPr>
          <p:cNvPr id="5" name="Text Placeholder 4"/>
          <p:cNvSpPr>
            <a:spLocks noGrp="1"/>
          </p:cNvSpPr>
          <p:nvPr>
            <p:ph type="body" sz="quarter" idx="11"/>
          </p:nvPr>
        </p:nvSpPr>
        <p:spPr>
          <a:xfrm>
            <a:off x="3725334" y="5354058"/>
            <a:ext cx="21712768" cy="2550957"/>
          </a:xfrm>
          <a:prstGeom prst="rect">
            <a:avLst/>
          </a:prstGeom>
        </p:spPr>
        <p:txBody>
          <a:bodyPr/>
          <a:lstStyle>
            <a:lvl1pPr>
              <a:defRPr>
                <a:latin typeface="+mn-lt"/>
              </a:defRPr>
            </a:lvl1pPr>
            <a:lvl2pPr>
              <a:spcAft>
                <a:spcPts val="504"/>
              </a:spcAft>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2649622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3" name="Text Placeholder 2">
            <a:extLst>
              <a:ext uri="{FF2B5EF4-FFF2-40B4-BE49-F238E27FC236}">
                <a16:creationId xmlns:a16="http://schemas.microsoft.com/office/drawing/2014/main" id="{0D0BD131-48F9-478B-8B79-C928AA9EF2F4}"/>
              </a:ext>
            </a:extLst>
          </p:cNvPr>
          <p:cNvSpPr>
            <a:spLocks noGrp="1"/>
          </p:cNvSpPr>
          <p:nvPr>
            <p:ph type="body" idx="1"/>
          </p:nvPr>
        </p:nvSpPr>
        <p:spPr>
          <a:xfrm>
            <a:off x="720655" y="4050873"/>
            <a:ext cx="8723376" cy="3275256"/>
          </a:xfrm>
          <a:prstGeom prst="rect">
            <a:avLst/>
          </a:prstGeom>
        </p:spPr>
        <p:txBody>
          <a:bodyPr vert="horz" wrap="square" lIns="0" tIns="0" rIns="0" bIns="0" numCol="1" spcCol="274320" rtlCol="0">
            <a:noAutofit/>
          </a:bodyPr>
          <a:lstStyle/>
          <a:p>
            <a:pPr lvl="0"/>
            <a:r>
              <a:rPr lang="en-US" dirty="0"/>
              <a:t>Click to edit Master text styles</a:t>
            </a:r>
          </a:p>
          <a:p>
            <a:pPr marL="0" marR="0" lvl="1" indent="0" algn="l" defTabSz="1540052" rtl="0" eaLnBrk="1" fontAlgn="auto" latinLnBrk="0" hangingPunct="1">
              <a:lnSpc>
                <a:spcPct val="100000"/>
              </a:lnSpc>
              <a:spcBef>
                <a:spcPts val="504"/>
              </a:spcBef>
              <a:spcAft>
                <a:spcPts val="0"/>
              </a:spcAft>
              <a:buClrTx/>
              <a:buSzTx/>
              <a:buFont typeface="Arial" panose="020B0604020202020204" pitchFamily="34" charset="0"/>
              <a:buNone/>
              <a:tabLst/>
              <a:defRPr/>
            </a:pPr>
            <a:r>
              <a:rPr lang="en-US" dirty="0"/>
              <a:t>Second level</a:t>
            </a:r>
          </a:p>
          <a:p>
            <a:pPr marL="0" marR="0" lvl="2" indent="0" algn="l" defTabSz="1540052" rtl="0" eaLnBrk="1" fontAlgn="auto" latinLnBrk="0" hangingPunct="1">
              <a:lnSpc>
                <a:spcPct val="100000"/>
              </a:lnSpc>
              <a:spcBef>
                <a:spcPts val="1010"/>
              </a:spcBef>
              <a:spcAft>
                <a:spcPts val="0"/>
              </a:spcAft>
              <a:buClr>
                <a:srgbClr val="E30046"/>
              </a:buClr>
              <a:buSzPct val="120000"/>
              <a:buFont typeface="Arial" panose="020B0604020202020204" pitchFamily="34" charset="0"/>
              <a:buNone/>
              <a:tabLst/>
              <a:defRPr/>
            </a:pPr>
            <a:r>
              <a:rPr lang="en-US" dirty="0"/>
              <a:t>Third level</a:t>
            </a:r>
          </a:p>
          <a:p>
            <a:pPr marL="242528" marR="0" lvl="3" indent="-242528" algn="l" defTabSz="1540052" rtl="0" eaLnBrk="1" fontAlgn="auto" latinLnBrk="0" hangingPunct="1">
              <a:lnSpc>
                <a:spcPct val="100000"/>
              </a:lnSpc>
              <a:spcBef>
                <a:spcPts val="504"/>
              </a:spcBef>
              <a:spcAft>
                <a:spcPts val="0"/>
              </a:spcAft>
              <a:buClr>
                <a:srgbClr val="E30046"/>
              </a:buClr>
              <a:buSzPct val="120000"/>
              <a:buFont typeface="Arial" panose="020B0604020202020204" pitchFamily="34" charset="0"/>
              <a:buChar char="•"/>
              <a:tabLst/>
              <a:defRPr/>
            </a:pPr>
            <a:r>
              <a:rPr lang="en-US" dirty="0"/>
              <a:t>Fourth level</a:t>
            </a:r>
          </a:p>
          <a:p>
            <a:pPr marL="492816" marR="0" lvl="4" indent="-242528" algn="l" defTabSz="1540052" rtl="0" eaLnBrk="1" fontAlgn="auto" latinLnBrk="0" hangingPunct="1">
              <a:lnSpc>
                <a:spcPct val="100000"/>
              </a:lnSpc>
              <a:spcBef>
                <a:spcPts val="504"/>
              </a:spcBef>
              <a:spcAft>
                <a:spcPts val="0"/>
              </a:spcAft>
              <a:buClr>
                <a:srgbClr val="E30046"/>
              </a:buClr>
              <a:buSzPct val="110000"/>
              <a:buFont typeface="Arial" panose="020B0604020202020204" pitchFamily="34" charset="0"/>
              <a:buChar char="•"/>
              <a:tabLst/>
              <a:defRPr/>
            </a:pPr>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6"/>
              </a:buClr>
              <a:buSzTx/>
              <a:buFont typeface="Arial" panose="020B0604020202020204" pitchFamily="34" charset="0"/>
              <a:buChar char="•"/>
              <a:tabLst/>
              <a:defRPr/>
            </a:pPr>
            <a:r>
              <a:rPr lang="en-US" dirty="0"/>
              <a:t>Sixth level</a:t>
            </a:r>
          </a:p>
          <a:p>
            <a:pPr lvl="5"/>
            <a:endParaRPr lang="en-US" dirty="0"/>
          </a:p>
        </p:txBody>
      </p:sp>
      <p:cxnSp>
        <p:nvCxnSpPr>
          <p:cNvPr id="38" name="Straight Connector 37">
            <a:extLst>
              <a:ext uri="{FF2B5EF4-FFF2-40B4-BE49-F238E27FC236}">
                <a16:creationId xmlns:a16="http://schemas.microsoft.com/office/drawing/2014/main" id="{162BD43B-973C-4749-8D99-16F95FC92852}"/>
              </a:ext>
            </a:extLst>
          </p:cNvPr>
          <p:cNvCxnSpPr/>
          <p:nvPr userDrawn="1"/>
        </p:nvCxnSpPr>
        <p:spPr>
          <a:xfrm rot="1200000">
            <a:off x="2750824" y="-950033"/>
            <a:ext cx="0" cy="6375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FD0F05-643C-4638-8A6D-DC8FB20F3823}"/>
              </a:ext>
            </a:extLst>
          </p:cNvPr>
          <p:cNvSpPr txBox="1"/>
          <p:nvPr userDrawn="1"/>
        </p:nvSpPr>
        <p:spPr>
          <a:xfrm>
            <a:off x="731928" y="21291500"/>
            <a:ext cx="27843072" cy="400110"/>
          </a:xfrm>
          <a:prstGeom prst="rect">
            <a:avLst/>
          </a:prstGeom>
          <a:noFill/>
        </p:spPr>
        <p:txBody>
          <a:bodyPr wrap="square" rtlCol="0">
            <a:spAutoFit/>
          </a:bodyPr>
          <a:lstStyle/>
          <a:p>
            <a:pPr algn="ctr"/>
            <a:r>
              <a:rPr lang="en-US" sz="2000" baseline="0" dirty="0">
                <a:solidFill>
                  <a:schemeClr val="tx1"/>
                </a:solidFill>
                <a:latin typeface="Arial Bold" panose="020B0704020202020204" pitchFamily="34" charset="0"/>
                <a:cs typeface="Arial Bold" panose="020B0704020202020204" pitchFamily="34" charset="0"/>
              </a:rPr>
              <a:t>23rd International AIDS Conference; July 6-10, 2020; Virtual</a:t>
            </a:r>
          </a:p>
        </p:txBody>
      </p:sp>
      <p:cxnSp>
        <p:nvCxnSpPr>
          <p:cNvPr id="10" name="Straight Connector 9">
            <a:extLst>
              <a:ext uri="{FF2B5EF4-FFF2-40B4-BE49-F238E27FC236}">
                <a16:creationId xmlns:a16="http://schemas.microsoft.com/office/drawing/2014/main" id="{6FC14C4A-78E3-4075-8B17-0A5009E9F06C}"/>
              </a:ext>
            </a:extLst>
          </p:cNvPr>
          <p:cNvCxnSpPr>
            <a:cxnSpLocks/>
          </p:cNvCxnSpPr>
          <p:nvPr userDrawn="1"/>
        </p:nvCxnSpPr>
        <p:spPr>
          <a:xfrm>
            <a:off x="695752" y="21135695"/>
            <a:ext cx="27889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5A431CD-2BC6-4842-BE8A-F3A557FB0FE6}"/>
              </a:ext>
            </a:extLst>
          </p:cNvPr>
          <p:cNvSpPr/>
          <p:nvPr userDrawn="1"/>
        </p:nvSpPr>
        <p:spPr>
          <a:xfrm>
            <a:off x="0" y="-4338"/>
            <a:ext cx="29260800" cy="3434120"/>
          </a:xfrm>
          <a:prstGeom prst="rect">
            <a:avLst/>
          </a:prstGeom>
          <a:solidFill>
            <a:schemeClr val="tx2"/>
          </a:solidFill>
          <a:ln w="25400" cap="flat" cmpd="sng" algn="ctr">
            <a:noFill/>
            <a:prstDash val="solid"/>
          </a:ln>
          <a:effectLst/>
        </p:spPr>
        <p:txBody>
          <a:bodyPr rtlCol="0" anchor="ctr"/>
          <a:lstStyle/>
          <a:p>
            <a:pPr marL="0" marR="0" lvl="0" indent="0" algn="ctr" defTabSz="1828800" eaLnBrk="1" fontAlgn="auto" latinLnBrk="0" hangingPunct="1">
              <a:lnSpc>
                <a:spcPct val="100000"/>
              </a:lnSpc>
              <a:spcBef>
                <a:spcPts val="0"/>
              </a:spcBef>
              <a:spcAft>
                <a:spcPts val="0"/>
              </a:spcAft>
              <a:buClrTx/>
              <a:buSzTx/>
              <a:buFontTx/>
              <a:buNone/>
              <a:tabLst/>
            </a:pPr>
            <a:endParaRPr kumimoji="0" lang="en-US" sz="5894" b="0" i="0" u="none" strike="noStrike" kern="0" cap="none" spc="0" normalizeH="0" baseline="0" dirty="0">
              <a:ln>
                <a:noFill/>
              </a:ln>
              <a:solidFill>
                <a:srgbClr val="FFFFFF"/>
              </a:solidFill>
              <a:effectLst/>
              <a:uLnTx/>
              <a:uFillTx/>
              <a:latin typeface="Arial"/>
              <a:cs typeface="Arial" panose="020B0604020202020204" pitchFamily="34" charset="0"/>
            </a:endParaRPr>
          </a:p>
        </p:txBody>
      </p:sp>
      <p:sp>
        <p:nvSpPr>
          <p:cNvPr id="11" name="Title Placeholder 1">
            <a:extLst>
              <a:ext uri="{FF2B5EF4-FFF2-40B4-BE49-F238E27FC236}">
                <a16:creationId xmlns:a16="http://schemas.microsoft.com/office/drawing/2014/main" id="{71D989B1-65FD-4BB2-8666-28CDB4F9D378}"/>
              </a:ext>
            </a:extLst>
          </p:cNvPr>
          <p:cNvSpPr>
            <a:spLocks noGrp="1"/>
          </p:cNvSpPr>
          <p:nvPr>
            <p:ph type="title"/>
          </p:nvPr>
        </p:nvSpPr>
        <p:spPr>
          <a:xfrm>
            <a:off x="4433454" y="1056304"/>
            <a:ext cx="23604971" cy="1338064"/>
          </a:xfrm>
          <a:prstGeom prst="rect">
            <a:avLst/>
          </a:prstGeom>
        </p:spPr>
        <p:txBody>
          <a:bodyPr vert="horz" lIns="0" tIns="0" rIns="0" bIns="0" rtlCol="0" anchor="t">
            <a:noAutofit/>
          </a:bodyPr>
          <a:lstStyle/>
          <a:p>
            <a:r>
              <a:rPr lang="en-US" dirty="0"/>
              <a:t>CLICK TO EDIT MASTER TITLE STYLE</a:t>
            </a:r>
          </a:p>
        </p:txBody>
      </p:sp>
      <p:pic>
        <p:nvPicPr>
          <p:cNvPr id="12" name="Picture 11">
            <a:extLst>
              <a:ext uri="{FF2B5EF4-FFF2-40B4-BE49-F238E27FC236}">
                <a16:creationId xmlns:a16="http://schemas.microsoft.com/office/drawing/2014/main" id="{B27B00F1-85A2-421A-92F5-D115756B3F3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1928" y="564313"/>
            <a:ext cx="1332000" cy="1148410"/>
          </a:xfrm>
          <a:prstGeom prst="rect">
            <a:avLst/>
          </a:prstGeom>
        </p:spPr>
      </p:pic>
    </p:spTree>
    <p:extLst>
      <p:ext uri="{BB962C8B-B14F-4D97-AF65-F5344CB8AC3E}">
        <p14:creationId xmlns:p14="http://schemas.microsoft.com/office/powerpoint/2010/main" val="2177361588"/>
      </p:ext>
    </p:extLst>
  </p:cSld>
  <p:clrMap bg1="lt1" tx1="dk1" bg2="lt2" tx2="dk2" accent1="accent1" accent2="accent2" accent3="accent3" accent4="accent4" accent5="accent5" accent6="accent6" hlink="hlink" folHlink="folHlink"/>
  <p:sldLayoutIdLst>
    <p:sldLayoutId id="2147483657" r:id="rId1"/>
    <p:sldLayoutId id="2147483658" r:id="rId2"/>
  </p:sldLayoutIdLst>
  <p:hf sldNum="0" hdr="0" dt="0"/>
  <p:txStyles>
    <p:titleStyle>
      <a:lvl1pPr algn="l" defTabSz="1540052" rtl="0" eaLnBrk="1" latinLnBrk="0" hangingPunct="1">
        <a:lnSpc>
          <a:spcPts val="5120"/>
        </a:lnSpc>
        <a:spcBef>
          <a:spcPct val="0"/>
        </a:spcBef>
        <a:buNone/>
        <a:defRPr sz="6400" b="1" kern="1200">
          <a:solidFill>
            <a:schemeClr val="bg1"/>
          </a:solidFill>
          <a:effectLst/>
          <a:latin typeface="Arial Narrow" panose="020B0606020202030204" pitchFamily="34" charset="0"/>
          <a:ea typeface="+mj-ea"/>
          <a:cs typeface="Arial" panose="020B0604020202020204" pitchFamily="34" charset="0"/>
        </a:defRPr>
      </a:lvl1pPr>
    </p:titleStyle>
    <p:bodyStyle>
      <a:lvl1pPr marL="0" indent="0" algn="l" defTabSz="1540052" rtl="0" eaLnBrk="1" latinLnBrk="0" hangingPunct="1">
        <a:spcBef>
          <a:spcPts val="1010"/>
        </a:spcBef>
        <a:buFont typeface="Arial" panose="020B0604020202020204" pitchFamily="34" charset="0"/>
        <a:buNone/>
        <a:defRPr kumimoji="0" lang="en-US" sz="2358"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18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800"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3pPr>
      <a:lvl4pPr marL="242528" indent="-242528" algn="l" defTabSz="1540052" rtl="0" eaLnBrk="1" latinLnBrk="0" hangingPunct="1">
        <a:spcBef>
          <a:spcPts val="600"/>
        </a:spcBef>
        <a:buClr>
          <a:schemeClr val="tx2"/>
        </a:buClr>
        <a:buSzPct val="120000"/>
        <a:buFont typeface="Arial" panose="020B0604020202020204" pitchFamily="34" charset="0"/>
        <a:buChar char="•"/>
        <a:defRPr kumimoji="0" lang="en-US" sz="18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4pPr>
      <a:lvl5pPr marL="492816" indent="-242528" algn="l" defTabSz="1540052" rtl="0" eaLnBrk="1" latinLnBrk="0" hangingPunct="1">
        <a:spcBef>
          <a:spcPts val="400"/>
        </a:spcBef>
        <a:buClr>
          <a:schemeClr val="tx2"/>
        </a:buClr>
        <a:buSzPct val="110000"/>
        <a:buFont typeface="Arial" panose="020B0604020202020204" pitchFamily="34" charset="0"/>
        <a:buChar char="•"/>
        <a:defRPr kumimoji="0" lang="en-US" sz="16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5pPr>
      <a:lvl6pPr marL="739228" indent="-242528" algn="l" defTabSz="1540052" rtl="0" eaLnBrk="1" latinLnBrk="0" hangingPunct="1">
        <a:spcBef>
          <a:spcPts val="400"/>
        </a:spcBef>
        <a:buClr>
          <a:schemeClr val="tx2"/>
        </a:buClr>
        <a:buFont typeface="Arial" panose="020B0604020202020204" pitchFamily="34" charset="0"/>
        <a:buChar char="•"/>
        <a:defRPr kumimoji="0" lang="en-US" sz="14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p:bodyStyle>
    <p:otherStyle>
      <a:defPPr>
        <a:defRPr lang="en-US"/>
      </a:defPPr>
      <a:lvl1pPr marL="0" algn="l" defTabSz="1540052" rtl="0" eaLnBrk="1" latinLnBrk="0" hangingPunct="1">
        <a:defRPr sz="3032" kern="1200">
          <a:solidFill>
            <a:schemeClr val="tx1"/>
          </a:solidFill>
          <a:latin typeface="+mn-lt"/>
          <a:ea typeface="+mn-ea"/>
          <a:cs typeface="+mn-cs"/>
        </a:defRPr>
      </a:lvl1pPr>
      <a:lvl2pPr marL="770026" algn="l" defTabSz="1540052" rtl="0" eaLnBrk="1" latinLnBrk="0" hangingPunct="1">
        <a:defRPr sz="3032" kern="1200">
          <a:solidFill>
            <a:schemeClr val="tx1"/>
          </a:solidFill>
          <a:latin typeface="+mn-lt"/>
          <a:ea typeface="+mn-ea"/>
          <a:cs typeface="+mn-cs"/>
        </a:defRPr>
      </a:lvl2pPr>
      <a:lvl3pPr marL="1540052" algn="l" defTabSz="1540052" rtl="0" eaLnBrk="1" latinLnBrk="0" hangingPunct="1">
        <a:defRPr sz="3032" kern="1200">
          <a:solidFill>
            <a:schemeClr val="tx1"/>
          </a:solidFill>
          <a:latin typeface="+mn-lt"/>
          <a:ea typeface="+mn-ea"/>
          <a:cs typeface="+mn-cs"/>
        </a:defRPr>
      </a:lvl3pPr>
      <a:lvl4pPr marL="2310076" algn="l" defTabSz="1540052" rtl="0" eaLnBrk="1" latinLnBrk="0" hangingPunct="1">
        <a:defRPr sz="3032" kern="1200">
          <a:solidFill>
            <a:schemeClr val="tx1"/>
          </a:solidFill>
          <a:latin typeface="+mn-lt"/>
          <a:ea typeface="+mn-ea"/>
          <a:cs typeface="+mn-cs"/>
        </a:defRPr>
      </a:lvl4pPr>
      <a:lvl5pPr marL="3080102" algn="l" defTabSz="1540052" rtl="0" eaLnBrk="1" latinLnBrk="0" hangingPunct="1">
        <a:defRPr sz="3032" kern="1200">
          <a:solidFill>
            <a:schemeClr val="tx1"/>
          </a:solidFill>
          <a:latin typeface="+mn-lt"/>
          <a:ea typeface="+mn-ea"/>
          <a:cs typeface="+mn-cs"/>
        </a:defRPr>
      </a:lvl5pPr>
      <a:lvl6pPr marL="3850132" algn="l" defTabSz="1540052" rtl="0" eaLnBrk="1" latinLnBrk="0" hangingPunct="1">
        <a:defRPr sz="3032" kern="1200">
          <a:solidFill>
            <a:schemeClr val="tx1"/>
          </a:solidFill>
          <a:latin typeface="+mn-lt"/>
          <a:ea typeface="+mn-ea"/>
          <a:cs typeface="+mn-cs"/>
        </a:defRPr>
      </a:lvl6pPr>
      <a:lvl7pPr marL="4620158" algn="l" defTabSz="1540052" rtl="0" eaLnBrk="1" latinLnBrk="0" hangingPunct="1">
        <a:defRPr sz="3032" kern="1200">
          <a:solidFill>
            <a:schemeClr val="tx1"/>
          </a:solidFill>
          <a:latin typeface="+mn-lt"/>
          <a:ea typeface="+mn-ea"/>
          <a:cs typeface="+mn-cs"/>
        </a:defRPr>
      </a:lvl7pPr>
      <a:lvl8pPr marL="5390182" algn="l" defTabSz="1540052" rtl="0" eaLnBrk="1" latinLnBrk="0" hangingPunct="1">
        <a:defRPr sz="3032" kern="1200">
          <a:solidFill>
            <a:schemeClr val="tx1"/>
          </a:solidFill>
          <a:latin typeface="+mn-lt"/>
          <a:ea typeface="+mn-ea"/>
          <a:cs typeface="+mn-cs"/>
        </a:defRPr>
      </a:lvl8pPr>
      <a:lvl9pPr marL="6160208" algn="l" defTabSz="1540052" rtl="0" eaLnBrk="1" latinLnBrk="0" hangingPunct="1">
        <a:defRPr sz="303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912" userDrawn="1">
          <p15:clr>
            <a:srgbClr val="F26B43"/>
          </p15:clr>
        </p15:guide>
        <p15:guide id="2" pos="5976" userDrawn="1">
          <p15:clr>
            <a:srgbClr val="F26B43"/>
          </p15:clr>
        </p15:guide>
        <p15:guide id="3" pos="432" userDrawn="1">
          <p15:clr>
            <a:srgbClr val="F26B43"/>
          </p15:clr>
        </p15:guide>
        <p15:guide id="5" orient="horz" pos="208" userDrawn="1">
          <p15:clr>
            <a:srgbClr val="F26B43"/>
          </p15:clr>
        </p15:guide>
        <p15:guide id="6" orient="horz" pos="13517" userDrawn="1">
          <p15:clr>
            <a:srgbClr val="F26B43"/>
          </p15:clr>
        </p15:guide>
        <p15:guide id="7" pos="3392" userDrawn="1">
          <p15:clr>
            <a:srgbClr val="F26B43"/>
          </p15:clr>
        </p15:guide>
        <p15:guide id="8" pos="12456" userDrawn="1">
          <p15:clr>
            <a:srgbClr val="F26B43"/>
          </p15:clr>
        </p15:guide>
        <p15:guide id="9" pos="15082" userDrawn="1">
          <p15:clr>
            <a:srgbClr val="F26B43"/>
          </p15:clr>
        </p15:guide>
        <p15:guide id="10" pos="9248" userDrawn="1">
          <p15:clr>
            <a:srgbClr val="F26B43"/>
          </p15:clr>
        </p15:guide>
        <p15:guide id="11" pos="18000" userDrawn="1">
          <p15:clr>
            <a:srgbClr val="F26B43"/>
          </p15:clr>
        </p15:guide>
        <p15:guide id="13" pos="12000" userDrawn="1">
          <p15:clr>
            <a:srgbClr val="F26B43"/>
          </p15:clr>
        </p15:guide>
        <p15:guide id="14" pos="6432"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chart" Target="../charts/chart5.xml"/><Relationship Id="rId3" Type="http://schemas.openxmlformats.org/officeDocument/2006/relationships/chart" Target="../charts/chart1.xml"/><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a:extLst>
              <a:ext uri="{FF2B5EF4-FFF2-40B4-BE49-F238E27FC236}">
                <a16:creationId xmlns:a16="http://schemas.microsoft.com/office/drawing/2014/main" id="{4B379154-8332-4584-988F-DFF6F50D1B18}"/>
              </a:ext>
            </a:extLst>
          </p:cNvPr>
          <p:cNvGrpSpPr/>
          <p:nvPr/>
        </p:nvGrpSpPr>
        <p:grpSpPr>
          <a:xfrm>
            <a:off x="7527150" y="17598392"/>
            <a:ext cx="7068482" cy="3409468"/>
            <a:chOff x="7656297" y="11516451"/>
            <a:chExt cx="6767446" cy="3198438"/>
          </a:xfrm>
        </p:grpSpPr>
        <p:grpSp>
          <p:nvGrpSpPr>
            <p:cNvPr id="56" name="Group 55">
              <a:extLst>
                <a:ext uri="{FF2B5EF4-FFF2-40B4-BE49-F238E27FC236}">
                  <a16:creationId xmlns:a16="http://schemas.microsoft.com/office/drawing/2014/main" id="{53A6F917-519E-4AF7-A08D-975649FE9632}"/>
                </a:ext>
              </a:extLst>
            </p:cNvPr>
            <p:cNvGrpSpPr/>
            <p:nvPr/>
          </p:nvGrpSpPr>
          <p:grpSpPr>
            <a:xfrm>
              <a:off x="7656297" y="11516451"/>
              <a:ext cx="6767446" cy="3198438"/>
              <a:chOff x="7656297" y="11227695"/>
              <a:chExt cx="6767446" cy="3198438"/>
            </a:xfrm>
          </p:grpSpPr>
          <p:grpSp>
            <p:nvGrpSpPr>
              <p:cNvPr id="60" name="Group 59">
                <a:extLst>
                  <a:ext uri="{FF2B5EF4-FFF2-40B4-BE49-F238E27FC236}">
                    <a16:creationId xmlns:a16="http://schemas.microsoft.com/office/drawing/2014/main" id="{BB4C2CA7-8290-4961-933E-211627EE3936}"/>
                  </a:ext>
                </a:extLst>
              </p:cNvPr>
              <p:cNvGrpSpPr>
                <a:grpSpLocks noChangeAspect="1"/>
              </p:cNvGrpSpPr>
              <p:nvPr/>
            </p:nvGrpSpPr>
            <p:grpSpPr>
              <a:xfrm>
                <a:off x="7656297" y="11227695"/>
                <a:ext cx="6767446" cy="3198438"/>
                <a:chOff x="8055601" y="11772237"/>
                <a:chExt cx="8764862" cy="4142455"/>
              </a:xfrm>
            </p:grpSpPr>
            <p:graphicFrame>
              <p:nvGraphicFramePr>
                <p:cNvPr id="69" name="Chart 68">
                  <a:extLst>
                    <a:ext uri="{FF2B5EF4-FFF2-40B4-BE49-F238E27FC236}">
                      <a16:creationId xmlns:a16="http://schemas.microsoft.com/office/drawing/2014/main" id="{301B2502-8FFA-4643-B265-431C20D14638}"/>
                    </a:ext>
                  </a:extLst>
                </p:cNvPr>
                <p:cNvGraphicFramePr/>
                <p:nvPr>
                  <p:extLst>
                    <p:ext uri="{D42A27DB-BD31-4B8C-83A1-F6EECF244321}">
                      <p14:modId xmlns:p14="http://schemas.microsoft.com/office/powerpoint/2010/main" val="801940025"/>
                    </p:ext>
                  </p:extLst>
                </p:nvPr>
              </p:nvGraphicFramePr>
              <p:xfrm>
                <a:off x="8055601" y="11772237"/>
                <a:ext cx="8617253" cy="4044595"/>
              </p:xfrm>
              <a:graphic>
                <a:graphicData uri="http://schemas.openxmlformats.org/drawingml/2006/chart">
                  <c:chart xmlns:c="http://schemas.openxmlformats.org/drawingml/2006/chart" xmlns:r="http://schemas.openxmlformats.org/officeDocument/2006/relationships" r:id="rId3"/>
                </a:graphicData>
              </a:graphic>
            </p:graphicFrame>
            <p:sp>
              <p:nvSpPr>
                <p:cNvPr id="70" name="TextBox 69">
                  <a:extLst>
                    <a:ext uri="{FF2B5EF4-FFF2-40B4-BE49-F238E27FC236}">
                      <a16:creationId xmlns:a16="http://schemas.microsoft.com/office/drawing/2014/main" id="{49E4C500-2F91-47F8-8290-7E863D863227}"/>
                    </a:ext>
                  </a:extLst>
                </p:cNvPr>
                <p:cNvSpPr txBox="1"/>
                <p:nvPr/>
              </p:nvSpPr>
              <p:spPr>
                <a:xfrm>
                  <a:off x="8427978" y="15715385"/>
                  <a:ext cx="8392485" cy="199307"/>
                </a:xfrm>
                <a:prstGeom prst="rect">
                  <a:avLst/>
                </a:prstGeom>
                <a:noFill/>
              </p:spPr>
              <p:txBody>
                <a:bodyPr wrap="square" lIns="0" tIns="0" rIns="0" bIns="0" rtlCol="0">
                  <a:spAutoFit/>
                </a:bodyPr>
                <a:lstStyle/>
                <a:p>
                  <a:r>
                    <a:rPr lang="en-US" sz="1000" dirty="0">
                      <a:solidFill>
                        <a:srgbClr val="071D49"/>
                      </a:solidFill>
                      <a:latin typeface="+mn-lt"/>
                      <a:ea typeface="Raleway" charset="0"/>
                      <a:cs typeface="Arial" panose="020B0604020202020204" pitchFamily="34" charset="0"/>
                    </a:rPr>
                    <a:t>Changes were calculated for non-missing data at post-baseline visits.</a:t>
                  </a:r>
                  <a:endParaRPr lang="en-US" sz="1000" dirty="0">
                    <a:solidFill>
                      <a:srgbClr val="071D49"/>
                    </a:solidFill>
                    <a:latin typeface="+mn-lt"/>
                    <a:cs typeface="Arial" panose="020B0604020202020204" pitchFamily="34" charset="0"/>
                  </a:endParaRPr>
                </a:p>
              </p:txBody>
            </p:sp>
          </p:grpSp>
          <p:sp>
            <p:nvSpPr>
              <p:cNvPr id="61" name="TextBox 60">
                <a:extLst>
                  <a:ext uri="{FF2B5EF4-FFF2-40B4-BE49-F238E27FC236}">
                    <a16:creationId xmlns:a16="http://schemas.microsoft.com/office/drawing/2014/main" id="{59FCF7A0-8B31-4665-AE96-B61EE4CB12EF}"/>
                  </a:ext>
                </a:extLst>
              </p:cNvPr>
              <p:cNvSpPr txBox="1"/>
              <p:nvPr/>
            </p:nvSpPr>
            <p:spPr>
              <a:xfrm flipH="1">
                <a:off x="9219763" y="13662952"/>
                <a:ext cx="212506" cy="252796"/>
              </a:xfrm>
              <a:prstGeom prst="rect">
                <a:avLst/>
              </a:prstGeom>
              <a:solidFill>
                <a:schemeClr val="bg1"/>
              </a:solidFill>
            </p:spPr>
            <p:txBody>
              <a:bodyPr wrap="square" rtlCol="0">
                <a:spAutoFit/>
              </a:bodyPr>
              <a:lstStyle/>
              <a:p>
                <a:endParaRPr lang="en-US" sz="3200" dirty="0"/>
              </a:p>
            </p:txBody>
          </p:sp>
          <p:sp>
            <p:nvSpPr>
              <p:cNvPr id="62" name="TextBox 61">
                <a:extLst>
                  <a:ext uri="{FF2B5EF4-FFF2-40B4-BE49-F238E27FC236}">
                    <a16:creationId xmlns:a16="http://schemas.microsoft.com/office/drawing/2014/main" id="{72EB30E0-6623-4F7C-8E0F-09D0F715A25F}"/>
                  </a:ext>
                </a:extLst>
              </p:cNvPr>
              <p:cNvSpPr txBox="1"/>
              <p:nvPr/>
            </p:nvSpPr>
            <p:spPr>
              <a:xfrm flipH="1">
                <a:off x="9686271" y="13662953"/>
                <a:ext cx="425251" cy="312428"/>
              </a:xfrm>
              <a:prstGeom prst="rect">
                <a:avLst/>
              </a:prstGeom>
              <a:solidFill>
                <a:schemeClr val="bg1"/>
              </a:solidFill>
            </p:spPr>
            <p:txBody>
              <a:bodyPr wrap="square" rtlCol="0">
                <a:spAutoFit/>
              </a:bodyPr>
              <a:lstStyle/>
              <a:p>
                <a:endParaRPr lang="en-US" sz="3200" dirty="0"/>
              </a:p>
            </p:txBody>
          </p:sp>
          <p:sp>
            <p:nvSpPr>
              <p:cNvPr id="63" name="TextBox 62">
                <a:extLst>
                  <a:ext uri="{FF2B5EF4-FFF2-40B4-BE49-F238E27FC236}">
                    <a16:creationId xmlns:a16="http://schemas.microsoft.com/office/drawing/2014/main" id="{83E43950-A325-4BFF-B399-85C688E7E507}"/>
                  </a:ext>
                </a:extLst>
              </p:cNvPr>
              <p:cNvSpPr txBox="1"/>
              <p:nvPr/>
            </p:nvSpPr>
            <p:spPr>
              <a:xfrm flipH="1">
                <a:off x="10323225" y="13662953"/>
                <a:ext cx="442013" cy="276999"/>
              </a:xfrm>
              <a:prstGeom prst="rect">
                <a:avLst/>
              </a:prstGeom>
              <a:solidFill>
                <a:schemeClr val="bg1"/>
              </a:solidFill>
            </p:spPr>
            <p:txBody>
              <a:bodyPr wrap="square" rtlCol="0">
                <a:spAutoFit/>
              </a:bodyPr>
              <a:lstStyle/>
              <a:p>
                <a:endParaRPr lang="en-US" sz="1200" dirty="0"/>
              </a:p>
            </p:txBody>
          </p:sp>
          <p:sp>
            <p:nvSpPr>
              <p:cNvPr id="64" name="TextBox 63">
                <a:extLst>
                  <a:ext uri="{FF2B5EF4-FFF2-40B4-BE49-F238E27FC236}">
                    <a16:creationId xmlns:a16="http://schemas.microsoft.com/office/drawing/2014/main" id="{DE23F9CA-BA2D-49FB-A60E-8E4344FDC395}"/>
                  </a:ext>
                </a:extLst>
              </p:cNvPr>
              <p:cNvSpPr txBox="1"/>
              <p:nvPr/>
            </p:nvSpPr>
            <p:spPr>
              <a:xfrm flipH="1">
                <a:off x="10987225" y="13662953"/>
                <a:ext cx="425251" cy="323165"/>
              </a:xfrm>
              <a:prstGeom prst="rect">
                <a:avLst/>
              </a:prstGeom>
              <a:solidFill>
                <a:schemeClr val="bg1"/>
              </a:solidFill>
            </p:spPr>
            <p:txBody>
              <a:bodyPr wrap="square" rtlCol="0">
                <a:spAutoFit/>
              </a:bodyPr>
              <a:lstStyle/>
              <a:p>
                <a:endParaRPr lang="en-US" sz="1500" dirty="0"/>
              </a:p>
            </p:txBody>
          </p:sp>
          <p:sp>
            <p:nvSpPr>
              <p:cNvPr id="65" name="TextBox 64">
                <a:extLst>
                  <a:ext uri="{FF2B5EF4-FFF2-40B4-BE49-F238E27FC236}">
                    <a16:creationId xmlns:a16="http://schemas.microsoft.com/office/drawing/2014/main" id="{6AEC1B17-3D1F-4AF7-9DCC-DA39015C0A8D}"/>
                  </a:ext>
                </a:extLst>
              </p:cNvPr>
              <p:cNvSpPr txBox="1"/>
              <p:nvPr/>
            </p:nvSpPr>
            <p:spPr>
              <a:xfrm flipH="1">
                <a:off x="11631408" y="13662953"/>
                <a:ext cx="425250" cy="257341"/>
              </a:xfrm>
              <a:prstGeom prst="rect">
                <a:avLst/>
              </a:prstGeom>
              <a:solidFill>
                <a:schemeClr val="bg1"/>
              </a:solidFill>
            </p:spPr>
            <p:txBody>
              <a:bodyPr wrap="square" rtlCol="0">
                <a:spAutoFit/>
              </a:bodyPr>
              <a:lstStyle/>
              <a:p>
                <a:endParaRPr lang="en-US" sz="3200" dirty="0"/>
              </a:p>
            </p:txBody>
          </p:sp>
          <p:sp>
            <p:nvSpPr>
              <p:cNvPr id="66" name="TextBox 65">
                <a:extLst>
                  <a:ext uri="{FF2B5EF4-FFF2-40B4-BE49-F238E27FC236}">
                    <a16:creationId xmlns:a16="http://schemas.microsoft.com/office/drawing/2014/main" id="{3B920124-C339-49BC-9872-5CE803F58EF1}"/>
                  </a:ext>
                </a:extLst>
              </p:cNvPr>
              <p:cNvSpPr txBox="1"/>
              <p:nvPr/>
            </p:nvSpPr>
            <p:spPr>
              <a:xfrm flipH="1">
                <a:off x="12292979" y="13662953"/>
                <a:ext cx="425250" cy="257341"/>
              </a:xfrm>
              <a:prstGeom prst="rect">
                <a:avLst/>
              </a:prstGeom>
              <a:solidFill>
                <a:schemeClr val="bg1"/>
              </a:solidFill>
            </p:spPr>
            <p:txBody>
              <a:bodyPr wrap="square" rtlCol="0">
                <a:spAutoFit/>
              </a:bodyPr>
              <a:lstStyle/>
              <a:p>
                <a:endParaRPr lang="en-US" sz="3200" dirty="0"/>
              </a:p>
            </p:txBody>
          </p:sp>
          <p:sp>
            <p:nvSpPr>
              <p:cNvPr id="67" name="TextBox 66">
                <a:extLst>
                  <a:ext uri="{FF2B5EF4-FFF2-40B4-BE49-F238E27FC236}">
                    <a16:creationId xmlns:a16="http://schemas.microsoft.com/office/drawing/2014/main" id="{AA4611FE-FE57-4EAD-8E9D-5D5B01E59E38}"/>
                  </a:ext>
                </a:extLst>
              </p:cNvPr>
              <p:cNvSpPr txBox="1"/>
              <p:nvPr/>
            </p:nvSpPr>
            <p:spPr>
              <a:xfrm flipH="1">
                <a:off x="12929684" y="13662953"/>
                <a:ext cx="425250" cy="257341"/>
              </a:xfrm>
              <a:prstGeom prst="rect">
                <a:avLst/>
              </a:prstGeom>
              <a:solidFill>
                <a:schemeClr val="bg1"/>
              </a:solidFill>
            </p:spPr>
            <p:txBody>
              <a:bodyPr wrap="square" rtlCol="0">
                <a:spAutoFit/>
              </a:bodyPr>
              <a:lstStyle/>
              <a:p>
                <a:endParaRPr lang="en-US" sz="3200" dirty="0"/>
              </a:p>
            </p:txBody>
          </p:sp>
          <p:sp>
            <p:nvSpPr>
              <p:cNvPr id="68" name="TextBox 67">
                <a:extLst>
                  <a:ext uri="{FF2B5EF4-FFF2-40B4-BE49-F238E27FC236}">
                    <a16:creationId xmlns:a16="http://schemas.microsoft.com/office/drawing/2014/main" id="{E865B732-5DE5-453E-93C9-48D5DCF03E19}"/>
                  </a:ext>
                </a:extLst>
              </p:cNvPr>
              <p:cNvSpPr txBox="1"/>
              <p:nvPr/>
            </p:nvSpPr>
            <p:spPr>
              <a:xfrm flipH="1">
                <a:off x="13590558" y="13662953"/>
                <a:ext cx="425250" cy="257341"/>
              </a:xfrm>
              <a:prstGeom prst="rect">
                <a:avLst/>
              </a:prstGeom>
              <a:solidFill>
                <a:schemeClr val="bg1"/>
              </a:solidFill>
            </p:spPr>
            <p:txBody>
              <a:bodyPr wrap="square" rtlCol="0">
                <a:spAutoFit/>
              </a:bodyPr>
              <a:lstStyle/>
              <a:p>
                <a:endParaRPr lang="en-US" sz="3200" dirty="0"/>
              </a:p>
            </p:txBody>
          </p:sp>
        </p:grpSp>
        <p:cxnSp>
          <p:nvCxnSpPr>
            <p:cNvPr id="57" name="Straight Connector 56">
              <a:extLst>
                <a:ext uri="{FF2B5EF4-FFF2-40B4-BE49-F238E27FC236}">
                  <a16:creationId xmlns:a16="http://schemas.microsoft.com/office/drawing/2014/main" id="{322732BF-C3DC-4BE6-8965-D0EFA1D742E2}"/>
                </a:ext>
              </a:extLst>
            </p:cNvPr>
            <p:cNvCxnSpPr>
              <a:cxnSpLocks/>
            </p:cNvCxnSpPr>
            <p:nvPr/>
          </p:nvCxnSpPr>
          <p:spPr>
            <a:xfrm>
              <a:off x="14126270" y="12387815"/>
              <a:ext cx="0" cy="8503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5FE865DE-1E87-4228-92E9-6BE844448CAC}"/>
                </a:ext>
              </a:extLst>
            </p:cNvPr>
            <p:cNvCxnSpPr>
              <a:cxnSpLocks/>
            </p:cNvCxnSpPr>
            <p:nvPr/>
          </p:nvCxnSpPr>
          <p:spPr>
            <a:xfrm>
              <a:off x="14088772" y="13243879"/>
              <a:ext cx="6734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412E0284-8289-4B51-8D63-85F944388AB6}"/>
                </a:ext>
              </a:extLst>
            </p:cNvPr>
            <p:cNvCxnSpPr>
              <a:cxnSpLocks/>
            </p:cNvCxnSpPr>
            <p:nvPr/>
          </p:nvCxnSpPr>
          <p:spPr>
            <a:xfrm>
              <a:off x="14088772" y="12379475"/>
              <a:ext cx="67340" cy="1"/>
            </a:xfrm>
            <a:prstGeom prst="line">
              <a:avLst/>
            </a:prstGeom>
          </p:spPr>
          <p:style>
            <a:lnRef idx="1">
              <a:schemeClr val="accent1"/>
            </a:lnRef>
            <a:fillRef idx="0">
              <a:schemeClr val="accent1"/>
            </a:fillRef>
            <a:effectRef idx="0">
              <a:schemeClr val="accent1"/>
            </a:effectRef>
            <a:fontRef idx="minor">
              <a:schemeClr val="tx1"/>
            </a:fontRef>
          </p:style>
        </p:cxnSp>
      </p:grpSp>
      <p:sp>
        <p:nvSpPr>
          <p:cNvPr id="175" name="Text Placeholder 2061">
            <a:extLst>
              <a:ext uri="{FF2B5EF4-FFF2-40B4-BE49-F238E27FC236}">
                <a16:creationId xmlns:a16="http://schemas.microsoft.com/office/drawing/2014/main" id="{101842F8-AC48-4B3A-96A7-B7E823CCB316}"/>
              </a:ext>
            </a:extLst>
          </p:cNvPr>
          <p:cNvSpPr txBox="1">
            <a:spLocks/>
          </p:cNvSpPr>
          <p:nvPr/>
        </p:nvSpPr>
        <p:spPr>
          <a:xfrm>
            <a:off x="7816936" y="3800022"/>
            <a:ext cx="6553200" cy="2448021"/>
          </a:xfrm>
          <a:prstGeom prst="rect">
            <a:avLst/>
          </a:prstGeom>
        </p:spPr>
        <p:txBody>
          <a:bodyPr vert="horz" wrap="square" lIns="0" tIns="0" rIns="0" bIns="0" numCol="1" spcCol="274320" rtlCol="0">
            <a:noAutofit/>
          </a:bodyPr>
          <a:lstStyle>
            <a:lvl1pPr marL="0" indent="0" algn="l" defTabSz="1540052" rtl="0" eaLnBrk="1" latinLnBrk="0" hangingPunct="1">
              <a:spcBef>
                <a:spcPts val="1010"/>
              </a:spcBef>
              <a:buFont typeface="Arial" panose="020B0604020202020204" pitchFamily="34" charset="0"/>
              <a:buNone/>
              <a:defRPr kumimoji="0" lang="en-US" sz="2358"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1800"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800" b="1" i="0" u="none" strike="noStrike" kern="1200" cap="none" spc="0" normalizeH="0" baseline="0">
                <a:ln>
                  <a:noFill/>
                </a:ln>
                <a:solidFill>
                  <a:schemeClr val="tx2"/>
                </a:solidFill>
                <a:effectLst/>
                <a:uLnTx/>
                <a:uFillTx/>
                <a:latin typeface="+mn-lt"/>
                <a:ea typeface="+mn-ea"/>
                <a:cs typeface="Arial" panose="020B0604020202020204" pitchFamily="34" charset="0"/>
              </a:defRPr>
            </a:lvl3pPr>
            <a:lvl4pPr marL="242528" indent="-242528" algn="l" defTabSz="1540052" rtl="0" eaLnBrk="1" latinLnBrk="0" hangingPunct="1">
              <a:spcBef>
                <a:spcPts val="600"/>
              </a:spcBef>
              <a:buClr>
                <a:srgbClr val="E30042"/>
              </a:buClr>
              <a:buSzPct val="120000"/>
              <a:buFont typeface="Arial" panose="020B0604020202020204" pitchFamily="34" charset="0"/>
              <a:buChar char="•"/>
              <a:defRPr kumimoji="0" lang="en-US" sz="1800"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kumimoji="0" lang="en-US" sz="1600"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739228" indent="-242528" algn="l" defTabSz="1540052" rtl="0" eaLnBrk="1" latinLnBrk="0" hangingPunct="1">
              <a:spcBef>
                <a:spcPts val="400"/>
              </a:spcBef>
              <a:buClr>
                <a:schemeClr val="tx2"/>
              </a:buClr>
              <a:buFont typeface="Arial" panose="020B0604020202020204" pitchFamily="34" charset="0"/>
              <a:buChar char="•"/>
              <a:defRPr kumimoji="0" lang="en-US" sz="14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lvl="2" fontAlgn="auto">
              <a:spcBef>
                <a:spcPts val="600"/>
              </a:spcBef>
              <a:spcAft>
                <a:spcPts val="0"/>
              </a:spcAft>
            </a:pPr>
            <a:r>
              <a:rPr lang="en-US" dirty="0"/>
              <a:t>Weight Outcomes</a:t>
            </a:r>
          </a:p>
          <a:p>
            <a:pPr lvl="3" fontAlgn="auto">
              <a:spcBef>
                <a:spcPts val="200"/>
              </a:spcBef>
              <a:spcAft>
                <a:spcPts val="0"/>
              </a:spcAft>
            </a:pPr>
            <a:r>
              <a:rPr lang="en-US" dirty="0"/>
              <a:t>Adjusted mean change in weight from baseline to Week 48 </a:t>
            </a:r>
            <a:br>
              <a:rPr lang="en-US" dirty="0"/>
            </a:br>
            <a:r>
              <a:rPr lang="en-US" dirty="0"/>
              <a:t>for the DTG vs ATV/r group was 2.61 vs 1.41 kg (difference, 1.20 kg [95% CI, 0.10-2.30]; </a:t>
            </a:r>
            <a:r>
              <a:rPr lang="en-US" i="1" dirty="0"/>
              <a:t>P</a:t>
            </a:r>
            <a:r>
              <a:rPr lang="en-US" dirty="0"/>
              <a:t>=0.0328; Figure 2)</a:t>
            </a:r>
          </a:p>
          <a:p>
            <a:pPr lvl="3" fontAlgn="auto">
              <a:spcAft>
                <a:spcPts val="0"/>
              </a:spcAft>
            </a:pPr>
            <a:r>
              <a:rPr lang="en-US" dirty="0"/>
              <a:t>In a subgroup of 99 participants who continued on DTG/ABC/3TC through Week 96 (median age, 36 years; </a:t>
            </a:r>
            <a:br>
              <a:rPr lang="en-US" dirty="0"/>
            </a:br>
            <a:r>
              <a:rPr lang="en-US" dirty="0"/>
              <a:t>24% African American), mean (SD) change in weight was 1.30 (4.65) kg at Week 48 and 1.99 (5.73) kg at Week 96 (Figure 3)</a:t>
            </a:r>
          </a:p>
          <a:p>
            <a:pPr lvl="3" fontAlgn="auto">
              <a:spcAft>
                <a:spcPts val="0"/>
              </a:spcAft>
            </a:pPr>
            <a:r>
              <a:rPr lang="en-US" dirty="0"/>
              <a:t>Mean (SD) change in weight from baseline in the 60 participants with weight assessments at Week 264 was </a:t>
            </a:r>
            <a:br>
              <a:rPr lang="en-US" dirty="0"/>
            </a:br>
            <a:r>
              <a:rPr lang="en-US" dirty="0"/>
              <a:t>2.14 (4.82) kg at Week 48, 2.83 (6.02) kg at Week 96, 3.17 (6.72) kg at Week 144, 3.58 (6.78) kg at Week 192, and 3.73 (7.40) kg at Week 264</a:t>
            </a:r>
          </a:p>
          <a:p>
            <a:pPr lvl="3" fontAlgn="auto">
              <a:spcBef>
                <a:spcPts val="0"/>
              </a:spcBef>
              <a:spcAft>
                <a:spcPts val="0"/>
              </a:spcAft>
            </a:pPr>
            <a:endParaRPr lang="en-US" dirty="0"/>
          </a:p>
          <a:p>
            <a:pPr lvl="5"/>
            <a:endParaRPr lang="en-US" sz="1600" dirty="0"/>
          </a:p>
        </p:txBody>
      </p:sp>
      <p:sp>
        <p:nvSpPr>
          <p:cNvPr id="2096" name="Text Placeholder 2095"/>
          <p:cNvSpPr>
            <a:spLocks noGrp="1"/>
          </p:cNvSpPr>
          <p:nvPr>
            <p:ph type="body" sz="quarter" idx="20"/>
          </p:nvPr>
        </p:nvSpPr>
        <p:spPr>
          <a:xfrm>
            <a:off x="22030842" y="19027010"/>
            <a:ext cx="6516861" cy="677108"/>
          </a:xfrm>
        </p:spPr>
        <p:txBody>
          <a:bodyPr/>
          <a:lstStyle/>
          <a:p>
            <a:pPr lvl="0"/>
            <a:r>
              <a:rPr lang="en-GB" sz="1100" dirty="0">
                <a:solidFill>
                  <a:srgbClr val="071D49"/>
                </a:solidFill>
              </a:rPr>
              <a:t>Acknowledgments: </a:t>
            </a:r>
            <a:r>
              <a:rPr lang="en-US" sz="1100" b="0" dirty="0">
                <a:solidFill>
                  <a:srgbClr val="071D49"/>
                </a:solidFill>
              </a:rPr>
              <a:t>This study was funded by ViiV Healthcare. The authors thank all participants in the ARIA study, all investigators and site staff, the study teams, and all contributors from ViiV Healthcare and GSK. Editorial assistance and graphic design support for this poster were provided under the direction of the authors by MedThink SciCom and funded by ViiV Healthcare.</a:t>
            </a:r>
            <a:endParaRPr lang="en-GB" sz="1100" dirty="0">
              <a:solidFill>
                <a:srgbClr val="071D49"/>
              </a:solidFill>
            </a:endParaRPr>
          </a:p>
        </p:txBody>
      </p:sp>
      <p:sp>
        <p:nvSpPr>
          <p:cNvPr id="2097" name="Text Placeholder 2096"/>
          <p:cNvSpPr>
            <a:spLocks noGrp="1"/>
          </p:cNvSpPr>
          <p:nvPr>
            <p:ph type="body" sz="quarter" idx="21"/>
          </p:nvPr>
        </p:nvSpPr>
        <p:spPr>
          <a:xfrm>
            <a:off x="22026373" y="19860014"/>
            <a:ext cx="6549231" cy="384971"/>
          </a:xfrm>
        </p:spPr>
        <p:txBody>
          <a:bodyPr/>
          <a:lstStyle/>
          <a:p>
            <a:pPr lvl="1"/>
            <a:r>
              <a:rPr lang="en-GB" sz="1100" b="1" dirty="0">
                <a:solidFill>
                  <a:srgbClr val="071D49"/>
                </a:solidFill>
              </a:rPr>
              <a:t>References: 1.</a:t>
            </a:r>
            <a:r>
              <a:rPr lang="en-GB" sz="1100" dirty="0">
                <a:solidFill>
                  <a:srgbClr val="071D49"/>
                </a:solidFill>
              </a:rPr>
              <a:t> Sax et al. </a:t>
            </a:r>
            <a:r>
              <a:rPr lang="en-GB" sz="1100" i="1" dirty="0">
                <a:solidFill>
                  <a:srgbClr val="071D49"/>
                </a:solidFill>
              </a:rPr>
              <a:t>Clin Infect Dis. </a:t>
            </a:r>
            <a:r>
              <a:rPr lang="en-GB" sz="1100" dirty="0">
                <a:solidFill>
                  <a:srgbClr val="071D49"/>
                </a:solidFill>
              </a:rPr>
              <a:t>2019 [Epub ahead of print].</a:t>
            </a:r>
            <a:r>
              <a:rPr lang="en-GB" sz="1100" b="1" dirty="0">
                <a:solidFill>
                  <a:srgbClr val="071D49"/>
                </a:solidFill>
              </a:rPr>
              <a:t> 2. </a:t>
            </a:r>
            <a:r>
              <a:rPr lang="en-GB" sz="1100" dirty="0">
                <a:solidFill>
                  <a:srgbClr val="071D49"/>
                </a:solidFill>
              </a:rPr>
              <a:t>Venter et al. </a:t>
            </a:r>
            <a:r>
              <a:rPr lang="en-GB" sz="1100" i="1" dirty="0">
                <a:solidFill>
                  <a:srgbClr val="071D49"/>
                </a:solidFill>
              </a:rPr>
              <a:t>N Engl J Med. </a:t>
            </a:r>
            <a:r>
              <a:rPr lang="en-GB" sz="1100" dirty="0">
                <a:solidFill>
                  <a:srgbClr val="071D49"/>
                </a:solidFill>
              </a:rPr>
              <a:t>2019;381:803-815.</a:t>
            </a:r>
            <a:r>
              <a:rPr lang="en-GB" sz="1100" b="1" dirty="0">
                <a:solidFill>
                  <a:srgbClr val="071D49"/>
                </a:solidFill>
              </a:rPr>
              <a:t> 3. </a:t>
            </a:r>
            <a:r>
              <a:rPr lang="en-GB" sz="1100" dirty="0">
                <a:solidFill>
                  <a:srgbClr val="071D49"/>
                </a:solidFill>
              </a:rPr>
              <a:t>Orrell et al. </a:t>
            </a:r>
            <a:r>
              <a:rPr lang="en-GB" sz="1100" i="1" dirty="0">
                <a:solidFill>
                  <a:srgbClr val="071D49"/>
                </a:solidFill>
              </a:rPr>
              <a:t>Lancet HIV. </a:t>
            </a:r>
            <a:r>
              <a:rPr lang="en-GB" sz="1100" dirty="0">
                <a:solidFill>
                  <a:srgbClr val="071D49"/>
                </a:solidFill>
              </a:rPr>
              <a:t>2017;4:e536-e546. </a:t>
            </a:r>
            <a:r>
              <a:rPr lang="en-GB" sz="1100" b="1" dirty="0">
                <a:solidFill>
                  <a:srgbClr val="071D49"/>
                </a:solidFill>
              </a:rPr>
              <a:t>4.</a:t>
            </a:r>
            <a:r>
              <a:rPr lang="en-GB" sz="1100" dirty="0">
                <a:solidFill>
                  <a:srgbClr val="071D49"/>
                </a:solidFill>
              </a:rPr>
              <a:t> Hsu et al. </a:t>
            </a:r>
            <a:r>
              <a:rPr lang="en-US" sz="1100" dirty="0">
                <a:solidFill>
                  <a:srgbClr val="071D49"/>
                </a:solidFill>
              </a:rPr>
              <a:t>EACS 2020; Basel, Switzerland. </a:t>
            </a:r>
            <a:r>
              <a:rPr lang="en-GB" sz="1100" dirty="0">
                <a:solidFill>
                  <a:srgbClr val="071D49"/>
                </a:solidFill>
              </a:rPr>
              <a:t>Poster PE2/32</a:t>
            </a:r>
          </a:p>
          <a:p>
            <a:pPr lvl="1"/>
            <a:endParaRPr lang="en-GB" sz="1100" dirty="0">
              <a:solidFill>
                <a:srgbClr val="071D49"/>
              </a:solidFill>
            </a:endParaRPr>
          </a:p>
        </p:txBody>
      </p:sp>
      <p:sp>
        <p:nvSpPr>
          <p:cNvPr id="2059" name="Text Placeholder 2058"/>
          <p:cNvSpPr>
            <a:spLocks noGrp="1"/>
          </p:cNvSpPr>
          <p:nvPr>
            <p:ph type="body" sz="quarter" idx="25"/>
          </p:nvPr>
        </p:nvSpPr>
        <p:spPr>
          <a:xfrm>
            <a:off x="694236" y="3783149"/>
            <a:ext cx="6493758" cy="2448021"/>
          </a:xfrm>
        </p:spPr>
        <p:txBody>
          <a:bodyPr/>
          <a:lstStyle/>
          <a:p>
            <a:r>
              <a:rPr lang="en-GB" sz="2400" dirty="0"/>
              <a:t>Introduction</a:t>
            </a:r>
          </a:p>
          <a:p>
            <a:pPr lvl="3"/>
            <a:r>
              <a:rPr lang="en-US" dirty="0"/>
              <a:t>Dolutegravir (DTG) and bictegravir are INSTIs that have </a:t>
            </a:r>
            <a:br>
              <a:rPr lang="en-US" dirty="0"/>
            </a:br>
            <a:r>
              <a:rPr lang="en-US" dirty="0"/>
              <a:t>been associated with greater weight gain in recent studies compared with other core agents</a:t>
            </a:r>
            <a:r>
              <a:rPr lang="en-US" baseline="30000" dirty="0"/>
              <a:t>1</a:t>
            </a:r>
          </a:p>
          <a:p>
            <a:pPr lvl="3"/>
            <a:r>
              <a:rPr lang="en-US" dirty="0"/>
              <a:t>In the ADVANCE study, weight gain was more pronounced </a:t>
            </a:r>
            <a:br>
              <a:rPr lang="en-US" dirty="0"/>
            </a:br>
            <a:r>
              <a:rPr lang="en-US" dirty="0"/>
              <a:t>in women of African heritage and was also associated with tenofovir alafenamide</a:t>
            </a:r>
            <a:r>
              <a:rPr lang="en-US" dirty="0">
                <a:latin typeface="Arial" panose="020B0604020202020204" pitchFamily="34" charset="0"/>
              </a:rPr>
              <a:t>–based regimens</a:t>
            </a:r>
            <a:r>
              <a:rPr lang="en-US" baseline="30000" dirty="0"/>
              <a:t>2</a:t>
            </a:r>
            <a:r>
              <a:rPr lang="en-US" dirty="0"/>
              <a:t> </a:t>
            </a:r>
          </a:p>
          <a:p>
            <a:pPr lvl="3"/>
            <a:r>
              <a:rPr lang="en-US" dirty="0"/>
              <a:t>In the primary analysis of the ARIA study at Week 48, DTG/ABC/3TC fixed-dose combination demonstrated superior efficacy to ATV/r + TDF/FTC</a:t>
            </a:r>
            <a:r>
              <a:rPr lang="en-US" baseline="30000" dirty="0"/>
              <a:t>3</a:t>
            </a:r>
            <a:endParaRPr lang="en-US" dirty="0"/>
          </a:p>
          <a:p>
            <a:pPr lvl="3"/>
            <a:r>
              <a:rPr lang="en-US" spc="-10" dirty="0"/>
              <a:t>Here we describe a retrospective analysis of weight change </a:t>
            </a:r>
            <a:br>
              <a:rPr lang="en-US" spc="-10" dirty="0"/>
            </a:br>
            <a:r>
              <a:rPr lang="en-US" spc="-10" dirty="0"/>
              <a:t>in women with HIV-1 </a:t>
            </a:r>
            <a:r>
              <a:rPr lang="en-US" dirty="0"/>
              <a:t>taking DTG/ABC/3TC in the ARIA study</a:t>
            </a:r>
            <a:r>
              <a:rPr lang="en-US" baseline="30000" dirty="0"/>
              <a:t> </a:t>
            </a:r>
            <a:r>
              <a:rPr lang="en-US" dirty="0"/>
              <a:t>(GSK study number, 117172; ClinicalTrials.gov identifier, NCT01910402)</a:t>
            </a:r>
            <a:endParaRPr lang="en-US" baseline="30000" dirty="0"/>
          </a:p>
          <a:p>
            <a:pPr lvl="5"/>
            <a:endParaRPr lang="en-GB" sz="1600" dirty="0"/>
          </a:p>
        </p:txBody>
      </p:sp>
      <p:sp>
        <p:nvSpPr>
          <p:cNvPr id="2061" name="Text Placeholder 2060"/>
          <p:cNvSpPr>
            <a:spLocks noGrp="1"/>
          </p:cNvSpPr>
          <p:nvPr>
            <p:ph type="body" sz="quarter" idx="33"/>
          </p:nvPr>
        </p:nvSpPr>
        <p:spPr>
          <a:xfrm>
            <a:off x="696884" y="8427145"/>
            <a:ext cx="6476999" cy="2448021"/>
          </a:xfrm>
        </p:spPr>
        <p:txBody>
          <a:bodyPr/>
          <a:lstStyle/>
          <a:p>
            <a:r>
              <a:rPr lang="en-GB" sz="2400" dirty="0"/>
              <a:t>Methods</a:t>
            </a:r>
          </a:p>
          <a:p>
            <a:pPr lvl="3"/>
            <a:r>
              <a:rPr lang="en-US" dirty="0"/>
              <a:t>ARIA was a phase IIIb randomized, open-label, multicenter, parallel-group, non-inferiority study of treatment-naive women with HIV-1</a:t>
            </a:r>
          </a:p>
          <a:p>
            <a:pPr lvl="4"/>
            <a:endParaRPr lang="en-GB" sz="1800" dirty="0"/>
          </a:p>
          <a:p>
            <a:pPr lvl="4"/>
            <a:endParaRPr lang="en-GB" sz="1800" dirty="0"/>
          </a:p>
          <a:p>
            <a:pPr lvl="4"/>
            <a:endParaRPr lang="en-GB" sz="1800" dirty="0"/>
          </a:p>
          <a:p>
            <a:pPr lvl="4"/>
            <a:endParaRPr lang="en-GB" sz="1800" dirty="0"/>
          </a:p>
          <a:p>
            <a:pPr lvl="4"/>
            <a:endParaRPr lang="en-GB" sz="1800" dirty="0"/>
          </a:p>
          <a:p>
            <a:pPr lvl="4"/>
            <a:endParaRPr lang="en-GB" sz="1800" dirty="0"/>
          </a:p>
          <a:p>
            <a:pPr marL="250288" lvl="4" indent="0">
              <a:buNone/>
            </a:pPr>
            <a:endParaRPr lang="en-GB" sz="1800" dirty="0"/>
          </a:p>
          <a:p>
            <a:pPr lvl="4"/>
            <a:endParaRPr lang="en-GB" sz="1800" dirty="0"/>
          </a:p>
          <a:p>
            <a:pPr lvl="4"/>
            <a:endParaRPr lang="en-GB" sz="1800" dirty="0"/>
          </a:p>
          <a:p>
            <a:pPr lvl="3"/>
            <a:r>
              <a:rPr lang="en-US" spc="-10" dirty="0"/>
              <a:t>The primary endpoint was the proportion of participants with HIV-1 RNA &lt;50 c/mL at Week 48 using the FDA Snapshot algorithm (−12% non-inferiority margin)</a:t>
            </a:r>
          </a:p>
          <a:p>
            <a:pPr lvl="3"/>
            <a:r>
              <a:rPr lang="en-US" dirty="0"/>
              <a:t>Only baseline (BL) weight data were prospectively captured within the case report form; however, weight data at study visits were submitted to the central laboratory for calculation of eGFR via the Cockcroft-Gault equation</a:t>
            </a:r>
          </a:p>
          <a:p>
            <a:pPr lvl="3"/>
            <a:r>
              <a:rPr lang="en-US" dirty="0"/>
              <a:t>Weight data were retrieved retrospectively from the central laboratory for this analysis; of note, the data were not collected within standardized study procedures or subject to source data verification</a:t>
            </a:r>
          </a:p>
          <a:p>
            <a:pPr lvl="4">
              <a:spcBef>
                <a:spcPts val="600"/>
              </a:spcBef>
            </a:pPr>
            <a:r>
              <a:rPr lang="en-US" dirty="0"/>
              <a:t>A retrospective data review was conducted to confirm the quality of the retrieved data</a:t>
            </a:r>
          </a:p>
          <a:p>
            <a:pPr lvl="3"/>
            <a:r>
              <a:rPr lang="en-US" dirty="0"/>
              <a:t>Data after Week 48 were available from a small subset only, which comprised participants in countries with later access to DTG/ABC/3TC</a:t>
            </a:r>
          </a:p>
        </p:txBody>
      </p:sp>
      <p:sp>
        <p:nvSpPr>
          <p:cNvPr id="2062" name="Text Placeholder 2061"/>
          <p:cNvSpPr>
            <a:spLocks noGrp="1"/>
          </p:cNvSpPr>
          <p:nvPr>
            <p:ph type="body" sz="quarter" idx="35"/>
          </p:nvPr>
        </p:nvSpPr>
        <p:spPr>
          <a:xfrm>
            <a:off x="695394" y="17909729"/>
            <a:ext cx="6450883" cy="2448021"/>
          </a:xfrm>
        </p:spPr>
        <p:txBody>
          <a:bodyPr/>
          <a:lstStyle/>
          <a:p>
            <a:r>
              <a:rPr lang="en-GB" sz="2400" dirty="0"/>
              <a:t>Results</a:t>
            </a:r>
          </a:p>
          <a:p>
            <a:pPr lvl="2">
              <a:spcBef>
                <a:spcPts val="600"/>
              </a:spcBef>
            </a:pPr>
            <a:r>
              <a:rPr lang="en-US" dirty="0"/>
              <a:t>Participant Characteristics</a:t>
            </a:r>
          </a:p>
          <a:p>
            <a:pPr lvl="3"/>
            <a:r>
              <a:rPr lang="en-US" dirty="0"/>
              <a:t>495 women were randomized and treated: DTG group, 248; ATV/r group, 247</a:t>
            </a:r>
            <a:r>
              <a:rPr lang="en-US" baseline="30000" dirty="0"/>
              <a:t>3</a:t>
            </a:r>
          </a:p>
          <a:p>
            <a:pPr lvl="4">
              <a:spcBef>
                <a:spcPts val="600"/>
              </a:spcBef>
            </a:pPr>
            <a:r>
              <a:rPr lang="en-US" dirty="0"/>
              <a:t>Participants were enrolled from 12 countries, with the highest enrollment from the United States (n=134), South Africa (n=66), and Spain (n=54) </a:t>
            </a:r>
          </a:p>
          <a:p>
            <a:pPr lvl="3"/>
            <a:r>
              <a:rPr lang="en-US" dirty="0"/>
              <a:t>Baseline characteristics were balanced between treatment groups (Table 1)</a:t>
            </a:r>
          </a:p>
          <a:p>
            <a:pPr lvl="3">
              <a:spcBef>
                <a:spcPts val="0"/>
              </a:spcBef>
            </a:pPr>
            <a:endParaRPr lang="en-US" dirty="0"/>
          </a:p>
          <a:p>
            <a:pPr lvl="5"/>
            <a:endParaRPr lang="en-GB" sz="1600" dirty="0"/>
          </a:p>
        </p:txBody>
      </p:sp>
      <p:sp>
        <p:nvSpPr>
          <p:cNvPr id="2063" name="Text Placeholder 2062"/>
          <p:cNvSpPr>
            <a:spLocks noGrp="1"/>
          </p:cNvSpPr>
          <p:nvPr>
            <p:ph type="body" sz="quarter" idx="36"/>
          </p:nvPr>
        </p:nvSpPr>
        <p:spPr>
          <a:xfrm>
            <a:off x="14916158" y="3801062"/>
            <a:ext cx="6512945" cy="2448021"/>
          </a:xfrm>
        </p:spPr>
        <p:txBody>
          <a:bodyPr/>
          <a:lstStyle/>
          <a:p>
            <a:pPr lvl="3" fontAlgn="auto">
              <a:spcAft>
                <a:spcPts val="0"/>
              </a:spcAft>
            </a:pPr>
            <a:r>
              <a:rPr lang="en-US" dirty="0"/>
              <a:t>Increases in weight of 10% or more were experienced by 18% of participants in the DTG group and 15% of participants in the ATV/r group through Week 48</a:t>
            </a:r>
          </a:p>
          <a:p>
            <a:pPr marL="365760" lvl="4" indent="-182880">
              <a:spcBef>
                <a:spcPts val="600"/>
              </a:spcBef>
            </a:pPr>
            <a:r>
              <a:rPr lang="en-US" dirty="0"/>
              <a:t>Increases in weight of ≥3% and ≥5% were experienced by 48% </a:t>
            </a:r>
            <a:br>
              <a:rPr lang="en-US" dirty="0"/>
            </a:br>
            <a:r>
              <a:rPr lang="en-US" dirty="0"/>
              <a:t>and 36% of participants in the DTG group and 39% and 28% of participants in the ATV/r group, respectively</a:t>
            </a:r>
          </a:p>
          <a:p>
            <a:pPr marL="115472" lvl="3" indent="-182880"/>
            <a:r>
              <a:rPr lang="en-US" dirty="0"/>
              <a:t>Several baseline characteristics were associated with ≥10% increase in weight (Figure 4)</a:t>
            </a:r>
          </a:p>
          <a:p>
            <a:pPr marL="365760" lvl="4" indent="-182880">
              <a:spcBef>
                <a:spcPts val="300"/>
              </a:spcBef>
            </a:pPr>
            <a:endParaRPr lang="en-US" dirty="0"/>
          </a:p>
        </p:txBody>
      </p:sp>
      <p:sp>
        <p:nvSpPr>
          <p:cNvPr id="2094" name="Text Placeholder 2093"/>
          <p:cNvSpPr>
            <a:spLocks noGrp="1"/>
          </p:cNvSpPr>
          <p:nvPr>
            <p:ph type="body" sz="quarter" idx="18"/>
          </p:nvPr>
        </p:nvSpPr>
        <p:spPr/>
        <p:txBody>
          <a:bodyPr/>
          <a:lstStyle/>
          <a:p>
            <a:r>
              <a:rPr lang="en-GB" dirty="0"/>
              <a:t>PEB0233</a:t>
            </a:r>
          </a:p>
        </p:txBody>
      </p:sp>
      <p:sp>
        <p:nvSpPr>
          <p:cNvPr id="2095" name="Text Placeholder 2094"/>
          <p:cNvSpPr>
            <a:spLocks noGrp="1"/>
          </p:cNvSpPr>
          <p:nvPr>
            <p:ph type="body" sz="quarter" idx="19"/>
          </p:nvPr>
        </p:nvSpPr>
        <p:spPr>
          <a:xfrm>
            <a:off x="4330428" y="1968661"/>
            <a:ext cx="21600000" cy="817588"/>
          </a:xfrm>
        </p:spPr>
        <p:txBody>
          <a:bodyPr/>
          <a:lstStyle/>
          <a:p>
            <a:pPr>
              <a:lnSpc>
                <a:spcPts val="2600"/>
              </a:lnSpc>
            </a:pPr>
            <a:r>
              <a:rPr lang="en-GB" u="sng" dirty="0"/>
              <a:t>Sharon Walmsley</a:t>
            </a:r>
            <a:r>
              <a:rPr lang="en-GB" dirty="0"/>
              <a:t>,</a:t>
            </a:r>
            <a:r>
              <a:rPr lang="en-GB" baseline="30000" dirty="0"/>
              <a:t>1</a:t>
            </a:r>
            <a:r>
              <a:rPr lang="en-GB" dirty="0"/>
              <a:t> Catherine Orrell,</a:t>
            </a:r>
            <a:r>
              <a:rPr lang="en-GB" baseline="30000" dirty="0"/>
              <a:t>2</a:t>
            </a:r>
            <a:r>
              <a:rPr lang="en-GB" dirty="0"/>
              <a:t> Maria-Jesus Perez-Elias,</a:t>
            </a:r>
            <a:r>
              <a:rPr lang="en-GB" baseline="30000" dirty="0"/>
              <a:t>3</a:t>
            </a:r>
            <a:r>
              <a:rPr lang="en-GB" dirty="0"/>
              <a:t> Jean-Michel Molina,</a:t>
            </a:r>
            <a:r>
              <a:rPr lang="en-GB" baseline="30000" dirty="0"/>
              <a:t>4</a:t>
            </a:r>
            <a:r>
              <a:rPr lang="en-GB" dirty="0"/>
              <a:t> Bryn Jones,</a:t>
            </a:r>
            <a:r>
              <a:rPr lang="en-GB" baseline="30000" dirty="0"/>
              <a:t>5</a:t>
            </a:r>
            <a:r>
              <a:rPr lang="en-GB" dirty="0"/>
              <a:t> Brian Wynne,</a:t>
            </a:r>
            <a:r>
              <a:rPr lang="en-GB" baseline="30000" dirty="0"/>
              <a:t>6</a:t>
            </a:r>
            <a:r>
              <a:rPr lang="en-GB" dirty="0"/>
              <a:t> Richard Grove,</a:t>
            </a:r>
            <a:r>
              <a:rPr lang="en-GB" baseline="30000" dirty="0"/>
              <a:t>7</a:t>
            </a:r>
            <a:r>
              <a:rPr lang="en-GB" dirty="0"/>
              <a:t> Allan Tenorio,</a:t>
            </a:r>
            <a:r>
              <a:rPr lang="en-GB" baseline="30000" dirty="0"/>
              <a:t>6</a:t>
            </a:r>
            <a:r>
              <a:rPr lang="en-GB" dirty="0"/>
              <a:t> </a:t>
            </a:r>
            <a:br>
              <a:rPr lang="en-GB" dirty="0"/>
            </a:br>
            <a:r>
              <a:rPr lang="en-GB" dirty="0"/>
              <a:t>Lloyd Curtis,</a:t>
            </a:r>
            <a:r>
              <a:rPr lang="en-GB" baseline="30000" dirty="0"/>
              <a:t>7</a:t>
            </a:r>
            <a:r>
              <a:rPr lang="en-GB" dirty="0"/>
              <a:t> Jean van Wyk,</a:t>
            </a:r>
            <a:r>
              <a:rPr lang="en-GB" baseline="30000" dirty="0"/>
              <a:t>5</a:t>
            </a:r>
            <a:r>
              <a:rPr lang="en-GB" dirty="0"/>
              <a:t> Ann Buchanan,</a:t>
            </a:r>
            <a:r>
              <a:rPr lang="en-GB" baseline="30000" dirty="0"/>
              <a:t>6</a:t>
            </a:r>
            <a:r>
              <a:rPr lang="en-GB" dirty="0"/>
              <a:t> Choy Man</a:t>
            </a:r>
            <a:r>
              <a:rPr lang="en-GB" baseline="30000" dirty="0"/>
              <a:t>6</a:t>
            </a:r>
          </a:p>
          <a:p>
            <a:pPr lvl="1">
              <a:lnSpc>
                <a:spcPts val="2100"/>
              </a:lnSpc>
              <a:spcBef>
                <a:spcPts val="400"/>
              </a:spcBef>
            </a:pPr>
            <a:r>
              <a:rPr lang="en-GB" i="1" baseline="30000" dirty="0"/>
              <a:t>1</a:t>
            </a:r>
            <a:r>
              <a:rPr lang="en-GB" i="1" dirty="0"/>
              <a:t>University Health Network, Toronto, ON, Canada; </a:t>
            </a:r>
            <a:r>
              <a:rPr lang="en-GB" i="1" baseline="30000" dirty="0"/>
              <a:t>2</a:t>
            </a:r>
            <a:r>
              <a:rPr lang="en-GB" i="1" dirty="0"/>
              <a:t>University of Cape Town, Desmond Tutu HIV Foundation, Cape Town, South Africa; </a:t>
            </a:r>
            <a:r>
              <a:rPr lang="en-GB" i="1" baseline="30000" dirty="0"/>
              <a:t>3</a:t>
            </a:r>
            <a:r>
              <a:rPr lang="en-GB" i="1" dirty="0"/>
              <a:t>Hospital Universitario Ramon y Cajal, Madrid, Spain; </a:t>
            </a:r>
            <a:br>
              <a:rPr lang="en-GB" i="1" dirty="0"/>
            </a:br>
            <a:r>
              <a:rPr lang="en-GB" i="1" baseline="30000" dirty="0"/>
              <a:t>4</a:t>
            </a:r>
            <a:r>
              <a:rPr lang="en-GB" i="1" dirty="0"/>
              <a:t>Saint-Louis Hospital, Paris, France; </a:t>
            </a:r>
            <a:r>
              <a:rPr lang="en-GB" i="1" baseline="30000" dirty="0"/>
              <a:t>5</a:t>
            </a:r>
            <a:r>
              <a:rPr lang="en-GB" i="1" dirty="0"/>
              <a:t>ViiV Healthcare, Brentford, UK; </a:t>
            </a:r>
            <a:r>
              <a:rPr lang="en-GB" i="1" baseline="30000" dirty="0"/>
              <a:t>6</a:t>
            </a:r>
            <a:r>
              <a:rPr lang="en-GB" i="1" dirty="0"/>
              <a:t>ViiV Healthcare, Research Triangle Park, NC, USA; </a:t>
            </a:r>
            <a:r>
              <a:rPr lang="en-GB" i="1" baseline="30000" dirty="0"/>
              <a:t>7</a:t>
            </a:r>
            <a:r>
              <a:rPr lang="en-GB" i="1" dirty="0"/>
              <a:t>GlaxoSmithKline, Uxbridge, UK</a:t>
            </a:r>
          </a:p>
        </p:txBody>
      </p:sp>
      <p:sp>
        <p:nvSpPr>
          <p:cNvPr id="2093" name="Title 2092"/>
          <p:cNvSpPr>
            <a:spLocks noGrp="1"/>
          </p:cNvSpPr>
          <p:nvPr>
            <p:ph type="title"/>
          </p:nvPr>
        </p:nvSpPr>
        <p:spPr>
          <a:xfrm>
            <a:off x="4330428" y="409507"/>
            <a:ext cx="21600000" cy="1746886"/>
          </a:xfrm>
        </p:spPr>
        <p:txBody>
          <a:bodyPr/>
          <a:lstStyle/>
          <a:p>
            <a:pPr>
              <a:lnSpc>
                <a:spcPts val="5800"/>
              </a:lnSpc>
            </a:pPr>
            <a:r>
              <a:rPr lang="en-US" sz="6600" dirty="0"/>
              <a:t>WEIGHT CHANGE AMONG TREATMENT-NAIVE WOMEN INITIATING DOLUTEGRAVIR IN THE ARIA STUDY</a:t>
            </a:r>
            <a:endParaRPr lang="en-GB" dirty="0"/>
          </a:p>
        </p:txBody>
      </p:sp>
      <p:sp>
        <p:nvSpPr>
          <p:cNvPr id="2065" name="Text Placeholder 2064"/>
          <p:cNvSpPr>
            <a:spLocks noGrp="1"/>
          </p:cNvSpPr>
          <p:nvPr>
            <p:ph type="body" sz="quarter" idx="4294967295"/>
          </p:nvPr>
        </p:nvSpPr>
        <p:spPr>
          <a:xfrm>
            <a:off x="22028624" y="3801517"/>
            <a:ext cx="6553200" cy="3159784"/>
          </a:xfrm>
          <a:prstGeom prst="rect">
            <a:avLst/>
          </a:prstGeom>
        </p:spPr>
        <p:txBody>
          <a:bodyPr/>
          <a:lstStyle/>
          <a:p>
            <a:pPr marL="182880" lvl="3" indent="-182880" fontAlgn="auto">
              <a:spcBef>
                <a:spcPts val="300"/>
              </a:spcBef>
              <a:spcAft>
                <a:spcPts val="0"/>
              </a:spcAft>
              <a:buClr>
                <a:srgbClr val="E30042"/>
              </a:buClr>
            </a:pPr>
            <a:r>
              <a:rPr lang="en-US" dirty="0"/>
              <a:t>Among race subgroups, increases in adjusted mean weight were largest among women of African heritage in both treatment groups; however, the difference between groups was relatively small (0.99 kg)</a:t>
            </a:r>
          </a:p>
          <a:p>
            <a:pPr lvl="2">
              <a:spcBef>
                <a:spcPts val="1200"/>
              </a:spcBef>
              <a:buClr>
                <a:srgbClr val="002F5F"/>
              </a:buClr>
            </a:pPr>
            <a:r>
              <a:rPr lang="en-US" dirty="0">
                <a:solidFill>
                  <a:srgbClr val="E40046"/>
                </a:solidFill>
              </a:rPr>
              <a:t>BMI Outcomes</a:t>
            </a:r>
            <a:endParaRPr lang="en-US" dirty="0"/>
          </a:p>
          <a:p>
            <a:pPr marL="182880" lvl="3" indent="-182880" fontAlgn="auto">
              <a:spcBef>
                <a:spcPts val="300"/>
              </a:spcBef>
              <a:spcAft>
                <a:spcPts val="0"/>
              </a:spcAft>
              <a:buClr>
                <a:srgbClr val="E30042"/>
              </a:buClr>
            </a:pPr>
            <a:r>
              <a:rPr lang="en-US" dirty="0"/>
              <a:t>Adjusted mean change in BMI from baseline to Week 48 was 1.01 vs 0.56 kg/m</a:t>
            </a:r>
            <a:r>
              <a:rPr lang="en-US" baseline="30000" dirty="0"/>
              <a:t>2</a:t>
            </a:r>
            <a:r>
              <a:rPr lang="en-US" dirty="0"/>
              <a:t> in the DTG vs ATV/r group (difference, </a:t>
            </a:r>
            <a:br>
              <a:rPr lang="en-US" dirty="0"/>
            </a:br>
            <a:r>
              <a:rPr lang="en-US" dirty="0"/>
              <a:t>0.45 kg/m</a:t>
            </a:r>
            <a:r>
              <a:rPr lang="en-US" baseline="30000" dirty="0"/>
              <a:t>2</a:t>
            </a:r>
            <a:r>
              <a:rPr lang="en-US" dirty="0"/>
              <a:t> [95% CI, 0.02-0.88]; </a:t>
            </a:r>
            <a:r>
              <a:rPr lang="en-US" i="1" dirty="0"/>
              <a:t>P</a:t>
            </a:r>
            <a:r>
              <a:rPr lang="en-US" dirty="0"/>
              <a:t>=0.0388) </a:t>
            </a:r>
          </a:p>
          <a:p>
            <a:pPr marL="182880" lvl="3" indent="-182880" fontAlgn="auto">
              <a:spcBef>
                <a:spcPts val="300"/>
              </a:spcBef>
              <a:spcAft>
                <a:spcPts val="0"/>
              </a:spcAft>
              <a:buClr>
                <a:srgbClr val="E30042"/>
              </a:buClr>
            </a:pPr>
            <a:r>
              <a:rPr lang="en-US" dirty="0"/>
              <a:t>Treatment-emergent obesity was observed in 8% of the DTG group and in 6% of the ATV/r group at Week 48 (Figure 6) </a:t>
            </a:r>
          </a:p>
          <a:p>
            <a:pPr marL="182880" lvl="3" indent="-182880" fontAlgn="auto">
              <a:spcBef>
                <a:spcPts val="300"/>
              </a:spcBef>
              <a:spcAft>
                <a:spcPts val="0"/>
              </a:spcAft>
              <a:buClr>
                <a:srgbClr val="E30042"/>
              </a:buClr>
            </a:pPr>
            <a:endParaRPr lang="en-US" dirty="0"/>
          </a:p>
        </p:txBody>
      </p:sp>
      <p:grpSp>
        <p:nvGrpSpPr>
          <p:cNvPr id="21" name="Group 20">
            <a:extLst>
              <a:ext uri="{FF2B5EF4-FFF2-40B4-BE49-F238E27FC236}">
                <a16:creationId xmlns:a16="http://schemas.microsoft.com/office/drawing/2014/main" id="{1EEA9F29-697B-4DF5-BBB1-75B227439FCB}"/>
              </a:ext>
            </a:extLst>
          </p:cNvPr>
          <p:cNvGrpSpPr>
            <a:grpSpLocks noChangeAspect="1"/>
          </p:cNvGrpSpPr>
          <p:nvPr/>
        </p:nvGrpSpPr>
        <p:grpSpPr>
          <a:xfrm>
            <a:off x="682363" y="10269392"/>
            <a:ext cx="6487137" cy="1920869"/>
            <a:chOff x="1116142" y="2377672"/>
            <a:chExt cx="9290604" cy="2610430"/>
          </a:xfrm>
        </p:grpSpPr>
        <p:grpSp>
          <p:nvGrpSpPr>
            <p:cNvPr id="22" name="Group 21">
              <a:extLst>
                <a:ext uri="{FF2B5EF4-FFF2-40B4-BE49-F238E27FC236}">
                  <a16:creationId xmlns:a16="http://schemas.microsoft.com/office/drawing/2014/main" id="{1186D63F-910A-461D-B2F6-6EE289806EE5}"/>
                </a:ext>
              </a:extLst>
            </p:cNvPr>
            <p:cNvGrpSpPr/>
            <p:nvPr/>
          </p:nvGrpSpPr>
          <p:grpSpPr>
            <a:xfrm>
              <a:off x="1116142" y="2377672"/>
              <a:ext cx="9290604" cy="2610430"/>
              <a:chOff x="1061820" y="1598735"/>
              <a:chExt cx="9290604" cy="2610430"/>
            </a:xfrm>
          </p:grpSpPr>
          <p:cxnSp>
            <p:nvCxnSpPr>
              <p:cNvPr id="24" name="Straight Arrow Connector 16">
                <a:extLst>
                  <a:ext uri="{FF2B5EF4-FFF2-40B4-BE49-F238E27FC236}">
                    <a16:creationId xmlns:a16="http://schemas.microsoft.com/office/drawing/2014/main" id="{1DF5D2F2-0FEE-4139-8D6C-EDDA22C84EB7}"/>
                  </a:ext>
                </a:extLst>
              </p:cNvPr>
              <p:cNvCxnSpPr>
                <a:cxnSpLocks noChangeShapeType="1"/>
              </p:cNvCxnSpPr>
              <p:nvPr/>
            </p:nvCxnSpPr>
            <p:spPr bwMode="auto">
              <a:xfrm flipV="1">
                <a:off x="4141882" y="3277378"/>
                <a:ext cx="0" cy="269874"/>
              </a:xfrm>
              <a:prstGeom prst="straightConnector1">
                <a:avLst/>
              </a:prstGeom>
              <a:noFill/>
              <a:ln w="19050" algn="ctr">
                <a:solidFill>
                  <a:schemeClr val="tx1"/>
                </a:solidFill>
                <a:round/>
                <a:headEnd/>
                <a:tailEnd type="arrow" w="med" len="med"/>
              </a:ln>
            </p:spPr>
          </p:cxnSp>
          <p:sp>
            <p:nvSpPr>
              <p:cNvPr id="25" name="Rectangle 20">
                <a:extLst>
                  <a:ext uri="{FF2B5EF4-FFF2-40B4-BE49-F238E27FC236}">
                    <a16:creationId xmlns:a16="http://schemas.microsoft.com/office/drawing/2014/main" id="{6A403CC0-6839-43FD-9F68-771E5F94EBC9}"/>
                  </a:ext>
                </a:extLst>
              </p:cNvPr>
              <p:cNvSpPr>
                <a:spLocks noChangeArrowheads="1"/>
              </p:cNvSpPr>
              <p:nvPr/>
            </p:nvSpPr>
            <p:spPr bwMode="auto">
              <a:xfrm>
                <a:off x="6384032" y="3633101"/>
                <a:ext cx="1656184" cy="576064"/>
              </a:xfrm>
              <a:prstGeom prst="rect">
                <a:avLst/>
              </a:prstGeom>
              <a:noFill/>
              <a:ln w="9525" algn="ctr">
                <a:noFill/>
                <a:miter lim="800000"/>
                <a:headEnd/>
                <a:tailEnd/>
              </a:ln>
            </p:spPr>
            <p:txBody>
              <a:bodyPr wrap="none" lIns="0" tIns="0" rIns="0" bIns="0" anchor="ctr"/>
              <a:lstStyle/>
              <a:p>
                <a:pPr algn="ctr" defTabSz="796925" eaLnBrk="0" hangingPunct="0">
                  <a:lnSpc>
                    <a:spcPts val="1500"/>
                  </a:lnSpc>
                  <a:spcBef>
                    <a:spcPts val="300"/>
                  </a:spcBef>
                  <a:buClr>
                    <a:srgbClr val="FF6623"/>
                  </a:buClr>
                  <a:buSzPct val="125000"/>
                </a:pPr>
                <a:r>
                  <a:rPr lang="en-US" sz="1200" b="1" dirty="0">
                    <a:latin typeface="+mn-lt"/>
                    <a:ea typeface="MS PGothic" pitchFamily="34" charset="-128"/>
                  </a:rPr>
                  <a:t>Week 48</a:t>
                </a:r>
                <a:br>
                  <a:rPr lang="en-US" sz="1200" b="1" dirty="0">
                    <a:latin typeface="+mn-lt"/>
                    <a:ea typeface="MS PGothic" pitchFamily="34" charset="-128"/>
                  </a:rPr>
                </a:br>
                <a:r>
                  <a:rPr lang="en-US" sz="1200" b="1" dirty="0">
                    <a:latin typeface="+mn-lt"/>
                    <a:ea typeface="MS PGothic" pitchFamily="34" charset="-128"/>
                  </a:rPr>
                  <a:t>primary analysis </a:t>
                </a:r>
              </a:p>
            </p:txBody>
          </p:sp>
          <p:sp>
            <p:nvSpPr>
              <p:cNvPr id="26" name="Rectangle 20">
                <a:extLst>
                  <a:ext uri="{FF2B5EF4-FFF2-40B4-BE49-F238E27FC236}">
                    <a16:creationId xmlns:a16="http://schemas.microsoft.com/office/drawing/2014/main" id="{2D0AC7DC-D7BD-497D-A762-E57E29AD4661}"/>
                  </a:ext>
                </a:extLst>
              </p:cNvPr>
              <p:cNvSpPr>
                <a:spLocks noChangeArrowheads="1"/>
              </p:cNvSpPr>
              <p:nvPr/>
            </p:nvSpPr>
            <p:spPr bwMode="auto">
              <a:xfrm>
                <a:off x="3436423" y="3714123"/>
                <a:ext cx="1414034" cy="471694"/>
              </a:xfrm>
              <a:prstGeom prst="rect">
                <a:avLst/>
              </a:prstGeom>
              <a:noFill/>
              <a:ln w="9525" algn="ctr">
                <a:noFill/>
                <a:miter lim="800000"/>
                <a:headEnd/>
                <a:tailEnd/>
              </a:ln>
            </p:spPr>
            <p:txBody>
              <a:bodyPr wrap="none" lIns="0" tIns="0" rIns="0" bIns="0" anchor="ctr"/>
              <a:lstStyle/>
              <a:p>
                <a:pPr algn="ctr" defTabSz="796925" eaLnBrk="0" hangingPunct="0">
                  <a:lnSpc>
                    <a:spcPts val="1500"/>
                  </a:lnSpc>
                  <a:spcBef>
                    <a:spcPct val="25000"/>
                  </a:spcBef>
                  <a:buClr>
                    <a:srgbClr val="FF6623"/>
                  </a:buClr>
                  <a:buSzPct val="125000"/>
                </a:pPr>
                <a:r>
                  <a:rPr lang="en-US" sz="1200" b="1" dirty="0">
                    <a:latin typeface="+mn-lt"/>
                    <a:ea typeface="MS PGothic" pitchFamily="34" charset="-128"/>
                  </a:rPr>
                  <a:t>Randomization</a:t>
                </a:r>
                <a:r>
                  <a:rPr lang="en-US" sz="1200" b="1" baseline="30000" dirty="0">
                    <a:latin typeface="+mn-lt"/>
                    <a:ea typeface="MS PGothic" pitchFamily="34" charset="-128"/>
                  </a:rPr>
                  <a:t>a</a:t>
                </a:r>
                <a:br>
                  <a:rPr lang="en-US" sz="1200" b="1" baseline="30000" dirty="0">
                    <a:latin typeface="+mn-lt"/>
                    <a:ea typeface="MS PGothic" pitchFamily="34" charset="-128"/>
                  </a:rPr>
                </a:br>
                <a:r>
                  <a:rPr lang="en-US" sz="1200" b="1" dirty="0">
                    <a:latin typeface="+mn-lt"/>
                    <a:ea typeface="MS PGothic" pitchFamily="34" charset="-128"/>
                  </a:rPr>
                  <a:t>1:1</a:t>
                </a:r>
              </a:p>
            </p:txBody>
          </p:sp>
          <p:cxnSp>
            <p:nvCxnSpPr>
              <p:cNvPr id="27" name="Straight Arrow Connector 26">
                <a:extLst>
                  <a:ext uri="{FF2B5EF4-FFF2-40B4-BE49-F238E27FC236}">
                    <a16:creationId xmlns:a16="http://schemas.microsoft.com/office/drawing/2014/main" id="{1964943B-ECF9-4E51-A510-DE832CA9884A}"/>
                  </a:ext>
                </a:extLst>
              </p:cNvPr>
              <p:cNvCxnSpPr>
                <a:cxnSpLocks noChangeShapeType="1"/>
              </p:cNvCxnSpPr>
              <p:nvPr/>
            </p:nvCxnSpPr>
            <p:spPr bwMode="auto">
              <a:xfrm flipV="1">
                <a:off x="7252103" y="3280036"/>
                <a:ext cx="0" cy="269874"/>
              </a:xfrm>
              <a:prstGeom prst="straightConnector1">
                <a:avLst/>
              </a:prstGeom>
              <a:noFill/>
              <a:ln w="19050" algn="ctr">
                <a:solidFill>
                  <a:schemeClr val="tx1"/>
                </a:solidFill>
                <a:round/>
                <a:headEnd/>
                <a:tailEnd type="arrow" w="med" len="med"/>
              </a:ln>
            </p:spPr>
          </p:cxnSp>
          <p:cxnSp>
            <p:nvCxnSpPr>
              <p:cNvPr id="28" name="Straight Connector 27">
                <a:extLst>
                  <a:ext uri="{FF2B5EF4-FFF2-40B4-BE49-F238E27FC236}">
                    <a16:creationId xmlns:a16="http://schemas.microsoft.com/office/drawing/2014/main" id="{E430B576-F86F-4DBE-B5C1-EA3739AE01D2}"/>
                  </a:ext>
                </a:extLst>
              </p:cNvPr>
              <p:cNvCxnSpPr>
                <a:cxnSpLocks noChangeShapeType="1"/>
              </p:cNvCxnSpPr>
              <p:nvPr/>
            </p:nvCxnSpPr>
            <p:spPr bwMode="auto">
              <a:xfrm>
                <a:off x="4132841" y="3553684"/>
                <a:ext cx="6219583" cy="0"/>
              </a:xfrm>
              <a:prstGeom prst="line">
                <a:avLst/>
              </a:prstGeom>
              <a:noFill/>
              <a:ln w="19050" algn="ctr">
                <a:solidFill>
                  <a:schemeClr val="tx1"/>
                </a:solidFill>
                <a:round/>
                <a:headEnd/>
                <a:tailEnd/>
              </a:ln>
            </p:spPr>
          </p:cxnSp>
          <p:sp>
            <p:nvSpPr>
              <p:cNvPr id="29" name="AutoShape 4">
                <a:extLst>
                  <a:ext uri="{FF2B5EF4-FFF2-40B4-BE49-F238E27FC236}">
                    <a16:creationId xmlns:a16="http://schemas.microsoft.com/office/drawing/2014/main" id="{ED48B357-5CF1-4DD5-B840-664CBC010D6D}"/>
                  </a:ext>
                </a:extLst>
              </p:cNvPr>
              <p:cNvSpPr>
                <a:spLocks noChangeArrowheads="1"/>
              </p:cNvSpPr>
              <p:nvPr/>
            </p:nvSpPr>
            <p:spPr bwMode="auto">
              <a:xfrm>
                <a:off x="4151784" y="1763355"/>
                <a:ext cx="3096343" cy="640080"/>
              </a:xfrm>
              <a:prstGeom prst="homePlate">
                <a:avLst>
                  <a:gd name="adj" fmla="val 37877"/>
                </a:avLst>
              </a:prstGeom>
              <a:solidFill>
                <a:schemeClr val="accent1"/>
              </a:solidFill>
              <a:ln w="19050">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nchor="ctr"/>
              <a:lstStyle/>
              <a:p>
                <a:pPr>
                  <a:defRPr/>
                </a:pPr>
                <a:r>
                  <a:rPr lang="en-US" sz="1400" b="1" dirty="0">
                    <a:solidFill>
                      <a:srgbClr val="FFFFFF"/>
                    </a:solidFill>
                    <a:latin typeface="Arial" panose="020B0604020202020204" pitchFamily="34" charset="0"/>
                    <a:cs typeface="Arial" panose="020B0604020202020204" pitchFamily="34" charset="0"/>
                  </a:rPr>
                  <a:t>DTG/ABC/3TC</a:t>
                </a:r>
              </a:p>
            </p:txBody>
          </p:sp>
          <p:sp>
            <p:nvSpPr>
              <p:cNvPr id="30" name="AutoShape 4">
                <a:extLst>
                  <a:ext uri="{FF2B5EF4-FFF2-40B4-BE49-F238E27FC236}">
                    <a16:creationId xmlns:a16="http://schemas.microsoft.com/office/drawing/2014/main" id="{6128DC76-503A-4E2A-B15F-C090513E7EA1}"/>
                  </a:ext>
                </a:extLst>
              </p:cNvPr>
              <p:cNvSpPr>
                <a:spLocks noChangeArrowheads="1"/>
              </p:cNvSpPr>
              <p:nvPr/>
            </p:nvSpPr>
            <p:spPr bwMode="auto">
              <a:xfrm>
                <a:off x="7320136" y="1750387"/>
                <a:ext cx="3024337" cy="640080"/>
              </a:xfrm>
              <a:prstGeom prst="homePlate">
                <a:avLst>
                  <a:gd name="adj" fmla="val 37877"/>
                </a:avLst>
              </a:prstGeom>
              <a:solidFill>
                <a:schemeClr val="accent1"/>
              </a:solidFill>
              <a:ln w="19050">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tIns="0" bIns="0" anchor="t"/>
              <a:lstStyle/>
              <a:p>
                <a:pPr>
                  <a:lnSpc>
                    <a:spcPts val="1800"/>
                  </a:lnSpc>
                  <a:defRPr/>
                </a:pPr>
                <a:endParaRPr lang="en-US" sz="2400" b="1" dirty="0">
                  <a:solidFill>
                    <a:srgbClr val="FFFFFF"/>
                  </a:solidFill>
                  <a:latin typeface="Arial" panose="020B0604020202020204" pitchFamily="34" charset="0"/>
                  <a:cs typeface="Arial" panose="020B0604020202020204" pitchFamily="34" charset="0"/>
                </a:endParaRPr>
              </a:p>
            </p:txBody>
          </p:sp>
          <p:sp>
            <p:nvSpPr>
              <p:cNvPr id="31" name="AutoShape 2">
                <a:extLst>
                  <a:ext uri="{FF2B5EF4-FFF2-40B4-BE49-F238E27FC236}">
                    <a16:creationId xmlns:a16="http://schemas.microsoft.com/office/drawing/2014/main" id="{EBB3C8B0-605E-467D-8DD2-B03DBDFEB702}"/>
                  </a:ext>
                </a:extLst>
              </p:cNvPr>
              <p:cNvSpPr>
                <a:spLocks noChangeArrowheads="1"/>
              </p:cNvSpPr>
              <p:nvPr/>
            </p:nvSpPr>
            <p:spPr bwMode="auto">
              <a:xfrm>
                <a:off x="1061820" y="1598735"/>
                <a:ext cx="3089962" cy="1837803"/>
              </a:xfrm>
              <a:prstGeom prst="rightArrow">
                <a:avLst>
                  <a:gd name="adj1" fmla="val 73487"/>
                  <a:gd name="adj2" fmla="val 54014"/>
                </a:avLst>
              </a:prstGeom>
              <a:solidFill>
                <a:schemeClr val="bg1">
                  <a:lumMod val="75000"/>
                </a:schemeClr>
              </a:solidFill>
              <a:ln w="19050">
                <a:solidFill>
                  <a:schemeClr val="bg1"/>
                </a:solidFill>
                <a:miter lim="800000"/>
                <a:headEnd/>
                <a:tailEnd/>
              </a:ln>
              <a:effectLst/>
            </p:spPr>
            <p:txBody>
              <a:bodyPr wrap="none" rIns="0" anchor="ctr"/>
              <a:lstStyle/>
              <a:p>
                <a:pPr marL="117475" indent="-117475">
                  <a:buFont typeface="Arial" panose="020B0604020202020204" pitchFamily="34" charset="0"/>
                  <a:buChar char="•"/>
                  <a:defRPr/>
                </a:pPr>
                <a:r>
                  <a:rPr lang="en-US" sz="1100" b="1" dirty="0">
                    <a:latin typeface="Arial" panose="020B0604020202020204" pitchFamily="34" charset="0"/>
                    <a:cs typeface="Arial" panose="020B0604020202020204" pitchFamily="34" charset="0"/>
                  </a:rPr>
                  <a:t>Treatment-naive </a:t>
                </a:r>
                <a:br>
                  <a:rPr lang="en-US" sz="1100" b="1" dirty="0">
                    <a:latin typeface="Arial" panose="020B0604020202020204" pitchFamily="34" charset="0"/>
                    <a:cs typeface="Arial" panose="020B0604020202020204" pitchFamily="34" charset="0"/>
                  </a:rPr>
                </a:br>
                <a:r>
                  <a:rPr lang="en-US" sz="1100" b="1" dirty="0">
                    <a:latin typeface="Arial" panose="020B0604020202020204" pitchFamily="34" charset="0"/>
                    <a:cs typeface="Arial" panose="020B0604020202020204" pitchFamily="34" charset="0"/>
                  </a:rPr>
                  <a:t>female adults </a:t>
                </a:r>
              </a:p>
              <a:p>
                <a:pPr marL="117475" indent="-117475">
                  <a:buFont typeface="Arial" panose="020B0604020202020204" pitchFamily="34" charset="0"/>
                  <a:buChar char="•"/>
                  <a:defRPr/>
                </a:pPr>
                <a:r>
                  <a:rPr lang="en-US" sz="1100" b="1" dirty="0">
                    <a:latin typeface="Arial" panose="020B0604020202020204" pitchFamily="34" charset="0"/>
                    <a:cs typeface="Arial" panose="020B0604020202020204" pitchFamily="34" charset="0"/>
                  </a:rPr>
                  <a:t>HIV-1 RNA &gt;500 c/mL </a:t>
                </a:r>
              </a:p>
              <a:p>
                <a:pPr marL="117475" indent="-117475">
                  <a:buFont typeface="Arial" panose="020B0604020202020204" pitchFamily="34" charset="0"/>
                  <a:buChar char="•"/>
                  <a:defRPr/>
                </a:pPr>
                <a:r>
                  <a:rPr lang="en-US" sz="1100" b="1" dirty="0">
                    <a:latin typeface="Arial" panose="020B0604020202020204" pitchFamily="34" charset="0"/>
                    <a:cs typeface="Arial" panose="020B0604020202020204" pitchFamily="34" charset="0"/>
                  </a:rPr>
                  <a:t>Hepatitis B negative</a:t>
                </a:r>
              </a:p>
              <a:p>
                <a:pPr marL="117475" indent="-117475">
                  <a:buFont typeface="Arial" panose="020B0604020202020204" pitchFamily="34" charset="0"/>
                  <a:buChar char="•"/>
                  <a:defRPr/>
                </a:pPr>
                <a:r>
                  <a:rPr lang="en-US" sz="1100" b="1" dirty="0">
                    <a:latin typeface="Arial" panose="020B0604020202020204" pitchFamily="34" charset="0"/>
                    <a:cs typeface="Arial" panose="020B0604020202020204" pitchFamily="34" charset="0"/>
                  </a:rPr>
                  <a:t>HLA-B*5701 negative</a:t>
                </a:r>
              </a:p>
            </p:txBody>
          </p:sp>
          <p:sp>
            <p:nvSpPr>
              <p:cNvPr id="32" name="AutoShape 4">
                <a:extLst>
                  <a:ext uri="{FF2B5EF4-FFF2-40B4-BE49-F238E27FC236}">
                    <a16:creationId xmlns:a16="http://schemas.microsoft.com/office/drawing/2014/main" id="{DB33CAE3-5611-42E9-AA1C-C6AA50398E08}"/>
                  </a:ext>
                </a:extLst>
              </p:cNvPr>
              <p:cNvSpPr>
                <a:spLocks noChangeArrowheads="1"/>
              </p:cNvSpPr>
              <p:nvPr/>
            </p:nvSpPr>
            <p:spPr bwMode="auto">
              <a:xfrm>
                <a:off x="4158167" y="2577478"/>
                <a:ext cx="3089961" cy="640080"/>
              </a:xfrm>
              <a:prstGeom prst="homePlate">
                <a:avLst>
                  <a:gd name="adj" fmla="val 37877"/>
                </a:avLst>
              </a:prstGeom>
              <a:solidFill>
                <a:schemeClr val="accent2"/>
              </a:solidFill>
              <a:ln w="19050">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nchor="ctr"/>
              <a:lstStyle/>
              <a:p>
                <a:pPr>
                  <a:defRPr/>
                </a:pPr>
                <a:r>
                  <a:rPr lang="en-US" sz="1400" b="1" dirty="0">
                    <a:solidFill>
                      <a:srgbClr val="FFFFFF"/>
                    </a:solidFill>
                    <a:latin typeface="Arial" panose="020B0604020202020204" pitchFamily="34" charset="0"/>
                    <a:cs typeface="Arial" panose="020B0604020202020204" pitchFamily="34" charset="0"/>
                  </a:rPr>
                  <a:t>ATV/r + TDF/FTC</a:t>
                </a:r>
              </a:p>
            </p:txBody>
          </p:sp>
          <p:sp>
            <p:nvSpPr>
              <p:cNvPr id="33" name="TextBox 32">
                <a:extLst>
                  <a:ext uri="{FF2B5EF4-FFF2-40B4-BE49-F238E27FC236}">
                    <a16:creationId xmlns:a16="http://schemas.microsoft.com/office/drawing/2014/main" id="{030CBF32-8CDD-409B-A52A-F9D12A4A7213}"/>
                  </a:ext>
                </a:extLst>
              </p:cNvPr>
              <p:cNvSpPr txBox="1"/>
              <p:nvPr/>
            </p:nvSpPr>
            <p:spPr>
              <a:xfrm>
                <a:off x="7475389" y="1927010"/>
                <a:ext cx="2428735" cy="292785"/>
              </a:xfrm>
              <a:prstGeom prst="rect">
                <a:avLst/>
              </a:prstGeom>
              <a:noFill/>
            </p:spPr>
            <p:txBody>
              <a:bodyPr wrap="square" lIns="0" tIns="0" rIns="0" bIns="0" rtlCol="0" anchor="ctr">
                <a:spAutoFit/>
              </a:bodyPr>
              <a:lstStyle/>
              <a:p>
                <a:r>
                  <a:rPr lang="en-US" sz="1400" b="1" dirty="0">
                    <a:solidFill>
                      <a:srgbClr val="FFFFFF"/>
                    </a:solidFill>
                    <a:latin typeface="Arial" panose="020B0604020202020204" pitchFamily="34" charset="0"/>
                    <a:cs typeface="Arial" panose="020B0604020202020204" pitchFamily="34" charset="0"/>
                  </a:rPr>
                  <a:t>DTG/ABC/3TC</a:t>
                </a:r>
              </a:p>
            </p:txBody>
          </p:sp>
        </p:grpSp>
        <p:cxnSp>
          <p:nvCxnSpPr>
            <p:cNvPr id="23" name="Straight Arrow Connector 22">
              <a:extLst>
                <a:ext uri="{FF2B5EF4-FFF2-40B4-BE49-F238E27FC236}">
                  <a16:creationId xmlns:a16="http://schemas.microsoft.com/office/drawing/2014/main" id="{1A6314FA-44FD-4A35-B216-8532EAE82713}"/>
                </a:ext>
              </a:extLst>
            </p:cNvPr>
            <p:cNvCxnSpPr>
              <a:cxnSpLocks noChangeShapeType="1"/>
            </p:cNvCxnSpPr>
            <p:nvPr/>
          </p:nvCxnSpPr>
          <p:spPr bwMode="auto">
            <a:xfrm flipV="1">
              <a:off x="10400732" y="4068152"/>
              <a:ext cx="0" cy="269874"/>
            </a:xfrm>
            <a:prstGeom prst="straightConnector1">
              <a:avLst/>
            </a:prstGeom>
            <a:noFill/>
            <a:ln w="19050" algn="ctr">
              <a:solidFill>
                <a:schemeClr val="tx1"/>
              </a:solidFill>
              <a:round/>
              <a:headEnd/>
              <a:tailEnd type="arrow" w="med" len="med"/>
            </a:ln>
          </p:spPr>
        </p:cxnSp>
      </p:grpSp>
      <p:sp>
        <p:nvSpPr>
          <p:cNvPr id="34" name="TextBox 33">
            <a:extLst>
              <a:ext uri="{FF2B5EF4-FFF2-40B4-BE49-F238E27FC236}">
                <a16:creationId xmlns:a16="http://schemas.microsoft.com/office/drawing/2014/main" id="{F8FDB671-4597-4394-9EEA-8BF1444BBBD7}"/>
              </a:ext>
            </a:extLst>
          </p:cNvPr>
          <p:cNvSpPr txBox="1"/>
          <p:nvPr/>
        </p:nvSpPr>
        <p:spPr>
          <a:xfrm>
            <a:off x="697345" y="12382357"/>
            <a:ext cx="6653473" cy="153888"/>
          </a:xfrm>
          <a:prstGeom prst="rect">
            <a:avLst/>
          </a:prstGeom>
          <a:noFill/>
        </p:spPr>
        <p:txBody>
          <a:bodyPr wrap="square" lIns="0" tIns="0" rIns="0" bIns="0" rtlCol="0">
            <a:spAutoFit/>
          </a:bodyPr>
          <a:lstStyle/>
          <a:p>
            <a:r>
              <a:rPr lang="en-US" sz="1000" baseline="30000" dirty="0">
                <a:solidFill>
                  <a:srgbClr val="071D49"/>
                </a:solidFill>
                <a:latin typeface="+mn-lt"/>
                <a:ea typeface="Raleway" charset="0"/>
                <a:cs typeface="Arial" panose="020B0604020202020204" pitchFamily="34" charset="0"/>
              </a:rPr>
              <a:t>a</a:t>
            </a:r>
            <a:r>
              <a:rPr lang="en-US" sz="1000" dirty="0">
                <a:solidFill>
                  <a:srgbClr val="071D49"/>
                </a:solidFill>
                <a:latin typeface="+mn-lt"/>
                <a:ea typeface="Raleway" charset="0"/>
                <a:cs typeface="Arial" panose="020B0604020202020204" pitchFamily="34" charset="0"/>
              </a:rPr>
              <a:t>Stratified by baseline HIV-1 RNA (≤ or &gt;100,000 c/mL) and CD4+ cell count (≤ or &gt;350 cells/mm</a:t>
            </a:r>
            <a:r>
              <a:rPr lang="en-US" sz="1000" baseline="30000" dirty="0">
                <a:solidFill>
                  <a:srgbClr val="071D49"/>
                </a:solidFill>
                <a:latin typeface="+mn-lt"/>
                <a:ea typeface="Raleway" charset="0"/>
                <a:cs typeface="Arial" panose="020B0604020202020204" pitchFamily="34" charset="0"/>
              </a:rPr>
              <a:t>3</a:t>
            </a:r>
            <a:r>
              <a:rPr lang="en-US" sz="1000" dirty="0">
                <a:solidFill>
                  <a:srgbClr val="071D49"/>
                </a:solidFill>
                <a:latin typeface="+mn-lt"/>
                <a:ea typeface="Raleway" charset="0"/>
                <a:cs typeface="Arial" panose="020B0604020202020204" pitchFamily="34" charset="0"/>
              </a:rPr>
              <a:t>). </a:t>
            </a:r>
            <a:endParaRPr lang="en-US" sz="1000" dirty="0">
              <a:solidFill>
                <a:srgbClr val="071D49"/>
              </a:solidFill>
              <a:latin typeface="+mn-lt"/>
              <a:cs typeface="Arial" panose="020B0604020202020204" pitchFamily="34" charset="0"/>
            </a:endParaRPr>
          </a:p>
        </p:txBody>
      </p:sp>
      <p:sp>
        <p:nvSpPr>
          <p:cNvPr id="35" name="Text Placeholder 2063">
            <a:extLst>
              <a:ext uri="{FF2B5EF4-FFF2-40B4-BE49-F238E27FC236}">
                <a16:creationId xmlns:a16="http://schemas.microsoft.com/office/drawing/2014/main" id="{7F51E353-CB02-42A9-B363-6E0577F5764F}"/>
              </a:ext>
            </a:extLst>
          </p:cNvPr>
          <p:cNvSpPr txBox="1">
            <a:spLocks/>
          </p:cNvSpPr>
          <p:nvPr/>
        </p:nvSpPr>
        <p:spPr>
          <a:xfrm>
            <a:off x="696900" y="9918107"/>
            <a:ext cx="6424969" cy="241401"/>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kumimoji="0" lang="en-US" sz="1179"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kumimoji="0" lang="en-US" sz="926"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kumimoji="0" lang="en-US" sz="926" b="1" i="0" u="none" strike="noStrike" kern="1200" cap="none" spc="0" normalizeH="0" baseline="0">
                <a:ln>
                  <a:noFill/>
                </a:ln>
                <a:solidFill>
                  <a:schemeClr val="tx1"/>
                </a:solidFill>
                <a:effectLst/>
                <a:uLnTx/>
                <a:uFillTx/>
                <a:latin typeface="+mn-lt"/>
                <a:ea typeface="+mn-ea"/>
                <a:cs typeface="Arial" panose="020B0604020202020204" pitchFamily="34" charset="0"/>
              </a:defRPr>
            </a:lvl3pPr>
            <a:lvl4pPr marL="121264" indent="-121264" algn="l" defTabSz="770026" rtl="0" eaLnBrk="1" latinLnBrk="0" hangingPunct="1">
              <a:spcBef>
                <a:spcPts val="300"/>
              </a:spcBef>
              <a:buClr>
                <a:srgbClr val="E30042"/>
              </a:buClr>
              <a:buSzPct val="120000"/>
              <a:buFont typeface="Arial" panose="020B0604020202020204" pitchFamily="34" charset="0"/>
              <a:buChar char="•"/>
              <a:defRPr kumimoji="0" lang="en-US" sz="926"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246408" marR="0" indent="-121264" algn="l" defTabSz="770026" rtl="0" eaLnBrk="1" fontAlgn="auto" latinLnBrk="0" hangingPunct="1">
              <a:lnSpc>
                <a:spcPct val="100000"/>
              </a:lnSpc>
              <a:spcBef>
                <a:spcPts val="252"/>
              </a:spcBef>
              <a:spcAft>
                <a:spcPts val="0"/>
              </a:spcAft>
              <a:buClr>
                <a:srgbClr val="E30042"/>
              </a:buClr>
              <a:buSzPct val="110000"/>
              <a:buFont typeface="Arial" panose="020B0604020202020204" pitchFamily="34" charset="0"/>
              <a:buChar char="•"/>
              <a:tabLst/>
              <a:defRPr kumimoji="0" lang="en-US" sz="843"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369614" indent="-121264" algn="l" defTabSz="770026" rtl="0" eaLnBrk="1" latinLnBrk="0" hangingPunct="1">
              <a:spcBef>
                <a:spcPts val="200"/>
              </a:spcBef>
              <a:buClr>
                <a:schemeClr val="tx2"/>
              </a:buClr>
              <a:buFont typeface="Arial" panose="020B0604020202020204" pitchFamily="34" charset="0"/>
              <a:buChar char="•"/>
              <a:defRPr kumimoji="0" lang="en-US" sz="757"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GB" sz="1800" dirty="0">
                <a:solidFill>
                  <a:schemeClr val="tx2"/>
                </a:solidFill>
              </a:rPr>
              <a:t>Figure 1. Study Design</a:t>
            </a:r>
          </a:p>
        </p:txBody>
      </p:sp>
      <p:graphicFrame>
        <p:nvGraphicFramePr>
          <p:cNvPr id="37" name="Table 36">
            <a:extLst>
              <a:ext uri="{FF2B5EF4-FFF2-40B4-BE49-F238E27FC236}">
                <a16:creationId xmlns:a16="http://schemas.microsoft.com/office/drawing/2014/main" id="{57AEBCD8-812F-4021-8FB5-C3DFBB13B538}"/>
              </a:ext>
            </a:extLst>
          </p:cNvPr>
          <p:cNvGraphicFramePr>
            <a:graphicFrameLocks noGrp="1"/>
          </p:cNvGraphicFramePr>
          <p:nvPr>
            <p:extLst>
              <p:ext uri="{D42A27DB-BD31-4B8C-83A1-F6EECF244321}">
                <p14:modId xmlns:p14="http://schemas.microsoft.com/office/powerpoint/2010/main" val="1015039312"/>
              </p:ext>
            </p:extLst>
          </p:nvPr>
        </p:nvGraphicFramePr>
        <p:xfrm>
          <a:off x="7808362" y="8346453"/>
          <a:ext cx="6532968" cy="4031996"/>
        </p:xfrm>
        <a:graphic>
          <a:graphicData uri="http://schemas.openxmlformats.org/drawingml/2006/table">
            <a:tbl>
              <a:tblPr>
                <a:tableStyleId>{5C22544A-7EE6-4342-B048-85BDC9FD1C3A}</a:tableStyleId>
              </a:tblPr>
              <a:tblGrid>
                <a:gridCol w="3469238">
                  <a:extLst>
                    <a:ext uri="{9D8B030D-6E8A-4147-A177-3AD203B41FA5}">
                      <a16:colId xmlns:a16="http://schemas.microsoft.com/office/drawing/2014/main" val="260738647"/>
                    </a:ext>
                  </a:extLst>
                </a:gridCol>
                <a:gridCol w="1455665">
                  <a:extLst>
                    <a:ext uri="{9D8B030D-6E8A-4147-A177-3AD203B41FA5}">
                      <a16:colId xmlns:a16="http://schemas.microsoft.com/office/drawing/2014/main" val="368378447"/>
                    </a:ext>
                  </a:extLst>
                </a:gridCol>
                <a:gridCol w="1608065">
                  <a:extLst>
                    <a:ext uri="{9D8B030D-6E8A-4147-A177-3AD203B41FA5}">
                      <a16:colId xmlns:a16="http://schemas.microsoft.com/office/drawing/2014/main" val="975262596"/>
                    </a:ext>
                  </a:extLst>
                </a:gridCol>
              </a:tblGrid>
              <a:tr h="354366">
                <a:tc>
                  <a:txBody>
                    <a:bodyPr/>
                    <a:lstStyle/>
                    <a:p>
                      <a:pPr>
                        <a:lnSpc>
                          <a:spcPts val="1700"/>
                        </a:lnSpc>
                      </a:pPr>
                      <a:endParaRPr lang="en-US" sz="1500" dirty="0">
                        <a:effectLst/>
                        <a:latin typeface="Arial" panose="020B0604020202020204" pitchFamily="34" charset="0"/>
                      </a:endParaRPr>
                    </a:p>
                  </a:txBody>
                  <a:tcPr marL="73152" marR="4122" marT="64008"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ts val="1700"/>
                        </a:lnSpc>
                        <a:spcBef>
                          <a:spcPts val="0"/>
                        </a:spcBef>
                        <a:spcAft>
                          <a:spcPts val="0"/>
                        </a:spcAft>
                      </a:pPr>
                      <a:r>
                        <a:rPr lang="en-GB" sz="1500" b="1" dirty="0">
                          <a:solidFill>
                            <a:schemeClr val="bg1"/>
                          </a:solidFill>
                          <a:effectLst/>
                        </a:rPr>
                        <a:t>DTG/ABC/3TC</a:t>
                      </a:r>
                      <a:endParaRPr lang="en-US" sz="1500" b="1" dirty="0">
                        <a:solidFill>
                          <a:schemeClr val="bg1"/>
                        </a:solidFill>
                        <a:effectLst/>
                      </a:endParaRPr>
                    </a:p>
                    <a:p>
                      <a:pPr marL="0" marR="0" algn="ctr">
                        <a:lnSpc>
                          <a:spcPts val="1700"/>
                        </a:lnSpc>
                        <a:spcBef>
                          <a:spcPts val="0"/>
                        </a:spcBef>
                        <a:spcAft>
                          <a:spcPts val="0"/>
                        </a:spcAft>
                      </a:pPr>
                      <a:r>
                        <a:rPr lang="en-GB" sz="1500" b="1" dirty="0">
                          <a:solidFill>
                            <a:schemeClr val="bg1"/>
                          </a:solidFill>
                          <a:effectLst/>
                        </a:rPr>
                        <a:t>(N=248)</a:t>
                      </a:r>
                      <a:endParaRPr lang="en-US" sz="1500" b="1" dirty="0">
                        <a:solidFill>
                          <a:schemeClr val="bg1"/>
                        </a:solidFill>
                        <a:effectLst/>
                        <a:latin typeface="Arial" panose="020B0604020202020204" pitchFamily="34" charset="0"/>
                        <a:ea typeface="Calibri" panose="020F0502020204030204" pitchFamily="34" charset="0"/>
                      </a:endParaRPr>
                    </a:p>
                  </a:txBody>
                  <a:tcPr marL="6183" marR="6183" marT="64008"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solidFill>
                  </a:tcPr>
                </a:tc>
                <a:tc>
                  <a:txBody>
                    <a:bodyPr/>
                    <a:lstStyle/>
                    <a:p>
                      <a:pPr marL="0" marR="0" algn="ctr">
                        <a:lnSpc>
                          <a:spcPts val="1700"/>
                        </a:lnSpc>
                        <a:spcBef>
                          <a:spcPts val="0"/>
                        </a:spcBef>
                        <a:spcAft>
                          <a:spcPts val="0"/>
                        </a:spcAft>
                      </a:pPr>
                      <a:r>
                        <a:rPr lang="en-GB" sz="1500" b="1" dirty="0">
                          <a:solidFill>
                            <a:schemeClr val="bg1"/>
                          </a:solidFill>
                          <a:effectLst/>
                        </a:rPr>
                        <a:t>ATV/r + TDF/FTC</a:t>
                      </a:r>
                      <a:endParaRPr lang="en-US" sz="1500" b="1" dirty="0">
                        <a:solidFill>
                          <a:schemeClr val="bg1"/>
                        </a:solidFill>
                        <a:effectLst/>
                      </a:endParaRPr>
                    </a:p>
                    <a:p>
                      <a:pPr marL="0" marR="0" algn="ctr">
                        <a:lnSpc>
                          <a:spcPts val="1700"/>
                        </a:lnSpc>
                        <a:spcBef>
                          <a:spcPts val="0"/>
                        </a:spcBef>
                        <a:spcAft>
                          <a:spcPts val="0"/>
                        </a:spcAft>
                      </a:pPr>
                      <a:r>
                        <a:rPr lang="en-GB" sz="1500" b="1" dirty="0">
                          <a:solidFill>
                            <a:schemeClr val="bg1"/>
                          </a:solidFill>
                          <a:effectLst/>
                        </a:rPr>
                        <a:t>(N=247)</a:t>
                      </a:r>
                      <a:endParaRPr lang="en-US" sz="1500" b="1" dirty="0">
                        <a:solidFill>
                          <a:schemeClr val="bg1"/>
                        </a:solidFill>
                        <a:effectLst/>
                        <a:latin typeface="Arial" panose="020B0604020202020204" pitchFamily="34" charset="0"/>
                        <a:ea typeface="Calibri" panose="020F0502020204030204" pitchFamily="34" charset="0"/>
                      </a:endParaRPr>
                    </a:p>
                  </a:txBody>
                  <a:tcPr marL="6183" marR="6183" marT="64008"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2"/>
                    </a:solidFill>
                  </a:tcPr>
                </a:tc>
                <a:extLst>
                  <a:ext uri="{0D108BD9-81ED-4DB2-BD59-A6C34878D82A}">
                    <a16:rowId xmlns:a16="http://schemas.microsoft.com/office/drawing/2014/main" val="664509149"/>
                  </a:ext>
                </a:extLst>
              </a:tr>
              <a:tr h="0">
                <a:tc>
                  <a:txBody>
                    <a:bodyPr/>
                    <a:lstStyle/>
                    <a:p>
                      <a:pPr marL="0" marR="0">
                        <a:lnSpc>
                          <a:spcPts val="1700"/>
                        </a:lnSpc>
                        <a:spcBef>
                          <a:spcPts val="0"/>
                        </a:spcBef>
                        <a:spcAft>
                          <a:spcPts val="0"/>
                        </a:spcAft>
                      </a:pPr>
                      <a:r>
                        <a:rPr lang="en-US" sz="1500" dirty="0">
                          <a:effectLst/>
                        </a:rPr>
                        <a:t>Age, median (range), y</a:t>
                      </a:r>
                      <a:endParaRPr lang="en-US" sz="1500" dirty="0">
                        <a:effectLst/>
                        <a:latin typeface="Arial" panose="020B0604020202020204" pitchFamily="34" charset="0"/>
                        <a:ea typeface="Calibri" panose="020F0502020204030204" pitchFamily="34" charset="0"/>
                      </a:endParaRPr>
                    </a:p>
                  </a:txBody>
                  <a:tcPr marL="73152"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algn="ctr">
                        <a:lnSpc>
                          <a:spcPts val="1700"/>
                        </a:lnSpc>
                        <a:spcBef>
                          <a:spcPts val="0"/>
                        </a:spcBef>
                        <a:spcAft>
                          <a:spcPts val="0"/>
                        </a:spcAft>
                      </a:pPr>
                      <a:r>
                        <a:rPr lang="en-US" sz="1500" dirty="0">
                          <a:effectLst/>
                        </a:rPr>
                        <a:t>37.5 (19-79)</a:t>
                      </a:r>
                      <a:endParaRPr lang="en-US" sz="1500" dirty="0">
                        <a:effectLst/>
                        <a:latin typeface="Arial" panose="020B0604020202020204" pitchFamily="34" charset="0"/>
                        <a:ea typeface="Calibri" panose="020F0502020204030204" pitchFamily="34" charset="0"/>
                      </a:endParaRPr>
                    </a:p>
                  </a:txBody>
                  <a:tcPr marL="6183"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algn="ctr">
                        <a:lnSpc>
                          <a:spcPts val="1700"/>
                        </a:lnSpc>
                        <a:spcBef>
                          <a:spcPts val="0"/>
                        </a:spcBef>
                        <a:spcAft>
                          <a:spcPts val="0"/>
                        </a:spcAft>
                      </a:pPr>
                      <a:r>
                        <a:rPr lang="en-US" sz="1500" dirty="0">
                          <a:effectLst/>
                        </a:rPr>
                        <a:t>37.0 (20-65)</a:t>
                      </a:r>
                      <a:endParaRPr lang="en-US" sz="1500" dirty="0">
                        <a:effectLst/>
                        <a:latin typeface="Arial" panose="020B0604020202020204" pitchFamily="34" charset="0"/>
                        <a:ea typeface="Calibri" panose="020F0502020204030204" pitchFamily="34" charset="0"/>
                      </a:endParaRPr>
                    </a:p>
                  </a:txBody>
                  <a:tcPr marL="6183"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extLst>
                  <a:ext uri="{0D108BD9-81ED-4DB2-BD59-A6C34878D82A}">
                    <a16:rowId xmlns:a16="http://schemas.microsoft.com/office/drawing/2014/main" val="807042543"/>
                  </a:ext>
                </a:extLst>
              </a:tr>
              <a:tr h="0">
                <a:tc>
                  <a:txBody>
                    <a:bodyPr/>
                    <a:lstStyle/>
                    <a:p>
                      <a:pPr marL="0" marR="0">
                        <a:lnSpc>
                          <a:spcPts val="1700"/>
                        </a:lnSpc>
                        <a:spcBef>
                          <a:spcPts val="0"/>
                        </a:spcBef>
                        <a:spcAft>
                          <a:spcPts val="0"/>
                        </a:spcAft>
                      </a:pPr>
                      <a:r>
                        <a:rPr lang="en-US" sz="1500" dirty="0">
                          <a:effectLst/>
                        </a:rPr>
                        <a:t>Race, n (%)</a:t>
                      </a:r>
                      <a:endParaRPr lang="en-US" sz="1500" dirty="0">
                        <a:effectLst/>
                        <a:latin typeface="Arial" panose="020B0604020202020204" pitchFamily="34" charset="0"/>
                        <a:ea typeface="Calibri" panose="020F0502020204030204" pitchFamily="34" charset="0"/>
                      </a:endParaRPr>
                    </a:p>
                  </a:txBody>
                  <a:tcPr marL="73152" marR="6183" marT="64008"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nSpc>
                          <a:spcPts val="1700"/>
                        </a:lnSpc>
                      </a:pPr>
                      <a:endParaRPr lang="en-US" sz="1500" dirty="0">
                        <a:effectLst/>
                        <a:latin typeface="Arial" panose="020B0604020202020204" pitchFamily="34" charset="0"/>
                      </a:endParaRPr>
                    </a:p>
                  </a:txBody>
                  <a:tcPr marL="6183" marR="6183" marT="64008"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nSpc>
                          <a:spcPts val="1700"/>
                        </a:lnSpc>
                      </a:pPr>
                      <a:endParaRPr lang="en-US" sz="1500" dirty="0">
                        <a:effectLst/>
                        <a:latin typeface="Arial" panose="020B0604020202020204" pitchFamily="34" charset="0"/>
                      </a:endParaRPr>
                    </a:p>
                  </a:txBody>
                  <a:tcPr marL="6183" marR="6183" marT="64008"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282005732"/>
                  </a:ext>
                </a:extLst>
              </a:tr>
              <a:tr h="0">
                <a:tc>
                  <a:txBody>
                    <a:bodyPr/>
                    <a:lstStyle/>
                    <a:p>
                      <a:pPr marL="0" marR="0">
                        <a:lnSpc>
                          <a:spcPts val="1700"/>
                        </a:lnSpc>
                        <a:spcBef>
                          <a:spcPts val="0"/>
                        </a:spcBef>
                        <a:spcAft>
                          <a:spcPts val="0"/>
                        </a:spcAft>
                      </a:pPr>
                      <a:r>
                        <a:rPr lang="en-US" sz="1500" dirty="0">
                          <a:effectLst/>
                        </a:rPr>
                        <a:t>   African American/African heritage </a:t>
                      </a:r>
                      <a:endParaRPr lang="en-US" sz="1500" dirty="0">
                        <a:effectLst/>
                        <a:latin typeface="Arial" panose="020B0604020202020204" pitchFamily="34" charset="0"/>
                        <a:ea typeface="Calibri" panose="020F0502020204030204" pitchFamily="34" charset="0"/>
                      </a:endParaRPr>
                    </a:p>
                  </a:txBody>
                  <a:tcPr marL="73152" marR="6183" marT="64008"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ts val="1700"/>
                        </a:lnSpc>
                        <a:spcBef>
                          <a:spcPts val="0"/>
                        </a:spcBef>
                        <a:spcAft>
                          <a:spcPts val="0"/>
                        </a:spcAft>
                      </a:pPr>
                      <a:r>
                        <a:rPr lang="en-US" sz="1500" dirty="0">
                          <a:effectLst/>
                        </a:rPr>
                        <a:t>102 (41)</a:t>
                      </a:r>
                      <a:endParaRPr lang="en-US" sz="1500" dirty="0">
                        <a:effectLst/>
                        <a:latin typeface="Arial" panose="020B0604020202020204" pitchFamily="34" charset="0"/>
                        <a:ea typeface="Calibri" panose="020F0502020204030204" pitchFamily="34" charset="0"/>
                      </a:endParaRPr>
                    </a:p>
                  </a:txBody>
                  <a:tcPr marL="6183" marR="6183" marT="64008"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ts val="1700"/>
                        </a:lnSpc>
                        <a:spcBef>
                          <a:spcPts val="0"/>
                        </a:spcBef>
                        <a:spcAft>
                          <a:spcPts val="0"/>
                        </a:spcAft>
                      </a:pPr>
                      <a:r>
                        <a:rPr lang="en-US" sz="1500" dirty="0">
                          <a:effectLst/>
                        </a:rPr>
                        <a:t>108 (44)</a:t>
                      </a:r>
                      <a:endParaRPr lang="en-US" sz="1500" dirty="0">
                        <a:effectLst/>
                        <a:latin typeface="Arial" panose="020B0604020202020204" pitchFamily="34" charset="0"/>
                        <a:ea typeface="Calibri" panose="020F0502020204030204" pitchFamily="34" charset="0"/>
                      </a:endParaRPr>
                    </a:p>
                  </a:txBody>
                  <a:tcPr marL="6183" marR="6183" marT="64008"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682052911"/>
                  </a:ext>
                </a:extLst>
              </a:tr>
              <a:tr h="0">
                <a:tc>
                  <a:txBody>
                    <a:bodyPr/>
                    <a:lstStyle/>
                    <a:p>
                      <a:pPr marL="0" marR="0">
                        <a:lnSpc>
                          <a:spcPts val="1700"/>
                        </a:lnSpc>
                        <a:spcBef>
                          <a:spcPts val="0"/>
                        </a:spcBef>
                        <a:spcAft>
                          <a:spcPts val="0"/>
                        </a:spcAft>
                      </a:pPr>
                      <a:r>
                        <a:rPr lang="en-US" sz="1500" dirty="0">
                          <a:effectLst/>
                        </a:rPr>
                        <a:t>   White </a:t>
                      </a:r>
                      <a:endParaRPr lang="en-US" sz="1500" dirty="0">
                        <a:effectLst/>
                        <a:latin typeface="Arial" panose="020B0604020202020204" pitchFamily="34" charset="0"/>
                        <a:ea typeface="Calibri" panose="020F0502020204030204" pitchFamily="34" charset="0"/>
                      </a:endParaRPr>
                    </a:p>
                  </a:txBody>
                  <a:tcPr marL="73152" marR="6183" marT="64008"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ts val="1700"/>
                        </a:lnSpc>
                        <a:spcBef>
                          <a:spcPts val="0"/>
                        </a:spcBef>
                        <a:spcAft>
                          <a:spcPts val="0"/>
                        </a:spcAft>
                      </a:pPr>
                      <a:r>
                        <a:rPr lang="en-US" sz="1500" dirty="0">
                          <a:effectLst/>
                        </a:rPr>
                        <a:t>115 (46)</a:t>
                      </a:r>
                      <a:endParaRPr lang="en-US" sz="1500" dirty="0">
                        <a:effectLst/>
                        <a:latin typeface="Arial" panose="020B0604020202020204" pitchFamily="34" charset="0"/>
                        <a:ea typeface="Calibri" panose="020F0502020204030204" pitchFamily="34" charset="0"/>
                      </a:endParaRPr>
                    </a:p>
                  </a:txBody>
                  <a:tcPr marL="6183" marR="6183" marT="64008"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ts val="1700"/>
                        </a:lnSpc>
                        <a:spcBef>
                          <a:spcPts val="0"/>
                        </a:spcBef>
                        <a:spcAft>
                          <a:spcPts val="0"/>
                        </a:spcAft>
                      </a:pPr>
                      <a:r>
                        <a:rPr lang="en-US" sz="1500" dirty="0">
                          <a:effectLst/>
                        </a:rPr>
                        <a:t>107 (43)</a:t>
                      </a:r>
                      <a:endParaRPr lang="en-US" sz="1500" dirty="0">
                        <a:effectLst/>
                        <a:latin typeface="Arial" panose="020B0604020202020204" pitchFamily="34" charset="0"/>
                        <a:ea typeface="Calibri" panose="020F0502020204030204" pitchFamily="34" charset="0"/>
                      </a:endParaRPr>
                    </a:p>
                  </a:txBody>
                  <a:tcPr marL="6183" marR="6183" marT="64008"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33775580"/>
                  </a:ext>
                </a:extLst>
              </a:tr>
              <a:tr h="0">
                <a:tc>
                  <a:txBody>
                    <a:bodyPr/>
                    <a:lstStyle/>
                    <a:p>
                      <a:pPr marL="0" marR="0">
                        <a:lnSpc>
                          <a:spcPts val="1700"/>
                        </a:lnSpc>
                        <a:spcBef>
                          <a:spcPts val="0"/>
                        </a:spcBef>
                        <a:spcAft>
                          <a:spcPts val="0"/>
                        </a:spcAft>
                      </a:pPr>
                      <a:r>
                        <a:rPr lang="en-US" sz="1500" dirty="0">
                          <a:effectLst/>
                        </a:rPr>
                        <a:t>   Asian</a:t>
                      </a:r>
                      <a:endParaRPr lang="en-US" sz="1500" dirty="0">
                        <a:effectLst/>
                        <a:latin typeface="Arial" panose="020B0604020202020204" pitchFamily="34" charset="0"/>
                        <a:ea typeface="Calibri" panose="020F0502020204030204" pitchFamily="34" charset="0"/>
                      </a:endParaRPr>
                    </a:p>
                  </a:txBody>
                  <a:tcPr marL="73152"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ts val="1700"/>
                        </a:lnSpc>
                        <a:spcBef>
                          <a:spcPts val="0"/>
                        </a:spcBef>
                        <a:spcAft>
                          <a:spcPts val="0"/>
                        </a:spcAft>
                      </a:pPr>
                      <a:r>
                        <a:rPr lang="en-US" sz="1500" dirty="0">
                          <a:effectLst/>
                        </a:rPr>
                        <a:t>22 (9)</a:t>
                      </a:r>
                      <a:endParaRPr lang="en-US" sz="1500" dirty="0">
                        <a:effectLst/>
                        <a:latin typeface="Arial" panose="020B0604020202020204" pitchFamily="34" charset="0"/>
                        <a:ea typeface="Calibri" panose="020F0502020204030204" pitchFamily="34" charset="0"/>
                      </a:endParaRPr>
                    </a:p>
                  </a:txBody>
                  <a:tcPr marL="6183"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ts val="1700"/>
                        </a:lnSpc>
                        <a:spcBef>
                          <a:spcPts val="0"/>
                        </a:spcBef>
                        <a:spcAft>
                          <a:spcPts val="0"/>
                        </a:spcAft>
                      </a:pPr>
                      <a:r>
                        <a:rPr lang="en-US" sz="1500" dirty="0">
                          <a:effectLst/>
                        </a:rPr>
                        <a:t>23 (9)</a:t>
                      </a:r>
                      <a:endParaRPr lang="en-US" sz="1500" dirty="0">
                        <a:effectLst/>
                        <a:latin typeface="Arial" panose="020B0604020202020204" pitchFamily="34" charset="0"/>
                        <a:ea typeface="Calibri" panose="020F0502020204030204" pitchFamily="34" charset="0"/>
                      </a:endParaRPr>
                    </a:p>
                  </a:txBody>
                  <a:tcPr marL="6183"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512728043"/>
                  </a:ext>
                </a:extLst>
              </a:tr>
              <a:tr h="0">
                <a:tc>
                  <a:txBody>
                    <a:bodyPr/>
                    <a:lstStyle/>
                    <a:p>
                      <a:pPr marL="0" marR="0">
                        <a:lnSpc>
                          <a:spcPts val="1700"/>
                        </a:lnSpc>
                        <a:spcBef>
                          <a:spcPts val="0"/>
                        </a:spcBef>
                        <a:spcAft>
                          <a:spcPts val="0"/>
                        </a:spcAft>
                      </a:pPr>
                      <a:r>
                        <a:rPr lang="en-US" sz="1500" dirty="0">
                          <a:effectLst/>
                        </a:rPr>
                        <a:t>HIV-1 RNA, mean, log</a:t>
                      </a:r>
                      <a:r>
                        <a:rPr lang="en-US" sz="1500" baseline="-25000" dirty="0">
                          <a:effectLst/>
                        </a:rPr>
                        <a:t>10</a:t>
                      </a:r>
                      <a:r>
                        <a:rPr lang="en-US" sz="1500" dirty="0">
                          <a:effectLst/>
                        </a:rPr>
                        <a:t> c/mL</a:t>
                      </a:r>
                      <a:endParaRPr lang="en-US" sz="1500" dirty="0">
                        <a:effectLst/>
                        <a:latin typeface="Arial" panose="020B0604020202020204" pitchFamily="34" charset="0"/>
                        <a:ea typeface="Calibri" panose="020F0502020204030204" pitchFamily="34" charset="0"/>
                      </a:endParaRPr>
                    </a:p>
                  </a:txBody>
                  <a:tcPr marL="73152"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algn="ctr">
                        <a:lnSpc>
                          <a:spcPts val="1700"/>
                        </a:lnSpc>
                        <a:spcBef>
                          <a:spcPts val="0"/>
                        </a:spcBef>
                        <a:spcAft>
                          <a:spcPts val="0"/>
                        </a:spcAft>
                      </a:pPr>
                      <a:r>
                        <a:rPr lang="en-US" sz="1500" dirty="0">
                          <a:effectLst/>
                        </a:rPr>
                        <a:t>4.48</a:t>
                      </a:r>
                      <a:endParaRPr lang="en-US" sz="1500" dirty="0">
                        <a:effectLst/>
                        <a:latin typeface="Arial" panose="020B0604020202020204" pitchFamily="34" charset="0"/>
                        <a:ea typeface="Calibri" panose="020F0502020204030204" pitchFamily="34" charset="0"/>
                      </a:endParaRPr>
                    </a:p>
                  </a:txBody>
                  <a:tcPr marL="6183"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algn="ctr">
                        <a:lnSpc>
                          <a:spcPts val="1700"/>
                        </a:lnSpc>
                        <a:spcBef>
                          <a:spcPts val="0"/>
                        </a:spcBef>
                        <a:spcAft>
                          <a:spcPts val="0"/>
                        </a:spcAft>
                      </a:pPr>
                      <a:r>
                        <a:rPr lang="en-US" sz="1500" dirty="0">
                          <a:effectLst/>
                        </a:rPr>
                        <a:t>4.44</a:t>
                      </a:r>
                      <a:endParaRPr lang="en-US" sz="1500" dirty="0">
                        <a:effectLst/>
                        <a:latin typeface="Arial" panose="020B0604020202020204" pitchFamily="34" charset="0"/>
                        <a:ea typeface="Calibri" panose="020F0502020204030204" pitchFamily="34" charset="0"/>
                      </a:endParaRPr>
                    </a:p>
                  </a:txBody>
                  <a:tcPr marL="6183"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2616042011"/>
                  </a:ext>
                </a:extLst>
              </a:tr>
              <a:tr h="0">
                <a:tc>
                  <a:txBody>
                    <a:bodyPr/>
                    <a:lstStyle/>
                    <a:p>
                      <a:pPr marL="0" marR="0">
                        <a:lnSpc>
                          <a:spcPts val="1700"/>
                        </a:lnSpc>
                        <a:spcBef>
                          <a:spcPts val="0"/>
                        </a:spcBef>
                        <a:spcAft>
                          <a:spcPts val="0"/>
                        </a:spcAft>
                      </a:pPr>
                      <a:r>
                        <a:rPr lang="en-US" sz="1500" dirty="0">
                          <a:effectLst/>
                        </a:rPr>
                        <a:t>HIV-1 RNA &gt;100,000 c/mL, n (%)</a:t>
                      </a:r>
                      <a:endParaRPr lang="en-US" sz="1500" dirty="0">
                        <a:effectLst/>
                        <a:latin typeface="Arial" panose="020B0604020202020204" pitchFamily="34" charset="0"/>
                        <a:ea typeface="Calibri" panose="020F0502020204030204" pitchFamily="34" charset="0"/>
                      </a:endParaRPr>
                    </a:p>
                  </a:txBody>
                  <a:tcPr marL="73152"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ts val="1700"/>
                        </a:lnSpc>
                        <a:spcBef>
                          <a:spcPts val="0"/>
                        </a:spcBef>
                        <a:spcAft>
                          <a:spcPts val="0"/>
                        </a:spcAft>
                      </a:pPr>
                      <a:r>
                        <a:rPr lang="en-US" sz="1500" dirty="0">
                          <a:effectLst/>
                        </a:rPr>
                        <a:t>69 (28)</a:t>
                      </a:r>
                      <a:endParaRPr lang="en-US" sz="1500" dirty="0">
                        <a:effectLst/>
                        <a:latin typeface="Arial" panose="020B0604020202020204" pitchFamily="34" charset="0"/>
                        <a:ea typeface="Calibri" panose="020F0502020204030204" pitchFamily="34" charset="0"/>
                      </a:endParaRPr>
                    </a:p>
                  </a:txBody>
                  <a:tcPr marL="6183"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ts val="1700"/>
                        </a:lnSpc>
                        <a:spcBef>
                          <a:spcPts val="0"/>
                        </a:spcBef>
                        <a:spcAft>
                          <a:spcPts val="0"/>
                        </a:spcAft>
                      </a:pPr>
                      <a:r>
                        <a:rPr lang="en-US" sz="1500" dirty="0">
                          <a:effectLst/>
                        </a:rPr>
                        <a:t>66 (27)</a:t>
                      </a:r>
                      <a:endParaRPr lang="en-US" sz="1500" dirty="0">
                        <a:effectLst/>
                        <a:latin typeface="Arial" panose="020B0604020202020204" pitchFamily="34" charset="0"/>
                        <a:ea typeface="Calibri" panose="020F0502020204030204" pitchFamily="34" charset="0"/>
                      </a:endParaRPr>
                    </a:p>
                  </a:txBody>
                  <a:tcPr marL="6183"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340642493"/>
                  </a:ext>
                </a:extLst>
              </a:tr>
              <a:tr h="0">
                <a:tc>
                  <a:txBody>
                    <a:bodyPr/>
                    <a:lstStyle/>
                    <a:p>
                      <a:pPr marL="0" marR="0">
                        <a:lnSpc>
                          <a:spcPts val="1700"/>
                        </a:lnSpc>
                        <a:spcBef>
                          <a:spcPts val="0"/>
                        </a:spcBef>
                        <a:spcAft>
                          <a:spcPts val="0"/>
                        </a:spcAft>
                      </a:pPr>
                      <a:r>
                        <a:rPr lang="en-US" sz="1500" dirty="0">
                          <a:effectLst/>
                        </a:rPr>
                        <a:t>CD4+ cell count, mean, cells/mm</a:t>
                      </a:r>
                      <a:r>
                        <a:rPr lang="en-US" sz="1500" baseline="30000" dirty="0">
                          <a:effectLst/>
                        </a:rPr>
                        <a:t>3</a:t>
                      </a:r>
                      <a:endParaRPr lang="en-US" sz="1500" baseline="30000" dirty="0">
                        <a:effectLst/>
                        <a:latin typeface="Arial" panose="020B0604020202020204" pitchFamily="34" charset="0"/>
                        <a:ea typeface="Calibri" panose="020F0502020204030204" pitchFamily="34" charset="0"/>
                      </a:endParaRPr>
                    </a:p>
                  </a:txBody>
                  <a:tcPr marL="73152"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algn="ctr">
                        <a:lnSpc>
                          <a:spcPts val="1700"/>
                        </a:lnSpc>
                        <a:spcBef>
                          <a:spcPts val="0"/>
                        </a:spcBef>
                        <a:spcAft>
                          <a:spcPts val="0"/>
                        </a:spcAft>
                      </a:pPr>
                      <a:r>
                        <a:rPr lang="en-US" sz="1500" dirty="0">
                          <a:effectLst/>
                        </a:rPr>
                        <a:t>370</a:t>
                      </a:r>
                      <a:endParaRPr lang="en-US" sz="1500" dirty="0">
                        <a:effectLst/>
                        <a:latin typeface="Arial" panose="020B0604020202020204" pitchFamily="34" charset="0"/>
                        <a:ea typeface="Calibri" panose="020F0502020204030204" pitchFamily="34" charset="0"/>
                      </a:endParaRPr>
                    </a:p>
                  </a:txBody>
                  <a:tcPr marL="6183"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algn="ctr">
                        <a:lnSpc>
                          <a:spcPts val="1700"/>
                        </a:lnSpc>
                        <a:spcBef>
                          <a:spcPts val="0"/>
                        </a:spcBef>
                        <a:spcAft>
                          <a:spcPts val="0"/>
                        </a:spcAft>
                      </a:pPr>
                      <a:r>
                        <a:rPr lang="en-US" sz="1500" dirty="0">
                          <a:effectLst/>
                        </a:rPr>
                        <a:t>380</a:t>
                      </a:r>
                      <a:endParaRPr lang="en-US" sz="1500" dirty="0">
                        <a:effectLst/>
                        <a:latin typeface="Arial" panose="020B0604020202020204" pitchFamily="34" charset="0"/>
                        <a:ea typeface="Calibri" panose="020F0502020204030204" pitchFamily="34" charset="0"/>
                      </a:endParaRPr>
                    </a:p>
                  </a:txBody>
                  <a:tcPr marL="6183"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2100418872"/>
                  </a:ext>
                </a:extLst>
              </a:tr>
              <a:tr h="0">
                <a:tc>
                  <a:txBody>
                    <a:bodyPr/>
                    <a:lstStyle/>
                    <a:p>
                      <a:pPr marL="0" marR="0">
                        <a:lnSpc>
                          <a:spcPts val="1700"/>
                        </a:lnSpc>
                        <a:spcBef>
                          <a:spcPts val="0"/>
                        </a:spcBef>
                        <a:spcAft>
                          <a:spcPts val="0"/>
                        </a:spcAft>
                      </a:pPr>
                      <a:r>
                        <a:rPr lang="en-US" sz="1500" dirty="0">
                          <a:effectLst/>
                        </a:rPr>
                        <a:t>CD4+ cell count &lt;350 cells/mm</a:t>
                      </a:r>
                      <a:r>
                        <a:rPr lang="en-US" sz="1500" baseline="30000" dirty="0">
                          <a:effectLst/>
                        </a:rPr>
                        <a:t>3</a:t>
                      </a:r>
                      <a:r>
                        <a:rPr lang="en-US" sz="1500" baseline="0" dirty="0">
                          <a:effectLst/>
                        </a:rPr>
                        <a:t>, n (%)</a:t>
                      </a:r>
                      <a:endParaRPr lang="en-US" sz="1500" baseline="0" dirty="0">
                        <a:effectLst/>
                        <a:latin typeface="Arial" panose="020B0604020202020204" pitchFamily="34" charset="0"/>
                        <a:ea typeface="Calibri" panose="020F0502020204030204" pitchFamily="34" charset="0"/>
                      </a:endParaRPr>
                    </a:p>
                  </a:txBody>
                  <a:tcPr marL="73152"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ts val="1700"/>
                        </a:lnSpc>
                        <a:spcBef>
                          <a:spcPts val="0"/>
                        </a:spcBef>
                        <a:spcAft>
                          <a:spcPts val="0"/>
                        </a:spcAft>
                      </a:pPr>
                      <a:r>
                        <a:rPr lang="en-US" sz="1500" dirty="0">
                          <a:effectLst/>
                        </a:rPr>
                        <a:t>130 (52)</a:t>
                      </a:r>
                      <a:endParaRPr lang="en-US" sz="1500" dirty="0">
                        <a:effectLst/>
                        <a:latin typeface="Arial" panose="020B0604020202020204" pitchFamily="34" charset="0"/>
                        <a:ea typeface="Calibri" panose="020F0502020204030204" pitchFamily="34" charset="0"/>
                      </a:endParaRPr>
                    </a:p>
                  </a:txBody>
                  <a:tcPr marL="6183"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gn="ctr">
                        <a:lnSpc>
                          <a:spcPts val="1700"/>
                        </a:lnSpc>
                        <a:spcBef>
                          <a:spcPts val="0"/>
                        </a:spcBef>
                        <a:spcAft>
                          <a:spcPts val="0"/>
                        </a:spcAft>
                      </a:pPr>
                      <a:r>
                        <a:rPr lang="en-US" sz="1500" dirty="0">
                          <a:effectLst/>
                        </a:rPr>
                        <a:t>123 (50)</a:t>
                      </a:r>
                      <a:endParaRPr lang="en-US" sz="1500" dirty="0">
                        <a:effectLst/>
                        <a:latin typeface="Arial" panose="020B0604020202020204" pitchFamily="34" charset="0"/>
                        <a:ea typeface="Calibri" panose="020F0502020204030204" pitchFamily="34" charset="0"/>
                      </a:endParaRPr>
                    </a:p>
                  </a:txBody>
                  <a:tcPr marL="6183"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93413517"/>
                  </a:ext>
                </a:extLst>
              </a:tr>
              <a:tr h="0">
                <a:tc>
                  <a:txBody>
                    <a:bodyPr/>
                    <a:lstStyle/>
                    <a:p>
                      <a:pPr marL="0" marR="0">
                        <a:lnSpc>
                          <a:spcPts val="1700"/>
                        </a:lnSpc>
                        <a:spcBef>
                          <a:spcPts val="0"/>
                        </a:spcBef>
                        <a:spcAft>
                          <a:spcPts val="0"/>
                        </a:spcAft>
                      </a:pPr>
                      <a:r>
                        <a:rPr lang="en-US" sz="1500" dirty="0">
                          <a:effectLst/>
                        </a:rPr>
                        <a:t>Weight, mean (SD), kg</a:t>
                      </a:r>
                      <a:endParaRPr lang="en-US" sz="1500" dirty="0">
                        <a:effectLst/>
                        <a:latin typeface="Arial" panose="020B0604020202020204" pitchFamily="34" charset="0"/>
                        <a:ea typeface="Calibri" panose="020F0502020204030204" pitchFamily="34" charset="0"/>
                      </a:endParaRPr>
                    </a:p>
                  </a:txBody>
                  <a:tcPr marL="73152"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algn="ctr">
                        <a:lnSpc>
                          <a:spcPts val="1700"/>
                        </a:lnSpc>
                        <a:spcBef>
                          <a:spcPts val="0"/>
                        </a:spcBef>
                        <a:spcAft>
                          <a:spcPts val="0"/>
                        </a:spcAft>
                      </a:pPr>
                      <a:r>
                        <a:rPr lang="en-US" sz="1500" dirty="0">
                          <a:effectLst/>
                        </a:rPr>
                        <a:t>70.1 (19.3)</a:t>
                      </a:r>
                      <a:endParaRPr lang="en-US" sz="1500" dirty="0">
                        <a:effectLst/>
                        <a:latin typeface="Arial" panose="020B0604020202020204" pitchFamily="34" charset="0"/>
                        <a:ea typeface="Calibri" panose="020F0502020204030204" pitchFamily="34" charset="0"/>
                      </a:endParaRPr>
                    </a:p>
                  </a:txBody>
                  <a:tcPr marL="6183"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tc>
                  <a:txBody>
                    <a:bodyPr/>
                    <a:lstStyle/>
                    <a:p>
                      <a:pPr marL="0" marR="0" algn="ctr">
                        <a:lnSpc>
                          <a:spcPts val="1700"/>
                        </a:lnSpc>
                        <a:spcBef>
                          <a:spcPts val="0"/>
                        </a:spcBef>
                        <a:spcAft>
                          <a:spcPts val="0"/>
                        </a:spcAft>
                      </a:pPr>
                      <a:r>
                        <a:rPr lang="en-US" sz="1500" dirty="0">
                          <a:effectLst/>
                        </a:rPr>
                        <a:t>71.8 (21.0)</a:t>
                      </a:r>
                      <a:endParaRPr lang="en-US" sz="1500" dirty="0">
                        <a:effectLst/>
                        <a:latin typeface="Arial" panose="020B0604020202020204" pitchFamily="34" charset="0"/>
                        <a:ea typeface="Calibri" panose="020F0502020204030204" pitchFamily="34" charset="0"/>
                      </a:endParaRPr>
                    </a:p>
                  </a:txBody>
                  <a:tcPr marL="6183"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4181668091"/>
                  </a:ext>
                </a:extLst>
              </a:tr>
              <a:tr h="228623">
                <a:tc>
                  <a:txBody>
                    <a:bodyPr/>
                    <a:lstStyle/>
                    <a:p>
                      <a:pPr marL="0" marR="0">
                        <a:lnSpc>
                          <a:spcPts val="1700"/>
                        </a:lnSpc>
                        <a:spcBef>
                          <a:spcPts val="0"/>
                        </a:spcBef>
                        <a:spcAft>
                          <a:spcPts val="0"/>
                        </a:spcAft>
                      </a:pPr>
                      <a:r>
                        <a:rPr lang="en-US" sz="1500" dirty="0">
                          <a:effectLst/>
                        </a:rPr>
                        <a:t>BMI, mean (SD), kg/m</a:t>
                      </a:r>
                      <a:r>
                        <a:rPr lang="en-US" sz="1500" baseline="30000" dirty="0">
                          <a:effectLst/>
                        </a:rPr>
                        <a:t>2</a:t>
                      </a:r>
                      <a:endParaRPr lang="en-US" sz="1500" baseline="30000" dirty="0">
                        <a:effectLst/>
                        <a:latin typeface="Arial" panose="020B0604020202020204" pitchFamily="34" charset="0"/>
                        <a:ea typeface="Calibri" panose="020F0502020204030204" pitchFamily="34" charset="0"/>
                      </a:endParaRPr>
                    </a:p>
                  </a:txBody>
                  <a:tcPr marL="73152"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ts val="1700"/>
                        </a:lnSpc>
                        <a:spcBef>
                          <a:spcPts val="0"/>
                        </a:spcBef>
                        <a:spcAft>
                          <a:spcPts val="0"/>
                        </a:spcAft>
                      </a:pPr>
                      <a:r>
                        <a:rPr lang="en-US" sz="1500" dirty="0">
                          <a:effectLst/>
                        </a:rPr>
                        <a:t>26.8 (6.9)</a:t>
                      </a:r>
                      <a:endParaRPr lang="en-US" sz="1500" dirty="0">
                        <a:effectLst/>
                        <a:latin typeface="Arial" panose="020B0604020202020204" pitchFamily="34" charset="0"/>
                        <a:ea typeface="Calibri" panose="020F0502020204030204" pitchFamily="34" charset="0"/>
                      </a:endParaRPr>
                    </a:p>
                  </a:txBody>
                  <a:tcPr marL="6183"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a:lnSpc>
                          <a:spcPts val="1700"/>
                        </a:lnSpc>
                        <a:spcBef>
                          <a:spcPts val="0"/>
                        </a:spcBef>
                        <a:spcAft>
                          <a:spcPts val="0"/>
                        </a:spcAft>
                      </a:pPr>
                      <a:r>
                        <a:rPr lang="en-US" sz="1500" dirty="0">
                          <a:effectLst/>
                        </a:rPr>
                        <a:t>27.3 (7.4)</a:t>
                      </a:r>
                      <a:endParaRPr lang="en-US" sz="1500" dirty="0">
                        <a:effectLst/>
                        <a:latin typeface="Arial" panose="020B0604020202020204" pitchFamily="34" charset="0"/>
                        <a:ea typeface="Calibri" panose="020F0502020204030204" pitchFamily="34" charset="0"/>
                      </a:endParaRPr>
                    </a:p>
                  </a:txBody>
                  <a:tcPr marL="6183" marR="6183" marT="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2796761"/>
                  </a:ext>
                </a:extLst>
              </a:tr>
            </a:tbl>
          </a:graphicData>
        </a:graphic>
      </p:graphicFrame>
      <p:grpSp>
        <p:nvGrpSpPr>
          <p:cNvPr id="38" name="Group 37">
            <a:extLst>
              <a:ext uri="{FF2B5EF4-FFF2-40B4-BE49-F238E27FC236}">
                <a16:creationId xmlns:a16="http://schemas.microsoft.com/office/drawing/2014/main" id="{988F1CD8-5BA3-4381-96F4-EBA696D7BDC1}"/>
              </a:ext>
            </a:extLst>
          </p:cNvPr>
          <p:cNvGrpSpPr>
            <a:grpSpLocks noChangeAspect="1"/>
          </p:cNvGrpSpPr>
          <p:nvPr/>
        </p:nvGrpSpPr>
        <p:grpSpPr>
          <a:xfrm>
            <a:off x="7697528" y="12906599"/>
            <a:ext cx="6977550" cy="4002162"/>
            <a:chOff x="8065935" y="11239000"/>
            <a:chExt cx="9036976" cy="5183404"/>
          </a:xfrm>
        </p:grpSpPr>
        <p:sp>
          <p:nvSpPr>
            <p:cNvPr id="39" name="TextBox 38">
              <a:extLst>
                <a:ext uri="{FF2B5EF4-FFF2-40B4-BE49-F238E27FC236}">
                  <a16:creationId xmlns:a16="http://schemas.microsoft.com/office/drawing/2014/main" id="{C484791D-2EEF-430D-9821-6926558856B6}"/>
                </a:ext>
              </a:extLst>
            </p:cNvPr>
            <p:cNvSpPr txBox="1"/>
            <p:nvPr/>
          </p:nvSpPr>
          <p:spPr>
            <a:xfrm>
              <a:off x="8227961" y="15824478"/>
              <a:ext cx="8443898" cy="597926"/>
            </a:xfrm>
            <a:prstGeom prst="rect">
              <a:avLst/>
            </a:prstGeom>
            <a:noFill/>
          </p:spPr>
          <p:txBody>
            <a:bodyPr wrap="square" lIns="0" tIns="0" rIns="0" bIns="0" rtlCol="0">
              <a:spAutoFit/>
            </a:bodyPr>
            <a:lstStyle/>
            <a:p>
              <a:r>
                <a:rPr lang="en-US" sz="1000" dirty="0">
                  <a:solidFill>
                    <a:srgbClr val="071D49"/>
                  </a:solidFill>
                  <a:latin typeface="+mn-lt"/>
                  <a:ea typeface="Raleway" charset="0"/>
                  <a:cs typeface="Arial" panose="020B0604020202020204" pitchFamily="34" charset="0"/>
                </a:rPr>
                <a:t>The MMRM included fixed effects terms for treatment, visit, screening plasma HIV-1 RNA (continuous), screening CD4+ cell count (continuous), race (African American/African heritage, other), and interaction of visit by treatment and the corresponding baseline weight value as a fixed effect covariate</a:t>
              </a:r>
              <a:r>
                <a:rPr lang="en-US" sz="1000" dirty="0">
                  <a:latin typeface="+mn-lt"/>
                  <a:ea typeface="Raleway" charset="0"/>
                  <a:cs typeface="Arial" panose="020B0604020202020204" pitchFamily="34" charset="0"/>
                </a:rPr>
                <a:t>. *</a:t>
              </a:r>
              <a:r>
                <a:rPr lang="en-US" sz="1000" i="1" dirty="0">
                  <a:latin typeface="+mn-lt"/>
                  <a:ea typeface="Raleway" charset="0"/>
                  <a:cs typeface="Arial" panose="020B0604020202020204" pitchFamily="34" charset="0"/>
                </a:rPr>
                <a:t>P</a:t>
              </a:r>
              <a:r>
                <a:rPr lang="en-US" sz="1000" dirty="0">
                  <a:latin typeface="+mn-lt"/>
                  <a:ea typeface="Raleway" charset="0"/>
                  <a:cs typeface="Arial" panose="020B0604020202020204" pitchFamily="34" charset="0"/>
                </a:rPr>
                <a:t>&lt;0.05 for DTG vs ATV/r.</a:t>
              </a:r>
              <a:endParaRPr lang="en-US" sz="1000" dirty="0">
                <a:latin typeface="+mn-lt"/>
                <a:cs typeface="Arial" panose="020B0604020202020204" pitchFamily="34" charset="0"/>
              </a:endParaRPr>
            </a:p>
          </p:txBody>
        </p:sp>
        <p:graphicFrame>
          <p:nvGraphicFramePr>
            <p:cNvPr id="40" name="Chart 39">
              <a:extLst>
                <a:ext uri="{FF2B5EF4-FFF2-40B4-BE49-F238E27FC236}">
                  <a16:creationId xmlns:a16="http://schemas.microsoft.com/office/drawing/2014/main" id="{08AC612B-E153-4668-B1EC-5096F9673C4F}"/>
                </a:ext>
              </a:extLst>
            </p:cNvPr>
            <p:cNvGraphicFramePr/>
            <p:nvPr>
              <p:extLst>
                <p:ext uri="{D42A27DB-BD31-4B8C-83A1-F6EECF244321}">
                  <p14:modId xmlns:p14="http://schemas.microsoft.com/office/powerpoint/2010/main" val="2838919679"/>
                </p:ext>
              </p:extLst>
            </p:nvPr>
          </p:nvGraphicFramePr>
          <p:xfrm>
            <a:off x="8065935" y="11239000"/>
            <a:ext cx="8617253" cy="4044597"/>
          </p:xfrm>
          <a:graphic>
            <a:graphicData uri="http://schemas.openxmlformats.org/drawingml/2006/chart">
              <c:chart xmlns:c="http://schemas.openxmlformats.org/drawingml/2006/chart" xmlns:r="http://schemas.openxmlformats.org/officeDocument/2006/relationships" r:id="rId4"/>
            </a:graphicData>
          </a:graphic>
        </p:graphicFrame>
        <p:sp>
          <p:nvSpPr>
            <p:cNvPr id="42" name="TextBox 41">
              <a:extLst>
                <a:ext uri="{FF2B5EF4-FFF2-40B4-BE49-F238E27FC236}">
                  <a16:creationId xmlns:a16="http://schemas.microsoft.com/office/drawing/2014/main" id="{FBBC7D47-7FA8-4E5E-859D-FF8B87375716}"/>
                </a:ext>
              </a:extLst>
            </p:cNvPr>
            <p:cNvSpPr txBox="1"/>
            <p:nvPr/>
          </p:nvSpPr>
          <p:spPr>
            <a:xfrm>
              <a:off x="8160425" y="15039189"/>
              <a:ext cx="8375523" cy="398618"/>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DTG, n</a:t>
              </a:r>
              <a:r>
                <a:rPr lang="en-US" sz="80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248    245             236                     </a:t>
              </a:r>
              <a:r>
                <a:rPr lang="en-US" sz="105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225                   </a:t>
              </a:r>
              <a:r>
                <a:rPr lang="en-US" sz="105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 220                      208</a:t>
              </a:r>
            </a:p>
          </p:txBody>
        </p:sp>
        <p:sp>
          <p:nvSpPr>
            <p:cNvPr id="46" name="TextBox 45">
              <a:extLst>
                <a:ext uri="{FF2B5EF4-FFF2-40B4-BE49-F238E27FC236}">
                  <a16:creationId xmlns:a16="http://schemas.microsoft.com/office/drawing/2014/main" id="{B729E792-F926-4770-AC4E-EE896DCFEB9D}"/>
                </a:ext>
              </a:extLst>
            </p:cNvPr>
            <p:cNvSpPr txBox="1"/>
            <p:nvPr/>
          </p:nvSpPr>
          <p:spPr>
            <a:xfrm>
              <a:off x="8102340" y="15290396"/>
              <a:ext cx="9000571" cy="398618"/>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ATV/r, n </a:t>
              </a:r>
              <a:r>
                <a:rPr lang="en-US" sz="1400" dirty="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247    238             226                     </a:t>
              </a:r>
              <a:r>
                <a:rPr lang="en-US" sz="110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212                     </a:t>
              </a:r>
              <a:r>
                <a:rPr lang="en-US" sz="100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204                    </a:t>
              </a:r>
              <a:r>
                <a:rPr lang="en-US" sz="110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192</a:t>
              </a:r>
            </a:p>
          </p:txBody>
        </p:sp>
        <p:sp>
          <p:nvSpPr>
            <p:cNvPr id="47" name="TextBox 46">
              <a:extLst>
                <a:ext uri="{FF2B5EF4-FFF2-40B4-BE49-F238E27FC236}">
                  <a16:creationId xmlns:a16="http://schemas.microsoft.com/office/drawing/2014/main" id="{6AE79867-832A-448C-B2F3-6F76E2D4301C}"/>
                </a:ext>
              </a:extLst>
            </p:cNvPr>
            <p:cNvSpPr txBox="1"/>
            <p:nvPr/>
          </p:nvSpPr>
          <p:spPr>
            <a:xfrm>
              <a:off x="14862342" y="14407899"/>
              <a:ext cx="857321" cy="710621"/>
            </a:xfrm>
            <a:prstGeom prst="rect">
              <a:avLst/>
            </a:prstGeom>
            <a:solidFill>
              <a:schemeClr val="bg1"/>
            </a:solidFill>
          </p:spPr>
          <p:txBody>
            <a:bodyPr wrap="square" rtlCol="0">
              <a:spAutoFit/>
            </a:bodyPr>
            <a:lstStyle/>
            <a:p>
              <a:endParaRPr lang="en-US" sz="3200" dirty="0"/>
            </a:p>
          </p:txBody>
        </p:sp>
        <p:sp>
          <p:nvSpPr>
            <p:cNvPr id="48" name="TextBox 47">
              <a:extLst>
                <a:ext uri="{FF2B5EF4-FFF2-40B4-BE49-F238E27FC236}">
                  <a16:creationId xmlns:a16="http://schemas.microsoft.com/office/drawing/2014/main" id="{8325A857-8CF2-4137-B19C-AF3B05594CBC}"/>
                </a:ext>
              </a:extLst>
            </p:cNvPr>
            <p:cNvSpPr txBox="1"/>
            <p:nvPr/>
          </p:nvSpPr>
          <p:spPr>
            <a:xfrm>
              <a:off x="11729845" y="14407899"/>
              <a:ext cx="857321" cy="355286"/>
            </a:xfrm>
            <a:prstGeom prst="rect">
              <a:avLst/>
            </a:prstGeom>
            <a:solidFill>
              <a:schemeClr val="bg1"/>
            </a:solidFill>
          </p:spPr>
          <p:txBody>
            <a:bodyPr wrap="square" rtlCol="0">
              <a:spAutoFit/>
            </a:bodyPr>
            <a:lstStyle/>
            <a:p>
              <a:endParaRPr lang="en-US" sz="3200" dirty="0"/>
            </a:p>
          </p:txBody>
        </p:sp>
        <p:sp>
          <p:nvSpPr>
            <p:cNvPr id="49" name="TextBox 48">
              <a:extLst>
                <a:ext uri="{FF2B5EF4-FFF2-40B4-BE49-F238E27FC236}">
                  <a16:creationId xmlns:a16="http://schemas.microsoft.com/office/drawing/2014/main" id="{9057D009-BE9B-4F13-B189-31028D94FCE7}"/>
                </a:ext>
              </a:extLst>
            </p:cNvPr>
            <p:cNvSpPr txBox="1"/>
            <p:nvPr/>
          </p:nvSpPr>
          <p:spPr>
            <a:xfrm>
              <a:off x="10654046" y="14408712"/>
              <a:ext cx="585561" cy="710621"/>
            </a:xfrm>
            <a:prstGeom prst="rect">
              <a:avLst/>
            </a:prstGeom>
            <a:solidFill>
              <a:schemeClr val="bg1"/>
            </a:solidFill>
          </p:spPr>
          <p:txBody>
            <a:bodyPr wrap="square" rtlCol="0">
              <a:spAutoFit/>
            </a:bodyPr>
            <a:lstStyle/>
            <a:p>
              <a:endParaRPr lang="en-US" sz="3200" dirty="0"/>
            </a:p>
          </p:txBody>
        </p:sp>
        <p:sp>
          <p:nvSpPr>
            <p:cNvPr id="50" name="TextBox 49">
              <a:extLst>
                <a:ext uri="{FF2B5EF4-FFF2-40B4-BE49-F238E27FC236}">
                  <a16:creationId xmlns:a16="http://schemas.microsoft.com/office/drawing/2014/main" id="{433E7601-6819-4A3A-8D04-E58CD8299AAE}"/>
                </a:ext>
              </a:extLst>
            </p:cNvPr>
            <p:cNvSpPr txBox="1"/>
            <p:nvPr/>
          </p:nvSpPr>
          <p:spPr>
            <a:xfrm>
              <a:off x="13282938" y="14409198"/>
              <a:ext cx="857321" cy="355286"/>
            </a:xfrm>
            <a:prstGeom prst="rect">
              <a:avLst/>
            </a:prstGeom>
            <a:solidFill>
              <a:schemeClr val="bg1"/>
            </a:solidFill>
          </p:spPr>
          <p:txBody>
            <a:bodyPr wrap="square" rtlCol="0">
              <a:spAutoFit/>
            </a:bodyPr>
            <a:lstStyle/>
            <a:p>
              <a:endParaRPr lang="en-US" sz="3200" dirty="0"/>
            </a:p>
          </p:txBody>
        </p:sp>
      </p:grpSp>
      <p:sp>
        <p:nvSpPr>
          <p:cNvPr id="51" name="Text Placeholder 49">
            <a:extLst>
              <a:ext uri="{FF2B5EF4-FFF2-40B4-BE49-F238E27FC236}">
                <a16:creationId xmlns:a16="http://schemas.microsoft.com/office/drawing/2014/main" id="{AEA5EBE8-C07C-49B5-AC07-79B3C17D4252}"/>
              </a:ext>
            </a:extLst>
          </p:cNvPr>
          <p:cNvSpPr txBox="1">
            <a:spLocks/>
          </p:cNvSpPr>
          <p:nvPr/>
        </p:nvSpPr>
        <p:spPr>
          <a:xfrm>
            <a:off x="7818233" y="12666161"/>
            <a:ext cx="6599333" cy="646330"/>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1800" dirty="0">
                <a:solidFill>
                  <a:schemeClr val="tx2"/>
                </a:solidFill>
                <a:latin typeface="+mn-lt"/>
              </a:rPr>
              <a:t>Figure 2. Adjusted Mean Change From Baseline in </a:t>
            </a:r>
            <a:br>
              <a:rPr lang="en-US" sz="1800" dirty="0">
                <a:solidFill>
                  <a:schemeClr val="tx2"/>
                </a:solidFill>
                <a:latin typeface="+mn-lt"/>
              </a:rPr>
            </a:br>
            <a:r>
              <a:rPr lang="en-US" sz="1800" dirty="0">
                <a:solidFill>
                  <a:schemeClr val="tx2"/>
                </a:solidFill>
                <a:latin typeface="+mn-lt"/>
              </a:rPr>
              <a:t>Weight (kg) by Visit Through Week 48</a:t>
            </a:r>
            <a:endParaRPr lang="en-GB" sz="1800" dirty="0">
              <a:solidFill>
                <a:schemeClr val="tx2"/>
              </a:solidFill>
              <a:latin typeface="+mn-lt"/>
            </a:endParaRPr>
          </a:p>
        </p:txBody>
      </p:sp>
      <p:sp>
        <p:nvSpPr>
          <p:cNvPr id="52" name="Text Placeholder 49">
            <a:extLst>
              <a:ext uri="{FF2B5EF4-FFF2-40B4-BE49-F238E27FC236}">
                <a16:creationId xmlns:a16="http://schemas.microsoft.com/office/drawing/2014/main" id="{7AE2C473-F2C8-49CA-8CBE-D839CBAC14C8}"/>
              </a:ext>
            </a:extLst>
          </p:cNvPr>
          <p:cNvSpPr txBox="1">
            <a:spLocks/>
          </p:cNvSpPr>
          <p:nvPr/>
        </p:nvSpPr>
        <p:spPr>
          <a:xfrm>
            <a:off x="7822629" y="17124794"/>
            <a:ext cx="6399950" cy="646330"/>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1800" dirty="0">
                <a:solidFill>
                  <a:schemeClr val="tx2"/>
                </a:solidFill>
                <a:latin typeface="+mn-lt"/>
              </a:rPr>
              <a:t>Figure 3. Mean Change From Baseline in Weight (kg) by Visit Through Week 96 (in Participants in the DTG Group With a Weight Assessment at Week 96)</a:t>
            </a:r>
            <a:endParaRPr lang="en-GB" sz="1800" dirty="0">
              <a:solidFill>
                <a:schemeClr val="tx2"/>
              </a:solidFill>
              <a:latin typeface="+mn-lt"/>
            </a:endParaRPr>
          </a:p>
        </p:txBody>
      </p:sp>
      <p:sp>
        <p:nvSpPr>
          <p:cNvPr id="53" name="TextBox 52">
            <a:extLst>
              <a:ext uri="{FF2B5EF4-FFF2-40B4-BE49-F238E27FC236}">
                <a16:creationId xmlns:a16="http://schemas.microsoft.com/office/drawing/2014/main" id="{216E64A4-17FF-4348-9932-2922CCF0CB47}"/>
              </a:ext>
            </a:extLst>
          </p:cNvPr>
          <p:cNvSpPr txBox="1"/>
          <p:nvPr/>
        </p:nvSpPr>
        <p:spPr>
          <a:xfrm>
            <a:off x="13722142" y="13500336"/>
            <a:ext cx="255198" cy="307777"/>
          </a:xfrm>
          <a:prstGeom prst="rect">
            <a:avLst/>
          </a:prstGeom>
          <a:noFill/>
        </p:spPr>
        <p:txBody>
          <a:bodyPr wrap="none" rtlCol="0">
            <a:spAutoFit/>
          </a:bodyPr>
          <a:lstStyle/>
          <a:p>
            <a:pPr algn="ctr"/>
            <a:r>
              <a:rPr lang="en-US" sz="1400" dirty="0">
                <a:latin typeface="+mn-lt"/>
              </a:rPr>
              <a:t>*</a:t>
            </a:r>
          </a:p>
        </p:txBody>
      </p:sp>
      <p:sp>
        <p:nvSpPr>
          <p:cNvPr id="54" name="TextBox 53">
            <a:extLst>
              <a:ext uri="{FF2B5EF4-FFF2-40B4-BE49-F238E27FC236}">
                <a16:creationId xmlns:a16="http://schemas.microsoft.com/office/drawing/2014/main" id="{3805AA6E-E078-4A6F-A7CD-8F816C268348}"/>
              </a:ext>
            </a:extLst>
          </p:cNvPr>
          <p:cNvSpPr txBox="1"/>
          <p:nvPr/>
        </p:nvSpPr>
        <p:spPr>
          <a:xfrm>
            <a:off x="12519210" y="13551036"/>
            <a:ext cx="255198" cy="307777"/>
          </a:xfrm>
          <a:prstGeom prst="rect">
            <a:avLst/>
          </a:prstGeom>
          <a:noFill/>
        </p:spPr>
        <p:txBody>
          <a:bodyPr wrap="none" rtlCol="0">
            <a:spAutoFit/>
          </a:bodyPr>
          <a:lstStyle/>
          <a:p>
            <a:pPr algn="ctr"/>
            <a:r>
              <a:rPr lang="en-US" sz="1400" dirty="0">
                <a:latin typeface="+mn-lt"/>
              </a:rPr>
              <a:t>*</a:t>
            </a:r>
          </a:p>
        </p:txBody>
      </p:sp>
      <p:sp>
        <p:nvSpPr>
          <p:cNvPr id="71" name="Text Placeholder 2062">
            <a:extLst>
              <a:ext uri="{FF2B5EF4-FFF2-40B4-BE49-F238E27FC236}">
                <a16:creationId xmlns:a16="http://schemas.microsoft.com/office/drawing/2014/main" id="{ABEF4049-2708-4268-8467-7B0B4CA2F160}"/>
              </a:ext>
            </a:extLst>
          </p:cNvPr>
          <p:cNvSpPr txBox="1">
            <a:spLocks/>
          </p:cNvSpPr>
          <p:nvPr/>
        </p:nvSpPr>
        <p:spPr>
          <a:xfrm>
            <a:off x="14916883" y="11574293"/>
            <a:ext cx="6512945" cy="2448021"/>
          </a:xfrm>
          <a:prstGeom prst="rect">
            <a:avLst/>
          </a:prstGeom>
        </p:spPr>
        <p:txBody>
          <a:bodyPr vert="horz" wrap="square" lIns="0" tIns="0" rIns="0" bIns="0" numCol="1" spcCol="274320" rtlCol="0">
            <a:noAutofit/>
          </a:bodyPr>
          <a:lstStyle>
            <a:lvl1pPr marL="0" indent="0" algn="l" defTabSz="1540052" rtl="0" eaLnBrk="1" latinLnBrk="0" hangingPunct="1">
              <a:spcBef>
                <a:spcPts val="1010"/>
              </a:spcBef>
              <a:buFont typeface="Arial" panose="020B0604020202020204" pitchFamily="34" charset="0"/>
              <a:buNone/>
              <a:defRPr kumimoji="0" lang="en-US" sz="2358"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1800"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800" b="1" i="0" u="none" strike="noStrike" kern="1200" cap="none" spc="0" normalizeH="0" baseline="0">
                <a:ln>
                  <a:noFill/>
                </a:ln>
                <a:solidFill>
                  <a:schemeClr val="tx2"/>
                </a:solidFill>
                <a:effectLst/>
                <a:uLnTx/>
                <a:uFillTx/>
                <a:latin typeface="+mn-lt"/>
                <a:ea typeface="+mn-ea"/>
                <a:cs typeface="Arial" panose="020B0604020202020204" pitchFamily="34" charset="0"/>
              </a:defRPr>
            </a:lvl3pPr>
            <a:lvl4pPr marL="242528" indent="-242528" algn="l" defTabSz="1540052" rtl="0" eaLnBrk="1" latinLnBrk="0" hangingPunct="1">
              <a:spcBef>
                <a:spcPts val="600"/>
              </a:spcBef>
              <a:buClr>
                <a:srgbClr val="E30042"/>
              </a:buClr>
              <a:buSzPct val="120000"/>
              <a:buFont typeface="Arial" panose="020B0604020202020204" pitchFamily="34" charset="0"/>
              <a:buChar char="•"/>
              <a:defRPr kumimoji="0" lang="en-US" sz="1800"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kumimoji="0" lang="en-US" sz="1600"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739228" indent="-242528" algn="l" defTabSz="1540052" rtl="0" eaLnBrk="1" latinLnBrk="0" hangingPunct="1">
              <a:spcBef>
                <a:spcPts val="400"/>
              </a:spcBef>
              <a:buClr>
                <a:schemeClr val="tx2"/>
              </a:buClr>
              <a:buFont typeface="Arial" panose="020B0604020202020204" pitchFamily="34" charset="0"/>
              <a:buChar char="•"/>
              <a:defRPr kumimoji="0" lang="en-US" sz="14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lvl="3" fontAlgn="auto">
              <a:spcAft>
                <a:spcPts val="0"/>
              </a:spcAft>
            </a:pPr>
            <a:r>
              <a:rPr lang="en-US" dirty="0"/>
              <a:t>Adjusted mean weight increase in the DTG group was significantly higher (</a:t>
            </a:r>
            <a:r>
              <a:rPr lang="en-US" i="1" dirty="0"/>
              <a:t>P</a:t>
            </a:r>
            <a:r>
              <a:rPr lang="en-US" dirty="0"/>
              <a:t>&lt;0.05) vs the ATV/r group in the following subgroups: BL CD4+ ≤350 cells/mm</a:t>
            </a:r>
            <a:r>
              <a:rPr lang="en-US" baseline="30000" dirty="0"/>
              <a:t>3</a:t>
            </a:r>
            <a:r>
              <a:rPr lang="en-US" dirty="0"/>
              <a:t>, BL HIV-1 RNA &gt;100,000 c/mL, age ≥37 years, BMI ≥25 kg/m</a:t>
            </a:r>
            <a:r>
              <a:rPr lang="en-US" baseline="30000" dirty="0"/>
              <a:t>2</a:t>
            </a:r>
            <a:r>
              <a:rPr lang="en-US" dirty="0"/>
              <a:t>, and women of white race (Figure 5)</a:t>
            </a:r>
          </a:p>
        </p:txBody>
      </p:sp>
      <p:sp>
        <p:nvSpPr>
          <p:cNvPr id="75" name="Text Placeholder 2063">
            <a:extLst>
              <a:ext uri="{FF2B5EF4-FFF2-40B4-BE49-F238E27FC236}">
                <a16:creationId xmlns:a16="http://schemas.microsoft.com/office/drawing/2014/main" id="{E3483226-D0F5-4470-A71F-ECBDA921794A}"/>
              </a:ext>
            </a:extLst>
          </p:cNvPr>
          <p:cNvSpPr txBox="1">
            <a:spLocks/>
          </p:cNvSpPr>
          <p:nvPr/>
        </p:nvSpPr>
        <p:spPr>
          <a:xfrm>
            <a:off x="14917662" y="6310329"/>
            <a:ext cx="6552946" cy="384970"/>
          </a:xfrm>
          <a:prstGeom prst="rect">
            <a:avLst/>
          </a:prstGeom>
        </p:spPr>
        <p:txBody>
          <a:bodyPr vert="horz" wrap="square" lIns="0" tIns="0" rIns="0" bIns="0" numCol="1" spcCol="274320" rtlCol="0">
            <a:noAutofit/>
          </a:bodyPr>
          <a:lstStyle>
            <a:lvl1pPr marL="0" indent="0" algn="l" defTabSz="1540052" rtl="0" eaLnBrk="1" latinLnBrk="0" hangingPunct="1">
              <a:spcBef>
                <a:spcPts val="1010"/>
              </a:spcBef>
              <a:buFont typeface="Arial" panose="020B0604020202020204" pitchFamily="34" charset="0"/>
              <a:buNone/>
              <a:defRPr kumimoji="0" lang="en-US" sz="2358"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1800"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800" b="1" i="0" u="none" strike="noStrike" kern="1200" cap="none" spc="0" normalizeH="0" baseline="0">
                <a:ln>
                  <a:noFill/>
                </a:ln>
                <a:solidFill>
                  <a:schemeClr val="tx2"/>
                </a:solidFill>
                <a:effectLst/>
                <a:uLnTx/>
                <a:uFillTx/>
                <a:latin typeface="+mn-lt"/>
                <a:ea typeface="+mn-ea"/>
                <a:cs typeface="Arial" panose="020B0604020202020204" pitchFamily="34" charset="0"/>
              </a:defRPr>
            </a:lvl3pPr>
            <a:lvl4pPr marL="242528" indent="-242528" algn="l" defTabSz="1540052" rtl="0" eaLnBrk="1" latinLnBrk="0" hangingPunct="1">
              <a:spcBef>
                <a:spcPts val="600"/>
              </a:spcBef>
              <a:buClr>
                <a:srgbClr val="E30042"/>
              </a:buClr>
              <a:buSzPct val="120000"/>
              <a:buFont typeface="Arial" panose="020B0604020202020204" pitchFamily="34" charset="0"/>
              <a:buChar char="•"/>
              <a:defRPr kumimoji="0" lang="en-US" sz="1800"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kumimoji="0" lang="en-US" sz="1600"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739228" indent="-242528" algn="l" defTabSz="1540052" rtl="0" eaLnBrk="1" latinLnBrk="0" hangingPunct="1">
              <a:spcBef>
                <a:spcPts val="400"/>
              </a:spcBef>
              <a:buClr>
                <a:schemeClr val="tx2"/>
              </a:buClr>
              <a:buFont typeface="Arial" panose="020B0604020202020204" pitchFamily="34" charset="0"/>
              <a:buChar char="•"/>
              <a:defRPr kumimoji="0" lang="en-US" sz="14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lvl="2" fontAlgn="auto">
              <a:spcAft>
                <a:spcPts val="0"/>
              </a:spcAft>
            </a:pPr>
            <a:r>
              <a:rPr lang="en-US" dirty="0"/>
              <a:t>Figure 4. Factors Associated With ≥10% Increase of Weight at Week 48</a:t>
            </a:r>
          </a:p>
        </p:txBody>
      </p:sp>
      <p:sp>
        <p:nvSpPr>
          <p:cNvPr id="93" name="TextBox 92">
            <a:extLst>
              <a:ext uri="{FF2B5EF4-FFF2-40B4-BE49-F238E27FC236}">
                <a16:creationId xmlns:a16="http://schemas.microsoft.com/office/drawing/2014/main" id="{E4A524F6-DAEE-4F52-BB51-87B9230D3634}"/>
              </a:ext>
            </a:extLst>
          </p:cNvPr>
          <p:cNvSpPr txBox="1"/>
          <p:nvPr/>
        </p:nvSpPr>
        <p:spPr>
          <a:xfrm>
            <a:off x="14920386" y="10246935"/>
            <a:ext cx="6512945" cy="1077218"/>
          </a:xfrm>
          <a:prstGeom prst="rect">
            <a:avLst/>
          </a:prstGeom>
          <a:noFill/>
        </p:spPr>
        <p:txBody>
          <a:bodyPr wrap="square" lIns="0" tIns="0" rIns="0" bIns="0" rtlCol="0">
            <a:spAutoFit/>
          </a:bodyPr>
          <a:lstStyle/>
          <a:p>
            <a:r>
              <a:rPr lang="en-US" sz="1000" dirty="0">
                <a:latin typeface="+mn-lt"/>
                <a:ea typeface="Raleway" charset="0"/>
                <a:cs typeface="Arial" panose="020B0604020202020204" pitchFamily="34" charset="0"/>
              </a:rPr>
              <a:t>Logistic regression model included treatment and race (black, non-black) and continuous covariates baseline weight, screening CD4+ cell count, and screening log</a:t>
            </a:r>
            <a:r>
              <a:rPr lang="en-US" sz="1000" baseline="-25000" dirty="0">
                <a:latin typeface="+mn-lt"/>
                <a:ea typeface="Raleway" charset="0"/>
                <a:cs typeface="Arial" panose="020B0604020202020204" pitchFamily="34" charset="0"/>
              </a:rPr>
              <a:t>10</a:t>
            </a:r>
            <a:r>
              <a:rPr lang="en-US" sz="1000" dirty="0">
                <a:latin typeface="+mn-lt"/>
                <a:ea typeface="Raleway" charset="0"/>
                <a:cs typeface="Arial" panose="020B0604020202020204" pitchFamily="34" charset="0"/>
              </a:rPr>
              <a:t> plasma HIV-1 RNA. *</a:t>
            </a:r>
            <a:r>
              <a:rPr lang="en-US" sz="1000" i="1" dirty="0">
                <a:latin typeface="+mn-lt"/>
                <a:ea typeface="Raleway" charset="0"/>
                <a:cs typeface="Arial" panose="020B0604020202020204" pitchFamily="34" charset="0"/>
              </a:rPr>
              <a:t>P</a:t>
            </a:r>
            <a:r>
              <a:rPr lang="en-US" sz="1000" dirty="0">
                <a:latin typeface="+mn-lt"/>
                <a:ea typeface="Raleway" charset="0"/>
                <a:cs typeface="Arial" panose="020B0604020202020204" pitchFamily="34" charset="0"/>
              </a:rPr>
              <a:t>&lt;0.05. </a:t>
            </a:r>
            <a:r>
              <a:rPr lang="en-US" sz="1000" baseline="30000" dirty="0">
                <a:latin typeface="+mn-lt"/>
                <a:ea typeface="Raleway" charset="0"/>
                <a:cs typeface="Arial" panose="020B0604020202020204" pitchFamily="34" charset="0"/>
              </a:rPr>
              <a:t>a</a:t>
            </a:r>
            <a:r>
              <a:rPr lang="en-US" sz="1000" dirty="0">
                <a:latin typeface="+mn-lt"/>
                <a:ea typeface="Raleway" charset="0"/>
                <a:cs typeface="Arial" panose="020B0604020202020204" pitchFamily="34" charset="0"/>
              </a:rPr>
              <a:t>Odds of a 10% increase in weight at Week 48 are 1.124 for DTG vs non-DTG (not statistically significant). </a:t>
            </a:r>
            <a:r>
              <a:rPr lang="en-US" sz="1000" baseline="30000" dirty="0">
                <a:latin typeface="+mn-lt"/>
                <a:ea typeface="Raleway" charset="0"/>
                <a:cs typeface="Arial" panose="020B0604020202020204" pitchFamily="34" charset="0"/>
              </a:rPr>
              <a:t>b</a:t>
            </a:r>
            <a:r>
              <a:rPr lang="en-US" sz="1000" dirty="0">
                <a:latin typeface="+mn-lt"/>
                <a:ea typeface="Raleway" charset="0"/>
                <a:cs typeface="Arial" panose="020B0604020202020204" pitchFamily="34" charset="0"/>
              </a:rPr>
              <a:t>For each kilogram baseline weight increase by 1 kg, odds of a 10% increase in weight at Week 48 decrease 0.027 (1-0.973). </a:t>
            </a:r>
            <a:r>
              <a:rPr lang="en-US" sz="1000" baseline="30000" dirty="0">
                <a:latin typeface="+mn-lt"/>
                <a:ea typeface="Raleway" charset="0"/>
                <a:cs typeface="Arial" panose="020B0604020202020204" pitchFamily="34" charset="0"/>
              </a:rPr>
              <a:t>c</a:t>
            </a:r>
            <a:r>
              <a:rPr lang="en-US" sz="1000" dirty="0">
                <a:latin typeface="+mn-lt"/>
                <a:ea typeface="Raleway" charset="0"/>
                <a:cs typeface="Arial" panose="020B0604020202020204" pitchFamily="34" charset="0"/>
              </a:rPr>
              <a:t>Odds of a 10% increase in weight at Week 48 are 2.714 for black vs non-black participants. </a:t>
            </a:r>
            <a:r>
              <a:rPr lang="en-US" sz="1000" baseline="30000" dirty="0">
                <a:latin typeface="+mn-lt"/>
                <a:ea typeface="Raleway" charset="0"/>
                <a:cs typeface="Arial" panose="020B0604020202020204" pitchFamily="34" charset="0"/>
              </a:rPr>
              <a:t>d</a:t>
            </a:r>
            <a:r>
              <a:rPr lang="en-US" sz="1000" dirty="0">
                <a:latin typeface="+mn-lt"/>
                <a:ea typeface="Raleway" charset="0"/>
                <a:cs typeface="Arial" panose="020B0604020202020204" pitchFamily="34" charset="0"/>
              </a:rPr>
              <a:t>For each log</a:t>
            </a:r>
            <a:r>
              <a:rPr lang="en-US" sz="1000" baseline="-25000" dirty="0">
                <a:latin typeface="+mn-lt"/>
                <a:ea typeface="Raleway" charset="0"/>
                <a:cs typeface="Arial" panose="020B0604020202020204" pitchFamily="34" charset="0"/>
              </a:rPr>
              <a:t>10</a:t>
            </a:r>
            <a:r>
              <a:rPr lang="en-US" sz="1000" dirty="0">
                <a:latin typeface="+mn-lt"/>
                <a:ea typeface="Raleway" charset="0"/>
                <a:cs typeface="Arial" panose="020B0604020202020204" pitchFamily="34" charset="0"/>
              </a:rPr>
              <a:t> increase in screening viral load, odds of a 10% increase in weight at Week 48 increase by 1.840. </a:t>
            </a:r>
            <a:r>
              <a:rPr lang="en-US" sz="1000" baseline="30000" dirty="0">
                <a:latin typeface="+mn-lt"/>
                <a:ea typeface="Raleway" charset="0"/>
                <a:cs typeface="Arial" panose="020B0604020202020204" pitchFamily="34" charset="0"/>
              </a:rPr>
              <a:t>e</a:t>
            </a:r>
            <a:r>
              <a:rPr lang="en-US" sz="1000" dirty="0">
                <a:latin typeface="+mn-lt"/>
                <a:ea typeface="Raleway" charset="0"/>
                <a:cs typeface="Arial" panose="020B0604020202020204" pitchFamily="34" charset="0"/>
              </a:rPr>
              <a:t>For each CD4+ cell/mm</a:t>
            </a:r>
            <a:r>
              <a:rPr lang="en-US" sz="1000" baseline="30000" dirty="0">
                <a:latin typeface="+mn-lt"/>
                <a:ea typeface="Raleway" charset="0"/>
                <a:cs typeface="Arial" panose="020B0604020202020204" pitchFamily="34" charset="0"/>
              </a:rPr>
              <a:t>3</a:t>
            </a:r>
            <a:r>
              <a:rPr lang="en-US" sz="1000" dirty="0">
                <a:latin typeface="+mn-lt"/>
                <a:ea typeface="Raleway" charset="0"/>
                <a:cs typeface="Arial" panose="020B0604020202020204" pitchFamily="34" charset="0"/>
              </a:rPr>
              <a:t> increase in screening CD4+ cell count, odds of a 10% increase in weight at Week 48 decrease 0.003.</a:t>
            </a:r>
            <a:endParaRPr lang="en-US" sz="1000" dirty="0">
              <a:latin typeface="+mn-lt"/>
              <a:cs typeface="Arial" panose="020B0604020202020204" pitchFamily="34" charset="0"/>
            </a:endParaRPr>
          </a:p>
        </p:txBody>
      </p:sp>
      <p:sp>
        <p:nvSpPr>
          <p:cNvPr id="94" name="Text Placeholder 2063">
            <a:extLst>
              <a:ext uri="{FF2B5EF4-FFF2-40B4-BE49-F238E27FC236}">
                <a16:creationId xmlns:a16="http://schemas.microsoft.com/office/drawing/2014/main" id="{3F7AD7A4-E7F6-4D53-A2D4-2C2F92EE7C65}"/>
              </a:ext>
            </a:extLst>
          </p:cNvPr>
          <p:cNvSpPr txBox="1">
            <a:spLocks/>
          </p:cNvSpPr>
          <p:nvPr/>
        </p:nvSpPr>
        <p:spPr>
          <a:xfrm>
            <a:off x="14913674" y="13241709"/>
            <a:ext cx="7111306" cy="435047"/>
          </a:xfrm>
          <a:prstGeom prst="rect">
            <a:avLst/>
          </a:prstGeom>
        </p:spPr>
        <p:txBody>
          <a:bodyPr vert="horz" wrap="square" lIns="0" tIns="0" rIns="0" bIns="0" numCol="1" spcCol="274320" rtlCol="0">
            <a:noAutofit/>
          </a:bodyPr>
          <a:lstStyle>
            <a:lvl1pPr marL="0" indent="0" algn="l" defTabSz="1540052" rtl="0" eaLnBrk="1" latinLnBrk="0" hangingPunct="1">
              <a:spcBef>
                <a:spcPts val="1010"/>
              </a:spcBef>
              <a:buFont typeface="Arial" panose="020B0604020202020204" pitchFamily="34" charset="0"/>
              <a:buNone/>
              <a:defRPr kumimoji="0" lang="en-US" sz="2000"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1400"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400" b="1" i="0" u="none" strike="noStrike" kern="1200" cap="none" spc="0" normalizeH="0" baseline="0">
                <a:ln>
                  <a:noFill/>
                </a:ln>
                <a:solidFill>
                  <a:schemeClr val="tx2"/>
                </a:solidFill>
                <a:effectLst/>
                <a:uLnTx/>
                <a:uFillTx/>
                <a:latin typeface="+mn-lt"/>
                <a:ea typeface="+mn-ea"/>
                <a:cs typeface="Arial" panose="020B0604020202020204" pitchFamily="34" charset="0"/>
              </a:defRPr>
            </a:lvl3pPr>
            <a:lvl4pPr marL="242528" indent="-242528" algn="l" defTabSz="1540052" rtl="0" eaLnBrk="1" latinLnBrk="0" hangingPunct="1">
              <a:spcBef>
                <a:spcPts val="600"/>
              </a:spcBef>
              <a:buClr>
                <a:srgbClr val="E30042"/>
              </a:buClr>
              <a:buSzPct val="120000"/>
              <a:buFont typeface="Arial" panose="020B0604020202020204" pitchFamily="34" charset="0"/>
              <a:buChar char="•"/>
              <a:defRPr kumimoji="0" lang="en-US" sz="1400"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kumimoji="0" lang="en-US" sz="1200"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739228" indent="-242528" algn="l" defTabSz="1540052" rtl="0" eaLnBrk="1" latinLnBrk="0" hangingPunct="1">
              <a:spcBef>
                <a:spcPts val="400"/>
              </a:spcBef>
              <a:buClr>
                <a:schemeClr val="tx2"/>
              </a:buClr>
              <a:buFont typeface="Arial" panose="020B0604020202020204" pitchFamily="34" charset="0"/>
              <a:buChar char="•"/>
              <a:defRPr kumimoji="0" lang="en-US" sz="10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lvl="2" fontAlgn="auto">
              <a:spcAft>
                <a:spcPts val="0"/>
              </a:spcAft>
            </a:pPr>
            <a:r>
              <a:rPr lang="en-US" sz="1800" spc="-20" dirty="0"/>
              <a:t>Figure 5. Subgroup Analysis: Adjusted Mean Weight Change (SEM) to Week 48</a:t>
            </a:r>
          </a:p>
        </p:txBody>
      </p:sp>
      <p:sp>
        <p:nvSpPr>
          <p:cNvPr id="105" name="TextBox 104">
            <a:extLst>
              <a:ext uri="{FF2B5EF4-FFF2-40B4-BE49-F238E27FC236}">
                <a16:creationId xmlns:a16="http://schemas.microsoft.com/office/drawing/2014/main" id="{FDD4C8C3-3A65-40A3-BAEE-DFF076169116}"/>
              </a:ext>
            </a:extLst>
          </p:cNvPr>
          <p:cNvSpPr txBox="1"/>
          <p:nvPr/>
        </p:nvSpPr>
        <p:spPr>
          <a:xfrm>
            <a:off x="14917628" y="20119638"/>
            <a:ext cx="6553073" cy="846386"/>
          </a:xfrm>
          <a:prstGeom prst="rect">
            <a:avLst/>
          </a:prstGeom>
          <a:noFill/>
        </p:spPr>
        <p:txBody>
          <a:bodyPr wrap="square" lIns="0" tIns="0" rIns="0" bIns="0" rtlCol="0">
            <a:spAutoFit/>
          </a:bodyPr>
          <a:lstStyle/>
          <a:p>
            <a:pPr>
              <a:lnSpc>
                <a:spcPts val="1100"/>
              </a:lnSpc>
            </a:pPr>
            <a:r>
              <a:rPr lang="en-US" sz="1000" dirty="0">
                <a:latin typeface="+mn-lt"/>
                <a:ea typeface="Raleway" charset="0"/>
                <a:cs typeface="Arial" panose="020B0604020202020204" pitchFamily="34" charset="0"/>
              </a:rPr>
              <a:t>*95% CI not presented because of low n.</a:t>
            </a:r>
            <a:r>
              <a:rPr lang="en-US" sz="1000" dirty="0">
                <a:latin typeface="+mn-lt"/>
                <a:cs typeface="Arial" panose="020B0604020202020204" pitchFamily="34" charset="0"/>
              </a:rPr>
              <a:t> </a:t>
            </a:r>
            <a:r>
              <a:rPr lang="en-US" sz="1000" baseline="30000" dirty="0">
                <a:solidFill>
                  <a:srgbClr val="071D49"/>
                </a:solidFill>
                <a:latin typeface="Arial" panose="020B0604020202020204" pitchFamily="34" charset="0"/>
                <a:ea typeface="Raleway" charset="0"/>
                <a:cs typeface="Arial" panose="020B0604020202020204" pitchFamily="34" charset="0"/>
              </a:rPr>
              <a:t>†</a:t>
            </a:r>
            <a:r>
              <a:rPr lang="en-US" sz="1000" dirty="0">
                <a:solidFill>
                  <a:srgbClr val="071D49"/>
                </a:solidFill>
                <a:latin typeface="Arial" panose="020B0604020202020204" pitchFamily="34" charset="0"/>
                <a:ea typeface="Raleway" charset="0"/>
                <a:cs typeface="Arial" panose="020B0604020202020204" pitchFamily="34" charset="0"/>
              </a:rPr>
              <a:t>Age group cutoff based on median age. </a:t>
            </a:r>
            <a:r>
              <a:rPr lang="en-US" sz="1000" baseline="30000" dirty="0">
                <a:solidFill>
                  <a:srgbClr val="071D49"/>
                </a:solidFill>
                <a:latin typeface="Arial" panose="020B0604020202020204" pitchFamily="34" charset="0"/>
                <a:ea typeface="Raleway" charset="0"/>
                <a:cs typeface="Arial" panose="020B0604020202020204" pitchFamily="34" charset="0"/>
              </a:rPr>
              <a:t>‡</a:t>
            </a:r>
            <a:r>
              <a:rPr lang="en-US" sz="1000" dirty="0">
                <a:solidFill>
                  <a:srgbClr val="071D49"/>
                </a:solidFill>
                <a:latin typeface="+mn-lt"/>
                <a:ea typeface="Raleway" charset="0"/>
                <a:cs typeface="Arial" panose="020B0604020202020204" pitchFamily="34" charset="0"/>
              </a:rPr>
              <a:t>Adjusted mean is the estimated mean change from baseline at each visit in each group calculated from a repeated measures model adjusting for treatment, visit, race, screening CD4+ cell count (continuous), log</a:t>
            </a:r>
            <a:r>
              <a:rPr lang="en-US" sz="1000" baseline="-25000" dirty="0">
                <a:solidFill>
                  <a:srgbClr val="071D49"/>
                </a:solidFill>
                <a:latin typeface="+mn-lt"/>
                <a:ea typeface="Raleway" charset="0"/>
                <a:cs typeface="Arial" panose="020B0604020202020204" pitchFamily="34" charset="0"/>
              </a:rPr>
              <a:t>10</a:t>
            </a:r>
            <a:r>
              <a:rPr lang="en-US" sz="1000" dirty="0">
                <a:solidFill>
                  <a:srgbClr val="071D49"/>
                </a:solidFill>
                <a:latin typeface="+mn-lt"/>
                <a:ea typeface="Raleway" charset="0"/>
                <a:cs typeface="Arial" panose="020B0604020202020204" pitchFamily="34" charset="0"/>
              </a:rPr>
              <a:t> screening plasma HIV-1 RNA (continuous), baseline BMI, weight at baseline, treatment-by-visit interaction, and baseline weight-by-visit interaction, with visit as the repeated factor. </a:t>
            </a:r>
            <a:r>
              <a:rPr lang="en-US" sz="1000" baseline="30000" dirty="0">
                <a:solidFill>
                  <a:srgbClr val="071D49"/>
                </a:solidFill>
                <a:latin typeface="Arial" panose="020B0604020202020204" pitchFamily="34" charset="0"/>
                <a:ea typeface="Raleway" charset="0"/>
                <a:cs typeface="Arial" panose="020B0604020202020204" pitchFamily="34" charset="0"/>
              </a:rPr>
              <a:t>§</a:t>
            </a:r>
            <a:r>
              <a:rPr lang="en-US" sz="1000" dirty="0">
                <a:solidFill>
                  <a:srgbClr val="071D49"/>
                </a:solidFill>
                <a:latin typeface="+mn-lt"/>
                <a:ea typeface="Raleway" charset="0"/>
                <a:cs typeface="Arial" panose="020B0604020202020204" pitchFamily="34" charset="0"/>
              </a:rPr>
              <a:t>Adjusted mean </a:t>
            </a:r>
            <a:r>
              <a:rPr lang="en-US" sz="1000" dirty="0">
                <a:latin typeface="+mn-lt"/>
                <a:ea typeface="Raleway" charset="0"/>
                <a:cs typeface="Arial" panose="020B0604020202020204" pitchFamily="34" charset="0"/>
              </a:rPr>
              <a:t>weight change for DTG/ABC/3TC minus adjusted mean weight change for ATV/r + TDF/FTC. </a:t>
            </a:r>
            <a:endParaRPr lang="en-US" sz="1000" dirty="0">
              <a:latin typeface="+mn-lt"/>
              <a:cs typeface="Arial" panose="020B0604020202020204" pitchFamily="34" charset="0"/>
            </a:endParaRPr>
          </a:p>
        </p:txBody>
      </p:sp>
      <p:grpSp>
        <p:nvGrpSpPr>
          <p:cNvPr id="8" name="Group 7">
            <a:extLst>
              <a:ext uri="{FF2B5EF4-FFF2-40B4-BE49-F238E27FC236}">
                <a16:creationId xmlns:a16="http://schemas.microsoft.com/office/drawing/2014/main" id="{87DEF959-2103-4A87-93EC-61D22A78403C}"/>
              </a:ext>
            </a:extLst>
          </p:cNvPr>
          <p:cNvGrpSpPr/>
          <p:nvPr/>
        </p:nvGrpSpPr>
        <p:grpSpPr>
          <a:xfrm>
            <a:off x="14889047" y="6790703"/>
            <a:ext cx="7772670" cy="3381302"/>
            <a:chOff x="14889047" y="6757453"/>
            <a:chExt cx="7772670" cy="3031783"/>
          </a:xfrm>
        </p:grpSpPr>
        <p:sp>
          <p:nvSpPr>
            <p:cNvPr id="76" name="Rectangle 75">
              <a:extLst>
                <a:ext uri="{FF2B5EF4-FFF2-40B4-BE49-F238E27FC236}">
                  <a16:creationId xmlns:a16="http://schemas.microsoft.com/office/drawing/2014/main" id="{B7FD612B-4A33-4CBF-A817-3E463B512DDC}"/>
                </a:ext>
              </a:extLst>
            </p:cNvPr>
            <p:cNvSpPr/>
            <p:nvPr/>
          </p:nvSpPr>
          <p:spPr>
            <a:xfrm>
              <a:off x="14914775" y="7299551"/>
              <a:ext cx="6553200" cy="48317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latin typeface="+mj-lt"/>
              </a:endParaRPr>
            </a:p>
          </p:txBody>
        </p:sp>
        <p:sp>
          <p:nvSpPr>
            <p:cNvPr id="77" name="Rectangle 76">
              <a:extLst>
                <a:ext uri="{FF2B5EF4-FFF2-40B4-BE49-F238E27FC236}">
                  <a16:creationId xmlns:a16="http://schemas.microsoft.com/office/drawing/2014/main" id="{7729CFC2-BBD0-40F7-A9AF-D2B9604F809D}"/>
                </a:ext>
              </a:extLst>
            </p:cNvPr>
            <p:cNvSpPr/>
            <p:nvPr/>
          </p:nvSpPr>
          <p:spPr>
            <a:xfrm>
              <a:off x="14914775" y="8288765"/>
              <a:ext cx="6567148" cy="50768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latin typeface="+mj-lt"/>
              </a:endParaRPr>
            </a:p>
          </p:txBody>
        </p:sp>
        <p:graphicFrame>
          <p:nvGraphicFramePr>
            <p:cNvPr id="78" name="Chart 77">
              <a:extLst>
                <a:ext uri="{FF2B5EF4-FFF2-40B4-BE49-F238E27FC236}">
                  <a16:creationId xmlns:a16="http://schemas.microsoft.com/office/drawing/2014/main" id="{0B99AF08-2DD0-490D-9ACE-BA63A6A66835}"/>
                </a:ext>
              </a:extLst>
            </p:cNvPr>
            <p:cNvGraphicFramePr/>
            <p:nvPr>
              <p:extLst>
                <p:ext uri="{D42A27DB-BD31-4B8C-83A1-F6EECF244321}">
                  <p14:modId xmlns:p14="http://schemas.microsoft.com/office/powerpoint/2010/main" val="428508794"/>
                </p:ext>
              </p:extLst>
            </p:nvPr>
          </p:nvGraphicFramePr>
          <p:xfrm>
            <a:off x="16309178" y="6757453"/>
            <a:ext cx="6352539" cy="2731160"/>
          </p:xfrm>
          <a:graphic>
            <a:graphicData uri="http://schemas.openxmlformats.org/drawingml/2006/chart">
              <c:chart xmlns:c="http://schemas.openxmlformats.org/drawingml/2006/chart" xmlns:r="http://schemas.openxmlformats.org/officeDocument/2006/relationships" r:id="rId5"/>
            </a:graphicData>
          </a:graphic>
        </p:graphicFrame>
        <p:sp>
          <p:nvSpPr>
            <p:cNvPr id="79" name="Rectangle 78">
              <a:extLst>
                <a:ext uri="{FF2B5EF4-FFF2-40B4-BE49-F238E27FC236}">
                  <a16:creationId xmlns:a16="http://schemas.microsoft.com/office/drawing/2014/main" id="{612AB92E-4176-46E7-BEC1-D8505F1165C4}"/>
                </a:ext>
              </a:extLst>
            </p:cNvPr>
            <p:cNvSpPr/>
            <p:nvPr/>
          </p:nvSpPr>
          <p:spPr>
            <a:xfrm>
              <a:off x="14889047" y="8910058"/>
              <a:ext cx="2444900" cy="307777"/>
            </a:xfrm>
            <a:prstGeom prst="rect">
              <a:avLst/>
            </a:prstGeom>
          </p:spPr>
          <p:txBody>
            <a:bodyPr wrap="none">
              <a:spAutoFit/>
            </a:bodyPr>
            <a:lstStyle/>
            <a:p>
              <a:r>
                <a:rPr lang="en-GB" sz="1400" dirty="0">
                  <a:latin typeface="Arial" panose="020B0604020202020204" pitchFamily="34" charset="0"/>
                  <a:cs typeface="Arial" panose="020B0604020202020204" pitchFamily="34" charset="0"/>
                </a:rPr>
                <a:t>Screening CD4+ cell count</a:t>
              </a:r>
              <a:r>
                <a:rPr lang="en-GB" sz="1400" baseline="30000" dirty="0">
                  <a:latin typeface="Arial" panose="020B0604020202020204" pitchFamily="34" charset="0"/>
                  <a:cs typeface="Arial" panose="020B0604020202020204" pitchFamily="34" charset="0"/>
                </a:rPr>
                <a:t>e</a:t>
              </a:r>
              <a:endParaRPr lang="en-GB" sz="1400" dirty="0">
                <a:latin typeface="Arial" panose="020B0604020202020204" pitchFamily="34" charset="0"/>
                <a:cs typeface="Arial" panose="020B0604020202020204" pitchFamily="34" charset="0"/>
              </a:endParaRPr>
            </a:p>
          </p:txBody>
        </p:sp>
        <p:sp>
          <p:nvSpPr>
            <p:cNvPr id="80" name="Rectangle 79">
              <a:extLst>
                <a:ext uri="{FF2B5EF4-FFF2-40B4-BE49-F238E27FC236}">
                  <a16:creationId xmlns:a16="http://schemas.microsoft.com/office/drawing/2014/main" id="{5AA93F5A-B317-4CD4-810E-8D83713605AB}"/>
                </a:ext>
              </a:extLst>
            </p:cNvPr>
            <p:cNvSpPr/>
            <p:nvPr/>
          </p:nvSpPr>
          <p:spPr>
            <a:xfrm>
              <a:off x="14889047" y="8389441"/>
              <a:ext cx="1824538" cy="307777"/>
            </a:xfrm>
            <a:prstGeom prst="rect">
              <a:avLst/>
            </a:prstGeom>
          </p:spPr>
          <p:txBody>
            <a:bodyPr wrap="none">
              <a:spAutoFit/>
            </a:bodyPr>
            <a:lstStyle/>
            <a:p>
              <a:r>
                <a:rPr lang="en-GB" sz="1400" dirty="0">
                  <a:latin typeface="Arial" panose="020B0604020202020204" pitchFamily="34" charset="0"/>
                  <a:cs typeface="Arial" panose="020B0604020202020204" pitchFamily="34" charset="0"/>
                </a:rPr>
                <a:t>Screening viral load</a:t>
              </a:r>
              <a:r>
                <a:rPr lang="en-GB" sz="1400" baseline="30000" dirty="0">
                  <a:latin typeface="Arial" panose="020B0604020202020204" pitchFamily="34" charset="0"/>
                  <a:cs typeface="Arial" panose="020B0604020202020204" pitchFamily="34" charset="0"/>
                </a:rPr>
                <a:t>d</a:t>
              </a:r>
              <a:endParaRPr lang="en-GB" sz="1400" dirty="0">
                <a:latin typeface="Arial" panose="020B0604020202020204" pitchFamily="34" charset="0"/>
                <a:cs typeface="Arial" panose="020B0604020202020204" pitchFamily="34" charset="0"/>
              </a:endParaRPr>
            </a:p>
          </p:txBody>
        </p:sp>
        <p:sp>
          <p:nvSpPr>
            <p:cNvPr id="81" name="Rectangle 80">
              <a:extLst>
                <a:ext uri="{FF2B5EF4-FFF2-40B4-BE49-F238E27FC236}">
                  <a16:creationId xmlns:a16="http://schemas.microsoft.com/office/drawing/2014/main" id="{48A30C1E-E67E-4EEC-9C43-AD22EEF229F3}"/>
                </a:ext>
              </a:extLst>
            </p:cNvPr>
            <p:cNvSpPr/>
            <p:nvPr/>
          </p:nvSpPr>
          <p:spPr>
            <a:xfrm>
              <a:off x="14889047" y="7881863"/>
              <a:ext cx="1608133" cy="307777"/>
            </a:xfrm>
            <a:prstGeom prst="rect">
              <a:avLst/>
            </a:prstGeom>
          </p:spPr>
          <p:txBody>
            <a:bodyPr wrap="none">
              <a:spAutoFit/>
            </a:bodyPr>
            <a:lstStyle/>
            <a:p>
              <a:r>
                <a:rPr lang="en-GB" sz="1400" dirty="0">
                  <a:latin typeface="Arial" panose="020B0604020202020204" pitchFamily="34" charset="0"/>
                  <a:cs typeface="Arial" panose="020B0604020202020204" pitchFamily="34" charset="0"/>
                </a:rPr>
                <a:t>Black : non-black</a:t>
              </a:r>
              <a:r>
                <a:rPr lang="en-GB" sz="1400" baseline="30000" dirty="0">
                  <a:latin typeface="Arial" panose="020B0604020202020204" pitchFamily="34" charset="0"/>
                  <a:cs typeface="Arial" panose="020B0604020202020204" pitchFamily="34" charset="0"/>
                </a:rPr>
                <a:t>c</a:t>
              </a:r>
              <a:endParaRPr lang="en-GB" sz="1400" dirty="0">
                <a:latin typeface="Arial" panose="020B0604020202020204" pitchFamily="34" charset="0"/>
                <a:cs typeface="Arial" panose="020B0604020202020204" pitchFamily="34" charset="0"/>
              </a:endParaRPr>
            </a:p>
          </p:txBody>
        </p:sp>
        <p:sp>
          <p:nvSpPr>
            <p:cNvPr id="82" name="Rectangle 81">
              <a:extLst>
                <a:ext uri="{FF2B5EF4-FFF2-40B4-BE49-F238E27FC236}">
                  <a16:creationId xmlns:a16="http://schemas.microsoft.com/office/drawing/2014/main" id="{255D3B28-F403-4FFC-A887-3CF34FA1E92F}"/>
                </a:ext>
              </a:extLst>
            </p:cNvPr>
            <p:cNvSpPr/>
            <p:nvPr/>
          </p:nvSpPr>
          <p:spPr>
            <a:xfrm>
              <a:off x="14889047" y="7386604"/>
              <a:ext cx="1507144" cy="307777"/>
            </a:xfrm>
            <a:prstGeom prst="rect">
              <a:avLst/>
            </a:prstGeom>
          </p:spPr>
          <p:txBody>
            <a:bodyPr wrap="none">
              <a:spAutoFit/>
            </a:bodyPr>
            <a:lstStyle/>
            <a:p>
              <a:r>
                <a:rPr lang="en-GB" sz="1400" dirty="0">
                  <a:latin typeface="Arial" panose="020B0604020202020204" pitchFamily="34" charset="0"/>
                  <a:cs typeface="Arial" panose="020B0604020202020204" pitchFamily="34" charset="0"/>
                </a:rPr>
                <a:t>Baseline weight</a:t>
              </a:r>
              <a:r>
                <a:rPr lang="en-GB" sz="1400" baseline="30000" dirty="0">
                  <a:latin typeface="Arial" panose="020B0604020202020204" pitchFamily="34" charset="0"/>
                  <a:cs typeface="Arial" panose="020B0604020202020204" pitchFamily="34" charset="0"/>
                </a:rPr>
                <a:t>b</a:t>
              </a:r>
              <a:endParaRPr lang="en-GB" sz="1400" dirty="0">
                <a:latin typeface="Arial" panose="020B0604020202020204" pitchFamily="34" charset="0"/>
                <a:cs typeface="Arial" panose="020B0604020202020204" pitchFamily="34" charset="0"/>
              </a:endParaRPr>
            </a:p>
          </p:txBody>
        </p:sp>
        <p:sp>
          <p:nvSpPr>
            <p:cNvPr id="83" name="Rectangle 82">
              <a:extLst>
                <a:ext uri="{FF2B5EF4-FFF2-40B4-BE49-F238E27FC236}">
                  <a16:creationId xmlns:a16="http://schemas.microsoft.com/office/drawing/2014/main" id="{7BB7F846-567F-4B47-97E7-7CA000604D06}"/>
                </a:ext>
              </a:extLst>
            </p:cNvPr>
            <p:cNvSpPr/>
            <p:nvPr/>
          </p:nvSpPr>
          <p:spPr>
            <a:xfrm>
              <a:off x="14889047" y="6961285"/>
              <a:ext cx="1515158" cy="307777"/>
            </a:xfrm>
            <a:prstGeom prst="rect">
              <a:avLst/>
            </a:prstGeom>
          </p:spPr>
          <p:txBody>
            <a:bodyPr wrap="none">
              <a:spAutoFit/>
            </a:bodyPr>
            <a:lstStyle/>
            <a:p>
              <a:r>
                <a:rPr lang="en-GB" sz="1400" dirty="0">
                  <a:latin typeface="Arial" panose="020B0604020202020204" pitchFamily="34" charset="0"/>
                  <a:cs typeface="Arial" panose="020B0604020202020204" pitchFamily="34" charset="0"/>
                </a:rPr>
                <a:t>DTG : non-DTG</a:t>
              </a:r>
              <a:r>
                <a:rPr lang="en-GB" sz="1400" baseline="30000" dirty="0">
                  <a:latin typeface="Arial" panose="020B0604020202020204" pitchFamily="34" charset="0"/>
                  <a:cs typeface="Arial" panose="020B0604020202020204" pitchFamily="34" charset="0"/>
                </a:rPr>
                <a:t>a</a:t>
              </a:r>
              <a:endParaRPr lang="en-GB" sz="1400" dirty="0">
                <a:latin typeface="Arial" panose="020B0604020202020204" pitchFamily="34" charset="0"/>
                <a:cs typeface="Arial" panose="020B0604020202020204" pitchFamily="34" charset="0"/>
              </a:endParaRPr>
            </a:p>
          </p:txBody>
        </p:sp>
        <p:sp>
          <p:nvSpPr>
            <p:cNvPr id="84" name="TextBox 83">
              <a:extLst>
                <a:ext uri="{FF2B5EF4-FFF2-40B4-BE49-F238E27FC236}">
                  <a16:creationId xmlns:a16="http://schemas.microsoft.com/office/drawing/2014/main" id="{3F04E54A-CD0C-464B-973F-01EBC96F05BD}"/>
                </a:ext>
              </a:extLst>
            </p:cNvPr>
            <p:cNvSpPr txBox="1"/>
            <p:nvPr/>
          </p:nvSpPr>
          <p:spPr>
            <a:xfrm>
              <a:off x="20894261" y="7332239"/>
              <a:ext cx="284052" cy="233421"/>
            </a:xfrm>
            <a:prstGeom prst="rect">
              <a:avLst/>
            </a:prstGeom>
            <a:noFill/>
          </p:spPr>
          <p:txBody>
            <a:bodyPr wrap="none" rtlCol="0">
              <a:spAutoFit/>
            </a:bodyPr>
            <a:lstStyle/>
            <a:p>
              <a:r>
                <a:rPr lang="en-US" sz="2000" dirty="0">
                  <a:latin typeface="+mn-lt"/>
                </a:rPr>
                <a:t>*</a:t>
              </a:r>
            </a:p>
          </p:txBody>
        </p:sp>
        <p:sp>
          <p:nvSpPr>
            <p:cNvPr id="85" name="TextBox 84">
              <a:extLst>
                <a:ext uri="{FF2B5EF4-FFF2-40B4-BE49-F238E27FC236}">
                  <a16:creationId xmlns:a16="http://schemas.microsoft.com/office/drawing/2014/main" id="{8EAC8BE6-A351-4C56-ACB3-035B6B8F7B55}"/>
                </a:ext>
              </a:extLst>
            </p:cNvPr>
            <p:cNvSpPr txBox="1"/>
            <p:nvPr/>
          </p:nvSpPr>
          <p:spPr>
            <a:xfrm>
              <a:off x="20882944" y="7735186"/>
              <a:ext cx="284052" cy="233421"/>
            </a:xfrm>
            <a:prstGeom prst="rect">
              <a:avLst/>
            </a:prstGeom>
            <a:noFill/>
          </p:spPr>
          <p:txBody>
            <a:bodyPr wrap="none" rtlCol="0">
              <a:spAutoFit/>
            </a:bodyPr>
            <a:lstStyle/>
            <a:p>
              <a:r>
                <a:rPr lang="en-US" sz="2000" dirty="0">
                  <a:latin typeface="+mn-lt"/>
                </a:rPr>
                <a:t>*</a:t>
              </a:r>
            </a:p>
          </p:txBody>
        </p:sp>
        <p:sp>
          <p:nvSpPr>
            <p:cNvPr id="86" name="TextBox 85">
              <a:extLst>
                <a:ext uri="{FF2B5EF4-FFF2-40B4-BE49-F238E27FC236}">
                  <a16:creationId xmlns:a16="http://schemas.microsoft.com/office/drawing/2014/main" id="{F27994E5-C00E-4D59-AEFF-93C90F8FF6AA}"/>
                </a:ext>
              </a:extLst>
            </p:cNvPr>
            <p:cNvSpPr txBox="1"/>
            <p:nvPr/>
          </p:nvSpPr>
          <p:spPr>
            <a:xfrm>
              <a:off x="20875500" y="8303084"/>
              <a:ext cx="284052" cy="233421"/>
            </a:xfrm>
            <a:prstGeom prst="rect">
              <a:avLst/>
            </a:prstGeom>
            <a:noFill/>
          </p:spPr>
          <p:txBody>
            <a:bodyPr wrap="none" rtlCol="0">
              <a:spAutoFit/>
            </a:bodyPr>
            <a:lstStyle/>
            <a:p>
              <a:r>
                <a:rPr lang="en-US" sz="2000" dirty="0">
                  <a:latin typeface="+mn-lt"/>
                </a:rPr>
                <a:t>*</a:t>
              </a:r>
            </a:p>
          </p:txBody>
        </p:sp>
        <p:sp>
          <p:nvSpPr>
            <p:cNvPr id="87" name="TextBox 86">
              <a:extLst>
                <a:ext uri="{FF2B5EF4-FFF2-40B4-BE49-F238E27FC236}">
                  <a16:creationId xmlns:a16="http://schemas.microsoft.com/office/drawing/2014/main" id="{7613C1CB-F695-411E-A719-57DD67639C7C}"/>
                </a:ext>
              </a:extLst>
            </p:cNvPr>
            <p:cNvSpPr txBox="1"/>
            <p:nvPr/>
          </p:nvSpPr>
          <p:spPr>
            <a:xfrm>
              <a:off x="20913659" y="8889001"/>
              <a:ext cx="284052" cy="233421"/>
            </a:xfrm>
            <a:prstGeom prst="rect">
              <a:avLst/>
            </a:prstGeom>
            <a:noFill/>
          </p:spPr>
          <p:txBody>
            <a:bodyPr wrap="none" rtlCol="0">
              <a:spAutoFit/>
            </a:bodyPr>
            <a:lstStyle/>
            <a:p>
              <a:r>
                <a:rPr lang="en-US" sz="2000" dirty="0">
                  <a:latin typeface="+mn-lt"/>
                </a:rPr>
                <a:t>*</a:t>
              </a:r>
            </a:p>
          </p:txBody>
        </p:sp>
        <p:sp>
          <p:nvSpPr>
            <p:cNvPr id="88" name="TextBox 87">
              <a:extLst>
                <a:ext uri="{FF2B5EF4-FFF2-40B4-BE49-F238E27FC236}">
                  <a16:creationId xmlns:a16="http://schemas.microsoft.com/office/drawing/2014/main" id="{8A11252F-C0CF-4B5B-8389-5B11F2A3113A}"/>
                </a:ext>
              </a:extLst>
            </p:cNvPr>
            <p:cNvSpPr txBox="1"/>
            <p:nvPr/>
          </p:nvSpPr>
          <p:spPr>
            <a:xfrm>
              <a:off x="19258802" y="6805162"/>
              <a:ext cx="2204155"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1.124 (0.630, 2.004)</a:t>
              </a:r>
            </a:p>
          </p:txBody>
        </p:sp>
        <p:sp>
          <p:nvSpPr>
            <p:cNvPr id="89" name="TextBox 88">
              <a:extLst>
                <a:ext uri="{FF2B5EF4-FFF2-40B4-BE49-F238E27FC236}">
                  <a16:creationId xmlns:a16="http://schemas.microsoft.com/office/drawing/2014/main" id="{A5999B5B-27FA-4DCC-A94F-0DDB5A334F26}"/>
                </a:ext>
              </a:extLst>
            </p:cNvPr>
            <p:cNvSpPr txBox="1"/>
            <p:nvPr/>
          </p:nvSpPr>
          <p:spPr>
            <a:xfrm>
              <a:off x="19289797" y="7377800"/>
              <a:ext cx="2204155"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0.973 (0.953, 0.992)</a:t>
              </a:r>
            </a:p>
          </p:txBody>
        </p:sp>
        <p:sp>
          <p:nvSpPr>
            <p:cNvPr id="90" name="TextBox 89">
              <a:extLst>
                <a:ext uri="{FF2B5EF4-FFF2-40B4-BE49-F238E27FC236}">
                  <a16:creationId xmlns:a16="http://schemas.microsoft.com/office/drawing/2014/main" id="{784321D5-8ED3-4041-BD51-1ABBF952A7AA}"/>
                </a:ext>
              </a:extLst>
            </p:cNvPr>
            <p:cNvSpPr txBox="1"/>
            <p:nvPr/>
          </p:nvSpPr>
          <p:spPr>
            <a:xfrm>
              <a:off x="19282973" y="7764784"/>
              <a:ext cx="2204155"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2.714 (1.469, 5.014)</a:t>
              </a:r>
            </a:p>
          </p:txBody>
        </p:sp>
        <p:sp>
          <p:nvSpPr>
            <p:cNvPr id="91" name="TextBox 90">
              <a:extLst>
                <a:ext uri="{FF2B5EF4-FFF2-40B4-BE49-F238E27FC236}">
                  <a16:creationId xmlns:a16="http://schemas.microsoft.com/office/drawing/2014/main" id="{65D6A778-4895-439E-BFD5-4E841D64B460}"/>
                </a:ext>
              </a:extLst>
            </p:cNvPr>
            <p:cNvSpPr txBox="1"/>
            <p:nvPr/>
          </p:nvSpPr>
          <p:spPr>
            <a:xfrm>
              <a:off x="19284221" y="8327495"/>
              <a:ext cx="2204155"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1.840 (1.193, 2.839)</a:t>
              </a:r>
            </a:p>
          </p:txBody>
        </p:sp>
        <p:sp>
          <p:nvSpPr>
            <p:cNvPr id="92" name="TextBox 91">
              <a:extLst>
                <a:ext uri="{FF2B5EF4-FFF2-40B4-BE49-F238E27FC236}">
                  <a16:creationId xmlns:a16="http://schemas.microsoft.com/office/drawing/2014/main" id="{FE01A94F-DE20-40C8-99AE-2FEF3F6594AC}"/>
                </a:ext>
              </a:extLst>
            </p:cNvPr>
            <p:cNvSpPr txBox="1"/>
            <p:nvPr/>
          </p:nvSpPr>
          <p:spPr>
            <a:xfrm>
              <a:off x="19318712" y="8910276"/>
              <a:ext cx="2204155"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0.997 (0.995, 0.999)</a:t>
              </a:r>
            </a:p>
          </p:txBody>
        </p:sp>
        <p:sp>
          <p:nvSpPr>
            <p:cNvPr id="167" name="TextBox 166">
              <a:extLst>
                <a:ext uri="{FF2B5EF4-FFF2-40B4-BE49-F238E27FC236}">
                  <a16:creationId xmlns:a16="http://schemas.microsoft.com/office/drawing/2014/main" id="{9B3D3AA7-5C66-4BC5-B99B-84EF56B38396}"/>
                </a:ext>
              </a:extLst>
            </p:cNvPr>
            <p:cNvSpPr txBox="1"/>
            <p:nvPr/>
          </p:nvSpPr>
          <p:spPr>
            <a:xfrm>
              <a:off x="18200393" y="9263244"/>
              <a:ext cx="495300" cy="276999"/>
            </a:xfrm>
            <a:prstGeom prst="rect">
              <a:avLst/>
            </a:prstGeom>
            <a:solidFill>
              <a:schemeClr val="bg1"/>
            </a:solidFill>
          </p:spPr>
          <p:txBody>
            <a:bodyPr wrap="square" rtlCol="0">
              <a:spAutoFit/>
            </a:bodyPr>
            <a:lstStyle/>
            <a:p>
              <a:pPr algn="l"/>
              <a:r>
                <a:rPr lang="en-US" sz="1200" dirty="0">
                  <a:latin typeface="Arial" panose="020B0604020202020204" pitchFamily="34" charset="0"/>
                  <a:cs typeface="Arial" panose="020B0604020202020204" pitchFamily="34" charset="0"/>
                </a:rPr>
                <a:t>0.5</a:t>
              </a:r>
            </a:p>
          </p:txBody>
        </p:sp>
        <p:sp>
          <p:nvSpPr>
            <p:cNvPr id="168" name="TextBox 167">
              <a:extLst>
                <a:ext uri="{FF2B5EF4-FFF2-40B4-BE49-F238E27FC236}">
                  <a16:creationId xmlns:a16="http://schemas.microsoft.com/office/drawing/2014/main" id="{A75F36C6-9535-4054-B1F2-2ECD76746636}"/>
                </a:ext>
              </a:extLst>
            </p:cNvPr>
            <p:cNvSpPr txBox="1"/>
            <p:nvPr/>
          </p:nvSpPr>
          <p:spPr>
            <a:xfrm>
              <a:off x="20376611" y="9263231"/>
              <a:ext cx="495300" cy="276999"/>
            </a:xfrm>
            <a:prstGeom prst="rect">
              <a:avLst/>
            </a:prstGeom>
            <a:solidFill>
              <a:schemeClr val="bg1"/>
            </a:solidFill>
          </p:spPr>
          <p:txBody>
            <a:bodyPr wrap="square" rtlCol="0">
              <a:spAutoFit/>
            </a:bodyPr>
            <a:lstStyle/>
            <a:p>
              <a:pPr algn="l"/>
              <a:r>
                <a:rPr lang="en-US" sz="1200" dirty="0">
                  <a:latin typeface="Arial" panose="020B0604020202020204" pitchFamily="34" charset="0"/>
                  <a:cs typeface="Arial" panose="020B0604020202020204" pitchFamily="34" charset="0"/>
                </a:rPr>
                <a:t>5</a:t>
              </a:r>
            </a:p>
          </p:txBody>
        </p:sp>
        <p:sp>
          <p:nvSpPr>
            <p:cNvPr id="169" name="Rectangle 168">
              <a:extLst>
                <a:ext uri="{FF2B5EF4-FFF2-40B4-BE49-F238E27FC236}">
                  <a16:creationId xmlns:a16="http://schemas.microsoft.com/office/drawing/2014/main" id="{B5EDEDE7-EC8F-4652-93A3-1257C5B91520}"/>
                </a:ext>
              </a:extLst>
            </p:cNvPr>
            <p:cNvSpPr/>
            <p:nvPr/>
          </p:nvSpPr>
          <p:spPr>
            <a:xfrm>
              <a:off x="17404586" y="9481459"/>
              <a:ext cx="3257623" cy="307777"/>
            </a:xfrm>
            <a:prstGeom prst="rect">
              <a:avLst/>
            </a:prstGeom>
          </p:spPr>
          <p:txBody>
            <a:bodyPr wrap="none">
              <a:spAutoFit/>
            </a:bodyPr>
            <a:lstStyle/>
            <a:p>
              <a:pPr algn="ctr"/>
              <a:r>
                <a:rPr lang="en-GB" sz="1400" dirty="0">
                  <a:latin typeface="Arial" panose="020B0604020202020204" pitchFamily="34" charset="0"/>
                  <a:cs typeface="Arial" panose="020B0604020202020204" pitchFamily="34" charset="0"/>
                </a:rPr>
                <a:t>Odds ratio for ≥10% increase (95% CI)</a:t>
              </a:r>
            </a:p>
          </p:txBody>
        </p:sp>
      </p:grpSp>
      <p:sp>
        <p:nvSpPr>
          <p:cNvPr id="170" name="TextBox 169">
            <a:extLst>
              <a:ext uri="{FF2B5EF4-FFF2-40B4-BE49-F238E27FC236}">
                <a16:creationId xmlns:a16="http://schemas.microsoft.com/office/drawing/2014/main" id="{54628526-894F-447E-8D75-B7694C773FAE}"/>
              </a:ext>
            </a:extLst>
          </p:cNvPr>
          <p:cNvSpPr txBox="1"/>
          <p:nvPr/>
        </p:nvSpPr>
        <p:spPr>
          <a:xfrm>
            <a:off x="13685897" y="13969605"/>
            <a:ext cx="255198" cy="307777"/>
          </a:xfrm>
          <a:prstGeom prst="rect">
            <a:avLst/>
          </a:prstGeom>
          <a:noFill/>
        </p:spPr>
        <p:txBody>
          <a:bodyPr wrap="none" rtlCol="0">
            <a:spAutoFit/>
          </a:bodyPr>
          <a:lstStyle/>
          <a:p>
            <a:pPr algn="ctr"/>
            <a:r>
              <a:rPr lang="en-US" sz="1400" dirty="0">
                <a:latin typeface="+mn-lt"/>
              </a:rPr>
              <a:t>*</a:t>
            </a:r>
          </a:p>
        </p:txBody>
      </p:sp>
      <p:sp>
        <p:nvSpPr>
          <p:cNvPr id="171" name="Text Placeholder 2063">
            <a:extLst>
              <a:ext uri="{FF2B5EF4-FFF2-40B4-BE49-F238E27FC236}">
                <a16:creationId xmlns:a16="http://schemas.microsoft.com/office/drawing/2014/main" id="{48304330-A568-49C9-A6EE-4B3CE7474BE5}"/>
              </a:ext>
            </a:extLst>
          </p:cNvPr>
          <p:cNvSpPr txBox="1">
            <a:spLocks/>
          </p:cNvSpPr>
          <p:nvPr/>
        </p:nvSpPr>
        <p:spPr>
          <a:xfrm>
            <a:off x="22024164" y="7045255"/>
            <a:ext cx="6552946" cy="384970"/>
          </a:xfrm>
          <a:prstGeom prst="rect">
            <a:avLst/>
          </a:prstGeom>
        </p:spPr>
        <p:txBody>
          <a:bodyPr vert="horz" wrap="square" lIns="0" tIns="0" rIns="0" bIns="0" numCol="1" spcCol="274320" rtlCol="0">
            <a:noAutofit/>
          </a:bodyPr>
          <a:lstStyle>
            <a:lvl1pPr marL="0" indent="0" algn="l" defTabSz="1540052" rtl="0" eaLnBrk="1" latinLnBrk="0" hangingPunct="1">
              <a:spcBef>
                <a:spcPts val="1010"/>
              </a:spcBef>
              <a:buFont typeface="Arial" panose="020B0604020202020204" pitchFamily="34" charset="0"/>
              <a:buNone/>
              <a:defRPr kumimoji="0" lang="en-US" sz="2000"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1400"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400" b="1" i="0" u="none" strike="noStrike" kern="1200" cap="none" spc="0" normalizeH="0" baseline="0">
                <a:ln>
                  <a:noFill/>
                </a:ln>
                <a:solidFill>
                  <a:schemeClr val="tx2"/>
                </a:solidFill>
                <a:effectLst/>
                <a:uLnTx/>
                <a:uFillTx/>
                <a:latin typeface="+mn-lt"/>
                <a:ea typeface="+mn-ea"/>
                <a:cs typeface="Arial" panose="020B0604020202020204" pitchFamily="34" charset="0"/>
              </a:defRPr>
            </a:lvl3pPr>
            <a:lvl4pPr marL="242528" indent="-242528" algn="l" defTabSz="1540052" rtl="0" eaLnBrk="1" latinLnBrk="0" hangingPunct="1">
              <a:spcBef>
                <a:spcPts val="600"/>
              </a:spcBef>
              <a:buClr>
                <a:srgbClr val="E30042"/>
              </a:buClr>
              <a:buSzPct val="120000"/>
              <a:buFont typeface="Arial" panose="020B0604020202020204" pitchFamily="34" charset="0"/>
              <a:buChar char="•"/>
              <a:defRPr kumimoji="0" lang="en-US" sz="1400"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kumimoji="0" lang="en-US" sz="1200"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739228" indent="-242528" algn="l" defTabSz="1540052" rtl="0" eaLnBrk="1" latinLnBrk="0" hangingPunct="1">
              <a:spcBef>
                <a:spcPts val="400"/>
              </a:spcBef>
              <a:buClr>
                <a:schemeClr val="tx2"/>
              </a:buClr>
              <a:buFont typeface="Arial" panose="020B0604020202020204" pitchFamily="34" charset="0"/>
              <a:buChar char="•"/>
              <a:defRPr kumimoji="0" lang="en-US" sz="10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a:lstStyle>
          <a:p>
            <a:pPr lvl="2" fontAlgn="auto">
              <a:spcAft>
                <a:spcPts val="0"/>
              </a:spcAft>
            </a:pPr>
            <a:r>
              <a:rPr lang="en-US" sz="1800" dirty="0"/>
              <a:t>Figure 6. BMI Classification by Treatment Group and Visit Through Week 48</a:t>
            </a:r>
            <a:r>
              <a:rPr lang="en-US" sz="1800" baseline="30000" dirty="0"/>
              <a:t>a,b</a:t>
            </a:r>
            <a:endParaRPr lang="en-US" sz="1800" dirty="0"/>
          </a:p>
        </p:txBody>
      </p:sp>
      <p:pic>
        <p:nvPicPr>
          <p:cNvPr id="172" name="Picture 171">
            <a:extLst>
              <a:ext uri="{FF2B5EF4-FFF2-40B4-BE49-F238E27FC236}">
                <a16:creationId xmlns:a16="http://schemas.microsoft.com/office/drawing/2014/main" id="{7F1944C3-B3E4-4C26-9183-12B158A73FF9}"/>
              </a:ext>
            </a:extLst>
          </p:cNvPr>
          <p:cNvPicPr>
            <a:picLocks noChangeAspect="1"/>
          </p:cNvPicPr>
          <p:nvPr/>
        </p:nvPicPr>
        <p:blipFill>
          <a:blip r:embed="rId6"/>
          <a:srcRect/>
          <a:stretch/>
        </p:blipFill>
        <p:spPr bwMode="auto">
          <a:xfrm>
            <a:off x="22024081" y="7806746"/>
            <a:ext cx="6547104" cy="4682455"/>
          </a:xfrm>
          <a:prstGeom prst="rect">
            <a:avLst/>
          </a:prstGeom>
          <a:noFill/>
        </p:spPr>
      </p:pic>
      <p:sp>
        <p:nvSpPr>
          <p:cNvPr id="173" name="TextBox 172">
            <a:extLst>
              <a:ext uri="{FF2B5EF4-FFF2-40B4-BE49-F238E27FC236}">
                <a16:creationId xmlns:a16="http://schemas.microsoft.com/office/drawing/2014/main" id="{CC37A6CF-A6EF-43A8-86E1-224B31CBFDFB}"/>
              </a:ext>
            </a:extLst>
          </p:cNvPr>
          <p:cNvSpPr txBox="1"/>
          <p:nvPr/>
        </p:nvSpPr>
        <p:spPr>
          <a:xfrm>
            <a:off x="22027264" y="12681401"/>
            <a:ext cx="6553200" cy="307777"/>
          </a:xfrm>
          <a:prstGeom prst="rect">
            <a:avLst/>
          </a:prstGeom>
          <a:noFill/>
        </p:spPr>
        <p:txBody>
          <a:bodyPr wrap="square" lIns="0" tIns="0" rIns="0" bIns="0" rtlCol="0">
            <a:spAutoFit/>
          </a:bodyPr>
          <a:lstStyle/>
          <a:p>
            <a:r>
              <a:rPr lang="fr-FR" sz="1000" baseline="30000" dirty="0">
                <a:latin typeface="+mn-lt"/>
                <a:ea typeface="Raleway" charset="0"/>
                <a:cs typeface="Arial" panose="020B0604020202020204" pitchFamily="34" charset="0"/>
              </a:rPr>
              <a:t>a</a:t>
            </a:r>
            <a:r>
              <a:rPr lang="de-DE" sz="1000" dirty="0">
                <a:latin typeface="+mn-lt"/>
                <a:ea typeface="Raleway" charset="0"/>
                <a:cs typeface="Arial" panose="020B0604020202020204" pitchFamily="34" charset="0"/>
              </a:rPr>
              <a:t>Underweight: &lt;18.5 kg/m</a:t>
            </a:r>
            <a:r>
              <a:rPr lang="de-DE" sz="1000" baseline="30000" dirty="0">
                <a:latin typeface="+mn-lt"/>
                <a:ea typeface="Raleway" charset="0"/>
                <a:cs typeface="Arial" panose="020B0604020202020204" pitchFamily="34" charset="0"/>
              </a:rPr>
              <a:t>2</a:t>
            </a:r>
            <a:r>
              <a:rPr lang="de-DE" sz="1000" dirty="0">
                <a:latin typeface="+mn-lt"/>
                <a:ea typeface="Raleway" charset="0"/>
                <a:cs typeface="Arial" panose="020B0604020202020204" pitchFamily="34" charset="0"/>
              </a:rPr>
              <a:t>; normal: ≥18.5 to &lt;25 kg/m</a:t>
            </a:r>
            <a:r>
              <a:rPr lang="de-DE" sz="1000" baseline="30000" dirty="0">
                <a:latin typeface="+mn-lt"/>
                <a:ea typeface="Raleway" charset="0"/>
                <a:cs typeface="Arial" panose="020B0604020202020204" pitchFamily="34" charset="0"/>
              </a:rPr>
              <a:t>2</a:t>
            </a:r>
            <a:r>
              <a:rPr lang="de-DE" sz="1000" dirty="0">
                <a:latin typeface="+mn-lt"/>
                <a:ea typeface="Raleway" charset="0"/>
                <a:cs typeface="Arial" panose="020B0604020202020204" pitchFamily="34" charset="0"/>
              </a:rPr>
              <a:t>; overweight: ≥25 to &lt;30 kg/m</a:t>
            </a:r>
            <a:r>
              <a:rPr lang="de-DE" sz="1000" baseline="30000" dirty="0">
                <a:latin typeface="+mn-lt"/>
                <a:ea typeface="Raleway" charset="0"/>
                <a:cs typeface="Arial" panose="020B0604020202020204" pitchFamily="34" charset="0"/>
              </a:rPr>
              <a:t>2</a:t>
            </a:r>
            <a:r>
              <a:rPr lang="de-DE" sz="1000" dirty="0">
                <a:latin typeface="+mn-lt"/>
                <a:ea typeface="Raleway" charset="0"/>
                <a:cs typeface="Arial" panose="020B0604020202020204" pitchFamily="34" charset="0"/>
              </a:rPr>
              <a:t>; obese: ≥30 kg/m</a:t>
            </a:r>
            <a:r>
              <a:rPr lang="de-DE" sz="1000" baseline="30000" dirty="0">
                <a:latin typeface="+mn-lt"/>
                <a:ea typeface="Raleway" charset="0"/>
                <a:cs typeface="Arial" panose="020B0604020202020204" pitchFamily="34" charset="0"/>
              </a:rPr>
              <a:t>2</a:t>
            </a:r>
            <a:r>
              <a:rPr lang="de-DE" sz="1000" dirty="0">
                <a:latin typeface="+mn-lt"/>
                <a:ea typeface="Raleway" charset="0"/>
                <a:cs typeface="Arial" panose="020B0604020202020204" pitchFamily="34" charset="0"/>
              </a:rPr>
              <a:t>. </a:t>
            </a:r>
            <a:br>
              <a:rPr lang="de-DE" sz="1000" dirty="0">
                <a:latin typeface="+mn-lt"/>
                <a:ea typeface="Raleway" charset="0"/>
                <a:cs typeface="Arial" panose="020B0604020202020204" pitchFamily="34" charset="0"/>
              </a:rPr>
            </a:br>
            <a:r>
              <a:rPr lang="fr-FR" sz="1000" baseline="30000" dirty="0">
                <a:latin typeface="+mn-lt"/>
                <a:ea typeface="Raleway" charset="0"/>
                <a:cs typeface="Arial" panose="020B0604020202020204" pitchFamily="34" charset="0"/>
              </a:rPr>
              <a:t>b</a:t>
            </a:r>
            <a:r>
              <a:rPr lang="fr-FR" sz="1000" dirty="0">
                <a:latin typeface="+mn-lt"/>
                <a:ea typeface="Raleway" charset="0"/>
                <a:cs typeface="Arial" panose="020B0604020202020204" pitchFamily="34" charset="0"/>
              </a:rPr>
              <a:t>Excludes participants obese at baseline.</a:t>
            </a:r>
            <a:endParaRPr lang="en-US" sz="1000" dirty="0">
              <a:latin typeface="+mn-lt"/>
              <a:cs typeface="Arial" panose="020B0604020202020204" pitchFamily="34" charset="0"/>
            </a:endParaRPr>
          </a:p>
        </p:txBody>
      </p:sp>
      <p:sp>
        <p:nvSpPr>
          <p:cNvPr id="174" name="Text Placeholder 2096">
            <a:extLst>
              <a:ext uri="{FF2B5EF4-FFF2-40B4-BE49-F238E27FC236}">
                <a16:creationId xmlns:a16="http://schemas.microsoft.com/office/drawing/2014/main" id="{01D2DF0A-FA9A-45FA-BE22-C44DB33D1205}"/>
              </a:ext>
            </a:extLst>
          </p:cNvPr>
          <p:cNvSpPr txBox="1">
            <a:spLocks/>
          </p:cNvSpPr>
          <p:nvPr/>
        </p:nvSpPr>
        <p:spPr>
          <a:xfrm>
            <a:off x="22026373" y="20491266"/>
            <a:ext cx="6549231" cy="168106"/>
          </a:xfrm>
          <a:prstGeom prst="rect">
            <a:avLst/>
          </a:prstGeom>
        </p:spPr>
        <p:txBody>
          <a:bodyPr vert="horz" wrap="square" lIns="0" tIns="0" rIns="0" bIns="0" numCol="1" spcCol="274320" rtlCol="0">
            <a:spAutoFit/>
          </a:bodyPr>
          <a:lstStyle>
            <a:defPPr>
              <a:defRPr lang="en-US"/>
            </a:defPPr>
            <a:lvl1pPr algn="l" defTabSz="2220516" rtl="0" fontAlgn="base">
              <a:spcBef>
                <a:spcPct val="0"/>
              </a:spcBef>
              <a:spcAft>
                <a:spcPct val="0"/>
              </a:spcAft>
              <a:defRPr sz="4376" kern="1200">
                <a:solidFill>
                  <a:schemeClr val="tx1"/>
                </a:solidFill>
                <a:latin typeface="Calibri" pitchFamily="34" charset="0"/>
                <a:ea typeface="+mn-ea"/>
                <a:cs typeface="Arial" charset="0"/>
              </a:defRPr>
            </a:lvl1pPr>
            <a:lvl2pPr marL="1109266" indent="-537766" algn="l" defTabSz="2220516" rtl="0" fontAlgn="base">
              <a:spcBef>
                <a:spcPct val="0"/>
              </a:spcBef>
              <a:spcAft>
                <a:spcPct val="0"/>
              </a:spcAft>
              <a:defRPr sz="4376" kern="1200">
                <a:solidFill>
                  <a:schemeClr val="tx1"/>
                </a:solidFill>
                <a:latin typeface="Calibri" pitchFamily="34" charset="0"/>
                <a:ea typeface="+mn-ea"/>
                <a:cs typeface="Arial" charset="0"/>
              </a:defRPr>
            </a:lvl2pPr>
            <a:lvl3pPr marL="2220516" indent="-1077516" algn="l" defTabSz="2220516" rtl="0" fontAlgn="base">
              <a:spcBef>
                <a:spcPct val="0"/>
              </a:spcBef>
              <a:spcAft>
                <a:spcPct val="0"/>
              </a:spcAft>
              <a:defRPr sz="4376" kern="1200">
                <a:solidFill>
                  <a:schemeClr val="tx1"/>
                </a:solidFill>
                <a:latin typeface="Calibri" pitchFamily="34" charset="0"/>
                <a:ea typeface="+mn-ea"/>
                <a:cs typeface="Arial" charset="0"/>
              </a:defRPr>
            </a:lvl3pPr>
            <a:lvl4pPr marL="3329782" indent="-1615282" algn="l" defTabSz="2220516" rtl="0" fontAlgn="base">
              <a:spcBef>
                <a:spcPct val="0"/>
              </a:spcBef>
              <a:spcAft>
                <a:spcPct val="0"/>
              </a:spcAft>
              <a:defRPr sz="4376" kern="1200">
                <a:solidFill>
                  <a:schemeClr val="tx1"/>
                </a:solidFill>
                <a:latin typeface="Calibri" pitchFamily="34" charset="0"/>
                <a:ea typeface="+mn-ea"/>
                <a:cs typeface="Arial" charset="0"/>
              </a:defRPr>
            </a:lvl4pPr>
            <a:lvl5pPr marL="4441032" indent="-2155032" algn="l" defTabSz="2220516" rtl="0" fontAlgn="base">
              <a:spcBef>
                <a:spcPct val="0"/>
              </a:spcBef>
              <a:spcAft>
                <a:spcPct val="0"/>
              </a:spcAft>
              <a:defRPr sz="4376" kern="1200">
                <a:solidFill>
                  <a:schemeClr val="tx1"/>
                </a:solidFill>
                <a:latin typeface="Calibri" pitchFamily="34" charset="0"/>
                <a:ea typeface="+mn-ea"/>
                <a:cs typeface="Arial" charset="0"/>
              </a:defRPr>
            </a:lvl5pPr>
            <a:lvl6pPr marL="2857500" algn="l" defTabSz="1143000" rtl="0" eaLnBrk="1" latinLnBrk="0" hangingPunct="1">
              <a:defRPr sz="4376" kern="1200">
                <a:solidFill>
                  <a:schemeClr val="tx1"/>
                </a:solidFill>
                <a:latin typeface="Calibri" pitchFamily="34" charset="0"/>
                <a:ea typeface="+mn-ea"/>
                <a:cs typeface="Arial" charset="0"/>
              </a:defRPr>
            </a:lvl6pPr>
            <a:lvl7pPr marL="3429000" algn="l" defTabSz="1143000" rtl="0" eaLnBrk="1" latinLnBrk="0" hangingPunct="1">
              <a:defRPr sz="4376" kern="1200">
                <a:solidFill>
                  <a:schemeClr val="tx1"/>
                </a:solidFill>
                <a:latin typeface="Calibri" pitchFamily="34" charset="0"/>
                <a:ea typeface="+mn-ea"/>
                <a:cs typeface="Arial" charset="0"/>
              </a:defRPr>
            </a:lvl7pPr>
            <a:lvl8pPr marL="4000500" algn="l" defTabSz="1143000" rtl="0" eaLnBrk="1" latinLnBrk="0" hangingPunct="1">
              <a:defRPr sz="4376" kern="1200">
                <a:solidFill>
                  <a:schemeClr val="tx1"/>
                </a:solidFill>
                <a:latin typeface="Calibri" pitchFamily="34" charset="0"/>
                <a:ea typeface="+mn-ea"/>
                <a:cs typeface="Arial" charset="0"/>
              </a:defRPr>
            </a:lvl8pPr>
            <a:lvl9pPr marL="4572000" algn="l" defTabSz="1143000" rtl="0" eaLnBrk="1" latinLnBrk="0" hangingPunct="1">
              <a:defRPr sz="4376" kern="1200">
                <a:solidFill>
                  <a:schemeClr val="tx1"/>
                </a:solidFill>
                <a:latin typeface="Calibri" pitchFamily="34" charset="0"/>
                <a:ea typeface="+mn-ea"/>
                <a:cs typeface="Arial" charset="0"/>
              </a:defRPr>
            </a:lvl9pPr>
          </a:lstStyle>
          <a:p>
            <a:pPr fontAlgn="auto"/>
            <a:r>
              <a:rPr lang="en-GB" sz="1100" b="1" dirty="0">
                <a:solidFill>
                  <a:srgbClr val="071D49"/>
                </a:solidFill>
                <a:latin typeface="+mn-lt"/>
              </a:rPr>
              <a:t>Corresponding author: </a:t>
            </a:r>
            <a:r>
              <a:rPr lang="en-GB" sz="1100" dirty="0">
                <a:solidFill>
                  <a:srgbClr val="071D49"/>
                </a:solidFill>
                <a:latin typeface="+mn-lt"/>
              </a:rPr>
              <a:t>Sharon Walmsley; Sharon.Walmsley@uhn.ca</a:t>
            </a:r>
            <a:endParaRPr lang="en-GB" sz="1100" b="0" dirty="0">
              <a:solidFill>
                <a:srgbClr val="071D49"/>
              </a:solidFill>
              <a:latin typeface="+mn-lt"/>
            </a:endParaRPr>
          </a:p>
        </p:txBody>
      </p:sp>
      <p:sp>
        <p:nvSpPr>
          <p:cNvPr id="36" name="Text Placeholder 49">
            <a:extLst>
              <a:ext uri="{FF2B5EF4-FFF2-40B4-BE49-F238E27FC236}">
                <a16:creationId xmlns:a16="http://schemas.microsoft.com/office/drawing/2014/main" id="{4E282CA9-D33B-41D4-8AE3-5103F0ECF613}"/>
              </a:ext>
            </a:extLst>
          </p:cNvPr>
          <p:cNvSpPr txBox="1">
            <a:spLocks/>
          </p:cNvSpPr>
          <p:nvPr/>
        </p:nvSpPr>
        <p:spPr>
          <a:xfrm>
            <a:off x="7820090" y="7757664"/>
            <a:ext cx="6528064" cy="406267"/>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1800" dirty="0">
                <a:solidFill>
                  <a:schemeClr val="tx2"/>
                </a:solidFill>
                <a:latin typeface="+mn-lt"/>
              </a:rPr>
              <a:t>Table 1. Demographics and Baseline Characteristics </a:t>
            </a:r>
            <a:br>
              <a:rPr lang="en-US" sz="1800" dirty="0">
                <a:solidFill>
                  <a:schemeClr val="tx2"/>
                </a:solidFill>
                <a:latin typeface="+mn-lt"/>
              </a:rPr>
            </a:br>
            <a:r>
              <a:rPr lang="en-US" sz="1800" dirty="0">
                <a:solidFill>
                  <a:schemeClr val="tx2"/>
                </a:solidFill>
                <a:latin typeface="+mn-lt"/>
              </a:rPr>
              <a:t>(ITT-E Population)</a:t>
            </a:r>
            <a:endParaRPr lang="en-GB" sz="1800" dirty="0">
              <a:solidFill>
                <a:schemeClr val="tx2"/>
              </a:solidFill>
              <a:latin typeface="+mn-lt"/>
            </a:endParaRPr>
          </a:p>
        </p:txBody>
      </p:sp>
      <p:grpSp>
        <p:nvGrpSpPr>
          <p:cNvPr id="7" name="Group 6">
            <a:extLst>
              <a:ext uri="{FF2B5EF4-FFF2-40B4-BE49-F238E27FC236}">
                <a16:creationId xmlns:a16="http://schemas.microsoft.com/office/drawing/2014/main" id="{D12308B6-640F-4444-A230-195248A7B3BA}"/>
              </a:ext>
            </a:extLst>
          </p:cNvPr>
          <p:cNvGrpSpPr/>
          <p:nvPr/>
        </p:nvGrpSpPr>
        <p:grpSpPr>
          <a:xfrm>
            <a:off x="14668423" y="13808467"/>
            <a:ext cx="8433466" cy="6186606"/>
            <a:chOff x="14689205" y="13658842"/>
            <a:chExt cx="8433466" cy="5183407"/>
          </a:xfrm>
        </p:grpSpPr>
        <p:sp>
          <p:nvSpPr>
            <p:cNvPr id="72" name="Rectangle 71">
              <a:extLst>
                <a:ext uri="{FF2B5EF4-FFF2-40B4-BE49-F238E27FC236}">
                  <a16:creationId xmlns:a16="http://schemas.microsoft.com/office/drawing/2014/main" id="{558506E4-7AFC-437A-804E-79092A59F2A8}"/>
                </a:ext>
              </a:extLst>
            </p:cNvPr>
            <p:cNvSpPr/>
            <p:nvPr/>
          </p:nvSpPr>
          <p:spPr>
            <a:xfrm>
              <a:off x="14904546" y="17178462"/>
              <a:ext cx="6558084" cy="5800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latin typeface="+mj-lt"/>
              </a:endParaRPr>
            </a:p>
          </p:txBody>
        </p:sp>
        <p:sp>
          <p:nvSpPr>
            <p:cNvPr id="73" name="Rectangle 72">
              <a:extLst>
                <a:ext uri="{FF2B5EF4-FFF2-40B4-BE49-F238E27FC236}">
                  <a16:creationId xmlns:a16="http://schemas.microsoft.com/office/drawing/2014/main" id="{4000CA9D-D9CC-4684-B037-37EBFBE8F038}"/>
                </a:ext>
              </a:extLst>
            </p:cNvPr>
            <p:cNvSpPr/>
            <p:nvPr/>
          </p:nvSpPr>
          <p:spPr>
            <a:xfrm>
              <a:off x="14904546" y="15423221"/>
              <a:ext cx="6552507" cy="57555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latin typeface="+mj-lt"/>
              </a:endParaRPr>
            </a:p>
          </p:txBody>
        </p:sp>
        <p:sp>
          <p:nvSpPr>
            <p:cNvPr id="74" name="Rectangle 73">
              <a:extLst>
                <a:ext uri="{FF2B5EF4-FFF2-40B4-BE49-F238E27FC236}">
                  <a16:creationId xmlns:a16="http://schemas.microsoft.com/office/drawing/2014/main" id="{305540A2-D197-47B0-9BAB-8B2C33456295}"/>
                </a:ext>
              </a:extLst>
            </p:cNvPr>
            <p:cNvSpPr/>
            <p:nvPr/>
          </p:nvSpPr>
          <p:spPr>
            <a:xfrm>
              <a:off x="14898190" y="14254312"/>
              <a:ext cx="6558863" cy="57555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latin typeface="+mj-lt"/>
              </a:endParaRPr>
            </a:p>
          </p:txBody>
        </p:sp>
        <p:graphicFrame>
          <p:nvGraphicFramePr>
            <p:cNvPr id="176" name="Chart 175">
              <a:extLst>
                <a:ext uri="{FF2B5EF4-FFF2-40B4-BE49-F238E27FC236}">
                  <a16:creationId xmlns:a16="http://schemas.microsoft.com/office/drawing/2014/main" id="{2CC0E88C-F3E6-467F-BC4B-FEF5EB7E5B8A}"/>
                </a:ext>
              </a:extLst>
            </p:cNvPr>
            <p:cNvGraphicFramePr/>
            <p:nvPr>
              <p:extLst>
                <p:ext uri="{D42A27DB-BD31-4B8C-83A1-F6EECF244321}">
                  <p14:modId xmlns:p14="http://schemas.microsoft.com/office/powerpoint/2010/main" val="72802384"/>
                </p:ext>
              </p:extLst>
            </p:nvPr>
          </p:nvGraphicFramePr>
          <p:xfrm>
            <a:off x="18088849" y="13963157"/>
            <a:ext cx="5033822" cy="463239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95" name="Chart 10">
              <a:extLst>
                <a:ext uri="{FF2B5EF4-FFF2-40B4-BE49-F238E27FC236}">
                  <a16:creationId xmlns:a16="http://schemas.microsoft.com/office/drawing/2014/main" id="{B68F5D19-CC5B-4D59-8879-06C6068B82B2}"/>
                </a:ext>
              </a:extLst>
            </p:cNvPr>
            <p:cNvGraphicFramePr>
              <a:graphicFrameLocks/>
            </p:cNvGraphicFramePr>
            <p:nvPr>
              <p:extLst>
                <p:ext uri="{D42A27DB-BD31-4B8C-83A1-F6EECF244321}">
                  <p14:modId xmlns:p14="http://schemas.microsoft.com/office/powerpoint/2010/main" val="500334917"/>
                </p:ext>
              </p:extLst>
            </p:nvPr>
          </p:nvGraphicFramePr>
          <p:xfrm>
            <a:off x="14689205" y="13658842"/>
            <a:ext cx="5033822" cy="5183407"/>
          </p:xfrm>
          <a:graphic>
            <a:graphicData uri="http://schemas.openxmlformats.org/drawingml/2006/chart">
              <c:chart xmlns:c="http://schemas.openxmlformats.org/drawingml/2006/chart" xmlns:r="http://schemas.openxmlformats.org/officeDocument/2006/relationships" r:id="rId8"/>
            </a:graphicData>
          </a:graphic>
        </p:graphicFrame>
        <p:sp>
          <p:nvSpPr>
            <p:cNvPr id="96" name="TextBox 95">
              <a:extLst>
                <a:ext uri="{FF2B5EF4-FFF2-40B4-BE49-F238E27FC236}">
                  <a16:creationId xmlns:a16="http://schemas.microsoft.com/office/drawing/2014/main" id="{59B6D39F-BDDF-4A5B-9EAB-5A11198D6CAA}"/>
                </a:ext>
              </a:extLst>
            </p:cNvPr>
            <p:cNvSpPr txBox="1"/>
            <p:nvPr/>
          </p:nvSpPr>
          <p:spPr>
            <a:xfrm>
              <a:off x="14849058" y="14944238"/>
              <a:ext cx="1029449" cy="369332"/>
            </a:xfrm>
            <a:prstGeom prst="rect">
              <a:avLst/>
            </a:prstGeom>
            <a:noFill/>
          </p:spPr>
          <p:txBody>
            <a:bodyPr wrap="none" rtlCol="0">
              <a:spAutoFit/>
            </a:bodyPr>
            <a:lstStyle/>
            <a:p>
              <a:r>
                <a:rPr lang="en-US" sz="900" dirty="0">
                  <a:latin typeface="Arial" panose="020B0604020202020204" pitchFamily="34" charset="0"/>
                  <a:cs typeface="Arial" panose="020B0604020202020204" pitchFamily="34" charset="0"/>
                </a:rPr>
                <a:t>Baseline CD4+ </a:t>
              </a:r>
              <a:br>
                <a:rPr lang="en-US" sz="900" dirty="0">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count, cells/mm</a:t>
              </a:r>
              <a:r>
                <a:rPr lang="en-US" sz="900" baseline="30000" dirty="0">
                  <a:latin typeface="Arial" panose="020B0604020202020204" pitchFamily="34" charset="0"/>
                  <a:cs typeface="Arial" panose="020B0604020202020204" pitchFamily="34" charset="0"/>
                </a:rPr>
                <a:t>3</a:t>
              </a:r>
              <a:endParaRPr lang="en-US" sz="900" dirty="0">
                <a:latin typeface="Arial" panose="020B0604020202020204" pitchFamily="34" charset="0"/>
                <a:cs typeface="Arial" panose="020B0604020202020204" pitchFamily="34" charset="0"/>
              </a:endParaRPr>
            </a:p>
          </p:txBody>
        </p:sp>
        <p:sp>
          <p:nvSpPr>
            <p:cNvPr id="97" name="TextBox 96">
              <a:extLst>
                <a:ext uri="{FF2B5EF4-FFF2-40B4-BE49-F238E27FC236}">
                  <a16:creationId xmlns:a16="http://schemas.microsoft.com/office/drawing/2014/main" id="{EC72EA02-C99C-4FC2-9239-2C1F26BB4E65}"/>
                </a:ext>
              </a:extLst>
            </p:cNvPr>
            <p:cNvSpPr txBox="1"/>
            <p:nvPr/>
          </p:nvSpPr>
          <p:spPr>
            <a:xfrm>
              <a:off x="14849058" y="15596374"/>
              <a:ext cx="1116499" cy="230832"/>
            </a:xfrm>
            <a:prstGeom prst="rect">
              <a:avLst/>
            </a:prstGeom>
            <a:noFill/>
          </p:spPr>
          <p:txBody>
            <a:bodyPr wrap="square" rtlCol="0">
              <a:spAutoFit/>
            </a:bodyPr>
            <a:lstStyle/>
            <a:p>
              <a:r>
                <a:rPr lang="en-US" sz="900" dirty="0">
                  <a:latin typeface="Arial" panose="020B0604020202020204" pitchFamily="34" charset="0"/>
                  <a:cs typeface="Arial" panose="020B0604020202020204" pitchFamily="34" charset="0"/>
                </a:rPr>
                <a:t>Region</a:t>
              </a:r>
              <a:endParaRPr lang="en-US" sz="900" baseline="30000" dirty="0">
                <a:latin typeface="Arial" panose="020B0604020202020204" pitchFamily="34" charset="0"/>
                <a:cs typeface="Arial" panose="020B0604020202020204" pitchFamily="34" charset="0"/>
              </a:endParaRPr>
            </a:p>
          </p:txBody>
        </p:sp>
        <p:sp>
          <p:nvSpPr>
            <p:cNvPr id="98" name="TextBox 97">
              <a:extLst>
                <a:ext uri="{FF2B5EF4-FFF2-40B4-BE49-F238E27FC236}">
                  <a16:creationId xmlns:a16="http://schemas.microsoft.com/office/drawing/2014/main" id="{91EE7790-2E0D-483B-A6AE-E1C336CFB1AC}"/>
                </a:ext>
              </a:extLst>
            </p:cNvPr>
            <p:cNvSpPr txBox="1"/>
            <p:nvPr/>
          </p:nvSpPr>
          <p:spPr>
            <a:xfrm>
              <a:off x="14849058" y="14294102"/>
              <a:ext cx="793585" cy="507831"/>
            </a:xfrm>
            <a:prstGeom prst="rect">
              <a:avLst/>
            </a:prstGeom>
            <a:noFill/>
          </p:spPr>
          <p:txBody>
            <a:bodyPr wrap="square" rtlCol="0">
              <a:spAutoFit/>
            </a:bodyPr>
            <a:lstStyle/>
            <a:p>
              <a:r>
                <a:rPr lang="en-US" sz="900" dirty="0">
                  <a:latin typeface="Arial" panose="020B0604020202020204" pitchFamily="34" charset="0"/>
                  <a:cs typeface="Arial" panose="020B0604020202020204" pitchFamily="34" charset="0"/>
                </a:rPr>
                <a:t>Baseline HIV-1</a:t>
              </a:r>
              <a:br>
                <a:rPr lang="en-US" sz="900" dirty="0">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RNA, c/mL </a:t>
              </a:r>
            </a:p>
          </p:txBody>
        </p:sp>
        <p:sp>
          <p:nvSpPr>
            <p:cNvPr id="99" name="TextBox 98">
              <a:extLst>
                <a:ext uri="{FF2B5EF4-FFF2-40B4-BE49-F238E27FC236}">
                  <a16:creationId xmlns:a16="http://schemas.microsoft.com/office/drawing/2014/main" id="{CB97320B-D4E2-4641-8F0D-A2B5F520DD73}"/>
                </a:ext>
              </a:extLst>
            </p:cNvPr>
            <p:cNvSpPr txBox="1"/>
            <p:nvPr/>
          </p:nvSpPr>
          <p:spPr>
            <a:xfrm>
              <a:off x="14849058" y="17356756"/>
              <a:ext cx="760144" cy="193401"/>
            </a:xfrm>
            <a:prstGeom prst="rect">
              <a:avLst/>
            </a:prstGeom>
            <a:noFill/>
          </p:spPr>
          <p:txBody>
            <a:bodyPr wrap="none" rtlCol="0">
              <a:spAutoFit/>
            </a:bodyPr>
            <a:lstStyle/>
            <a:p>
              <a:r>
                <a:rPr lang="en-US" sz="900" dirty="0">
                  <a:latin typeface="Arial" panose="020B0604020202020204" pitchFamily="34" charset="0"/>
                  <a:cs typeface="Arial" panose="020B0604020202020204" pitchFamily="34" charset="0"/>
                </a:rPr>
                <a:t>Age group</a:t>
              </a:r>
              <a:r>
                <a:rPr lang="en-US" sz="900" baseline="30000" dirty="0">
                  <a:latin typeface="Arial" panose="020B0604020202020204" pitchFamily="34" charset="0"/>
                  <a:cs typeface="Arial" panose="020B0604020202020204" pitchFamily="34" charset="0"/>
                </a:rPr>
                <a:t>†</a:t>
              </a:r>
            </a:p>
          </p:txBody>
        </p:sp>
        <p:sp>
          <p:nvSpPr>
            <p:cNvPr id="100" name="TextBox 99">
              <a:extLst>
                <a:ext uri="{FF2B5EF4-FFF2-40B4-BE49-F238E27FC236}">
                  <a16:creationId xmlns:a16="http://schemas.microsoft.com/office/drawing/2014/main" id="{32C79454-F53E-4FFB-9617-7782C18905A4}"/>
                </a:ext>
              </a:extLst>
            </p:cNvPr>
            <p:cNvSpPr txBox="1"/>
            <p:nvPr/>
          </p:nvSpPr>
          <p:spPr>
            <a:xfrm>
              <a:off x="14849058" y="16493943"/>
              <a:ext cx="453970" cy="230832"/>
            </a:xfrm>
            <a:prstGeom prst="rect">
              <a:avLst/>
            </a:prstGeom>
            <a:noFill/>
          </p:spPr>
          <p:txBody>
            <a:bodyPr wrap="none" rtlCol="0">
              <a:spAutoFit/>
            </a:bodyPr>
            <a:lstStyle/>
            <a:p>
              <a:r>
                <a:rPr lang="en-US" sz="900" dirty="0">
                  <a:latin typeface="Arial" panose="020B0604020202020204" pitchFamily="34" charset="0"/>
                  <a:cs typeface="Arial" panose="020B0604020202020204" pitchFamily="34" charset="0"/>
                </a:rPr>
                <a:t>Race</a:t>
              </a:r>
            </a:p>
          </p:txBody>
        </p:sp>
        <p:sp>
          <p:nvSpPr>
            <p:cNvPr id="101" name="TextBox 100">
              <a:extLst>
                <a:ext uri="{FF2B5EF4-FFF2-40B4-BE49-F238E27FC236}">
                  <a16:creationId xmlns:a16="http://schemas.microsoft.com/office/drawing/2014/main" id="{6162B53A-5310-458A-99B7-9DBB7255CB79}"/>
                </a:ext>
              </a:extLst>
            </p:cNvPr>
            <p:cNvSpPr txBox="1"/>
            <p:nvPr/>
          </p:nvSpPr>
          <p:spPr>
            <a:xfrm>
              <a:off x="14849058" y="17806486"/>
              <a:ext cx="659155" cy="507831"/>
            </a:xfrm>
            <a:prstGeom prst="rect">
              <a:avLst/>
            </a:prstGeom>
            <a:noFill/>
          </p:spPr>
          <p:txBody>
            <a:bodyPr wrap="none" rtlCol="0">
              <a:spAutoFit/>
            </a:bodyPr>
            <a:lstStyle/>
            <a:p>
              <a:r>
                <a:rPr lang="en-US" sz="900" dirty="0">
                  <a:latin typeface="Arial" panose="020B0604020202020204" pitchFamily="34" charset="0"/>
                  <a:cs typeface="Arial" panose="020B0604020202020204" pitchFamily="34" charset="0"/>
                </a:rPr>
                <a:t>Baseline </a:t>
              </a:r>
              <a:br>
                <a:rPr lang="en-US" sz="900" dirty="0">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BMI, </a:t>
              </a:r>
              <a:br>
                <a:rPr lang="en-US" sz="900" dirty="0">
                  <a:latin typeface="Arial" panose="020B0604020202020204" pitchFamily="34" charset="0"/>
                  <a:cs typeface="Arial" panose="020B0604020202020204" pitchFamily="34" charset="0"/>
                </a:rPr>
              </a:br>
              <a:r>
                <a:rPr lang="en-US" sz="900" dirty="0">
                  <a:latin typeface="Arial" panose="020B0604020202020204" pitchFamily="34" charset="0"/>
                  <a:cs typeface="Arial" panose="020B0604020202020204" pitchFamily="34" charset="0"/>
                </a:rPr>
                <a:t>kg/m</a:t>
              </a:r>
              <a:r>
                <a:rPr lang="en-US" sz="900" baseline="30000" dirty="0">
                  <a:latin typeface="Arial" panose="020B0604020202020204" pitchFamily="34" charset="0"/>
                  <a:cs typeface="Arial" panose="020B0604020202020204" pitchFamily="34" charset="0"/>
                </a:rPr>
                <a:t>2</a:t>
              </a:r>
              <a:endParaRPr lang="en-US" sz="900" dirty="0">
                <a:latin typeface="Arial" panose="020B0604020202020204" pitchFamily="34" charset="0"/>
                <a:cs typeface="Arial" panose="020B0604020202020204" pitchFamily="34" charset="0"/>
              </a:endParaRPr>
            </a:p>
          </p:txBody>
        </p:sp>
        <p:sp>
          <p:nvSpPr>
            <p:cNvPr id="102" name="TextBox 101">
              <a:extLst>
                <a:ext uri="{FF2B5EF4-FFF2-40B4-BE49-F238E27FC236}">
                  <a16:creationId xmlns:a16="http://schemas.microsoft.com/office/drawing/2014/main" id="{32C48000-A40E-4365-9CF6-D434DBBD9F3E}"/>
                </a:ext>
              </a:extLst>
            </p:cNvPr>
            <p:cNvSpPr txBox="1"/>
            <p:nvPr/>
          </p:nvSpPr>
          <p:spPr>
            <a:xfrm>
              <a:off x="18938490" y="18608232"/>
              <a:ext cx="2585045" cy="206295"/>
            </a:xfrm>
            <a:prstGeom prst="rect">
              <a:avLst/>
            </a:prstGeom>
            <a:noFill/>
          </p:spPr>
          <p:txBody>
            <a:bodyPr wrap="square" rtlCol="0">
              <a:spAutoFit/>
            </a:bodyPr>
            <a:lstStyle/>
            <a:p>
              <a:pPr algn="ctr">
                <a:buNone/>
              </a:pPr>
              <a:r>
                <a:rPr lang="en-US" sz="1000" dirty="0">
                  <a:latin typeface="Arial" panose="020B0604020202020204" pitchFamily="34" charset="0"/>
                  <a:cs typeface="Arial" panose="020B0604020202020204" pitchFamily="34" charset="0"/>
                </a:rPr>
                <a:t>Difference, kg (95% CI)</a:t>
              </a:r>
              <a:r>
                <a:rPr lang="en-US" sz="1000" baseline="30000" dirty="0">
                  <a:latin typeface="Arial" panose="020B0604020202020204" pitchFamily="34" charset="0"/>
                  <a:ea typeface="Raleway" charset="0"/>
                  <a:cs typeface="Arial" panose="020B0604020202020204" pitchFamily="34" charset="0"/>
                </a:rPr>
                <a:t>§</a:t>
              </a:r>
              <a:endParaRPr lang="en-US" sz="1000" dirty="0">
                <a:latin typeface="Arial" panose="020B0604020202020204" pitchFamily="34" charset="0"/>
                <a:cs typeface="Arial" panose="020B0604020202020204" pitchFamily="34" charset="0"/>
              </a:endParaRPr>
            </a:p>
          </p:txBody>
        </p:sp>
        <p:sp>
          <p:nvSpPr>
            <p:cNvPr id="103" name="Arrow: Left 102">
              <a:extLst>
                <a:ext uri="{FF2B5EF4-FFF2-40B4-BE49-F238E27FC236}">
                  <a16:creationId xmlns:a16="http://schemas.microsoft.com/office/drawing/2014/main" id="{78311BFD-6E1F-47E1-B2C0-0FA5A2BC7C9A}"/>
                </a:ext>
              </a:extLst>
            </p:cNvPr>
            <p:cNvSpPr/>
            <p:nvPr/>
          </p:nvSpPr>
          <p:spPr>
            <a:xfrm>
              <a:off x="18740563" y="13692444"/>
              <a:ext cx="1359724" cy="273826"/>
            </a:xfrm>
            <a:prstGeom prst="leftArrow">
              <a:avLst>
                <a:gd name="adj1" fmla="val 6412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buNone/>
              </a:pPr>
              <a:r>
                <a:rPr lang="en-US" sz="800" b="1" dirty="0">
                  <a:latin typeface="Arial" panose="020B0604020202020204" pitchFamily="34" charset="0"/>
                  <a:cs typeface="Arial" panose="020B0604020202020204" pitchFamily="34" charset="0"/>
                </a:rPr>
                <a:t>ATV/r + TDF/FTC (N=247)</a:t>
              </a:r>
            </a:p>
          </p:txBody>
        </p:sp>
        <p:sp>
          <p:nvSpPr>
            <p:cNvPr id="104" name="Arrow: Right 103">
              <a:extLst>
                <a:ext uri="{FF2B5EF4-FFF2-40B4-BE49-F238E27FC236}">
                  <a16:creationId xmlns:a16="http://schemas.microsoft.com/office/drawing/2014/main" id="{86FC9FFB-7951-4568-BF3C-43935B671D0F}"/>
                </a:ext>
              </a:extLst>
            </p:cNvPr>
            <p:cNvSpPr/>
            <p:nvPr/>
          </p:nvSpPr>
          <p:spPr>
            <a:xfrm>
              <a:off x="20100020" y="13692445"/>
              <a:ext cx="1391524" cy="273826"/>
            </a:xfrm>
            <a:prstGeom prst="rightArrow">
              <a:avLst>
                <a:gd name="adj1" fmla="val 64031"/>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800" b="1" dirty="0">
                  <a:latin typeface="Arial" panose="020B0604020202020204" pitchFamily="34" charset="0"/>
                  <a:cs typeface="Arial" panose="020B0604020202020204" pitchFamily="34" charset="0"/>
                </a:rPr>
                <a:t>DTG/ABC/3TC (N=248)</a:t>
              </a:r>
            </a:p>
          </p:txBody>
        </p:sp>
        <p:sp>
          <p:nvSpPr>
            <p:cNvPr id="106" name="TextBox 105">
              <a:extLst>
                <a:ext uri="{FF2B5EF4-FFF2-40B4-BE49-F238E27FC236}">
                  <a16:creationId xmlns:a16="http://schemas.microsoft.com/office/drawing/2014/main" id="{A39B51AF-55C3-4168-BCC3-6D401C7306E0}"/>
                </a:ext>
              </a:extLst>
            </p:cNvPr>
            <p:cNvSpPr txBox="1"/>
            <p:nvPr/>
          </p:nvSpPr>
          <p:spPr>
            <a:xfrm>
              <a:off x="16026889" y="14547264"/>
              <a:ext cx="490840" cy="215444"/>
            </a:xfrm>
            <a:prstGeom prst="rect">
              <a:avLst/>
            </a:prstGeom>
            <a:noFill/>
          </p:spPr>
          <p:txBody>
            <a:bodyPr wrap="none" rtlCol="0">
              <a:spAutoFit/>
            </a:bodyPr>
            <a:lstStyle/>
            <a:p>
              <a:pPr algn="r"/>
              <a:r>
                <a:rPr lang="en-US" sz="800" dirty="0">
                  <a:solidFill>
                    <a:srgbClr val="002F5F"/>
                  </a:solidFill>
                  <a:latin typeface="+mn-lt"/>
                </a:rPr>
                <a:t>n=150</a:t>
              </a:r>
            </a:p>
          </p:txBody>
        </p:sp>
        <p:sp>
          <p:nvSpPr>
            <p:cNvPr id="107" name="TextBox 106">
              <a:extLst>
                <a:ext uri="{FF2B5EF4-FFF2-40B4-BE49-F238E27FC236}">
                  <a16:creationId xmlns:a16="http://schemas.microsoft.com/office/drawing/2014/main" id="{E7995717-7156-4820-BA47-C77CC0BCF866}"/>
                </a:ext>
              </a:extLst>
            </p:cNvPr>
            <p:cNvSpPr txBox="1"/>
            <p:nvPr/>
          </p:nvSpPr>
          <p:spPr>
            <a:xfrm>
              <a:off x="16026889" y="14663624"/>
              <a:ext cx="490840" cy="215444"/>
            </a:xfrm>
            <a:prstGeom prst="rect">
              <a:avLst/>
            </a:prstGeom>
            <a:noFill/>
          </p:spPr>
          <p:txBody>
            <a:bodyPr wrap="none" rtlCol="0">
              <a:spAutoFit/>
            </a:bodyPr>
            <a:lstStyle/>
            <a:p>
              <a:pPr algn="r"/>
              <a:r>
                <a:rPr lang="en-US" sz="800" dirty="0">
                  <a:solidFill>
                    <a:srgbClr val="FF6600"/>
                  </a:solidFill>
                  <a:latin typeface="+mn-lt"/>
                </a:rPr>
                <a:t>n=143</a:t>
              </a:r>
            </a:p>
          </p:txBody>
        </p:sp>
        <p:sp>
          <p:nvSpPr>
            <p:cNvPr id="108" name="TextBox 107">
              <a:extLst>
                <a:ext uri="{FF2B5EF4-FFF2-40B4-BE49-F238E27FC236}">
                  <a16:creationId xmlns:a16="http://schemas.microsoft.com/office/drawing/2014/main" id="{78945E23-CC45-4AE4-B392-1728DA60D939}"/>
                </a:ext>
              </a:extLst>
            </p:cNvPr>
            <p:cNvSpPr txBox="1"/>
            <p:nvPr/>
          </p:nvSpPr>
          <p:spPr>
            <a:xfrm>
              <a:off x="16084597" y="14251904"/>
              <a:ext cx="433132" cy="215444"/>
            </a:xfrm>
            <a:prstGeom prst="rect">
              <a:avLst/>
            </a:prstGeom>
            <a:noFill/>
          </p:spPr>
          <p:txBody>
            <a:bodyPr wrap="none" rtlCol="0">
              <a:spAutoFit/>
            </a:bodyPr>
            <a:lstStyle/>
            <a:p>
              <a:pPr algn="r"/>
              <a:r>
                <a:rPr lang="en-US" sz="800" dirty="0">
                  <a:solidFill>
                    <a:srgbClr val="002F5F"/>
                  </a:solidFill>
                  <a:latin typeface="+mn-lt"/>
                </a:rPr>
                <a:t>n=58</a:t>
              </a:r>
            </a:p>
          </p:txBody>
        </p:sp>
        <p:sp>
          <p:nvSpPr>
            <p:cNvPr id="109" name="TextBox 108">
              <a:extLst>
                <a:ext uri="{FF2B5EF4-FFF2-40B4-BE49-F238E27FC236}">
                  <a16:creationId xmlns:a16="http://schemas.microsoft.com/office/drawing/2014/main" id="{77042139-76C1-43A3-A783-B0EBF22CA300}"/>
                </a:ext>
              </a:extLst>
            </p:cNvPr>
            <p:cNvSpPr txBox="1"/>
            <p:nvPr/>
          </p:nvSpPr>
          <p:spPr>
            <a:xfrm>
              <a:off x="16084597" y="14378905"/>
              <a:ext cx="433132" cy="215444"/>
            </a:xfrm>
            <a:prstGeom prst="rect">
              <a:avLst/>
            </a:prstGeom>
            <a:noFill/>
          </p:spPr>
          <p:txBody>
            <a:bodyPr wrap="none" rtlCol="0">
              <a:spAutoFit/>
            </a:bodyPr>
            <a:lstStyle/>
            <a:p>
              <a:pPr algn="r"/>
              <a:r>
                <a:rPr lang="en-US" sz="800" dirty="0">
                  <a:solidFill>
                    <a:srgbClr val="FF6600"/>
                  </a:solidFill>
                  <a:latin typeface="+mn-lt"/>
                </a:rPr>
                <a:t>n=49</a:t>
              </a:r>
            </a:p>
          </p:txBody>
        </p:sp>
        <p:sp>
          <p:nvSpPr>
            <p:cNvPr id="110" name="TextBox 109">
              <a:extLst>
                <a:ext uri="{FF2B5EF4-FFF2-40B4-BE49-F238E27FC236}">
                  <a16:creationId xmlns:a16="http://schemas.microsoft.com/office/drawing/2014/main" id="{BF48703F-AE7D-4B5C-8CF8-FA0EF8C084CF}"/>
                </a:ext>
              </a:extLst>
            </p:cNvPr>
            <p:cNvSpPr txBox="1"/>
            <p:nvPr/>
          </p:nvSpPr>
          <p:spPr>
            <a:xfrm>
              <a:off x="16084598" y="14839365"/>
              <a:ext cx="433131" cy="215444"/>
            </a:xfrm>
            <a:prstGeom prst="rect">
              <a:avLst/>
            </a:prstGeom>
            <a:noFill/>
          </p:spPr>
          <p:txBody>
            <a:bodyPr wrap="none" rtlCol="0">
              <a:spAutoFit/>
            </a:bodyPr>
            <a:lstStyle/>
            <a:p>
              <a:pPr algn="r"/>
              <a:r>
                <a:rPr lang="en-US" sz="800" dirty="0">
                  <a:solidFill>
                    <a:srgbClr val="002F5F"/>
                  </a:solidFill>
                  <a:latin typeface="+mn-lt"/>
                </a:rPr>
                <a:t>n=94</a:t>
              </a:r>
            </a:p>
          </p:txBody>
        </p:sp>
        <p:sp>
          <p:nvSpPr>
            <p:cNvPr id="111" name="TextBox 110">
              <a:extLst>
                <a:ext uri="{FF2B5EF4-FFF2-40B4-BE49-F238E27FC236}">
                  <a16:creationId xmlns:a16="http://schemas.microsoft.com/office/drawing/2014/main" id="{405AFEB2-25FD-4411-BD39-94336EA7970E}"/>
                </a:ext>
              </a:extLst>
            </p:cNvPr>
            <p:cNvSpPr txBox="1"/>
            <p:nvPr/>
          </p:nvSpPr>
          <p:spPr>
            <a:xfrm>
              <a:off x="16084597" y="14955725"/>
              <a:ext cx="433132" cy="215444"/>
            </a:xfrm>
            <a:prstGeom prst="rect">
              <a:avLst/>
            </a:prstGeom>
            <a:noFill/>
          </p:spPr>
          <p:txBody>
            <a:bodyPr wrap="none" rtlCol="0">
              <a:spAutoFit/>
            </a:bodyPr>
            <a:lstStyle/>
            <a:p>
              <a:pPr algn="r"/>
              <a:r>
                <a:rPr lang="en-US" sz="800" dirty="0">
                  <a:solidFill>
                    <a:srgbClr val="FF6600"/>
                  </a:solidFill>
                  <a:latin typeface="+mn-lt"/>
                </a:rPr>
                <a:t>n=95</a:t>
              </a:r>
            </a:p>
          </p:txBody>
        </p:sp>
        <p:sp>
          <p:nvSpPr>
            <p:cNvPr id="112" name="TextBox 111">
              <a:extLst>
                <a:ext uri="{FF2B5EF4-FFF2-40B4-BE49-F238E27FC236}">
                  <a16:creationId xmlns:a16="http://schemas.microsoft.com/office/drawing/2014/main" id="{5C3A484E-5C7E-4D82-AD1F-5344E55B320A}"/>
                </a:ext>
              </a:extLst>
            </p:cNvPr>
            <p:cNvSpPr txBox="1"/>
            <p:nvPr/>
          </p:nvSpPr>
          <p:spPr>
            <a:xfrm>
              <a:off x="16026889" y="15131466"/>
              <a:ext cx="490840" cy="215444"/>
            </a:xfrm>
            <a:prstGeom prst="rect">
              <a:avLst/>
            </a:prstGeom>
            <a:noFill/>
          </p:spPr>
          <p:txBody>
            <a:bodyPr wrap="none" rtlCol="0">
              <a:spAutoFit/>
            </a:bodyPr>
            <a:lstStyle/>
            <a:p>
              <a:pPr algn="r"/>
              <a:r>
                <a:rPr lang="en-US" sz="800" dirty="0">
                  <a:solidFill>
                    <a:srgbClr val="002F5F"/>
                  </a:solidFill>
                  <a:latin typeface="+mn-lt"/>
                </a:rPr>
                <a:t>n=114</a:t>
              </a:r>
            </a:p>
          </p:txBody>
        </p:sp>
        <p:sp>
          <p:nvSpPr>
            <p:cNvPr id="113" name="TextBox 112">
              <a:extLst>
                <a:ext uri="{FF2B5EF4-FFF2-40B4-BE49-F238E27FC236}">
                  <a16:creationId xmlns:a16="http://schemas.microsoft.com/office/drawing/2014/main" id="{BD1ADC85-0148-4FC0-A5CC-064FA004C74B}"/>
                </a:ext>
              </a:extLst>
            </p:cNvPr>
            <p:cNvSpPr txBox="1"/>
            <p:nvPr/>
          </p:nvSpPr>
          <p:spPr>
            <a:xfrm>
              <a:off x="16100627" y="15258464"/>
              <a:ext cx="417102" cy="215444"/>
            </a:xfrm>
            <a:prstGeom prst="rect">
              <a:avLst/>
            </a:prstGeom>
            <a:noFill/>
          </p:spPr>
          <p:txBody>
            <a:bodyPr wrap="none" rtlCol="0">
              <a:spAutoFit/>
            </a:bodyPr>
            <a:lstStyle/>
            <a:p>
              <a:pPr algn="r"/>
              <a:r>
                <a:rPr lang="en-US" sz="800" dirty="0">
                  <a:solidFill>
                    <a:srgbClr val="FF6600"/>
                  </a:solidFill>
                  <a:latin typeface="+mn-lt"/>
                </a:rPr>
                <a:t>n=97</a:t>
              </a:r>
            </a:p>
          </p:txBody>
        </p:sp>
        <p:sp>
          <p:nvSpPr>
            <p:cNvPr id="114" name="TextBox 113">
              <a:extLst>
                <a:ext uri="{FF2B5EF4-FFF2-40B4-BE49-F238E27FC236}">
                  <a16:creationId xmlns:a16="http://schemas.microsoft.com/office/drawing/2014/main" id="{FEB63D19-D27D-44B6-8782-4E81C9CCB760}"/>
                </a:ext>
              </a:extLst>
            </p:cNvPr>
            <p:cNvSpPr txBox="1"/>
            <p:nvPr/>
          </p:nvSpPr>
          <p:spPr>
            <a:xfrm>
              <a:off x="16042919" y="15723044"/>
              <a:ext cx="474810" cy="215444"/>
            </a:xfrm>
            <a:prstGeom prst="rect">
              <a:avLst/>
            </a:prstGeom>
            <a:noFill/>
          </p:spPr>
          <p:txBody>
            <a:bodyPr wrap="none" rtlCol="0">
              <a:spAutoFit/>
            </a:bodyPr>
            <a:lstStyle/>
            <a:p>
              <a:pPr algn="r"/>
              <a:r>
                <a:rPr lang="en-US" sz="800" dirty="0">
                  <a:solidFill>
                    <a:srgbClr val="002F5F"/>
                  </a:solidFill>
                  <a:latin typeface="+mn-lt"/>
                </a:rPr>
                <a:t>n=159</a:t>
              </a:r>
            </a:p>
          </p:txBody>
        </p:sp>
        <p:sp>
          <p:nvSpPr>
            <p:cNvPr id="115" name="TextBox 114">
              <a:extLst>
                <a:ext uri="{FF2B5EF4-FFF2-40B4-BE49-F238E27FC236}">
                  <a16:creationId xmlns:a16="http://schemas.microsoft.com/office/drawing/2014/main" id="{0F554468-C0B8-4BFE-97A9-292B237CA532}"/>
                </a:ext>
              </a:extLst>
            </p:cNvPr>
            <p:cNvSpPr txBox="1"/>
            <p:nvPr/>
          </p:nvSpPr>
          <p:spPr>
            <a:xfrm>
              <a:off x="16042919" y="15839404"/>
              <a:ext cx="474810" cy="215444"/>
            </a:xfrm>
            <a:prstGeom prst="rect">
              <a:avLst/>
            </a:prstGeom>
            <a:noFill/>
          </p:spPr>
          <p:txBody>
            <a:bodyPr wrap="none" rtlCol="0">
              <a:spAutoFit/>
            </a:bodyPr>
            <a:lstStyle/>
            <a:p>
              <a:pPr algn="r"/>
              <a:r>
                <a:rPr lang="en-US" sz="800" dirty="0">
                  <a:solidFill>
                    <a:srgbClr val="FF6600"/>
                  </a:solidFill>
                  <a:latin typeface="+mn-lt"/>
                </a:rPr>
                <a:t>n=143</a:t>
              </a:r>
            </a:p>
          </p:txBody>
        </p:sp>
        <p:sp>
          <p:nvSpPr>
            <p:cNvPr id="116" name="TextBox 115">
              <a:extLst>
                <a:ext uri="{FF2B5EF4-FFF2-40B4-BE49-F238E27FC236}">
                  <a16:creationId xmlns:a16="http://schemas.microsoft.com/office/drawing/2014/main" id="{2E0DF88E-1C06-4271-BFCB-49C6C5456A1D}"/>
                </a:ext>
              </a:extLst>
            </p:cNvPr>
            <p:cNvSpPr txBox="1"/>
            <p:nvPr/>
          </p:nvSpPr>
          <p:spPr>
            <a:xfrm>
              <a:off x="16100627" y="15435234"/>
              <a:ext cx="417102" cy="215444"/>
            </a:xfrm>
            <a:prstGeom prst="rect">
              <a:avLst/>
            </a:prstGeom>
            <a:noFill/>
          </p:spPr>
          <p:txBody>
            <a:bodyPr wrap="none" rtlCol="0">
              <a:spAutoFit/>
            </a:bodyPr>
            <a:lstStyle/>
            <a:p>
              <a:pPr algn="r"/>
              <a:r>
                <a:rPr lang="en-US" sz="800" dirty="0">
                  <a:solidFill>
                    <a:srgbClr val="002F5F"/>
                  </a:solidFill>
                  <a:latin typeface="+mn-lt"/>
                </a:rPr>
                <a:t>n=49</a:t>
              </a:r>
            </a:p>
          </p:txBody>
        </p:sp>
        <p:sp>
          <p:nvSpPr>
            <p:cNvPr id="117" name="TextBox 116">
              <a:extLst>
                <a:ext uri="{FF2B5EF4-FFF2-40B4-BE49-F238E27FC236}">
                  <a16:creationId xmlns:a16="http://schemas.microsoft.com/office/drawing/2014/main" id="{D0C3EF68-C9C4-4F8F-BD05-0D6A646D8BE5}"/>
                </a:ext>
              </a:extLst>
            </p:cNvPr>
            <p:cNvSpPr txBox="1"/>
            <p:nvPr/>
          </p:nvSpPr>
          <p:spPr>
            <a:xfrm>
              <a:off x="16100627" y="15546274"/>
              <a:ext cx="417102" cy="215444"/>
            </a:xfrm>
            <a:prstGeom prst="rect">
              <a:avLst/>
            </a:prstGeom>
            <a:noFill/>
          </p:spPr>
          <p:txBody>
            <a:bodyPr wrap="none" rtlCol="0">
              <a:spAutoFit/>
            </a:bodyPr>
            <a:lstStyle/>
            <a:p>
              <a:pPr algn="r"/>
              <a:r>
                <a:rPr lang="en-US" sz="800" dirty="0">
                  <a:solidFill>
                    <a:srgbClr val="FF6600"/>
                  </a:solidFill>
                  <a:latin typeface="+mn-lt"/>
                </a:rPr>
                <a:t>n=49</a:t>
              </a:r>
            </a:p>
          </p:txBody>
        </p:sp>
        <p:sp>
          <p:nvSpPr>
            <p:cNvPr id="118" name="TextBox 117">
              <a:extLst>
                <a:ext uri="{FF2B5EF4-FFF2-40B4-BE49-F238E27FC236}">
                  <a16:creationId xmlns:a16="http://schemas.microsoft.com/office/drawing/2014/main" id="{111B4563-996D-4540-A5E3-F6922002CF21}"/>
                </a:ext>
              </a:extLst>
            </p:cNvPr>
            <p:cNvSpPr txBox="1"/>
            <p:nvPr/>
          </p:nvSpPr>
          <p:spPr>
            <a:xfrm>
              <a:off x="16100627" y="16891445"/>
              <a:ext cx="417102" cy="215444"/>
            </a:xfrm>
            <a:prstGeom prst="rect">
              <a:avLst/>
            </a:prstGeom>
            <a:noFill/>
          </p:spPr>
          <p:txBody>
            <a:bodyPr wrap="none" rtlCol="0">
              <a:spAutoFit/>
            </a:bodyPr>
            <a:lstStyle/>
            <a:p>
              <a:pPr algn="r"/>
              <a:r>
                <a:rPr lang="en-US" sz="800" dirty="0">
                  <a:solidFill>
                    <a:srgbClr val="002F5F"/>
                  </a:solidFill>
                  <a:latin typeface="+mn-lt"/>
                </a:rPr>
                <a:t>n=22</a:t>
              </a:r>
            </a:p>
          </p:txBody>
        </p:sp>
        <p:sp>
          <p:nvSpPr>
            <p:cNvPr id="119" name="TextBox 118">
              <a:extLst>
                <a:ext uri="{FF2B5EF4-FFF2-40B4-BE49-F238E27FC236}">
                  <a16:creationId xmlns:a16="http://schemas.microsoft.com/office/drawing/2014/main" id="{17C2AD17-AF17-4C1B-9866-DE0CCCEADAF8}"/>
                </a:ext>
              </a:extLst>
            </p:cNvPr>
            <p:cNvSpPr txBox="1"/>
            <p:nvPr/>
          </p:nvSpPr>
          <p:spPr>
            <a:xfrm>
              <a:off x="16100627" y="17013123"/>
              <a:ext cx="417102" cy="215444"/>
            </a:xfrm>
            <a:prstGeom prst="rect">
              <a:avLst/>
            </a:prstGeom>
            <a:noFill/>
          </p:spPr>
          <p:txBody>
            <a:bodyPr wrap="none" rtlCol="0">
              <a:spAutoFit/>
            </a:bodyPr>
            <a:lstStyle/>
            <a:p>
              <a:pPr algn="r"/>
              <a:r>
                <a:rPr lang="en-US" sz="800" dirty="0">
                  <a:solidFill>
                    <a:srgbClr val="FF6600"/>
                  </a:solidFill>
                  <a:latin typeface="+mn-lt"/>
                </a:rPr>
                <a:t>n=17</a:t>
              </a:r>
            </a:p>
          </p:txBody>
        </p:sp>
        <p:sp>
          <p:nvSpPr>
            <p:cNvPr id="120" name="TextBox 119">
              <a:extLst>
                <a:ext uri="{FF2B5EF4-FFF2-40B4-BE49-F238E27FC236}">
                  <a16:creationId xmlns:a16="http://schemas.microsoft.com/office/drawing/2014/main" id="{6252ED87-A13D-4C45-A134-4C61CAC2F416}"/>
                </a:ext>
              </a:extLst>
            </p:cNvPr>
            <p:cNvSpPr txBox="1"/>
            <p:nvPr/>
          </p:nvSpPr>
          <p:spPr>
            <a:xfrm>
              <a:off x="16100627" y="16609985"/>
              <a:ext cx="417102" cy="215444"/>
            </a:xfrm>
            <a:prstGeom prst="rect">
              <a:avLst/>
            </a:prstGeom>
            <a:noFill/>
          </p:spPr>
          <p:txBody>
            <a:bodyPr wrap="none" rtlCol="0">
              <a:spAutoFit/>
            </a:bodyPr>
            <a:lstStyle/>
            <a:p>
              <a:pPr algn="r"/>
              <a:r>
                <a:rPr lang="en-US" sz="800" dirty="0">
                  <a:solidFill>
                    <a:srgbClr val="002F5F"/>
                  </a:solidFill>
                  <a:latin typeface="+mn-lt"/>
                </a:rPr>
                <a:t>n=78</a:t>
              </a:r>
            </a:p>
          </p:txBody>
        </p:sp>
        <p:sp>
          <p:nvSpPr>
            <p:cNvPr id="121" name="TextBox 120">
              <a:extLst>
                <a:ext uri="{FF2B5EF4-FFF2-40B4-BE49-F238E27FC236}">
                  <a16:creationId xmlns:a16="http://schemas.microsoft.com/office/drawing/2014/main" id="{F2B62153-F698-4630-99D8-7CF482FA7963}"/>
                </a:ext>
              </a:extLst>
            </p:cNvPr>
            <p:cNvSpPr txBox="1"/>
            <p:nvPr/>
          </p:nvSpPr>
          <p:spPr>
            <a:xfrm>
              <a:off x="16100627" y="16726345"/>
              <a:ext cx="417102" cy="215444"/>
            </a:xfrm>
            <a:prstGeom prst="rect">
              <a:avLst/>
            </a:prstGeom>
            <a:noFill/>
          </p:spPr>
          <p:txBody>
            <a:bodyPr wrap="none" rtlCol="0">
              <a:spAutoFit/>
            </a:bodyPr>
            <a:lstStyle/>
            <a:p>
              <a:pPr algn="r"/>
              <a:r>
                <a:rPr lang="en-US" sz="800" dirty="0">
                  <a:solidFill>
                    <a:srgbClr val="FF6600"/>
                  </a:solidFill>
                  <a:latin typeface="+mn-lt"/>
                </a:rPr>
                <a:t>n=77</a:t>
              </a:r>
            </a:p>
          </p:txBody>
        </p:sp>
        <p:sp>
          <p:nvSpPr>
            <p:cNvPr id="122" name="TextBox 121">
              <a:extLst>
                <a:ext uri="{FF2B5EF4-FFF2-40B4-BE49-F238E27FC236}">
                  <a16:creationId xmlns:a16="http://schemas.microsoft.com/office/drawing/2014/main" id="{D84FEB96-769D-47A1-8FFD-10DB1E85108E}"/>
                </a:ext>
              </a:extLst>
            </p:cNvPr>
            <p:cNvSpPr txBox="1"/>
            <p:nvPr/>
          </p:nvSpPr>
          <p:spPr>
            <a:xfrm>
              <a:off x="16158335" y="16316855"/>
              <a:ext cx="359394" cy="215444"/>
            </a:xfrm>
            <a:prstGeom prst="rect">
              <a:avLst/>
            </a:prstGeom>
            <a:noFill/>
          </p:spPr>
          <p:txBody>
            <a:bodyPr wrap="none" rtlCol="0">
              <a:spAutoFit/>
            </a:bodyPr>
            <a:lstStyle/>
            <a:p>
              <a:pPr algn="r"/>
              <a:r>
                <a:rPr lang="en-US" sz="800" dirty="0">
                  <a:solidFill>
                    <a:srgbClr val="002F5F"/>
                  </a:solidFill>
                  <a:latin typeface="+mn-lt"/>
                </a:rPr>
                <a:t>n=9</a:t>
              </a:r>
            </a:p>
          </p:txBody>
        </p:sp>
        <p:sp>
          <p:nvSpPr>
            <p:cNvPr id="124" name="TextBox 123">
              <a:extLst>
                <a:ext uri="{FF2B5EF4-FFF2-40B4-BE49-F238E27FC236}">
                  <a16:creationId xmlns:a16="http://schemas.microsoft.com/office/drawing/2014/main" id="{A9903B2C-9D15-40C5-B2C9-DE198FFB5AAC}"/>
                </a:ext>
              </a:extLst>
            </p:cNvPr>
            <p:cNvSpPr txBox="1"/>
            <p:nvPr/>
          </p:nvSpPr>
          <p:spPr>
            <a:xfrm>
              <a:off x="16158335" y="16433215"/>
              <a:ext cx="359394" cy="215444"/>
            </a:xfrm>
            <a:prstGeom prst="rect">
              <a:avLst/>
            </a:prstGeom>
            <a:noFill/>
          </p:spPr>
          <p:txBody>
            <a:bodyPr wrap="none" rtlCol="0">
              <a:spAutoFit/>
            </a:bodyPr>
            <a:lstStyle/>
            <a:p>
              <a:pPr algn="r"/>
              <a:r>
                <a:rPr lang="en-US" sz="800" dirty="0">
                  <a:solidFill>
                    <a:srgbClr val="FF6600"/>
                  </a:solidFill>
                  <a:latin typeface="+mn-lt"/>
                </a:rPr>
                <a:t>n=7</a:t>
              </a:r>
            </a:p>
          </p:txBody>
        </p:sp>
        <p:sp>
          <p:nvSpPr>
            <p:cNvPr id="125" name="TextBox 124">
              <a:extLst>
                <a:ext uri="{FF2B5EF4-FFF2-40B4-BE49-F238E27FC236}">
                  <a16:creationId xmlns:a16="http://schemas.microsoft.com/office/drawing/2014/main" id="{D135B011-79D3-4433-86B9-F8EDEA9DBDEC}"/>
                </a:ext>
              </a:extLst>
            </p:cNvPr>
            <p:cNvSpPr txBox="1"/>
            <p:nvPr/>
          </p:nvSpPr>
          <p:spPr>
            <a:xfrm>
              <a:off x="16100627" y="16021495"/>
              <a:ext cx="417102" cy="215444"/>
            </a:xfrm>
            <a:prstGeom prst="rect">
              <a:avLst/>
            </a:prstGeom>
            <a:noFill/>
          </p:spPr>
          <p:txBody>
            <a:bodyPr wrap="none" rtlCol="0">
              <a:spAutoFit/>
            </a:bodyPr>
            <a:lstStyle/>
            <a:p>
              <a:pPr algn="r"/>
              <a:r>
                <a:rPr lang="en-US" sz="800" dirty="0">
                  <a:solidFill>
                    <a:srgbClr val="002F5F"/>
                  </a:solidFill>
                  <a:latin typeface="+mn-lt"/>
                </a:rPr>
                <a:t>n=99</a:t>
              </a:r>
            </a:p>
          </p:txBody>
        </p:sp>
        <p:sp>
          <p:nvSpPr>
            <p:cNvPr id="126" name="TextBox 125">
              <a:extLst>
                <a:ext uri="{FF2B5EF4-FFF2-40B4-BE49-F238E27FC236}">
                  <a16:creationId xmlns:a16="http://schemas.microsoft.com/office/drawing/2014/main" id="{E685A2BD-3BFA-4A53-8324-070125A71D92}"/>
                </a:ext>
              </a:extLst>
            </p:cNvPr>
            <p:cNvSpPr txBox="1"/>
            <p:nvPr/>
          </p:nvSpPr>
          <p:spPr>
            <a:xfrm>
              <a:off x="16100627" y="16143175"/>
              <a:ext cx="417102" cy="215444"/>
            </a:xfrm>
            <a:prstGeom prst="rect">
              <a:avLst/>
            </a:prstGeom>
            <a:noFill/>
          </p:spPr>
          <p:txBody>
            <a:bodyPr wrap="none" rtlCol="0">
              <a:spAutoFit/>
            </a:bodyPr>
            <a:lstStyle/>
            <a:p>
              <a:pPr algn="r"/>
              <a:r>
                <a:rPr lang="en-US" sz="800" dirty="0">
                  <a:solidFill>
                    <a:srgbClr val="FF6600"/>
                  </a:solidFill>
                  <a:latin typeface="+mn-lt"/>
                </a:rPr>
                <a:t>n=91</a:t>
              </a:r>
            </a:p>
          </p:txBody>
        </p:sp>
        <p:sp>
          <p:nvSpPr>
            <p:cNvPr id="127" name="TextBox 126">
              <a:extLst>
                <a:ext uri="{FF2B5EF4-FFF2-40B4-BE49-F238E27FC236}">
                  <a16:creationId xmlns:a16="http://schemas.microsoft.com/office/drawing/2014/main" id="{7E1349BB-7358-4358-8CC3-6E22400080F7}"/>
                </a:ext>
              </a:extLst>
            </p:cNvPr>
            <p:cNvSpPr txBox="1"/>
            <p:nvPr/>
          </p:nvSpPr>
          <p:spPr>
            <a:xfrm>
              <a:off x="16042919" y="17188864"/>
              <a:ext cx="474810" cy="215444"/>
            </a:xfrm>
            <a:prstGeom prst="rect">
              <a:avLst/>
            </a:prstGeom>
            <a:noFill/>
          </p:spPr>
          <p:txBody>
            <a:bodyPr wrap="none" rtlCol="0">
              <a:spAutoFit/>
            </a:bodyPr>
            <a:lstStyle/>
            <a:p>
              <a:pPr algn="r"/>
              <a:r>
                <a:rPr lang="en-US" sz="800" dirty="0">
                  <a:solidFill>
                    <a:srgbClr val="002F5F"/>
                  </a:solidFill>
                  <a:latin typeface="+mn-lt"/>
                </a:rPr>
                <a:t>n=114</a:t>
              </a:r>
            </a:p>
          </p:txBody>
        </p:sp>
        <p:sp>
          <p:nvSpPr>
            <p:cNvPr id="128" name="TextBox 127">
              <a:extLst>
                <a:ext uri="{FF2B5EF4-FFF2-40B4-BE49-F238E27FC236}">
                  <a16:creationId xmlns:a16="http://schemas.microsoft.com/office/drawing/2014/main" id="{F88231E6-F24A-4919-8379-B5FEF37F6A67}"/>
                </a:ext>
              </a:extLst>
            </p:cNvPr>
            <p:cNvSpPr txBox="1"/>
            <p:nvPr/>
          </p:nvSpPr>
          <p:spPr>
            <a:xfrm>
              <a:off x="16042919" y="17310544"/>
              <a:ext cx="474810" cy="215444"/>
            </a:xfrm>
            <a:prstGeom prst="rect">
              <a:avLst/>
            </a:prstGeom>
            <a:noFill/>
          </p:spPr>
          <p:txBody>
            <a:bodyPr wrap="none" rtlCol="0">
              <a:spAutoFit/>
            </a:bodyPr>
            <a:lstStyle/>
            <a:p>
              <a:pPr algn="r"/>
              <a:r>
                <a:rPr lang="en-US" sz="800" dirty="0">
                  <a:solidFill>
                    <a:srgbClr val="FF6600"/>
                  </a:solidFill>
                  <a:latin typeface="+mn-lt"/>
                </a:rPr>
                <a:t>n=110</a:t>
              </a:r>
            </a:p>
          </p:txBody>
        </p:sp>
        <p:sp>
          <p:nvSpPr>
            <p:cNvPr id="129" name="TextBox 128">
              <a:extLst>
                <a:ext uri="{FF2B5EF4-FFF2-40B4-BE49-F238E27FC236}">
                  <a16:creationId xmlns:a16="http://schemas.microsoft.com/office/drawing/2014/main" id="{EE00099D-F623-44D8-94D8-DE04A971FC7B}"/>
                </a:ext>
              </a:extLst>
            </p:cNvPr>
            <p:cNvSpPr txBox="1"/>
            <p:nvPr/>
          </p:nvSpPr>
          <p:spPr>
            <a:xfrm>
              <a:off x="16100627" y="17486285"/>
              <a:ext cx="417102" cy="215444"/>
            </a:xfrm>
            <a:prstGeom prst="rect">
              <a:avLst/>
            </a:prstGeom>
            <a:noFill/>
          </p:spPr>
          <p:txBody>
            <a:bodyPr wrap="none" rtlCol="0">
              <a:spAutoFit/>
            </a:bodyPr>
            <a:lstStyle/>
            <a:p>
              <a:pPr algn="r"/>
              <a:r>
                <a:rPr lang="en-US" sz="800" dirty="0">
                  <a:solidFill>
                    <a:srgbClr val="002F5F"/>
                  </a:solidFill>
                  <a:latin typeface="+mn-lt"/>
                </a:rPr>
                <a:t>n=94</a:t>
              </a:r>
            </a:p>
          </p:txBody>
        </p:sp>
        <p:sp>
          <p:nvSpPr>
            <p:cNvPr id="130" name="TextBox 129">
              <a:extLst>
                <a:ext uri="{FF2B5EF4-FFF2-40B4-BE49-F238E27FC236}">
                  <a16:creationId xmlns:a16="http://schemas.microsoft.com/office/drawing/2014/main" id="{4089B14E-EBD0-453A-A452-64FD6D599F49}"/>
                </a:ext>
              </a:extLst>
            </p:cNvPr>
            <p:cNvSpPr txBox="1"/>
            <p:nvPr/>
          </p:nvSpPr>
          <p:spPr>
            <a:xfrm>
              <a:off x="16100627" y="17602645"/>
              <a:ext cx="417102" cy="215444"/>
            </a:xfrm>
            <a:prstGeom prst="rect">
              <a:avLst/>
            </a:prstGeom>
            <a:noFill/>
          </p:spPr>
          <p:txBody>
            <a:bodyPr wrap="none" rtlCol="0">
              <a:spAutoFit/>
            </a:bodyPr>
            <a:lstStyle/>
            <a:p>
              <a:pPr algn="r"/>
              <a:r>
                <a:rPr lang="en-US" sz="800" dirty="0">
                  <a:solidFill>
                    <a:srgbClr val="FF6600"/>
                  </a:solidFill>
                  <a:latin typeface="+mn-lt"/>
                </a:rPr>
                <a:t>n=82</a:t>
              </a:r>
            </a:p>
          </p:txBody>
        </p:sp>
        <p:sp>
          <p:nvSpPr>
            <p:cNvPr id="131" name="TextBox 130">
              <a:extLst>
                <a:ext uri="{FF2B5EF4-FFF2-40B4-BE49-F238E27FC236}">
                  <a16:creationId xmlns:a16="http://schemas.microsoft.com/office/drawing/2014/main" id="{D99454B5-B990-4B43-99F4-4D12FF49E82F}"/>
                </a:ext>
              </a:extLst>
            </p:cNvPr>
            <p:cNvSpPr txBox="1"/>
            <p:nvPr/>
          </p:nvSpPr>
          <p:spPr>
            <a:xfrm>
              <a:off x="16100627" y="17782675"/>
              <a:ext cx="417102" cy="215444"/>
            </a:xfrm>
            <a:prstGeom prst="rect">
              <a:avLst/>
            </a:prstGeom>
            <a:noFill/>
          </p:spPr>
          <p:txBody>
            <a:bodyPr wrap="none" rtlCol="0">
              <a:spAutoFit/>
            </a:bodyPr>
            <a:lstStyle/>
            <a:p>
              <a:pPr algn="r"/>
              <a:r>
                <a:rPr lang="en-US" sz="800" dirty="0">
                  <a:solidFill>
                    <a:srgbClr val="002F5F"/>
                  </a:solidFill>
                  <a:latin typeface="+mn-lt"/>
                </a:rPr>
                <a:t>n=99</a:t>
              </a:r>
            </a:p>
          </p:txBody>
        </p:sp>
        <p:sp>
          <p:nvSpPr>
            <p:cNvPr id="132" name="TextBox 131">
              <a:extLst>
                <a:ext uri="{FF2B5EF4-FFF2-40B4-BE49-F238E27FC236}">
                  <a16:creationId xmlns:a16="http://schemas.microsoft.com/office/drawing/2014/main" id="{EF47C36A-2D46-440E-B78D-37989A2E2DE6}"/>
                </a:ext>
              </a:extLst>
            </p:cNvPr>
            <p:cNvSpPr txBox="1"/>
            <p:nvPr/>
          </p:nvSpPr>
          <p:spPr>
            <a:xfrm>
              <a:off x="16042919" y="17899034"/>
              <a:ext cx="474810" cy="215444"/>
            </a:xfrm>
            <a:prstGeom prst="rect">
              <a:avLst/>
            </a:prstGeom>
            <a:noFill/>
          </p:spPr>
          <p:txBody>
            <a:bodyPr wrap="none" rtlCol="0">
              <a:spAutoFit/>
            </a:bodyPr>
            <a:lstStyle/>
            <a:p>
              <a:pPr algn="r"/>
              <a:r>
                <a:rPr lang="en-US" sz="800" dirty="0">
                  <a:solidFill>
                    <a:srgbClr val="FF6600"/>
                  </a:solidFill>
                  <a:latin typeface="+mn-lt"/>
                </a:rPr>
                <a:t>n=102</a:t>
              </a:r>
            </a:p>
          </p:txBody>
        </p:sp>
        <p:sp>
          <p:nvSpPr>
            <p:cNvPr id="133" name="TextBox 132">
              <a:extLst>
                <a:ext uri="{FF2B5EF4-FFF2-40B4-BE49-F238E27FC236}">
                  <a16:creationId xmlns:a16="http://schemas.microsoft.com/office/drawing/2014/main" id="{8EB6BB16-F606-4D3F-8B19-4C318173AC6F}"/>
                </a:ext>
              </a:extLst>
            </p:cNvPr>
            <p:cNvSpPr txBox="1"/>
            <p:nvPr/>
          </p:nvSpPr>
          <p:spPr>
            <a:xfrm>
              <a:off x="16042919" y="18077806"/>
              <a:ext cx="474810" cy="215444"/>
            </a:xfrm>
            <a:prstGeom prst="rect">
              <a:avLst/>
            </a:prstGeom>
            <a:noFill/>
          </p:spPr>
          <p:txBody>
            <a:bodyPr wrap="none" rtlCol="0">
              <a:spAutoFit/>
            </a:bodyPr>
            <a:lstStyle/>
            <a:p>
              <a:pPr algn="r"/>
              <a:r>
                <a:rPr lang="en-US" sz="800" dirty="0">
                  <a:solidFill>
                    <a:srgbClr val="002F5F"/>
                  </a:solidFill>
                  <a:latin typeface="+mn-lt"/>
                </a:rPr>
                <a:t>n=109</a:t>
              </a:r>
            </a:p>
          </p:txBody>
        </p:sp>
        <p:sp>
          <p:nvSpPr>
            <p:cNvPr id="134" name="TextBox 133">
              <a:extLst>
                <a:ext uri="{FF2B5EF4-FFF2-40B4-BE49-F238E27FC236}">
                  <a16:creationId xmlns:a16="http://schemas.microsoft.com/office/drawing/2014/main" id="{6217FE89-09AE-4F4D-A6E1-3BA33D9D314A}"/>
                </a:ext>
              </a:extLst>
            </p:cNvPr>
            <p:cNvSpPr txBox="1"/>
            <p:nvPr/>
          </p:nvSpPr>
          <p:spPr>
            <a:xfrm>
              <a:off x="16084597" y="18199487"/>
              <a:ext cx="433132" cy="215444"/>
            </a:xfrm>
            <a:prstGeom prst="rect">
              <a:avLst/>
            </a:prstGeom>
            <a:noFill/>
          </p:spPr>
          <p:txBody>
            <a:bodyPr wrap="none" rtlCol="0">
              <a:spAutoFit/>
            </a:bodyPr>
            <a:lstStyle/>
            <a:p>
              <a:pPr algn="r"/>
              <a:r>
                <a:rPr lang="en-US" sz="800" dirty="0">
                  <a:solidFill>
                    <a:srgbClr val="FF6600"/>
                  </a:solidFill>
                  <a:latin typeface="+mn-lt"/>
                </a:rPr>
                <a:t>n=89</a:t>
              </a:r>
            </a:p>
          </p:txBody>
        </p:sp>
        <p:sp>
          <p:nvSpPr>
            <p:cNvPr id="135" name="TextBox 134">
              <a:extLst>
                <a:ext uri="{FF2B5EF4-FFF2-40B4-BE49-F238E27FC236}">
                  <a16:creationId xmlns:a16="http://schemas.microsoft.com/office/drawing/2014/main" id="{6974F0F8-642E-459F-B04C-140F33EE6A50}"/>
                </a:ext>
              </a:extLst>
            </p:cNvPr>
            <p:cNvSpPr txBox="1"/>
            <p:nvPr/>
          </p:nvSpPr>
          <p:spPr>
            <a:xfrm>
              <a:off x="16042919" y="13956199"/>
              <a:ext cx="474810" cy="215444"/>
            </a:xfrm>
            <a:prstGeom prst="rect">
              <a:avLst/>
            </a:prstGeom>
            <a:noFill/>
          </p:spPr>
          <p:txBody>
            <a:bodyPr wrap="none" rtlCol="0">
              <a:spAutoFit/>
            </a:bodyPr>
            <a:lstStyle/>
            <a:p>
              <a:pPr algn="r"/>
              <a:r>
                <a:rPr lang="en-US" sz="800" dirty="0">
                  <a:solidFill>
                    <a:srgbClr val="002F5F"/>
                  </a:solidFill>
                  <a:latin typeface="+mn-lt"/>
                </a:rPr>
                <a:t>n=208</a:t>
              </a:r>
            </a:p>
          </p:txBody>
        </p:sp>
        <p:sp>
          <p:nvSpPr>
            <p:cNvPr id="136" name="TextBox 135">
              <a:extLst>
                <a:ext uri="{FF2B5EF4-FFF2-40B4-BE49-F238E27FC236}">
                  <a16:creationId xmlns:a16="http://schemas.microsoft.com/office/drawing/2014/main" id="{8BB1DF79-E86C-4EFB-AB57-2DB19F8B2144}"/>
                </a:ext>
              </a:extLst>
            </p:cNvPr>
            <p:cNvSpPr txBox="1"/>
            <p:nvPr/>
          </p:nvSpPr>
          <p:spPr>
            <a:xfrm>
              <a:off x="16026889" y="14083200"/>
              <a:ext cx="490840" cy="215444"/>
            </a:xfrm>
            <a:prstGeom prst="rect">
              <a:avLst/>
            </a:prstGeom>
            <a:noFill/>
          </p:spPr>
          <p:txBody>
            <a:bodyPr wrap="none" rtlCol="0">
              <a:spAutoFit/>
            </a:bodyPr>
            <a:lstStyle/>
            <a:p>
              <a:pPr algn="r"/>
              <a:r>
                <a:rPr lang="en-US" sz="800" dirty="0">
                  <a:solidFill>
                    <a:srgbClr val="FF6600"/>
                  </a:solidFill>
                  <a:latin typeface="+mn-lt"/>
                </a:rPr>
                <a:t>n=192</a:t>
              </a:r>
            </a:p>
          </p:txBody>
        </p:sp>
        <p:sp>
          <p:nvSpPr>
            <p:cNvPr id="137" name="TextBox 136">
              <a:extLst>
                <a:ext uri="{FF2B5EF4-FFF2-40B4-BE49-F238E27FC236}">
                  <a16:creationId xmlns:a16="http://schemas.microsoft.com/office/drawing/2014/main" id="{C3292B2A-2E7F-4FED-AA01-71F95F91A043}"/>
                </a:ext>
              </a:extLst>
            </p:cNvPr>
            <p:cNvSpPr txBox="1"/>
            <p:nvPr/>
          </p:nvSpPr>
          <p:spPr>
            <a:xfrm>
              <a:off x="17516780" y="13951823"/>
              <a:ext cx="486030" cy="230832"/>
            </a:xfrm>
            <a:prstGeom prst="rect">
              <a:avLst/>
            </a:prstGeom>
            <a:noFill/>
          </p:spPr>
          <p:txBody>
            <a:bodyPr wrap="none" rtlCol="0">
              <a:spAutoFit/>
            </a:bodyPr>
            <a:lstStyle/>
            <a:p>
              <a:pPr algn="r"/>
              <a:r>
                <a:rPr lang="en-US" sz="900" dirty="0">
                  <a:solidFill>
                    <a:srgbClr val="002F5F"/>
                  </a:solidFill>
                  <a:latin typeface="+mn-lt"/>
                </a:rPr>
                <a:t>(0.38)</a:t>
              </a:r>
            </a:p>
          </p:txBody>
        </p:sp>
        <p:sp>
          <p:nvSpPr>
            <p:cNvPr id="138" name="TextBox 137">
              <a:extLst>
                <a:ext uri="{FF2B5EF4-FFF2-40B4-BE49-F238E27FC236}">
                  <a16:creationId xmlns:a16="http://schemas.microsoft.com/office/drawing/2014/main" id="{091A2F53-6707-4177-B1E1-395BC467B741}"/>
                </a:ext>
              </a:extLst>
            </p:cNvPr>
            <p:cNvSpPr txBox="1"/>
            <p:nvPr/>
          </p:nvSpPr>
          <p:spPr>
            <a:xfrm>
              <a:off x="17129629" y="14068784"/>
              <a:ext cx="486030" cy="230832"/>
            </a:xfrm>
            <a:prstGeom prst="rect">
              <a:avLst/>
            </a:prstGeom>
            <a:noFill/>
          </p:spPr>
          <p:txBody>
            <a:bodyPr wrap="none" rtlCol="0">
              <a:spAutoFit/>
            </a:bodyPr>
            <a:lstStyle/>
            <a:p>
              <a:pPr algn="r"/>
              <a:r>
                <a:rPr lang="en-US" sz="900" dirty="0">
                  <a:solidFill>
                    <a:srgbClr val="FF6600"/>
                  </a:solidFill>
                  <a:latin typeface="+mn-lt"/>
                </a:rPr>
                <a:t>(0.40)</a:t>
              </a:r>
            </a:p>
          </p:txBody>
        </p:sp>
        <p:sp>
          <p:nvSpPr>
            <p:cNvPr id="139" name="TextBox 138">
              <a:extLst>
                <a:ext uri="{FF2B5EF4-FFF2-40B4-BE49-F238E27FC236}">
                  <a16:creationId xmlns:a16="http://schemas.microsoft.com/office/drawing/2014/main" id="{E7939A36-A30A-4D8C-AB28-DD9179160056}"/>
                </a:ext>
              </a:extLst>
            </p:cNvPr>
            <p:cNvSpPr txBox="1"/>
            <p:nvPr/>
          </p:nvSpPr>
          <p:spPr>
            <a:xfrm>
              <a:off x="17116730" y="14537653"/>
              <a:ext cx="486030" cy="230832"/>
            </a:xfrm>
            <a:prstGeom prst="rect">
              <a:avLst/>
            </a:prstGeom>
            <a:noFill/>
          </p:spPr>
          <p:txBody>
            <a:bodyPr wrap="none" rtlCol="0">
              <a:spAutoFit/>
            </a:bodyPr>
            <a:lstStyle/>
            <a:p>
              <a:pPr algn="r"/>
              <a:r>
                <a:rPr lang="en-US" sz="900" dirty="0">
                  <a:solidFill>
                    <a:srgbClr val="002F5F"/>
                  </a:solidFill>
                  <a:latin typeface="+mn-lt"/>
                </a:rPr>
                <a:t>(0.44)</a:t>
              </a:r>
            </a:p>
          </p:txBody>
        </p:sp>
        <p:sp>
          <p:nvSpPr>
            <p:cNvPr id="140" name="TextBox 139">
              <a:extLst>
                <a:ext uri="{FF2B5EF4-FFF2-40B4-BE49-F238E27FC236}">
                  <a16:creationId xmlns:a16="http://schemas.microsoft.com/office/drawing/2014/main" id="{64D39638-01E3-4516-8A14-A6851D5D8FF6}"/>
                </a:ext>
              </a:extLst>
            </p:cNvPr>
            <p:cNvSpPr txBox="1"/>
            <p:nvPr/>
          </p:nvSpPr>
          <p:spPr>
            <a:xfrm>
              <a:off x="16831179" y="14651954"/>
              <a:ext cx="486030" cy="230832"/>
            </a:xfrm>
            <a:prstGeom prst="rect">
              <a:avLst/>
            </a:prstGeom>
            <a:noFill/>
          </p:spPr>
          <p:txBody>
            <a:bodyPr wrap="none" rtlCol="0">
              <a:spAutoFit/>
            </a:bodyPr>
            <a:lstStyle/>
            <a:p>
              <a:pPr algn="r"/>
              <a:r>
                <a:rPr lang="en-US" sz="900" dirty="0">
                  <a:solidFill>
                    <a:srgbClr val="FF6600"/>
                  </a:solidFill>
                  <a:latin typeface="+mn-lt"/>
                </a:rPr>
                <a:t>(0.45)</a:t>
              </a:r>
            </a:p>
          </p:txBody>
        </p:sp>
        <p:sp>
          <p:nvSpPr>
            <p:cNvPr id="141" name="TextBox 140">
              <a:extLst>
                <a:ext uri="{FF2B5EF4-FFF2-40B4-BE49-F238E27FC236}">
                  <a16:creationId xmlns:a16="http://schemas.microsoft.com/office/drawing/2014/main" id="{71FF9F28-111B-45ED-BD80-7CC605435988}"/>
                </a:ext>
              </a:extLst>
            </p:cNvPr>
            <p:cNvSpPr txBox="1"/>
            <p:nvPr/>
          </p:nvSpPr>
          <p:spPr>
            <a:xfrm>
              <a:off x="18583580" y="14246583"/>
              <a:ext cx="486030" cy="230832"/>
            </a:xfrm>
            <a:prstGeom prst="rect">
              <a:avLst/>
            </a:prstGeom>
            <a:noFill/>
          </p:spPr>
          <p:txBody>
            <a:bodyPr wrap="none" rtlCol="0">
              <a:spAutoFit/>
            </a:bodyPr>
            <a:lstStyle/>
            <a:p>
              <a:pPr algn="r"/>
              <a:r>
                <a:rPr lang="en-US" sz="900" dirty="0">
                  <a:solidFill>
                    <a:srgbClr val="002F5F"/>
                  </a:solidFill>
                  <a:latin typeface="+mn-lt"/>
                </a:rPr>
                <a:t>(0.70)</a:t>
              </a:r>
            </a:p>
          </p:txBody>
        </p:sp>
        <p:sp>
          <p:nvSpPr>
            <p:cNvPr id="142" name="TextBox 141">
              <a:extLst>
                <a:ext uri="{FF2B5EF4-FFF2-40B4-BE49-F238E27FC236}">
                  <a16:creationId xmlns:a16="http://schemas.microsoft.com/office/drawing/2014/main" id="{FC92F238-B712-4A57-9DFF-8A65029D26ED}"/>
                </a:ext>
              </a:extLst>
            </p:cNvPr>
            <p:cNvSpPr txBox="1"/>
            <p:nvPr/>
          </p:nvSpPr>
          <p:spPr>
            <a:xfrm>
              <a:off x="17904329" y="14360883"/>
              <a:ext cx="486030" cy="230832"/>
            </a:xfrm>
            <a:prstGeom prst="rect">
              <a:avLst/>
            </a:prstGeom>
            <a:noFill/>
          </p:spPr>
          <p:txBody>
            <a:bodyPr wrap="none" rtlCol="0">
              <a:spAutoFit/>
            </a:bodyPr>
            <a:lstStyle/>
            <a:p>
              <a:pPr algn="r"/>
              <a:r>
                <a:rPr lang="en-US" sz="900" dirty="0">
                  <a:solidFill>
                    <a:srgbClr val="FF6600"/>
                  </a:solidFill>
                  <a:latin typeface="+mn-lt"/>
                </a:rPr>
                <a:t>(0.75)</a:t>
              </a:r>
            </a:p>
          </p:txBody>
        </p:sp>
        <p:sp>
          <p:nvSpPr>
            <p:cNvPr id="143" name="TextBox 142">
              <a:extLst>
                <a:ext uri="{FF2B5EF4-FFF2-40B4-BE49-F238E27FC236}">
                  <a16:creationId xmlns:a16="http://schemas.microsoft.com/office/drawing/2014/main" id="{43A9928E-FCBB-434D-8A37-C491E6E493F1}"/>
                </a:ext>
              </a:extLst>
            </p:cNvPr>
            <p:cNvSpPr txBox="1"/>
            <p:nvPr/>
          </p:nvSpPr>
          <p:spPr>
            <a:xfrm>
              <a:off x="17967630" y="15135240"/>
              <a:ext cx="486030" cy="230832"/>
            </a:xfrm>
            <a:prstGeom prst="rect">
              <a:avLst/>
            </a:prstGeom>
            <a:noFill/>
          </p:spPr>
          <p:txBody>
            <a:bodyPr wrap="none" rtlCol="0">
              <a:spAutoFit/>
            </a:bodyPr>
            <a:lstStyle/>
            <a:p>
              <a:pPr algn="r"/>
              <a:r>
                <a:rPr lang="en-US" sz="900" dirty="0">
                  <a:solidFill>
                    <a:srgbClr val="002F5F"/>
                  </a:solidFill>
                  <a:latin typeface="+mn-lt"/>
                </a:rPr>
                <a:t>(0.52)</a:t>
              </a:r>
            </a:p>
          </p:txBody>
        </p:sp>
        <p:sp>
          <p:nvSpPr>
            <p:cNvPr id="144" name="TextBox 143">
              <a:extLst>
                <a:ext uri="{FF2B5EF4-FFF2-40B4-BE49-F238E27FC236}">
                  <a16:creationId xmlns:a16="http://schemas.microsoft.com/office/drawing/2014/main" id="{46474862-7C87-4CE8-B333-0C0B7E49130B}"/>
                </a:ext>
              </a:extLst>
            </p:cNvPr>
            <p:cNvSpPr txBox="1"/>
            <p:nvPr/>
          </p:nvSpPr>
          <p:spPr>
            <a:xfrm>
              <a:off x="17402679" y="15242503"/>
              <a:ext cx="486030" cy="230832"/>
            </a:xfrm>
            <a:prstGeom prst="rect">
              <a:avLst/>
            </a:prstGeom>
            <a:noFill/>
          </p:spPr>
          <p:txBody>
            <a:bodyPr wrap="none" rtlCol="0">
              <a:spAutoFit/>
            </a:bodyPr>
            <a:lstStyle/>
            <a:p>
              <a:pPr algn="r"/>
              <a:r>
                <a:rPr lang="en-US" sz="900" dirty="0">
                  <a:solidFill>
                    <a:srgbClr val="FF6600"/>
                  </a:solidFill>
                  <a:latin typeface="+mn-lt"/>
                </a:rPr>
                <a:t>(0.55)</a:t>
              </a:r>
            </a:p>
          </p:txBody>
        </p:sp>
        <p:sp>
          <p:nvSpPr>
            <p:cNvPr id="145" name="TextBox 144">
              <a:extLst>
                <a:ext uri="{FF2B5EF4-FFF2-40B4-BE49-F238E27FC236}">
                  <a16:creationId xmlns:a16="http://schemas.microsoft.com/office/drawing/2014/main" id="{746F71F9-8873-4CBC-B253-B562B83D12B7}"/>
                </a:ext>
              </a:extLst>
            </p:cNvPr>
            <p:cNvSpPr txBox="1"/>
            <p:nvPr/>
          </p:nvSpPr>
          <p:spPr>
            <a:xfrm>
              <a:off x="17034180" y="14836103"/>
              <a:ext cx="486030" cy="230832"/>
            </a:xfrm>
            <a:prstGeom prst="rect">
              <a:avLst/>
            </a:prstGeom>
            <a:noFill/>
          </p:spPr>
          <p:txBody>
            <a:bodyPr wrap="none" rtlCol="0">
              <a:spAutoFit/>
            </a:bodyPr>
            <a:lstStyle/>
            <a:p>
              <a:pPr algn="r"/>
              <a:r>
                <a:rPr lang="en-US" sz="900" dirty="0">
                  <a:solidFill>
                    <a:srgbClr val="002F5F"/>
                  </a:solidFill>
                  <a:latin typeface="+mn-lt"/>
                </a:rPr>
                <a:t>(0.56)</a:t>
              </a:r>
            </a:p>
          </p:txBody>
        </p:sp>
        <p:sp>
          <p:nvSpPr>
            <p:cNvPr id="146" name="TextBox 145">
              <a:extLst>
                <a:ext uri="{FF2B5EF4-FFF2-40B4-BE49-F238E27FC236}">
                  <a16:creationId xmlns:a16="http://schemas.microsoft.com/office/drawing/2014/main" id="{2DCE0574-B7B2-4A7E-B9B0-321CE556DF36}"/>
                </a:ext>
              </a:extLst>
            </p:cNvPr>
            <p:cNvSpPr txBox="1"/>
            <p:nvPr/>
          </p:nvSpPr>
          <p:spPr>
            <a:xfrm>
              <a:off x="16843879" y="14945083"/>
              <a:ext cx="486030" cy="230832"/>
            </a:xfrm>
            <a:prstGeom prst="rect">
              <a:avLst/>
            </a:prstGeom>
            <a:noFill/>
          </p:spPr>
          <p:txBody>
            <a:bodyPr wrap="none" rtlCol="0">
              <a:spAutoFit/>
            </a:bodyPr>
            <a:lstStyle/>
            <a:p>
              <a:pPr algn="r"/>
              <a:r>
                <a:rPr lang="en-US" sz="900" dirty="0">
                  <a:solidFill>
                    <a:srgbClr val="FF6600"/>
                  </a:solidFill>
                  <a:latin typeface="+mn-lt"/>
                </a:rPr>
                <a:t>(0.56)</a:t>
              </a:r>
            </a:p>
          </p:txBody>
        </p:sp>
        <p:sp>
          <p:nvSpPr>
            <p:cNvPr id="147" name="TextBox 146">
              <a:extLst>
                <a:ext uri="{FF2B5EF4-FFF2-40B4-BE49-F238E27FC236}">
                  <a16:creationId xmlns:a16="http://schemas.microsoft.com/office/drawing/2014/main" id="{CC50BCEA-24C2-4594-8D09-D093A51C1D89}"/>
                </a:ext>
              </a:extLst>
            </p:cNvPr>
            <p:cNvSpPr txBox="1"/>
            <p:nvPr/>
          </p:nvSpPr>
          <p:spPr>
            <a:xfrm>
              <a:off x="17916830" y="15425623"/>
              <a:ext cx="486030" cy="230832"/>
            </a:xfrm>
            <a:prstGeom prst="rect">
              <a:avLst/>
            </a:prstGeom>
            <a:noFill/>
          </p:spPr>
          <p:txBody>
            <a:bodyPr wrap="none" rtlCol="0">
              <a:spAutoFit/>
            </a:bodyPr>
            <a:lstStyle/>
            <a:p>
              <a:pPr algn="r"/>
              <a:r>
                <a:rPr lang="en-US" sz="900" dirty="0">
                  <a:solidFill>
                    <a:srgbClr val="002F5F"/>
                  </a:solidFill>
                  <a:latin typeface="+mn-lt"/>
                </a:rPr>
                <a:t>(0.79)</a:t>
              </a:r>
            </a:p>
          </p:txBody>
        </p:sp>
        <p:sp>
          <p:nvSpPr>
            <p:cNvPr id="148" name="TextBox 147">
              <a:extLst>
                <a:ext uri="{FF2B5EF4-FFF2-40B4-BE49-F238E27FC236}">
                  <a16:creationId xmlns:a16="http://schemas.microsoft.com/office/drawing/2014/main" id="{D4C61490-305E-4D25-8540-227DB5FE6E4B}"/>
                </a:ext>
              </a:extLst>
            </p:cNvPr>
            <p:cNvSpPr txBox="1"/>
            <p:nvPr/>
          </p:nvSpPr>
          <p:spPr>
            <a:xfrm>
              <a:off x="17237579" y="15539924"/>
              <a:ext cx="486030" cy="230832"/>
            </a:xfrm>
            <a:prstGeom prst="rect">
              <a:avLst/>
            </a:prstGeom>
            <a:noFill/>
          </p:spPr>
          <p:txBody>
            <a:bodyPr wrap="none" rtlCol="0">
              <a:spAutoFit/>
            </a:bodyPr>
            <a:lstStyle/>
            <a:p>
              <a:pPr algn="r"/>
              <a:r>
                <a:rPr lang="en-US" sz="900" dirty="0">
                  <a:solidFill>
                    <a:srgbClr val="FF6600"/>
                  </a:solidFill>
                  <a:latin typeface="+mn-lt"/>
                </a:rPr>
                <a:t>(0.79)</a:t>
              </a:r>
            </a:p>
          </p:txBody>
        </p:sp>
        <p:sp>
          <p:nvSpPr>
            <p:cNvPr id="149" name="TextBox 148">
              <a:extLst>
                <a:ext uri="{FF2B5EF4-FFF2-40B4-BE49-F238E27FC236}">
                  <a16:creationId xmlns:a16="http://schemas.microsoft.com/office/drawing/2014/main" id="{17E80A90-E648-4A41-8B54-D53E60576CCC}"/>
                </a:ext>
              </a:extLst>
            </p:cNvPr>
            <p:cNvSpPr txBox="1"/>
            <p:nvPr/>
          </p:nvSpPr>
          <p:spPr>
            <a:xfrm>
              <a:off x="17396130" y="15717724"/>
              <a:ext cx="486030" cy="230832"/>
            </a:xfrm>
            <a:prstGeom prst="rect">
              <a:avLst/>
            </a:prstGeom>
            <a:noFill/>
          </p:spPr>
          <p:txBody>
            <a:bodyPr wrap="none" rtlCol="0">
              <a:spAutoFit/>
            </a:bodyPr>
            <a:lstStyle/>
            <a:p>
              <a:pPr algn="r"/>
              <a:r>
                <a:rPr lang="en-US" sz="900" dirty="0">
                  <a:solidFill>
                    <a:srgbClr val="002F5F"/>
                  </a:solidFill>
                  <a:latin typeface="+mn-lt"/>
                </a:rPr>
                <a:t>(0.45)</a:t>
              </a:r>
            </a:p>
          </p:txBody>
        </p:sp>
        <p:sp>
          <p:nvSpPr>
            <p:cNvPr id="150" name="TextBox 149">
              <a:extLst>
                <a:ext uri="{FF2B5EF4-FFF2-40B4-BE49-F238E27FC236}">
                  <a16:creationId xmlns:a16="http://schemas.microsoft.com/office/drawing/2014/main" id="{635549E4-7AAA-4316-8B00-B33EA4A6957F}"/>
                </a:ext>
              </a:extLst>
            </p:cNvPr>
            <p:cNvSpPr txBox="1"/>
            <p:nvPr/>
          </p:nvSpPr>
          <p:spPr>
            <a:xfrm>
              <a:off x="17104229" y="15826704"/>
              <a:ext cx="486030" cy="230832"/>
            </a:xfrm>
            <a:prstGeom prst="rect">
              <a:avLst/>
            </a:prstGeom>
            <a:noFill/>
          </p:spPr>
          <p:txBody>
            <a:bodyPr wrap="none" rtlCol="0">
              <a:spAutoFit/>
            </a:bodyPr>
            <a:lstStyle/>
            <a:p>
              <a:pPr algn="r"/>
              <a:r>
                <a:rPr lang="en-US" sz="900" dirty="0">
                  <a:solidFill>
                    <a:srgbClr val="FF6600"/>
                  </a:solidFill>
                  <a:latin typeface="+mn-lt"/>
                </a:rPr>
                <a:t>(0.47)</a:t>
              </a:r>
            </a:p>
          </p:txBody>
        </p:sp>
        <p:sp>
          <p:nvSpPr>
            <p:cNvPr id="151" name="TextBox 150">
              <a:extLst>
                <a:ext uri="{FF2B5EF4-FFF2-40B4-BE49-F238E27FC236}">
                  <a16:creationId xmlns:a16="http://schemas.microsoft.com/office/drawing/2014/main" id="{54B592AE-554A-4026-835D-484BBF1F91F6}"/>
                </a:ext>
              </a:extLst>
            </p:cNvPr>
            <p:cNvSpPr txBox="1"/>
            <p:nvPr/>
          </p:nvSpPr>
          <p:spPr>
            <a:xfrm>
              <a:off x="17338980" y="16004504"/>
              <a:ext cx="486030" cy="230832"/>
            </a:xfrm>
            <a:prstGeom prst="rect">
              <a:avLst/>
            </a:prstGeom>
            <a:noFill/>
          </p:spPr>
          <p:txBody>
            <a:bodyPr wrap="none" rtlCol="0">
              <a:spAutoFit/>
            </a:bodyPr>
            <a:lstStyle/>
            <a:p>
              <a:pPr algn="r"/>
              <a:r>
                <a:rPr lang="en-US" sz="900" dirty="0">
                  <a:solidFill>
                    <a:srgbClr val="002F5F"/>
                  </a:solidFill>
                  <a:latin typeface="+mn-lt"/>
                </a:rPr>
                <a:t>(0.56)</a:t>
              </a:r>
            </a:p>
          </p:txBody>
        </p:sp>
        <p:sp>
          <p:nvSpPr>
            <p:cNvPr id="152" name="TextBox 151">
              <a:extLst>
                <a:ext uri="{FF2B5EF4-FFF2-40B4-BE49-F238E27FC236}">
                  <a16:creationId xmlns:a16="http://schemas.microsoft.com/office/drawing/2014/main" id="{447C5F0B-01AE-4964-832D-442E85E3BD85}"/>
                </a:ext>
              </a:extLst>
            </p:cNvPr>
            <p:cNvSpPr txBox="1"/>
            <p:nvPr/>
          </p:nvSpPr>
          <p:spPr>
            <a:xfrm>
              <a:off x="16742279" y="16123094"/>
              <a:ext cx="486030" cy="230832"/>
            </a:xfrm>
            <a:prstGeom prst="rect">
              <a:avLst/>
            </a:prstGeom>
            <a:noFill/>
          </p:spPr>
          <p:txBody>
            <a:bodyPr wrap="none" rtlCol="0">
              <a:spAutoFit/>
            </a:bodyPr>
            <a:lstStyle/>
            <a:p>
              <a:pPr algn="r"/>
              <a:r>
                <a:rPr lang="en-US" sz="900" dirty="0">
                  <a:solidFill>
                    <a:srgbClr val="FF6600"/>
                  </a:solidFill>
                  <a:latin typeface="+mn-lt"/>
                </a:rPr>
                <a:t>(0.59)</a:t>
              </a:r>
            </a:p>
          </p:txBody>
        </p:sp>
        <p:sp>
          <p:nvSpPr>
            <p:cNvPr id="153" name="TextBox 152">
              <a:extLst>
                <a:ext uri="{FF2B5EF4-FFF2-40B4-BE49-F238E27FC236}">
                  <a16:creationId xmlns:a16="http://schemas.microsoft.com/office/drawing/2014/main" id="{3C1B6F80-8AAB-493F-B8D6-5513F656ACAB}"/>
                </a:ext>
              </a:extLst>
            </p:cNvPr>
            <p:cNvSpPr txBox="1"/>
            <p:nvPr/>
          </p:nvSpPr>
          <p:spPr>
            <a:xfrm>
              <a:off x="17009261" y="16304568"/>
              <a:ext cx="486030" cy="230832"/>
            </a:xfrm>
            <a:prstGeom prst="rect">
              <a:avLst/>
            </a:prstGeom>
            <a:noFill/>
          </p:spPr>
          <p:txBody>
            <a:bodyPr wrap="none" rtlCol="0">
              <a:spAutoFit/>
            </a:bodyPr>
            <a:lstStyle/>
            <a:p>
              <a:pPr algn="r"/>
              <a:r>
                <a:rPr lang="en-US" sz="900" dirty="0">
                  <a:solidFill>
                    <a:srgbClr val="002F5F"/>
                  </a:solidFill>
                  <a:latin typeface="+mn-lt"/>
                </a:rPr>
                <a:t>(1.93)</a:t>
              </a:r>
            </a:p>
          </p:txBody>
        </p:sp>
        <p:sp>
          <p:nvSpPr>
            <p:cNvPr id="154" name="TextBox 153">
              <a:extLst>
                <a:ext uri="{FF2B5EF4-FFF2-40B4-BE49-F238E27FC236}">
                  <a16:creationId xmlns:a16="http://schemas.microsoft.com/office/drawing/2014/main" id="{E86EE003-FC06-409E-9812-A9269723CF9F}"/>
                </a:ext>
              </a:extLst>
            </p:cNvPr>
            <p:cNvSpPr txBox="1"/>
            <p:nvPr/>
          </p:nvSpPr>
          <p:spPr>
            <a:xfrm>
              <a:off x="17339660" y="16422130"/>
              <a:ext cx="486030" cy="230832"/>
            </a:xfrm>
            <a:prstGeom prst="rect">
              <a:avLst/>
            </a:prstGeom>
            <a:noFill/>
          </p:spPr>
          <p:txBody>
            <a:bodyPr wrap="none" rtlCol="0">
              <a:spAutoFit/>
            </a:bodyPr>
            <a:lstStyle/>
            <a:p>
              <a:pPr algn="r"/>
              <a:r>
                <a:rPr lang="en-US" sz="900" dirty="0">
                  <a:solidFill>
                    <a:srgbClr val="FF6600"/>
                  </a:solidFill>
                  <a:latin typeface="+mn-lt"/>
                </a:rPr>
                <a:t>(2.16)</a:t>
              </a:r>
            </a:p>
          </p:txBody>
        </p:sp>
        <p:sp>
          <p:nvSpPr>
            <p:cNvPr id="155" name="TextBox 154">
              <a:extLst>
                <a:ext uri="{FF2B5EF4-FFF2-40B4-BE49-F238E27FC236}">
                  <a16:creationId xmlns:a16="http://schemas.microsoft.com/office/drawing/2014/main" id="{783EB236-1C14-452D-AC94-FB1BAA892E99}"/>
                </a:ext>
              </a:extLst>
            </p:cNvPr>
            <p:cNvSpPr txBox="1"/>
            <p:nvPr/>
          </p:nvSpPr>
          <p:spPr>
            <a:xfrm>
              <a:off x="17904130" y="16604664"/>
              <a:ext cx="486030" cy="230832"/>
            </a:xfrm>
            <a:prstGeom prst="rect">
              <a:avLst/>
            </a:prstGeom>
            <a:noFill/>
          </p:spPr>
          <p:txBody>
            <a:bodyPr wrap="none" rtlCol="0">
              <a:spAutoFit/>
            </a:bodyPr>
            <a:lstStyle/>
            <a:p>
              <a:pPr algn="r"/>
              <a:r>
                <a:rPr lang="en-US" sz="900" dirty="0">
                  <a:solidFill>
                    <a:srgbClr val="002F5F"/>
                  </a:solidFill>
                  <a:latin typeface="+mn-lt"/>
                </a:rPr>
                <a:t>(0.62)</a:t>
              </a:r>
            </a:p>
          </p:txBody>
        </p:sp>
        <p:sp>
          <p:nvSpPr>
            <p:cNvPr id="156" name="TextBox 155">
              <a:extLst>
                <a:ext uri="{FF2B5EF4-FFF2-40B4-BE49-F238E27FC236}">
                  <a16:creationId xmlns:a16="http://schemas.microsoft.com/office/drawing/2014/main" id="{603A24F5-8BD5-404F-A2F2-008DF2D2ABC7}"/>
                </a:ext>
              </a:extLst>
            </p:cNvPr>
            <p:cNvSpPr txBox="1"/>
            <p:nvPr/>
          </p:nvSpPr>
          <p:spPr>
            <a:xfrm>
              <a:off x="17516979" y="16707293"/>
              <a:ext cx="486030" cy="230832"/>
            </a:xfrm>
            <a:prstGeom prst="rect">
              <a:avLst/>
            </a:prstGeom>
            <a:noFill/>
          </p:spPr>
          <p:txBody>
            <a:bodyPr wrap="none" rtlCol="0">
              <a:spAutoFit/>
            </a:bodyPr>
            <a:lstStyle/>
            <a:p>
              <a:pPr algn="r"/>
              <a:r>
                <a:rPr lang="en-US" sz="900" dirty="0">
                  <a:solidFill>
                    <a:srgbClr val="FF6600"/>
                  </a:solidFill>
                  <a:latin typeface="+mn-lt"/>
                </a:rPr>
                <a:t>(0.62)</a:t>
              </a:r>
            </a:p>
          </p:txBody>
        </p:sp>
        <p:sp>
          <p:nvSpPr>
            <p:cNvPr id="157" name="TextBox 156">
              <a:extLst>
                <a:ext uri="{FF2B5EF4-FFF2-40B4-BE49-F238E27FC236}">
                  <a16:creationId xmlns:a16="http://schemas.microsoft.com/office/drawing/2014/main" id="{F86CD16D-F880-40B6-8C25-12C0A5FA2934}"/>
                </a:ext>
              </a:extLst>
            </p:cNvPr>
            <p:cNvSpPr txBox="1"/>
            <p:nvPr/>
          </p:nvSpPr>
          <p:spPr>
            <a:xfrm>
              <a:off x="17142130" y="16890416"/>
              <a:ext cx="486030" cy="230832"/>
            </a:xfrm>
            <a:prstGeom prst="rect">
              <a:avLst/>
            </a:prstGeom>
            <a:noFill/>
          </p:spPr>
          <p:txBody>
            <a:bodyPr wrap="none" rtlCol="0">
              <a:spAutoFit/>
            </a:bodyPr>
            <a:lstStyle/>
            <a:p>
              <a:pPr algn="r"/>
              <a:r>
                <a:rPr lang="en-US" sz="900" dirty="0">
                  <a:solidFill>
                    <a:srgbClr val="002F5F"/>
                  </a:solidFill>
                  <a:latin typeface="+mn-lt"/>
                </a:rPr>
                <a:t>(1.25)</a:t>
              </a:r>
            </a:p>
          </p:txBody>
        </p:sp>
        <p:sp>
          <p:nvSpPr>
            <p:cNvPr id="158" name="TextBox 157">
              <a:extLst>
                <a:ext uri="{FF2B5EF4-FFF2-40B4-BE49-F238E27FC236}">
                  <a16:creationId xmlns:a16="http://schemas.microsoft.com/office/drawing/2014/main" id="{30825F9E-F924-4347-9525-966642069E51}"/>
                </a:ext>
              </a:extLst>
            </p:cNvPr>
            <p:cNvSpPr txBox="1"/>
            <p:nvPr/>
          </p:nvSpPr>
          <p:spPr>
            <a:xfrm>
              <a:off x="16970879" y="16999394"/>
              <a:ext cx="486030" cy="230832"/>
            </a:xfrm>
            <a:prstGeom prst="rect">
              <a:avLst/>
            </a:prstGeom>
            <a:noFill/>
          </p:spPr>
          <p:txBody>
            <a:bodyPr wrap="none" rtlCol="0">
              <a:spAutoFit/>
            </a:bodyPr>
            <a:lstStyle/>
            <a:p>
              <a:pPr algn="r"/>
              <a:r>
                <a:rPr lang="en-US" sz="900" dirty="0">
                  <a:solidFill>
                    <a:srgbClr val="FF6600"/>
                  </a:solidFill>
                  <a:latin typeface="+mn-lt"/>
                </a:rPr>
                <a:t>(1.35)</a:t>
              </a:r>
            </a:p>
          </p:txBody>
        </p:sp>
        <p:sp>
          <p:nvSpPr>
            <p:cNvPr id="159" name="TextBox 158">
              <a:extLst>
                <a:ext uri="{FF2B5EF4-FFF2-40B4-BE49-F238E27FC236}">
                  <a16:creationId xmlns:a16="http://schemas.microsoft.com/office/drawing/2014/main" id="{89249A20-281C-4C77-A0AC-4338315FFDC4}"/>
                </a:ext>
              </a:extLst>
            </p:cNvPr>
            <p:cNvSpPr txBox="1"/>
            <p:nvPr/>
          </p:nvSpPr>
          <p:spPr>
            <a:xfrm>
              <a:off x="17231436" y="17473499"/>
              <a:ext cx="486030" cy="230832"/>
            </a:xfrm>
            <a:prstGeom prst="rect">
              <a:avLst/>
            </a:prstGeom>
            <a:noFill/>
          </p:spPr>
          <p:txBody>
            <a:bodyPr wrap="none" rtlCol="0">
              <a:spAutoFit/>
            </a:bodyPr>
            <a:lstStyle/>
            <a:p>
              <a:pPr algn="r"/>
              <a:r>
                <a:rPr lang="en-US" sz="900" dirty="0">
                  <a:solidFill>
                    <a:srgbClr val="002F5F"/>
                  </a:solidFill>
                  <a:latin typeface="+mn-lt"/>
                </a:rPr>
                <a:t>(0.56)</a:t>
              </a:r>
            </a:p>
          </p:txBody>
        </p:sp>
        <p:sp>
          <p:nvSpPr>
            <p:cNvPr id="160" name="TextBox 159">
              <a:extLst>
                <a:ext uri="{FF2B5EF4-FFF2-40B4-BE49-F238E27FC236}">
                  <a16:creationId xmlns:a16="http://schemas.microsoft.com/office/drawing/2014/main" id="{D823372D-EB88-483A-AFEE-8D2CC2F4F297}"/>
                </a:ext>
              </a:extLst>
            </p:cNvPr>
            <p:cNvSpPr txBox="1"/>
            <p:nvPr/>
          </p:nvSpPr>
          <p:spPr>
            <a:xfrm>
              <a:off x="17091935" y="17593120"/>
              <a:ext cx="486030" cy="230832"/>
            </a:xfrm>
            <a:prstGeom prst="rect">
              <a:avLst/>
            </a:prstGeom>
            <a:noFill/>
          </p:spPr>
          <p:txBody>
            <a:bodyPr wrap="none" rtlCol="0">
              <a:spAutoFit/>
            </a:bodyPr>
            <a:lstStyle/>
            <a:p>
              <a:pPr algn="r"/>
              <a:r>
                <a:rPr lang="en-US" sz="900" dirty="0">
                  <a:solidFill>
                    <a:srgbClr val="FF6600"/>
                  </a:solidFill>
                  <a:latin typeface="+mn-lt"/>
                </a:rPr>
                <a:t>(0.59)</a:t>
              </a:r>
            </a:p>
          </p:txBody>
        </p:sp>
        <p:sp>
          <p:nvSpPr>
            <p:cNvPr id="161" name="TextBox 160">
              <a:extLst>
                <a:ext uri="{FF2B5EF4-FFF2-40B4-BE49-F238E27FC236}">
                  <a16:creationId xmlns:a16="http://schemas.microsoft.com/office/drawing/2014/main" id="{481E1ACC-1715-4134-917C-334B0D07E87F}"/>
                </a:ext>
              </a:extLst>
            </p:cNvPr>
            <p:cNvSpPr txBox="1"/>
            <p:nvPr/>
          </p:nvSpPr>
          <p:spPr>
            <a:xfrm>
              <a:off x="17707280" y="17183544"/>
              <a:ext cx="486030" cy="230832"/>
            </a:xfrm>
            <a:prstGeom prst="rect">
              <a:avLst/>
            </a:prstGeom>
            <a:noFill/>
          </p:spPr>
          <p:txBody>
            <a:bodyPr wrap="none" rtlCol="0">
              <a:spAutoFit/>
            </a:bodyPr>
            <a:lstStyle/>
            <a:p>
              <a:pPr algn="r"/>
              <a:r>
                <a:rPr lang="en-US" sz="900" dirty="0">
                  <a:solidFill>
                    <a:srgbClr val="002F5F"/>
                  </a:solidFill>
                  <a:latin typeface="+mn-lt"/>
                </a:rPr>
                <a:t>(0.52)</a:t>
              </a:r>
            </a:p>
          </p:txBody>
        </p:sp>
        <p:sp>
          <p:nvSpPr>
            <p:cNvPr id="162" name="TextBox 161">
              <a:extLst>
                <a:ext uri="{FF2B5EF4-FFF2-40B4-BE49-F238E27FC236}">
                  <a16:creationId xmlns:a16="http://schemas.microsoft.com/office/drawing/2014/main" id="{67CEBE3E-6B6F-4380-A8F2-47404FDBEBAB}"/>
                </a:ext>
              </a:extLst>
            </p:cNvPr>
            <p:cNvSpPr txBox="1"/>
            <p:nvPr/>
          </p:nvSpPr>
          <p:spPr>
            <a:xfrm>
              <a:off x="17167729" y="17296815"/>
              <a:ext cx="486030" cy="230832"/>
            </a:xfrm>
            <a:prstGeom prst="rect">
              <a:avLst/>
            </a:prstGeom>
            <a:noFill/>
          </p:spPr>
          <p:txBody>
            <a:bodyPr wrap="none" rtlCol="0">
              <a:spAutoFit/>
            </a:bodyPr>
            <a:lstStyle/>
            <a:p>
              <a:pPr algn="r"/>
              <a:r>
                <a:rPr lang="en-US" sz="900" dirty="0">
                  <a:solidFill>
                    <a:srgbClr val="FF6600"/>
                  </a:solidFill>
                  <a:latin typeface="+mn-lt"/>
                </a:rPr>
                <a:t>(0.53)</a:t>
              </a:r>
            </a:p>
          </p:txBody>
        </p:sp>
        <p:sp>
          <p:nvSpPr>
            <p:cNvPr id="163" name="TextBox 162">
              <a:extLst>
                <a:ext uri="{FF2B5EF4-FFF2-40B4-BE49-F238E27FC236}">
                  <a16:creationId xmlns:a16="http://schemas.microsoft.com/office/drawing/2014/main" id="{9E0F3B7F-0DBB-45CD-BC64-8AD49013A6C8}"/>
                </a:ext>
              </a:extLst>
            </p:cNvPr>
            <p:cNvSpPr txBox="1"/>
            <p:nvPr/>
          </p:nvSpPr>
          <p:spPr>
            <a:xfrm>
              <a:off x="17567580" y="17772034"/>
              <a:ext cx="486030" cy="230832"/>
            </a:xfrm>
            <a:prstGeom prst="rect">
              <a:avLst/>
            </a:prstGeom>
            <a:noFill/>
          </p:spPr>
          <p:txBody>
            <a:bodyPr wrap="none" rtlCol="0">
              <a:spAutoFit/>
            </a:bodyPr>
            <a:lstStyle/>
            <a:p>
              <a:pPr algn="r"/>
              <a:r>
                <a:rPr lang="en-US" sz="900" dirty="0">
                  <a:solidFill>
                    <a:srgbClr val="002F5F"/>
                  </a:solidFill>
                  <a:latin typeface="+mn-lt"/>
                </a:rPr>
                <a:t>(0.61)</a:t>
              </a:r>
            </a:p>
          </p:txBody>
        </p:sp>
        <p:sp>
          <p:nvSpPr>
            <p:cNvPr id="164" name="TextBox 163">
              <a:extLst>
                <a:ext uri="{FF2B5EF4-FFF2-40B4-BE49-F238E27FC236}">
                  <a16:creationId xmlns:a16="http://schemas.microsoft.com/office/drawing/2014/main" id="{BC444FE6-B27A-4CC3-8943-777FB60F453D}"/>
                </a:ext>
              </a:extLst>
            </p:cNvPr>
            <p:cNvSpPr txBox="1"/>
            <p:nvPr/>
          </p:nvSpPr>
          <p:spPr>
            <a:xfrm>
              <a:off x="16983579" y="17891655"/>
              <a:ext cx="486030" cy="230832"/>
            </a:xfrm>
            <a:prstGeom prst="rect">
              <a:avLst/>
            </a:prstGeom>
            <a:noFill/>
          </p:spPr>
          <p:txBody>
            <a:bodyPr wrap="none" rtlCol="0">
              <a:spAutoFit/>
            </a:bodyPr>
            <a:lstStyle/>
            <a:p>
              <a:pPr algn="r"/>
              <a:r>
                <a:rPr lang="en-US" sz="900" dirty="0">
                  <a:solidFill>
                    <a:srgbClr val="FF6600"/>
                  </a:solidFill>
                  <a:latin typeface="+mn-lt"/>
                </a:rPr>
                <a:t>(0.62)</a:t>
              </a:r>
            </a:p>
          </p:txBody>
        </p:sp>
        <p:sp>
          <p:nvSpPr>
            <p:cNvPr id="165" name="TextBox 164">
              <a:extLst>
                <a:ext uri="{FF2B5EF4-FFF2-40B4-BE49-F238E27FC236}">
                  <a16:creationId xmlns:a16="http://schemas.microsoft.com/office/drawing/2014/main" id="{59A860DE-0DC1-439E-95C1-A8302E39AEFB}"/>
                </a:ext>
              </a:extLst>
            </p:cNvPr>
            <p:cNvSpPr txBox="1"/>
            <p:nvPr/>
          </p:nvSpPr>
          <p:spPr>
            <a:xfrm>
              <a:off x="17502860" y="18063066"/>
              <a:ext cx="486030" cy="230832"/>
            </a:xfrm>
            <a:prstGeom prst="rect">
              <a:avLst/>
            </a:prstGeom>
            <a:noFill/>
          </p:spPr>
          <p:txBody>
            <a:bodyPr wrap="none" rtlCol="0">
              <a:spAutoFit/>
            </a:bodyPr>
            <a:lstStyle/>
            <a:p>
              <a:pPr algn="r"/>
              <a:r>
                <a:rPr lang="en-US" sz="900" dirty="0">
                  <a:solidFill>
                    <a:srgbClr val="002F5F"/>
                  </a:solidFill>
                  <a:latin typeface="+mn-lt"/>
                </a:rPr>
                <a:t>(0.59)</a:t>
              </a:r>
            </a:p>
          </p:txBody>
        </p:sp>
        <p:sp>
          <p:nvSpPr>
            <p:cNvPr id="166" name="TextBox 165">
              <a:extLst>
                <a:ext uri="{FF2B5EF4-FFF2-40B4-BE49-F238E27FC236}">
                  <a16:creationId xmlns:a16="http://schemas.microsoft.com/office/drawing/2014/main" id="{62B55813-D03C-4033-A410-98E38308276A}"/>
                </a:ext>
              </a:extLst>
            </p:cNvPr>
            <p:cNvSpPr txBox="1"/>
            <p:nvPr/>
          </p:nvSpPr>
          <p:spPr>
            <a:xfrm>
              <a:off x="17274459" y="18182685"/>
              <a:ext cx="486030" cy="230832"/>
            </a:xfrm>
            <a:prstGeom prst="rect">
              <a:avLst/>
            </a:prstGeom>
            <a:noFill/>
          </p:spPr>
          <p:txBody>
            <a:bodyPr wrap="none" rtlCol="0">
              <a:spAutoFit/>
            </a:bodyPr>
            <a:lstStyle/>
            <a:p>
              <a:pPr algn="r"/>
              <a:r>
                <a:rPr lang="en-US" sz="900" dirty="0">
                  <a:solidFill>
                    <a:srgbClr val="FF6600"/>
                  </a:solidFill>
                  <a:latin typeface="+mn-lt"/>
                </a:rPr>
                <a:t>(0.65)</a:t>
              </a:r>
            </a:p>
          </p:txBody>
        </p:sp>
      </p:grpSp>
      <p:sp>
        <p:nvSpPr>
          <p:cNvPr id="2099" name="Text Placeholder 2098"/>
          <p:cNvSpPr>
            <a:spLocks noGrp="1"/>
          </p:cNvSpPr>
          <p:nvPr>
            <p:ph type="body" sz="quarter" idx="32"/>
          </p:nvPr>
        </p:nvSpPr>
        <p:spPr>
          <a:xfrm>
            <a:off x="22021800" y="13773897"/>
            <a:ext cx="6549231" cy="4430616"/>
          </a:xfrm>
        </p:spPr>
        <p:txBody>
          <a:bodyPr lIns="228600" tIns="182880"/>
          <a:lstStyle/>
          <a:p>
            <a:r>
              <a:rPr lang="en-GB" dirty="0"/>
              <a:t>Conclusions</a:t>
            </a:r>
          </a:p>
          <a:p>
            <a:pPr lvl="3">
              <a:spcBef>
                <a:spcPts val="900"/>
              </a:spcBef>
            </a:pPr>
            <a:r>
              <a:rPr lang="en-US" sz="1900" dirty="0"/>
              <a:t>Initiation of DTG/ABC/3TC was associated with moderate but significantly higher weight gain compared with the ATV/r group over 48 weeks</a:t>
            </a:r>
          </a:p>
          <a:p>
            <a:pPr lvl="3">
              <a:spcBef>
                <a:spcPts val="900"/>
              </a:spcBef>
            </a:pPr>
            <a:r>
              <a:rPr lang="en-US" sz="1900" dirty="0"/>
              <a:t>The proportion of women experiencing a 10% or more increase in weight or treatment-emergent obesity was similar between treatment groups</a:t>
            </a:r>
          </a:p>
          <a:p>
            <a:pPr lvl="3">
              <a:spcBef>
                <a:spcPts val="900"/>
              </a:spcBef>
            </a:pPr>
            <a:r>
              <a:rPr lang="en-US" sz="1900" dirty="0"/>
              <a:t>Consistent with other studies,</a:t>
            </a:r>
            <a:r>
              <a:rPr lang="en-US" sz="1900" baseline="30000" dirty="0"/>
              <a:t>4</a:t>
            </a:r>
            <a:r>
              <a:rPr lang="en-US" sz="1900" dirty="0"/>
              <a:t> increases in weight were associated with lower baseline CD4+ cell counts and higher HIV-1 RNA levels across study groups</a:t>
            </a:r>
          </a:p>
          <a:p>
            <a:pPr lvl="3">
              <a:spcBef>
                <a:spcPts val="900"/>
              </a:spcBef>
            </a:pPr>
            <a:r>
              <a:rPr lang="en-US" sz="1900" dirty="0"/>
              <a:t>Long-term data indicate that the rate of weight increase moderated after the first year with DTG</a:t>
            </a:r>
          </a:p>
          <a:p>
            <a:pPr lvl="5"/>
            <a:endParaRPr lang="en-GB" dirty="0"/>
          </a:p>
        </p:txBody>
      </p:sp>
    </p:spTree>
  </p:cSld>
  <p:clrMapOvr>
    <a:masterClrMapping/>
  </p:clrMapOvr>
</p:sld>
</file>

<file path=ppt/theme/theme1.xml><?xml version="1.0" encoding="utf-8"?>
<a:theme xmlns:a="http://schemas.openxmlformats.org/drawingml/2006/main" name="Custom Design">
  <a:themeElements>
    <a:clrScheme name="ViiV DTG 2020 Theme Colors">
      <a:dk1>
        <a:srgbClr val="071D49"/>
      </a:dk1>
      <a:lt1>
        <a:srgbClr val="FFFFFF"/>
      </a:lt1>
      <a:dk2>
        <a:srgbClr val="E40046"/>
      </a:dk2>
      <a:lt2>
        <a:srgbClr val="E7E6E6"/>
      </a:lt2>
      <a:accent1>
        <a:srgbClr val="002F5F"/>
      </a:accent1>
      <a:accent2>
        <a:srgbClr val="FF6600"/>
      </a:accent2>
      <a:accent3>
        <a:srgbClr val="00B050"/>
      </a:accent3>
      <a:accent4>
        <a:srgbClr val="FFCC00"/>
      </a:accent4>
      <a:accent5>
        <a:srgbClr val="D0D3D4"/>
      </a:accent5>
      <a:accent6>
        <a:srgbClr val="5BC2E7"/>
      </a:accent6>
      <a:hlink>
        <a:srgbClr val="702082"/>
      </a:hlink>
      <a:folHlink>
        <a:srgbClr val="541761"/>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sz="930" dirty="0">
            <a:solidFill>
              <a:schemeClr val="accent2"/>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ViiV (16x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iV (16x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blank</Template>
  <TotalTime>4683</TotalTime>
  <Words>2314</Words>
  <Application>Microsoft Office PowerPoint</Application>
  <PresentationFormat>Custom</PresentationFormat>
  <Paragraphs>273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Bold</vt:lpstr>
      <vt:lpstr>Arial Narrow</vt:lpstr>
      <vt:lpstr>Breakthrough</vt:lpstr>
      <vt:lpstr>Calibri</vt:lpstr>
      <vt:lpstr>Custom Design</vt:lpstr>
      <vt:lpstr>WEIGHT CHANGE AMONG TREATMENT-NAIVE WOMEN INITIATING DOLUTEGRAVIR IN THE ARIA STUDY</vt:lpstr>
    </vt:vector>
  </TitlesOfParts>
  <Company>MedThink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 Arial Narrow Bold Caps heads</dc:title>
  <dc:creator>vcribb</dc:creator>
  <cp:lastModifiedBy>MedThink SciCom</cp:lastModifiedBy>
  <cp:revision>581</cp:revision>
  <cp:lastPrinted>2015-09-03T18:01:37Z</cp:lastPrinted>
  <dcterms:created xsi:type="dcterms:W3CDTF">2012-06-27T15:53:13Z</dcterms:created>
  <dcterms:modified xsi:type="dcterms:W3CDTF">2020-07-02T17:27:40Z</dcterms:modified>
</cp:coreProperties>
</file>