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
  </p:notesMasterIdLst>
  <p:handoutMasterIdLst>
    <p:handoutMasterId r:id="rId4"/>
  </p:handoutMasterIdLst>
  <p:sldIdLst>
    <p:sldId id="257" r:id="rId2"/>
  </p:sldIdLst>
  <p:sldSz cx="29260800" cy="21945600"/>
  <p:notesSz cx="9124950" cy="14782800"/>
  <p:defaultTex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6973" userDrawn="1">
          <p15:clr>
            <a:srgbClr val="A4A3A4"/>
          </p15:clr>
        </p15:guide>
        <p15:guide id="2" orient="horz" pos="1040" userDrawn="1">
          <p15:clr>
            <a:srgbClr val="A4A3A4"/>
          </p15:clr>
        </p15:guide>
        <p15:guide id="3" orient="horz" pos="12357" userDrawn="1">
          <p15:clr>
            <a:srgbClr val="A4A3A4"/>
          </p15:clr>
        </p15:guide>
        <p15:guide id="4" orient="horz" pos="3960" userDrawn="1">
          <p15:clr>
            <a:srgbClr val="A4A3A4"/>
          </p15:clr>
        </p15:guide>
        <p15:guide id="6" orient="horz" pos="2424" userDrawn="1">
          <p15:clr>
            <a:srgbClr val="A4A3A4"/>
          </p15:clr>
        </p15:guide>
        <p15:guide id="7" pos="9216" userDrawn="1">
          <p15:clr>
            <a:srgbClr val="A4A3A4"/>
          </p15:clr>
        </p15:guide>
        <p15:guide id="8" pos="1260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MacPherson" initials="M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0042"/>
    <a:srgbClr val="071D49"/>
    <a:srgbClr val="E31836"/>
    <a:srgbClr val="EAEAEA"/>
    <a:srgbClr val="071D17"/>
    <a:srgbClr val="008790"/>
    <a:srgbClr val="91919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963" autoAdjust="0"/>
    <p:restoredTop sz="96984" autoAdjust="0"/>
  </p:normalViewPr>
  <p:slideViewPr>
    <p:cSldViewPr snapToGrid="0" showGuides="1">
      <p:cViewPr varScale="1">
        <p:scale>
          <a:sx n="26" d="100"/>
          <a:sy n="26" d="100"/>
        </p:scale>
        <p:origin x="1978" y="82"/>
      </p:cViewPr>
      <p:guideLst>
        <p:guide orient="horz" pos="6973"/>
        <p:guide orient="horz" pos="1040"/>
        <p:guide orient="horz" pos="12357"/>
        <p:guide orient="horz" pos="3960"/>
        <p:guide orient="horz" pos="2424"/>
        <p:guide pos="9216"/>
        <p:guide pos="12602"/>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notesViewPr>
    <p:cSldViewPr snapToGrid="0" showGuides="1">
      <p:cViewPr varScale="1">
        <p:scale>
          <a:sx n="65" d="100"/>
          <a:sy n="65"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54463" cy="741363"/>
          </a:xfrm>
          <a:prstGeom prst="rect">
            <a:avLst/>
          </a:prstGeom>
        </p:spPr>
        <p:txBody>
          <a:bodyPr vert="horz" lIns="91440" tIns="45720" rIns="91440" bIns="45720" rtlCol="0"/>
          <a:lstStyle>
            <a:lvl1pPr algn="l">
              <a:defRPr sz="1200"/>
            </a:lvl1pPr>
          </a:lstStyle>
          <a:p>
            <a:endParaRPr lang="en-GB" dirty="0">
              <a:latin typeface="+mn-lt"/>
            </a:endParaRPr>
          </a:p>
        </p:txBody>
      </p:sp>
      <p:sp>
        <p:nvSpPr>
          <p:cNvPr id="3" name="Date Placeholder 2"/>
          <p:cNvSpPr>
            <a:spLocks noGrp="1"/>
          </p:cNvSpPr>
          <p:nvPr>
            <p:ph type="dt" sz="quarter" idx="1"/>
          </p:nvPr>
        </p:nvSpPr>
        <p:spPr>
          <a:xfrm>
            <a:off x="5168900" y="0"/>
            <a:ext cx="3954463" cy="741363"/>
          </a:xfrm>
          <a:prstGeom prst="rect">
            <a:avLst/>
          </a:prstGeom>
        </p:spPr>
        <p:txBody>
          <a:bodyPr vert="horz" lIns="91440" tIns="45720" rIns="91440" bIns="45720" rtlCol="0"/>
          <a:lstStyle>
            <a:lvl1pPr algn="r">
              <a:defRPr sz="1200"/>
            </a:lvl1pPr>
          </a:lstStyle>
          <a:p>
            <a:fld id="{575D5211-BB38-4D1A-A3BF-BB103CA88478}" type="datetimeFigureOut">
              <a:rPr lang="en-GB" smtClean="0">
                <a:latin typeface="+mn-lt"/>
              </a:rPr>
              <a:t>02/07/2020</a:t>
            </a:fld>
            <a:endParaRPr lang="en-GB" dirty="0">
              <a:latin typeface="+mn-lt"/>
            </a:endParaRPr>
          </a:p>
        </p:txBody>
      </p:sp>
      <p:sp>
        <p:nvSpPr>
          <p:cNvPr id="4" name="Footer Placeholder 3"/>
          <p:cNvSpPr>
            <a:spLocks noGrp="1"/>
          </p:cNvSpPr>
          <p:nvPr>
            <p:ph type="ftr" sz="quarter" idx="2"/>
          </p:nvPr>
        </p:nvSpPr>
        <p:spPr>
          <a:xfrm>
            <a:off x="0" y="14041438"/>
            <a:ext cx="3954463" cy="741362"/>
          </a:xfrm>
          <a:prstGeom prst="rect">
            <a:avLst/>
          </a:prstGeom>
        </p:spPr>
        <p:txBody>
          <a:bodyPr vert="horz" lIns="91440" tIns="45720" rIns="91440" bIns="45720" rtlCol="0" anchor="b"/>
          <a:lstStyle>
            <a:lvl1pPr algn="l">
              <a:defRPr sz="1200"/>
            </a:lvl1pPr>
          </a:lstStyle>
          <a:p>
            <a:endParaRPr lang="en-GB" dirty="0">
              <a:latin typeface="+mn-lt"/>
            </a:endParaRPr>
          </a:p>
        </p:txBody>
      </p:sp>
      <p:sp>
        <p:nvSpPr>
          <p:cNvPr id="5" name="Slide Number Placeholder 4"/>
          <p:cNvSpPr>
            <a:spLocks noGrp="1"/>
          </p:cNvSpPr>
          <p:nvPr>
            <p:ph type="sldNum" sz="quarter" idx="3"/>
          </p:nvPr>
        </p:nvSpPr>
        <p:spPr>
          <a:xfrm>
            <a:off x="5168900" y="14041438"/>
            <a:ext cx="3954463" cy="741362"/>
          </a:xfrm>
          <a:prstGeom prst="rect">
            <a:avLst/>
          </a:prstGeom>
        </p:spPr>
        <p:txBody>
          <a:bodyPr vert="horz" lIns="91440" tIns="45720" rIns="91440" bIns="45720" rtlCol="0" anchor="b"/>
          <a:lstStyle>
            <a:lvl1pPr algn="r">
              <a:defRPr sz="1200"/>
            </a:lvl1pPr>
          </a:lstStyle>
          <a:p>
            <a:fld id="{1A068BAA-E970-4ABC-AB2E-888A6F3FCC3B}" type="slidenum">
              <a:rPr lang="en-GB" smtClean="0">
                <a:latin typeface="+mn-lt"/>
              </a:rPr>
              <a:t>‹#›</a:t>
            </a:fld>
            <a:endParaRPr lang="en-GB" dirty="0">
              <a:latin typeface="+mn-lt"/>
            </a:endParaRPr>
          </a:p>
        </p:txBody>
      </p:sp>
    </p:spTree>
    <p:extLst>
      <p:ext uri="{BB962C8B-B14F-4D97-AF65-F5344CB8AC3E}">
        <p14:creationId xmlns:p14="http://schemas.microsoft.com/office/powerpoint/2010/main" val="360913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954767" cy="738661"/>
          </a:xfrm>
          <a:prstGeom prst="rect">
            <a:avLst/>
          </a:prstGeom>
        </p:spPr>
        <p:txBody>
          <a:bodyPr vert="horz" lIns="88867" tIns="44435" rIns="88867" bIns="44435" rtlCol="0"/>
          <a:lstStyle>
            <a:lvl1pPr algn="l" defTabSz="1726889"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168623" y="2"/>
            <a:ext cx="3954767" cy="738661"/>
          </a:xfrm>
          <a:prstGeom prst="rect">
            <a:avLst/>
          </a:prstGeom>
        </p:spPr>
        <p:txBody>
          <a:bodyPr vert="horz" lIns="88867" tIns="44435" rIns="88867" bIns="44435" rtlCol="0"/>
          <a:lstStyle>
            <a:lvl1pPr algn="r" defTabSz="1726889" fontAlgn="auto">
              <a:spcBef>
                <a:spcPts val="0"/>
              </a:spcBef>
              <a:spcAft>
                <a:spcPts val="0"/>
              </a:spcAft>
              <a:defRPr sz="1200">
                <a:latin typeface="+mn-lt"/>
                <a:cs typeface="+mn-cs"/>
              </a:defRPr>
            </a:lvl1pPr>
          </a:lstStyle>
          <a:p>
            <a:pPr>
              <a:defRPr/>
            </a:pPr>
            <a:fld id="{5EAA5379-45F0-4C66-ABBD-4C1EF5F32571}" type="datetimeFigureOut">
              <a:rPr lang="en-US"/>
              <a:pPr>
                <a:defRPr/>
              </a:pPr>
              <a:t>7/2/2020</a:t>
            </a:fld>
            <a:endParaRPr lang="en-US" dirty="0"/>
          </a:p>
        </p:txBody>
      </p:sp>
      <p:sp>
        <p:nvSpPr>
          <p:cNvPr id="4" name="Slide Image Placeholder 3"/>
          <p:cNvSpPr>
            <a:spLocks noGrp="1" noRot="1" noChangeAspect="1"/>
          </p:cNvSpPr>
          <p:nvPr>
            <p:ph type="sldImg" idx="2"/>
          </p:nvPr>
        </p:nvSpPr>
        <p:spPr>
          <a:xfrm>
            <a:off x="866775" y="1108075"/>
            <a:ext cx="7391400" cy="5543550"/>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p:cNvSpPr>
            <a:spLocks noGrp="1"/>
          </p:cNvSpPr>
          <p:nvPr>
            <p:ph type="body" sz="quarter" idx="3"/>
          </p:nvPr>
        </p:nvSpPr>
        <p:spPr>
          <a:xfrm>
            <a:off x="913119" y="7021275"/>
            <a:ext cx="7298713" cy="6652738"/>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14040949"/>
            <a:ext cx="3954767" cy="738661"/>
          </a:xfrm>
          <a:prstGeom prst="rect">
            <a:avLst/>
          </a:prstGeom>
        </p:spPr>
        <p:txBody>
          <a:bodyPr vert="horz" lIns="88867" tIns="44435" rIns="88867" bIns="44435" rtlCol="0" anchor="b"/>
          <a:lstStyle>
            <a:lvl1pPr algn="l" defTabSz="1726889"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168623" y="14040949"/>
            <a:ext cx="3954767" cy="738661"/>
          </a:xfrm>
          <a:prstGeom prst="rect">
            <a:avLst/>
          </a:prstGeom>
        </p:spPr>
        <p:txBody>
          <a:bodyPr vert="horz" lIns="88867" tIns="44435" rIns="88867" bIns="44435" rtlCol="0" anchor="b"/>
          <a:lstStyle>
            <a:lvl1pPr algn="r" defTabSz="1726889" fontAlgn="auto">
              <a:spcBef>
                <a:spcPts val="0"/>
              </a:spcBef>
              <a:spcAft>
                <a:spcPts val="0"/>
              </a:spcAft>
              <a:defRPr sz="1200">
                <a:latin typeface="+mn-lt"/>
                <a:cs typeface="+mn-cs"/>
              </a:defRPr>
            </a:lvl1pPr>
          </a:lstStyle>
          <a:p>
            <a:pPr>
              <a:defRPr/>
            </a:pPr>
            <a:fld id="{8D0FC859-09C7-4CF4-9D3C-FEC1A292C1B7}" type="slidenum">
              <a:rPr lang="en-US"/>
              <a:pPr>
                <a:defRPr/>
              </a:pPr>
              <a:t>‹#›</a:t>
            </a:fld>
            <a:endParaRPr lang="en-US" dirty="0"/>
          </a:p>
        </p:txBody>
      </p:sp>
    </p:spTree>
    <p:extLst>
      <p:ext uri="{BB962C8B-B14F-4D97-AF65-F5344CB8AC3E}">
        <p14:creationId xmlns:p14="http://schemas.microsoft.com/office/powerpoint/2010/main" val="244153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71500" algn="l" rtl="0" eaLnBrk="0" fontAlgn="base" hangingPunct="0">
      <a:spcBef>
        <a:spcPct val="30000"/>
      </a:spcBef>
      <a:spcAft>
        <a:spcPct val="0"/>
      </a:spcAft>
      <a:defRPr sz="1500" kern="1200">
        <a:solidFill>
          <a:schemeClr val="tx1"/>
        </a:solidFill>
        <a:latin typeface="+mn-lt"/>
        <a:ea typeface="+mn-ea"/>
        <a:cs typeface="+mn-cs"/>
      </a:defRPr>
    </a:lvl2pPr>
    <a:lvl3pPr marL="1143000" algn="l" rtl="0" eaLnBrk="0" fontAlgn="base" hangingPunct="0">
      <a:spcBef>
        <a:spcPct val="30000"/>
      </a:spcBef>
      <a:spcAft>
        <a:spcPct val="0"/>
      </a:spcAft>
      <a:defRPr sz="1500" kern="1200">
        <a:solidFill>
          <a:schemeClr val="tx1"/>
        </a:solidFill>
        <a:latin typeface="+mn-lt"/>
        <a:ea typeface="+mn-ea"/>
        <a:cs typeface="+mn-cs"/>
      </a:defRPr>
    </a:lvl3pPr>
    <a:lvl4pPr marL="1714500" algn="l" rtl="0" eaLnBrk="0" fontAlgn="base" hangingPunct="0">
      <a:spcBef>
        <a:spcPct val="30000"/>
      </a:spcBef>
      <a:spcAft>
        <a:spcPct val="0"/>
      </a:spcAft>
      <a:defRPr sz="1500" kern="1200">
        <a:solidFill>
          <a:schemeClr val="tx1"/>
        </a:solidFill>
        <a:latin typeface="+mn-lt"/>
        <a:ea typeface="+mn-ea"/>
        <a:cs typeface="+mn-cs"/>
      </a:defRPr>
    </a:lvl4pPr>
    <a:lvl5pPr marL="2286000" algn="l" rtl="0" eaLnBrk="0" fontAlgn="base" hangingPunct="0">
      <a:spcBef>
        <a:spcPct val="30000"/>
      </a:spcBef>
      <a:spcAft>
        <a:spcPct val="0"/>
      </a:spcAft>
      <a:defRPr sz="1500" kern="1200">
        <a:solidFill>
          <a:schemeClr val="tx1"/>
        </a:solidFill>
        <a:latin typeface="+mn-lt"/>
        <a:ea typeface="+mn-ea"/>
        <a:cs typeface="+mn-cs"/>
      </a:defRPr>
    </a:lvl5pPr>
    <a:lvl6pPr marL="2857500" algn="l" defTabSz="1143000" rtl="0" eaLnBrk="1" latinLnBrk="0" hangingPunct="1">
      <a:defRPr sz="1500" kern="1200">
        <a:solidFill>
          <a:schemeClr val="tx1"/>
        </a:solidFill>
        <a:latin typeface="+mn-lt"/>
        <a:ea typeface="+mn-ea"/>
        <a:cs typeface="+mn-cs"/>
      </a:defRPr>
    </a:lvl6pPr>
    <a:lvl7pPr marL="3429000" algn="l" defTabSz="1143000" rtl="0" eaLnBrk="1" latinLnBrk="0" hangingPunct="1">
      <a:defRPr sz="1500" kern="1200">
        <a:solidFill>
          <a:schemeClr val="tx1"/>
        </a:solidFill>
        <a:latin typeface="+mn-lt"/>
        <a:ea typeface="+mn-ea"/>
        <a:cs typeface="+mn-cs"/>
      </a:defRPr>
    </a:lvl7pPr>
    <a:lvl8pPr marL="4000500" algn="l" defTabSz="1143000" rtl="0" eaLnBrk="1" latinLnBrk="0" hangingPunct="1">
      <a:defRPr sz="1500" kern="1200">
        <a:solidFill>
          <a:schemeClr val="tx1"/>
        </a:solidFill>
        <a:latin typeface="+mn-lt"/>
        <a:ea typeface="+mn-ea"/>
        <a:cs typeface="+mn-cs"/>
      </a:defRPr>
    </a:lvl8pPr>
    <a:lvl9pPr marL="4572000" algn="l" defTabSz="114300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66775" y="1108075"/>
            <a:ext cx="7391400" cy="5543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400">
                <a:solidFill>
                  <a:schemeClr val="tx1"/>
                </a:solidFill>
                <a:latin typeface="Calibri" pitchFamily="34" charset="0"/>
              </a:defRPr>
            </a:lvl1pPr>
            <a:lvl2pPr marL="722204" indent="-277771">
              <a:defRPr sz="3400">
                <a:solidFill>
                  <a:schemeClr val="tx1"/>
                </a:solidFill>
                <a:latin typeface="Calibri" pitchFamily="34" charset="0"/>
              </a:defRPr>
            </a:lvl2pPr>
            <a:lvl3pPr marL="1111083" indent="-222218">
              <a:defRPr sz="3400">
                <a:solidFill>
                  <a:schemeClr val="tx1"/>
                </a:solidFill>
                <a:latin typeface="Calibri" pitchFamily="34" charset="0"/>
              </a:defRPr>
            </a:lvl3pPr>
            <a:lvl4pPr marL="1555518" indent="-222218">
              <a:defRPr sz="3400">
                <a:solidFill>
                  <a:schemeClr val="tx1"/>
                </a:solidFill>
                <a:latin typeface="Calibri" pitchFamily="34" charset="0"/>
              </a:defRPr>
            </a:lvl4pPr>
            <a:lvl5pPr marL="1999951" indent="-222218">
              <a:defRPr sz="3400">
                <a:solidFill>
                  <a:schemeClr val="tx1"/>
                </a:solidFill>
                <a:latin typeface="Calibri" pitchFamily="34" charset="0"/>
              </a:defRPr>
            </a:lvl5pPr>
            <a:lvl6pPr marL="2444384" indent="-222218" defTabSz="1726810" fontAlgn="base">
              <a:spcBef>
                <a:spcPct val="0"/>
              </a:spcBef>
              <a:spcAft>
                <a:spcPct val="0"/>
              </a:spcAft>
              <a:defRPr sz="3400">
                <a:solidFill>
                  <a:schemeClr val="tx1"/>
                </a:solidFill>
                <a:latin typeface="Calibri" pitchFamily="34" charset="0"/>
              </a:defRPr>
            </a:lvl6pPr>
            <a:lvl7pPr marL="2888818" indent="-222218" defTabSz="1726810" fontAlgn="base">
              <a:spcBef>
                <a:spcPct val="0"/>
              </a:spcBef>
              <a:spcAft>
                <a:spcPct val="0"/>
              </a:spcAft>
              <a:defRPr sz="3400">
                <a:solidFill>
                  <a:schemeClr val="tx1"/>
                </a:solidFill>
                <a:latin typeface="Calibri" pitchFamily="34" charset="0"/>
              </a:defRPr>
            </a:lvl7pPr>
            <a:lvl8pPr marL="3333250" indent="-222218" defTabSz="1726810" fontAlgn="base">
              <a:spcBef>
                <a:spcPct val="0"/>
              </a:spcBef>
              <a:spcAft>
                <a:spcPct val="0"/>
              </a:spcAft>
              <a:defRPr sz="3400">
                <a:solidFill>
                  <a:schemeClr val="tx1"/>
                </a:solidFill>
                <a:latin typeface="Calibri" pitchFamily="34" charset="0"/>
              </a:defRPr>
            </a:lvl8pPr>
            <a:lvl9pPr marL="3777684" indent="-222218" defTabSz="1726810" fontAlgn="base">
              <a:spcBef>
                <a:spcPct val="0"/>
              </a:spcBef>
              <a:spcAft>
                <a:spcPct val="0"/>
              </a:spcAft>
              <a:defRPr sz="3400">
                <a:solidFill>
                  <a:schemeClr val="tx1"/>
                </a:solidFill>
                <a:latin typeface="Calibri" pitchFamily="34" charset="0"/>
              </a:defRPr>
            </a:lvl9pPr>
          </a:lstStyle>
          <a:p>
            <a:pPr defTabSz="1726810" fontAlgn="base">
              <a:spcBef>
                <a:spcPct val="0"/>
              </a:spcBef>
              <a:spcAft>
                <a:spcPct val="0"/>
              </a:spcAft>
              <a:defRPr/>
            </a:pPr>
            <a:fld id="{5CF752FE-A773-4593-8BDF-1C71A1E2633B}" type="slidenum">
              <a:rPr lang="en-US" sz="1200"/>
              <a:pPr defTabSz="1726810" fontAlgn="base">
                <a:spcBef>
                  <a:spcPct val="0"/>
                </a:spcBef>
                <a:spcAft>
                  <a:spcPct val="0"/>
                </a:spcAft>
                <a:defRPr/>
              </a:pPr>
              <a:t>1</a:t>
            </a:fld>
            <a:endParaRPr lang="en-US" sz="1200" dirty="0"/>
          </a:p>
        </p:txBody>
      </p:sp>
    </p:spTree>
    <p:extLst>
      <p:ext uri="{BB962C8B-B14F-4D97-AF65-F5344CB8AC3E}">
        <p14:creationId xmlns:p14="http://schemas.microsoft.com/office/powerpoint/2010/main" val="355279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Body">
    <p:spTree>
      <p:nvGrpSpPr>
        <p:cNvPr id="1" name=""/>
        <p:cNvGrpSpPr/>
        <p:nvPr/>
      </p:nvGrpSpPr>
      <p:grpSpPr>
        <a:xfrm>
          <a:off x="0" y="0"/>
          <a:ext cx="0" cy="0"/>
          <a:chOff x="0" y="0"/>
          <a:chExt cx="0" cy="0"/>
        </a:xfrm>
      </p:grpSpPr>
      <p:sp>
        <p:nvSpPr>
          <p:cNvPr id="17" name="Text Placeholder 9">
            <a:extLst>
              <a:ext uri="{FF2B5EF4-FFF2-40B4-BE49-F238E27FC236}">
                <a16:creationId xmlns:a16="http://schemas.microsoft.com/office/drawing/2014/main" id="{BAA16279-3F8D-496A-8E20-C4BBD3E2F231}"/>
              </a:ext>
            </a:extLst>
          </p:cNvPr>
          <p:cNvSpPr>
            <a:spLocks noGrp="1"/>
          </p:cNvSpPr>
          <p:nvPr>
            <p:ph type="body" sz="quarter" idx="20" hasCustomPrompt="1"/>
          </p:nvPr>
        </p:nvSpPr>
        <p:spPr>
          <a:xfrm>
            <a:off x="19773900" y="18639073"/>
            <a:ext cx="8788814" cy="672556"/>
          </a:xfrm>
        </p:spPr>
        <p:txBody>
          <a:bodyPr wrap="square">
            <a:spAutoFit/>
          </a:bodyPr>
          <a:lstStyle>
            <a:lvl1pPr>
              <a:lnSpc>
                <a:spcPct val="100000"/>
              </a:lnSpc>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Acknowledgments</a:t>
            </a:r>
          </a:p>
          <a:p>
            <a:pPr marL="0" marR="0" lvl="1"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a:pPr>
            <a:r>
              <a:rPr lang="en-US" dirty="0"/>
              <a:t>Click to add Acknowledgments</a:t>
            </a:r>
          </a:p>
          <a:p>
            <a:pPr lvl="1"/>
            <a:endParaRPr lang="en-US" dirty="0"/>
          </a:p>
        </p:txBody>
      </p:sp>
      <p:sp>
        <p:nvSpPr>
          <p:cNvPr id="18" name="Text Placeholder 9">
            <a:extLst>
              <a:ext uri="{FF2B5EF4-FFF2-40B4-BE49-F238E27FC236}">
                <a16:creationId xmlns:a16="http://schemas.microsoft.com/office/drawing/2014/main" id="{3D845D20-A67E-4285-A9D9-F49B901F7B9A}"/>
              </a:ext>
            </a:extLst>
          </p:cNvPr>
          <p:cNvSpPr>
            <a:spLocks noGrp="1"/>
          </p:cNvSpPr>
          <p:nvPr>
            <p:ph type="body" sz="quarter" idx="21" hasCustomPrompt="1"/>
          </p:nvPr>
        </p:nvSpPr>
        <p:spPr>
          <a:xfrm>
            <a:off x="19773900" y="20067833"/>
            <a:ext cx="8801100" cy="646908"/>
          </a:xfrm>
        </p:spPr>
        <p:txBody>
          <a:bodyPr wrap="square">
            <a:spAutoFit/>
          </a:bodyPr>
          <a:lstStyle>
            <a:lvl1pPr>
              <a:lnSpc>
                <a:spcPct val="100000"/>
              </a:lnSpc>
              <a:spcBef>
                <a:spcPts val="0"/>
              </a:spcBef>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References</a:t>
            </a:r>
          </a:p>
          <a:p>
            <a:pPr marL="242524" marR="0" lvl="1" indent="-242524"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a:pPr>
            <a:r>
              <a:rPr lang="en-US" dirty="0"/>
              <a:t>Click to add References</a:t>
            </a:r>
          </a:p>
          <a:p>
            <a:pPr lvl="1"/>
            <a:endParaRPr lang="en-US" dirty="0"/>
          </a:p>
        </p:txBody>
      </p:sp>
      <p:sp>
        <p:nvSpPr>
          <p:cNvPr id="27" name="Text Placeholder 22">
            <a:extLst>
              <a:ext uri="{FF2B5EF4-FFF2-40B4-BE49-F238E27FC236}">
                <a16:creationId xmlns:a16="http://schemas.microsoft.com/office/drawing/2014/main" id="{A2083432-A93A-4CA8-96C8-CF85823A0331}"/>
              </a:ext>
            </a:extLst>
          </p:cNvPr>
          <p:cNvSpPr>
            <a:spLocks noGrp="1"/>
          </p:cNvSpPr>
          <p:nvPr>
            <p:ph type="body" sz="quarter" idx="25"/>
          </p:nvPr>
        </p:nvSpPr>
        <p:spPr>
          <a:xfrm>
            <a:off x="69423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a:buClr>
                <a:srgbClr val="E30042"/>
              </a:buClr>
              <a:defRPr>
                <a:latin typeface="+mn-lt"/>
              </a:defRPr>
            </a:lvl5pPr>
            <a:lvl6pPr>
              <a:buClr>
                <a:srgbClr val="E30042"/>
              </a:buCl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28" name="Text Placeholder 31">
            <a:extLst>
              <a:ext uri="{FF2B5EF4-FFF2-40B4-BE49-F238E27FC236}">
                <a16:creationId xmlns:a16="http://schemas.microsoft.com/office/drawing/2014/main" id="{414036EB-2776-48D4-A0FE-CE9A9EDB8577}"/>
              </a:ext>
            </a:extLst>
          </p:cNvPr>
          <p:cNvSpPr>
            <a:spLocks noGrp="1"/>
          </p:cNvSpPr>
          <p:nvPr>
            <p:ph type="body" sz="quarter" idx="32"/>
          </p:nvPr>
        </p:nvSpPr>
        <p:spPr>
          <a:xfrm>
            <a:off x="19787330" y="14663358"/>
            <a:ext cx="8759952" cy="3029648"/>
          </a:xfrm>
          <a:solidFill>
            <a:srgbClr val="E7E6E6"/>
          </a:solidFill>
        </p:spPr>
        <p:txBody>
          <a:bodyPr vert="horz" wrap="square" lIns="144000" tIns="108000" rIns="144000" bIns="108000" numCol="1" spcCol="274320" rtlCol="0">
            <a:noAutofit/>
          </a:bodyPr>
          <a:lstStyle>
            <a:lvl1pPr>
              <a:defRPr lang="en-US" dirty="0">
                <a:solidFill>
                  <a:schemeClr val="tx2"/>
                </a:solidFill>
              </a:defRPr>
            </a:lvl1pPr>
            <a:lvl2pPr>
              <a:defRPr lang="en-US" dirty="0"/>
            </a:lvl2pPr>
            <a:lvl3pPr>
              <a:defRPr lang="en-US" dirty="0"/>
            </a:lvl3pPr>
            <a:lvl4pPr>
              <a:defRPr lang="en-US" dirty="0"/>
            </a:lvl4pPr>
            <a:lvl5pPr>
              <a:defRPr lang="en-GB" dirty="0"/>
            </a:lvl5pPr>
          </a:lstStyle>
          <a:p>
            <a:pPr marR="0" lvl="0" fontAlgn="auto">
              <a:lnSpc>
                <a:spcPct val="100000"/>
              </a:lnSpc>
              <a:spcAft>
                <a:spcPts val="0"/>
              </a:spcAft>
              <a:buClrTx/>
              <a:buSzTx/>
              <a:tabLst/>
            </a:pPr>
            <a:r>
              <a:rPr lang="en-US" dirty="0"/>
              <a:t>Click to edit Master text styles</a:t>
            </a:r>
          </a:p>
          <a:p>
            <a:pPr marR="0" lvl="1" fontAlgn="auto">
              <a:lnSpc>
                <a:spcPct val="100000"/>
              </a:lnSpc>
              <a:spcAft>
                <a:spcPts val="0"/>
              </a:spcAft>
              <a:buClrTx/>
              <a:buSzTx/>
              <a:tabLst/>
            </a:pPr>
            <a:r>
              <a:rPr lang="en-US" dirty="0"/>
              <a:t>Second level</a:t>
            </a:r>
          </a:p>
          <a:p>
            <a:pPr marR="0" lvl="2" fontAlgn="auto">
              <a:lnSpc>
                <a:spcPct val="100000"/>
              </a:lnSpc>
              <a:spcAft>
                <a:spcPts val="0"/>
              </a:spcAft>
              <a:buClr>
                <a:srgbClr val="E30046"/>
              </a:buClr>
              <a:tabLst/>
            </a:pPr>
            <a:r>
              <a:rPr lang="en-US" dirty="0"/>
              <a:t>Third level</a:t>
            </a:r>
          </a:p>
          <a:p>
            <a:pPr marR="0" lvl="3" fontAlgn="auto">
              <a:lnSpc>
                <a:spcPct val="100000"/>
              </a:lnSpc>
              <a:spcAft>
                <a:spcPts val="0"/>
              </a:spcAft>
              <a:buClr>
                <a:srgbClr val="E30046"/>
              </a:buClr>
              <a:tabLst/>
            </a:pPr>
            <a:r>
              <a:rPr lang="en-US" dirty="0"/>
              <a:t>Fourth level</a:t>
            </a:r>
          </a:p>
          <a:p>
            <a:pPr marR="0" lvl="4" fontAlgn="auto">
              <a:lnSpc>
                <a:spcPct val="100000"/>
              </a:lnSpc>
              <a:spcAft>
                <a:spcPts val="0"/>
              </a:spcAft>
              <a:buClr>
                <a:srgbClr val="E30046"/>
              </a:buClr>
              <a:tabLst/>
            </a:pPr>
            <a:r>
              <a:rPr lang="en-US" dirty="0"/>
              <a:t>Fifth level</a:t>
            </a:r>
            <a:endParaRPr lang="en-GB" dirty="0"/>
          </a:p>
        </p:txBody>
      </p:sp>
      <p:sp>
        <p:nvSpPr>
          <p:cNvPr id="29" name="Text Placeholder 22">
            <a:extLst>
              <a:ext uri="{FF2B5EF4-FFF2-40B4-BE49-F238E27FC236}">
                <a16:creationId xmlns:a16="http://schemas.microsoft.com/office/drawing/2014/main" id="{7490D6BC-B72A-4C6F-8A87-522DDF65DEF6}"/>
              </a:ext>
            </a:extLst>
          </p:cNvPr>
          <p:cNvSpPr>
            <a:spLocks noGrp="1"/>
          </p:cNvSpPr>
          <p:nvPr>
            <p:ph type="body" sz="quarter" idx="33"/>
          </p:nvPr>
        </p:nvSpPr>
        <p:spPr>
          <a:xfrm>
            <a:off x="696884" y="8838490"/>
            <a:ext cx="8763000"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0" name="Text Placeholder 22">
            <a:extLst>
              <a:ext uri="{FF2B5EF4-FFF2-40B4-BE49-F238E27FC236}">
                <a16:creationId xmlns:a16="http://schemas.microsoft.com/office/drawing/2014/main" id="{B6AE490D-C336-4AA4-B810-847E4C8C58E8}"/>
              </a:ext>
            </a:extLst>
          </p:cNvPr>
          <p:cNvSpPr>
            <a:spLocks noGrp="1"/>
          </p:cNvSpPr>
          <p:nvPr>
            <p:ph type="body" sz="quarter" idx="35"/>
          </p:nvPr>
        </p:nvSpPr>
        <p:spPr>
          <a:xfrm>
            <a:off x="10228363" y="3868344"/>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1" name="Text Placeholder 22">
            <a:extLst>
              <a:ext uri="{FF2B5EF4-FFF2-40B4-BE49-F238E27FC236}">
                <a16:creationId xmlns:a16="http://schemas.microsoft.com/office/drawing/2014/main" id="{A21AE772-DBEC-477F-98F3-0F9BAC4E4C2C}"/>
              </a:ext>
            </a:extLst>
          </p:cNvPr>
          <p:cNvSpPr>
            <a:spLocks noGrp="1"/>
          </p:cNvSpPr>
          <p:nvPr>
            <p:ph type="body" sz="quarter" idx="36"/>
          </p:nvPr>
        </p:nvSpPr>
        <p:spPr>
          <a:xfrm>
            <a:off x="10234994" y="17900187"/>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13" name="Text Placeholder 22">
            <a:extLst>
              <a:ext uri="{FF2B5EF4-FFF2-40B4-BE49-F238E27FC236}">
                <a16:creationId xmlns:a16="http://schemas.microsoft.com/office/drawing/2014/main" id="{01040B02-C1EB-4AB9-8C7C-AC263C7CDB1B}"/>
              </a:ext>
            </a:extLst>
          </p:cNvPr>
          <p:cNvSpPr>
            <a:spLocks noGrp="1"/>
          </p:cNvSpPr>
          <p:nvPr>
            <p:ph type="body" sz="quarter" idx="37"/>
          </p:nvPr>
        </p:nvSpPr>
        <p:spPr>
          <a:xfrm>
            <a:off x="1979732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r>
              <a:rPr lang="en-GB" dirty="0"/>
              <a:t>0</a:t>
            </a:r>
          </a:p>
        </p:txBody>
      </p:sp>
      <p:sp>
        <p:nvSpPr>
          <p:cNvPr id="14" name="Text Placeholder 5">
            <a:extLst>
              <a:ext uri="{FF2B5EF4-FFF2-40B4-BE49-F238E27FC236}">
                <a16:creationId xmlns:a16="http://schemas.microsoft.com/office/drawing/2014/main" id="{5D6C7AB6-5923-48FB-A830-7EBFE0CE4711}"/>
              </a:ext>
            </a:extLst>
          </p:cNvPr>
          <p:cNvSpPr>
            <a:spLocks noGrp="1"/>
          </p:cNvSpPr>
          <p:nvPr>
            <p:ph type="body" sz="quarter" idx="18" hasCustomPrompt="1"/>
          </p:nvPr>
        </p:nvSpPr>
        <p:spPr>
          <a:xfrm>
            <a:off x="21257875" y="2585538"/>
            <a:ext cx="7249362" cy="547552"/>
          </a:xfrm>
          <a:prstGeom prst="rect">
            <a:avLst/>
          </a:prstGeom>
        </p:spPr>
        <p:txBody>
          <a:bodyPr lIns="0" tIns="0" rIns="0" bIns="0">
            <a:noAutofit/>
          </a:bodyPr>
          <a:lstStyle>
            <a:lvl1pPr marL="0" indent="0" algn="r">
              <a:buNone/>
              <a:defRPr sz="3032" b="1">
                <a:solidFill>
                  <a:schemeClr val="bg1"/>
                </a:solidFill>
                <a:effectLst/>
                <a:latin typeface="+mn-lt"/>
                <a:cs typeface="Arial" pitchFamily="34" charset="0"/>
              </a:defRPr>
            </a:lvl1pPr>
            <a:lvl2pPr marL="1495988" indent="0">
              <a:buNone/>
              <a:defRPr/>
            </a:lvl2pPr>
            <a:lvl3pPr marL="2991974" indent="0">
              <a:buNone/>
              <a:defRPr/>
            </a:lvl3pPr>
            <a:lvl4pPr marL="4487964" indent="0">
              <a:buNone/>
              <a:defRPr/>
            </a:lvl4pPr>
            <a:lvl5pPr marL="5983950" indent="0">
              <a:buNone/>
              <a:defRPr/>
            </a:lvl5pPr>
          </a:lstStyle>
          <a:p>
            <a:pPr lvl="0"/>
            <a:r>
              <a:rPr lang="en-US" dirty="0"/>
              <a:t>Poster #</a:t>
            </a:r>
          </a:p>
        </p:txBody>
      </p:sp>
      <p:sp>
        <p:nvSpPr>
          <p:cNvPr id="19" name="Text Placeholder 9">
            <a:extLst>
              <a:ext uri="{FF2B5EF4-FFF2-40B4-BE49-F238E27FC236}">
                <a16:creationId xmlns:a16="http://schemas.microsoft.com/office/drawing/2014/main" id="{C04F75BD-660B-4EC0-923E-A29D8D8BB1B8}"/>
              </a:ext>
            </a:extLst>
          </p:cNvPr>
          <p:cNvSpPr>
            <a:spLocks noGrp="1"/>
          </p:cNvSpPr>
          <p:nvPr>
            <p:ph type="body" sz="quarter" idx="19" hasCustomPrompt="1"/>
          </p:nvPr>
        </p:nvSpPr>
        <p:spPr>
          <a:xfrm>
            <a:off x="4330428" y="2315502"/>
            <a:ext cx="21600000" cy="817588"/>
          </a:xfrm>
        </p:spPr>
        <p:txBody>
          <a:bodyPr>
            <a:noAutofit/>
          </a:bodyPr>
          <a:lstStyle>
            <a:lvl1pPr>
              <a:defRPr kumimoji="0" lang="en-US" sz="235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a:defRPr kumimoji="0" lang="en-US" sz="1852"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Authors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Click to add Affiliations</a:t>
            </a:r>
          </a:p>
        </p:txBody>
      </p:sp>
      <p:sp>
        <p:nvSpPr>
          <p:cNvPr id="20" name="Title 1">
            <a:extLst>
              <a:ext uri="{FF2B5EF4-FFF2-40B4-BE49-F238E27FC236}">
                <a16:creationId xmlns:a16="http://schemas.microsoft.com/office/drawing/2014/main" id="{98502BF4-D2F3-4EAF-9439-DECDD3C62604}"/>
              </a:ext>
            </a:extLst>
          </p:cNvPr>
          <p:cNvSpPr>
            <a:spLocks noGrp="1"/>
          </p:cNvSpPr>
          <p:nvPr>
            <p:ph type="title" hasCustomPrompt="1"/>
          </p:nvPr>
        </p:nvSpPr>
        <p:spPr>
          <a:xfrm>
            <a:off x="4330428" y="661755"/>
            <a:ext cx="21600000" cy="1746886"/>
          </a:xfrm>
        </p:spPr>
        <p:txBody>
          <a:bodyPr/>
          <a:lstStyle>
            <a:lvl1pPr>
              <a:lnSpc>
                <a:spcPts val="5400"/>
              </a:lnSpc>
              <a:defRPr/>
            </a:lvl1pPr>
          </a:lstStyle>
          <a:p>
            <a:r>
              <a:rPr lang="en-US" dirty="0"/>
              <a:t>CLICK TO EDIT MASTER TITLE STYLE</a:t>
            </a:r>
            <a:endParaRPr lang="en-GB" dirty="0"/>
          </a:p>
        </p:txBody>
      </p:sp>
      <p:cxnSp>
        <p:nvCxnSpPr>
          <p:cNvPr id="21" name="Straight Connector 20">
            <a:extLst>
              <a:ext uri="{FF2B5EF4-FFF2-40B4-BE49-F238E27FC236}">
                <a16:creationId xmlns:a16="http://schemas.microsoft.com/office/drawing/2014/main" id="{D888D518-8332-4FC7-9E72-10F3B8DBC2FE}"/>
              </a:ext>
            </a:extLst>
          </p:cNvPr>
          <p:cNvCxnSpPr/>
          <p:nvPr userDrawn="1"/>
        </p:nvCxnSpPr>
        <p:spPr>
          <a:xfrm rot="1200000">
            <a:off x="2750824" y="-712525"/>
            <a:ext cx="0" cy="47815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91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for Use">
    <p:spTree>
      <p:nvGrpSpPr>
        <p:cNvPr id="1" name=""/>
        <p:cNvGrpSpPr/>
        <p:nvPr/>
      </p:nvGrpSpPr>
      <p:grpSpPr>
        <a:xfrm>
          <a:off x="0" y="0"/>
          <a:ext cx="0" cy="0"/>
          <a:chOff x="0" y="0"/>
          <a:chExt cx="0" cy="0"/>
        </a:xfrm>
      </p:grpSpPr>
      <p:sp>
        <p:nvSpPr>
          <p:cNvPr id="2" name="Title 1"/>
          <p:cNvSpPr>
            <a:spLocks noGrp="1"/>
          </p:cNvSpPr>
          <p:nvPr>
            <p:ph type="title"/>
          </p:nvPr>
        </p:nvSpPr>
        <p:spPr>
          <a:xfrm>
            <a:off x="4809700" y="843996"/>
            <a:ext cx="14400000" cy="1003549"/>
          </a:xfrm>
          <a:prstGeom prst="rect">
            <a:avLst/>
          </a:prstGeom>
        </p:spPr>
        <p:txBody>
          <a:bodyPr/>
          <a:lstStyle/>
          <a:p>
            <a:r>
              <a:rPr lang="en-US"/>
              <a:t>Click to edit Master title style</a:t>
            </a:r>
            <a:endParaRPr lang="en-GB"/>
          </a:p>
        </p:txBody>
      </p:sp>
      <p:sp>
        <p:nvSpPr>
          <p:cNvPr id="5" name="Text Placeholder 4"/>
          <p:cNvSpPr>
            <a:spLocks noGrp="1"/>
          </p:cNvSpPr>
          <p:nvPr>
            <p:ph type="body" sz="quarter" idx="11"/>
          </p:nvPr>
        </p:nvSpPr>
        <p:spPr>
          <a:xfrm>
            <a:off x="3725334" y="5354058"/>
            <a:ext cx="21712768" cy="2550957"/>
          </a:xfrm>
          <a:prstGeom prst="rect">
            <a:avLst/>
          </a:prstGeom>
        </p:spPr>
        <p:txBody>
          <a:bodyPr/>
          <a:lstStyle>
            <a:lvl1pPr>
              <a:defRPr>
                <a:latin typeface="+mn-lt"/>
              </a:defRPr>
            </a:lvl1pPr>
            <a:lvl2pPr>
              <a:spcAft>
                <a:spcPts val="504"/>
              </a:spcAft>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4962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ext Placeholder 2">
            <a:extLst>
              <a:ext uri="{FF2B5EF4-FFF2-40B4-BE49-F238E27FC236}">
                <a16:creationId xmlns:a16="http://schemas.microsoft.com/office/drawing/2014/main" id="{0D0BD131-48F9-478B-8B79-C928AA9EF2F4}"/>
              </a:ext>
            </a:extLst>
          </p:cNvPr>
          <p:cNvSpPr>
            <a:spLocks noGrp="1"/>
          </p:cNvSpPr>
          <p:nvPr>
            <p:ph type="body" idx="1"/>
          </p:nvPr>
        </p:nvSpPr>
        <p:spPr>
          <a:xfrm>
            <a:off x="720655" y="4050873"/>
            <a:ext cx="8723376" cy="3275256"/>
          </a:xfrm>
          <a:prstGeom prst="rect">
            <a:avLst/>
          </a:prstGeom>
        </p:spPr>
        <p:txBody>
          <a:bodyPr vert="horz" wrap="square" lIns="0" tIns="0" rIns="0" bIns="0" numCol="1" spcCol="274320" rtlCol="0">
            <a:noAutofit/>
          </a:bodyPr>
          <a:lstStyle/>
          <a:p>
            <a:pPr lvl="0"/>
            <a:r>
              <a:rPr lang="en-US" dirty="0"/>
              <a:t>Click to edit Master text styles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Second level</a:t>
            </a:r>
          </a:p>
          <a:p>
            <a:pPr marL="0" marR="0" lvl="2" indent="0" algn="l" defTabSz="1540052" rtl="0" eaLnBrk="1" fontAlgn="auto" latinLnBrk="0" hangingPunct="1">
              <a:lnSpc>
                <a:spcPct val="100000"/>
              </a:lnSpc>
              <a:spcBef>
                <a:spcPts val="1010"/>
              </a:spcBef>
              <a:spcAft>
                <a:spcPts val="0"/>
              </a:spcAft>
              <a:buClr>
                <a:srgbClr val="E30046"/>
              </a:buClr>
              <a:buSzPct val="120000"/>
              <a:buFont typeface="Arial" panose="020B0604020202020204" pitchFamily="34" charset="0"/>
              <a:buNone/>
              <a:tabLst/>
              <a:defRPr/>
            </a:pPr>
            <a:r>
              <a:rPr lang="en-US" dirty="0"/>
              <a:t>Third level</a:t>
            </a:r>
          </a:p>
          <a:p>
            <a:pPr marL="242528" marR="0" lvl="3" indent="-242528" algn="l" defTabSz="1540052" rtl="0" eaLnBrk="1" fontAlgn="auto" latinLnBrk="0" hangingPunct="1">
              <a:lnSpc>
                <a:spcPct val="100000"/>
              </a:lnSpc>
              <a:spcBef>
                <a:spcPts val="504"/>
              </a:spcBef>
              <a:spcAft>
                <a:spcPts val="0"/>
              </a:spcAft>
              <a:buClr>
                <a:srgbClr val="E30046"/>
              </a:buClr>
              <a:buSzPct val="120000"/>
              <a:buFont typeface="Arial" panose="020B0604020202020204" pitchFamily="34" charset="0"/>
              <a:buChar char="•"/>
              <a:tabLst/>
              <a:defRPr/>
            </a:pPr>
            <a:r>
              <a:rPr lang="en-US" dirty="0"/>
              <a:t>Fourth level</a:t>
            </a:r>
          </a:p>
          <a:p>
            <a:pPr marL="492816" marR="0" lvl="4" indent="-242528" algn="l" defTabSz="1540052" rtl="0" eaLnBrk="1" fontAlgn="auto" latinLnBrk="0" hangingPunct="1">
              <a:lnSpc>
                <a:spcPct val="100000"/>
              </a:lnSpc>
              <a:spcBef>
                <a:spcPts val="504"/>
              </a:spcBef>
              <a:spcAft>
                <a:spcPts val="0"/>
              </a:spcAft>
              <a:buClr>
                <a:srgbClr val="E30046"/>
              </a:buClr>
              <a:buSzPct val="110000"/>
              <a:buFont typeface="Arial" panose="020B0604020202020204" pitchFamily="34" charset="0"/>
              <a:buChar char="•"/>
              <a:tabLst/>
              <a:defRPr/>
            </a:pPr>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6"/>
              </a:buClr>
              <a:buSzTx/>
              <a:buFont typeface="Arial" panose="020B0604020202020204" pitchFamily="34" charset="0"/>
              <a:buChar char="•"/>
              <a:tabLst/>
              <a:defRPr/>
            </a:pPr>
            <a:r>
              <a:rPr lang="en-US" dirty="0"/>
              <a:t>Sixth level</a:t>
            </a:r>
          </a:p>
          <a:p>
            <a:pPr lvl="5"/>
            <a:endParaRPr lang="en-US" dirty="0"/>
          </a:p>
        </p:txBody>
      </p:sp>
      <p:cxnSp>
        <p:nvCxnSpPr>
          <p:cNvPr id="38" name="Straight Connector 37">
            <a:extLst>
              <a:ext uri="{FF2B5EF4-FFF2-40B4-BE49-F238E27FC236}">
                <a16:creationId xmlns:a16="http://schemas.microsoft.com/office/drawing/2014/main" id="{162BD43B-973C-4749-8D99-16F95FC92852}"/>
              </a:ext>
            </a:extLst>
          </p:cNvPr>
          <p:cNvCxnSpPr/>
          <p:nvPr userDrawn="1"/>
        </p:nvCxnSpPr>
        <p:spPr>
          <a:xfrm rot="1200000">
            <a:off x="2750824" y="-950033"/>
            <a:ext cx="0" cy="6375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FD0F05-643C-4638-8A6D-DC8FB20F3823}"/>
              </a:ext>
            </a:extLst>
          </p:cNvPr>
          <p:cNvSpPr txBox="1"/>
          <p:nvPr userDrawn="1"/>
        </p:nvSpPr>
        <p:spPr>
          <a:xfrm>
            <a:off x="731928" y="21291500"/>
            <a:ext cx="27843072" cy="400110"/>
          </a:xfrm>
          <a:prstGeom prst="rect">
            <a:avLst/>
          </a:prstGeom>
          <a:noFill/>
        </p:spPr>
        <p:txBody>
          <a:bodyPr wrap="square" rtlCol="0">
            <a:spAutoFit/>
          </a:bodyPr>
          <a:lstStyle/>
          <a:p>
            <a:pPr algn="ctr"/>
            <a:r>
              <a:rPr lang="en-US" sz="2000" baseline="0" dirty="0">
                <a:solidFill>
                  <a:schemeClr val="tx1"/>
                </a:solidFill>
                <a:latin typeface="Arial Bold" panose="020B0704020202020204" pitchFamily="34" charset="0"/>
                <a:cs typeface="Arial Bold" panose="020B0704020202020204" pitchFamily="34" charset="0"/>
              </a:rPr>
              <a:t>23rd International AIDS Conference; July 6-10, 2020; Virtual</a:t>
            </a:r>
          </a:p>
        </p:txBody>
      </p:sp>
      <p:cxnSp>
        <p:nvCxnSpPr>
          <p:cNvPr id="10" name="Straight Connector 9">
            <a:extLst>
              <a:ext uri="{FF2B5EF4-FFF2-40B4-BE49-F238E27FC236}">
                <a16:creationId xmlns:a16="http://schemas.microsoft.com/office/drawing/2014/main" id="{6FC14C4A-78E3-4075-8B17-0A5009E9F06C}"/>
              </a:ext>
            </a:extLst>
          </p:cNvPr>
          <p:cNvCxnSpPr>
            <a:cxnSpLocks/>
          </p:cNvCxnSpPr>
          <p:nvPr userDrawn="1"/>
        </p:nvCxnSpPr>
        <p:spPr>
          <a:xfrm>
            <a:off x="695752" y="21135695"/>
            <a:ext cx="27889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5A431CD-2BC6-4842-BE8A-F3A557FB0FE6}"/>
              </a:ext>
            </a:extLst>
          </p:cNvPr>
          <p:cNvSpPr/>
          <p:nvPr userDrawn="1"/>
        </p:nvSpPr>
        <p:spPr>
          <a:xfrm>
            <a:off x="0" y="-4338"/>
            <a:ext cx="29260800" cy="3434120"/>
          </a:xfrm>
          <a:prstGeom prst="rect">
            <a:avLst/>
          </a:prstGeom>
          <a:solidFill>
            <a:schemeClr val="tx2"/>
          </a:solidFill>
          <a:ln w="25400" cap="flat" cmpd="sng" algn="ctr">
            <a:noFill/>
            <a:prstDash val="solid"/>
          </a:ln>
          <a:effectLst/>
        </p:spPr>
        <p:txBody>
          <a:bodyPr rtlCol="0" anchor="ctr"/>
          <a:lstStyle/>
          <a:p>
            <a:pPr marL="0" marR="0" lvl="0" indent="0" algn="ctr" defTabSz="1828800" eaLnBrk="1" fontAlgn="auto" latinLnBrk="0" hangingPunct="1">
              <a:lnSpc>
                <a:spcPct val="100000"/>
              </a:lnSpc>
              <a:spcBef>
                <a:spcPts val="0"/>
              </a:spcBef>
              <a:spcAft>
                <a:spcPts val="0"/>
              </a:spcAft>
              <a:buClrTx/>
              <a:buSzTx/>
              <a:buFontTx/>
              <a:buNone/>
              <a:tabLst/>
            </a:pPr>
            <a:endParaRPr kumimoji="0" lang="en-US" sz="5894" b="0" i="0" u="none" strike="noStrike" kern="0" cap="none" spc="0" normalizeH="0" baseline="0" dirty="0">
              <a:ln>
                <a:noFill/>
              </a:ln>
              <a:solidFill>
                <a:srgbClr val="FFFFFF"/>
              </a:solidFill>
              <a:effectLst/>
              <a:uLnTx/>
              <a:uFillTx/>
              <a:latin typeface="Arial"/>
              <a:cs typeface="Arial" panose="020B0604020202020204" pitchFamily="34" charset="0"/>
            </a:endParaRPr>
          </a:p>
        </p:txBody>
      </p:sp>
      <p:sp>
        <p:nvSpPr>
          <p:cNvPr id="11" name="Title Placeholder 1">
            <a:extLst>
              <a:ext uri="{FF2B5EF4-FFF2-40B4-BE49-F238E27FC236}">
                <a16:creationId xmlns:a16="http://schemas.microsoft.com/office/drawing/2014/main" id="{71D989B1-65FD-4BB2-8666-28CDB4F9D378}"/>
              </a:ext>
            </a:extLst>
          </p:cNvPr>
          <p:cNvSpPr>
            <a:spLocks noGrp="1"/>
          </p:cNvSpPr>
          <p:nvPr>
            <p:ph type="title"/>
          </p:nvPr>
        </p:nvSpPr>
        <p:spPr>
          <a:xfrm>
            <a:off x="4433454" y="1056304"/>
            <a:ext cx="23604971" cy="1338064"/>
          </a:xfrm>
          <a:prstGeom prst="rect">
            <a:avLst/>
          </a:prstGeom>
        </p:spPr>
        <p:txBody>
          <a:bodyPr vert="horz" lIns="0" tIns="0" rIns="0" bIns="0" rtlCol="0" anchor="t">
            <a:noAutofit/>
          </a:bodyPr>
          <a:lstStyle/>
          <a:p>
            <a:r>
              <a:rPr lang="en-US" dirty="0"/>
              <a:t>CLICK TO EDIT MASTER TITLE STYLE</a:t>
            </a:r>
          </a:p>
        </p:txBody>
      </p:sp>
      <p:pic>
        <p:nvPicPr>
          <p:cNvPr id="12" name="Picture 11">
            <a:extLst>
              <a:ext uri="{FF2B5EF4-FFF2-40B4-BE49-F238E27FC236}">
                <a16:creationId xmlns:a16="http://schemas.microsoft.com/office/drawing/2014/main" id="{B27B00F1-85A2-421A-92F5-D115756B3F3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1928" y="564313"/>
            <a:ext cx="1332000" cy="1148410"/>
          </a:xfrm>
          <a:prstGeom prst="rect">
            <a:avLst/>
          </a:prstGeom>
        </p:spPr>
      </p:pic>
    </p:spTree>
    <p:extLst>
      <p:ext uri="{BB962C8B-B14F-4D97-AF65-F5344CB8AC3E}">
        <p14:creationId xmlns:p14="http://schemas.microsoft.com/office/powerpoint/2010/main" val="2177361588"/>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dt="0"/>
  <p:txStyles>
    <p:titleStyle>
      <a:lvl1pPr algn="l" defTabSz="1540052" rtl="0" eaLnBrk="1" latinLnBrk="0" hangingPunct="1">
        <a:lnSpc>
          <a:spcPts val="5120"/>
        </a:lnSpc>
        <a:spcBef>
          <a:spcPct val="0"/>
        </a:spcBef>
        <a:buNone/>
        <a:defRPr sz="6400" b="1" kern="1200">
          <a:solidFill>
            <a:schemeClr val="bg1"/>
          </a:solidFill>
          <a:effectLst/>
          <a:latin typeface="Arial Narrow" panose="020B0606020202030204" pitchFamily="34" charset="0"/>
          <a:ea typeface="+mj-ea"/>
          <a:cs typeface="Arial" panose="020B0604020202020204" pitchFamily="34" charset="0"/>
        </a:defRPr>
      </a:lvl1pPr>
    </p:titleStyle>
    <p:bodyStyle>
      <a:lvl1pPr marL="0" indent="0" algn="l" defTabSz="1540052" rtl="0" eaLnBrk="1" latinLnBrk="0" hangingPunct="1">
        <a:spcBef>
          <a:spcPts val="1010"/>
        </a:spcBef>
        <a:buFont typeface="Arial" panose="020B0604020202020204" pitchFamily="34" charset="0"/>
        <a:buNone/>
        <a:defRPr kumimoji="0" lang="en-US" sz="28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23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23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lnSpc>
          <a:spcPts val="2700"/>
        </a:lnSpc>
        <a:spcBef>
          <a:spcPts val="400"/>
        </a:spcBef>
        <a:buClr>
          <a:schemeClr val="tx2"/>
        </a:buClr>
        <a:buSzPct val="120000"/>
        <a:buFont typeface="Arial" panose="020B0604020202020204" pitchFamily="34" charset="0"/>
        <a:buChar char="•"/>
        <a:defRPr kumimoji="0" lang="en-US" sz="23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400"/>
        </a:spcBef>
        <a:buClr>
          <a:schemeClr val="tx2"/>
        </a:buClr>
        <a:buSzPct val="110000"/>
        <a:buFont typeface="Arial" panose="020B0604020202020204" pitchFamily="34" charset="0"/>
        <a:buChar char="•"/>
        <a:defRPr kumimoji="0" lang="en-US" sz="20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p:bodyStyle>
    <p:otherStyle>
      <a:defPPr>
        <a:defRPr lang="en-US"/>
      </a:defPPr>
      <a:lvl1pPr marL="0" algn="l" defTabSz="1540052" rtl="0" eaLnBrk="1" latinLnBrk="0" hangingPunct="1">
        <a:defRPr sz="3032" kern="1200">
          <a:solidFill>
            <a:schemeClr val="tx1"/>
          </a:solidFill>
          <a:latin typeface="+mn-lt"/>
          <a:ea typeface="+mn-ea"/>
          <a:cs typeface="+mn-cs"/>
        </a:defRPr>
      </a:lvl1pPr>
      <a:lvl2pPr marL="770026" algn="l" defTabSz="1540052" rtl="0" eaLnBrk="1" latinLnBrk="0" hangingPunct="1">
        <a:defRPr sz="3032" kern="1200">
          <a:solidFill>
            <a:schemeClr val="tx1"/>
          </a:solidFill>
          <a:latin typeface="+mn-lt"/>
          <a:ea typeface="+mn-ea"/>
          <a:cs typeface="+mn-cs"/>
        </a:defRPr>
      </a:lvl2pPr>
      <a:lvl3pPr marL="1540052" algn="l" defTabSz="1540052" rtl="0" eaLnBrk="1" latinLnBrk="0" hangingPunct="1">
        <a:defRPr sz="3032" kern="1200">
          <a:solidFill>
            <a:schemeClr val="tx1"/>
          </a:solidFill>
          <a:latin typeface="+mn-lt"/>
          <a:ea typeface="+mn-ea"/>
          <a:cs typeface="+mn-cs"/>
        </a:defRPr>
      </a:lvl3pPr>
      <a:lvl4pPr marL="2310076" algn="l" defTabSz="1540052" rtl="0" eaLnBrk="1" latinLnBrk="0" hangingPunct="1">
        <a:defRPr sz="3032" kern="1200">
          <a:solidFill>
            <a:schemeClr val="tx1"/>
          </a:solidFill>
          <a:latin typeface="+mn-lt"/>
          <a:ea typeface="+mn-ea"/>
          <a:cs typeface="+mn-cs"/>
        </a:defRPr>
      </a:lvl4pPr>
      <a:lvl5pPr marL="3080102" algn="l" defTabSz="1540052" rtl="0" eaLnBrk="1" latinLnBrk="0" hangingPunct="1">
        <a:defRPr sz="3032" kern="1200">
          <a:solidFill>
            <a:schemeClr val="tx1"/>
          </a:solidFill>
          <a:latin typeface="+mn-lt"/>
          <a:ea typeface="+mn-ea"/>
          <a:cs typeface="+mn-cs"/>
        </a:defRPr>
      </a:lvl5pPr>
      <a:lvl6pPr marL="3850132" algn="l" defTabSz="1540052" rtl="0" eaLnBrk="1" latinLnBrk="0" hangingPunct="1">
        <a:defRPr sz="3032" kern="1200">
          <a:solidFill>
            <a:schemeClr val="tx1"/>
          </a:solidFill>
          <a:latin typeface="+mn-lt"/>
          <a:ea typeface="+mn-ea"/>
          <a:cs typeface="+mn-cs"/>
        </a:defRPr>
      </a:lvl6pPr>
      <a:lvl7pPr marL="4620158" algn="l" defTabSz="1540052" rtl="0" eaLnBrk="1" latinLnBrk="0" hangingPunct="1">
        <a:defRPr sz="3032" kern="1200">
          <a:solidFill>
            <a:schemeClr val="tx1"/>
          </a:solidFill>
          <a:latin typeface="+mn-lt"/>
          <a:ea typeface="+mn-ea"/>
          <a:cs typeface="+mn-cs"/>
        </a:defRPr>
      </a:lvl7pPr>
      <a:lvl8pPr marL="5390182" algn="l" defTabSz="1540052" rtl="0" eaLnBrk="1" latinLnBrk="0" hangingPunct="1">
        <a:defRPr sz="3032" kern="1200">
          <a:solidFill>
            <a:schemeClr val="tx1"/>
          </a:solidFill>
          <a:latin typeface="+mn-lt"/>
          <a:ea typeface="+mn-ea"/>
          <a:cs typeface="+mn-cs"/>
        </a:defRPr>
      </a:lvl8pPr>
      <a:lvl9pPr marL="6160208" algn="l" defTabSz="1540052" rtl="0" eaLnBrk="1" latinLnBrk="0" hangingPunct="1">
        <a:defRPr sz="30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5976" userDrawn="1">
          <p15:clr>
            <a:srgbClr val="F26B43"/>
          </p15:clr>
        </p15:guide>
        <p15:guide id="3" pos="432" userDrawn="1">
          <p15:clr>
            <a:srgbClr val="F26B43"/>
          </p15:clr>
        </p15:guide>
        <p15:guide id="5" orient="horz" pos="208" userDrawn="1">
          <p15:clr>
            <a:srgbClr val="F26B43"/>
          </p15:clr>
        </p15:guide>
        <p15:guide id="6" orient="horz" pos="13517" userDrawn="1">
          <p15:clr>
            <a:srgbClr val="F26B43"/>
          </p15:clr>
        </p15:guide>
        <p15:guide id="7" pos="3392" userDrawn="1">
          <p15:clr>
            <a:srgbClr val="F26B43"/>
          </p15:clr>
        </p15:guide>
        <p15:guide id="8" pos="12456" userDrawn="1">
          <p15:clr>
            <a:srgbClr val="F26B43"/>
          </p15:clr>
        </p15:guide>
        <p15:guide id="9" pos="15082" userDrawn="1">
          <p15:clr>
            <a:srgbClr val="F26B43"/>
          </p15:clr>
        </p15:guide>
        <p15:guide id="10" pos="9248" userDrawn="1">
          <p15:clr>
            <a:srgbClr val="F26B43"/>
          </p15:clr>
        </p15:guide>
        <p15:guide id="11" pos="18000" userDrawn="1">
          <p15:clr>
            <a:srgbClr val="F26B43"/>
          </p15:clr>
        </p15:guide>
        <p15:guide id="13" pos="12000" userDrawn="1">
          <p15:clr>
            <a:srgbClr val="F26B43"/>
          </p15:clr>
        </p15:guide>
        <p15:guide id="14" pos="64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7" name="Text Placeholder 2096"/>
          <p:cNvSpPr>
            <a:spLocks noGrp="1"/>
          </p:cNvSpPr>
          <p:nvPr>
            <p:ph type="body" sz="quarter" idx="21"/>
          </p:nvPr>
        </p:nvSpPr>
        <p:spPr>
          <a:xfrm>
            <a:off x="19779962" y="20358346"/>
            <a:ext cx="8810621" cy="369332"/>
          </a:xfrm>
        </p:spPr>
        <p:txBody>
          <a:bodyPr/>
          <a:lstStyle/>
          <a:p>
            <a:pPr lvl="0"/>
            <a:r>
              <a:rPr lang="en-GB" sz="1200" dirty="0">
                <a:solidFill>
                  <a:srgbClr val="071D49"/>
                </a:solidFill>
              </a:rPr>
              <a:t>References:</a:t>
            </a:r>
            <a:r>
              <a:rPr lang="en-GB" sz="1200" b="0" dirty="0">
                <a:solidFill>
                  <a:srgbClr val="071D49"/>
                </a:solidFill>
              </a:rPr>
              <a:t> </a:t>
            </a:r>
            <a:r>
              <a:rPr lang="en-GB" sz="1200" dirty="0">
                <a:solidFill>
                  <a:srgbClr val="071D49"/>
                </a:solidFill>
              </a:rPr>
              <a:t>1. </a:t>
            </a:r>
            <a:r>
              <a:rPr lang="en-GB" sz="1200" b="0" dirty="0">
                <a:solidFill>
                  <a:srgbClr val="071D49"/>
                </a:solidFill>
              </a:rPr>
              <a:t>van Wyk et al. </a:t>
            </a:r>
            <a:r>
              <a:rPr lang="en-GB" sz="1200" b="0" i="1" dirty="0">
                <a:solidFill>
                  <a:srgbClr val="071D49"/>
                </a:solidFill>
              </a:rPr>
              <a:t>Clin Infect Dis. </a:t>
            </a:r>
            <a:r>
              <a:rPr lang="en-GB" sz="1200" b="0" dirty="0">
                <a:solidFill>
                  <a:srgbClr val="071D49"/>
                </a:solidFill>
              </a:rPr>
              <a:t>2020 [Epub ahead of print]. doi: 10.1093/cid/ciz12432.</a:t>
            </a:r>
            <a:r>
              <a:rPr lang="en-GB" sz="1200" dirty="0">
                <a:solidFill>
                  <a:srgbClr val="071D49"/>
                </a:solidFill>
              </a:rPr>
              <a:t> 2. </a:t>
            </a:r>
            <a:r>
              <a:rPr lang="en-GB" sz="1200" b="0" dirty="0">
                <a:solidFill>
                  <a:srgbClr val="071D49"/>
                </a:solidFill>
              </a:rPr>
              <a:t>Wang et al. CROI 2020; Boston, MA. Poster 489.</a:t>
            </a:r>
          </a:p>
        </p:txBody>
      </p:sp>
      <p:sp>
        <p:nvSpPr>
          <p:cNvPr id="2059" name="Text Placeholder 2058"/>
          <p:cNvSpPr>
            <a:spLocks noGrp="1"/>
          </p:cNvSpPr>
          <p:nvPr>
            <p:ph type="body" sz="quarter" idx="25"/>
          </p:nvPr>
        </p:nvSpPr>
        <p:spPr>
          <a:xfrm>
            <a:off x="695344" y="3768707"/>
            <a:ext cx="8759952" cy="2448021"/>
          </a:xfrm>
        </p:spPr>
        <p:txBody>
          <a:bodyPr/>
          <a:lstStyle/>
          <a:p>
            <a:r>
              <a:rPr lang="en-GB" dirty="0"/>
              <a:t>Introduction</a:t>
            </a:r>
          </a:p>
          <a:p>
            <a:pPr lvl="3">
              <a:spcBef>
                <a:spcPts val="100"/>
              </a:spcBef>
            </a:pPr>
            <a:r>
              <a:rPr lang="en-GB" dirty="0"/>
              <a:t>The TANGO study demonstrated that switching to a 2-drug regimen (2DR) of dolutegravir/lamivudine fixed-dose combination (DTG/3TC FDC) was non-inferior to continuing a tenofovir alafenamide–based 3-drug regimen (TBR 3DR) in maintaining virologic suppression in HIV-1–infected, ART-experienced adults through Week 48</a:t>
            </a:r>
            <a:r>
              <a:rPr lang="en-GB" baseline="30000" dirty="0"/>
              <a:t>1 </a:t>
            </a:r>
          </a:p>
          <a:p>
            <a:pPr lvl="3">
              <a:spcBef>
                <a:spcPts val="300"/>
              </a:spcBef>
            </a:pPr>
            <a:r>
              <a:rPr lang="en-US" dirty="0"/>
              <a:t>The Abbott RealTime plasma HIV-1 assay measures viral load (VL) from 40 c/mL to 10,000,000 c/mL, and generates qualitative target detected (TD) or target not detected (TND) results for VL &lt;40 c/mL </a:t>
            </a:r>
            <a:endParaRPr lang="en-GB" dirty="0"/>
          </a:p>
          <a:p>
            <a:pPr lvl="3">
              <a:spcBef>
                <a:spcPts val="300"/>
              </a:spcBef>
            </a:pPr>
            <a:r>
              <a:rPr lang="en-US" dirty="0"/>
              <a:t>We assessed very-low-level viral replication measures of TND vs TD, as well as </a:t>
            </a:r>
            <a:r>
              <a:rPr lang="en-US" spc="-10" dirty="0"/>
              <a:t>quantitative viral replication ≥40 c/mL for 2DR vs 3DR through Week 48 in the TANGO study</a:t>
            </a:r>
          </a:p>
          <a:p>
            <a:pPr marL="250288" lvl="4" indent="0">
              <a:buNone/>
            </a:pPr>
            <a:endParaRPr lang="en-GB" sz="1800" dirty="0">
              <a:solidFill>
                <a:schemeClr val="tx2"/>
              </a:solidFill>
            </a:endParaRPr>
          </a:p>
        </p:txBody>
      </p:sp>
      <p:sp>
        <p:nvSpPr>
          <p:cNvPr id="2099" name="Text Placeholder 2098"/>
          <p:cNvSpPr>
            <a:spLocks noGrp="1"/>
          </p:cNvSpPr>
          <p:nvPr>
            <p:ph type="body" sz="quarter" idx="32"/>
          </p:nvPr>
        </p:nvSpPr>
        <p:spPr>
          <a:xfrm>
            <a:off x="19785774" y="13593544"/>
            <a:ext cx="8785257" cy="5500033"/>
          </a:xfrm>
        </p:spPr>
        <p:txBody>
          <a:bodyPr lIns="219456"/>
          <a:lstStyle/>
          <a:p>
            <a:pPr lvl="0"/>
            <a:r>
              <a:rPr lang="en-GB" dirty="0">
                <a:solidFill>
                  <a:srgbClr val="E40046"/>
                </a:solidFill>
              </a:rPr>
              <a:t>Conclusions</a:t>
            </a:r>
            <a:endParaRPr lang="en-GB" sz="2400" dirty="0">
              <a:solidFill>
                <a:srgbClr val="E40046"/>
              </a:solidFill>
            </a:endParaRPr>
          </a:p>
          <a:p>
            <a:pPr lvl="3">
              <a:lnSpc>
                <a:spcPts val="2600"/>
              </a:lnSpc>
              <a:buClr>
                <a:srgbClr val="E40046"/>
              </a:buClr>
            </a:pPr>
            <a:r>
              <a:rPr lang="en-US" dirty="0">
                <a:solidFill>
                  <a:srgbClr val="071D49"/>
                </a:solidFill>
              </a:rPr>
              <a:t>The proportions of participants with VL &lt;40 c/mL and TND by visit were high and similar across the DTG/3TC and TBR arms through Week 48 </a:t>
            </a:r>
          </a:p>
          <a:p>
            <a:pPr lvl="3">
              <a:lnSpc>
                <a:spcPts val="2600"/>
              </a:lnSpc>
              <a:spcBef>
                <a:spcPts val="600"/>
              </a:spcBef>
              <a:buClr>
                <a:srgbClr val="E40046"/>
              </a:buClr>
            </a:pPr>
            <a:r>
              <a:rPr lang="en-US" dirty="0">
                <a:solidFill>
                  <a:srgbClr val="071D49"/>
                </a:solidFill>
              </a:rPr>
              <a:t>There were similar proportions of participants with post-Baseline TD/TND categories by Baseline VL classification across arms</a:t>
            </a:r>
          </a:p>
          <a:p>
            <a:pPr lvl="3">
              <a:lnSpc>
                <a:spcPts val="2600"/>
              </a:lnSpc>
              <a:spcBef>
                <a:spcPts val="600"/>
              </a:spcBef>
              <a:buClr>
                <a:srgbClr val="E40046"/>
              </a:buClr>
            </a:pPr>
            <a:r>
              <a:rPr lang="en-US" dirty="0">
                <a:solidFill>
                  <a:srgbClr val="071D49"/>
                </a:solidFill>
              </a:rPr>
              <a:t>Post-Baseline qualitative viremia by TD measure appeared more commonly associated with Baseline TD than with Baseline TND, though the majority (80% or more) of participants with TD at Baseline still maintained VL &lt;40 c/mL (TND or TD) after Baseline</a:t>
            </a:r>
          </a:p>
          <a:p>
            <a:pPr lvl="3">
              <a:lnSpc>
                <a:spcPts val="2600"/>
              </a:lnSpc>
              <a:spcBef>
                <a:spcPts val="600"/>
              </a:spcBef>
              <a:buClr>
                <a:srgbClr val="E40046"/>
              </a:buClr>
            </a:pPr>
            <a:r>
              <a:rPr lang="en-US" dirty="0">
                <a:solidFill>
                  <a:srgbClr val="071D49"/>
                </a:solidFill>
              </a:rPr>
              <a:t>Using the more stringent VL &lt;40 c/mL and TND threshold, there was no difference in proportion of events between DTG/3TC 2DR and TBR 3DR at Week 48 (Snapshot)</a:t>
            </a:r>
          </a:p>
          <a:p>
            <a:pPr lvl="0"/>
            <a:endParaRPr lang="en-US" sz="2400" dirty="0">
              <a:solidFill>
                <a:srgbClr val="E40046"/>
              </a:solidFill>
            </a:endParaRPr>
          </a:p>
        </p:txBody>
      </p:sp>
      <p:sp>
        <p:nvSpPr>
          <p:cNvPr id="2061" name="Text Placeholder 2060"/>
          <p:cNvSpPr>
            <a:spLocks noGrp="1"/>
          </p:cNvSpPr>
          <p:nvPr>
            <p:ph type="body" sz="quarter" idx="33"/>
          </p:nvPr>
        </p:nvSpPr>
        <p:spPr>
          <a:xfrm>
            <a:off x="692595" y="13975726"/>
            <a:ext cx="8763000" cy="2448021"/>
          </a:xfrm>
        </p:spPr>
        <p:txBody>
          <a:bodyPr/>
          <a:lstStyle/>
          <a:p>
            <a:pPr fontAlgn="auto">
              <a:spcBef>
                <a:spcPts val="600"/>
              </a:spcBef>
              <a:spcAft>
                <a:spcPts val="0"/>
              </a:spcAft>
            </a:pPr>
            <a:r>
              <a:rPr lang="en-GB" dirty="0"/>
              <a:t>Methods</a:t>
            </a:r>
          </a:p>
          <a:p>
            <a:pPr lvl="3"/>
            <a:r>
              <a:rPr lang="en-US" spc="-10" dirty="0"/>
              <a:t>Participants were randomized 1:1 to receive 2DR or 3DR; proportions with TND and TD status for VL &lt;40 c/mL as well as proportions with VL ≥40 c/mL were analyzed by visit through </a:t>
            </a:r>
            <a:br>
              <a:rPr lang="en-US" spc="-10" dirty="0"/>
            </a:br>
            <a:r>
              <a:rPr lang="en-US" spc="-10" dirty="0"/>
              <a:t>Week 48  </a:t>
            </a:r>
          </a:p>
          <a:p>
            <a:pPr lvl="3"/>
            <a:r>
              <a:rPr lang="en-US" dirty="0"/>
              <a:t>Classification of participants into VL ≥50 c/mL, 40≤ VL &lt;50 c/mL, and TD or TND (when VL &lt;40 c/mL) was performed on Baseline and post-Baseline outcomes </a:t>
            </a:r>
          </a:p>
          <a:p>
            <a:pPr lvl="3"/>
            <a:r>
              <a:rPr lang="en-US" dirty="0"/>
              <a:t>Proportion of participants with VL &lt;40 c/mL and TND, VL </a:t>
            </a:r>
            <a:br>
              <a:rPr lang="en-US" dirty="0"/>
            </a:br>
            <a:r>
              <a:rPr lang="en-US" dirty="0"/>
              <a:t>&lt;40 c/mL and TD, and VL ≥40 c/mL was presented based on participants with available HIV-1 RNA data by visit through </a:t>
            </a:r>
            <a:br>
              <a:rPr lang="en-US" dirty="0"/>
            </a:br>
            <a:r>
              <a:rPr lang="en-US" dirty="0"/>
              <a:t>Week 48</a:t>
            </a:r>
          </a:p>
          <a:p>
            <a:pPr lvl="3"/>
            <a:r>
              <a:rPr lang="en-US" dirty="0"/>
              <a:t>Week 48 FDA Snapshot was performed for the HIV-1 RNA </a:t>
            </a:r>
            <a:br>
              <a:rPr lang="en-US" dirty="0"/>
            </a:br>
            <a:r>
              <a:rPr lang="en-US" dirty="0"/>
              <a:t>&lt;40 c/mL and TND endpoint </a:t>
            </a:r>
          </a:p>
        </p:txBody>
      </p:sp>
      <p:sp>
        <p:nvSpPr>
          <p:cNvPr id="2062" name="Text Placeholder 2061"/>
          <p:cNvSpPr>
            <a:spLocks noGrp="1"/>
          </p:cNvSpPr>
          <p:nvPr>
            <p:ph type="body" sz="quarter" idx="35"/>
          </p:nvPr>
        </p:nvSpPr>
        <p:spPr>
          <a:xfrm>
            <a:off x="697039" y="19289581"/>
            <a:ext cx="8759952" cy="2448021"/>
          </a:xfrm>
        </p:spPr>
        <p:txBody>
          <a:bodyPr/>
          <a:lstStyle/>
          <a:p>
            <a:pPr fontAlgn="auto">
              <a:spcBef>
                <a:spcPts val="600"/>
              </a:spcBef>
              <a:spcAft>
                <a:spcPts val="0"/>
              </a:spcAft>
            </a:pPr>
            <a:r>
              <a:rPr lang="en-GB" dirty="0"/>
              <a:t>Results</a:t>
            </a:r>
          </a:p>
          <a:p>
            <a:pPr lvl="3" fontAlgn="auto">
              <a:spcAft>
                <a:spcPts val="0"/>
              </a:spcAft>
            </a:pPr>
            <a:r>
              <a:rPr lang="en-US" dirty="0"/>
              <a:t>The proportion of participants with VL &lt;40 c/mL and TND per visit through Week 48 was high and similar in both treatment arms (Figure 2)</a:t>
            </a:r>
          </a:p>
        </p:txBody>
      </p:sp>
      <p:sp>
        <p:nvSpPr>
          <p:cNvPr id="2063" name="Text Placeholder 2062"/>
          <p:cNvSpPr>
            <a:spLocks noGrp="1"/>
          </p:cNvSpPr>
          <p:nvPr>
            <p:ph type="body" sz="quarter" idx="36"/>
          </p:nvPr>
        </p:nvSpPr>
        <p:spPr>
          <a:xfrm>
            <a:off x="10218165" y="17601402"/>
            <a:ext cx="8916102" cy="2448021"/>
          </a:xfrm>
        </p:spPr>
        <p:txBody>
          <a:bodyPr/>
          <a:lstStyle/>
          <a:p>
            <a:pPr lvl="3">
              <a:lnSpc>
                <a:spcPts val="2500"/>
              </a:lnSpc>
            </a:pPr>
            <a:r>
              <a:rPr lang="en-US" dirty="0"/>
              <a:t>With a total of 734 participant samples tested for baseline resistance, 7 (1%) had pre-existing, archived mutation mixture M184M/V or M184M/I and maintained viral suppression (HIV-1 RNA &lt;50 c/mL) through Week 48</a:t>
            </a:r>
            <a:r>
              <a:rPr lang="en-US" baseline="30000" dirty="0"/>
              <a:t>2</a:t>
            </a:r>
            <a:r>
              <a:rPr lang="en-US" dirty="0"/>
              <a:t> </a:t>
            </a:r>
          </a:p>
          <a:p>
            <a:pPr lvl="4">
              <a:lnSpc>
                <a:spcPts val="2100"/>
              </a:lnSpc>
            </a:pPr>
            <a:r>
              <a:rPr lang="en-US" dirty="0"/>
              <a:t>3/4 of these participants on 2DR vs 2/3 on 3DR had TND at Baseline and all visits through Week 48 </a:t>
            </a:r>
          </a:p>
          <a:p>
            <a:pPr lvl="4">
              <a:lnSpc>
                <a:spcPts val="2100"/>
              </a:lnSpc>
            </a:pPr>
            <a:r>
              <a:rPr lang="en-US" dirty="0"/>
              <a:t>One participant on 2DR with Baseline VL of 67 c/mL had TD at Week 8 and Week 48, respectively, and TND at the rest of the visits</a:t>
            </a:r>
          </a:p>
          <a:p>
            <a:pPr lvl="4">
              <a:lnSpc>
                <a:spcPts val="2100"/>
              </a:lnSpc>
            </a:pPr>
            <a:r>
              <a:rPr lang="en-US" dirty="0"/>
              <a:t>One participant on 3DR with Baseline VL of 58 c/mL had 2 VLs between 40 to 50 c/mL, 2 VLs with TD, and 2 VLs with TND, respectively, through Week 48</a:t>
            </a:r>
          </a:p>
          <a:p>
            <a:pPr lvl="3"/>
            <a:endParaRPr lang="en-US" dirty="0"/>
          </a:p>
        </p:txBody>
      </p:sp>
      <p:sp>
        <p:nvSpPr>
          <p:cNvPr id="2064" name="Text Placeholder 2063"/>
          <p:cNvSpPr>
            <a:spLocks noGrp="1"/>
          </p:cNvSpPr>
          <p:nvPr>
            <p:ph type="body" sz="quarter" idx="37"/>
          </p:nvPr>
        </p:nvSpPr>
        <p:spPr>
          <a:xfrm>
            <a:off x="19785385" y="3784664"/>
            <a:ext cx="8759952" cy="361958"/>
          </a:xfrm>
        </p:spPr>
        <p:txBody>
          <a:bodyPr/>
          <a:lstStyle/>
          <a:p>
            <a:pPr marL="246888" lvl="0" indent="-246888" defTabSz="2220516" fontAlgn="base">
              <a:spcBef>
                <a:spcPct val="0"/>
              </a:spcBef>
              <a:spcAft>
                <a:spcPct val="0"/>
              </a:spcAft>
              <a:buClr>
                <a:srgbClr val="E40046"/>
              </a:buClr>
              <a:buFont typeface="Arial" panose="020B0604020202020204" pitchFamily="34" charset="0"/>
              <a:buChar char="•"/>
            </a:pPr>
            <a:r>
              <a:rPr lang="en-US" sz="2300" b="0" dirty="0">
                <a:solidFill>
                  <a:srgbClr val="071D49"/>
                </a:solidFill>
                <a:latin typeface="Arial" panose="020B0604020202020204" pitchFamily="34" charset="0"/>
              </a:rPr>
              <a:t>The proportion of participants with HIV-1 RNA &lt;50 c/mL (Snapshot virologic success) at Week 48 was 93.2% in the DTG/3TC arm vs 93.0% in the TBR arm, with adjusted treatment difference (95% CI), 0.2% (−3.4, 3.9)</a:t>
            </a:r>
            <a:r>
              <a:rPr lang="en-US" sz="2300" b="0" baseline="30000" dirty="0">
                <a:solidFill>
                  <a:srgbClr val="071D49"/>
                </a:solidFill>
                <a:latin typeface="Arial" panose="020B0604020202020204" pitchFamily="34" charset="0"/>
              </a:rPr>
              <a:t>1</a:t>
            </a:r>
          </a:p>
        </p:txBody>
      </p:sp>
      <p:sp>
        <p:nvSpPr>
          <p:cNvPr id="2094" name="Text Placeholder 2093"/>
          <p:cNvSpPr>
            <a:spLocks noGrp="1"/>
          </p:cNvSpPr>
          <p:nvPr>
            <p:ph type="body" sz="quarter" idx="18"/>
          </p:nvPr>
        </p:nvSpPr>
        <p:spPr/>
        <p:txBody>
          <a:bodyPr/>
          <a:lstStyle/>
          <a:p>
            <a:r>
              <a:rPr lang="en-GB" dirty="0"/>
              <a:t>PEB0238</a:t>
            </a:r>
          </a:p>
        </p:txBody>
      </p:sp>
      <p:sp>
        <p:nvSpPr>
          <p:cNvPr id="2095" name="Text Placeholder 2094"/>
          <p:cNvSpPr>
            <a:spLocks noGrp="1"/>
          </p:cNvSpPr>
          <p:nvPr>
            <p:ph type="body" sz="quarter" idx="19"/>
          </p:nvPr>
        </p:nvSpPr>
        <p:spPr>
          <a:xfrm>
            <a:off x="3794401" y="1905599"/>
            <a:ext cx="21600000" cy="817588"/>
          </a:xfrm>
        </p:spPr>
        <p:txBody>
          <a:bodyPr/>
          <a:lstStyle/>
          <a:p>
            <a:pPr lvl="0">
              <a:spcBef>
                <a:spcPts val="0"/>
              </a:spcBef>
              <a:spcAft>
                <a:spcPts val="500"/>
              </a:spcAft>
            </a:pPr>
            <a:r>
              <a:rPr lang="en-GB" sz="2300" u="sng" dirty="0">
                <a:solidFill>
                  <a:srgbClr val="071D49"/>
                </a:solidFill>
                <a:ea typeface="Calibri" panose="020F0502020204030204" pitchFamily="34" charset="0"/>
                <a:cs typeface="Calibri" panose="020F0502020204030204" pitchFamily="34" charset="0"/>
              </a:rPr>
              <a:t>Ruolan Wang</a:t>
            </a:r>
            <a:r>
              <a:rPr lang="en-GB" sz="2300" dirty="0">
                <a:solidFill>
                  <a:srgbClr val="071D49"/>
                </a:solidFill>
                <a:ea typeface="Calibri" panose="020F0502020204030204" pitchFamily="34" charset="0"/>
                <a:cs typeface="Calibri" panose="020F0502020204030204" pitchFamily="34" charset="0"/>
              </a:rPr>
              <a:t>,</a:t>
            </a:r>
            <a:r>
              <a:rPr lang="en-GB" sz="2300" baseline="30000" dirty="0">
                <a:solidFill>
                  <a:srgbClr val="071D49"/>
                </a:solidFill>
                <a:ea typeface="Calibri" panose="020F0502020204030204" pitchFamily="34" charset="0"/>
                <a:cs typeface="Calibri" panose="020F0502020204030204" pitchFamily="34" charset="0"/>
              </a:rPr>
              <a:t>1</a:t>
            </a:r>
            <a:r>
              <a:rPr lang="en-GB" sz="2300" dirty="0">
                <a:solidFill>
                  <a:srgbClr val="071D49"/>
                </a:solidFill>
                <a:ea typeface="Calibri" panose="020F0502020204030204" pitchFamily="34" charset="0"/>
                <a:cs typeface="Calibri" panose="020F0502020204030204" pitchFamily="34" charset="0"/>
              </a:rPr>
              <a:t> Jonathan Wright,</a:t>
            </a:r>
            <a:r>
              <a:rPr lang="en-GB" sz="2300" baseline="30000" dirty="0">
                <a:solidFill>
                  <a:srgbClr val="071D49"/>
                </a:solidFill>
                <a:ea typeface="Calibri" panose="020F0502020204030204" pitchFamily="34" charset="0"/>
                <a:cs typeface="Calibri" panose="020F0502020204030204" pitchFamily="34" charset="0"/>
              </a:rPr>
              <a:t>2</a:t>
            </a:r>
            <a:r>
              <a:rPr lang="en-GB" sz="2300" dirty="0">
                <a:solidFill>
                  <a:srgbClr val="071D49"/>
                </a:solidFill>
                <a:ea typeface="Calibri" panose="020F0502020204030204" pitchFamily="34" charset="0"/>
                <a:cs typeface="Calibri" panose="020F0502020204030204" pitchFamily="34" charset="0"/>
              </a:rPr>
              <a:t> Mounir Ait-Khaled,</a:t>
            </a:r>
            <a:r>
              <a:rPr lang="en-GB" sz="2300" baseline="30000" dirty="0">
                <a:solidFill>
                  <a:srgbClr val="071D49"/>
                </a:solidFill>
                <a:ea typeface="Calibri" panose="020F0502020204030204" pitchFamily="34" charset="0"/>
                <a:cs typeface="Calibri" panose="020F0502020204030204" pitchFamily="34" charset="0"/>
              </a:rPr>
              <a:t>3</a:t>
            </a:r>
            <a:r>
              <a:rPr lang="en-GB" sz="2300" dirty="0">
                <a:solidFill>
                  <a:srgbClr val="071D49"/>
                </a:solidFill>
                <a:ea typeface="Calibri" panose="020F0502020204030204" pitchFamily="34" charset="0"/>
                <a:cs typeface="Calibri" panose="020F0502020204030204" pitchFamily="34" charset="0"/>
              </a:rPr>
              <a:t> Thomas Lutz,</a:t>
            </a:r>
            <a:r>
              <a:rPr lang="en-GB" sz="2300" baseline="30000" dirty="0">
                <a:solidFill>
                  <a:srgbClr val="071D49"/>
                </a:solidFill>
                <a:ea typeface="Calibri" panose="020F0502020204030204" pitchFamily="34" charset="0"/>
                <a:cs typeface="Calibri" panose="020F0502020204030204" pitchFamily="34" charset="0"/>
              </a:rPr>
              <a:t>4</a:t>
            </a:r>
            <a:r>
              <a:rPr lang="en-GB" sz="2300" dirty="0">
                <a:solidFill>
                  <a:srgbClr val="071D49"/>
                </a:solidFill>
                <a:ea typeface="Calibri" panose="020F0502020204030204" pitchFamily="34" charset="0"/>
                <a:cs typeface="Calibri" panose="020F0502020204030204" pitchFamily="34" charset="0"/>
              </a:rPr>
              <a:t> Olayemi Osiyemi,</a:t>
            </a:r>
            <a:r>
              <a:rPr lang="en-GB" sz="2300" baseline="30000" dirty="0">
                <a:solidFill>
                  <a:srgbClr val="071D49"/>
                </a:solidFill>
                <a:ea typeface="Calibri" panose="020F0502020204030204" pitchFamily="34" charset="0"/>
                <a:cs typeface="Calibri" panose="020F0502020204030204" pitchFamily="34" charset="0"/>
              </a:rPr>
              <a:t>5</a:t>
            </a:r>
            <a:r>
              <a:rPr lang="en-GB" sz="2300" dirty="0">
                <a:solidFill>
                  <a:srgbClr val="071D49"/>
                </a:solidFill>
                <a:ea typeface="Calibri" panose="020F0502020204030204" pitchFamily="34" charset="0"/>
                <a:cs typeface="Calibri" panose="020F0502020204030204" pitchFamily="34" charset="0"/>
              </a:rPr>
              <a:t> Miguel Gorgolas,</a:t>
            </a:r>
            <a:r>
              <a:rPr lang="en-GB" sz="2300" baseline="30000" dirty="0">
                <a:solidFill>
                  <a:srgbClr val="071D49"/>
                </a:solidFill>
                <a:ea typeface="Calibri" panose="020F0502020204030204" pitchFamily="34" charset="0"/>
                <a:cs typeface="Calibri" panose="020F0502020204030204" pitchFamily="34" charset="0"/>
              </a:rPr>
              <a:t>6</a:t>
            </a:r>
            <a:r>
              <a:rPr lang="en-GB" sz="2300" dirty="0">
                <a:solidFill>
                  <a:srgbClr val="071D49"/>
                </a:solidFill>
                <a:ea typeface="Calibri" panose="020F0502020204030204" pitchFamily="34" charset="0"/>
                <a:cs typeface="Calibri" panose="020F0502020204030204" pitchFamily="34" charset="0"/>
              </a:rPr>
              <a:t> Rifaz Razeek,</a:t>
            </a:r>
            <a:r>
              <a:rPr lang="en-GB" sz="2300" baseline="30000" dirty="0">
                <a:solidFill>
                  <a:srgbClr val="071D49"/>
                </a:solidFill>
                <a:ea typeface="Calibri" panose="020F0502020204030204" pitchFamily="34" charset="0"/>
                <a:cs typeface="Calibri" panose="020F0502020204030204" pitchFamily="34" charset="0"/>
              </a:rPr>
              <a:t>2</a:t>
            </a:r>
            <a:r>
              <a:rPr lang="en-GB" sz="2300" dirty="0">
                <a:solidFill>
                  <a:srgbClr val="071D49"/>
                </a:solidFill>
                <a:ea typeface="Calibri" panose="020F0502020204030204" pitchFamily="34" charset="0"/>
                <a:cs typeface="Calibri" panose="020F0502020204030204" pitchFamily="34" charset="0"/>
              </a:rPr>
              <a:t> Manrajdeep Virk,</a:t>
            </a:r>
            <a:r>
              <a:rPr lang="en-GB" sz="2300" baseline="30000" dirty="0">
                <a:solidFill>
                  <a:srgbClr val="071D49"/>
                </a:solidFill>
                <a:ea typeface="Calibri" panose="020F0502020204030204" pitchFamily="34" charset="0"/>
                <a:cs typeface="Calibri" panose="020F0502020204030204" pitchFamily="34" charset="0"/>
              </a:rPr>
              <a:t>2</a:t>
            </a:r>
            <a:r>
              <a:rPr lang="en-GB" sz="2300" dirty="0">
                <a:solidFill>
                  <a:srgbClr val="071D49"/>
                </a:solidFill>
                <a:ea typeface="Calibri" panose="020F0502020204030204" pitchFamily="34" charset="0"/>
                <a:cs typeface="Calibri" panose="020F0502020204030204" pitchFamily="34" charset="0"/>
              </a:rPr>
              <a:t> </a:t>
            </a:r>
            <a:br>
              <a:rPr lang="en-GB" sz="2300" dirty="0">
                <a:solidFill>
                  <a:srgbClr val="071D49"/>
                </a:solidFill>
                <a:ea typeface="Calibri" panose="020F0502020204030204" pitchFamily="34" charset="0"/>
                <a:cs typeface="Calibri" panose="020F0502020204030204" pitchFamily="34" charset="0"/>
              </a:rPr>
            </a:br>
            <a:r>
              <a:rPr lang="en-GB" sz="2300" dirty="0">
                <a:solidFill>
                  <a:srgbClr val="071D49"/>
                </a:solidFill>
                <a:ea typeface="Calibri" panose="020F0502020204030204" pitchFamily="34" charset="0"/>
                <a:cs typeface="Calibri" panose="020F0502020204030204" pitchFamily="34" charset="0"/>
              </a:rPr>
              <a:t>Maria Claudia Nascimento,</a:t>
            </a:r>
            <a:r>
              <a:rPr lang="en-GB" sz="2300" baseline="30000" dirty="0">
                <a:solidFill>
                  <a:srgbClr val="071D49"/>
                </a:solidFill>
                <a:ea typeface="Calibri" panose="020F0502020204030204" pitchFamily="34" charset="0"/>
                <a:cs typeface="Calibri" panose="020F0502020204030204" pitchFamily="34" charset="0"/>
              </a:rPr>
              <a:t>3</a:t>
            </a:r>
            <a:r>
              <a:rPr lang="en-GB" sz="2300" dirty="0">
                <a:solidFill>
                  <a:srgbClr val="071D49"/>
                </a:solidFill>
                <a:ea typeface="Calibri" panose="020F0502020204030204" pitchFamily="34" charset="0"/>
                <a:cs typeface="Calibri" panose="020F0502020204030204" pitchFamily="34" charset="0"/>
              </a:rPr>
              <a:t> Allan R. Tenorio,</a:t>
            </a:r>
            <a:r>
              <a:rPr lang="en-GB" sz="2300" baseline="30000" dirty="0">
                <a:solidFill>
                  <a:srgbClr val="071D49"/>
                </a:solidFill>
                <a:ea typeface="Calibri" panose="020F0502020204030204" pitchFamily="34" charset="0"/>
                <a:cs typeface="Calibri" panose="020F0502020204030204" pitchFamily="34" charset="0"/>
              </a:rPr>
              <a:t>1</a:t>
            </a:r>
            <a:r>
              <a:rPr lang="en-GB" sz="2300" dirty="0">
                <a:solidFill>
                  <a:srgbClr val="071D49"/>
                </a:solidFill>
                <a:ea typeface="Calibri" panose="020F0502020204030204" pitchFamily="34" charset="0"/>
                <a:cs typeface="Calibri" panose="020F0502020204030204" pitchFamily="34" charset="0"/>
              </a:rPr>
              <a:t> Mark Underwood</a:t>
            </a:r>
            <a:r>
              <a:rPr lang="en-GB" sz="2300" baseline="30000" dirty="0">
                <a:solidFill>
                  <a:srgbClr val="071D49"/>
                </a:solidFill>
                <a:ea typeface="Calibri" panose="020F0502020204030204" pitchFamily="34" charset="0"/>
                <a:cs typeface="Calibri" panose="020F0502020204030204" pitchFamily="34" charset="0"/>
              </a:rPr>
              <a:t>1</a:t>
            </a:r>
            <a:endParaRPr lang="en-US" sz="2300" dirty="0">
              <a:solidFill>
                <a:srgbClr val="071D49"/>
              </a:solidFill>
              <a:ea typeface="Calibri" panose="020F0502020204030204" pitchFamily="34" charset="0"/>
              <a:cs typeface="Times New Roman" panose="02020603050405020304" pitchFamily="18" charset="0"/>
            </a:endParaRPr>
          </a:p>
          <a:p>
            <a:pPr lvl="0">
              <a:spcBef>
                <a:spcPts val="0"/>
              </a:spcBef>
              <a:spcAft>
                <a:spcPts val="800"/>
              </a:spcAft>
            </a:pPr>
            <a:r>
              <a:rPr lang="en-US" sz="1850" b="0" i="1" baseline="30000" dirty="0">
                <a:solidFill>
                  <a:srgbClr val="071D49"/>
                </a:solidFill>
                <a:ea typeface="Calibri" panose="020F0502020204030204" pitchFamily="34" charset="0"/>
                <a:cs typeface="Calibri" panose="020F0502020204030204" pitchFamily="34" charset="0"/>
              </a:rPr>
              <a:t>1</a:t>
            </a:r>
            <a:r>
              <a:rPr lang="en-US" sz="1850" b="0" i="1" dirty="0">
                <a:solidFill>
                  <a:srgbClr val="071D49"/>
                </a:solidFill>
                <a:ea typeface="Calibri" panose="020F0502020204030204" pitchFamily="34" charset="0"/>
                <a:cs typeface="Calibri" panose="020F0502020204030204" pitchFamily="34" charset="0"/>
              </a:rPr>
              <a:t>ViiV Healthcare, Research Triangle Park, NC, USA; </a:t>
            </a:r>
            <a:r>
              <a:rPr lang="en-US" sz="1850" b="0" i="1" baseline="30000" dirty="0">
                <a:solidFill>
                  <a:srgbClr val="071D49"/>
                </a:solidFill>
                <a:ea typeface="Calibri" panose="020F0502020204030204" pitchFamily="34" charset="0"/>
                <a:cs typeface="Calibri" panose="020F0502020204030204" pitchFamily="34" charset="0"/>
              </a:rPr>
              <a:t>2</a:t>
            </a:r>
            <a:r>
              <a:rPr lang="en-US" sz="1850" b="0" i="1" dirty="0">
                <a:solidFill>
                  <a:srgbClr val="071D49"/>
                </a:solidFill>
                <a:ea typeface="Calibri" panose="020F0502020204030204" pitchFamily="34" charset="0"/>
                <a:cs typeface="Calibri" panose="020F0502020204030204" pitchFamily="34" charset="0"/>
              </a:rPr>
              <a:t>GlaxoSmithKline, Stockley Park, UK; </a:t>
            </a:r>
            <a:r>
              <a:rPr lang="en-US" sz="1850" b="0" i="1" baseline="30000" dirty="0">
                <a:solidFill>
                  <a:srgbClr val="071D49"/>
                </a:solidFill>
                <a:ea typeface="Calibri" panose="020F0502020204030204" pitchFamily="34" charset="0"/>
                <a:cs typeface="Calibri" panose="020F0502020204030204" pitchFamily="34" charset="0"/>
              </a:rPr>
              <a:t>3</a:t>
            </a:r>
            <a:r>
              <a:rPr lang="en-US" sz="1850" b="0" i="1" dirty="0">
                <a:solidFill>
                  <a:srgbClr val="071D49"/>
                </a:solidFill>
                <a:ea typeface="Calibri" panose="020F0502020204030204" pitchFamily="34" charset="0"/>
                <a:cs typeface="Calibri" panose="020F0502020204030204" pitchFamily="34" charset="0"/>
              </a:rPr>
              <a:t>ViiV </a:t>
            </a:r>
            <a:r>
              <a:rPr lang="en-GB" sz="1850" b="0" i="1" dirty="0">
                <a:solidFill>
                  <a:srgbClr val="071D49"/>
                </a:solidFill>
                <a:ea typeface="Calibri" panose="020F0502020204030204" pitchFamily="34" charset="0"/>
                <a:cs typeface="Calibri" panose="020F0502020204030204" pitchFamily="34" charset="0"/>
              </a:rPr>
              <a:t>Healthcare</a:t>
            </a:r>
            <a:r>
              <a:rPr lang="en-US" sz="1850" b="0" i="1" dirty="0">
                <a:solidFill>
                  <a:srgbClr val="071D49"/>
                </a:solidFill>
                <a:ea typeface="Calibri" panose="020F0502020204030204" pitchFamily="34" charset="0"/>
                <a:cs typeface="Calibri" panose="020F0502020204030204" pitchFamily="34" charset="0"/>
              </a:rPr>
              <a:t>, Brentford, UK; </a:t>
            </a:r>
            <a:r>
              <a:rPr lang="en-GB" sz="1850" b="0" i="1" baseline="30000" dirty="0">
                <a:solidFill>
                  <a:srgbClr val="071D49"/>
                </a:solidFill>
                <a:ea typeface="Calibri" panose="020F0502020204030204" pitchFamily="34" charset="0"/>
                <a:cs typeface="Calibri" panose="020F0502020204030204" pitchFamily="34" charset="0"/>
              </a:rPr>
              <a:t>4</a:t>
            </a:r>
            <a:r>
              <a:rPr lang="en-GB" sz="1850" b="0" i="1" dirty="0">
                <a:solidFill>
                  <a:srgbClr val="071D49"/>
                </a:solidFill>
                <a:ea typeface="Calibri" panose="020F0502020204030204" pitchFamily="34" charset="0"/>
                <a:cs typeface="Calibri" panose="020F0502020204030204" pitchFamily="34" charset="0"/>
              </a:rPr>
              <a:t>Infektio Research, Frankfurt, Germany; </a:t>
            </a:r>
            <a:r>
              <a:rPr lang="en-GB" sz="1850" b="0" i="1" baseline="30000" dirty="0">
                <a:solidFill>
                  <a:srgbClr val="071D49"/>
                </a:solidFill>
                <a:ea typeface="Calibri" panose="020F0502020204030204" pitchFamily="34" charset="0"/>
                <a:cs typeface="Calibri" panose="020F0502020204030204" pitchFamily="34" charset="0"/>
              </a:rPr>
              <a:t>5</a:t>
            </a:r>
            <a:r>
              <a:rPr lang="en-GB" sz="1850" b="0" i="1" dirty="0">
                <a:solidFill>
                  <a:srgbClr val="071D49"/>
                </a:solidFill>
                <a:ea typeface="Calibri" panose="020F0502020204030204" pitchFamily="34" charset="0"/>
                <a:cs typeface="Calibri" panose="020F0502020204030204" pitchFamily="34" charset="0"/>
              </a:rPr>
              <a:t>Triple O Research Institute PA, </a:t>
            </a:r>
            <a:br>
              <a:rPr lang="en-GB" sz="1850" b="0" i="1" dirty="0">
                <a:solidFill>
                  <a:srgbClr val="071D49"/>
                </a:solidFill>
                <a:ea typeface="Calibri" panose="020F0502020204030204" pitchFamily="34" charset="0"/>
                <a:cs typeface="Calibri" panose="020F0502020204030204" pitchFamily="34" charset="0"/>
              </a:rPr>
            </a:br>
            <a:r>
              <a:rPr lang="en-GB" sz="1850" b="0" i="1" dirty="0">
                <a:solidFill>
                  <a:srgbClr val="071D49"/>
                </a:solidFill>
                <a:ea typeface="Calibri" panose="020F0502020204030204" pitchFamily="34" charset="0"/>
                <a:cs typeface="Calibri" panose="020F0502020204030204" pitchFamily="34" charset="0"/>
              </a:rPr>
              <a:t>West Palm Beach, FL, USA; </a:t>
            </a:r>
            <a:r>
              <a:rPr lang="en-GB" sz="1850" b="0" i="1" baseline="30000" dirty="0">
                <a:solidFill>
                  <a:srgbClr val="071D49"/>
                </a:solidFill>
                <a:ea typeface="Calibri" panose="020F0502020204030204" pitchFamily="34" charset="0"/>
                <a:cs typeface="Calibri" panose="020F0502020204030204" pitchFamily="34" charset="0"/>
              </a:rPr>
              <a:t>6</a:t>
            </a:r>
            <a:r>
              <a:rPr lang="en-GB" sz="1850" b="0" i="1" dirty="0">
                <a:solidFill>
                  <a:srgbClr val="071D49"/>
                </a:solidFill>
                <a:ea typeface="Calibri" panose="020F0502020204030204" pitchFamily="34" charset="0"/>
                <a:cs typeface="Calibri" panose="020F0502020204030204" pitchFamily="34" charset="0"/>
              </a:rPr>
              <a:t>Jiménez Díaz Foundation University Hospital, Madrid, Spain</a:t>
            </a:r>
            <a:endParaRPr lang="en-US" sz="1850" b="0" i="1" dirty="0">
              <a:solidFill>
                <a:srgbClr val="071D49"/>
              </a:solidFill>
              <a:ea typeface="Calibri" panose="020F0502020204030204" pitchFamily="34" charset="0"/>
              <a:cs typeface="Times New Roman" panose="02020603050405020304" pitchFamily="18" charset="0"/>
            </a:endParaRPr>
          </a:p>
          <a:p>
            <a:pPr lvl="0"/>
            <a:endParaRPr lang="en-GB" i="1" dirty="0">
              <a:solidFill>
                <a:srgbClr val="071D49"/>
              </a:solidFill>
            </a:endParaRPr>
          </a:p>
        </p:txBody>
      </p:sp>
      <p:sp>
        <p:nvSpPr>
          <p:cNvPr id="2093" name="Title 2092"/>
          <p:cNvSpPr>
            <a:spLocks noGrp="1"/>
          </p:cNvSpPr>
          <p:nvPr>
            <p:ph type="title"/>
          </p:nvPr>
        </p:nvSpPr>
        <p:spPr>
          <a:xfrm>
            <a:off x="3794401" y="377976"/>
            <a:ext cx="25750178" cy="1746886"/>
          </a:xfrm>
        </p:spPr>
        <p:txBody>
          <a:bodyPr/>
          <a:lstStyle/>
          <a:p>
            <a:pPr>
              <a:lnSpc>
                <a:spcPts val="4900"/>
              </a:lnSpc>
            </a:pPr>
            <a:r>
              <a:rPr lang="en-GB" sz="4100" dirty="0">
                <a:solidFill>
                  <a:srgbClr val="FFFFFF"/>
                </a:solidFill>
              </a:rPr>
              <a:t>COMPARISON OF VIRAL REPLICATION AT &lt;40 C/ML FOR 2-DRUG REGIMEN (2DR) OF DOLUTEGRAVIR/LAMIVUDINE </a:t>
            </a:r>
            <a:br>
              <a:rPr lang="en-GB" sz="4100" dirty="0">
                <a:solidFill>
                  <a:srgbClr val="FFFFFF"/>
                </a:solidFill>
              </a:rPr>
            </a:br>
            <a:r>
              <a:rPr lang="en-GB" sz="4100" spc="-30" dirty="0">
                <a:solidFill>
                  <a:srgbClr val="FFFFFF"/>
                </a:solidFill>
              </a:rPr>
              <a:t>(DTG/3TC FDC) VERSUS 3-DRUG REGIMEN (3DR) BASED ON TENOFOVIR ALAFENAMIDE (TAF) (TBR) IN THE TANGO STUDY </a:t>
            </a:r>
            <a:endParaRPr lang="en-GB" spc="-30" dirty="0"/>
          </a:p>
        </p:txBody>
      </p:sp>
      <p:sp>
        <p:nvSpPr>
          <p:cNvPr id="2065" name="Text Placeholder 2064"/>
          <p:cNvSpPr>
            <a:spLocks noGrp="1"/>
          </p:cNvSpPr>
          <p:nvPr>
            <p:ph type="body" sz="quarter" idx="4294967295"/>
          </p:nvPr>
        </p:nvSpPr>
        <p:spPr>
          <a:xfrm>
            <a:off x="19786765" y="11865772"/>
            <a:ext cx="8777602" cy="2476483"/>
          </a:xfrm>
          <a:prstGeom prst="rect">
            <a:avLst/>
          </a:prstGeom>
        </p:spPr>
        <p:txBody>
          <a:bodyPr/>
          <a:lstStyle/>
          <a:p>
            <a:pPr lvl="3" fontAlgn="auto">
              <a:spcAft>
                <a:spcPts val="0"/>
              </a:spcAft>
            </a:pPr>
            <a:r>
              <a:rPr lang="en-US" dirty="0"/>
              <a:t>The proportion with HIV-1 RNA &lt;40 c/mL and TND was high and similar across the DTG/3TC and TBR arms, consistent with the Week 48 Snapshot success results as measured by VL &lt;50 c/mL and &lt;40 c/mL (Table 2)</a:t>
            </a:r>
          </a:p>
        </p:txBody>
      </p:sp>
      <p:sp>
        <p:nvSpPr>
          <p:cNvPr id="21" name="TextBox 20">
            <a:extLst>
              <a:ext uri="{FF2B5EF4-FFF2-40B4-BE49-F238E27FC236}">
                <a16:creationId xmlns:a16="http://schemas.microsoft.com/office/drawing/2014/main" id="{BB3BF6DE-ABB6-4022-B505-13801CC0CE34}"/>
              </a:ext>
            </a:extLst>
          </p:cNvPr>
          <p:cNvSpPr txBox="1"/>
          <p:nvPr/>
        </p:nvSpPr>
        <p:spPr>
          <a:xfrm>
            <a:off x="698588" y="12919881"/>
            <a:ext cx="8875115" cy="830997"/>
          </a:xfrm>
          <a:prstGeom prst="rect">
            <a:avLst/>
          </a:prstGeom>
          <a:noFill/>
        </p:spPr>
        <p:txBody>
          <a:bodyPr wrap="square" lIns="0" rIns="0" rtlCol="0">
            <a:spAutoFit/>
          </a:bodyPr>
          <a:lstStyle/>
          <a:p>
            <a:r>
              <a:rPr lang="en-US" sz="1200" baseline="30000" dirty="0">
                <a:latin typeface="+mn-lt"/>
              </a:rPr>
              <a:t>a</a:t>
            </a:r>
            <a:r>
              <a:rPr lang="en-US" sz="1200" dirty="0">
                <a:latin typeface="+mn-lt"/>
              </a:rPr>
              <a:t>Stratified by Baseline third agent class (PI, INSTI, or NNRTI). </a:t>
            </a:r>
            <a:r>
              <a:rPr lang="en-US" sz="1200" baseline="30000" dirty="0">
                <a:latin typeface="+mn-lt"/>
              </a:rPr>
              <a:t>b</a:t>
            </a:r>
            <a:r>
              <a:rPr lang="en-US" sz="1200" dirty="0">
                <a:latin typeface="+mn-lt"/>
              </a:rPr>
              <a:t>2 participants excluded who were randomized but not exposed to </a:t>
            </a:r>
            <a:r>
              <a:rPr lang="en-US" sz="1200" spc="-10" dirty="0">
                <a:latin typeface="+mn-lt"/>
              </a:rPr>
              <a:t>study drug. </a:t>
            </a:r>
            <a:r>
              <a:rPr lang="en-US" sz="1200" spc="-10" baseline="30000" dirty="0">
                <a:latin typeface="+mn-lt"/>
              </a:rPr>
              <a:t>c</a:t>
            </a:r>
            <a:r>
              <a:rPr lang="en-US" sz="1200" spc="-10" dirty="0">
                <a:latin typeface="+mn-lt"/>
              </a:rPr>
              <a:t>Participants with initial TDF treatment who switched to TAF ≥3 months before screening, with no changes to other drugs in their regimen, were also eligible. </a:t>
            </a:r>
            <a:r>
              <a:rPr lang="en-US" sz="1200" spc="-10" baseline="30000" dirty="0">
                <a:latin typeface="+mn-lt"/>
              </a:rPr>
              <a:t>d</a:t>
            </a:r>
            <a:r>
              <a:rPr lang="en-US" sz="1200" spc="-10" dirty="0">
                <a:latin typeface="+mn-lt"/>
              </a:rPr>
              <a:t>4% non-inferiority margin. </a:t>
            </a:r>
            <a:r>
              <a:rPr lang="en-US" sz="1200" spc="-10" baseline="30000" dirty="0">
                <a:latin typeface="+mn-lt"/>
              </a:rPr>
              <a:t>e</a:t>
            </a:r>
            <a:r>
              <a:rPr lang="en-US" sz="1200" spc="-10" dirty="0">
                <a:latin typeface="+mn-lt"/>
              </a:rPr>
              <a:t>Includes participants who changed a background therapy component </a:t>
            </a:r>
            <a:r>
              <a:rPr lang="en-US" sz="1200" dirty="0">
                <a:latin typeface="+mn-lt"/>
              </a:rPr>
              <a:t>or discontinued study treatment for lack of efficacy before Week 48, or who had HIV-1 RNA ≥50 c/mL in the 48-week window.</a:t>
            </a:r>
            <a:endParaRPr lang="en-US" sz="1100" dirty="0">
              <a:latin typeface="+mn-lt"/>
              <a:cs typeface="Arial" panose="020B0604020202020204" pitchFamily="34" charset="0"/>
            </a:endParaRPr>
          </a:p>
        </p:txBody>
      </p:sp>
      <p:sp>
        <p:nvSpPr>
          <p:cNvPr id="22" name="Text Placeholder 2063">
            <a:extLst>
              <a:ext uri="{FF2B5EF4-FFF2-40B4-BE49-F238E27FC236}">
                <a16:creationId xmlns:a16="http://schemas.microsoft.com/office/drawing/2014/main" id="{38A83725-0404-40BB-9782-84F0E850C458}"/>
              </a:ext>
            </a:extLst>
          </p:cNvPr>
          <p:cNvSpPr txBox="1">
            <a:spLocks/>
          </p:cNvSpPr>
          <p:nvPr/>
        </p:nvSpPr>
        <p:spPr>
          <a:xfrm>
            <a:off x="696108" y="9030446"/>
            <a:ext cx="9197984" cy="768078"/>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kumimoji="0" lang="en-US" sz="1179"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kumimoji="0" lang="en-US" sz="926" b="1" i="0" u="none" strike="noStrike" kern="1200" cap="none" spc="0" normalizeH="0" baseline="0">
                <a:ln>
                  <a:noFill/>
                </a:ln>
                <a:solidFill>
                  <a:schemeClr val="tx1"/>
                </a:solidFill>
                <a:effectLst/>
                <a:uLnTx/>
                <a:uFillTx/>
                <a:latin typeface="+mn-lt"/>
                <a:ea typeface="+mn-ea"/>
                <a:cs typeface="Arial" panose="020B0604020202020204" pitchFamily="34" charset="0"/>
              </a:defRPr>
            </a:lvl3pPr>
            <a:lvl4pPr marL="121264" indent="-121264" algn="l" defTabSz="770026" rtl="0" eaLnBrk="1" latinLnBrk="0" hangingPunct="1">
              <a:spcBef>
                <a:spcPts val="300"/>
              </a:spcBef>
              <a:buClr>
                <a:srgbClr val="E30042"/>
              </a:buClr>
              <a:buSzPct val="120000"/>
              <a:buFont typeface="Arial" panose="020B0604020202020204" pitchFamily="34" charset="0"/>
              <a:buChar char="•"/>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246408" marR="0" indent="-121264" algn="l" defTabSz="770026" rtl="0" eaLnBrk="1" fontAlgn="auto" latinLnBrk="0" hangingPunct="1">
              <a:lnSpc>
                <a:spcPct val="100000"/>
              </a:lnSpc>
              <a:spcBef>
                <a:spcPts val="252"/>
              </a:spcBef>
              <a:spcAft>
                <a:spcPts val="0"/>
              </a:spcAft>
              <a:buClr>
                <a:srgbClr val="E30042"/>
              </a:buClr>
              <a:buSzPct val="110000"/>
              <a:buFont typeface="Arial" panose="020B0604020202020204" pitchFamily="34" charset="0"/>
              <a:buChar char="•"/>
              <a:tabLst/>
              <a:defRPr kumimoji="0" lang="en-US" sz="843"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369614" indent="-121264" algn="l" defTabSz="770026" rtl="0" eaLnBrk="1" latinLnBrk="0" hangingPunct="1">
              <a:spcBef>
                <a:spcPts val="200"/>
              </a:spcBef>
              <a:buClr>
                <a:schemeClr val="tx2"/>
              </a:buClr>
              <a:buFont typeface="Arial" panose="020B0604020202020204" pitchFamily="34" charset="0"/>
              <a:buChar char="•"/>
              <a:defRPr kumimoji="0" lang="en-US" sz="757"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2300" dirty="0">
                <a:solidFill>
                  <a:schemeClr val="tx2"/>
                </a:solidFill>
              </a:rPr>
              <a:t>Figure 1. TANGO Study Design</a:t>
            </a:r>
          </a:p>
        </p:txBody>
      </p:sp>
      <p:grpSp>
        <p:nvGrpSpPr>
          <p:cNvPr id="23" name="Group 22">
            <a:extLst>
              <a:ext uri="{FF2B5EF4-FFF2-40B4-BE49-F238E27FC236}">
                <a16:creationId xmlns:a16="http://schemas.microsoft.com/office/drawing/2014/main" id="{954675DD-885D-4021-A3F9-B7AE8B9A4B80}"/>
              </a:ext>
            </a:extLst>
          </p:cNvPr>
          <p:cNvGrpSpPr/>
          <p:nvPr/>
        </p:nvGrpSpPr>
        <p:grpSpPr>
          <a:xfrm>
            <a:off x="674627" y="9463239"/>
            <a:ext cx="8903525" cy="3324341"/>
            <a:chOff x="671945" y="6761798"/>
            <a:chExt cx="8903525" cy="2725672"/>
          </a:xfrm>
        </p:grpSpPr>
        <p:sp>
          <p:nvSpPr>
            <p:cNvPr id="24" name="Text Box 26">
              <a:extLst>
                <a:ext uri="{FF2B5EF4-FFF2-40B4-BE49-F238E27FC236}">
                  <a16:creationId xmlns:a16="http://schemas.microsoft.com/office/drawing/2014/main" id="{EAF9EA73-82A0-4073-94B7-1849362AD40A}"/>
                </a:ext>
              </a:extLst>
            </p:cNvPr>
            <p:cNvSpPr txBox="1">
              <a:spLocks noChangeArrowheads="1"/>
            </p:cNvSpPr>
            <p:nvPr/>
          </p:nvSpPr>
          <p:spPr bwMode="auto">
            <a:xfrm>
              <a:off x="671945" y="6761798"/>
              <a:ext cx="8801100" cy="315438"/>
            </a:xfrm>
            <a:prstGeom prst="rect">
              <a:avLst/>
            </a:prstGeom>
            <a:noFill/>
            <a:ln w="9525">
              <a:noFill/>
              <a:miter lim="800000"/>
              <a:headEnd/>
              <a:tailEnd/>
            </a:ln>
          </p:spPr>
          <p:txBody>
            <a:bodyPr wrap="square">
              <a:spAutoFit/>
            </a:bodyPr>
            <a:lstStyle/>
            <a:p>
              <a:pPr marL="0" lvl="1" algn="ctr">
                <a:spcAft>
                  <a:spcPts val="0"/>
                </a:spcAft>
                <a:buClr>
                  <a:schemeClr val="tx1"/>
                </a:buClr>
                <a:buNone/>
              </a:pPr>
              <a:r>
                <a:rPr lang="en-GB" sz="1900" b="1" dirty="0">
                  <a:latin typeface="+mn-lt"/>
                  <a:cs typeface="Arial" panose="020B0604020202020204" pitchFamily="34" charset="0"/>
                </a:rPr>
                <a:t>Randomized, open-label, multicenter, parallel-group, non-inferiority study</a:t>
              </a:r>
            </a:p>
          </p:txBody>
        </p:sp>
        <p:sp>
          <p:nvSpPr>
            <p:cNvPr id="25" name="AutoShape 4">
              <a:extLst>
                <a:ext uri="{FF2B5EF4-FFF2-40B4-BE49-F238E27FC236}">
                  <a16:creationId xmlns:a16="http://schemas.microsoft.com/office/drawing/2014/main" id="{860070FF-8C5B-40A1-A80F-73777E05673B}"/>
                </a:ext>
              </a:extLst>
            </p:cNvPr>
            <p:cNvSpPr>
              <a:spLocks noChangeArrowheads="1"/>
            </p:cNvSpPr>
            <p:nvPr/>
          </p:nvSpPr>
          <p:spPr bwMode="auto">
            <a:xfrm>
              <a:off x="3257574" y="7506066"/>
              <a:ext cx="4912032" cy="301752"/>
            </a:xfrm>
            <a:prstGeom prst="homePlate">
              <a:avLst>
                <a:gd name="adj" fmla="val 37877"/>
              </a:avLst>
            </a:prstGeom>
            <a:solidFill>
              <a:srgbClr val="002F5F"/>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fontAlgn="auto">
                <a:spcBef>
                  <a:spcPts val="0"/>
                </a:spcBef>
                <a:spcAft>
                  <a:spcPts val="0"/>
                </a:spcAft>
                <a:buClrTx/>
                <a:buFontTx/>
                <a:buNone/>
                <a:defRPr/>
              </a:pPr>
              <a:r>
                <a:rPr lang="en-US" sz="1600" b="1" dirty="0">
                  <a:solidFill>
                    <a:schemeClr val="bg1"/>
                  </a:solidFill>
                  <a:latin typeface="+mn-lt"/>
                </a:rPr>
                <a:t>DTG/3TC (N=369)</a:t>
              </a:r>
              <a:r>
                <a:rPr lang="en-US" sz="1600" b="1" baseline="30000" dirty="0">
                  <a:solidFill>
                    <a:schemeClr val="bg1"/>
                  </a:solidFill>
                  <a:latin typeface="+mn-lt"/>
                </a:rPr>
                <a:t>b</a:t>
              </a:r>
              <a:endParaRPr lang="en-US" sz="1600" b="1" dirty="0">
                <a:solidFill>
                  <a:schemeClr val="bg1"/>
                </a:solidFill>
                <a:latin typeface="+mn-lt"/>
                <a:cs typeface="Arial" panose="020B0604020202020204" pitchFamily="34" charset="0"/>
              </a:endParaRPr>
            </a:p>
          </p:txBody>
        </p:sp>
        <p:sp>
          <p:nvSpPr>
            <p:cNvPr id="26" name="Text Box 8">
              <a:extLst>
                <a:ext uri="{FF2B5EF4-FFF2-40B4-BE49-F238E27FC236}">
                  <a16:creationId xmlns:a16="http://schemas.microsoft.com/office/drawing/2014/main" id="{D2FED7CE-7068-4176-9D16-0C4A4B75C155}"/>
                </a:ext>
              </a:extLst>
            </p:cNvPr>
            <p:cNvSpPr txBox="1">
              <a:spLocks noChangeArrowheads="1"/>
            </p:cNvSpPr>
            <p:nvPr/>
          </p:nvSpPr>
          <p:spPr bwMode="auto">
            <a:xfrm>
              <a:off x="2914091" y="8464073"/>
              <a:ext cx="508474" cy="400110"/>
            </a:xfrm>
            <a:prstGeom prst="rect">
              <a:avLst/>
            </a:prstGeom>
            <a:noFill/>
            <a:ln w="9525">
              <a:noFill/>
              <a:miter lim="800000"/>
              <a:headEnd/>
              <a:tailEnd/>
            </a:ln>
          </p:spPr>
          <p:txBody>
            <a:bodyPr wrap="none">
              <a:spAutoFit/>
            </a:bodyPr>
            <a:lstStyle/>
            <a:p>
              <a:pPr algn="ctr" fontAlgn="auto">
                <a:lnSpc>
                  <a:spcPts val="1200"/>
                </a:lnSpc>
                <a:spcBef>
                  <a:spcPts val="0"/>
                </a:spcBef>
                <a:spcAft>
                  <a:spcPts val="0"/>
                </a:spcAft>
                <a:buClrTx/>
                <a:buFontTx/>
                <a:buNone/>
              </a:pPr>
              <a:r>
                <a:rPr lang="en-US" altLang="ja-JP" sz="1200" b="1" dirty="0">
                  <a:solidFill>
                    <a:srgbClr val="071D49"/>
                  </a:solidFill>
                  <a:latin typeface="+mn-lt"/>
                  <a:cs typeface="Arial" panose="020B0604020202020204" pitchFamily="34" charset="0"/>
                </a:rPr>
                <a:t>Day </a:t>
              </a:r>
              <a:br>
                <a:rPr lang="en-US" altLang="ja-JP" sz="1200" b="1" dirty="0">
                  <a:solidFill>
                    <a:srgbClr val="071D49"/>
                  </a:solidFill>
                  <a:latin typeface="+mn-lt"/>
                  <a:cs typeface="Arial" panose="020B0604020202020204" pitchFamily="34" charset="0"/>
                </a:rPr>
              </a:br>
              <a:r>
                <a:rPr lang="en-US" altLang="ja-JP" sz="1200" b="1" dirty="0">
                  <a:solidFill>
                    <a:srgbClr val="071D49"/>
                  </a:solidFill>
                  <a:latin typeface="+mn-lt"/>
                  <a:cs typeface="Arial" panose="020B0604020202020204" pitchFamily="34" charset="0"/>
                </a:rPr>
                <a:t>1</a:t>
              </a:r>
            </a:p>
          </p:txBody>
        </p:sp>
        <p:sp>
          <p:nvSpPr>
            <p:cNvPr id="27" name="Line 11">
              <a:extLst>
                <a:ext uri="{FF2B5EF4-FFF2-40B4-BE49-F238E27FC236}">
                  <a16:creationId xmlns:a16="http://schemas.microsoft.com/office/drawing/2014/main" id="{C3700C75-CF38-435E-90C2-72CB60E53016}"/>
                </a:ext>
              </a:extLst>
            </p:cNvPr>
            <p:cNvSpPr>
              <a:spLocks noChangeShapeType="1"/>
            </p:cNvSpPr>
            <p:nvPr/>
          </p:nvSpPr>
          <p:spPr bwMode="auto">
            <a:xfrm>
              <a:off x="3168330" y="8370640"/>
              <a:ext cx="0" cy="121143"/>
            </a:xfrm>
            <a:prstGeom prst="line">
              <a:avLst/>
            </a:prstGeom>
            <a:noFill/>
            <a:ln w="28575">
              <a:solidFill>
                <a:srgbClr val="071D49"/>
              </a:solidFill>
              <a:round/>
              <a:headEnd/>
              <a:tailEnd/>
            </a:ln>
          </p:spPr>
          <p:txBody>
            <a:bodyPr/>
            <a:lstStyle/>
            <a:p>
              <a:pPr fontAlgn="auto">
                <a:spcBef>
                  <a:spcPts val="0"/>
                </a:spcBef>
                <a:spcAft>
                  <a:spcPts val="0"/>
                </a:spcAft>
                <a:buClrTx/>
                <a:buFontTx/>
                <a:buNone/>
              </a:pPr>
              <a:endParaRPr lang="ja-JP" altLang="en-US" sz="1600" b="1">
                <a:solidFill>
                  <a:srgbClr val="000000"/>
                </a:solidFill>
                <a:latin typeface="+mn-lt"/>
                <a:cs typeface="Arial" panose="020B0604020202020204" pitchFamily="34" charset="0"/>
              </a:endParaRPr>
            </a:p>
          </p:txBody>
        </p:sp>
        <p:sp>
          <p:nvSpPr>
            <p:cNvPr id="28" name="Line 12">
              <a:extLst>
                <a:ext uri="{FF2B5EF4-FFF2-40B4-BE49-F238E27FC236}">
                  <a16:creationId xmlns:a16="http://schemas.microsoft.com/office/drawing/2014/main" id="{48C068E1-FF90-4983-A3B7-40F56DA0DA40}"/>
                </a:ext>
              </a:extLst>
            </p:cNvPr>
            <p:cNvSpPr>
              <a:spLocks noChangeShapeType="1"/>
            </p:cNvSpPr>
            <p:nvPr/>
          </p:nvSpPr>
          <p:spPr bwMode="auto">
            <a:xfrm>
              <a:off x="5552451" y="8370640"/>
              <a:ext cx="0" cy="121143"/>
            </a:xfrm>
            <a:prstGeom prst="line">
              <a:avLst/>
            </a:prstGeom>
            <a:noFill/>
            <a:ln w="28575">
              <a:solidFill>
                <a:srgbClr val="071D49"/>
              </a:solidFill>
              <a:round/>
              <a:headEnd/>
              <a:tailEnd/>
            </a:ln>
          </p:spPr>
          <p:txBody>
            <a:bodyPr/>
            <a:lstStyle/>
            <a:p>
              <a:pPr fontAlgn="auto">
                <a:spcBef>
                  <a:spcPts val="0"/>
                </a:spcBef>
                <a:spcAft>
                  <a:spcPts val="0"/>
                </a:spcAft>
                <a:buClrTx/>
                <a:buFontTx/>
                <a:buNone/>
              </a:pPr>
              <a:endParaRPr lang="ja-JP" altLang="en-US" sz="1600" b="1">
                <a:solidFill>
                  <a:srgbClr val="000000"/>
                </a:solidFill>
                <a:latin typeface="+mn-lt"/>
                <a:cs typeface="Arial" panose="020B0604020202020204" pitchFamily="34" charset="0"/>
              </a:endParaRPr>
            </a:p>
          </p:txBody>
        </p:sp>
        <p:sp>
          <p:nvSpPr>
            <p:cNvPr id="29" name="Text Box 17">
              <a:extLst>
                <a:ext uri="{FF2B5EF4-FFF2-40B4-BE49-F238E27FC236}">
                  <a16:creationId xmlns:a16="http://schemas.microsoft.com/office/drawing/2014/main" id="{9D4EA731-D38A-481D-9EB5-A55E5905C278}"/>
                </a:ext>
              </a:extLst>
            </p:cNvPr>
            <p:cNvSpPr txBox="1">
              <a:spLocks noChangeArrowheads="1"/>
            </p:cNvSpPr>
            <p:nvPr/>
          </p:nvSpPr>
          <p:spPr bwMode="auto">
            <a:xfrm>
              <a:off x="998379" y="7136527"/>
              <a:ext cx="1099980" cy="188668"/>
            </a:xfrm>
            <a:prstGeom prst="rect">
              <a:avLst/>
            </a:prstGeom>
            <a:noFill/>
            <a:ln w="9525">
              <a:noFill/>
              <a:miter lim="800000"/>
              <a:headEnd/>
              <a:tailEnd/>
            </a:ln>
          </p:spPr>
          <p:txBody>
            <a:bodyPr wrap="none" tIns="9144">
              <a:spAutoFit/>
            </a:bodyPr>
            <a:lstStyle/>
            <a:p>
              <a:pPr algn="ctr" fontAlgn="auto">
                <a:lnSpc>
                  <a:spcPts val="1400"/>
                </a:lnSpc>
                <a:spcBef>
                  <a:spcPts val="0"/>
                </a:spcBef>
                <a:spcAft>
                  <a:spcPts val="0"/>
                </a:spcAft>
                <a:buClrTx/>
                <a:buFontTx/>
                <a:buNone/>
              </a:pPr>
              <a:r>
                <a:rPr lang="en-US" altLang="ja-JP" sz="1400" b="1" dirty="0">
                  <a:solidFill>
                    <a:srgbClr val="071D49"/>
                  </a:solidFill>
                  <a:latin typeface="+mn-lt"/>
                  <a:cs typeface="Arial" panose="020B0604020202020204" pitchFamily="34" charset="0"/>
                </a:rPr>
                <a:t>Screening </a:t>
              </a:r>
            </a:p>
          </p:txBody>
        </p:sp>
        <p:sp>
          <p:nvSpPr>
            <p:cNvPr id="30" name="AutoShape 4">
              <a:extLst>
                <a:ext uri="{FF2B5EF4-FFF2-40B4-BE49-F238E27FC236}">
                  <a16:creationId xmlns:a16="http://schemas.microsoft.com/office/drawing/2014/main" id="{C6D1E2D4-6D3B-4F17-BE61-EED3879B2A8F}"/>
                </a:ext>
              </a:extLst>
            </p:cNvPr>
            <p:cNvSpPr>
              <a:spLocks noChangeArrowheads="1"/>
            </p:cNvSpPr>
            <p:nvPr/>
          </p:nvSpPr>
          <p:spPr bwMode="auto">
            <a:xfrm>
              <a:off x="3257574" y="7877157"/>
              <a:ext cx="3625206" cy="303337"/>
            </a:xfrm>
            <a:prstGeom prst="homePlate">
              <a:avLst>
                <a:gd name="adj" fmla="val 37877"/>
              </a:avLst>
            </a:prstGeom>
            <a:solidFill>
              <a:srgbClr val="FF6600"/>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fontAlgn="auto">
                <a:spcBef>
                  <a:spcPts val="0"/>
                </a:spcBef>
                <a:spcAft>
                  <a:spcPts val="0"/>
                </a:spcAft>
                <a:buClrTx/>
                <a:buFontTx/>
                <a:buNone/>
                <a:defRPr/>
              </a:pPr>
              <a:r>
                <a:rPr lang="en-US" sz="1600" b="1" dirty="0">
                  <a:solidFill>
                    <a:schemeClr val="bg1"/>
                  </a:solidFill>
                  <a:latin typeface="+mn-lt"/>
                </a:rPr>
                <a:t>TAF-based regimen (N=372)</a:t>
              </a:r>
              <a:r>
                <a:rPr lang="en-US" sz="1600" b="1" dirty="0">
                  <a:solidFill>
                    <a:srgbClr val="FFFFFF"/>
                  </a:solidFill>
                  <a:latin typeface="+mn-lt"/>
                  <a:cs typeface="Arial" panose="020B0604020202020204" pitchFamily="34" charset="0"/>
                </a:rPr>
                <a:t> </a:t>
              </a:r>
            </a:p>
          </p:txBody>
        </p:sp>
        <p:sp>
          <p:nvSpPr>
            <p:cNvPr id="31" name="AutoShape 4">
              <a:extLst>
                <a:ext uri="{FF2B5EF4-FFF2-40B4-BE49-F238E27FC236}">
                  <a16:creationId xmlns:a16="http://schemas.microsoft.com/office/drawing/2014/main" id="{6CE9F4E7-56A8-4A3A-835B-60DBA539D91A}"/>
                </a:ext>
              </a:extLst>
            </p:cNvPr>
            <p:cNvSpPr>
              <a:spLocks noChangeArrowheads="1"/>
            </p:cNvSpPr>
            <p:nvPr/>
          </p:nvSpPr>
          <p:spPr bwMode="auto">
            <a:xfrm>
              <a:off x="8232574" y="7511725"/>
              <a:ext cx="1182103" cy="301752"/>
            </a:xfrm>
            <a:prstGeom prst="homePlate">
              <a:avLst>
                <a:gd name="adj" fmla="val 37877"/>
              </a:avLst>
            </a:prstGeom>
            <a:solidFill>
              <a:srgbClr val="002F5F"/>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91440" anchor="ctr"/>
            <a:lstStyle/>
            <a:p>
              <a:pPr fontAlgn="auto">
                <a:spcBef>
                  <a:spcPts val="0"/>
                </a:spcBef>
                <a:spcAft>
                  <a:spcPts val="0"/>
                </a:spcAft>
                <a:buClrTx/>
                <a:buFontTx/>
                <a:buNone/>
                <a:defRPr/>
              </a:pPr>
              <a:r>
                <a:rPr lang="en-US" sz="1600" b="1" dirty="0">
                  <a:solidFill>
                    <a:schemeClr val="bg1"/>
                  </a:solidFill>
                  <a:latin typeface="+mn-lt"/>
                </a:rPr>
                <a:t>DTG/3TC </a:t>
              </a:r>
              <a:endParaRPr lang="en-US" sz="1600" b="1" dirty="0">
                <a:solidFill>
                  <a:schemeClr val="bg1"/>
                </a:solidFill>
                <a:latin typeface="+mn-lt"/>
                <a:cs typeface="Arial" panose="020B0604020202020204" pitchFamily="34" charset="0"/>
              </a:endParaRPr>
            </a:p>
          </p:txBody>
        </p:sp>
        <p:sp>
          <p:nvSpPr>
            <p:cNvPr id="32" name="Text Box 18">
              <a:extLst>
                <a:ext uri="{FF2B5EF4-FFF2-40B4-BE49-F238E27FC236}">
                  <a16:creationId xmlns:a16="http://schemas.microsoft.com/office/drawing/2014/main" id="{4B58CBA8-FD23-484C-B1AA-D2FE96D14E6A}"/>
                </a:ext>
              </a:extLst>
            </p:cNvPr>
            <p:cNvSpPr txBox="1">
              <a:spLocks noChangeArrowheads="1"/>
            </p:cNvSpPr>
            <p:nvPr/>
          </p:nvSpPr>
          <p:spPr bwMode="auto">
            <a:xfrm>
              <a:off x="4200258" y="8464073"/>
              <a:ext cx="582660" cy="400110"/>
            </a:xfrm>
            <a:prstGeom prst="rect">
              <a:avLst/>
            </a:prstGeom>
            <a:noFill/>
            <a:ln w="9525">
              <a:noFill/>
              <a:miter lim="800000"/>
              <a:headEnd/>
              <a:tailEnd/>
            </a:ln>
          </p:spPr>
          <p:txBody>
            <a:bodyPr wrap="none">
              <a:spAutoFit/>
            </a:bodyPr>
            <a:lstStyle/>
            <a:p>
              <a:pPr algn="ctr" fontAlgn="auto">
                <a:lnSpc>
                  <a:spcPts val="1200"/>
                </a:lnSpc>
                <a:spcBef>
                  <a:spcPts val="0"/>
                </a:spcBef>
                <a:spcAft>
                  <a:spcPts val="0"/>
                </a:spcAft>
                <a:buClrTx/>
                <a:buFontTx/>
                <a:buNone/>
              </a:pPr>
              <a:r>
                <a:rPr lang="en-US" altLang="ja-JP" sz="1200" b="1" dirty="0">
                  <a:solidFill>
                    <a:srgbClr val="071D49"/>
                  </a:solidFill>
                  <a:latin typeface="+mn-lt"/>
                  <a:cs typeface="Arial" panose="020B0604020202020204" pitchFamily="34" charset="0"/>
                </a:rPr>
                <a:t>Week</a:t>
              </a:r>
              <a:br>
                <a:rPr lang="en-US" altLang="ja-JP" sz="1200" b="1" dirty="0">
                  <a:solidFill>
                    <a:srgbClr val="071D49"/>
                  </a:solidFill>
                  <a:latin typeface="+mn-lt"/>
                  <a:cs typeface="Arial" panose="020B0604020202020204" pitchFamily="34" charset="0"/>
                </a:rPr>
              </a:br>
              <a:r>
                <a:rPr lang="en-US" altLang="ja-JP" sz="1200" b="1" dirty="0">
                  <a:solidFill>
                    <a:srgbClr val="071D49"/>
                  </a:solidFill>
                  <a:latin typeface="+mn-lt"/>
                  <a:cs typeface="Arial" panose="020B0604020202020204" pitchFamily="34" charset="0"/>
                </a:rPr>
                <a:t>48</a:t>
              </a:r>
            </a:p>
          </p:txBody>
        </p:sp>
        <p:sp>
          <p:nvSpPr>
            <p:cNvPr id="33" name="Text Box 18">
              <a:extLst>
                <a:ext uri="{FF2B5EF4-FFF2-40B4-BE49-F238E27FC236}">
                  <a16:creationId xmlns:a16="http://schemas.microsoft.com/office/drawing/2014/main" id="{E517DF5D-5B18-42E3-BE17-8DE2EFA328BC}"/>
                </a:ext>
              </a:extLst>
            </p:cNvPr>
            <p:cNvSpPr txBox="1">
              <a:spLocks noChangeArrowheads="1"/>
            </p:cNvSpPr>
            <p:nvPr/>
          </p:nvSpPr>
          <p:spPr bwMode="auto">
            <a:xfrm>
              <a:off x="3682818" y="7136527"/>
              <a:ext cx="2595979" cy="188668"/>
            </a:xfrm>
            <a:prstGeom prst="rect">
              <a:avLst/>
            </a:prstGeom>
            <a:noFill/>
            <a:ln w="9525">
              <a:noFill/>
              <a:miter lim="800000"/>
              <a:headEnd/>
              <a:tailEnd/>
            </a:ln>
          </p:spPr>
          <p:txBody>
            <a:bodyPr wrap="square" tIns="9144">
              <a:spAutoFit/>
            </a:bodyPr>
            <a:lstStyle/>
            <a:p>
              <a:pPr algn="ctr" fontAlgn="auto">
                <a:lnSpc>
                  <a:spcPts val="1400"/>
                </a:lnSpc>
                <a:spcBef>
                  <a:spcPts val="0"/>
                </a:spcBef>
                <a:spcAft>
                  <a:spcPts val="0"/>
                </a:spcAft>
                <a:buClrTx/>
                <a:buFontTx/>
                <a:buNone/>
              </a:pPr>
              <a:r>
                <a:rPr lang="en-US" altLang="ja-JP" sz="1400" b="1" dirty="0">
                  <a:solidFill>
                    <a:srgbClr val="071D49"/>
                  </a:solidFill>
                  <a:latin typeface="+mn-lt"/>
                  <a:cs typeface="Arial" panose="020B0604020202020204" pitchFamily="34" charset="0"/>
                </a:rPr>
                <a:t>Early-switch phase</a:t>
              </a:r>
            </a:p>
          </p:txBody>
        </p:sp>
        <p:sp>
          <p:nvSpPr>
            <p:cNvPr id="34" name="Text Box 17">
              <a:extLst>
                <a:ext uri="{FF2B5EF4-FFF2-40B4-BE49-F238E27FC236}">
                  <a16:creationId xmlns:a16="http://schemas.microsoft.com/office/drawing/2014/main" id="{CF5A22B1-1972-4FB4-AA7F-09BFCB33D8A0}"/>
                </a:ext>
              </a:extLst>
            </p:cNvPr>
            <p:cNvSpPr txBox="1">
              <a:spLocks noChangeArrowheads="1"/>
            </p:cNvSpPr>
            <p:nvPr/>
          </p:nvSpPr>
          <p:spPr bwMode="auto">
            <a:xfrm>
              <a:off x="6777996" y="7136527"/>
              <a:ext cx="1416820" cy="332846"/>
            </a:xfrm>
            <a:prstGeom prst="rect">
              <a:avLst/>
            </a:prstGeom>
            <a:noFill/>
            <a:ln w="9525">
              <a:noFill/>
              <a:miter lim="800000"/>
              <a:headEnd/>
              <a:tailEnd/>
            </a:ln>
          </p:spPr>
          <p:txBody>
            <a:bodyPr wrap="square" tIns="9144">
              <a:spAutoFit/>
            </a:bodyPr>
            <a:lstStyle/>
            <a:p>
              <a:pPr algn="ctr" fontAlgn="auto">
                <a:lnSpc>
                  <a:spcPts val="1400"/>
                </a:lnSpc>
                <a:spcBef>
                  <a:spcPts val="0"/>
                </a:spcBef>
                <a:spcAft>
                  <a:spcPts val="0"/>
                </a:spcAft>
                <a:buClrTx/>
                <a:buFontTx/>
                <a:buNone/>
              </a:pPr>
              <a:r>
                <a:rPr lang="en-US" altLang="ja-JP" sz="1400" b="1" dirty="0">
                  <a:solidFill>
                    <a:srgbClr val="071D49"/>
                  </a:solidFill>
                  <a:latin typeface="+mn-lt"/>
                  <a:cs typeface="Arial" panose="020B0604020202020204" pitchFamily="34" charset="0"/>
                </a:rPr>
                <a:t>Late-switch </a:t>
              </a:r>
              <a:br>
                <a:rPr lang="en-US" altLang="ja-JP" sz="1400" b="1" dirty="0">
                  <a:solidFill>
                    <a:srgbClr val="071D49"/>
                  </a:solidFill>
                  <a:latin typeface="+mn-lt"/>
                  <a:cs typeface="Arial" panose="020B0604020202020204" pitchFamily="34" charset="0"/>
                </a:rPr>
              </a:br>
              <a:r>
                <a:rPr lang="en-US" altLang="ja-JP" sz="1400" b="1" dirty="0">
                  <a:solidFill>
                    <a:srgbClr val="071D49"/>
                  </a:solidFill>
                  <a:latin typeface="+mn-lt"/>
                  <a:cs typeface="Arial" panose="020B0604020202020204" pitchFamily="34" charset="0"/>
                </a:rPr>
                <a:t>phase</a:t>
              </a:r>
            </a:p>
          </p:txBody>
        </p:sp>
        <p:sp>
          <p:nvSpPr>
            <p:cNvPr id="35" name="Text Box 18">
              <a:extLst>
                <a:ext uri="{FF2B5EF4-FFF2-40B4-BE49-F238E27FC236}">
                  <a16:creationId xmlns:a16="http://schemas.microsoft.com/office/drawing/2014/main" id="{71F4363C-08A8-4B14-8ECE-3B5BDDA5003A}"/>
                </a:ext>
              </a:extLst>
            </p:cNvPr>
            <p:cNvSpPr txBox="1">
              <a:spLocks noChangeArrowheads="1"/>
            </p:cNvSpPr>
            <p:nvPr/>
          </p:nvSpPr>
          <p:spPr bwMode="auto">
            <a:xfrm>
              <a:off x="7924331" y="7136527"/>
              <a:ext cx="1651139" cy="332846"/>
            </a:xfrm>
            <a:prstGeom prst="rect">
              <a:avLst/>
            </a:prstGeom>
            <a:noFill/>
            <a:ln w="9525">
              <a:noFill/>
              <a:miter lim="800000"/>
              <a:headEnd/>
              <a:tailEnd/>
            </a:ln>
          </p:spPr>
          <p:txBody>
            <a:bodyPr wrap="square" tIns="9144">
              <a:spAutoFit/>
            </a:bodyPr>
            <a:lstStyle/>
            <a:p>
              <a:pPr algn="ctr" fontAlgn="auto">
                <a:lnSpc>
                  <a:spcPts val="1400"/>
                </a:lnSpc>
                <a:spcBef>
                  <a:spcPts val="0"/>
                </a:spcBef>
                <a:spcAft>
                  <a:spcPts val="0"/>
                </a:spcAft>
                <a:buClrTx/>
                <a:buFontTx/>
                <a:buNone/>
              </a:pPr>
              <a:r>
                <a:rPr lang="en-US" altLang="ja-JP" sz="1400" b="1" dirty="0">
                  <a:solidFill>
                    <a:srgbClr val="071D49"/>
                  </a:solidFill>
                  <a:latin typeface="+mn-lt"/>
                  <a:cs typeface="Arial" panose="020B0604020202020204" pitchFamily="34" charset="0"/>
                </a:rPr>
                <a:t>Continuation </a:t>
              </a:r>
              <a:endParaRPr lang="en-US" altLang="ja-JP" sz="1400" b="1" dirty="0">
                <a:solidFill>
                  <a:srgbClr val="071D49"/>
                </a:solidFill>
                <a:latin typeface="+mn-lt"/>
              </a:endParaRPr>
            </a:p>
            <a:p>
              <a:pPr algn="ctr" fontAlgn="auto">
                <a:lnSpc>
                  <a:spcPts val="1400"/>
                </a:lnSpc>
                <a:spcBef>
                  <a:spcPts val="0"/>
                </a:spcBef>
                <a:spcAft>
                  <a:spcPts val="0"/>
                </a:spcAft>
                <a:buClrTx/>
                <a:buFontTx/>
                <a:buNone/>
              </a:pPr>
              <a:r>
                <a:rPr lang="en-US" altLang="ja-JP" sz="1400" b="1" dirty="0">
                  <a:solidFill>
                    <a:srgbClr val="071D49"/>
                  </a:solidFill>
                  <a:latin typeface="+mn-lt"/>
                  <a:cs typeface="Arial" panose="020B0604020202020204" pitchFamily="34" charset="0"/>
                </a:rPr>
                <a:t>phase</a:t>
              </a:r>
            </a:p>
          </p:txBody>
        </p:sp>
        <p:sp>
          <p:nvSpPr>
            <p:cNvPr id="36" name="Text Box 18">
              <a:extLst>
                <a:ext uri="{FF2B5EF4-FFF2-40B4-BE49-F238E27FC236}">
                  <a16:creationId xmlns:a16="http://schemas.microsoft.com/office/drawing/2014/main" id="{5A8C3FC3-691B-4B90-8769-088154E6CF2F}"/>
                </a:ext>
              </a:extLst>
            </p:cNvPr>
            <p:cNvSpPr txBox="1">
              <a:spLocks noChangeArrowheads="1"/>
            </p:cNvSpPr>
            <p:nvPr/>
          </p:nvSpPr>
          <p:spPr bwMode="auto">
            <a:xfrm>
              <a:off x="6392011" y="8464073"/>
              <a:ext cx="582660" cy="400110"/>
            </a:xfrm>
            <a:prstGeom prst="rect">
              <a:avLst/>
            </a:prstGeom>
            <a:noFill/>
            <a:ln w="9525">
              <a:noFill/>
              <a:miter lim="800000"/>
              <a:headEnd/>
              <a:tailEnd/>
            </a:ln>
          </p:spPr>
          <p:txBody>
            <a:bodyPr wrap="none">
              <a:spAutoFit/>
            </a:bodyPr>
            <a:lstStyle/>
            <a:p>
              <a:pPr algn="ctr" fontAlgn="auto">
                <a:lnSpc>
                  <a:spcPts val="1200"/>
                </a:lnSpc>
                <a:spcBef>
                  <a:spcPts val="0"/>
                </a:spcBef>
                <a:spcAft>
                  <a:spcPts val="0"/>
                </a:spcAft>
                <a:buClrTx/>
                <a:buFontTx/>
                <a:buNone/>
              </a:pPr>
              <a:r>
                <a:rPr lang="en-US" altLang="ja-JP" sz="1200" b="1" dirty="0">
                  <a:solidFill>
                    <a:srgbClr val="071D49"/>
                  </a:solidFill>
                  <a:latin typeface="+mn-lt"/>
                  <a:cs typeface="Arial" panose="020B0604020202020204" pitchFamily="34" charset="0"/>
                </a:rPr>
                <a:t>Week</a:t>
              </a:r>
              <a:br>
                <a:rPr lang="en-US" altLang="ja-JP" sz="1200" b="1" dirty="0">
                  <a:solidFill>
                    <a:srgbClr val="071D49"/>
                  </a:solidFill>
                  <a:latin typeface="+mn-lt"/>
                  <a:cs typeface="Arial" panose="020B0604020202020204" pitchFamily="34" charset="0"/>
                </a:rPr>
              </a:br>
              <a:r>
                <a:rPr lang="en-US" altLang="ja-JP" sz="1200" b="1" dirty="0">
                  <a:solidFill>
                    <a:srgbClr val="071D49"/>
                  </a:solidFill>
                  <a:latin typeface="+mn-lt"/>
                  <a:cs typeface="Arial" panose="020B0604020202020204" pitchFamily="34" charset="0"/>
                </a:rPr>
                <a:t>144</a:t>
              </a:r>
            </a:p>
          </p:txBody>
        </p:sp>
        <p:sp>
          <p:nvSpPr>
            <p:cNvPr id="37" name="Line 12">
              <a:extLst>
                <a:ext uri="{FF2B5EF4-FFF2-40B4-BE49-F238E27FC236}">
                  <a16:creationId xmlns:a16="http://schemas.microsoft.com/office/drawing/2014/main" id="{2DF9A5D4-341C-4D20-AEA0-8EFE992F1523}"/>
                </a:ext>
              </a:extLst>
            </p:cNvPr>
            <p:cNvSpPr>
              <a:spLocks noChangeShapeType="1"/>
            </p:cNvSpPr>
            <p:nvPr/>
          </p:nvSpPr>
          <p:spPr bwMode="auto">
            <a:xfrm>
              <a:off x="6752222" y="8370640"/>
              <a:ext cx="0" cy="121143"/>
            </a:xfrm>
            <a:prstGeom prst="line">
              <a:avLst/>
            </a:prstGeom>
            <a:noFill/>
            <a:ln w="28575">
              <a:solidFill>
                <a:srgbClr val="071D49"/>
              </a:solidFill>
              <a:round/>
              <a:headEnd/>
              <a:tailEnd/>
            </a:ln>
          </p:spPr>
          <p:txBody>
            <a:bodyPr/>
            <a:lstStyle/>
            <a:p>
              <a:pPr fontAlgn="auto">
                <a:spcBef>
                  <a:spcPts val="0"/>
                </a:spcBef>
                <a:spcAft>
                  <a:spcPts val="0"/>
                </a:spcAft>
                <a:buClrTx/>
                <a:buFontTx/>
                <a:buNone/>
              </a:pPr>
              <a:endParaRPr lang="ja-JP" altLang="en-US" sz="1600" b="1">
                <a:solidFill>
                  <a:srgbClr val="000000"/>
                </a:solidFill>
                <a:latin typeface="+mn-lt"/>
                <a:cs typeface="Arial" panose="020B0604020202020204" pitchFamily="34" charset="0"/>
              </a:endParaRPr>
            </a:p>
          </p:txBody>
        </p:sp>
        <p:sp>
          <p:nvSpPr>
            <p:cNvPr id="38" name="Line 12">
              <a:extLst>
                <a:ext uri="{FF2B5EF4-FFF2-40B4-BE49-F238E27FC236}">
                  <a16:creationId xmlns:a16="http://schemas.microsoft.com/office/drawing/2014/main" id="{D6212F09-0068-4BD4-BEA5-187A4539B52E}"/>
                </a:ext>
              </a:extLst>
            </p:cNvPr>
            <p:cNvSpPr>
              <a:spLocks noChangeShapeType="1"/>
            </p:cNvSpPr>
            <p:nvPr/>
          </p:nvSpPr>
          <p:spPr bwMode="auto">
            <a:xfrm>
              <a:off x="3830631" y="8370640"/>
              <a:ext cx="0" cy="121143"/>
            </a:xfrm>
            <a:prstGeom prst="line">
              <a:avLst/>
            </a:prstGeom>
            <a:noFill/>
            <a:ln w="28575">
              <a:solidFill>
                <a:srgbClr val="071D49"/>
              </a:solidFill>
              <a:round/>
              <a:headEnd/>
              <a:tailEnd/>
            </a:ln>
          </p:spPr>
          <p:txBody>
            <a:bodyPr/>
            <a:lstStyle/>
            <a:p>
              <a:pPr fontAlgn="auto">
                <a:spcBef>
                  <a:spcPts val="0"/>
                </a:spcBef>
                <a:spcAft>
                  <a:spcPts val="0"/>
                </a:spcAft>
                <a:buClrTx/>
                <a:buFontTx/>
                <a:buNone/>
              </a:pPr>
              <a:endParaRPr lang="ja-JP" altLang="en-US" sz="1600" b="1">
                <a:solidFill>
                  <a:srgbClr val="000000"/>
                </a:solidFill>
                <a:latin typeface="+mn-lt"/>
                <a:cs typeface="Arial" panose="020B0604020202020204" pitchFamily="34" charset="0"/>
              </a:endParaRPr>
            </a:p>
          </p:txBody>
        </p:sp>
        <p:sp>
          <p:nvSpPr>
            <p:cNvPr id="39" name="Line 12">
              <a:extLst>
                <a:ext uri="{FF2B5EF4-FFF2-40B4-BE49-F238E27FC236}">
                  <a16:creationId xmlns:a16="http://schemas.microsoft.com/office/drawing/2014/main" id="{E71CD5CC-B2C6-48EA-945C-4A0005B68C06}"/>
                </a:ext>
              </a:extLst>
            </p:cNvPr>
            <p:cNvSpPr>
              <a:spLocks noChangeShapeType="1"/>
            </p:cNvSpPr>
            <p:nvPr/>
          </p:nvSpPr>
          <p:spPr bwMode="auto">
            <a:xfrm>
              <a:off x="4491589" y="8370640"/>
              <a:ext cx="0" cy="121143"/>
            </a:xfrm>
            <a:prstGeom prst="line">
              <a:avLst/>
            </a:prstGeom>
            <a:noFill/>
            <a:ln w="28575">
              <a:solidFill>
                <a:srgbClr val="071D49"/>
              </a:solidFill>
              <a:round/>
              <a:headEnd/>
              <a:tailEnd/>
            </a:ln>
          </p:spPr>
          <p:txBody>
            <a:bodyPr/>
            <a:lstStyle/>
            <a:p>
              <a:pPr fontAlgn="auto">
                <a:spcBef>
                  <a:spcPts val="0"/>
                </a:spcBef>
                <a:spcAft>
                  <a:spcPts val="0"/>
                </a:spcAft>
                <a:buClrTx/>
                <a:buFontTx/>
                <a:buNone/>
              </a:pPr>
              <a:endParaRPr lang="ja-JP" altLang="en-US" sz="1600" b="1">
                <a:solidFill>
                  <a:srgbClr val="000000"/>
                </a:solidFill>
                <a:latin typeface="+mn-lt"/>
                <a:cs typeface="Arial" panose="020B0604020202020204" pitchFamily="34" charset="0"/>
              </a:endParaRPr>
            </a:p>
          </p:txBody>
        </p:sp>
        <p:sp>
          <p:nvSpPr>
            <p:cNvPr id="40" name="Text Box 18">
              <a:extLst>
                <a:ext uri="{FF2B5EF4-FFF2-40B4-BE49-F238E27FC236}">
                  <a16:creationId xmlns:a16="http://schemas.microsoft.com/office/drawing/2014/main" id="{136F637C-04AA-4E09-93B1-4ABA0A9198E4}"/>
                </a:ext>
              </a:extLst>
            </p:cNvPr>
            <p:cNvSpPr txBox="1">
              <a:spLocks noChangeArrowheads="1"/>
            </p:cNvSpPr>
            <p:nvPr/>
          </p:nvSpPr>
          <p:spPr bwMode="auto">
            <a:xfrm>
              <a:off x="3515764" y="8464073"/>
              <a:ext cx="625941" cy="400110"/>
            </a:xfrm>
            <a:prstGeom prst="rect">
              <a:avLst/>
            </a:prstGeom>
            <a:noFill/>
            <a:ln w="9525">
              <a:noFill/>
              <a:miter lim="800000"/>
              <a:headEnd/>
              <a:tailEnd/>
            </a:ln>
          </p:spPr>
          <p:txBody>
            <a:bodyPr wrap="none">
              <a:spAutoFit/>
            </a:bodyPr>
            <a:lstStyle/>
            <a:p>
              <a:pPr algn="ctr" fontAlgn="auto">
                <a:lnSpc>
                  <a:spcPts val="1200"/>
                </a:lnSpc>
                <a:spcBef>
                  <a:spcPts val="0"/>
                </a:spcBef>
                <a:spcAft>
                  <a:spcPts val="0"/>
                </a:spcAft>
                <a:buClrTx/>
                <a:buFontTx/>
                <a:buNone/>
              </a:pPr>
              <a:r>
                <a:rPr lang="en-US" altLang="ja-JP" sz="1200" b="1" dirty="0">
                  <a:solidFill>
                    <a:srgbClr val="071D49"/>
                  </a:solidFill>
                  <a:latin typeface="+mn-lt"/>
                  <a:cs typeface="Arial" panose="020B0604020202020204" pitchFamily="34" charset="0"/>
                </a:rPr>
                <a:t>Week </a:t>
              </a:r>
              <a:br>
                <a:rPr lang="en-US" altLang="ja-JP" sz="1200" b="1" dirty="0">
                  <a:solidFill>
                    <a:srgbClr val="071D49"/>
                  </a:solidFill>
                  <a:latin typeface="+mn-lt"/>
                  <a:cs typeface="Arial" panose="020B0604020202020204" pitchFamily="34" charset="0"/>
                </a:rPr>
              </a:br>
              <a:r>
                <a:rPr lang="en-US" altLang="ja-JP" sz="1200" b="1" dirty="0">
                  <a:solidFill>
                    <a:srgbClr val="071D49"/>
                  </a:solidFill>
                  <a:latin typeface="+mn-lt"/>
                  <a:cs typeface="Arial" panose="020B0604020202020204" pitchFamily="34" charset="0"/>
                </a:rPr>
                <a:t>24</a:t>
              </a:r>
            </a:p>
          </p:txBody>
        </p:sp>
        <p:sp>
          <p:nvSpPr>
            <p:cNvPr id="42" name="Text Box 18">
              <a:extLst>
                <a:ext uri="{FF2B5EF4-FFF2-40B4-BE49-F238E27FC236}">
                  <a16:creationId xmlns:a16="http://schemas.microsoft.com/office/drawing/2014/main" id="{2AA993C7-7C19-443E-AA44-E10E3DA5CB50}"/>
                </a:ext>
              </a:extLst>
            </p:cNvPr>
            <p:cNvSpPr txBox="1">
              <a:spLocks noChangeArrowheads="1"/>
            </p:cNvSpPr>
            <p:nvPr/>
          </p:nvSpPr>
          <p:spPr bwMode="auto">
            <a:xfrm>
              <a:off x="5261121" y="8464073"/>
              <a:ext cx="582660" cy="400110"/>
            </a:xfrm>
            <a:prstGeom prst="rect">
              <a:avLst/>
            </a:prstGeom>
            <a:noFill/>
            <a:ln w="9525">
              <a:noFill/>
              <a:miter lim="800000"/>
              <a:headEnd/>
              <a:tailEnd/>
            </a:ln>
          </p:spPr>
          <p:txBody>
            <a:bodyPr wrap="none">
              <a:spAutoFit/>
            </a:bodyPr>
            <a:lstStyle/>
            <a:p>
              <a:pPr algn="ctr" fontAlgn="auto">
                <a:lnSpc>
                  <a:spcPts val="1200"/>
                </a:lnSpc>
                <a:spcBef>
                  <a:spcPts val="0"/>
                </a:spcBef>
                <a:spcAft>
                  <a:spcPts val="0"/>
                </a:spcAft>
                <a:buClrTx/>
                <a:buFontTx/>
                <a:buNone/>
              </a:pPr>
              <a:r>
                <a:rPr lang="en-US" altLang="ja-JP" sz="1200" b="1" dirty="0">
                  <a:solidFill>
                    <a:srgbClr val="071D49"/>
                  </a:solidFill>
                  <a:latin typeface="+mn-lt"/>
                  <a:cs typeface="Arial" panose="020B0604020202020204" pitchFamily="34" charset="0"/>
                </a:rPr>
                <a:t>Week</a:t>
              </a:r>
              <a:br>
                <a:rPr lang="en-US" altLang="ja-JP" sz="1200" b="1" dirty="0">
                  <a:solidFill>
                    <a:srgbClr val="071D49"/>
                  </a:solidFill>
                  <a:latin typeface="+mn-lt"/>
                  <a:cs typeface="Arial" panose="020B0604020202020204" pitchFamily="34" charset="0"/>
                </a:rPr>
              </a:br>
              <a:r>
                <a:rPr lang="en-US" altLang="ja-JP" sz="1200" b="1" dirty="0">
                  <a:solidFill>
                    <a:srgbClr val="071D49"/>
                  </a:solidFill>
                  <a:latin typeface="+mn-lt"/>
                  <a:cs typeface="Arial" panose="020B0604020202020204" pitchFamily="34" charset="0"/>
                </a:rPr>
                <a:t>96</a:t>
              </a:r>
            </a:p>
          </p:txBody>
        </p:sp>
        <p:sp>
          <p:nvSpPr>
            <p:cNvPr id="46" name="AutoShape 2">
              <a:extLst>
                <a:ext uri="{FF2B5EF4-FFF2-40B4-BE49-F238E27FC236}">
                  <a16:creationId xmlns:a16="http://schemas.microsoft.com/office/drawing/2014/main" id="{7B7BB48C-7A64-4730-8A7F-098355DB0D66}"/>
                </a:ext>
              </a:extLst>
            </p:cNvPr>
            <p:cNvSpPr>
              <a:spLocks noChangeArrowheads="1"/>
            </p:cNvSpPr>
            <p:nvPr/>
          </p:nvSpPr>
          <p:spPr bwMode="auto">
            <a:xfrm>
              <a:off x="695064" y="7326636"/>
              <a:ext cx="2499339" cy="1017832"/>
            </a:xfrm>
            <a:prstGeom prst="rightArrow">
              <a:avLst>
                <a:gd name="adj1" fmla="val 78584"/>
                <a:gd name="adj2" fmla="val 51916"/>
              </a:avLst>
            </a:prstGeom>
            <a:solidFill>
              <a:schemeClr val="bg1">
                <a:lumMod val="50000"/>
              </a:schemeClr>
            </a:solidFill>
            <a:ln w="19050">
              <a:noFill/>
              <a:miter lim="800000"/>
              <a:headEnd/>
              <a:tailEnd/>
            </a:ln>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lIns="45720" rIns="0" anchor="ctr"/>
            <a:lstStyle/>
            <a:p>
              <a:pPr marL="58738" indent="-58738" fontAlgn="auto">
                <a:lnSpc>
                  <a:spcPts val="1200"/>
                </a:lnSpc>
                <a:spcBef>
                  <a:spcPts val="200"/>
                </a:spcBef>
                <a:spcAft>
                  <a:spcPts val="0"/>
                </a:spcAft>
                <a:buClrTx/>
                <a:buFont typeface="Arial" panose="020B0604020202020204" pitchFamily="34" charset="0"/>
                <a:buChar char="•"/>
                <a:defRPr/>
              </a:pPr>
              <a:r>
                <a:rPr lang="en-US" sz="1200" b="1" dirty="0">
                  <a:solidFill>
                    <a:srgbClr val="FFFFFF"/>
                  </a:solidFill>
                  <a:latin typeface="+mn-lt"/>
                  <a:cs typeface="Arial" panose="020B0604020202020204" pitchFamily="34" charset="0"/>
                </a:rPr>
                <a:t>Adults, virologically suppressed (HIV-1 RNA</a:t>
              </a:r>
              <a:br>
                <a:rPr lang="en-US" sz="1200" b="1" dirty="0">
                  <a:solidFill>
                    <a:srgbClr val="FFFFFF"/>
                  </a:solidFill>
                  <a:latin typeface="+mn-lt"/>
                  <a:cs typeface="Arial" panose="020B0604020202020204" pitchFamily="34" charset="0"/>
                </a:rPr>
              </a:br>
              <a:r>
                <a:rPr lang="en-US" sz="1200" b="1" dirty="0">
                  <a:solidFill>
                    <a:srgbClr val="FFFFFF"/>
                  </a:solidFill>
                  <a:latin typeface="+mn-lt"/>
                  <a:cs typeface="Arial" panose="020B0604020202020204" pitchFamily="34" charset="0"/>
                </a:rPr>
                <a:t>&lt;50 c/mL) for &gt;6 months</a:t>
              </a:r>
            </a:p>
            <a:p>
              <a:pPr marL="58738" indent="-58738" fontAlgn="auto">
                <a:lnSpc>
                  <a:spcPts val="1200"/>
                </a:lnSpc>
                <a:spcBef>
                  <a:spcPts val="200"/>
                </a:spcBef>
                <a:spcAft>
                  <a:spcPts val="0"/>
                </a:spcAft>
                <a:buClrTx/>
                <a:buFont typeface="Arial" panose="020B0604020202020204" pitchFamily="34" charset="0"/>
                <a:buChar char="•"/>
                <a:defRPr/>
              </a:pPr>
              <a:r>
                <a:rPr lang="en-US" sz="1200" b="1" dirty="0">
                  <a:solidFill>
                    <a:srgbClr val="FFFFFF"/>
                  </a:solidFill>
                  <a:latin typeface="+mn-lt"/>
                  <a:cs typeface="Arial" panose="020B0604020202020204" pitchFamily="34" charset="0"/>
                </a:rPr>
                <a:t>Stable </a:t>
              </a:r>
              <a:r>
                <a:rPr lang="en-US" sz="1200" b="1" dirty="0">
                  <a:solidFill>
                    <a:srgbClr val="FFFFFF"/>
                  </a:solidFill>
                  <a:latin typeface="+mn-lt"/>
                </a:rPr>
                <a:t>TAF-based regimen </a:t>
              </a:r>
              <a:endParaRPr lang="en-US" sz="1200" b="1" dirty="0">
                <a:solidFill>
                  <a:srgbClr val="FFFFFF"/>
                </a:solidFill>
                <a:latin typeface="+mn-lt"/>
                <a:cs typeface="Arial" panose="020B0604020202020204" pitchFamily="34" charset="0"/>
              </a:endParaRPr>
            </a:p>
          </p:txBody>
        </p:sp>
        <p:sp>
          <p:nvSpPr>
            <p:cNvPr id="47" name="TextBox 46">
              <a:extLst>
                <a:ext uri="{FF2B5EF4-FFF2-40B4-BE49-F238E27FC236}">
                  <a16:creationId xmlns:a16="http://schemas.microsoft.com/office/drawing/2014/main" id="{1A15B3D7-03D0-474F-8980-5A713E30A35B}"/>
                </a:ext>
              </a:extLst>
            </p:cNvPr>
            <p:cNvSpPr txBox="1"/>
            <p:nvPr/>
          </p:nvSpPr>
          <p:spPr>
            <a:xfrm>
              <a:off x="2208797" y="7136527"/>
              <a:ext cx="1514761" cy="295772"/>
            </a:xfrm>
            <a:prstGeom prst="rect">
              <a:avLst/>
            </a:prstGeom>
            <a:noFill/>
          </p:spPr>
          <p:txBody>
            <a:bodyPr wrap="square" lIns="0" tIns="9144" rIns="0" bIns="0" rtlCol="0">
              <a:spAutoFit/>
            </a:bodyPr>
            <a:lstStyle/>
            <a:p>
              <a:pPr algn="ctr">
                <a:lnSpc>
                  <a:spcPts val="1400"/>
                </a:lnSpc>
              </a:pPr>
              <a:r>
                <a:rPr lang="en-US" sz="1400" b="1" dirty="0">
                  <a:solidFill>
                    <a:srgbClr val="071D49"/>
                  </a:solidFill>
                  <a:latin typeface="+mn-lt"/>
                </a:rPr>
                <a:t>Randomization</a:t>
              </a:r>
              <a:r>
                <a:rPr lang="en-US" sz="1400" b="1" baseline="30000" dirty="0">
                  <a:solidFill>
                    <a:srgbClr val="071D49"/>
                  </a:solidFill>
                  <a:latin typeface="+mn-lt"/>
                </a:rPr>
                <a:t>a</a:t>
              </a:r>
              <a:br>
                <a:rPr lang="en-US" sz="1400" b="1" dirty="0">
                  <a:solidFill>
                    <a:srgbClr val="071D49"/>
                  </a:solidFill>
                  <a:latin typeface="+mn-lt"/>
                </a:rPr>
              </a:br>
              <a:r>
                <a:rPr lang="en-US" sz="1400" b="1" dirty="0">
                  <a:solidFill>
                    <a:srgbClr val="071D49"/>
                  </a:solidFill>
                  <a:latin typeface="+mn-lt"/>
                </a:rPr>
                <a:t>1:1</a:t>
              </a:r>
            </a:p>
          </p:txBody>
        </p:sp>
        <p:sp>
          <p:nvSpPr>
            <p:cNvPr id="48" name="Line 12">
              <a:extLst>
                <a:ext uri="{FF2B5EF4-FFF2-40B4-BE49-F238E27FC236}">
                  <a16:creationId xmlns:a16="http://schemas.microsoft.com/office/drawing/2014/main" id="{E3DFEDB8-1445-4E55-8A7D-4991AD40AF13}"/>
                </a:ext>
              </a:extLst>
            </p:cNvPr>
            <p:cNvSpPr>
              <a:spLocks noChangeShapeType="1"/>
            </p:cNvSpPr>
            <p:nvPr/>
          </p:nvSpPr>
          <p:spPr bwMode="auto">
            <a:xfrm>
              <a:off x="8169605" y="8370640"/>
              <a:ext cx="0" cy="121143"/>
            </a:xfrm>
            <a:prstGeom prst="line">
              <a:avLst/>
            </a:prstGeom>
            <a:noFill/>
            <a:ln w="28575">
              <a:solidFill>
                <a:srgbClr val="071D49"/>
              </a:solidFill>
              <a:round/>
              <a:headEnd/>
              <a:tailEnd/>
            </a:ln>
          </p:spPr>
          <p:txBody>
            <a:bodyPr/>
            <a:lstStyle/>
            <a:p>
              <a:pPr fontAlgn="auto">
                <a:spcBef>
                  <a:spcPts val="0"/>
                </a:spcBef>
                <a:spcAft>
                  <a:spcPts val="0"/>
                </a:spcAft>
                <a:buClrTx/>
                <a:buFontTx/>
                <a:buNone/>
              </a:pPr>
              <a:endParaRPr lang="ja-JP" altLang="en-US" sz="1600" b="1">
                <a:solidFill>
                  <a:srgbClr val="000000"/>
                </a:solidFill>
                <a:latin typeface="+mn-lt"/>
                <a:cs typeface="Arial" panose="020B0604020202020204" pitchFamily="34" charset="0"/>
              </a:endParaRPr>
            </a:p>
          </p:txBody>
        </p:sp>
        <p:sp>
          <p:nvSpPr>
            <p:cNvPr id="49" name="Text Box 18">
              <a:extLst>
                <a:ext uri="{FF2B5EF4-FFF2-40B4-BE49-F238E27FC236}">
                  <a16:creationId xmlns:a16="http://schemas.microsoft.com/office/drawing/2014/main" id="{0A7A51E0-5197-4F5E-9702-9FD1982A06A8}"/>
                </a:ext>
              </a:extLst>
            </p:cNvPr>
            <p:cNvSpPr txBox="1">
              <a:spLocks noChangeArrowheads="1"/>
            </p:cNvSpPr>
            <p:nvPr/>
          </p:nvSpPr>
          <p:spPr bwMode="auto">
            <a:xfrm>
              <a:off x="6825467" y="8475200"/>
              <a:ext cx="646124" cy="321312"/>
            </a:xfrm>
            <a:prstGeom prst="rect">
              <a:avLst/>
            </a:prstGeom>
            <a:noFill/>
            <a:ln w="9525">
              <a:noFill/>
              <a:miter lim="800000"/>
              <a:headEnd/>
              <a:tailEnd/>
            </a:ln>
          </p:spPr>
          <p:txBody>
            <a:bodyPr wrap="square">
              <a:spAutoFit/>
            </a:bodyPr>
            <a:lstStyle/>
            <a:p>
              <a:pPr algn="ctr" fontAlgn="auto">
                <a:lnSpc>
                  <a:spcPts val="1200"/>
                </a:lnSpc>
                <a:spcBef>
                  <a:spcPts val="0"/>
                </a:spcBef>
                <a:spcAft>
                  <a:spcPts val="0"/>
                </a:spcAft>
                <a:buClrTx/>
                <a:buFontTx/>
                <a:buNone/>
              </a:pPr>
              <a:r>
                <a:rPr lang="en-US" altLang="ja-JP" sz="1200" b="1" dirty="0">
                  <a:solidFill>
                    <a:srgbClr val="071D49"/>
                  </a:solidFill>
                  <a:latin typeface="+mn-lt"/>
                  <a:cs typeface="Arial" panose="020B0604020202020204" pitchFamily="34" charset="0"/>
                </a:rPr>
                <a:t>Week </a:t>
              </a:r>
              <a:br>
                <a:rPr lang="en-US" altLang="ja-JP" sz="1200" b="1" dirty="0">
                  <a:solidFill>
                    <a:srgbClr val="071D49"/>
                  </a:solidFill>
                  <a:latin typeface="+mn-lt"/>
                  <a:cs typeface="Arial" panose="020B0604020202020204" pitchFamily="34" charset="0"/>
                </a:rPr>
              </a:br>
              <a:r>
                <a:rPr lang="en-US" altLang="ja-JP" sz="1200" b="1" dirty="0">
                  <a:solidFill>
                    <a:srgbClr val="071D49"/>
                  </a:solidFill>
                  <a:latin typeface="+mn-lt"/>
                  <a:cs typeface="Arial" panose="020B0604020202020204" pitchFamily="34" charset="0"/>
                </a:rPr>
                <a:t>148</a:t>
              </a:r>
            </a:p>
          </p:txBody>
        </p:sp>
        <p:sp>
          <p:nvSpPr>
            <p:cNvPr id="50" name="Line 12">
              <a:extLst>
                <a:ext uri="{FF2B5EF4-FFF2-40B4-BE49-F238E27FC236}">
                  <a16:creationId xmlns:a16="http://schemas.microsoft.com/office/drawing/2014/main" id="{28FD7649-49FC-494C-B071-A6AFB5B31A28}"/>
                </a:ext>
              </a:extLst>
            </p:cNvPr>
            <p:cNvSpPr>
              <a:spLocks noChangeShapeType="1"/>
            </p:cNvSpPr>
            <p:nvPr/>
          </p:nvSpPr>
          <p:spPr bwMode="auto">
            <a:xfrm>
              <a:off x="6992193" y="8370640"/>
              <a:ext cx="0" cy="121354"/>
            </a:xfrm>
            <a:prstGeom prst="line">
              <a:avLst/>
            </a:prstGeom>
            <a:noFill/>
            <a:ln w="28575">
              <a:solidFill>
                <a:srgbClr val="071D49"/>
              </a:solidFill>
              <a:round/>
              <a:headEnd/>
              <a:tailEnd/>
            </a:ln>
          </p:spPr>
          <p:txBody>
            <a:bodyPr/>
            <a:lstStyle/>
            <a:p>
              <a:pPr fontAlgn="auto">
                <a:spcBef>
                  <a:spcPts val="0"/>
                </a:spcBef>
                <a:spcAft>
                  <a:spcPts val="0"/>
                </a:spcAft>
                <a:buClrTx/>
                <a:buFontTx/>
                <a:buNone/>
              </a:pPr>
              <a:endParaRPr lang="ja-JP" altLang="en-US" sz="1600" b="1">
                <a:solidFill>
                  <a:srgbClr val="000000"/>
                </a:solidFill>
                <a:latin typeface="+mn-lt"/>
                <a:cs typeface="Arial" panose="020B0604020202020204" pitchFamily="34" charset="0"/>
              </a:endParaRPr>
            </a:p>
          </p:txBody>
        </p:sp>
        <p:sp>
          <p:nvSpPr>
            <p:cNvPr id="51" name="Text Box 18">
              <a:extLst>
                <a:ext uri="{FF2B5EF4-FFF2-40B4-BE49-F238E27FC236}">
                  <a16:creationId xmlns:a16="http://schemas.microsoft.com/office/drawing/2014/main" id="{C1E58BE7-57CF-43E7-9316-790F2A728CA9}"/>
                </a:ext>
              </a:extLst>
            </p:cNvPr>
            <p:cNvSpPr txBox="1">
              <a:spLocks noChangeArrowheads="1"/>
            </p:cNvSpPr>
            <p:nvPr/>
          </p:nvSpPr>
          <p:spPr bwMode="auto">
            <a:xfrm>
              <a:off x="7878276" y="8464073"/>
              <a:ext cx="582660" cy="400110"/>
            </a:xfrm>
            <a:prstGeom prst="rect">
              <a:avLst/>
            </a:prstGeom>
            <a:noFill/>
            <a:ln w="9525">
              <a:noFill/>
              <a:miter lim="800000"/>
              <a:headEnd/>
              <a:tailEnd/>
            </a:ln>
          </p:spPr>
          <p:txBody>
            <a:bodyPr wrap="none">
              <a:spAutoFit/>
            </a:bodyPr>
            <a:lstStyle/>
            <a:p>
              <a:pPr algn="ctr" fontAlgn="auto">
                <a:lnSpc>
                  <a:spcPts val="1200"/>
                </a:lnSpc>
                <a:spcBef>
                  <a:spcPts val="0"/>
                </a:spcBef>
                <a:spcAft>
                  <a:spcPts val="0"/>
                </a:spcAft>
                <a:buClrTx/>
                <a:buFontTx/>
                <a:buNone/>
              </a:pPr>
              <a:r>
                <a:rPr lang="en-US" altLang="ja-JP" sz="1200" b="1" dirty="0">
                  <a:solidFill>
                    <a:srgbClr val="071D49"/>
                  </a:solidFill>
                  <a:latin typeface="+mn-lt"/>
                  <a:cs typeface="Arial" panose="020B0604020202020204" pitchFamily="34" charset="0"/>
                </a:rPr>
                <a:t>Week</a:t>
              </a:r>
              <a:br>
                <a:rPr lang="en-US" altLang="ja-JP" sz="1200" b="1" dirty="0">
                  <a:solidFill>
                    <a:srgbClr val="071D49"/>
                  </a:solidFill>
                  <a:latin typeface="+mn-lt"/>
                  <a:cs typeface="Arial" panose="020B0604020202020204" pitchFamily="34" charset="0"/>
                </a:rPr>
              </a:br>
              <a:r>
                <a:rPr lang="en-US" altLang="ja-JP" sz="1200" b="1" dirty="0">
                  <a:solidFill>
                    <a:srgbClr val="071D49"/>
                  </a:solidFill>
                  <a:latin typeface="+mn-lt"/>
                  <a:cs typeface="Arial" panose="020B0604020202020204" pitchFamily="34" charset="0"/>
                </a:rPr>
                <a:t>196</a:t>
              </a:r>
            </a:p>
          </p:txBody>
        </p:sp>
        <p:sp>
          <p:nvSpPr>
            <p:cNvPr id="52" name="AutoShape 4">
              <a:extLst>
                <a:ext uri="{FF2B5EF4-FFF2-40B4-BE49-F238E27FC236}">
                  <a16:creationId xmlns:a16="http://schemas.microsoft.com/office/drawing/2014/main" id="{0FDEE616-0DD4-4E6A-9A04-1655BC16242D}"/>
                </a:ext>
              </a:extLst>
            </p:cNvPr>
            <p:cNvSpPr>
              <a:spLocks noChangeArrowheads="1"/>
            </p:cNvSpPr>
            <p:nvPr/>
          </p:nvSpPr>
          <p:spPr bwMode="auto">
            <a:xfrm>
              <a:off x="8232572" y="7898087"/>
              <a:ext cx="1182103" cy="301752"/>
            </a:xfrm>
            <a:prstGeom prst="homePlate">
              <a:avLst>
                <a:gd name="adj" fmla="val 37877"/>
              </a:avLst>
            </a:prstGeom>
            <a:solidFill>
              <a:srgbClr val="002F5F"/>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91440" anchor="ctr"/>
            <a:lstStyle/>
            <a:p>
              <a:pPr fontAlgn="auto">
                <a:spcBef>
                  <a:spcPts val="0"/>
                </a:spcBef>
                <a:spcAft>
                  <a:spcPts val="0"/>
                </a:spcAft>
                <a:buClrTx/>
                <a:buFontTx/>
                <a:buNone/>
                <a:defRPr/>
              </a:pPr>
              <a:r>
                <a:rPr lang="en-US" sz="1600" b="1" dirty="0">
                  <a:solidFill>
                    <a:schemeClr val="bg1"/>
                  </a:solidFill>
                  <a:latin typeface="+mn-lt"/>
                </a:rPr>
                <a:t>DTG/3TC </a:t>
              </a:r>
              <a:endParaRPr lang="en-US" sz="1600" b="1" dirty="0">
                <a:solidFill>
                  <a:schemeClr val="bg1"/>
                </a:solidFill>
                <a:latin typeface="+mn-lt"/>
                <a:cs typeface="Arial" panose="020B0604020202020204" pitchFamily="34" charset="0"/>
              </a:endParaRPr>
            </a:p>
          </p:txBody>
        </p:sp>
        <p:sp>
          <p:nvSpPr>
            <p:cNvPr id="53" name="AutoShape 4">
              <a:extLst>
                <a:ext uri="{FF2B5EF4-FFF2-40B4-BE49-F238E27FC236}">
                  <a16:creationId xmlns:a16="http://schemas.microsoft.com/office/drawing/2014/main" id="{C5C0CCCA-3748-4AC3-B54B-8C65212C3B9B}"/>
                </a:ext>
              </a:extLst>
            </p:cNvPr>
            <p:cNvSpPr>
              <a:spLocks noChangeArrowheads="1"/>
            </p:cNvSpPr>
            <p:nvPr/>
          </p:nvSpPr>
          <p:spPr bwMode="auto">
            <a:xfrm>
              <a:off x="6958557" y="7898087"/>
              <a:ext cx="1198240" cy="301752"/>
            </a:xfrm>
            <a:prstGeom prst="homePlate">
              <a:avLst>
                <a:gd name="adj" fmla="val 37877"/>
              </a:avLst>
            </a:prstGeom>
            <a:solidFill>
              <a:srgbClr val="002F5F"/>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91440" anchor="ctr"/>
            <a:lstStyle/>
            <a:p>
              <a:pPr fontAlgn="auto">
                <a:spcBef>
                  <a:spcPts val="0"/>
                </a:spcBef>
                <a:spcAft>
                  <a:spcPts val="0"/>
                </a:spcAft>
                <a:buClrTx/>
                <a:buFontTx/>
                <a:buNone/>
                <a:defRPr/>
              </a:pPr>
              <a:r>
                <a:rPr lang="en-US" sz="1600" b="1" dirty="0">
                  <a:solidFill>
                    <a:schemeClr val="bg1"/>
                  </a:solidFill>
                  <a:latin typeface="+mn-lt"/>
                </a:rPr>
                <a:t>DTG/3TC </a:t>
              </a:r>
              <a:endParaRPr lang="en-US" sz="1600" b="1" dirty="0">
                <a:solidFill>
                  <a:schemeClr val="bg1"/>
                </a:solidFill>
                <a:latin typeface="+mn-lt"/>
                <a:cs typeface="Arial" panose="020B0604020202020204" pitchFamily="34" charset="0"/>
              </a:endParaRPr>
            </a:p>
          </p:txBody>
        </p:sp>
        <p:cxnSp>
          <p:nvCxnSpPr>
            <p:cNvPr id="54" name="Straight Arrow Connector 53">
              <a:extLst>
                <a:ext uri="{FF2B5EF4-FFF2-40B4-BE49-F238E27FC236}">
                  <a16:creationId xmlns:a16="http://schemas.microsoft.com/office/drawing/2014/main" id="{A44FD650-EA35-4663-86F0-D90AB70126A8}"/>
                </a:ext>
              </a:extLst>
            </p:cNvPr>
            <p:cNvCxnSpPr>
              <a:cxnSpLocks/>
            </p:cNvCxnSpPr>
            <p:nvPr/>
          </p:nvCxnSpPr>
          <p:spPr>
            <a:xfrm flipV="1">
              <a:off x="4503360" y="8791292"/>
              <a:ext cx="0" cy="383647"/>
            </a:xfrm>
            <a:prstGeom prst="straightConnector1">
              <a:avLst/>
            </a:prstGeom>
            <a:ln w="28575">
              <a:solidFill>
                <a:srgbClr val="E31836"/>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41">
              <a:extLst>
                <a:ext uri="{FF2B5EF4-FFF2-40B4-BE49-F238E27FC236}">
                  <a16:creationId xmlns:a16="http://schemas.microsoft.com/office/drawing/2014/main" id="{A3ADFBD5-3EC0-44B7-8DF2-B10974492BBA}"/>
                </a:ext>
              </a:extLst>
            </p:cNvPr>
            <p:cNvSpPr txBox="1">
              <a:spLocks noChangeArrowheads="1"/>
            </p:cNvSpPr>
            <p:nvPr/>
          </p:nvSpPr>
          <p:spPr bwMode="auto">
            <a:xfrm>
              <a:off x="3422566" y="8981575"/>
              <a:ext cx="2165322" cy="399431"/>
            </a:xfrm>
            <a:prstGeom prst="rect">
              <a:avLst/>
            </a:prstGeom>
            <a:solidFill>
              <a:schemeClr val="bg1">
                <a:lumMod val="95000"/>
              </a:schemeClr>
            </a:solidFill>
            <a:ln w="19050">
              <a:solidFill>
                <a:schemeClr val="tx2"/>
              </a:solidFill>
              <a:miter lim="800000"/>
              <a:headEnd/>
              <a:tailEnd/>
            </a:ln>
            <a:effectLst/>
          </p:spPr>
          <p:txBody>
            <a:bodyPr wrap="square" lIns="0" rIns="0" bIns="9144" anchor="t" anchorCtr="0">
              <a:noAutofit/>
            </a:bodyPr>
            <a:lstStyle/>
            <a:p>
              <a:pPr algn="ctr" fontAlgn="auto">
                <a:lnSpc>
                  <a:spcPts val="1100"/>
                </a:lnSpc>
                <a:spcBef>
                  <a:spcPts val="0"/>
                </a:spcBef>
                <a:spcAft>
                  <a:spcPts val="0"/>
                </a:spcAft>
                <a:buClrTx/>
                <a:buFontTx/>
                <a:buNone/>
              </a:pPr>
              <a:r>
                <a:rPr lang="en-GB" altLang="ja-JP" sz="1000" b="1" dirty="0">
                  <a:solidFill>
                    <a:schemeClr val="tx2"/>
                  </a:solidFill>
                  <a:latin typeface="Arial" panose="020B0604020202020204" pitchFamily="34" charset="0"/>
                  <a:cs typeface="Arial" panose="020B0604020202020204" pitchFamily="34" charset="0"/>
                </a:rPr>
                <a:t>Primary endpoint</a:t>
              </a:r>
              <a:r>
                <a:rPr lang="en-GB" altLang="ja-JP" sz="1000" b="1" baseline="30000" dirty="0">
                  <a:solidFill>
                    <a:schemeClr val="tx2"/>
                  </a:solidFill>
                  <a:latin typeface="Arial" panose="020B0604020202020204" pitchFamily="34" charset="0"/>
                  <a:cs typeface="Arial" panose="020B0604020202020204" pitchFamily="34" charset="0"/>
                </a:rPr>
                <a:t>d</a:t>
              </a:r>
              <a:r>
                <a:rPr lang="en-GB" altLang="ja-JP" sz="1000" b="1" dirty="0">
                  <a:solidFill>
                    <a:schemeClr val="tx2"/>
                  </a:solidFill>
                  <a:latin typeface="Arial" panose="020B0604020202020204" pitchFamily="34" charset="0"/>
                  <a:cs typeface="Arial" panose="020B0604020202020204" pitchFamily="34" charset="0"/>
                </a:rPr>
                <a:t>: participants</a:t>
              </a:r>
              <a:br>
                <a:rPr lang="en-GB" altLang="ja-JP" sz="1000" b="1" dirty="0">
                  <a:solidFill>
                    <a:schemeClr val="tx2"/>
                  </a:solidFill>
                  <a:latin typeface="Arial" panose="020B0604020202020204" pitchFamily="34" charset="0"/>
                  <a:cs typeface="Arial" panose="020B0604020202020204" pitchFamily="34" charset="0"/>
                </a:rPr>
              </a:br>
              <a:r>
                <a:rPr lang="en-GB" altLang="ja-JP" sz="1000" b="1" dirty="0">
                  <a:solidFill>
                    <a:schemeClr val="tx2"/>
                  </a:solidFill>
                  <a:latin typeface="Arial" panose="020B0604020202020204" pitchFamily="34" charset="0"/>
                  <a:cs typeface="Arial" panose="020B0604020202020204" pitchFamily="34" charset="0"/>
                </a:rPr>
                <a:t>with virologic failure per </a:t>
              </a:r>
              <a:br>
                <a:rPr lang="en-GB" altLang="ja-JP" sz="1000" b="1" dirty="0">
                  <a:solidFill>
                    <a:schemeClr val="tx2"/>
                  </a:solidFill>
                  <a:latin typeface="Arial" panose="020B0604020202020204" pitchFamily="34" charset="0"/>
                  <a:cs typeface="Arial" panose="020B0604020202020204" pitchFamily="34" charset="0"/>
                </a:rPr>
              </a:br>
              <a:r>
                <a:rPr lang="en-GB" altLang="ja-JP" sz="1000" b="1" dirty="0">
                  <a:solidFill>
                    <a:schemeClr val="tx2"/>
                  </a:solidFill>
                  <a:latin typeface="Arial" panose="020B0604020202020204" pitchFamily="34" charset="0"/>
                  <a:cs typeface="Arial" panose="020B0604020202020204" pitchFamily="34" charset="0"/>
                </a:rPr>
                <a:t>FDA Snapshot (ITT-E)</a:t>
              </a:r>
              <a:r>
                <a:rPr lang="en-GB" altLang="ja-JP" sz="1000" b="1" baseline="30000" dirty="0">
                  <a:solidFill>
                    <a:schemeClr val="tx2"/>
                  </a:solidFill>
                  <a:latin typeface="Arial" panose="020B0604020202020204" pitchFamily="34" charset="0"/>
                  <a:cs typeface="Arial" panose="020B0604020202020204" pitchFamily="34" charset="0"/>
                </a:rPr>
                <a:t>e</a:t>
              </a:r>
            </a:p>
          </p:txBody>
        </p:sp>
        <p:sp>
          <p:nvSpPr>
            <p:cNvPr id="56" name="TextBox 41">
              <a:extLst>
                <a:ext uri="{FF2B5EF4-FFF2-40B4-BE49-F238E27FC236}">
                  <a16:creationId xmlns:a16="http://schemas.microsoft.com/office/drawing/2014/main" id="{E3C1ADBC-166A-4458-A583-78EF47F65CA7}"/>
                </a:ext>
              </a:extLst>
            </p:cNvPr>
            <p:cNvSpPr txBox="1">
              <a:spLocks noChangeArrowheads="1"/>
            </p:cNvSpPr>
            <p:nvPr/>
          </p:nvSpPr>
          <p:spPr bwMode="auto">
            <a:xfrm>
              <a:off x="705790" y="8454328"/>
              <a:ext cx="2245228" cy="1033142"/>
            </a:xfrm>
            <a:prstGeom prst="rect">
              <a:avLst/>
            </a:prstGeom>
            <a:solidFill>
              <a:schemeClr val="bg1">
                <a:lumMod val="85000"/>
              </a:schemeClr>
            </a:solidFill>
            <a:ln w="19050">
              <a:solidFill>
                <a:schemeClr val="tx1"/>
              </a:solidFill>
              <a:miter lim="800000"/>
              <a:headEnd/>
              <a:tailEnd/>
            </a:ln>
            <a:effectLst/>
          </p:spPr>
          <p:txBody>
            <a:bodyPr wrap="square" lIns="54864" tIns="27432" rIns="45720" bIns="27432" anchor="t" anchorCtr="0">
              <a:spAutoFit/>
            </a:bodyPr>
            <a:lstStyle/>
            <a:p>
              <a:pPr fontAlgn="auto">
                <a:spcBef>
                  <a:spcPts val="0"/>
                </a:spcBef>
                <a:spcAft>
                  <a:spcPts val="0"/>
                </a:spcAft>
                <a:buClrTx/>
                <a:buFontTx/>
                <a:buNone/>
                <a:tabLst>
                  <a:tab pos="914400" algn="l"/>
                  <a:tab pos="2060575" algn="l"/>
                  <a:tab pos="2797175" algn="l"/>
                </a:tabLst>
              </a:pPr>
              <a:r>
                <a:rPr lang="en-GB" altLang="ja-JP" sz="1000" b="1" dirty="0">
                  <a:latin typeface="+mn-lt"/>
                  <a:cs typeface="Arial" panose="020B0604020202020204" pitchFamily="34" charset="0"/>
                </a:rPr>
                <a:t>Eligibility criteria</a:t>
              </a:r>
              <a:endParaRPr lang="en-GB" altLang="ja-JP" sz="1000" b="1" dirty="0">
                <a:latin typeface="+mn-lt"/>
              </a:endParaRPr>
            </a:p>
            <a:p>
              <a:pPr marL="58738" indent="-58738" fontAlgn="auto">
                <a:lnSpc>
                  <a:spcPts val="1000"/>
                </a:lnSpc>
                <a:spcBef>
                  <a:spcPts val="100"/>
                </a:spcBef>
                <a:spcAft>
                  <a:spcPts val="0"/>
                </a:spcAft>
                <a:buClrTx/>
                <a:buFont typeface="Arial" panose="020B0604020202020204" pitchFamily="34" charset="0"/>
                <a:buChar char="•"/>
                <a:tabLst>
                  <a:tab pos="914400" algn="l"/>
                  <a:tab pos="2060575" algn="l"/>
                  <a:tab pos="2797175" algn="l"/>
                </a:tabLst>
              </a:pPr>
              <a:r>
                <a:rPr lang="en-US" altLang="ja-JP" sz="1000" b="1" dirty="0">
                  <a:latin typeface="+mn-lt"/>
                  <a:cs typeface="Arial" panose="020B0604020202020204" pitchFamily="34" charset="0"/>
                </a:rPr>
                <a:t>≥2 documented HIV-1 RNA measurements &lt;50 c/mL</a:t>
              </a:r>
            </a:p>
            <a:p>
              <a:pPr marL="58738" indent="-58738" fontAlgn="auto">
                <a:lnSpc>
                  <a:spcPts val="1000"/>
                </a:lnSpc>
                <a:spcBef>
                  <a:spcPts val="100"/>
                </a:spcBef>
                <a:spcAft>
                  <a:spcPts val="0"/>
                </a:spcAft>
                <a:buClrTx/>
                <a:buFont typeface="Arial" panose="020B0604020202020204" pitchFamily="34" charset="0"/>
                <a:buChar char="•"/>
                <a:tabLst>
                  <a:tab pos="914400" algn="l"/>
                  <a:tab pos="2060575" algn="l"/>
                  <a:tab pos="2797175" algn="l"/>
                </a:tabLst>
              </a:pPr>
              <a:r>
                <a:rPr lang="en-GB" altLang="ja-JP" sz="1000" b="1" dirty="0">
                  <a:latin typeface="+mn-lt"/>
                  <a:cs typeface="Arial" panose="020B0604020202020204" pitchFamily="34" charset="0"/>
                </a:rPr>
                <a:t>No HBV infection or </a:t>
              </a:r>
              <a:r>
                <a:rPr lang="en-GB" altLang="ja-JP" sz="1000" b="1" dirty="0">
                  <a:latin typeface="+mn-lt"/>
                </a:rPr>
                <a:t>need for HCV therapy</a:t>
              </a:r>
            </a:p>
            <a:p>
              <a:pPr marL="58738" indent="-58738" fontAlgn="auto">
                <a:lnSpc>
                  <a:spcPts val="1000"/>
                </a:lnSpc>
                <a:spcBef>
                  <a:spcPts val="100"/>
                </a:spcBef>
                <a:spcAft>
                  <a:spcPts val="0"/>
                </a:spcAft>
                <a:buClrTx/>
                <a:buFont typeface="Arial" panose="020B0604020202020204" pitchFamily="34" charset="0"/>
                <a:buChar char="•"/>
                <a:tabLst>
                  <a:tab pos="914400" algn="l"/>
                  <a:tab pos="2060575" algn="l"/>
                  <a:tab pos="2797175" algn="l"/>
                </a:tabLst>
              </a:pPr>
              <a:r>
                <a:rPr lang="en-GB" altLang="ja-JP" sz="1000" b="1" dirty="0">
                  <a:latin typeface="+mn-lt"/>
                </a:rPr>
                <a:t>No prior VF and no documented NRTI or INSTI resistance</a:t>
              </a:r>
            </a:p>
            <a:p>
              <a:pPr marL="58738" indent="-58738" fontAlgn="auto">
                <a:lnSpc>
                  <a:spcPts val="1000"/>
                </a:lnSpc>
                <a:spcBef>
                  <a:spcPts val="100"/>
                </a:spcBef>
                <a:spcAft>
                  <a:spcPts val="0"/>
                </a:spcAft>
                <a:buClrTx/>
                <a:buFont typeface="Arial" panose="020B0604020202020204" pitchFamily="34" charset="0"/>
                <a:buChar char="•"/>
                <a:tabLst>
                  <a:tab pos="914400" algn="l"/>
                  <a:tab pos="2060575" algn="l"/>
                  <a:tab pos="2797175" algn="l"/>
                </a:tabLst>
              </a:pPr>
              <a:r>
                <a:rPr lang="en-GB" altLang="ja-JP" sz="1000" b="1" dirty="0">
                  <a:latin typeface="+mn-lt"/>
                  <a:cs typeface="Arial" panose="020B0604020202020204" pitchFamily="34" charset="0"/>
                </a:rPr>
                <a:t>TAF/FTC + PI or INSTI or NNRTI as initial regimen</a:t>
              </a:r>
              <a:r>
                <a:rPr lang="en-GB" altLang="ja-JP" sz="1000" b="1" baseline="30000" dirty="0">
                  <a:latin typeface="+mn-lt"/>
                  <a:cs typeface="Arial" panose="020B0604020202020204" pitchFamily="34" charset="0"/>
                </a:rPr>
                <a:t>c</a:t>
              </a:r>
              <a:endParaRPr lang="en-GB" altLang="ja-JP" sz="1000" b="1" dirty="0">
                <a:latin typeface="+mn-lt"/>
                <a:cs typeface="Arial" panose="020B0604020202020204" pitchFamily="34" charset="0"/>
              </a:endParaRPr>
            </a:p>
          </p:txBody>
        </p:sp>
        <p:sp>
          <p:nvSpPr>
            <p:cNvPr id="57" name="TextBox 41">
              <a:extLst>
                <a:ext uri="{FF2B5EF4-FFF2-40B4-BE49-F238E27FC236}">
                  <a16:creationId xmlns:a16="http://schemas.microsoft.com/office/drawing/2014/main" id="{DC6D3268-B5CB-4547-AA2F-6E317A0D1A5B}"/>
                </a:ext>
              </a:extLst>
            </p:cNvPr>
            <p:cNvSpPr txBox="1">
              <a:spLocks noChangeArrowheads="1"/>
            </p:cNvSpPr>
            <p:nvPr/>
          </p:nvSpPr>
          <p:spPr bwMode="auto">
            <a:xfrm>
              <a:off x="6362676" y="8823071"/>
              <a:ext cx="3150813" cy="597311"/>
            </a:xfrm>
            <a:prstGeom prst="rect">
              <a:avLst/>
            </a:prstGeom>
            <a:solidFill>
              <a:schemeClr val="bg1">
                <a:lumMod val="85000"/>
              </a:schemeClr>
            </a:solidFill>
            <a:ln w="19050">
              <a:solidFill>
                <a:schemeClr val="tx1"/>
              </a:solidFill>
              <a:miter lim="800000"/>
              <a:headEnd/>
              <a:tailEnd/>
            </a:ln>
            <a:effectLst/>
          </p:spPr>
          <p:txBody>
            <a:bodyPr wrap="square" lIns="91440" tIns="201168" rIns="91440" bIns="27432" numCol="3" anchor="t" anchorCtr="0">
              <a:spAutoFit/>
            </a:bodyPr>
            <a:lstStyle/>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Australia</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Belgium</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Canada</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France</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Germany</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Japan</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Netherlands</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Spain</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United Kingdom</a:t>
              </a:r>
            </a:p>
            <a:p>
              <a:pPr fontAlgn="auto">
                <a:lnSpc>
                  <a:spcPts val="1000"/>
                </a:lnSpc>
                <a:spcBef>
                  <a:spcPts val="0"/>
                </a:spcBef>
                <a:spcAft>
                  <a:spcPts val="0"/>
                </a:spcAft>
                <a:buClrTx/>
                <a:buFontTx/>
                <a:buNone/>
                <a:tabLst>
                  <a:tab pos="914400" algn="l"/>
                  <a:tab pos="2060575" algn="l"/>
                  <a:tab pos="2797175" algn="l"/>
                </a:tabLst>
              </a:pPr>
              <a:r>
                <a:rPr lang="en-US" altLang="ja-JP" sz="1000" b="1" dirty="0">
                  <a:latin typeface="+mn-lt"/>
                </a:rPr>
                <a:t>United States</a:t>
              </a:r>
              <a:endParaRPr lang="en-GB" altLang="ja-JP" sz="900" b="1" dirty="0">
                <a:latin typeface="+mn-lt"/>
                <a:cs typeface="Arial" panose="020B0604020202020204" pitchFamily="34" charset="0"/>
              </a:endParaRPr>
            </a:p>
          </p:txBody>
        </p:sp>
        <p:sp>
          <p:nvSpPr>
            <p:cNvPr id="58" name="TextBox 57">
              <a:extLst>
                <a:ext uri="{FF2B5EF4-FFF2-40B4-BE49-F238E27FC236}">
                  <a16:creationId xmlns:a16="http://schemas.microsoft.com/office/drawing/2014/main" id="{1B981828-95F2-4E09-ABF3-8ED14A3FFAA2}"/>
                </a:ext>
              </a:extLst>
            </p:cNvPr>
            <p:cNvSpPr txBox="1"/>
            <p:nvPr/>
          </p:nvSpPr>
          <p:spPr>
            <a:xfrm>
              <a:off x="6449036" y="8847929"/>
              <a:ext cx="1439727" cy="123581"/>
            </a:xfrm>
            <a:prstGeom prst="rect">
              <a:avLst/>
            </a:prstGeom>
            <a:noFill/>
          </p:spPr>
          <p:txBody>
            <a:bodyPr wrap="square" lIns="0" tIns="0" rIns="0" bIns="0" rtlCol="0">
              <a:spAutoFit/>
            </a:bodyPr>
            <a:lstStyle/>
            <a:p>
              <a:r>
                <a:rPr lang="en-GB" altLang="ja-JP" sz="1000" b="1" dirty="0">
                  <a:latin typeface="+mn-lt"/>
                </a:rPr>
                <a:t>Countries</a:t>
              </a:r>
              <a:endParaRPr lang="en-US" sz="1000" b="1" dirty="0">
                <a:latin typeface="+mn-lt"/>
              </a:endParaRPr>
            </a:p>
          </p:txBody>
        </p:sp>
        <p:sp>
          <p:nvSpPr>
            <p:cNvPr id="59" name="Line 7">
              <a:extLst>
                <a:ext uri="{FF2B5EF4-FFF2-40B4-BE49-F238E27FC236}">
                  <a16:creationId xmlns:a16="http://schemas.microsoft.com/office/drawing/2014/main" id="{E58532A8-3C62-4A5E-863B-4F5C132BB7AC}"/>
                </a:ext>
              </a:extLst>
            </p:cNvPr>
            <p:cNvSpPr>
              <a:spLocks noChangeShapeType="1"/>
            </p:cNvSpPr>
            <p:nvPr/>
          </p:nvSpPr>
          <p:spPr bwMode="auto">
            <a:xfrm>
              <a:off x="806536" y="8370640"/>
              <a:ext cx="8638450" cy="680"/>
            </a:xfrm>
            <a:prstGeom prst="line">
              <a:avLst/>
            </a:prstGeom>
            <a:noFill/>
            <a:ln w="28575">
              <a:solidFill>
                <a:srgbClr val="071D49"/>
              </a:solidFill>
              <a:round/>
              <a:headEnd/>
              <a:tailEnd/>
            </a:ln>
          </p:spPr>
          <p:txBody>
            <a:bodyPr/>
            <a:lstStyle/>
            <a:p>
              <a:pPr fontAlgn="auto">
                <a:spcBef>
                  <a:spcPts val="0"/>
                </a:spcBef>
                <a:spcAft>
                  <a:spcPts val="0"/>
                </a:spcAft>
                <a:buClrTx/>
                <a:buFontTx/>
                <a:buNone/>
              </a:pPr>
              <a:endParaRPr lang="ja-JP" altLang="en-US" sz="1600" b="1" dirty="0">
                <a:solidFill>
                  <a:srgbClr val="000000"/>
                </a:solidFill>
                <a:latin typeface="+mn-lt"/>
                <a:cs typeface="Arial" panose="020B0604020202020204" pitchFamily="34" charset="0"/>
              </a:endParaRPr>
            </a:p>
          </p:txBody>
        </p:sp>
      </p:grpSp>
      <p:sp>
        <p:nvSpPr>
          <p:cNvPr id="60" name="TextBox 59">
            <a:extLst>
              <a:ext uri="{FF2B5EF4-FFF2-40B4-BE49-F238E27FC236}">
                <a16:creationId xmlns:a16="http://schemas.microsoft.com/office/drawing/2014/main" id="{D08F7459-EA03-4A55-B3A8-6B16805812B0}"/>
              </a:ext>
            </a:extLst>
          </p:cNvPr>
          <p:cNvSpPr txBox="1"/>
          <p:nvPr/>
        </p:nvSpPr>
        <p:spPr>
          <a:xfrm>
            <a:off x="10217814" y="3775139"/>
            <a:ext cx="8793942" cy="1054135"/>
          </a:xfrm>
          <a:prstGeom prst="rect">
            <a:avLst/>
          </a:prstGeom>
          <a:noFill/>
        </p:spPr>
        <p:txBody>
          <a:bodyPr wrap="square" lIns="0" rIns="0" rtlCol="0">
            <a:spAutoFit/>
          </a:bodyPr>
          <a:lstStyle/>
          <a:p>
            <a:pPr>
              <a:lnSpc>
                <a:spcPts val="2500"/>
              </a:lnSpc>
            </a:pPr>
            <a:r>
              <a:rPr lang="en-US" sz="2300" b="1" dirty="0">
                <a:solidFill>
                  <a:schemeClr val="tx2"/>
                </a:solidFill>
                <a:latin typeface="+mn-lt"/>
                <a:cs typeface="Arial" panose="020B0604020202020204" pitchFamily="34" charset="0"/>
              </a:rPr>
              <a:t>Figure 2. </a:t>
            </a:r>
            <a:r>
              <a:rPr lang="en-GB" sz="2300" b="1" dirty="0">
                <a:solidFill>
                  <a:schemeClr val="tx2"/>
                </a:solidFill>
                <a:latin typeface="+mn-lt"/>
              </a:rPr>
              <a:t>Summary of Proportion of Participants With </a:t>
            </a:r>
            <a:br>
              <a:rPr lang="en-GB" sz="2300" b="1" dirty="0">
                <a:solidFill>
                  <a:schemeClr val="tx2"/>
                </a:solidFill>
                <a:latin typeface="+mn-lt"/>
              </a:rPr>
            </a:br>
            <a:r>
              <a:rPr lang="en-GB" sz="2300" b="1" dirty="0">
                <a:solidFill>
                  <a:schemeClr val="tx2"/>
                </a:solidFill>
                <a:latin typeface="+mn-lt"/>
              </a:rPr>
              <a:t>HIV-1 RNA &lt;40 c/mL and TND, &lt;40 c/mL and TD, and ≥40 c/mL by Visit</a:t>
            </a:r>
            <a:endParaRPr lang="en-US" sz="2300" b="1" dirty="0">
              <a:solidFill>
                <a:schemeClr val="tx2"/>
              </a:solidFill>
              <a:latin typeface="+mn-lt"/>
              <a:cs typeface="Arial" panose="020B0604020202020204" pitchFamily="34" charset="0"/>
            </a:endParaRPr>
          </a:p>
        </p:txBody>
      </p:sp>
      <p:sp>
        <p:nvSpPr>
          <p:cNvPr id="61" name="Text Placeholder 2063">
            <a:extLst>
              <a:ext uri="{FF2B5EF4-FFF2-40B4-BE49-F238E27FC236}">
                <a16:creationId xmlns:a16="http://schemas.microsoft.com/office/drawing/2014/main" id="{999F2701-56C2-48C6-9345-F45E2CC15A81}"/>
              </a:ext>
            </a:extLst>
          </p:cNvPr>
          <p:cNvSpPr txBox="1">
            <a:spLocks/>
          </p:cNvSpPr>
          <p:nvPr/>
        </p:nvSpPr>
        <p:spPr>
          <a:xfrm>
            <a:off x="10220218" y="13207648"/>
            <a:ext cx="8831650" cy="768078"/>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kumimoji="0" lang="en-US" sz="1179"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kumimoji="0" lang="en-US" sz="926" b="1" i="0" u="none" strike="noStrike" kern="1200" cap="none" spc="0" normalizeH="0" baseline="0">
                <a:ln>
                  <a:noFill/>
                </a:ln>
                <a:solidFill>
                  <a:schemeClr val="tx1"/>
                </a:solidFill>
                <a:effectLst/>
                <a:uLnTx/>
                <a:uFillTx/>
                <a:latin typeface="+mn-lt"/>
                <a:ea typeface="+mn-ea"/>
                <a:cs typeface="Arial" panose="020B0604020202020204" pitchFamily="34" charset="0"/>
              </a:defRPr>
            </a:lvl3pPr>
            <a:lvl4pPr marL="121264" indent="-121264" algn="l" defTabSz="770026" rtl="0" eaLnBrk="1" latinLnBrk="0" hangingPunct="1">
              <a:spcBef>
                <a:spcPts val="300"/>
              </a:spcBef>
              <a:buClr>
                <a:srgbClr val="E30042"/>
              </a:buClr>
              <a:buSzPct val="120000"/>
              <a:buFont typeface="Arial" panose="020B0604020202020204" pitchFamily="34" charset="0"/>
              <a:buChar char="•"/>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246408" marR="0" indent="-121264" algn="l" defTabSz="770026" rtl="0" eaLnBrk="1" fontAlgn="auto" latinLnBrk="0" hangingPunct="1">
              <a:lnSpc>
                <a:spcPct val="100000"/>
              </a:lnSpc>
              <a:spcBef>
                <a:spcPts val="252"/>
              </a:spcBef>
              <a:spcAft>
                <a:spcPts val="0"/>
              </a:spcAft>
              <a:buClr>
                <a:srgbClr val="E30042"/>
              </a:buClr>
              <a:buSzPct val="110000"/>
              <a:buFont typeface="Arial" panose="020B0604020202020204" pitchFamily="34" charset="0"/>
              <a:buChar char="•"/>
              <a:tabLst/>
              <a:defRPr kumimoji="0" lang="en-US" sz="843"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369614" indent="-121264" algn="l" defTabSz="770026" rtl="0" eaLnBrk="1" latinLnBrk="0" hangingPunct="1">
              <a:spcBef>
                <a:spcPts val="200"/>
              </a:spcBef>
              <a:buClr>
                <a:schemeClr val="tx2"/>
              </a:buClr>
              <a:buFont typeface="Arial" panose="020B0604020202020204" pitchFamily="34" charset="0"/>
              <a:buChar char="•"/>
              <a:defRPr kumimoji="0" lang="en-US" sz="757"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lnSpc>
                <a:spcPts val="2500"/>
              </a:lnSpc>
              <a:spcAft>
                <a:spcPts val="0"/>
              </a:spcAft>
            </a:pPr>
            <a:r>
              <a:rPr lang="en-GB" sz="2300" dirty="0">
                <a:solidFill>
                  <a:schemeClr val="tx2"/>
                </a:solidFill>
              </a:rPr>
              <a:t>Table 1. </a:t>
            </a:r>
            <a:r>
              <a:rPr lang="en-US" sz="2300" dirty="0">
                <a:solidFill>
                  <a:schemeClr val="tx2"/>
                </a:solidFill>
              </a:rPr>
              <a:t>Changes in Quantifiable and Non-Quantifiable HIV-1 RNA Levels by Baseline VL Categories Through Week 48 </a:t>
            </a:r>
            <a:r>
              <a:rPr lang="en-GB" sz="2300" dirty="0">
                <a:solidFill>
                  <a:schemeClr val="tx2"/>
                </a:solidFill>
              </a:rPr>
              <a:t>  </a:t>
            </a:r>
          </a:p>
        </p:txBody>
      </p:sp>
      <p:graphicFrame>
        <p:nvGraphicFramePr>
          <p:cNvPr id="62" name="Table 61">
            <a:extLst>
              <a:ext uri="{FF2B5EF4-FFF2-40B4-BE49-F238E27FC236}">
                <a16:creationId xmlns:a16="http://schemas.microsoft.com/office/drawing/2014/main" id="{F0284585-B1FE-4029-80CC-FC8866533611}"/>
              </a:ext>
            </a:extLst>
          </p:cNvPr>
          <p:cNvGraphicFramePr>
            <a:graphicFrameLocks noGrp="1"/>
          </p:cNvGraphicFramePr>
          <p:nvPr>
            <p:extLst>
              <p:ext uri="{D42A27DB-BD31-4B8C-83A1-F6EECF244321}">
                <p14:modId xmlns:p14="http://schemas.microsoft.com/office/powerpoint/2010/main" val="3773967411"/>
              </p:ext>
            </p:extLst>
          </p:nvPr>
        </p:nvGraphicFramePr>
        <p:xfrm>
          <a:off x="10211823" y="13961668"/>
          <a:ext cx="8846125" cy="2800604"/>
        </p:xfrm>
        <a:graphic>
          <a:graphicData uri="http://schemas.openxmlformats.org/drawingml/2006/table">
            <a:tbl>
              <a:tblPr firstRow="1" bandRow="1">
                <a:tableStyleId>{5C22544A-7EE6-4342-B048-85BDC9FD1C3A}</a:tableStyleId>
              </a:tblPr>
              <a:tblGrid>
                <a:gridCol w="407319">
                  <a:extLst>
                    <a:ext uri="{9D8B030D-6E8A-4147-A177-3AD203B41FA5}">
                      <a16:colId xmlns:a16="http://schemas.microsoft.com/office/drawing/2014/main" val="1756949160"/>
                    </a:ext>
                  </a:extLst>
                </a:gridCol>
                <a:gridCol w="2265585">
                  <a:extLst>
                    <a:ext uri="{9D8B030D-6E8A-4147-A177-3AD203B41FA5}">
                      <a16:colId xmlns:a16="http://schemas.microsoft.com/office/drawing/2014/main" val="1093560254"/>
                    </a:ext>
                  </a:extLst>
                </a:gridCol>
                <a:gridCol w="1075081">
                  <a:extLst>
                    <a:ext uri="{9D8B030D-6E8A-4147-A177-3AD203B41FA5}">
                      <a16:colId xmlns:a16="http://schemas.microsoft.com/office/drawing/2014/main" val="906766859"/>
                    </a:ext>
                  </a:extLst>
                </a:gridCol>
                <a:gridCol w="1019628">
                  <a:extLst>
                    <a:ext uri="{9D8B030D-6E8A-4147-A177-3AD203B41FA5}">
                      <a16:colId xmlns:a16="http://schemas.microsoft.com/office/drawing/2014/main" val="805007752"/>
                    </a:ext>
                  </a:extLst>
                </a:gridCol>
                <a:gridCol w="1019628">
                  <a:extLst>
                    <a:ext uri="{9D8B030D-6E8A-4147-A177-3AD203B41FA5}">
                      <a16:colId xmlns:a16="http://schemas.microsoft.com/office/drawing/2014/main" val="3697744732"/>
                    </a:ext>
                  </a:extLst>
                </a:gridCol>
                <a:gridCol w="1019628">
                  <a:extLst>
                    <a:ext uri="{9D8B030D-6E8A-4147-A177-3AD203B41FA5}">
                      <a16:colId xmlns:a16="http://schemas.microsoft.com/office/drawing/2014/main" val="1759195330"/>
                    </a:ext>
                  </a:extLst>
                </a:gridCol>
                <a:gridCol w="1019628">
                  <a:extLst>
                    <a:ext uri="{9D8B030D-6E8A-4147-A177-3AD203B41FA5}">
                      <a16:colId xmlns:a16="http://schemas.microsoft.com/office/drawing/2014/main" val="1662611571"/>
                    </a:ext>
                  </a:extLst>
                </a:gridCol>
                <a:gridCol w="1019628">
                  <a:extLst>
                    <a:ext uri="{9D8B030D-6E8A-4147-A177-3AD203B41FA5}">
                      <a16:colId xmlns:a16="http://schemas.microsoft.com/office/drawing/2014/main" val="3826856232"/>
                    </a:ext>
                  </a:extLst>
                </a:gridCol>
              </a:tblGrid>
              <a:tr h="376963">
                <a:tc rowSpan="3" gridSpan="2">
                  <a:txBody>
                    <a:bodyPr/>
                    <a:lstStyle/>
                    <a:p>
                      <a:pPr algn="ctr"/>
                      <a:r>
                        <a:rPr lang="en-US" sz="1600" b="1" dirty="0"/>
                        <a:t>Baseline</a:t>
                      </a:r>
                    </a:p>
                  </a:txBody>
                  <a:tcPr marT="82296" marB="9144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30042"/>
                    </a:solidFill>
                  </a:tcPr>
                </a:tc>
                <a:tc rowSpan="3" hMerge="1">
                  <a:txBody>
                    <a:bodyPr/>
                    <a:lstStyle/>
                    <a:p>
                      <a:endParaRPr lang="en-US" sz="1800" b="1" dirty="0"/>
                    </a:p>
                  </a:txBody>
                  <a:tcPr>
                    <a:solidFill>
                      <a:srgbClr val="E30042"/>
                    </a:solidFill>
                  </a:tcPr>
                </a:tc>
                <a:tc gridSpan="3">
                  <a:txBody>
                    <a:bodyPr/>
                    <a:lstStyle/>
                    <a:p>
                      <a:pPr algn="ctr"/>
                      <a:r>
                        <a:rPr lang="en-US" sz="1600" dirty="0"/>
                        <a:t>DTG/3TC (N=369)</a:t>
                      </a:r>
                    </a:p>
                  </a:txBody>
                  <a:tcPr marT="82296" marB="914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30042"/>
                    </a:solidFill>
                  </a:tcPr>
                </a:tc>
                <a:tc hMerge="1">
                  <a:txBody>
                    <a:bodyPr/>
                    <a:lstStyle/>
                    <a:p>
                      <a:endParaRPr lang="en-US" dirty="0"/>
                    </a:p>
                  </a:txBody>
                  <a:tcPr>
                    <a:solidFill>
                      <a:srgbClr val="E30042"/>
                    </a:solidFill>
                  </a:tcPr>
                </a:tc>
                <a:tc hMerge="1">
                  <a:txBody>
                    <a:bodyPr/>
                    <a:lstStyle/>
                    <a:p>
                      <a:endParaRPr lang="en-US" dirty="0"/>
                    </a:p>
                  </a:txBody>
                  <a:tcPr>
                    <a:solidFill>
                      <a:srgbClr val="E30042"/>
                    </a:solidFill>
                  </a:tcPr>
                </a:tc>
                <a:tc gridSpan="3">
                  <a:txBody>
                    <a:bodyPr/>
                    <a:lstStyle/>
                    <a:p>
                      <a:pPr algn="ctr"/>
                      <a:r>
                        <a:rPr lang="en-US" sz="1600" dirty="0"/>
                        <a:t>TBR (N=372)</a:t>
                      </a:r>
                    </a:p>
                  </a:txBody>
                  <a:tcPr marT="82296" marB="9144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30042"/>
                    </a:solidFill>
                  </a:tcPr>
                </a:tc>
                <a:tc hMerge="1">
                  <a:txBody>
                    <a:bodyPr/>
                    <a:lstStyle/>
                    <a:p>
                      <a:endParaRPr lang="en-US" dirty="0"/>
                    </a:p>
                  </a:txBody>
                  <a:tcPr>
                    <a:solidFill>
                      <a:srgbClr val="E30042"/>
                    </a:solidFill>
                  </a:tcPr>
                </a:tc>
                <a:tc hMerge="1">
                  <a:txBody>
                    <a:bodyPr/>
                    <a:lstStyle/>
                    <a:p>
                      <a:endParaRPr lang="en-US" dirty="0"/>
                    </a:p>
                  </a:txBody>
                  <a:tcPr>
                    <a:solidFill>
                      <a:srgbClr val="E30042"/>
                    </a:solidFill>
                  </a:tcPr>
                </a:tc>
                <a:extLst>
                  <a:ext uri="{0D108BD9-81ED-4DB2-BD59-A6C34878D82A}">
                    <a16:rowId xmlns:a16="http://schemas.microsoft.com/office/drawing/2014/main" val="4022570099"/>
                  </a:ext>
                </a:extLst>
              </a:tr>
              <a:tr h="347966">
                <a:tc gridSpan="2" vMerge="1">
                  <a:txBody>
                    <a:bodyPr/>
                    <a:lstStyle/>
                    <a:p>
                      <a:endParaRPr lang="en-US" sz="1800" dirty="0"/>
                    </a:p>
                  </a:txBody>
                  <a:tcPr vert="vert270"/>
                </a:tc>
                <a:tc hMerge="1" vMerge="1">
                  <a:txBody>
                    <a:bodyPr/>
                    <a:lstStyle/>
                    <a:p>
                      <a:endParaRPr lang="en-US" sz="1800" dirty="0"/>
                    </a:p>
                  </a:txBody>
                  <a:tcPr/>
                </a:tc>
                <a:tc>
                  <a:txBody>
                    <a:bodyPr/>
                    <a:lstStyle/>
                    <a:p>
                      <a:pPr algn="ctr">
                        <a:lnSpc>
                          <a:spcPts val="1900"/>
                        </a:lnSpc>
                      </a:pPr>
                      <a:r>
                        <a:rPr lang="en-US" sz="1600" b="1" dirty="0">
                          <a:solidFill>
                            <a:schemeClr val="tx1"/>
                          </a:solidFill>
                        </a:rPr>
                        <a:t>TND</a:t>
                      </a:r>
                    </a:p>
                  </a:txBody>
                  <a:tcPr marB="64008"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lnSpc>
                          <a:spcPts val="1900"/>
                        </a:lnSpc>
                      </a:pPr>
                      <a:r>
                        <a:rPr lang="en-US" sz="1600" b="1" dirty="0">
                          <a:solidFill>
                            <a:schemeClr val="tx1"/>
                          </a:solidFill>
                        </a:rPr>
                        <a:t>TD</a:t>
                      </a:r>
                    </a:p>
                  </a:txBody>
                  <a:tcPr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lnSpc>
                          <a:spcPts val="1900"/>
                        </a:lnSpc>
                      </a:pPr>
                      <a:r>
                        <a:rPr lang="en-US" sz="1600" b="1" dirty="0">
                          <a:solidFill>
                            <a:schemeClr val="tx1"/>
                          </a:solidFill>
                        </a:rPr>
                        <a:t>≥40 c/mL</a:t>
                      </a:r>
                    </a:p>
                  </a:txBody>
                  <a:tcPr marL="0" marR="0" marB="64008"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lnSpc>
                          <a:spcPts val="1900"/>
                        </a:lnSpc>
                      </a:pPr>
                      <a:r>
                        <a:rPr lang="en-US" sz="1600" b="1" dirty="0">
                          <a:solidFill>
                            <a:schemeClr val="tx1"/>
                          </a:solidFill>
                        </a:rPr>
                        <a:t>TND</a:t>
                      </a:r>
                    </a:p>
                  </a:txBody>
                  <a:tcPr marB="64008"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lnSpc>
                          <a:spcPts val="1900"/>
                        </a:lnSpc>
                      </a:pPr>
                      <a:r>
                        <a:rPr lang="en-US" sz="1600" b="1" dirty="0">
                          <a:solidFill>
                            <a:schemeClr val="tx1"/>
                          </a:solidFill>
                        </a:rPr>
                        <a:t>TD</a:t>
                      </a:r>
                    </a:p>
                  </a:txBody>
                  <a:tcPr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lnSpc>
                          <a:spcPts val="1900"/>
                        </a:lnSpc>
                      </a:pPr>
                      <a:r>
                        <a:rPr lang="en-US" sz="1600" b="1" u="none" dirty="0">
                          <a:solidFill>
                            <a:schemeClr val="tx1"/>
                          </a:solidFill>
                        </a:rPr>
                        <a:t>≥</a:t>
                      </a:r>
                      <a:r>
                        <a:rPr lang="en-US" sz="1600" b="1" dirty="0">
                          <a:solidFill>
                            <a:schemeClr val="tx1"/>
                          </a:solidFill>
                        </a:rPr>
                        <a:t>40 c/mL</a:t>
                      </a:r>
                    </a:p>
                  </a:txBody>
                  <a:tcPr marL="0" marR="0"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359716093"/>
                  </a:ext>
                </a:extLst>
              </a:tr>
              <a:tr h="560676">
                <a:tc gridSpan="2" vMerge="1">
                  <a:txBody>
                    <a:bodyPr/>
                    <a:lstStyle/>
                    <a:p>
                      <a:endParaRPr lang="en-US"/>
                    </a:p>
                  </a:txBody>
                  <a:tcPr/>
                </a:tc>
                <a:tc hMerge="1" vMerge="1">
                  <a:txBody>
                    <a:bodyPr/>
                    <a:lstStyle/>
                    <a:p>
                      <a:endParaRPr lang="en-US" dirty="0"/>
                    </a:p>
                  </a:txBody>
                  <a:tcPr/>
                </a:tc>
                <a:tc>
                  <a:txBody>
                    <a:bodyPr/>
                    <a:lstStyle/>
                    <a:p>
                      <a:pPr marL="0" marR="0" algn="ctr">
                        <a:lnSpc>
                          <a:spcPts val="1800"/>
                        </a:lnSpc>
                        <a:spcBef>
                          <a:spcPts val="0"/>
                        </a:spcBef>
                        <a:spcAft>
                          <a:spcPts val="1000"/>
                        </a:spcAft>
                      </a:pPr>
                      <a:r>
                        <a:rPr lang="en-US" sz="1600" b="1" dirty="0">
                          <a:solidFill>
                            <a:schemeClr val="tx1"/>
                          </a:solidFill>
                          <a:effectLst/>
                          <a:latin typeface="+mn-lt"/>
                          <a:ea typeface="Times New Roman" panose="02020603050405020304" pitchFamily="18" charset="0"/>
                          <a:cs typeface="Calibri" panose="020F0502020204030204" pitchFamily="34" charset="0"/>
                        </a:rPr>
                        <a:t>n=302* (82%)</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ts val="1800"/>
                        </a:lnSpc>
                        <a:spcBef>
                          <a:spcPts val="0"/>
                        </a:spcBef>
                        <a:spcAft>
                          <a:spcPts val="1000"/>
                        </a:spcAft>
                      </a:pPr>
                      <a:r>
                        <a:rPr lang="en-GB" sz="1600" b="1" dirty="0">
                          <a:solidFill>
                            <a:schemeClr val="tx1"/>
                          </a:solidFill>
                          <a:effectLst/>
                          <a:latin typeface="+mn-lt"/>
                          <a:ea typeface="Calibri" panose="020F0502020204030204" pitchFamily="34" charset="0"/>
                          <a:cs typeface="Times New Roman" panose="02020603050405020304" pitchFamily="18" charset="0"/>
                        </a:rPr>
                        <a:t>n=51* (14%)</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ts val="1800"/>
                        </a:lnSpc>
                        <a:spcBef>
                          <a:spcPts val="0"/>
                        </a:spcBef>
                        <a:spcAft>
                          <a:spcPts val="1000"/>
                        </a:spcAft>
                      </a:pPr>
                      <a:r>
                        <a:rPr lang="en-GB" sz="1600" b="1" dirty="0">
                          <a:solidFill>
                            <a:schemeClr val="tx1"/>
                          </a:solidFill>
                          <a:effectLst/>
                          <a:latin typeface="+mn-lt"/>
                          <a:ea typeface="Calibri" panose="020F0502020204030204" pitchFamily="34" charset="0"/>
                          <a:cs typeface="Times New Roman" panose="02020603050405020304" pitchFamily="18" charset="0"/>
                        </a:rPr>
                        <a:t>n=11*  (3%)</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ts val="1800"/>
                        </a:lnSpc>
                        <a:spcBef>
                          <a:spcPts val="0"/>
                        </a:spcBef>
                        <a:spcAft>
                          <a:spcPts val="1000"/>
                        </a:spcAft>
                      </a:pPr>
                      <a:r>
                        <a:rPr lang="en-GB" sz="1600" b="1" dirty="0">
                          <a:solidFill>
                            <a:schemeClr val="tx1"/>
                          </a:solidFill>
                          <a:effectLst/>
                          <a:latin typeface="+mn-lt"/>
                          <a:ea typeface="Calibri" panose="020F0502020204030204" pitchFamily="34" charset="0"/>
                          <a:cs typeface="Times New Roman" panose="02020603050405020304" pitchFamily="18" charset="0"/>
                        </a:rPr>
                        <a:t>n=303* (81%)</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ts val="1800"/>
                        </a:lnSpc>
                        <a:spcBef>
                          <a:spcPts val="0"/>
                        </a:spcBef>
                        <a:spcAft>
                          <a:spcPts val="1000"/>
                        </a:spcAft>
                      </a:pPr>
                      <a:r>
                        <a:rPr lang="en-GB" sz="1600" b="1" dirty="0">
                          <a:solidFill>
                            <a:schemeClr val="tx1"/>
                          </a:solidFill>
                          <a:effectLst/>
                          <a:latin typeface="+mn-lt"/>
                          <a:ea typeface="Calibri" panose="020F0502020204030204" pitchFamily="34" charset="0"/>
                          <a:cs typeface="Times New Roman" panose="02020603050405020304" pitchFamily="18" charset="0"/>
                        </a:rPr>
                        <a:t>n=59* (16%)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ts val="1800"/>
                        </a:lnSpc>
                        <a:spcBef>
                          <a:spcPts val="0"/>
                        </a:spcBef>
                        <a:spcAft>
                          <a:spcPts val="1000"/>
                        </a:spcAft>
                      </a:pPr>
                      <a:r>
                        <a:rPr lang="en-GB" sz="1600" b="1" dirty="0">
                          <a:solidFill>
                            <a:schemeClr val="tx1"/>
                          </a:solidFill>
                          <a:effectLst/>
                          <a:latin typeface="+mn-lt"/>
                          <a:ea typeface="Calibri" panose="020F0502020204030204" pitchFamily="34" charset="0"/>
                          <a:cs typeface="Times New Roman" panose="02020603050405020304" pitchFamily="18" charset="0"/>
                        </a:rPr>
                        <a:t>n=9*</a:t>
                      </a:r>
                      <a:br>
                        <a:rPr lang="en-GB" sz="1600" b="1" dirty="0">
                          <a:solidFill>
                            <a:schemeClr val="tx1"/>
                          </a:solidFill>
                          <a:effectLst/>
                          <a:latin typeface="+mn-lt"/>
                          <a:ea typeface="Calibri" panose="020F0502020204030204" pitchFamily="34" charset="0"/>
                          <a:cs typeface="Times New Roman" panose="02020603050405020304" pitchFamily="18" charset="0"/>
                        </a:rPr>
                      </a:br>
                      <a:r>
                        <a:rPr lang="en-GB" sz="1600" b="1" dirty="0">
                          <a:solidFill>
                            <a:schemeClr val="tx1"/>
                          </a:solidFill>
                          <a:effectLst/>
                          <a:latin typeface="+mn-lt"/>
                          <a:ea typeface="Calibri" panose="020F0502020204030204" pitchFamily="34" charset="0"/>
                          <a:cs typeface="Times New Roman" panose="02020603050405020304" pitchFamily="18" charset="0"/>
                        </a:rPr>
                        <a:t>(2%)</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8424095"/>
                  </a:ext>
                </a:extLst>
              </a:tr>
              <a:tr h="0">
                <a:tc rowSpan="4">
                  <a:txBody>
                    <a:bodyPr/>
                    <a:lstStyle/>
                    <a:p>
                      <a:pPr algn="ctr"/>
                      <a:r>
                        <a:rPr lang="en-US" sz="1600" b="1" dirty="0">
                          <a:solidFill>
                            <a:schemeClr val="tx1"/>
                          </a:solidFill>
                        </a:rPr>
                        <a:t>Post-Baseline</a:t>
                      </a:r>
                    </a:p>
                  </a:txBody>
                  <a:tcPr marB="64008" vert="vert270">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marL="0" marR="0">
                        <a:lnSpc>
                          <a:spcPct val="115000"/>
                        </a:lnSpc>
                        <a:spcBef>
                          <a:spcPts val="0"/>
                        </a:spcBef>
                        <a:spcAft>
                          <a:spcPts val="1000"/>
                        </a:spcAft>
                      </a:pPr>
                      <a:r>
                        <a:rPr lang="en-US" sz="1600" dirty="0">
                          <a:solidFill>
                            <a:schemeClr val="tx1"/>
                          </a:solidFill>
                          <a:effectLst/>
                          <a:latin typeface="+mn-lt"/>
                          <a:ea typeface="Times New Roman" panose="02020603050405020304" pitchFamily="18" charset="0"/>
                          <a:cs typeface="Calibri" panose="020F0502020204030204" pitchFamily="34" charset="0"/>
                        </a:rPr>
                        <a:t>VL </a:t>
                      </a:r>
                      <a:r>
                        <a:rPr lang="en-US" sz="1600" u="none" dirty="0">
                          <a:solidFill>
                            <a:schemeClr val="tx1"/>
                          </a:solidFill>
                          <a:effectLst/>
                          <a:latin typeface="+mn-lt"/>
                          <a:ea typeface="Times New Roman" panose="02020603050405020304" pitchFamily="18" charset="0"/>
                          <a:cs typeface="Calibri" panose="020F0502020204030204" pitchFamily="34" charset="0"/>
                        </a:rPr>
                        <a:t>≥</a:t>
                      </a:r>
                      <a:r>
                        <a:rPr lang="en-US" sz="1600" dirty="0">
                          <a:solidFill>
                            <a:schemeClr val="tx1"/>
                          </a:solidFill>
                          <a:effectLst/>
                          <a:latin typeface="+mn-lt"/>
                          <a:ea typeface="Times New Roman" panose="02020603050405020304" pitchFamily="18" charset="0"/>
                          <a:cs typeface="Calibri" panose="020F0502020204030204" pitchFamily="34" charset="0"/>
                        </a:rPr>
                        <a:t>50 c/mL</a:t>
                      </a:r>
                      <a:r>
                        <a:rPr lang="en-US" sz="1600" baseline="0" dirty="0">
                          <a:solidFill>
                            <a:schemeClr val="tx1"/>
                          </a:solidFill>
                          <a:effectLst/>
                          <a:latin typeface="+mn-lt"/>
                          <a:ea typeface="Times New Roman" panose="02020603050405020304" pitchFamily="18" charset="0"/>
                          <a:cs typeface="Calibri" panose="020F0502020204030204" pitchFamily="34" charset="0"/>
                        </a:rPr>
                        <a:t>**</a:t>
                      </a:r>
                      <a:endParaRPr lang="en-US" sz="1600" baseline="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r>
                        <a:rPr lang="en-US" sz="1600" dirty="0">
                          <a:solidFill>
                            <a:schemeClr val="tx1"/>
                          </a:solidFill>
                        </a:rPr>
                        <a:t>8 (3%)</a:t>
                      </a:r>
                    </a:p>
                  </a:txBody>
                  <a:tcPr marB="6400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r>
                        <a:rPr lang="en-US" sz="1600" dirty="0">
                          <a:solidFill>
                            <a:schemeClr val="tx1"/>
                          </a:solidFill>
                        </a:rPr>
                        <a:t>5 (10%)</a:t>
                      </a:r>
                    </a:p>
                  </a:txBody>
                  <a:tcPr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r>
                        <a:rPr lang="en-US" sz="1600" dirty="0">
                          <a:solidFill>
                            <a:schemeClr val="tx1"/>
                          </a:solidFill>
                        </a:rPr>
                        <a:t>1 (9%)</a:t>
                      </a:r>
                    </a:p>
                  </a:txBody>
                  <a:tcPr marB="6400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r>
                        <a:rPr lang="en-US" sz="1600" dirty="0">
                          <a:solidFill>
                            <a:schemeClr val="tx1"/>
                          </a:solidFill>
                        </a:rPr>
                        <a:t>18 (6%)</a:t>
                      </a:r>
                    </a:p>
                  </a:txBody>
                  <a:tcPr marB="6400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r>
                        <a:rPr lang="en-US" sz="1600" dirty="0">
                          <a:solidFill>
                            <a:schemeClr val="tx1"/>
                          </a:solidFill>
                        </a:rPr>
                        <a:t>6 (10%)</a:t>
                      </a:r>
                    </a:p>
                  </a:txBody>
                  <a:tcPr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algn="ctr"/>
                      <a:r>
                        <a:rPr lang="en-US" sz="1600" dirty="0">
                          <a:solidFill>
                            <a:schemeClr val="tx1"/>
                          </a:solidFill>
                        </a:rPr>
                        <a:t>1 (11%)</a:t>
                      </a:r>
                    </a:p>
                  </a:txBody>
                  <a:tcPr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972392175"/>
                  </a:ext>
                </a:extLst>
              </a:tr>
              <a:tr h="0">
                <a:tc vMerge="1">
                  <a:txBody>
                    <a:bodyPr/>
                    <a:lstStyle/>
                    <a:p>
                      <a:endParaRPr lang="en-US" dirty="0"/>
                    </a:p>
                  </a:txBody>
                  <a:tcPr/>
                </a:tc>
                <a:tc>
                  <a:txBody>
                    <a:bodyPr/>
                    <a:lstStyle/>
                    <a:p>
                      <a:pPr marL="0" marR="0">
                        <a:lnSpc>
                          <a:spcPct val="115000"/>
                        </a:lnSpc>
                        <a:spcBef>
                          <a:spcPts val="0"/>
                        </a:spcBef>
                        <a:spcAft>
                          <a:spcPts val="1000"/>
                        </a:spcAft>
                      </a:pPr>
                      <a:r>
                        <a:rPr lang="en-US" sz="1600" dirty="0">
                          <a:solidFill>
                            <a:schemeClr val="tx1"/>
                          </a:solidFill>
                          <a:effectLst/>
                          <a:latin typeface="+mn-lt"/>
                          <a:ea typeface="Times New Roman" panose="02020603050405020304" pitchFamily="18" charset="0"/>
                          <a:cs typeface="Calibri" panose="020F0502020204030204" pitchFamily="34" charset="0"/>
                        </a:rPr>
                        <a:t>40≤ VL &lt;50 c/mL</a:t>
                      </a:r>
                      <a:r>
                        <a:rPr lang="en-US" sz="1600" baseline="0" dirty="0">
                          <a:solidFill>
                            <a:schemeClr val="tx1"/>
                          </a:solidFill>
                          <a:effectLst/>
                          <a:latin typeface="+mn-lt"/>
                          <a:ea typeface="Times New Roman" panose="02020603050405020304" pitchFamily="18" charset="0"/>
                          <a:cs typeface="Calibri" panose="020F0502020204030204" pitchFamily="34" charset="0"/>
                        </a:rPr>
                        <a:t>**</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4 (1%)</a:t>
                      </a:r>
                    </a:p>
                  </a:txBody>
                  <a:tcPr marB="6400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5 (10%)</a:t>
                      </a:r>
                    </a:p>
                  </a:txBody>
                  <a:tcPr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1 (9%)</a:t>
                      </a:r>
                    </a:p>
                  </a:txBody>
                  <a:tcPr marB="6400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8 (3%)</a:t>
                      </a:r>
                    </a:p>
                  </a:txBody>
                  <a:tcPr marB="6400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3 (5%)</a:t>
                      </a:r>
                    </a:p>
                  </a:txBody>
                  <a:tcPr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1 (11%)</a:t>
                      </a:r>
                    </a:p>
                  </a:txBody>
                  <a:tcPr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06404356"/>
                  </a:ext>
                </a:extLst>
              </a:tr>
              <a:tr h="0">
                <a:tc vMerge="1">
                  <a:txBody>
                    <a:bodyPr/>
                    <a:lstStyle/>
                    <a:p>
                      <a:endParaRPr lang="en-US" dirty="0"/>
                    </a:p>
                  </a:txBody>
                  <a:tcPr/>
                </a:tc>
                <a:tc>
                  <a:txBody>
                    <a:bodyPr/>
                    <a:lstStyle/>
                    <a:p>
                      <a:pPr marL="0" marR="0">
                        <a:lnSpc>
                          <a:spcPct val="115000"/>
                        </a:lnSpc>
                        <a:spcBef>
                          <a:spcPts val="0"/>
                        </a:spcBef>
                        <a:spcAft>
                          <a:spcPts val="1000"/>
                        </a:spcAft>
                      </a:pPr>
                      <a:r>
                        <a:rPr lang="en-US" sz="1600" dirty="0">
                          <a:solidFill>
                            <a:schemeClr val="tx1"/>
                          </a:solidFill>
                          <a:effectLst/>
                          <a:latin typeface="+mn-lt"/>
                          <a:ea typeface="Times New Roman" panose="02020603050405020304" pitchFamily="18" charset="0"/>
                          <a:cs typeface="Calibri" panose="020F0502020204030204" pitchFamily="34" charset="0"/>
                        </a:rPr>
                        <a:t>VL &lt;40 c/mL and TD</a:t>
                      </a:r>
                      <a:r>
                        <a:rPr lang="en-US" sz="1600" baseline="0" dirty="0">
                          <a:solidFill>
                            <a:schemeClr val="tx1"/>
                          </a:solidFill>
                          <a:effectLst/>
                          <a:latin typeface="+mn-lt"/>
                          <a:ea typeface="Times New Roman" panose="02020603050405020304" pitchFamily="18" charset="0"/>
                          <a:cs typeface="Calibri" panose="020F0502020204030204" pitchFamily="34" charset="0"/>
                        </a:rPr>
                        <a:t>**</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129 (43%)</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28 (55%)</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8 (73%)</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137 (45%)</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39 (66%)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5 (56%)</a:t>
                      </a:r>
                      <a:r>
                        <a:rPr lang="en-US" sz="1600" dirty="0">
                          <a:solidFill>
                            <a:schemeClr val="tx1"/>
                          </a:solidFill>
                          <a:effectLst/>
                          <a:latin typeface="+mn-lt"/>
                          <a:ea typeface="Times New Roman" panose="02020603050405020304" pitchFamily="18" charset="0"/>
                          <a:cs typeface="Calibri" panose="020F0502020204030204" pitchFamily="34" charset="0"/>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151631945"/>
                  </a:ext>
                </a:extLst>
              </a:tr>
              <a:tr h="0">
                <a:tc vMerge="1">
                  <a:txBody>
                    <a:bodyPr/>
                    <a:lstStyle/>
                    <a:p>
                      <a:endParaRPr lang="en-US" dirty="0"/>
                    </a:p>
                  </a:txBody>
                  <a:tcPr/>
                </a:tc>
                <a:tc>
                  <a:txBody>
                    <a:bodyPr/>
                    <a:lstStyle/>
                    <a:p>
                      <a:pPr marL="0" marR="0">
                        <a:lnSpc>
                          <a:spcPct val="115000"/>
                        </a:lnSpc>
                        <a:spcBef>
                          <a:spcPts val="0"/>
                        </a:spcBef>
                        <a:spcAft>
                          <a:spcPts val="1000"/>
                        </a:spcAft>
                      </a:pPr>
                      <a:r>
                        <a:rPr lang="en-US" sz="1600" dirty="0">
                          <a:solidFill>
                            <a:schemeClr val="tx1"/>
                          </a:solidFill>
                          <a:effectLst/>
                          <a:latin typeface="+mn-lt"/>
                          <a:ea typeface="Times New Roman" panose="02020603050405020304" pitchFamily="18" charset="0"/>
                          <a:cs typeface="Calibri" panose="020F0502020204030204" pitchFamily="34" charset="0"/>
                        </a:rPr>
                        <a:t>VL &lt;40 c/mL and TND</a:t>
                      </a:r>
                      <a:r>
                        <a:rPr lang="en-US" sz="1600" baseline="0" dirty="0">
                          <a:solidFill>
                            <a:schemeClr val="tx1"/>
                          </a:solidFill>
                          <a:effectLst/>
                          <a:latin typeface="+mn-lt"/>
                          <a:ea typeface="Times New Roman" panose="02020603050405020304" pitchFamily="18" charset="0"/>
                          <a:cs typeface="Calibri" panose="020F0502020204030204" pitchFamily="34" charset="0"/>
                        </a:rPr>
                        <a:t>**</a:t>
                      </a:r>
                      <a:r>
                        <a:rPr lang="en-US" sz="1600" dirty="0">
                          <a:solidFill>
                            <a:schemeClr val="tx1"/>
                          </a:solidFill>
                          <a:effectLst/>
                          <a:latin typeface="+mn-lt"/>
                          <a:ea typeface="Times New Roman" panose="02020603050405020304" pitchFamily="18" charset="0"/>
                          <a:cs typeface="Calibri" panose="020F0502020204030204" pitchFamily="34" charset="0"/>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0" marB="6400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161 (53%)</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13 (25%)</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1 (9%)</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140 (46%)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11 (19%)</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1600" dirty="0">
                          <a:solidFill>
                            <a:schemeClr val="tx1"/>
                          </a:solidFill>
                          <a:effectLst/>
                          <a:latin typeface="+mn-lt"/>
                          <a:ea typeface="Times New Roman" panose="02020603050405020304" pitchFamily="18" charset="0"/>
                          <a:cs typeface="Calibri" panose="020F0502020204030204" pitchFamily="34" charset="0"/>
                        </a:rPr>
                        <a:t>2 (22%)</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36195" marR="36195"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6219980"/>
                  </a:ext>
                </a:extLst>
              </a:tr>
            </a:tbl>
          </a:graphicData>
        </a:graphic>
      </p:graphicFrame>
      <p:sp>
        <p:nvSpPr>
          <p:cNvPr id="63" name="TextBox 62">
            <a:extLst>
              <a:ext uri="{FF2B5EF4-FFF2-40B4-BE49-F238E27FC236}">
                <a16:creationId xmlns:a16="http://schemas.microsoft.com/office/drawing/2014/main" id="{55877ACD-926B-4711-A253-F7BA61F5B70D}"/>
              </a:ext>
            </a:extLst>
          </p:cNvPr>
          <p:cNvSpPr txBox="1"/>
          <p:nvPr/>
        </p:nvSpPr>
        <p:spPr>
          <a:xfrm>
            <a:off x="10224038" y="16861296"/>
            <a:ext cx="8797779" cy="553998"/>
          </a:xfrm>
          <a:prstGeom prst="rect">
            <a:avLst/>
          </a:prstGeom>
          <a:noFill/>
        </p:spPr>
        <p:txBody>
          <a:bodyPr wrap="square" lIns="0" tIns="0" rIns="0" bIns="0" rtlCol="0">
            <a:spAutoFit/>
          </a:bodyPr>
          <a:lstStyle/>
          <a:p>
            <a:r>
              <a:rPr lang="en-US" sz="1200" dirty="0">
                <a:latin typeface="+mn-lt"/>
                <a:cs typeface="Calibri" panose="020F0502020204030204" pitchFamily="34" charset="0"/>
              </a:rPr>
              <a:t>Post-Baseline categories are mutually exclusive and determined by highest VL observed. Five participants with Baseline VL </a:t>
            </a:r>
            <a:br>
              <a:rPr lang="en-US" sz="1200" dirty="0">
                <a:latin typeface="+mn-lt"/>
                <a:cs typeface="Calibri" panose="020F0502020204030204" pitchFamily="34" charset="0"/>
              </a:rPr>
            </a:br>
            <a:r>
              <a:rPr lang="en-US" sz="1200" dirty="0">
                <a:latin typeface="+mn-lt"/>
                <a:cs typeface="Calibri" panose="020F0502020204030204" pitchFamily="34" charset="0"/>
              </a:rPr>
              <a:t>&lt;40 c/mL in the DTG/3TC arm and one participant with Baseline VL ≥50 c/mL in the TBR arm not presented due to no post-Baseline VL data. *n: Participants with post-Baseline VL data (percentages based on N). **Percentages based on n.</a:t>
            </a:r>
            <a:endParaRPr lang="en-US" sz="1200" dirty="0">
              <a:latin typeface="+mn-lt"/>
            </a:endParaRPr>
          </a:p>
        </p:txBody>
      </p:sp>
      <p:grpSp>
        <p:nvGrpSpPr>
          <p:cNvPr id="65" name="Group 64">
            <a:extLst>
              <a:ext uri="{FF2B5EF4-FFF2-40B4-BE49-F238E27FC236}">
                <a16:creationId xmlns:a16="http://schemas.microsoft.com/office/drawing/2014/main" id="{2F71B65B-82EE-4374-8475-49A7377C3E62}"/>
              </a:ext>
            </a:extLst>
          </p:cNvPr>
          <p:cNvGrpSpPr/>
          <p:nvPr/>
        </p:nvGrpSpPr>
        <p:grpSpPr>
          <a:xfrm>
            <a:off x="10151808" y="4837856"/>
            <a:ext cx="9125017" cy="3759888"/>
            <a:chOff x="10302384" y="4386873"/>
            <a:chExt cx="9144019" cy="3657607"/>
          </a:xfrm>
        </p:grpSpPr>
        <p:pic>
          <p:nvPicPr>
            <p:cNvPr id="66" name="Picture 65">
              <a:extLst>
                <a:ext uri="{FF2B5EF4-FFF2-40B4-BE49-F238E27FC236}">
                  <a16:creationId xmlns:a16="http://schemas.microsoft.com/office/drawing/2014/main" id="{4591B05A-73F6-4986-83AD-4E955549A12D}"/>
                </a:ext>
              </a:extLst>
            </p:cNvPr>
            <p:cNvPicPr>
              <a:picLocks noChangeAspect="1"/>
            </p:cNvPicPr>
            <p:nvPr/>
          </p:nvPicPr>
          <p:blipFill>
            <a:blip r:embed="rId3"/>
            <a:stretch>
              <a:fillRect/>
            </a:stretch>
          </p:blipFill>
          <p:spPr>
            <a:xfrm>
              <a:off x="10302384" y="4386873"/>
              <a:ext cx="9144019" cy="3657607"/>
            </a:xfrm>
            <a:prstGeom prst="rect">
              <a:avLst/>
            </a:prstGeom>
          </p:spPr>
        </p:pic>
        <p:sp>
          <p:nvSpPr>
            <p:cNvPr id="67" name="TextBox 66">
              <a:extLst>
                <a:ext uri="{FF2B5EF4-FFF2-40B4-BE49-F238E27FC236}">
                  <a16:creationId xmlns:a16="http://schemas.microsoft.com/office/drawing/2014/main" id="{90D324EC-9845-4265-ABC5-775CDD493E1B}"/>
                </a:ext>
              </a:extLst>
            </p:cNvPr>
            <p:cNvSpPr txBox="1"/>
            <p:nvPr/>
          </p:nvSpPr>
          <p:spPr>
            <a:xfrm rot="18309010">
              <a:off x="17789634" y="5208636"/>
              <a:ext cx="954405" cy="307777"/>
            </a:xfrm>
            <a:prstGeom prst="rect">
              <a:avLst/>
            </a:prstGeom>
            <a:noFill/>
          </p:spPr>
          <p:txBody>
            <a:bodyPr wrap="square" rtlCol="0">
              <a:spAutoFit/>
            </a:bodyPr>
            <a:lstStyle/>
            <a:p>
              <a:pPr algn="l"/>
              <a:r>
                <a:rPr lang="en-US" sz="1400" b="1" dirty="0">
                  <a:latin typeface="Arial" panose="020B0604020202020204" pitchFamily="34" charset="0"/>
                  <a:cs typeface="Arial" panose="020B0604020202020204" pitchFamily="34" charset="0"/>
                </a:rPr>
                <a:t>DTG/3TC</a:t>
              </a:r>
            </a:p>
          </p:txBody>
        </p:sp>
        <p:sp>
          <p:nvSpPr>
            <p:cNvPr id="68" name="TextBox 67">
              <a:extLst>
                <a:ext uri="{FF2B5EF4-FFF2-40B4-BE49-F238E27FC236}">
                  <a16:creationId xmlns:a16="http://schemas.microsoft.com/office/drawing/2014/main" id="{C350AC76-E78F-47FB-94F3-10B2768575AF}"/>
                </a:ext>
              </a:extLst>
            </p:cNvPr>
            <p:cNvSpPr txBox="1"/>
            <p:nvPr/>
          </p:nvSpPr>
          <p:spPr>
            <a:xfrm rot="18428794">
              <a:off x="18144578" y="5224256"/>
              <a:ext cx="954405" cy="307777"/>
            </a:xfrm>
            <a:prstGeom prst="rect">
              <a:avLst/>
            </a:prstGeom>
            <a:noFill/>
          </p:spPr>
          <p:txBody>
            <a:bodyPr wrap="square" rtlCol="0">
              <a:spAutoFit/>
            </a:bodyPr>
            <a:lstStyle/>
            <a:p>
              <a:pPr algn="l"/>
              <a:r>
                <a:rPr lang="en-US" sz="1400" b="1" dirty="0">
                  <a:latin typeface="Arial" panose="020B0604020202020204" pitchFamily="34" charset="0"/>
                  <a:cs typeface="Arial" panose="020B0604020202020204" pitchFamily="34" charset="0"/>
                </a:rPr>
                <a:t>TBR</a:t>
              </a:r>
            </a:p>
          </p:txBody>
        </p:sp>
      </p:grpSp>
      <p:sp>
        <p:nvSpPr>
          <p:cNvPr id="69" name="Text Placeholder 2063">
            <a:extLst>
              <a:ext uri="{FF2B5EF4-FFF2-40B4-BE49-F238E27FC236}">
                <a16:creationId xmlns:a16="http://schemas.microsoft.com/office/drawing/2014/main" id="{D1588997-F406-4C9B-BAB7-E2E95987C14F}"/>
              </a:ext>
            </a:extLst>
          </p:cNvPr>
          <p:cNvSpPr txBox="1">
            <a:spLocks/>
          </p:cNvSpPr>
          <p:nvPr/>
        </p:nvSpPr>
        <p:spPr>
          <a:xfrm>
            <a:off x="19782176" y="5496146"/>
            <a:ext cx="8755419" cy="539147"/>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600"/>
              </a:spcBef>
              <a:buClr>
                <a:srgbClr val="E30042"/>
              </a:buClr>
              <a:buSzPct val="120000"/>
              <a:buFont typeface="Arial" panose="020B0604020202020204" pitchFamily="34" charset="0"/>
              <a:buChar char="•"/>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lnSpc>
                <a:spcPts val="2500"/>
              </a:lnSpc>
              <a:spcAft>
                <a:spcPts val="0"/>
              </a:spcAft>
            </a:pPr>
            <a:r>
              <a:rPr lang="en-US" sz="2300" dirty="0"/>
              <a:t>Table 2. Summary of Study Outcomes (Plasma HIV-1 RNA </a:t>
            </a:r>
            <a:br>
              <a:rPr lang="en-US" sz="2300" dirty="0"/>
            </a:br>
            <a:r>
              <a:rPr lang="en-US" sz="2300" dirty="0"/>
              <a:t>&lt;40 c/mL and TND) at Week 48 – Snapshot Analysis (ITT-E Population)  </a:t>
            </a:r>
          </a:p>
        </p:txBody>
      </p:sp>
      <p:graphicFrame>
        <p:nvGraphicFramePr>
          <p:cNvPr id="70" name="Table 69">
            <a:extLst>
              <a:ext uri="{FF2B5EF4-FFF2-40B4-BE49-F238E27FC236}">
                <a16:creationId xmlns:a16="http://schemas.microsoft.com/office/drawing/2014/main" id="{8C0E6FDE-D50D-4027-AE99-7C70596B76AF}"/>
              </a:ext>
            </a:extLst>
          </p:cNvPr>
          <p:cNvGraphicFramePr>
            <a:graphicFrameLocks noGrp="1"/>
          </p:cNvGraphicFramePr>
          <p:nvPr>
            <p:extLst>
              <p:ext uri="{D42A27DB-BD31-4B8C-83A1-F6EECF244321}">
                <p14:modId xmlns:p14="http://schemas.microsoft.com/office/powerpoint/2010/main" val="2441230749"/>
              </p:ext>
            </p:extLst>
          </p:nvPr>
        </p:nvGraphicFramePr>
        <p:xfrm>
          <a:off x="19772467" y="6587747"/>
          <a:ext cx="8810621" cy="4709160"/>
        </p:xfrm>
        <a:graphic>
          <a:graphicData uri="http://schemas.openxmlformats.org/drawingml/2006/table">
            <a:tbl>
              <a:tblPr firstRow="1" bandRow="1">
                <a:tableStyleId>{5C22544A-7EE6-4342-B048-85BDC9FD1C3A}</a:tableStyleId>
              </a:tblPr>
              <a:tblGrid>
                <a:gridCol w="5785237">
                  <a:extLst>
                    <a:ext uri="{9D8B030D-6E8A-4147-A177-3AD203B41FA5}">
                      <a16:colId xmlns:a16="http://schemas.microsoft.com/office/drawing/2014/main" val="20000"/>
                    </a:ext>
                  </a:extLst>
                </a:gridCol>
                <a:gridCol w="1759750">
                  <a:extLst>
                    <a:ext uri="{9D8B030D-6E8A-4147-A177-3AD203B41FA5}">
                      <a16:colId xmlns:a16="http://schemas.microsoft.com/office/drawing/2014/main" val="20001"/>
                    </a:ext>
                  </a:extLst>
                </a:gridCol>
                <a:gridCol w="1265634">
                  <a:extLst>
                    <a:ext uri="{9D8B030D-6E8A-4147-A177-3AD203B41FA5}">
                      <a16:colId xmlns:a16="http://schemas.microsoft.com/office/drawing/2014/main" val="20002"/>
                    </a:ext>
                  </a:extLst>
                </a:gridCol>
              </a:tblGrid>
              <a:tr h="5393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mn-lt"/>
                          <a:ea typeface="Raleway" charset="0"/>
                          <a:cs typeface="Calibri" panose="020F0502020204030204" pitchFamily="34" charset="0"/>
                        </a:rPr>
                        <a:t>Outcome, n (%)</a:t>
                      </a:r>
                    </a:p>
                  </a:txBody>
                  <a:tcPr marL="73152" marR="60632" marT="36576" anchor="b">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tx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mn-lt"/>
                          <a:ea typeface="Raleway" charset="0"/>
                          <a:cs typeface="Calibri" panose="020F0502020204030204" pitchFamily="34" charset="0"/>
                        </a:rPr>
                        <a:t>DTG/3TC</a:t>
                      </a:r>
                    </a:p>
                    <a:p>
                      <a:pPr algn="ctr"/>
                      <a:r>
                        <a:rPr lang="en-US" sz="1800" dirty="0">
                          <a:solidFill>
                            <a:schemeClr val="bg1"/>
                          </a:solidFill>
                          <a:latin typeface="+mn-lt"/>
                          <a:ea typeface="Raleway" charset="0"/>
                          <a:cs typeface="Calibri" panose="020F0502020204030204" pitchFamily="34" charset="0"/>
                        </a:rPr>
                        <a:t>(N=369)</a:t>
                      </a:r>
                    </a:p>
                  </a:txBody>
                  <a:tcPr marL="121266" marR="60632" marT="36576" anchor="b">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tx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mn-lt"/>
                          <a:ea typeface="Raleway" charset="0"/>
                          <a:cs typeface="Calibri" panose="020F0502020204030204" pitchFamily="34" charset="0"/>
                        </a:rPr>
                        <a:t>TBR</a:t>
                      </a:r>
                    </a:p>
                    <a:p>
                      <a:pPr algn="ctr"/>
                      <a:r>
                        <a:rPr lang="en-US" sz="1800" dirty="0">
                          <a:solidFill>
                            <a:schemeClr val="bg1"/>
                          </a:solidFill>
                          <a:latin typeface="+mn-lt"/>
                          <a:ea typeface="Raleway" charset="0"/>
                          <a:cs typeface="Calibri" panose="020F0502020204030204" pitchFamily="34" charset="0"/>
                        </a:rPr>
                        <a:t>(N=372)</a:t>
                      </a:r>
                    </a:p>
                  </a:txBody>
                  <a:tcPr marL="121266" marR="60632" marT="36576" anchor="b">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0">
                <a:tc>
                  <a:txBody>
                    <a:bodyPr/>
                    <a:lstStyle/>
                    <a:p>
                      <a:pPr marL="0" marR="0">
                        <a:lnSpc>
                          <a:spcPct val="100000"/>
                        </a:lnSpc>
                        <a:spcBef>
                          <a:spcPts val="0"/>
                        </a:spcBef>
                        <a:spcAft>
                          <a:spcPts val="0"/>
                        </a:spcAft>
                      </a:pPr>
                      <a:r>
                        <a:rPr lang="en-US" sz="1800" b="1" dirty="0">
                          <a:solidFill>
                            <a:schemeClr val="tx1"/>
                          </a:solidFill>
                          <a:effectLst/>
                          <a:latin typeface="+mn-lt"/>
                          <a:ea typeface="Calibri" panose="020F0502020204030204" pitchFamily="34" charset="0"/>
                          <a:cs typeface="Calibri" panose="020F0502020204030204" pitchFamily="34" charset="0"/>
                        </a:rPr>
                        <a:t>HIV-1 RNA &lt;40 c/mL</a:t>
                      </a:r>
                    </a:p>
                  </a:txBody>
                  <a:tcPr marL="73152" marR="68580" marT="18288" marB="27432">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800" b="1" dirty="0">
                          <a:solidFill>
                            <a:schemeClr val="tx1"/>
                          </a:solidFill>
                          <a:effectLst/>
                          <a:latin typeface="+mn-lt"/>
                          <a:ea typeface="Calibri" panose="020F0502020204030204" pitchFamily="34" charset="0"/>
                          <a:cs typeface="Calibri" panose="020F0502020204030204" pitchFamily="34" charset="0"/>
                        </a:rPr>
                        <a:t>341 (92.4)</a:t>
                      </a:r>
                    </a:p>
                  </a:txBody>
                  <a:tcPr marL="68580" marR="68580" marT="18288" marB="27432">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800" b="1" dirty="0">
                          <a:solidFill>
                            <a:schemeClr val="tx1"/>
                          </a:solidFill>
                          <a:effectLst/>
                          <a:latin typeface="+mn-lt"/>
                          <a:ea typeface="Calibri" panose="020F0502020204030204" pitchFamily="34" charset="0"/>
                          <a:cs typeface="Calibri" panose="020F0502020204030204" pitchFamily="34" charset="0"/>
                        </a:rPr>
                        <a:t>344 (92.5)</a:t>
                      </a:r>
                    </a:p>
                  </a:txBody>
                  <a:tcPr marL="68580" marR="68580" marT="18288" marB="2743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588780"/>
                  </a:ext>
                </a:extLst>
              </a:tr>
              <a:tr h="276637">
                <a:tc>
                  <a:txBody>
                    <a:bodyPr/>
                    <a:lstStyle/>
                    <a:p>
                      <a:pPr marL="0" marR="0">
                        <a:lnSpc>
                          <a:spcPct val="100000"/>
                        </a:lnSpc>
                        <a:spcBef>
                          <a:spcPts val="0"/>
                        </a:spcBef>
                        <a:spcAft>
                          <a:spcPts val="0"/>
                        </a:spcAft>
                      </a:pPr>
                      <a:r>
                        <a:rPr lang="en-GB" sz="1800" b="1" dirty="0">
                          <a:solidFill>
                            <a:schemeClr val="tx1"/>
                          </a:solidFill>
                          <a:effectLst/>
                          <a:latin typeface="+mn-lt"/>
                          <a:ea typeface="Times New Roman" panose="02020603050405020304" pitchFamily="18" charset="0"/>
                          <a:cs typeface="Calibri" panose="020F0502020204030204" pitchFamily="34" charset="0"/>
                        </a:rPr>
                        <a:t>HIV-1 RNA &lt;40 c/mL and TND*</a:t>
                      </a:r>
                      <a:endParaRPr lang="en-US" sz="1800" b="1" dirty="0">
                        <a:solidFill>
                          <a:schemeClr val="tx1"/>
                        </a:solidFill>
                        <a:effectLst/>
                        <a:latin typeface="+mn-lt"/>
                        <a:ea typeface="Calibri" panose="020F0502020204030204" pitchFamily="34" charset="0"/>
                        <a:cs typeface="Calibri" panose="020F0502020204030204" pitchFamily="34" charset="0"/>
                      </a:endParaRPr>
                    </a:p>
                  </a:txBody>
                  <a:tcPr marL="73152" marR="68580" marT="18288" marB="27432">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GB" sz="1800" b="1" dirty="0">
                          <a:solidFill>
                            <a:schemeClr val="tx1"/>
                          </a:solidFill>
                          <a:effectLst/>
                          <a:latin typeface="+mn-lt"/>
                          <a:ea typeface="Times New Roman" panose="02020603050405020304" pitchFamily="18" charset="0"/>
                          <a:cs typeface="Calibri" panose="020F0502020204030204" pitchFamily="34" charset="0"/>
                        </a:rPr>
                        <a:t>291 (78.9)</a:t>
                      </a:r>
                      <a:endParaRPr lang="en-US" sz="1800" b="1"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GB" sz="1800" b="1" dirty="0">
                          <a:solidFill>
                            <a:schemeClr val="tx1"/>
                          </a:solidFill>
                          <a:effectLst/>
                          <a:latin typeface="+mn-lt"/>
                          <a:ea typeface="Times New Roman" panose="02020603050405020304" pitchFamily="18" charset="0"/>
                          <a:cs typeface="Calibri" panose="020F0502020204030204" pitchFamily="34" charset="0"/>
                        </a:rPr>
                        <a:t>284 (76.3)</a:t>
                      </a:r>
                      <a:endParaRPr lang="en-US" sz="1800" b="1"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9"/>
                  </a:ext>
                </a:extLst>
              </a:tr>
              <a:tr h="0">
                <a:tc>
                  <a:txBody>
                    <a:bodyPr/>
                    <a:lstStyle/>
                    <a:p>
                      <a:pPr marL="0" marR="0" lvl="0">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HIV-1 RNA &lt;40 c/mL and TD</a:t>
                      </a:r>
                    </a:p>
                  </a:txBody>
                  <a:tcPr marL="73152" marR="68580" marT="18288" marB="27432">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50 (13.6)</a:t>
                      </a:r>
                    </a:p>
                  </a:txBody>
                  <a:tcPr marL="68580" marR="68580" marT="18288" marB="27432">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60 (16.1)</a:t>
                      </a:r>
                    </a:p>
                  </a:txBody>
                  <a:tcPr marL="68580" marR="68580" marT="18288" marB="27432">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002726"/>
                  </a:ext>
                </a:extLst>
              </a:tr>
              <a:tr h="0">
                <a:tc>
                  <a:txBody>
                    <a:bodyPr/>
                    <a:lstStyle/>
                    <a:p>
                      <a:pPr marL="0" marR="0" lvl="0">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HIV-1 RNA ≥40 c/mL</a:t>
                      </a:r>
                    </a:p>
                  </a:txBody>
                  <a:tcPr marL="73152" marR="68580" marT="18288" marB="27432">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3 (0.8)</a:t>
                      </a:r>
                    </a:p>
                  </a:txBody>
                  <a:tcPr marL="68580" marR="68580" marT="18288" marB="27432">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2 (0.5)</a:t>
                      </a:r>
                    </a:p>
                  </a:txBody>
                  <a:tcPr marL="68580" marR="68580" marT="18288" marB="27432">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44286791"/>
                  </a:ext>
                </a:extLst>
              </a:tr>
              <a:tr h="0">
                <a:tc>
                  <a:txBody>
                    <a:bodyPr/>
                    <a:lstStyle/>
                    <a:p>
                      <a:pPr marL="0" marR="0" lvl="0">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Discontinued for lack of efficacy</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73152" marR="68580" marT="18288" marB="27432">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0</a:t>
                      </a:r>
                    </a:p>
                  </a:txBody>
                  <a:tcPr marL="68580" marR="68580" marT="18288" marB="27432">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2 (0.5)</a:t>
                      </a:r>
                    </a:p>
                  </a:txBody>
                  <a:tcPr marL="68580" marR="68580" marT="18288" marB="27432">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9559715"/>
                  </a:ext>
                </a:extLst>
              </a:tr>
              <a:tr h="274303">
                <a:tc>
                  <a:txBody>
                    <a:bodyPr/>
                    <a:lstStyle/>
                    <a:p>
                      <a:pPr marL="0" marR="0" lvl="0">
                        <a:lnSpc>
                          <a:spcPct val="100000"/>
                        </a:lnSpc>
                        <a:spcBef>
                          <a:spcPts val="0"/>
                        </a:spcBef>
                        <a:spcAft>
                          <a:spcPts val="0"/>
                        </a:spcAft>
                      </a:pPr>
                      <a:r>
                        <a:rPr lang="en-GB" sz="1800" kern="1200" dirty="0">
                          <a:solidFill>
                            <a:schemeClr val="tx1"/>
                          </a:solidFill>
                          <a:effectLst/>
                          <a:latin typeface="+mn-lt"/>
                          <a:ea typeface="+mn-ea"/>
                          <a:cs typeface="+mn-cs"/>
                        </a:rPr>
                        <a:t>Discontinued for other reasons while HIV-1 RNA</a:t>
                      </a:r>
                      <a:br>
                        <a:rPr lang="en-GB" sz="1800" kern="1200" dirty="0">
                          <a:solidFill>
                            <a:schemeClr val="tx1"/>
                          </a:solidFill>
                          <a:effectLst/>
                          <a:latin typeface="+mn-lt"/>
                          <a:ea typeface="+mn-ea"/>
                          <a:cs typeface="+mn-cs"/>
                        </a:rPr>
                      </a:br>
                      <a:r>
                        <a:rPr lang="en-GB" sz="1800" kern="1200" dirty="0">
                          <a:solidFill>
                            <a:schemeClr val="tx1"/>
                          </a:solidFill>
                          <a:effectLst/>
                          <a:latin typeface="+mn-lt"/>
                          <a:ea typeface="+mn-ea"/>
                          <a:cs typeface="+mn-cs"/>
                        </a:rPr>
                        <a:t>   ≥40 c/mL (or &lt;40 c/mL and TD)</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73152" marR="68580" marT="18288" marB="27432">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2 (0.5)</a:t>
                      </a:r>
                    </a:p>
                  </a:txBody>
                  <a:tcPr marL="68580" marR="68580" marT="18288" marB="27432">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US" sz="1800" dirty="0">
                          <a:solidFill>
                            <a:schemeClr val="tx1"/>
                          </a:solidFill>
                          <a:effectLst/>
                          <a:latin typeface="+mn-lt"/>
                          <a:ea typeface="Calibri" panose="020F0502020204030204" pitchFamily="34" charset="0"/>
                          <a:cs typeface="Calibri" panose="020F0502020204030204" pitchFamily="34" charset="0"/>
                        </a:rPr>
                        <a:t>3 (0.8)</a:t>
                      </a:r>
                    </a:p>
                  </a:txBody>
                  <a:tcPr marL="68580" marR="68580" marT="18288" marB="27432">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568768035"/>
                  </a:ext>
                </a:extLst>
              </a:tr>
              <a:tr h="111475">
                <a:tc>
                  <a:txBody>
                    <a:bodyPr/>
                    <a:lstStyle/>
                    <a:p>
                      <a:pPr marL="0" marR="0" lvl="0">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Change in ART</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73152" marR="68580" marT="18288" marB="27432">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0</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0</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1419663"/>
                  </a:ext>
                </a:extLst>
              </a:tr>
              <a:tr h="274303">
                <a:tc>
                  <a:txBody>
                    <a:bodyPr/>
                    <a:lstStyle/>
                    <a:p>
                      <a:pPr marL="0" marR="0">
                        <a:lnSpc>
                          <a:spcPct val="100000"/>
                        </a:lnSpc>
                        <a:spcBef>
                          <a:spcPts val="0"/>
                        </a:spcBef>
                        <a:spcAft>
                          <a:spcPts val="0"/>
                        </a:spcAft>
                      </a:pPr>
                      <a:r>
                        <a:rPr lang="en-GB" sz="1800" b="1" dirty="0">
                          <a:solidFill>
                            <a:schemeClr val="tx1"/>
                          </a:solidFill>
                          <a:effectLst/>
                          <a:latin typeface="+mn-lt"/>
                          <a:ea typeface="Times New Roman" panose="02020603050405020304" pitchFamily="18" charset="0"/>
                          <a:cs typeface="Calibri" panose="020F0502020204030204" pitchFamily="34" charset="0"/>
                        </a:rPr>
                        <a:t>No virologic data at Week 48 </a:t>
                      </a:r>
                      <a:endParaRPr lang="en-US" sz="1800" b="1" dirty="0">
                        <a:solidFill>
                          <a:schemeClr val="tx1"/>
                        </a:solidFill>
                        <a:effectLst/>
                        <a:latin typeface="+mn-lt"/>
                        <a:ea typeface="Calibri" panose="020F0502020204030204" pitchFamily="34" charset="0"/>
                        <a:cs typeface="Calibri" panose="020F0502020204030204" pitchFamily="34" charset="0"/>
                      </a:endParaRPr>
                    </a:p>
                  </a:txBody>
                  <a:tcPr marL="73152" marR="68580" marT="18288" marB="27432">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GB" sz="1800" b="1" dirty="0">
                          <a:solidFill>
                            <a:schemeClr val="tx1"/>
                          </a:solidFill>
                          <a:effectLst/>
                          <a:latin typeface="+mn-lt"/>
                          <a:ea typeface="Times New Roman" panose="02020603050405020304" pitchFamily="18" charset="0"/>
                          <a:cs typeface="Calibri" panose="020F0502020204030204" pitchFamily="34" charset="0"/>
                        </a:rPr>
                        <a:t>23 (6.2)</a:t>
                      </a:r>
                      <a:endParaRPr lang="en-US" sz="1800" b="1"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GB" sz="1800" b="1" dirty="0">
                          <a:solidFill>
                            <a:schemeClr val="tx1"/>
                          </a:solidFill>
                          <a:effectLst/>
                          <a:latin typeface="+mn-lt"/>
                          <a:ea typeface="Times New Roman" panose="02020603050405020304" pitchFamily="18" charset="0"/>
                          <a:cs typeface="Calibri" panose="020F0502020204030204" pitchFamily="34" charset="0"/>
                        </a:rPr>
                        <a:t>21 (5.6)</a:t>
                      </a:r>
                      <a:endParaRPr lang="en-US" sz="1800" b="1"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068706065"/>
                  </a:ext>
                </a:extLst>
              </a:tr>
              <a:tr h="0">
                <a:tc>
                  <a:txBody>
                    <a:bodyPr/>
                    <a:lstStyle/>
                    <a:p>
                      <a:pPr marL="0" marR="0" lvl="0">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Discontinued study due to AE or death</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73152" marR="68580" marT="18288" marB="27432">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12 (3.3)</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1 (0.3)</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9617850"/>
                  </a:ext>
                </a:extLst>
              </a:tr>
              <a:tr h="0">
                <a:tc>
                  <a:txBody>
                    <a:bodyPr/>
                    <a:lstStyle/>
                    <a:p>
                      <a:pPr marL="0" marR="0" lvl="0">
                        <a:lnSpc>
                          <a:spcPct val="100000"/>
                        </a:lnSpc>
                        <a:spcBef>
                          <a:spcPts val="0"/>
                        </a:spcBef>
                        <a:spcAft>
                          <a:spcPts val="0"/>
                        </a:spcAft>
                      </a:pPr>
                      <a:r>
                        <a:rPr lang="en-US" sz="1800" dirty="0">
                          <a:solidFill>
                            <a:schemeClr val="tx1"/>
                          </a:solidFill>
                          <a:effectLst/>
                          <a:latin typeface="+mn-lt"/>
                          <a:ea typeface="Times New Roman" panose="02020603050405020304" pitchFamily="18" charset="0"/>
                          <a:cs typeface="Calibri" panose="020F0502020204030204" pitchFamily="34" charset="0"/>
                        </a:rPr>
                        <a:t>Discontinued study for other reasons while HIV-1 RNA</a:t>
                      </a:r>
                      <a:br>
                        <a:rPr lang="en-US" sz="1800" dirty="0">
                          <a:solidFill>
                            <a:schemeClr val="tx1"/>
                          </a:solidFill>
                          <a:effectLst/>
                          <a:latin typeface="+mn-lt"/>
                          <a:ea typeface="Times New Roman" panose="02020603050405020304" pitchFamily="18" charset="0"/>
                          <a:cs typeface="Calibri" panose="020F0502020204030204" pitchFamily="34" charset="0"/>
                        </a:rPr>
                      </a:br>
                      <a:r>
                        <a:rPr lang="en-US" sz="1800" dirty="0">
                          <a:solidFill>
                            <a:schemeClr val="tx1"/>
                          </a:solidFill>
                          <a:effectLst/>
                          <a:latin typeface="+mn-lt"/>
                          <a:ea typeface="Times New Roman" panose="02020603050405020304" pitchFamily="18" charset="0"/>
                          <a:cs typeface="Calibri" panose="020F0502020204030204" pitchFamily="34" charset="0"/>
                        </a:rPr>
                        <a:t>   &lt;40 c/mL and TND or no on-treatment HIV-1 RNA</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73152" marR="0" marT="18288" marB="27432">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11 (3.0)</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pPr marL="0" marR="0" algn="ctr">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19 (5.1)</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27432">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42462424"/>
                  </a:ext>
                </a:extLst>
              </a:tr>
              <a:tr h="195509">
                <a:tc>
                  <a:txBody>
                    <a:bodyPr/>
                    <a:lstStyle/>
                    <a:p>
                      <a:pPr marL="0" marR="0" lvl="0">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On study but missing data in window</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73152" marR="68580" marT="18288" marB="36576">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0</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36576">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GB" sz="1800" dirty="0">
                          <a:solidFill>
                            <a:schemeClr val="tx1"/>
                          </a:solidFill>
                          <a:effectLst/>
                          <a:latin typeface="+mn-lt"/>
                          <a:ea typeface="Times New Roman" panose="02020603050405020304" pitchFamily="18" charset="0"/>
                          <a:cs typeface="Calibri" panose="020F0502020204030204" pitchFamily="34" charset="0"/>
                        </a:rPr>
                        <a:t>1 (0.3)</a:t>
                      </a:r>
                      <a:endParaRPr lang="en-US" sz="1800" dirty="0">
                        <a:solidFill>
                          <a:schemeClr val="tx1"/>
                        </a:solidFill>
                        <a:effectLst/>
                        <a:latin typeface="+mn-lt"/>
                        <a:ea typeface="Calibri" panose="020F0502020204030204" pitchFamily="34" charset="0"/>
                        <a:cs typeface="Calibri" panose="020F0502020204030204" pitchFamily="34" charset="0"/>
                      </a:endParaRPr>
                    </a:p>
                  </a:txBody>
                  <a:tcPr marL="68580" marR="68580" marT="18288" marB="36576">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1342604"/>
                  </a:ext>
                </a:extLst>
              </a:tr>
            </a:tbl>
          </a:graphicData>
        </a:graphic>
      </p:graphicFrame>
      <p:sp>
        <p:nvSpPr>
          <p:cNvPr id="71" name="TextBox 70">
            <a:extLst>
              <a:ext uri="{FF2B5EF4-FFF2-40B4-BE49-F238E27FC236}">
                <a16:creationId xmlns:a16="http://schemas.microsoft.com/office/drawing/2014/main" id="{62448C0C-30AB-4FDE-9D59-404E17902BD7}"/>
              </a:ext>
            </a:extLst>
          </p:cNvPr>
          <p:cNvSpPr txBox="1"/>
          <p:nvPr/>
        </p:nvSpPr>
        <p:spPr>
          <a:xfrm>
            <a:off x="19685435" y="11346919"/>
            <a:ext cx="9034432" cy="292388"/>
          </a:xfrm>
          <a:prstGeom prst="rect">
            <a:avLst/>
          </a:prstGeom>
          <a:noFill/>
        </p:spPr>
        <p:txBody>
          <a:bodyPr wrap="square" rtlCol="0">
            <a:spAutoFit/>
          </a:bodyPr>
          <a:lstStyle/>
          <a:p>
            <a:r>
              <a:rPr lang="en-US" sz="1300" dirty="0">
                <a:latin typeface="Arial" panose="020B0604020202020204" pitchFamily="34" charset="0"/>
                <a:cs typeface="Arial" panose="020B0604020202020204" pitchFamily="34" charset="0"/>
              </a:rPr>
              <a:t>*Adjusted difference (95% CI) in proportion with VL &lt;40 c/mL and TND for DTG/3TC − TBR was 2.5% (−3.5%, 8.5%).</a:t>
            </a:r>
          </a:p>
        </p:txBody>
      </p:sp>
      <p:sp>
        <p:nvSpPr>
          <p:cNvPr id="72" name="Text Placeholder 2061">
            <a:extLst>
              <a:ext uri="{FF2B5EF4-FFF2-40B4-BE49-F238E27FC236}">
                <a16:creationId xmlns:a16="http://schemas.microsoft.com/office/drawing/2014/main" id="{E92335A3-23A1-4389-A843-7CDA39C56DB4}"/>
              </a:ext>
            </a:extLst>
          </p:cNvPr>
          <p:cNvSpPr txBox="1">
            <a:spLocks/>
          </p:cNvSpPr>
          <p:nvPr/>
        </p:nvSpPr>
        <p:spPr>
          <a:xfrm>
            <a:off x="10218483" y="8999678"/>
            <a:ext cx="9034432" cy="4875399"/>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400"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20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20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400"/>
              </a:spcBef>
              <a:buClr>
                <a:srgbClr val="E30042"/>
              </a:buClr>
              <a:buSzPct val="120000"/>
              <a:buFont typeface="Arial" panose="020B0604020202020204" pitchFamily="34" charset="0"/>
              <a:buChar char="•"/>
              <a:defRPr kumimoji="0" lang="en-US" sz="20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3" fontAlgn="auto">
              <a:lnSpc>
                <a:spcPts val="2500"/>
              </a:lnSpc>
              <a:spcBef>
                <a:spcPts val="300"/>
              </a:spcBef>
              <a:spcAft>
                <a:spcPts val="0"/>
              </a:spcAft>
            </a:pPr>
            <a:r>
              <a:rPr lang="en-US" sz="2300" dirty="0"/>
              <a:t>At Baseline, proportion with each VL category was similar between treatment arms (Table 1) </a:t>
            </a:r>
          </a:p>
          <a:p>
            <a:pPr lvl="3" fontAlgn="auto">
              <a:lnSpc>
                <a:spcPts val="2500"/>
              </a:lnSpc>
              <a:spcBef>
                <a:spcPts val="300"/>
              </a:spcBef>
              <a:spcAft>
                <a:spcPts val="0"/>
              </a:spcAft>
            </a:pPr>
            <a:r>
              <a:rPr lang="en-US" sz="2300" dirty="0"/>
              <a:t>By Baseline VL category, there were similar proportions of post-Baseline TD and TND categories across the 2DR and 3DR arms </a:t>
            </a:r>
            <a:r>
              <a:rPr lang="en-US" sz="2300" dirty="0">
                <a:highlight>
                  <a:srgbClr val="FFFF00"/>
                </a:highlight>
              </a:rPr>
              <a:t> </a:t>
            </a:r>
          </a:p>
          <a:p>
            <a:pPr lvl="4">
              <a:lnSpc>
                <a:spcPts val="2300"/>
              </a:lnSpc>
              <a:spcBef>
                <a:spcPts val="200"/>
              </a:spcBef>
            </a:pPr>
            <a:r>
              <a:rPr lang="en-US" sz="2000" dirty="0"/>
              <a:t>Of those with TND at Baseline, 53% on 2DR and 46% on 3DR had TND </a:t>
            </a:r>
            <a:br>
              <a:rPr lang="en-US" sz="2000" dirty="0"/>
            </a:br>
            <a:r>
              <a:rPr lang="en-US" sz="2000" dirty="0"/>
              <a:t>at all visits through Week 48</a:t>
            </a:r>
          </a:p>
          <a:p>
            <a:pPr lvl="3" fontAlgn="auto">
              <a:lnSpc>
                <a:spcPts val="2500"/>
              </a:lnSpc>
              <a:spcBef>
                <a:spcPts val="300"/>
              </a:spcBef>
              <a:spcAft>
                <a:spcPts val="0"/>
              </a:spcAft>
            </a:pPr>
            <a:r>
              <a:rPr lang="en-US" sz="2300" spc="-10" dirty="0"/>
              <a:t>Frequencies of TND at all visits were notably higher for participants with Baseline TND than with Baseline TD</a:t>
            </a:r>
          </a:p>
          <a:p>
            <a:pPr lvl="3" fontAlgn="auto">
              <a:lnSpc>
                <a:spcPts val="2500"/>
              </a:lnSpc>
              <a:spcBef>
                <a:spcPts val="300"/>
              </a:spcBef>
              <a:spcAft>
                <a:spcPts val="0"/>
              </a:spcAft>
            </a:pPr>
            <a:r>
              <a:rPr lang="en-US" sz="2300" dirty="0"/>
              <a:t>Participants with Baseline TD had more occurrences of at least </a:t>
            </a:r>
            <a:br>
              <a:rPr lang="en-US" sz="2300" dirty="0"/>
            </a:br>
            <a:r>
              <a:rPr lang="en-US" sz="2300" dirty="0"/>
              <a:t>one TD through all visits than TND at all visits</a:t>
            </a:r>
          </a:p>
          <a:p>
            <a:pPr lvl="3" fontAlgn="auto">
              <a:lnSpc>
                <a:spcPts val="2500"/>
              </a:lnSpc>
              <a:spcBef>
                <a:spcPts val="300"/>
              </a:spcBef>
              <a:spcAft>
                <a:spcPts val="0"/>
              </a:spcAft>
            </a:pPr>
            <a:r>
              <a:rPr lang="en-US" sz="2300" dirty="0"/>
              <a:t>Numbers of participants with VL ≥50 c/mL or 40≤ VL &lt;50 c/mL </a:t>
            </a:r>
            <a:br>
              <a:rPr lang="en-US" sz="2300" dirty="0"/>
            </a:br>
            <a:r>
              <a:rPr lang="en-US" sz="2300" dirty="0"/>
              <a:t>at all visits were low across all Baseline categories</a:t>
            </a:r>
            <a:endParaRPr lang="en-US" sz="2300" dirty="0">
              <a:highlight>
                <a:srgbClr val="00FFFF"/>
              </a:highlight>
            </a:endParaRPr>
          </a:p>
        </p:txBody>
      </p:sp>
      <p:sp>
        <p:nvSpPr>
          <p:cNvPr id="64" name="Rectangle 63">
            <a:extLst>
              <a:ext uri="{FF2B5EF4-FFF2-40B4-BE49-F238E27FC236}">
                <a16:creationId xmlns:a16="http://schemas.microsoft.com/office/drawing/2014/main" id="{A94A03C0-A0D9-4030-8311-63B4BEABF761}"/>
              </a:ext>
            </a:extLst>
          </p:cNvPr>
          <p:cNvSpPr/>
          <p:nvPr/>
        </p:nvSpPr>
        <p:spPr>
          <a:xfrm>
            <a:off x="10218350" y="8538137"/>
            <a:ext cx="8388964" cy="200055"/>
          </a:xfrm>
          <a:prstGeom prst="rect">
            <a:avLst/>
          </a:prstGeom>
        </p:spPr>
        <p:txBody>
          <a:bodyPr wrap="square" lIns="0" tIns="0" rIns="0" bIns="0">
            <a:spAutoFit/>
          </a:bodyPr>
          <a:lstStyle/>
          <a:p>
            <a:r>
              <a:rPr lang="en-US" sz="1300" dirty="0">
                <a:solidFill>
                  <a:schemeClr val="accent1"/>
                </a:solidFill>
                <a:latin typeface="+mn-lt"/>
                <a:cs typeface="Calibri" panose="020F0502020204030204" pitchFamily="34" charset="0"/>
              </a:rPr>
              <a:t>Note: Denominator n at each visit is number of participants with available viral load data within the visit window</a:t>
            </a:r>
            <a:r>
              <a:rPr lang="en-US" sz="1200" dirty="0">
                <a:solidFill>
                  <a:schemeClr val="accent1"/>
                </a:solidFill>
                <a:latin typeface="+mn-lt"/>
                <a:cs typeface="Calibri" panose="020F0502020204030204" pitchFamily="34" charset="0"/>
              </a:rPr>
              <a:t>.</a:t>
            </a:r>
          </a:p>
        </p:txBody>
      </p:sp>
      <p:sp>
        <p:nvSpPr>
          <p:cNvPr id="2096" name="Text Placeholder 2095"/>
          <p:cNvSpPr>
            <a:spLocks noGrp="1"/>
          </p:cNvSpPr>
          <p:nvPr>
            <p:ph type="body" sz="quarter" idx="20"/>
          </p:nvPr>
        </p:nvSpPr>
        <p:spPr>
          <a:xfrm>
            <a:off x="19779962" y="19365088"/>
            <a:ext cx="8723752" cy="923330"/>
          </a:xfrm>
        </p:spPr>
        <p:txBody>
          <a:bodyPr/>
          <a:lstStyle/>
          <a:p>
            <a:pPr lvl="0"/>
            <a:r>
              <a:rPr lang="en-GB" sz="1200" dirty="0">
                <a:solidFill>
                  <a:srgbClr val="071D49"/>
                </a:solidFill>
              </a:rPr>
              <a:t>Acknowledgments: </a:t>
            </a:r>
            <a:r>
              <a:rPr lang="en-US" sz="1200" b="0" dirty="0">
                <a:solidFill>
                  <a:srgbClr val="071D49"/>
                </a:solidFill>
              </a:rPr>
              <a:t>This study was funded by ViiV Healthcare. We thank everyone who has contributed to the success of this study, including all participants and their families; the TANGO clinical investigators and their staff; and the ViiV Healthcare, GlaxoSmithKline, Pharmaceutical Product Development, and Phastar team members. Editorial assistance and graphic design support for this poster were provided under the direction of the authors by MedThink SciCom and funded by ViiV Healthcare. We would also like to thank Mariah Franklin for assistance with poster development and Joseph Horton for assistance with the graph.</a:t>
            </a:r>
          </a:p>
        </p:txBody>
      </p:sp>
      <p:sp>
        <p:nvSpPr>
          <p:cNvPr id="73" name="Text Placeholder 2096">
            <a:extLst>
              <a:ext uri="{FF2B5EF4-FFF2-40B4-BE49-F238E27FC236}">
                <a16:creationId xmlns:a16="http://schemas.microsoft.com/office/drawing/2014/main" id="{171377F7-0DDE-46DF-B023-8F49FB55A55A}"/>
              </a:ext>
            </a:extLst>
          </p:cNvPr>
          <p:cNvSpPr txBox="1">
            <a:spLocks/>
          </p:cNvSpPr>
          <p:nvPr/>
        </p:nvSpPr>
        <p:spPr>
          <a:xfrm>
            <a:off x="19779962" y="20797607"/>
            <a:ext cx="8810621" cy="184666"/>
          </a:xfrm>
          <a:prstGeom prst="rect">
            <a:avLst/>
          </a:prstGeom>
        </p:spPr>
        <p:txBody>
          <a:bodyPr vert="horz" wrap="square" lIns="0" tIns="0" rIns="0" bIns="0" numCol="1" spcCol="274320" rtlCol="0">
            <a:spAutoFit/>
          </a:bodyPr>
          <a:lstStyle>
            <a:lvl1pPr marL="0" indent="0" algn="l" defTabSz="1540052" rtl="0" eaLnBrk="1" latinLnBrk="0" hangingPunct="1">
              <a:lnSpc>
                <a:spcPct val="100000"/>
              </a:lnSpc>
              <a:spcBef>
                <a:spcPts val="0"/>
              </a:spcBef>
              <a:spcAft>
                <a:spcPts val="0"/>
              </a:spcAft>
              <a:buFont typeface="Arial" panose="020B0604020202020204" pitchFamily="34" charset="0"/>
              <a:buNone/>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52" b="1" i="1" u="none" strike="noStrike" kern="1200" cap="none" spc="0" normalizeH="0" baseline="0">
                <a:ln>
                  <a:noFill/>
                </a:ln>
                <a:solidFill>
                  <a:schemeClr val="tx1"/>
                </a:solidFill>
                <a:effectLst/>
                <a:uLnTx/>
                <a:uFillTx/>
                <a:latin typeface="Arial"/>
                <a:ea typeface="+mn-ea"/>
                <a:cs typeface="Arial" panose="020B0604020202020204" pitchFamily="34" charset="0"/>
              </a:defRPr>
            </a:lvl3pPr>
            <a:lvl4pPr marL="242528" indent="-242528" algn="l" defTabSz="1540052" rtl="0" eaLnBrk="1" latinLnBrk="0" hangingPunct="1">
              <a:lnSpc>
                <a:spcPts val="2700"/>
              </a:lnSpc>
              <a:spcBef>
                <a:spcPts val="400"/>
              </a:spcBef>
              <a:buClr>
                <a:schemeClr val="tx2"/>
              </a:buClr>
              <a:buSzPct val="120000"/>
              <a:buFont typeface="Arial" panose="020B0604020202020204" pitchFamily="34" charset="0"/>
              <a:buChar char="•"/>
              <a:defRPr kumimoji="0" lang="en-US" sz="1852" b="0" i="1" u="none" strike="noStrike" kern="1200" cap="none" spc="0" normalizeH="0" baseline="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400"/>
              </a:spcBef>
              <a:buClr>
                <a:schemeClr val="tx2"/>
              </a:buClr>
              <a:buSzPct val="110000"/>
              <a:buFont typeface="Arial" panose="020B0604020202020204" pitchFamily="34" charset="0"/>
              <a:buChar char="•"/>
              <a:defRPr kumimoji="0" lang="en-US" sz="1684" b="0" i="1" u="none" strike="noStrike" kern="1200" cap="none" spc="0" normalizeH="0" baseline="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800" b="0" i="1" u="none" strike="noStrike" kern="1200" cap="none" spc="0" normalizeH="0" baseline="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i="1" kern="1200" baseline="0">
                <a:solidFill>
                  <a:schemeClr val="tx1"/>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fontAlgn="auto"/>
            <a:r>
              <a:rPr lang="en-GB" sz="1200" dirty="0">
                <a:solidFill>
                  <a:srgbClr val="071D49"/>
                </a:solidFill>
              </a:rPr>
              <a:t>Corresponding author: </a:t>
            </a:r>
            <a:r>
              <a:rPr lang="en-GB" sz="1200" b="0" dirty="0">
                <a:solidFill>
                  <a:srgbClr val="071D49"/>
                </a:solidFill>
              </a:rPr>
              <a:t>Ruolan Wang; ruolan.h.wang@viivhealthcare.com</a:t>
            </a:r>
          </a:p>
        </p:txBody>
      </p:sp>
    </p:spTree>
  </p:cSld>
  <p:clrMapOvr>
    <a:masterClrMapping/>
  </p:clrMapOvr>
</p:sld>
</file>

<file path=ppt/theme/theme1.xml><?xml version="1.0" encoding="utf-8"?>
<a:theme xmlns:a="http://schemas.openxmlformats.org/drawingml/2006/main" name="Custom Design">
  <a:themeElements>
    <a:clrScheme name="ViiV DTG 2020 Theme Colors">
      <a:dk1>
        <a:srgbClr val="071D49"/>
      </a:dk1>
      <a:lt1>
        <a:srgbClr val="FFFFFF"/>
      </a:lt1>
      <a:dk2>
        <a:srgbClr val="E40046"/>
      </a:dk2>
      <a:lt2>
        <a:srgbClr val="E7E6E6"/>
      </a:lt2>
      <a:accent1>
        <a:srgbClr val="002F5F"/>
      </a:accent1>
      <a:accent2>
        <a:srgbClr val="FF6600"/>
      </a:accent2>
      <a:accent3>
        <a:srgbClr val="00B050"/>
      </a:accent3>
      <a:accent4>
        <a:srgbClr val="FFCC00"/>
      </a:accent4>
      <a:accent5>
        <a:srgbClr val="D0D3D4"/>
      </a:accent5>
      <a:accent6>
        <a:srgbClr val="5BC2E7"/>
      </a:accent6>
      <a:hlink>
        <a:srgbClr val="702082"/>
      </a:hlink>
      <a:folHlink>
        <a:srgbClr val="541761"/>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930" dirty="0">
            <a:solidFill>
              <a:schemeClr val="accent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6198</TotalTime>
  <Words>2011</Words>
  <Application>Microsoft Office PowerPoint</Application>
  <PresentationFormat>Custom</PresentationFormat>
  <Paragraphs>166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Bold</vt:lpstr>
      <vt:lpstr>Arial Narrow</vt:lpstr>
      <vt:lpstr>Calibri</vt:lpstr>
      <vt:lpstr>Custom Design</vt:lpstr>
      <vt:lpstr>COMPARISON OF VIRAL REPLICATION AT &lt;40 C/ML FOR 2-DRUG REGIMEN (2DR) OF DOLUTEGRAVIR/LAMIVUDINE  (DTG/3TC FDC) VERSUS 3-DRUG REGIMEN (3DR) BASED ON TENOFOVIR ALAFENAMIDE (TAF) (TBR) IN THE TANGO STUDY </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Arial Narrow Bold Caps heads</dc:title>
  <dc:creator>vcribb</dc:creator>
  <cp:lastModifiedBy>MedThink SciCom</cp:lastModifiedBy>
  <cp:revision>585</cp:revision>
  <cp:lastPrinted>2015-09-03T18:01:37Z</cp:lastPrinted>
  <dcterms:created xsi:type="dcterms:W3CDTF">2012-06-27T15:53:13Z</dcterms:created>
  <dcterms:modified xsi:type="dcterms:W3CDTF">2020-07-02T18:17:56Z</dcterms:modified>
</cp:coreProperties>
</file>