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Lst>
  <p:notesMasterIdLst>
    <p:notesMasterId r:id="rId3"/>
  </p:notesMasterIdLst>
  <p:handoutMasterIdLst>
    <p:handoutMasterId r:id="rId4"/>
  </p:handoutMasterIdLst>
  <p:sldIdLst>
    <p:sldId id="257" r:id="rId2"/>
  </p:sldIdLst>
  <p:sldSz cx="29260800" cy="21945600"/>
  <p:notesSz cx="9124950" cy="14782800"/>
  <p:defaultTextStyle>
    <a:defPPr>
      <a:defRPr lang="en-US"/>
    </a:defPPr>
    <a:lvl1pPr algn="l" defTabSz="2220516" rtl="0" fontAlgn="base">
      <a:spcBef>
        <a:spcPct val="0"/>
      </a:spcBef>
      <a:spcAft>
        <a:spcPct val="0"/>
      </a:spcAft>
      <a:defRPr sz="4376" kern="1200">
        <a:solidFill>
          <a:schemeClr val="tx1"/>
        </a:solidFill>
        <a:latin typeface="Calibri" pitchFamily="34" charset="0"/>
        <a:ea typeface="+mn-ea"/>
        <a:cs typeface="Arial" charset="0"/>
      </a:defRPr>
    </a:lvl1pPr>
    <a:lvl2pPr marL="1109266" indent="-537766" algn="l" defTabSz="2220516" rtl="0" fontAlgn="base">
      <a:spcBef>
        <a:spcPct val="0"/>
      </a:spcBef>
      <a:spcAft>
        <a:spcPct val="0"/>
      </a:spcAft>
      <a:defRPr sz="4376" kern="1200">
        <a:solidFill>
          <a:schemeClr val="tx1"/>
        </a:solidFill>
        <a:latin typeface="Calibri" pitchFamily="34" charset="0"/>
        <a:ea typeface="+mn-ea"/>
        <a:cs typeface="Arial" charset="0"/>
      </a:defRPr>
    </a:lvl2pPr>
    <a:lvl3pPr marL="2220516" indent="-1077516" algn="l" defTabSz="2220516" rtl="0" fontAlgn="base">
      <a:spcBef>
        <a:spcPct val="0"/>
      </a:spcBef>
      <a:spcAft>
        <a:spcPct val="0"/>
      </a:spcAft>
      <a:defRPr sz="4376" kern="1200">
        <a:solidFill>
          <a:schemeClr val="tx1"/>
        </a:solidFill>
        <a:latin typeface="Calibri" pitchFamily="34" charset="0"/>
        <a:ea typeface="+mn-ea"/>
        <a:cs typeface="Arial" charset="0"/>
      </a:defRPr>
    </a:lvl3pPr>
    <a:lvl4pPr marL="3329782" indent="-1615282" algn="l" defTabSz="2220516" rtl="0" fontAlgn="base">
      <a:spcBef>
        <a:spcPct val="0"/>
      </a:spcBef>
      <a:spcAft>
        <a:spcPct val="0"/>
      </a:spcAft>
      <a:defRPr sz="4376" kern="1200">
        <a:solidFill>
          <a:schemeClr val="tx1"/>
        </a:solidFill>
        <a:latin typeface="Calibri" pitchFamily="34" charset="0"/>
        <a:ea typeface="+mn-ea"/>
        <a:cs typeface="Arial" charset="0"/>
      </a:defRPr>
    </a:lvl4pPr>
    <a:lvl5pPr marL="4441032" indent="-2155032" algn="l" defTabSz="2220516" rtl="0" fontAlgn="base">
      <a:spcBef>
        <a:spcPct val="0"/>
      </a:spcBef>
      <a:spcAft>
        <a:spcPct val="0"/>
      </a:spcAft>
      <a:defRPr sz="4376" kern="1200">
        <a:solidFill>
          <a:schemeClr val="tx1"/>
        </a:solidFill>
        <a:latin typeface="Calibri" pitchFamily="34" charset="0"/>
        <a:ea typeface="+mn-ea"/>
        <a:cs typeface="Arial" charset="0"/>
      </a:defRPr>
    </a:lvl5pPr>
    <a:lvl6pPr marL="2857500" algn="l" defTabSz="1143000" rtl="0" eaLnBrk="1" latinLnBrk="0" hangingPunct="1">
      <a:defRPr sz="4376" kern="1200">
        <a:solidFill>
          <a:schemeClr val="tx1"/>
        </a:solidFill>
        <a:latin typeface="Calibri" pitchFamily="34" charset="0"/>
        <a:ea typeface="+mn-ea"/>
        <a:cs typeface="Arial" charset="0"/>
      </a:defRPr>
    </a:lvl6pPr>
    <a:lvl7pPr marL="3429000" algn="l" defTabSz="1143000" rtl="0" eaLnBrk="1" latinLnBrk="0" hangingPunct="1">
      <a:defRPr sz="4376" kern="1200">
        <a:solidFill>
          <a:schemeClr val="tx1"/>
        </a:solidFill>
        <a:latin typeface="Calibri" pitchFamily="34" charset="0"/>
        <a:ea typeface="+mn-ea"/>
        <a:cs typeface="Arial" charset="0"/>
      </a:defRPr>
    </a:lvl7pPr>
    <a:lvl8pPr marL="4000500" algn="l" defTabSz="1143000" rtl="0" eaLnBrk="1" latinLnBrk="0" hangingPunct="1">
      <a:defRPr sz="4376" kern="1200">
        <a:solidFill>
          <a:schemeClr val="tx1"/>
        </a:solidFill>
        <a:latin typeface="Calibri" pitchFamily="34" charset="0"/>
        <a:ea typeface="+mn-ea"/>
        <a:cs typeface="Arial" charset="0"/>
      </a:defRPr>
    </a:lvl8pPr>
    <a:lvl9pPr marL="4572000" algn="l" defTabSz="1143000" rtl="0" eaLnBrk="1" latinLnBrk="0" hangingPunct="1">
      <a:defRPr sz="4376"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6973" userDrawn="1">
          <p15:clr>
            <a:srgbClr val="A4A3A4"/>
          </p15:clr>
        </p15:guide>
        <p15:guide id="2" orient="horz" pos="1040" userDrawn="1">
          <p15:clr>
            <a:srgbClr val="A4A3A4"/>
          </p15:clr>
        </p15:guide>
        <p15:guide id="3" orient="horz" pos="12357" userDrawn="1">
          <p15:clr>
            <a:srgbClr val="A4A3A4"/>
          </p15:clr>
        </p15:guide>
        <p15:guide id="4" orient="horz" pos="3960" userDrawn="1">
          <p15:clr>
            <a:srgbClr val="A4A3A4"/>
          </p15:clr>
        </p15:guide>
        <p15:guide id="6" orient="horz" pos="2424" userDrawn="1">
          <p15:clr>
            <a:srgbClr val="A4A3A4"/>
          </p15:clr>
        </p15:guide>
        <p15:guide id="7" pos="9216" userDrawn="1">
          <p15:clr>
            <a:srgbClr val="A4A3A4"/>
          </p15:clr>
        </p15:guide>
        <p15:guide id="8" pos="1260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MacPherson" initials="M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71D49"/>
    <a:srgbClr val="E7E6E6"/>
    <a:srgbClr val="E30042"/>
    <a:srgbClr val="E31836"/>
    <a:srgbClr val="EAEAEA"/>
    <a:srgbClr val="071D17"/>
    <a:srgbClr val="008790"/>
    <a:srgbClr val="919194"/>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963" autoAdjust="0"/>
    <p:restoredTop sz="96984" autoAdjust="0"/>
  </p:normalViewPr>
  <p:slideViewPr>
    <p:cSldViewPr snapToGrid="0" showGuides="1">
      <p:cViewPr varScale="1">
        <p:scale>
          <a:sx n="26" d="100"/>
          <a:sy n="26" d="100"/>
        </p:scale>
        <p:origin x="1978" y="82"/>
      </p:cViewPr>
      <p:guideLst>
        <p:guide orient="horz" pos="6973"/>
        <p:guide orient="horz" pos="1040"/>
        <p:guide orient="horz" pos="12357"/>
        <p:guide orient="horz" pos="3960"/>
        <p:guide orient="horz" pos="2424"/>
        <p:guide pos="9216"/>
        <p:guide pos="12602"/>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200" d="100"/>
        <a:sy n="200" d="100"/>
      </p:scale>
      <p:origin x="0" y="0"/>
    </p:cViewPr>
  </p:sorterViewPr>
  <p:notesViewPr>
    <p:cSldViewPr snapToGrid="0" showGuides="1">
      <p:cViewPr varScale="1">
        <p:scale>
          <a:sx n="65" d="100"/>
          <a:sy n="65" d="100"/>
        </p:scale>
        <p:origin x="385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daniel.williams\Documents\A2M%20excel%20PRO%20graphs_.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1.xml"/><Relationship Id="rId4" Type="http://schemas.openxmlformats.org/officeDocument/2006/relationships/oleObject" Target="file:///\\nglocal\scim\MAN\Clients\ViiV\Projects\01%20CONGRESS%20ACTIVITIES\02%20IAS%202020\24520397%20PRO%20poster\Editorial\Outline\A2M%20excel%20PRO%20graphs.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nglocal\scim\MAN\Clients\ViiV\Projects\01%20CONGRESS%20ACTIVITIES\02%20IAS%202020\24520397%20PRO%20poster\Editorial\Outline\A2M%20excel%20PRO%20graphs.xlsx" TargetMode="Externa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674283335614889"/>
          <c:y val="5.5069062513119764E-2"/>
          <c:w val="0.74354448062871648"/>
          <c:h val="0.77718288532190805"/>
        </c:manualLayout>
      </c:layout>
      <c:lineChart>
        <c:grouping val="standard"/>
        <c:varyColors val="0"/>
        <c:ser>
          <c:idx val="0"/>
          <c:order val="0"/>
          <c:tx>
            <c:strRef>
              <c:f>Sheet2!$B$1</c:f>
              <c:strCache>
                <c:ptCount val="1"/>
                <c:pt idx="0">
                  <c:v>CAB + RPV Q8W</c:v>
                </c:pt>
              </c:strCache>
            </c:strRef>
          </c:tx>
          <c:spPr>
            <a:ln w="28575" cap="rnd">
              <a:solidFill>
                <a:srgbClr val="00A779"/>
              </a:solidFill>
              <a:round/>
            </a:ln>
            <a:effectLst/>
          </c:spPr>
          <c:marker>
            <c:symbol val="circle"/>
            <c:size val="4"/>
            <c:spPr>
              <a:solidFill>
                <a:srgbClr val="00A779"/>
              </a:solidFill>
              <a:ln w="28575">
                <a:solidFill>
                  <a:srgbClr val="00A779"/>
                </a:solidFill>
              </a:ln>
              <a:effectLst/>
            </c:spPr>
          </c:marker>
          <c:dLbls>
            <c:dLbl>
              <c:idx val="0"/>
              <c:layout>
                <c:manualLayout>
                  <c:x val="-8.1262073783229388E-2"/>
                  <c:y val="1.92306981557451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51E-4213-9E9B-353A90985928}"/>
                </c:ext>
              </c:extLst>
            </c:dLbl>
            <c:dLbl>
              <c:idx val="1"/>
              <c:layout>
                <c:manualLayout>
                  <c:x val="-9.0259468241142088E-2"/>
                  <c:y val="8.06344014487932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51E-4213-9E9B-353A90985928}"/>
                </c:ext>
              </c:extLst>
            </c:dLbl>
            <c:dLbl>
              <c:idx val="2"/>
              <c:layout>
                <c:manualLayout>
                  <c:x val="-8.8118893149457297E-2"/>
                  <c:y val="-3.1802306242377204E-2"/>
                </c:manualLayout>
              </c:layout>
              <c:tx>
                <c:rich>
                  <a:bodyPr/>
                  <a:lstStyle/>
                  <a:p>
                    <a:fld id="{DC4E3279-B00C-4A95-BFB2-F1593FF7B674}" type="VALUE">
                      <a:rPr lang="en-US" baseline="0">
                        <a:solidFill>
                          <a:schemeClr val="tx1"/>
                        </a:solidFill>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451E-4213-9E9B-353A90985928}"/>
                </c:ext>
              </c:extLst>
            </c:dLbl>
            <c:spPr>
              <a:noFill/>
              <a:ln>
                <a:noFill/>
              </a:ln>
              <a:effectLst/>
            </c:spPr>
            <c:txPr>
              <a:bodyPr rot="0" spcFirstLastPara="1" vertOverflow="ellipsis" vert="horz" wrap="square" anchor="ctr" anchorCtr="1"/>
              <a:lstStyle/>
              <a:p>
                <a:pPr>
                  <a:defRPr sz="12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Sheet2!$D$2:$D$4</c:f>
                <c:numCache>
                  <c:formatCode>General</c:formatCode>
                  <c:ptCount val="3"/>
                  <c:pt idx="0">
                    <c:v>0.91900000000000004</c:v>
                  </c:pt>
                  <c:pt idx="1">
                    <c:v>0.78900000000000003</c:v>
                  </c:pt>
                  <c:pt idx="2">
                    <c:v>0.86799999999999999</c:v>
                  </c:pt>
                </c:numCache>
              </c:numRef>
            </c:plus>
            <c:minus>
              <c:numRef>
                <c:f>Sheet2!$D$2:$D$4</c:f>
                <c:numCache>
                  <c:formatCode>General</c:formatCode>
                  <c:ptCount val="3"/>
                  <c:pt idx="0">
                    <c:v>0.91900000000000004</c:v>
                  </c:pt>
                  <c:pt idx="1">
                    <c:v>0.78900000000000003</c:v>
                  </c:pt>
                  <c:pt idx="2">
                    <c:v>0.86799999999999999</c:v>
                  </c:pt>
                </c:numCache>
              </c:numRef>
            </c:minus>
            <c:spPr>
              <a:noFill/>
              <a:ln w="9525" cap="flat" cmpd="sng" algn="ctr">
                <a:solidFill>
                  <a:srgbClr val="1DFFBE"/>
                </a:solidFill>
                <a:round/>
              </a:ln>
              <a:effectLst/>
            </c:spPr>
          </c:errBars>
          <c:cat>
            <c:strRef>
              <c:f>Sheet2!$A$2:$A$4</c:f>
              <c:strCache>
                <c:ptCount val="3"/>
                <c:pt idx="0">
                  <c:v>Week 8</c:v>
                </c:pt>
                <c:pt idx="1">
                  <c:v>Week 24</c:v>
                </c:pt>
                <c:pt idx="2">
                  <c:v>Week 48</c:v>
                </c:pt>
              </c:strCache>
            </c:strRef>
          </c:cat>
          <c:val>
            <c:numRef>
              <c:f>Sheet2!$B$2:$B$4</c:f>
              <c:numCache>
                <c:formatCode>General</c:formatCode>
                <c:ptCount val="3"/>
                <c:pt idx="0">
                  <c:v>1.91</c:v>
                </c:pt>
                <c:pt idx="1">
                  <c:v>1.78</c:v>
                </c:pt>
                <c:pt idx="2">
                  <c:v>1.73</c:v>
                </c:pt>
              </c:numCache>
            </c:numRef>
          </c:val>
          <c:smooth val="0"/>
          <c:extLst>
            <c:ext xmlns:c16="http://schemas.microsoft.com/office/drawing/2014/chart" uri="{C3380CC4-5D6E-409C-BE32-E72D297353CC}">
              <c16:uniqueId val="{00000003-451E-4213-9E9B-353A90985928}"/>
            </c:ext>
          </c:extLst>
        </c:ser>
        <c:ser>
          <c:idx val="1"/>
          <c:order val="1"/>
          <c:tx>
            <c:strRef>
              <c:f>Sheet2!$C$1</c:f>
              <c:strCache>
                <c:ptCount val="1"/>
                <c:pt idx="0">
                  <c:v>CAB + RPV Q4W</c:v>
                </c:pt>
              </c:strCache>
            </c:strRef>
          </c:tx>
          <c:spPr>
            <a:ln w="28575" cap="rnd">
              <a:solidFill>
                <a:srgbClr val="00EEAA"/>
              </a:solidFill>
              <a:round/>
            </a:ln>
            <a:effectLst/>
          </c:spPr>
          <c:marker>
            <c:symbol val="circle"/>
            <c:size val="4"/>
            <c:spPr>
              <a:solidFill>
                <a:srgbClr val="00F2AD"/>
              </a:solidFill>
              <a:ln w="28575">
                <a:solidFill>
                  <a:srgbClr val="1DFFBE"/>
                </a:solidFill>
              </a:ln>
              <a:effectLst/>
            </c:spPr>
          </c:marker>
          <c:dLbls>
            <c:dLbl>
              <c:idx val="0"/>
              <c:layout>
                <c:manualLayout>
                  <c:x val="-8.1230943527454427E-2"/>
                  <c:y val="-2.9266456000295673E-2"/>
                </c:manualLayout>
              </c:layout>
              <c:tx>
                <c:rich>
                  <a:bodyPr/>
                  <a:lstStyle/>
                  <a:p>
                    <a:fld id="{33F851FF-776F-467D-8EE1-37D03091B184}" type="VALUE">
                      <a:rPr lang="en-US" baseline="0">
                        <a:solidFill>
                          <a:srgbClr val="071D49"/>
                        </a:solidFill>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451E-4213-9E9B-353A90985928}"/>
                </c:ext>
              </c:extLst>
            </c:dLbl>
            <c:dLbl>
              <c:idx val="1"/>
              <c:layout>
                <c:manualLayout>
                  <c:x val="-8.6047643185968442E-2"/>
                  <c:y val="-3.5886332415891661E-2"/>
                </c:manualLayout>
              </c:layout>
              <c:tx>
                <c:rich>
                  <a:bodyPr/>
                  <a:lstStyle/>
                  <a:p>
                    <a:fld id="{9CAB5E55-8D43-4A88-A229-6A7D6A347B11}" type="VALUE">
                      <a:rPr lang="en-US" baseline="0" dirty="0">
                        <a:solidFill>
                          <a:srgbClr val="071D49"/>
                        </a:solidFill>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layout>
                    <c:manualLayout>
                      <c:w val="6.8931731201890667E-2"/>
                      <c:h val="4.9299626713974198E-2"/>
                    </c:manualLayout>
                  </c15:layout>
                  <c15:dlblFieldTable/>
                  <c15:showDataLabelsRange val="0"/>
                </c:ext>
                <c:ext xmlns:c16="http://schemas.microsoft.com/office/drawing/2014/chart" uri="{C3380CC4-5D6E-409C-BE32-E72D297353CC}">
                  <c16:uniqueId val="{00000005-451E-4213-9E9B-353A90985928}"/>
                </c:ext>
              </c:extLst>
            </c:dLbl>
            <c:dLbl>
              <c:idx val="2"/>
              <c:layout>
                <c:manualLayout>
                  <c:x val="-8.1873329938177794E-2"/>
                  <c:y val="3.5614123396052098E-2"/>
                </c:manualLayout>
              </c:layout>
              <c:tx>
                <c:rich>
                  <a:bodyPr/>
                  <a:lstStyle/>
                  <a:p>
                    <a:fld id="{CBCDE8A9-C483-4C1B-9B2B-3B21E213A1A4}" type="VALUE">
                      <a:rPr lang="en-US" baseline="0">
                        <a:solidFill>
                          <a:srgbClr val="071D49"/>
                        </a:solidFill>
                      </a:rPr>
                      <a:pPr/>
                      <a:t>[VALUE]</a:t>
                    </a:fld>
                    <a:endParaRPr lang="en-US"/>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451E-4213-9E9B-353A90985928}"/>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Sheet2!$E$2:$E$4</c:f>
                <c:numCache>
                  <c:formatCode>General</c:formatCode>
                  <c:ptCount val="3"/>
                  <c:pt idx="0">
                    <c:v>0.89100000000000001</c:v>
                  </c:pt>
                  <c:pt idx="1">
                    <c:v>0.82799999999999996</c:v>
                  </c:pt>
                  <c:pt idx="2">
                    <c:v>0.86799999999999999</c:v>
                  </c:pt>
                </c:numCache>
              </c:numRef>
            </c:plus>
            <c:minus>
              <c:numRef>
                <c:f>Sheet2!$E$2:$E$4</c:f>
                <c:numCache>
                  <c:formatCode>General</c:formatCode>
                  <c:ptCount val="3"/>
                  <c:pt idx="0">
                    <c:v>0.89100000000000001</c:v>
                  </c:pt>
                  <c:pt idx="1">
                    <c:v>0.82799999999999996</c:v>
                  </c:pt>
                  <c:pt idx="2">
                    <c:v>0.86799999999999999</c:v>
                  </c:pt>
                </c:numCache>
              </c:numRef>
            </c:minus>
            <c:spPr>
              <a:noFill/>
              <a:ln w="19050" cap="flat" cmpd="sng" algn="ctr">
                <a:solidFill>
                  <a:srgbClr val="00A779"/>
                </a:solidFill>
                <a:round/>
              </a:ln>
              <a:effectLst/>
            </c:spPr>
          </c:errBars>
          <c:cat>
            <c:strRef>
              <c:f>Sheet2!$A$2:$A$4</c:f>
              <c:strCache>
                <c:ptCount val="3"/>
                <c:pt idx="0">
                  <c:v>Week 8</c:v>
                </c:pt>
                <c:pt idx="1">
                  <c:v>Week 24</c:v>
                </c:pt>
                <c:pt idx="2">
                  <c:v>Week 48</c:v>
                </c:pt>
              </c:strCache>
            </c:strRef>
          </c:cat>
          <c:val>
            <c:numRef>
              <c:f>Sheet2!$C$2:$C$4</c:f>
              <c:numCache>
                <c:formatCode>General</c:formatCode>
                <c:ptCount val="3"/>
                <c:pt idx="0">
                  <c:v>1.88</c:v>
                </c:pt>
                <c:pt idx="1">
                  <c:v>1.76</c:v>
                </c:pt>
                <c:pt idx="2">
                  <c:v>1.75</c:v>
                </c:pt>
              </c:numCache>
            </c:numRef>
          </c:val>
          <c:smooth val="0"/>
          <c:extLst>
            <c:ext xmlns:c16="http://schemas.microsoft.com/office/drawing/2014/chart" uri="{C3380CC4-5D6E-409C-BE32-E72D297353CC}">
              <c16:uniqueId val="{00000007-451E-4213-9E9B-353A90985928}"/>
            </c:ext>
          </c:extLst>
        </c:ser>
        <c:dLbls>
          <c:showLegendKey val="0"/>
          <c:showVal val="0"/>
          <c:showCatName val="0"/>
          <c:showSerName val="0"/>
          <c:showPercent val="0"/>
          <c:showBubbleSize val="0"/>
        </c:dLbls>
        <c:marker val="1"/>
        <c:smooth val="0"/>
        <c:axId val="684243920"/>
        <c:axId val="684244576"/>
      </c:lineChart>
      <c:catAx>
        <c:axId val="684243920"/>
        <c:scaling>
          <c:orientation val="minMax"/>
        </c:scaling>
        <c:delete val="0"/>
        <c:axPos val="t"/>
        <c:numFmt formatCode="General" sourceLinked="1"/>
        <c:majorTickMark val="none"/>
        <c:minorTickMark val="none"/>
        <c:tickLblPos val="high"/>
        <c:spPr>
          <a:noFill/>
          <a:ln w="19050" cap="flat" cmpd="sng" algn="ctr">
            <a:solidFill>
              <a:srgbClr val="071D49"/>
            </a:solidFill>
            <a:round/>
          </a:ln>
          <a:effectLst/>
        </c:spPr>
        <c:txPr>
          <a:bodyPr rot="-60000000" spcFirstLastPara="1" vertOverflow="ellipsis" vert="horz" wrap="square" anchor="ctr" anchorCtr="1"/>
          <a:lstStyle/>
          <a:p>
            <a:pPr>
              <a:defRPr sz="12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crossAx val="684244576"/>
        <c:crossesAt val="5"/>
        <c:auto val="1"/>
        <c:lblAlgn val="ctr"/>
        <c:lblOffset val="100"/>
        <c:noMultiLvlLbl val="0"/>
      </c:catAx>
      <c:valAx>
        <c:axId val="684244576"/>
        <c:scaling>
          <c:orientation val="maxMin"/>
          <c:max val="2"/>
          <c:min val="1.5"/>
        </c:scaling>
        <c:delete val="0"/>
        <c:axPos val="l"/>
        <c:numFmt formatCode="General" sourceLinked="1"/>
        <c:majorTickMark val="out"/>
        <c:minorTickMark val="none"/>
        <c:tickLblPos val="nextTo"/>
        <c:spPr>
          <a:noFill/>
          <a:ln w="19050" cap="sq">
            <a:solidFill>
              <a:srgbClr val="071D49"/>
            </a:solidFill>
            <a:miter lim="800000"/>
          </a:ln>
          <a:effectLst/>
        </c:spPr>
        <c:txPr>
          <a:bodyPr rot="-60000000" spcFirstLastPara="1" vertOverflow="ellipsis" vert="horz" wrap="square" anchor="ctr" anchorCtr="1"/>
          <a:lstStyle/>
          <a:p>
            <a:pPr>
              <a:defRPr sz="12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crossAx val="684243920"/>
        <c:crosses val="autoZero"/>
        <c:crossBetween val="between"/>
        <c:majorUnit val="0.5"/>
      </c:valAx>
      <c:spPr>
        <a:noFill/>
        <a:ln>
          <a:noFill/>
        </a:ln>
        <a:effectLst/>
      </c:spPr>
    </c:plotArea>
    <c:legend>
      <c:legendPos val="r"/>
      <c:layout>
        <c:manualLayout>
          <c:xMode val="edge"/>
          <c:yMode val="edge"/>
          <c:x val="0.53958324791305545"/>
          <c:y val="7.1116755531298537E-2"/>
          <c:w val="0.2133771985771156"/>
          <c:h val="0.19075090718411039"/>
        </c:manualLayout>
      </c:layout>
      <c:overlay val="0"/>
      <c:spPr>
        <a:noFill/>
        <a:ln>
          <a:noFill/>
        </a:ln>
        <a:effectLst/>
      </c:spPr>
      <c:txPr>
        <a:bodyPr rot="0" spcFirstLastPara="1" vertOverflow="ellipsis" vert="horz" wrap="square" anchor="ctr" anchorCtr="1"/>
        <a:lstStyle/>
        <a:p>
          <a:pPr>
            <a:defRPr sz="11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8742340339211667"/>
          <c:y val="2.3077804052427254E-2"/>
          <c:w val="0.61257659660788333"/>
          <c:h val="0.90667154223331936"/>
        </c:manualLayout>
      </c:layout>
      <c:lineChart>
        <c:grouping val="standard"/>
        <c:varyColors val="0"/>
        <c:ser>
          <c:idx val="1"/>
          <c:order val="0"/>
          <c:tx>
            <c:strRef>
              <c:f>Sheet2!$C$1</c:f>
              <c:strCache>
                <c:ptCount val="1"/>
                <c:pt idx="0">
                  <c:v>CAB + RPV Q4W</c:v>
                </c:pt>
              </c:strCache>
            </c:strRef>
          </c:tx>
          <c:spPr>
            <a:ln w="12700" cap="rnd">
              <a:solidFill>
                <a:srgbClr val="00F2AD"/>
              </a:solidFill>
              <a:round/>
            </a:ln>
            <a:effectLst/>
          </c:spPr>
          <c:marker>
            <c:symbol val="circle"/>
            <c:size val="4"/>
            <c:spPr>
              <a:solidFill>
                <a:srgbClr val="00F2AD"/>
              </a:solidFill>
              <a:ln w="9525">
                <a:solidFill>
                  <a:srgbClr val="00F2AD"/>
                </a:solidFill>
              </a:ln>
              <a:effectLst/>
            </c:spPr>
          </c:marker>
          <c:dLbls>
            <c:dLbl>
              <c:idx val="0"/>
              <c:layout>
                <c:manualLayout>
                  <c:x val="-0.11370624838639992"/>
                  <c:y val="-3.77041353441273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24-458E-8FE2-7B7B3D4948ED}"/>
                </c:ext>
              </c:extLst>
            </c:dLbl>
            <c:dLbl>
              <c:idx val="1"/>
              <c:layout>
                <c:manualLayout>
                  <c:x val="-0.11445127059480592"/>
                  <c:y val="-4.75482787690853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024-458E-8FE2-7B7B3D4948ED}"/>
                </c:ext>
              </c:extLst>
            </c:dLbl>
            <c:dLbl>
              <c:idx val="2"/>
              <c:layout>
                <c:manualLayout>
                  <c:x val="-0.11360376831600756"/>
                  <c:y val="4.6077511663378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024-458E-8FE2-7B7B3D4948ED}"/>
                </c:ext>
              </c:extLst>
            </c:dLbl>
            <c:spPr>
              <a:noFill/>
              <a:ln>
                <a:noFill/>
              </a:ln>
              <a:effectLst/>
            </c:spPr>
            <c:txPr>
              <a:bodyPr rot="0" spcFirstLastPara="1" vertOverflow="ellipsis" vert="horz" wrap="square" anchor="ctr" anchorCtr="1"/>
              <a:lstStyle/>
              <a:p>
                <a:pPr>
                  <a:defRPr sz="10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Sheet2!$E$2:$E$4</c:f>
                <c:numCache>
                  <c:formatCode>General</c:formatCode>
                  <c:ptCount val="3"/>
                  <c:pt idx="0">
                    <c:v>0.89100000000000001</c:v>
                  </c:pt>
                  <c:pt idx="1">
                    <c:v>0.82799999999999996</c:v>
                  </c:pt>
                  <c:pt idx="2">
                    <c:v>0.86799999999999999</c:v>
                  </c:pt>
                </c:numCache>
              </c:numRef>
            </c:plus>
            <c:minus>
              <c:numRef>
                <c:f>Sheet2!$E$2:$E$4</c:f>
                <c:numCache>
                  <c:formatCode>General</c:formatCode>
                  <c:ptCount val="3"/>
                  <c:pt idx="0">
                    <c:v>0.89100000000000001</c:v>
                  </c:pt>
                  <c:pt idx="1">
                    <c:v>0.82799999999999996</c:v>
                  </c:pt>
                  <c:pt idx="2">
                    <c:v>0.86799999999999999</c:v>
                  </c:pt>
                </c:numCache>
              </c:numRef>
            </c:minus>
            <c:spPr>
              <a:noFill/>
              <a:ln w="9525" cap="flat" cmpd="sng" algn="ctr">
                <a:solidFill>
                  <a:srgbClr val="21FFC0"/>
                </a:solidFill>
                <a:round/>
              </a:ln>
              <a:effectLst/>
            </c:spPr>
          </c:errBars>
          <c:cat>
            <c:strRef>
              <c:f>Sheet2!$A$2:$A$4</c:f>
              <c:strCache>
                <c:ptCount val="3"/>
                <c:pt idx="0">
                  <c:v>Week 8</c:v>
                </c:pt>
                <c:pt idx="1">
                  <c:v>Week 24</c:v>
                </c:pt>
                <c:pt idx="2">
                  <c:v>Week 48</c:v>
                </c:pt>
              </c:strCache>
            </c:strRef>
          </c:cat>
          <c:val>
            <c:numRef>
              <c:f>Sheet2!$C$2:$C$4</c:f>
              <c:numCache>
                <c:formatCode>General</c:formatCode>
                <c:ptCount val="3"/>
                <c:pt idx="0">
                  <c:v>1.88</c:v>
                </c:pt>
                <c:pt idx="1">
                  <c:v>1.76</c:v>
                </c:pt>
                <c:pt idx="2">
                  <c:v>1.75</c:v>
                </c:pt>
              </c:numCache>
            </c:numRef>
          </c:val>
          <c:smooth val="0"/>
          <c:extLst>
            <c:ext xmlns:c16="http://schemas.microsoft.com/office/drawing/2014/chart" uri="{C3380CC4-5D6E-409C-BE32-E72D297353CC}">
              <c16:uniqueId val="{00000003-D024-458E-8FE2-7B7B3D4948ED}"/>
            </c:ext>
          </c:extLst>
        </c:ser>
        <c:ser>
          <c:idx val="0"/>
          <c:order val="1"/>
          <c:tx>
            <c:strRef>
              <c:f>Sheet2!$B$1</c:f>
              <c:strCache>
                <c:ptCount val="1"/>
                <c:pt idx="0">
                  <c:v>CAB + RPV Q8W</c:v>
                </c:pt>
              </c:strCache>
            </c:strRef>
          </c:tx>
          <c:spPr>
            <a:ln w="12700" cap="rnd">
              <a:solidFill>
                <a:srgbClr val="00A779"/>
              </a:solidFill>
              <a:round/>
            </a:ln>
            <a:effectLst/>
          </c:spPr>
          <c:marker>
            <c:symbol val="circle"/>
            <c:size val="4"/>
            <c:spPr>
              <a:solidFill>
                <a:srgbClr val="00A779"/>
              </a:solidFill>
              <a:ln w="9525">
                <a:solidFill>
                  <a:srgbClr val="00A779"/>
                </a:solidFill>
              </a:ln>
              <a:effectLst/>
            </c:spPr>
          </c:marker>
          <c:dLbls>
            <c:dLbl>
              <c:idx val="0"/>
              <c:layout>
                <c:manualLayout>
                  <c:x val="-0.11508828038968771"/>
                  <c:y val="4.71900239488978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024-458E-8FE2-7B7B3D4948ED}"/>
                </c:ext>
              </c:extLst>
            </c:dLbl>
            <c:dLbl>
              <c:idx val="1"/>
              <c:layout>
                <c:manualLayout>
                  <c:x val="-0.11232289915855695"/>
                  <c:y val="4.22482045316962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024-458E-8FE2-7B7B3D4948ED}"/>
                </c:ext>
              </c:extLst>
            </c:dLbl>
            <c:dLbl>
              <c:idx val="2"/>
              <c:layout>
                <c:manualLayout>
                  <c:x val="-0.11882103133413772"/>
                  <c:y val="-4.9499456850740906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9.9961047151495661E-2"/>
                      <c:h val="6.8802401320894255E-2"/>
                    </c:manualLayout>
                  </c15:layout>
                </c:ext>
                <c:ext xmlns:c16="http://schemas.microsoft.com/office/drawing/2014/chart" uri="{C3380CC4-5D6E-409C-BE32-E72D297353CC}">
                  <c16:uniqueId val="{00000006-D024-458E-8FE2-7B7B3D4948ED}"/>
                </c:ext>
              </c:extLst>
            </c:dLbl>
            <c:spPr>
              <a:noFill/>
              <a:ln>
                <a:noFill/>
              </a:ln>
              <a:effectLst/>
            </c:spPr>
            <c:txPr>
              <a:bodyPr rot="0" spcFirstLastPara="1" vertOverflow="ellipsis" vert="horz" wrap="square" anchor="ctr" anchorCtr="1"/>
              <a:lstStyle/>
              <a:p>
                <a:pPr>
                  <a:defRPr sz="10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Dir val="y"/>
            <c:errBarType val="both"/>
            <c:errValType val="cust"/>
            <c:noEndCap val="0"/>
            <c:plus>
              <c:numRef>
                <c:f>Sheet2!$D$2:$D$4</c:f>
                <c:numCache>
                  <c:formatCode>General</c:formatCode>
                  <c:ptCount val="3"/>
                  <c:pt idx="0">
                    <c:v>0.91900000000000004</c:v>
                  </c:pt>
                  <c:pt idx="1">
                    <c:v>0.78900000000000003</c:v>
                  </c:pt>
                  <c:pt idx="2">
                    <c:v>0.86799999999999999</c:v>
                  </c:pt>
                </c:numCache>
              </c:numRef>
            </c:plus>
            <c:minus>
              <c:numRef>
                <c:f>Sheet2!$D$2:$D$4</c:f>
                <c:numCache>
                  <c:formatCode>General</c:formatCode>
                  <c:ptCount val="3"/>
                  <c:pt idx="0">
                    <c:v>0.91900000000000004</c:v>
                  </c:pt>
                  <c:pt idx="1">
                    <c:v>0.78900000000000003</c:v>
                  </c:pt>
                  <c:pt idx="2">
                    <c:v>0.86799999999999999</c:v>
                  </c:pt>
                </c:numCache>
              </c:numRef>
            </c:minus>
            <c:spPr>
              <a:noFill/>
              <a:ln w="9525" cap="flat" cmpd="sng" algn="ctr">
                <a:solidFill>
                  <a:srgbClr val="00A779"/>
                </a:solidFill>
                <a:round/>
              </a:ln>
              <a:effectLst/>
            </c:spPr>
          </c:errBars>
          <c:cat>
            <c:strRef>
              <c:f>Sheet2!$A$2:$A$4</c:f>
              <c:strCache>
                <c:ptCount val="3"/>
                <c:pt idx="0">
                  <c:v>Week 8</c:v>
                </c:pt>
                <c:pt idx="1">
                  <c:v>Week 24</c:v>
                </c:pt>
                <c:pt idx="2">
                  <c:v>Week 48</c:v>
                </c:pt>
              </c:strCache>
            </c:strRef>
          </c:cat>
          <c:val>
            <c:numRef>
              <c:f>Sheet2!$B$2:$B$4</c:f>
              <c:numCache>
                <c:formatCode>General</c:formatCode>
                <c:ptCount val="3"/>
                <c:pt idx="0">
                  <c:v>1.91</c:v>
                </c:pt>
                <c:pt idx="1">
                  <c:v>1.78</c:v>
                </c:pt>
                <c:pt idx="2">
                  <c:v>1.73</c:v>
                </c:pt>
              </c:numCache>
            </c:numRef>
          </c:val>
          <c:smooth val="0"/>
          <c:extLst>
            <c:ext xmlns:c16="http://schemas.microsoft.com/office/drawing/2014/chart" uri="{C3380CC4-5D6E-409C-BE32-E72D297353CC}">
              <c16:uniqueId val="{00000007-D024-458E-8FE2-7B7B3D4948ED}"/>
            </c:ext>
          </c:extLst>
        </c:ser>
        <c:dLbls>
          <c:showLegendKey val="0"/>
          <c:showVal val="0"/>
          <c:showCatName val="0"/>
          <c:showSerName val="0"/>
          <c:showPercent val="0"/>
          <c:showBubbleSize val="0"/>
        </c:dLbls>
        <c:marker val="1"/>
        <c:smooth val="0"/>
        <c:axId val="684243920"/>
        <c:axId val="684244576"/>
      </c:lineChart>
      <c:catAx>
        <c:axId val="684243920"/>
        <c:scaling>
          <c:orientation val="minMax"/>
        </c:scaling>
        <c:delete val="0"/>
        <c:axPos val="t"/>
        <c:numFmt formatCode="General" sourceLinked="1"/>
        <c:majorTickMark val="none"/>
        <c:minorTickMark val="none"/>
        <c:tickLblPos val="high"/>
        <c:spPr>
          <a:noFill/>
          <a:ln w="19050" cap="sq" cmpd="sng" algn="ctr">
            <a:solidFill>
              <a:srgbClr val="071D49"/>
            </a:solidFill>
            <a:miter lim="800000"/>
          </a:ln>
          <a:effectLst/>
        </c:spPr>
        <c:txPr>
          <a:bodyPr rot="-60000000" spcFirstLastPara="1" vertOverflow="ellipsis" vert="horz" wrap="square" anchor="ctr" anchorCtr="1"/>
          <a:lstStyle/>
          <a:p>
            <a:pPr>
              <a:defRPr sz="12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crossAx val="684244576"/>
        <c:crossesAt val="5"/>
        <c:auto val="1"/>
        <c:lblAlgn val="ctr"/>
        <c:lblOffset val="100"/>
        <c:noMultiLvlLbl val="0"/>
      </c:catAx>
      <c:valAx>
        <c:axId val="684244576"/>
        <c:scaling>
          <c:orientation val="maxMin"/>
          <c:max val="5"/>
          <c:min val="1"/>
        </c:scaling>
        <c:delete val="0"/>
        <c:axPos val="l"/>
        <c:title>
          <c:tx>
            <c:rich>
              <a:bodyPr rot="-5400000" spcFirstLastPara="1" vertOverflow="ellipsis" vert="horz" wrap="square" anchor="ctr" anchorCtr="1"/>
              <a:lstStyle/>
              <a:p>
                <a:pPr>
                  <a:defRPr sz="1200" b="0" i="0" u="none" strike="noStrike" kern="1200" baseline="0">
                    <a:solidFill>
                      <a:srgbClr val="071D49"/>
                    </a:solidFill>
                    <a:latin typeface="Arial" panose="020B0604020202020204" pitchFamily="34" charset="0"/>
                    <a:ea typeface="+mn-ea"/>
                    <a:cs typeface="Arial" panose="020B0604020202020204" pitchFamily="34" charset="0"/>
                  </a:defRPr>
                </a:pPr>
                <a:r>
                  <a:rPr lang="en-GB" sz="1200" b="0" dirty="0">
                    <a:solidFill>
                      <a:srgbClr val="071D49"/>
                    </a:solidFill>
                    <a:latin typeface="Arial" panose="020B0604020202020204" pitchFamily="34" charset="0"/>
                    <a:cs typeface="Arial" panose="020B0604020202020204" pitchFamily="34" charset="0"/>
                  </a:rPr>
                  <a:t>Mean</a:t>
                </a:r>
                <a:r>
                  <a:rPr lang="en-GB" sz="1200" b="0" baseline="0" dirty="0">
                    <a:solidFill>
                      <a:srgbClr val="071D49"/>
                    </a:solidFill>
                    <a:latin typeface="Arial" panose="020B0604020202020204" pitchFamily="34" charset="0"/>
                    <a:cs typeface="Arial" panose="020B0604020202020204" pitchFamily="34" charset="0"/>
                  </a:rPr>
                  <a:t> dimension score (±SD)</a:t>
                </a:r>
                <a:endParaRPr lang="en-GB" sz="1200" b="0" dirty="0">
                  <a:solidFill>
                    <a:srgbClr val="071D49"/>
                  </a:solidFill>
                  <a:latin typeface="Arial" panose="020B0604020202020204" pitchFamily="34" charset="0"/>
                  <a:cs typeface="Arial" panose="020B0604020202020204" pitchFamily="34" charset="0"/>
                </a:endParaRPr>
              </a:p>
            </c:rich>
          </c:tx>
          <c:layout>
            <c:manualLayout>
              <c:xMode val="edge"/>
              <c:yMode val="edge"/>
              <c:x val="1.8183231204522823E-2"/>
              <c:y val="0.10350523506409441"/>
            </c:manualLayout>
          </c:layout>
          <c:overlay val="0"/>
          <c:spPr>
            <a:noFill/>
            <a:ln>
              <a:noFill/>
            </a:ln>
            <a:effectLst/>
          </c:spPr>
          <c:txPr>
            <a:bodyPr rot="-5400000" spcFirstLastPara="1" vertOverflow="ellipsis" vert="horz" wrap="square" anchor="ctr" anchorCtr="1"/>
            <a:lstStyle/>
            <a:p>
              <a:pPr>
                <a:defRPr sz="12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title>
        <c:numFmt formatCode="General" sourceLinked="1"/>
        <c:majorTickMark val="out"/>
        <c:minorTickMark val="none"/>
        <c:tickLblPos val="nextTo"/>
        <c:spPr>
          <a:noFill/>
          <a:ln w="19050" cap="sq">
            <a:solidFill>
              <a:srgbClr val="071D49"/>
            </a:solidFill>
            <a:miter lim="800000"/>
          </a:ln>
          <a:effectLst/>
        </c:spPr>
        <c:txPr>
          <a:bodyPr rot="-60000000" spcFirstLastPara="1" vertOverflow="ellipsis" vert="horz" wrap="square" anchor="ctr" anchorCtr="1"/>
          <a:lstStyle/>
          <a:p>
            <a:pPr>
              <a:defRPr sz="14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crossAx val="68424392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0438574888268433E-2"/>
          <c:y val="5.5069062513119764E-2"/>
          <c:w val="0.93956142511173146"/>
          <c:h val="0.77718288532190805"/>
        </c:manualLayout>
      </c:layout>
      <c:lineChart>
        <c:grouping val="standard"/>
        <c:varyColors val="0"/>
        <c:ser>
          <c:idx val="0"/>
          <c:order val="0"/>
          <c:tx>
            <c:strRef>
              <c:f>Sheet2!$B$1</c:f>
              <c:strCache>
                <c:ptCount val="1"/>
                <c:pt idx="0">
                  <c:v>CAB + RPV Q8W</c:v>
                </c:pt>
              </c:strCache>
            </c:strRef>
          </c:tx>
          <c:spPr>
            <a:ln w="12700" cap="rnd">
              <a:solidFill>
                <a:srgbClr val="00A779"/>
              </a:solidFill>
              <a:round/>
            </a:ln>
            <a:effectLst/>
          </c:spPr>
          <c:marker>
            <c:symbol val="circle"/>
            <c:size val="3"/>
            <c:spPr>
              <a:solidFill>
                <a:srgbClr val="00A779"/>
              </a:solidFill>
              <a:ln w="28575">
                <a:solidFill>
                  <a:srgbClr val="00A779"/>
                </a:solidFill>
              </a:ln>
              <a:effectLst/>
            </c:spPr>
          </c:marker>
          <c:cat>
            <c:strRef>
              <c:f>Sheet2!$A$2:$A$4</c:f>
              <c:strCache>
                <c:ptCount val="3"/>
                <c:pt idx="0">
                  <c:v>Week 8</c:v>
                </c:pt>
                <c:pt idx="1">
                  <c:v>Week 24</c:v>
                </c:pt>
                <c:pt idx="2">
                  <c:v>Week 48</c:v>
                </c:pt>
              </c:strCache>
            </c:strRef>
          </c:cat>
          <c:val>
            <c:numRef>
              <c:f>Sheet2!$B$2:$B$4</c:f>
              <c:numCache>
                <c:formatCode>General</c:formatCode>
                <c:ptCount val="3"/>
                <c:pt idx="0">
                  <c:v>1.91</c:v>
                </c:pt>
                <c:pt idx="1">
                  <c:v>1.78</c:v>
                </c:pt>
                <c:pt idx="2">
                  <c:v>1.73</c:v>
                </c:pt>
              </c:numCache>
            </c:numRef>
          </c:val>
          <c:smooth val="0"/>
          <c:extLst>
            <c:ext xmlns:c16="http://schemas.microsoft.com/office/drawing/2014/chart" uri="{C3380CC4-5D6E-409C-BE32-E72D297353CC}">
              <c16:uniqueId val="{00000000-28BA-4942-9D3D-21B6ABC57B18}"/>
            </c:ext>
          </c:extLst>
        </c:ser>
        <c:ser>
          <c:idx val="1"/>
          <c:order val="1"/>
          <c:tx>
            <c:strRef>
              <c:f>Sheet2!$C$1</c:f>
              <c:strCache>
                <c:ptCount val="1"/>
                <c:pt idx="0">
                  <c:v>CAB + RPV Q4W</c:v>
                </c:pt>
              </c:strCache>
            </c:strRef>
          </c:tx>
          <c:spPr>
            <a:ln w="12700" cap="rnd">
              <a:solidFill>
                <a:srgbClr val="00EEAA"/>
              </a:solidFill>
              <a:round/>
            </a:ln>
            <a:effectLst/>
          </c:spPr>
          <c:marker>
            <c:symbol val="circle"/>
            <c:size val="3"/>
            <c:spPr>
              <a:solidFill>
                <a:srgbClr val="00F2AD"/>
              </a:solidFill>
              <a:ln w="28575">
                <a:solidFill>
                  <a:srgbClr val="1DFFBE"/>
                </a:solidFill>
              </a:ln>
              <a:effectLst/>
            </c:spPr>
          </c:marker>
          <c:cat>
            <c:strRef>
              <c:f>Sheet2!$A$2:$A$4</c:f>
              <c:strCache>
                <c:ptCount val="3"/>
                <c:pt idx="0">
                  <c:v>Week 8</c:v>
                </c:pt>
                <c:pt idx="1">
                  <c:v>Week 24</c:v>
                </c:pt>
                <c:pt idx="2">
                  <c:v>Week 48</c:v>
                </c:pt>
              </c:strCache>
            </c:strRef>
          </c:cat>
          <c:val>
            <c:numRef>
              <c:f>Sheet2!$C$2:$C$4</c:f>
              <c:numCache>
                <c:formatCode>General</c:formatCode>
                <c:ptCount val="3"/>
                <c:pt idx="0">
                  <c:v>1.88</c:v>
                </c:pt>
                <c:pt idx="1">
                  <c:v>1.76</c:v>
                </c:pt>
                <c:pt idx="2">
                  <c:v>1.75</c:v>
                </c:pt>
              </c:numCache>
            </c:numRef>
          </c:val>
          <c:smooth val="0"/>
          <c:extLst>
            <c:ext xmlns:c16="http://schemas.microsoft.com/office/drawing/2014/chart" uri="{C3380CC4-5D6E-409C-BE32-E72D297353CC}">
              <c16:uniqueId val="{00000001-28BA-4942-9D3D-21B6ABC57B18}"/>
            </c:ext>
          </c:extLst>
        </c:ser>
        <c:dLbls>
          <c:showLegendKey val="0"/>
          <c:showVal val="0"/>
          <c:showCatName val="0"/>
          <c:showSerName val="0"/>
          <c:showPercent val="0"/>
          <c:showBubbleSize val="0"/>
        </c:dLbls>
        <c:marker val="1"/>
        <c:smooth val="0"/>
        <c:axId val="684243920"/>
        <c:axId val="684244576"/>
      </c:lineChart>
      <c:catAx>
        <c:axId val="684243920"/>
        <c:scaling>
          <c:orientation val="minMax"/>
        </c:scaling>
        <c:delete val="1"/>
        <c:axPos val="b"/>
        <c:numFmt formatCode="General" sourceLinked="1"/>
        <c:majorTickMark val="out"/>
        <c:minorTickMark val="out"/>
        <c:tickLblPos val="nextTo"/>
        <c:crossAx val="684244576"/>
        <c:crossesAt val="5"/>
        <c:auto val="1"/>
        <c:lblAlgn val="ctr"/>
        <c:lblOffset val="100"/>
        <c:noMultiLvlLbl val="0"/>
      </c:catAx>
      <c:valAx>
        <c:axId val="684244576"/>
        <c:scaling>
          <c:orientation val="minMax"/>
          <c:max val="1"/>
          <c:min val="0"/>
        </c:scaling>
        <c:delete val="0"/>
        <c:axPos val="l"/>
        <c:numFmt formatCode="General" sourceLinked="1"/>
        <c:majorTickMark val="none"/>
        <c:minorTickMark val="none"/>
        <c:tickLblPos val="none"/>
        <c:spPr>
          <a:noFill/>
          <a:ln w="19050" cap="sq">
            <a:noFill/>
            <a:miter lim="800000"/>
          </a:ln>
          <a:effectLst/>
        </c:spPr>
        <c:txPr>
          <a:bodyPr rot="-60000000" spcFirstLastPara="1" vertOverflow="ellipsis" vert="horz" wrap="square" anchor="ctr" anchorCtr="1"/>
          <a:lstStyle/>
          <a:p>
            <a:pPr>
              <a:defRPr sz="14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crossAx val="684243920"/>
        <c:crosses val="autoZero"/>
        <c:crossBetween val="between"/>
        <c:majorUnit val="1"/>
      </c:valAx>
      <c:spPr>
        <a:noFill/>
        <a:ln>
          <a:noFill/>
        </a:ln>
        <a:effectLst/>
      </c:spPr>
    </c:plotArea>
    <c:legend>
      <c:legendPos val="r"/>
      <c:layout>
        <c:manualLayout>
          <c:xMode val="edge"/>
          <c:yMode val="edge"/>
          <c:x val="4.442456339497583E-2"/>
          <c:y val="7.1116755531298537E-2"/>
          <c:w val="0.91927165354330709"/>
          <c:h val="0.92888392176784351"/>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9960664961601097"/>
          <c:y val="0.18578664939887163"/>
          <c:w val="0.34864114309640098"/>
          <c:h val="0.64830963837853606"/>
        </c:manualLayout>
      </c:layout>
      <c:barChart>
        <c:barDir val="bar"/>
        <c:grouping val="clustered"/>
        <c:varyColors val="0"/>
        <c:ser>
          <c:idx val="0"/>
          <c:order val="0"/>
          <c:tx>
            <c:strRef>
              <c:f>Sheet1!$B$1</c:f>
              <c:strCache>
                <c:ptCount val="1"/>
                <c:pt idx="0">
                  <c:v>CAB + RPV Q8W</c:v>
                </c:pt>
              </c:strCache>
            </c:strRef>
          </c:tx>
          <c:spPr>
            <a:solidFill>
              <a:srgbClr val="00A779"/>
            </a:solidFill>
            <a:ln>
              <a:noFill/>
            </a:ln>
            <a:effectLst/>
          </c:spPr>
          <c:invertIfNegative val="0"/>
          <c:dPt>
            <c:idx val="0"/>
            <c:invertIfNegative val="0"/>
            <c:bubble3D val="0"/>
            <c:spPr>
              <a:solidFill>
                <a:srgbClr val="00A779"/>
              </a:solidFill>
              <a:ln>
                <a:noFill/>
              </a:ln>
              <a:effectLst/>
            </c:spPr>
            <c:extLst>
              <c:ext xmlns:c16="http://schemas.microsoft.com/office/drawing/2014/chart" uri="{C3380CC4-5D6E-409C-BE32-E72D297353CC}">
                <c16:uniqueId val="{00000001-CDFE-40D4-81E3-9E4830B7965F}"/>
              </c:ext>
            </c:extLst>
          </c:dPt>
          <c:dPt>
            <c:idx val="1"/>
            <c:invertIfNegative val="0"/>
            <c:bubble3D val="0"/>
            <c:spPr>
              <a:solidFill>
                <a:srgbClr val="00A779"/>
              </a:solidFill>
              <a:ln>
                <a:noFill/>
              </a:ln>
              <a:effectLst/>
            </c:spPr>
            <c:extLst>
              <c:ext xmlns:c16="http://schemas.microsoft.com/office/drawing/2014/chart" uri="{C3380CC4-5D6E-409C-BE32-E72D297353CC}">
                <c16:uniqueId val="{00000003-CDFE-40D4-81E3-9E4830B7965F}"/>
              </c:ext>
            </c:extLst>
          </c:dPt>
          <c:dLbls>
            <c:delete val="1"/>
          </c:dLbls>
          <c:errBars>
            <c:errBarType val="both"/>
            <c:errValType val="cust"/>
            <c:noEndCap val="0"/>
            <c:plus>
              <c:numRef>
                <c:f>Sheet1!$M$2:$M$3</c:f>
                <c:numCache>
                  <c:formatCode>General</c:formatCode>
                  <c:ptCount val="2"/>
                  <c:pt idx="0">
                    <c:v>0.71</c:v>
                  </c:pt>
                  <c:pt idx="1">
                    <c:v>0.83</c:v>
                  </c:pt>
                </c:numCache>
              </c:numRef>
            </c:plus>
            <c:minus>
              <c:numRef>
                <c:f>Sheet1!$M$2:$M$3</c:f>
                <c:numCache>
                  <c:formatCode>General</c:formatCode>
                  <c:ptCount val="2"/>
                  <c:pt idx="0">
                    <c:v>0.71</c:v>
                  </c:pt>
                  <c:pt idx="1">
                    <c:v>0.83</c:v>
                  </c:pt>
                </c:numCache>
              </c:numRef>
            </c:minus>
            <c:spPr>
              <a:noFill/>
              <a:ln w="12700" cap="flat" cmpd="sng" algn="ctr">
                <a:solidFill>
                  <a:schemeClr val="tx1">
                    <a:lumMod val="65000"/>
                    <a:lumOff val="35000"/>
                  </a:schemeClr>
                </a:solidFill>
                <a:round/>
              </a:ln>
              <a:effectLst/>
            </c:spPr>
          </c:errBars>
          <c:cat>
            <c:strRef>
              <c:f>Sheet1!$A$2:$A$3</c:f>
              <c:strCache>
                <c:ptCount val="2"/>
                <c:pt idx="0">
                  <c:v>Week 24</c:v>
                </c:pt>
                <c:pt idx="1">
                  <c:v>Week 48</c:v>
                </c:pt>
              </c:strCache>
            </c:strRef>
          </c:cat>
          <c:val>
            <c:numRef>
              <c:f>Sheet1!$B$2:$B$3</c:f>
              <c:numCache>
                <c:formatCode>General</c:formatCode>
                <c:ptCount val="2"/>
                <c:pt idx="0">
                  <c:v>5.07</c:v>
                </c:pt>
                <c:pt idx="1">
                  <c:v>4.8600000000000003</c:v>
                </c:pt>
              </c:numCache>
            </c:numRef>
          </c:val>
          <c:extLst>
            <c:ext xmlns:c16="http://schemas.microsoft.com/office/drawing/2014/chart" uri="{C3380CC4-5D6E-409C-BE32-E72D297353CC}">
              <c16:uniqueId val="{00000004-CDFE-40D4-81E3-9E4830B7965F}"/>
            </c:ext>
          </c:extLst>
        </c:ser>
        <c:ser>
          <c:idx val="1"/>
          <c:order val="1"/>
          <c:tx>
            <c:strRef>
              <c:f>Sheet1!$C$1</c:f>
              <c:strCache>
                <c:ptCount val="1"/>
                <c:pt idx="0">
                  <c:v>CAB + RPV Q4W</c:v>
                </c:pt>
              </c:strCache>
            </c:strRef>
          </c:tx>
          <c:spPr>
            <a:pattFill prst="pct50">
              <a:fgClr>
                <a:srgbClr val="00A779"/>
              </a:fgClr>
              <a:bgClr>
                <a:srgbClr val="FFFFFF"/>
              </a:bgClr>
            </a:pattFill>
            <a:ln>
              <a:noFill/>
            </a:ln>
            <a:effectLst/>
          </c:spPr>
          <c:invertIfNegative val="0"/>
          <c:dLbls>
            <c:delete val="1"/>
          </c:dLbls>
          <c:errBars>
            <c:errBarType val="both"/>
            <c:errValType val="cust"/>
            <c:noEndCap val="0"/>
            <c:plus>
              <c:numRef>
                <c:f>Sheet1!$M$4:$M$5</c:f>
                <c:numCache>
                  <c:formatCode>General</c:formatCode>
                  <c:ptCount val="2"/>
                  <c:pt idx="0">
                    <c:v>0.7</c:v>
                  </c:pt>
                  <c:pt idx="1">
                    <c:v>0.83</c:v>
                  </c:pt>
                </c:numCache>
              </c:numRef>
            </c:plus>
            <c:minus>
              <c:numRef>
                <c:f>Sheet1!$L$4:$L$5</c:f>
                <c:numCache>
                  <c:formatCode>General</c:formatCode>
                  <c:ptCount val="2"/>
                  <c:pt idx="0">
                    <c:v>0.71</c:v>
                  </c:pt>
                  <c:pt idx="1">
                    <c:v>0.83</c:v>
                  </c:pt>
                </c:numCache>
              </c:numRef>
            </c:minus>
            <c:spPr>
              <a:noFill/>
              <a:ln w="12700" cap="flat" cmpd="sng" algn="ctr">
                <a:solidFill>
                  <a:schemeClr val="tx1">
                    <a:lumMod val="65000"/>
                    <a:lumOff val="35000"/>
                  </a:schemeClr>
                </a:solidFill>
                <a:round/>
              </a:ln>
              <a:effectLst/>
            </c:spPr>
          </c:errBars>
          <c:cat>
            <c:strRef>
              <c:f>Sheet1!$A$2:$A$3</c:f>
              <c:strCache>
                <c:ptCount val="2"/>
                <c:pt idx="0">
                  <c:v>Week 24</c:v>
                </c:pt>
                <c:pt idx="1">
                  <c:v>Week 48</c:v>
                </c:pt>
              </c:strCache>
            </c:strRef>
          </c:cat>
          <c:val>
            <c:numRef>
              <c:f>Sheet1!$C$2:$C$3</c:f>
              <c:numCache>
                <c:formatCode>General</c:formatCode>
                <c:ptCount val="2"/>
                <c:pt idx="0">
                  <c:v>4</c:v>
                </c:pt>
                <c:pt idx="1">
                  <c:v>3.12</c:v>
                </c:pt>
              </c:numCache>
            </c:numRef>
          </c:val>
          <c:extLst>
            <c:ext xmlns:c16="http://schemas.microsoft.com/office/drawing/2014/chart" uri="{C3380CC4-5D6E-409C-BE32-E72D297353CC}">
              <c16:uniqueId val="{00000005-CDFE-40D4-81E3-9E4830B7965F}"/>
            </c:ext>
          </c:extLst>
        </c:ser>
        <c:dLbls>
          <c:dLblPos val="outEnd"/>
          <c:showLegendKey val="0"/>
          <c:showVal val="1"/>
          <c:showCatName val="0"/>
          <c:showSerName val="0"/>
          <c:showPercent val="0"/>
          <c:showBubbleSize val="0"/>
        </c:dLbls>
        <c:gapWidth val="182"/>
        <c:axId val="457903208"/>
        <c:axId val="457900912"/>
      </c:barChart>
      <c:catAx>
        <c:axId val="457903208"/>
        <c:scaling>
          <c:orientation val="maxMin"/>
        </c:scaling>
        <c:delete val="0"/>
        <c:axPos val="l"/>
        <c:numFmt formatCode="General" sourceLinked="1"/>
        <c:majorTickMark val="none"/>
        <c:minorTickMark val="none"/>
        <c:tickLblPos val="nextTo"/>
        <c:spPr>
          <a:noFill/>
          <a:ln w="19050" cap="flat" cmpd="sng" algn="ctr">
            <a:solidFill>
              <a:srgbClr val="071D49"/>
            </a:solidFill>
            <a:round/>
          </a:ln>
          <a:effectLst/>
        </c:spPr>
        <c:txPr>
          <a:bodyPr rot="-60000000" spcFirstLastPara="1" vertOverflow="ellipsis" vert="horz" wrap="square" anchor="ctr" anchorCtr="1"/>
          <a:lstStyle/>
          <a:p>
            <a:pPr>
              <a:defRPr sz="14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crossAx val="457900912"/>
        <c:crosses val="autoZero"/>
        <c:auto val="1"/>
        <c:lblAlgn val="ctr"/>
        <c:lblOffset val="100"/>
        <c:noMultiLvlLbl val="0"/>
      </c:catAx>
      <c:valAx>
        <c:axId val="457900912"/>
        <c:scaling>
          <c:orientation val="minMax"/>
        </c:scaling>
        <c:delete val="1"/>
        <c:axPos val="t"/>
        <c:numFmt formatCode="General" sourceLinked="1"/>
        <c:majorTickMark val="none"/>
        <c:minorTickMark val="none"/>
        <c:tickLblPos val="nextTo"/>
        <c:crossAx val="457903208"/>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4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sz="14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10411918049069679"/>
          <c:y val="0.17276799628742412"/>
          <c:w val="0.17673769522869262"/>
          <c:h val="8.774202897856091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en-US"/>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788095238095238E-2"/>
          <c:y val="7.648097622236176E-2"/>
          <c:w val="0.90802980877390327"/>
          <c:h val="0.90658183252852043"/>
        </c:manualLayout>
      </c:layout>
      <c:barChart>
        <c:barDir val="bar"/>
        <c:grouping val="clustered"/>
        <c:varyColors val="0"/>
        <c:ser>
          <c:idx val="0"/>
          <c:order val="0"/>
          <c:tx>
            <c:strRef>
              <c:f>Without!$B$1</c:f>
              <c:strCache>
                <c:ptCount val="1"/>
                <c:pt idx="0">
                  <c:v>Q8W</c:v>
                </c:pt>
              </c:strCache>
            </c:strRef>
          </c:tx>
          <c:spPr>
            <a:solidFill>
              <a:srgbClr val="00A77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Without!$A$2:$A$13</c:f>
              <c:strCache>
                <c:ptCount val="12"/>
                <c:pt idx="0">
                  <c:v>Your willingness to continue with your present form of treatment?</c:v>
                </c:pt>
                <c:pt idx="1">
                  <c:v>The flexibility of your treatment recently?</c:v>
                </c:pt>
                <c:pt idx="2">
                  <c:v>The convenience of your treatmnet?</c:v>
                </c:pt>
                <c:pt idx="3">
                  <c:v> The extent to which the treatment fits in with your lifestyle?</c:v>
                </c:pt>
                <c:pt idx="4">
                  <c:v>How easy or difficult your treatment has been recently?</c:v>
                </c:pt>
                <c:pt idx="5">
                  <c:v>Your willingness to recommend the treatment to someone else for HIV treatment?</c:v>
                </c:pt>
                <c:pt idx="6">
                  <c:v>Your current treatment?</c:v>
                </c:pt>
                <c:pt idx="7">
                  <c:v>The demands made by your current treatment?</c:v>
                </c:pt>
                <c:pt idx="8">
                  <c:v> Your understanding of your HIV?</c:v>
                </c:pt>
                <c:pt idx="9">
                  <c:v>Any side effects of your present treatment?</c:v>
                </c:pt>
                <c:pt idx="10">
                  <c:v>Your control of your HIV?</c:v>
                </c:pt>
                <c:pt idx="11">
                  <c:v>The amount of discomfort or pain invovled with your treatment?</c:v>
                </c:pt>
              </c:strCache>
            </c:strRef>
          </c:cat>
          <c:val>
            <c:numRef>
              <c:f>Without!$B$2:$B$13</c:f>
              <c:numCache>
                <c:formatCode>General</c:formatCode>
                <c:ptCount val="12"/>
                <c:pt idx="0">
                  <c:v>0.8</c:v>
                </c:pt>
                <c:pt idx="1">
                  <c:v>0.8</c:v>
                </c:pt>
                <c:pt idx="2">
                  <c:v>0.7</c:v>
                </c:pt>
                <c:pt idx="3">
                  <c:v>0.5</c:v>
                </c:pt>
                <c:pt idx="4">
                  <c:v>0.4</c:v>
                </c:pt>
                <c:pt idx="5">
                  <c:v>0.4</c:v>
                </c:pt>
                <c:pt idx="6">
                  <c:v>0.3</c:v>
                </c:pt>
                <c:pt idx="7">
                  <c:v>0.2</c:v>
                </c:pt>
                <c:pt idx="8">
                  <c:v>0.2</c:v>
                </c:pt>
                <c:pt idx="9">
                  <c:v>0</c:v>
                </c:pt>
                <c:pt idx="10">
                  <c:v>0</c:v>
                </c:pt>
                <c:pt idx="11">
                  <c:v>-0.3</c:v>
                </c:pt>
              </c:numCache>
            </c:numRef>
          </c:val>
          <c:extLst>
            <c:ext xmlns:c16="http://schemas.microsoft.com/office/drawing/2014/chart" uri="{C3380CC4-5D6E-409C-BE32-E72D297353CC}">
              <c16:uniqueId val="{00000000-30F8-4C4D-8EC9-58F0E3CE1758}"/>
            </c:ext>
          </c:extLst>
        </c:ser>
        <c:ser>
          <c:idx val="1"/>
          <c:order val="1"/>
          <c:tx>
            <c:strRef>
              <c:f>Without!$C$1</c:f>
              <c:strCache>
                <c:ptCount val="1"/>
                <c:pt idx="0">
                  <c:v>Q4W</c:v>
                </c:pt>
              </c:strCache>
            </c:strRef>
          </c:tx>
          <c:spPr>
            <a:pattFill prst="pct50">
              <a:fgClr>
                <a:srgbClr val="00A779"/>
              </a:fgClr>
              <a:bgClr>
                <a:srgbClr val="FFFFFF"/>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Without!$A$2:$A$13</c:f>
              <c:strCache>
                <c:ptCount val="12"/>
                <c:pt idx="0">
                  <c:v>Your willingness to continue with your present form of treatment?</c:v>
                </c:pt>
                <c:pt idx="1">
                  <c:v>The flexibility of your treatment recently?</c:v>
                </c:pt>
                <c:pt idx="2">
                  <c:v>The convenience of your treatmnet?</c:v>
                </c:pt>
                <c:pt idx="3">
                  <c:v> The extent to which the treatment fits in with your lifestyle?</c:v>
                </c:pt>
                <c:pt idx="4">
                  <c:v>How easy or difficult your treatment has been recently?</c:v>
                </c:pt>
                <c:pt idx="5">
                  <c:v>Your willingness to recommend the treatment to someone else for HIV treatment?</c:v>
                </c:pt>
                <c:pt idx="6">
                  <c:v>Your current treatment?</c:v>
                </c:pt>
                <c:pt idx="7">
                  <c:v>The demands made by your current treatment?</c:v>
                </c:pt>
                <c:pt idx="8">
                  <c:v> Your understanding of your HIV?</c:v>
                </c:pt>
                <c:pt idx="9">
                  <c:v>Any side effects of your present treatment?</c:v>
                </c:pt>
                <c:pt idx="10">
                  <c:v>Your control of your HIV?</c:v>
                </c:pt>
                <c:pt idx="11">
                  <c:v>The amount of discomfort or pain invovled with your treatment?</c:v>
                </c:pt>
              </c:strCache>
            </c:strRef>
          </c:cat>
          <c:val>
            <c:numRef>
              <c:f>Without!$C$2:$C$13</c:f>
              <c:numCache>
                <c:formatCode>General</c:formatCode>
                <c:ptCount val="12"/>
                <c:pt idx="0">
                  <c:v>0.7</c:v>
                </c:pt>
                <c:pt idx="1">
                  <c:v>0.8</c:v>
                </c:pt>
                <c:pt idx="2">
                  <c:v>0.5</c:v>
                </c:pt>
                <c:pt idx="3">
                  <c:v>0.5</c:v>
                </c:pt>
                <c:pt idx="4">
                  <c:v>0.3</c:v>
                </c:pt>
                <c:pt idx="5">
                  <c:v>0.3</c:v>
                </c:pt>
                <c:pt idx="6">
                  <c:v>0.2</c:v>
                </c:pt>
                <c:pt idx="7">
                  <c:v>0.2</c:v>
                </c:pt>
                <c:pt idx="8">
                  <c:v>0.2</c:v>
                </c:pt>
                <c:pt idx="9">
                  <c:v>0</c:v>
                </c:pt>
                <c:pt idx="10">
                  <c:v>0</c:v>
                </c:pt>
                <c:pt idx="11">
                  <c:v>-0.5</c:v>
                </c:pt>
              </c:numCache>
            </c:numRef>
          </c:val>
          <c:extLst>
            <c:ext xmlns:c16="http://schemas.microsoft.com/office/drawing/2014/chart" uri="{C3380CC4-5D6E-409C-BE32-E72D297353CC}">
              <c16:uniqueId val="{00000001-30F8-4C4D-8EC9-58F0E3CE1758}"/>
            </c:ext>
          </c:extLst>
        </c:ser>
        <c:dLbls>
          <c:showLegendKey val="0"/>
          <c:showVal val="0"/>
          <c:showCatName val="0"/>
          <c:showSerName val="0"/>
          <c:showPercent val="0"/>
          <c:showBubbleSize val="0"/>
        </c:dLbls>
        <c:gapWidth val="45"/>
        <c:overlap val="-20"/>
        <c:axId val="312830840"/>
        <c:axId val="312831168"/>
      </c:barChart>
      <c:catAx>
        <c:axId val="312830840"/>
        <c:scaling>
          <c:orientation val="maxMin"/>
        </c:scaling>
        <c:delete val="0"/>
        <c:axPos val="l"/>
        <c:numFmt formatCode="General" sourceLinked="1"/>
        <c:majorTickMark val="out"/>
        <c:minorTickMark val="none"/>
        <c:tickLblPos val="none"/>
        <c:spPr>
          <a:noFill/>
          <a:ln w="19050" cap="sq" cmpd="sng" algn="ctr">
            <a:solidFill>
              <a:schemeClr val="tx1"/>
            </a:solidFill>
            <a:miter lim="800000"/>
          </a:ln>
          <a:effectLst/>
        </c:spPr>
        <c:txPr>
          <a:bodyPr rot="-60000000" spcFirstLastPara="1" vertOverflow="ellipsis" vert="horz" wrap="square" anchor="ctr" anchorCtr="1"/>
          <a:lstStyle/>
          <a:p>
            <a:pPr>
              <a:defRPr sz="1100" b="0" i="0" u="none" strike="noStrike" kern="1200" cap="none" spc="0" normalizeH="0" baseline="0">
                <a:solidFill>
                  <a:schemeClr val="tx1"/>
                </a:solidFill>
                <a:latin typeface="+mn-lt"/>
                <a:ea typeface="+mn-ea"/>
                <a:cs typeface="+mn-cs"/>
              </a:defRPr>
            </a:pPr>
            <a:endParaRPr lang="en-US"/>
          </a:p>
        </c:txPr>
        <c:crossAx val="312831168"/>
        <c:crosses val="autoZero"/>
        <c:auto val="1"/>
        <c:lblAlgn val="ctr"/>
        <c:lblOffset val="0"/>
        <c:noMultiLvlLbl val="0"/>
      </c:catAx>
      <c:valAx>
        <c:axId val="312831168"/>
        <c:scaling>
          <c:orientation val="minMax"/>
          <c:max val="1.5"/>
          <c:min val="-0.5"/>
        </c:scaling>
        <c:delete val="0"/>
        <c:axPos val="t"/>
        <c:numFmt formatCode="General" sourceLinked="1"/>
        <c:majorTickMark val="out"/>
        <c:minorTickMark val="none"/>
        <c:tickLblPos val="nextTo"/>
        <c:spPr>
          <a:noFill/>
          <a:ln w="19050" cap="sq">
            <a:solidFill>
              <a:schemeClr val="tx1"/>
            </a:solidFill>
            <a:miter lim="800000"/>
          </a:ln>
          <a:effectLst/>
        </c:spPr>
        <c:txPr>
          <a:bodyPr rot="-60000000" spcFirstLastPara="1" vertOverflow="ellipsis" vert="horz" wrap="square" anchor="ctr" anchorCtr="1"/>
          <a:lstStyle/>
          <a:p>
            <a:pPr>
              <a:defRPr sz="1197"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crossAx val="312830840"/>
        <c:crosses val="autoZero"/>
        <c:crossBetween val="between"/>
        <c:majorUnit val="0.5"/>
      </c:valAx>
      <c:spPr>
        <a:noFill/>
        <a:ln w="25400">
          <a:noFill/>
        </a:ln>
        <a:effectLst/>
      </c:spPr>
    </c:plotArea>
    <c:legend>
      <c:legendPos val="r"/>
      <c:layout>
        <c:manualLayout>
          <c:xMode val="edge"/>
          <c:yMode val="edge"/>
          <c:x val="0.72503124588590939"/>
          <c:y val="0.90952001975904939"/>
          <c:w val="0.26042974558757465"/>
          <c:h val="7.382984478953083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778164211081283"/>
          <c:y val="0.24138618447795587"/>
          <c:w val="0.49414767909256097"/>
          <c:h val="0.62395680604101356"/>
        </c:manualLayout>
      </c:layout>
      <c:pieChart>
        <c:varyColors val="1"/>
        <c:ser>
          <c:idx val="0"/>
          <c:order val="0"/>
          <c:spPr>
            <a:solidFill>
              <a:srgbClr val="00A779"/>
            </a:solidFill>
          </c:spPr>
          <c:dPt>
            <c:idx val="0"/>
            <c:bubble3D val="0"/>
            <c:spPr>
              <a:solidFill>
                <a:srgbClr val="00A779"/>
              </a:solidFill>
              <a:ln w="19050">
                <a:solidFill>
                  <a:schemeClr val="lt1"/>
                </a:solidFill>
              </a:ln>
              <a:effectLst/>
            </c:spPr>
            <c:extLst>
              <c:ext xmlns:c16="http://schemas.microsoft.com/office/drawing/2014/chart" uri="{C3380CC4-5D6E-409C-BE32-E72D297353CC}">
                <c16:uniqueId val="{00000001-2F16-4B2E-9AF0-B38613A41645}"/>
              </c:ext>
            </c:extLst>
          </c:dPt>
          <c:dPt>
            <c:idx val="1"/>
            <c:bubble3D val="0"/>
            <c:spPr>
              <a:pattFill prst="pct50">
                <a:fgClr>
                  <a:srgbClr val="00A779"/>
                </a:fgClr>
                <a:bgClr>
                  <a:schemeClr val="bg1"/>
                </a:bgClr>
              </a:pattFill>
              <a:ln w="19050">
                <a:solidFill>
                  <a:schemeClr val="lt1"/>
                </a:solidFill>
              </a:ln>
              <a:effectLst/>
            </c:spPr>
            <c:extLst>
              <c:ext xmlns:c16="http://schemas.microsoft.com/office/drawing/2014/chart" uri="{C3380CC4-5D6E-409C-BE32-E72D297353CC}">
                <c16:uniqueId val="{00000003-2F16-4B2E-9AF0-B38613A41645}"/>
              </c:ext>
            </c:extLst>
          </c:dPt>
          <c:dPt>
            <c:idx val="2"/>
            <c:bubble3D val="0"/>
            <c:spPr>
              <a:solidFill>
                <a:srgbClr val="5BC2E7"/>
              </a:solidFill>
              <a:ln w="19050">
                <a:solidFill>
                  <a:schemeClr val="lt1"/>
                </a:solidFill>
              </a:ln>
              <a:effectLst/>
            </c:spPr>
            <c:extLst>
              <c:ext xmlns:c16="http://schemas.microsoft.com/office/drawing/2014/chart" uri="{C3380CC4-5D6E-409C-BE32-E72D297353CC}">
                <c16:uniqueId val="{00000005-2F16-4B2E-9AF0-B38613A41645}"/>
              </c:ext>
            </c:extLst>
          </c:dPt>
          <c:dPt>
            <c:idx val="3"/>
            <c:bubble3D val="0"/>
            <c:spPr>
              <a:solidFill>
                <a:srgbClr val="970096"/>
              </a:solidFill>
              <a:ln w="19050">
                <a:solidFill>
                  <a:schemeClr val="lt1"/>
                </a:solidFill>
              </a:ln>
              <a:effectLst/>
            </c:spPr>
            <c:extLst>
              <c:ext xmlns:c16="http://schemas.microsoft.com/office/drawing/2014/chart" uri="{C3380CC4-5D6E-409C-BE32-E72D297353CC}">
                <c16:uniqueId val="{00000007-2F16-4B2E-9AF0-B38613A41645}"/>
              </c:ext>
            </c:extLst>
          </c:dPt>
          <c:cat>
            <c:strRef>
              <c:f>Sheet1!$H$3:$K$3</c:f>
              <c:strCache>
                <c:ptCount val="4"/>
                <c:pt idx="0">
                  <c:v>Q8W CAB + RPV LA</c:v>
                </c:pt>
                <c:pt idx="1">
                  <c:v>Q4W CAB + RPV LA</c:v>
                </c:pt>
                <c:pt idx="2">
                  <c:v>No preference</c:v>
                </c:pt>
                <c:pt idx="3">
                  <c:v>Daily oral CAB + RPV</c:v>
                </c:pt>
              </c:strCache>
            </c:strRef>
          </c:cat>
          <c:val>
            <c:numRef>
              <c:f>Sheet1!$H$4:$K$4</c:f>
              <c:numCache>
                <c:formatCode>0%</c:formatCode>
                <c:ptCount val="4"/>
                <c:pt idx="0">
                  <c:v>0.94</c:v>
                </c:pt>
                <c:pt idx="1">
                  <c:v>0.03</c:v>
                </c:pt>
                <c:pt idx="2">
                  <c:v>0.01</c:v>
                </c:pt>
                <c:pt idx="3">
                  <c:v>0.02</c:v>
                </c:pt>
              </c:numCache>
            </c:numRef>
          </c:val>
          <c:extLst>
            <c:ext xmlns:c16="http://schemas.microsoft.com/office/drawing/2014/chart" uri="{C3380CC4-5D6E-409C-BE32-E72D297353CC}">
              <c16:uniqueId val="{00000008-2F16-4B2E-9AF0-B38613A41645}"/>
            </c:ext>
          </c:extLst>
        </c:ser>
        <c:dLbls>
          <c:showLegendKey val="0"/>
          <c:showVal val="0"/>
          <c:showCatName val="0"/>
          <c:showSerName val="0"/>
          <c:showPercent val="0"/>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rtl="0">
              <a:defRPr lang="en-GB" sz="9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Entry>
      <c:legendEntry>
        <c:idx val="1"/>
        <c:txPr>
          <a:bodyPr rot="0" spcFirstLastPara="1" vertOverflow="ellipsis" vert="horz" wrap="square" anchor="ctr" anchorCtr="1"/>
          <a:lstStyle/>
          <a:p>
            <a:pPr>
              <a:defRPr lang="en-GB" sz="9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Entry>
      <c:legendEntry>
        <c:idx val="2"/>
        <c:txPr>
          <a:bodyPr rot="0" spcFirstLastPara="1" vertOverflow="ellipsis" vert="horz" wrap="square" anchor="ctr" anchorCtr="1"/>
          <a:lstStyle/>
          <a:p>
            <a:pPr>
              <a:defRPr lang="en-GB" sz="9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69014413645769579"/>
          <c:y val="0.20038517233270886"/>
          <c:w val="0.26728917806262742"/>
          <c:h val="0.22647969347299104"/>
        </c:manualLayout>
      </c:layout>
      <c:overlay val="0"/>
      <c:spPr>
        <a:noFill/>
        <a:ln>
          <a:noFill/>
        </a:ln>
        <a:effectLst/>
      </c:spPr>
      <c:txPr>
        <a:bodyPr rot="0" spcFirstLastPara="1" vertOverflow="ellipsis" vert="horz" wrap="square" anchor="ctr" anchorCtr="1"/>
        <a:lstStyle/>
        <a:p>
          <a:pPr>
            <a:defRPr lang="en-GB" sz="9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36579090563102"/>
          <c:y val="0.11312148101849542"/>
          <c:w val="0.61726864285422223"/>
          <c:h val="0.69921570803103983"/>
        </c:manualLayout>
      </c:layout>
      <c:pieChart>
        <c:varyColors val="1"/>
        <c:ser>
          <c:idx val="0"/>
          <c:order val="0"/>
          <c:explosion val="1"/>
          <c:dPt>
            <c:idx val="0"/>
            <c:bubble3D val="0"/>
            <c:spPr>
              <a:solidFill>
                <a:srgbClr val="00A779"/>
              </a:solidFill>
              <a:ln w="19050">
                <a:solidFill>
                  <a:schemeClr val="lt1"/>
                </a:solidFill>
              </a:ln>
              <a:effectLst/>
            </c:spPr>
            <c:extLst>
              <c:ext xmlns:c16="http://schemas.microsoft.com/office/drawing/2014/chart" uri="{C3380CC4-5D6E-409C-BE32-E72D297353CC}">
                <c16:uniqueId val="{00000001-05ED-49D5-AE94-E657EDE1E02F}"/>
              </c:ext>
            </c:extLst>
          </c:dPt>
          <c:dPt>
            <c:idx val="1"/>
            <c:bubble3D val="0"/>
            <c:spPr>
              <a:solidFill>
                <a:srgbClr val="5BC2E7"/>
              </a:solidFill>
              <a:ln w="19050">
                <a:solidFill>
                  <a:schemeClr val="lt1"/>
                </a:solidFill>
              </a:ln>
              <a:effectLst/>
            </c:spPr>
            <c:extLst>
              <c:ext xmlns:c16="http://schemas.microsoft.com/office/drawing/2014/chart" uri="{C3380CC4-5D6E-409C-BE32-E72D297353CC}">
                <c16:uniqueId val="{00000003-05ED-49D5-AE94-E657EDE1E02F}"/>
              </c:ext>
            </c:extLst>
          </c:dPt>
          <c:dPt>
            <c:idx val="2"/>
            <c:bubble3D val="0"/>
            <c:spPr>
              <a:solidFill>
                <a:srgbClr val="970096"/>
              </a:solidFill>
              <a:ln w="19050">
                <a:solidFill>
                  <a:schemeClr val="lt1"/>
                </a:solidFill>
              </a:ln>
              <a:effectLst/>
            </c:spPr>
            <c:extLst>
              <c:ext xmlns:c16="http://schemas.microsoft.com/office/drawing/2014/chart" uri="{C3380CC4-5D6E-409C-BE32-E72D297353CC}">
                <c16:uniqueId val="{00000005-05ED-49D5-AE94-E657EDE1E02F}"/>
              </c:ext>
            </c:extLst>
          </c:dPt>
          <c:cat>
            <c:strRef>
              <c:f>Sheet1!$D$3:$F$3</c:f>
              <c:strCache>
                <c:ptCount val="3"/>
                <c:pt idx="0">
                  <c:v>Q8W CAB + RPV LA</c:v>
                </c:pt>
                <c:pt idx="1">
                  <c:v>No preference</c:v>
                </c:pt>
                <c:pt idx="2">
                  <c:v>Daily oral CAB + RPV</c:v>
                </c:pt>
              </c:strCache>
            </c:strRef>
          </c:cat>
          <c:val>
            <c:numRef>
              <c:f>Sheet1!$D$4:$F$4</c:f>
              <c:numCache>
                <c:formatCode>0%</c:formatCode>
                <c:ptCount val="3"/>
                <c:pt idx="0">
                  <c:v>0.98</c:v>
                </c:pt>
                <c:pt idx="1">
                  <c:v>0.01</c:v>
                </c:pt>
                <c:pt idx="2">
                  <c:v>0.01</c:v>
                </c:pt>
              </c:numCache>
            </c:numRef>
          </c:val>
          <c:extLst>
            <c:ext xmlns:c16="http://schemas.microsoft.com/office/drawing/2014/chart" uri="{C3380CC4-5D6E-409C-BE32-E72D297353CC}">
              <c16:uniqueId val="{00000006-05ED-49D5-AE94-E657EDE1E02F}"/>
            </c:ext>
          </c:extLst>
        </c:ser>
        <c:dLbls>
          <c:showLegendKey val="0"/>
          <c:showVal val="0"/>
          <c:showCatName val="0"/>
          <c:showSerName val="0"/>
          <c:showPercent val="0"/>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9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Entry>
      <c:layout>
        <c:manualLayout>
          <c:xMode val="edge"/>
          <c:yMode val="edge"/>
          <c:x val="0.63330051199535731"/>
          <c:y val="0"/>
          <c:w val="0.36669948800464269"/>
          <c:h val="0.25037822704990703"/>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856899228752511"/>
          <c:y val="8.0507484301548193E-2"/>
          <c:w val="0.47356912833322939"/>
          <c:h val="0.61967930240106273"/>
        </c:manualLayout>
      </c:layout>
      <c:pieChart>
        <c:varyColors val="1"/>
        <c:ser>
          <c:idx val="0"/>
          <c:order val="0"/>
          <c:dPt>
            <c:idx val="0"/>
            <c:bubble3D val="0"/>
            <c:spPr>
              <a:pattFill prst="pct50">
                <a:fgClr>
                  <a:srgbClr val="00A779"/>
                </a:fgClr>
                <a:bgClr>
                  <a:schemeClr val="bg1"/>
                </a:bgClr>
              </a:pattFill>
              <a:ln w="19050">
                <a:solidFill>
                  <a:schemeClr val="lt1"/>
                </a:solidFill>
              </a:ln>
              <a:effectLst/>
            </c:spPr>
            <c:extLst>
              <c:ext xmlns:c16="http://schemas.microsoft.com/office/drawing/2014/chart" uri="{C3380CC4-5D6E-409C-BE32-E72D297353CC}">
                <c16:uniqueId val="{00000001-911F-4A94-95EE-B1B7CD6C3D03}"/>
              </c:ext>
            </c:extLst>
          </c:dPt>
          <c:dPt>
            <c:idx val="1"/>
            <c:bubble3D val="0"/>
            <c:spPr>
              <a:solidFill>
                <a:srgbClr val="5BC2E7"/>
              </a:solidFill>
              <a:ln w="19050">
                <a:solidFill>
                  <a:schemeClr val="lt1"/>
                </a:solidFill>
              </a:ln>
              <a:effectLst/>
            </c:spPr>
            <c:extLst>
              <c:ext xmlns:c16="http://schemas.microsoft.com/office/drawing/2014/chart" uri="{C3380CC4-5D6E-409C-BE32-E72D297353CC}">
                <c16:uniqueId val="{00000003-911F-4A94-95EE-B1B7CD6C3D03}"/>
              </c:ext>
            </c:extLst>
          </c:dPt>
          <c:dPt>
            <c:idx val="2"/>
            <c:bubble3D val="0"/>
            <c:spPr>
              <a:solidFill>
                <a:srgbClr val="970096"/>
              </a:solidFill>
              <a:ln w="19050">
                <a:solidFill>
                  <a:schemeClr val="lt1"/>
                </a:solidFill>
              </a:ln>
              <a:effectLst/>
            </c:spPr>
            <c:extLst>
              <c:ext xmlns:c16="http://schemas.microsoft.com/office/drawing/2014/chart" uri="{C3380CC4-5D6E-409C-BE32-E72D297353CC}">
                <c16:uniqueId val="{00000005-911F-4A94-95EE-B1B7CD6C3D03}"/>
              </c:ext>
            </c:extLst>
          </c:dPt>
          <c:cat>
            <c:strRef>
              <c:f>Sheet1!$D$3:$F$3</c:f>
              <c:strCache>
                <c:ptCount val="3"/>
                <c:pt idx="0">
                  <c:v>Q4W CAB + RPV LA</c:v>
                </c:pt>
                <c:pt idx="1">
                  <c:v>No preference</c:v>
                </c:pt>
                <c:pt idx="2">
                  <c:v>Daily oral CAB + RPV</c:v>
                </c:pt>
              </c:strCache>
            </c:strRef>
          </c:cat>
          <c:val>
            <c:numRef>
              <c:f>Sheet1!$D$4:$F$4</c:f>
              <c:numCache>
                <c:formatCode>0%</c:formatCode>
                <c:ptCount val="3"/>
                <c:pt idx="0">
                  <c:v>0.94</c:v>
                </c:pt>
                <c:pt idx="1">
                  <c:v>0.03</c:v>
                </c:pt>
                <c:pt idx="2">
                  <c:v>0.03</c:v>
                </c:pt>
              </c:numCache>
            </c:numRef>
          </c:val>
          <c:extLst>
            <c:ext xmlns:c16="http://schemas.microsoft.com/office/drawing/2014/chart" uri="{C3380CC4-5D6E-409C-BE32-E72D297353CC}">
              <c16:uniqueId val="{00000006-911F-4A94-95EE-B1B7CD6C3D03}"/>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3833540217230722"/>
          <c:y val="2.2482455385906129E-3"/>
          <c:w val="0.36166459782769278"/>
          <c:h val="0.19066178389984595"/>
        </c:manualLayout>
      </c:layout>
      <c:overlay val="0"/>
      <c:spPr>
        <a:noFill/>
        <a:ln>
          <a:noFill/>
        </a:ln>
        <a:effectLst/>
      </c:spPr>
      <c:txPr>
        <a:bodyPr rot="0" spcFirstLastPara="1" vertOverflow="ellipsis" vert="horz" wrap="square" anchor="ctr" anchorCtr="1"/>
        <a:lstStyle/>
        <a:p>
          <a:pPr>
            <a:defRPr sz="900" b="0" i="0" u="none" strike="noStrike" kern="1200" baseline="0">
              <a:solidFill>
                <a:srgbClr val="071D49"/>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0.56872</cdr:x>
      <cdr:y>0.24704</cdr:y>
    </cdr:from>
    <cdr:to>
      <cdr:x>0.69277</cdr:x>
      <cdr:y>0.29646</cdr:y>
    </cdr:to>
    <cdr:sp macro="" textlink="">
      <cdr:nvSpPr>
        <cdr:cNvPr id="2" name="TextBox 1">
          <a:extLst xmlns:a="http://schemas.openxmlformats.org/drawingml/2006/main">
            <a:ext uri="{FF2B5EF4-FFF2-40B4-BE49-F238E27FC236}">
              <a16:creationId xmlns:a16="http://schemas.microsoft.com/office/drawing/2014/main" id="{EEA070FA-5F66-4A66-8209-353F2A734832}"/>
            </a:ext>
          </a:extLst>
        </cdr:cNvPr>
        <cdr:cNvSpPr txBox="1"/>
      </cdr:nvSpPr>
      <cdr:spPr>
        <a:xfrm xmlns:a="http://schemas.openxmlformats.org/drawingml/2006/main">
          <a:off x="7613059" y="1544499"/>
          <a:ext cx="1660660" cy="3089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b="0" dirty="0">
              <a:solidFill>
                <a:srgbClr val="071D49"/>
              </a:solidFill>
              <a:latin typeface="Arial" panose="020B0604020202020204" pitchFamily="34" charset="0"/>
              <a:cs typeface="Arial" panose="020B0604020202020204" pitchFamily="34" charset="0"/>
            </a:rPr>
            <a:t>5.07</a:t>
          </a:r>
          <a:r>
            <a:rPr lang="en-GB" sz="1400" b="0" baseline="0" dirty="0">
              <a:solidFill>
                <a:srgbClr val="071D49"/>
              </a:solidFill>
              <a:latin typeface="Arial" panose="020B0604020202020204" pitchFamily="34" charset="0"/>
              <a:cs typeface="Arial" panose="020B0604020202020204" pitchFamily="34" charset="0"/>
            </a:rPr>
            <a:t> (4.36</a:t>
          </a:r>
          <a:r>
            <a:rPr lang="en-US" sz="1400" b="0" dirty="0">
              <a:solidFill>
                <a:srgbClr val="071D49"/>
              </a:solidFill>
              <a:effectLst/>
              <a:latin typeface="Arial" panose="020B0604020202020204" pitchFamily="34" charset="0"/>
              <a:cs typeface="Arial" panose="020B0604020202020204" pitchFamily="34" charset="0"/>
            </a:rPr>
            <a:t>–5.78)</a:t>
          </a:r>
          <a:endParaRPr lang="en-GB" sz="1400" b="0" dirty="0">
            <a:solidFill>
              <a:srgbClr val="071D49"/>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0.53685</cdr:x>
      <cdr:y>0.36662</cdr:y>
    </cdr:from>
    <cdr:to>
      <cdr:x>0.66255</cdr:x>
      <cdr:y>0.43088</cdr:y>
    </cdr:to>
    <cdr:sp macro="" textlink="">
      <cdr:nvSpPr>
        <cdr:cNvPr id="3" name="TextBox 1">
          <a:extLst xmlns:a="http://schemas.openxmlformats.org/drawingml/2006/main">
            <a:ext uri="{FF2B5EF4-FFF2-40B4-BE49-F238E27FC236}">
              <a16:creationId xmlns:a16="http://schemas.microsoft.com/office/drawing/2014/main" id="{DE5AAF76-E3B3-4641-8BCE-466456DAD4F1}"/>
            </a:ext>
          </a:extLst>
        </cdr:cNvPr>
        <cdr:cNvSpPr txBox="1"/>
      </cdr:nvSpPr>
      <cdr:spPr>
        <a:xfrm xmlns:a="http://schemas.openxmlformats.org/drawingml/2006/main">
          <a:off x="7186419" y="2292131"/>
          <a:ext cx="1682706" cy="4017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baseline="0" dirty="0">
              <a:solidFill>
                <a:srgbClr val="071D49"/>
              </a:solidFill>
              <a:latin typeface="Arial" panose="020B0604020202020204" pitchFamily="34" charset="0"/>
              <a:cs typeface="Arial" panose="020B0604020202020204" pitchFamily="34" charset="0"/>
            </a:rPr>
            <a:t>4.00 (3.29</a:t>
          </a:r>
          <a:r>
            <a:rPr lang="en-US" sz="1400" dirty="0">
              <a:solidFill>
                <a:srgbClr val="071D49"/>
              </a:solidFill>
              <a:effectLst/>
              <a:latin typeface="Arial" panose="020B0604020202020204" pitchFamily="34" charset="0"/>
              <a:cs typeface="Arial" panose="020B0604020202020204" pitchFamily="34" charset="0"/>
            </a:rPr>
            <a:t>–4.70)</a:t>
          </a:r>
          <a:endParaRPr lang="en-GB" sz="1400" dirty="0">
            <a:solidFill>
              <a:srgbClr val="071D49"/>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0.57247</cdr:x>
      <cdr:y>0.57699</cdr:y>
    </cdr:from>
    <cdr:to>
      <cdr:x>0.68744</cdr:x>
      <cdr:y>0.60909</cdr:y>
    </cdr:to>
    <cdr:sp macro="" textlink="">
      <cdr:nvSpPr>
        <cdr:cNvPr id="4" name="TextBox 1">
          <a:extLst xmlns:a="http://schemas.openxmlformats.org/drawingml/2006/main">
            <a:ext uri="{FF2B5EF4-FFF2-40B4-BE49-F238E27FC236}">
              <a16:creationId xmlns:a16="http://schemas.microsoft.com/office/drawing/2014/main" id="{24D141A3-BC0C-49F2-A5D8-4A43D83111AE}"/>
            </a:ext>
          </a:extLst>
        </cdr:cNvPr>
        <cdr:cNvSpPr txBox="1"/>
      </cdr:nvSpPr>
      <cdr:spPr>
        <a:xfrm xmlns:a="http://schemas.openxmlformats.org/drawingml/2006/main">
          <a:off x="9186150" y="4093043"/>
          <a:ext cx="1844766" cy="22766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b="0" baseline="0" dirty="0">
              <a:solidFill>
                <a:srgbClr val="071D49"/>
              </a:solidFill>
              <a:latin typeface="Arial" panose="020B0604020202020204" pitchFamily="34" charset="0"/>
              <a:cs typeface="Arial" panose="020B0604020202020204" pitchFamily="34" charset="0"/>
            </a:rPr>
            <a:t>4.86 (4.02</a:t>
          </a:r>
          <a:r>
            <a:rPr lang="en-US" sz="1400" b="0" dirty="0">
              <a:solidFill>
                <a:srgbClr val="071D49"/>
              </a:solidFill>
              <a:effectLst/>
              <a:latin typeface="Arial" panose="020B0604020202020204" pitchFamily="34" charset="0"/>
              <a:cs typeface="Arial" panose="020B0604020202020204" pitchFamily="34" charset="0"/>
            </a:rPr>
            <a:t>–5.69)</a:t>
          </a:r>
          <a:endParaRPr lang="en-GB" sz="1400" b="0" dirty="0">
            <a:solidFill>
              <a:srgbClr val="071D49"/>
            </a:solidFill>
          </a:endParaRPr>
        </a:p>
      </cdr:txBody>
    </cdr:sp>
  </cdr:relSizeAnchor>
  <cdr:relSizeAnchor xmlns:cdr="http://schemas.openxmlformats.org/drawingml/2006/chartDrawing">
    <cdr:from>
      <cdr:x>0.50428</cdr:x>
      <cdr:y>0.68546</cdr:y>
    </cdr:from>
    <cdr:to>
      <cdr:x>0.6211</cdr:x>
      <cdr:y>0.744</cdr:y>
    </cdr:to>
    <cdr:sp macro="" textlink="">
      <cdr:nvSpPr>
        <cdr:cNvPr id="5" name="TextBox 1">
          <a:extLst xmlns:a="http://schemas.openxmlformats.org/drawingml/2006/main">
            <a:ext uri="{FF2B5EF4-FFF2-40B4-BE49-F238E27FC236}">
              <a16:creationId xmlns:a16="http://schemas.microsoft.com/office/drawing/2014/main" id="{9931B3B0-E118-4FB2-9789-79A1527B3E8F}"/>
            </a:ext>
          </a:extLst>
        </cdr:cNvPr>
        <cdr:cNvSpPr txBox="1"/>
      </cdr:nvSpPr>
      <cdr:spPr>
        <a:xfrm xmlns:a="http://schemas.openxmlformats.org/drawingml/2006/main">
          <a:off x="6750436" y="4285502"/>
          <a:ext cx="1563794" cy="3659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b="0" baseline="0" dirty="0">
              <a:solidFill>
                <a:srgbClr val="071D49"/>
              </a:solidFill>
              <a:latin typeface="Arial" panose="020B0604020202020204" pitchFamily="34" charset="0"/>
              <a:cs typeface="Arial" panose="020B0604020202020204" pitchFamily="34" charset="0"/>
            </a:rPr>
            <a:t>3.12 (2.29</a:t>
          </a:r>
          <a:r>
            <a:rPr lang="en-US" sz="1400" b="0" dirty="0">
              <a:solidFill>
                <a:srgbClr val="071D49"/>
              </a:solidFill>
              <a:effectLst/>
              <a:latin typeface="Arial" panose="020B0604020202020204" pitchFamily="34" charset="0"/>
              <a:cs typeface="Arial" panose="020B0604020202020204" pitchFamily="34" charset="0"/>
            </a:rPr>
            <a:t>–3.95)</a:t>
          </a:r>
          <a:endParaRPr lang="en-GB" sz="1400" b="0" dirty="0">
            <a:solidFill>
              <a:srgbClr val="071D49"/>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0.69618</cdr:x>
      <cdr:y>0.61531</cdr:y>
    </cdr:from>
    <cdr:to>
      <cdr:x>0.83742</cdr:x>
      <cdr:y>0.73676</cdr:y>
    </cdr:to>
    <cdr:sp macro="" textlink="">
      <cdr:nvSpPr>
        <cdr:cNvPr id="8" name="TextBox 1">
          <a:extLst xmlns:a="http://schemas.openxmlformats.org/drawingml/2006/main">
            <a:ext uri="{FF2B5EF4-FFF2-40B4-BE49-F238E27FC236}">
              <a16:creationId xmlns:a16="http://schemas.microsoft.com/office/drawing/2014/main" id="{6C7410F5-224D-42F1-B85C-7D6B81DBD3E3}"/>
            </a:ext>
          </a:extLst>
        </cdr:cNvPr>
        <cdr:cNvSpPr txBox="1"/>
      </cdr:nvSpPr>
      <cdr:spPr>
        <a:xfrm xmlns:a="http://schemas.openxmlformats.org/drawingml/2006/main">
          <a:off x="9319266" y="3846889"/>
          <a:ext cx="1890725" cy="759347"/>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b="0" dirty="0">
              <a:solidFill>
                <a:srgbClr val="071D49"/>
              </a:solidFill>
              <a:latin typeface="Arial" panose="020B0604020202020204" pitchFamily="34" charset="0"/>
              <a:cs typeface="Arial" panose="020B0604020202020204" pitchFamily="34" charset="0"/>
            </a:rPr>
            <a:t>1.74 (0.56</a:t>
          </a:r>
          <a:r>
            <a:rPr lang="en-US" sz="1400" b="0" dirty="0">
              <a:solidFill>
                <a:srgbClr val="071D49"/>
              </a:solidFill>
              <a:latin typeface="Arial" panose="020B0604020202020204" pitchFamily="34" charset="0"/>
              <a:cs typeface="Arial" panose="020B0604020202020204" pitchFamily="34" charset="0"/>
            </a:rPr>
            <a:t>–2.91)</a:t>
          </a:r>
        </a:p>
        <a:p xmlns:a="http://schemas.openxmlformats.org/drawingml/2006/main">
          <a:r>
            <a:rPr lang="en-US" sz="1400" b="0" dirty="0">
              <a:solidFill>
                <a:srgbClr val="071D49"/>
              </a:solidFill>
              <a:latin typeface="Arial" panose="020B0604020202020204" pitchFamily="34" charset="0"/>
              <a:cs typeface="Arial" panose="020B0604020202020204" pitchFamily="34" charset="0"/>
            </a:rPr>
            <a:t>p=0.004</a:t>
          </a:r>
          <a:endParaRPr lang="en-GB" sz="1400" b="0" dirty="0">
            <a:solidFill>
              <a:srgbClr val="071D49"/>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0.69303</cdr:x>
      <cdr:y>0.29159</cdr:y>
    </cdr:from>
    <cdr:to>
      <cdr:x>0.82734</cdr:x>
      <cdr:y>0.43233</cdr:y>
    </cdr:to>
    <cdr:sp macro="" textlink="">
      <cdr:nvSpPr>
        <cdr:cNvPr id="10" name="TextBox 1">
          <a:extLst xmlns:a="http://schemas.openxmlformats.org/drawingml/2006/main">
            <a:ext uri="{FF2B5EF4-FFF2-40B4-BE49-F238E27FC236}">
              <a16:creationId xmlns:a16="http://schemas.microsoft.com/office/drawing/2014/main" id="{6DBA5D3A-D31C-AE4D-8AE7-C2EFF197FE9A}"/>
            </a:ext>
          </a:extLst>
        </cdr:cNvPr>
        <cdr:cNvSpPr txBox="1"/>
      </cdr:nvSpPr>
      <cdr:spPr>
        <a:xfrm xmlns:a="http://schemas.openxmlformats.org/drawingml/2006/main">
          <a:off x="9277079" y="1823007"/>
          <a:ext cx="1797982" cy="879907"/>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b="0" dirty="0">
              <a:solidFill>
                <a:srgbClr val="071D49"/>
              </a:solidFill>
              <a:latin typeface="Arial" panose="020B0604020202020204" pitchFamily="34" charset="0"/>
              <a:cs typeface="Arial" panose="020B0604020202020204" pitchFamily="34" charset="0"/>
            </a:rPr>
            <a:t>1.07</a:t>
          </a:r>
          <a:r>
            <a:rPr lang="en-GB" sz="1400" b="0" baseline="0" dirty="0">
              <a:solidFill>
                <a:srgbClr val="071D49"/>
              </a:solidFill>
              <a:latin typeface="Arial" panose="020B0604020202020204" pitchFamily="34" charset="0"/>
              <a:cs typeface="Arial" panose="020B0604020202020204" pitchFamily="34" charset="0"/>
            </a:rPr>
            <a:t> (</a:t>
          </a:r>
          <a:r>
            <a:rPr lang="en-GB" sz="1400" b="0" dirty="0">
              <a:solidFill>
                <a:srgbClr val="071D49"/>
              </a:solidFill>
              <a:latin typeface="Arial" panose="020B0604020202020204" pitchFamily="34" charset="0"/>
              <a:cs typeface="Arial" panose="020B0604020202020204" pitchFamily="34" charset="0"/>
            </a:rPr>
            <a:t>0.07</a:t>
          </a:r>
          <a:r>
            <a:rPr lang="en-US" sz="1400" b="0" dirty="0">
              <a:solidFill>
                <a:srgbClr val="071D49"/>
              </a:solidFill>
              <a:effectLst/>
              <a:latin typeface="Arial" panose="020B0604020202020204" pitchFamily="34" charset="0"/>
              <a:cs typeface="Arial" panose="020B0604020202020204" pitchFamily="34" charset="0"/>
            </a:rPr>
            <a:t>–2.07)</a:t>
          </a:r>
        </a:p>
        <a:p xmlns:a="http://schemas.openxmlformats.org/drawingml/2006/main">
          <a:r>
            <a:rPr lang="en-US" sz="1400" dirty="0">
              <a:solidFill>
                <a:srgbClr val="071D49"/>
              </a:solidFill>
              <a:latin typeface="Arial" panose="020B0604020202020204" pitchFamily="34" charset="0"/>
              <a:cs typeface="Arial" panose="020B0604020202020204" pitchFamily="34" charset="0"/>
            </a:rPr>
            <a:t>p</a:t>
          </a:r>
          <a:r>
            <a:rPr lang="en-US" sz="1400" b="0" dirty="0">
              <a:solidFill>
                <a:srgbClr val="071D49"/>
              </a:solidFill>
              <a:latin typeface="Arial" panose="020B0604020202020204" pitchFamily="34" charset="0"/>
              <a:cs typeface="Arial" panose="020B0604020202020204" pitchFamily="34" charset="0"/>
            </a:rPr>
            <a:t>=0.036</a:t>
          </a:r>
          <a:endParaRPr lang="en-GB" sz="1400" b="0" dirty="0">
            <a:solidFill>
              <a:srgbClr val="071D49"/>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0.68278</cdr:x>
      <cdr:y>0.61771</cdr:y>
    </cdr:from>
    <cdr:to>
      <cdr:x>0.69397</cdr:x>
      <cdr:y>0.7303</cdr:y>
    </cdr:to>
    <cdr:sp macro="" textlink="">
      <cdr:nvSpPr>
        <cdr:cNvPr id="9" name="Right Brace 8">
          <a:extLst xmlns:a="http://schemas.openxmlformats.org/drawingml/2006/main">
            <a:ext uri="{FF2B5EF4-FFF2-40B4-BE49-F238E27FC236}">
              <a16:creationId xmlns:a16="http://schemas.microsoft.com/office/drawing/2014/main" id="{43E22074-9D0E-4AEB-B914-651F5A9BE4AA}"/>
            </a:ext>
          </a:extLst>
        </cdr:cNvPr>
        <cdr:cNvSpPr/>
      </cdr:nvSpPr>
      <cdr:spPr>
        <a:xfrm xmlns:a="http://schemas.openxmlformats.org/drawingml/2006/main">
          <a:off x="9139976" y="3861923"/>
          <a:ext cx="149793" cy="703913"/>
        </a:xfrm>
        <a:prstGeom xmlns:a="http://schemas.openxmlformats.org/drawingml/2006/main" prst="rightBrace">
          <a:avLst>
            <a:gd name="adj1" fmla="val 30692"/>
            <a:gd name="adj2" fmla="val 50000"/>
          </a:avLst>
        </a:prstGeom>
        <a:noFill xmlns:a="http://schemas.openxmlformats.org/drawingml/2006/main"/>
        <a:ln xmlns:a="http://schemas.openxmlformats.org/drawingml/2006/main" w="12700" cap="flat" cmpd="sng" algn="ctr">
          <a:solidFill>
            <a:srgbClr val="071D49"/>
          </a:solidFill>
          <a:prstDash val="solid"/>
        </a:ln>
        <a:effectLst xmlns:a="http://schemas.openxmlformats.org/drawingml/2006/main"/>
      </cdr:spPr>
      <cdr:txBody>
        <a:bodyPr xmlns:a="http://schemas.openxmlformats.org/drawingml/2006/main" rtlCol="0" anchor="ctr"/>
        <a:lstStyle xmlns:a="http://schemas.openxmlformats.org/drawingml/2006/main">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0948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21897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828469"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43795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3047448"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3656937"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4266427"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4875915" algn="l" defTabSz="1218979"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xmlns:a="http://schemas.openxmlformats.org/drawingml/2006/main">
          <a:pPr algn="ctr" defTabSz="914354">
            <a:defRPr/>
          </a:pPr>
          <a:endParaRPr lang="en-US" sz="1351" kern="0"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0.48048</cdr:x>
      <cdr:y>0.18827</cdr:y>
    </cdr:from>
    <cdr:to>
      <cdr:x>0.49373</cdr:x>
      <cdr:y>0.23581</cdr:y>
    </cdr:to>
    <cdr:cxnSp macro="">
      <cdr:nvCxnSpPr>
        <cdr:cNvPr id="3" name="Straight Arrow Connector 2">
          <a:extLst xmlns:a="http://schemas.openxmlformats.org/drawingml/2006/main">
            <a:ext uri="{FF2B5EF4-FFF2-40B4-BE49-F238E27FC236}">
              <a16:creationId xmlns:a16="http://schemas.microsoft.com/office/drawing/2014/main" id="{D9B2BB48-B6FA-4269-A74E-7DD3EA1A55E6}"/>
            </a:ext>
          </a:extLst>
        </cdr:cNvPr>
        <cdr:cNvCxnSpPr/>
      </cdr:nvCxnSpPr>
      <cdr:spPr>
        <a:xfrm xmlns:a="http://schemas.openxmlformats.org/drawingml/2006/main" flipH="1">
          <a:off x="3864137" y="1207899"/>
          <a:ext cx="106524" cy="305040"/>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0.45018</cdr:x>
      <cdr:y>0.19124</cdr:y>
    </cdr:from>
    <cdr:to>
      <cdr:x>0.46398</cdr:x>
      <cdr:y>0.23625</cdr:y>
    </cdr:to>
    <cdr:cxnSp macro="">
      <cdr:nvCxnSpPr>
        <cdr:cNvPr id="5" name="Straight Arrow Connector 4">
          <a:extLst xmlns:a="http://schemas.openxmlformats.org/drawingml/2006/main">
            <a:ext uri="{FF2B5EF4-FFF2-40B4-BE49-F238E27FC236}">
              <a16:creationId xmlns:a16="http://schemas.microsoft.com/office/drawing/2014/main" id="{69722A80-ABEE-42EE-BAD1-BBA97AE4AB64}"/>
            </a:ext>
          </a:extLst>
        </cdr:cNvPr>
        <cdr:cNvCxnSpPr/>
      </cdr:nvCxnSpPr>
      <cdr:spPr>
        <a:xfrm xmlns:a="http://schemas.openxmlformats.org/drawingml/2006/main">
          <a:off x="3616636" y="838256"/>
          <a:ext cx="110892" cy="197306"/>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0.39807</cdr:x>
      <cdr:y>0.21001</cdr:y>
    </cdr:from>
    <cdr:to>
      <cdr:x>0.43656</cdr:x>
      <cdr:y>0.24379</cdr:y>
    </cdr:to>
    <cdr:cxnSp macro="">
      <cdr:nvCxnSpPr>
        <cdr:cNvPr id="9" name="Straight Arrow Connector 8">
          <a:extLst xmlns:a="http://schemas.openxmlformats.org/drawingml/2006/main">
            <a:ext uri="{FF2B5EF4-FFF2-40B4-BE49-F238E27FC236}">
              <a16:creationId xmlns:a16="http://schemas.microsoft.com/office/drawing/2014/main" id="{861C9264-606A-4E0D-84A0-F7F5BB0F7916}"/>
            </a:ext>
          </a:extLst>
        </cdr:cNvPr>
        <cdr:cNvCxnSpPr/>
      </cdr:nvCxnSpPr>
      <cdr:spPr>
        <a:xfrm xmlns:a="http://schemas.openxmlformats.org/drawingml/2006/main">
          <a:off x="3197997" y="920530"/>
          <a:ext cx="309194" cy="148083"/>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54463" cy="741363"/>
          </a:xfrm>
          <a:prstGeom prst="rect">
            <a:avLst/>
          </a:prstGeom>
        </p:spPr>
        <p:txBody>
          <a:bodyPr vert="horz" lIns="91440" tIns="45720" rIns="91440" bIns="45720" rtlCol="0"/>
          <a:lstStyle>
            <a:lvl1pPr algn="l">
              <a:defRPr sz="1200"/>
            </a:lvl1pPr>
          </a:lstStyle>
          <a:p>
            <a:endParaRPr lang="en-GB" dirty="0">
              <a:latin typeface="+mn-lt"/>
            </a:endParaRPr>
          </a:p>
        </p:txBody>
      </p:sp>
      <p:sp>
        <p:nvSpPr>
          <p:cNvPr id="3" name="Date Placeholder 2"/>
          <p:cNvSpPr>
            <a:spLocks noGrp="1"/>
          </p:cNvSpPr>
          <p:nvPr>
            <p:ph type="dt" sz="quarter" idx="1"/>
          </p:nvPr>
        </p:nvSpPr>
        <p:spPr>
          <a:xfrm>
            <a:off x="5168900" y="0"/>
            <a:ext cx="3954463" cy="741363"/>
          </a:xfrm>
          <a:prstGeom prst="rect">
            <a:avLst/>
          </a:prstGeom>
        </p:spPr>
        <p:txBody>
          <a:bodyPr vert="horz" lIns="91440" tIns="45720" rIns="91440" bIns="45720" rtlCol="0"/>
          <a:lstStyle>
            <a:lvl1pPr algn="r">
              <a:defRPr sz="1200"/>
            </a:lvl1pPr>
          </a:lstStyle>
          <a:p>
            <a:fld id="{575D5211-BB38-4D1A-A3BF-BB103CA88478}" type="datetimeFigureOut">
              <a:rPr lang="en-GB" smtClean="0">
                <a:latin typeface="+mn-lt"/>
              </a:rPr>
              <a:t>02/07/2020</a:t>
            </a:fld>
            <a:endParaRPr lang="en-GB" dirty="0">
              <a:latin typeface="+mn-lt"/>
            </a:endParaRPr>
          </a:p>
        </p:txBody>
      </p:sp>
      <p:sp>
        <p:nvSpPr>
          <p:cNvPr id="4" name="Footer Placeholder 3"/>
          <p:cNvSpPr>
            <a:spLocks noGrp="1"/>
          </p:cNvSpPr>
          <p:nvPr>
            <p:ph type="ftr" sz="quarter" idx="2"/>
          </p:nvPr>
        </p:nvSpPr>
        <p:spPr>
          <a:xfrm>
            <a:off x="0" y="14041438"/>
            <a:ext cx="3954463" cy="741362"/>
          </a:xfrm>
          <a:prstGeom prst="rect">
            <a:avLst/>
          </a:prstGeom>
        </p:spPr>
        <p:txBody>
          <a:bodyPr vert="horz" lIns="91440" tIns="45720" rIns="91440" bIns="45720" rtlCol="0" anchor="b"/>
          <a:lstStyle>
            <a:lvl1pPr algn="l">
              <a:defRPr sz="1200"/>
            </a:lvl1pPr>
          </a:lstStyle>
          <a:p>
            <a:endParaRPr lang="en-GB" dirty="0">
              <a:latin typeface="+mn-lt"/>
            </a:endParaRPr>
          </a:p>
        </p:txBody>
      </p:sp>
      <p:sp>
        <p:nvSpPr>
          <p:cNvPr id="5" name="Slide Number Placeholder 4"/>
          <p:cNvSpPr>
            <a:spLocks noGrp="1"/>
          </p:cNvSpPr>
          <p:nvPr>
            <p:ph type="sldNum" sz="quarter" idx="3"/>
          </p:nvPr>
        </p:nvSpPr>
        <p:spPr>
          <a:xfrm>
            <a:off x="5168900" y="14041438"/>
            <a:ext cx="3954463" cy="741362"/>
          </a:xfrm>
          <a:prstGeom prst="rect">
            <a:avLst/>
          </a:prstGeom>
        </p:spPr>
        <p:txBody>
          <a:bodyPr vert="horz" lIns="91440" tIns="45720" rIns="91440" bIns="45720" rtlCol="0" anchor="b"/>
          <a:lstStyle>
            <a:lvl1pPr algn="r">
              <a:defRPr sz="1200"/>
            </a:lvl1pPr>
          </a:lstStyle>
          <a:p>
            <a:fld id="{1A068BAA-E970-4ABC-AB2E-888A6F3FCC3B}" type="slidenum">
              <a:rPr lang="en-GB" smtClean="0">
                <a:latin typeface="+mn-lt"/>
              </a:rPr>
              <a:t>‹#›</a:t>
            </a:fld>
            <a:endParaRPr lang="en-GB" dirty="0">
              <a:latin typeface="+mn-lt"/>
            </a:endParaRPr>
          </a:p>
        </p:txBody>
      </p:sp>
    </p:spTree>
    <p:extLst>
      <p:ext uri="{BB962C8B-B14F-4D97-AF65-F5344CB8AC3E}">
        <p14:creationId xmlns:p14="http://schemas.microsoft.com/office/powerpoint/2010/main" val="3609138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954767" cy="738661"/>
          </a:xfrm>
          <a:prstGeom prst="rect">
            <a:avLst/>
          </a:prstGeom>
        </p:spPr>
        <p:txBody>
          <a:bodyPr vert="horz" lIns="88867" tIns="44435" rIns="88867" bIns="44435" rtlCol="0"/>
          <a:lstStyle>
            <a:lvl1pPr algn="l" defTabSz="1726889"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5168623" y="2"/>
            <a:ext cx="3954767" cy="738661"/>
          </a:xfrm>
          <a:prstGeom prst="rect">
            <a:avLst/>
          </a:prstGeom>
        </p:spPr>
        <p:txBody>
          <a:bodyPr vert="horz" lIns="88867" tIns="44435" rIns="88867" bIns="44435" rtlCol="0"/>
          <a:lstStyle>
            <a:lvl1pPr algn="r" defTabSz="1726889" fontAlgn="auto">
              <a:spcBef>
                <a:spcPts val="0"/>
              </a:spcBef>
              <a:spcAft>
                <a:spcPts val="0"/>
              </a:spcAft>
              <a:defRPr sz="1200">
                <a:latin typeface="+mn-lt"/>
                <a:cs typeface="+mn-cs"/>
              </a:defRPr>
            </a:lvl1pPr>
          </a:lstStyle>
          <a:p>
            <a:pPr>
              <a:defRPr/>
            </a:pPr>
            <a:fld id="{5EAA5379-45F0-4C66-ABBD-4C1EF5F32571}" type="datetimeFigureOut">
              <a:rPr lang="en-US"/>
              <a:pPr>
                <a:defRPr/>
              </a:pPr>
              <a:t>7/2/2020</a:t>
            </a:fld>
            <a:endParaRPr lang="en-US" dirty="0"/>
          </a:p>
        </p:txBody>
      </p:sp>
      <p:sp>
        <p:nvSpPr>
          <p:cNvPr id="4" name="Slide Image Placeholder 3"/>
          <p:cNvSpPr>
            <a:spLocks noGrp="1" noRot="1" noChangeAspect="1"/>
          </p:cNvSpPr>
          <p:nvPr>
            <p:ph type="sldImg" idx="2"/>
          </p:nvPr>
        </p:nvSpPr>
        <p:spPr>
          <a:xfrm>
            <a:off x="866775" y="1108075"/>
            <a:ext cx="7391400" cy="5543550"/>
          </a:xfrm>
          <a:prstGeom prst="rect">
            <a:avLst/>
          </a:prstGeom>
          <a:noFill/>
          <a:ln w="12700">
            <a:solidFill>
              <a:prstClr val="black"/>
            </a:solidFill>
          </a:ln>
        </p:spPr>
        <p:txBody>
          <a:bodyPr vert="horz" lIns="88867" tIns="44435" rIns="88867" bIns="44435" rtlCol="0" anchor="ctr"/>
          <a:lstStyle/>
          <a:p>
            <a:pPr lvl="0"/>
            <a:endParaRPr lang="en-US" noProof="0" dirty="0"/>
          </a:p>
        </p:txBody>
      </p:sp>
      <p:sp>
        <p:nvSpPr>
          <p:cNvPr id="5" name="Notes Placeholder 4"/>
          <p:cNvSpPr>
            <a:spLocks noGrp="1"/>
          </p:cNvSpPr>
          <p:nvPr>
            <p:ph type="body" sz="quarter" idx="3"/>
          </p:nvPr>
        </p:nvSpPr>
        <p:spPr>
          <a:xfrm>
            <a:off x="913119" y="7021275"/>
            <a:ext cx="7298713" cy="6652738"/>
          </a:xfrm>
          <a:prstGeom prst="rect">
            <a:avLst/>
          </a:prstGeom>
        </p:spPr>
        <p:txBody>
          <a:bodyPr vert="horz" lIns="88867" tIns="44435" rIns="88867" bIns="4443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14040949"/>
            <a:ext cx="3954767" cy="738661"/>
          </a:xfrm>
          <a:prstGeom prst="rect">
            <a:avLst/>
          </a:prstGeom>
        </p:spPr>
        <p:txBody>
          <a:bodyPr vert="horz" lIns="88867" tIns="44435" rIns="88867" bIns="44435" rtlCol="0" anchor="b"/>
          <a:lstStyle>
            <a:lvl1pPr algn="l" defTabSz="1726889"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5168623" y="14040949"/>
            <a:ext cx="3954767" cy="738661"/>
          </a:xfrm>
          <a:prstGeom prst="rect">
            <a:avLst/>
          </a:prstGeom>
        </p:spPr>
        <p:txBody>
          <a:bodyPr vert="horz" lIns="88867" tIns="44435" rIns="88867" bIns="44435" rtlCol="0" anchor="b"/>
          <a:lstStyle>
            <a:lvl1pPr algn="r" defTabSz="1726889" fontAlgn="auto">
              <a:spcBef>
                <a:spcPts val="0"/>
              </a:spcBef>
              <a:spcAft>
                <a:spcPts val="0"/>
              </a:spcAft>
              <a:defRPr sz="1200">
                <a:latin typeface="+mn-lt"/>
                <a:cs typeface="+mn-cs"/>
              </a:defRPr>
            </a:lvl1pPr>
          </a:lstStyle>
          <a:p>
            <a:pPr>
              <a:defRPr/>
            </a:pPr>
            <a:fld id="{8D0FC859-09C7-4CF4-9D3C-FEC1A292C1B7}" type="slidenum">
              <a:rPr lang="en-US"/>
              <a:pPr>
                <a:defRPr/>
              </a:pPr>
              <a:t>‹#›</a:t>
            </a:fld>
            <a:endParaRPr lang="en-US" dirty="0"/>
          </a:p>
        </p:txBody>
      </p:sp>
    </p:spTree>
    <p:extLst>
      <p:ext uri="{BB962C8B-B14F-4D97-AF65-F5344CB8AC3E}">
        <p14:creationId xmlns:p14="http://schemas.microsoft.com/office/powerpoint/2010/main" val="24415365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500" kern="1200">
        <a:solidFill>
          <a:schemeClr val="tx1"/>
        </a:solidFill>
        <a:latin typeface="+mn-lt"/>
        <a:ea typeface="+mn-ea"/>
        <a:cs typeface="+mn-cs"/>
      </a:defRPr>
    </a:lvl1pPr>
    <a:lvl2pPr marL="571500" algn="l" rtl="0" eaLnBrk="0" fontAlgn="base" hangingPunct="0">
      <a:spcBef>
        <a:spcPct val="30000"/>
      </a:spcBef>
      <a:spcAft>
        <a:spcPct val="0"/>
      </a:spcAft>
      <a:defRPr sz="1500" kern="1200">
        <a:solidFill>
          <a:schemeClr val="tx1"/>
        </a:solidFill>
        <a:latin typeface="+mn-lt"/>
        <a:ea typeface="+mn-ea"/>
        <a:cs typeface="+mn-cs"/>
      </a:defRPr>
    </a:lvl2pPr>
    <a:lvl3pPr marL="1143000" algn="l" rtl="0" eaLnBrk="0" fontAlgn="base" hangingPunct="0">
      <a:spcBef>
        <a:spcPct val="30000"/>
      </a:spcBef>
      <a:spcAft>
        <a:spcPct val="0"/>
      </a:spcAft>
      <a:defRPr sz="1500" kern="1200">
        <a:solidFill>
          <a:schemeClr val="tx1"/>
        </a:solidFill>
        <a:latin typeface="+mn-lt"/>
        <a:ea typeface="+mn-ea"/>
        <a:cs typeface="+mn-cs"/>
      </a:defRPr>
    </a:lvl3pPr>
    <a:lvl4pPr marL="1714500" algn="l" rtl="0" eaLnBrk="0" fontAlgn="base" hangingPunct="0">
      <a:spcBef>
        <a:spcPct val="30000"/>
      </a:spcBef>
      <a:spcAft>
        <a:spcPct val="0"/>
      </a:spcAft>
      <a:defRPr sz="1500" kern="1200">
        <a:solidFill>
          <a:schemeClr val="tx1"/>
        </a:solidFill>
        <a:latin typeface="+mn-lt"/>
        <a:ea typeface="+mn-ea"/>
        <a:cs typeface="+mn-cs"/>
      </a:defRPr>
    </a:lvl4pPr>
    <a:lvl5pPr marL="2286000" algn="l" rtl="0" eaLnBrk="0" fontAlgn="base" hangingPunct="0">
      <a:spcBef>
        <a:spcPct val="30000"/>
      </a:spcBef>
      <a:spcAft>
        <a:spcPct val="0"/>
      </a:spcAft>
      <a:defRPr sz="1500" kern="1200">
        <a:solidFill>
          <a:schemeClr val="tx1"/>
        </a:solidFill>
        <a:latin typeface="+mn-lt"/>
        <a:ea typeface="+mn-ea"/>
        <a:cs typeface="+mn-cs"/>
      </a:defRPr>
    </a:lvl5pPr>
    <a:lvl6pPr marL="2857500" algn="l" defTabSz="1143000" rtl="0" eaLnBrk="1" latinLnBrk="0" hangingPunct="1">
      <a:defRPr sz="1500" kern="1200">
        <a:solidFill>
          <a:schemeClr val="tx1"/>
        </a:solidFill>
        <a:latin typeface="+mn-lt"/>
        <a:ea typeface="+mn-ea"/>
        <a:cs typeface="+mn-cs"/>
      </a:defRPr>
    </a:lvl6pPr>
    <a:lvl7pPr marL="3429000" algn="l" defTabSz="1143000" rtl="0" eaLnBrk="1" latinLnBrk="0" hangingPunct="1">
      <a:defRPr sz="1500" kern="1200">
        <a:solidFill>
          <a:schemeClr val="tx1"/>
        </a:solidFill>
        <a:latin typeface="+mn-lt"/>
        <a:ea typeface="+mn-ea"/>
        <a:cs typeface="+mn-cs"/>
      </a:defRPr>
    </a:lvl7pPr>
    <a:lvl8pPr marL="4000500" algn="l" defTabSz="1143000" rtl="0" eaLnBrk="1" latinLnBrk="0" hangingPunct="1">
      <a:defRPr sz="1500" kern="1200">
        <a:solidFill>
          <a:schemeClr val="tx1"/>
        </a:solidFill>
        <a:latin typeface="+mn-lt"/>
        <a:ea typeface="+mn-ea"/>
        <a:cs typeface="+mn-cs"/>
      </a:defRPr>
    </a:lvl8pPr>
    <a:lvl9pPr marL="4572000" algn="l" defTabSz="1143000" rtl="0" eaLnBrk="1" latinLnBrk="0" hangingPunct="1">
      <a:defRPr sz="1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866775" y="1108075"/>
            <a:ext cx="7391400" cy="55435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400">
                <a:solidFill>
                  <a:schemeClr val="tx1"/>
                </a:solidFill>
                <a:latin typeface="Calibri" pitchFamily="34" charset="0"/>
              </a:defRPr>
            </a:lvl1pPr>
            <a:lvl2pPr marL="722204" indent="-277771">
              <a:defRPr sz="3400">
                <a:solidFill>
                  <a:schemeClr val="tx1"/>
                </a:solidFill>
                <a:latin typeface="Calibri" pitchFamily="34" charset="0"/>
              </a:defRPr>
            </a:lvl2pPr>
            <a:lvl3pPr marL="1111083" indent="-222218">
              <a:defRPr sz="3400">
                <a:solidFill>
                  <a:schemeClr val="tx1"/>
                </a:solidFill>
                <a:latin typeface="Calibri" pitchFamily="34" charset="0"/>
              </a:defRPr>
            </a:lvl3pPr>
            <a:lvl4pPr marL="1555518" indent="-222218">
              <a:defRPr sz="3400">
                <a:solidFill>
                  <a:schemeClr val="tx1"/>
                </a:solidFill>
                <a:latin typeface="Calibri" pitchFamily="34" charset="0"/>
              </a:defRPr>
            </a:lvl4pPr>
            <a:lvl5pPr marL="1999951" indent="-222218">
              <a:defRPr sz="3400">
                <a:solidFill>
                  <a:schemeClr val="tx1"/>
                </a:solidFill>
                <a:latin typeface="Calibri" pitchFamily="34" charset="0"/>
              </a:defRPr>
            </a:lvl5pPr>
            <a:lvl6pPr marL="2444384" indent="-222218" defTabSz="1726810" fontAlgn="base">
              <a:spcBef>
                <a:spcPct val="0"/>
              </a:spcBef>
              <a:spcAft>
                <a:spcPct val="0"/>
              </a:spcAft>
              <a:defRPr sz="3400">
                <a:solidFill>
                  <a:schemeClr val="tx1"/>
                </a:solidFill>
                <a:latin typeface="Calibri" pitchFamily="34" charset="0"/>
              </a:defRPr>
            </a:lvl6pPr>
            <a:lvl7pPr marL="2888818" indent="-222218" defTabSz="1726810" fontAlgn="base">
              <a:spcBef>
                <a:spcPct val="0"/>
              </a:spcBef>
              <a:spcAft>
                <a:spcPct val="0"/>
              </a:spcAft>
              <a:defRPr sz="3400">
                <a:solidFill>
                  <a:schemeClr val="tx1"/>
                </a:solidFill>
                <a:latin typeface="Calibri" pitchFamily="34" charset="0"/>
              </a:defRPr>
            </a:lvl7pPr>
            <a:lvl8pPr marL="3333250" indent="-222218" defTabSz="1726810" fontAlgn="base">
              <a:spcBef>
                <a:spcPct val="0"/>
              </a:spcBef>
              <a:spcAft>
                <a:spcPct val="0"/>
              </a:spcAft>
              <a:defRPr sz="3400">
                <a:solidFill>
                  <a:schemeClr val="tx1"/>
                </a:solidFill>
                <a:latin typeface="Calibri" pitchFamily="34" charset="0"/>
              </a:defRPr>
            </a:lvl8pPr>
            <a:lvl9pPr marL="3777684" indent="-222218" defTabSz="1726810" fontAlgn="base">
              <a:spcBef>
                <a:spcPct val="0"/>
              </a:spcBef>
              <a:spcAft>
                <a:spcPct val="0"/>
              </a:spcAft>
              <a:defRPr sz="3400">
                <a:solidFill>
                  <a:schemeClr val="tx1"/>
                </a:solidFill>
                <a:latin typeface="Calibri" pitchFamily="34" charset="0"/>
              </a:defRPr>
            </a:lvl9pPr>
          </a:lstStyle>
          <a:p>
            <a:pPr defTabSz="1726810" fontAlgn="base">
              <a:spcBef>
                <a:spcPct val="0"/>
              </a:spcBef>
              <a:spcAft>
                <a:spcPct val="0"/>
              </a:spcAft>
              <a:defRPr/>
            </a:pPr>
            <a:fld id="{5CF752FE-A773-4593-8BDF-1C71A1E2633B}" type="slidenum">
              <a:rPr lang="en-US" sz="1200"/>
              <a:pPr defTabSz="1726810" fontAlgn="base">
                <a:spcBef>
                  <a:spcPct val="0"/>
                </a:spcBef>
                <a:spcAft>
                  <a:spcPct val="0"/>
                </a:spcAft>
                <a:defRPr/>
              </a:pPr>
              <a:t>1</a:t>
            </a:fld>
            <a:endParaRPr lang="en-US" sz="1200" dirty="0"/>
          </a:p>
        </p:txBody>
      </p:sp>
    </p:spTree>
    <p:extLst>
      <p:ext uri="{BB962C8B-B14F-4D97-AF65-F5344CB8AC3E}">
        <p14:creationId xmlns:p14="http://schemas.microsoft.com/office/powerpoint/2010/main" val="3552790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Body">
    <p:spTree>
      <p:nvGrpSpPr>
        <p:cNvPr id="1" name=""/>
        <p:cNvGrpSpPr/>
        <p:nvPr/>
      </p:nvGrpSpPr>
      <p:grpSpPr>
        <a:xfrm>
          <a:off x="0" y="0"/>
          <a:ext cx="0" cy="0"/>
          <a:chOff x="0" y="0"/>
          <a:chExt cx="0" cy="0"/>
        </a:xfrm>
      </p:grpSpPr>
      <p:sp>
        <p:nvSpPr>
          <p:cNvPr id="17" name="Text Placeholder 9">
            <a:extLst>
              <a:ext uri="{FF2B5EF4-FFF2-40B4-BE49-F238E27FC236}">
                <a16:creationId xmlns:a16="http://schemas.microsoft.com/office/drawing/2014/main" id="{BAA16279-3F8D-496A-8E20-C4BBD3E2F231}"/>
              </a:ext>
            </a:extLst>
          </p:cNvPr>
          <p:cNvSpPr>
            <a:spLocks noGrp="1"/>
          </p:cNvSpPr>
          <p:nvPr>
            <p:ph type="body" sz="quarter" idx="20" hasCustomPrompt="1"/>
          </p:nvPr>
        </p:nvSpPr>
        <p:spPr>
          <a:xfrm>
            <a:off x="19773900" y="18639073"/>
            <a:ext cx="8788814" cy="672556"/>
          </a:xfrm>
        </p:spPr>
        <p:txBody>
          <a:bodyPr wrap="square">
            <a:spAutoFit/>
          </a:bodyPr>
          <a:lstStyle>
            <a:lvl1pPr>
              <a:lnSpc>
                <a:spcPct val="100000"/>
              </a:lnSpc>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Acknowledgments</a:t>
            </a:r>
          </a:p>
          <a:p>
            <a:pPr marL="0" marR="0" lvl="1" indent="0" algn="l" defTabSz="1540032" rtl="0" eaLnBrk="1" fontAlgn="auto" latinLnBrk="0" hangingPunct="1">
              <a:lnSpc>
                <a:spcPct val="100000"/>
              </a:lnSpc>
              <a:spcBef>
                <a:spcPts val="336"/>
              </a:spcBef>
              <a:spcAft>
                <a:spcPts val="168"/>
              </a:spcAft>
              <a:buClrTx/>
              <a:buSzTx/>
              <a:buFont typeface="Arial" panose="020B0604020202020204" pitchFamily="34" charset="0"/>
              <a:buNone/>
              <a:tabLst/>
              <a:defRPr/>
            </a:pPr>
            <a:r>
              <a:rPr lang="en-US" dirty="0"/>
              <a:t>Click to add Acknowledgments</a:t>
            </a:r>
          </a:p>
          <a:p>
            <a:pPr lvl="1"/>
            <a:endParaRPr lang="en-US" dirty="0"/>
          </a:p>
        </p:txBody>
      </p:sp>
      <p:sp>
        <p:nvSpPr>
          <p:cNvPr id="18" name="Text Placeholder 9">
            <a:extLst>
              <a:ext uri="{FF2B5EF4-FFF2-40B4-BE49-F238E27FC236}">
                <a16:creationId xmlns:a16="http://schemas.microsoft.com/office/drawing/2014/main" id="{3D845D20-A67E-4285-A9D9-F49B901F7B9A}"/>
              </a:ext>
            </a:extLst>
          </p:cNvPr>
          <p:cNvSpPr>
            <a:spLocks noGrp="1"/>
          </p:cNvSpPr>
          <p:nvPr>
            <p:ph type="body" sz="quarter" idx="21" hasCustomPrompt="1"/>
          </p:nvPr>
        </p:nvSpPr>
        <p:spPr>
          <a:xfrm>
            <a:off x="19773900" y="20067833"/>
            <a:ext cx="8801100" cy="646908"/>
          </a:xfrm>
        </p:spPr>
        <p:txBody>
          <a:bodyPr wrap="square">
            <a:spAutoFit/>
          </a:bodyPr>
          <a:lstStyle>
            <a:lvl1pPr>
              <a:lnSpc>
                <a:spcPct val="100000"/>
              </a:lnSpc>
              <a:spcBef>
                <a:spcPts val="0"/>
              </a:spcBef>
              <a:spcAft>
                <a:spcPts val="0"/>
              </a:spcAft>
              <a:defRPr kumimoji="0" lang="en-US" sz="134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marL="0" marR="0" indent="0"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kumimoji="0" lang="en-US" sz="1178"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Click to add References</a:t>
            </a:r>
          </a:p>
          <a:p>
            <a:pPr marL="242524" marR="0" lvl="1" indent="-242524" algn="l" defTabSz="1540032" rtl="0" eaLnBrk="1" fontAlgn="auto" latinLnBrk="0" hangingPunct="1">
              <a:lnSpc>
                <a:spcPct val="100000"/>
              </a:lnSpc>
              <a:spcBef>
                <a:spcPts val="336"/>
              </a:spcBef>
              <a:spcAft>
                <a:spcPts val="0"/>
              </a:spcAft>
              <a:buClrTx/>
              <a:buSzTx/>
              <a:buFont typeface="Arial" panose="020B0604020202020204" pitchFamily="34" charset="0"/>
              <a:buNone/>
              <a:tabLst/>
              <a:defRPr/>
            </a:pPr>
            <a:r>
              <a:rPr lang="en-US" dirty="0"/>
              <a:t>Click to add References</a:t>
            </a:r>
          </a:p>
          <a:p>
            <a:pPr lvl="1"/>
            <a:endParaRPr lang="en-US" dirty="0"/>
          </a:p>
        </p:txBody>
      </p:sp>
      <p:sp>
        <p:nvSpPr>
          <p:cNvPr id="27" name="Text Placeholder 22">
            <a:extLst>
              <a:ext uri="{FF2B5EF4-FFF2-40B4-BE49-F238E27FC236}">
                <a16:creationId xmlns:a16="http://schemas.microsoft.com/office/drawing/2014/main" id="{A2083432-A93A-4CA8-96C8-CF85823A0331}"/>
              </a:ext>
            </a:extLst>
          </p:cNvPr>
          <p:cNvSpPr>
            <a:spLocks noGrp="1"/>
          </p:cNvSpPr>
          <p:nvPr>
            <p:ph type="body" sz="quarter" idx="25"/>
          </p:nvPr>
        </p:nvSpPr>
        <p:spPr>
          <a:xfrm>
            <a:off x="69423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a:buClr>
                <a:srgbClr val="E30042"/>
              </a:buClr>
              <a:defRPr>
                <a:latin typeface="+mn-lt"/>
              </a:defRPr>
            </a:lvl5pPr>
            <a:lvl6pPr>
              <a:buClr>
                <a:srgbClr val="E30042"/>
              </a:buCl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28" name="Text Placeholder 31">
            <a:extLst>
              <a:ext uri="{FF2B5EF4-FFF2-40B4-BE49-F238E27FC236}">
                <a16:creationId xmlns:a16="http://schemas.microsoft.com/office/drawing/2014/main" id="{414036EB-2776-48D4-A0FE-CE9A9EDB8577}"/>
              </a:ext>
            </a:extLst>
          </p:cNvPr>
          <p:cNvSpPr>
            <a:spLocks noGrp="1"/>
          </p:cNvSpPr>
          <p:nvPr>
            <p:ph type="body" sz="quarter" idx="32"/>
          </p:nvPr>
        </p:nvSpPr>
        <p:spPr>
          <a:xfrm>
            <a:off x="19787330" y="14663358"/>
            <a:ext cx="8759952" cy="3029648"/>
          </a:xfrm>
          <a:solidFill>
            <a:srgbClr val="E7E6E6"/>
          </a:solidFill>
        </p:spPr>
        <p:txBody>
          <a:bodyPr vert="horz" wrap="square" lIns="144000" tIns="108000" rIns="144000" bIns="108000" numCol="1" spcCol="274320" rtlCol="0">
            <a:noAutofit/>
          </a:bodyPr>
          <a:lstStyle>
            <a:lvl1pPr>
              <a:defRPr lang="en-US" dirty="0">
                <a:solidFill>
                  <a:schemeClr val="tx2"/>
                </a:solidFill>
              </a:defRPr>
            </a:lvl1pPr>
            <a:lvl2pPr>
              <a:defRPr lang="en-US" dirty="0"/>
            </a:lvl2pPr>
            <a:lvl3pPr>
              <a:defRPr lang="en-US" dirty="0"/>
            </a:lvl3pPr>
            <a:lvl4pPr>
              <a:defRPr lang="en-US" dirty="0"/>
            </a:lvl4pPr>
            <a:lvl5pPr>
              <a:defRPr lang="en-GB" dirty="0"/>
            </a:lvl5pPr>
          </a:lstStyle>
          <a:p>
            <a:pPr marR="0" lvl="0" fontAlgn="auto">
              <a:lnSpc>
                <a:spcPct val="100000"/>
              </a:lnSpc>
              <a:spcAft>
                <a:spcPts val="0"/>
              </a:spcAft>
              <a:buClrTx/>
              <a:buSzTx/>
              <a:tabLst/>
            </a:pPr>
            <a:r>
              <a:rPr lang="en-US" dirty="0"/>
              <a:t>Click to edit Master text styles</a:t>
            </a:r>
          </a:p>
          <a:p>
            <a:pPr marR="0" lvl="1" fontAlgn="auto">
              <a:lnSpc>
                <a:spcPct val="100000"/>
              </a:lnSpc>
              <a:spcAft>
                <a:spcPts val="0"/>
              </a:spcAft>
              <a:buClrTx/>
              <a:buSzTx/>
              <a:tabLst/>
            </a:pPr>
            <a:r>
              <a:rPr lang="en-US" dirty="0"/>
              <a:t>Second level</a:t>
            </a:r>
          </a:p>
          <a:p>
            <a:pPr marR="0" lvl="2" fontAlgn="auto">
              <a:lnSpc>
                <a:spcPct val="100000"/>
              </a:lnSpc>
              <a:spcAft>
                <a:spcPts val="0"/>
              </a:spcAft>
              <a:buClr>
                <a:srgbClr val="E30046"/>
              </a:buClr>
              <a:tabLst/>
            </a:pPr>
            <a:r>
              <a:rPr lang="en-US" dirty="0"/>
              <a:t>Third level</a:t>
            </a:r>
          </a:p>
          <a:p>
            <a:pPr marR="0" lvl="3" fontAlgn="auto">
              <a:lnSpc>
                <a:spcPct val="100000"/>
              </a:lnSpc>
              <a:spcAft>
                <a:spcPts val="0"/>
              </a:spcAft>
              <a:buClr>
                <a:srgbClr val="E30046"/>
              </a:buClr>
              <a:tabLst/>
            </a:pPr>
            <a:r>
              <a:rPr lang="en-US" dirty="0"/>
              <a:t>Fourth level</a:t>
            </a:r>
          </a:p>
          <a:p>
            <a:pPr marR="0" lvl="4" fontAlgn="auto">
              <a:lnSpc>
                <a:spcPct val="100000"/>
              </a:lnSpc>
              <a:spcAft>
                <a:spcPts val="0"/>
              </a:spcAft>
              <a:buClr>
                <a:srgbClr val="E30046"/>
              </a:buClr>
              <a:tabLst/>
            </a:pPr>
            <a:r>
              <a:rPr lang="en-US" dirty="0"/>
              <a:t>Fifth level</a:t>
            </a:r>
            <a:endParaRPr lang="en-GB" dirty="0"/>
          </a:p>
        </p:txBody>
      </p:sp>
      <p:sp>
        <p:nvSpPr>
          <p:cNvPr id="29" name="Text Placeholder 22">
            <a:extLst>
              <a:ext uri="{FF2B5EF4-FFF2-40B4-BE49-F238E27FC236}">
                <a16:creationId xmlns:a16="http://schemas.microsoft.com/office/drawing/2014/main" id="{7490D6BC-B72A-4C6F-8A87-522DDF65DEF6}"/>
              </a:ext>
            </a:extLst>
          </p:cNvPr>
          <p:cNvSpPr>
            <a:spLocks noGrp="1"/>
          </p:cNvSpPr>
          <p:nvPr>
            <p:ph type="body" sz="quarter" idx="33"/>
          </p:nvPr>
        </p:nvSpPr>
        <p:spPr>
          <a:xfrm>
            <a:off x="696884" y="8838490"/>
            <a:ext cx="8763000"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0" name="Text Placeholder 22">
            <a:extLst>
              <a:ext uri="{FF2B5EF4-FFF2-40B4-BE49-F238E27FC236}">
                <a16:creationId xmlns:a16="http://schemas.microsoft.com/office/drawing/2014/main" id="{B6AE490D-C336-4AA4-B810-847E4C8C58E8}"/>
              </a:ext>
            </a:extLst>
          </p:cNvPr>
          <p:cNvSpPr>
            <a:spLocks noGrp="1"/>
          </p:cNvSpPr>
          <p:nvPr>
            <p:ph type="body" sz="quarter" idx="35"/>
          </p:nvPr>
        </p:nvSpPr>
        <p:spPr>
          <a:xfrm>
            <a:off x="10228363" y="3868344"/>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31" name="Text Placeholder 22">
            <a:extLst>
              <a:ext uri="{FF2B5EF4-FFF2-40B4-BE49-F238E27FC236}">
                <a16:creationId xmlns:a16="http://schemas.microsoft.com/office/drawing/2014/main" id="{A21AE772-DBEC-477F-98F3-0F9BAC4E4C2C}"/>
              </a:ext>
            </a:extLst>
          </p:cNvPr>
          <p:cNvSpPr>
            <a:spLocks noGrp="1"/>
          </p:cNvSpPr>
          <p:nvPr>
            <p:ph type="body" sz="quarter" idx="36"/>
          </p:nvPr>
        </p:nvSpPr>
        <p:spPr>
          <a:xfrm>
            <a:off x="10234994" y="17900187"/>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endParaRPr lang="en-GB" dirty="0"/>
          </a:p>
        </p:txBody>
      </p:sp>
      <p:sp>
        <p:nvSpPr>
          <p:cNvPr id="13" name="Text Placeholder 22">
            <a:extLst>
              <a:ext uri="{FF2B5EF4-FFF2-40B4-BE49-F238E27FC236}">
                <a16:creationId xmlns:a16="http://schemas.microsoft.com/office/drawing/2014/main" id="{01040B02-C1EB-4AB9-8C7C-AC263C7CDB1B}"/>
              </a:ext>
            </a:extLst>
          </p:cNvPr>
          <p:cNvSpPr>
            <a:spLocks noGrp="1"/>
          </p:cNvSpPr>
          <p:nvPr>
            <p:ph type="body" sz="quarter" idx="37"/>
          </p:nvPr>
        </p:nvSpPr>
        <p:spPr>
          <a:xfrm>
            <a:off x="19797326" y="3789973"/>
            <a:ext cx="8759952" cy="2448021"/>
          </a:xfrm>
        </p:spPr>
        <p:txBody>
          <a:bodyPr/>
          <a:lstStyle>
            <a:lvl1pPr>
              <a:defRPr>
                <a:latin typeface="+mn-lt"/>
              </a:defRPr>
            </a:lvl1pPr>
            <a:lvl2pPr>
              <a:defRPr>
                <a:latin typeface="+mn-lt"/>
              </a:defRPr>
            </a:lvl2pPr>
            <a:lvl3pPr>
              <a:defRPr>
                <a:latin typeface="+mn-lt"/>
              </a:defRPr>
            </a:lvl3pPr>
            <a:lvl4pPr>
              <a:buClr>
                <a:srgbClr val="E30042"/>
              </a:buClr>
              <a:defRPr>
                <a:latin typeface="+mn-lt"/>
              </a:defRPr>
            </a:lvl4pPr>
            <a:lvl5pPr marL="492816" marR="0"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2"/>
              </a:buClr>
              <a:buSzPct val="110000"/>
              <a:buFont typeface="Arial" panose="020B0604020202020204" pitchFamily="34" charset="0"/>
              <a:buChar char="•"/>
              <a:tabLst/>
              <a:defRPr/>
            </a:pPr>
            <a:r>
              <a:rPr lang="en-US" dirty="0"/>
              <a:t>Sixth level</a:t>
            </a:r>
            <a:endParaRPr lang="en-GB" dirty="0"/>
          </a:p>
          <a:p>
            <a:pPr lvl="4"/>
            <a:r>
              <a:rPr lang="en-GB" dirty="0"/>
              <a:t>0</a:t>
            </a:r>
          </a:p>
        </p:txBody>
      </p:sp>
      <p:sp>
        <p:nvSpPr>
          <p:cNvPr id="14" name="Text Placeholder 5">
            <a:extLst>
              <a:ext uri="{FF2B5EF4-FFF2-40B4-BE49-F238E27FC236}">
                <a16:creationId xmlns:a16="http://schemas.microsoft.com/office/drawing/2014/main" id="{5D6C7AB6-5923-48FB-A830-7EBFE0CE4711}"/>
              </a:ext>
            </a:extLst>
          </p:cNvPr>
          <p:cNvSpPr>
            <a:spLocks noGrp="1"/>
          </p:cNvSpPr>
          <p:nvPr>
            <p:ph type="body" sz="quarter" idx="18" hasCustomPrompt="1"/>
          </p:nvPr>
        </p:nvSpPr>
        <p:spPr>
          <a:xfrm>
            <a:off x="21257875" y="2585538"/>
            <a:ext cx="7249362" cy="547552"/>
          </a:xfrm>
          <a:prstGeom prst="rect">
            <a:avLst/>
          </a:prstGeom>
        </p:spPr>
        <p:txBody>
          <a:bodyPr lIns="0" tIns="0" rIns="0" bIns="0">
            <a:noAutofit/>
          </a:bodyPr>
          <a:lstStyle>
            <a:lvl1pPr marL="0" indent="0" algn="r">
              <a:buNone/>
              <a:defRPr sz="3032" b="1">
                <a:solidFill>
                  <a:schemeClr val="bg1"/>
                </a:solidFill>
                <a:effectLst/>
                <a:latin typeface="+mn-lt"/>
                <a:cs typeface="Arial" pitchFamily="34" charset="0"/>
              </a:defRPr>
            </a:lvl1pPr>
            <a:lvl2pPr marL="1495988" indent="0">
              <a:buNone/>
              <a:defRPr/>
            </a:lvl2pPr>
            <a:lvl3pPr marL="2991974" indent="0">
              <a:buNone/>
              <a:defRPr/>
            </a:lvl3pPr>
            <a:lvl4pPr marL="4487964" indent="0">
              <a:buNone/>
              <a:defRPr/>
            </a:lvl4pPr>
            <a:lvl5pPr marL="5983950" indent="0">
              <a:buNone/>
              <a:defRPr/>
            </a:lvl5pPr>
          </a:lstStyle>
          <a:p>
            <a:pPr lvl="0"/>
            <a:r>
              <a:rPr lang="en-US" dirty="0"/>
              <a:t>Poster #</a:t>
            </a:r>
          </a:p>
        </p:txBody>
      </p:sp>
      <p:sp>
        <p:nvSpPr>
          <p:cNvPr id="19" name="Text Placeholder 9">
            <a:extLst>
              <a:ext uri="{FF2B5EF4-FFF2-40B4-BE49-F238E27FC236}">
                <a16:creationId xmlns:a16="http://schemas.microsoft.com/office/drawing/2014/main" id="{C04F75BD-660B-4EC0-923E-A29D8D8BB1B8}"/>
              </a:ext>
            </a:extLst>
          </p:cNvPr>
          <p:cNvSpPr>
            <a:spLocks noGrp="1"/>
          </p:cNvSpPr>
          <p:nvPr>
            <p:ph type="body" sz="quarter" idx="19" hasCustomPrompt="1"/>
          </p:nvPr>
        </p:nvSpPr>
        <p:spPr>
          <a:xfrm>
            <a:off x="4330428" y="2315502"/>
            <a:ext cx="21600000" cy="817588"/>
          </a:xfrm>
        </p:spPr>
        <p:txBody>
          <a:bodyPr>
            <a:noAutofit/>
          </a:bodyPr>
          <a:lstStyle>
            <a:lvl1pPr>
              <a:defRPr kumimoji="0" lang="en-US" sz="2358" b="1" i="0" u="none" strike="noStrike" kern="1200" cap="none" spc="0" normalizeH="0" baseline="0" dirty="0">
                <a:ln>
                  <a:noFill/>
                </a:ln>
                <a:solidFill>
                  <a:schemeClr val="tx1"/>
                </a:solidFill>
                <a:effectLst/>
                <a:uLnTx/>
                <a:uFillTx/>
                <a:latin typeface="Arial"/>
                <a:ea typeface="+mn-ea"/>
                <a:cs typeface="Arial" panose="020B0604020202020204" pitchFamily="34" charset="0"/>
              </a:defRPr>
            </a:lvl1pPr>
            <a:lvl2pPr>
              <a:defRPr kumimoji="0" lang="en-US" sz="1852"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a:defRPr sz="1852" i="1">
                <a:solidFill>
                  <a:schemeClr val="tx1"/>
                </a:solidFill>
              </a:defRPr>
            </a:lvl3pPr>
            <a:lvl4pPr>
              <a:defRPr sz="1852" i="1">
                <a:solidFill>
                  <a:schemeClr val="tx1"/>
                </a:solidFill>
              </a:defRPr>
            </a:lvl4pPr>
            <a:lvl5pPr>
              <a:defRPr sz="1684" i="1">
                <a:solidFill>
                  <a:schemeClr val="tx1"/>
                </a:solidFill>
              </a:defRPr>
            </a:lvl5pPr>
            <a:lvl6pPr>
              <a:defRPr i="1" baseline="0">
                <a:solidFill>
                  <a:schemeClr val="tx1"/>
                </a:solidFill>
              </a:defRPr>
            </a:lvl6pPr>
            <a:lvl7pPr>
              <a:defRPr i="1" baseline="0">
                <a:solidFill>
                  <a:schemeClr val="tx1"/>
                </a:solidFill>
              </a:defRPr>
            </a:lvl7pPr>
          </a:lstStyle>
          <a:p>
            <a:pPr marL="0" marR="0" lvl="0" indent="0" algn="l" defTabSz="1540052" rtl="0" eaLnBrk="1" fontAlgn="auto" latinLnBrk="0" hangingPunct="1">
              <a:lnSpc>
                <a:spcPct val="100000"/>
              </a:lnSpc>
              <a:spcBef>
                <a:spcPts val="1010"/>
              </a:spcBef>
              <a:spcAft>
                <a:spcPts val="0"/>
              </a:spcAft>
              <a:buClrTx/>
              <a:buSzTx/>
              <a:buFont typeface="Arial" panose="020B0604020202020204" pitchFamily="34" charset="0"/>
              <a:buNone/>
              <a:tabLst/>
              <a:defRPr/>
            </a:pPr>
            <a:r>
              <a:rPr lang="en-US" dirty="0"/>
              <a:t>Click to add Authors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Click to add Affiliations</a:t>
            </a:r>
          </a:p>
        </p:txBody>
      </p:sp>
      <p:sp>
        <p:nvSpPr>
          <p:cNvPr id="20" name="Title 1">
            <a:extLst>
              <a:ext uri="{FF2B5EF4-FFF2-40B4-BE49-F238E27FC236}">
                <a16:creationId xmlns:a16="http://schemas.microsoft.com/office/drawing/2014/main" id="{98502BF4-D2F3-4EAF-9439-DECDD3C62604}"/>
              </a:ext>
            </a:extLst>
          </p:cNvPr>
          <p:cNvSpPr>
            <a:spLocks noGrp="1"/>
          </p:cNvSpPr>
          <p:nvPr>
            <p:ph type="title" hasCustomPrompt="1"/>
          </p:nvPr>
        </p:nvSpPr>
        <p:spPr>
          <a:xfrm>
            <a:off x="4330428" y="661755"/>
            <a:ext cx="21600000" cy="1746886"/>
          </a:xfrm>
        </p:spPr>
        <p:txBody>
          <a:bodyPr/>
          <a:lstStyle>
            <a:lvl1pPr>
              <a:lnSpc>
                <a:spcPts val="5400"/>
              </a:lnSpc>
              <a:defRPr/>
            </a:lvl1pPr>
          </a:lstStyle>
          <a:p>
            <a:r>
              <a:rPr lang="en-US" dirty="0"/>
              <a:t>CLICK TO EDIT MASTER TITLE STYLE</a:t>
            </a:r>
            <a:endParaRPr lang="en-GB" dirty="0"/>
          </a:p>
        </p:txBody>
      </p:sp>
      <p:cxnSp>
        <p:nvCxnSpPr>
          <p:cNvPr id="21" name="Straight Connector 20">
            <a:extLst>
              <a:ext uri="{FF2B5EF4-FFF2-40B4-BE49-F238E27FC236}">
                <a16:creationId xmlns:a16="http://schemas.microsoft.com/office/drawing/2014/main" id="{D888D518-8332-4FC7-9E72-10F3B8DBC2FE}"/>
              </a:ext>
            </a:extLst>
          </p:cNvPr>
          <p:cNvCxnSpPr/>
          <p:nvPr userDrawn="1"/>
        </p:nvCxnSpPr>
        <p:spPr>
          <a:xfrm rot="1200000">
            <a:off x="2750824" y="-712525"/>
            <a:ext cx="0" cy="478155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910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tructions for Use">
    <p:spTree>
      <p:nvGrpSpPr>
        <p:cNvPr id="1" name=""/>
        <p:cNvGrpSpPr/>
        <p:nvPr/>
      </p:nvGrpSpPr>
      <p:grpSpPr>
        <a:xfrm>
          <a:off x="0" y="0"/>
          <a:ext cx="0" cy="0"/>
          <a:chOff x="0" y="0"/>
          <a:chExt cx="0" cy="0"/>
        </a:xfrm>
      </p:grpSpPr>
      <p:sp>
        <p:nvSpPr>
          <p:cNvPr id="2" name="Title 1"/>
          <p:cNvSpPr>
            <a:spLocks noGrp="1"/>
          </p:cNvSpPr>
          <p:nvPr>
            <p:ph type="title"/>
          </p:nvPr>
        </p:nvSpPr>
        <p:spPr>
          <a:xfrm>
            <a:off x="4809700" y="843996"/>
            <a:ext cx="14400000" cy="1003549"/>
          </a:xfrm>
          <a:prstGeom prst="rect">
            <a:avLst/>
          </a:prstGeom>
        </p:spPr>
        <p:txBody>
          <a:bodyPr/>
          <a:lstStyle/>
          <a:p>
            <a:r>
              <a:rPr lang="en-US"/>
              <a:t>Click to edit Master title style</a:t>
            </a:r>
            <a:endParaRPr lang="en-GB"/>
          </a:p>
        </p:txBody>
      </p:sp>
      <p:sp>
        <p:nvSpPr>
          <p:cNvPr id="5" name="Text Placeholder 4"/>
          <p:cNvSpPr>
            <a:spLocks noGrp="1"/>
          </p:cNvSpPr>
          <p:nvPr>
            <p:ph type="body" sz="quarter" idx="11"/>
          </p:nvPr>
        </p:nvSpPr>
        <p:spPr>
          <a:xfrm>
            <a:off x="3725334" y="5354058"/>
            <a:ext cx="21712768" cy="2550957"/>
          </a:xfrm>
          <a:prstGeom prst="rect">
            <a:avLst/>
          </a:prstGeom>
        </p:spPr>
        <p:txBody>
          <a:bodyPr/>
          <a:lstStyle>
            <a:lvl1pPr>
              <a:defRPr>
                <a:latin typeface="+mn-lt"/>
              </a:defRPr>
            </a:lvl1pPr>
            <a:lvl2pPr>
              <a:spcAft>
                <a:spcPts val="504"/>
              </a:spcAft>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2649622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3" name="Text Placeholder 2">
            <a:extLst>
              <a:ext uri="{FF2B5EF4-FFF2-40B4-BE49-F238E27FC236}">
                <a16:creationId xmlns:a16="http://schemas.microsoft.com/office/drawing/2014/main" id="{0D0BD131-48F9-478B-8B79-C928AA9EF2F4}"/>
              </a:ext>
            </a:extLst>
          </p:cNvPr>
          <p:cNvSpPr>
            <a:spLocks noGrp="1"/>
          </p:cNvSpPr>
          <p:nvPr>
            <p:ph type="body" idx="1"/>
          </p:nvPr>
        </p:nvSpPr>
        <p:spPr>
          <a:xfrm>
            <a:off x="720655" y="4050873"/>
            <a:ext cx="8723376" cy="3275256"/>
          </a:xfrm>
          <a:prstGeom prst="rect">
            <a:avLst/>
          </a:prstGeom>
        </p:spPr>
        <p:txBody>
          <a:bodyPr vert="horz" wrap="square" lIns="0" tIns="0" rIns="0" bIns="0" numCol="1" spcCol="274320" rtlCol="0">
            <a:noAutofit/>
          </a:bodyPr>
          <a:lstStyle/>
          <a:p>
            <a:pPr lvl="0"/>
            <a:r>
              <a:rPr lang="en-US" dirty="0"/>
              <a:t>Click to edit Master text styles</a:t>
            </a:r>
          </a:p>
          <a:p>
            <a:pPr marL="0" marR="0" lvl="1" indent="0" algn="l" defTabSz="1540052" rtl="0" eaLnBrk="1" fontAlgn="auto" latinLnBrk="0" hangingPunct="1">
              <a:lnSpc>
                <a:spcPct val="100000"/>
              </a:lnSpc>
              <a:spcBef>
                <a:spcPts val="504"/>
              </a:spcBef>
              <a:spcAft>
                <a:spcPts val="0"/>
              </a:spcAft>
              <a:buClrTx/>
              <a:buSzTx/>
              <a:buFont typeface="Arial" panose="020B0604020202020204" pitchFamily="34" charset="0"/>
              <a:buNone/>
              <a:tabLst/>
              <a:defRPr/>
            </a:pPr>
            <a:r>
              <a:rPr lang="en-US" dirty="0"/>
              <a:t>Second level</a:t>
            </a:r>
          </a:p>
          <a:p>
            <a:pPr marL="0" marR="0" lvl="2" indent="0" algn="l" defTabSz="1540052" rtl="0" eaLnBrk="1" fontAlgn="auto" latinLnBrk="0" hangingPunct="1">
              <a:lnSpc>
                <a:spcPct val="100000"/>
              </a:lnSpc>
              <a:spcBef>
                <a:spcPts val="1010"/>
              </a:spcBef>
              <a:spcAft>
                <a:spcPts val="0"/>
              </a:spcAft>
              <a:buClr>
                <a:srgbClr val="E30046"/>
              </a:buClr>
              <a:buSzPct val="120000"/>
              <a:buFont typeface="Arial" panose="020B0604020202020204" pitchFamily="34" charset="0"/>
              <a:buNone/>
              <a:tabLst/>
              <a:defRPr/>
            </a:pPr>
            <a:r>
              <a:rPr lang="en-US" dirty="0"/>
              <a:t>Third level</a:t>
            </a:r>
          </a:p>
          <a:p>
            <a:pPr marL="242528" marR="0" lvl="3" indent="-242528" algn="l" defTabSz="1540052" rtl="0" eaLnBrk="1" fontAlgn="auto" latinLnBrk="0" hangingPunct="1">
              <a:lnSpc>
                <a:spcPct val="100000"/>
              </a:lnSpc>
              <a:spcBef>
                <a:spcPts val="504"/>
              </a:spcBef>
              <a:spcAft>
                <a:spcPts val="0"/>
              </a:spcAft>
              <a:buClr>
                <a:srgbClr val="E30046"/>
              </a:buClr>
              <a:buSzPct val="120000"/>
              <a:buFont typeface="Arial" panose="020B0604020202020204" pitchFamily="34" charset="0"/>
              <a:buChar char="•"/>
              <a:tabLst/>
              <a:defRPr/>
            </a:pPr>
            <a:r>
              <a:rPr lang="en-US" dirty="0"/>
              <a:t>Fourth level</a:t>
            </a:r>
          </a:p>
          <a:p>
            <a:pPr marL="492816" marR="0" lvl="4" indent="-242528" algn="l" defTabSz="1540052" rtl="0" eaLnBrk="1" fontAlgn="auto" latinLnBrk="0" hangingPunct="1">
              <a:lnSpc>
                <a:spcPct val="100000"/>
              </a:lnSpc>
              <a:spcBef>
                <a:spcPts val="504"/>
              </a:spcBef>
              <a:spcAft>
                <a:spcPts val="0"/>
              </a:spcAft>
              <a:buClr>
                <a:srgbClr val="E30046"/>
              </a:buClr>
              <a:buSzPct val="110000"/>
              <a:buFont typeface="Arial" panose="020B0604020202020204" pitchFamily="34" charset="0"/>
              <a:buChar char="•"/>
              <a:tabLst/>
              <a:defRPr/>
            </a:pPr>
            <a:r>
              <a:rPr lang="en-US" dirty="0"/>
              <a:t>Fifth level</a:t>
            </a:r>
          </a:p>
          <a:p>
            <a:pPr marL="739228" marR="0" lvl="5" indent="-242528" algn="l" defTabSz="1540052" rtl="0" eaLnBrk="1" fontAlgn="auto" latinLnBrk="0" hangingPunct="1">
              <a:lnSpc>
                <a:spcPct val="100000"/>
              </a:lnSpc>
              <a:spcBef>
                <a:spcPts val="504"/>
              </a:spcBef>
              <a:spcAft>
                <a:spcPts val="0"/>
              </a:spcAft>
              <a:buClr>
                <a:srgbClr val="E30046"/>
              </a:buClr>
              <a:buSzTx/>
              <a:buFont typeface="Arial" panose="020B0604020202020204" pitchFamily="34" charset="0"/>
              <a:buChar char="•"/>
              <a:tabLst/>
              <a:defRPr/>
            </a:pPr>
            <a:r>
              <a:rPr lang="en-US" dirty="0"/>
              <a:t>Sixth level</a:t>
            </a:r>
          </a:p>
          <a:p>
            <a:pPr lvl="5"/>
            <a:endParaRPr lang="en-US" dirty="0"/>
          </a:p>
        </p:txBody>
      </p:sp>
      <p:cxnSp>
        <p:nvCxnSpPr>
          <p:cNvPr id="38" name="Straight Connector 37">
            <a:extLst>
              <a:ext uri="{FF2B5EF4-FFF2-40B4-BE49-F238E27FC236}">
                <a16:creationId xmlns:a16="http://schemas.microsoft.com/office/drawing/2014/main" id="{162BD43B-973C-4749-8D99-16F95FC92852}"/>
              </a:ext>
            </a:extLst>
          </p:cNvPr>
          <p:cNvCxnSpPr/>
          <p:nvPr userDrawn="1"/>
        </p:nvCxnSpPr>
        <p:spPr>
          <a:xfrm rot="1200000">
            <a:off x="2750824" y="-950033"/>
            <a:ext cx="0" cy="6375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FD0F05-643C-4638-8A6D-DC8FB20F3823}"/>
              </a:ext>
            </a:extLst>
          </p:cNvPr>
          <p:cNvSpPr txBox="1"/>
          <p:nvPr userDrawn="1"/>
        </p:nvSpPr>
        <p:spPr>
          <a:xfrm>
            <a:off x="731928" y="21291500"/>
            <a:ext cx="27843072" cy="400110"/>
          </a:xfrm>
          <a:prstGeom prst="rect">
            <a:avLst/>
          </a:prstGeom>
          <a:noFill/>
        </p:spPr>
        <p:txBody>
          <a:bodyPr wrap="square" rtlCol="0">
            <a:spAutoFit/>
          </a:bodyPr>
          <a:lstStyle/>
          <a:p>
            <a:pPr algn="ctr"/>
            <a:r>
              <a:rPr lang="en-US" sz="2000" baseline="0" dirty="0">
                <a:solidFill>
                  <a:schemeClr val="tx1"/>
                </a:solidFill>
                <a:latin typeface="Arial Bold" panose="020B0704020202020204" pitchFamily="34" charset="0"/>
                <a:cs typeface="Arial Bold" panose="020B0704020202020204" pitchFamily="34" charset="0"/>
              </a:rPr>
              <a:t>23rd International AIDS Conference; July 6-10, 2020; Virtual</a:t>
            </a:r>
          </a:p>
        </p:txBody>
      </p:sp>
      <p:cxnSp>
        <p:nvCxnSpPr>
          <p:cNvPr id="10" name="Straight Connector 9">
            <a:extLst>
              <a:ext uri="{FF2B5EF4-FFF2-40B4-BE49-F238E27FC236}">
                <a16:creationId xmlns:a16="http://schemas.microsoft.com/office/drawing/2014/main" id="{6FC14C4A-78E3-4075-8B17-0A5009E9F06C}"/>
              </a:ext>
            </a:extLst>
          </p:cNvPr>
          <p:cNvCxnSpPr>
            <a:cxnSpLocks/>
          </p:cNvCxnSpPr>
          <p:nvPr userDrawn="1"/>
        </p:nvCxnSpPr>
        <p:spPr>
          <a:xfrm>
            <a:off x="695752" y="21135695"/>
            <a:ext cx="27889200"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5A431CD-2BC6-4842-BE8A-F3A557FB0FE6}"/>
              </a:ext>
            </a:extLst>
          </p:cNvPr>
          <p:cNvSpPr/>
          <p:nvPr userDrawn="1"/>
        </p:nvSpPr>
        <p:spPr>
          <a:xfrm>
            <a:off x="0" y="-4338"/>
            <a:ext cx="29260800" cy="3434120"/>
          </a:xfrm>
          <a:prstGeom prst="rect">
            <a:avLst/>
          </a:prstGeom>
          <a:solidFill>
            <a:schemeClr val="tx2"/>
          </a:solidFill>
          <a:ln w="25400" cap="flat" cmpd="sng" algn="ctr">
            <a:noFill/>
            <a:prstDash val="solid"/>
          </a:ln>
          <a:effectLst/>
        </p:spPr>
        <p:txBody>
          <a:bodyPr rtlCol="0" anchor="ctr"/>
          <a:lstStyle/>
          <a:p>
            <a:pPr marL="0" marR="0" lvl="0" indent="0" algn="ctr" defTabSz="1828800" eaLnBrk="1" fontAlgn="auto" latinLnBrk="0" hangingPunct="1">
              <a:lnSpc>
                <a:spcPct val="100000"/>
              </a:lnSpc>
              <a:spcBef>
                <a:spcPts val="0"/>
              </a:spcBef>
              <a:spcAft>
                <a:spcPts val="0"/>
              </a:spcAft>
              <a:buClrTx/>
              <a:buSzTx/>
              <a:buFontTx/>
              <a:buNone/>
              <a:tabLst/>
            </a:pPr>
            <a:endParaRPr kumimoji="0" lang="en-US" sz="5894" b="0" i="0" u="none" strike="noStrike" kern="0" cap="none" spc="0" normalizeH="0" baseline="0" dirty="0">
              <a:ln>
                <a:noFill/>
              </a:ln>
              <a:solidFill>
                <a:srgbClr val="FFFFFF"/>
              </a:solidFill>
              <a:effectLst/>
              <a:uLnTx/>
              <a:uFillTx/>
              <a:latin typeface="Arial"/>
              <a:cs typeface="Arial" panose="020B0604020202020204" pitchFamily="34" charset="0"/>
            </a:endParaRPr>
          </a:p>
        </p:txBody>
      </p:sp>
      <p:sp>
        <p:nvSpPr>
          <p:cNvPr id="11" name="Title Placeholder 1">
            <a:extLst>
              <a:ext uri="{FF2B5EF4-FFF2-40B4-BE49-F238E27FC236}">
                <a16:creationId xmlns:a16="http://schemas.microsoft.com/office/drawing/2014/main" id="{71D989B1-65FD-4BB2-8666-28CDB4F9D378}"/>
              </a:ext>
            </a:extLst>
          </p:cNvPr>
          <p:cNvSpPr>
            <a:spLocks noGrp="1"/>
          </p:cNvSpPr>
          <p:nvPr>
            <p:ph type="title"/>
          </p:nvPr>
        </p:nvSpPr>
        <p:spPr>
          <a:xfrm>
            <a:off x="4433454" y="1056304"/>
            <a:ext cx="23604971" cy="1338064"/>
          </a:xfrm>
          <a:prstGeom prst="rect">
            <a:avLst/>
          </a:prstGeom>
        </p:spPr>
        <p:txBody>
          <a:bodyPr vert="horz" lIns="0" tIns="0" rIns="0" bIns="0" rtlCol="0" anchor="t">
            <a:noAutofit/>
          </a:bodyPr>
          <a:lstStyle/>
          <a:p>
            <a:r>
              <a:rPr lang="en-US" dirty="0"/>
              <a:t>CLICK TO EDIT MASTER TITLE STYLE</a:t>
            </a:r>
          </a:p>
        </p:txBody>
      </p:sp>
      <p:pic>
        <p:nvPicPr>
          <p:cNvPr id="12" name="Picture 11">
            <a:extLst>
              <a:ext uri="{FF2B5EF4-FFF2-40B4-BE49-F238E27FC236}">
                <a16:creationId xmlns:a16="http://schemas.microsoft.com/office/drawing/2014/main" id="{B27B00F1-85A2-421A-92F5-D115756B3F3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31928" y="564313"/>
            <a:ext cx="1332000" cy="1148410"/>
          </a:xfrm>
          <a:prstGeom prst="rect">
            <a:avLst/>
          </a:prstGeom>
        </p:spPr>
      </p:pic>
    </p:spTree>
    <p:extLst>
      <p:ext uri="{BB962C8B-B14F-4D97-AF65-F5344CB8AC3E}">
        <p14:creationId xmlns:p14="http://schemas.microsoft.com/office/powerpoint/2010/main" val="2177361588"/>
      </p:ext>
    </p:extLst>
  </p:cSld>
  <p:clrMap bg1="lt1" tx1="dk1" bg2="lt2" tx2="dk2" accent1="accent1" accent2="accent2" accent3="accent3" accent4="accent4" accent5="accent5" accent6="accent6" hlink="hlink" folHlink="folHlink"/>
  <p:sldLayoutIdLst>
    <p:sldLayoutId id="2147483657" r:id="rId1"/>
    <p:sldLayoutId id="2147483658" r:id="rId2"/>
  </p:sldLayoutIdLst>
  <p:hf sldNum="0" hdr="0" dt="0"/>
  <p:txStyles>
    <p:titleStyle>
      <a:lvl1pPr algn="l" defTabSz="1540052" rtl="0" eaLnBrk="1" latinLnBrk="0" hangingPunct="1">
        <a:lnSpc>
          <a:spcPts val="5120"/>
        </a:lnSpc>
        <a:spcBef>
          <a:spcPct val="0"/>
        </a:spcBef>
        <a:buNone/>
        <a:defRPr sz="6400" b="1" kern="1200">
          <a:solidFill>
            <a:schemeClr val="bg1"/>
          </a:solidFill>
          <a:effectLst/>
          <a:latin typeface="Arial Narrow" panose="020B0606020202030204" pitchFamily="34" charset="0"/>
          <a:ea typeface="+mj-ea"/>
          <a:cs typeface="Arial" panose="020B0604020202020204" pitchFamily="34" charset="0"/>
        </a:defRPr>
      </a:lvl1pPr>
    </p:titleStyle>
    <p:bodyStyle>
      <a:lvl1pPr marL="0" indent="0" algn="l" defTabSz="1540052" rtl="0" eaLnBrk="1" latinLnBrk="0" hangingPunct="1">
        <a:spcBef>
          <a:spcPts val="1010"/>
        </a:spcBef>
        <a:buFont typeface="Arial" panose="020B0604020202020204" pitchFamily="34" charset="0"/>
        <a:buNone/>
        <a:defRPr kumimoji="0" lang="en-US" sz="18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1pPr>
      <a:lvl2pPr marL="0" indent="0" algn="l" defTabSz="1540052" rtl="0" eaLnBrk="1" latinLnBrk="0" hangingPunct="1">
        <a:spcBef>
          <a:spcPts val="504"/>
        </a:spcBef>
        <a:buFont typeface="Arial" panose="020B0604020202020204" pitchFamily="34" charset="0"/>
        <a:buNone/>
        <a:defRPr kumimoji="0" lang="en-US" sz="12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2pPr>
      <a:lvl3pPr marL="0" indent="0" algn="l" defTabSz="1540052" rtl="0" eaLnBrk="1" latinLnBrk="0" hangingPunct="1">
        <a:spcBef>
          <a:spcPts val="1010"/>
        </a:spcBef>
        <a:buClr>
          <a:schemeClr val="accent1"/>
        </a:buClr>
        <a:buSzPct val="120000"/>
        <a:buFont typeface="Arial" panose="020B0604020202020204" pitchFamily="34" charset="0"/>
        <a:buNone/>
        <a:defRPr kumimoji="0" lang="en-US" sz="1200" b="1" i="0" u="none" strike="noStrike" kern="1200" cap="none" spc="0" normalizeH="0" baseline="0" dirty="0">
          <a:ln>
            <a:noFill/>
          </a:ln>
          <a:solidFill>
            <a:schemeClr val="tx2"/>
          </a:solidFill>
          <a:effectLst/>
          <a:uLnTx/>
          <a:uFillTx/>
          <a:latin typeface="Arial"/>
          <a:ea typeface="+mn-ea"/>
          <a:cs typeface="Arial" panose="020B0604020202020204" pitchFamily="34" charset="0"/>
        </a:defRPr>
      </a:lvl3pPr>
      <a:lvl4pPr marL="242528" indent="-242528" algn="l" defTabSz="1540052" rtl="0" eaLnBrk="1" latinLnBrk="0" hangingPunct="1">
        <a:spcBef>
          <a:spcPts val="300"/>
        </a:spcBef>
        <a:buClr>
          <a:schemeClr val="tx2"/>
        </a:buClr>
        <a:buSzPct val="120000"/>
        <a:buFont typeface="Arial" panose="020B0604020202020204" pitchFamily="34" charset="0"/>
        <a:buChar char="•"/>
        <a:defRPr kumimoji="0" lang="en-US" sz="12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4pPr>
      <a:lvl5pPr marL="492816" indent="-242528" algn="l" defTabSz="1540052" rtl="0" eaLnBrk="1" latinLnBrk="0" hangingPunct="1">
        <a:spcBef>
          <a:spcPts val="300"/>
        </a:spcBef>
        <a:buClr>
          <a:schemeClr val="tx2"/>
        </a:buClr>
        <a:buSzPct val="110000"/>
        <a:buFont typeface="Arial" panose="020B0604020202020204" pitchFamily="34" charset="0"/>
        <a:buChar char="•"/>
        <a:defRPr kumimoji="0" lang="en-US" sz="11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5pPr>
      <a:lvl6pPr marL="739228" indent="-242528" algn="l" defTabSz="1540052" rtl="0" eaLnBrk="1" latinLnBrk="0" hangingPunct="1">
        <a:spcBef>
          <a:spcPts val="300"/>
        </a:spcBef>
        <a:buClr>
          <a:schemeClr val="tx2"/>
        </a:buClr>
        <a:buFont typeface="Arial" panose="020B0604020202020204" pitchFamily="34" charset="0"/>
        <a:buChar char="•"/>
        <a:defRPr kumimoji="0" lang="en-US" sz="1000"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581370" indent="-288760" algn="l" defTabSz="1540052" rtl="0" eaLnBrk="1" latinLnBrk="0" hangingPunct="1">
        <a:spcBef>
          <a:spcPts val="1010"/>
        </a:spcBef>
        <a:buClr>
          <a:schemeClr val="accent1"/>
        </a:buClr>
        <a:buFont typeface="Arial" panose="020B0604020202020204" pitchFamily="34" charset="0"/>
        <a:buChar char="•"/>
        <a:defRPr sz="1348" b="0" kern="1200">
          <a:solidFill>
            <a:schemeClr val="accent2"/>
          </a:solidFill>
          <a:latin typeface="Arial" panose="020B0604020202020204" pitchFamily="34" charset="0"/>
          <a:ea typeface="+mn-ea"/>
          <a:cs typeface="Arial" panose="020B0604020202020204" pitchFamily="34" charset="0"/>
        </a:defRPr>
      </a:lvl7pPr>
      <a:lvl8pPr marL="5775194"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8pPr>
      <a:lvl9pPr marL="6545220" indent="-385014" algn="l" defTabSz="1540052" rtl="0" eaLnBrk="1" latinLnBrk="0" hangingPunct="1">
        <a:spcBef>
          <a:spcPct val="20000"/>
        </a:spcBef>
        <a:buFont typeface="Arial" panose="020B0604020202020204" pitchFamily="34" charset="0"/>
        <a:buChar char="•"/>
        <a:defRPr sz="3368" kern="1200">
          <a:solidFill>
            <a:schemeClr val="tx1"/>
          </a:solidFill>
          <a:latin typeface="+mn-lt"/>
          <a:ea typeface="+mn-ea"/>
          <a:cs typeface="+mn-cs"/>
        </a:defRPr>
      </a:lvl9pPr>
    </p:bodyStyle>
    <p:otherStyle>
      <a:defPPr>
        <a:defRPr lang="en-US"/>
      </a:defPPr>
      <a:lvl1pPr marL="0" algn="l" defTabSz="1540052" rtl="0" eaLnBrk="1" latinLnBrk="0" hangingPunct="1">
        <a:defRPr sz="3032" kern="1200">
          <a:solidFill>
            <a:schemeClr val="tx1"/>
          </a:solidFill>
          <a:latin typeface="+mn-lt"/>
          <a:ea typeface="+mn-ea"/>
          <a:cs typeface="+mn-cs"/>
        </a:defRPr>
      </a:lvl1pPr>
      <a:lvl2pPr marL="770026" algn="l" defTabSz="1540052" rtl="0" eaLnBrk="1" latinLnBrk="0" hangingPunct="1">
        <a:defRPr sz="3032" kern="1200">
          <a:solidFill>
            <a:schemeClr val="tx1"/>
          </a:solidFill>
          <a:latin typeface="+mn-lt"/>
          <a:ea typeface="+mn-ea"/>
          <a:cs typeface="+mn-cs"/>
        </a:defRPr>
      </a:lvl2pPr>
      <a:lvl3pPr marL="1540052" algn="l" defTabSz="1540052" rtl="0" eaLnBrk="1" latinLnBrk="0" hangingPunct="1">
        <a:defRPr sz="3032" kern="1200">
          <a:solidFill>
            <a:schemeClr val="tx1"/>
          </a:solidFill>
          <a:latin typeface="+mn-lt"/>
          <a:ea typeface="+mn-ea"/>
          <a:cs typeface="+mn-cs"/>
        </a:defRPr>
      </a:lvl3pPr>
      <a:lvl4pPr marL="2310076" algn="l" defTabSz="1540052" rtl="0" eaLnBrk="1" latinLnBrk="0" hangingPunct="1">
        <a:defRPr sz="3032" kern="1200">
          <a:solidFill>
            <a:schemeClr val="tx1"/>
          </a:solidFill>
          <a:latin typeface="+mn-lt"/>
          <a:ea typeface="+mn-ea"/>
          <a:cs typeface="+mn-cs"/>
        </a:defRPr>
      </a:lvl4pPr>
      <a:lvl5pPr marL="3080102" algn="l" defTabSz="1540052" rtl="0" eaLnBrk="1" latinLnBrk="0" hangingPunct="1">
        <a:defRPr sz="3032" kern="1200">
          <a:solidFill>
            <a:schemeClr val="tx1"/>
          </a:solidFill>
          <a:latin typeface="+mn-lt"/>
          <a:ea typeface="+mn-ea"/>
          <a:cs typeface="+mn-cs"/>
        </a:defRPr>
      </a:lvl5pPr>
      <a:lvl6pPr marL="3850132" algn="l" defTabSz="1540052" rtl="0" eaLnBrk="1" latinLnBrk="0" hangingPunct="1">
        <a:defRPr sz="3032" kern="1200">
          <a:solidFill>
            <a:schemeClr val="tx1"/>
          </a:solidFill>
          <a:latin typeface="+mn-lt"/>
          <a:ea typeface="+mn-ea"/>
          <a:cs typeface="+mn-cs"/>
        </a:defRPr>
      </a:lvl6pPr>
      <a:lvl7pPr marL="4620158" algn="l" defTabSz="1540052" rtl="0" eaLnBrk="1" latinLnBrk="0" hangingPunct="1">
        <a:defRPr sz="3032" kern="1200">
          <a:solidFill>
            <a:schemeClr val="tx1"/>
          </a:solidFill>
          <a:latin typeface="+mn-lt"/>
          <a:ea typeface="+mn-ea"/>
          <a:cs typeface="+mn-cs"/>
        </a:defRPr>
      </a:lvl7pPr>
      <a:lvl8pPr marL="5390182" algn="l" defTabSz="1540052" rtl="0" eaLnBrk="1" latinLnBrk="0" hangingPunct="1">
        <a:defRPr sz="3032" kern="1200">
          <a:solidFill>
            <a:schemeClr val="tx1"/>
          </a:solidFill>
          <a:latin typeface="+mn-lt"/>
          <a:ea typeface="+mn-ea"/>
          <a:cs typeface="+mn-cs"/>
        </a:defRPr>
      </a:lvl8pPr>
      <a:lvl9pPr marL="6160208" algn="l" defTabSz="1540052" rtl="0" eaLnBrk="1" latinLnBrk="0" hangingPunct="1">
        <a:defRPr sz="30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912" userDrawn="1">
          <p15:clr>
            <a:srgbClr val="F26B43"/>
          </p15:clr>
        </p15:guide>
        <p15:guide id="2" pos="5976" userDrawn="1">
          <p15:clr>
            <a:srgbClr val="F26B43"/>
          </p15:clr>
        </p15:guide>
        <p15:guide id="3" pos="432" userDrawn="1">
          <p15:clr>
            <a:srgbClr val="F26B43"/>
          </p15:clr>
        </p15:guide>
        <p15:guide id="5" orient="horz" pos="208" userDrawn="1">
          <p15:clr>
            <a:srgbClr val="F26B43"/>
          </p15:clr>
        </p15:guide>
        <p15:guide id="6" orient="horz" pos="13517" userDrawn="1">
          <p15:clr>
            <a:srgbClr val="F26B43"/>
          </p15:clr>
        </p15:guide>
        <p15:guide id="7" pos="3392" userDrawn="1">
          <p15:clr>
            <a:srgbClr val="F26B43"/>
          </p15:clr>
        </p15:guide>
        <p15:guide id="8" pos="12456" userDrawn="1">
          <p15:clr>
            <a:srgbClr val="F26B43"/>
          </p15:clr>
        </p15:guide>
        <p15:guide id="9" pos="15082" userDrawn="1">
          <p15:clr>
            <a:srgbClr val="F26B43"/>
          </p15:clr>
        </p15:guide>
        <p15:guide id="10" pos="9248" userDrawn="1">
          <p15:clr>
            <a:srgbClr val="F26B43"/>
          </p15:clr>
        </p15:guide>
        <p15:guide id="11" pos="18000" userDrawn="1">
          <p15:clr>
            <a:srgbClr val="F26B43"/>
          </p15:clr>
        </p15:guide>
        <p15:guide id="13" pos="12000" userDrawn="1">
          <p15:clr>
            <a:srgbClr val="F26B43"/>
          </p15:clr>
        </p15:guide>
        <p15:guide id="14" pos="643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10" Type="http://schemas.openxmlformats.org/officeDocument/2006/relationships/chart" Target="../charts/chart8.xml"/><Relationship Id="rId4" Type="http://schemas.openxmlformats.org/officeDocument/2006/relationships/chart" Target="../charts/chart2.xml"/><Relationship Id="rId9"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Text Placeholder 2058"/>
          <p:cNvSpPr>
            <a:spLocks noGrp="1"/>
          </p:cNvSpPr>
          <p:nvPr>
            <p:ph type="body" sz="quarter" idx="25"/>
          </p:nvPr>
        </p:nvSpPr>
        <p:spPr>
          <a:xfrm>
            <a:off x="694236" y="3796797"/>
            <a:ext cx="8759952" cy="2448021"/>
          </a:xfrm>
        </p:spPr>
        <p:txBody>
          <a:bodyPr/>
          <a:lstStyle/>
          <a:p>
            <a:r>
              <a:rPr lang="en-GB" dirty="0"/>
              <a:t>Introduction</a:t>
            </a:r>
          </a:p>
          <a:p>
            <a:pPr lvl="3">
              <a:spcBef>
                <a:spcPts val="100"/>
              </a:spcBef>
            </a:pPr>
            <a:r>
              <a:rPr lang="en-US" dirty="0"/>
              <a:t>Despite the success of daily oral antiretroviral therapy (ART), challenges still exist for some people living with HIV around pill burden, stigma, drug/food interactions, and adherence. </a:t>
            </a:r>
          </a:p>
          <a:p>
            <a:pPr lvl="4">
              <a:spcBef>
                <a:spcPts val="200"/>
              </a:spcBef>
            </a:pPr>
            <a:r>
              <a:rPr lang="en-US" dirty="0"/>
              <a:t>Thus, there is considerable interest in developing long-acting (LA) therapeutics for HIV-1 infection.   </a:t>
            </a:r>
          </a:p>
          <a:p>
            <a:pPr lvl="3">
              <a:spcBef>
                <a:spcPts val="500"/>
              </a:spcBef>
            </a:pPr>
            <a:r>
              <a:rPr lang="en-US" dirty="0"/>
              <a:t>The ATLAS (NCT02951052) and FLAIR (NCT02938520) Phase 3 studies demonstrated that switching to LA formulations of cabotegravir + rilpivirine (CAB + RPV LA) dosed every 4 weeks (Q4W) showed noninferior efficacy versus continuing current ART in virologically suppressed people living with HIV-1.</a:t>
            </a:r>
            <a:r>
              <a:rPr lang="en-US" baseline="30000" dirty="0"/>
              <a:t>1,2</a:t>
            </a:r>
          </a:p>
          <a:p>
            <a:pPr lvl="3"/>
            <a:r>
              <a:rPr lang="en-US" dirty="0"/>
              <a:t>In the Phase 3b ATLAS-2M (NCT03299049) study (Figure 1), CAB + RPV LA dosed every 8 weeks (Q8W) was proven noninferior to Q4W dosing on the primary endpoint as per the FDA Snapshot algorithm, with an adjusted difference in proportion of participants with plasma HIV-1 RNA ≥50 copies/mL (95% confidence [CI]) of 0.8 (−0.6–2.2).</a:t>
            </a:r>
            <a:r>
              <a:rPr lang="en-US" baseline="30000" dirty="0"/>
              <a:t>3</a:t>
            </a:r>
          </a:p>
          <a:p>
            <a:pPr lvl="4"/>
            <a:r>
              <a:rPr lang="en-US" dirty="0"/>
              <a:t>CAB + RPV LA dosed Q8W was well tolerated; while injection site reactions (ISRs) were common, they were mostly of low grade and short lived (median duration: 3 days).</a:t>
            </a:r>
            <a:r>
              <a:rPr lang="en-US" baseline="30000" dirty="0"/>
              <a:t>3</a:t>
            </a:r>
          </a:p>
          <a:p>
            <a:pPr lvl="3"/>
            <a:r>
              <a:rPr lang="en-US" dirty="0"/>
              <a:t>Patient-reported outcomes (PROs) in ATLAS-2M, an important element to understand participants’ preferences and experiences with the new LA formulation, are presented herein.</a:t>
            </a:r>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endParaRPr lang="en-US" dirty="0"/>
          </a:p>
          <a:p>
            <a:pPr lvl="3">
              <a:spcBef>
                <a:spcPts val="0"/>
              </a:spcBef>
            </a:pPr>
            <a:endParaRPr lang="en-US" dirty="0"/>
          </a:p>
          <a:p>
            <a:pPr lvl="3">
              <a:spcBef>
                <a:spcPts val="600"/>
              </a:spcBef>
            </a:pPr>
            <a:endParaRPr lang="en-US" dirty="0"/>
          </a:p>
          <a:p>
            <a:pPr lvl="3">
              <a:spcBef>
                <a:spcPts val="600"/>
              </a:spcBef>
            </a:pPr>
            <a:endParaRPr lang="en-US" dirty="0"/>
          </a:p>
          <a:p>
            <a:pPr marL="0" lvl="3" indent="0">
              <a:spcBef>
                <a:spcPts val="0"/>
              </a:spcBef>
              <a:buNone/>
            </a:pPr>
            <a:endParaRPr lang="en-US" dirty="0"/>
          </a:p>
          <a:p>
            <a:pPr lvl="2">
              <a:spcBef>
                <a:spcPts val="2800"/>
              </a:spcBef>
            </a:pPr>
            <a:r>
              <a:rPr lang="en-US" dirty="0"/>
              <a:t>Baseline Characteristics in the Intention-to-Treat Exposed (ITT-E) Population Were Similar Between Treatment Arms</a:t>
            </a:r>
          </a:p>
          <a:p>
            <a:pPr lvl="3">
              <a:spcBef>
                <a:spcPts val="200"/>
              </a:spcBef>
            </a:pPr>
            <a:r>
              <a:rPr lang="en-US" dirty="0"/>
              <a:t>Baseline characteristics were similar between the Q8W and Q4W arms (Table 1).</a:t>
            </a:r>
          </a:p>
          <a:p>
            <a:pPr lvl="3">
              <a:spcBef>
                <a:spcPts val="200"/>
              </a:spcBef>
            </a:pPr>
            <a:r>
              <a:rPr lang="en-US" dirty="0"/>
              <a:t>Overall, 37% (n=391) of participants had prior exposure to CAB + RPV.</a:t>
            </a:r>
          </a:p>
          <a:p>
            <a:pPr lvl="3"/>
            <a:endParaRPr lang="en-US" dirty="0"/>
          </a:p>
          <a:p>
            <a:pPr lvl="5"/>
            <a:endParaRPr lang="en-GB" dirty="0"/>
          </a:p>
        </p:txBody>
      </p:sp>
      <p:sp>
        <p:nvSpPr>
          <p:cNvPr id="2099" name="Text Placeholder 2098"/>
          <p:cNvSpPr>
            <a:spLocks noGrp="1"/>
          </p:cNvSpPr>
          <p:nvPr>
            <p:ph type="body" sz="quarter" idx="32"/>
          </p:nvPr>
        </p:nvSpPr>
        <p:spPr>
          <a:xfrm>
            <a:off x="19785774" y="17166868"/>
            <a:ext cx="8785257" cy="2564685"/>
          </a:xfrm>
        </p:spPr>
        <p:txBody>
          <a:bodyPr lIns="210312"/>
          <a:lstStyle/>
          <a:p>
            <a:r>
              <a:rPr lang="en-GB" dirty="0"/>
              <a:t>Conclusions</a:t>
            </a:r>
          </a:p>
          <a:p>
            <a:pPr lvl="3"/>
            <a:r>
              <a:rPr lang="en-US" dirty="0"/>
              <a:t>CAB + RPV LA was associated with high levels of treatment satisfaction and acceptance irrespective of prior CAB + RPV exposure at study entry.</a:t>
            </a:r>
          </a:p>
          <a:p>
            <a:pPr lvl="3"/>
            <a:r>
              <a:rPr lang="en-US" dirty="0"/>
              <a:t>Of those without prior experience of CAB + RPV, treatment satisfaction and acceptance for LA treatment over prior daily oral treatment substantially increased for both Q8W and Q4W dosing schedules.</a:t>
            </a:r>
          </a:p>
          <a:p>
            <a:pPr lvl="3"/>
            <a:r>
              <a:rPr lang="en-US" dirty="0"/>
              <a:t>For participants transitioning from the Q4W arm in ATLAS, high levels of treatment satisfaction were maintained after more than 96 weeks on CAB + RPV LA therapy.</a:t>
            </a:r>
          </a:p>
          <a:p>
            <a:pPr lvl="3"/>
            <a:r>
              <a:rPr lang="en-US" dirty="0"/>
              <a:t>The vast majority of participants preferred Q8W and Q4W dosing over daily oral dosing, with Q8W also preferred over Q4W dosing. </a:t>
            </a:r>
          </a:p>
          <a:p>
            <a:pPr lvl="3"/>
            <a:r>
              <a:rPr lang="en-US" dirty="0"/>
              <a:t>The PRO data, along with safety and efficacy data, support the therapeutic potential of monthly or every 2 months CAB + RPV and highlight participants’ preference for LA therapy over daily oral dosing.</a:t>
            </a:r>
          </a:p>
        </p:txBody>
      </p:sp>
      <p:sp>
        <p:nvSpPr>
          <p:cNvPr id="2061" name="Text Placeholder 2060"/>
          <p:cNvSpPr>
            <a:spLocks noGrp="1"/>
          </p:cNvSpPr>
          <p:nvPr>
            <p:ph type="body" sz="quarter" idx="33"/>
          </p:nvPr>
        </p:nvSpPr>
        <p:spPr>
          <a:xfrm>
            <a:off x="692712" y="15580354"/>
            <a:ext cx="8763000" cy="1127025"/>
          </a:xfrm>
        </p:spPr>
        <p:txBody>
          <a:bodyPr/>
          <a:lstStyle/>
          <a:p>
            <a:r>
              <a:rPr lang="en-GB" dirty="0"/>
              <a:t>Methods</a:t>
            </a:r>
          </a:p>
          <a:p>
            <a:pPr lvl="3">
              <a:lnSpc>
                <a:spcPts val="1300"/>
              </a:lnSpc>
              <a:spcBef>
                <a:spcPts val="200"/>
              </a:spcBef>
            </a:pPr>
            <a:r>
              <a:rPr lang="en-US" dirty="0"/>
              <a:t>Secondary endpoints included acceptability of ISRs, treatment acceptance, treatment satisfaction, and treatment preference (Table 2).</a:t>
            </a:r>
          </a:p>
          <a:p>
            <a:pPr lvl="5"/>
            <a:endParaRPr lang="en-GB" dirty="0"/>
          </a:p>
        </p:txBody>
      </p:sp>
      <p:sp>
        <p:nvSpPr>
          <p:cNvPr id="2062" name="Text Placeholder 2061"/>
          <p:cNvSpPr>
            <a:spLocks noGrp="1"/>
          </p:cNvSpPr>
          <p:nvPr>
            <p:ph type="body" sz="quarter" idx="35"/>
          </p:nvPr>
        </p:nvSpPr>
        <p:spPr>
          <a:xfrm>
            <a:off x="10214522" y="3813132"/>
            <a:ext cx="8759952" cy="2448021"/>
          </a:xfrm>
        </p:spPr>
        <p:txBody>
          <a:bodyPr/>
          <a:lstStyle/>
          <a:p>
            <a:pPr lvl="3"/>
            <a:r>
              <a:rPr lang="en-US" dirty="0"/>
              <a:t>Participants’ experience with CAB + RPV LA was assessed using PRO instruments that were selected based on patient feedback from qualitative interviews conducted with a subset of patients from the LATTE-2 Phase 2b study.</a:t>
            </a:r>
            <a:r>
              <a:rPr lang="en-US" baseline="30000" dirty="0"/>
              <a:t>4</a:t>
            </a:r>
          </a:p>
          <a:p>
            <a:pPr lvl="3"/>
            <a:r>
              <a:rPr lang="en-US" dirty="0"/>
              <a:t>PRO endpoints measuring treatment satisfaction, treatment acceptance, and aspects of quality of life were stratified by prior CAB + RPV exposure in the pre-specified statistical analysis.</a:t>
            </a:r>
          </a:p>
          <a:p>
            <a:pPr lvl="3"/>
            <a:r>
              <a:rPr lang="en-US" dirty="0"/>
              <a:t>The objective of this analysis was to present the PRO data from the ATLAS-2M study.</a:t>
            </a:r>
            <a:endParaRPr lang="en-GB" dirty="0"/>
          </a:p>
          <a:p>
            <a:r>
              <a:rPr lang="en-GB" dirty="0"/>
              <a:t>Results</a:t>
            </a:r>
          </a:p>
          <a:p>
            <a:pPr marL="0" lvl="3" indent="0">
              <a:buNone/>
            </a:pPr>
            <a:r>
              <a:rPr lang="en-US" b="1" dirty="0">
                <a:solidFill>
                  <a:schemeClr val="tx2"/>
                </a:solidFill>
              </a:rPr>
              <a:t>Increase in Acceptability of ISRs Through 48 Weeks</a:t>
            </a:r>
          </a:p>
          <a:p>
            <a:pPr lvl="3"/>
            <a:r>
              <a:rPr lang="en-US" dirty="0"/>
              <a:t>Statistically significant improvements in the “acceptance of ISRs” domain of the PIN questionnaire were observed from Week 8 to Weeks 24 and 48 for Q8W and Q4W dosing (Figure 2), with 77% of participants in both dosing arms rating pain as “totally” or “very acceptable” at Week 48.</a:t>
            </a:r>
          </a:p>
          <a:p>
            <a:pPr lvl="4"/>
            <a:r>
              <a:rPr lang="en-US" dirty="0"/>
              <a:t>This observation coincides with the reduction in the frequency of ISRs over time seen in this study.</a:t>
            </a:r>
            <a:r>
              <a:rPr lang="en-US" baseline="30000" dirty="0"/>
              <a:t>3</a:t>
            </a:r>
          </a:p>
          <a:p>
            <a:pPr lvl="3"/>
            <a:r>
              <a:rPr lang="en-US" dirty="0"/>
              <a:t>No statistically significant difference in adjusted mean change from Week 8 to Weeks 24 and 48 in acceptability of ISRs was observed between the Q8W and Q4W dosing arms.</a:t>
            </a:r>
          </a:p>
        </p:txBody>
      </p:sp>
      <p:sp>
        <p:nvSpPr>
          <p:cNvPr id="2063" name="Text Placeholder 2062"/>
          <p:cNvSpPr>
            <a:spLocks noGrp="1"/>
          </p:cNvSpPr>
          <p:nvPr>
            <p:ph type="body" sz="quarter" idx="36"/>
          </p:nvPr>
        </p:nvSpPr>
        <p:spPr>
          <a:xfrm>
            <a:off x="10216162" y="11135462"/>
            <a:ext cx="8827013" cy="2448021"/>
          </a:xfrm>
        </p:spPr>
        <p:txBody>
          <a:bodyPr/>
          <a:lstStyle/>
          <a:p>
            <a:pPr lvl="2"/>
            <a:r>
              <a:rPr lang="en-US" dirty="0"/>
              <a:t>Treatment Acceptance Improved From Baseline in Both Arms</a:t>
            </a:r>
          </a:p>
          <a:p>
            <a:pPr lvl="3"/>
            <a:r>
              <a:rPr lang="en-US" dirty="0"/>
              <a:t>In participants without prior CAB + RPV exposure, marked improvements from baseline (mean baseline [standard </a:t>
            </a:r>
            <a:br>
              <a:rPr lang="en-US" dirty="0"/>
            </a:br>
            <a:r>
              <a:rPr lang="en-US" dirty="0"/>
              <a:t>deviation {SD}] for Q8W, 81.5 [25.23]; Q4W, 81.8 [25.98]) were observed in the general acceptance domain of the </a:t>
            </a:r>
            <a:br>
              <a:rPr lang="en-US" dirty="0"/>
            </a:br>
            <a:r>
              <a:rPr lang="en-US" dirty="0"/>
              <a:t>ACCEPT</a:t>
            </a:r>
            <a:r>
              <a:rPr lang="en-US" baseline="30000" dirty="0"/>
              <a:t>©</a:t>
            </a:r>
            <a:r>
              <a:rPr lang="en-US" dirty="0"/>
              <a:t> questionnaire in both LA arms at Week 48 (adjusted mean change from baseline [95% CI]: Q8W, 6.8 [4.3–9.3]; Q4W, 5.7 [3.2–8.1]).</a:t>
            </a:r>
          </a:p>
          <a:p>
            <a:pPr lvl="3"/>
            <a:r>
              <a:rPr lang="en-US" dirty="0"/>
              <a:t>Change from baseline scores did not significantly favor any LA group at Week 48 (adjusted difference [Q8W−Q4W] [95% CI]: 1.1 [−2.4–4.6], p=0.525).</a:t>
            </a:r>
          </a:p>
          <a:p>
            <a:pPr lvl="3"/>
            <a:r>
              <a:rPr lang="en-US" dirty="0"/>
              <a:t>For participants with prior CAB + RPV exposure, general acceptance scores were high at baseline (mean baseline [SD]: </a:t>
            </a:r>
            <a:br>
              <a:rPr lang="en-US" dirty="0"/>
            </a:br>
            <a:r>
              <a:rPr lang="en-US" dirty="0"/>
              <a:t>Q8W, 89.3 [20.03]; Q4W, 91.2 [16.74]) and remained high through 48 weeks in both LA groups.</a:t>
            </a:r>
          </a:p>
          <a:p>
            <a:pPr lvl="2"/>
            <a:r>
              <a:rPr lang="en-US" dirty="0"/>
              <a:t>High Levels of Treatment Satisfaction Were Observed with Long-Acting Therapy</a:t>
            </a:r>
          </a:p>
          <a:p>
            <a:pPr lvl="3"/>
            <a:r>
              <a:rPr lang="en-US" dirty="0"/>
              <a:t>In participants without prior CAB + RPV exposure, mean (SD) HIVTSQs scores were similar at baseline, with 57.7 (9.21) and 56.7 (9.34) points for the Q8W and Q4W arms, respectively.</a:t>
            </a:r>
          </a:p>
          <a:p>
            <a:pPr lvl="4">
              <a:spcBef>
                <a:spcPts val="300"/>
              </a:spcBef>
            </a:pPr>
            <a:r>
              <a:rPr lang="en-US" dirty="0"/>
              <a:t>Treatment satisfaction markedly increased from baseline in both LA arms (Figure 3).</a:t>
            </a:r>
          </a:p>
          <a:p>
            <a:pPr lvl="4">
              <a:spcBef>
                <a:spcPts val="300"/>
              </a:spcBef>
            </a:pPr>
            <a:r>
              <a:rPr lang="en-US" dirty="0"/>
              <a:t>Statistically significantly greater improvement in treatment satisfaction was observed for participants randomized to the Q8W arm compared with the Q4W arm at Weeks 24 and 48 (Figure 3).</a:t>
            </a:r>
          </a:p>
          <a:p>
            <a:pPr lvl="4">
              <a:spcBef>
                <a:spcPts val="300"/>
              </a:spcBef>
            </a:pPr>
            <a:r>
              <a:rPr lang="en-US" dirty="0"/>
              <a:t>Satisfaction improved from baseline to Week 48 in nine of the 12 individual items, with Q8W scoring equal to or higher than the Q4W dosing arm (Figure 4).</a:t>
            </a:r>
          </a:p>
          <a:p>
            <a:pPr lvl="3"/>
            <a:r>
              <a:rPr lang="en-US" dirty="0"/>
              <a:t>In participants with prior CAB + RPV exposure, mean (SD) baseline treatment satisfaction scores were high for both treatment groups at 62.2 (5.41) points for the Q8W arm and 62.0 (6.72) points for the Q4W arm out of a maximum of 66, and remained at high levels over 48 weeks. </a:t>
            </a:r>
          </a:p>
          <a:p>
            <a:pPr lvl="3"/>
            <a:endParaRPr lang="en-GB" dirty="0"/>
          </a:p>
        </p:txBody>
      </p:sp>
      <p:sp>
        <p:nvSpPr>
          <p:cNvPr id="2064" name="Text Placeholder 2063"/>
          <p:cNvSpPr>
            <a:spLocks noGrp="1"/>
          </p:cNvSpPr>
          <p:nvPr>
            <p:ph type="body" sz="quarter" idx="37"/>
          </p:nvPr>
        </p:nvSpPr>
        <p:spPr>
          <a:xfrm>
            <a:off x="19781798" y="3817016"/>
            <a:ext cx="8759952" cy="361958"/>
          </a:xfrm>
        </p:spPr>
        <p:txBody>
          <a:bodyPr/>
          <a:lstStyle/>
          <a:p>
            <a:pPr lvl="3"/>
            <a:r>
              <a:rPr lang="en-US" dirty="0"/>
              <a:t>Overall, 96% (Q8W, n=493/512) and 92% (Q4W, n=474/518) reported they were satisfied or very satisfied to continue current treatment (HIVTSQs).</a:t>
            </a:r>
          </a:p>
        </p:txBody>
      </p:sp>
      <p:sp>
        <p:nvSpPr>
          <p:cNvPr id="2094" name="Text Placeholder 2093"/>
          <p:cNvSpPr>
            <a:spLocks noGrp="1"/>
          </p:cNvSpPr>
          <p:nvPr>
            <p:ph type="body" sz="quarter" idx="18"/>
          </p:nvPr>
        </p:nvSpPr>
        <p:spPr/>
        <p:txBody>
          <a:bodyPr/>
          <a:lstStyle/>
          <a:p>
            <a:r>
              <a:rPr lang="en-GB" dirty="0"/>
              <a:t>PEB0261</a:t>
            </a:r>
          </a:p>
        </p:txBody>
      </p:sp>
      <p:sp>
        <p:nvSpPr>
          <p:cNvPr id="2095" name="Text Placeholder 2094"/>
          <p:cNvSpPr>
            <a:spLocks noGrp="1"/>
          </p:cNvSpPr>
          <p:nvPr>
            <p:ph type="body" sz="quarter" idx="19"/>
          </p:nvPr>
        </p:nvSpPr>
        <p:spPr>
          <a:xfrm>
            <a:off x="4330428" y="1905807"/>
            <a:ext cx="21600000" cy="817588"/>
          </a:xfrm>
        </p:spPr>
        <p:txBody>
          <a:bodyPr/>
          <a:lstStyle/>
          <a:p>
            <a:r>
              <a:rPr lang="en-GB" u="sng" dirty="0"/>
              <a:t>V Chounta</a:t>
            </a:r>
            <a:r>
              <a:rPr lang="en-GB" dirty="0"/>
              <a:t>,</a:t>
            </a:r>
            <a:r>
              <a:rPr lang="en-GB" baseline="30000" dirty="0"/>
              <a:t>1</a:t>
            </a:r>
            <a:r>
              <a:rPr lang="en-GB" dirty="0"/>
              <a:t> ET Overton,</a:t>
            </a:r>
            <a:r>
              <a:rPr lang="en-GB" baseline="30000" dirty="0"/>
              <a:t>2</a:t>
            </a:r>
            <a:r>
              <a:rPr lang="en-GB" dirty="0"/>
              <a:t> A Mills,</a:t>
            </a:r>
            <a:r>
              <a:rPr lang="en-GB" baseline="30000" dirty="0"/>
              <a:t>3</a:t>
            </a:r>
            <a:r>
              <a:rPr lang="en-GB" dirty="0"/>
              <a:t> S Swindells,</a:t>
            </a:r>
            <a:r>
              <a:rPr lang="en-GB" baseline="30000" dirty="0"/>
              <a:t>4</a:t>
            </a:r>
            <a:r>
              <a:rPr lang="en-GB" dirty="0"/>
              <a:t> PD Benn,</a:t>
            </a:r>
            <a:r>
              <a:rPr lang="en-GB" baseline="30000" dirty="0"/>
              <a:t>1</a:t>
            </a:r>
            <a:r>
              <a:rPr lang="en-GB" dirty="0"/>
              <a:t> S Vanveggel,</a:t>
            </a:r>
            <a:r>
              <a:rPr lang="en-GB" baseline="30000" dirty="0"/>
              <a:t>5</a:t>
            </a:r>
            <a:r>
              <a:rPr lang="en-GB" dirty="0"/>
              <a:t> R van Solingen-Ristea,</a:t>
            </a:r>
            <a:r>
              <a:rPr lang="en-GB" baseline="30000" dirty="0"/>
              <a:t>5</a:t>
            </a:r>
            <a:r>
              <a:rPr lang="en-GB" dirty="0"/>
              <a:t> Y Wang,</a:t>
            </a:r>
            <a:r>
              <a:rPr lang="en-GB" baseline="30000" dirty="0"/>
              <a:t>6</a:t>
            </a:r>
            <a:r>
              <a:rPr lang="en-GB" dirty="0"/>
              <a:t> KJ Hudson,</a:t>
            </a:r>
            <a:r>
              <a:rPr lang="en-GB" baseline="30000" dirty="0"/>
              <a:t>7</a:t>
            </a:r>
            <a:r>
              <a:rPr lang="en-GB" dirty="0"/>
              <a:t> M Shaefer,</a:t>
            </a:r>
            <a:r>
              <a:rPr lang="en-GB" baseline="30000" dirty="0"/>
              <a:t>7</a:t>
            </a:r>
            <a:r>
              <a:rPr lang="en-GB" dirty="0"/>
              <a:t> </a:t>
            </a:r>
            <a:br>
              <a:rPr lang="en-GB" dirty="0"/>
            </a:br>
            <a:r>
              <a:rPr lang="en-GB" dirty="0"/>
              <a:t>DA Margolis,</a:t>
            </a:r>
            <a:r>
              <a:rPr lang="en-GB" baseline="30000" dirty="0"/>
              <a:t>7</a:t>
            </a:r>
            <a:r>
              <a:rPr lang="en-GB" dirty="0"/>
              <a:t> K Smith,</a:t>
            </a:r>
            <a:r>
              <a:rPr lang="en-GB" baseline="30000" dirty="0"/>
              <a:t>7</a:t>
            </a:r>
            <a:r>
              <a:rPr lang="en-GB" dirty="0"/>
              <a:t> W Spreen</a:t>
            </a:r>
            <a:r>
              <a:rPr lang="en-GB" baseline="30000" dirty="0"/>
              <a:t>7</a:t>
            </a:r>
          </a:p>
          <a:p>
            <a:pPr lvl="1">
              <a:spcBef>
                <a:spcPts val="400"/>
              </a:spcBef>
            </a:pPr>
            <a:r>
              <a:rPr lang="en-GB" i="1" baseline="30000" dirty="0"/>
              <a:t>1</a:t>
            </a:r>
            <a:r>
              <a:rPr lang="en-GB" i="1" dirty="0"/>
              <a:t>ViiV Healthcare, Brentford, UK; </a:t>
            </a:r>
            <a:r>
              <a:rPr lang="en-GB" i="1" baseline="30000" dirty="0"/>
              <a:t>2</a:t>
            </a:r>
            <a:r>
              <a:rPr lang="en-GB" i="1" dirty="0"/>
              <a:t>University of Alabama at Birmingham, Birmingham, AL, USA; </a:t>
            </a:r>
            <a:r>
              <a:rPr lang="en-GB" i="1" baseline="30000" dirty="0"/>
              <a:t>3</a:t>
            </a:r>
            <a:r>
              <a:rPr lang="en-GB" i="1" dirty="0"/>
              <a:t>Men's Health Foundation, Los Angeles, CA, USA; </a:t>
            </a:r>
            <a:r>
              <a:rPr lang="en-GB" i="1" baseline="30000" dirty="0"/>
              <a:t>4</a:t>
            </a:r>
            <a:r>
              <a:rPr lang="en-GB" i="1" dirty="0"/>
              <a:t>University of Nebraska Medical Center, Omaha, NE, USA; </a:t>
            </a:r>
            <a:r>
              <a:rPr lang="en-GB" i="1" baseline="30000" dirty="0"/>
              <a:t>5</a:t>
            </a:r>
            <a:r>
              <a:rPr lang="en-GB" i="1" dirty="0"/>
              <a:t>Janssen Pharmaceutica NV, Beerse, Belgium; </a:t>
            </a:r>
            <a:r>
              <a:rPr lang="en-GB" i="1" baseline="30000" dirty="0"/>
              <a:t>6</a:t>
            </a:r>
            <a:r>
              <a:rPr lang="en-GB" i="1" dirty="0"/>
              <a:t>GlaxoSmithKline, Collegeville, PA, USA; </a:t>
            </a:r>
            <a:r>
              <a:rPr lang="en-GB" i="1" baseline="30000" dirty="0"/>
              <a:t>7</a:t>
            </a:r>
            <a:r>
              <a:rPr lang="en-GB" i="1" dirty="0"/>
              <a:t>ViiV Healthcare, Research Triangle Park, NC, USA</a:t>
            </a:r>
          </a:p>
          <a:p>
            <a:pPr lvl="1"/>
            <a:endParaRPr lang="en-GB" i="1" dirty="0"/>
          </a:p>
        </p:txBody>
      </p:sp>
      <p:sp>
        <p:nvSpPr>
          <p:cNvPr id="2093" name="Title 2092"/>
          <p:cNvSpPr>
            <a:spLocks noGrp="1"/>
          </p:cNvSpPr>
          <p:nvPr>
            <p:ph type="title"/>
          </p:nvPr>
        </p:nvSpPr>
        <p:spPr>
          <a:xfrm>
            <a:off x="4330428" y="399906"/>
            <a:ext cx="24701772" cy="1746886"/>
          </a:xfrm>
        </p:spPr>
        <p:txBody>
          <a:bodyPr/>
          <a:lstStyle/>
          <a:p>
            <a:r>
              <a:rPr lang="en-US" sz="5000" dirty="0"/>
              <a:t>PATIENT-REPORTED OUTCOMES THROUGH WEEK 48 OF ATLAS-2M: A STUDY OF LONG‑ACTING CABOTEGRAVIR AND RILPIVIRINE ADMINISTERED EVERY FOUR OR EIGHT WEEKS</a:t>
            </a:r>
          </a:p>
        </p:txBody>
      </p:sp>
      <p:sp>
        <p:nvSpPr>
          <p:cNvPr id="2065" name="Text Placeholder 2064"/>
          <p:cNvSpPr>
            <a:spLocks noGrp="1"/>
          </p:cNvSpPr>
          <p:nvPr>
            <p:ph type="body" sz="quarter" idx="4294967295"/>
          </p:nvPr>
        </p:nvSpPr>
        <p:spPr>
          <a:xfrm>
            <a:off x="19779962" y="10263485"/>
            <a:ext cx="8777602" cy="1742537"/>
          </a:xfrm>
          <a:prstGeom prst="rect">
            <a:avLst/>
          </a:prstGeom>
        </p:spPr>
        <p:txBody>
          <a:bodyPr/>
          <a:lstStyle/>
          <a:p>
            <a:pPr lvl="2">
              <a:buClr>
                <a:srgbClr val="E30042"/>
              </a:buClr>
            </a:pPr>
            <a:r>
              <a:rPr lang="en-GB" dirty="0">
                <a:latin typeface="+mn-lt"/>
              </a:rPr>
              <a:t>The Majority of Participants Preferred LA Dosing</a:t>
            </a:r>
          </a:p>
          <a:p>
            <a:pPr lvl="3">
              <a:buClr>
                <a:srgbClr val="E30042"/>
              </a:buClr>
            </a:pPr>
            <a:r>
              <a:rPr lang="en-GB" dirty="0">
                <a:latin typeface="+mn-lt"/>
              </a:rPr>
              <a:t>Among those participants in the Q8W arm with prior CAB + RPV exposure, 94% (n=179/191) preferred CAB + RPV Q8W dosing versus Q4W (3% [n=6/191]) or daily oral dosing (2% [n=4/191]) (Figure 5A). </a:t>
            </a:r>
          </a:p>
          <a:p>
            <a:pPr lvl="3">
              <a:buClr>
                <a:srgbClr val="E30042"/>
              </a:buClr>
            </a:pPr>
            <a:r>
              <a:rPr lang="en-GB" dirty="0">
                <a:latin typeface="+mn-lt"/>
              </a:rPr>
              <a:t>Participants without prior CAB + RPV exposure who received CAB + RPV Q8W dosing preferred this regimen over daily oral dosing (98% [n=300/306]) (Figure 5B).</a:t>
            </a:r>
          </a:p>
          <a:p>
            <a:pPr lvl="3">
              <a:buClr>
                <a:srgbClr val="E30042"/>
              </a:buClr>
            </a:pPr>
            <a:r>
              <a:rPr lang="en-GB" dirty="0">
                <a:latin typeface="+mn-lt"/>
              </a:rPr>
              <a:t>Participants in the Q4W group (no experience of Q8W dosing) preferred CAB + RPV Q4W dosing over daily oral dosing </a:t>
            </a:r>
            <a:br>
              <a:rPr lang="en-GB" dirty="0">
                <a:latin typeface="+mn-lt"/>
              </a:rPr>
            </a:br>
            <a:r>
              <a:rPr lang="en-GB" dirty="0">
                <a:latin typeface="+mn-lt"/>
              </a:rPr>
              <a:t>(94% [n=468/497]) (Figure 5C).</a:t>
            </a:r>
          </a:p>
          <a:p>
            <a:pPr lvl="3">
              <a:buClr>
                <a:srgbClr val="E30042"/>
              </a:buClr>
            </a:pPr>
            <a:r>
              <a:rPr lang="en-GB" dirty="0">
                <a:latin typeface="+mn-lt"/>
              </a:rPr>
              <a:t>The most common reasons supporting preference were administration frequency and convenience. </a:t>
            </a:r>
          </a:p>
          <a:p>
            <a:pPr lvl="3"/>
            <a:endParaRPr lang="en-GB" dirty="0">
              <a:latin typeface="+mn-lt"/>
            </a:endParaRPr>
          </a:p>
        </p:txBody>
      </p:sp>
      <p:sp>
        <p:nvSpPr>
          <p:cNvPr id="41" name="Text Placeholder 49">
            <a:extLst>
              <a:ext uri="{FF2B5EF4-FFF2-40B4-BE49-F238E27FC236}">
                <a16:creationId xmlns:a16="http://schemas.microsoft.com/office/drawing/2014/main" id="{F14777DA-D7C3-47CE-81A2-F019F740A4B0}"/>
              </a:ext>
            </a:extLst>
          </p:cNvPr>
          <p:cNvSpPr txBox="1">
            <a:spLocks/>
          </p:cNvSpPr>
          <p:nvPr/>
        </p:nvSpPr>
        <p:spPr>
          <a:xfrm>
            <a:off x="10216163" y="6753608"/>
            <a:ext cx="7623176" cy="414986"/>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200" dirty="0">
                <a:solidFill>
                  <a:schemeClr val="tx2"/>
                </a:solidFill>
                <a:latin typeface="+mn-lt"/>
              </a:rPr>
              <a:t>Figure 2. Summary of Acceptability of ISRs per Visit (ITT-E Population)</a:t>
            </a:r>
          </a:p>
        </p:txBody>
      </p:sp>
      <p:sp>
        <p:nvSpPr>
          <p:cNvPr id="44" name="Text Placeholder 2063">
            <a:extLst>
              <a:ext uri="{FF2B5EF4-FFF2-40B4-BE49-F238E27FC236}">
                <a16:creationId xmlns:a16="http://schemas.microsoft.com/office/drawing/2014/main" id="{685A9EF9-DD04-481C-85B3-12983B2704CA}"/>
              </a:ext>
            </a:extLst>
          </p:cNvPr>
          <p:cNvSpPr txBox="1">
            <a:spLocks/>
          </p:cNvSpPr>
          <p:nvPr/>
        </p:nvSpPr>
        <p:spPr>
          <a:xfrm>
            <a:off x="692761" y="6740909"/>
            <a:ext cx="8778240" cy="768078"/>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kumimoji="0" lang="en-US" sz="1179" b="1" i="0" u="none" strike="noStrike" kern="1200" cap="none" spc="0" normalizeH="0" baseline="0">
                <a:ln>
                  <a:noFill/>
                </a:ln>
                <a:solidFill>
                  <a:schemeClr val="tx2"/>
                </a:solidFill>
                <a:effectLst/>
                <a:uLnTx/>
                <a:uFillTx/>
                <a:latin typeface="+mn-lt"/>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kumimoji="0" lang="en-US" sz="926" b="1" i="0" u="none" strike="noStrike" kern="1200" cap="none" spc="0" normalizeH="0" baseline="0">
                <a:ln>
                  <a:noFill/>
                </a:ln>
                <a:solidFill>
                  <a:schemeClr val="tx1"/>
                </a:solidFill>
                <a:effectLst/>
                <a:uLnTx/>
                <a:uFillTx/>
                <a:latin typeface="+mn-lt"/>
                <a:ea typeface="+mn-ea"/>
                <a:cs typeface="Arial" panose="020B0604020202020204" pitchFamily="34" charset="0"/>
              </a:defRPr>
            </a:lvl3pPr>
            <a:lvl4pPr marL="121264" indent="-121264" algn="l" defTabSz="770026" rtl="0" eaLnBrk="1" latinLnBrk="0" hangingPunct="1">
              <a:spcBef>
                <a:spcPts val="300"/>
              </a:spcBef>
              <a:buClr>
                <a:srgbClr val="E30042"/>
              </a:buClr>
              <a:buSzPct val="120000"/>
              <a:buFont typeface="Arial" panose="020B0604020202020204" pitchFamily="34" charset="0"/>
              <a:buChar char="•"/>
              <a:defRPr kumimoji="0" lang="en-US" sz="926" b="0" i="0" u="none" strike="noStrike" kern="1200" cap="none" spc="0" normalizeH="0" baseline="0">
                <a:ln>
                  <a:noFill/>
                </a:ln>
                <a:solidFill>
                  <a:schemeClr val="tx1"/>
                </a:solidFill>
                <a:effectLst/>
                <a:uLnTx/>
                <a:uFillTx/>
                <a:latin typeface="+mn-lt"/>
                <a:ea typeface="+mn-ea"/>
                <a:cs typeface="Arial" panose="020B0604020202020204" pitchFamily="34" charset="0"/>
              </a:defRPr>
            </a:lvl4pPr>
            <a:lvl5pPr marL="246408" marR="0" indent="-121264" algn="l" defTabSz="770026" rtl="0" eaLnBrk="1" fontAlgn="auto" latinLnBrk="0" hangingPunct="1">
              <a:lnSpc>
                <a:spcPct val="100000"/>
              </a:lnSpc>
              <a:spcBef>
                <a:spcPts val="252"/>
              </a:spcBef>
              <a:spcAft>
                <a:spcPts val="0"/>
              </a:spcAft>
              <a:buClr>
                <a:srgbClr val="E30042"/>
              </a:buClr>
              <a:buSzPct val="110000"/>
              <a:buFont typeface="Arial" panose="020B0604020202020204" pitchFamily="34" charset="0"/>
              <a:buChar char="•"/>
              <a:tabLst/>
              <a:defRPr kumimoji="0" lang="en-US" sz="843" b="0" i="0" u="none" strike="noStrike" kern="1200" cap="none" spc="0" normalizeH="0" baseline="0">
                <a:ln>
                  <a:noFill/>
                </a:ln>
                <a:solidFill>
                  <a:schemeClr val="tx1"/>
                </a:solidFill>
                <a:effectLst/>
                <a:uLnTx/>
                <a:uFillTx/>
                <a:latin typeface="+mn-lt"/>
                <a:ea typeface="+mn-ea"/>
                <a:cs typeface="Arial" panose="020B0604020202020204" pitchFamily="34" charset="0"/>
              </a:defRPr>
            </a:lvl5pPr>
            <a:lvl6pPr marL="369614" indent="-121264" algn="l" defTabSz="770026" rtl="0" eaLnBrk="1" latinLnBrk="0" hangingPunct="1">
              <a:spcBef>
                <a:spcPts val="200"/>
              </a:spcBef>
              <a:buClr>
                <a:schemeClr val="tx2"/>
              </a:buClr>
              <a:buFont typeface="Arial" panose="020B0604020202020204" pitchFamily="34" charset="0"/>
              <a:buChar char="•"/>
              <a:defRPr kumimoji="0" lang="en-US" sz="757" b="0" i="0" u="none" strike="noStrike" kern="1200" cap="none" spc="0" normalizeH="0" baseline="0" dirty="0">
                <a:ln>
                  <a:noFill/>
                </a:ln>
                <a:solidFill>
                  <a:schemeClr val="tx1"/>
                </a:solidFill>
                <a:effectLst/>
                <a:uLnTx/>
                <a:uFillTx/>
                <a:latin typeface="Arial"/>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200" dirty="0">
                <a:solidFill>
                  <a:schemeClr val="tx2"/>
                </a:solidFill>
              </a:rPr>
              <a:t>Figure 1. Study Design and PRO Assessments</a:t>
            </a:r>
          </a:p>
        </p:txBody>
      </p:sp>
      <p:grpSp>
        <p:nvGrpSpPr>
          <p:cNvPr id="19" name="Group 18">
            <a:extLst>
              <a:ext uri="{FF2B5EF4-FFF2-40B4-BE49-F238E27FC236}">
                <a16:creationId xmlns:a16="http://schemas.microsoft.com/office/drawing/2014/main" id="{741161DA-8621-4500-AAB9-010E68EB28FC}"/>
              </a:ext>
            </a:extLst>
          </p:cNvPr>
          <p:cNvGrpSpPr/>
          <p:nvPr/>
        </p:nvGrpSpPr>
        <p:grpSpPr>
          <a:xfrm>
            <a:off x="583233" y="7175903"/>
            <a:ext cx="9106432" cy="3280049"/>
            <a:chOff x="569585" y="6888525"/>
            <a:chExt cx="9106432" cy="3280049"/>
          </a:xfrm>
        </p:grpSpPr>
        <p:sp>
          <p:nvSpPr>
            <p:cNvPr id="21" name="Text Placeholder 49">
              <a:extLst>
                <a:ext uri="{FF2B5EF4-FFF2-40B4-BE49-F238E27FC236}">
                  <a16:creationId xmlns:a16="http://schemas.microsoft.com/office/drawing/2014/main" id="{996D08B1-B940-47E7-8D65-DF8037866E28}"/>
                </a:ext>
              </a:extLst>
            </p:cNvPr>
            <p:cNvSpPr txBox="1">
              <a:spLocks/>
            </p:cNvSpPr>
            <p:nvPr/>
          </p:nvSpPr>
          <p:spPr>
            <a:xfrm>
              <a:off x="569585" y="7011750"/>
              <a:ext cx="7495452" cy="245416"/>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a:endParaRPr lang="en-GB" sz="1100" dirty="0">
                <a:solidFill>
                  <a:schemeClr val="tx2"/>
                </a:solidFill>
              </a:endParaRPr>
            </a:p>
          </p:txBody>
        </p:sp>
        <p:sp>
          <p:nvSpPr>
            <p:cNvPr id="22" name="TextBox 30">
              <a:extLst>
                <a:ext uri="{FF2B5EF4-FFF2-40B4-BE49-F238E27FC236}">
                  <a16:creationId xmlns:a16="http://schemas.microsoft.com/office/drawing/2014/main" id="{7F8B4D60-97F0-4A9E-A5B2-A1EC1741ED29}"/>
                </a:ext>
              </a:extLst>
            </p:cNvPr>
            <p:cNvSpPr txBox="1">
              <a:spLocks noChangeArrowheads="1"/>
            </p:cNvSpPr>
            <p:nvPr/>
          </p:nvSpPr>
          <p:spPr bwMode="auto">
            <a:xfrm>
              <a:off x="1586811" y="6888525"/>
              <a:ext cx="1998320" cy="23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685783">
                <a:defRPr/>
              </a:pPr>
              <a:r>
                <a:rPr lang="en-US" altLang="en-US" sz="1100" b="1" dirty="0">
                  <a:latin typeface="Arial" panose="020B0604020202020204" pitchFamily="34" charset="0"/>
                  <a:cs typeface="Arial" panose="020B0604020202020204" pitchFamily="34" charset="0"/>
                </a:rPr>
                <a:t>Screening Phase</a:t>
              </a:r>
            </a:p>
          </p:txBody>
        </p:sp>
        <p:cxnSp>
          <p:nvCxnSpPr>
            <p:cNvPr id="23" name="Straight Arrow Connector 22">
              <a:extLst>
                <a:ext uri="{FF2B5EF4-FFF2-40B4-BE49-F238E27FC236}">
                  <a16:creationId xmlns:a16="http://schemas.microsoft.com/office/drawing/2014/main" id="{2588DF20-6748-4604-BFC1-344B27C14C82}"/>
                </a:ext>
              </a:extLst>
            </p:cNvPr>
            <p:cNvCxnSpPr>
              <a:cxnSpLocks/>
            </p:cNvCxnSpPr>
            <p:nvPr/>
          </p:nvCxnSpPr>
          <p:spPr bwMode="auto">
            <a:xfrm flipV="1">
              <a:off x="2330489" y="9121061"/>
              <a:ext cx="6506406" cy="16562"/>
            </a:xfrm>
            <a:prstGeom prst="straightConnector1">
              <a:avLst/>
            </a:prstGeom>
            <a:noFill/>
            <a:ln w="25400">
              <a:solidFill>
                <a:schemeClr val="tx1"/>
              </a:solidFill>
              <a:headEnd type="none" w="med" len="med"/>
              <a:tailEnd type="triangle" w="lg" len="lg"/>
            </a:ln>
          </p:spPr>
          <p:style>
            <a:lnRef idx="1">
              <a:schemeClr val="accent1"/>
            </a:lnRef>
            <a:fillRef idx="0">
              <a:schemeClr val="accent1"/>
            </a:fillRef>
            <a:effectRef idx="0">
              <a:schemeClr val="accent1"/>
            </a:effectRef>
            <a:fontRef idx="minor">
              <a:schemeClr val="tx1"/>
            </a:fontRef>
          </p:style>
        </p:cxnSp>
        <p:sp>
          <p:nvSpPr>
            <p:cNvPr id="24" name="TextBox 32">
              <a:extLst>
                <a:ext uri="{FF2B5EF4-FFF2-40B4-BE49-F238E27FC236}">
                  <a16:creationId xmlns:a16="http://schemas.microsoft.com/office/drawing/2014/main" id="{2FAFE5BE-250C-474B-ABF6-468C4B4550E0}"/>
                </a:ext>
              </a:extLst>
            </p:cNvPr>
            <p:cNvSpPr txBox="1">
              <a:spLocks noChangeArrowheads="1"/>
            </p:cNvSpPr>
            <p:nvPr/>
          </p:nvSpPr>
          <p:spPr bwMode="auto">
            <a:xfrm>
              <a:off x="7796953" y="6888525"/>
              <a:ext cx="1879064" cy="23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685783">
                <a:defRPr/>
              </a:pPr>
              <a:r>
                <a:rPr lang="en-US" altLang="en-US" sz="1100" b="1" dirty="0">
                  <a:latin typeface="Arial" panose="020B0604020202020204" pitchFamily="34" charset="0"/>
                  <a:cs typeface="Arial" panose="020B0604020202020204" pitchFamily="34" charset="0"/>
                </a:rPr>
                <a:t>Extension Phase</a:t>
              </a:r>
            </a:p>
          </p:txBody>
        </p:sp>
        <p:sp>
          <p:nvSpPr>
            <p:cNvPr id="25" name="AutoShape 4">
              <a:extLst>
                <a:ext uri="{FF2B5EF4-FFF2-40B4-BE49-F238E27FC236}">
                  <a16:creationId xmlns:a16="http://schemas.microsoft.com/office/drawing/2014/main" id="{8F8A5AA1-79FB-4C93-BB34-CF8EA5BDAA77}"/>
                </a:ext>
              </a:extLst>
            </p:cNvPr>
            <p:cNvSpPr>
              <a:spLocks noChangeArrowheads="1"/>
            </p:cNvSpPr>
            <p:nvPr/>
          </p:nvSpPr>
          <p:spPr bwMode="auto">
            <a:xfrm>
              <a:off x="7876784" y="7815369"/>
              <a:ext cx="1580570" cy="635758"/>
            </a:xfrm>
            <a:prstGeom prst="homePlate">
              <a:avLst>
                <a:gd name="adj" fmla="val 37877"/>
              </a:avLst>
            </a:prstGeom>
            <a:solidFill>
              <a:srgbClr val="FFFF00"/>
            </a:solidFill>
            <a:ln w="19050">
              <a:solidFill>
                <a:schemeClr val="tx1"/>
              </a:solidFill>
              <a:headEnd/>
              <a:tailEnd/>
            </a:ln>
          </p:spPr>
          <p:style>
            <a:lnRef idx="2">
              <a:schemeClr val="dk1"/>
            </a:lnRef>
            <a:fillRef idx="1">
              <a:schemeClr val="lt1"/>
            </a:fillRef>
            <a:effectRef idx="0">
              <a:schemeClr val="dk1"/>
            </a:effectRef>
            <a:fontRef idx="minor">
              <a:schemeClr val="dk1"/>
            </a:fontRef>
          </p:style>
          <p:txBody>
            <a:bodyPr wrap="none" lIns="9144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defTabSz="685783">
                <a:defRPr/>
              </a:pPr>
              <a:r>
                <a:rPr lang="en-US" sz="900" b="1" dirty="0">
                  <a:solidFill>
                    <a:schemeClr val="tx1"/>
                  </a:solidFill>
                  <a:latin typeface="Arial" panose="020B0604020202020204" pitchFamily="34" charset="0"/>
                  <a:cs typeface="Arial" panose="020B0604020202020204" pitchFamily="34" charset="0"/>
                </a:rPr>
                <a:t>Option to continue</a:t>
              </a:r>
            </a:p>
            <a:p>
              <a:pPr defTabSz="685783">
                <a:defRPr/>
              </a:pPr>
              <a:r>
                <a:rPr lang="en-US" sz="900" b="1" dirty="0">
                  <a:solidFill>
                    <a:schemeClr val="tx1"/>
                  </a:solidFill>
                  <a:latin typeface="Arial" panose="020B0604020202020204" pitchFamily="34" charset="0"/>
                  <a:cs typeface="Arial" panose="020B0604020202020204" pitchFamily="34" charset="0"/>
                </a:rPr>
                <a:t>randomized CAB + </a:t>
              </a:r>
              <a:br>
                <a:rPr lang="en-US" sz="900" b="1" dirty="0">
                  <a:solidFill>
                    <a:schemeClr val="tx1"/>
                  </a:solidFill>
                  <a:latin typeface="Arial" panose="020B0604020202020204" pitchFamily="34" charset="0"/>
                  <a:cs typeface="Arial" panose="020B0604020202020204" pitchFamily="34" charset="0"/>
                </a:rPr>
              </a:br>
              <a:r>
                <a:rPr lang="en-US" sz="900" b="1" dirty="0">
                  <a:solidFill>
                    <a:schemeClr val="tx1"/>
                  </a:solidFill>
                  <a:latin typeface="Arial" panose="020B0604020202020204" pitchFamily="34" charset="0"/>
                  <a:cs typeface="Arial" panose="020B0604020202020204" pitchFamily="34" charset="0"/>
                </a:rPr>
                <a:t>RPV LA Q4W or </a:t>
              </a:r>
              <a:br>
                <a:rPr lang="en-US" sz="900" b="1" dirty="0">
                  <a:solidFill>
                    <a:schemeClr val="tx1"/>
                  </a:solidFill>
                  <a:latin typeface="Arial" panose="020B0604020202020204" pitchFamily="34" charset="0"/>
                  <a:cs typeface="Arial" panose="020B0604020202020204" pitchFamily="34" charset="0"/>
                </a:rPr>
              </a:br>
              <a:r>
                <a:rPr lang="en-US" sz="900" b="1" dirty="0">
                  <a:solidFill>
                    <a:schemeClr val="tx1"/>
                  </a:solidFill>
                  <a:latin typeface="Arial" panose="020B0604020202020204" pitchFamily="34" charset="0"/>
                  <a:cs typeface="Arial" panose="020B0604020202020204" pitchFamily="34" charset="0"/>
                </a:rPr>
                <a:t>Q8W at Week 100</a:t>
              </a:r>
            </a:p>
          </p:txBody>
        </p:sp>
        <p:cxnSp>
          <p:nvCxnSpPr>
            <p:cNvPr id="26" name="Straight Arrow Connector 25">
              <a:extLst>
                <a:ext uri="{FF2B5EF4-FFF2-40B4-BE49-F238E27FC236}">
                  <a16:creationId xmlns:a16="http://schemas.microsoft.com/office/drawing/2014/main" id="{796768CF-5469-453A-9B14-F0F6FC01196F}"/>
                </a:ext>
              </a:extLst>
            </p:cNvPr>
            <p:cNvCxnSpPr>
              <a:cxnSpLocks/>
              <a:stCxn id="36" idx="3"/>
            </p:cNvCxnSpPr>
            <p:nvPr/>
          </p:nvCxnSpPr>
          <p:spPr bwMode="auto">
            <a:xfrm flipV="1">
              <a:off x="7854175" y="8421712"/>
              <a:ext cx="22605" cy="219811"/>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3D6D0442-4507-44D3-B627-FD7AECC3CD77}"/>
                </a:ext>
              </a:extLst>
            </p:cNvPr>
            <p:cNvCxnSpPr>
              <a:cxnSpLocks/>
              <a:stCxn id="35" idx="3"/>
            </p:cNvCxnSpPr>
            <p:nvPr/>
          </p:nvCxnSpPr>
          <p:spPr bwMode="auto">
            <a:xfrm>
              <a:off x="7854178" y="7577012"/>
              <a:ext cx="22605" cy="23835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Line 11">
              <a:extLst>
                <a:ext uri="{FF2B5EF4-FFF2-40B4-BE49-F238E27FC236}">
                  <a16:creationId xmlns:a16="http://schemas.microsoft.com/office/drawing/2014/main" id="{1567DEF3-48C0-4693-934B-B8171053086C}"/>
                </a:ext>
              </a:extLst>
            </p:cNvPr>
            <p:cNvSpPr>
              <a:spLocks noChangeAspect="1" noChangeShapeType="1"/>
            </p:cNvSpPr>
            <p:nvPr/>
          </p:nvSpPr>
          <p:spPr bwMode="auto">
            <a:xfrm>
              <a:off x="3555131" y="9144179"/>
              <a:ext cx="0" cy="11283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eaLnBrk="0" hangingPunct="0">
                <a:defRPr/>
              </a:pPr>
              <a:endParaRPr lang="en-US" sz="1050" dirty="0">
                <a:cs typeface="Arial" panose="020B0604020202020204" pitchFamily="34" charset="0"/>
              </a:endParaRPr>
            </a:p>
          </p:txBody>
        </p:sp>
        <p:sp>
          <p:nvSpPr>
            <p:cNvPr id="29" name="Text Box 8">
              <a:extLst>
                <a:ext uri="{FF2B5EF4-FFF2-40B4-BE49-F238E27FC236}">
                  <a16:creationId xmlns:a16="http://schemas.microsoft.com/office/drawing/2014/main" id="{1DB6D1F7-0528-415F-AAB0-7FAA9356E61A}"/>
                </a:ext>
              </a:extLst>
            </p:cNvPr>
            <p:cNvSpPr txBox="1">
              <a:spLocks noChangeAspect="1" noChangeArrowheads="1"/>
            </p:cNvSpPr>
            <p:nvPr/>
          </p:nvSpPr>
          <p:spPr bwMode="auto">
            <a:xfrm>
              <a:off x="3443546" y="9255883"/>
              <a:ext cx="323165" cy="535456"/>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eaVert"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a:defRPr/>
              </a:pPr>
              <a:r>
                <a:rPr lang="en-US" altLang="ja-JP" sz="900" b="1" dirty="0">
                  <a:latin typeface="Arial" panose="020B0604020202020204" pitchFamily="34" charset="0"/>
                  <a:ea typeface="MS PGothic" panose="020B0600070205080204" pitchFamily="34" charset="-128"/>
                  <a:cs typeface="Arial" panose="020B0604020202020204" pitchFamily="34" charset="0"/>
                </a:rPr>
                <a:t>Day 1</a:t>
              </a:r>
            </a:p>
          </p:txBody>
        </p:sp>
        <p:sp>
          <p:nvSpPr>
            <p:cNvPr id="30" name="Line 11">
              <a:extLst>
                <a:ext uri="{FF2B5EF4-FFF2-40B4-BE49-F238E27FC236}">
                  <a16:creationId xmlns:a16="http://schemas.microsoft.com/office/drawing/2014/main" id="{34D51A64-7D4F-42B9-8924-F3C214180104}"/>
                </a:ext>
              </a:extLst>
            </p:cNvPr>
            <p:cNvSpPr>
              <a:spLocks noChangeAspect="1" noChangeShapeType="1"/>
            </p:cNvSpPr>
            <p:nvPr/>
          </p:nvSpPr>
          <p:spPr bwMode="auto">
            <a:xfrm>
              <a:off x="4652647" y="9146027"/>
              <a:ext cx="0" cy="110984"/>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eaLnBrk="0" hangingPunct="0">
                <a:defRPr/>
              </a:pPr>
              <a:endParaRPr lang="en-US" sz="1050" dirty="0">
                <a:cs typeface="Arial" panose="020B0604020202020204" pitchFamily="34" charset="0"/>
              </a:endParaRPr>
            </a:p>
          </p:txBody>
        </p:sp>
        <p:sp>
          <p:nvSpPr>
            <p:cNvPr id="31" name="Text Box 8">
              <a:extLst>
                <a:ext uri="{FF2B5EF4-FFF2-40B4-BE49-F238E27FC236}">
                  <a16:creationId xmlns:a16="http://schemas.microsoft.com/office/drawing/2014/main" id="{12336546-81B0-469F-AAA3-7EBE4F87598F}"/>
                </a:ext>
              </a:extLst>
            </p:cNvPr>
            <p:cNvSpPr txBox="1">
              <a:spLocks noChangeAspect="1" noChangeArrowheads="1"/>
            </p:cNvSpPr>
            <p:nvPr/>
          </p:nvSpPr>
          <p:spPr bwMode="auto">
            <a:xfrm>
              <a:off x="4495806" y="9255883"/>
              <a:ext cx="323165" cy="443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a:defRPr/>
              </a:pPr>
              <a:r>
                <a:rPr lang="en-US" altLang="ja-JP" sz="900" b="1" dirty="0">
                  <a:latin typeface="Arial" panose="020B0604020202020204" pitchFamily="34" charset="0"/>
                  <a:ea typeface="MS PGothic" panose="020B0600070205080204" pitchFamily="34" charset="-128"/>
                  <a:cs typeface="Arial" panose="020B0604020202020204" pitchFamily="34" charset="0"/>
                </a:rPr>
                <a:t>Week 4</a:t>
              </a:r>
              <a:endParaRPr lang="en-US" altLang="ja-JP" sz="900" b="1" baseline="30000" dirty="0">
                <a:latin typeface="Arial" panose="020B0604020202020204" pitchFamily="34" charset="0"/>
                <a:ea typeface="MS PGothic" panose="020B0600070205080204" pitchFamily="34" charset="-128"/>
                <a:cs typeface="Arial" panose="020B0604020202020204" pitchFamily="34" charset="0"/>
              </a:endParaRPr>
            </a:p>
          </p:txBody>
        </p:sp>
        <p:sp>
          <p:nvSpPr>
            <p:cNvPr id="32" name="Text Box 30">
              <a:extLst>
                <a:ext uri="{FF2B5EF4-FFF2-40B4-BE49-F238E27FC236}">
                  <a16:creationId xmlns:a16="http://schemas.microsoft.com/office/drawing/2014/main" id="{C332DBC9-922F-4F4B-844E-049686288EB0}"/>
                </a:ext>
              </a:extLst>
            </p:cNvPr>
            <p:cNvSpPr txBox="1">
              <a:spLocks noChangeArrowheads="1"/>
            </p:cNvSpPr>
            <p:nvPr/>
          </p:nvSpPr>
          <p:spPr bwMode="auto">
            <a:xfrm>
              <a:off x="689588" y="7973784"/>
              <a:ext cx="1397270" cy="1061829"/>
            </a:xfrm>
            <a:prstGeom prst="rect">
              <a:avLst/>
            </a:prstGeom>
            <a:solidFill>
              <a:schemeClr val="bg1">
                <a:lumMod val="85000"/>
              </a:schemeClr>
            </a:solidFill>
            <a:ln w="19050">
              <a:solidFill>
                <a:schemeClr val="tx1"/>
              </a:solidFill>
              <a:headEnd/>
              <a:tailEnd/>
            </a:ln>
          </p:spPr>
          <p:style>
            <a:lnRef idx="2">
              <a:schemeClr val="dk1"/>
            </a:lnRef>
            <a:fillRef idx="1">
              <a:schemeClr val="lt1"/>
            </a:fillRef>
            <a:effectRef idx="0">
              <a:schemeClr val="dk1"/>
            </a:effectRef>
            <a:fontRef idx="minor">
              <a:schemeClr val="dk1"/>
            </a:fontRef>
          </p:style>
          <p:txBody>
            <a:bodyPr wrap="square">
              <a:spAutoFit/>
            </a:bodyPr>
            <a:lstStyle>
              <a:defPPr>
                <a:defRPr lang="en-US"/>
              </a:defPPr>
              <a:lvl1pPr defTabSz="685783">
                <a:spcBef>
                  <a:spcPct val="50000"/>
                </a:spcBef>
                <a:defRPr sz="1400" b="1">
                  <a:solidFill>
                    <a:schemeClr val="tx1"/>
                  </a:solidFill>
                  <a:latin typeface="Arial" panose="020B0604020202020204" pitchFamily="34" charset="0"/>
                  <a:ea typeface="メイリオ" panose="020B0604030504040204" pitchFamily="34" charset="-128"/>
                  <a:cs typeface="Arial" panose="020B0604020202020204" pitchFamily="34" charset="0"/>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r>
                <a:rPr lang="en-US" sz="900" dirty="0"/>
                <a:t>ATLAS SOC arm + additional SOC participants: PI-, NNRTI-, or INSTI-based regimen with </a:t>
              </a:r>
              <a:br>
                <a:rPr lang="en-US" sz="900" dirty="0"/>
              </a:br>
              <a:r>
                <a:rPr lang="en-US" sz="900" dirty="0"/>
                <a:t>2 NRTIs </a:t>
              </a:r>
              <a:br>
                <a:rPr lang="en-US" sz="900" dirty="0"/>
              </a:br>
              <a:r>
                <a:rPr lang="en-US" altLang="ja-JP" sz="900" dirty="0"/>
                <a:t>n=654*</a:t>
              </a:r>
            </a:p>
          </p:txBody>
        </p:sp>
        <p:sp>
          <p:nvSpPr>
            <p:cNvPr id="33" name="AutoShape 4">
              <a:extLst>
                <a:ext uri="{FF2B5EF4-FFF2-40B4-BE49-F238E27FC236}">
                  <a16:creationId xmlns:a16="http://schemas.microsoft.com/office/drawing/2014/main" id="{8E8E806E-2156-4244-900A-00EA5912F16F}"/>
                </a:ext>
              </a:extLst>
            </p:cNvPr>
            <p:cNvSpPr>
              <a:spLocks noChangeArrowheads="1"/>
            </p:cNvSpPr>
            <p:nvPr/>
          </p:nvSpPr>
          <p:spPr bwMode="auto">
            <a:xfrm>
              <a:off x="3276120" y="7192251"/>
              <a:ext cx="1148389" cy="1861028"/>
            </a:xfrm>
            <a:prstGeom prst="homePlate">
              <a:avLst>
                <a:gd name="adj" fmla="val 37877"/>
              </a:avLst>
            </a:prstGeom>
            <a:solidFill>
              <a:schemeClr val="accent4">
                <a:lumMod val="75000"/>
              </a:schemeClr>
            </a:solidFill>
            <a:ln w="19050">
              <a:solidFill>
                <a:schemeClr val="tx1"/>
              </a:solidFill>
              <a:headEnd/>
              <a:tailEnd/>
            </a:ln>
          </p:spPr>
          <p:style>
            <a:lnRef idx="2">
              <a:schemeClr val="dk1"/>
            </a:lnRef>
            <a:fillRef idx="1">
              <a:schemeClr val="lt1"/>
            </a:fillRef>
            <a:effectRef idx="0">
              <a:schemeClr val="dk1"/>
            </a:effectRef>
            <a:fontRef idx="minor">
              <a:schemeClr val="dk1"/>
            </a:fontRef>
          </p:style>
          <p:txBody>
            <a:bodyPr wrap="none" lIns="7200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defTabSz="685783">
                <a:defRPr/>
              </a:pPr>
              <a:r>
                <a:rPr lang="en-US" sz="1000" b="1" dirty="0">
                  <a:solidFill>
                    <a:schemeClr val="bg1"/>
                  </a:solidFill>
                  <a:latin typeface="Arial" panose="020B0604020202020204" pitchFamily="34" charset="0"/>
                  <a:cs typeface="Arial" panose="020B0604020202020204" pitchFamily="34" charset="0"/>
                </a:rPr>
                <a:t>Oral</a:t>
              </a:r>
            </a:p>
            <a:p>
              <a:pPr defTabSz="685783">
                <a:defRPr/>
              </a:pPr>
              <a:r>
                <a:rPr lang="en-US" sz="1000" b="1" dirty="0">
                  <a:solidFill>
                    <a:schemeClr val="bg1"/>
                  </a:solidFill>
                  <a:latin typeface="Arial" panose="020B0604020202020204" pitchFamily="34" charset="0"/>
                  <a:cs typeface="Arial" panose="020B0604020202020204" pitchFamily="34" charset="0"/>
                </a:rPr>
                <a:t>CAB +</a:t>
              </a:r>
            </a:p>
            <a:p>
              <a:pPr defTabSz="685783">
                <a:defRPr/>
              </a:pPr>
              <a:r>
                <a:rPr lang="en-US" sz="1000" b="1" dirty="0">
                  <a:solidFill>
                    <a:schemeClr val="bg1"/>
                  </a:solidFill>
                  <a:latin typeface="Arial" panose="020B0604020202020204" pitchFamily="34" charset="0"/>
                  <a:cs typeface="Arial" panose="020B0604020202020204" pitchFamily="34" charset="0"/>
                </a:rPr>
                <a:t>RPV </a:t>
              </a:r>
            </a:p>
            <a:p>
              <a:pPr defTabSz="685783">
                <a:defRPr/>
              </a:pPr>
              <a:endParaRPr lang="en-US" sz="900" b="1" dirty="0">
                <a:solidFill>
                  <a:schemeClr val="bg1"/>
                </a:solidFill>
                <a:latin typeface="Arial" panose="020B0604020202020204" pitchFamily="34" charset="0"/>
                <a:cs typeface="Arial" panose="020B0604020202020204" pitchFamily="34" charset="0"/>
              </a:endParaRPr>
            </a:p>
            <a:p>
              <a:pPr defTabSz="685783">
                <a:defRPr/>
              </a:pPr>
              <a:r>
                <a:rPr lang="en-US" sz="900" b="1" dirty="0">
                  <a:solidFill>
                    <a:schemeClr val="bg1"/>
                  </a:solidFill>
                  <a:latin typeface="Arial" panose="020B0604020202020204" pitchFamily="34" charset="0"/>
                  <a:cs typeface="Arial" panose="020B0604020202020204" pitchFamily="34" charset="0"/>
                </a:rPr>
                <a:t>Except </a:t>
              </a:r>
            </a:p>
            <a:p>
              <a:pPr defTabSz="685783">
                <a:defRPr/>
              </a:pPr>
              <a:r>
                <a:rPr lang="en-US" sz="900" b="1" dirty="0">
                  <a:solidFill>
                    <a:schemeClr val="bg1"/>
                  </a:solidFill>
                  <a:latin typeface="Arial" panose="020B0604020202020204" pitchFamily="34" charset="0"/>
                  <a:cs typeface="Arial" panose="020B0604020202020204" pitchFamily="34" charset="0"/>
                </a:rPr>
                <a:t>participants</a:t>
              </a:r>
            </a:p>
            <a:p>
              <a:pPr defTabSz="685783">
                <a:defRPr/>
              </a:pPr>
              <a:r>
                <a:rPr lang="en-US" sz="900" b="1" dirty="0">
                  <a:solidFill>
                    <a:schemeClr val="bg1"/>
                  </a:solidFill>
                  <a:latin typeface="Arial" panose="020B0604020202020204" pitchFamily="34" charset="0"/>
                  <a:cs typeface="Arial" panose="020B0604020202020204" pitchFamily="34" charset="0"/>
                </a:rPr>
                <a:t>from ATLAS</a:t>
              </a:r>
            </a:p>
            <a:p>
              <a:pPr defTabSz="685783">
                <a:defRPr/>
              </a:pPr>
              <a:r>
                <a:rPr lang="en-US" sz="900" b="1" dirty="0">
                  <a:solidFill>
                    <a:schemeClr val="bg1"/>
                  </a:solidFill>
                  <a:latin typeface="Arial" panose="020B0604020202020204" pitchFamily="34" charset="0"/>
                  <a:cs typeface="Arial" panose="020B0604020202020204" pitchFamily="34" charset="0"/>
                </a:rPr>
                <a:t>already on</a:t>
              </a:r>
            </a:p>
            <a:p>
              <a:pPr defTabSz="685783">
                <a:defRPr/>
              </a:pPr>
              <a:r>
                <a:rPr lang="en-US" sz="900" b="1" dirty="0">
                  <a:solidFill>
                    <a:schemeClr val="bg1"/>
                  </a:solidFill>
                  <a:latin typeface="Arial" panose="020B0604020202020204" pitchFamily="34" charset="0"/>
                  <a:cs typeface="Arial" panose="020B0604020202020204" pitchFamily="34" charset="0"/>
                </a:rPr>
                <a:t>LA therapy</a:t>
              </a:r>
            </a:p>
          </p:txBody>
        </p:sp>
        <p:grpSp>
          <p:nvGrpSpPr>
            <p:cNvPr id="34" name="Group 33">
              <a:extLst>
                <a:ext uri="{FF2B5EF4-FFF2-40B4-BE49-F238E27FC236}">
                  <a16:creationId xmlns:a16="http://schemas.microsoft.com/office/drawing/2014/main" id="{D357E547-6C2D-4CC3-ADED-EB6F8869F56C}"/>
                </a:ext>
              </a:extLst>
            </p:cNvPr>
            <p:cNvGrpSpPr/>
            <p:nvPr/>
          </p:nvGrpSpPr>
          <p:grpSpPr>
            <a:xfrm>
              <a:off x="4449172" y="7180949"/>
              <a:ext cx="3405006" cy="1856638"/>
              <a:chOff x="5029200" y="1600200"/>
              <a:chExt cx="3695680" cy="2173340"/>
            </a:xfrm>
          </p:grpSpPr>
          <p:sp>
            <p:nvSpPr>
              <p:cNvPr id="35" name="AutoShape 4">
                <a:extLst>
                  <a:ext uri="{FF2B5EF4-FFF2-40B4-BE49-F238E27FC236}">
                    <a16:creationId xmlns:a16="http://schemas.microsoft.com/office/drawing/2014/main" id="{7E25E1E3-0B95-4496-BB0E-6144B53FA1F0}"/>
                  </a:ext>
                </a:extLst>
              </p:cNvPr>
              <p:cNvSpPr>
                <a:spLocks noChangeArrowheads="1"/>
              </p:cNvSpPr>
              <p:nvPr/>
            </p:nvSpPr>
            <p:spPr bwMode="auto">
              <a:xfrm>
                <a:off x="5029200" y="1600200"/>
                <a:ext cx="3695680" cy="927246"/>
              </a:xfrm>
              <a:prstGeom prst="homePlate">
                <a:avLst>
                  <a:gd name="adj" fmla="val 37877"/>
                </a:avLst>
              </a:prstGeom>
              <a:solidFill>
                <a:srgbClr val="00A779"/>
              </a:solidFill>
              <a:ln w="19050">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defTabSz="685783">
                  <a:defRPr/>
                </a:pPr>
                <a:r>
                  <a:rPr lang="en-US" sz="1100" b="1" dirty="0">
                    <a:solidFill>
                      <a:schemeClr val="bg1"/>
                    </a:solidFill>
                    <a:latin typeface="Arial" panose="020B0604020202020204" pitchFamily="34" charset="0"/>
                    <a:cs typeface="Arial" panose="020B0604020202020204" pitchFamily="34" charset="0"/>
                  </a:rPr>
                  <a:t>Q8W CAB (600 mg) + RPV (900 mg) LA</a:t>
                </a:r>
              </a:p>
              <a:p>
                <a:pPr algn="ctr" defTabSz="685783">
                  <a:defRPr/>
                </a:pPr>
                <a:r>
                  <a:rPr lang="en-US" sz="1100" b="1" dirty="0">
                    <a:solidFill>
                      <a:schemeClr val="bg1"/>
                    </a:solidFill>
                    <a:latin typeface="Arial" panose="020B0604020202020204" pitchFamily="34" charset="0"/>
                    <a:cs typeface="Arial" panose="020B0604020202020204" pitchFamily="34" charset="0"/>
                  </a:rPr>
                  <a:t>(n=522) </a:t>
                </a:r>
                <a:endParaRPr lang="en-US" sz="1100" b="1" baseline="30000" dirty="0">
                  <a:solidFill>
                    <a:schemeClr val="bg1"/>
                  </a:solidFill>
                  <a:latin typeface="Arial" panose="020B0604020202020204" pitchFamily="34" charset="0"/>
                  <a:cs typeface="Arial" panose="020B0604020202020204" pitchFamily="34" charset="0"/>
                </a:endParaRPr>
              </a:p>
            </p:txBody>
          </p:sp>
          <p:sp>
            <p:nvSpPr>
              <p:cNvPr id="36" name="AutoShape 4">
                <a:extLst>
                  <a:ext uri="{FF2B5EF4-FFF2-40B4-BE49-F238E27FC236}">
                    <a16:creationId xmlns:a16="http://schemas.microsoft.com/office/drawing/2014/main" id="{41167E45-94AB-4FF7-8A1F-111537203D53}"/>
                  </a:ext>
                </a:extLst>
              </p:cNvPr>
              <p:cNvSpPr>
                <a:spLocks noChangeArrowheads="1"/>
              </p:cNvSpPr>
              <p:nvPr/>
            </p:nvSpPr>
            <p:spPr bwMode="auto">
              <a:xfrm>
                <a:off x="5029200" y="2846294"/>
                <a:ext cx="3695677" cy="927246"/>
              </a:xfrm>
              <a:prstGeom prst="homePlate">
                <a:avLst>
                  <a:gd name="adj" fmla="val 37877"/>
                </a:avLst>
              </a:prstGeom>
              <a:pattFill prst="pct50">
                <a:fgClr>
                  <a:srgbClr val="00A779"/>
                </a:fgClr>
                <a:bgClr>
                  <a:schemeClr val="bg1"/>
                </a:bgClr>
              </a:pattFill>
              <a:ln w="19050">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defTabSz="685783"/>
                <a:r>
                  <a:rPr lang="en-US" sz="1100" b="1" dirty="0">
                    <a:solidFill>
                      <a:schemeClr val="tx1"/>
                    </a:solidFill>
                    <a:latin typeface="Arial" panose="020B0604020202020204" pitchFamily="34" charset="0"/>
                    <a:cs typeface="Arial" panose="020B0604020202020204" pitchFamily="34" charset="0"/>
                  </a:rPr>
                  <a:t>  Q4W CAB (400 mg) + RPV (600 mg) LA </a:t>
                </a:r>
              </a:p>
              <a:p>
                <a:pPr algn="ctr" defTabSz="685783"/>
                <a:r>
                  <a:rPr lang="en-US" sz="1100" b="1" dirty="0">
                    <a:solidFill>
                      <a:schemeClr val="tx1"/>
                    </a:solidFill>
                    <a:latin typeface="Arial" panose="020B0604020202020204" pitchFamily="34" charset="0"/>
                    <a:cs typeface="Arial" panose="020B0604020202020204" pitchFamily="34" charset="0"/>
                  </a:rPr>
                  <a:t>(n=523)  </a:t>
                </a:r>
              </a:p>
            </p:txBody>
          </p:sp>
        </p:grpSp>
        <p:sp>
          <p:nvSpPr>
            <p:cNvPr id="37" name="Text Box 30">
              <a:extLst>
                <a:ext uri="{FF2B5EF4-FFF2-40B4-BE49-F238E27FC236}">
                  <a16:creationId xmlns:a16="http://schemas.microsoft.com/office/drawing/2014/main" id="{BAD4DC4B-B45C-4448-9056-59E16F4AD060}"/>
                </a:ext>
              </a:extLst>
            </p:cNvPr>
            <p:cNvSpPr txBox="1">
              <a:spLocks noChangeArrowheads="1"/>
            </p:cNvSpPr>
            <p:nvPr/>
          </p:nvSpPr>
          <p:spPr bwMode="auto">
            <a:xfrm>
              <a:off x="688769" y="7258748"/>
              <a:ext cx="1411286" cy="507831"/>
            </a:xfrm>
            <a:prstGeom prst="rect">
              <a:avLst/>
            </a:prstGeom>
            <a:solidFill>
              <a:schemeClr val="bg1">
                <a:lumMod val="85000"/>
              </a:schemeClr>
            </a:solidFill>
            <a:ln w="19050">
              <a:solidFill>
                <a:schemeClr val="tx1"/>
              </a:solidFill>
              <a:headEnd/>
              <a:tailEnd/>
            </a:ln>
          </p:spPr>
          <p:style>
            <a:lnRef idx="2">
              <a:schemeClr val="dk1"/>
            </a:lnRef>
            <a:fillRef idx="1">
              <a:schemeClr val="lt1"/>
            </a:fillRef>
            <a:effectRef idx="0">
              <a:schemeClr val="dk1"/>
            </a:effectRef>
            <a:fontRef idx="minor">
              <a:schemeClr val="dk1"/>
            </a:fontRef>
          </p:style>
          <p:txBody>
            <a:bodyPr wrap="square">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defTabSz="685783">
                <a:spcBef>
                  <a:spcPct val="50000"/>
                </a:spcBef>
                <a:defRPr/>
              </a:pPr>
              <a:r>
                <a:rPr lang="en-US" altLang="ja-JP" sz="900" b="1" dirty="0">
                  <a:solidFill>
                    <a:schemeClr val="tx1"/>
                  </a:solidFill>
                  <a:latin typeface="Arial" panose="020B0604020202020204" pitchFamily="34" charset="0"/>
                  <a:ea typeface="メイリオ" panose="020B0604030504040204" pitchFamily="34" charset="-128"/>
                  <a:cs typeface="Arial" panose="020B0604020202020204" pitchFamily="34" charset="0"/>
                </a:rPr>
                <a:t>ATLAS Phase 3 study (CAB + RPV LA Q4W)</a:t>
              </a:r>
              <a:br>
                <a:rPr lang="en-US" altLang="ja-JP" sz="900" b="1" dirty="0">
                  <a:solidFill>
                    <a:schemeClr val="tx1"/>
                  </a:solidFill>
                  <a:latin typeface="Arial" panose="020B0604020202020204" pitchFamily="34" charset="0"/>
                  <a:ea typeface="メイリオ" panose="020B0604030504040204" pitchFamily="34" charset="-128"/>
                  <a:cs typeface="Arial" panose="020B0604020202020204" pitchFamily="34" charset="0"/>
                </a:rPr>
              </a:br>
              <a:r>
                <a:rPr lang="en-US" altLang="ja-JP" sz="900" b="1" dirty="0">
                  <a:solidFill>
                    <a:schemeClr val="tx1"/>
                  </a:solidFill>
                  <a:latin typeface="Arial" panose="020B0604020202020204" pitchFamily="34" charset="0"/>
                  <a:ea typeface="メイリオ" panose="020B0604030504040204" pitchFamily="34" charset="-128"/>
                  <a:cs typeface="Arial" panose="020B0604020202020204" pitchFamily="34" charset="0"/>
                </a:rPr>
                <a:t>n=391*</a:t>
              </a:r>
            </a:p>
          </p:txBody>
        </p:sp>
        <p:grpSp>
          <p:nvGrpSpPr>
            <p:cNvPr id="38" name="Group 37">
              <a:extLst>
                <a:ext uri="{FF2B5EF4-FFF2-40B4-BE49-F238E27FC236}">
                  <a16:creationId xmlns:a16="http://schemas.microsoft.com/office/drawing/2014/main" id="{B83FD09E-36FA-4DBF-B98B-6DC4DD8A94EC}"/>
                </a:ext>
              </a:extLst>
            </p:cNvPr>
            <p:cNvGrpSpPr/>
            <p:nvPr/>
          </p:nvGrpSpPr>
          <p:grpSpPr>
            <a:xfrm>
              <a:off x="6541371" y="9137622"/>
              <a:ext cx="323165" cy="669934"/>
              <a:chOff x="5940116" y="3453570"/>
              <a:chExt cx="263175" cy="536597"/>
            </a:xfrm>
          </p:grpSpPr>
          <p:sp>
            <p:nvSpPr>
              <p:cNvPr id="39" name="Text Box 8">
                <a:extLst>
                  <a:ext uri="{FF2B5EF4-FFF2-40B4-BE49-F238E27FC236}">
                    <a16:creationId xmlns:a16="http://schemas.microsoft.com/office/drawing/2014/main" id="{A884E224-BCDC-4997-BE4E-F6963622070A}"/>
                  </a:ext>
                </a:extLst>
              </p:cNvPr>
              <p:cNvSpPr txBox="1">
                <a:spLocks noChangeAspect="1" noChangeArrowheads="1"/>
              </p:cNvSpPr>
              <p:nvPr/>
            </p:nvSpPr>
            <p:spPr bwMode="auto">
              <a:xfrm>
                <a:off x="5940116" y="3545058"/>
                <a:ext cx="263175" cy="445109"/>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eaVert"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a:defRPr/>
                </a:pPr>
                <a:r>
                  <a:rPr lang="en-US" altLang="ja-JP" sz="900" b="1" dirty="0">
                    <a:latin typeface="Arial" panose="020B0604020202020204" pitchFamily="34" charset="0"/>
                    <a:ea typeface="MS PGothic" panose="020B0600070205080204" pitchFamily="34" charset="-128"/>
                    <a:cs typeface="Arial" panose="020B0604020202020204" pitchFamily="34" charset="0"/>
                  </a:rPr>
                  <a:t>Week 48</a:t>
                </a:r>
              </a:p>
            </p:txBody>
          </p:sp>
          <p:sp>
            <p:nvSpPr>
              <p:cNvPr id="40" name="Line 11">
                <a:extLst>
                  <a:ext uri="{FF2B5EF4-FFF2-40B4-BE49-F238E27FC236}">
                    <a16:creationId xmlns:a16="http://schemas.microsoft.com/office/drawing/2014/main" id="{E42822D6-3895-42D2-AAC5-445496C39484}"/>
                  </a:ext>
                </a:extLst>
              </p:cNvPr>
              <p:cNvSpPr>
                <a:spLocks noChangeAspect="1" noChangeShapeType="1"/>
              </p:cNvSpPr>
              <p:nvPr/>
            </p:nvSpPr>
            <p:spPr bwMode="auto">
              <a:xfrm>
                <a:off x="6067058" y="3453570"/>
                <a:ext cx="0" cy="87289"/>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eaLnBrk="0" hangingPunct="0">
                  <a:defRPr/>
                </a:pPr>
                <a:endParaRPr lang="en-US" sz="1050" dirty="0">
                  <a:cs typeface="Arial" panose="020B0604020202020204" pitchFamily="34" charset="0"/>
                </a:endParaRPr>
              </a:p>
            </p:txBody>
          </p:sp>
        </p:grpSp>
        <p:sp>
          <p:nvSpPr>
            <p:cNvPr id="42" name="Line 10">
              <a:extLst>
                <a:ext uri="{FF2B5EF4-FFF2-40B4-BE49-F238E27FC236}">
                  <a16:creationId xmlns:a16="http://schemas.microsoft.com/office/drawing/2014/main" id="{9CA18578-5180-4F15-859E-15D40873FEB9}"/>
                </a:ext>
              </a:extLst>
            </p:cNvPr>
            <p:cNvSpPr>
              <a:spLocks noChangeAspect="1" noChangeShapeType="1"/>
            </p:cNvSpPr>
            <p:nvPr/>
          </p:nvSpPr>
          <p:spPr bwMode="auto">
            <a:xfrm>
              <a:off x="7882038" y="9140099"/>
              <a:ext cx="0" cy="11283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eaLnBrk="0" hangingPunct="0">
                <a:defRPr/>
              </a:pPr>
              <a:endParaRPr lang="en-US" sz="1050" dirty="0">
                <a:cs typeface="Arial" panose="020B0604020202020204" pitchFamily="34" charset="0"/>
              </a:endParaRPr>
            </a:p>
          </p:txBody>
        </p:sp>
        <p:sp>
          <p:nvSpPr>
            <p:cNvPr id="46" name="Text Box 18">
              <a:extLst>
                <a:ext uri="{FF2B5EF4-FFF2-40B4-BE49-F238E27FC236}">
                  <a16:creationId xmlns:a16="http://schemas.microsoft.com/office/drawing/2014/main" id="{3A94F48A-B999-49C1-ACD0-F9CA8D6B9A5F}"/>
                </a:ext>
              </a:extLst>
            </p:cNvPr>
            <p:cNvSpPr txBox="1">
              <a:spLocks noChangeAspect="1" noChangeArrowheads="1"/>
            </p:cNvSpPr>
            <p:nvPr/>
          </p:nvSpPr>
          <p:spPr bwMode="auto">
            <a:xfrm>
              <a:off x="7712496" y="9255883"/>
              <a:ext cx="323165" cy="501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a:defRPr/>
              </a:pPr>
              <a:r>
                <a:rPr lang="en-US" altLang="ja-JP" sz="900" b="1" dirty="0">
                  <a:latin typeface="Arial" panose="020B0604020202020204" pitchFamily="34" charset="0"/>
                  <a:ea typeface="MS PGothic" panose="020B0600070205080204" pitchFamily="34" charset="-128"/>
                  <a:cs typeface="Arial" panose="020B0604020202020204" pitchFamily="34" charset="0"/>
                </a:rPr>
                <a:t>Week 96</a:t>
              </a:r>
            </a:p>
          </p:txBody>
        </p:sp>
        <p:sp>
          <p:nvSpPr>
            <p:cNvPr id="47" name="Line 10">
              <a:extLst>
                <a:ext uri="{FF2B5EF4-FFF2-40B4-BE49-F238E27FC236}">
                  <a16:creationId xmlns:a16="http://schemas.microsoft.com/office/drawing/2014/main" id="{CF651C8B-AE73-4870-A2DB-E536C993A9AC}"/>
                </a:ext>
              </a:extLst>
            </p:cNvPr>
            <p:cNvSpPr>
              <a:spLocks noChangeAspect="1" noChangeShapeType="1"/>
            </p:cNvSpPr>
            <p:nvPr/>
          </p:nvSpPr>
          <p:spPr bwMode="auto">
            <a:xfrm>
              <a:off x="8120340" y="9140099"/>
              <a:ext cx="0" cy="11283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eaLnBrk="0" hangingPunct="0">
                <a:defRPr/>
              </a:pPr>
              <a:endParaRPr lang="en-US" sz="1050" dirty="0">
                <a:cs typeface="Arial" panose="020B0604020202020204" pitchFamily="34" charset="0"/>
              </a:endParaRPr>
            </a:p>
          </p:txBody>
        </p:sp>
        <p:sp>
          <p:nvSpPr>
            <p:cNvPr id="48" name="Text Box 18">
              <a:extLst>
                <a:ext uri="{FF2B5EF4-FFF2-40B4-BE49-F238E27FC236}">
                  <a16:creationId xmlns:a16="http://schemas.microsoft.com/office/drawing/2014/main" id="{EA1D1F5A-E0E9-4249-AB62-7114B31152FE}"/>
                </a:ext>
              </a:extLst>
            </p:cNvPr>
            <p:cNvSpPr txBox="1">
              <a:spLocks noChangeAspect="1" noChangeArrowheads="1"/>
            </p:cNvSpPr>
            <p:nvPr/>
          </p:nvSpPr>
          <p:spPr bwMode="auto">
            <a:xfrm>
              <a:off x="7981583" y="9255883"/>
              <a:ext cx="323165" cy="559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a:defRPr/>
              </a:pPr>
              <a:r>
                <a:rPr lang="en-US" altLang="ja-JP" sz="900" b="1" dirty="0">
                  <a:latin typeface="Arial" panose="020B0604020202020204" pitchFamily="34" charset="0"/>
                  <a:ea typeface="MS PGothic" panose="020B0600070205080204" pitchFamily="34" charset="-128"/>
                  <a:cs typeface="Arial" panose="020B0604020202020204" pitchFamily="34" charset="0"/>
                </a:rPr>
                <a:t>Week 100</a:t>
              </a:r>
            </a:p>
          </p:txBody>
        </p:sp>
        <p:sp>
          <p:nvSpPr>
            <p:cNvPr id="49" name="TextBox 32">
              <a:extLst>
                <a:ext uri="{FF2B5EF4-FFF2-40B4-BE49-F238E27FC236}">
                  <a16:creationId xmlns:a16="http://schemas.microsoft.com/office/drawing/2014/main" id="{9673557F-605A-429F-865F-5E66618F4D3F}"/>
                </a:ext>
              </a:extLst>
            </p:cNvPr>
            <p:cNvSpPr txBox="1">
              <a:spLocks noChangeAspect="1"/>
            </p:cNvSpPr>
            <p:nvPr/>
          </p:nvSpPr>
          <p:spPr bwMode="auto">
            <a:xfrm>
              <a:off x="5876095" y="9959791"/>
              <a:ext cx="1584099" cy="208783"/>
            </a:xfrm>
            <a:prstGeom prst="rect">
              <a:avLst/>
            </a:prstGeom>
            <a:noFill/>
            <a:ln w="19050">
              <a:noFill/>
            </a:ln>
          </p:spPr>
          <p:style>
            <a:lnRef idx="2">
              <a:schemeClr val="dk1"/>
            </a:lnRef>
            <a:fillRef idx="1">
              <a:schemeClr val="lt1"/>
            </a:fillRef>
            <a:effectRef idx="0">
              <a:schemeClr val="dk1"/>
            </a:effectRef>
            <a:fontRef idx="minor">
              <a:schemeClr val="dk1"/>
            </a:fontRef>
          </p:style>
          <p:txBody>
            <a:bodyPr wrap="square">
              <a:sp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defTabSz="685783">
                <a:defRPr/>
              </a:pPr>
              <a:r>
                <a:rPr lang="en-US" sz="900" b="1" dirty="0">
                  <a:solidFill>
                    <a:schemeClr val="tx1"/>
                  </a:solidFill>
                  <a:latin typeface="Arial" panose="020B0604020202020204" pitchFamily="34" charset="0"/>
                  <a:cs typeface="Arial" panose="020B0604020202020204" pitchFamily="34" charset="0"/>
                </a:rPr>
                <a:t>1° Endpoint</a:t>
              </a:r>
            </a:p>
          </p:txBody>
        </p:sp>
        <p:cxnSp>
          <p:nvCxnSpPr>
            <p:cNvPr id="50" name="Straight Arrow Connector 49">
              <a:extLst>
                <a:ext uri="{FF2B5EF4-FFF2-40B4-BE49-F238E27FC236}">
                  <a16:creationId xmlns:a16="http://schemas.microsoft.com/office/drawing/2014/main" id="{A9B9B327-CF4D-48E7-9E7B-C484E5ABF4D9}"/>
                </a:ext>
              </a:extLst>
            </p:cNvPr>
            <p:cNvCxnSpPr>
              <a:cxnSpLocks/>
            </p:cNvCxnSpPr>
            <p:nvPr/>
          </p:nvCxnSpPr>
          <p:spPr bwMode="auto">
            <a:xfrm flipV="1">
              <a:off x="6683910" y="9831026"/>
              <a:ext cx="362" cy="15405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AutoShape 2">
              <a:extLst>
                <a:ext uri="{FF2B5EF4-FFF2-40B4-BE49-F238E27FC236}">
                  <a16:creationId xmlns:a16="http://schemas.microsoft.com/office/drawing/2014/main" id="{CDDCC428-A908-405D-A829-179E1D535C4E}"/>
                </a:ext>
              </a:extLst>
            </p:cNvPr>
            <p:cNvSpPr>
              <a:spLocks noChangeArrowheads="1"/>
            </p:cNvSpPr>
            <p:nvPr/>
          </p:nvSpPr>
          <p:spPr bwMode="auto">
            <a:xfrm>
              <a:off x="2147839" y="7170838"/>
              <a:ext cx="1077875" cy="1881627"/>
            </a:xfrm>
            <a:prstGeom prst="rightArrow">
              <a:avLst>
                <a:gd name="adj1" fmla="val 68444"/>
                <a:gd name="adj2" fmla="val 80902"/>
              </a:avLst>
            </a:prstGeom>
            <a:solidFill>
              <a:schemeClr val="bg1">
                <a:lumMod val="85000"/>
              </a:schemeClr>
            </a:solidFill>
            <a:ln w="19050">
              <a:solidFill>
                <a:schemeClr val="tx1"/>
              </a:solidFill>
              <a:headEnd/>
              <a:tailEnd/>
            </a:ln>
          </p:spPr>
          <p:style>
            <a:lnRef idx="2">
              <a:schemeClr val="dk1"/>
            </a:lnRef>
            <a:fillRef idx="1">
              <a:schemeClr val="lt1"/>
            </a:fillRef>
            <a:effectRef idx="0">
              <a:schemeClr val="dk1"/>
            </a:effectRef>
            <a:fontRef idx="minor">
              <a:schemeClr val="dk1"/>
            </a:fontRef>
          </p:style>
          <p:txBody>
            <a:bodyPr wrap="none" lIns="3429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defTabSz="685783">
                <a:defRPr/>
              </a:pPr>
              <a:r>
                <a:rPr lang="en-US" sz="900" b="1" dirty="0">
                  <a:solidFill>
                    <a:schemeClr val="tx1"/>
                  </a:solidFill>
                  <a:latin typeface="Arial" panose="020B0604020202020204" pitchFamily="34" charset="0"/>
                  <a:cs typeface="Arial" panose="020B0604020202020204" pitchFamily="34" charset="0"/>
                </a:rPr>
                <a:t>Randomized </a:t>
              </a:r>
              <a:br>
                <a:rPr lang="en-US" sz="900" b="1" dirty="0">
                  <a:solidFill>
                    <a:schemeClr val="tx1"/>
                  </a:solidFill>
                  <a:latin typeface="Arial" panose="020B0604020202020204" pitchFamily="34" charset="0"/>
                  <a:cs typeface="Arial" panose="020B0604020202020204" pitchFamily="34" charset="0"/>
                </a:rPr>
              </a:br>
              <a:r>
                <a:rPr lang="en-US" sz="900" b="1" dirty="0">
                  <a:solidFill>
                    <a:schemeClr val="tx1"/>
                  </a:solidFill>
                  <a:latin typeface="Arial" panose="020B0604020202020204" pitchFamily="34" charset="0"/>
                  <a:cs typeface="Arial" panose="020B0604020202020204" pitchFamily="34" charset="0"/>
                </a:rPr>
                <a:t>       1:1</a:t>
              </a:r>
              <a:r>
                <a:rPr lang="en-US" sz="900" b="1" baseline="30000" dirty="0">
                  <a:solidFill>
                    <a:schemeClr val="tx1"/>
                  </a:solidFill>
                  <a:latin typeface="Arial" panose="020B0604020202020204" pitchFamily="34" charset="0"/>
                  <a:cs typeface="Arial" panose="020B0604020202020204" pitchFamily="34" charset="0"/>
                </a:rPr>
                <a:t>†</a:t>
              </a:r>
            </a:p>
          </p:txBody>
        </p:sp>
        <p:sp>
          <p:nvSpPr>
            <p:cNvPr id="52" name="Line 11">
              <a:extLst>
                <a:ext uri="{FF2B5EF4-FFF2-40B4-BE49-F238E27FC236}">
                  <a16:creationId xmlns:a16="http://schemas.microsoft.com/office/drawing/2014/main" id="{DEBCA0C0-245A-4626-A9B4-1F57B17494B6}"/>
                </a:ext>
              </a:extLst>
            </p:cNvPr>
            <p:cNvSpPr>
              <a:spLocks noChangeAspect="1" noChangeShapeType="1"/>
            </p:cNvSpPr>
            <p:nvPr/>
          </p:nvSpPr>
          <p:spPr bwMode="auto">
            <a:xfrm>
              <a:off x="5018209" y="9135938"/>
              <a:ext cx="0" cy="110984"/>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eaLnBrk="0" hangingPunct="0">
                <a:defRPr/>
              </a:pPr>
              <a:endParaRPr lang="en-US" sz="1050" dirty="0">
                <a:cs typeface="Arial" panose="020B0604020202020204" pitchFamily="34" charset="0"/>
              </a:endParaRPr>
            </a:p>
          </p:txBody>
        </p:sp>
        <p:sp>
          <p:nvSpPr>
            <p:cNvPr id="53" name="Text Box 8">
              <a:extLst>
                <a:ext uri="{FF2B5EF4-FFF2-40B4-BE49-F238E27FC236}">
                  <a16:creationId xmlns:a16="http://schemas.microsoft.com/office/drawing/2014/main" id="{E11C7EDF-5743-473B-8A94-2009BFDC0CAE}"/>
                </a:ext>
              </a:extLst>
            </p:cNvPr>
            <p:cNvSpPr txBox="1">
              <a:spLocks noChangeAspect="1" noChangeArrowheads="1"/>
            </p:cNvSpPr>
            <p:nvPr/>
          </p:nvSpPr>
          <p:spPr bwMode="auto">
            <a:xfrm>
              <a:off x="4899649" y="9255882"/>
              <a:ext cx="323165" cy="558468"/>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eaVert"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a:defRPr/>
              </a:pPr>
              <a:r>
                <a:rPr lang="en-US" altLang="ja-JP" sz="900" b="1" dirty="0">
                  <a:latin typeface="Arial" panose="020B0604020202020204" pitchFamily="34" charset="0"/>
                  <a:ea typeface="MS PGothic" panose="020B0600070205080204" pitchFamily="34" charset="-128"/>
                  <a:cs typeface="Arial" panose="020B0604020202020204" pitchFamily="34" charset="0"/>
                </a:rPr>
                <a:t>Week 8</a:t>
              </a:r>
              <a:endParaRPr lang="en-US" altLang="ja-JP" sz="900" b="1" baseline="30000" dirty="0">
                <a:latin typeface="Arial" panose="020B0604020202020204" pitchFamily="34" charset="0"/>
                <a:ea typeface="MS PGothic" panose="020B0600070205080204" pitchFamily="34" charset="-128"/>
                <a:cs typeface="Arial" panose="020B0604020202020204" pitchFamily="34" charset="0"/>
              </a:endParaRPr>
            </a:p>
          </p:txBody>
        </p:sp>
        <p:sp>
          <p:nvSpPr>
            <p:cNvPr id="54" name="Text Box 8">
              <a:extLst>
                <a:ext uri="{FF2B5EF4-FFF2-40B4-BE49-F238E27FC236}">
                  <a16:creationId xmlns:a16="http://schemas.microsoft.com/office/drawing/2014/main" id="{C66A213A-A490-40F9-9DF2-3A3B2E3CC1F0}"/>
                </a:ext>
              </a:extLst>
            </p:cNvPr>
            <p:cNvSpPr txBox="1">
              <a:spLocks noChangeAspect="1" noChangeArrowheads="1"/>
            </p:cNvSpPr>
            <p:nvPr/>
          </p:nvSpPr>
          <p:spPr bwMode="auto">
            <a:xfrm rot="16200000">
              <a:off x="5340489" y="9264416"/>
              <a:ext cx="235413" cy="1470071"/>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eaVert" wrap="none" lIns="0" rIns="72000" bIns="3600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685783">
                <a:defRPr/>
              </a:pPr>
              <a:r>
                <a:rPr lang="en-US" altLang="ja-JP" sz="1200" b="1" baseline="30000" dirty="0">
                  <a:latin typeface="Arial" panose="020B0604020202020204" pitchFamily="34" charset="0"/>
                  <a:ea typeface="MS PGothic" panose="020B0600070205080204" pitchFamily="34" charset="-128"/>
                  <a:cs typeface="Arial" panose="020B0604020202020204" pitchFamily="34" charset="0"/>
                </a:rPr>
                <a:t>PRO Assessments</a:t>
              </a:r>
            </a:p>
          </p:txBody>
        </p:sp>
        <p:grpSp>
          <p:nvGrpSpPr>
            <p:cNvPr id="55" name="Group 54">
              <a:extLst>
                <a:ext uri="{FF2B5EF4-FFF2-40B4-BE49-F238E27FC236}">
                  <a16:creationId xmlns:a16="http://schemas.microsoft.com/office/drawing/2014/main" id="{FFB80FEF-0062-4F15-AE1E-4048675916EA}"/>
                </a:ext>
              </a:extLst>
            </p:cNvPr>
            <p:cNvGrpSpPr/>
            <p:nvPr/>
          </p:nvGrpSpPr>
          <p:grpSpPr>
            <a:xfrm>
              <a:off x="5667291" y="9140499"/>
              <a:ext cx="323165" cy="667055"/>
              <a:chOff x="5932565" y="3480211"/>
              <a:chExt cx="263175" cy="548324"/>
            </a:xfrm>
          </p:grpSpPr>
          <p:sp>
            <p:nvSpPr>
              <p:cNvPr id="56" name="Text Box 8">
                <a:extLst>
                  <a:ext uri="{FF2B5EF4-FFF2-40B4-BE49-F238E27FC236}">
                    <a16:creationId xmlns:a16="http://schemas.microsoft.com/office/drawing/2014/main" id="{80E53DB3-ED99-4D85-BA6C-D2D9E4B915D9}"/>
                  </a:ext>
                </a:extLst>
              </p:cNvPr>
              <p:cNvSpPr txBox="1">
                <a:spLocks noChangeAspect="1" noChangeArrowheads="1"/>
              </p:cNvSpPr>
              <p:nvPr/>
            </p:nvSpPr>
            <p:spPr bwMode="auto">
              <a:xfrm>
                <a:off x="5932565" y="3569469"/>
                <a:ext cx="263175" cy="459066"/>
              </a:xfrm>
              <a:prstGeom prst="rect">
                <a:avLst/>
              </a:prstGeom>
              <a:noFill/>
              <a:ln w="285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vert="eaVert"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a:defRPr/>
                </a:pPr>
                <a:r>
                  <a:rPr lang="en-US" altLang="ja-JP" sz="900" b="1" dirty="0">
                    <a:latin typeface="Arial" panose="020B0604020202020204" pitchFamily="34" charset="0"/>
                    <a:ea typeface="MS PGothic" panose="020B0600070205080204" pitchFamily="34" charset="-128"/>
                    <a:cs typeface="Arial" panose="020B0604020202020204" pitchFamily="34" charset="0"/>
                  </a:rPr>
                  <a:t>Week 24</a:t>
                </a:r>
              </a:p>
            </p:txBody>
          </p:sp>
          <p:sp>
            <p:nvSpPr>
              <p:cNvPr id="57" name="Line 11">
                <a:extLst>
                  <a:ext uri="{FF2B5EF4-FFF2-40B4-BE49-F238E27FC236}">
                    <a16:creationId xmlns:a16="http://schemas.microsoft.com/office/drawing/2014/main" id="{B07333F1-E08A-4F6F-84D6-BA3FA459DB78}"/>
                  </a:ext>
                </a:extLst>
              </p:cNvPr>
              <p:cNvSpPr>
                <a:spLocks noChangeAspect="1" noChangeShapeType="1"/>
              </p:cNvSpPr>
              <p:nvPr/>
            </p:nvSpPr>
            <p:spPr bwMode="auto">
              <a:xfrm>
                <a:off x="6067058" y="3480211"/>
                <a:ext cx="0" cy="79263"/>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783" eaLnBrk="0" hangingPunct="0">
                  <a:defRPr/>
                </a:pPr>
                <a:endParaRPr lang="en-US" sz="1050" dirty="0">
                  <a:cs typeface="Arial" panose="020B0604020202020204" pitchFamily="34" charset="0"/>
                </a:endParaRPr>
              </a:p>
            </p:txBody>
          </p:sp>
        </p:grpSp>
        <p:sp>
          <p:nvSpPr>
            <p:cNvPr id="58" name="TextBox 31">
              <a:extLst>
                <a:ext uri="{FF2B5EF4-FFF2-40B4-BE49-F238E27FC236}">
                  <a16:creationId xmlns:a16="http://schemas.microsoft.com/office/drawing/2014/main" id="{50D812D3-AE60-4103-A0AD-7ACF1C162B10}"/>
                </a:ext>
              </a:extLst>
            </p:cNvPr>
            <p:cNvSpPr txBox="1">
              <a:spLocks noChangeArrowheads="1"/>
            </p:cNvSpPr>
            <p:nvPr/>
          </p:nvSpPr>
          <p:spPr bwMode="auto">
            <a:xfrm>
              <a:off x="4718701" y="6888525"/>
              <a:ext cx="2374264" cy="23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ctr" defTabSz="685783">
                <a:defRPr sz="1400" b="1">
                  <a:solidFill>
                    <a:srgbClr val="000000"/>
                  </a:solidFill>
                  <a:latin typeface="Arial" panose="020B0604020202020204" pitchFamily="34" charset="0"/>
                  <a:cs typeface="Arial" panose="020B0604020202020204" pitchFamily="34" charset="0"/>
                </a:defRPr>
              </a:lvl1pPr>
            </a:lstStyle>
            <a:p>
              <a:r>
                <a:rPr lang="en-US" altLang="en-US" sz="1100" dirty="0">
                  <a:solidFill>
                    <a:schemeClr val="tx1"/>
                  </a:solidFill>
                </a:rPr>
                <a:t>Maintenance Phase</a:t>
              </a:r>
              <a:endParaRPr lang="en-US" altLang="en-US" sz="1100" baseline="30000" dirty="0">
                <a:solidFill>
                  <a:schemeClr val="tx1"/>
                </a:solidFill>
              </a:endParaRPr>
            </a:p>
          </p:txBody>
        </p:sp>
      </p:grpSp>
      <p:sp>
        <p:nvSpPr>
          <p:cNvPr id="66" name="TextBox 65">
            <a:extLst>
              <a:ext uri="{FF2B5EF4-FFF2-40B4-BE49-F238E27FC236}">
                <a16:creationId xmlns:a16="http://schemas.microsoft.com/office/drawing/2014/main" id="{F4CD839D-39BD-4611-A2DB-819E8F4F4492}"/>
              </a:ext>
            </a:extLst>
          </p:cNvPr>
          <p:cNvSpPr txBox="1"/>
          <p:nvPr/>
        </p:nvSpPr>
        <p:spPr>
          <a:xfrm>
            <a:off x="692623" y="10489794"/>
            <a:ext cx="8990217" cy="415498"/>
          </a:xfrm>
          <a:prstGeom prst="rect">
            <a:avLst/>
          </a:prstGeom>
          <a:noFill/>
        </p:spPr>
        <p:txBody>
          <a:bodyPr wrap="square" lIns="0" tIns="0" rIns="0" bIns="0" rtlCol="0">
            <a:spAutoFit/>
          </a:bodyPr>
          <a:lstStyle/>
          <a:p>
            <a:r>
              <a:rPr lang="en-US" sz="900" dirty="0">
                <a:solidFill>
                  <a:srgbClr val="071D49"/>
                </a:solidFill>
                <a:latin typeface="+mn-lt"/>
                <a:ea typeface="Raleway" charset="0"/>
                <a:cs typeface="Arial" panose="020B0604020202020204" pitchFamily="34" charset="0"/>
              </a:rPr>
              <a:t>*ITT-E population. For further study design details, please see Overton et al. CROI 2020; Boston, MA. Presentation 3334.</a:t>
            </a:r>
            <a:r>
              <a:rPr lang="en-US" sz="900" baseline="30000" dirty="0">
                <a:solidFill>
                  <a:srgbClr val="071D49"/>
                </a:solidFill>
                <a:latin typeface="+mn-lt"/>
                <a:ea typeface="Raleway" charset="0"/>
                <a:cs typeface="Arial" panose="020B0604020202020204" pitchFamily="34" charset="0"/>
              </a:rPr>
              <a:t>3</a:t>
            </a:r>
            <a:r>
              <a:rPr lang="en-US" sz="900" dirty="0">
                <a:solidFill>
                  <a:srgbClr val="071D49"/>
                </a:solidFill>
                <a:latin typeface="+mn-lt"/>
                <a:ea typeface="Raleway" charset="0"/>
                <a:cs typeface="Arial" panose="020B0604020202020204" pitchFamily="34" charset="0"/>
              </a:rPr>
              <a:t> INSTI, integrase strand transfer inhibitor; ITT-E, intention-to-treat exposed; NNRTI, non-nucleoside reverse transcriptase inhibitor; NRTI, nucleoside reverse transcriptase inhibitor; PI, protease inhibitor; SOC, standard of care.</a:t>
            </a:r>
          </a:p>
          <a:p>
            <a:endParaRPr lang="en-US" sz="900" dirty="0">
              <a:solidFill>
                <a:srgbClr val="071D49"/>
              </a:solidFill>
              <a:latin typeface="+mn-lt"/>
              <a:cs typeface="Arial" panose="020B0604020202020204" pitchFamily="34" charset="0"/>
            </a:endParaRPr>
          </a:p>
        </p:txBody>
      </p:sp>
      <p:sp>
        <p:nvSpPr>
          <p:cNvPr id="67" name="Text Placeholder 49">
            <a:extLst>
              <a:ext uri="{FF2B5EF4-FFF2-40B4-BE49-F238E27FC236}">
                <a16:creationId xmlns:a16="http://schemas.microsoft.com/office/drawing/2014/main" id="{4CC4D6C2-BFA6-472D-A734-513B0CB46199}"/>
              </a:ext>
            </a:extLst>
          </p:cNvPr>
          <p:cNvSpPr txBox="1">
            <a:spLocks/>
          </p:cNvSpPr>
          <p:nvPr/>
        </p:nvSpPr>
        <p:spPr>
          <a:xfrm>
            <a:off x="698079" y="11682405"/>
            <a:ext cx="8776948" cy="519565"/>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200" dirty="0">
                <a:solidFill>
                  <a:schemeClr val="tx2"/>
                </a:solidFill>
                <a:latin typeface="+mn-lt"/>
              </a:rPr>
              <a:t>Table 1. Baseline Characteristics (ITT-E Population)</a:t>
            </a:r>
          </a:p>
        </p:txBody>
      </p:sp>
      <p:graphicFrame>
        <p:nvGraphicFramePr>
          <p:cNvPr id="68" name="Table 67">
            <a:extLst>
              <a:ext uri="{FF2B5EF4-FFF2-40B4-BE49-F238E27FC236}">
                <a16:creationId xmlns:a16="http://schemas.microsoft.com/office/drawing/2014/main" id="{BA5072D4-C7A3-4709-8ED9-5C72EDB3432A}"/>
              </a:ext>
            </a:extLst>
          </p:cNvPr>
          <p:cNvGraphicFramePr>
            <a:graphicFrameLocks noGrp="1"/>
          </p:cNvGraphicFramePr>
          <p:nvPr>
            <p:extLst>
              <p:ext uri="{D42A27DB-BD31-4B8C-83A1-F6EECF244321}">
                <p14:modId xmlns:p14="http://schemas.microsoft.com/office/powerpoint/2010/main" val="3499400479"/>
              </p:ext>
            </p:extLst>
          </p:nvPr>
        </p:nvGraphicFramePr>
        <p:xfrm>
          <a:off x="691364" y="11944452"/>
          <a:ext cx="8785256" cy="3285744"/>
        </p:xfrm>
        <a:graphic>
          <a:graphicData uri="http://schemas.openxmlformats.org/drawingml/2006/table">
            <a:tbl>
              <a:tblPr firstRow="1" bandRow="1">
                <a:tableStyleId>{8EC20E35-A176-4012-BC5E-935CFFF8708E}</a:tableStyleId>
              </a:tblPr>
              <a:tblGrid>
                <a:gridCol w="3617606">
                  <a:extLst>
                    <a:ext uri="{9D8B030D-6E8A-4147-A177-3AD203B41FA5}">
                      <a16:colId xmlns:a16="http://schemas.microsoft.com/office/drawing/2014/main" val="3118763537"/>
                    </a:ext>
                  </a:extLst>
                </a:gridCol>
                <a:gridCol w="1722550">
                  <a:extLst>
                    <a:ext uri="{9D8B030D-6E8A-4147-A177-3AD203B41FA5}">
                      <a16:colId xmlns:a16="http://schemas.microsoft.com/office/drawing/2014/main" val="2050475466"/>
                    </a:ext>
                  </a:extLst>
                </a:gridCol>
                <a:gridCol w="1722550">
                  <a:extLst>
                    <a:ext uri="{9D8B030D-6E8A-4147-A177-3AD203B41FA5}">
                      <a16:colId xmlns:a16="http://schemas.microsoft.com/office/drawing/2014/main" val="200276910"/>
                    </a:ext>
                  </a:extLst>
                </a:gridCol>
                <a:gridCol w="1722550">
                  <a:extLst>
                    <a:ext uri="{9D8B030D-6E8A-4147-A177-3AD203B41FA5}">
                      <a16:colId xmlns:a16="http://schemas.microsoft.com/office/drawing/2014/main" val="3835277992"/>
                    </a:ext>
                  </a:extLst>
                </a:gridCol>
              </a:tblGrid>
              <a:tr h="378023">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lang="en-US" sz="1200" noProof="0" dirty="0">
                          <a:solidFill>
                            <a:schemeClr val="bg1"/>
                          </a:solidFill>
                          <a:effectLst/>
                          <a:latin typeface="Arial" panose="020B0604020202020204" pitchFamily="34" charset="0"/>
                          <a:cs typeface="Arial" panose="020B0604020202020204" pitchFamily="34" charset="0"/>
                        </a:rPr>
                        <a:t>Parameter</a:t>
                      </a:r>
                      <a:endParaRPr lang="en-US" sz="1200" noProof="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72000" marR="7145" marB="36576" anchor="b">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71D49"/>
                    </a:solidFill>
                  </a:tcPr>
                </a:tc>
                <a:tc>
                  <a:txBody>
                    <a:bodyPr/>
                    <a:lstStyle/>
                    <a:p>
                      <a:pPr algn="ctr">
                        <a:lnSpc>
                          <a:spcPts val="1300"/>
                        </a:lnSpc>
                        <a:spcAft>
                          <a:spcPts val="0"/>
                        </a:spcAft>
                      </a:pPr>
                      <a:r>
                        <a:rPr lang="en-US" sz="1200" noProof="0" dirty="0">
                          <a:solidFill>
                            <a:schemeClr val="bg1"/>
                          </a:solidFill>
                          <a:effectLst/>
                          <a:latin typeface="Arial" panose="020B0604020202020204" pitchFamily="34" charset="0"/>
                          <a:cs typeface="Arial" panose="020B0604020202020204" pitchFamily="34" charset="0"/>
                        </a:rPr>
                        <a:t>Q8W</a:t>
                      </a:r>
                      <a:br>
                        <a:rPr lang="en-US" sz="1200" noProof="0" dirty="0">
                          <a:solidFill>
                            <a:schemeClr val="bg1"/>
                          </a:solidFill>
                          <a:effectLst/>
                          <a:latin typeface="Arial" panose="020B0604020202020204" pitchFamily="34" charset="0"/>
                          <a:cs typeface="Arial" panose="020B0604020202020204" pitchFamily="34" charset="0"/>
                        </a:rPr>
                      </a:br>
                      <a:r>
                        <a:rPr lang="en-US" sz="1200" noProof="0" dirty="0">
                          <a:solidFill>
                            <a:schemeClr val="bg1"/>
                          </a:solidFill>
                          <a:effectLst/>
                          <a:latin typeface="Arial" panose="020B0604020202020204" pitchFamily="34" charset="0"/>
                          <a:cs typeface="Arial" panose="020B0604020202020204" pitchFamily="34" charset="0"/>
                        </a:rPr>
                        <a:t>n=522</a:t>
                      </a:r>
                      <a:endParaRPr lang="en-US" sz="1200" noProof="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396" marR="44396" marB="36576" anchor="b">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A779"/>
                    </a:solidFill>
                  </a:tcPr>
                </a:tc>
                <a:tc>
                  <a:txBody>
                    <a:bodyPr/>
                    <a:lstStyle/>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Q4W</a:t>
                      </a:r>
                      <a:br>
                        <a:rPr lang="en-US" sz="1200" noProof="0" dirty="0">
                          <a:solidFill>
                            <a:schemeClr val="tx1"/>
                          </a:solidFill>
                          <a:effectLst/>
                          <a:latin typeface="Arial" panose="020B0604020202020204" pitchFamily="34" charset="0"/>
                          <a:cs typeface="Arial" panose="020B0604020202020204" pitchFamily="34" charset="0"/>
                        </a:rPr>
                      </a:br>
                      <a:r>
                        <a:rPr lang="en-US" sz="1200" noProof="0" dirty="0">
                          <a:solidFill>
                            <a:schemeClr val="tx1"/>
                          </a:solidFill>
                          <a:effectLst/>
                          <a:latin typeface="Arial" panose="020B0604020202020204" pitchFamily="34" charset="0"/>
                          <a:cs typeface="Arial" panose="020B0604020202020204" pitchFamily="34" charset="0"/>
                        </a:rPr>
                        <a:t>n=523</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4396" marR="44396" marB="36576"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pattFill prst="pct50">
                      <a:fgClr>
                        <a:srgbClr val="00A779"/>
                      </a:fgClr>
                      <a:bgClr>
                        <a:schemeClr val="bg1"/>
                      </a:bgClr>
                    </a:pattFill>
                  </a:tcPr>
                </a:tc>
                <a:tc>
                  <a:txBody>
                    <a:bodyPr/>
                    <a:lstStyle/>
                    <a:p>
                      <a:pPr algn="ctr">
                        <a:lnSpc>
                          <a:spcPts val="1300"/>
                        </a:lnSpc>
                        <a:spcAft>
                          <a:spcPts val="0"/>
                        </a:spcAft>
                      </a:pPr>
                      <a:r>
                        <a:rPr lang="en-US" sz="1200" noProof="0" dirty="0">
                          <a:solidFill>
                            <a:schemeClr val="bg1"/>
                          </a:solidFill>
                          <a:effectLst/>
                          <a:latin typeface="Arial" panose="020B0604020202020204" pitchFamily="34" charset="0"/>
                          <a:cs typeface="Arial" panose="020B0604020202020204" pitchFamily="34" charset="0"/>
                        </a:rPr>
                        <a:t>Total</a:t>
                      </a:r>
                      <a:br>
                        <a:rPr lang="en-US" sz="1200" noProof="0" dirty="0">
                          <a:solidFill>
                            <a:schemeClr val="bg1"/>
                          </a:solidFill>
                          <a:effectLst/>
                          <a:latin typeface="Arial" panose="020B0604020202020204" pitchFamily="34" charset="0"/>
                          <a:cs typeface="Arial" panose="020B0604020202020204" pitchFamily="34" charset="0"/>
                        </a:rPr>
                      </a:br>
                      <a:r>
                        <a:rPr lang="en-US" sz="1200" noProof="0" dirty="0">
                          <a:solidFill>
                            <a:schemeClr val="bg1"/>
                          </a:solidFill>
                          <a:effectLst/>
                          <a:latin typeface="Arial" panose="020B0604020202020204" pitchFamily="34" charset="0"/>
                          <a:cs typeface="Arial" panose="020B0604020202020204" pitchFamily="34" charset="0"/>
                        </a:rPr>
                        <a:t> N=1045*</a:t>
                      </a:r>
                      <a:endParaRPr lang="en-US" sz="1200" baseline="0" noProof="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44396" marR="44396" marB="36576"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71D49"/>
                    </a:solidFill>
                  </a:tcPr>
                </a:tc>
                <a:extLst>
                  <a:ext uri="{0D108BD9-81ED-4DB2-BD59-A6C34878D82A}">
                    <a16:rowId xmlns:a16="http://schemas.microsoft.com/office/drawing/2014/main" val="2085559382"/>
                  </a:ext>
                </a:extLst>
              </a:tr>
              <a:tr h="0">
                <a:tc>
                  <a:txBody>
                    <a:bodyPr/>
                    <a:lstStyle/>
                    <a:p>
                      <a:pPr>
                        <a:lnSpc>
                          <a:spcPts val="1300"/>
                        </a:lnSpc>
                        <a:spcAft>
                          <a:spcPts val="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Prior exposure to CAB + RPV, </a:t>
                      </a:r>
                      <a:r>
                        <a:rPr lang="en-US" sz="1200" noProof="0" dirty="0">
                          <a:solidFill>
                            <a:schemeClr val="tx1"/>
                          </a:solidFill>
                          <a:effectLst/>
                          <a:latin typeface="Arial" panose="020B0604020202020204" pitchFamily="34" charset="0"/>
                          <a:cs typeface="Arial" panose="020B0604020202020204" pitchFamily="34" charset="0"/>
                        </a:rPr>
                        <a:t>n (%)</a:t>
                      </a:r>
                      <a:endParaRPr lang="en-GB"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82563" indent="0">
                        <a:lnSpc>
                          <a:spcPts val="1300"/>
                        </a:lnSpc>
                        <a:spcAft>
                          <a:spcPts val="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None</a:t>
                      </a:r>
                      <a:endParaRPr lang="en-GB"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82563" indent="0">
                        <a:lnSpc>
                          <a:spcPts val="1300"/>
                        </a:lnSpc>
                        <a:spcAft>
                          <a:spcPts val="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1–24 weeks</a:t>
                      </a:r>
                      <a:endParaRPr lang="en-GB"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82563" indent="0">
                        <a:lnSpc>
                          <a:spcPts val="1300"/>
                        </a:lnSpc>
                        <a:spcAft>
                          <a:spcPts val="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&gt;24 weeks</a:t>
                      </a:r>
                      <a:endParaRPr lang="en-GB"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72000" marR="68580" marT="27432" marB="36576">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 </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327 (63)</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69 (13)</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126 (24)</a:t>
                      </a: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27432" marB="36576">
                    <a:lnL w="1270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 </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327 (63)</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68 (13)</a:t>
                      </a:r>
                      <a:endParaRPr lang="en-GB"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128 (24)</a:t>
                      </a:r>
                      <a:endParaRPr lang="en-GB" sz="1200" kern="1200" dirty="0">
                        <a:solidFill>
                          <a:schemeClr val="tx1"/>
                        </a:solidFill>
                        <a:effectLst/>
                        <a:latin typeface="Arial" panose="020B0604020202020204" pitchFamily="34" charset="0"/>
                        <a:ea typeface="+mn-ea"/>
                        <a:cs typeface="Arial" panose="020B0604020202020204" pitchFamily="34" charset="0"/>
                      </a:endParaRPr>
                    </a:p>
                  </a:txBody>
                  <a:tcPr marL="68580" marR="68580"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654 (63)</a:t>
                      </a: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137 (13)</a:t>
                      </a: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254 (24)</a:t>
                      </a: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992426953"/>
                  </a:ext>
                </a:extLst>
              </a:tr>
              <a:tr h="0">
                <a:tc>
                  <a:txBody>
                    <a:bodyPr/>
                    <a:lstStyle/>
                    <a:p>
                      <a:pP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Median age (range), years</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7800" marR="0" lvl="0" indent="0" algn="l"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cs typeface="Arial" panose="020B0604020202020204" pitchFamily="34" charset="0"/>
                        </a:rPr>
                        <a:t>Age ≥50 years, n (%)</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72000" marR="44396" marT="27432" marB="36576">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cs typeface="Arial" panose="020B0604020202020204" pitchFamily="34" charset="0"/>
                        </a:rPr>
                        <a:t>42 (20–83)</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143 (27)</a:t>
                      </a:r>
                    </a:p>
                  </a:txBody>
                  <a:tcPr marL="43200" marR="44396" marT="27432" marB="36576">
                    <a:lnL w="1270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cs typeface="Arial" panose="020B0604020202020204" pitchFamily="34" charset="0"/>
                        </a:rPr>
                        <a:t>42 (19–75)</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139 (27)</a:t>
                      </a: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cs typeface="Arial" panose="020B0604020202020204" pitchFamily="34" charset="0"/>
                        </a:rPr>
                        <a:t>42 (19–83)</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282 (27)</a:t>
                      </a: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840199206"/>
                  </a:ext>
                </a:extLst>
              </a:tr>
              <a:tr h="0">
                <a:tc>
                  <a:txBody>
                    <a:bodyPr/>
                    <a:lstStyle/>
                    <a:p>
                      <a:pP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Female (sex at birth), n (%)</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ts val="1300"/>
                        </a:lnSpc>
                        <a:spcAft>
                          <a:spcPts val="0"/>
                        </a:spcAft>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Female (participant-reported gender), n (%)</a:t>
                      </a:r>
                    </a:p>
                  </a:txBody>
                  <a:tcPr marL="72000" marR="44396" marT="27432" marB="36576">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137 (26)</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algn="ctr" defTabSz="1219170" rtl="0" eaLnBrk="1" latinLnBrk="0" hangingPunct="1">
                        <a:lnSpc>
                          <a:spcPts val="1300"/>
                        </a:lnSpc>
                        <a:spcAft>
                          <a:spcPts val="0"/>
                        </a:spcAft>
                      </a:pPr>
                      <a:r>
                        <a:rPr lang="en-GB" sz="1200" kern="1200" dirty="0">
                          <a:solidFill>
                            <a:schemeClr val="tx1"/>
                          </a:solidFill>
                          <a:effectLst/>
                          <a:latin typeface="Arial" panose="020B0604020202020204" pitchFamily="34" charset="0"/>
                          <a:ea typeface="+mn-ea"/>
                          <a:cs typeface="Arial" panose="020B0604020202020204" pitchFamily="34" charset="0"/>
                        </a:rPr>
                        <a:t>142 (27)</a:t>
                      </a:r>
                    </a:p>
                  </a:txBody>
                  <a:tcPr marL="43200" marR="44396" marT="27432" marB="36576">
                    <a:lnL w="1270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143 (27)</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algn="ctr" defTabSz="1219170" rtl="0" eaLnBrk="1" latinLnBrk="0" hangingPunct="1">
                        <a:lnSpc>
                          <a:spcPts val="1300"/>
                        </a:lnSpc>
                        <a:spcAft>
                          <a:spcPts val="0"/>
                        </a:spcAft>
                      </a:pPr>
                      <a:r>
                        <a:rPr lang="en-GB" sz="1200" kern="1200" dirty="0">
                          <a:solidFill>
                            <a:schemeClr val="tx1"/>
                          </a:solidFill>
                          <a:effectLst/>
                          <a:latin typeface="Arial" panose="020B0604020202020204" pitchFamily="34" charset="0"/>
                          <a:ea typeface="+mn-ea"/>
                          <a:cs typeface="Arial" panose="020B0604020202020204" pitchFamily="34" charset="0"/>
                        </a:rPr>
                        <a:t>146 (28)</a:t>
                      </a: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280 (27)</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algn="ctr" defTabSz="1219170" rtl="0" eaLnBrk="1" latinLnBrk="0" hangingPunct="1">
                        <a:lnSpc>
                          <a:spcPts val="1300"/>
                        </a:lnSpc>
                        <a:spcAft>
                          <a:spcPts val="0"/>
                        </a:spcAft>
                      </a:pPr>
                      <a:r>
                        <a:rPr lang="en-GB" sz="1200" kern="1200" dirty="0">
                          <a:solidFill>
                            <a:schemeClr val="tx1"/>
                          </a:solidFill>
                          <a:effectLst/>
                          <a:latin typeface="Arial" panose="020B0604020202020204" pitchFamily="34" charset="0"/>
                          <a:ea typeface="+mn-ea"/>
                          <a:cs typeface="Arial" panose="020B0604020202020204" pitchFamily="34" charset="0"/>
                        </a:rPr>
                        <a:t>288 (28)</a:t>
                      </a: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472620292"/>
                  </a:ext>
                </a:extLst>
              </a:tr>
              <a:tr h="0">
                <a:tc>
                  <a:txBody>
                    <a:bodyPr/>
                    <a:lstStyle/>
                    <a:p>
                      <a:pP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Race, n (%)</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82563" indent="0">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White</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82563" indent="0">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Black or African American</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82563" indent="0">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Other</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72000" marR="44396" marT="27432" marB="36576">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E7E6E6"/>
                    </a:solidFill>
                  </a:tcPr>
                </a:tc>
                <a:tc>
                  <a:txBody>
                    <a:bodyPr/>
                    <a:lstStyle/>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 </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370 (71)</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101 (19)</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51 (10)</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3200" marR="44396" marT="27432" marB="36576">
                    <a:lnL w="1270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tc>
                  <a:txBody>
                    <a:bodyPr/>
                    <a:lstStyle/>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 </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393 (75)</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90 (17)</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40 (8)</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tc>
                  <a:txBody>
                    <a:bodyPr/>
                    <a:lstStyle/>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 </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763 (73)</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191 (18)</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91 (9)</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769174353"/>
                  </a:ext>
                </a:extLst>
              </a:tr>
              <a:tr h="0">
                <a:tc>
                  <a:txBody>
                    <a:bodyPr/>
                    <a:lstStyle/>
                    <a:p>
                      <a:pPr>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Median body mass index (IQR), kg/m</a:t>
                      </a:r>
                      <a:r>
                        <a:rPr lang="en-US" sz="1200" baseline="30000" noProof="0" dirty="0">
                          <a:solidFill>
                            <a:schemeClr val="tx1"/>
                          </a:solidFill>
                          <a:effectLst/>
                          <a:latin typeface="Arial" panose="020B0604020202020204" pitchFamily="34" charset="0"/>
                          <a:cs typeface="Arial" panose="020B0604020202020204" pitchFamily="34" charset="0"/>
                        </a:rPr>
                        <a:t>2</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4625" indent="0">
                        <a:lnSpc>
                          <a:spcPts val="1300"/>
                        </a:lnSpc>
                        <a:spcAft>
                          <a:spcPts val="0"/>
                        </a:spcAft>
                      </a:pPr>
                      <a:r>
                        <a:rPr lang="en-US" sz="1200" noProof="0" dirty="0">
                          <a:solidFill>
                            <a:schemeClr val="tx1"/>
                          </a:solidFill>
                          <a:effectLst/>
                          <a:latin typeface="Arial" panose="020B0604020202020204" pitchFamily="34" charset="0"/>
                          <a:cs typeface="Arial" panose="020B0604020202020204" pitchFamily="34" charset="0"/>
                        </a:rPr>
                        <a:t>≥</a:t>
                      </a: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30, </a:t>
                      </a:r>
                      <a:r>
                        <a:rPr lang="en-US" sz="1200" noProof="0" dirty="0">
                          <a:solidFill>
                            <a:schemeClr val="tx1"/>
                          </a:solidFill>
                          <a:effectLst/>
                          <a:latin typeface="Arial" panose="020B0604020202020204" pitchFamily="34" charset="0"/>
                          <a:cs typeface="Arial" panose="020B0604020202020204" pitchFamily="34" charset="0"/>
                        </a:rPr>
                        <a:t>n (%)</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72000" marR="44396" marT="27432" marB="36576">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cs typeface="Arial" panose="020B0604020202020204" pitchFamily="34" charset="0"/>
                        </a:rPr>
                        <a:t>26 (23–29)</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113 (22)</a:t>
                      </a:r>
                    </a:p>
                  </a:txBody>
                  <a:tcPr marL="43200" marR="44396" marT="27432" marB="36576">
                    <a:lnL w="1270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cs typeface="Arial" panose="020B0604020202020204" pitchFamily="34" charset="0"/>
                        </a:rPr>
                        <a:t>26 (23–29)</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98 (19)</a:t>
                      </a: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cs typeface="Arial" panose="020B0604020202020204" pitchFamily="34" charset="0"/>
                        </a:rPr>
                        <a:t>26 (23–29)</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ctr" defTabSz="914400" rtl="0" eaLnBrk="1" fontAlgn="auto" latinLnBrk="0" hangingPunct="1">
                        <a:lnSpc>
                          <a:spcPts val="13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211 (20)</a:t>
                      </a: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4035416495"/>
                  </a:ext>
                </a:extLst>
              </a:tr>
              <a:tr h="236848">
                <a:tc>
                  <a:txBody>
                    <a:bodyPr/>
                    <a:lstStyle/>
                    <a:p>
                      <a:pPr marL="0" indent="0" algn="l" defTabSz="1219170" rtl="0" eaLnBrk="1" latinLnBrk="0" hangingPunct="1">
                        <a:lnSpc>
                          <a:spcPts val="1400"/>
                        </a:lnSpc>
                        <a:spcAft>
                          <a:spcPts val="0"/>
                        </a:spcAft>
                      </a:pPr>
                      <a:r>
                        <a:rPr lang="en-US" sz="1200" kern="1200" noProof="0" dirty="0">
                          <a:solidFill>
                            <a:schemeClr val="tx1"/>
                          </a:solidFill>
                          <a:effectLst/>
                          <a:latin typeface="Arial" panose="020B0604020202020204" pitchFamily="34" charset="0"/>
                          <a:ea typeface="+mn-ea"/>
                          <a:cs typeface="Arial" panose="020B0604020202020204" pitchFamily="34" charset="0"/>
                        </a:rPr>
                        <a:t>Median CD4 count (IQR), cells/mm</a:t>
                      </a:r>
                      <a:r>
                        <a:rPr lang="en-US" sz="1200" kern="1200" baseline="30000" noProof="0" dirty="0">
                          <a:solidFill>
                            <a:schemeClr val="tx1"/>
                          </a:solidFill>
                          <a:effectLst/>
                          <a:latin typeface="Arial" panose="020B0604020202020204" pitchFamily="34" charset="0"/>
                          <a:ea typeface="+mn-ea"/>
                          <a:cs typeface="Arial" panose="020B0604020202020204" pitchFamily="34" charset="0"/>
                        </a:rPr>
                        <a:t>3</a:t>
                      </a:r>
                      <a:endParaRPr lang="en-US" sz="1200" kern="1200" noProof="0" dirty="0">
                        <a:solidFill>
                          <a:schemeClr val="tx1"/>
                        </a:solidFill>
                        <a:effectLst/>
                        <a:latin typeface="Arial" panose="020B0604020202020204" pitchFamily="34" charset="0"/>
                        <a:ea typeface="+mn-ea"/>
                        <a:cs typeface="Arial" panose="020B0604020202020204" pitchFamily="34" charset="0"/>
                      </a:endParaRPr>
                    </a:p>
                  </a:txBody>
                  <a:tcPr marL="72000" marR="44396" marT="27432" marB="36576">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642 (499</a:t>
                      </a:r>
                      <a:r>
                        <a:rPr lang="en-US" sz="1200" noProof="0" dirty="0">
                          <a:solidFill>
                            <a:schemeClr val="tx1"/>
                          </a:solidFill>
                          <a:effectLst/>
                          <a:latin typeface="Arial" panose="020B0604020202020204" pitchFamily="34" charset="0"/>
                          <a:cs typeface="Arial" panose="020B0604020202020204" pitchFamily="34" charset="0"/>
                        </a:rPr>
                        <a:t>–827)</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3200" marR="44396" marT="27432" marB="36576">
                    <a:lnL w="12700"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688 (523</a:t>
                      </a:r>
                      <a:r>
                        <a:rPr lang="en-US" sz="1200" noProof="0" dirty="0">
                          <a:solidFill>
                            <a:schemeClr val="tx1"/>
                          </a:solidFill>
                          <a:effectLst/>
                          <a:latin typeface="Arial" panose="020B0604020202020204" pitchFamily="34" charset="0"/>
                          <a:cs typeface="Arial" panose="020B0604020202020204" pitchFamily="34" charset="0"/>
                        </a:rPr>
                        <a:t>–878)</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ts val="1400"/>
                        </a:lnSpc>
                        <a:spcBef>
                          <a:spcPts val="0"/>
                        </a:spcBef>
                        <a:spcAft>
                          <a:spcPts val="0"/>
                        </a:spcAft>
                        <a:buClrTx/>
                        <a:buSzTx/>
                        <a:buFontTx/>
                        <a:buNone/>
                        <a:tabLst/>
                        <a:defRPr/>
                      </a:pPr>
                      <a:r>
                        <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rPr>
                        <a:t>661 (508</a:t>
                      </a:r>
                      <a:r>
                        <a:rPr lang="en-US" sz="1200" noProof="0" dirty="0">
                          <a:solidFill>
                            <a:schemeClr val="tx1"/>
                          </a:solidFill>
                          <a:effectLst/>
                          <a:latin typeface="Arial" panose="020B0604020202020204" pitchFamily="34" charset="0"/>
                          <a:cs typeface="Arial" panose="020B0604020202020204" pitchFamily="34" charset="0"/>
                        </a:rPr>
                        <a:t>–849)</a:t>
                      </a:r>
                      <a:endParaRPr lang="en-US" sz="1200" noProof="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3200" marR="44396" marT="27432" marB="36576">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extLst>
                  <a:ext uri="{0D108BD9-81ED-4DB2-BD59-A6C34878D82A}">
                    <a16:rowId xmlns:a16="http://schemas.microsoft.com/office/drawing/2014/main" val="2563378683"/>
                  </a:ext>
                </a:extLst>
              </a:tr>
            </a:tbl>
          </a:graphicData>
        </a:graphic>
      </p:graphicFrame>
      <p:sp>
        <p:nvSpPr>
          <p:cNvPr id="69" name="TextBox 68">
            <a:extLst>
              <a:ext uri="{FF2B5EF4-FFF2-40B4-BE49-F238E27FC236}">
                <a16:creationId xmlns:a16="http://schemas.microsoft.com/office/drawing/2014/main" id="{A5B8BBFD-64AC-4CA6-8B42-4496DF77F46C}"/>
              </a:ext>
            </a:extLst>
          </p:cNvPr>
          <p:cNvSpPr txBox="1"/>
          <p:nvPr/>
        </p:nvSpPr>
        <p:spPr>
          <a:xfrm>
            <a:off x="697078" y="15295206"/>
            <a:ext cx="8990217" cy="276999"/>
          </a:xfrm>
          <a:prstGeom prst="rect">
            <a:avLst/>
          </a:prstGeom>
          <a:noFill/>
        </p:spPr>
        <p:txBody>
          <a:bodyPr wrap="square" lIns="0" tIns="0" rIns="0" bIns="0" rtlCol="0">
            <a:spAutoFit/>
          </a:bodyPr>
          <a:lstStyle/>
          <a:p>
            <a:r>
              <a:rPr lang="en-US" sz="900" dirty="0">
                <a:solidFill>
                  <a:srgbClr val="071D49"/>
                </a:solidFill>
                <a:latin typeface="+mn-lt"/>
                <a:ea typeface="Raleway" charset="0"/>
                <a:cs typeface="Arial" panose="020B0604020202020204" pitchFamily="34" charset="0"/>
              </a:rPr>
              <a:t>*1049 participants were randomized. However, four participants did not receive study drug and therefore were not part of the ITT-E population. IQR, interquartile range.</a:t>
            </a:r>
          </a:p>
          <a:p>
            <a:endParaRPr lang="en-US" sz="900" dirty="0">
              <a:solidFill>
                <a:srgbClr val="071D49"/>
              </a:solidFill>
              <a:latin typeface="+mn-lt"/>
              <a:cs typeface="Arial" panose="020B0604020202020204" pitchFamily="34" charset="0"/>
            </a:endParaRPr>
          </a:p>
        </p:txBody>
      </p:sp>
      <p:sp>
        <p:nvSpPr>
          <p:cNvPr id="70" name="Text Placeholder 49">
            <a:extLst>
              <a:ext uri="{FF2B5EF4-FFF2-40B4-BE49-F238E27FC236}">
                <a16:creationId xmlns:a16="http://schemas.microsoft.com/office/drawing/2014/main" id="{A25ECB7C-5065-4856-A6EF-C41E8271EDF1}"/>
              </a:ext>
            </a:extLst>
          </p:cNvPr>
          <p:cNvSpPr txBox="1">
            <a:spLocks/>
          </p:cNvSpPr>
          <p:nvPr/>
        </p:nvSpPr>
        <p:spPr>
          <a:xfrm>
            <a:off x="696304" y="16312105"/>
            <a:ext cx="8776948" cy="519565"/>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200" dirty="0">
                <a:solidFill>
                  <a:schemeClr val="tx2"/>
                </a:solidFill>
                <a:latin typeface="+mn-lt"/>
              </a:rPr>
              <a:t>Table 2. PRO Measures</a:t>
            </a:r>
          </a:p>
        </p:txBody>
      </p:sp>
      <p:graphicFrame>
        <p:nvGraphicFramePr>
          <p:cNvPr id="72" name="Table 71">
            <a:extLst>
              <a:ext uri="{FF2B5EF4-FFF2-40B4-BE49-F238E27FC236}">
                <a16:creationId xmlns:a16="http://schemas.microsoft.com/office/drawing/2014/main" id="{834FFC8C-B8B9-4719-A0CC-FFA436BAB396}"/>
              </a:ext>
            </a:extLst>
          </p:cNvPr>
          <p:cNvGraphicFramePr>
            <a:graphicFrameLocks noGrp="1"/>
          </p:cNvGraphicFramePr>
          <p:nvPr>
            <p:extLst>
              <p:ext uri="{D42A27DB-BD31-4B8C-83A1-F6EECF244321}">
                <p14:modId xmlns:p14="http://schemas.microsoft.com/office/powerpoint/2010/main" val="3401761608"/>
              </p:ext>
            </p:extLst>
          </p:nvPr>
        </p:nvGraphicFramePr>
        <p:xfrm>
          <a:off x="691318" y="16538886"/>
          <a:ext cx="8810622" cy="4100284"/>
        </p:xfrm>
        <a:graphic>
          <a:graphicData uri="http://schemas.openxmlformats.org/drawingml/2006/table">
            <a:tbl>
              <a:tblPr firstRow="1" bandRow="1"/>
              <a:tblGrid>
                <a:gridCol w="1876379">
                  <a:extLst>
                    <a:ext uri="{9D8B030D-6E8A-4147-A177-3AD203B41FA5}">
                      <a16:colId xmlns:a16="http://schemas.microsoft.com/office/drawing/2014/main" val="2790318043"/>
                    </a:ext>
                  </a:extLst>
                </a:gridCol>
                <a:gridCol w="3904665">
                  <a:extLst>
                    <a:ext uri="{9D8B030D-6E8A-4147-A177-3AD203B41FA5}">
                      <a16:colId xmlns:a16="http://schemas.microsoft.com/office/drawing/2014/main" val="1393229395"/>
                    </a:ext>
                  </a:extLst>
                </a:gridCol>
                <a:gridCol w="3029578">
                  <a:extLst>
                    <a:ext uri="{9D8B030D-6E8A-4147-A177-3AD203B41FA5}">
                      <a16:colId xmlns:a16="http://schemas.microsoft.com/office/drawing/2014/main" val="3028523660"/>
                    </a:ext>
                  </a:extLst>
                </a:gridCol>
              </a:tblGrid>
              <a:tr h="277924">
                <a:tc>
                  <a:txBody>
                    <a:bodyPr/>
                    <a:lstStyle>
                      <a:lvl1pPr marL="0" algn="l" defTabSz="1219170" rtl="0" eaLnBrk="1" latinLnBrk="0" hangingPunct="1">
                        <a:defRPr sz="2400" b="1" kern="1200">
                          <a:solidFill>
                            <a:schemeClr val="lt1"/>
                          </a:solidFill>
                          <a:latin typeface="Calibri"/>
                        </a:defRPr>
                      </a:lvl1pPr>
                      <a:lvl2pPr marL="609585" algn="l" defTabSz="1219170" rtl="0" eaLnBrk="1" latinLnBrk="0" hangingPunct="1">
                        <a:defRPr sz="2400" b="1" kern="1200">
                          <a:solidFill>
                            <a:schemeClr val="lt1"/>
                          </a:solidFill>
                          <a:latin typeface="Calibri"/>
                        </a:defRPr>
                      </a:lvl2pPr>
                      <a:lvl3pPr marL="1219170" algn="l" defTabSz="1219170" rtl="0" eaLnBrk="1" latinLnBrk="0" hangingPunct="1">
                        <a:defRPr sz="2400" b="1" kern="1200">
                          <a:solidFill>
                            <a:schemeClr val="lt1"/>
                          </a:solidFill>
                          <a:latin typeface="Calibri"/>
                        </a:defRPr>
                      </a:lvl3pPr>
                      <a:lvl4pPr marL="1828754" algn="l" defTabSz="1219170" rtl="0" eaLnBrk="1" latinLnBrk="0" hangingPunct="1">
                        <a:defRPr sz="2400" b="1" kern="1200">
                          <a:solidFill>
                            <a:schemeClr val="lt1"/>
                          </a:solidFill>
                          <a:latin typeface="Calibri"/>
                        </a:defRPr>
                      </a:lvl4pPr>
                      <a:lvl5pPr marL="2438339" algn="l" defTabSz="1219170" rtl="0" eaLnBrk="1" latinLnBrk="0" hangingPunct="1">
                        <a:defRPr sz="2400" b="1" kern="1200">
                          <a:solidFill>
                            <a:schemeClr val="lt1"/>
                          </a:solidFill>
                          <a:latin typeface="Calibri"/>
                        </a:defRPr>
                      </a:lvl5pPr>
                      <a:lvl6pPr marL="3047924" algn="l" defTabSz="1219170" rtl="0" eaLnBrk="1" latinLnBrk="0" hangingPunct="1">
                        <a:defRPr sz="2400" b="1" kern="1200">
                          <a:solidFill>
                            <a:schemeClr val="lt1"/>
                          </a:solidFill>
                          <a:latin typeface="Calibri"/>
                        </a:defRPr>
                      </a:lvl6pPr>
                      <a:lvl7pPr marL="3657509" algn="l" defTabSz="1219170" rtl="0" eaLnBrk="1" latinLnBrk="0" hangingPunct="1">
                        <a:defRPr sz="2400" b="1" kern="1200">
                          <a:solidFill>
                            <a:schemeClr val="lt1"/>
                          </a:solidFill>
                          <a:latin typeface="Calibri"/>
                        </a:defRPr>
                      </a:lvl7pPr>
                      <a:lvl8pPr marL="4267093" algn="l" defTabSz="1219170" rtl="0" eaLnBrk="1" latinLnBrk="0" hangingPunct="1">
                        <a:defRPr sz="2400" b="1" kern="1200">
                          <a:solidFill>
                            <a:schemeClr val="lt1"/>
                          </a:solidFill>
                          <a:latin typeface="Calibri"/>
                        </a:defRPr>
                      </a:lvl8pPr>
                      <a:lvl9pPr marL="4876678" algn="l" defTabSz="1219170" rtl="0" eaLnBrk="1" latinLnBrk="0" hangingPunct="1">
                        <a:defRPr sz="2400" b="1" kern="1200">
                          <a:solidFill>
                            <a:schemeClr val="lt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noProof="0" dirty="0">
                          <a:solidFill>
                            <a:schemeClr val="bg1"/>
                          </a:solidFill>
                          <a:effectLst/>
                          <a:latin typeface="Arial" panose="020B0604020202020204" pitchFamily="34" charset="0"/>
                          <a:cs typeface="Arial" panose="020B0604020202020204" pitchFamily="34" charset="0"/>
                        </a:rPr>
                        <a:t>PRO</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lvl1pPr marL="0" algn="l" defTabSz="1219170" rtl="0" eaLnBrk="1" latinLnBrk="0" hangingPunct="1">
                        <a:defRPr sz="2400" b="1" kern="1200">
                          <a:solidFill>
                            <a:schemeClr val="lt1"/>
                          </a:solidFill>
                          <a:latin typeface="Calibri"/>
                        </a:defRPr>
                      </a:lvl1pPr>
                      <a:lvl2pPr marL="609585" algn="l" defTabSz="1219170" rtl="0" eaLnBrk="1" latinLnBrk="0" hangingPunct="1">
                        <a:defRPr sz="2400" b="1" kern="1200">
                          <a:solidFill>
                            <a:schemeClr val="lt1"/>
                          </a:solidFill>
                          <a:latin typeface="Calibri"/>
                        </a:defRPr>
                      </a:lvl2pPr>
                      <a:lvl3pPr marL="1219170" algn="l" defTabSz="1219170" rtl="0" eaLnBrk="1" latinLnBrk="0" hangingPunct="1">
                        <a:defRPr sz="2400" b="1" kern="1200">
                          <a:solidFill>
                            <a:schemeClr val="lt1"/>
                          </a:solidFill>
                          <a:latin typeface="Calibri"/>
                        </a:defRPr>
                      </a:lvl3pPr>
                      <a:lvl4pPr marL="1828754" algn="l" defTabSz="1219170" rtl="0" eaLnBrk="1" latinLnBrk="0" hangingPunct="1">
                        <a:defRPr sz="2400" b="1" kern="1200">
                          <a:solidFill>
                            <a:schemeClr val="lt1"/>
                          </a:solidFill>
                          <a:latin typeface="Calibri"/>
                        </a:defRPr>
                      </a:lvl4pPr>
                      <a:lvl5pPr marL="2438339" algn="l" defTabSz="1219170" rtl="0" eaLnBrk="1" latinLnBrk="0" hangingPunct="1">
                        <a:defRPr sz="2400" b="1" kern="1200">
                          <a:solidFill>
                            <a:schemeClr val="lt1"/>
                          </a:solidFill>
                          <a:latin typeface="Calibri"/>
                        </a:defRPr>
                      </a:lvl5pPr>
                      <a:lvl6pPr marL="3047924" algn="l" defTabSz="1219170" rtl="0" eaLnBrk="1" latinLnBrk="0" hangingPunct="1">
                        <a:defRPr sz="2400" b="1" kern="1200">
                          <a:solidFill>
                            <a:schemeClr val="lt1"/>
                          </a:solidFill>
                          <a:latin typeface="Calibri"/>
                        </a:defRPr>
                      </a:lvl6pPr>
                      <a:lvl7pPr marL="3657509" algn="l" defTabSz="1219170" rtl="0" eaLnBrk="1" latinLnBrk="0" hangingPunct="1">
                        <a:defRPr sz="2400" b="1" kern="1200">
                          <a:solidFill>
                            <a:schemeClr val="lt1"/>
                          </a:solidFill>
                          <a:latin typeface="Calibri"/>
                        </a:defRPr>
                      </a:lvl7pPr>
                      <a:lvl8pPr marL="4267093" algn="l" defTabSz="1219170" rtl="0" eaLnBrk="1" latinLnBrk="0" hangingPunct="1">
                        <a:defRPr sz="2400" b="1" kern="1200">
                          <a:solidFill>
                            <a:schemeClr val="lt1"/>
                          </a:solidFill>
                          <a:latin typeface="Calibri"/>
                        </a:defRPr>
                      </a:lvl8pPr>
                      <a:lvl9pPr marL="4876678" algn="l" defTabSz="1219170" rtl="0" eaLnBrk="1" latinLnBrk="0" hangingPunct="1">
                        <a:defRPr sz="2400" b="1" kern="1200">
                          <a:solidFill>
                            <a:schemeClr val="lt1"/>
                          </a:solidFill>
                          <a:latin typeface="Calibri"/>
                        </a:defRPr>
                      </a:lvl9pPr>
                    </a:lstStyle>
                    <a:p>
                      <a:pPr algn="ctr"/>
                      <a:r>
                        <a:rPr lang="en-US" sz="1100" noProof="0" dirty="0">
                          <a:latin typeface="Arial" panose="020B0604020202020204" pitchFamily="34" charset="0"/>
                          <a:cs typeface="Arial" panose="020B0604020202020204" pitchFamily="34" charset="0"/>
                        </a:rPr>
                        <a:t>Description</a:t>
                      </a:r>
                    </a:p>
                  </a:txBody>
                  <a:tcPr marL="73152" marR="73152"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lvl1pPr marL="0" algn="l" defTabSz="1219170" rtl="0" eaLnBrk="1" latinLnBrk="0" hangingPunct="1">
                        <a:defRPr sz="2400" b="1" kern="1200">
                          <a:solidFill>
                            <a:schemeClr val="lt1"/>
                          </a:solidFill>
                          <a:latin typeface="Calibri"/>
                        </a:defRPr>
                      </a:lvl1pPr>
                      <a:lvl2pPr marL="609585" algn="l" defTabSz="1219170" rtl="0" eaLnBrk="1" latinLnBrk="0" hangingPunct="1">
                        <a:defRPr sz="2400" b="1" kern="1200">
                          <a:solidFill>
                            <a:schemeClr val="lt1"/>
                          </a:solidFill>
                          <a:latin typeface="Calibri"/>
                        </a:defRPr>
                      </a:lvl2pPr>
                      <a:lvl3pPr marL="1219170" algn="l" defTabSz="1219170" rtl="0" eaLnBrk="1" latinLnBrk="0" hangingPunct="1">
                        <a:defRPr sz="2400" b="1" kern="1200">
                          <a:solidFill>
                            <a:schemeClr val="lt1"/>
                          </a:solidFill>
                          <a:latin typeface="Calibri"/>
                        </a:defRPr>
                      </a:lvl3pPr>
                      <a:lvl4pPr marL="1828754" algn="l" defTabSz="1219170" rtl="0" eaLnBrk="1" latinLnBrk="0" hangingPunct="1">
                        <a:defRPr sz="2400" b="1" kern="1200">
                          <a:solidFill>
                            <a:schemeClr val="lt1"/>
                          </a:solidFill>
                          <a:latin typeface="Calibri"/>
                        </a:defRPr>
                      </a:lvl4pPr>
                      <a:lvl5pPr marL="2438339" algn="l" defTabSz="1219170" rtl="0" eaLnBrk="1" latinLnBrk="0" hangingPunct="1">
                        <a:defRPr sz="2400" b="1" kern="1200">
                          <a:solidFill>
                            <a:schemeClr val="lt1"/>
                          </a:solidFill>
                          <a:latin typeface="Calibri"/>
                        </a:defRPr>
                      </a:lvl5pPr>
                      <a:lvl6pPr marL="3047924" algn="l" defTabSz="1219170" rtl="0" eaLnBrk="1" latinLnBrk="0" hangingPunct="1">
                        <a:defRPr sz="2400" b="1" kern="1200">
                          <a:solidFill>
                            <a:schemeClr val="lt1"/>
                          </a:solidFill>
                          <a:latin typeface="Calibri"/>
                        </a:defRPr>
                      </a:lvl6pPr>
                      <a:lvl7pPr marL="3657509" algn="l" defTabSz="1219170" rtl="0" eaLnBrk="1" latinLnBrk="0" hangingPunct="1">
                        <a:defRPr sz="2400" b="1" kern="1200">
                          <a:solidFill>
                            <a:schemeClr val="lt1"/>
                          </a:solidFill>
                          <a:latin typeface="Calibri"/>
                        </a:defRPr>
                      </a:lvl7pPr>
                      <a:lvl8pPr marL="4267093" algn="l" defTabSz="1219170" rtl="0" eaLnBrk="1" latinLnBrk="0" hangingPunct="1">
                        <a:defRPr sz="2400" b="1" kern="1200">
                          <a:solidFill>
                            <a:schemeClr val="lt1"/>
                          </a:solidFill>
                          <a:latin typeface="Calibri"/>
                        </a:defRPr>
                      </a:lvl8pPr>
                      <a:lvl9pPr marL="4876678" algn="l" defTabSz="1219170" rtl="0" eaLnBrk="1" latinLnBrk="0" hangingPunct="1">
                        <a:defRPr sz="2400" b="1" kern="1200">
                          <a:solidFill>
                            <a:schemeClr val="lt1"/>
                          </a:solidFill>
                          <a:latin typeface="Calibri"/>
                        </a:defRPr>
                      </a:lvl9pPr>
                    </a:lstStyle>
                    <a:p>
                      <a:pPr algn="ctr"/>
                      <a:r>
                        <a:rPr lang="en-US" sz="1100" noProof="0" dirty="0">
                          <a:latin typeface="Arial" panose="020B0604020202020204" pitchFamily="34" charset="0"/>
                          <a:cs typeface="Arial" panose="020B0604020202020204" pitchFamily="34" charset="0"/>
                        </a:rPr>
                        <a:t>Endpoint</a:t>
                      </a:r>
                    </a:p>
                  </a:txBody>
                  <a:tcPr marL="73152" marR="73152"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338254597"/>
                  </a:ext>
                </a:extLst>
              </a:tr>
              <a:tr h="0">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1" i="0" noProof="0" dirty="0">
                          <a:latin typeface="Arial" panose="020B0604020202020204" pitchFamily="34" charset="0"/>
                          <a:cs typeface="Arial" panose="020B0604020202020204" pitchFamily="34" charset="0"/>
                        </a:rPr>
                        <a:t>Perception of Injection </a:t>
                      </a:r>
                      <a:br>
                        <a:rPr lang="en-US" sz="1100" b="1" i="0" noProof="0" dirty="0">
                          <a:latin typeface="Arial" panose="020B0604020202020204" pitchFamily="34" charset="0"/>
                          <a:cs typeface="Arial" panose="020B0604020202020204" pitchFamily="34" charset="0"/>
                        </a:rPr>
                      </a:br>
                      <a:r>
                        <a:rPr lang="en-US" sz="1100" b="1" i="0" noProof="0" dirty="0">
                          <a:latin typeface="Arial" panose="020B0604020202020204" pitchFamily="34" charset="0"/>
                          <a:cs typeface="Arial" panose="020B0604020202020204" pitchFamily="34" charset="0"/>
                        </a:rPr>
                        <a:t>Questionnaire (PIN)</a:t>
                      </a:r>
                    </a:p>
                  </a:txBody>
                  <a:tcPr marL="36000" marR="36000"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71D49"/>
                          </a:solidFill>
                          <a:effectLst/>
                          <a:uLnTx/>
                          <a:uFillTx/>
                          <a:latin typeface="Arial" panose="020B0604020202020204" pitchFamily="34" charset="0"/>
                          <a:ea typeface="+mn-ea"/>
                          <a:cs typeface="Arial" panose="020B0604020202020204" pitchFamily="34" charset="0"/>
                        </a:rPr>
                        <a:t>4</a:t>
                      </a:r>
                      <a:r>
                        <a:rPr kumimoji="0" lang="en-US" sz="11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11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dimensions that measure acceptability of ISRs, bother of ISRs, impact of sleep, and leg functioning. 5 individual items measuring pain during injection, </a:t>
                      </a:r>
                      <a:r>
                        <a:rPr lang="en-US" sz="1100" b="0" i="0" noProof="0" dirty="0">
                          <a:latin typeface="Arial" panose="020B0604020202020204" pitchFamily="34" charset="0"/>
                          <a:cs typeface="Arial" panose="020B0604020202020204" pitchFamily="34" charset="0"/>
                        </a:rPr>
                        <a:t>anxiety before and after injections, willingness to be injected in the future, and overall satisfaction with mode of administration. Modified from a Vaccinees’ Perception of Injection (VAPI) questionnaire; VAPI</a:t>
                      </a:r>
                      <a:r>
                        <a:rPr lang="en-US" sz="1100" b="0" i="0" baseline="30000" noProof="0" dirty="0">
                          <a:latin typeface="Arial" panose="020B0604020202020204" pitchFamily="34" charset="0"/>
                          <a:cs typeface="Arial" panose="020B0604020202020204" pitchFamily="34" charset="0"/>
                        </a:rPr>
                        <a:t>©</a:t>
                      </a:r>
                      <a:r>
                        <a:rPr lang="en-US" sz="1100" b="0" i="0" baseline="0" noProof="0" dirty="0">
                          <a:latin typeface="Arial" panose="020B0604020202020204" pitchFamily="34" charset="0"/>
                          <a:cs typeface="Arial" panose="020B0604020202020204" pitchFamily="34" charset="0"/>
                        </a:rPr>
                        <a:t> Sanofi Pasteur 2009, all rights reserved.</a:t>
                      </a:r>
                      <a:r>
                        <a:rPr lang="en-US" sz="1100" b="0" i="0" baseline="30000" noProof="0" dirty="0">
                          <a:latin typeface="Arial" panose="020B0604020202020204" pitchFamily="34" charset="0"/>
                          <a:cs typeface="Arial" panose="020B0604020202020204" pitchFamily="34" charset="0"/>
                        </a:rPr>
                        <a:t>5</a:t>
                      </a:r>
                      <a:r>
                        <a:rPr lang="en-US" sz="1100" b="0" i="0" baseline="0" noProof="0" dirty="0">
                          <a:latin typeface="Arial" panose="020B0604020202020204" pitchFamily="34" charset="0"/>
                          <a:cs typeface="Arial" panose="020B0604020202020204" pitchFamily="34" charset="0"/>
                        </a:rPr>
                        <a:t>*</a:t>
                      </a:r>
                      <a:endParaRPr lang="en-US" sz="1100" b="0" i="0" noProof="0" dirty="0">
                        <a:latin typeface="Arial" panose="020B0604020202020204" pitchFamily="34" charset="0"/>
                        <a:cs typeface="Arial" panose="020B0604020202020204" pitchFamily="34" charset="0"/>
                      </a:endParaRP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noProof="0" dirty="0">
                          <a:latin typeface="Arial" panose="020B0604020202020204" pitchFamily="34" charset="0"/>
                          <a:cs typeface="Arial" panose="020B0604020202020204" pitchFamily="34" charset="0"/>
                        </a:rPr>
                        <a:t>“Acceptance of ISRs” over time from Week 8 to Weeks 24 and 48 (</a:t>
                      </a:r>
                      <a:r>
                        <a:rPr lang="en-US" sz="1100" b="0" i="0" noProof="0" dirty="0">
                          <a:solidFill>
                            <a:schemeClr val="tx1"/>
                          </a:solidFill>
                          <a:latin typeface="Arial" panose="020B0604020202020204" pitchFamily="34" charset="0"/>
                          <a:cs typeface="Arial" panose="020B0604020202020204" pitchFamily="34" charset="0"/>
                        </a:rPr>
                        <a:t>or withdrawal). </a:t>
                      </a:r>
                      <a:r>
                        <a:rPr kumimoji="0" lang="en-US" sz="11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This dimension only was selected for statistical analysis to avoid multiplicity.</a:t>
                      </a:r>
                      <a:endParaRPr lang="en-US" sz="1100" noProof="0" dirty="0">
                        <a:solidFill>
                          <a:schemeClr val="tx1"/>
                        </a:solidFill>
                        <a:latin typeface="Arial" panose="020B0604020202020204" pitchFamily="34" charset="0"/>
                        <a:cs typeface="Arial" panose="020B0604020202020204" pitchFamily="34" charset="0"/>
                      </a:endParaRP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748727"/>
                  </a:ext>
                </a:extLst>
              </a:tr>
              <a:tr h="0">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1" i="0" noProof="0" dirty="0">
                          <a:latin typeface="Arial" panose="020B0604020202020204" pitchFamily="34" charset="0"/>
                          <a:cs typeface="Arial" panose="020B0604020202020204" pitchFamily="34" charset="0"/>
                        </a:rPr>
                        <a:t>Chronic Treatment Acceptance Questionnaire (ACCEPT</a:t>
                      </a:r>
                      <a:r>
                        <a:rPr lang="en-US" sz="1100" b="1" i="0" baseline="30000" noProof="0" dirty="0">
                          <a:latin typeface="Arial" panose="020B0604020202020204" pitchFamily="34" charset="0"/>
                          <a:cs typeface="Arial" panose="020B0604020202020204" pitchFamily="34" charset="0"/>
                        </a:rPr>
                        <a:t>©</a:t>
                      </a:r>
                      <a:r>
                        <a:rPr lang="en-US" sz="1100" b="1" i="0" noProof="0" dirty="0">
                          <a:latin typeface="Arial" panose="020B0604020202020204" pitchFamily="34" charset="0"/>
                          <a:cs typeface="Arial" panose="020B0604020202020204" pitchFamily="34" charset="0"/>
                        </a:rPr>
                        <a:t>) </a:t>
                      </a:r>
                    </a:p>
                  </a:txBody>
                  <a:tcPr marL="36000" marR="36000"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noProof="0" dirty="0">
                          <a:latin typeface="Arial" panose="020B0604020202020204" pitchFamily="34" charset="0"/>
                          <a:cs typeface="Arial" panose="020B0604020202020204" pitchFamily="34" charset="0"/>
                        </a:rPr>
                        <a:t>3 items that produce the general acceptance score were included, which measure general acceptance of study medication based on overall advantages and disadvantages.</a:t>
                      </a: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u="none" strike="noStrike" kern="1200" spc="-10" baseline="0" noProof="0" dirty="0">
                          <a:solidFill>
                            <a:schemeClr val="dk1"/>
                          </a:solidFill>
                          <a:latin typeface="Arial" panose="020B0604020202020204" pitchFamily="34" charset="0"/>
                          <a:ea typeface="+mn-ea"/>
                          <a:cs typeface="Arial" panose="020B0604020202020204" pitchFamily="34" charset="0"/>
                        </a:rPr>
                        <a:t>Change from baseline in treatment acceptance using the “general acceptance” dimension at Weeks 24 and 48 (or withdrawal).</a:t>
                      </a:r>
                      <a:endParaRPr lang="en-US" sz="1100" b="0" i="0" spc="-10" baseline="0" noProof="0" dirty="0">
                        <a:latin typeface="Arial" panose="020B0604020202020204" pitchFamily="34" charset="0"/>
                        <a:cs typeface="Arial" panose="020B0604020202020204" pitchFamily="34" charset="0"/>
                      </a:endParaRP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714703722"/>
                  </a:ext>
                </a:extLst>
              </a:tr>
              <a:tr h="0">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1" i="0" noProof="0" dirty="0">
                          <a:latin typeface="Arial" panose="020B0604020202020204" pitchFamily="34" charset="0"/>
                          <a:cs typeface="Arial" panose="020B0604020202020204" pitchFamily="34" charset="0"/>
                        </a:rPr>
                        <a:t>HIV Treatment Satisfaction Questionnaire </a:t>
                      </a:r>
                      <a:r>
                        <a:rPr lang="en-US" sz="1100" b="1" i="0" baseline="0" noProof="0" dirty="0">
                          <a:latin typeface="Arial" panose="020B0604020202020204" pitchFamily="34" charset="0"/>
                          <a:cs typeface="Arial" panose="020B0604020202020204" pitchFamily="34" charset="0"/>
                        </a:rPr>
                        <a:t>status (HIVTSQs) and change versions (</a:t>
                      </a:r>
                      <a:r>
                        <a:rPr lang="en-US" sz="1100" b="1" i="0" noProof="0" dirty="0">
                          <a:latin typeface="Arial" panose="020B0604020202020204" pitchFamily="34" charset="0"/>
                          <a:cs typeface="Arial" panose="020B0604020202020204" pitchFamily="34" charset="0"/>
                        </a:rPr>
                        <a:t>HIVTSQc)</a:t>
                      </a:r>
                    </a:p>
                  </a:txBody>
                  <a:tcPr marL="36000" marR="36000"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noProof="0" dirty="0">
                          <a:latin typeface="Arial" panose="020B0604020202020204" pitchFamily="34" charset="0"/>
                          <a:cs typeface="Arial" panose="020B0604020202020204" pitchFamily="34" charset="0"/>
                        </a:rPr>
                        <a:t>12-item questionnaire that produces the treatment satisfaction total score (11 items) and 1 standalone item on pain/discomfort. Previously used in the ATLAS and FLAIR studies and adapted from the 10-item HIVTSQ and validated in the LATTE-2 study (NCT02120352).</a:t>
                      </a:r>
                      <a:r>
                        <a:rPr lang="en-US" sz="1100" b="0" i="0" baseline="30000" noProof="0" dirty="0">
                          <a:latin typeface="Arial" panose="020B0604020202020204" pitchFamily="34" charset="0"/>
                          <a:cs typeface="Arial" panose="020B0604020202020204" pitchFamily="34" charset="0"/>
                        </a:rPr>
                        <a:t>1,2,4,6</a:t>
                      </a: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noProof="0" dirty="0">
                          <a:latin typeface="Arial" panose="020B0604020202020204" pitchFamily="34" charset="0"/>
                          <a:cs typeface="Arial" panose="020B0604020202020204" pitchFamily="34" charset="0"/>
                        </a:rPr>
                        <a:t>Change from baseline in total treatment satisfaction score at Weeks 24 </a:t>
                      </a:r>
                      <a:br>
                        <a:rPr lang="en-US" sz="1100" b="0" i="0" noProof="0" dirty="0">
                          <a:latin typeface="Arial" panose="020B0604020202020204" pitchFamily="34" charset="0"/>
                          <a:cs typeface="Arial" panose="020B0604020202020204" pitchFamily="34" charset="0"/>
                        </a:rPr>
                      </a:br>
                      <a:r>
                        <a:rPr lang="en-US" sz="1100" b="0" i="0" noProof="0" dirty="0">
                          <a:latin typeface="Arial" panose="020B0604020202020204" pitchFamily="34" charset="0"/>
                          <a:cs typeface="Arial" panose="020B0604020202020204" pitchFamily="34" charset="0"/>
                        </a:rPr>
                        <a:t>and 48 (or withdrawal) with HIVTSQs and at Week 48 (or withdrawal) with HIVTSQc.</a:t>
                      </a: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72570667"/>
                  </a:ext>
                </a:extLst>
              </a:tr>
              <a:tr h="0">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1" i="0" noProof="0" dirty="0">
                          <a:latin typeface="Arial" panose="020B0604020202020204" pitchFamily="34" charset="0"/>
                          <a:cs typeface="Arial" panose="020B0604020202020204" pitchFamily="34" charset="0"/>
                        </a:rPr>
                        <a:t>Preference for </a:t>
                      </a:r>
                      <a:br>
                        <a:rPr lang="en-US" sz="1100" b="1" i="0" noProof="0" dirty="0">
                          <a:latin typeface="Arial" panose="020B0604020202020204" pitchFamily="34" charset="0"/>
                          <a:cs typeface="Arial" panose="020B0604020202020204" pitchFamily="34" charset="0"/>
                        </a:rPr>
                      </a:br>
                      <a:r>
                        <a:rPr lang="en-US" sz="1100" b="1" i="0" noProof="0" dirty="0">
                          <a:latin typeface="Arial" panose="020B0604020202020204" pitchFamily="34" charset="0"/>
                          <a:cs typeface="Arial" panose="020B0604020202020204" pitchFamily="34" charset="0"/>
                        </a:rPr>
                        <a:t>HIV Treatment</a:t>
                      </a:r>
                    </a:p>
                  </a:txBody>
                  <a:tcPr marL="36000" marR="36000"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spc="-20" noProof="0" dirty="0">
                          <a:latin typeface="Arial" panose="020B0604020202020204" pitchFamily="34" charset="0"/>
                          <a:cs typeface="Arial" panose="020B0604020202020204" pitchFamily="34" charset="0"/>
                        </a:rPr>
                        <a:t>3-item questionnaire comprising a single question assessing </a:t>
                      </a:r>
                      <a:r>
                        <a:rPr lang="en-US" sz="1100" b="0" i="0" u="none" strike="noStrike" kern="1200" spc="-20" baseline="0" noProof="0" dirty="0">
                          <a:solidFill>
                            <a:schemeClr val="dk1"/>
                          </a:solidFill>
                          <a:latin typeface="Arial" panose="020B0604020202020204" pitchFamily="34" charset="0"/>
                          <a:ea typeface="+mn-ea"/>
                          <a:cs typeface="Arial" panose="020B0604020202020204" pitchFamily="34" charset="0"/>
                        </a:rPr>
                        <a:t>patients’ preference, along with questions evaluating attributes supporting this preference, for CAB + RPV LA </a:t>
                      </a:r>
                      <a:r>
                        <a:rPr lang="en-US" sz="1100" b="0" i="0" u="none" strike="noStrike" kern="1200" spc="-10" baseline="0" noProof="0" dirty="0">
                          <a:solidFill>
                            <a:schemeClr val="dk1"/>
                          </a:solidFill>
                          <a:latin typeface="Arial" panose="020B0604020202020204" pitchFamily="34" charset="0"/>
                          <a:ea typeface="+mn-ea"/>
                          <a:cs typeface="Arial" panose="020B0604020202020204" pitchFamily="34" charset="0"/>
                        </a:rPr>
                        <a:t>compared with daily CAB + RPV oral therapy and preference for the Q8W or Q4W regimen.</a:t>
                      </a:r>
                      <a:endParaRPr lang="en-US" sz="1100" b="0" i="0" spc="-10" baseline="0" noProof="0" dirty="0">
                        <a:latin typeface="Arial" panose="020B0604020202020204" pitchFamily="34" charset="0"/>
                        <a:cs typeface="Arial" panose="020B0604020202020204" pitchFamily="34" charset="0"/>
                      </a:endParaRP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spc="-10" baseline="0" noProof="0" dirty="0">
                          <a:latin typeface="Arial" panose="020B0604020202020204" pitchFamily="34" charset="0"/>
                          <a:cs typeface="Arial" panose="020B0604020202020204" pitchFamily="34" charset="0"/>
                        </a:rPr>
                        <a:t>Preference for CAB + RPV LA Q8W compared with Q4W; preference for CAB + RPV LA Q8W or Q4W compared with CAB + RPV oral therapy at Week 48 (or withdrawal).</a:t>
                      </a: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2980730505"/>
                  </a:ext>
                </a:extLst>
              </a:tr>
              <a:tr h="485724">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1" i="0" noProof="0" dirty="0">
                          <a:solidFill>
                            <a:schemeClr val="tx1"/>
                          </a:solidFill>
                          <a:latin typeface="Arial" panose="020B0604020202020204" pitchFamily="34" charset="0"/>
                          <a:cs typeface="Arial" panose="020B0604020202020204" pitchFamily="34" charset="0"/>
                        </a:rPr>
                        <a:t>HIV/AIDS-Targeted Quality </a:t>
                      </a:r>
                      <a:br>
                        <a:rPr lang="en-US" sz="1100" b="1" i="0" noProof="0" dirty="0">
                          <a:solidFill>
                            <a:schemeClr val="tx1"/>
                          </a:solidFill>
                          <a:latin typeface="Arial" panose="020B0604020202020204" pitchFamily="34" charset="0"/>
                          <a:cs typeface="Arial" panose="020B0604020202020204" pitchFamily="34" charset="0"/>
                        </a:rPr>
                      </a:br>
                      <a:r>
                        <a:rPr lang="en-US" sz="1100" b="1" i="0" noProof="0" dirty="0">
                          <a:solidFill>
                            <a:schemeClr val="tx1"/>
                          </a:solidFill>
                          <a:latin typeface="Arial" panose="020B0604020202020204" pitchFamily="34" charset="0"/>
                          <a:cs typeface="Arial" panose="020B0604020202020204" pitchFamily="34" charset="0"/>
                        </a:rPr>
                        <a:t>of Life (HAT-QoL)</a:t>
                      </a:r>
                      <a:r>
                        <a:rPr lang="en-US" sz="1100" b="1" i="0" baseline="30000" noProof="0" dirty="0">
                          <a:solidFill>
                            <a:schemeClr val="tx1"/>
                          </a:solidFill>
                          <a:latin typeface="Arial" panose="020B0604020202020204" pitchFamily="34" charset="0"/>
                          <a:cs typeface="Arial" panose="020B0604020202020204" pitchFamily="34" charset="0"/>
                        </a:rPr>
                        <a:t>†</a:t>
                      </a:r>
                    </a:p>
                  </a:txBody>
                  <a:tcPr marL="36000" marR="36000"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noProof="0" dirty="0">
                          <a:solidFill>
                            <a:schemeClr val="tx1"/>
                          </a:solidFill>
                          <a:latin typeface="Arial" panose="020B0604020202020204" pitchFamily="34" charset="0"/>
                          <a:cs typeface="Arial" panose="020B0604020202020204" pitchFamily="34" charset="0"/>
                        </a:rPr>
                        <a:t>3 out of 9 dimensions of the HAT-QoL were selected, measuring life satisfaction, disclosure worries, and </a:t>
                      </a:r>
                      <a:br>
                        <a:rPr lang="en-US" sz="1100" b="0" i="0" noProof="0" dirty="0">
                          <a:solidFill>
                            <a:schemeClr val="tx1"/>
                          </a:solidFill>
                          <a:latin typeface="Arial" panose="020B0604020202020204" pitchFamily="34" charset="0"/>
                          <a:cs typeface="Arial" panose="020B0604020202020204" pitchFamily="34" charset="0"/>
                        </a:rPr>
                      </a:br>
                      <a:r>
                        <a:rPr lang="en-US" sz="1100" b="0" i="0" noProof="0" dirty="0">
                          <a:solidFill>
                            <a:schemeClr val="tx1"/>
                          </a:solidFill>
                          <a:latin typeface="Arial" panose="020B0604020202020204" pitchFamily="34" charset="0"/>
                          <a:cs typeface="Arial" panose="020B0604020202020204" pitchFamily="34" charset="0"/>
                        </a:rPr>
                        <a:t>HIV medication.</a:t>
                      </a: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219170" rtl="0" eaLnBrk="1" latinLnBrk="0" hangingPunct="1">
                        <a:defRPr sz="2400" kern="1200">
                          <a:solidFill>
                            <a:schemeClr val="dk1"/>
                          </a:solidFill>
                          <a:latin typeface="Calibri"/>
                        </a:defRPr>
                      </a:lvl1pPr>
                      <a:lvl2pPr marL="609585" algn="l" defTabSz="1219170" rtl="0" eaLnBrk="1" latinLnBrk="0" hangingPunct="1">
                        <a:defRPr sz="2400" kern="1200">
                          <a:solidFill>
                            <a:schemeClr val="dk1"/>
                          </a:solidFill>
                          <a:latin typeface="Calibri"/>
                        </a:defRPr>
                      </a:lvl2pPr>
                      <a:lvl3pPr marL="1219170" algn="l" defTabSz="1219170" rtl="0" eaLnBrk="1" latinLnBrk="0" hangingPunct="1">
                        <a:defRPr sz="2400" kern="1200">
                          <a:solidFill>
                            <a:schemeClr val="dk1"/>
                          </a:solidFill>
                          <a:latin typeface="Calibri"/>
                        </a:defRPr>
                      </a:lvl3pPr>
                      <a:lvl4pPr marL="1828754" algn="l" defTabSz="1219170" rtl="0" eaLnBrk="1" latinLnBrk="0" hangingPunct="1">
                        <a:defRPr sz="2400" kern="1200">
                          <a:solidFill>
                            <a:schemeClr val="dk1"/>
                          </a:solidFill>
                          <a:latin typeface="Calibri"/>
                        </a:defRPr>
                      </a:lvl4pPr>
                      <a:lvl5pPr marL="2438339" algn="l" defTabSz="1219170" rtl="0" eaLnBrk="1" latinLnBrk="0" hangingPunct="1">
                        <a:defRPr sz="2400" kern="1200">
                          <a:solidFill>
                            <a:schemeClr val="dk1"/>
                          </a:solidFill>
                          <a:latin typeface="Calibri"/>
                        </a:defRPr>
                      </a:lvl5pPr>
                      <a:lvl6pPr marL="3047924" algn="l" defTabSz="1219170" rtl="0" eaLnBrk="1" latinLnBrk="0" hangingPunct="1">
                        <a:defRPr sz="2400" kern="1200">
                          <a:solidFill>
                            <a:schemeClr val="dk1"/>
                          </a:solidFill>
                          <a:latin typeface="Calibri"/>
                        </a:defRPr>
                      </a:lvl6pPr>
                      <a:lvl7pPr marL="3657509" algn="l" defTabSz="1219170" rtl="0" eaLnBrk="1" latinLnBrk="0" hangingPunct="1">
                        <a:defRPr sz="2400" kern="1200">
                          <a:solidFill>
                            <a:schemeClr val="dk1"/>
                          </a:solidFill>
                          <a:latin typeface="Calibri"/>
                        </a:defRPr>
                      </a:lvl7pPr>
                      <a:lvl8pPr marL="4267093" algn="l" defTabSz="1219170" rtl="0" eaLnBrk="1" latinLnBrk="0" hangingPunct="1">
                        <a:defRPr sz="2400" kern="1200">
                          <a:solidFill>
                            <a:schemeClr val="dk1"/>
                          </a:solidFill>
                          <a:latin typeface="Calibri"/>
                        </a:defRPr>
                      </a:lvl8pPr>
                      <a:lvl9pPr marL="4876678" algn="l" defTabSz="1219170" rtl="0" eaLnBrk="1" latinLnBrk="0" hangingPunct="1">
                        <a:defRPr sz="2400" kern="1200">
                          <a:solidFill>
                            <a:schemeClr val="dk1"/>
                          </a:solidFill>
                          <a:latin typeface="Calibri"/>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lang="en-US" sz="1100" b="0" i="0" noProof="0" dirty="0">
                          <a:latin typeface="Arial" panose="020B0604020202020204" pitchFamily="34" charset="0"/>
                          <a:cs typeface="Arial" panose="020B0604020202020204" pitchFamily="34" charset="0"/>
                        </a:rPr>
                        <a:t>Change from baseline at Weeks 24 and 48 </a:t>
                      </a:r>
                      <a:br>
                        <a:rPr lang="en-US" sz="1100" b="0" i="0" noProof="0" dirty="0">
                          <a:latin typeface="Arial" panose="020B0604020202020204" pitchFamily="34" charset="0"/>
                          <a:cs typeface="Arial" panose="020B0604020202020204" pitchFamily="34" charset="0"/>
                        </a:rPr>
                      </a:br>
                      <a:r>
                        <a:rPr lang="en-US" sz="1100" b="0" i="0" noProof="0" dirty="0">
                          <a:latin typeface="Arial" panose="020B0604020202020204" pitchFamily="34" charset="0"/>
                          <a:cs typeface="Arial" panose="020B0604020202020204" pitchFamily="34" charset="0"/>
                        </a:rPr>
                        <a:t>(or withdrawal).</a:t>
                      </a:r>
                    </a:p>
                  </a:txBody>
                  <a:tcPr marL="73152" marR="73152" marT="27432"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0055180"/>
                  </a:ext>
                </a:extLst>
              </a:tr>
            </a:tbl>
          </a:graphicData>
        </a:graphic>
      </p:graphicFrame>
      <p:sp>
        <p:nvSpPr>
          <p:cNvPr id="74" name="TextBox 73">
            <a:extLst>
              <a:ext uri="{FF2B5EF4-FFF2-40B4-BE49-F238E27FC236}">
                <a16:creationId xmlns:a16="http://schemas.microsoft.com/office/drawing/2014/main" id="{15F55570-D0FA-4406-9F92-6A18493BA782}"/>
              </a:ext>
            </a:extLst>
          </p:cNvPr>
          <p:cNvSpPr txBox="1"/>
          <p:nvPr/>
        </p:nvSpPr>
        <p:spPr>
          <a:xfrm>
            <a:off x="692713" y="20680377"/>
            <a:ext cx="8809228" cy="420990"/>
          </a:xfrm>
          <a:prstGeom prst="rect">
            <a:avLst/>
          </a:prstGeom>
          <a:noFill/>
        </p:spPr>
        <p:txBody>
          <a:bodyPr wrap="square" lIns="0" tIns="0" rIns="0" bIns="0" rtlCol="0">
            <a:spAutoFit/>
          </a:bodyPr>
          <a:lstStyle/>
          <a:p>
            <a:r>
              <a:rPr lang="en-US" sz="900" dirty="0">
                <a:solidFill>
                  <a:srgbClr val="071D49"/>
                </a:solidFill>
                <a:latin typeface="+mn-lt"/>
                <a:ea typeface="Raleway" charset="0"/>
                <a:cs typeface="Arial" panose="020B0604020202020204" pitchFamily="34" charset="0"/>
              </a:rPr>
              <a:t>*VAPI contact information and permission to use: Mapi Research Trust, Lyon, France. E-mail: PROinformation@mapi-trust.org – Internet: www.mapi-trust.org. </a:t>
            </a:r>
            <a:r>
              <a:rPr lang="en-US" sz="900" baseline="30000" dirty="0">
                <a:solidFill>
                  <a:srgbClr val="071D49"/>
                </a:solidFill>
                <a:latin typeface="+mn-lt"/>
                <a:ea typeface="Raleway" charset="0"/>
                <a:cs typeface="Arial" panose="020B0604020202020204" pitchFamily="34" charset="0"/>
              </a:rPr>
              <a:t>†</a:t>
            </a:r>
            <a:r>
              <a:rPr lang="en-US" sz="900" dirty="0">
                <a:solidFill>
                  <a:srgbClr val="071D49"/>
                </a:solidFill>
                <a:latin typeface="+mn-lt"/>
                <a:ea typeface="Raleway" charset="0"/>
                <a:cs typeface="Arial" panose="020B0604020202020204" pitchFamily="34" charset="0"/>
              </a:rPr>
              <a:t>HAT-QoL results not included here – no statistical differences between treatment groups were observed. </a:t>
            </a:r>
          </a:p>
          <a:p>
            <a:endParaRPr lang="en-US" sz="900" dirty="0">
              <a:solidFill>
                <a:srgbClr val="071D49"/>
              </a:solidFill>
              <a:latin typeface="+mn-lt"/>
              <a:cs typeface="Arial" panose="020B0604020202020204" pitchFamily="34" charset="0"/>
            </a:endParaRPr>
          </a:p>
        </p:txBody>
      </p:sp>
      <p:grpSp>
        <p:nvGrpSpPr>
          <p:cNvPr id="18" name="Group 17">
            <a:extLst>
              <a:ext uri="{FF2B5EF4-FFF2-40B4-BE49-F238E27FC236}">
                <a16:creationId xmlns:a16="http://schemas.microsoft.com/office/drawing/2014/main" id="{4AA597F5-ED70-45E7-AA36-D1927F0932AA}"/>
              </a:ext>
            </a:extLst>
          </p:cNvPr>
          <p:cNvGrpSpPr/>
          <p:nvPr/>
        </p:nvGrpSpPr>
        <p:grpSpPr>
          <a:xfrm>
            <a:off x="10121054" y="7005050"/>
            <a:ext cx="9313761" cy="4185443"/>
            <a:chOff x="10121054" y="6971800"/>
            <a:chExt cx="9313761" cy="4185443"/>
          </a:xfrm>
        </p:grpSpPr>
        <p:grpSp>
          <p:nvGrpSpPr>
            <p:cNvPr id="17" name="Group 16">
              <a:extLst>
                <a:ext uri="{FF2B5EF4-FFF2-40B4-BE49-F238E27FC236}">
                  <a16:creationId xmlns:a16="http://schemas.microsoft.com/office/drawing/2014/main" id="{AD91906C-147A-4C62-B22F-6F2A7CC26DD0}"/>
                </a:ext>
              </a:extLst>
            </p:cNvPr>
            <p:cNvGrpSpPr/>
            <p:nvPr/>
          </p:nvGrpSpPr>
          <p:grpSpPr>
            <a:xfrm>
              <a:off x="14025521" y="7095223"/>
              <a:ext cx="5409294" cy="4062020"/>
              <a:chOff x="15538360" y="11753464"/>
              <a:chExt cx="6877758" cy="4062020"/>
            </a:xfrm>
          </p:grpSpPr>
          <p:graphicFrame>
            <p:nvGraphicFramePr>
              <p:cNvPr id="75" name="Content Placeholder 9">
                <a:extLst>
                  <a:ext uri="{FF2B5EF4-FFF2-40B4-BE49-F238E27FC236}">
                    <a16:creationId xmlns:a16="http://schemas.microsoft.com/office/drawing/2014/main" id="{C90EF47A-219C-4CC2-BA42-4C51FB15D98F}"/>
                  </a:ext>
                </a:extLst>
              </p:cNvPr>
              <p:cNvGraphicFramePr>
                <a:graphicFrameLocks/>
              </p:cNvGraphicFramePr>
              <p:nvPr>
                <p:extLst>
                  <p:ext uri="{D42A27DB-BD31-4B8C-83A1-F6EECF244321}">
                    <p14:modId xmlns:p14="http://schemas.microsoft.com/office/powerpoint/2010/main" val="3839287788"/>
                  </p:ext>
                </p:extLst>
              </p:nvPr>
            </p:nvGraphicFramePr>
            <p:xfrm>
              <a:off x="15538360" y="11753464"/>
              <a:ext cx="6877758" cy="4062020"/>
            </p:xfrm>
            <a:graphic>
              <a:graphicData uri="http://schemas.openxmlformats.org/drawingml/2006/chart">
                <c:chart xmlns:c="http://schemas.openxmlformats.org/drawingml/2006/chart" xmlns:r="http://schemas.openxmlformats.org/officeDocument/2006/relationships" r:id="rId3"/>
              </a:graphicData>
            </a:graphic>
          </p:graphicFrame>
          <p:sp>
            <p:nvSpPr>
              <p:cNvPr id="76" name="TextBox 75">
                <a:extLst>
                  <a:ext uri="{FF2B5EF4-FFF2-40B4-BE49-F238E27FC236}">
                    <a16:creationId xmlns:a16="http://schemas.microsoft.com/office/drawing/2014/main" id="{A7515209-FDD8-4FB8-8103-055CC7A37FA8}"/>
                  </a:ext>
                </a:extLst>
              </p:cNvPr>
              <p:cNvSpPr txBox="1"/>
              <p:nvPr/>
            </p:nvSpPr>
            <p:spPr bwMode="auto">
              <a:xfrm>
                <a:off x="19217757" y="13352968"/>
                <a:ext cx="7293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pPr algn="r"/>
                <a:r>
                  <a:rPr lang="en-GB" sz="1200" kern="0" dirty="0">
                    <a:latin typeface="Arial" panose="020B0604020202020204" pitchFamily="34" charset="0"/>
                    <a:cs typeface="Arial" panose="020B0604020202020204" pitchFamily="34" charset="0"/>
                  </a:rPr>
                  <a:t>p=0.004</a:t>
                </a:r>
              </a:p>
            </p:txBody>
          </p:sp>
          <p:sp>
            <p:nvSpPr>
              <p:cNvPr id="77" name="TextBox 76">
                <a:extLst>
                  <a:ext uri="{FF2B5EF4-FFF2-40B4-BE49-F238E27FC236}">
                    <a16:creationId xmlns:a16="http://schemas.microsoft.com/office/drawing/2014/main" id="{66F5EF46-903B-4961-ABF4-A8038C48EFA2}"/>
                  </a:ext>
                </a:extLst>
              </p:cNvPr>
              <p:cNvSpPr txBox="1"/>
              <p:nvPr/>
            </p:nvSpPr>
            <p:spPr bwMode="auto">
              <a:xfrm>
                <a:off x="19226384" y="13968334"/>
                <a:ext cx="7293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pPr algn="r"/>
                <a:r>
                  <a:rPr lang="en-GB" sz="1200" kern="0" dirty="0">
                    <a:latin typeface="Arial" panose="020B0604020202020204" pitchFamily="34" charset="0"/>
                    <a:cs typeface="Arial" panose="020B0604020202020204" pitchFamily="34" charset="0"/>
                  </a:rPr>
                  <a:t>p=0.002</a:t>
                </a:r>
              </a:p>
            </p:txBody>
          </p:sp>
          <p:sp>
            <p:nvSpPr>
              <p:cNvPr id="78" name="TextBox 77">
                <a:extLst>
                  <a:ext uri="{FF2B5EF4-FFF2-40B4-BE49-F238E27FC236}">
                    <a16:creationId xmlns:a16="http://schemas.microsoft.com/office/drawing/2014/main" id="{DC306DE3-CA0A-46D8-8526-32DAF24FF7AC}"/>
                  </a:ext>
                </a:extLst>
              </p:cNvPr>
              <p:cNvSpPr txBox="1"/>
              <p:nvPr/>
            </p:nvSpPr>
            <p:spPr bwMode="auto">
              <a:xfrm>
                <a:off x="20958541" y="13145417"/>
                <a:ext cx="7293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pPr algn="r"/>
                <a:r>
                  <a:rPr lang="en-GB" sz="1200" kern="0" dirty="0">
                    <a:latin typeface="Arial" panose="020B0604020202020204" pitchFamily="34" charset="0"/>
                    <a:cs typeface="Arial" panose="020B0604020202020204" pitchFamily="34" charset="0"/>
                  </a:rPr>
                  <a:t>p&lt;0.001</a:t>
                </a:r>
              </a:p>
            </p:txBody>
          </p:sp>
          <p:sp>
            <p:nvSpPr>
              <p:cNvPr id="79" name="TextBox 78">
                <a:extLst>
                  <a:ext uri="{FF2B5EF4-FFF2-40B4-BE49-F238E27FC236}">
                    <a16:creationId xmlns:a16="http://schemas.microsoft.com/office/drawing/2014/main" id="{93BAD750-22DD-4B31-9FBA-EE1DB5906B3E}"/>
                  </a:ext>
                </a:extLst>
              </p:cNvPr>
              <p:cNvSpPr txBox="1"/>
              <p:nvPr/>
            </p:nvSpPr>
            <p:spPr bwMode="auto">
              <a:xfrm>
                <a:off x="20945501" y="13560842"/>
                <a:ext cx="72933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pPr algn="r"/>
                <a:r>
                  <a:rPr lang="en-GB" sz="1200" kern="0" dirty="0">
                    <a:latin typeface="Arial" panose="020B0604020202020204" pitchFamily="34" charset="0"/>
                    <a:cs typeface="Arial" panose="020B0604020202020204" pitchFamily="34" charset="0"/>
                  </a:rPr>
                  <a:t>p&lt;0.001</a:t>
                </a:r>
              </a:p>
            </p:txBody>
          </p:sp>
        </p:grpSp>
        <p:sp>
          <p:nvSpPr>
            <p:cNvPr id="83" name="Rectangle 82">
              <a:extLst>
                <a:ext uri="{FF2B5EF4-FFF2-40B4-BE49-F238E27FC236}">
                  <a16:creationId xmlns:a16="http://schemas.microsoft.com/office/drawing/2014/main" id="{E8A2D98D-F7F4-4D2C-B625-3E86841750A9}"/>
                </a:ext>
              </a:extLst>
            </p:cNvPr>
            <p:cNvSpPr/>
            <p:nvPr/>
          </p:nvSpPr>
          <p:spPr>
            <a:xfrm>
              <a:off x="14433331" y="7153411"/>
              <a:ext cx="4616670" cy="3673916"/>
            </a:xfrm>
            <a:prstGeom prst="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dirty="0"/>
            </a:p>
          </p:txBody>
        </p:sp>
        <p:grpSp>
          <p:nvGrpSpPr>
            <p:cNvPr id="16" name="Group 15">
              <a:extLst>
                <a:ext uri="{FF2B5EF4-FFF2-40B4-BE49-F238E27FC236}">
                  <a16:creationId xmlns:a16="http://schemas.microsoft.com/office/drawing/2014/main" id="{4D20DAE4-662D-4782-9656-F974321D6F73}"/>
                </a:ext>
              </a:extLst>
            </p:cNvPr>
            <p:cNvGrpSpPr/>
            <p:nvPr/>
          </p:nvGrpSpPr>
          <p:grpSpPr>
            <a:xfrm>
              <a:off x="10121054" y="6971800"/>
              <a:ext cx="4924933" cy="3848505"/>
              <a:chOff x="9888238" y="11521977"/>
              <a:chExt cx="4924933" cy="3848505"/>
            </a:xfrm>
          </p:grpSpPr>
          <p:sp>
            <p:nvSpPr>
              <p:cNvPr id="81" name="TextBox 80">
                <a:extLst>
                  <a:ext uri="{FF2B5EF4-FFF2-40B4-BE49-F238E27FC236}">
                    <a16:creationId xmlns:a16="http://schemas.microsoft.com/office/drawing/2014/main" id="{8EE6E9D2-C77E-4AD9-8BC8-CC20AFBB1F94}"/>
                  </a:ext>
                </a:extLst>
              </p:cNvPr>
              <p:cNvSpPr txBox="1"/>
              <p:nvPr/>
            </p:nvSpPr>
            <p:spPr bwMode="auto">
              <a:xfrm>
                <a:off x="10005644" y="15001150"/>
                <a:ext cx="48075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r>
                  <a:rPr lang="en-GB" sz="1200" kern="0" dirty="0">
                    <a:latin typeface="Arial" panose="020B0604020202020204" pitchFamily="34" charset="0"/>
                    <a:cs typeface="Arial" panose="020B0604020202020204" pitchFamily="34" charset="0"/>
                  </a:rPr>
                  <a:t>Week 48 adjusted difference (Q8W</a:t>
                </a:r>
                <a:r>
                  <a:rPr lang="en-US" sz="1200" dirty="0">
                    <a:latin typeface="Arial" panose="020B0604020202020204" pitchFamily="34" charset="0"/>
                    <a:cs typeface="Arial" panose="020B0604020202020204" pitchFamily="34" charset="0"/>
                  </a:rPr>
                  <a:t>−</a:t>
                </a:r>
                <a:r>
                  <a:rPr lang="en-GB" sz="1200" kern="0" dirty="0">
                    <a:latin typeface="Arial" panose="020B0604020202020204" pitchFamily="34" charset="0"/>
                    <a:cs typeface="Arial" panose="020B0604020202020204" pitchFamily="34" charset="0"/>
                  </a:rPr>
                  <a:t>Q4W) </a:t>
                </a:r>
                <a:br>
                  <a:rPr lang="en-GB" sz="1200" kern="0" dirty="0">
                    <a:latin typeface="Arial" panose="020B0604020202020204" pitchFamily="34" charset="0"/>
                    <a:cs typeface="Arial" panose="020B0604020202020204" pitchFamily="34" charset="0"/>
                  </a:rPr>
                </a:br>
                <a:r>
                  <a:rPr lang="en-GB" sz="1200" kern="0" dirty="0">
                    <a:latin typeface="Arial" panose="020B0604020202020204" pitchFamily="34" charset="0"/>
                    <a:cs typeface="Arial" panose="020B0604020202020204" pitchFamily="34" charset="0"/>
                  </a:rPr>
                  <a:t>(95% CI): </a:t>
                </a:r>
                <a:r>
                  <a:rPr lang="en-US" sz="1200" dirty="0">
                    <a:latin typeface="Arial" panose="020B0604020202020204" pitchFamily="34" charset="0"/>
                    <a:cs typeface="Arial" panose="020B0604020202020204" pitchFamily="34" charset="0"/>
                  </a:rPr>
                  <a:t>−</a:t>
                </a:r>
                <a:r>
                  <a:rPr lang="en-GB" sz="1200" kern="0" dirty="0">
                    <a:latin typeface="Arial" panose="020B0604020202020204" pitchFamily="34" charset="0"/>
                    <a:cs typeface="Arial" panose="020B0604020202020204" pitchFamily="34" charset="0"/>
                  </a:rPr>
                  <a:t>0.04 (</a:t>
                </a:r>
                <a:r>
                  <a:rPr lang="en-US" sz="1200" dirty="0">
                    <a:latin typeface="Arial" panose="020B0604020202020204" pitchFamily="34" charset="0"/>
                    <a:cs typeface="Arial" panose="020B0604020202020204" pitchFamily="34" charset="0"/>
                  </a:rPr>
                  <a:t>−</a:t>
                </a:r>
                <a:r>
                  <a:rPr lang="en-GB" sz="1200" kern="0" dirty="0">
                    <a:latin typeface="Arial" panose="020B0604020202020204" pitchFamily="34" charset="0"/>
                    <a:cs typeface="Arial" panose="020B0604020202020204" pitchFamily="34" charset="0"/>
                  </a:rPr>
                  <a:t>0.13</a:t>
                </a:r>
                <a:r>
                  <a:rPr lang="en-US" sz="1200" dirty="0">
                    <a:latin typeface="Arial" panose="020B0604020202020204" pitchFamily="34" charset="0"/>
                    <a:cs typeface="Arial" panose="020B0604020202020204" pitchFamily="34" charset="0"/>
                  </a:rPr>
                  <a:t>–</a:t>
                </a:r>
                <a:r>
                  <a:rPr lang="en-GB" sz="1200" kern="0" dirty="0">
                    <a:latin typeface="Arial" panose="020B0604020202020204" pitchFamily="34" charset="0"/>
                    <a:cs typeface="Arial" panose="020B0604020202020204" pitchFamily="34" charset="0"/>
                  </a:rPr>
                  <a:t>0.05), p=0.391</a:t>
                </a:r>
              </a:p>
            </p:txBody>
          </p:sp>
          <p:sp>
            <p:nvSpPr>
              <p:cNvPr id="82" name="TextBox 81">
                <a:extLst>
                  <a:ext uri="{FF2B5EF4-FFF2-40B4-BE49-F238E27FC236}">
                    <a16:creationId xmlns:a16="http://schemas.microsoft.com/office/drawing/2014/main" id="{90154CD1-99A9-4B3B-8D7D-16226EA34281}"/>
                  </a:ext>
                </a:extLst>
              </p:cNvPr>
              <p:cNvSpPr txBox="1"/>
              <p:nvPr/>
            </p:nvSpPr>
            <p:spPr bwMode="auto">
              <a:xfrm>
                <a:off x="10009109" y="14562287"/>
                <a:ext cx="47965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r>
                  <a:rPr lang="en-GB" sz="1200" kern="0" dirty="0">
                    <a:latin typeface="Arial" panose="020B0604020202020204" pitchFamily="34" charset="0"/>
                    <a:cs typeface="Arial" panose="020B0604020202020204" pitchFamily="34" charset="0"/>
                  </a:rPr>
                  <a:t>Week 24 adjusted difference (Q8W</a:t>
                </a:r>
                <a:r>
                  <a:rPr lang="en-US" sz="1200" dirty="0">
                    <a:latin typeface="Arial" panose="020B0604020202020204" pitchFamily="34" charset="0"/>
                    <a:cs typeface="Arial" panose="020B0604020202020204" pitchFamily="34" charset="0"/>
                  </a:rPr>
                  <a:t>−</a:t>
                </a:r>
                <a:r>
                  <a:rPr lang="en-GB" sz="1200" kern="0" dirty="0">
                    <a:latin typeface="Arial" panose="020B0604020202020204" pitchFamily="34" charset="0"/>
                    <a:cs typeface="Arial" panose="020B0604020202020204" pitchFamily="34" charset="0"/>
                  </a:rPr>
                  <a:t>Q4W) </a:t>
                </a:r>
                <a:br>
                  <a:rPr lang="en-GB" sz="1200" kern="0" dirty="0">
                    <a:latin typeface="Arial" panose="020B0604020202020204" pitchFamily="34" charset="0"/>
                    <a:cs typeface="Arial" panose="020B0604020202020204" pitchFamily="34" charset="0"/>
                  </a:rPr>
                </a:br>
                <a:r>
                  <a:rPr lang="en-GB" sz="1200" kern="0" dirty="0">
                    <a:latin typeface="Arial" panose="020B0604020202020204" pitchFamily="34" charset="0"/>
                    <a:cs typeface="Arial" panose="020B0604020202020204" pitchFamily="34" charset="0"/>
                  </a:rPr>
                  <a:t>(95% CI): 0.01 (</a:t>
                </a:r>
                <a:r>
                  <a:rPr lang="en-US" sz="1200" dirty="0">
                    <a:latin typeface="Arial" panose="020B0604020202020204" pitchFamily="34" charset="0"/>
                    <a:cs typeface="Arial" panose="020B0604020202020204" pitchFamily="34" charset="0"/>
                  </a:rPr>
                  <a:t>−</a:t>
                </a:r>
                <a:r>
                  <a:rPr lang="en-GB" sz="1200" kern="0" dirty="0">
                    <a:latin typeface="Arial" panose="020B0604020202020204" pitchFamily="34" charset="0"/>
                    <a:cs typeface="Arial" panose="020B0604020202020204" pitchFamily="34" charset="0"/>
                  </a:rPr>
                  <a:t>0.07</a:t>
                </a:r>
                <a:r>
                  <a:rPr lang="en-US" sz="1200" dirty="0">
                    <a:latin typeface="Arial" panose="020B0604020202020204" pitchFamily="34" charset="0"/>
                    <a:cs typeface="Arial" panose="020B0604020202020204" pitchFamily="34" charset="0"/>
                  </a:rPr>
                  <a:t>–</a:t>
                </a:r>
                <a:r>
                  <a:rPr lang="en-GB" sz="1200" kern="0" dirty="0">
                    <a:latin typeface="Arial" panose="020B0604020202020204" pitchFamily="34" charset="0"/>
                    <a:cs typeface="Arial" panose="020B0604020202020204" pitchFamily="34" charset="0"/>
                  </a:rPr>
                  <a:t>0.10), p=0.768</a:t>
                </a:r>
              </a:p>
            </p:txBody>
          </p:sp>
          <p:sp>
            <p:nvSpPr>
              <p:cNvPr id="84" name="Arrow: Right 83">
                <a:extLst>
                  <a:ext uri="{FF2B5EF4-FFF2-40B4-BE49-F238E27FC236}">
                    <a16:creationId xmlns:a16="http://schemas.microsoft.com/office/drawing/2014/main" id="{BFF69DBE-5C62-459B-A836-6A5869C37965}"/>
                  </a:ext>
                </a:extLst>
              </p:cNvPr>
              <p:cNvSpPr/>
              <p:nvPr/>
            </p:nvSpPr>
            <p:spPr>
              <a:xfrm>
                <a:off x="13820840" y="12052352"/>
                <a:ext cx="348970" cy="534232"/>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0" dirty="0">
                  <a:solidFill>
                    <a:schemeClr val="tx1"/>
                  </a:solidFill>
                </a:endParaRPr>
              </a:p>
            </p:txBody>
          </p:sp>
          <p:graphicFrame>
            <p:nvGraphicFramePr>
              <p:cNvPr id="85" name="Content Placeholder 9">
                <a:extLst>
                  <a:ext uri="{FF2B5EF4-FFF2-40B4-BE49-F238E27FC236}">
                    <a16:creationId xmlns:a16="http://schemas.microsoft.com/office/drawing/2014/main" id="{08E7AEB9-F3B6-4DCF-9C5B-EB63A2890127}"/>
                  </a:ext>
                </a:extLst>
              </p:cNvPr>
              <p:cNvGraphicFramePr>
                <a:graphicFrameLocks/>
              </p:cNvGraphicFramePr>
              <p:nvPr>
                <p:extLst>
                  <p:ext uri="{D42A27DB-BD31-4B8C-83A1-F6EECF244321}">
                    <p14:modId xmlns:p14="http://schemas.microsoft.com/office/powerpoint/2010/main" val="3161999082"/>
                  </p:ext>
                </p:extLst>
              </p:nvPr>
            </p:nvGraphicFramePr>
            <p:xfrm>
              <a:off x="9888238" y="11619595"/>
              <a:ext cx="3795860" cy="2861092"/>
            </p:xfrm>
            <a:graphic>
              <a:graphicData uri="http://schemas.openxmlformats.org/drawingml/2006/chart">
                <c:chart xmlns:c="http://schemas.openxmlformats.org/drawingml/2006/chart" xmlns:r="http://schemas.openxmlformats.org/officeDocument/2006/relationships" r:id="rId4"/>
              </a:graphicData>
            </a:graphic>
          </p:graphicFrame>
          <p:grpSp>
            <p:nvGrpSpPr>
              <p:cNvPr id="86" name="Group 85">
                <a:extLst>
                  <a:ext uri="{FF2B5EF4-FFF2-40B4-BE49-F238E27FC236}">
                    <a16:creationId xmlns:a16="http://schemas.microsoft.com/office/drawing/2014/main" id="{F15B280A-0159-4C5A-B60A-E247E4AC1D60}"/>
                  </a:ext>
                </a:extLst>
              </p:cNvPr>
              <p:cNvGrpSpPr/>
              <p:nvPr/>
            </p:nvGrpSpPr>
            <p:grpSpPr>
              <a:xfrm>
                <a:off x="9893562" y="11521977"/>
                <a:ext cx="1105316" cy="2847142"/>
                <a:chOff x="20849223" y="14518904"/>
                <a:chExt cx="1105316" cy="2847142"/>
              </a:xfrm>
            </p:grpSpPr>
            <p:sp>
              <p:nvSpPr>
                <p:cNvPr id="87" name="TextBox 1">
                  <a:extLst>
                    <a:ext uri="{FF2B5EF4-FFF2-40B4-BE49-F238E27FC236}">
                      <a16:creationId xmlns:a16="http://schemas.microsoft.com/office/drawing/2014/main" id="{07E0B8BD-50EA-4C6B-BFD9-627252AC36AD}"/>
                    </a:ext>
                  </a:extLst>
                </p:cNvPr>
                <p:cNvSpPr txBox="1"/>
                <p:nvPr/>
              </p:nvSpPr>
              <p:spPr>
                <a:xfrm>
                  <a:off x="21111137" y="17027492"/>
                  <a:ext cx="843402" cy="338554"/>
                </a:xfrm>
                <a:prstGeom prst="rect">
                  <a:avLst/>
                </a:prstGeom>
                <a:noFill/>
              </p:spPr>
              <p:txBody>
                <a:bodyPr wrap="square" lIns="0" tIns="0" rIns="0" bIns="0"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b="0" dirty="0">
                      <a:latin typeface="Arial" panose="020B0604020202020204" pitchFamily="34" charset="0"/>
                      <a:cs typeface="Arial" panose="020B0604020202020204" pitchFamily="34" charset="0"/>
                    </a:rPr>
                    <a:t>Not at all </a:t>
                  </a:r>
                  <a:br>
                    <a:rPr lang="en-GB" b="0" dirty="0">
                      <a:latin typeface="Arial" panose="020B0604020202020204" pitchFamily="34" charset="0"/>
                      <a:cs typeface="Arial" panose="020B0604020202020204" pitchFamily="34" charset="0"/>
                    </a:rPr>
                  </a:br>
                  <a:r>
                    <a:rPr lang="en-GB" b="0" dirty="0">
                      <a:latin typeface="Arial" panose="020B0604020202020204" pitchFamily="34" charset="0"/>
                      <a:cs typeface="Arial" panose="020B0604020202020204" pitchFamily="34" charset="0"/>
                    </a:rPr>
                    <a:t>acceptable</a:t>
                  </a:r>
                </a:p>
              </p:txBody>
            </p:sp>
            <p:sp>
              <p:nvSpPr>
                <p:cNvPr id="88" name="TextBox 1">
                  <a:extLst>
                    <a:ext uri="{FF2B5EF4-FFF2-40B4-BE49-F238E27FC236}">
                      <a16:creationId xmlns:a16="http://schemas.microsoft.com/office/drawing/2014/main" id="{033A9BAD-3F75-457A-8F07-9E8EFB45D855}"/>
                    </a:ext>
                  </a:extLst>
                </p:cNvPr>
                <p:cNvSpPr txBox="1"/>
                <p:nvPr/>
              </p:nvSpPr>
              <p:spPr>
                <a:xfrm>
                  <a:off x="21129471" y="16400363"/>
                  <a:ext cx="803622" cy="338554"/>
                </a:xfrm>
                <a:prstGeom prst="rect">
                  <a:avLst/>
                </a:prstGeom>
                <a:noFill/>
              </p:spPr>
              <p:txBody>
                <a:bodyPr wrap="square" lIns="0" tIns="0" rIns="0" bIns="0"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dirty="0">
                      <a:latin typeface="Arial" panose="020B0604020202020204" pitchFamily="34" charset="0"/>
                      <a:cs typeface="Arial" panose="020B0604020202020204" pitchFamily="34" charset="0"/>
                    </a:rPr>
                    <a:t>A little </a:t>
                  </a:r>
                </a:p>
                <a:p>
                  <a:pPr algn="r"/>
                  <a:r>
                    <a:rPr lang="en-GB" dirty="0">
                      <a:latin typeface="Arial" panose="020B0604020202020204" pitchFamily="34" charset="0"/>
                      <a:cs typeface="Arial" panose="020B0604020202020204" pitchFamily="34" charset="0"/>
                    </a:rPr>
                    <a:t>acceptable</a:t>
                  </a:r>
                  <a:endParaRPr lang="en-GB" b="0" dirty="0">
                    <a:latin typeface="Arial" panose="020B0604020202020204" pitchFamily="34" charset="0"/>
                    <a:cs typeface="Arial" panose="020B0604020202020204" pitchFamily="34" charset="0"/>
                  </a:endParaRPr>
                </a:p>
              </p:txBody>
            </p:sp>
            <p:sp>
              <p:nvSpPr>
                <p:cNvPr id="89" name="TextBox 1">
                  <a:extLst>
                    <a:ext uri="{FF2B5EF4-FFF2-40B4-BE49-F238E27FC236}">
                      <a16:creationId xmlns:a16="http://schemas.microsoft.com/office/drawing/2014/main" id="{A06AB48D-F2B9-4ACF-BA83-6FCE05975581}"/>
                    </a:ext>
                  </a:extLst>
                </p:cNvPr>
                <p:cNvSpPr txBox="1"/>
                <p:nvPr/>
              </p:nvSpPr>
              <p:spPr>
                <a:xfrm>
                  <a:off x="21147729" y="15773219"/>
                  <a:ext cx="790944" cy="338554"/>
                </a:xfrm>
                <a:prstGeom prst="rect">
                  <a:avLst/>
                </a:prstGeom>
                <a:noFill/>
              </p:spPr>
              <p:txBody>
                <a:bodyPr wrap="square" lIns="0" tIns="0" rIns="0" bIns="0"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b="0" dirty="0">
                      <a:latin typeface="Arial" panose="020B0604020202020204" pitchFamily="34" charset="0"/>
                      <a:cs typeface="Arial" panose="020B0604020202020204" pitchFamily="34" charset="0"/>
                    </a:rPr>
                    <a:t>Moderately</a:t>
                  </a:r>
                </a:p>
                <a:p>
                  <a:pPr algn="r"/>
                  <a:r>
                    <a:rPr lang="en-GB" b="0" dirty="0">
                      <a:latin typeface="Arial" panose="020B0604020202020204" pitchFamily="34" charset="0"/>
                      <a:cs typeface="Arial" panose="020B0604020202020204" pitchFamily="34" charset="0"/>
                    </a:rPr>
                    <a:t>acceptable</a:t>
                  </a:r>
                </a:p>
              </p:txBody>
            </p:sp>
            <p:sp>
              <p:nvSpPr>
                <p:cNvPr id="90" name="TextBox 1">
                  <a:extLst>
                    <a:ext uri="{FF2B5EF4-FFF2-40B4-BE49-F238E27FC236}">
                      <a16:creationId xmlns:a16="http://schemas.microsoft.com/office/drawing/2014/main" id="{84A58FC4-BBCC-4E19-AAF6-B9D5A8FD2E59}"/>
                    </a:ext>
                  </a:extLst>
                </p:cNvPr>
                <p:cNvSpPr txBox="1"/>
                <p:nvPr/>
              </p:nvSpPr>
              <p:spPr>
                <a:xfrm>
                  <a:off x="21142871" y="15146061"/>
                  <a:ext cx="782630" cy="338554"/>
                </a:xfrm>
                <a:prstGeom prst="rect">
                  <a:avLst/>
                </a:prstGeom>
                <a:noFill/>
              </p:spPr>
              <p:txBody>
                <a:bodyPr wrap="square" lIns="0" tIns="0" rIns="0" bIns="0"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b="0" dirty="0">
                      <a:latin typeface="Arial" panose="020B0604020202020204" pitchFamily="34" charset="0"/>
                      <a:cs typeface="Arial" panose="020B0604020202020204" pitchFamily="34" charset="0"/>
                    </a:rPr>
                    <a:t>Very </a:t>
                  </a:r>
                  <a:br>
                    <a:rPr lang="en-GB" b="0" dirty="0">
                      <a:latin typeface="Arial" panose="020B0604020202020204" pitchFamily="34" charset="0"/>
                      <a:cs typeface="Arial" panose="020B0604020202020204" pitchFamily="34" charset="0"/>
                    </a:rPr>
                  </a:br>
                  <a:r>
                    <a:rPr lang="en-GB" b="0" dirty="0">
                      <a:latin typeface="Arial" panose="020B0604020202020204" pitchFamily="34" charset="0"/>
                      <a:cs typeface="Arial" panose="020B0604020202020204" pitchFamily="34" charset="0"/>
                    </a:rPr>
                    <a:t>acceptable</a:t>
                  </a:r>
                </a:p>
              </p:txBody>
            </p:sp>
            <p:sp>
              <p:nvSpPr>
                <p:cNvPr id="91" name="TextBox 1">
                  <a:extLst>
                    <a:ext uri="{FF2B5EF4-FFF2-40B4-BE49-F238E27FC236}">
                      <a16:creationId xmlns:a16="http://schemas.microsoft.com/office/drawing/2014/main" id="{1F2FD314-010E-44E9-B167-D1E1CF373C86}"/>
                    </a:ext>
                  </a:extLst>
                </p:cNvPr>
                <p:cNvSpPr txBox="1"/>
                <p:nvPr/>
              </p:nvSpPr>
              <p:spPr>
                <a:xfrm>
                  <a:off x="20849223" y="14518904"/>
                  <a:ext cx="1056198" cy="338554"/>
                </a:xfrm>
                <a:prstGeom prst="rect">
                  <a:avLst/>
                </a:prstGeom>
                <a:noFill/>
              </p:spPr>
              <p:txBody>
                <a:bodyPr wrap="square" lIns="0" tIns="0" rIns="0" bIns="0"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GB" b="0" dirty="0">
                      <a:latin typeface="Arial" panose="020B0604020202020204" pitchFamily="34" charset="0"/>
                      <a:cs typeface="Arial" panose="020B0604020202020204" pitchFamily="34" charset="0"/>
                    </a:rPr>
                    <a:t>Totally</a:t>
                  </a:r>
                  <a:br>
                    <a:rPr lang="en-GB" b="0" dirty="0">
                      <a:latin typeface="Arial" panose="020B0604020202020204" pitchFamily="34" charset="0"/>
                      <a:cs typeface="Arial" panose="020B0604020202020204" pitchFamily="34" charset="0"/>
                    </a:rPr>
                  </a:br>
                  <a:r>
                    <a:rPr lang="en-GB" b="0" dirty="0">
                      <a:latin typeface="Arial" panose="020B0604020202020204" pitchFamily="34" charset="0"/>
                      <a:cs typeface="Arial" panose="020B0604020202020204" pitchFamily="34" charset="0"/>
                    </a:rPr>
                    <a:t>acceptable</a:t>
                  </a:r>
                </a:p>
              </p:txBody>
            </p:sp>
          </p:grpSp>
          <p:graphicFrame>
            <p:nvGraphicFramePr>
              <p:cNvPr id="92" name="Content Placeholder 9">
                <a:extLst>
                  <a:ext uri="{FF2B5EF4-FFF2-40B4-BE49-F238E27FC236}">
                    <a16:creationId xmlns:a16="http://schemas.microsoft.com/office/drawing/2014/main" id="{C40E57B2-5A74-4284-9D65-2AE17947D35A}"/>
                  </a:ext>
                </a:extLst>
              </p:cNvPr>
              <p:cNvGraphicFramePr>
                <a:graphicFrameLocks/>
              </p:cNvGraphicFramePr>
              <p:nvPr>
                <p:extLst>
                  <p:ext uri="{D42A27DB-BD31-4B8C-83A1-F6EECF244321}">
                    <p14:modId xmlns:p14="http://schemas.microsoft.com/office/powerpoint/2010/main" val="2088503634"/>
                  </p:ext>
                </p:extLst>
              </p:nvPr>
            </p:nvGraphicFramePr>
            <p:xfrm>
              <a:off x="11868966" y="13606822"/>
              <a:ext cx="2286000" cy="492125"/>
            </p:xfrm>
            <a:graphic>
              <a:graphicData uri="http://schemas.openxmlformats.org/drawingml/2006/chart">
                <c:chart xmlns:c="http://schemas.openxmlformats.org/drawingml/2006/chart" xmlns:r="http://schemas.openxmlformats.org/officeDocument/2006/relationships" r:id="rId5"/>
              </a:graphicData>
            </a:graphic>
          </p:graphicFrame>
          <p:sp>
            <p:nvSpPr>
              <p:cNvPr id="93" name="Rectangle 92">
                <a:extLst>
                  <a:ext uri="{FF2B5EF4-FFF2-40B4-BE49-F238E27FC236}">
                    <a16:creationId xmlns:a16="http://schemas.microsoft.com/office/drawing/2014/main" id="{15FDD50C-5711-4460-B75C-4120C4AEE6F7}"/>
                  </a:ext>
                </a:extLst>
              </p:cNvPr>
              <p:cNvSpPr/>
              <p:nvPr/>
            </p:nvSpPr>
            <p:spPr>
              <a:xfrm>
                <a:off x="11384795" y="11711670"/>
                <a:ext cx="2370060" cy="1205114"/>
              </a:xfrm>
              <a:prstGeom prst="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chemeClr val="tx1"/>
                  </a:solidFill>
                </a:endParaRPr>
              </a:p>
            </p:txBody>
          </p:sp>
        </p:grpSp>
      </p:grpSp>
      <p:sp>
        <p:nvSpPr>
          <p:cNvPr id="99" name="Text Placeholder 49">
            <a:extLst>
              <a:ext uri="{FF2B5EF4-FFF2-40B4-BE49-F238E27FC236}">
                <a16:creationId xmlns:a16="http://schemas.microsoft.com/office/drawing/2014/main" id="{1F40193E-47BF-48C1-B5CD-BFD76ABC71F4}"/>
              </a:ext>
            </a:extLst>
          </p:cNvPr>
          <p:cNvSpPr txBox="1">
            <a:spLocks/>
          </p:cNvSpPr>
          <p:nvPr/>
        </p:nvSpPr>
        <p:spPr>
          <a:xfrm>
            <a:off x="10202510" y="15282475"/>
            <a:ext cx="8847490" cy="444433"/>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200" dirty="0">
                <a:solidFill>
                  <a:schemeClr val="tx2"/>
                </a:solidFill>
                <a:latin typeface="+mn-lt"/>
              </a:rPr>
              <a:t>Figure 3. Participant Satisfaction (HIVTSQs) Change From Baseline at Weeks 24 and 48 for Participants Without Prior </a:t>
            </a:r>
            <a:br>
              <a:rPr lang="en-US" sz="1200" dirty="0">
                <a:solidFill>
                  <a:schemeClr val="tx2"/>
                </a:solidFill>
                <a:latin typeface="+mn-lt"/>
              </a:rPr>
            </a:br>
            <a:r>
              <a:rPr lang="en-US" sz="1200" dirty="0">
                <a:solidFill>
                  <a:schemeClr val="tx2"/>
                </a:solidFill>
                <a:latin typeface="+mn-lt"/>
              </a:rPr>
              <a:t>CAB + RPV Exposure</a:t>
            </a:r>
          </a:p>
        </p:txBody>
      </p:sp>
      <p:grpSp>
        <p:nvGrpSpPr>
          <p:cNvPr id="2048" name="Group 2047">
            <a:extLst>
              <a:ext uri="{FF2B5EF4-FFF2-40B4-BE49-F238E27FC236}">
                <a16:creationId xmlns:a16="http://schemas.microsoft.com/office/drawing/2014/main" id="{6474F578-A665-48ED-94C8-333D1166E34F}"/>
              </a:ext>
            </a:extLst>
          </p:cNvPr>
          <p:cNvGrpSpPr/>
          <p:nvPr/>
        </p:nvGrpSpPr>
        <p:grpSpPr>
          <a:xfrm>
            <a:off x="8359755" y="9696053"/>
            <a:ext cx="14753842" cy="11809725"/>
            <a:chOff x="8062611" y="9696053"/>
            <a:chExt cx="16945206" cy="11809725"/>
          </a:xfrm>
        </p:grpSpPr>
        <p:graphicFrame>
          <p:nvGraphicFramePr>
            <p:cNvPr id="100" name="Chart 99">
              <a:extLst>
                <a:ext uri="{FF2B5EF4-FFF2-40B4-BE49-F238E27FC236}">
                  <a16:creationId xmlns:a16="http://schemas.microsoft.com/office/drawing/2014/main" id="{39A864C0-AF8C-4C72-A1E1-DC18451B7A9B}"/>
                </a:ext>
              </a:extLst>
            </p:cNvPr>
            <p:cNvGraphicFramePr>
              <a:graphicFrameLocks/>
            </p:cNvGraphicFramePr>
            <p:nvPr>
              <p:extLst>
                <p:ext uri="{D42A27DB-BD31-4B8C-83A1-F6EECF244321}">
                  <p14:modId xmlns:p14="http://schemas.microsoft.com/office/powerpoint/2010/main" val="2503157048"/>
                </p:ext>
              </p:extLst>
            </p:nvPr>
          </p:nvGraphicFramePr>
          <p:xfrm>
            <a:off x="8062611" y="15253777"/>
            <a:ext cx="15374604" cy="6252001"/>
          </p:xfrm>
          <a:graphic>
            <a:graphicData uri="http://schemas.openxmlformats.org/drawingml/2006/chart">
              <c:chart xmlns:c="http://schemas.openxmlformats.org/drawingml/2006/chart" xmlns:r="http://schemas.openxmlformats.org/officeDocument/2006/relationships" r:id="rId6"/>
            </a:graphicData>
          </a:graphic>
        </p:graphicFrame>
        <p:sp>
          <p:nvSpPr>
            <p:cNvPr id="101" name="Rectangle 100">
              <a:extLst>
                <a:ext uri="{FF2B5EF4-FFF2-40B4-BE49-F238E27FC236}">
                  <a16:creationId xmlns:a16="http://schemas.microsoft.com/office/drawing/2014/main" id="{79D2ACCC-6E86-4071-88C4-2F91CE19CAA7}"/>
                </a:ext>
              </a:extLst>
            </p:cNvPr>
            <p:cNvSpPr/>
            <p:nvPr/>
          </p:nvSpPr>
          <p:spPr>
            <a:xfrm>
              <a:off x="10202510" y="15774648"/>
              <a:ext cx="10138142" cy="430887"/>
            </a:xfrm>
            <a:prstGeom prst="rect">
              <a:avLst/>
            </a:prstGeom>
            <a:solidFill>
              <a:srgbClr val="071D49"/>
            </a:solidFill>
            <a:ln w="25400" cap="flat" cmpd="sng" algn="ctr">
              <a:noFill/>
              <a:prstDash val="solid"/>
            </a:ln>
            <a:effectLst/>
          </p:spPr>
          <p:txBody>
            <a:bodyPr lIns="36000" tIns="90000" bIns="90000" anchor="ctr"/>
            <a:lstStyle/>
            <a:p>
              <a:pPr marL="0" lvl="1" defTabSz="1219170" eaLnBrk="0" hangingPunct="0">
                <a:defRPr/>
              </a:pPr>
              <a:r>
                <a:rPr lang="en-GB" sz="1200" b="1" kern="0" dirty="0">
                  <a:solidFill>
                    <a:prstClr val="white"/>
                  </a:solidFill>
                  <a:latin typeface="Arial" panose="020B0604020202020204" pitchFamily="34" charset="0"/>
                  <a:cs typeface="Arial" panose="020B0604020202020204" pitchFamily="34" charset="0"/>
                </a:rPr>
                <a:t>   HIVTSQs Total Score*</a:t>
              </a:r>
            </a:p>
          </p:txBody>
        </p:sp>
        <p:sp>
          <p:nvSpPr>
            <p:cNvPr id="102" name="Arrow: Right 9">
              <a:extLst>
                <a:ext uri="{FF2B5EF4-FFF2-40B4-BE49-F238E27FC236}">
                  <a16:creationId xmlns:a16="http://schemas.microsoft.com/office/drawing/2014/main" id="{A05C44ED-AB9D-4520-A1CD-8B696382919C}"/>
                </a:ext>
              </a:extLst>
            </p:cNvPr>
            <p:cNvSpPr/>
            <p:nvPr/>
          </p:nvSpPr>
          <p:spPr>
            <a:xfrm>
              <a:off x="13879020" y="15835472"/>
              <a:ext cx="3915833" cy="346734"/>
            </a:xfrm>
            <a:prstGeom prst="rightArrow">
              <a:avLst>
                <a:gd name="adj1" fmla="val 74191"/>
                <a:gd name="adj2" fmla="val 50000"/>
              </a:avLst>
            </a:prstGeom>
            <a:solidFill>
              <a:schemeClr val="bg1"/>
            </a:solidFill>
            <a:ln>
              <a:solidFill>
                <a:schemeClr val="bg1"/>
              </a:solidFill>
            </a:ln>
          </p:spPr>
          <p:style>
            <a:lnRef idx="2">
              <a:schemeClr val="accent6"/>
            </a:lnRef>
            <a:fillRef idx="1">
              <a:schemeClr val="lt1"/>
            </a:fillRef>
            <a:effectRef idx="0">
              <a:schemeClr val="accent6"/>
            </a:effectRef>
            <a:fontRef idx="minor">
              <a:schemeClr val="dk1"/>
            </a:fontRef>
          </p:style>
          <p:txBody>
            <a:bodyPr tIns="0" bIns="7200" rtlCol="0" anchor="ctr"/>
            <a:lstStyle/>
            <a:p>
              <a:pPr algn="ctr"/>
              <a:r>
                <a:rPr lang="en-US" sz="1200" dirty="0">
                  <a:solidFill>
                    <a:schemeClr val="tx1"/>
                  </a:solidFill>
                  <a:latin typeface="Arial" panose="020B0604020202020204" pitchFamily="34" charset="0"/>
                  <a:cs typeface="Arial" panose="020B0604020202020204" pitchFamily="34" charset="0"/>
                </a:rPr>
                <a:t>Improvement</a:t>
              </a:r>
            </a:p>
          </p:txBody>
        </p:sp>
        <p:sp>
          <p:nvSpPr>
            <p:cNvPr id="103" name="TextBox 102">
              <a:extLst>
                <a:ext uri="{FF2B5EF4-FFF2-40B4-BE49-F238E27FC236}">
                  <a16:creationId xmlns:a16="http://schemas.microsoft.com/office/drawing/2014/main" id="{08DD46D2-FBAD-45D3-999B-5D40A407BE2B}"/>
                </a:ext>
              </a:extLst>
            </p:cNvPr>
            <p:cNvSpPr txBox="1"/>
            <p:nvPr/>
          </p:nvSpPr>
          <p:spPr bwMode="auto">
            <a:xfrm>
              <a:off x="12623599" y="15895121"/>
              <a:ext cx="10043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pPr algn="l"/>
              <a:r>
                <a:rPr lang="en-GB" sz="1200" b="1" kern="0" dirty="0">
                  <a:solidFill>
                    <a:schemeClr val="bg1"/>
                  </a:solidFill>
                  <a:latin typeface="Arial" panose="020B0604020202020204" pitchFamily="34" charset="0"/>
                  <a:cs typeface="Arial" panose="020B0604020202020204" pitchFamily="34" charset="0"/>
                </a:rPr>
                <a:t>57 (BL)</a:t>
              </a:r>
            </a:p>
          </p:txBody>
        </p:sp>
        <p:sp>
          <p:nvSpPr>
            <p:cNvPr id="104" name="TextBox 103">
              <a:extLst>
                <a:ext uri="{FF2B5EF4-FFF2-40B4-BE49-F238E27FC236}">
                  <a16:creationId xmlns:a16="http://schemas.microsoft.com/office/drawing/2014/main" id="{15B4D08E-F15D-40F5-9259-A7A7AE74FD85}"/>
                </a:ext>
              </a:extLst>
            </p:cNvPr>
            <p:cNvSpPr txBox="1"/>
            <p:nvPr/>
          </p:nvSpPr>
          <p:spPr bwMode="auto">
            <a:xfrm>
              <a:off x="18273000" y="15895121"/>
              <a:ext cx="125542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p>
              <a:pPr algn="l"/>
              <a:r>
                <a:rPr lang="en-GB" sz="1200" b="1" kern="0" dirty="0">
                  <a:solidFill>
                    <a:schemeClr val="bg1"/>
                  </a:solidFill>
                  <a:latin typeface="Arial" panose="020B0604020202020204" pitchFamily="34" charset="0"/>
                  <a:cs typeface="Arial" panose="020B0604020202020204" pitchFamily="34" charset="0"/>
                </a:rPr>
                <a:t>66 (max)</a:t>
              </a:r>
            </a:p>
          </p:txBody>
        </p:sp>
        <p:sp>
          <p:nvSpPr>
            <p:cNvPr id="105" name="Rectangle 104">
              <a:extLst>
                <a:ext uri="{FF2B5EF4-FFF2-40B4-BE49-F238E27FC236}">
                  <a16:creationId xmlns:a16="http://schemas.microsoft.com/office/drawing/2014/main" id="{CDFE09FA-8138-4A64-BBDD-D4B2C43593A9}"/>
                </a:ext>
              </a:extLst>
            </p:cNvPr>
            <p:cNvSpPr/>
            <p:nvPr/>
          </p:nvSpPr>
          <p:spPr>
            <a:xfrm>
              <a:off x="10085513" y="20600039"/>
              <a:ext cx="10255147" cy="369332"/>
            </a:xfrm>
            <a:prstGeom prst="rect">
              <a:avLst/>
            </a:prstGeom>
          </p:spPr>
          <p:txBody>
            <a:bodyPr wrap="square">
              <a:spAutoFit/>
            </a:bodyPr>
            <a:lstStyle/>
            <a:p>
              <a:pPr marL="0" lvl="6">
                <a:spcBef>
                  <a:spcPts val="300"/>
                </a:spcBef>
              </a:pPr>
              <a:r>
                <a:rPr lang="en-GB" sz="900" dirty="0">
                  <a:latin typeface="Arial" panose="020B0604020202020204" pitchFamily="34" charset="0"/>
                  <a:cs typeface="Arial" panose="020B0604020202020204" pitchFamily="34" charset="0"/>
                </a:rPr>
                <a:t>*Adjusted mean change from baseline; calculated from an ANCOVA model including the covariates: baseline score, sex at birth (female, male), age (&lt;50, ≥50 years), and race (white, non-white). BL, baseline.</a:t>
              </a:r>
            </a:p>
          </p:txBody>
        </p:sp>
        <p:sp>
          <p:nvSpPr>
            <p:cNvPr id="106" name="Rectangle 105">
              <a:extLst>
                <a:ext uri="{FF2B5EF4-FFF2-40B4-BE49-F238E27FC236}">
                  <a16:creationId xmlns:a16="http://schemas.microsoft.com/office/drawing/2014/main" id="{13804D0B-BD7F-4DF8-A79C-04F92B45A84B}"/>
                </a:ext>
              </a:extLst>
            </p:cNvPr>
            <p:cNvSpPr/>
            <p:nvPr/>
          </p:nvSpPr>
          <p:spPr>
            <a:xfrm>
              <a:off x="17840867" y="16342113"/>
              <a:ext cx="2423249" cy="261610"/>
            </a:xfrm>
            <a:prstGeom prst="rect">
              <a:avLst/>
            </a:prstGeom>
          </p:spPr>
          <p:txBody>
            <a:bodyPr wrap="none">
              <a:spAutoFit/>
            </a:bodyPr>
            <a:lstStyle/>
            <a:p>
              <a:r>
                <a:rPr lang="en-GB" sz="1100" b="1" dirty="0">
                  <a:solidFill>
                    <a:srgbClr val="071D49"/>
                  </a:solidFill>
                  <a:effectLst/>
                  <a:latin typeface="Helvetica" pitchFamily="2" charset="0"/>
                </a:rPr>
                <a:t>Adjusted Difference (95% CI)</a:t>
              </a:r>
            </a:p>
          </p:txBody>
        </p:sp>
        <p:sp>
          <p:nvSpPr>
            <p:cNvPr id="107" name="Right Brace 106">
              <a:extLst>
                <a:ext uri="{FF2B5EF4-FFF2-40B4-BE49-F238E27FC236}">
                  <a16:creationId xmlns:a16="http://schemas.microsoft.com/office/drawing/2014/main" id="{226F85D2-9F99-4361-9574-926E922563CF}"/>
                </a:ext>
              </a:extLst>
            </p:cNvPr>
            <p:cNvSpPr/>
            <p:nvPr/>
          </p:nvSpPr>
          <p:spPr>
            <a:xfrm>
              <a:off x="18560132" y="17112837"/>
              <a:ext cx="157466" cy="788733"/>
            </a:xfrm>
            <a:prstGeom prst="rightBrace">
              <a:avLst>
                <a:gd name="adj1" fmla="val 30692"/>
                <a:gd name="adj2" fmla="val 50000"/>
              </a:avLst>
            </a:prstGeom>
            <a:noFill/>
            <a:ln w="12700" cap="flat" cmpd="sng" algn="ctr">
              <a:solidFill>
                <a:schemeClr val="tx1"/>
              </a:solidFill>
              <a:prstDash val="solid"/>
            </a:ln>
            <a:effectLst/>
          </p:spPr>
          <p:txBody>
            <a:bodyPr rtlCol="0" anchor="ctr"/>
            <a:lstStyle/>
            <a:p>
              <a:pPr algn="ctr" defTabSz="914354">
                <a:defRPr/>
              </a:pPr>
              <a:endParaRPr lang="en-US" sz="1100" kern="0" dirty="0">
                <a:cs typeface="Arial" panose="020B0604020202020204" pitchFamily="34" charset="0"/>
              </a:endParaRPr>
            </a:p>
          </p:txBody>
        </p:sp>
        <p:sp>
          <p:nvSpPr>
            <p:cNvPr id="117" name="Rectangle 116">
              <a:extLst>
                <a:ext uri="{FF2B5EF4-FFF2-40B4-BE49-F238E27FC236}">
                  <a16:creationId xmlns:a16="http://schemas.microsoft.com/office/drawing/2014/main" id="{C2C13633-A35F-4591-B534-ACEDD420A51D}"/>
                </a:ext>
              </a:extLst>
            </p:cNvPr>
            <p:cNvSpPr/>
            <p:nvPr/>
          </p:nvSpPr>
          <p:spPr>
            <a:xfrm>
              <a:off x="21076270" y="9696053"/>
              <a:ext cx="3931547" cy="369332"/>
            </a:xfrm>
            <a:prstGeom prst="rect">
              <a:avLst/>
            </a:prstGeom>
          </p:spPr>
          <p:txBody>
            <a:bodyPr wrap="square">
              <a:spAutoFit/>
            </a:bodyPr>
            <a:lstStyle/>
            <a:p>
              <a:pPr marL="0" lvl="6">
                <a:spcBef>
                  <a:spcPts val="300"/>
                </a:spcBef>
              </a:pPr>
              <a:r>
                <a:rPr lang="en-US" sz="900" dirty="0">
                  <a:latin typeface="Arial" panose="020B0604020202020204" pitchFamily="34" charset="0"/>
                  <a:cs typeface="Arial" panose="020B0604020202020204" pitchFamily="34" charset="0"/>
                </a:rPr>
                <a:t>*HIVTSQ was adapted to include two additional questions relating to injectable treatment.</a:t>
              </a:r>
            </a:p>
          </p:txBody>
        </p:sp>
      </p:grpSp>
      <p:sp>
        <p:nvSpPr>
          <p:cNvPr id="109" name="Text Placeholder 49">
            <a:extLst>
              <a:ext uri="{FF2B5EF4-FFF2-40B4-BE49-F238E27FC236}">
                <a16:creationId xmlns:a16="http://schemas.microsoft.com/office/drawing/2014/main" id="{F1BB9C04-9CD4-4C11-8455-C51B313FC981}"/>
              </a:ext>
            </a:extLst>
          </p:cNvPr>
          <p:cNvSpPr txBox="1">
            <a:spLocks/>
          </p:cNvSpPr>
          <p:nvPr/>
        </p:nvSpPr>
        <p:spPr>
          <a:xfrm>
            <a:off x="19783701" y="4293211"/>
            <a:ext cx="7623176" cy="361958"/>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200" dirty="0">
                <a:solidFill>
                  <a:schemeClr val="tx2"/>
                </a:solidFill>
                <a:latin typeface="+mn-lt"/>
              </a:rPr>
              <a:t>Figure 4. Mean HIVTSQs Change From Baseline in Those Without Prior CAB + RPV Exposure</a:t>
            </a:r>
          </a:p>
        </p:txBody>
      </p:sp>
      <p:graphicFrame>
        <p:nvGraphicFramePr>
          <p:cNvPr id="110" name="Table 109">
            <a:extLst>
              <a:ext uri="{FF2B5EF4-FFF2-40B4-BE49-F238E27FC236}">
                <a16:creationId xmlns:a16="http://schemas.microsoft.com/office/drawing/2014/main" id="{7FBB647C-1B11-4153-84CF-694EFD1FBC34}"/>
              </a:ext>
            </a:extLst>
          </p:cNvPr>
          <p:cNvGraphicFramePr>
            <a:graphicFrameLocks noGrp="1"/>
          </p:cNvGraphicFramePr>
          <p:nvPr>
            <p:extLst>
              <p:ext uri="{D42A27DB-BD31-4B8C-83A1-F6EECF244321}">
                <p14:modId xmlns:p14="http://schemas.microsoft.com/office/powerpoint/2010/main" val="2218782511"/>
              </p:ext>
            </p:extLst>
          </p:nvPr>
        </p:nvGraphicFramePr>
        <p:xfrm>
          <a:off x="19775036" y="5049064"/>
          <a:ext cx="8961752" cy="4578048"/>
        </p:xfrm>
        <a:graphic>
          <a:graphicData uri="http://schemas.openxmlformats.org/drawingml/2006/table">
            <a:tbl>
              <a:tblPr>
                <a:tableStyleId>{5C22544A-7EE6-4342-B048-85BDC9FD1C3A}</a:tableStyleId>
              </a:tblPr>
              <a:tblGrid>
                <a:gridCol w="8961752">
                  <a:extLst>
                    <a:ext uri="{9D8B030D-6E8A-4147-A177-3AD203B41FA5}">
                      <a16:colId xmlns:a16="http://schemas.microsoft.com/office/drawing/2014/main" val="3314838461"/>
                    </a:ext>
                  </a:extLst>
                </a:gridCol>
              </a:tblGrid>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Satisfaction with continuing present treatment?</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259301"/>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Flexibility of recent treatment?</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778219"/>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Convenience of recent treatment?</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80989975"/>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Satisfaction with impact of treatment on lifestyle?</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0802100"/>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Ease or difficulty of recent treatment?*</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3810399"/>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Willingness to recommend present treatment to others?</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0946653"/>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Satisfaction with current regimen?</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9487499"/>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Satisfaction with current regimen demands?</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6335075"/>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Satisfaction with HIV understanding?</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5308388"/>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Satisfaction with the side effects of current treatment?</a:t>
                      </a:r>
                    </a:p>
                  </a:txBody>
                  <a:tcPr marL="9276" marR="9276" marT="109728"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6074934"/>
                  </a:ext>
                </a:extLst>
              </a:tr>
              <a:tr h="0">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Perception of recent HIV control?</a:t>
                      </a:r>
                    </a:p>
                  </a:txBody>
                  <a:tcPr marL="9276" marR="9276" marT="109728" marB="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1717158"/>
                  </a:ext>
                </a:extLst>
              </a:tr>
              <a:tr h="267624">
                <a:tc>
                  <a:txBody>
                    <a:bodyPr/>
                    <a:lstStyle/>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Satisfaction with amount of discomfort/pain on </a:t>
                      </a:r>
                    </a:p>
                    <a:p>
                      <a:pPr algn="l" fontAlgn="b"/>
                      <a:r>
                        <a:rPr lang="en-GB" sz="1200" b="0" i="0" u="none" strike="noStrike" dirty="0">
                          <a:solidFill>
                            <a:schemeClr val="tx1"/>
                          </a:solidFill>
                          <a:effectLst/>
                          <a:latin typeface="Arial" panose="020B0604020202020204" pitchFamily="34" charset="0"/>
                          <a:cs typeface="Arial" panose="020B0604020202020204" pitchFamily="34" charset="0"/>
                        </a:rPr>
                        <a:t>present treatment?*</a:t>
                      </a:r>
                    </a:p>
                  </a:txBody>
                  <a:tcPr marL="9276" marR="9276" marT="82800" marB="82800" anchor="b">
                    <a:lnL w="12700" cmpd="sng">
                      <a:noFill/>
                    </a:lnL>
                    <a:lnR w="12700" cmpd="sng">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65378651"/>
                  </a:ext>
                </a:extLst>
              </a:tr>
            </a:tbl>
          </a:graphicData>
        </a:graphic>
      </p:graphicFrame>
      <p:sp>
        <p:nvSpPr>
          <p:cNvPr id="111" name="TextBox 110">
            <a:extLst>
              <a:ext uri="{FF2B5EF4-FFF2-40B4-BE49-F238E27FC236}">
                <a16:creationId xmlns:a16="http://schemas.microsoft.com/office/drawing/2014/main" id="{C2B6A3D4-62E2-404F-9019-BFCAF650F204}"/>
              </a:ext>
            </a:extLst>
          </p:cNvPr>
          <p:cNvSpPr txBox="1"/>
          <p:nvPr/>
        </p:nvSpPr>
        <p:spPr>
          <a:xfrm>
            <a:off x="19783710" y="4794749"/>
            <a:ext cx="3496601" cy="184666"/>
          </a:xfrm>
          <a:prstGeom prst="rect">
            <a:avLst/>
          </a:prstGeom>
          <a:noFill/>
        </p:spPr>
        <p:txBody>
          <a:bodyPr wrap="square" lIns="0" tIns="0" rIns="0" bIns="0" rtlCol="0">
            <a:spAutoFit/>
          </a:bodyPr>
          <a:lstStyle/>
          <a:p>
            <a:pPr defTabSz="914400">
              <a:defRPr/>
            </a:pPr>
            <a:r>
              <a:rPr lang="en-US" sz="1200" b="1" dirty="0">
                <a:latin typeface="Arial"/>
              </a:rPr>
              <a:t>Satisfaction Items:</a:t>
            </a:r>
          </a:p>
        </p:txBody>
      </p:sp>
      <p:grpSp>
        <p:nvGrpSpPr>
          <p:cNvPr id="2049" name="Group 2048">
            <a:extLst>
              <a:ext uri="{FF2B5EF4-FFF2-40B4-BE49-F238E27FC236}">
                <a16:creationId xmlns:a16="http://schemas.microsoft.com/office/drawing/2014/main" id="{D2B74333-C587-4861-AD03-DC5F593137E9}"/>
              </a:ext>
            </a:extLst>
          </p:cNvPr>
          <p:cNvGrpSpPr/>
          <p:nvPr/>
        </p:nvGrpSpPr>
        <p:grpSpPr>
          <a:xfrm>
            <a:off x="23120421" y="4522166"/>
            <a:ext cx="5782290" cy="5467333"/>
            <a:chOff x="25386499" y="4603558"/>
            <a:chExt cx="5985557" cy="5467333"/>
          </a:xfrm>
        </p:grpSpPr>
        <p:sp>
          <p:nvSpPr>
            <p:cNvPr id="112" name="Arrow: Right 1">
              <a:extLst>
                <a:ext uri="{FF2B5EF4-FFF2-40B4-BE49-F238E27FC236}">
                  <a16:creationId xmlns:a16="http://schemas.microsoft.com/office/drawing/2014/main" id="{DA9B3B5F-F134-422E-835A-2F40A8394BD9}"/>
                </a:ext>
              </a:extLst>
            </p:cNvPr>
            <p:cNvSpPr/>
            <p:nvPr/>
          </p:nvSpPr>
          <p:spPr>
            <a:xfrm>
              <a:off x="27036119" y="9659717"/>
              <a:ext cx="3545381" cy="411174"/>
            </a:xfrm>
            <a:prstGeom prst="rightArrow">
              <a:avLst>
                <a:gd name="adj1" fmla="val 64155"/>
                <a:gd name="adj2" fmla="val 50000"/>
              </a:avLst>
            </a:prstGeom>
            <a:solidFill>
              <a:srgbClr val="00A7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lang="en-GB" sz="1200" dirty="0">
                  <a:solidFill>
                    <a:srgbClr val="FFFFFF"/>
                  </a:solidFill>
                  <a:latin typeface="Arial"/>
                </a:rPr>
                <a:t>Improvement</a:t>
              </a:r>
            </a:p>
          </p:txBody>
        </p:sp>
        <p:sp>
          <p:nvSpPr>
            <p:cNvPr id="113" name="Arrow: Left 16">
              <a:extLst>
                <a:ext uri="{FF2B5EF4-FFF2-40B4-BE49-F238E27FC236}">
                  <a16:creationId xmlns:a16="http://schemas.microsoft.com/office/drawing/2014/main" id="{562588AC-6F82-467F-BB93-0AA6CC32B21B}"/>
                </a:ext>
              </a:extLst>
            </p:cNvPr>
            <p:cNvSpPr/>
            <p:nvPr/>
          </p:nvSpPr>
          <p:spPr>
            <a:xfrm>
              <a:off x="25411953" y="9659716"/>
              <a:ext cx="1538818" cy="411174"/>
            </a:xfrm>
            <a:prstGeom prst="leftArrow">
              <a:avLst>
                <a:gd name="adj1" fmla="val 64161"/>
                <a:gd name="adj2"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defRPr/>
              </a:pPr>
              <a:r>
                <a:rPr lang="en-GB" sz="1200" dirty="0">
                  <a:solidFill>
                    <a:srgbClr val="FFFFFF"/>
                  </a:solidFill>
                  <a:latin typeface="Arial"/>
                </a:rPr>
                <a:t>Deterioration</a:t>
              </a:r>
            </a:p>
          </p:txBody>
        </p:sp>
        <p:sp>
          <p:nvSpPr>
            <p:cNvPr id="114" name="TextBox 113">
              <a:extLst>
                <a:ext uri="{FF2B5EF4-FFF2-40B4-BE49-F238E27FC236}">
                  <a16:creationId xmlns:a16="http://schemas.microsoft.com/office/drawing/2014/main" id="{AA9D56FC-F4EC-4F20-ACEE-7151AE3CE080}"/>
                </a:ext>
              </a:extLst>
            </p:cNvPr>
            <p:cNvSpPr txBox="1"/>
            <p:nvPr/>
          </p:nvSpPr>
          <p:spPr>
            <a:xfrm>
              <a:off x="25386499" y="4603558"/>
              <a:ext cx="5985557" cy="184666"/>
            </a:xfrm>
            <a:prstGeom prst="rect">
              <a:avLst/>
            </a:prstGeom>
            <a:noFill/>
          </p:spPr>
          <p:txBody>
            <a:bodyPr wrap="square" lIns="0" tIns="0" rIns="0" bIns="0" rtlCol="0">
              <a:spAutoFit/>
            </a:bodyPr>
            <a:lstStyle/>
            <a:p>
              <a:pPr algn="ctr" defTabSz="914400">
                <a:defRPr/>
              </a:pPr>
              <a:r>
                <a:rPr lang="en-GB" sz="1200" b="1" dirty="0">
                  <a:latin typeface="Arial"/>
                </a:rPr>
                <a:t>Mean HIVTSQs Change From Baseline Item Scores at Week 48</a:t>
              </a:r>
            </a:p>
          </p:txBody>
        </p:sp>
        <p:graphicFrame>
          <p:nvGraphicFramePr>
            <p:cNvPr id="115" name="Content Placeholder 9">
              <a:extLst>
                <a:ext uri="{FF2B5EF4-FFF2-40B4-BE49-F238E27FC236}">
                  <a16:creationId xmlns:a16="http://schemas.microsoft.com/office/drawing/2014/main" id="{02B4376F-060F-497B-B423-44B55277F8DD}"/>
                </a:ext>
              </a:extLst>
            </p:cNvPr>
            <p:cNvGraphicFramePr>
              <a:graphicFrameLocks/>
            </p:cNvGraphicFramePr>
            <p:nvPr>
              <p:extLst>
                <p:ext uri="{D42A27DB-BD31-4B8C-83A1-F6EECF244321}">
                  <p14:modId xmlns:p14="http://schemas.microsoft.com/office/powerpoint/2010/main" val="1283814570"/>
                </p:ext>
              </p:extLst>
            </p:nvPr>
          </p:nvGraphicFramePr>
          <p:xfrm>
            <a:off x="25386499" y="4727745"/>
            <a:ext cx="5630673" cy="4983877"/>
          </p:xfrm>
          <a:graphic>
            <a:graphicData uri="http://schemas.openxmlformats.org/drawingml/2006/chart">
              <c:chart xmlns:c="http://schemas.openxmlformats.org/drawingml/2006/chart" xmlns:r="http://schemas.openxmlformats.org/officeDocument/2006/relationships" r:id="rId7"/>
            </a:graphicData>
          </a:graphic>
        </p:graphicFrame>
      </p:grpSp>
      <p:sp>
        <p:nvSpPr>
          <p:cNvPr id="118" name="Text Placeholder 49">
            <a:extLst>
              <a:ext uri="{FF2B5EF4-FFF2-40B4-BE49-F238E27FC236}">
                <a16:creationId xmlns:a16="http://schemas.microsoft.com/office/drawing/2014/main" id="{384D54F5-9A74-45D7-A138-6BE8C0E48F48}"/>
              </a:ext>
            </a:extLst>
          </p:cNvPr>
          <p:cNvSpPr txBox="1">
            <a:spLocks/>
          </p:cNvSpPr>
          <p:nvPr/>
        </p:nvSpPr>
        <p:spPr>
          <a:xfrm>
            <a:off x="19780724" y="12026163"/>
            <a:ext cx="7623176" cy="361958"/>
          </a:xfrm>
          <a:prstGeom prst="rect">
            <a:avLst/>
          </a:prstGeom>
        </p:spPr>
        <p:txBody>
          <a:bodyPr vert="horz" wrap="square" lIns="0" tIns="0" rIns="0" bIns="0" numCol="1" spcCol="274320" rtlCol="0">
            <a:noAutofit/>
          </a:bodyPr>
          <a:lstStyle>
            <a:lvl1pPr marL="0" indent="0" algn="l" defTabSz="770026" rtl="0" eaLnBrk="1" latinLnBrk="0" hangingPunct="1">
              <a:spcBef>
                <a:spcPts val="505"/>
              </a:spcBef>
              <a:buFont typeface="Arial" panose="020B0604020202020204" pitchFamily="34" charset="0"/>
              <a:buNone/>
              <a:defRPr sz="1179" b="1" kern="1200">
                <a:solidFill>
                  <a:schemeClr val="accent1"/>
                </a:solidFill>
                <a:latin typeface="Arial" panose="020B0604020202020204" pitchFamily="34" charset="0"/>
                <a:ea typeface="+mn-ea"/>
                <a:cs typeface="Arial" panose="020B0604020202020204" pitchFamily="34" charset="0"/>
              </a:defRPr>
            </a:lvl1pPr>
            <a:lvl2pPr marL="0" indent="0" algn="l" defTabSz="770026" rtl="0" eaLnBrk="1" latinLnBrk="0" hangingPunct="1">
              <a:spcBef>
                <a:spcPts val="252"/>
              </a:spcBef>
              <a:buFont typeface="Arial" panose="020B0604020202020204" pitchFamily="34" charset="0"/>
              <a:buNone/>
              <a:defRPr sz="926" b="0" kern="1200">
                <a:solidFill>
                  <a:schemeClr val="accent2"/>
                </a:solidFill>
                <a:latin typeface="Arial" panose="020B0604020202020204" pitchFamily="34" charset="0"/>
                <a:ea typeface="+mn-ea"/>
                <a:cs typeface="Arial" panose="020B0604020202020204" pitchFamily="34" charset="0"/>
              </a:defRPr>
            </a:lvl2pPr>
            <a:lvl3pPr marL="0" indent="0" algn="l" defTabSz="770026" rtl="0" eaLnBrk="1" latinLnBrk="0" hangingPunct="1">
              <a:spcBef>
                <a:spcPts val="505"/>
              </a:spcBef>
              <a:buClr>
                <a:schemeClr val="accent1"/>
              </a:buClr>
              <a:buSzPct val="120000"/>
              <a:buFont typeface="Arial" panose="020B0604020202020204" pitchFamily="34" charset="0"/>
              <a:buNone/>
              <a:defRPr sz="926" b="1" kern="1200">
                <a:solidFill>
                  <a:schemeClr val="accent1"/>
                </a:solidFill>
                <a:latin typeface="Arial" panose="020B0604020202020204" pitchFamily="34" charset="0"/>
                <a:ea typeface="+mn-ea"/>
                <a:cs typeface="Arial" panose="020B0604020202020204" pitchFamily="34" charset="0"/>
              </a:defRPr>
            </a:lvl3pPr>
            <a:lvl4pPr marL="121264" indent="-121264" algn="l" defTabSz="770026" rtl="0" eaLnBrk="1" latinLnBrk="0" hangingPunct="1">
              <a:spcBef>
                <a:spcPts val="252"/>
              </a:spcBef>
              <a:buClr>
                <a:schemeClr val="accent1"/>
              </a:buClr>
              <a:buSzPct val="120000"/>
              <a:buFont typeface="Arial" panose="020B0604020202020204" pitchFamily="34" charset="0"/>
              <a:buChar char="•"/>
              <a:defRPr sz="926" kern="1200">
                <a:solidFill>
                  <a:schemeClr val="accent2"/>
                </a:solidFill>
                <a:latin typeface="Arial" panose="020B0604020202020204" pitchFamily="34" charset="0"/>
                <a:ea typeface="+mn-ea"/>
                <a:cs typeface="Arial" panose="020B0604020202020204" pitchFamily="34" charset="0"/>
              </a:defRPr>
            </a:lvl4pPr>
            <a:lvl5pPr marL="246408" indent="-121264" algn="l" defTabSz="770026" rtl="0" eaLnBrk="1" latinLnBrk="0" hangingPunct="1">
              <a:spcBef>
                <a:spcPts val="252"/>
              </a:spcBef>
              <a:buClr>
                <a:schemeClr val="accent1"/>
              </a:buClr>
              <a:buSzPct val="110000"/>
              <a:buFont typeface="Arial" panose="020B0604020202020204" pitchFamily="34" charset="0"/>
              <a:buChar char="•"/>
              <a:defRPr sz="843" kern="1200" baseline="0">
                <a:solidFill>
                  <a:schemeClr val="accent2"/>
                </a:solidFill>
                <a:latin typeface="Arial" panose="020B0604020202020204" pitchFamily="34" charset="0"/>
                <a:ea typeface="+mn-ea"/>
                <a:cs typeface="Arial" panose="020B0604020202020204" pitchFamily="34" charset="0"/>
              </a:defRPr>
            </a:lvl5pPr>
            <a:lvl6pPr marL="369614" indent="-121264" algn="l" defTabSz="770026" rtl="0" eaLnBrk="1" latinLnBrk="0" hangingPunct="1">
              <a:spcBef>
                <a:spcPts val="252"/>
              </a:spcBef>
              <a:buClr>
                <a:schemeClr val="accent1"/>
              </a:buClr>
              <a:buFont typeface="Arial" panose="020B0604020202020204" pitchFamily="34" charset="0"/>
              <a:buChar char="•"/>
              <a:defRPr sz="757" kern="1200">
                <a:solidFill>
                  <a:schemeClr val="accent2"/>
                </a:solidFill>
                <a:latin typeface="Arial" panose="020B0604020202020204" pitchFamily="34" charset="0"/>
                <a:ea typeface="+mn-ea"/>
                <a:cs typeface="Arial" panose="020B0604020202020204" pitchFamily="34" charset="0"/>
              </a:defRPr>
            </a:lvl6pPr>
            <a:lvl7pPr marL="290685" indent="-144380" algn="l" defTabSz="770026" rtl="0" eaLnBrk="1" latinLnBrk="0" hangingPunct="1">
              <a:spcBef>
                <a:spcPts val="505"/>
              </a:spcBef>
              <a:buClr>
                <a:schemeClr val="accent1"/>
              </a:buClr>
              <a:buFont typeface="Arial" panose="020B0604020202020204" pitchFamily="34" charset="0"/>
              <a:buChar char="•"/>
              <a:defRPr sz="674" b="0" kern="1200">
                <a:solidFill>
                  <a:schemeClr val="accent2"/>
                </a:solidFill>
                <a:latin typeface="Arial" panose="020B0604020202020204" pitchFamily="34" charset="0"/>
                <a:ea typeface="+mn-ea"/>
                <a:cs typeface="Arial" panose="020B0604020202020204" pitchFamily="34" charset="0"/>
              </a:defRPr>
            </a:lvl7pPr>
            <a:lvl8pPr marL="2887597"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8pPr>
            <a:lvl9pPr marL="3272610" indent="-192507" algn="l" defTabSz="770026" rtl="0" eaLnBrk="1" latinLnBrk="0" hangingPunct="1">
              <a:spcBef>
                <a:spcPct val="20000"/>
              </a:spcBef>
              <a:buFont typeface="Arial" panose="020B0604020202020204" pitchFamily="34" charset="0"/>
              <a:buChar char="•"/>
              <a:defRPr sz="1684" kern="1200">
                <a:solidFill>
                  <a:schemeClr val="tx1"/>
                </a:solidFill>
                <a:latin typeface="+mn-lt"/>
                <a:ea typeface="+mn-ea"/>
                <a:cs typeface="+mn-cs"/>
              </a:defRPr>
            </a:lvl9pPr>
          </a:lstStyle>
          <a:p>
            <a:pPr lvl="2" fontAlgn="auto">
              <a:spcAft>
                <a:spcPts val="0"/>
              </a:spcAft>
            </a:pPr>
            <a:r>
              <a:rPr lang="en-US" sz="1200" dirty="0">
                <a:solidFill>
                  <a:schemeClr val="tx2"/>
                </a:solidFill>
                <a:latin typeface="+mn-lt"/>
              </a:rPr>
              <a:t>Figure 5. Treatment Preference at Week 48 in the Q8W Arm (A and B) and Q4W Arm (C)</a:t>
            </a:r>
          </a:p>
        </p:txBody>
      </p:sp>
      <p:sp>
        <p:nvSpPr>
          <p:cNvPr id="2096" name="Text Placeholder 2095"/>
          <p:cNvSpPr>
            <a:spLocks noGrp="1"/>
          </p:cNvSpPr>
          <p:nvPr>
            <p:ph type="body" sz="quarter" idx="20"/>
          </p:nvPr>
        </p:nvSpPr>
        <p:spPr>
          <a:xfrm>
            <a:off x="19779962" y="19954270"/>
            <a:ext cx="8723752" cy="415498"/>
          </a:xfrm>
        </p:spPr>
        <p:txBody>
          <a:bodyPr/>
          <a:lstStyle/>
          <a:p>
            <a:pPr lvl="1"/>
            <a:r>
              <a:rPr lang="en-US" sz="900" b="1" dirty="0"/>
              <a:t>Acknowledgments: </a:t>
            </a:r>
            <a:r>
              <a:rPr lang="en-US" sz="900" dirty="0"/>
              <a:t>We thank everyone who has contributed to the success of the study: all study participants and their families; the ATLAS-2M clinical investigators and their staff; and the ViiV Healthcare, GlaxoSmithKline, and Janssen study team members. ATLAS-2M is funded by ViiV Healthcare and Janssen R&amp;D. Professional medical writing and editorial assistance was provided by Daniel Williams at SciMentum, funded by ViiV Healthcare.</a:t>
            </a:r>
            <a:endParaRPr lang="en-GB" sz="900" dirty="0"/>
          </a:p>
        </p:txBody>
      </p:sp>
      <p:sp>
        <p:nvSpPr>
          <p:cNvPr id="2097" name="Text Placeholder 2096"/>
          <p:cNvSpPr>
            <a:spLocks noGrp="1"/>
          </p:cNvSpPr>
          <p:nvPr>
            <p:ph type="body" sz="quarter" idx="21"/>
          </p:nvPr>
        </p:nvSpPr>
        <p:spPr>
          <a:xfrm>
            <a:off x="19779962" y="20420135"/>
            <a:ext cx="8761788" cy="807913"/>
          </a:xfrm>
        </p:spPr>
        <p:txBody>
          <a:bodyPr/>
          <a:lstStyle/>
          <a:p>
            <a:pPr lvl="1"/>
            <a:r>
              <a:rPr lang="en-US" sz="900" b="1" dirty="0"/>
              <a:t>References: 1. </a:t>
            </a:r>
            <a:r>
              <a:rPr lang="en-US" sz="900" dirty="0"/>
              <a:t>Swindells S, et al. </a:t>
            </a:r>
            <a:r>
              <a:rPr lang="en-US" sz="900" i="1" dirty="0"/>
              <a:t>N Engl J Med. </a:t>
            </a:r>
            <a:r>
              <a:rPr lang="en-US" sz="900" dirty="0"/>
              <a:t>2020;382(12):1112–1123. </a:t>
            </a:r>
            <a:r>
              <a:rPr lang="en-US" sz="900" b="1" dirty="0"/>
              <a:t>2. </a:t>
            </a:r>
            <a:r>
              <a:rPr lang="en-US" sz="900" dirty="0"/>
              <a:t>Orkin C, et al. </a:t>
            </a:r>
            <a:r>
              <a:rPr lang="en-US" sz="900" i="1" dirty="0"/>
              <a:t>N Engl J Med. </a:t>
            </a:r>
            <a:r>
              <a:rPr lang="en-US" sz="900" dirty="0"/>
              <a:t>2020;382(12):1124–1135. </a:t>
            </a:r>
            <a:r>
              <a:rPr lang="en-US" sz="900" b="1" dirty="0"/>
              <a:t>3. </a:t>
            </a:r>
            <a:r>
              <a:rPr lang="en-US" sz="900" dirty="0"/>
              <a:t>Overton ET, et al. Conference on Retroviruses and Opportunistic Infections 2020; Boston, MA; March 8–11, 2020. Presentation 3334. Available at: www.croiwebcasts.org/p/2020croi/croi/34. </a:t>
            </a:r>
            <a:r>
              <a:rPr lang="en-US" sz="900" b="1" dirty="0"/>
              <a:t>4. </a:t>
            </a:r>
            <a:r>
              <a:rPr lang="en-US" sz="900" dirty="0"/>
              <a:t>Margolis DA, et al. </a:t>
            </a:r>
            <a:r>
              <a:rPr lang="en-US" sz="900" i="1" dirty="0"/>
              <a:t>Lancet. </a:t>
            </a:r>
            <a:r>
              <a:rPr lang="en-US" sz="900" dirty="0"/>
              <a:t>2017;390(10101):1499–1510.</a:t>
            </a:r>
            <a:r>
              <a:rPr lang="en-US" sz="900" b="1" dirty="0"/>
              <a:t> 5. </a:t>
            </a:r>
            <a:r>
              <a:rPr lang="en-US" sz="900" dirty="0"/>
              <a:t>Chevat C, et al. </a:t>
            </a:r>
            <a:r>
              <a:rPr lang="en-US" sz="900" i="1" dirty="0"/>
              <a:t>Health Qual Life Outcomes. </a:t>
            </a:r>
            <a:r>
              <a:rPr lang="en-US" sz="900" dirty="0"/>
              <a:t>2009;7:21. </a:t>
            </a:r>
            <a:r>
              <a:rPr lang="en-US" sz="900" b="1" dirty="0"/>
              <a:t>6.</a:t>
            </a:r>
            <a:r>
              <a:rPr lang="en-US" sz="900" dirty="0"/>
              <a:t> Woodcock A, Bradley C. </a:t>
            </a:r>
            <a:r>
              <a:rPr lang="en-US" sz="900" i="1" dirty="0"/>
              <a:t>Value Health</a:t>
            </a:r>
            <a:r>
              <a:rPr lang="en-US" sz="900" dirty="0"/>
              <a:t>. 2006;9(5):320–333.</a:t>
            </a:r>
          </a:p>
          <a:p>
            <a:pPr lvl="1">
              <a:spcBef>
                <a:spcPts val="400"/>
              </a:spcBef>
            </a:pPr>
            <a:r>
              <a:rPr lang="en-GB" sz="900" b="1" dirty="0"/>
              <a:t>Corresponding author: </a:t>
            </a:r>
            <a:r>
              <a:rPr lang="en-GB" sz="900" dirty="0"/>
              <a:t>Vasiliki Chounta; vasiliki.x.chounta@viivhealthcare.com</a:t>
            </a:r>
            <a:endParaRPr lang="en-US" sz="900" dirty="0"/>
          </a:p>
          <a:p>
            <a:pPr lvl="1"/>
            <a:endParaRPr lang="en-GB" sz="900" dirty="0"/>
          </a:p>
        </p:txBody>
      </p:sp>
      <p:graphicFrame>
        <p:nvGraphicFramePr>
          <p:cNvPr id="119" name="Chart 118">
            <a:extLst>
              <a:ext uri="{FF2B5EF4-FFF2-40B4-BE49-F238E27FC236}">
                <a16:creationId xmlns:a16="http://schemas.microsoft.com/office/drawing/2014/main" id="{09521C4D-7BBE-475A-BD55-4A7579514192}"/>
              </a:ext>
            </a:extLst>
          </p:cNvPr>
          <p:cNvGraphicFramePr>
            <a:graphicFrameLocks/>
          </p:cNvGraphicFramePr>
          <p:nvPr>
            <p:extLst>
              <p:ext uri="{D42A27DB-BD31-4B8C-83A1-F6EECF244321}">
                <p14:modId xmlns:p14="http://schemas.microsoft.com/office/powerpoint/2010/main" val="159055354"/>
              </p:ext>
            </p:extLst>
          </p:nvPr>
        </p:nvGraphicFramePr>
        <p:xfrm>
          <a:off x="21497144" y="12223701"/>
          <a:ext cx="5370397" cy="2930117"/>
        </p:xfrm>
        <a:graphic>
          <a:graphicData uri="http://schemas.openxmlformats.org/drawingml/2006/chart">
            <c:chart xmlns:c="http://schemas.openxmlformats.org/drawingml/2006/chart" xmlns:r="http://schemas.openxmlformats.org/officeDocument/2006/relationships" r:id="rId8"/>
          </a:graphicData>
        </a:graphic>
      </p:graphicFrame>
      <p:sp>
        <p:nvSpPr>
          <p:cNvPr id="120" name="TextBox 1">
            <a:extLst>
              <a:ext uri="{FF2B5EF4-FFF2-40B4-BE49-F238E27FC236}">
                <a16:creationId xmlns:a16="http://schemas.microsoft.com/office/drawing/2014/main" id="{ED3F7878-07D4-444E-9E31-42A953BB9B70}"/>
              </a:ext>
            </a:extLst>
          </p:cNvPr>
          <p:cNvSpPr txBox="1"/>
          <p:nvPr/>
        </p:nvSpPr>
        <p:spPr bwMode="auto">
          <a:xfrm>
            <a:off x="21358822" y="15332058"/>
            <a:ext cx="332013" cy="202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b="1" kern="0" dirty="0">
                <a:latin typeface="Arial" panose="020B0604020202020204" pitchFamily="34" charset="0"/>
                <a:cs typeface="Arial" panose="020B0604020202020204" pitchFamily="34" charset="0"/>
              </a:rPr>
              <a:t>1%</a:t>
            </a:r>
          </a:p>
        </p:txBody>
      </p:sp>
      <p:sp>
        <p:nvSpPr>
          <p:cNvPr id="121" name="TextBox 1">
            <a:extLst>
              <a:ext uri="{FF2B5EF4-FFF2-40B4-BE49-F238E27FC236}">
                <a16:creationId xmlns:a16="http://schemas.microsoft.com/office/drawing/2014/main" id="{A5176852-D28C-4BF5-90F7-E30E78D9A60D}"/>
              </a:ext>
            </a:extLst>
          </p:cNvPr>
          <p:cNvSpPr txBox="1"/>
          <p:nvPr/>
        </p:nvSpPr>
        <p:spPr bwMode="auto">
          <a:xfrm>
            <a:off x="21656775" y="15332058"/>
            <a:ext cx="332013" cy="202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b="1" kern="0" dirty="0">
                <a:latin typeface="Arial" panose="020B0604020202020204" pitchFamily="34" charset="0"/>
                <a:cs typeface="Arial" panose="020B0604020202020204" pitchFamily="34" charset="0"/>
              </a:rPr>
              <a:t>1%</a:t>
            </a:r>
          </a:p>
        </p:txBody>
      </p:sp>
      <p:graphicFrame>
        <p:nvGraphicFramePr>
          <p:cNvPr id="122" name="Chart 121">
            <a:extLst>
              <a:ext uri="{FF2B5EF4-FFF2-40B4-BE49-F238E27FC236}">
                <a16:creationId xmlns:a16="http://schemas.microsoft.com/office/drawing/2014/main" id="{1DA1A671-4FA9-4FEF-B0F5-4EB5595F1F1C}"/>
              </a:ext>
            </a:extLst>
          </p:cNvPr>
          <p:cNvGraphicFramePr>
            <a:graphicFrameLocks/>
          </p:cNvGraphicFramePr>
          <p:nvPr>
            <p:extLst>
              <p:ext uri="{D42A27DB-BD31-4B8C-83A1-F6EECF244321}">
                <p14:modId xmlns:p14="http://schemas.microsoft.com/office/powerpoint/2010/main" val="2164402331"/>
              </p:ext>
            </p:extLst>
          </p:nvPr>
        </p:nvGraphicFramePr>
        <p:xfrm>
          <a:off x="20130808" y="15487695"/>
          <a:ext cx="3425617" cy="1794557"/>
        </p:xfrm>
        <a:graphic>
          <a:graphicData uri="http://schemas.openxmlformats.org/drawingml/2006/chart">
            <c:chart xmlns:c="http://schemas.openxmlformats.org/drawingml/2006/chart" xmlns:r="http://schemas.openxmlformats.org/officeDocument/2006/relationships" r:id="rId9"/>
          </a:graphicData>
        </a:graphic>
      </p:graphicFrame>
      <p:cxnSp>
        <p:nvCxnSpPr>
          <p:cNvPr id="124" name="Straight Arrow Connector 123">
            <a:extLst>
              <a:ext uri="{FF2B5EF4-FFF2-40B4-BE49-F238E27FC236}">
                <a16:creationId xmlns:a16="http://schemas.microsoft.com/office/drawing/2014/main" id="{7C3F5A8B-7931-42D6-8D92-B7C23015B1F0}"/>
              </a:ext>
            </a:extLst>
          </p:cNvPr>
          <p:cNvCxnSpPr>
            <a:cxnSpLocks/>
          </p:cNvCxnSpPr>
          <p:nvPr/>
        </p:nvCxnSpPr>
        <p:spPr>
          <a:xfrm>
            <a:off x="21625617" y="15523782"/>
            <a:ext cx="140712" cy="12800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25" name="Straight Arrow Connector 124">
            <a:extLst>
              <a:ext uri="{FF2B5EF4-FFF2-40B4-BE49-F238E27FC236}">
                <a16:creationId xmlns:a16="http://schemas.microsoft.com/office/drawing/2014/main" id="{39181B73-3C02-4793-8B50-5029CB70F5FE}"/>
              </a:ext>
            </a:extLst>
          </p:cNvPr>
          <p:cNvCxnSpPr>
            <a:cxnSpLocks/>
          </p:cNvCxnSpPr>
          <p:nvPr/>
        </p:nvCxnSpPr>
        <p:spPr>
          <a:xfrm flipH="1">
            <a:off x="21803000" y="15495968"/>
            <a:ext cx="0" cy="1558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6" name="Rectangle 125">
            <a:extLst>
              <a:ext uri="{FF2B5EF4-FFF2-40B4-BE49-F238E27FC236}">
                <a16:creationId xmlns:a16="http://schemas.microsoft.com/office/drawing/2014/main" id="{7C20BAAA-D70C-490A-A652-C07B27A38B0A}"/>
              </a:ext>
            </a:extLst>
          </p:cNvPr>
          <p:cNvSpPr/>
          <p:nvPr/>
        </p:nvSpPr>
        <p:spPr>
          <a:xfrm>
            <a:off x="20005676" y="14881581"/>
            <a:ext cx="3790978" cy="358473"/>
          </a:xfrm>
          <a:prstGeom prst="rect">
            <a:avLst/>
          </a:prstGeom>
          <a:solidFill>
            <a:srgbClr val="071D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defRPr/>
            </a:pPr>
            <a:r>
              <a:rPr lang="en-GB" sz="1100" b="1" dirty="0">
                <a:solidFill>
                  <a:srgbClr val="FFFFFF"/>
                </a:solidFill>
                <a:latin typeface="Arial"/>
              </a:rPr>
              <a:t>B. Participants in Q8W arm from SOC </a:t>
            </a:r>
            <a:br>
              <a:rPr lang="en-GB" sz="1100" b="1" dirty="0">
                <a:solidFill>
                  <a:srgbClr val="FFFFFF"/>
                </a:solidFill>
                <a:latin typeface="Arial"/>
              </a:rPr>
            </a:br>
            <a:r>
              <a:rPr lang="en-GB" sz="1100" b="1" dirty="0">
                <a:solidFill>
                  <a:srgbClr val="FFFFFF"/>
                </a:solidFill>
                <a:latin typeface="Arial"/>
              </a:rPr>
              <a:t>(no prior Q4W experience)</a:t>
            </a:r>
            <a:r>
              <a:rPr lang="en-GB" sz="1100" baseline="30000" dirty="0">
                <a:latin typeface="Arial" panose="020B0604020202020204" pitchFamily="34" charset="0"/>
                <a:cs typeface="Arial" panose="020B0604020202020204" pitchFamily="34" charset="0"/>
              </a:rPr>
              <a:t>†</a:t>
            </a:r>
            <a:endParaRPr lang="en-GB" sz="1100" b="1" dirty="0">
              <a:solidFill>
                <a:srgbClr val="FFFFFF"/>
              </a:solidFill>
              <a:latin typeface="Arial"/>
            </a:endParaRPr>
          </a:p>
        </p:txBody>
      </p:sp>
      <p:sp>
        <p:nvSpPr>
          <p:cNvPr id="127" name="TextBox 1">
            <a:extLst>
              <a:ext uri="{FF2B5EF4-FFF2-40B4-BE49-F238E27FC236}">
                <a16:creationId xmlns:a16="http://schemas.microsoft.com/office/drawing/2014/main" id="{CC3A29E0-58E1-47C3-A5C5-B66810EF6A01}"/>
              </a:ext>
            </a:extLst>
          </p:cNvPr>
          <p:cNvSpPr txBox="1"/>
          <p:nvPr/>
        </p:nvSpPr>
        <p:spPr bwMode="auto">
          <a:xfrm>
            <a:off x="21645153" y="16469660"/>
            <a:ext cx="399059" cy="198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kern="0" dirty="0">
                <a:solidFill>
                  <a:schemeClr val="bg1"/>
                </a:solidFill>
                <a:latin typeface="Arial" panose="020B0604020202020204" pitchFamily="34" charset="0"/>
                <a:cs typeface="Arial" panose="020B0604020202020204" pitchFamily="34" charset="0"/>
              </a:rPr>
              <a:t>98%</a:t>
            </a:r>
          </a:p>
        </p:txBody>
      </p:sp>
      <p:sp>
        <p:nvSpPr>
          <p:cNvPr id="128" name="Rectangle 127">
            <a:extLst>
              <a:ext uri="{FF2B5EF4-FFF2-40B4-BE49-F238E27FC236}">
                <a16:creationId xmlns:a16="http://schemas.microsoft.com/office/drawing/2014/main" id="{FB13D868-D64C-4AB2-86A5-723E24D3C93D}"/>
              </a:ext>
            </a:extLst>
          </p:cNvPr>
          <p:cNvSpPr/>
          <p:nvPr/>
        </p:nvSpPr>
        <p:spPr>
          <a:xfrm>
            <a:off x="19922550" y="16441310"/>
            <a:ext cx="1768196" cy="507831"/>
          </a:xfrm>
          <a:prstGeom prst="rect">
            <a:avLst/>
          </a:prstGeom>
        </p:spPr>
        <p:txBody>
          <a:bodyPr wrap="square" anchor="ctr">
            <a:spAutoFit/>
          </a:bodyPr>
          <a:lstStyle/>
          <a:p>
            <a:pPr>
              <a:buClr>
                <a:srgbClr val="E40046"/>
              </a:buClr>
              <a:defRPr/>
            </a:pPr>
            <a:r>
              <a:rPr lang="en-GB" sz="900" baseline="30000" dirty="0">
                <a:latin typeface="Arial" panose="020B0604020202020204" pitchFamily="34" charset="0"/>
                <a:cs typeface="Arial" panose="020B0604020202020204" pitchFamily="34" charset="0"/>
              </a:rPr>
              <a:t>†</a:t>
            </a:r>
            <a:r>
              <a:rPr lang="en-GB" sz="900" dirty="0">
                <a:latin typeface="Arial" panose="020B0604020202020204" pitchFamily="34" charset="0"/>
                <a:cs typeface="Arial" panose="020B0604020202020204" pitchFamily="34" charset="0"/>
              </a:rPr>
              <a:t>306 participants </a:t>
            </a:r>
            <a:br>
              <a:rPr lang="en-GB" sz="900" dirty="0">
                <a:latin typeface="Arial" panose="020B0604020202020204" pitchFamily="34" charset="0"/>
                <a:cs typeface="Arial" panose="020B0604020202020204" pitchFamily="34" charset="0"/>
              </a:rPr>
            </a:br>
            <a:r>
              <a:rPr lang="en-GB" sz="900" dirty="0">
                <a:latin typeface="Arial" panose="020B0604020202020204" pitchFamily="34" charset="0"/>
                <a:cs typeface="Arial" panose="020B0604020202020204" pitchFamily="34" charset="0"/>
              </a:rPr>
              <a:t>responded to the </a:t>
            </a:r>
            <a:br>
              <a:rPr lang="en-GB" sz="900" dirty="0">
                <a:latin typeface="Arial" panose="020B0604020202020204" pitchFamily="34" charset="0"/>
                <a:cs typeface="Arial" panose="020B0604020202020204" pitchFamily="34" charset="0"/>
              </a:rPr>
            </a:br>
            <a:r>
              <a:rPr lang="en-GB" sz="900" dirty="0">
                <a:latin typeface="Arial" panose="020B0604020202020204" pitchFamily="34" charset="0"/>
                <a:cs typeface="Arial" panose="020B0604020202020204" pitchFamily="34" charset="0"/>
              </a:rPr>
              <a:t>preference question.</a:t>
            </a:r>
          </a:p>
        </p:txBody>
      </p:sp>
      <p:sp>
        <p:nvSpPr>
          <p:cNvPr id="129" name="Rectangle 128">
            <a:extLst>
              <a:ext uri="{FF2B5EF4-FFF2-40B4-BE49-F238E27FC236}">
                <a16:creationId xmlns:a16="http://schemas.microsoft.com/office/drawing/2014/main" id="{81132299-2322-420D-99B5-4EBF0E3D3500}"/>
              </a:ext>
            </a:extLst>
          </p:cNvPr>
          <p:cNvSpPr/>
          <p:nvPr/>
        </p:nvSpPr>
        <p:spPr>
          <a:xfrm>
            <a:off x="21109207" y="12325479"/>
            <a:ext cx="5886518" cy="226337"/>
          </a:xfrm>
          <a:prstGeom prst="rect">
            <a:avLst/>
          </a:prstGeom>
          <a:solidFill>
            <a:srgbClr val="071D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1100" b="1" dirty="0">
                <a:solidFill>
                  <a:srgbClr val="FFFFFF"/>
                </a:solidFill>
                <a:latin typeface="Arial" panose="020B0604020202020204" pitchFamily="34" charset="0"/>
                <a:cs typeface="Arial" panose="020B0604020202020204" pitchFamily="34" charset="0"/>
              </a:rPr>
              <a:t>A. Participants in Q8W arm with prior Q4W experience in ATLAS</a:t>
            </a:r>
            <a:r>
              <a:rPr lang="en-US" sz="1100" b="1" dirty="0">
                <a:solidFill>
                  <a:srgbClr val="FFFFFF"/>
                </a:solidFill>
                <a:latin typeface="Arial" panose="020B0604020202020204" pitchFamily="34" charset="0"/>
                <a:cs typeface="Arial" panose="020B0604020202020204" pitchFamily="34" charset="0"/>
              </a:rPr>
              <a:t>*</a:t>
            </a:r>
            <a:endParaRPr lang="en-GB" sz="1100" b="1" dirty="0">
              <a:solidFill>
                <a:srgbClr val="FFFFFF"/>
              </a:solidFill>
              <a:latin typeface="Arial" panose="020B0604020202020204" pitchFamily="34" charset="0"/>
              <a:cs typeface="Arial" panose="020B0604020202020204" pitchFamily="34" charset="0"/>
            </a:endParaRPr>
          </a:p>
        </p:txBody>
      </p:sp>
      <p:sp>
        <p:nvSpPr>
          <p:cNvPr id="130" name="Rectangle 129">
            <a:extLst>
              <a:ext uri="{FF2B5EF4-FFF2-40B4-BE49-F238E27FC236}">
                <a16:creationId xmlns:a16="http://schemas.microsoft.com/office/drawing/2014/main" id="{76F6C954-A43B-4660-B047-03B3FE8A590C}"/>
              </a:ext>
            </a:extLst>
          </p:cNvPr>
          <p:cNvSpPr/>
          <p:nvPr/>
        </p:nvSpPr>
        <p:spPr>
          <a:xfrm>
            <a:off x="21196177" y="14372462"/>
            <a:ext cx="2115432" cy="369332"/>
          </a:xfrm>
          <a:prstGeom prst="rect">
            <a:avLst/>
          </a:prstGeom>
        </p:spPr>
        <p:txBody>
          <a:bodyPr wrap="square">
            <a:spAutoFit/>
          </a:bodyPr>
          <a:lstStyle/>
          <a:p>
            <a:pPr>
              <a:buClr>
                <a:srgbClr val="E40046"/>
              </a:buClr>
              <a:defRPr/>
            </a:pPr>
            <a:r>
              <a:rPr lang="en-GB" sz="900" dirty="0">
                <a:latin typeface="Arial" panose="020B0604020202020204" pitchFamily="34" charset="0"/>
                <a:cs typeface="Arial" panose="020B0604020202020204" pitchFamily="34" charset="0"/>
              </a:rPr>
              <a:t>*191 participants responded to the preference question.</a:t>
            </a:r>
          </a:p>
        </p:txBody>
      </p:sp>
      <p:sp>
        <p:nvSpPr>
          <p:cNvPr id="131" name="TextBox 1">
            <a:extLst>
              <a:ext uri="{FF2B5EF4-FFF2-40B4-BE49-F238E27FC236}">
                <a16:creationId xmlns:a16="http://schemas.microsoft.com/office/drawing/2014/main" id="{80509DDE-09A4-493F-8DD1-2F3F32B2D8C2}"/>
              </a:ext>
            </a:extLst>
          </p:cNvPr>
          <p:cNvSpPr txBox="1"/>
          <p:nvPr/>
        </p:nvSpPr>
        <p:spPr bwMode="auto">
          <a:xfrm>
            <a:off x="24093360" y="12625802"/>
            <a:ext cx="380733" cy="138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b="1" kern="0" dirty="0">
                <a:latin typeface="Arial" panose="020B0604020202020204" pitchFamily="34" charset="0"/>
                <a:cs typeface="Arial" panose="020B0604020202020204" pitchFamily="34" charset="0"/>
              </a:rPr>
              <a:t>2%      </a:t>
            </a:r>
          </a:p>
        </p:txBody>
      </p:sp>
      <p:sp>
        <p:nvSpPr>
          <p:cNvPr id="132" name="TextBox 1">
            <a:extLst>
              <a:ext uri="{FF2B5EF4-FFF2-40B4-BE49-F238E27FC236}">
                <a16:creationId xmlns:a16="http://schemas.microsoft.com/office/drawing/2014/main" id="{91EBFE6F-297F-4B48-AF40-86558016FACC}"/>
              </a:ext>
            </a:extLst>
          </p:cNvPr>
          <p:cNvSpPr txBox="1"/>
          <p:nvPr/>
        </p:nvSpPr>
        <p:spPr bwMode="auto">
          <a:xfrm>
            <a:off x="23650330" y="12600704"/>
            <a:ext cx="495123" cy="198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b="1" kern="0" dirty="0">
                <a:latin typeface="Arial" panose="020B0604020202020204" pitchFamily="34" charset="0"/>
                <a:cs typeface="Arial" panose="020B0604020202020204" pitchFamily="34" charset="0"/>
              </a:rPr>
              <a:t>1%</a:t>
            </a:r>
          </a:p>
        </p:txBody>
      </p:sp>
      <p:sp>
        <p:nvSpPr>
          <p:cNvPr id="133" name="TextBox 1">
            <a:extLst>
              <a:ext uri="{FF2B5EF4-FFF2-40B4-BE49-F238E27FC236}">
                <a16:creationId xmlns:a16="http://schemas.microsoft.com/office/drawing/2014/main" id="{CFAFF162-4A2A-422F-BADA-D14A618EE4AB}"/>
              </a:ext>
            </a:extLst>
          </p:cNvPr>
          <p:cNvSpPr txBox="1"/>
          <p:nvPr/>
        </p:nvSpPr>
        <p:spPr bwMode="auto">
          <a:xfrm>
            <a:off x="23303023" y="12678203"/>
            <a:ext cx="382898" cy="156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b="1" kern="0" dirty="0">
                <a:latin typeface="Arial" panose="020B0604020202020204" pitchFamily="34" charset="0"/>
                <a:cs typeface="Arial" panose="020B0604020202020204" pitchFamily="34" charset="0"/>
              </a:rPr>
              <a:t>3%</a:t>
            </a:r>
          </a:p>
        </p:txBody>
      </p:sp>
      <p:sp>
        <p:nvSpPr>
          <p:cNvPr id="134" name="TextBox 1">
            <a:extLst>
              <a:ext uri="{FF2B5EF4-FFF2-40B4-BE49-F238E27FC236}">
                <a16:creationId xmlns:a16="http://schemas.microsoft.com/office/drawing/2014/main" id="{93719BBC-EC9A-443A-8DC3-464B4D1E7395}"/>
              </a:ext>
            </a:extLst>
          </p:cNvPr>
          <p:cNvSpPr txBox="1"/>
          <p:nvPr/>
        </p:nvSpPr>
        <p:spPr bwMode="auto">
          <a:xfrm>
            <a:off x="23241885" y="14032405"/>
            <a:ext cx="1890149" cy="315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kern="0" dirty="0">
                <a:solidFill>
                  <a:schemeClr val="bg1"/>
                </a:solidFill>
                <a:latin typeface="Arial" panose="020B0604020202020204" pitchFamily="34" charset="0"/>
                <a:cs typeface="Arial" panose="020B0604020202020204" pitchFamily="34" charset="0"/>
              </a:rPr>
              <a:t>94%</a:t>
            </a:r>
          </a:p>
        </p:txBody>
      </p:sp>
      <p:sp>
        <p:nvSpPr>
          <p:cNvPr id="135" name="TextBox 1">
            <a:extLst>
              <a:ext uri="{FF2B5EF4-FFF2-40B4-BE49-F238E27FC236}">
                <a16:creationId xmlns:a16="http://schemas.microsoft.com/office/drawing/2014/main" id="{6BE4FA06-FBBA-45D2-93BA-6F56AF592CE8}"/>
              </a:ext>
            </a:extLst>
          </p:cNvPr>
          <p:cNvSpPr txBox="1"/>
          <p:nvPr/>
        </p:nvSpPr>
        <p:spPr bwMode="auto">
          <a:xfrm>
            <a:off x="25946302" y="15377083"/>
            <a:ext cx="322320" cy="18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b="1" kern="0" dirty="0">
                <a:latin typeface="Arial" panose="020B0604020202020204" pitchFamily="34" charset="0"/>
                <a:cs typeface="Arial" panose="020B0604020202020204" pitchFamily="34" charset="0"/>
              </a:rPr>
              <a:t>3%</a:t>
            </a:r>
          </a:p>
        </p:txBody>
      </p:sp>
      <p:sp>
        <p:nvSpPr>
          <p:cNvPr id="136" name="TextBox 1">
            <a:extLst>
              <a:ext uri="{FF2B5EF4-FFF2-40B4-BE49-F238E27FC236}">
                <a16:creationId xmlns:a16="http://schemas.microsoft.com/office/drawing/2014/main" id="{5FEE7CF8-8613-406F-BE3E-CB78D1752E2B}"/>
              </a:ext>
            </a:extLst>
          </p:cNvPr>
          <p:cNvSpPr txBox="1"/>
          <p:nvPr/>
        </p:nvSpPr>
        <p:spPr bwMode="auto">
          <a:xfrm>
            <a:off x="26489785" y="15375293"/>
            <a:ext cx="322320" cy="184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b="1" kern="0" dirty="0">
                <a:latin typeface="Arial" panose="020B0604020202020204" pitchFamily="34" charset="0"/>
                <a:cs typeface="Arial" panose="020B0604020202020204" pitchFamily="34" charset="0"/>
              </a:rPr>
              <a:t>3%</a:t>
            </a:r>
          </a:p>
        </p:txBody>
      </p:sp>
      <p:graphicFrame>
        <p:nvGraphicFramePr>
          <p:cNvPr id="137" name="Chart 136">
            <a:extLst>
              <a:ext uri="{FF2B5EF4-FFF2-40B4-BE49-F238E27FC236}">
                <a16:creationId xmlns:a16="http://schemas.microsoft.com/office/drawing/2014/main" id="{C2B682D1-9252-4856-A42E-6F8ED67D8DD6}"/>
              </a:ext>
            </a:extLst>
          </p:cNvPr>
          <p:cNvGraphicFramePr>
            <a:graphicFrameLocks/>
          </p:cNvGraphicFramePr>
          <p:nvPr>
            <p:extLst>
              <p:ext uri="{D42A27DB-BD31-4B8C-83A1-F6EECF244321}">
                <p14:modId xmlns:p14="http://schemas.microsoft.com/office/powerpoint/2010/main" val="1468166063"/>
              </p:ext>
            </p:extLst>
          </p:nvPr>
        </p:nvGraphicFramePr>
        <p:xfrm>
          <a:off x="24684193" y="15559357"/>
          <a:ext cx="3804066" cy="1988217"/>
        </p:xfrm>
        <a:graphic>
          <a:graphicData uri="http://schemas.openxmlformats.org/drawingml/2006/chart">
            <c:chart xmlns:c="http://schemas.openxmlformats.org/drawingml/2006/chart" xmlns:r="http://schemas.openxmlformats.org/officeDocument/2006/relationships" r:id="rId10"/>
          </a:graphicData>
        </a:graphic>
      </p:graphicFrame>
      <p:cxnSp>
        <p:nvCxnSpPr>
          <p:cNvPr id="138" name="Straight Arrow Connector 137">
            <a:extLst>
              <a:ext uri="{FF2B5EF4-FFF2-40B4-BE49-F238E27FC236}">
                <a16:creationId xmlns:a16="http://schemas.microsoft.com/office/drawing/2014/main" id="{4E3DE0C9-8927-4887-B61B-A95827121F03}"/>
              </a:ext>
            </a:extLst>
          </p:cNvPr>
          <p:cNvCxnSpPr>
            <a:cxnSpLocks/>
          </p:cNvCxnSpPr>
          <p:nvPr/>
        </p:nvCxnSpPr>
        <p:spPr>
          <a:xfrm>
            <a:off x="26175717" y="15539339"/>
            <a:ext cx="128280" cy="16627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39" name="Straight Arrow Connector 138">
            <a:extLst>
              <a:ext uri="{FF2B5EF4-FFF2-40B4-BE49-F238E27FC236}">
                <a16:creationId xmlns:a16="http://schemas.microsoft.com/office/drawing/2014/main" id="{BD1D21FF-C6DB-4FF0-9752-A20F43E04AE6}"/>
              </a:ext>
            </a:extLst>
          </p:cNvPr>
          <p:cNvCxnSpPr>
            <a:cxnSpLocks/>
          </p:cNvCxnSpPr>
          <p:nvPr/>
        </p:nvCxnSpPr>
        <p:spPr>
          <a:xfrm flipH="1">
            <a:off x="26489785" y="15532654"/>
            <a:ext cx="72870" cy="1342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0292F7BC-DC10-4872-B26B-B6D578F58C1C}"/>
              </a:ext>
            </a:extLst>
          </p:cNvPr>
          <p:cNvSpPr/>
          <p:nvPr/>
        </p:nvSpPr>
        <p:spPr>
          <a:xfrm>
            <a:off x="24672426" y="14893456"/>
            <a:ext cx="3794760" cy="360978"/>
          </a:xfrm>
          <a:prstGeom prst="rect">
            <a:avLst/>
          </a:prstGeom>
          <a:solidFill>
            <a:srgbClr val="071D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1100" b="1" dirty="0">
                <a:solidFill>
                  <a:srgbClr val="FFFFFF"/>
                </a:solidFill>
                <a:latin typeface="Arial"/>
              </a:rPr>
              <a:t>C. Participants in Q4W arm</a:t>
            </a:r>
            <a:r>
              <a:rPr lang="en-US" sz="1100" baseline="30000" dirty="0">
                <a:latin typeface="Arial" panose="020B0604020202020204" pitchFamily="34" charset="0"/>
                <a:cs typeface="Arial" panose="020B0604020202020204" pitchFamily="34" charset="0"/>
              </a:rPr>
              <a:t>§</a:t>
            </a:r>
            <a:endParaRPr lang="en-GB" sz="1100" b="1" dirty="0">
              <a:solidFill>
                <a:srgbClr val="FFFFFF"/>
              </a:solidFill>
              <a:latin typeface="Arial"/>
            </a:endParaRPr>
          </a:p>
        </p:txBody>
      </p:sp>
      <p:sp>
        <p:nvSpPr>
          <p:cNvPr id="141" name="TextBox 1">
            <a:extLst>
              <a:ext uri="{FF2B5EF4-FFF2-40B4-BE49-F238E27FC236}">
                <a16:creationId xmlns:a16="http://schemas.microsoft.com/office/drawing/2014/main" id="{AA5DE7E7-0FF0-49B5-B566-54EFD64AC3BB}"/>
              </a:ext>
            </a:extLst>
          </p:cNvPr>
          <p:cNvSpPr txBox="1"/>
          <p:nvPr/>
        </p:nvSpPr>
        <p:spPr bwMode="auto">
          <a:xfrm>
            <a:off x="26254878" y="16506147"/>
            <a:ext cx="755347" cy="170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kern="0" dirty="0">
                <a:latin typeface="Arial" panose="020B0604020202020204" pitchFamily="34" charset="0"/>
                <a:cs typeface="Arial" panose="020B0604020202020204" pitchFamily="34" charset="0"/>
              </a:rPr>
              <a:t>94%</a:t>
            </a:r>
          </a:p>
        </p:txBody>
      </p:sp>
      <p:sp>
        <p:nvSpPr>
          <p:cNvPr id="142" name="Rectangle 141">
            <a:extLst>
              <a:ext uri="{FF2B5EF4-FFF2-40B4-BE49-F238E27FC236}">
                <a16:creationId xmlns:a16="http://schemas.microsoft.com/office/drawing/2014/main" id="{C0B4F34C-D797-4ECD-97B3-5FA5903FF2CB}"/>
              </a:ext>
            </a:extLst>
          </p:cNvPr>
          <p:cNvSpPr/>
          <p:nvPr/>
        </p:nvSpPr>
        <p:spPr>
          <a:xfrm>
            <a:off x="24684194" y="16437849"/>
            <a:ext cx="1405888" cy="507831"/>
          </a:xfrm>
          <a:prstGeom prst="rect">
            <a:avLst/>
          </a:prstGeom>
        </p:spPr>
        <p:txBody>
          <a:bodyPr wrap="square" anchor="ctr">
            <a:spAutoFit/>
          </a:bodyPr>
          <a:lstStyle/>
          <a:p>
            <a:pPr>
              <a:buClr>
                <a:srgbClr val="E40046"/>
              </a:buClr>
              <a:defRPr/>
            </a:pPr>
            <a:r>
              <a:rPr lang="en-US" sz="900" baseline="30000" dirty="0">
                <a:latin typeface="Arial" panose="020B0604020202020204" pitchFamily="34" charset="0"/>
                <a:cs typeface="Arial" panose="020B0604020202020204" pitchFamily="34" charset="0"/>
              </a:rPr>
              <a:t>§</a:t>
            </a:r>
            <a:r>
              <a:rPr lang="en-GB" sz="900" dirty="0">
                <a:latin typeface="Arial" panose="020B0604020202020204" pitchFamily="34" charset="0"/>
                <a:cs typeface="Arial" panose="020B0604020202020204" pitchFamily="34" charset="0"/>
              </a:rPr>
              <a:t>497 participants responded to the preference question.</a:t>
            </a:r>
          </a:p>
        </p:txBody>
      </p:sp>
      <p:sp>
        <p:nvSpPr>
          <p:cNvPr id="143" name="TextBox 30">
            <a:extLst>
              <a:ext uri="{FF2B5EF4-FFF2-40B4-BE49-F238E27FC236}">
                <a16:creationId xmlns:a16="http://schemas.microsoft.com/office/drawing/2014/main" id="{FD6A1C2A-4BCD-415C-ABC5-362F62E651FB}"/>
              </a:ext>
            </a:extLst>
          </p:cNvPr>
          <p:cNvSpPr txBox="1">
            <a:spLocks noChangeArrowheads="1"/>
          </p:cNvSpPr>
          <p:nvPr/>
        </p:nvSpPr>
        <p:spPr bwMode="auto">
          <a:xfrm>
            <a:off x="694386" y="6956968"/>
            <a:ext cx="575310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buClr>
                <a:srgbClr val="E72240"/>
              </a:buClr>
              <a:buSzPct val="120000"/>
            </a:pPr>
            <a:r>
              <a:rPr lang="en-US" sz="1100" b="1" dirty="0">
                <a:latin typeface="Arial" panose="020B0604020202020204" pitchFamily="34" charset="0"/>
                <a:cs typeface="Arial" panose="020B0604020202020204" pitchFamily="34" charset="0"/>
              </a:rPr>
              <a:t>Phase 3, randomized, multicenter, parallel-group, noninferiority, open-label study</a:t>
            </a:r>
          </a:p>
        </p:txBody>
      </p:sp>
    </p:spTree>
  </p:cSld>
  <p:clrMapOvr>
    <a:masterClrMapping/>
  </p:clrMapOvr>
</p:sld>
</file>

<file path=ppt/theme/theme1.xml><?xml version="1.0" encoding="utf-8"?>
<a:theme xmlns:a="http://schemas.openxmlformats.org/drawingml/2006/main" name="Custom Design">
  <a:themeElements>
    <a:clrScheme name="ViiV CAB 2020 Theme Colors">
      <a:dk1>
        <a:srgbClr val="071D49"/>
      </a:dk1>
      <a:lt1>
        <a:srgbClr val="FFFFFF"/>
      </a:lt1>
      <a:dk2>
        <a:srgbClr val="E40046"/>
      </a:dk2>
      <a:lt2>
        <a:srgbClr val="E7E6E6"/>
      </a:lt2>
      <a:accent1>
        <a:srgbClr val="00A779"/>
      </a:accent1>
      <a:accent2>
        <a:srgbClr val="970096"/>
      </a:accent2>
      <a:accent3>
        <a:srgbClr val="F05A05"/>
      </a:accent3>
      <a:accent4>
        <a:srgbClr val="5BC2E7"/>
      </a:accent4>
      <a:accent5>
        <a:srgbClr val="D0D3D4"/>
      </a:accent5>
      <a:accent6>
        <a:srgbClr val="FF3399"/>
      </a:accent6>
      <a:hlink>
        <a:srgbClr val="702082"/>
      </a:hlink>
      <a:folHlink>
        <a:srgbClr val="541761"/>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sz="930" dirty="0">
            <a:solidFill>
              <a:schemeClr val="accent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iV (16x9)">
      <a:dk1>
        <a:srgbClr val="000000"/>
      </a:dk1>
      <a:lt1>
        <a:srgbClr val="FFFFFF"/>
      </a:lt1>
      <a:dk2>
        <a:srgbClr val="44546A"/>
      </a:dk2>
      <a:lt2>
        <a:srgbClr val="E7E6E6"/>
      </a:lt2>
      <a:accent1>
        <a:srgbClr val="E30046"/>
      </a:accent1>
      <a:accent2>
        <a:srgbClr val="071D49"/>
      </a:accent2>
      <a:accent3>
        <a:srgbClr val="702082"/>
      </a:accent3>
      <a:accent4>
        <a:srgbClr val="5BC2E7"/>
      </a:accent4>
      <a:accent5>
        <a:srgbClr val="D0D3D3"/>
      </a:accent5>
      <a:accent6>
        <a:srgbClr val="FFFFFF"/>
      </a:accent6>
      <a:hlink>
        <a:srgbClr val="0563C1"/>
      </a:hlink>
      <a:folHlink>
        <a:srgbClr val="954F72"/>
      </a:folHlink>
    </a:clrScheme>
    <a:fontScheme name="ViiV revised">
      <a:majorFont>
        <a:latin typeface="Breakthrough"/>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ViiV Corporate Theme Colors 2016">
    <a:dk1>
      <a:srgbClr val="000000"/>
    </a:dk1>
    <a:lt1>
      <a:srgbClr val="FFFFFF"/>
    </a:lt1>
    <a:dk2>
      <a:srgbClr val="A30234"/>
    </a:dk2>
    <a:lt2>
      <a:srgbClr val="808080"/>
    </a:lt2>
    <a:accent1>
      <a:srgbClr val="E31836"/>
    </a:accent1>
    <a:accent2>
      <a:srgbClr val="008790"/>
    </a:accent2>
    <a:accent3>
      <a:srgbClr val="808080"/>
    </a:accent3>
    <a:accent4>
      <a:srgbClr val="FFCC00"/>
    </a:accent4>
    <a:accent5>
      <a:srgbClr val="0098DB"/>
    </a:accent5>
    <a:accent6>
      <a:srgbClr val="A50021"/>
    </a:accent6>
    <a:hlink>
      <a:srgbClr val="0000FF"/>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ViiV Corporate Theme Colors 2016">
    <a:dk1>
      <a:srgbClr val="000000"/>
    </a:dk1>
    <a:lt1>
      <a:srgbClr val="FFFFFF"/>
    </a:lt1>
    <a:dk2>
      <a:srgbClr val="A30234"/>
    </a:dk2>
    <a:lt2>
      <a:srgbClr val="808080"/>
    </a:lt2>
    <a:accent1>
      <a:srgbClr val="E31836"/>
    </a:accent1>
    <a:accent2>
      <a:srgbClr val="008790"/>
    </a:accent2>
    <a:accent3>
      <a:srgbClr val="808080"/>
    </a:accent3>
    <a:accent4>
      <a:srgbClr val="FFCC00"/>
    </a:accent4>
    <a:accent5>
      <a:srgbClr val="0098DB"/>
    </a:accent5>
    <a:accent6>
      <a:srgbClr val="A50021"/>
    </a:accent6>
    <a:hlink>
      <a:srgbClr val="0000FF"/>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ViiV Corporate Theme Colors 2016">
    <a:dk1>
      <a:srgbClr val="000000"/>
    </a:dk1>
    <a:lt1>
      <a:srgbClr val="FFFFFF"/>
    </a:lt1>
    <a:dk2>
      <a:srgbClr val="A30234"/>
    </a:dk2>
    <a:lt2>
      <a:srgbClr val="808080"/>
    </a:lt2>
    <a:accent1>
      <a:srgbClr val="E31836"/>
    </a:accent1>
    <a:accent2>
      <a:srgbClr val="008790"/>
    </a:accent2>
    <a:accent3>
      <a:srgbClr val="808080"/>
    </a:accent3>
    <a:accent4>
      <a:srgbClr val="FFCC00"/>
    </a:accent4>
    <a:accent5>
      <a:srgbClr val="0098DB"/>
    </a:accent5>
    <a:accent6>
      <a:srgbClr val="A50021"/>
    </a:accent6>
    <a:hlink>
      <a:srgbClr val="0000FF"/>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ViiV CAB Template Colors 2019">
    <a:dk1>
      <a:srgbClr val="071D49"/>
    </a:dk1>
    <a:lt1>
      <a:srgbClr val="FFFFFF"/>
    </a:lt1>
    <a:dk2>
      <a:srgbClr val="E40046"/>
    </a:dk2>
    <a:lt2>
      <a:srgbClr val="E7E6E6"/>
    </a:lt2>
    <a:accent1>
      <a:srgbClr val="00A779"/>
    </a:accent1>
    <a:accent2>
      <a:srgbClr val="970096"/>
    </a:accent2>
    <a:accent3>
      <a:srgbClr val="F05A05"/>
    </a:accent3>
    <a:accent4>
      <a:srgbClr val="5BC2E7"/>
    </a:accent4>
    <a:accent5>
      <a:srgbClr val="D0D3D4"/>
    </a:accent5>
    <a:accent6>
      <a:srgbClr val="FF3399"/>
    </a:accent6>
    <a:hlink>
      <a:srgbClr val="702082"/>
    </a:hlink>
    <a:folHlink>
      <a:srgbClr val="541761"/>
    </a:folHlink>
  </a:clrScheme>
  <a:fontScheme name="ViiV 2019 NEW Corporate">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4789</TotalTime>
  <Words>2968</Words>
  <Application>Microsoft Office PowerPoint</Application>
  <PresentationFormat>Custom</PresentationFormat>
  <Paragraphs>265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Bold</vt:lpstr>
      <vt:lpstr>Arial Narrow</vt:lpstr>
      <vt:lpstr>Calibri</vt:lpstr>
      <vt:lpstr>Helvetica</vt:lpstr>
      <vt:lpstr>Custom Design</vt:lpstr>
      <vt:lpstr>PATIENT-REPORTED OUTCOMES THROUGH WEEK 48 OF ATLAS-2M: A STUDY OF LONG‑ACTING CABOTEGRAVIR AND RILPIVIRINE ADMINISTERED EVERY FOUR OR EIGHT WEEKS</vt:lpstr>
    </vt:vector>
  </TitlesOfParts>
  <Company>MedThink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 Arial Narrow Bold Caps heads</dc:title>
  <dc:creator>vcribb</dc:creator>
  <cp:lastModifiedBy>MedThink SciCom</cp:lastModifiedBy>
  <cp:revision>587</cp:revision>
  <cp:lastPrinted>2015-09-03T18:01:37Z</cp:lastPrinted>
  <dcterms:created xsi:type="dcterms:W3CDTF">2012-06-27T15:53:13Z</dcterms:created>
  <dcterms:modified xsi:type="dcterms:W3CDTF">2020-07-02T17:28:45Z</dcterms:modified>
</cp:coreProperties>
</file>